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708" r:id="rId2"/>
    <p:sldMasterId id="2147483732" r:id="rId3"/>
  </p:sldMasterIdLst>
  <p:notesMasterIdLst>
    <p:notesMasterId r:id="rId31"/>
  </p:notesMasterIdLst>
  <p:handoutMasterIdLst>
    <p:handoutMasterId r:id="rId32"/>
  </p:handoutMasterIdLst>
  <p:sldIdLst>
    <p:sldId id="555" r:id="rId4"/>
    <p:sldId id="636" r:id="rId5"/>
    <p:sldId id="508" r:id="rId6"/>
    <p:sldId id="667" r:id="rId7"/>
    <p:sldId id="579" r:id="rId8"/>
    <p:sldId id="653" r:id="rId9"/>
    <p:sldId id="668" r:id="rId10"/>
    <p:sldId id="624" r:id="rId11"/>
    <p:sldId id="659" r:id="rId12"/>
    <p:sldId id="611" r:id="rId13"/>
    <p:sldId id="666" r:id="rId14"/>
    <p:sldId id="669" r:id="rId15"/>
    <p:sldId id="663" r:id="rId16"/>
    <p:sldId id="645" r:id="rId17"/>
    <p:sldId id="639" r:id="rId18"/>
    <p:sldId id="641" r:id="rId19"/>
    <p:sldId id="640" r:id="rId20"/>
    <p:sldId id="646" r:id="rId21"/>
    <p:sldId id="629" r:id="rId22"/>
    <p:sldId id="647" r:id="rId23"/>
    <p:sldId id="670" r:id="rId24"/>
    <p:sldId id="665" r:id="rId25"/>
    <p:sldId id="664" r:id="rId26"/>
    <p:sldId id="546" r:id="rId27"/>
    <p:sldId id="671" r:id="rId28"/>
    <p:sldId id="633" r:id="rId29"/>
    <p:sldId id="634" r:id="rId30"/>
  </p:sldIdLst>
  <p:sldSz cx="9144000" cy="6858000" type="screen4x3"/>
  <p:notesSz cx="6950075" cy="9236075"/>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opher A Parent" initials="CAP" lastIdx="36" clrIdx="0"/>
  <p:cmAuthor id="1" name="cmcdonough" initials="c" lastIdx="5" clrIdx="1"/>
  <p:cmAuthor id="2" name="Administrator" initials="A" lastIdx="4" clrIdx="2"/>
  <p:cmAuthor id="3" name="Matthew White" initials="mww" lastIdx="3" clrIdx="3"/>
  <p:cmAuthor id="4" name="PAlivand" initials="PAlivand" lastIdx="3"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595959"/>
    <a:srgbClr val="003399"/>
    <a:srgbClr val="CF1B21"/>
    <a:srgbClr val="CF21A9"/>
    <a:srgbClr val="A9A8A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51" autoAdjust="0"/>
    <p:restoredTop sz="86508" autoAdjust="0"/>
  </p:normalViewPr>
  <p:slideViewPr>
    <p:cSldViewPr>
      <p:cViewPr>
        <p:scale>
          <a:sx n="100" d="100"/>
          <a:sy n="100" d="100"/>
        </p:scale>
        <p:origin x="-1950" y="-486"/>
      </p:cViewPr>
      <p:guideLst>
        <p:guide orient="horz" pos="1056"/>
        <p:guide pos="288"/>
      </p:guideLst>
    </p:cSldViewPr>
  </p:slideViewPr>
  <p:outlineViewPr>
    <p:cViewPr>
      <p:scale>
        <a:sx n="33" d="100"/>
        <a:sy n="33" d="100"/>
      </p:scale>
      <p:origin x="240" y="13322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2802" y="-102"/>
      </p:cViewPr>
      <p:guideLst>
        <p:guide orient="horz" pos="2909"/>
        <p:guide pos="218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11488" cy="461963"/>
          </a:xfrm>
          <a:prstGeom prst="rect">
            <a:avLst/>
          </a:prstGeom>
        </p:spPr>
        <p:txBody>
          <a:bodyPr vert="horz" lIns="91418" tIns="45709" rIns="91418" bIns="45709" rtlCol="0"/>
          <a:lstStyle>
            <a:lvl1pPr algn="l">
              <a:defRPr sz="1200"/>
            </a:lvl1pPr>
          </a:lstStyle>
          <a:p>
            <a:endParaRPr lang="en-US" dirty="0"/>
          </a:p>
        </p:txBody>
      </p:sp>
      <p:sp>
        <p:nvSpPr>
          <p:cNvPr id="3" name="Date Placeholder 2"/>
          <p:cNvSpPr>
            <a:spLocks noGrp="1"/>
          </p:cNvSpPr>
          <p:nvPr>
            <p:ph type="dt" sz="quarter" idx="1"/>
          </p:nvPr>
        </p:nvSpPr>
        <p:spPr>
          <a:xfrm>
            <a:off x="3937000" y="2"/>
            <a:ext cx="3011488" cy="461963"/>
          </a:xfrm>
          <a:prstGeom prst="rect">
            <a:avLst/>
          </a:prstGeom>
        </p:spPr>
        <p:txBody>
          <a:bodyPr vert="horz" lIns="91418" tIns="45709" rIns="91418" bIns="45709" rtlCol="0"/>
          <a:lstStyle>
            <a:lvl1pPr algn="r">
              <a:defRPr sz="1200"/>
            </a:lvl1pPr>
          </a:lstStyle>
          <a:p>
            <a:fld id="{B566C705-7BB9-435E-A878-D0DA8F613F94}" type="datetimeFigureOut">
              <a:rPr lang="en-US" smtClean="0"/>
              <a:pPr/>
              <a:t>11/6/2014</a:t>
            </a:fld>
            <a:endParaRPr lang="en-US" dirty="0"/>
          </a:p>
        </p:txBody>
      </p:sp>
      <p:sp>
        <p:nvSpPr>
          <p:cNvPr id="4" name="Footer Placeholder 3"/>
          <p:cNvSpPr>
            <a:spLocks noGrp="1"/>
          </p:cNvSpPr>
          <p:nvPr>
            <p:ph type="ftr" sz="quarter" idx="2"/>
          </p:nvPr>
        </p:nvSpPr>
        <p:spPr>
          <a:xfrm>
            <a:off x="1" y="8772526"/>
            <a:ext cx="3011488" cy="461963"/>
          </a:xfrm>
          <a:prstGeom prst="rect">
            <a:avLst/>
          </a:prstGeom>
        </p:spPr>
        <p:txBody>
          <a:bodyPr vert="horz" lIns="91418" tIns="45709" rIns="91418" bIns="4570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7000" y="8772526"/>
            <a:ext cx="3011488" cy="461963"/>
          </a:xfrm>
          <a:prstGeom prst="rect">
            <a:avLst/>
          </a:prstGeom>
        </p:spPr>
        <p:txBody>
          <a:bodyPr vert="horz" lIns="91418" tIns="45709" rIns="91418" bIns="45709" rtlCol="0" anchor="b"/>
          <a:lstStyle>
            <a:lvl1pPr algn="r">
              <a:defRPr sz="1200"/>
            </a:lvl1pPr>
          </a:lstStyle>
          <a:p>
            <a:fld id="{C6DBD2D9-ECF9-4D95-AB80-22CE9CA803CB}"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1699" cy="461804"/>
          </a:xfrm>
          <a:prstGeom prst="rect">
            <a:avLst/>
          </a:prstGeom>
        </p:spPr>
        <p:txBody>
          <a:bodyPr vert="horz" lIns="92470" tIns="46235" rIns="92470" bIns="46235" rtlCol="0"/>
          <a:lstStyle>
            <a:lvl1pPr algn="l">
              <a:defRPr sz="1200"/>
            </a:lvl1pPr>
          </a:lstStyle>
          <a:p>
            <a:endParaRPr lang="en-US" dirty="0"/>
          </a:p>
        </p:txBody>
      </p:sp>
      <p:sp>
        <p:nvSpPr>
          <p:cNvPr id="3" name="Date Placeholder 2"/>
          <p:cNvSpPr>
            <a:spLocks noGrp="1"/>
          </p:cNvSpPr>
          <p:nvPr>
            <p:ph type="dt" idx="1"/>
          </p:nvPr>
        </p:nvSpPr>
        <p:spPr>
          <a:xfrm>
            <a:off x="3936769" y="1"/>
            <a:ext cx="3011699" cy="461804"/>
          </a:xfrm>
          <a:prstGeom prst="rect">
            <a:avLst/>
          </a:prstGeom>
        </p:spPr>
        <p:txBody>
          <a:bodyPr vert="horz" lIns="92470" tIns="46235" rIns="92470" bIns="46235" rtlCol="0"/>
          <a:lstStyle>
            <a:lvl1pPr algn="r">
              <a:defRPr sz="1200"/>
            </a:lvl1pPr>
          </a:lstStyle>
          <a:p>
            <a:fld id="{9EDDEDB6-CD57-44C2-AB19-AC7D3BB8FF8E}" type="datetimeFigureOut">
              <a:rPr lang="en-US" smtClean="0"/>
              <a:pPr/>
              <a:t>11/6/2014</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70" tIns="46235" rIns="92470" bIns="46235"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70" tIns="46235" rIns="92470" bIns="4623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669"/>
            <a:ext cx="3011699" cy="461804"/>
          </a:xfrm>
          <a:prstGeom prst="rect">
            <a:avLst/>
          </a:prstGeom>
        </p:spPr>
        <p:txBody>
          <a:bodyPr vert="horz" lIns="92470" tIns="46235" rIns="92470" bIns="4623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9" y="8772669"/>
            <a:ext cx="3011699" cy="461804"/>
          </a:xfrm>
          <a:prstGeom prst="rect">
            <a:avLst/>
          </a:prstGeom>
        </p:spPr>
        <p:txBody>
          <a:bodyPr vert="horz" lIns="92470" tIns="46235" rIns="92470" bIns="46235" rtlCol="0" anchor="b"/>
          <a:lstStyle>
            <a:lvl1pPr algn="r">
              <a:defRPr sz="1200"/>
            </a:lvl1pPr>
          </a:lstStyle>
          <a:p>
            <a:fld id="{530677A1-BB48-42A6-9D40-5F3F87EA9D2F}"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5637" y="4465637"/>
            <a:ext cx="5560060" cy="4156234"/>
          </a:xfrm>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530677A1-BB48-42A6-9D40-5F3F87EA9D2F}"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84237" y="4541837"/>
            <a:ext cx="5560060" cy="4156234"/>
          </a:xfrm>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530677A1-BB48-42A6-9D40-5F3F87EA9D2F}"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A8EB5C-B809-4BFE-A7CB-B51853467F7F}" type="slidenum">
              <a:rPr lang="en-US" smtClean="0"/>
              <a:pPr/>
              <a:t>26</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A8EB5C-B809-4BFE-A7CB-B51853467F7F}" type="slidenum">
              <a:rPr lang="en-US" smtClean="0"/>
              <a:pPr/>
              <a:t>27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a:solidFill>
                  <a:srgbClr val="595959"/>
                </a:solidFill>
              </a:defRPr>
            </a:lvl1pPr>
          </a:lstStyle>
          <a:p>
            <a:r>
              <a:rPr lang="en-US" dirty="0" smtClean="0"/>
              <a:t>Click to edit Master title style</a:t>
            </a:r>
            <a:endParaRPr lang="en-US" dirty="0"/>
          </a:p>
        </p:txBody>
      </p:sp>
      <p:sp>
        <p:nvSpPr>
          <p:cNvPr id="8" name="Text Placeholder 7"/>
          <p:cNvSpPr>
            <a:spLocks noGrp="1"/>
          </p:cNvSpPr>
          <p:nvPr>
            <p:ph type="body" sz="quarter" idx="11"/>
          </p:nvPr>
        </p:nvSpPr>
        <p:spPr>
          <a:xfrm>
            <a:off x="457200" y="1600200"/>
            <a:ext cx="8229600" cy="4648200"/>
          </a:xfrm>
        </p:spPr>
        <p:txBody>
          <a:bodyPr/>
          <a:lstStyle>
            <a:lvl1pPr>
              <a:spcBef>
                <a:spcPts val="1800"/>
              </a:spcBef>
              <a:spcAft>
                <a:spcPts val="600"/>
              </a:spcAft>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b="1">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title and smart art graphic">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a:solidFill>
                  <a:srgbClr val="595959"/>
                </a:solidFill>
              </a:defRPr>
            </a:lvl1pPr>
          </a:lstStyle>
          <a:p>
            <a:r>
              <a:rPr lang="en-US" smtClean="0"/>
              <a:t>Click to edit Master title style</a:t>
            </a:r>
            <a:endParaRPr lang="en-US" dirty="0"/>
          </a:p>
        </p:txBody>
      </p:sp>
      <p:sp>
        <p:nvSpPr>
          <p:cNvPr id="8" name="SmartArt Placeholder 7"/>
          <p:cNvSpPr>
            <a:spLocks noGrp="1"/>
          </p:cNvSpPr>
          <p:nvPr>
            <p:ph type="dgm" sz="quarter" idx="11"/>
          </p:nvPr>
        </p:nvSpPr>
        <p:spPr>
          <a:xfrm>
            <a:off x="457200" y="1600200"/>
            <a:ext cx="8229600" cy="4416552"/>
          </a:xfrm>
        </p:spPr>
        <p:txBody>
          <a:bodyPr/>
          <a:lstStyle>
            <a:lvl1pPr>
              <a:defRPr>
                <a:solidFill>
                  <a:srgbClr val="595959"/>
                </a:solidFill>
              </a:defRPr>
            </a:lvl1pPr>
          </a:lstStyle>
          <a:p>
            <a:r>
              <a:rPr lang="en-US" dirty="0" smtClean="0"/>
              <a:t>Click icon to add SmartArt graphic</a:t>
            </a:r>
            <a:endParaRPr lang="en-US" dirty="0"/>
          </a:p>
        </p:txBody>
      </p:sp>
      <p:sp>
        <p:nvSpPr>
          <p:cNvPr id="4"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title and tabl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a:solidFill>
                  <a:srgbClr val="595959"/>
                </a:solidFill>
              </a:defRPr>
            </a:lvl1pPr>
          </a:lstStyle>
          <a:p>
            <a:r>
              <a:rPr lang="en-US" smtClean="0"/>
              <a:t>Click to edit Master title style</a:t>
            </a:r>
            <a:endParaRPr lang="en-US" dirty="0"/>
          </a:p>
        </p:txBody>
      </p:sp>
      <p:sp>
        <p:nvSpPr>
          <p:cNvPr id="6" name="Table Placeholder 5"/>
          <p:cNvSpPr>
            <a:spLocks noGrp="1"/>
          </p:cNvSpPr>
          <p:nvPr>
            <p:ph type="tbl" sz="quarter" idx="10"/>
          </p:nvPr>
        </p:nvSpPr>
        <p:spPr>
          <a:xfrm>
            <a:off x="457200" y="1600200"/>
            <a:ext cx="8229600" cy="4416552"/>
          </a:xfrm>
        </p:spPr>
        <p:txBody>
          <a:bodyPr/>
          <a:lstStyle/>
          <a:p>
            <a:r>
              <a:rPr lang="en-US" dirty="0" smtClean="0"/>
              <a:t>Click icon to add table</a:t>
            </a:r>
            <a:endParaRPr lang="en-US" dirty="0"/>
          </a:p>
        </p:txBody>
      </p:sp>
      <p:sp>
        <p:nvSpPr>
          <p:cNvPr id="4"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199"/>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600199"/>
            <a:ext cx="4041648" cy="4526280"/>
          </a:xfrm>
        </p:spPr>
        <p:txBody>
          <a:bodyPr/>
          <a:lstStyle>
            <a:lvl1pPr>
              <a:defRPr>
                <a:solidFill>
                  <a:srgbClr val="595959"/>
                </a:solidFill>
              </a:defRPr>
            </a:lvl1pPr>
          </a:lstStyle>
          <a:p>
            <a:r>
              <a:rPr lang="en-US" dirty="0" smtClean="0"/>
              <a:t>Click icon to add picture</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pictur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600200"/>
            <a:ext cx="4041648" cy="4526280"/>
          </a:xfrm>
        </p:spPr>
        <p:txBody>
          <a:bodyPr/>
          <a:lstStyle>
            <a:lvl1pPr>
              <a:defRPr>
                <a:solidFill>
                  <a:srgbClr val="595959"/>
                </a:solidFill>
              </a:defRPr>
            </a:lvl1pPr>
          </a:lstStyle>
          <a:p>
            <a:r>
              <a:rPr lang="en-US" dirty="0" smtClean="0"/>
              <a:t>Click icon to add picture</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600200"/>
            <a:ext cx="4041648" cy="4524375"/>
          </a:xfrm>
        </p:spPr>
        <p:txBody>
          <a:bodyPr/>
          <a:lstStyle>
            <a:lvl1pPr>
              <a:defRPr>
                <a:solidFill>
                  <a:srgbClr val="595959"/>
                </a:solidFill>
              </a:defRPr>
            </a:lvl1pPr>
          </a:lstStyle>
          <a:p>
            <a:r>
              <a:rPr lang="en-US" dirty="0" smtClean="0"/>
              <a:t>Click icon to add chart</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648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600200"/>
            <a:ext cx="4041648" cy="4524375"/>
          </a:xfrm>
        </p:spPr>
        <p:txBody>
          <a:bodyPr/>
          <a:lstStyle>
            <a:lvl1pPr>
              <a:defRPr>
                <a:solidFill>
                  <a:srgbClr val="595959"/>
                </a:solidFill>
              </a:defRPr>
            </a:lvl1pPr>
          </a:lstStyle>
          <a:p>
            <a:r>
              <a:rPr lang="en-US" dirty="0" smtClean="0"/>
              <a:t>Click icon to add chart</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600200"/>
            <a:ext cx="4041648" cy="4526280"/>
          </a:xfrm>
        </p:spPr>
        <p:txBody>
          <a:bodyPr/>
          <a:lstStyle>
            <a:lvl1pPr>
              <a:defRPr>
                <a:solidFill>
                  <a:srgbClr val="595959"/>
                </a:solidFill>
              </a:defRPr>
            </a:lvl1pPr>
          </a:lstStyle>
          <a:p>
            <a:r>
              <a:rPr lang="en-US" dirty="0" smtClean="0"/>
              <a:t>Click icon to add table</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600200"/>
            <a:ext cx="4041648" cy="4526280"/>
          </a:xfrm>
        </p:spPr>
        <p:txBody>
          <a:bodyPr/>
          <a:lstStyle>
            <a:lvl1pPr>
              <a:defRPr>
                <a:solidFill>
                  <a:srgbClr val="595959"/>
                </a:solidFill>
              </a:defRPr>
            </a:lvl1pPr>
          </a:lstStyle>
          <a:p>
            <a:r>
              <a:rPr lang="en-US" dirty="0" smtClean="0"/>
              <a:t>Click icon to add table</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199"/>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600199"/>
            <a:ext cx="4041648" cy="4526280"/>
          </a:xfrm>
        </p:spPr>
        <p:txBody>
          <a:bodyPr/>
          <a:lstStyle>
            <a:lvl1pPr>
              <a:defRPr>
                <a:solidFill>
                  <a:srgbClr val="595959"/>
                </a:solidFill>
              </a:defRPr>
            </a:lvl1pPr>
          </a:lstStyle>
          <a:p>
            <a:r>
              <a:rPr lang="en-US" dirty="0" smtClean="0"/>
              <a:t>Click icon to add SmartArt graphic</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600199"/>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600199"/>
            <a:ext cx="4041648" cy="4526280"/>
          </a:xfrm>
        </p:spPr>
        <p:txBody>
          <a:bodyPr/>
          <a:lstStyle>
            <a:lvl1pPr>
              <a:defRPr>
                <a:solidFill>
                  <a:srgbClr val="595959"/>
                </a:solidFill>
              </a:defRPr>
            </a:lvl1pPr>
          </a:lstStyle>
          <a:p>
            <a:r>
              <a:rPr lang="en-US" dirty="0" smtClean="0"/>
              <a:t>Click icon to add SmartArt graphic</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595959"/>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595959"/>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21" name="Picture 20" descr="gray border large_A.png"/>
          <p:cNvPicPr>
            <a:picLocks noChangeAspect="1"/>
          </p:cNvPicPr>
          <p:nvPr userDrawn="1"/>
        </p:nvPicPr>
        <p:blipFill>
          <a:blip r:embed="rId2" cstate="print"/>
          <a:stretch>
            <a:fillRect/>
          </a:stretch>
        </p:blipFill>
        <p:spPr>
          <a:xfrm>
            <a:off x="0" y="6030047"/>
            <a:ext cx="9144000" cy="827953"/>
          </a:xfrm>
          <a:prstGeom prst="rect">
            <a:avLst/>
          </a:prstGeom>
        </p:spPr>
      </p:pic>
      <p:pic>
        <p:nvPicPr>
          <p:cNvPr id="16" name="Picture 15"/>
          <p:cNvPicPr>
            <a:picLocks noChangeAspect="1"/>
          </p:cNvPicPr>
          <p:nvPr userDrawn="1"/>
        </p:nvPicPr>
        <p:blipFill>
          <a:blip r:embed="rId3"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595959"/>
                </a:solidFill>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600200"/>
            <a:ext cx="4041648" cy="4526280"/>
          </a:xfrm>
        </p:spPr>
        <p:txBody>
          <a:bodyPr/>
          <a:lstStyle>
            <a:lvl1pPr>
              <a:defRPr>
                <a:solidFill>
                  <a:srgbClr val="595959"/>
                </a:solidFill>
              </a:defRPr>
            </a:lvl1pPr>
          </a:lstStyle>
          <a:p>
            <a:r>
              <a:rPr lang="en-US" dirty="0" smtClean="0"/>
              <a:t>Click icon to add media</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600200"/>
            <a:ext cx="4041648" cy="4526280"/>
          </a:xfrm>
        </p:spPr>
        <p:txBody>
          <a:bodyPr/>
          <a:lstStyle>
            <a:lvl1pPr>
              <a:defRPr>
                <a:solidFill>
                  <a:srgbClr val="595959"/>
                </a:solidFill>
              </a:defRPr>
            </a:lvl1pPr>
          </a:lstStyle>
          <a:p>
            <a:r>
              <a:rPr lang="en-US" dirty="0" smtClean="0"/>
              <a:t>Click icon to add media</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600200"/>
            <a:ext cx="4041648" cy="4524375"/>
          </a:xfrm>
        </p:spPr>
        <p:txBody>
          <a:bodyPr/>
          <a:lstStyle>
            <a:lvl1pPr>
              <a:defRPr>
                <a:solidFill>
                  <a:srgbClr val="595959"/>
                </a:solidFill>
              </a:defRPr>
            </a:lvl1pPr>
          </a:lstStyle>
          <a:p>
            <a:r>
              <a:rPr lang="en-US" dirty="0" smtClean="0"/>
              <a:t>Click icon to add clip art</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600200"/>
            <a:ext cx="4041648" cy="4524375"/>
          </a:xfrm>
        </p:spPr>
        <p:txBody>
          <a:bodyPr/>
          <a:lstStyle>
            <a:lvl1pPr>
              <a:defRPr>
                <a:solidFill>
                  <a:srgbClr val="595959"/>
                </a:solidFill>
              </a:defRPr>
            </a:lvl1pPr>
          </a:lstStyle>
          <a:p>
            <a:r>
              <a:rPr lang="en-US" dirty="0" smtClean="0"/>
              <a:t>Click icon to add clip art</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so title and conten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a:solidFill>
                  <a:srgbClr val="595959"/>
                </a:solidFill>
              </a:defRPr>
            </a:lvl1pPr>
          </a:lstStyle>
          <a:p>
            <a:r>
              <a:rPr lang="en-US" dirty="0" smtClean="0"/>
              <a:t>Click to edit Master title style</a:t>
            </a:r>
            <a:endParaRPr lang="en-US" dirty="0"/>
          </a:p>
        </p:txBody>
      </p:sp>
      <p:sp>
        <p:nvSpPr>
          <p:cNvPr id="8" name="Text Placeholder 7"/>
          <p:cNvSpPr>
            <a:spLocks noGrp="1"/>
          </p:cNvSpPr>
          <p:nvPr>
            <p:ph type="body" sz="quarter" idx="11"/>
          </p:nvPr>
        </p:nvSpPr>
        <p:spPr>
          <a:xfrm>
            <a:off x="457200" y="1600200"/>
            <a:ext cx="8229600" cy="4648200"/>
          </a:xfrm>
        </p:spPr>
        <p:txBody>
          <a:bodyPr/>
          <a:lstStyle>
            <a:lvl1pPr>
              <a:spcBef>
                <a:spcPts val="1800"/>
              </a:spcBef>
              <a:spcAft>
                <a:spcPts val="600"/>
              </a:spcAft>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b="1">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595959"/>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p:nvCxnSpPr>
        <p:spPr>
          <a:xfrm>
            <a:off x="3303533" y="3247660"/>
            <a:ext cx="5559552"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595959"/>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21" name="Picture 20" descr="gray border large_A.png"/>
          <p:cNvPicPr>
            <a:picLocks noChangeAspect="1"/>
          </p:cNvPicPr>
          <p:nvPr/>
        </p:nvPicPr>
        <p:blipFill>
          <a:blip r:embed="rId2" cstate="print"/>
          <a:stretch>
            <a:fillRect/>
          </a:stretch>
        </p:blipFill>
        <p:spPr>
          <a:xfrm>
            <a:off x="0" y="6030047"/>
            <a:ext cx="9144000" cy="827953"/>
          </a:xfrm>
          <a:prstGeom prst="rect">
            <a:avLst/>
          </a:prstGeom>
        </p:spPr>
      </p:pic>
      <p:pic>
        <p:nvPicPr>
          <p:cNvPr id="16" name="Picture 15"/>
          <p:cNvPicPr>
            <a:picLocks noChangeAspect="1"/>
          </p:cNvPicPr>
          <p:nvPr/>
        </p:nvPicPr>
        <p:blipFill>
          <a:blip r:embed="rId3"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595959"/>
                </a:solidFill>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defRPr>
            </a:lvl1pPr>
            <a:lvl2pPr marL="0" indent="0">
              <a:buFontTx/>
              <a:buNone/>
              <a:defRPr/>
            </a:lvl2pPr>
            <a:lvl3pPr marL="0" indent="0">
              <a:buFontTx/>
              <a:buNone/>
              <a:defRPr/>
            </a:lvl3pPr>
          </a:lstStyle>
          <a:p>
            <a:pPr lvl="0"/>
            <a:r>
              <a:rPr lang="en-US" dirty="0" smtClean="0"/>
              <a:t>Title of Presentation</a:t>
            </a:r>
            <a:endParaRPr lang="en-US" dirty="0"/>
          </a:p>
        </p:txBody>
      </p:sp>
      <p:cxnSp>
        <p:nvCxnSpPr>
          <p:cNvPr id="10" name="Straight Connector 9"/>
          <p:cNvCxnSpPr/>
          <p:nvPr userDrawn="1"/>
        </p:nvCxnSpPr>
        <p:spPr>
          <a:xfrm>
            <a:off x="3303533" y="3247660"/>
            <a:ext cx="5559552"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gray border large_A.png"/>
          <p:cNvPicPr>
            <a:picLocks noChangeAspect="1"/>
          </p:cNvPicPr>
          <p:nvPr userDrawn="1"/>
        </p:nvPicPr>
        <p:blipFill>
          <a:blip r:embed="rId2" cstate="print"/>
          <a:stretch>
            <a:fillRect/>
          </a:stretch>
        </p:blipFill>
        <p:spPr>
          <a:xfrm>
            <a:off x="0" y="6030047"/>
            <a:ext cx="9144000" cy="827953"/>
          </a:xfrm>
          <a:prstGeom prst="rect">
            <a:avLst/>
          </a:prstGeom>
        </p:spPr>
      </p:pic>
      <p:pic>
        <p:nvPicPr>
          <p:cNvPr id="14" name="Picture 13"/>
          <p:cNvPicPr>
            <a:picLocks noChangeAspect="1"/>
          </p:cNvPicPr>
          <p:nvPr userDrawn="1"/>
        </p:nvPicPr>
        <p:blipFill>
          <a:blip r:embed="rId3" cstate="print"/>
          <a:stretch>
            <a:fillRect/>
          </a:stretch>
        </p:blipFill>
        <p:spPr>
          <a:xfrm>
            <a:off x="378979" y="2523277"/>
            <a:ext cx="2586158" cy="1220048"/>
          </a:xfrm>
          <a:prstGeom prst="rect">
            <a:avLst/>
          </a:prstGeom>
        </p:spPr>
      </p:pic>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iso transitional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209800"/>
            <a:ext cx="7772400" cy="1362075"/>
          </a:xfrm>
        </p:spPr>
        <p:txBody>
          <a:bodyPr anchor="b"/>
          <a:lstStyle>
            <a:lvl1pPr algn="l">
              <a:defRPr sz="3200" b="1" cap="all" baseline="0">
                <a:solidFill>
                  <a:schemeClr val="accent1"/>
                </a:solidFill>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581400"/>
            <a:ext cx="7772400" cy="1500187"/>
          </a:xfrm>
        </p:spPr>
        <p:txBody>
          <a:bodyPr anchor="t"/>
          <a:lstStyle>
            <a:lvl1pPr marL="0" indent="0">
              <a:buNone/>
              <a:defRPr sz="2400" i="1" baseline="0">
                <a:solidFill>
                  <a:srgbClr val="595959"/>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Presentation</a:t>
            </a:r>
          </a:p>
        </p:txBody>
      </p:sp>
      <p:pic>
        <p:nvPicPr>
          <p:cNvPr id="6" name="Picture 5" descr="ISO-PPT-Yellow-Footer.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5525"/>
            <a:ext cx="9144000" cy="752475"/>
          </a:xfrm>
          <a:prstGeom prst="rect">
            <a:avLst/>
          </a:prstGeom>
        </p:spPr>
      </p:pic>
      <p:pic>
        <p:nvPicPr>
          <p:cNvPr id="7" name="Picture 6" descr="ISO-PPT-Yellow-Footer.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6105525"/>
            <a:ext cx="9144000" cy="752475"/>
          </a:xfrm>
          <a:prstGeom prst="rect">
            <a:avLst/>
          </a:prstGeom>
        </p:spPr>
      </p:pic>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595959"/>
                </a:solidFill>
              </a:defRPr>
            </a:lvl1pPr>
          </a:lstStyle>
          <a:p>
            <a:r>
              <a:rPr lang="en-US" smtClean="0"/>
              <a:t>Click to edit Master title style</a:t>
            </a:r>
            <a:endParaRPr lang="en-US" dirty="0"/>
          </a:p>
        </p:txBody>
      </p:sp>
      <p:sp>
        <p:nvSpPr>
          <p:cNvPr id="7"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so  blank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so question slide">
    <p:spTree>
      <p:nvGrpSpPr>
        <p:cNvPr id="1" name=""/>
        <p:cNvGrpSpPr/>
        <p:nvPr/>
      </p:nvGrpSpPr>
      <p:grpSpPr>
        <a:xfrm>
          <a:off x="0" y="0"/>
          <a:ext cx="0" cy="0"/>
          <a:chOff x="0" y="0"/>
          <a:chExt cx="0" cy="0"/>
        </a:xfrm>
      </p:grpSpPr>
      <p:pic>
        <p:nvPicPr>
          <p:cNvPr id="11" name="Picture 10" descr="question_text copy.png"/>
          <p:cNvPicPr>
            <a:picLocks noChangeAspect="1"/>
          </p:cNvPicPr>
          <p:nvPr/>
        </p:nvPicPr>
        <p:blipFill>
          <a:blip r:embed="rId2" cstate="print"/>
          <a:stretch>
            <a:fillRect/>
          </a:stretch>
        </p:blipFill>
        <p:spPr>
          <a:xfrm>
            <a:off x="1054100" y="3057175"/>
            <a:ext cx="3718253" cy="743651"/>
          </a:xfrm>
          <a:prstGeom prst="rect">
            <a:avLst/>
          </a:prstGeom>
        </p:spPr>
      </p:pic>
      <p:pic>
        <p:nvPicPr>
          <p:cNvPr id="13" name="Picture 12" descr="blue_question.png"/>
          <p:cNvPicPr>
            <a:picLocks noChangeAspect="1"/>
          </p:cNvPicPr>
          <p:nvPr/>
        </p:nvPicPr>
        <p:blipFill>
          <a:blip r:embed="rId3" cstate="print"/>
          <a:stretch>
            <a:fillRect/>
          </a:stretch>
        </p:blipFill>
        <p:spPr>
          <a:xfrm>
            <a:off x="5410200" y="1200429"/>
            <a:ext cx="2895238" cy="4457143"/>
          </a:xfrm>
          <a:prstGeom prst="rect">
            <a:avLst/>
          </a:prstGeom>
        </p:spPr>
      </p:pic>
      <p:sp>
        <p:nvSpPr>
          <p:cNvPr id="8"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pic>
        <p:nvPicPr>
          <p:cNvPr id="5" name="Picture 4" descr="question_text copy.png"/>
          <p:cNvPicPr>
            <a:picLocks noChangeAspect="1"/>
          </p:cNvPicPr>
          <p:nvPr userDrawn="1"/>
        </p:nvPicPr>
        <p:blipFill>
          <a:blip r:embed="rId2" cstate="print"/>
          <a:stretch>
            <a:fillRect/>
          </a:stretch>
        </p:blipFill>
        <p:spPr>
          <a:xfrm>
            <a:off x="1054100" y="3057175"/>
            <a:ext cx="3718253" cy="743651"/>
          </a:xfrm>
          <a:prstGeom prst="rect">
            <a:avLst/>
          </a:prstGeom>
        </p:spPr>
      </p:pic>
      <p:pic>
        <p:nvPicPr>
          <p:cNvPr id="6" name="Picture 5" descr="blue_question.png"/>
          <p:cNvPicPr>
            <a:picLocks noChangeAspect="1"/>
          </p:cNvPicPr>
          <p:nvPr userDrawn="1"/>
        </p:nvPicPr>
        <p:blipFill>
          <a:blip r:embed="rId3" cstate="print"/>
          <a:stretch>
            <a:fillRect/>
          </a:stretch>
        </p:blipFill>
        <p:spPr>
          <a:xfrm>
            <a:off x="5410200" y="1200429"/>
            <a:ext cx="2895238" cy="445714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209800"/>
            <a:ext cx="7772400" cy="1362075"/>
          </a:xfrm>
        </p:spPr>
        <p:txBody>
          <a:bodyPr anchor="b"/>
          <a:lstStyle>
            <a:lvl1pPr algn="l">
              <a:defRPr sz="3200" b="1" cap="all" baseline="0">
                <a:solidFill>
                  <a:schemeClr val="accent1"/>
                </a:solidFill>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581400"/>
            <a:ext cx="7772400" cy="1500187"/>
          </a:xfrm>
        </p:spPr>
        <p:txBody>
          <a:bodyPr anchor="t"/>
          <a:lstStyle>
            <a:lvl1pPr marL="0" indent="0">
              <a:buNone/>
              <a:defRPr sz="2400" i="1" baseline="0">
                <a:solidFill>
                  <a:srgbClr val="595959"/>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Presentation</a:t>
            </a:r>
          </a:p>
        </p:txBody>
      </p:sp>
      <p:pic>
        <p:nvPicPr>
          <p:cNvPr id="6" name="Picture 5" descr="ISO-PPT-Yellow-Footer.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6105525"/>
            <a:ext cx="9144000" cy="752475"/>
          </a:xfrm>
          <a:prstGeom prst="rect">
            <a:avLst/>
          </a:prstGeom>
        </p:spPr>
      </p:pic>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iso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solidFill>
                  <a:srgbClr val="595959"/>
                </a:solidFill>
              </a:defRPr>
            </a:lvl1pPr>
            <a:lvl2pPr>
              <a:defRPr sz="1800">
                <a:solidFill>
                  <a:srgbClr val="595959"/>
                </a:solidFill>
              </a:defRPr>
            </a:lvl2pPr>
            <a:lvl3pPr>
              <a:defRPr sz="1600">
                <a:solidFill>
                  <a:srgbClr val="595959"/>
                </a:solidFill>
              </a:defRPr>
            </a:lvl3pPr>
            <a:lvl4pPr>
              <a:defRPr sz="1400">
                <a:solidFill>
                  <a:srgbClr val="595959"/>
                </a:solidFill>
              </a:defRPr>
            </a:lvl4pPr>
            <a:lvl5pPr>
              <a:defRPr sz="1400">
                <a:solidFill>
                  <a:srgbClr val="595959"/>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solidFill>
                  <a:srgbClr val="595959"/>
                </a:solidFill>
              </a:defRPr>
            </a:lvl1pPr>
            <a:lvl2pPr>
              <a:defRPr sz="1800">
                <a:solidFill>
                  <a:srgbClr val="595959"/>
                </a:solidFill>
              </a:defRPr>
            </a:lvl2pPr>
            <a:lvl3pPr>
              <a:defRPr sz="1600">
                <a:solidFill>
                  <a:srgbClr val="595959"/>
                </a:solidFill>
              </a:defRPr>
            </a:lvl3pPr>
            <a:lvl4pPr>
              <a:defRPr sz="1400">
                <a:solidFill>
                  <a:srgbClr val="595959"/>
                </a:solidFill>
              </a:defRPr>
            </a:lvl4pPr>
            <a:lvl5pPr>
              <a:defRPr sz="1400">
                <a:solidFill>
                  <a:srgbClr val="595959"/>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so title and char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a:solidFill>
                  <a:srgbClr val="595959"/>
                </a:solidFill>
              </a:defRPr>
            </a:lvl1pPr>
          </a:lstStyle>
          <a:p>
            <a:r>
              <a:rPr lang="en-US" smtClean="0"/>
              <a:t>Click to edit Master title style</a:t>
            </a:r>
            <a:endParaRPr lang="en-US" dirty="0"/>
          </a:p>
        </p:txBody>
      </p:sp>
      <p:sp>
        <p:nvSpPr>
          <p:cNvPr id="7" name="Chart Placeholder 6"/>
          <p:cNvSpPr>
            <a:spLocks noGrp="1"/>
          </p:cNvSpPr>
          <p:nvPr>
            <p:ph type="chart" sz="quarter" idx="11"/>
          </p:nvPr>
        </p:nvSpPr>
        <p:spPr>
          <a:xfrm>
            <a:off x="457200" y="1600200"/>
            <a:ext cx="8229600" cy="4419600"/>
          </a:xfrm>
        </p:spPr>
        <p:txBody>
          <a:bodyPr/>
          <a:lstStyle>
            <a:lvl1pPr>
              <a:defRPr>
                <a:solidFill>
                  <a:srgbClr val="595959"/>
                </a:solidFill>
              </a:defRPr>
            </a:lvl1pPr>
          </a:lstStyle>
          <a:p>
            <a:r>
              <a:rPr lang="en-US" dirty="0" smtClean="0"/>
              <a:t>Click icon to add chart</a:t>
            </a:r>
            <a:endParaRPr lang="en-US" dirty="0"/>
          </a:p>
        </p:txBody>
      </p:sp>
      <p:sp>
        <p:nvSpPr>
          <p:cNvPr id="4"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so title and smart art graphic">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a:solidFill>
                  <a:srgbClr val="595959"/>
                </a:solidFill>
              </a:defRPr>
            </a:lvl1pPr>
          </a:lstStyle>
          <a:p>
            <a:r>
              <a:rPr lang="en-US" smtClean="0"/>
              <a:t>Click to edit Master title style</a:t>
            </a:r>
            <a:endParaRPr lang="en-US" dirty="0"/>
          </a:p>
        </p:txBody>
      </p:sp>
      <p:sp>
        <p:nvSpPr>
          <p:cNvPr id="8" name="SmartArt Placeholder 7"/>
          <p:cNvSpPr>
            <a:spLocks noGrp="1"/>
          </p:cNvSpPr>
          <p:nvPr>
            <p:ph type="dgm" sz="quarter" idx="11"/>
          </p:nvPr>
        </p:nvSpPr>
        <p:spPr>
          <a:xfrm>
            <a:off x="457200" y="1600200"/>
            <a:ext cx="8229600" cy="4416552"/>
          </a:xfrm>
        </p:spPr>
        <p:txBody>
          <a:bodyPr/>
          <a:lstStyle>
            <a:lvl1pPr>
              <a:defRPr>
                <a:solidFill>
                  <a:srgbClr val="595959"/>
                </a:solidFill>
              </a:defRPr>
            </a:lvl1pPr>
          </a:lstStyle>
          <a:p>
            <a:r>
              <a:rPr lang="en-US" dirty="0" smtClean="0"/>
              <a:t>Click icon to add SmartArt graphic</a:t>
            </a:r>
            <a:endParaRPr lang="en-US" dirty="0"/>
          </a:p>
        </p:txBody>
      </p:sp>
      <p:sp>
        <p:nvSpPr>
          <p:cNvPr id="4"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so title and tabl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a:solidFill>
                  <a:srgbClr val="595959"/>
                </a:solidFill>
              </a:defRPr>
            </a:lvl1pPr>
          </a:lstStyle>
          <a:p>
            <a:r>
              <a:rPr lang="en-US" smtClean="0"/>
              <a:t>Click to edit Master title style</a:t>
            </a:r>
            <a:endParaRPr lang="en-US" dirty="0"/>
          </a:p>
        </p:txBody>
      </p:sp>
      <p:sp>
        <p:nvSpPr>
          <p:cNvPr id="6" name="Table Placeholder 5"/>
          <p:cNvSpPr>
            <a:spLocks noGrp="1"/>
          </p:cNvSpPr>
          <p:nvPr>
            <p:ph type="tbl" sz="quarter" idx="10"/>
          </p:nvPr>
        </p:nvSpPr>
        <p:spPr>
          <a:xfrm>
            <a:off x="457200" y="1600200"/>
            <a:ext cx="8229600" cy="4416552"/>
          </a:xfrm>
        </p:spPr>
        <p:txBody>
          <a:bodyPr/>
          <a:lstStyle/>
          <a:p>
            <a:r>
              <a:rPr lang="en-US" dirty="0" smtClean="0"/>
              <a:t>Click icon to add table</a:t>
            </a:r>
            <a:endParaRPr lang="en-US" dirty="0"/>
          </a:p>
        </p:txBody>
      </p:sp>
      <p:sp>
        <p:nvSpPr>
          <p:cNvPr id="4"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199"/>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600199"/>
            <a:ext cx="4041648" cy="4526280"/>
          </a:xfrm>
        </p:spPr>
        <p:txBody>
          <a:bodyPr/>
          <a:lstStyle>
            <a:lvl1pPr>
              <a:defRPr>
                <a:solidFill>
                  <a:srgbClr val="595959"/>
                </a:solidFill>
              </a:defRPr>
            </a:lvl1pPr>
          </a:lstStyle>
          <a:p>
            <a:r>
              <a:rPr lang="en-US" dirty="0" smtClean="0"/>
              <a:t>Click icon to add picture</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so pictur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600200"/>
            <a:ext cx="4041648" cy="4526280"/>
          </a:xfrm>
        </p:spPr>
        <p:txBody>
          <a:bodyPr/>
          <a:lstStyle>
            <a:lvl1pPr>
              <a:defRPr>
                <a:solidFill>
                  <a:srgbClr val="595959"/>
                </a:solidFill>
              </a:defRPr>
            </a:lvl1pPr>
          </a:lstStyle>
          <a:p>
            <a:r>
              <a:rPr lang="en-US" dirty="0" smtClean="0"/>
              <a:t>Click icon to add picture</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600200"/>
            <a:ext cx="4041648" cy="4524375"/>
          </a:xfrm>
        </p:spPr>
        <p:txBody>
          <a:bodyPr/>
          <a:lstStyle>
            <a:lvl1pPr>
              <a:defRPr>
                <a:solidFill>
                  <a:srgbClr val="595959"/>
                </a:solidFill>
              </a:defRPr>
            </a:lvl1pPr>
          </a:lstStyle>
          <a:p>
            <a:r>
              <a:rPr lang="en-US" dirty="0" smtClean="0"/>
              <a:t>Click icon to add chart</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648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600200"/>
            <a:ext cx="4041648" cy="4524375"/>
          </a:xfrm>
        </p:spPr>
        <p:txBody>
          <a:bodyPr/>
          <a:lstStyle>
            <a:lvl1pPr>
              <a:defRPr>
                <a:solidFill>
                  <a:srgbClr val="595959"/>
                </a:solidFill>
              </a:defRPr>
            </a:lvl1pPr>
          </a:lstStyle>
          <a:p>
            <a:r>
              <a:rPr lang="en-US" dirty="0" smtClean="0"/>
              <a:t>Click icon to add chart</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600200"/>
            <a:ext cx="4041648" cy="4526280"/>
          </a:xfrm>
        </p:spPr>
        <p:txBody>
          <a:bodyPr/>
          <a:lstStyle>
            <a:lvl1pPr>
              <a:defRPr>
                <a:solidFill>
                  <a:srgbClr val="595959"/>
                </a:solidFill>
              </a:defRPr>
            </a:lvl1pPr>
          </a:lstStyle>
          <a:p>
            <a:r>
              <a:rPr lang="en-US" dirty="0" smtClean="0"/>
              <a:t>Click icon to add table</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595959"/>
                </a:solidFill>
              </a:defRPr>
            </a:lvl1pPr>
          </a:lstStyle>
          <a:p>
            <a:r>
              <a:rPr lang="en-US" smtClean="0"/>
              <a:t>Click to edit Master title style</a:t>
            </a:r>
            <a:endParaRPr lang="en-US" dirty="0"/>
          </a:p>
        </p:txBody>
      </p:sp>
      <p:sp>
        <p:nvSpPr>
          <p:cNvPr id="7"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600200"/>
            <a:ext cx="4041648" cy="4526280"/>
          </a:xfrm>
        </p:spPr>
        <p:txBody>
          <a:bodyPr/>
          <a:lstStyle>
            <a:lvl1pPr>
              <a:defRPr>
                <a:solidFill>
                  <a:srgbClr val="595959"/>
                </a:solidFill>
              </a:defRPr>
            </a:lvl1pPr>
          </a:lstStyle>
          <a:p>
            <a:r>
              <a:rPr lang="en-US" dirty="0" smtClean="0"/>
              <a:t>Click icon to add table</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199"/>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600199"/>
            <a:ext cx="4041648" cy="4526280"/>
          </a:xfrm>
        </p:spPr>
        <p:txBody>
          <a:bodyPr/>
          <a:lstStyle>
            <a:lvl1pPr>
              <a:defRPr>
                <a:solidFill>
                  <a:srgbClr val="595959"/>
                </a:solidFill>
              </a:defRPr>
            </a:lvl1pPr>
          </a:lstStyle>
          <a:p>
            <a:r>
              <a:rPr lang="en-US" dirty="0" smtClean="0"/>
              <a:t>Click icon to add SmartArt graphic</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600199"/>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600199"/>
            <a:ext cx="4041648" cy="4526280"/>
          </a:xfrm>
        </p:spPr>
        <p:txBody>
          <a:bodyPr/>
          <a:lstStyle>
            <a:lvl1pPr>
              <a:defRPr>
                <a:solidFill>
                  <a:srgbClr val="595959"/>
                </a:solidFill>
              </a:defRPr>
            </a:lvl1pPr>
          </a:lstStyle>
          <a:p>
            <a:r>
              <a:rPr lang="en-US" dirty="0" smtClean="0"/>
              <a:t>Click icon to add SmartArt graphic</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600200"/>
            <a:ext cx="4041648" cy="4526280"/>
          </a:xfrm>
        </p:spPr>
        <p:txBody>
          <a:bodyPr/>
          <a:lstStyle>
            <a:lvl1pPr>
              <a:defRPr>
                <a:solidFill>
                  <a:srgbClr val="595959"/>
                </a:solidFill>
              </a:defRPr>
            </a:lvl1pPr>
          </a:lstStyle>
          <a:p>
            <a:r>
              <a:rPr lang="en-US" dirty="0" smtClean="0"/>
              <a:t>Click icon to add media</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600200"/>
            <a:ext cx="4041648" cy="4526280"/>
          </a:xfrm>
        </p:spPr>
        <p:txBody>
          <a:bodyPr/>
          <a:lstStyle>
            <a:lvl1pPr>
              <a:defRPr>
                <a:solidFill>
                  <a:srgbClr val="595959"/>
                </a:solidFill>
              </a:defRPr>
            </a:lvl1pPr>
          </a:lstStyle>
          <a:p>
            <a:r>
              <a:rPr lang="en-US" dirty="0" smtClean="0"/>
              <a:t>Click icon to add media</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600200"/>
            <a:ext cx="4041648" cy="4524375"/>
          </a:xfrm>
        </p:spPr>
        <p:txBody>
          <a:bodyPr/>
          <a:lstStyle>
            <a:lvl1pPr>
              <a:defRPr>
                <a:solidFill>
                  <a:srgbClr val="595959"/>
                </a:solidFill>
              </a:defRPr>
            </a:lvl1pPr>
          </a:lstStyle>
          <a:p>
            <a:r>
              <a:rPr lang="en-US" dirty="0" smtClean="0"/>
              <a:t>Click icon to add clip art</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600200"/>
            <a:ext cx="4041648" cy="4524375"/>
          </a:xfrm>
        </p:spPr>
        <p:txBody>
          <a:bodyPr/>
          <a:lstStyle>
            <a:lvl1pPr>
              <a:defRPr>
                <a:solidFill>
                  <a:srgbClr val="595959"/>
                </a:solidFill>
              </a:defRPr>
            </a:lvl1pPr>
          </a:lstStyle>
          <a:p>
            <a:r>
              <a:rPr lang="en-US" dirty="0" smtClean="0"/>
              <a:t>Click icon to add clip art</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so title and conten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a:solidFill>
                  <a:srgbClr val="595959"/>
                </a:solidFill>
              </a:defRPr>
            </a:lvl1pPr>
          </a:lstStyle>
          <a:p>
            <a:r>
              <a:rPr lang="en-US" dirty="0" smtClean="0"/>
              <a:t>Click to edit Master title style</a:t>
            </a:r>
            <a:endParaRPr lang="en-US" dirty="0"/>
          </a:p>
        </p:txBody>
      </p:sp>
      <p:sp>
        <p:nvSpPr>
          <p:cNvPr id="8" name="Text Placeholder 7"/>
          <p:cNvSpPr>
            <a:spLocks noGrp="1"/>
          </p:cNvSpPr>
          <p:nvPr>
            <p:ph type="body" sz="quarter" idx="11"/>
          </p:nvPr>
        </p:nvSpPr>
        <p:spPr>
          <a:xfrm>
            <a:off x="457200" y="1600200"/>
            <a:ext cx="8229600" cy="4648200"/>
          </a:xfrm>
        </p:spPr>
        <p:txBody>
          <a:bodyPr/>
          <a:lstStyle>
            <a:lvl1pPr>
              <a:spcBef>
                <a:spcPts val="1800"/>
              </a:spcBef>
              <a:spcAft>
                <a:spcPts val="600"/>
              </a:spcAft>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b="1">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595959"/>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p:nvCxnSpPr>
        <p:spPr>
          <a:xfrm>
            <a:off x="3303533" y="3247660"/>
            <a:ext cx="5559552"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595959"/>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21" name="Picture 20" descr="gray border large_A.png"/>
          <p:cNvPicPr>
            <a:picLocks noChangeAspect="1"/>
          </p:cNvPicPr>
          <p:nvPr/>
        </p:nvPicPr>
        <p:blipFill>
          <a:blip r:embed="rId2" cstate="print"/>
          <a:stretch>
            <a:fillRect/>
          </a:stretch>
        </p:blipFill>
        <p:spPr>
          <a:xfrm>
            <a:off x="0" y="6030047"/>
            <a:ext cx="9144000" cy="827953"/>
          </a:xfrm>
          <a:prstGeom prst="rect">
            <a:avLst/>
          </a:prstGeom>
        </p:spPr>
      </p:pic>
      <p:pic>
        <p:nvPicPr>
          <p:cNvPr id="16" name="Picture 15"/>
          <p:cNvPicPr>
            <a:picLocks noChangeAspect="1"/>
          </p:cNvPicPr>
          <p:nvPr/>
        </p:nvPicPr>
        <p:blipFill>
          <a:blip r:embed="rId3"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595959"/>
                </a:solidFill>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defRPr>
            </a:lvl1pPr>
            <a:lvl2pPr marL="0" indent="0">
              <a:buFontTx/>
              <a:buNone/>
              <a:defRPr/>
            </a:lvl2pPr>
            <a:lvl3pPr marL="0" indent="0">
              <a:buFontTx/>
              <a:buNone/>
              <a:defRPr/>
            </a:lvl3pPr>
          </a:lstStyle>
          <a:p>
            <a:pPr lvl="0"/>
            <a:r>
              <a:rPr lang="en-US" dirty="0" smtClean="0"/>
              <a:t>Title of Presentation</a:t>
            </a:r>
            <a:endParaRPr lang="en-US" dirty="0"/>
          </a:p>
        </p:txBody>
      </p:sp>
      <p:cxnSp>
        <p:nvCxnSpPr>
          <p:cNvPr id="10" name="Straight Connector 9"/>
          <p:cNvCxnSpPr/>
          <p:nvPr/>
        </p:nvCxnSpPr>
        <p:spPr>
          <a:xfrm>
            <a:off x="3303533" y="3247660"/>
            <a:ext cx="5559552"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gray border large_A.png"/>
          <p:cNvPicPr>
            <a:picLocks noChangeAspect="1"/>
          </p:cNvPicPr>
          <p:nvPr/>
        </p:nvPicPr>
        <p:blipFill>
          <a:blip r:embed="rId2" cstate="print"/>
          <a:stretch>
            <a:fillRect/>
          </a:stretch>
        </p:blipFill>
        <p:spPr>
          <a:xfrm>
            <a:off x="0" y="6030047"/>
            <a:ext cx="9144000" cy="827953"/>
          </a:xfrm>
          <a:prstGeom prst="rect">
            <a:avLst/>
          </a:prstGeom>
        </p:spPr>
      </p:pic>
      <p:pic>
        <p:nvPicPr>
          <p:cNvPr id="14" name="Picture 13"/>
          <p:cNvPicPr>
            <a:picLocks noChangeAspect="1"/>
          </p:cNvPicPr>
          <p:nvPr/>
        </p:nvPicPr>
        <p:blipFill>
          <a:blip r:embed="rId3" cstate="print"/>
          <a:stretch>
            <a:fillRect/>
          </a:stretch>
        </p:blipFill>
        <p:spPr>
          <a:xfrm>
            <a:off x="378979" y="2523277"/>
            <a:ext cx="2586158" cy="1220048"/>
          </a:xfrm>
          <a:prstGeom prst="rect">
            <a:avLst/>
          </a:prstGeom>
        </p:spPr>
      </p:pic>
      <p:cxnSp>
        <p:nvCxnSpPr>
          <p:cNvPr id="15" name="Straight Connector 14"/>
          <p:cNvCxnSpPr/>
          <p:nvPr userDrawn="1"/>
        </p:nvCxnSpPr>
        <p:spPr>
          <a:xfrm>
            <a:off x="3303533" y="3247660"/>
            <a:ext cx="5559552"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gray border large_A.png"/>
          <p:cNvPicPr>
            <a:picLocks noChangeAspect="1"/>
          </p:cNvPicPr>
          <p:nvPr userDrawn="1"/>
        </p:nvPicPr>
        <p:blipFill>
          <a:blip r:embed="rId2" cstate="print"/>
          <a:stretch>
            <a:fillRect/>
          </a:stretch>
        </p:blipFill>
        <p:spPr>
          <a:xfrm>
            <a:off x="0" y="6030047"/>
            <a:ext cx="9144000" cy="827953"/>
          </a:xfrm>
          <a:prstGeom prst="rect">
            <a:avLst/>
          </a:prstGeom>
        </p:spPr>
      </p:pic>
      <p:pic>
        <p:nvPicPr>
          <p:cNvPr id="23" name="Picture 22"/>
          <p:cNvPicPr>
            <a:picLocks noChangeAspect="1"/>
          </p:cNvPicPr>
          <p:nvPr userDrawn="1"/>
        </p:nvPicPr>
        <p:blipFill>
          <a:blip r:embed="rId3" cstate="print"/>
          <a:stretch>
            <a:fillRect/>
          </a:stretch>
        </p:blipFill>
        <p:spPr>
          <a:xfrm>
            <a:off x="378979" y="2523277"/>
            <a:ext cx="2586158" cy="1220048"/>
          </a:xfrm>
          <a:prstGeom prst="rect">
            <a:avLst/>
          </a:prstGeom>
        </p:spPr>
      </p:pic>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iso transitional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209800"/>
            <a:ext cx="7772400" cy="1362075"/>
          </a:xfrm>
        </p:spPr>
        <p:txBody>
          <a:bodyPr anchor="b"/>
          <a:lstStyle>
            <a:lvl1pPr algn="l">
              <a:defRPr sz="3200" b="1" cap="all" baseline="0">
                <a:solidFill>
                  <a:schemeClr val="accent1"/>
                </a:solidFill>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581400"/>
            <a:ext cx="7772400" cy="1500187"/>
          </a:xfrm>
        </p:spPr>
        <p:txBody>
          <a:bodyPr anchor="t"/>
          <a:lstStyle>
            <a:lvl1pPr marL="0" indent="0">
              <a:buNone/>
              <a:defRPr sz="2400" i="1" baseline="0">
                <a:solidFill>
                  <a:srgbClr val="595959"/>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Presentation</a:t>
            </a:r>
          </a:p>
        </p:txBody>
      </p:sp>
      <p:pic>
        <p:nvPicPr>
          <p:cNvPr id="6" name="Picture 5" descr="ISO-PPT-Yellow-Footer.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5525"/>
            <a:ext cx="9144000" cy="752475"/>
          </a:xfrm>
          <a:prstGeom prst="rect">
            <a:avLst/>
          </a:prstGeom>
        </p:spPr>
      </p:pic>
      <p:pic>
        <p:nvPicPr>
          <p:cNvPr id="7" name="Picture 6" descr="ISO-PPT-Yellow-Footer.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05525"/>
            <a:ext cx="9144000" cy="752475"/>
          </a:xfrm>
          <a:prstGeom prst="rect">
            <a:avLst/>
          </a:prstGeom>
        </p:spPr>
      </p:pic>
      <p:pic>
        <p:nvPicPr>
          <p:cNvPr id="8" name="Picture 7" descr="ISO-PPT-Yellow-Footer.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6105525"/>
            <a:ext cx="9144000" cy="752475"/>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595959"/>
                </a:solidFill>
              </a:defRPr>
            </a:lvl1pPr>
          </a:lstStyle>
          <a:p>
            <a:r>
              <a:rPr lang="en-US" smtClean="0"/>
              <a:t>Click to edit Master title style</a:t>
            </a:r>
            <a:endParaRPr lang="en-US" dirty="0"/>
          </a:p>
        </p:txBody>
      </p:sp>
      <p:sp>
        <p:nvSpPr>
          <p:cNvPr id="7"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iso  blank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iso question slide">
    <p:spTree>
      <p:nvGrpSpPr>
        <p:cNvPr id="1" name=""/>
        <p:cNvGrpSpPr/>
        <p:nvPr/>
      </p:nvGrpSpPr>
      <p:grpSpPr>
        <a:xfrm>
          <a:off x="0" y="0"/>
          <a:ext cx="0" cy="0"/>
          <a:chOff x="0" y="0"/>
          <a:chExt cx="0" cy="0"/>
        </a:xfrm>
      </p:grpSpPr>
      <p:pic>
        <p:nvPicPr>
          <p:cNvPr id="11" name="Picture 10" descr="question_text copy.png"/>
          <p:cNvPicPr>
            <a:picLocks noChangeAspect="1"/>
          </p:cNvPicPr>
          <p:nvPr/>
        </p:nvPicPr>
        <p:blipFill>
          <a:blip r:embed="rId2" cstate="print"/>
          <a:stretch>
            <a:fillRect/>
          </a:stretch>
        </p:blipFill>
        <p:spPr>
          <a:xfrm>
            <a:off x="1054100" y="3057175"/>
            <a:ext cx="3718253" cy="743651"/>
          </a:xfrm>
          <a:prstGeom prst="rect">
            <a:avLst/>
          </a:prstGeom>
        </p:spPr>
      </p:pic>
      <p:pic>
        <p:nvPicPr>
          <p:cNvPr id="13" name="Picture 12" descr="blue_question.png"/>
          <p:cNvPicPr>
            <a:picLocks noChangeAspect="1"/>
          </p:cNvPicPr>
          <p:nvPr/>
        </p:nvPicPr>
        <p:blipFill>
          <a:blip r:embed="rId3" cstate="print"/>
          <a:stretch>
            <a:fillRect/>
          </a:stretch>
        </p:blipFill>
        <p:spPr>
          <a:xfrm>
            <a:off x="5410200" y="1200429"/>
            <a:ext cx="2895238" cy="4457143"/>
          </a:xfrm>
          <a:prstGeom prst="rect">
            <a:avLst/>
          </a:prstGeom>
        </p:spPr>
      </p:pic>
      <p:sp>
        <p:nvSpPr>
          <p:cNvPr id="8"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pic>
        <p:nvPicPr>
          <p:cNvPr id="5" name="Picture 4" descr="question_text copy.png"/>
          <p:cNvPicPr>
            <a:picLocks noChangeAspect="1"/>
          </p:cNvPicPr>
          <p:nvPr/>
        </p:nvPicPr>
        <p:blipFill>
          <a:blip r:embed="rId2" cstate="print"/>
          <a:stretch>
            <a:fillRect/>
          </a:stretch>
        </p:blipFill>
        <p:spPr>
          <a:xfrm>
            <a:off x="1054100" y="3057175"/>
            <a:ext cx="3718253" cy="743651"/>
          </a:xfrm>
          <a:prstGeom prst="rect">
            <a:avLst/>
          </a:prstGeom>
        </p:spPr>
      </p:pic>
      <p:pic>
        <p:nvPicPr>
          <p:cNvPr id="6" name="Picture 5" descr="blue_question.png"/>
          <p:cNvPicPr>
            <a:picLocks noChangeAspect="1"/>
          </p:cNvPicPr>
          <p:nvPr/>
        </p:nvPicPr>
        <p:blipFill>
          <a:blip r:embed="rId3" cstate="print"/>
          <a:stretch>
            <a:fillRect/>
          </a:stretch>
        </p:blipFill>
        <p:spPr>
          <a:xfrm>
            <a:off x="5410200" y="1200429"/>
            <a:ext cx="2895238" cy="4457143"/>
          </a:xfrm>
          <a:prstGeom prst="rect">
            <a:avLst/>
          </a:prstGeom>
        </p:spPr>
      </p:pic>
      <p:pic>
        <p:nvPicPr>
          <p:cNvPr id="7" name="Picture 6" descr="question_text copy.png"/>
          <p:cNvPicPr>
            <a:picLocks noChangeAspect="1"/>
          </p:cNvPicPr>
          <p:nvPr userDrawn="1"/>
        </p:nvPicPr>
        <p:blipFill>
          <a:blip r:embed="rId2" cstate="print"/>
          <a:stretch>
            <a:fillRect/>
          </a:stretch>
        </p:blipFill>
        <p:spPr>
          <a:xfrm>
            <a:off x="1054100" y="3057175"/>
            <a:ext cx="3718253" cy="743651"/>
          </a:xfrm>
          <a:prstGeom prst="rect">
            <a:avLst/>
          </a:prstGeom>
        </p:spPr>
      </p:pic>
      <p:pic>
        <p:nvPicPr>
          <p:cNvPr id="9" name="Picture 8" descr="blue_question.png"/>
          <p:cNvPicPr>
            <a:picLocks noChangeAspect="1"/>
          </p:cNvPicPr>
          <p:nvPr userDrawn="1"/>
        </p:nvPicPr>
        <p:blipFill>
          <a:blip r:embed="rId3" cstate="print"/>
          <a:stretch>
            <a:fillRect/>
          </a:stretch>
        </p:blipFill>
        <p:spPr>
          <a:xfrm>
            <a:off x="5410200" y="1200429"/>
            <a:ext cx="2895238" cy="4457143"/>
          </a:xfrm>
          <a:prstGeom prst="rect">
            <a:avLst/>
          </a:prstGeom>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iso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solidFill>
                  <a:srgbClr val="595959"/>
                </a:solidFill>
              </a:defRPr>
            </a:lvl1pPr>
            <a:lvl2pPr>
              <a:defRPr sz="1800">
                <a:solidFill>
                  <a:srgbClr val="595959"/>
                </a:solidFill>
              </a:defRPr>
            </a:lvl2pPr>
            <a:lvl3pPr>
              <a:defRPr sz="1600">
                <a:solidFill>
                  <a:srgbClr val="595959"/>
                </a:solidFill>
              </a:defRPr>
            </a:lvl3pPr>
            <a:lvl4pPr>
              <a:defRPr sz="1400">
                <a:solidFill>
                  <a:srgbClr val="595959"/>
                </a:solidFill>
              </a:defRPr>
            </a:lvl4pPr>
            <a:lvl5pPr>
              <a:defRPr sz="1400">
                <a:solidFill>
                  <a:srgbClr val="595959"/>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solidFill>
                  <a:srgbClr val="595959"/>
                </a:solidFill>
              </a:defRPr>
            </a:lvl1pPr>
            <a:lvl2pPr>
              <a:defRPr sz="1800">
                <a:solidFill>
                  <a:srgbClr val="595959"/>
                </a:solidFill>
              </a:defRPr>
            </a:lvl2pPr>
            <a:lvl3pPr>
              <a:defRPr sz="1600">
                <a:solidFill>
                  <a:srgbClr val="595959"/>
                </a:solidFill>
              </a:defRPr>
            </a:lvl3pPr>
            <a:lvl4pPr>
              <a:defRPr sz="1400">
                <a:solidFill>
                  <a:srgbClr val="595959"/>
                </a:solidFill>
              </a:defRPr>
            </a:lvl4pPr>
            <a:lvl5pPr>
              <a:defRPr sz="1400">
                <a:solidFill>
                  <a:srgbClr val="595959"/>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iso title and char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a:solidFill>
                  <a:srgbClr val="595959"/>
                </a:solidFill>
              </a:defRPr>
            </a:lvl1pPr>
          </a:lstStyle>
          <a:p>
            <a:r>
              <a:rPr lang="en-US" smtClean="0"/>
              <a:t>Click to edit Master title style</a:t>
            </a:r>
            <a:endParaRPr lang="en-US" dirty="0"/>
          </a:p>
        </p:txBody>
      </p:sp>
      <p:sp>
        <p:nvSpPr>
          <p:cNvPr id="7" name="Chart Placeholder 6"/>
          <p:cNvSpPr>
            <a:spLocks noGrp="1"/>
          </p:cNvSpPr>
          <p:nvPr>
            <p:ph type="chart" sz="quarter" idx="11"/>
          </p:nvPr>
        </p:nvSpPr>
        <p:spPr>
          <a:xfrm>
            <a:off x="457200" y="1600200"/>
            <a:ext cx="8229600" cy="4419600"/>
          </a:xfrm>
        </p:spPr>
        <p:txBody>
          <a:bodyPr/>
          <a:lstStyle>
            <a:lvl1pPr>
              <a:defRPr>
                <a:solidFill>
                  <a:srgbClr val="595959"/>
                </a:solidFill>
              </a:defRPr>
            </a:lvl1pPr>
          </a:lstStyle>
          <a:p>
            <a:r>
              <a:rPr lang="en-US" dirty="0" smtClean="0"/>
              <a:t>Click icon to add chart</a:t>
            </a:r>
            <a:endParaRPr lang="en-US" dirty="0"/>
          </a:p>
        </p:txBody>
      </p:sp>
      <p:sp>
        <p:nvSpPr>
          <p:cNvPr id="4"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iso title and smart art graphic">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a:solidFill>
                  <a:srgbClr val="595959"/>
                </a:solidFill>
              </a:defRPr>
            </a:lvl1pPr>
          </a:lstStyle>
          <a:p>
            <a:r>
              <a:rPr lang="en-US" smtClean="0"/>
              <a:t>Click to edit Master title style</a:t>
            </a:r>
            <a:endParaRPr lang="en-US" dirty="0"/>
          </a:p>
        </p:txBody>
      </p:sp>
      <p:sp>
        <p:nvSpPr>
          <p:cNvPr id="8" name="SmartArt Placeholder 7"/>
          <p:cNvSpPr>
            <a:spLocks noGrp="1"/>
          </p:cNvSpPr>
          <p:nvPr>
            <p:ph type="dgm" sz="quarter" idx="11"/>
          </p:nvPr>
        </p:nvSpPr>
        <p:spPr>
          <a:xfrm>
            <a:off x="457200" y="1600200"/>
            <a:ext cx="8229600" cy="4416552"/>
          </a:xfrm>
        </p:spPr>
        <p:txBody>
          <a:bodyPr/>
          <a:lstStyle>
            <a:lvl1pPr>
              <a:defRPr>
                <a:solidFill>
                  <a:srgbClr val="595959"/>
                </a:solidFill>
              </a:defRPr>
            </a:lvl1pPr>
          </a:lstStyle>
          <a:p>
            <a:r>
              <a:rPr lang="en-US" dirty="0" smtClean="0"/>
              <a:t>Click icon to add SmartArt graphic</a:t>
            </a:r>
            <a:endParaRPr lang="en-US" dirty="0"/>
          </a:p>
        </p:txBody>
      </p:sp>
      <p:sp>
        <p:nvSpPr>
          <p:cNvPr id="4"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iso title and tabl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a:solidFill>
                  <a:srgbClr val="595959"/>
                </a:solidFill>
              </a:defRPr>
            </a:lvl1pPr>
          </a:lstStyle>
          <a:p>
            <a:r>
              <a:rPr lang="en-US" smtClean="0"/>
              <a:t>Click to edit Master title style</a:t>
            </a:r>
            <a:endParaRPr lang="en-US" dirty="0"/>
          </a:p>
        </p:txBody>
      </p:sp>
      <p:sp>
        <p:nvSpPr>
          <p:cNvPr id="6" name="Table Placeholder 5"/>
          <p:cNvSpPr>
            <a:spLocks noGrp="1"/>
          </p:cNvSpPr>
          <p:nvPr>
            <p:ph type="tbl" sz="quarter" idx="10"/>
          </p:nvPr>
        </p:nvSpPr>
        <p:spPr>
          <a:xfrm>
            <a:off x="457200" y="1600200"/>
            <a:ext cx="8229600" cy="4416552"/>
          </a:xfrm>
        </p:spPr>
        <p:txBody>
          <a:bodyPr/>
          <a:lstStyle/>
          <a:p>
            <a:r>
              <a:rPr lang="en-US" dirty="0" smtClean="0"/>
              <a:t>Click icon to add table</a:t>
            </a:r>
            <a:endParaRPr lang="en-US" dirty="0"/>
          </a:p>
        </p:txBody>
      </p:sp>
      <p:sp>
        <p:nvSpPr>
          <p:cNvPr id="4"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199"/>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600199"/>
            <a:ext cx="4041648" cy="4526280"/>
          </a:xfrm>
        </p:spPr>
        <p:txBody>
          <a:bodyPr/>
          <a:lstStyle>
            <a:lvl1pPr>
              <a:defRPr>
                <a:solidFill>
                  <a:srgbClr val="595959"/>
                </a:solidFill>
              </a:defRPr>
            </a:lvl1pPr>
          </a:lstStyle>
          <a:p>
            <a:r>
              <a:rPr lang="en-US" dirty="0" smtClean="0"/>
              <a:t>Click icon to add picture</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iso pictur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600200"/>
            <a:ext cx="4041648" cy="4526280"/>
          </a:xfrm>
        </p:spPr>
        <p:txBody>
          <a:bodyPr/>
          <a:lstStyle>
            <a:lvl1pPr>
              <a:defRPr>
                <a:solidFill>
                  <a:srgbClr val="595959"/>
                </a:solidFill>
              </a:defRPr>
            </a:lvl1pPr>
          </a:lstStyle>
          <a:p>
            <a:r>
              <a:rPr lang="en-US" dirty="0" smtClean="0"/>
              <a:t>Click icon to add picture</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11" name="Picture 10" descr="question_text copy.png"/>
          <p:cNvPicPr>
            <a:picLocks noChangeAspect="1"/>
          </p:cNvPicPr>
          <p:nvPr userDrawn="1"/>
        </p:nvPicPr>
        <p:blipFill>
          <a:blip r:embed="rId2" cstate="print"/>
          <a:stretch>
            <a:fillRect/>
          </a:stretch>
        </p:blipFill>
        <p:spPr>
          <a:xfrm>
            <a:off x="1054100" y="3057175"/>
            <a:ext cx="3718253" cy="743651"/>
          </a:xfrm>
          <a:prstGeom prst="rect">
            <a:avLst/>
          </a:prstGeom>
        </p:spPr>
      </p:pic>
      <p:pic>
        <p:nvPicPr>
          <p:cNvPr id="13" name="Picture 12" descr="blue_question.png"/>
          <p:cNvPicPr>
            <a:picLocks noChangeAspect="1"/>
          </p:cNvPicPr>
          <p:nvPr userDrawn="1"/>
        </p:nvPicPr>
        <p:blipFill>
          <a:blip r:embed="rId3" cstate="print"/>
          <a:stretch>
            <a:fillRect/>
          </a:stretch>
        </p:blipFill>
        <p:spPr>
          <a:xfrm>
            <a:off x="5410200" y="1200429"/>
            <a:ext cx="2895238" cy="4457143"/>
          </a:xfrm>
          <a:prstGeom prst="rect">
            <a:avLst/>
          </a:prstGeom>
        </p:spPr>
      </p:pic>
      <p:sp>
        <p:nvSpPr>
          <p:cNvPr id="8"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600200"/>
            <a:ext cx="4041648" cy="4524375"/>
          </a:xfrm>
        </p:spPr>
        <p:txBody>
          <a:bodyPr/>
          <a:lstStyle>
            <a:lvl1pPr>
              <a:defRPr>
                <a:solidFill>
                  <a:srgbClr val="595959"/>
                </a:solidFill>
              </a:defRPr>
            </a:lvl1pPr>
          </a:lstStyle>
          <a:p>
            <a:r>
              <a:rPr lang="en-US" dirty="0" smtClean="0"/>
              <a:t>Click icon to add chart</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648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600200"/>
            <a:ext cx="4041648" cy="4524375"/>
          </a:xfrm>
        </p:spPr>
        <p:txBody>
          <a:bodyPr/>
          <a:lstStyle>
            <a:lvl1pPr>
              <a:defRPr>
                <a:solidFill>
                  <a:srgbClr val="595959"/>
                </a:solidFill>
              </a:defRPr>
            </a:lvl1pPr>
          </a:lstStyle>
          <a:p>
            <a:r>
              <a:rPr lang="en-US" dirty="0" smtClean="0"/>
              <a:t>Click icon to add chart</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600200"/>
            <a:ext cx="4041648" cy="4526280"/>
          </a:xfrm>
        </p:spPr>
        <p:txBody>
          <a:bodyPr/>
          <a:lstStyle>
            <a:lvl1pPr>
              <a:defRPr>
                <a:solidFill>
                  <a:srgbClr val="595959"/>
                </a:solidFill>
              </a:defRPr>
            </a:lvl1pPr>
          </a:lstStyle>
          <a:p>
            <a:r>
              <a:rPr lang="en-US" dirty="0" smtClean="0"/>
              <a:t>Click icon to add table</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600200"/>
            <a:ext cx="4041648" cy="4526280"/>
          </a:xfrm>
        </p:spPr>
        <p:txBody>
          <a:bodyPr/>
          <a:lstStyle>
            <a:lvl1pPr>
              <a:defRPr>
                <a:solidFill>
                  <a:srgbClr val="595959"/>
                </a:solidFill>
              </a:defRPr>
            </a:lvl1pPr>
          </a:lstStyle>
          <a:p>
            <a:r>
              <a:rPr lang="en-US" dirty="0" smtClean="0"/>
              <a:t>Click icon to add table</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199"/>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600199"/>
            <a:ext cx="4041648" cy="4526280"/>
          </a:xfrm>
        </p:spPr>
        <p:txBody>
          <a:bodyPr/>
          <a:lstStyle>
            <a:lvl1pPr>
              <a:defRPr>
                <a:solidFill>
                  <a:srgbClr val="595959"/>
                </a:solidFill>
              </a:defRPr>
            </a:lvl1pPr>
          </a:lstStyle>
          <a:p>
            <a:r>
              <a:rPr lang="en-US" dirty="0" smtClean="0"/>
              <a:t>Click icon to add SmartArt graphic</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600199"/>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600199"/>
            <a:ext cx="4041648" cy="4526280"/>
          </a:xfrm>
        </p:spPr>
        <p:txBody>
          <a:bodyPr/>
          <a:lstStyle>
            <a:lvl1pPr>
              <a:defRPr>
                <a:solidFill>
                  <a:srgbClr val="595959"/>
                </a:solidFill>
              </a:defRPr>
            </a:lvl1pPr>
          </a:lstStyle>
          <a:p>
            <a:r>
              <a:rPr lang="en-US" dirty="0" smtClean="0"/>
              <a:t>Click icon to add SmartArt graphic</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600200"/>
            <a:ext cx="4041648" cy="4526280"/>
          </a:xfrm>
        </p:spPr>
        <p:txBody>
          <a:bodyPr/>
          <a:lstStyle>
            <a:lvl1pPr>
              <a:defRPr>
                <a:solidFill>
                  <a:srgbClr val="595959"/>
                </a:solidFill>
              </a:defRPr>
            </a:lvl1pPr>
          </a:lstStyle>
          <a:p>
            <a:r>
              <a:rPr lang="en-US" dirty="0" smtClean="0"/>
              <a:t>Click icon to add media</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600200"/>
            <a:ext cx="4041648" cy="4526280"/>
          </a:xfrm>
        </p:spPr>
        <p:txBody>
          <a:bodyPr/>
          <a:lstStyle>
            <a:lvl1pPr>
              <a:defRPr>
                <a:solidFill>
                  <a:srgbClr val="595959"/>
                </a:solidFill>
              </a:defRPr>
            </a:lvl1pPr>
          </a:lstStyle>
          <a:p>
            <a:r>
              <a:rPr lang="en-US" dirty="0" smtClean="0"/>
              <a:t>Click icon to add media</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600200"/>
            <a:ext cx="4041648" cy="4524375"/>
          </a:xfrm>
        </p:spPr>
        <p:txBody>
          <a:bodyPr/>
          <a:lstStyle>
            <a:lvl1pPr>
              <a:defRPr>
                <a:solidFill>
                  <a:srgbClr val="595959"/>
                </a:solidFill>
              </a:defRPr>
            </a:lvl1pPr>
          </a:lstStyle>
          <a:p>
            <a:r>
              <a:rPr lang="en-US" dirty="0" smtClean="0"/>
              <a:t>Click icon to add clip art</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600200"/>
            <a:ext cx="4041648" cy="4524375"/>
          </a:xfrm>
        </p:spPr>
        <p:txBody>
          <a:bodyPr/>
          <a:lstStyle>
            <a:lvl1pPr>
              <a:defRPr>
                <a:solidFill>
                  <a:srgbClr val="595959"/>
                </a:solidFill>
              </a:defRPr>
            </a:lvl1pPr>
          </a:lstStyle>
          <a:p>
            <a:r>
              <a:rPr lang="en-US" dirty="0" smtClean="0"/>
              <a:t>Click icon to add clip art</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so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fld id="{7BB784F4-28A9-4CED-8055-5A17FFCC1789}"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solidFill>
                  <a:srgbClr val="595959"/>
                </a:solidFill>
              </a:defRPr>
            </a:lvl1pPr>
            <a:lvl2pPr>
              <a:defRPr sz="1800">
                <a:solidFill>
                  <a:srgbClr val="595959"/>
                </a:solidFill>
              </a:defRPr>
            </a:lvl2pPr>
            <a:lvl3pPr>
              <a:defRPr sz="1600">
                <a:solidFill>
                  <a:srgbClr val="595959"/>
                </a:solidFill>
              </a:defRPr>
            </a:lvl3pPr>
            <a:lvl4pPr>
              <a:defRPr sz="1400">
                <a:solidFill>
                  <a:srgbClr val="595959"/>
                </a:solidFill>
              </a:defRPr>
            </a:lvl4pPr>
            <a:lvl5pPr>
              <a:defRPr sz="1400">
                <a:solidFill>
                  <a:srgbClr val="595959"/>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solidFill>
                  <a:srgbClr val="595959"/>
                </a:solidFill>
              </a:defRPr>
            </a:lvl1pPr>
            <a:lvl2pPr>
              <a:defRPr sz="1800">
                <a:solidFill>
                  <a:srgbClr val="595959"/>
                </a:solidFill>
              </a:defRPr>
            </a:lvl2pPr>
            <a:lvl3pPr>
              <a:defRPr sz="1600">
                <a:solidFill>
                  <a:srgbClr val="595959"/>
                </a:solidFill>
              </a:defRPr>
            </a:lvl3pPr>
            <a:lvl4pPr>
              <a:defRPr sz="1400">
                <a:solidFill>
                  <a:srgbClr val="595959"/>
                </a:solidFill>
              </a:defRPr>
            </a:lvl4pPr>
            <a:lvl5pPr>
              <a:defRPr sz="1400">
                <a:solidFill>
                  <a:srgbClr val="595959"/>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title and char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a:solidFill>
                  <a:srgbClr val="595959"/>
                </a:solidFill>
              </a:defRPr>
            </a:lvl1pPr>
          </a:lstStyle>
          <a:p>
            <a:r>
              <a:rPr lang="en-US" smtClean="0"/>
              <a:t>Click to edit Master title style</a:t>
            </a:r>
            <a:endParaRPr lang="en-US" dirty="0"/>
          </a:p>
        </p:txBody>
      </p:sp>
      <p:sp>
        <p:nvSpPr>
          <p:cNvPr id="7" name="Chart Placeholder 6"/>
          <p:cNvSpPr>
            <a:spLocks noGrp="1"/>
          </p:cNvSpPr>
          <p:nvPr>
            <p:ph type="chart" sz="quarter" idx="11"/>
          </p:nvPr>
        </p:nvSpPr>
        <p:spPr>
          <a:xfrm>
            <a:off x="457200" y="1600200"/>
            <a:ext cx="8229600" cy="4419600"/>
          </a:xfrm>
        </p:spPr>
        <p:txBody>
          <a:bodyPr/>
          <a:lstStyle>
            <a:lvl1pPr>
              <a:defRPr>
                <a:solidFill>
                  <a:srgbClr val="595959"/>
                </a:solidFill>
              </a:defRPr>
            </a:lvl1pPr>
          </a:lstStyle>
          <a:p>
            <a:r>
              <a:rPr lang="en-US" dirty="0" smtClean="0"/>
              <a:t>Click icon to add chart</a:t>
            </a:r>
            <a:endParaRPr lang="en-US" dirty="0"/>
          </a:p>
        </p:txBody>
      </p:sp>
      <p:sp>
        <p:nvSpPr>
          <p:cNvPr id="4"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image" Target="../media/image1.png"/><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image" Target="../media/image1.png"/><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theme" Target="../theme/theme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p:nvPicPr>
        <p:blipFill>
          <a:blip r:embed="rId25" cstate="print">
            <a:extLst>
              <a:ext uri="{28A0092B-C50C-407E-A947-70E740481C1C}">
                <a14:useLocalDpi xmlns="" xmlns:a14="http://schemas.microsoft.com/office/drawing/2010/main" val="0"/>
              </a:ext>
            </a:extLst>
          </a:blip>
          <a:stretch>
            <a:fillRect/>
          </a:stretch>
        </p:blipFill>
        <p:spPr>
          <a:xfrm>
            <a:off x="4" y="6348412"/>
            <a:ext cx="9143991" cy="509587"/>
          </a:xfrm>
          <a:prstGeom prst="rect">
            <a:avLst/>
          </a:prstGeom>
        </p:spPr>
      </p:pic>
      <p:sp>
        <p:nvSpPr>
          <p:cNvPr id="14"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b="1">
                <a:solidFill>
                  <a:srgbClr val="595959"/>
                </a:solidFill>
              </a:defRPr>
            </a:lvl1pPr>
          </a:lstStyle>
          <a:p>
            <a:fld id="{10C7F894-2A36-495D-AB7C-1055F7AC0F9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707" r:id="rId2"/>
    <p:sldLayoutId id="2147483683" r:id="rId3"/>
    <p:sldLayoutId id="2147483650" r:id="rId4"/>
    <p:sldLayoutId id="2147483664" r:id="rId5"/>
    <p:sldLayoutId id="2147483684"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Lst>
  <p:hf hdr="0" ftr="0" dt="0"/>
  <p:txStyles>
    <p:titleStyle>
      <a:lvl1pPr algn="l" defTabSz="914400" rtl="0" eaLnBrk="1" latinLnBrk="0" hangingPunct="1">
        <a:spcBef>
          <a:spcPct val="0"/>
        </a:spcBef>
        <a:buNone/>
        <a:defRPr sz="3200" b="1" kern="1200" baseline="0">
          <a:solidFill>
            <a:srgbClr val="595959"/>
          </a:solidFill>
          <a:latin typeface="+mj-lt"/>
          <a:ea typeface="+mj-ea"/>
          <a:cs typeface="+mj-cs"/>
        </a:defRPr>
      </a:lvl1pPr>
    </p:titleStyle>
    <p:bodyStyle>
      <a:lvl1pPr marL="342900" indent="-342900" algn="l" defTabSz="914400" rtl="0" eaLnBrk="1" latinLnBrk="0" hangingPunct="1">
        <a:spcBef>
          <a:spcPts val="1800"/>
        </a:spcBef>
        <a:spcAft>
          <a:spcPts val="600"/>
        </a:spcAft>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p:nvPicPr>
        <p:blipFill>
          <a:blip r:embed="rId25" cstate="print">
            <a:extLst>
              <a:ext uri="{28A0092B-C50C-407E-A947-70E740481C1C}">
                <a14:useLocalDpi xmlns="" xmlns:a14="http://schemas.microsoft.com/office/drawing/2010/main" val="0"/>
              </a:ext>
            </a:extLst>
          </a:blip>
          <a:stretch>
            <a:fillRect/>
          </a:stretch>
        </p:blipFill>
        <p:spPr>
          <a:xfrm>
            <a:off x="4" y="6348412"/>
            <a:ext cx="9143991" cy="509587"/>
          </a:xfrm>
          <a:prstGeom prst="rect">
            <a:avLst/>
          </a:prstGeom>
        </p:spPr>
      </p:pic>
      <p:sp>
        <p:nvSpPr>
          <p:cNvPr id="14"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b="1">
                <a:solidFill>
                  <a:srgbClr val="595959"/>
                </a:solidFill>
              </a:defRPr>
            </a:lvl1pPr>
          </a:lstStyle>
          <a:p>
            <a:fld id="{10C7F894-2A36-495D-AB7C-1055F7AC0F9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Lst>
  <p:hf hdr="0" ftr="0" dt="0"/>
  <p:txStyles>
    <p:titleStyle>
      <a:lvl1pPr algn="l" defTabSz="914400" rtl="0" eaLnBrk="1" latinLnBrk="0" hangingPunct="1">
        <a:spcBef>
          <a:spcPct val="0"/>
        </a:spcBef>
        <a:buNone/>
        <a:defRPr sz="3200" b="1" kern="1200" baseline="0">
          <a:solidFill>
            <a:srgbClr val="595959"/>
          </a:solidFill>
          <a:latin typeface="+mj-lt"/>
          <a:ea typeface="+mj-ea"/>
          <a:cs typeface="+mj-cs"/>
        </a:defRPr>
      </a:lvl1pPr>
    </p:titleStyle>
    <p:bodyStyle>
      <a:lvl1pPr marL="342900" indent="-342900" algn="l" defTabSz="914400" rtl="0" eaLnBrk="1" latinLnBrk="0" hangingPunct="1">
        <a:spcBef>
          <a:spcPts val="1800"/>
        </a:spcBef>
        <a:spcAft>
          <a:spcPts val="600"/>
        </a:spcAft>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p:nvPicPr>
        <p:blipFill>
          <a:blip r:embed="rId26" cstate="print">
            <a:extLst>
              <a:ext uri="{28A0092B-C50C-407E-A947-70E740481C1C}">
                <a14:useLocalDpi xmlns="" xmlns:a14="http://schemas.microsoft.com/office/drawing/2010/main" val="0"/>
              </a:ext>
            </a:extLst>
          </a:blip>
          <a:stretch>
            <a:fillRect/>
          </a:stretch>
        </p:blipFill>
        <p:spPr>
          <a:xfrm>
            <a:off x="4" y="6348412"/>
            <a:ext cx="9143991" cy="509587"/>
          </a:xfrm>
          <a:prstGeom prst="rect">
            <a:avLst/>
          </a:prstGeom>
        </p:spPr>
      </p:pic>
      <p:sp>
        <p:nvSpPr>
          <p:cNvPr id="14"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b="1">
                <a:solidFill>
                  <a:srgbClr val="595959"/>
                </a:solidFill>
              </a:defRPr>
            </a:lvl1pPr>
          </a:lstStyle>
          <a:p>
            <a:fld id="{10C7F894-2A36-495D-AB7C-1055F7AC0F9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 id="2147483755" r:id="rId23"/>
    <p:sldLayoutId id="2147483756" r:id="rId24"/>
  </p:sldLayoutIdLst>
  <p:hf hdr="0" ftr="0" dt="0"/>
  <p:txStyles>
    <p:titleStyle>
      <a:lvl1pPr algn="l" defTabSz="914400" rtl="0" eaLnBrk="1" latinLnBrk="0" hangingPunct="1">
        <a:spcBef>
          <a:spcPct val="0"/>
        </a:spcBef>
        <a:buNone/>
        <a:defRPr sz="3200" b="1" kern="1200" baseline="0">
          <a:solidFill>
            <a:srgbClr val="595959"/>
          </a:solidFill>
          <a:latin typeface="+mj-lt"/>
          <a:ea typeface="+mj-ea"/>
          <a:cs typeface="+mj-cs"/>
        </a:defRPr>
      </a:lvl1pPr>
    </p:titleStyle>
    <p:bodyStyle>
      <a:lvl1pPr marL="342900" indent="-342900" algn="l" defTabSz="914400" rtl="0" eaLnBrk="1" latinLnBrk="0" hangingPunct="1">
        <a:spcBef>
          <a:spcPts val="1800"/>
        </a:spcBef>
        <a:spcAft>
          <a:spcPts val="600"/>
        </a:spcAft>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mcdonough@iso-ne.com" TargetMode="External"/><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p:txBody>
          <a:bodyPr/>
          <a:lstStyle/>
          <a:p>
            <a:r>
              <a:rPr lang="en-US" dirty="0" smtClean="0"/>
              <a:t>November 13, 2014 </a:t>
            </a:r>
            <a:endParaRPr lang="en-US" dirty="0"/>
          </a:p>
        </p:txBody>
      </p:sp>
      <p:sp>
        <p:nvSpPr>
          <p:cNvPr id="7" name="Text Placeholder 6"/>
          <p:cNvSpPr>
            <a:spLocks noGrp="1"/>
          </p:cNvSpPr>
          <p:nvPr>
            <p:ph type="body" sz="quarter" idx="17"/>
          </p:nvPr>
        </p:nvSpPr>
        <p:spPr/>
        <p:txBody>
          <a:bodyPr>
            <a:normAutofit fontScale="92500" lnSpcReduction="10000"/>
          </a:bodyPr>
          <a:lstStyle/>
          <a:p>
            <a:r>
              <a:rPr lang="en-US" dirty="0" smtClean="0"/>
              <a:t>Catherine McDonough </a:t>
            </a:r>
          </a:p>
          <a:p>
            <a:endParaRPr lang="en-US" dirty="0" smtClean="0"/>
          </a:p>
        </p:txBody>
      </p:sp>
      <p:sp>
        <p:nvSpPr>
          <p:cNvPr id="8" name="Text Placeholder 7"/>
          <p:cNvSpPr>
            <a:spLocks noGrp="1"/>
          </p:cNvSpPr>
          <p:nvPr>
            <p:ph type="body" sz="quarter" idx="18"/>
          </p:nvPr>
        </p:nvSpPr>
        <p:spPr/>
        <p:txBody>
          <a:bodyPr/>
          <a:lstStyle/>
          <a:p>
            <a:r>
              <a:rPr lang="en-US" dirty="0" smtClean="0">
                <a:hlinkClick r:id="rId3"/>
              </a:rPr>
              <a:t>cmcdonough@iso-ne.com</a:t>
            </a:r>
            <a:r>
              <a:rPr lang="en-US" dirty="0" smtClean="0"/>
              <a:t> | (413) 535-4027</a:t>
            </a:r>
            <a:endParaRPr lang="en-US" dirty="0"/>
          </a:p>
        </p:txBody>
      </p:sp>
      <p:sp>
        <p:nvSpPr>
          <p:cNvPr id="18" name="Text Placeholder 17"/>
          <p:cNvSpPr>
            <a:spLocks noGrp="1"/>
          </p:cNvSpPr>
          <p:nvPr>
            <p:ph type="body" sz="quarter" idx="16"/>
          </p:nvPr>
        </p:nvSpPr>
        <p:spPr>
          <a:xfrm>
            <a:off x="3289002" y="3551880"/>
            <a:ext cx="5559552" cy="867720"/>
          </a:xfrm>
        </p:spPr>
        <p:txBody>
          <a:bodyPr>
            <a:normAutofit/>
          </a:bodyPr>
          <a:lstStyle/>
          <a:p>
            <a:r>
              <a:rPr lang="en-US" dirty="0" smtClean="0"/>
              <a:t>FCA-10 and Beyond: Discussion Materials </a:t>
            </a:r>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13" name="Text Placeholder 12"/>
          <p:cNvSpPr>
            <a:spLocks noGrp="1"/>
          </p:cNvSpPr>
          <p:nvPr>
            <p:ph type="body" sz="quarter" idx="19"/>
          </p:nvPr>
        </p:nvSpPr>
        <p:spPr/>
        <p:txBody>
          <a:bodyPr/>
          <a:lstStyle/>
          <a:p>
            <a:r>
              <a:rPr lang="en-US" dirty="0" smtClean="0"/>
              <a:t>Peak Energy Rent (PER)</a:t>
            </a:r>
          </a:p>
          <a:p>
            <a:r>
              <a:rPr lang="en-US" dirty="0" smtClean="0"/>
              <a:t> Adjustment Mechanism </a:t>
            </a:r>
          </a:p>
        </p:txBody>
      </p:sp>
      <p:sp>
        <p:nvSpPr>
          <p:cNvPr id="10" name="Text Placeholder 5"/>
          <p:cNvSpPr txBox="1">
            <a:spLocks/>
          </p:cNvSpPr>
          <p:nvPr/>
        </p:nvSpPr>
        <p:spPr>
          <a:xfrm>
            <a:off x="4105446" y="5105400"/>
            <a:ext cx="2438400" cy="381000"/>
          </a:xfrm>
          <a:prstGeom prst="rect">
            <a:avLst/>
          </a:prstGeom>
        </p:spPr>
        <p:txBody>
          <a:bodyPr vert="horz" wrap="none" lIns="0" tIns="0" rIns="0" bIns="0" rtlCol="0">
            <a:normAutofit/>
          </a:bodyPr>
          <a:lstStyle/>
          <a:p>
            <a:pPr marL="342900" marR="0" lvl="0" indent="-342900" algn="r" defTabSz="914400" rtl="0" eaLnBrk="1" fontAlgn="auto" latinLnBrk="0" hangingPunct="1">
              <a:lnSpc>
                <a:spcPct val="100000"/>
              </a:lnSpc>
              <a:spcBef>
                <a:spcPts val="1200"/>
              </a:spcBef>
              <a:spcAft>
                <a:spcPts val="0"/>
              </a:spcAft>
              <a:buClrTx/>
              <a:buSzTx/>
              <a:buFont typeface="Wingdings" pitchFamily="2" charset="2"/>
              <a:buChar char="v"/>
              <a:tabLst/>
              <a:defRPr/>
            </a:pPr>
            <a:endParaRPr kumimoji="0" lang="en-US" sz="2400" b="0" i="0" u="none" strike="noStrike" kern="1200" cap="none" spc="0" normalizeH="0" baseline="0" noProof="0" dirty="0">
              <a:ln>
                <a:noFill/>
              </a:ln>
              <a:solidFill>
                <a:schemeClr val="accent1"/>
              </a:solidFill>
              <a:effectLst/>
              <a:uLnTx/>
              <a:uFillTx/>
              <a:latin typeface="+mn-lt"/>
              <a:ea typeface="+mn-ea"/>
              <a:cs typeface="+mn-cs"/>
            </a:endParaRPr>
          </a:p>
        </p:txBody>
      </p:sp>
      <p:sp>
        <p:nvSpPr>
          <p:cNvPr id="11" name="Text Placeholder 6"/>
          <p:cNvSpPr txBox="1">
            <a:spLocks/>
          </p:cNvSpPr>
          <p:nvPr/>
        </p:nvSpPr>
        <p:spPr>
          <a:xfrm>
            <a:off x="4334046" y="5562600"/>
            <a:ext cx="2219154" cy="381000"/>
          </a:xfrm>
          <a:prstGeom prst="rect">
            <a:avLst/>
          </a:prstGeom>
        </p:spPr>
        <p:txBody>
          <a:bodyPr vert="horz" wrap="none" lIns="0" tIns="0" rIns="0" bIns="0" rtlCol="0">
            <a:normAutofit/>
          </a:bodyPr>
          <a:lstStyle/>
          <a:p>
            <a:pPr marL="342900" marR="0" lvl="0" indent="-342900" algn="r" defTabSz="914400" rtl="0" eaLnBrk="1" fontAlgn="auto" latinLnBrk="0" hangingPunct="1">
              <a:lnSpc>
                <a:spcPct val="100000"/>
              </a:lnSpc>
              <a:spcBef>
                <a:spcPts val="1200"/>
              </a:spcBef>
              <a:spcAft>
                <a:spcPts val="0"/>
              </a:spcAft>
              <a:buClrTx/>
              <a:buSzTx/>
              <a:buFont typeface="Arial" pitchFamily="34" charset="0"/>
              <a:buNone/>
              <a:tabLst/>
              <a:defRPr/>
            </a:pPr>
            <a:endParaRPr kumimoji="0" lang="en-US" sz="1050" b="0" i="0" u="none" strike="noStrike" kern="0" cap="all" spc="300" normalizeH="0" baseline="0" noProof="0" dirty="0">
              <a:ln>
                <a:noFill/>
              </a:ln>
              <a:solidFill>
                <a:srgbClr val="595959"/>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800" dirty="0" smtClean="0"/>
              <a:t>PER Adjustment Raises the FCA Demand Curve and  FCM Prices </a:t>
            </a:r>
            <a:r>
              <a:rPr lang="en-US" sz="2000" i="1" dirty="0" smtClean="0"/>
              <a:t>(The Details) </a:t>
            </a:r>
            <a:endParaRPr lang="en-US" sz="2000" i="1" dirty="0"/>
          </a:p>
        </p:txBody>
      </p:sp>
      <p:sp>
        <p:nvSpPr>
          <p:cNvPr id="8" name="Text Placeholder 7"/>
          <p:cNvSpPr>
            <a:spLocks noGrp="1"/>
          </p:cNvSpPr>
          <p:nvPr>
            <p:ph type="body" sz="quarter" idx="11"/>
          </p:nvPr>
        </p:nvSpPr>
        <p:spPr>
          <a:xfrm>
            <a:off x="457200" y="1600200"/>
            <a:ext cx="8229600" cy="4648200"/>
          </a:xfrm>
        </p:spPr>
        <p:txBody>
          <a:bodyPr>
            <a:normAutofit fontScale="92500" lnSpcReduction="10000"/>
          </a:bodyPr>
          <a:lstStyle/>
          <a:p>
            <a:r>
              <a:rPr lang="en-US" dirty="0" smtClean="0"/>
              <a:t>PER Adjustment may add ~$0.68/kW-mo to NET CONE  </a:t>
            </a:r>
          </a:p>
          <a:p>
            <a:pPr lvl="1"/>
            <a:r>
              <a:rPr lang="en-US" dirty="0" smtClean="0"/>
              <a:t>Expected PER Adjustment estimated by Brattle =$0.43/kW-mo </a:t>
            </a:r>
          </a:p>
          <a:p>
            <a:pPr lvl="1"/>
            <a:r>
              <a:rPr lang="en-US" dirty="0" smtClean="0"/>
              <a:t>FERC-Ordered Increase in RCPFs pushes this estimate by $0.25/kW-mo,  </a:t>
            </a:r>
            <a:br>
              <a:rPr lang="en-US" dirty="0" smtClean="0"/>
            </a:br>
            <a:r>
              <a:rPr lang="en-US" dirty="0" smtClean="0"/>
              <a:t>using the same Brattle assumptions </a:t>
            </a:r>
          </a:p>
          <a:p>
            <a:r>
              <a:rPr lang="en-US" dirty="0" smtClean="0"/>
              <a:t>The PER Adjustment raises the FCA starting price by </a:t>
            </a:r>
            <a:br>
              <a:rPr lang="en-US" dirty="0" smtClean="0"/>
            </a:br>
            <a:r>
              <a:rPr lang="en-US" dirty="0" smtClean="0"/>
              <a:t>$1.09/kW- mo = 1.6 x $0.68/kW-mo </a:t>
            </a:r>
          </a:p>
          <a:p>
            <a:r>
              <a:rPr lang="en-US" dirty="0" smtClean="0"/>
              <a:t>PER Adjustment has a decreasing impact on demand curve at capacity values above (1:5), or  33,132 MW and zero impact at (1:87), or 37,027 MW </a:t>
            </a:r>
          </a:p>
          <a:p>
            <a:r>
              <a:rPr lang="en-US" dirty="0" smtClean="0"/>
              <a:t>If capacity  equals NICR, the PER Adjustment increases  the demand curve by ~0.73 x 1.09 = ~$0.80/kW-mo and this could add ~$330 million to FCM costs</a:t>
            </a:r>
          </a:p>
          <a:p>
            <a:endParaRPr lang="en-US" dirty="0" smtClean="0"/>
          </a:p>
        </p:txBody>
      </p:sp>
      <p:sp>
        <p:nvSpPr>
          <p:cNvPr id="4" name="Slide Number Placeholder 3"/>
          <p:cNvSpPr>
            <a:spLocks noGrp="1"/>
          </p:cNvSpPr>
          <p:nvPr>
            <p:ph type="sldNum" sz="quarter" idx="4"/>
          </p:nvPr>
        </p:nvSpPr>
        <p:spPr/>
        <p:txBody>
          <a:bodyPr/>
          <a:lstStyle/>
          <a:p>
            <a:fld id="{10C7F894-2A36-495D-AB7C-1055F7AC0F9D}"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800" dirty="0" smtClean="0"/>
              <a:t>PER Adjustment Will Raise Future FCM Prices  </a:t>
            </a:r>
            <a:endParaRPr lang="en-US" sz="2800" dirty="0"/>
          </a:p>
        </p:txBody>
      </p:sp>
      <p:pic>
        <p:nvPicPr>
          <p:cNvPr id="8" name="Picture 2"/>
          <p:cNvPicPr>
            <a:picLocks noChangeAspect="1" noChangeArrowheads="1"/>
          </p:cNvPicPr>
          <p:nvPr/>
        </p:nvPicPr>
        <p:blipFill>
          <a:blip r:embed="rId2" cstate="print"/>
          <a:srcRect/>
          <a:stretch>
            <a:fillRect/>
          </a:stretch>
        </p:blipFill>
        <p:spPr bwMode="auto">
          <a:xfrm>
            <a:off x="762000" y="1447800"/>
            <a:ext cx="7230820" cy="4495800"/>
          </a:xfrm>
          <a:prstGeom prst="rect">
            <a:avLst/>
          </a:prstGeom>
          <a:noFill/>
          <a:ln w="9525">
            <a:noFill/>
            <a:miter lim="800000"/>
            <a:headEnd/>
            <a:tailEnd/>
          </a:ln>
          <a:effectLst/>
        </p:spPr>
      </p:pic>
      <p:cxnSp>
        <p:nvCxnSpPr>
          <p:cNvPr id="10" name="Straight Connector 9"/>
          <p:cNvCxnSpPr/>
          <p:nvPr/>
        </p:nvCxnSpPr>
        <p:spPr>
          <a:xfrm>
            <a:off x="1524000" y="2362200"/>
            <a:ext cx="236220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0" name="Straight Connector 19"/>
          <p:cNvCxnSpPr/>
          <p:nvPr/>
        </p:nvCxnSpPr>
        <p:spPr>
          <a:xfrm>
            <a:off x="3886200" y="2362200"/>
            <a:ext cx="3048000" cy="2438400"/>
          </a:xfrm>
          <a:prstGeom prst="line">
            <a:avLst/>
          </a:prstGeom>
        </p:spPr>
        <p:style>
          <a:lnRef idx="2">
            <a:schemeClr val="accent3"/>
          </a:lnRef>
          <a:fillRef idx="0">
            <a:schemeClr val="accent3"/>
          </a:fillRef>
          <a:effectRef idx="1">
            <a:schemeClr val="accent3"/>
          </a:effectRef>
          <a:fontRef idx="minor">
            <a:schemeClr val="tx1"/>
          </a:fontRef>
        </p:style>
      </p:cxnSp>
      <p:cxnSp>
        <p:nvCxnSpPr>
          <p:cNvPr id="25" name="Straight Arrow Connector 24"/>
          <p:cNvCxnSpPr/>
          <p:nvPr/>
        </p:nvCxnSpPr>
        <p:spPr>
          <a:xfrm flipH="1">
            <a:off x="4800600" y="3048000"/>
            <a:ext cx="25146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7391400" y="2895600"/>
            <a:ext cx="1537600" cy="369332"/>
          </a:xfrm>
          <a:prstGeom prst="rect">
            <a:avLst/>
          </a:prstGeom>
          <a:noFill/>
        </p:spPr>
        <p:txBody>
          <a:bodyPr wrap="none" rtlCol="0">
            <a:spAutoFit/>
          </a:bodyPr>
          <a:lstStyle/>
          <a:p>
            <a:r>
              <a:rPr lang="en-US" dirty="0" smtClean="0"/>
              <a:t>+$.80/kW-mo</a:t>
            </a:r>
            <a:endParaRPr lang="en-US" dirty="0"/>
          </a:p>
        </p:txBody>
      </p:sp>
      <p:sp>
        <p:nvSpPr>
          <p:cNvPr id="11" name="Arc 10"/>
          <p:cNvSpPr/>
          <p:nvPr/>
        </p:nvSpPr>
        <p:spPr>
          <a:xfrm flipV="1">
            <a:off x="3124200" y="1752600"/>
            <a:ext cx="1676400" cy="1676400"/>
          </a:xfrm>
          <a:prstGeom prst="arc">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
        <p:nvSpPr>
          <p:cNvPr id="12" name="Arc 11"/>
          <p:cNvSpPr/>
          <p:nvPr/>
        </p:nvSpPr>
        <p:spPr>
          <a:xfrm flipV="1">
            <a:off x="3124200" y="1828800"/>
            <a:ext cx="1752600" cy="1676400"/>
          </a:xfrm>
          <a:prstGeom prst="arc">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dirty="0"/>
          </a:p>
        </p:txBody>
      </p:sp>
      <p:sp>
        <p:nvSpPr>
          <p:cNvPr id="13" name="TextBox 12"/>
          <p:cNvSpPr txBox="1"/>
          <p:nvPr/>
        </p:nvSpPr>
        <p:spPr>
          <a:xfrm>
            <a:off x="1600200" y="3733800"/>
            <a:ext cx="2684709" cy="646331"/>
          </a:xfrm>
          <a:prstGeom prst="rect">
            <a:avLst/>
          </a:prstGeom>
          <a:noFill/>
        </p:spPr>
        <p:txBody>
          <a:bodyPr wrap="none" rtlCol="0">
            <a:spAutoFit/>
          </a:bodyPr>
          <a:lstStyle/>
          <a:p>
            <a:r>
              <a:rPr lang="en-US" dirty="0" smtClean="0"/>
              <a:t>PER Adjustment could add</a:t>
            </a:r>
          </a:p>
          <a:p>
            <a:r>
              <a:rPr lang="en-US" dirty="0" smtClean="0"/>
              <a:t>+0.68 to supply offers </a:t>
            </a:r>
            <a:endParaRPr lang="en-US" dirty="0"/>
          </a:p>
        </p:txBody>
      </p:sp>
      <p:cxnSp>
        <p:nvCxnSpPr>
          <p:cNvPr id="15" name="Straight Arrow Connector 14"/>
          <p:cNvCxnSpPr/>
          <p:nvPr/>
        </p:nvCxnSpPr>
        <p:spPr>
          <a:xfrm flipV="1">
            <a:off x="4267200" y="3429000"/>
            <a:ext cx="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4"/>
          </p:nvPr>
        </p:nvSpPr>
        <p:spPr/>
        <p:txBody>
          <a:bodyPr/>
          <a:lstStyle/>
          <a:p>
            <a:fld id="{10C7F894-2A36-495D-AB7C-1055F7AC0F9D}" type="slidenum">
              <a:rPr lang="en-US" smtClean="0"/>
              <a:pPr/>
              <a:t>11</a:t>
            </a:fld>
            <a:endParaRPr lang="en-US" dirty="0"/>
          </a:p>
        </p:txBody>
      </p:sp>
      <p:cxnSp>
        <p:nvCxnSpPr>
          <p:cNvPr id="18" name="Straight Arrow Connector 17"/>
          <p:cNvCxnSpPr/>
          <p:nvPr/>
        </p:nvCxnSpPr>
        <p:spPr>
          <a:xfrm flipH="1">
            <a:off x="3886200" y="2286000"/>
            <a:ext cx="3048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7086600" y="2133600"/>
            <a:ext cx="1654620" cy="369332"/>
          </a:xfrm>
          <a:prstGeom prst="rect">
            <a:avLst/>
          </a:prstGeom>
          <a:noFill/>
        </p:spPr>
        <p:txBody>
          <a:bodyPr wrap="none" rtlCol="0">
            <a:spAutoFit/>
          </a:bodyPr>
          <a:lstStyle/>
          <a:p>
            <a:r>
              <a:rPr lang="en-US" dirty="0" smtClean="0"/>
              <a:t>+$1.09/kW-mo</a:t>
            </a:r>
            <a:endParaRPr lang="en-US" dirty="0"/>
          </a:p>
        </p:txBody>
      </p:sp>
      <p:sp>
        <p:nvSpPr>
          <p:cNvPr id="21" name="TextBox 20"/>
          <p:cNvSpPr txBox="1"/>
          <p:nvPr/>
        </p:nvSpPr>
        <p:spPr>
          <a:xfrm>
            <a:off x="1524000" y="2590800"/>
            <a:ext cx="2514600" cy="646331"/>
          </a:xfrm>
          <a:prstGeom prst="rect">
            <a:avLst/>
          </a:prstGeom>
          <a:noFill/>
        </p:spPr>
        <p:txBody>
          <a:bodyPr wrap="square" rtlCol="0">
            <a:spAutoFit/>
          </a:bodyPr>
          <a:lstStyle/>
          <a:p>
            <a:r>
              <a:rPr lang="en-US" dirty="0" smtClean="0">
                <a:solidFill>
                  <a:schemeClr val="accent3"/>
                </a:solidFill>
              </a:rPr>
              <a:t>Demand Curve w/ no PER Adjustment (green)</a:t>
            </a:r>
            <a:endParaRPr lang="en-US" dirty="0">
              <a:solidFill>
                <a:schemeClr val="accent3"/>
              </a:solidFill>
            </a:endParaRPr>
          </a:p>
        </p:txBody>
      </p:sp>
      <p:cxnSp>
        <p:nvCxnSpPr>
          <p:cNvPr id="23" name="Straight Arrow Connector 22"/>
          <p:cNvCxnSpPr/>
          <p:nvPr/>
        </p:nvCxnSpPr>
        <p:spPr>
          <a:xfrm flipV="1">
            <a:off x="3505200" y="2438400"/>
            <a:ext cx="152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 Adjustment: In Practice</a:t>
            </a:r>
            <a:endParaRPr lang="en-US" dirty="0"/>
          </a:p>
        </p:txBody>
      </p:sp>
      <p:sp>
        <p:nvSpPr>
          <p:cNvPr id="3" name="Text Placeholder 2"/>
          <p:cNvSpPr>
            <a:spLocks noGrp="1"/>
          </p:cNvSpPr>
          <p:nvPr>
            <p:ph type="body" idx="1"/>
          </p:nvPr>
        </p:nvSpPr>
        <p:spPr/>
        <p:txBody>
          <a:bodyPr/>
          <a:lstStyle/>
          <a:p>
            <a:r>
              <a:rPr lang="en-US" dirty="0" smtClean="0"/>
              <a:t>Prospective Benefit for Load</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PER Adjustment is a Poor/Incomplete Hedge For Load:  </a:t>
            </a:r>
            <a:r>
              <a:rPr lang="en-US" i="1" dirty="0" smtClean="0"/>
              <a:t>Summary of Key Points  </a:t>
            </a:r>
            <a:endParaRPr lang="en-US" i="1" dirty="0"/>
          </a:p>
        </p:txBody>
      </p:sp>
      <p:sp>
        <p:nvSpPr>
          <p:cNvPr id="5" name="Text Placeholder 4"/>
          <p:cNvSpPr>
            <a:spLocks noGrp="1"/>
          </p:cNvSpPr>
          <p:nvPr>
            <p:ph type="body" sz="quarter" idx="11"/>
          </p:nvPr>
        </p:nvSpPr>
        <p:spPr/>
        <p:txBody>
          <a:bodyPr>
            <a:noAutofit/>
          </a:bodyPr>
          <a:lstStyle/>
          <a:p>
            <a:r>
              <a:rPr lang="en-US" dirty="0" smtClean="0"/>
              <a:t>PER Adjustment does not protect load against spiking fuel costs  </a:t>
            </a:r>
          </a:p>
          <a:p>
            <a:r>
              <a:rPr lang="en-US" dirty="0" smtClean="0"/>
              <a:t>PER Adjustment is not a complete or contemporaneous hedge against peak energy rents </a:t>
            </a:r>
          </a:p>
          <a:p>
            <a:r>
              <a:rPr lang="en-US" dirty="0" smtClean="0"/>
              <a:t>Many end-use customers can opt for a flat, all hours retail rate and many customers choose to do so </a:t>
            </a:r>
          </a:p>
          <a:p>
            <a:r>
              <a:rPr lang="en-US" dirty="0" smtClean="0"/>
              <a:t>Load Serving Entities have access to many other hedging products in the market place that may provide more cost-effective and comprehensive protection against electricity price risk </a:t>
            </a:r>
          </a:p>
          <a:p>
            <a:pPr>
              <a:buNone/>
            </a:pPr>
            <a:r>
              <a:rPr lang="en-US" dirty="0" smtClean="0"/>
              <a:t> </a:t>
            </a:r>
            <a:endParaRPr lang="en-US" dirty="0"/>
          </a:p>
        </p:txBody>
      </p:sp>
      <p:sp>
        <p:nvSpPr>
          <p:cNvPr id="6" name="Slide Number Placeholder 5"/>
          <p:cNvSpPr>
            <a:spLocks noGrp="1"/>
          </p:cNvSpPr>
          <p:nvPr>
            <p:ph type="sldNum" sz="quarter" idx="4"/>
          </p:nvPr>
        </p:nvSpPr>
        <p:spPr/>
        <p:txBody>
          <a:bodyPr/>
          <a:lstStyle/>
          <a:p>
            <a:fld id="{10C7F894-2A36-495D-AB7C-1055F7AC0F9D}"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t>PER Adjustment Does Not Protect Load Against Spiking Fuel Costs:  </a:t>
            </a:r>
            <a:r>
              <a:rPr lang="en-US" i="1" dirty="0" smtClean="0"/>
              <a:t>PER Strike Price Changes Daily with Fuel Costs </a:t>
            </a:r>
            <a:endParaRPr lang="en-US" i="1" dirty="0"/>
          </a:p>
        </p:txBody>
      </p:sp>
      <p:sp>
        <p:nvSpPr>
          <p:cNvPr id="6" name="Slide Number Placeholder 5"/>
          <p:cNvSpPr>
            <a:spLocks noGrp="1"/>
          </p:cNvSpPr>
          <p:nvPr>
            <p:ph type="sldNum" sz="quarter" idx="4"/>
          </p:nvPr>
        </p:nvSpPr>
        <p:spPr/>
        <p:txBody>
          <a:bodyPr/>
          <a:lstStyle/>
          <a:p>
            <a:fld id="{10C7F894-2A36-495D-AB7C-1055F7AC0F9D}" type="slidenum">
              <a:rPr lang="en-US" smtClean="0"/>
              <a:pPr/>
              <a:t>14</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57200" y="2057400"/>
            <a:ext cx="8099425" cy="425132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PER Adjustment Does Not Fully Hedge Against Peak Energy Rents</a:t>
            </a:r>
          </a:p>
        </p:txBody>
      </p:sp>
      <p:sp>
        <p:nvSpPr>
          <p:cNvPr id="8" name="Text Placeholder 7"/>
          <p:cNvSpPr>
            <a:spLocks noGrp="1"/>
          </p:cNvSpPr>
          <p:nvPr>
            <p:ph type="body" sz="quarter" idx="11"/>
          </p:nvPr>
        </p:nvSpPr>
        <p:spPr/>
        <p:txBody>
          <a:bodyPr>
            <a:normAutofit/>
          </a:bodyPr>
          <a:lstStyle/>
          <a:p>
            <a:r>
              <a:rPr lang="en-US" dirty="0" smtClean="0"/>
              <a:t>PER Adjustment does not fully offset peak energy rent paid by the LSE (either in real time or embedded in the DALMPs)</a:t>
            </a:r>
          </a:p>
          <a:p>
            <a:pPr lvl="1"/>
            <a:r>
              <a:rPr lang="en-US" dirty="0" smtClean="0"/>
              <a:t>PER strike price is based on an assumed 22,000 BTU/kWh heat rate--considerably higher than the ~16,000 BTU/kWh heat-rate when the system enters a scarcity condition</a:t>
            </a:r>
          </a:p>
          <a:p>
            <a:pPr lvl="2"/>
            <a:r>
              <a:rPr lang="en-US" dirty="0" smtClean="0"/>
              <a:t> PER Adjustment offsets only 73% the peak energy rent paid by LSEs </a:t>
            </a:r>
          </a:p>
          <a:p>
            <a:r>
              <a:rPr lang="en-US" dirty="0" smtClean="0"/>
              <a:t>Fuel type used to set the PER strike price (gas or oil whichever is higher) can be different than the fuel used by the marginal unit dispatched that sets the RTLMP</a:t>
            </a:r>
          </a:p>
          <a:p>
            <a:pPr lvl="1"/>
            <a:r>
              <a:rPr lang="en-US" dirty="0" smtClean="0"/>
              <a:t>Hourly PER Value can be zero </a:t>
            </a:r>
            <a:r>
              <a:rPr lang="en-US" b="1" dirty="0" smtClean="0"/>
              <a:t>even when </a:t>
            </a:r>
            <a:r>
              <a:rPr lang="en-US" dirty="0" smtClean="0"/>
              <a:t>LSE pays a substantial peak energy rent </a:t>
            </a:r>
          </a:p>
          <a:p>
            <a:pPr lvl="2">
              <a:buNone/>
            </a:pPr>
            <a:endParaRPr lang="en-US" dirty="0" smtClean="0"/>
          </a:p>
          <a:p>
            <a:pPr lvl="2"/>
            <a:endParaRPr lang="en-US" dirty="0" smtClean="0"/>
          </a:p>
          <a:p>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8229600" cy="1143000"/>
          </a:xfrm>
        </p:spPr>
        <p:txBody>
          <a:bodyPr>
            <a:noAutofit/>
          </a:bodyPr>
          <a:lstStyle/>
          <a:p>
            <a:r>
              <a:rPr lang="en-US" dirty="0" smtClean="0"/>
              <a:t>PER Adjustment Does Not Fully Hedge Against Peak Energy Rents</a:t>
            </a:r>
            <a:endParaRPr lang="en-US" sz="2800" b="0" dirty="0">
              <a:solidFill>
                <a:srgbClr val="FF0000"/>
              </a:solidFill>
            </a:endParaRPr>
          </a:p>
        </p:txBody>
      </p:sp>
      <p:sp>
        <p:nvSpPr>
          <p:cNvPr id="6" name="Slide Number Placeholder 5"/>
          <p:cNvSpPr>
            <a:spLocks noGrp="1"/>
          </p:cNvSpPr>
          <p:nvPr>
            <p:ph type="sldNum" sz="quarter" idx="4"/>
          </p:nvPr>
        </p:nvSpPr>
        <p:spPr/>
        <p:txBody>
          <a:bodyPr/>
          <a:lstStyle/>
          <a:p>
            <a:fld id="{10C7F894-2A36-495D-AB7C-1055F7AC0F9D}" type="slidenum">
              <a:rPr lang="en-US" smtClean="0"/>
              <a:pPr/>
              <a:t>16</a:t>
            </a:fld>
            <a:endParaRPr lang="en-US" dirty="0"/>
          </a:p>
        </p:txBody>
      </p:sp>
      <p:sp>
        <p:nvSpPr>
          <p:cNvPr id="7" name="TextBox 6"/>
          <p:cNvSpPr txBox="1"/>
          <p:nvPr/>
        </p:nvSpPr>
        <p:spPr>
          <a:xfrm>
            <a:off x="533400" y="3048000"/>
            <a:ext cx="8077200" cy="923330"/>
          </a:xfrm>
          <a:prstGeom prst="rect">
            <a:avLst/>
          </a:prstGeom>
          <a:noFill/>
        </p:spPr>
        <p:txBody>
          <a:bodyPr wrap="square" rtlCol="0">
            <a:spAutoFit/>
          </a:bodyPr>
          <a:lstStyle/>
          <a:p>
            <a:r>
              <a:rPr lang="en-US" dirty="0" smtClean="0">
                <a:solidFill>
                  <a:srgbClr val="FF0000"/>
                </a:solidFill>
              </a:rPr>
              <a:t> PER Adjustment was zero on February 28, 2014 despite the spike in electricity prices because PER Strike was set based on natural gas price and oil unit set the RTLMP </a:t>
            </a:r>
          </a:p>
          <a:p>
            <a:endParaRPr lang="en-US" dirty="0"/>
          </a:p>
        </p:txBody>
      </p:sp>
      <p:cxnSp>
        <p:nvCxnSpPr>
          <p:cNvPr id="13" name="Straight Arrow Connector 12"/>
          <p:cNvCxnSpPr/>
          <p:nvPr/>
        </p:nvCxnSpPr>
        <p:spPr>
          <a:xfrm flipH="1" flipV="1">
            <a:off x="7162800" y="4572000"/>
            <a:ext cx="3810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752600" y="4267200"/>
            <a:ext cx="0" cy="144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 name="Picture 2"/>
          <p:cNvPicPr>
            <a:picLocks noChangeAspect="1" noChangeArrowheads="1"/>
          </p:cNvPicPr>
          <p:nvPr/>
        </p:nvPicPr>
        <p:blipFill>
          <a:blip r:embed="rId3" cstate="print"/>
          <a:srcRect/>
          <a:stretch>
            <a:fillRect/>
          </a:stretch>
        </p:blipFill>
        <p:spPr bwMode="auto">
          <a:xfrm>
            <a:off x="533400" y="1524000"/>
            <a:ext cx="8107363" cy="4251325"/>
          </a:xfrm>
          <a:prstGeom prst="rect">
            <a:avLst/>
          </a:prstGeom>
          <a:noFill/>
          <a:ln w="9525">
            <a:noFill/>
            <a:miter lim="800000"/>
            <a:headEnd/>
            <a:tailEnd/>
          </a:ln>
          <a:effectLst/>
        </p:spPr>
      </p:pic>
      <p:sp>
        <p:nvSpPr>
          <p:cNvPr id="10" name="Rectangle 9"/>
          <p:cNvSpPr/>
          <p:nvPr/>
        </p:nvSpPr>
        <p:spPr>
          <a:xfrm>
            <a:off x="-228600" y="5486400"/>
            <a:ext cx="9144000" cy="646331"/>
          </a:xfrm>
          <a:prstGeom prst="rect">
            <a:avLst/>
          </a:prstGeom>
        </p:spPr>
        <p:txBody>
          <a:bodyPr wrap="square">
            <a:spAutoFit/>
          </a:bodyPr>
          <a:lstStyle/>
          <a:p>
            <a:pPr lvl="2"/>
            <a:r>
              <a:rPr lang="en-US" dirty="0" smtClean="0">
                <a:solidFill>
                  <a:srgbClr val="FF0000"/>
                </a:solidFill>
              </a:rPr>
              <a:t> PER Adjustment was zero on Feb 28, 2014 despite a spike in electricity prices because PER Strike was set based on price of natural gas and the RTLMP was set by an oil unit.</a:t>
            </a:r>
          </a:p>
        </p:txBody>
      </p:sp>
      <p:cxnSp>
        <p:nvCxnSpPr>
          <p:cNvPr id="12" name="Straight Arrow Connector 11"/>
          <p:cNvCxnSpPr/>
          <p:nvPr/>
        </p:nvCxnSpPr>
        <p:spPr>
          <a:xfrm flipV="1">
            <a:off x="1828800" y="4724400"/>
            <a:ext cx="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228600"/>
            <a:ext cx="8229600" cy="1143000"/>
          </a:xfrm>
        </p:spPr>
        <p:txBody>
          <a:bodyPr>
            <a:normAutofit/>
          </a:bodyPr>
          <a:lstStyle/>
          <a:p>
            <a:r>
              <a:rPr lang="en-US" sz="2800" dirty="0" smtClean="0"/>
              <a:t>PER Adjustment Does Not Provide Contemporaneous Protection Against Peak Energy Rents </a:t>
            </a:r>
            <a:endParaRPr lang="en-US" sz="2800" i="1" dirty="0"/>
          </a:p>
        </p:txBody>
      </p:sp>
      <p:sp>
        <p:nvSpPr>
          <p:cNvPr id="8" name="Text Placeholder 7"/>
          <p:cNvSpPr>
            <a:spLocks noGrp="1"/>
          </p:cNvSpPr>
          <p:nvPr>
            <p:ph type="body" sz="quarter" idx="11"/>
          </p:nvPr>
        </p:nvSpPr>
        <p:spPr/>
        <p:txBody>
          <a:bodyPr>
            <a:normAutofit fontScale="77500" lnSpcReduction="20000"/>
          </a:bodyPr>
          <a:lstStyle/>
          <a:p>
            <a:pPr marL="342900" lvl="1" indent="-342900">
              <a:spcBef>
                <a:spcPts val="1800"/>
              </a:spcBef>
              <a:spcAft>
                <a:spcPts val="600"/>
              </a:spcAft>
              <a:buFont typeface="Arial" pitchFamily="34" charset="0"/>
              <a:buChar char="•"/>
            </a:pPr>
            <a:r>
              <a:rPr lang="en-US" sz="4000" dirty="0" smtClean="0"/>
              <a:t>PER Adjustment is based on a 12-month moving average of monthly PER Values (sum of hourly PER Values) </a:t>
            </a:r>
          </a:p>
          <a:p>
            <a:pPr marL="742950" lvl="2" indent="-342900">
              <a:spcBef>
                <a:spcPts val="1800"/>
              </a:spcBef>
              <a:spcAft>
                <a:spcPts val="600"/>
              </a:spcAft>
            </a:pPr>
            <a:r>
              <a:rPr lang="en-US" sz="3600" dirty="0" smtClean="0"/>
              <a:t>LSEs still need to manage the monthly cash flow implications of spiking peak energy rents since PER Adjustment offsets only 1/12 of the peak energy rent paid for that month </a:t>
            </a:r>
          </a:p>
          <a:p>
            <a:pPr marL="742950" lvl="2" indent="-342900">
              <a:spcBef>
                <a:spcPts val="1800"/>
              </a:spcBef>
              <a:spcAft>
                <a:spcPts val="600"/>
              </a:spcAft>
            </a:pPr>
            <a:r>
              <a:rPr lang="en-US" sz="3600" dirty="0" smtClean="0"/>
              <a:t>LSE loses any “un-recovered capacity payment offset” via the PER Adjustment when a customer migrates to another LSE within a year of a positive hourly PER value </a:t>
            </a:r>
            <a:endParaRPr lang="en-US" sz="3200" dirty="0" smtClean="0"/>
          </a:p>
          <a:p>
            <a:pPr marL="342900" lvl="1" indent="-342900">
              <a:spcBef>
                <a:spcPts val="1800"/>
              </a:spcBef>
              <a:spcAft>
                <a:spcPts val="600"/>
              </a:spcAft>
            </a:pPr>
            <a:endParaRPr lang="en-US" sz="3800" dirty="0" smtClean="0"/>
          </a:p>
          <a:p>
            <a:pPr marL="342900" lvl="1" indent="-342900">
              <a:spcBef>
                <a:spcPts val="1800"/>
              </a:spcBef>
              <a:spcAft>
                <a:spcPts val="600"/>
              </a:spcAft>
            </a:pPr>
            <a:endParaRPr lang="en-US" sz="3800" dirty="0" smtClean="0"/>
          </a:p>
          <a:p>
            <a:pPr marL="342900" lvl="1" indent="-342900">
              <a:spcBef>
                <a:spcPts val="1800"/>
              </a:spcBef>
              <a:spcAft>
                <a:spcPts val="600"/>
              </a:spcAft>
            </a:pPr>
            <a:endParaRPr lang="en-US" sz="3800" dirty="0" smtClean="0"/>
          </a:p>
          <a:p>
            <a:pPr marL="342900" lvl="1" indent="-342900">
              <a:spcBef>
                <a:spcPts val="1800"/>
              </a:spcBef>
              <a:spcAft>
                <a:spcPts val="600"/>
              </a:spcAft>
              <a:buNone/>
            </a:pP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304800"/>
            <a:ext cx="8382000" cy="1143000"/>
          </a:xfrm>
        </p:spPr>
        <p:txBody>
          <a:bodyPr>
            <a:normAutofit fontScale="90000"/>
          </a:bodyPr>
          <a:lstStyle/>
          <a:p>
            <a:r>
              <a:rPr lang="en-US" dirty="0" smtClean="0"/>
              <a:t>PER Adjustment Does Not Provide Contemporaneous Protection Against Peak Energy Rents </a:t>
            </a:r>
            <a:r>
              <a:rPr lang="en-US" i="1" dirty="0" smtClean="0"/>
              <a:t>(c</a:t>
            </a:r>
            <a:r>
              <a:rPr lang="en-US" sz="2700" i="1" dirty="0" smtClean="0"/>
              <a:t>ontinued)</a:t>
            </a:r>
            <a:endParaRPr lang="en-US" sz="2700" i="1" dirty="0"/>
          </a:p>
        </p:txBody>
      </p:sp>
      <p:sp>
        <p:nvSpPr>
          <p:cNvPr id="7" name="Slide Number Placeholder 6"/>
          <p:cNvSpPr>
            <a:spLocks noGrp="1"/>
          </p:cNvSpPr>
          <p:nvPr>
            <p:ph type="sldNum" sz="quarter" idx="4"/>
          </p:nvPr>
        </p:nvSpPr>
        <p:spPr/>
        <p:txBody>
          <a:bodyPr/>
          <a:lstStyle/>
          <a:p>
            <a:fld id="{10C7F894-2A36-495D-AB7C-1055F7AC0F9D}" type="slidenum">
              <a:rPr lang="en-US" smtClean="0"/>
              <a:pPr/>
              <a:t>18</a:t>
            </a:fld>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838200" y="1752600"/>
            <a:ext cx="6743700" cy="4465638"/>
          </a:xfrm>
          <a:prstGeom prst="rect">
            <a:avLst/>
          </a:prstGeom>
          <a:noFill/>
          <a:ln w="9525">
            <a:noFill/>
            <a:miter lim="800000"/>
            <a:headEnd/>
            <a:tailEnd/>
          </a:ln>
          <a:effectLst/>
        </p:spPr>
      </p:pic>
      <p:sp>
        <p:nvSpPr>
          <p:cNvPr id="10" name="TextBox 9"/>
          <p:cNvSpPr txBox="1"/>
          <p:nvPr/>
        </p:nvSpPr>
        <p:spPr>
          <a:xfrm>
            <a:off x="6400800" y="4191000"/>
            <a:ext cx="2362200" cy="369332"/>
          </a:xfrm>
          <a:prstGeom prst="rect">
            <a:avLst/>
          </a:prstGeom>
          <a:noFill/>
        </p:spPr>
        <p:txBody>
          <a:bodyPr wrap="square" rtlCol="0">
            <a:spAutoFit/>
          </a:bodyPr>
          <a:lstStyle/>
          <a:p>
            <a:r>
              <a:rPr lang="en-US" dirty="0" smtClean="0"/>
              <a:t>PER Adjustment Offset </a:t>
            </a:r>
          </a:p>
        </p:txBody>
      </p:sp>
      <p:sp>
        <p:nvSpPr>
          <p:cNvPr id="13" name="TextBox 12"/>
          <p:cNvSpPr txBox="1"/>
          <p:nvPr/>
        </p:nvSpPr>
        <p:spPr>
          <a:xfrm>
            <a:off x="5105400" y="2743200"/>
            <a:ext cx="2438399" cy="369332"/>
          </a:xfrm>
          <a:prstGeom prst="rect">
            <a:avLst/>
          </a:prstGeom>
          <a:noFill/>
        </p:spPr>
        <p:txBody>
          <a:bodyPr wrap="square" rtlCol="0">
            <a:spAutoFit/>
          </a:bodyPr>
          <a:lstStyle/>
          <a:p>
            <a:r>
              <a:rPr lang="en-US" dirty="0" smtClean="0"/>
              <a:t>Peak Energy Rent  </a:t>
            </a:r>
            <a:endParaRPr lang="en-US" dirty="0"/>
          </a:p>
        </p:txBody>
      </p:sp>
      <p:cxnSp>
        <p:nvCxnSpPr>
          <p:cNvPr id="14" name="Straight Arrow Connector 13"/>
          <p:cNvCxnSpPr/>
          <p:nvPr/>
        </p:nvCxnSpPr>
        <p:spPr>
          <a:xfrm flipH="1">
            <a:off x="5181600" y="3124200"/>
            <a:ext cx="6096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7162800" y="4572000"/>
            <a:ext cx="6096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81000"/>
            <a:ext cx="8991600" cy="1143000"/>
          </a:xfrm>
        </p:spPr>
        <p:txBody>
          <a:bodyPr>
            <a:noAutofit/>
          </a:bodyPr>
          <a:lstStyle/>
          <a:p>
            <a:pPr marL="342900" lvl="1">
              <a:spcBef>
                <a:spcPts val="1800"/>
              </a:spcBef>
              <a:spcAft>
                <a:spcPts val="600"/>
              </a:spcAft>
            </a:pPr>
            <a:r>
              <a:rPr lang="en-US" sz="2800" b="1" kern="1200" dirty="0" smtClean="0">
                <a:solidFill>
                  <a:srgbClr val="595959"/>
                </a:solidFill>
                <a:latin typeface="+mj-lt"/>
                <a:ea typeface="+mj-ea"/>
                <a:cs typeface="+mj-cs"/>
              </a:rPr>
              <a:t>Most End-Use Customers are Served at Flat Retail Rates </a:t>
            </a:r>
            <a:r>
              <a:rPr lang="en-US" sz="2800" dirty="0" smtClean="0"/>
              <a:t/>
            </a:r>
            <a:br>
              <a:rPr lang="en-US" sz="2800" dirty="0" smtClean="0"/>
            </a:br>
            <a:endParaRPr lang="en-US" sz="2800" b="1" kern="1200" dirty="0">
              <a:solidFill>
                <a:srgbClr val="595959"/>
              </a:solidFill>
              <a:latin typeface="+mj-lt"/>
              <a:ea typeface="+mj-ea"/>
              <a:cs typeface="+mj-cs"/>
            </a:endParaRPr>
          </a:p>
        </p:txBody>
      </p:sp>
      <p:sp>
        <p:nvSpPr>
          <p:cNvPr id="5" name="Text Placeholder 4"/>
          <p:cNvSpPr>
            <a:spLocks noGrp="1"/>
          </p:cNvSpPr>
          <p:nvPr>
            <p:ph type="body" sz="quarter" idx="11"/>
          </p:nvPr>
        </p:nvSpPr>
        <p:spPr>
          <a:xfrm>
            <a:off x="457200" y="1295400"/>
            <a:ext cx="8229600" cy="4648200"/>
          </a:xfrm>
        </p:spPr>
        <p:txBody>
          <a:bodyPr>
            <a:noAutofit/>
          </a:bodyPr>
          <a:lstStyle/>
          <a:p>
            <a:pPr marL="342900" lvl="1" indent="-342900">
              <a:spcBef>
                <a:spcPts val="1800"/>
              </a:spcBef>
              <a:spcAft>
                <a:spcPts val="600"/>
              </a:spcAft>
              <a:buFont typeface="Arial" pitchFamily="34" charset="0"/>
              <a:buChar char="•"/>
            </a:pPr>
            <a:r>
              <a:rPr lang="en-US" dirty="0" smtClean="0"/>
              <a:t>Most residential and many commercial customers in New England take Basic (Commodity) Service from LSEs at a flat, all-hours, price set (typically for a 6 month term) based on  competitive solicitations  </a:t>
            </a:r>
          </a:p>
          <a:p>
            <a:pPr marL="342900" lvl="1" indent="-342900">
              <a:spcBef>
                <a:spcPts val="1800"/>
              </a:spcBef>
              <a:spcAft>
                <a:spcPts val="600"/>
              </a:spcAft>
              <a:buFont typeface="Arial" pitchFamily="34" charset="0"/>
              <a:buChar char="•"/>
            </a:pPr>
            <a:r>
              <a:rPr lang="en-US" dirty="0" smtClean="0"/>
              <a:t>Many commercial and industrial customers have negotiated commodity supply arrangements with LSEs but many of these are also flat-price arrangements </a:t>
            </a:r>
          </a:p>
          <a:p>
            <a:pPr marL="342900" lvl="1" indent="-342900">
              <a:spcBef>
                <a:spcPts val="1800"/>
              </a:spcBef>
              <a:spcAft>
                <a:spcPts val="600"/>
              </a:spcAft>
              <a:buFont typeface="Arial" pitchFamily="34" charset="0"/>
              <a:buChar char="•"/>
            </a:pPr>
            <a:r>
              <a:rPr lang="en-US" dirty="0" smtClean="0"/>
              <a:t>Flat rate offers from LSEs depend on the expected cost of providing electric commodity service (capacity, energy and ancillaries) for the contract term including the cost of hedging</a:t>
            </a:r>
          </a:p>
          <a:p>
            <a:pPr marL="342900" lvl="1" indent="-342900">
              <a:spcBef>
                <a:spcPts val="1800"/>
              </a:spcBef>
              <a:spcAft>
                <a:spcPts val="600"/>
              </a:spcAft>
              <a:buFont typeface="Arial" pitchFamily="34" charset="0"/>
              <a:buChar char="•"/>
            </a:pPr>
            <a:r>
              <a:rPr lang="en-US" dirty="0" smtClean="0"/>
              <a:t>LSEs could acquire these hedges with or without the PER Adjustment Mechanism </a:t>
            </a:r>
          </a:p>
          <a:p>
            <a:pPr marL="342900" lvl="1" indent="-342900">
              <a:spcBef>
                <a:spcPts val="1800"/>
              </a:spcBef>
              <a:spcAft>
                <a:spcPts val="600"/>
              </a:spcAft>
              <a:buFont typeface="Arial" pitchFamily="34" charset="0"/>
              <a:buChar char="•"/>
            </a:pPr>
            <a:endParaRPr lang="en-US" sz="2200" dirty="0" smtClean="0"/>
          </a:p>
          <a:p>
            <a:pPr marL="742950" lvl="2" indent="-342900">
              <a:spcBef>
                <a:spcPts val="1800"/>
              </a:spcBef>
              <a:spcAft>
                <a:spcPts val="600"/>
              </a:spcAft>
            </a:pPr>
            <a:endParaRPr lang="en-US" sz="2200" dirty="0" smtClean="0"/>
          </a:p>
        </p:txBody>
      </p:sp>
      <p:sp>
        <p:nvSpPr>
          <p:cNvPr id="6" name="Slide Number Placeholder 5"/>
          <p:cNvSpPr>
            <a:spLocks noGrp="1"/>
          </p:cNvSpPr>
          <p:nvPr>
            <p:ph type="sldNum" sz="quarter" idx="4"/>
          </p:nvPr>
        </p:nvSpPr>
        <p:spPr/>
        <p:txBody>
          <a:bodyPr/>
          <a:lstStyle/>
          <a:p>
            <a:fld id="{10C7F894-2A36-495D-AB7C-1055F7AC0F9D}"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81000"/>
            <a:ext cx="8229600" cy="1143000"/>
          </a:xfrm>
        </p:spPr>
        <p:txBody>
          <a:bodyPr>
            <a:normAutofit/>
          </a:bodyPr>
          <a:lstStyle/>
          <a:p>
            <a:r>
              <a:rPr lang="en-US" dirty="0" smtClean="0"/>
              <a:t>Highlights</a:t>
            </a:r>
            <a:br>
              <a:rPr lang="en-US" dirty="0" smtClean="0"/>
            </a:br>
            <a:endParaRPr lang="en-US" dirty="0"/>
          </a:p>
        </p:txBody>
      </p:sp>
      <p:sp>
        <p:nvSpPr>
          <p:cNvPr id="8" name="Text Placeholder 7"/>
          <p:cNvSpPr>
            <a:spLocks noGrp="1"/>
          </p:cNvSpPr>
          <p:nvPr>
            <p:ph type="body" sz="quarter" idx="11"/>
          </p:nvPr>
        </p:nvSpPr>
        <p:spPr/>
        <p:txBody>
          <a:bodyPr>
            <a:normAutofit fontScale="92500" lnSpcReduction="20000"/>
          </a:bodyPr>
          <a:lstStyle/>
          <a:p>
            <a:r>
              <a:rPr lang="en-US" sz="2800" dirty="0" smtClean="0"/>
              <a:t>ISO is reviewing the PER Adjustment Mechanism to develop a proposal for the FCA-10 and beyond</a:t>
            </a:r>
          </a:p>
          <a:p>
            <a:pPr lvl="1"/>
            <a:r>
              <a:rPr lang="en-US" dirty="0" smtClean="0"/>
              <a:t>Proposal to be presented at December MC Meeting  </a:t>
            </a:r>
          </a:p>
          <a:p>
            <a:r>
              <a:rPr lang="en-US" sz="2800" dirty="0" smtClean="0"/>
              <a:t>The purpose of this presentation is to solicit feedback on several key issues the ISO has identified </a:t>
            </a:r>
          </a:p>
          <a:p>
            <a:r>
              <a:rPr lang="en-US" sz="2800" dirty="0" smtClean="0"/>
              <a:t>Key points: PER Adjustment …              </a:t>
            </a:r>
          </a:p>
          <a:p>
            <a:pPr lvl="1">
              <a:buNone/>
            </a:pPr>
            <a:endParaRPr lang="en-US" dirty="0" smtClean="0"/>
          </a:p>
          <a:p>
            <a:pPr lvl="1"/>
            <a:r>
              <a:rPr lang="en-US" sz="2600" dirty="0" smtClean="0"/>
              <a:t>Will have a greater impact on future FCM clearing prices/costs than in years past </a:t>
            </a:r>
          </a:p>
          <a:p>
            <a:pPr lvl="1"/>
            <a:r>
              <a:rPr lang="en-US" sz="2600" dirty="0" smtClean="0"/>
              <a:t>Is an incomplete and poor electricity price hedge for load </a:t>
            </a:r>
          </a:p>
          <a:p>
            <a:pPr lvl="1"/>
            <a:r>
              <a:rPr lang="en-US" sz="2600" dirty="0" smtClean="0"/>
              <a:t>May no longer be necessary to address market power concerns</a:t>
            </a:r>
          </a:p>
        </p:txBody>
      </p:sp>
      <p:sp>
        <p:nvSpPr>
          <p:cNvPr id="4" name="Slide Number Placeholder 3"/>
          <p:cNvSpPr>
            <a:spLocks noGrp="1"/>
          </p:cNvSpPr>
          <p:nvPr>
            <p:ph type="sldNum" sz="quarter" idx="4"/>
          </p:nvPr>
        </p:nvSpPr>
        <p:spPr/>
        <p:txBody>
          <a:bodyPr/>
          <a:lstStyle/>
          <a:p>
            <a:fld id="{10C7F894-2A36-495D-AB7C-1055F7AC0F9D}"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LSEs/End-Use Customers Have Better Hedging Options </a:t>
            </a:r>
            <a:endParaRPr lang="en-US" dirty="0"/>
          </a:p>
        </p:txBody>
      </p:sp>
      <p:sp>
        <p:nvSpPr>
          <p:cNvPr id="8" name="Text Placeholder 7"/>
          <p:cNvSpPr>
            <a:spLocks noGrp="1"/>
          </p:cNvSpPr>
          <p:nvPr>
            <p:ph type="body" sz="quarter" idx="11"/>
          </p:nvPr>
        </p:nvSpPr>
        <p:spPr/>
        <p:txBody>
          <a:bodyPr/>
          <a:lstStyle/>
          <a:p>
            <a:r>
              <a:rPr lang="en-US" dirty="0" smtClean="0"/>
              <a:t>The market place offers a variety of hedging options that can provide LSEs/End-Use Customers more comprehensive and customized protection against electricity-price volatility 	 </a:t>
            </a:r>
          </a:p>
          <a:p>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 Adjustment: IN PRACTICE</a:t>
            </a:r>
            <a:endParaRPr lang="en-US" dirty="0"/>
          </a:p>
        </p:txBody>
      </p:sp>
      <p:sp>
        <p:nvSpPr>
          <p:cNvPr id="3" name="Text Placeholder 2"/>
          <p:cNvSpPr>
            <a:spLocks noGrp="1"/>
          </p:cNvSpPr>
          <p:nvPr>
            <p:ph type="body" idx="1"/>
          </p:nvPr>
        </p:nvSpPr>
        <p:spPr/>
        <p:txBody>
          <a:bodyPr/>
          <a:lstStyle/>
          <a:p>
            <a:r>
              <a:rPr lang="en-US" dirty="0" smtClean="0"/>
              <a:t>Prospective Value in Addressing Market Power Concerns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PER Adjustment May No Longer Be Necessary  to Address Market Power Concerns </a:t>
            </a:r>
            <a:endParaRPr lang="en-US" dirty="0"/>
          </a:p>
        </p:txBody>
      </p:sp>
      <p:sp>
        <p:nvSpPr>
          <p:cNvPr id="5" name="Text Placeholder 4"/>
          <p:cNvSpPr>
            <a:spLocks noGrp="1"/>
          </p:cNvSpPr>
          <p:nvPr>
            <p:ph type="body" sz="quarter" idx="11"/>
          </p:nvPr>
        </p:nvSpPr>
        <p:spPr/>
        <p:txBody>
          <a:bodyPr>
            <a:noAutofit/>
          </a:bodyPr>
          <a:lstStyle/>
          <a:p>
            <a:r>
              <a:rPr lang="en-US" dirty="0" smtClean="0"/>
              <a:t>Close to 100% of real time load now clears in the Day-Ahead Energy Market (DAEM)</a:t>
            </a:r>
          </a:p>
          <a:p>
            <a:pPr lvl="1"/>
            <a:r>
              <a:rPr lang="en-US" dirty="0" smtClean="0"/>
              <a:t>Potential financial gain from withholding in real time is lower the more MWs are cleared in the Day-Ahead Energy Market even without the PER Adjustment or Pay-for-Performance (PFP) </a:t>
            </a:r>
          </a:p>
          <a:p>
            <a:r>
              <a:rPr lang="en-US" dirty="0" smtClean="0"/>
              <a:t>Pay-for-Performance replicates key features of PER Adjustment </a:t>
            </a:r>
          </a:p>
          <a:p>
            <a:pPr lvl="1"/>
            <a:r>
              <a:rPr lang="en-US" dirty="0" smtClean="0"/>
              <a:t>Reduces the potential gain from physical withholding by resource owners who own a portfolio of resources </a:t>
            </a:r>
          </a:p>
          <a:p>
            <a:pPr lvl="2"/>
            <a:r>
              <a:rPr lang="en-US" sz="2000" dirty="0" smtClean="0"/>
              <a:t>Effectiveness of PFP in curbing the incentive to physically withhold will grow over time as Performance Payment Rate (PPR) rises </a:t>
            </a:r>
          </a:p>
          <a:p>
            <a:pPr lvl="1"/>
            <a:r>
              <a:rPr lang="en-US" dirty="0" smtClean="0"/>
              <a:t>Attenuates suppliers’ incentive to overstate available capacity since the performance payment is based on performance obligation MWs</a:t>
            </a:r>
          </a:p>
          <a:p>
            <a:pPr>
              <a:buNone/>
            </a:pPr>
            <a:endParaRPr lang="en-US" dirty="0" smtClean="0"/>
          </a:p>
          <a:p>
            <a:endParaRPr lang="en-US" dirty="0" smtClean="0"/>
          </a:p>
        </p:txBody>
      </p:sp>
      <p:sp>
        <p:nvSpPr>
          <p:cNvPr id="6" name="Slide Number Placeholder 5"/>
          <p:cNvSpPr>
            <a:spLocks noGrp="1"/>
          </p:cNvSpPr>
          <p:nvPr>
            <p:ph type="sldNum" sz="quarter" idx="4"/>
          </p:nvPr>
        </p:nvSpPr>
        <p:spPr/>
        <p:txBody>
          <a:bodyPr/>
          <a:lstStyle/>
          <a:p>
            <a:fld id="{10C7F894-2A36-495D-AB7C-1055F7AC0F9D}"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PER Adjustment May No Longer Be Necessary  to Address Market Power Concerns </a:t>
            </a:r>
            <a:r>
              <a:rPr lang="en-US" sz="2000" i="1" dirty="0" smtClean="0"/>
              <a:t>(continued) </a:t>
            </a:r>
            <a:endParaRPr lang="en-US" sz="2000" i="1" dirty="0"/>
          </a:p>
        </p:txBody>
      </p:sp>
      <p:sp>
        <p:nvSpPr>
          <p:cNvPr id="5" name="Text Placeholder 4"/>
          <p:cNvSpPr>
            <a:spLocks noGrp="1"/>
          </p:cNvSpPr>
          <p:nvPr>
            <p:ph type="body" sz="quarter" idx="11"/>
          </p:nvPr>
        </p:nvSpPr>
        <p:spPr>
          <a:xfrm>
            <a:off x="457200" y="1676400"/>
            <a:ext cx="8229600" cy="4648200"/>
          </a:xfrm>
        </p:spPr>
        <p:txBody>
          <a:bodyPr>
            <a:noAutofit/>
          </a:bodyPr>
          <a:lstStyle/>
          <a:p>
            <a:r>
              <a:rPr lang="en-US" dirty="0" smtClean="0"/>
              <a:t>Regulatory Oversight </a:t>
            </a:r>
          </a:p>
          <a:p>
            <a:pPr lvl="1"/>
            <a:r>
              <a:rPr lang="en-US" dirty="0" smtClean="0"/>
              <a:t>IMM has improved its scrutiny of and mitigation of energy-market offers from pivotal suppliers in recent years; </a:t>
            </a:r>
          </a:p>
          <a:p>
            <a:pPr lvl="2"/>
            <a:r>
              <a:rPr lang="en-US" dirty="0" smtClean="0"/>
              <a:t>More targeted way to curb economic withholding </a:t>
            </a:r>
          </a:p>
          <a:p>
            <a:pPr lvl="1"/>
            <a:r>
              <a:rPr lang="en-US" dirty="0" smtClean="0"/>
              <a:t>IMM can also scrutinize outage data from any supplier </a:t>
            </a:r>
          </a:p>
          <a:p>
            <a:pPr lvl="1"/>
            <a:r>
              <a:rPr lang="en-US" dirty="0" smtClean="0"/>
              <a:t> Risk of steep FERC sanctions</a:t>
            </a:r>
          </a:p>
          <a:p>
            <a:pPr>
              <a:buNone/>
            </a:pPr>
            <a:endParaRPr lang="en-US" dirty="0" smtClean="0"/>
          </a:p>
        </p:txBody>
      </p:sp>
      <p:sp>
        <p:nvSpPr>
          <p:cNvPr id="6" name="Slide Number Placeholder 5"/>
          <p:cNvSpPr>
            <a:spLocks noGrp="1"/>
          </p:cNvSpPr>
          <p:nvPr>
            <p:ph type="sldNum" sz="quarter" idx="4"/>
          </p:nvPr>
        </p:nvSpPr>
        <p:spPr/>
        <p:txBody>
          <a:bodyPr/>
          <a:lstStyle/>
          <a:p>
            <a:fld id="{10C7F894-2A36-495D-AB7C-1055F7AC0F9D}"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&amp; Proposed Schedule </a:t>
            </a:r>
            <a:endParaRPr lang="en-US" dirty="0"/>
          </a:p>
        </p:txBody>
      </p:sp>
      <p:sp>
        <p:nvSpPr>
          <p:cNvPr id="8" name="Text Placeholder 7"/>
          <p:cNvSpPr>
            <a:spLocks noGrp="1"/>
          </p:cNvSpPr>
          <p:nvPr>
            <p:ph type="body" sz="quarter" idx="11"/>
          </p:nvPr>
        </p:nvSpPr>
        <p:spPr/>
        <p:txBody>
          <a:bodyPr>
            <a:normAutofit fontScale="92500"/>
          </a:bodyPr>
          <a:lstStyle/>
          <a:p>
            <a:r>
              <a:rPr lang="en-US" sz="2600" dirty="0" smtClean="0"/>
              <a:t>ISO is developing a proposal for FCA-10 and beyond  based on key findings and input/feedback from participants </a:t>
            </a:r>
            <a:endParaRPr lang="en-US" dirty="0" smtClean="0"/>
          </a:p>
          <a:p>
            <a:endParaRPr lang="en-US" dirty="0" smtClean="0"/>
          </a:p>
          <a:p>
            <a:endParaRPr lang="en-US" dirty="0" smtClean="0"/>
          </a:p>
          <a:p>
            <a:endParaRPr lang="en-US" dirty="0" smtClean="0"/>
          </a:p>
          <a:p>
            <a:endParaRPr lang="en-US" dirty="0" smtClean="0"/>
          </a:p>
          <a:p>
            <a:r>
              <a:rPr lang="en-US" dirty="0" smtClean="0"/>
              <a:t>Proposed effective date is June 2015 to be in place ahead of delist bids being due for FCA-10</a:t>
            </a:r>
            <a:endParaRPr lang="en-US" dirty="0"/>
          </a:p>
        </p:txBody>
      </p:sp>
      <p:sp>
        <p:nvSpPr>
          <p:cNvPr id="7" name="Slide Number Placeholder 6"/>
          <p:cNvSpPr>
            <a:spLocks noGrp="1"/>
          </p:cNvSpPr>
          <p:nvPr>
            <p:ph type="sldNum" sz="quarter" idx="4"/>
          </p:nvPr>
        </p:nvSpPr>
        <p:spPr/>
        <p:txBody>
          <a:bodyPr/>
          <a:lstStyle/>
          <a:p>
            <a:fld id="{10C7F894-2A36-495D-AB7C-1055F7AC0F9D}" type="slidenum">
              <a:rPr lang="en-US" smtClean="0"/>
              <a:pPr/>
              <a:t>24</a:t>
            </a:fld>
            <a:endParaRPr lang="en-US" dirty="0"/>
          </a:p>
        </p:txBody>
      </p:sp>
      <p:graphicFrame>
        <p:nvGraphicFramePr>
          <p:cNvPr id="6" name="Table 5"/>
          <p:cNvGraphicFramePr>
            <a:graphicFrameLocks noGrp="1"/>
          </p:cNvGraphicFramePr>
          <p:nvPr/>
        </p:nvGraphicFramePr>
        <p:xfrm>
          <a:off x="838200" y="2743200"/>
          <a:ext cx="6705600" cy="1991955"/>
        </p:xfrm>
        <a:graphic>
          <a:graphicData uri="http://schemas.openxmlformats.org/drawingml/2006/table">
            <a:tbl>
              <a:tblPr firstRow="1" bandRow="1">
                <a:tableStyleId>{5C22544A-7EE6-4342-B048-85BDC9FD1C3A}</a:tableStyleId>
              </a:tblPr>
              <a:tblGrid>
                <a:gridCol w="1743456"/>
                <a:gridCol w="4962144"/>
              </a:tblGrid>
              <a:tr h="398391">
                <a:tc>
                  <a:txBody>
                    <a:bodyPr/>
                    <a:lstStyle/>
                    <a:p>
                      <a:r>
                        <a:rPr lang="en-US" sz="2000" dirty="0" smtClean="0"/>
                        <a:t>Month</a:t>
                      </a:r>
                      <a:endParaRPr lang="en-US" sz="2000" dirty="0"/>
                    </a:p>
                  </a:txBody>
                  <a:tcPr/>
                </a:tc>
                <a:tc>
                  <a:txBody>
                    <a:bodyPr/>
                    <a:lstStyle/>
                    <a:p>
                      <a:r>
                        <a:rPr lang="en-US" sz="2000" dirty="0" smtClean="0"/>
                        <a:t>Activity</a:t>
                      </a:r>
                      <a:endParaRPr lang="en-US" sz="2000" dirty="0"/>
                    </a:p>
                  </a:txBody>
                  <a:tcPr/>
                </a:tc>
              </a:tr>
              <a:tr h="398391">
                <a:tc>
                  <a:txBody>
                    <a:bodyPr/>
                    <a:lstStyle/>
                    <a:p>
                      <a:r>
                        <a:rPr lang="en-US" sz="2000" dirty="0" smtClean="0"/>
                        <a:t>November</a:t>
                      </a:r>
                      <a:endParaRPr lang="en-US" sz="2000" dirty="0"/>
                    </a:p>
                  </a:txBody>
                  <a:tcPr/>
                </a:tc>
                <a:tc>
                  <a:txBody>
                    <a:bodyPr/>
                    <a:lstStyle/>
                    <a:p>
                      <a:r>
                        <a:rPr lang="en-US" sz="2000" dirty="0" smtClean="0"/>
                        <a:t>MC Discussion </a:t>
                      </a:r>
                      <a:endParaRPr lang="en-US" sz="2000" dirty="0"/>
                    </a:p>
                  </a:txBody>
                  <a:tcPr/>
                </a:tc>
              </a:tr>
              <a:tr h="398391">
                <a:tc>
                  <a:txBody>
                    <a:bodyPr/>
                    <a:lstStyle/>
                    <a:p>
                      <a:r>
                        <a:rPr lang="en-US" sz="2000" dirty="0" smtClean="0"/>
                        <a:t>December</a:t>
                      </a:r>
                      <a:endParaRPr lang="en-US" sz="2000" dirty="0"/>
                    </a:p>
                  </a:txBody>
                  <a:tcPr/>
                </a:tc>
                <a:tc>
                  <a:txBody>
                    <a:bodyPr/>
                    <a:lstStyle/>
                    <a:p>
                      <a:r>
                        <a:rPr lang="en-US" sz="2000" dirty="0" smtClean="0"/>
                        <a:t>MC</a:t>
                      </a:r>
                      <a:r>
                        <a:rPr lang="en-US" sz="2000" baseline="0" dirty="0" smtClean="0"/>
                        <a:t> Discussion of ISO Proposal </a:t>
                      </a:r>
                      <a:r>
                        <a:rPr lang="en-US" sz="2000" dirty="0" smtClean="0"/>
                        <a:t> </a:t>
                      </a:r>
                      <a:endParaRPr lang="en-US" sz="2000" dirty="0"/>
                    </a:p>
                  </a:txBody>
                  <a:tcPr/>
                </a:tc>
              </a:tr>
              <a:tr h="398391">
                <a:tc>
                  <a:txBody>
                    <a:bodyPr/>
                    <a:lstStyle/>
                    <a:p>
                      <a:r>
                        <a:rPr lang="en-US" sz="2000" dirty="0" smtClean="0"/>
                        <a:t>January </a:t>
                      </a:r>
                      <a:endParaRPr lang="en-US" sz="2000" dirty="0"/>
                    </a:p>
                  </a:txBody>
                  <a:tcPr/>
                </a:tc>
                <a:tc>
                  <a:txBody>
                    <a:bodyPr/>
                    <a:lstStyle/>
                    <a:p>
                      <a:r>
                        <a:rPr lang="en-US" sz="2000" dirty="0" smtClean="0"/>
                        <a:t>MC Discussion </a:t>
                      </a:r>
                      <a:endParaRPr lang="en-US" sz="2000" dirty="0"/>
                    </a:p>
                  </a:txBody>
                  <a:tcPr/>
                </a:tc>
              </a:tr>
              <a:tr h="398391">
                <a:tc>
                  <a:txBody>
                    <a:bodyPr/>
                    <a:lstStyle/>
                    <a:p>
                      <a:r>
                        <a:rPr lang="en-US" sz="2000" dirty="0" smtClean="0"/>
                        <a:t>February</a:t>
                      </a:r>
                      <a:r>
                        <a:rPr lang="en-US" sz="2000" baseline="0" dirty="0" smtClean="0"/>
                        <a:t> </a:t>
                      </a:r>
                      <a:endParaRPr lang="en-US" sz="2000" dirty="0"/>
                    </a:p>
                  </a:txBody>
                  <a:tcPr/>
                </a:tc>
                <a:tc>
                  <a:txBody>
                    <a:bodyPr/>
                    <a:lstStyle/>
                    <a:p>
                      <a:r>
                        <a:rPr lang="en-US" sz="2000" dirty="0" smtClean="0"/>
                        <a:t>MC</a:t>
                      </a:r>
                      <a:r>
                        <a:rPr lang="en-US" sz="2000" baseline="0" dirty="0" smtClean="0"/>
                        <a:t> Vote </a:t>
                      </a:r>
                      <a:endParaRPr lang="en-US" sz="2000" dirty="0"/>
                    </a:p>
                  </a:txBody>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
        <p:nvSpPr>
          <p:cNvPr id="3" name="Text Placeholder 2"/>
          <p:cNvSpPr>
            <a:spLocks noGrp="1"/>
          </p:cNvSpPr>
          <p:nvPr>
            <p:ph type="body" idx="1"/>
          </p:nvPr>
        </p:nvSpPr>
        <p:spPr/>
        <p:txBody>
          <a:bodyPr/>
          <a:lstStyle/>
          <a:p>
            <a:pPr marL="739775" indent="-739775">
              <a:spcBef>
                <a:spcPts val="0"/>
              </a:spcBef>
              <a:spcAft>
                <a:spcPts val="0"/>
              </a:spcAft>
              <a:buSzPts val="2000"/>
            </a:pPr>
            <a:r>
              <a:rPr lang="en-US" dirty="0" smtClean="0"/>
              <a:t>Existing PER Adjustment: The Details </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113" y="152400"/>
            <a:ext cx="8302625" cy="1295400"/>
          </a:xfrm>
        </p:spPr>
        <p:txBody>
          <a:bodyPr>
            <a:normAutofit/>
          </a:bodyPr>
          <a:lstStyle/>
          <a:p>
            <a:r>
              <a:rPr lang="en-US" dirty="0" smtClean="0"/>
              <a:t>Existing PER Adjustment Mechanism</a:t>
            </a:r>
            <a:endParaRPr lang="en-US" sz="2400" i="1" dirty="0"/>
          </a:p>
        </p:txBody>
      </p:sp>
      <p:sp>
        <p:nvSpPr>
          <p:cNvPr id="3" name="Content Placeholder 2"/>
          <p:cNvSpPr>
            <a:spLocks noGrp="1"/>
          </p:cNvSpPr>
          <p:nvPr>
            <p:ph idx="1"/>
          </p:nvPr>
        </p:nvSpPr>
        <p:spPr>
          <a:xfrm>
            <a:off x="536575" y="1524000"/>
            <a:ext cx="8378825" cy="4800600"/>
          </a:xfrm>
        </p:spPr>
        <p:txBody>
          <a:bodyPr>
            <a:noAutofit/>
          </a:bodyPr>
          <a:lstStyle/>
          <a:p>
            <a:r>
              <a:rPr lang="en-US" dirty="0" smtClean="0"/>
              <a:t>Hourly PER = (RTLMP-S) * Scale Factor * Availability Factor</a:t>
            </a:r>
          </a:p>
          <a:p>
            <a:pPr lvl="1"/>
            <a:r>
              <a:rPr lang="en-US" sz="1800" dirty="0" smtClean="0"/>
              <a:t>RTLMP: for each Load Zone associated with particular capacity zone </a:t>
            </a:r>
          </a:p>
          <a:p>
            <a:pPr lvl="1"/>
            <a:r>
              <a:rPr lang="en-US" sz="1800" dirty="0" smtClean="0"/>
              <a:t>S: variable cost of marginal generating proxy unit (22,000 BTU/kWh) * daily cost of gas or oil, whichever is higher</a:t>
            </a:r>
          </a:p>
          <a:p>
            <a:pPr lvl="1"/>
            <a:r>
              <a:rPr lang="en-US" sz="1800" dirty="0" smtClean="0"/>
              <a:t>Scale factor: creates lower weighting for hours when load is low relative to forecasted peak</a:t>
            </a:r>
          </a:p>
          <a:p>
            <a:pPr lvl="2"/>
            <a:r>
              <a:rPr lang="en-US" dirty="0" smtClean="0"/>
              <a:t>Calculated as the actual hourly integrated load divided by the summer 50/50 predicted peak forecast </a:t>
            </a:r>
          </a:p>
          <a:p>
            <a:pPr lvl="1"/>
            <a:r>
              <a:rPr lang="en-US" sz="1800" dirty="0" smtClean="0"/>
              <a:t>Availability Factor: marginal proxy unit = 0.95</a:t>
            </a:r>
          </a:p>
          <a:p>
            <a:r>
              <a:rPr lang="en-US" dirty="0" smtClean="0"/>
              <a:t>Monthly PER = Sum of Hourly PER values for the month</a:t>
            </a:r>
          </a:p>
          <a:p>
            <a:r>
              <a:rPr lang="en-US" dirty="0" smtClean="0"/>
              <a:t>Average Monthly PER = 12 month moving average of Monthly PER values prior to the obligation month</a:t>
            </a:r>
          </a:p>
          <a:p>
            <a:pPr>
              <a:buNone/>
            </a:pPr>
            <a:endParaRPr lang="en-US" dirty="0" smtClean="0"/>
          </a:p>
          <a:p>
            <a:pPr>
              <a:buNone/>
            </a:pPr>
            <a:endParaRPr lang="en-US" dirty="0" smtClean="0"/>
          </a:p>
        </p:txBody>
      </p:sp>
      <p:sp>
        <p:nvSpPr>
          <p:cNvPr id="5" name="Slide Number Placeholder 4"/>
          <p:cNvSpPr>
            <a:spLocks noGrp="1"/>
          </p:cNvSpPr>
          <p:nvPr>
            <p:ph type="sldNum" sz="quarter" idx="11"/>
          </p:nvPr>
        </p:nvSpPr>
        <p:spPr/>
        <p:txBody>
          <a:bodyPr/>
          <a:lstStyle/>
          <a:p>
            <a:fld id="{7BB784F4-28A9-4CED-8055-5A17FFCC1789}"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302625" cy="1295400"/>
          </a:xfrm>
        </p:spPr>
        <p:txBody>
          <a:bodyPr>
            <a:normAutofit/>
          </a:bodyPr>
          <a:lstStyle/>
          <a:p>
            <a:r>
              <a:rPr lang="en-US" dirty="0" smtClean="0"/>
              <a:t>Existing PER Adjustment Mechanism </a:t>
            </a:r>
            <a:br>
              <a:rPr lang="en-US" dirty="0" smtClean="0"/>
            </a:br>
            <a:r>
              <a:rPr lang="en-US" sz="2000" i="1" dirty="0" smtClean="0"/>
              <a:t>(continued) </a:t>
            </a:r>
            <a:endParaRPr lang="en-US" sz="2400" i="1" dirty="0"/>
          </a:p>
        </p:txBody>
      </p:sp>
      <p:sp>
        <p:nvSpPr>
          <p:cNvPr id="3" name="Content Placeholder 2"/>
          <p:cNvSpPr>
            <a:spLocks noGrp="1"/>
          </p:cNvSpPr>
          <p:nvPr>
            <p:ph idx="1"/>
          </p:nvPr>
        </p:nvSpPr>
        <p:spPr>
          <a:xfrm>
            <a:off x="457200" y="1798637"/>
            <a:ext cx="8229600" cy="4525963"/>
          </a:xfrm>
        </p:spPr>
        <p:txBody>
          <a:bodyPr>
            <a:noAutofit/>
          </a:bodyPr>
          <a:lstStyle/>
          <a:p>
            <a:r>
              <a:rPr lang="en-US" dirty="0" smtClean="0"/>
              <a:t>PER Adjustment = Average Monthly PER * PER CSO</a:t>
            </a:r>
          </a:p>
          <a:p>
            <a:pPr lvl="1"/>
            <a:r>
              <a:rPr lang="en-US" dirty="0" smtClean="0"/>
              <a:t>PER CSO = minimum [CSO, (CSO – Self Supply Obligation)] </a:t>
            </a:r>
          </a:p>
          <a:p>
            <a:pPr lvl="1"/>
            <a:r>
              <a:rPr lang="en-US" dirty="0" smtClean="0"/>
              <a:t>Monthly PER Adjustment is capped at the FCA Payment adjusted to account for obligations acquired or shed for the same commitment period after the FCA</a:t>
            </a:r>
          </a:p>
          <a:p>
            <a:pPr lvl="1"/>
            <a:r>
              <a:rPr lang="en-US" dirty="0" smtClean="0"/>
              <a:t>PER CAP = </a:t>
            </a:r>
            <a:r>
              <a:rPr lang="en-US" sz="2000" dirty="0" smtClean="0"/>
              <a:t>FCA Payment + [(ARA CSO+MRA CSO</a:t>
            </a:r>
            <a:r>
              <a:rPr lang="en-US" dirty="0" smtClean="0"/>
              <a:t>+IBTCSO) 				*FCA Clearing Price*)]</a:t>
            </a:r>
          </a:p>
          <a:p>
            <a:pPr lvl="3"/>
            <a:r>
              <a:rPr lang="en-US" sz="1400" dirty="0" smtClean="0"/>
              <a:t>FCA payment is payment received for activity in the Forward Capacity Auction</a:t>
            </a:r>
          </a:p>
          <a:p>
            <a:pPr lvl="3"/>
            <a:r>
              <a:rPr lang="en-US" sz="1400" dirty="0" smtClean="0"/>
              <a:t>[ARA CSO +MRA CSO +IBT CSO] are obligations acquired or shed </a:t>
            </a:r>
          </a:p>
          <a:p>
            <a:pPr lvl="3"/>
            <a:r>
              <a:rPr lang="en-US" sz="1400" dirty="0" smtClean="0"/>
              <a:t>FCA clearing price * is adjusted for price collar (This price is used as a proxy price to prevent opportunities to manipulate the PER CAP such as could be done with a bilateral at zero contract price)</a:t>
            </a:r>
          </a:p>
          <a:p>
            <a:pPr lvl="3"/>
            <a:r>
              <a:rPr lang="en-US" sz="1400" dirty="0" smtClean="0"/>
              <a:t>ARA is annual reconfiguration auction, MRA is the monthly reconfiguration auction and IBT is internal bilateral transactions </a:t>
            </a:r>
          </a:p>
        </p:txBody>
      </p:sp>
      <p:sp>
        <p:nvSpPr>
          <p:cNvPr id="5" name="Slide Number Placeholder 4"/>
          <p:cNvSpPr>
            <a:spLocks noGrp="1"/>
          </p:cNvSpPr>
          <p:nvPr>
            <p:ph type="sldNum" sz="quarter" idx="11"/>
          </p:nvPr>
        </p:nvSpPr>
        <p:spPr/>
        <p:txBody>
          <a:bodyPr/>
          <a:lstStyle/>
          <a:p>
            <a:fld id="{7BB784F4-28A9-4CED-8055-5A17FFCC1789}" type="slidenum">
              <a:rPr lang="en-US" smtClean="0"/>
              <a:pPr/>
              <a:t>27</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Contents </a:t>
            </a:r>
            <a:endParaRPr lang="en-US" dirty="0"/>
          </a:p>
        </p:txBody>
      </p:sp>
      <p:sp>
        <p:nvSpPr>
          <p:cNvPr id="9" name="Text Placeholder 8"/>
          <p:cNvSpPr>
            <a:spLocks noGrp="1"/>
          </p:cNvSpPr>
          <p:nvPr>
            <p:ph type="body" sz="quarter" idx="11"/>
          </p:nvPr>
        </p:nvSpPr>
        <p:spPr>
          <a:xfrm>
            <a:off x="533400" y="1447800"/>
            <a:ext cx="8229600" cy="4648200"/>
          </a:xfrm>
        </p:spPr>
        <p:txBody>
          <a:bodyPr>
            <a:normAutofit fontScale="25000" lnSpcReduction="20000"/>
          </a:bodyPr>
          <a:lstStyle/>
          <a:p>
            <a:r>
              <a:rPr lang="en-US" sz="11200" dirty="0" smtClean="0"/>
              <a:t>PER Adjustment: In Theory </a:t>
            </a:r>
          </a:p>
          <a:p>
            <a:r>
              <a:rPr lang="en-US" sz="11200" dirty="0" smtClean="0"/>
              <a:t>PER Adjustment: In Practice </a:t>
            </a:r>
          </a:p>
          <a:p>
            <a:pPr lvl="1"/>
            <a:r>
              <a:rPr lang="en-US" sz="8000" dirty="0" smtClean="0"/>
              <a:t>Prospective Impact on FCM Prices/FCM Costs </a:t>
            </a:r>
          </a:p>
          <a:p>
            <a:pPr lvl="1"/>
            <a:r>
              <a:rPr lang="en-US" sz="8000" dirty="0" smtClean="0"/>
              <a:t>Prospective Benefit For Load</a:t>
            </a:r>
          </a:p>
          <a:p>
            <a:pPr lvl="1"/>
            <a:r>
              <a:rPr lang="en-US" sz="8000" dirty="0" smtClean="0"/>
              <a:t>Value in Addressing Market Power Concerns</a:t>
            </a:r>
          </a:p>
          <a:p>
            <a:r>
              <a:rPr lang="en-US" sz="11200" dirty="0" smtClean="0"/>
              <a:t>Proposed Schedule </a:t>
            </a:r>
          </a:p>
          <a:p>
            <a:r>
              <a:rPr lang="en-US" sz="11200" dirty="0" smtClean="0"/>
              <a:t>Appendix </a:t>
            </a:r>
          </a:p>
          <a:p>
            <a:pPr lvl="1"/>
            <a:r>
              <a:rPr lang="en-US" sz="8000" dirty="0" smtClean="0"/>
              <a:t>Existing PER Adjustment: The Details </a:t>
            </a:r>
          </a:p>
          <a:p>
            <a:pPr>
              <a:buNone/>
            </a:pPr>
            <a:r>
              <a:rPr lang="en-US" sz="8000" dirty="0" smtClean="0"/>
              <a:t> </a:t>
            </a:r>
          </a:p>
          <a:p>
            <a:pPr>
              <a:buNone/>
            </a:pPr>
            <a:endParaRPr lang="en-US" dirty="0" smtClean="0"/>
          </a:p>
          <a:p>
            <a:pPr>
              <a:buNone/>
            </a:pPr>
            <a:endParaRPr lang="en-US" dirty="0" smtClean="0"/>
          </a:p>
          <a:p>
            <a:pPr>
              <a:buNone/>
            </a:pPr>
            <a:endParaRPr lang="en-US" dirty="0" smtClean="0"/>
          </a:p>
          <a:p>
            <a:pPr>
              <a:buNone/>
            </a:pPr>
            <a:endParaRPr lang="en-US" dirty="0" smtClean="0"/>
          </a:p>
        </p:txBody>
      </p:sp>
      <p:sp>
        <p:nvSpPr>
          <p:cNvPr id="4" name="Slide Number Placeholder 3"/>
          <p:cNvSpPr>
            <a:spLocks noGrp="1"/>
          </p:cNvSpPr>
          <p:nvPr>
            <p:ph type="sldNum" sz="quarter" idx="4"/>
          </p:nvPr>
        </p:nvSpPr>
        <p:spPr/>
        <p:txBody>
          <a:bodyPr/>
          <a:lstStyle/>
          <a:p>
            <a:fld id="{10C7F894-2A36-495D-AB7C-1055F7AC0F9D}"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 Adjustment: In Theory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 Theory, PER Adjustment Reduces Energy Market Risk for Resource Owners and Load</a:t>
            </a:r>
            <a:endParaRPr lang="en-US" i="1" dirty="0"/>
          </a:p>
        </p:txBody>
      </p:sp>
      <p:sp>
        <p:nvSpPr>
          <p:cNvPr id="8" name="Text Placeholder 7"/>
          <p:cNvSpPr>
            <a:spLocks noGrp="1"/>
          </p:cNvSpPr>
          <p:nvPr>
            <p:ph type="body" sz="quarter" idx="11"/>
          </p:nvPr>
        </p:nvSpPr>
        <p:spPr/>
        <p:txBody>
          <a:bodyPr>
            <a:normAutofit/>
          </a:bodyPr>
          <a:lstStyle/>
          <a:p>
            <a:r>
              <a:rPr lang="en-US" sz="2800" dirty="0" smtClean="0"/>
              <a:t>PER Adjustment is like an “insurance policy” between resource owners and load against peak energy rents </a:t>
            </a:r>
          </a:p>
          <a:p>
            <a:r>
              <a:rPr lang="en-US" sz="2800" dirty="0" smtClean="0"/>
              <a:t>Load pays for expected peak energy rents up-front in the FCM to eliminate the risk associated with paying  peak energy rents in the energy market </a:t>
            </a:r>
          </a:p>
          <a:p>
            <a:pPr lvl="1">
              <a:buNone/>
            </a:pPr>
            <a:endParaRPr lang="en-US" sz="2400" dirty="0" smtClean="0"/>
          </a:p>
          <a:p>
            <a:pPr>
              <a:buNone/>
            </a:pP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PER Adjustment Also Curbs Incentive to Exercise Market Power </a:t>
            </a:r>
            <a:endParaRPr lang="en-US" i="1" dirty="0"/>
          </a:p>
        </p:txBody>
      </p:sp>
      <p:sp>
        <p:nvSpPr>
          <p:cNvPr id="8" name="Text Placeholder 7"/>
          <p:cNvSpPr>
            <a:spLocks noGrp="1"/>
          </p:cNvSpPr>
          <p:nvPr>
            <p:ph type="body" sz="quarter" idx="11"/>
          </p:nvPr>
        </p:nvSpPr>
        <p:spPr/>
        <p:txBody>
          <a:bodyPr>
            <a:normAutofit/>
          </a:bodyPr>
          <a:lstStyle/>
          <a:p>
            <a:r>
              <a:rPr lang="en-US" sz="2800" dirty="0" smtClean="0"/>
              <a:t>Selling peak energy rents forward via the PER Adjustment Mechanism:</a:t>
            </a:r>
          </a:p>
          <a:p>
            <a:pPr lvl="1"/>
            <a:r>
              <a:rPr lang="en-US" sz="2600" dirty="0" smtClean="0"/>
              <a:t>Curbs incentive for resource owners to boost energy market prices by economic or physical withholding.</a:t>
            </a:r>
          </a:p>
          <a:p>
            <a:pPr lvl="2"/>
            <a:r>
              <a:rPr lang="en-US" sz="2400" dirty="0" smtClean="0"/>
              <a:t>Applies to entire Capacity Supply Obligation (CSO) even when the resource is not running</a:t>
            </a:r>
          </a:p>
          <a:p>
            <a:pPr lvl="1"/>
            <a:r>
              <a:rPr lang="en-US" sz="2600" dirty="0" smtClean="0"/>
              <a:t>Also attenuates suppliers’ incentive to overstate  capacity since the deduction is applied to entire CSO</a:t>
            </a:r>
          </a:p>
          <a:p>
            <a:pPr lvl="1"/>
            <a:endParaRPr lang="en-US" sz="2400" dirty="0" smtClean="0"/>
          </a:p>
          <a:p>
            <a:pPr>
              <a:buNone/>
            </a:pP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 Adjustment: In Practice</a:t>
            </a:r>
            <a:endParaRPr lang="en-US" dirty="0"/>
          </a:p>
        </p:txBody>
      </p:sp>
      <p:sp>
        <p:nvSpPr>
          <p:cNvPr id="3" name="Text Placeholder 2"/>
          <p:cNvSpPr>
            <a:spLocks noGrp="1"/>
          </p:cNvSpPr>
          <p:nvPr>
            <p:ph type="body" idx="1"/>
          </p:nvPr>
        </p:nvSpPr>
        <p:spPr/>
        <p:txBody>
          <a:bodyPr/>
          <a:lstStyle/>
          <a:p>
            <a:r>
              <a:rPr lang="en-US" dirty="0" smtClean="0"/>
              <a:t>Prospective Impact on FCM Prices/Costs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PER Adjustment Will Raise Future FCM Prices  by More than in Years Past    </a:t>
            </a:r>
            <a:endParaRPr lang="en-US" dirty="0"/>
          </a:p>
        </p:txBody>
      </p:sp>
      <p:sp>
        <p:nvSpPr>
          <p:cNvPr id="5" name="Text Placeholder 4"/>
          <p:cNvSpPr>
            <a:spLocks noGrp="1"/>
          </p:cNvSpPr>
          <p:nvPr>
            <p:ph type="body" sz="quarter" idx="11"/>
          </p:nvPr>
        </p:nvSpPr>
        <p:spPr/>
        <p:txBody>
          <a:bodyPr>
            <a:normAutofit lnSpcReduction="10000"/>
          </a:bodyPr>
          <a:lstStyle/>
          <a:p>
            <a:r>
              <a:rPr lang="en-US" dirty="0" smtClean="0"/>
              <a:t>PER Adjustment had minimal upward impact on FCM clearing prices in past years due to excess supply and price floor </a:t>
            </a:r>
            <a:br>
              <a:rPr lang="en-US" dirty="0" smtClean="0"/>
            </a:br>
            <a:r>
              <a:rPr lang="en-US" dirty="0" smtClean="0"/>
              <a:t>(FCA 3-to-7) and the administrative price cap (FCA-8)</a:t>
            </a:r>
          </a:p>
          <a:p>
            <a:r>
              <a:rPr lang="en-US" dirty="0" smtClean="0"/>
              <a:t>This will change when the FCM is cleared using a downward sloping demand curve for two reasons:</a:t>
            </a:r>
          </a:p>
          <a:p>
            <a:pPr marL="914400" lvl="1" indent="-457200">
              <a:buFont typeface="+mj-lt"/>
              <a:buAutoNum type="arabicPeriod"/>
            </a:pPr>
            <a:r>
              <a:rPr lang="en-US" dirty="0" smtClean="0"/>
              <a:t>Resource owners will add the expected PER Adjustment during the commitment period to their supply offers </a:t>
            </a:r>
          </a:p>
          <a:p>
            <a:pPr marL="914400" lvl="1" indent="-457200">
              <a:buFont typeface="+mj-lt"/>
              <a:buAutoNum type="arabicPeriod"/>
            </a:pPr>
            <a:r>
              <a:rPr lang="en-US" dirty="0" smtClean="0"/>
              <a:t>PER Adjustment raises Net CONE and, therefore, the demand curve (which is indexed to NET CONE) </a:t>
            </a:r>
          </a:p>
          <a:p>
            <a:r>
              <a:rPr lang="en-US" dirty="0" smtClean="0"/>
              <a:t>PER Adjustment will have a greater impact on FCM clearing prices/costs than in years past — a cost impact that could be higher than PER Adjustment credits </a:t>
            </a:r>
          </a:p>
          <a:p>
            <a:pPr lvl="1"/>
            <a:endParaRPr lang="en-US" dirty="0" smtClean="0"/>
          </a:p>
          <a:p>
            <a:pPr lvl="1"/>
            <a:endParaRPr lang="en-US" dirty="0" smtClean="0"/>
          </a:p>
          <a:p>
            <a:pPr>
              <a:buNone/>
            </a:pPr>
            <a:endParaRPr lang="en-US" dirty="0" smtClean="0"/>
          </a:p>
        </p:txBody>
      </p:sp>
      <p:sp>
        <p:nvSpPr>
          <p:cNvPr id="6" name="Slide Number Placeholder 5"/>
          <p:cNvSpPr>
            <a:spLocks noGrp="1"/>
          </p:cNvSpPr>
          <p:nvPr>
            <p:ph type="sldNum" sz="quarter" idx="4"/>
          </p:nvPr>
        </p:nvSpPr>
        <p:spPr/>
        <p:txBody>
          <a:bodyPr/>
          <a:lstStyle/>
          <a:p>
            <a:fld id="{10C7F894-2A36-495D-AB7C-1055F7AC0F9D}"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PER Adjustment Raises the FCM Demand Curve and Supply Bids </a:t>
            </a:r>
            <a:r>
              <a:rPr lang="en-US" sz="2000" i="1" dirty="0" smtClean="0"/>
              <a:t>(Illustration) </a:t>
            </a:r>
          </a:p>
        </p:txBody>
      </p:sp>
      <p:pic>
        <p:nvPicPr>
          <p:cNvPr id="8" name="Picture 2"/>
          <p:cNvPicPr>
            <a:picLocks noChangeAspect="1" noChangeArrowheads="1"/>
          </p:cNvPicPr>
          <p:nvPr/>
        </p:nvPicPr>
        <p:blipFill>
          <a:blip r:embed="rId2" cstate="print"/>
          <a:srcRect/>
          <a:stretch>
            <a:fillRect/>
          </a:stretch>
        </p:blipFill>
        <p:spPr bwMode="auto">
          <a:xfrm>
            <a:off x="762000" y="1447800"/>
            <a:ext cx="7230820" cy="4495800"/>
          </a:xfrm>
          <a:prstGeom prst="rect">
            <a:avLst/>
          </a:prstGeom>
          <a:noFill/>
          <a:ln w="9525">
            <a:noFill/>
            <a:miter lim="800000"/>
            <a:headEnd/>
            <a:tailEnd/>
          </a:ln>
          <a:effectLst/>
        </p:spPr>
      </p:pic>
      <p:cxnSp>
        <p:nvCxnSpPr>
          <p:cNvPr id="10" name="Straight Connector 9"/>
          <p:cNvCxnSpPr/>
          <p:nvPr/>
        </p:nvCxnSpPr>
        <p:spPr>
          <a:xfrm>
            <a:off x="1524000" y="2362200"/>
            <a:ext cx="236220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0" name="Straight Connector 19"/>
          <p:cNvCxnSpPr/>
          <p:nvPr/>
        </p:nvCxnSpPr>
        <p:spPr>
          <a:xfrm>
            <a:off x="3886200" y="2362200"/>
            <a:ext cx="3048000" cy="2438400"/>
          </a:xfrm>
          <a:prstGeom prst="line">
            <a:avLst/>
          </a:prstGeom>
        </p:spPr>
        <p:style>
          <a:lnRef idx="2">
            <a:schemeClr val="accent3"/>
          </a:lnRef>
          <a:fillRef idx="0">
            <a:schemeClr val="accent3"/>
          </a:fillRef>
          <a:effectRef idx="1">
            <a:schemeClr val="accent3"/>
          </a:effectRef>
          <a:fontRef idx="minor">
            <a:schemeClr val="tx1"/>
          </a:fontRef>
        </p:style>
      </p:cxnSp>
      <p:sp>
        <p:nvSpPr>
          <p:cNvPr id="11" name="Arc 10"/>
          <p:cNvSpPr/>
          <p:nvPr/>
        </p:nvSpPr>
        <p:spPr>
          <a:xfrm flipV="1">
            <a:off x="3124200" y="1752600"/>
            <a:ext cx="1676400" cy="1676400"/>
          </a:xfrm>
          <a:prstGeom prst="arc">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
        <p:nvSpPr>
          <p:cNvPr id="12" name="Arc 11"/>
          <p:cNvSpPr/>
          <p:nvPr/>
        </p:nvSpPr>
        <p:spPr>
          <a:xfrm flipV="1">
            <a:off x="3124200" y="1828800"/>
            <a:ext cx="1752600" cy="1676400"/>
          </a:xfrm>
          <a:prstGeom prst="arc">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dirty="0"/>
          </a:p>
        </p:txBody>
      </p:sp>
      <p:sp>
        <p:nvSpPr>
          <p:cNvPr id="14" name="Slide Number Placeholder 13"/>
          <p:cNvSpPr>
            <a:spLocks noGrp="1"/>
          </p:cNvSpPr>
          <p:nvPr>
            <p:ph type="sldNum" sz="quarter" idx="4"/>
          </p:nvPr>
        </p:nvSpPr>
        <p:spPr/>
        <p:txBody>
          <a:bodyPr/>
          <a:lstStyle/>
          <a:p>
            <a:fld id="{10C7F894-2A36-495D-AB7C-1055F7AC0F9D}" type="slidenum">
              <a:rPr lang="en-US" smtClean="0"/>
              <a:pPr/>
              <a:t>9</a:t>
            </a:fld>
            <a:endParaRPr lang="en-US" dirty="0"/>
          </a:p>
        </p:txBody>
      </p:sp>
      <p:sp>
        <p:nvSpPr>
          <p:cNvPr id="16" name="TextBox 15"/>
          <p:cNvSpPr txBox="1"/>
          <p:nvPr/>
        </p:nvSpPr>
        <p:spPr>
          <a:xfrm>
            <a:off x="1524000" y="2743200"/>
            <a:ext cx="2209800" cy="1200329"/>
          </a:xfrm>
          <a:prstGeom prst="rect">
            <a:avLst/>
          </a:prstGeom>
          <a:noFill/>
        </p:spPr>
        <p:txBody>
          <a:bodyPr wrap="square" rtlCol="0">
            <a:spAutoFit/>
          </a:bodyPr>
          <a:lstStyle/>
          <a:p>
            <a:r>
              <a:rPr lang="en-US" dirty="0" smtClean="0">
                <a:solidFill>
                  <a:schemeClr val="tx1">
                    <a:lumMod val="50000"/>
                  </a:schemeClr>
                </a:solidFill>
              </a:rPr>
              <a:t>PER Adjustment Raises Net CONE and Shifts the Demand Curve </a:t>
            </a:r>
            <a:endParaRPr lang="en-US" dirty="0">
              <a:solidFill>
                <a:schemeClr val="tx1">
                  <a:lumMod val="50000"/>
                </a:schemeClr>
              </a:solidFill>
            </a:endParaRPr>
          </a:p>
        </p:txBody>
      </p:sp>
      <p:cxnSp>
        <p:nvCxnSpPr>
          <p:cNvPr id="18" name="Straight Arrow Connector 17"/>
          <p:cNvCxnSpPr/>
          <p:nvPr/>
        </p:nvCxnSpPr>
        <p:spPr>
          <a:xfrm flipV="1">
            <a:off x="4495800" y="3505200"/>
            <a:ext cx="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667000" y="22098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514600" y="4038600"/>
            <a:ext cx="1981200" cy="646331"/>
          </a:xfrm>
          <a:prstGeom prst="rect">
            <a:avLst/>
          </a:prstGeom>
          <a:noFill/>
        </p:spPr>
        <p:txBody>
          <a:bodyPr wrap="square" rtlCol="0">
            <a:spAutoFit/>
          </a:bodyPr>
          <a:lstStyle/>
          <a:p>
            <a:r>
              <a:rPr lang="en-US" dirty="0" smtClean="0">
                <a:solidFill>
                  <a:schemeClr val="tx1">
                    <a:lumMod val="50000"/>
                  </a:schemeClr>
                </a:solidFill>
              </a:rPr>
              <a:t>PER Adjustment Boosts Supply Bids </a:t>
            </a:r>
            <a:endParaRPr lang="en-US" dirty="0">
              <a:solidFill>
                <a:schemeClr val="tx1">
                  <a:lumMod val="50000"/>
                </a:schemeClr>
              </a:solidFill>
            </a:endParaRPr>
          </a:p>
        </p:txBody>
      </p:sp>
      <p:sp>
        <p:nvSpPr>
          <p:cNvPr id="15" name="Flowchart: Connector 14"/>
          <p:cNvSpPr/>
          <p:nvPr/>
        </p:nvSpPr>
        <p:spPr>
          <a:xfrm>
            <a:off x="4724400" y="2819400"/>
            <a:ext cx="152400" cy="152400"/>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Flowchart: Connector 16"/>
          <p:cNvSpPr/>
          <p:nvPr/>
        </p:nvSpPr>
        <p:spPr>
          <a:xfrm flipH="1">
            <a:off x="4724400" y="3048000"/>
            <a:ext cx="152400" cy="152400"/>
          </a:xfrm>
          <a:prstGeom prst="flowChartConnector">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cxnSp>
        <p:nvCxnSpPr>
          <p:cNvPr id="21" name="Straight Arrow Connector 20"/>
          <p:cNvCxnSpPr/>
          <p:nvPr/>
        </p:nvCxnSpPr>
        <p:spPr>
          <a:xfrm flipH="1">
            <a:off x="4953000" y="2057400"/>
            <a:ext cx="15240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4876800" y="2743200"/>
            <a:ext cx="1828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553200" y="1752600"/>
            <a:ext cx="2247859" cy="369332"/>
          </a:xfrm>
          <a:prstGeom prst="rect">
            <a:avLst/>
          </a:prstGeom>
          <a:noFill/>
        </p:spPr>
        <p:txBody>
          <a:bodyPr wrap="none" rtlCol="0">
            <a:spAutoFit/>
          </a:bodyPr>
          <a:lstStyle/>
          <a:p>
            <a:r>
              <a:rPr lang="en-US" dirty="0" smtClean="0">
                <a:solidFill>
                  <a:schemeClr val="tx1">
                    <a:lumMod val="50000"/>
                  </a:schemeClr>
                </a:solidFill>
              </a:rPr>
              <a:t>With PER Adjustment</a:t>
            </a:r>
          </a:p>
        </p:txBody>
      </p:sp>
      <p:sp>
        <p:nvSpPr>
          <p:cNvPr id="36" name="TextBox 35"/>
          <p:cNvSpPr txBox="1"/>
          <p:nvPr/>
        </p:nvSpPr>
        <p:spPr>
          <a:xfrm>
            <a:off x="6629400" y="2286000"/>
            <a:ext cx="2743199" cy="369332"/>
          </a:xfrm>
          <a:prstGeom prst="rect">
            <a:avLst/>
          </a:prstGeom>
          <a:noFill/>
        </p:spPr>
        <p:txBody>
          <a:bodyPr wrap="square" rtlCol="0">
            <a:spAutoFit/>
          </a:bodyPr>
          <a:lstStyle/>
          <a:p>
            <a:r>
              <a:rPr lang="en-US" dirty="0" smtClean="0">
                <a:solidFill>
                  <a:schemeClr val="tx1">
                    <a:lumMod val="50000"/>
                  </a:schemeClr>
                </a:solidFill>
              </a:rPr>
              <a:t>With no PER Adjustment</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ISO_presentation_new">
  <a:themeElements>
    <a:clrScheme name="iso colors">
      <a:dk1>
        <a:srgbClr val="595959"/>
      </a:dk1>
      <a:lt1>
        <a:srgbClr val="FFFFFF"/>
      </a:lt1>
      <a:dk2>
        <a:srgbClr val="11479D"/>
      </a:dk2>
      <a:lt2>
        <a:srgbClr val="9B8F83"/>
      </a:lt2>
      <a:accent1>
        <a:srgbClr val="0082CF"/>
      </a:accent1>
      <a:accent2>
        <a:srgbClr val="E7251A"/>
      </a:accent2>
      <a:accent3>
        <a:srgbClr val="73B532"/>
      </a:accent3>
      <a:accent4>
        <a:srgbClr val="6159A6"/>
      </a:accent4>
      <a:accent5>
        <a:srgbClr val="F5943C"/>
      </a:accent5>
      <a:accent6>
        <a:srgbClr val="F9AF1C"/>
      </a:accent6>
      <a:hlink>
        <a:srgbClr val="11479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O_presentation_new">
  <a:themeElements>
    <a:clrScheme name="iso colors">
      <a:dk1>
        <a:srgbClr val="595959"/>
      </a:dk1>
      <a:lt1>
        <a:srgbClr val="FFFFFF"/>
      </a:lt1>
      <a:dk2>
        <a:srgbClr val="11479D"/>
      </a:dk2>
      <a:lt2>
        <a:srgbClr val="9B8F83"/>
      </a:lt2>
      <a:accent1>
        <a:srgbClr val="0082CF"/>
      </a:accent1>
      <a:accent2>
        <a:srgbClr val="E7251A"/>
      </a:accent2>
      <a:accent3>
        <a:srgbClr val="73B532"/>
      </a:accent3>
      <a:accent4>
        <a:srgbClr val="6159A6"/>
      </a:accent4>
      <a:accent5>
        <a:srgbClr val="F5943C"/>
      </a:accent5>
      <a:accent6>
        <a:srgbClr val="F9AF1C"/>
      </a:accent6>
      <a:hlink>
        <a:srgbClr val="11479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ISO_presentation_new">
  <a:themeElements>
    <a:clrScheme name="iso colors">
      <a:dk1>
        <a:srgbClr val="595959"/>
      </a:dk1>
      <a:lt1>
        <a:srgbClr val="FFFFFF"/>
      </a:lt1>
      <a:dk2>
        <a:srgbClr val="11479D"/>
      </a:dk2>
      <a:lt2>
        <a:srgbClr val="9B8F83"/>
      </a:lt2>
      <a:accent1>
        <a:srgbClr val="0082CF"/>
      </a:accent1>
      <a:accent2>
        <a:srgbClr val="E7251A"/>
      </a:accent2>
      <a:accent3>
        <a:srgbClr val="73B532"/>
      </a:accent3>
      <a:accent4>
        <a:srgbClr val="6159A6"/>
      </a:accent4>
      <a:accent5>
        <a:srgbClr val="F5943C"/>
      </a:accent5>
      <a:accent6>
        <a:srgbClr val="F9AF1C"/>
      </a:accent6>
      <a:hlink>
        <a:srgbClr val="11479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ISO_presentation_new</Template>
  <TotalTime>81491</TotalTime>
  <Words>1453</Words>
  <Application>Microsoft Office PowerPoint</Application>
  <PresentationFormat>On-screen Show (4:3)</PresentationFormat>
  <Paragraphs>184</Paragraphs>
  <Slides>27</Slides>
  <Notes>9</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ISO_presentation_new</vt:lpstr>
      <vt:lpstr>1_ISO_presentation_new</vt:lpstr>
      <vt:lpstr>2_ISO_presentation_new</vt:lpstr>
      <vt:lpstr>Slide 1</vt:lpstr>
      <vt:lpstr>Highlights </vt:lpstr>
      <vt:lpstr>Contents </vt:lpstr>
      <vt:lpstr>PER Adjustment: In Theory </vt:lpstr>
      <vt:lpstr>In Theory, PER Adjustment Reduces Energy Market Risk for Resource Owners and Load</vt:lpstr>
      <vt:lpstr>PER Adjustment Also Curbs Incentive to Exercise Market Power </vt:lpstr>
      <vt:lpstr>PER Adjustment: In Practice</vt:lpstr>
      <vt:lpstr>PER Adjustment Will Raise Future FCM Prices  by More than in Years Past    </vt:lpstr>
      <vt:lpstr>PER Adjustment Raises the FCM Demand Curve and Supply Bids (Illustration) </vt:lpstr>
      <vt:lpstr>PER Adjustment Raises the FCA Demand Curve and  FCM Prices (The Details) </vt:lpstr>
      <vt:lpstr>PER Adjustment Will Raise Future FCM Prices  </vt:lpstr>
      <vt:lpstr>PER Adjustment: In Practice</vt:lpstr>
      <vt:lpstr>PER Adjustment is a Poor/Incomplete Hedge For Load:  Summary of Key Points  </vt:lpstr>
      <vt:lpstr>PER Adjustment Does Not Protect Load Against Spiking Fuel Costs:  PER Strike Price Changes Daily with Fuel Costs </vt:lpstr>
      <vt:lpstr>PER Adjustment Does Not Fully Hedge Against Peak Energy Rents</vt:lpstr>
      <vt:lpstr>PER Adjustment Does Not Fully Hedge Against Peak Energy Rents</vt:lpstr>
      <vt:lpstr>PER Adjustment Does Not Provide Contemporaneous Protection Against Peak Energy Rents </vt:lpstr>
      <vt:lpstr>PER Adjustment Does Not Provide Contemporaneous Protection Against Peak Energy Rents (continued)</vt:lpstr>
      <vt:lpstr>Most End-Use Customers are Served at Flat Retail Rates  </vt:lpstr>
      <vt:lpstr>LSEs/End-Use Customers Have Better Hedging Options </vt:lpstr>
      <vt:lpstr>PER Adjustment: IN PRACTICE</vt:lpstr>
      <vt:lpstr>PER Adjustment May No Longer Be Necessary  to Address Market Power Concerns </vt:lpstr>
      <vt:lpstr>PER Adjustment May No Longer Be Necessary  to Address Market Power Concerns (continued) </vt:lpstr>
      <vt:lpstr>Summary &amp; Proposed Schedule </vt:lpstr>
      <vt:lpstr>APPENDIX</vt:lpstr>
      <vt:lpstr>Existing PER Adjustment Mechanism</vt:lpstr>
      <vt:lpstr>Existing PER Adjustment Mechanism  (continued) </vt:lpstr>
    </vt:vector>
  </TitlesOfParts>
  <Company>ISO New England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FCM Performance Incentives</dc:title>
  <dc:subject>FCM</dc:subject>
  <dc:creator>mww / rc / ag</dc:creator>
  <cp:keywords>FCM, Incentive, Planning</cp:keywords>
  <cp:lastModifiedBy>akuznecow</cp:lastModifiedBy>
  <cp:revision>650</cp:revision>
  <dcterms:created xsi:type="dcterms:W3CDTF">2012-11-10T19:48:04Z</dcterms:created>
  <dcterms:modified xsi:type="dcterms:W3CDTF">2014-11-06T17:51:36Z</dcterms:modified>
</cp:coreProperties>
</file>