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3" r:id="rId2"/>
    <p:sldId id="265" r:id="rId3"/>
    <p:sldId id="334" r:id="rId4"/>
    <p:sldId id="277" r:id="rId5"/>
    <p:sldId id="266" r:id="rId6"/>
    <p:sldId id="267" r:id="rId7"/>
    <p:sldId id="268" r:id="rId8"/>
    <p:sldId id="284" r:id="rId9"/>
    <p:sldId id="269" r:id="rId10"/>
    <p:sldId id="321" r:id="rId11"/>
    <p:sldId id="322" r:id="rId12"/>
    <p:sldId id="270" r:id="rId13"/>
    <p:sldId id="332" r:id="rId14"/>
    <p:sldId id="333" r:id="rId15"/>
    <p:sldId id="325" r:id="rId16"/>
    <p:sldId id="314" r:id="rId17"/>
  </p:sldIdLst>
  <p:sldSz cx="9144000" cy="6858000" type="screen4x3"/>
  <p:notesSz cx="6950075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Brewster" initials="MCB" lastIdx="4" clrIdx="0"/>
  <p:cmAuthor id="1" name="Christopher Geissler" initials="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F1B21"/>
    <a:srgbClr val="CF21A9"/>
    <a:srgbClr val="A9A8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2" autoAdjust="0"/>
    <p:restoredTop sz="92261" autoAdjust="0"/>
  </p:normalViewPr>
  <p:slideViewPr>
    <p:cSldViewPr snapToGrid="0">
      <p:cViewPr>
        <p:scale>
          <a:sx n="100" d="100"/>
          <a:sy n="100" d="100"/>
        </p:scale>
        <p:origin x="-195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67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-ne.com/static-assets/documents/2014/10/a02_item_2_the_brattle_group_presentation_10_07_14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December 9-10, 2014 | NEPOOL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Matt Brewster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Market Development</a:t>
            </a:r>
            <a:br>
              <a:rPr lang="en-US" dirty="0" smtClean="0"/>
            </a:br>
            <a:r>
              <a:rPr lang="en-US" dirty="0" smtClean="0"/>
              <a:t>413.540.4547 | Mbrewster@iso-ne.com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ISO proposal for capacity zone sloped demand curves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FCM Sloped Demand Curve:</a:t>
            </a:r>
          </a:p>
          <a:p>
            <a:r>
              <a:rPr lang="en-US" dirty="0" smtClean="0"/>
              <a:t>Capacity Zone demand curves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Import-constrained zone curve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0988" y="4200946"/>
          <a:ext cx="3635006" cy="1878330"/>
        </p:xfrm>
        <a:graphic>
          <a:graphicData uri="http://schemas.openxmlformats.org/drawingml/2006/table">
            <a:tbl>
              <a:tblPr/>
              <a:tblGrid>
                <a:gridCol w="125345"/>
                <a:gridCol w="1169887"/>
                <a:gridCol w="1169887"/>
                <a:gridCol w="1169887"/>
              </a:tblGrid>
              <a:tr h="99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Curve Definition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1.6x Net CONE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[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LSR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+ TTC]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x System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cap-to-NICR ratio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 TTC</a:t>
                      </a:r>
                      <a:endParaRPr lang="en-US" sz="9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[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LSR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+ TTC]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x System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foot-to-NICR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ratio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- TTC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4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Quantities based on FCA7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Local MW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8,419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 to Foot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in Price ($/kW-month)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in Quantity (MW)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Slope ($/kW-month per 100 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41953" y="4198492"/>
          <a:ext cx="3639313" cy="1878330"/>
        </p:xfrm>
        <a:graphic>
          <a:graphicData uri="http://schemas.openxmlformats.org/drawingml/2006/table">
            <a:tbl>
              <a:tblPr/>
              <a:tblGrid>
                <a:gridCol w="125494"/>
                <a:gridCol w="1171273"/>
                <a:gridCol w="1171273"/>
                <a:gridCol w="1171273"/>
              </a:tblGrid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Curve Definition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1.6x Net CONE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8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[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LSR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+ TTC]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x System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cap-to-NICR ratio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- TTC</a:t>
                      </a:r>
                      <a:endParaRPr lang="en-US" sz="9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[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LSR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+ TTC]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x System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foot-to-NICR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ratio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- TTC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Quantities based on FCA7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2,985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 to Foot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Price ($/kW-month)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Quantity (MW)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Slope ($/kW-month per 100 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6571" y="1253307"/>
            <a:ext cx="2735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Connecticut Zone Proposed Curve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9511" y="1246212"/>
            <a:ext cx="2915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NEMA/Boston Zone Proposed Curve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293" y="6156882"/>
            <a:ext cx="78169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>
                <a:latin typeface="+mn-lt"/>
              </a:rPr>
              <a:t>Notes: minimum cap price is 1x CONE;  slopes based on Net CONE of $11.08; and System “cap-to-NICR” and “</a:t>
            </a:r>
            <a:r>
              <a:rPr lang="en-US" sz="900" i="1" dirty="0" smtClean="0">
                <a:solidFill>
                  <a:srgbClr val="C00000"/>
                </a:solidFill>
                <a:latin typeface="+mn-lt"/>
              </a:rPr>
              <a:t>foot-to-NICR</a:t>
            </a:r>
            <a:r>
              <a:rPr lang="en-US" sz="900" i="1" dirty="0" smtClean="0">
                <a:latin typeface="+mn-lt"/>
              </a:rPr>
              <a:t>” ratios shown on prior slide (based on FCA7)</a:t>
            </a:r>
            <a:endParaRPr lang="en-US" sz="900" i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2731" t="42453" r="20815" b="15213"/>
          <a:stretch>
            <a:fillRect/>
          </a:stretch>
        </p:blipFill>
        <p:spPr bwMode="auto">
          <a:xfrm>
            <a:off x="4970464" y="1541454"/>
            <a:ext cx="3594189" cy="259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2731" t="42748" r="20705" b="14685"/>
          <a:stretch>
            <a:fillRect/>
          </a:stretch>
        </p:blipFill>
        <p:spPr bwMode="auto">
          <a:xfrm>
            <a:off x="726934" y="1527171"/>
            <a:ext cx="3605034" cy="26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79900" y="392430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MW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09000" y="392430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MW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7974" y="106321"/>
            <a:ext cx="133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revised 12/5/14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Import-constrained zone simulation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19439"/>
            <a:ext cx="8229600" cy="26209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Results are similar for ISO’s revised and prior proposals</a:t>
            </a:r>
          </a:p>
          <a:p>
            <a:r>
              <a:rPr lang="en-US" dirty="0" smtClean="0"/>
              <a:t>Proposed curves are expected to achieve balance of objectives for import zones</a:t>
            </a:r>
          </a:p>
          <a:p>
            <a:r>
              <a:rPr lang="en-US" dirty="0" smtClean="0"/>
              <a:t>Compared to current use of vertical LSR demand for zones:</a:t>
            </a:r>
          </a:p>
          <a:p>
            <a:pPr lvl="1"/>
            <a:r>
              <a:rPr lang="en-US" dirty="0" smtClean="0"/>
              <a:t>Some decrease in long-run price volatility</a:t>
            </a:r>
          </a:p>
          <a:p>
            <a:pPr lvl="1"/>
            <a:r>
              <a:rPr lang="en-US" dirty="0" smtClean="0"/>
              <a:t>Reduced frequency of clearing below LSR</a:t>
            </a:r>
          </a:p>
          <a:p>
            <a:pPr lvl="1"/>
            <a:r>
              <a:rPr lang="en-US" dirty="0" smtClean="0"/>
              <a:t>Increased excess </a:t>
            </a:r>
            <a:r>
              <a:rPr lang="en-US" dirty="0"/>
              <a:t>above </a:t>
            </a:r>
            <a:r>
              <a:rPr lang="en-US" dirty="0" smtClean="0"/>
              <a:t>LSR (but by small fraction of zone LSR)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312" y="6055237"/>
            <a:ext cx="89373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/>
              <a:t>Notes: the approved FCA9 System-wide demand curve is modeled; the ISO proposed export-constrained zone curve is modeled for Maine; the statistics on slides 24-25 of Brattle's October MC presentation labeled "NESCOE: LSR at 1.2x Net CONE" were results for a prior NESCOE alternative with a vertical segment at LSR.</a:t>
            </a:r>
            <a:endParaRPr lang="en-US" sz="900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0313" y="3997837"/>
          <a:ext cx="8905462" cy="2063964"/>
        </p:xfrm>
        <a:graphic>
          <a:graphicData uri="http://schemas.openxmlformats.org/drawingml/2006/table">
            <a:tbl>
              <a:tblPr/>
              <a:tblGrid>
                <a:gridCol w="1960723"/>
                <a:gridCol w="435631"/>
                <a:gridCol w="485167"/>
                <a:gridCol w="549209"/>
                <a:gridCol w="535936"/>
                <a:gridCol w="69905"/>
                <a:gridCol w="780603"/>
                <a:gridCol w="390888"/>
                <a:gridCol w="550682"/>
                <a:gridCol w="553430"/>
                <a:gridCol w="561460"/>
                <a:gridCol w="489194"/>
                <a:gridCol w="81671"/>
                <a:gridCol w="419651"/>
                <a:gridCol w="551283"/>
                <a:gridCol w="490029"/>
              </a:tblGrid>
              <a:tr h="159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Zonal Load Cost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1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Standard</a:t>
                      </a:r>
                      <a:endParaRPr lang="en-US" sz="800" b="0" i="0" u="none" strike="noStrike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Deviation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at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Cap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 of Price Separation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Excess (</a:t>
                      </a:r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Deficit)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Above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LSR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St. Dev.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Below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LSR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Below TSA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Below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1-in-5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  <a:b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LOLE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of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Bottom 20%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of Top 20%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($/kW-m)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($/kW-m)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(events/yr)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NEMA/Boston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1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Same as System </a:t>
                      </a:r>
                      <a:r>
                        <a:rPr lang="en-US" sz="9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(ISO </a:t>
                      </a:r>
                      <a:r>
                        <a:rPr lang="en-US" sz="900" b="1" i="0" u="sng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Revised</a:t>
                      </a:r>
                      <a:r>
                        <a:rPr lang="en-US" sz="9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Proposal)</a:t>
                      </a:r>
                    </a:p>
                  </a:txBody>
                  <a:tcPr marL="63062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$12.2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4.0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15.1%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17.5%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404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15.8%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15.8%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11.0%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0.112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943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$497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1,413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Vertical </a:t>
                      </a:r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LSR demand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3062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$12.2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$4.1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21.1%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16.9%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633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17.1%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17.1%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10.1%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0.107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$947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$509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$1,418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1.0x No TTC (ISO </a:t>
                      </a:r>
                      <a:r>
                        <a:rPr lang="pt-BR" sz="900" b="0" i="0" u="sng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Prior</a:t>
                      </a:r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Proposal)</a:t>
                      </a:r>
                    </a:p>
                  </a:txBody>
                  <a:tcPr marL="63062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$12.2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$4.1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18.9%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16.9%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743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13.7%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13.7%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10.2%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0.109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$946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$497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$1,421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Connecticut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Same as System (ISO </a:t>
                      </a:r>
                      <a:r>
                        <a:rPr lang="en-US" sz="900" b="1" i="0" u="sng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Revised</a:t>
                      </a:r>
                      <a:r>
                        <a:rPr lang="en-US" sz="9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Proposal)</a:t>
                      </a:r>
                    </a:p>
                  </a:txBody>
                  <a:tcPr marL="63062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$12.2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$3.9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14.0</a:t>
                      </a:r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21.7</a:t>
                      </a:r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544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17.4%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12.7%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14.7%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0.125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1,219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$690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1,725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Vertical </a:t>
                      </a:r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LSR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demand</a:t>
                      </a:r>
                      <a:endParaRPr lang="en-US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3062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$12.2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22.6%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18.9%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491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18.9%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14.3%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13.7%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0.123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$1,222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$679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$1,777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1.0x No TTC (ISO </a:t>
                      </a:r>
                      <a:r>
                        <a:rPr lang="pt-BR" sz="900" b="0" i="0" u="sng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Prior</a:t>
                      </a:r>
                      <a:r>
                        <a:rPr lang="pt-BR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 Proposal)</a:t>
                      </a:r>
                    </a:p>
                  </a:txBody>
                  <a:tcPr marL="63062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$12.2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$3.9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15.9%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21.9%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615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14.1%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10.9%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13.3%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0.120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$1,221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$696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$1,739 </a:t>
                      </a:r>
                    </a:p>
                  </a:txBody>
                  <a:tcPr marL="5255" marR="5255" marT="52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Export-constrained zone sloped demand curve </a:t>
            </a:r>
            <a:r>
              <a:rPr lang="en-US" sz="2800" dirty="0" smtClean="0"/>
              <a:t>(same as previously discussed)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1336" y="1597682"/>
            <a:ext cx="2850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Maine Export Zone Proposed Curve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4627" y="1557204"/>
            <a:ext cx="5135111" cy="458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Price: MAX (1.6x Net CONE, CONE)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Quantity: </a:t>
            </a:r>
            <a:r>
              <a:rPr lang="en-US" sz="1700" dirty="0" smtClean="0">
                <a:solidFill>
                  <a:srgbClr val="595959"/>
                </a:solidFill>
              </a:rPr>
              <a:t>MCL x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cap-to-NICR ratio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Price: $0/kW-month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Quantity: </a:t>
            </a:r>
            <a:r>
              <a:rPr kumimoji="0" lang="en-US" sz="1700" i="0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MCL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foot-to-</a:t>
            </a:r>
            <a:r>
              <a:rPr lang="en-US" sz="1700" noProof="0" dirty="0" smtClean="0">
                <a:solidFill>
                  <a:srgbClr val="C00000"/>
                </a:solidFill>
              </a:rPr>
              <a:t>NICR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ratio</a:t>
            </a:r>
          </a:p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Oriented around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MCL same as System</a:t>
            </a:r>
            <a:b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 around NICR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FCA7 System demand curve ratios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1600" dirty="0" smtClean="0">
                <a:solidFill>
                  <a:srgbClr val="595959"/>
                </a:solidFill>
              </a:rPr>
              <a:t>NICR = 32,968 MW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 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32,053 MW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Foot 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35,605 MW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Cap-to-NICR ratio = (32,053/32,968) = 97%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Foot-to-NICR</a:t>
            </a:r>
            <a:r>
              <a:rPr lang="en-US" sz="1600" dirty="0" smtClean="0">
                <a:solidFill>
                  <a:srgbClr val="595959"/>
                </a:solidFill>
              </a:rPr>
              <a:t> ratio = (35,605/32,968) = 108%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939" y="6148384"/>
            <a:ext cx="746034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>
                <a:latin typeface="+mn-lt"/>
              </a:rPr>
              <a:t>Note: FCA7 ICR values at </a:t>
            </a:r>
            <a:r>
              <a:rPr lang="en-US" sz="900" i="1" dirty="0" smtClean="0"/>
              <a:t>http://www.iso-ne.com/static-assets/documents/markets/othrmkts_data/fcm/doc/summary_of_icr_values_expanded.xls</a:t>
            </a:r>
            <a:endParaRPr lang="en-US" sz="900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9339" y="5061192"/>
            <a:ext cx="311579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i="1" dirty="0" smtClean="0">
                <a:latin typeface="+mn-lt"/>
              </a:rPr>
              <a:t>Note: curve depicted based upon FCA7 ICR values</a:t>
            </a:r>
            <a:endParaRPr lang="en-US" sz="1100" i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1116" t="41824" r="23935" b="12893"/>
          <a:stretch>
            <a:fillRect/>
          </a:stretch>
        </p:blipFill>
        <p:spPr bwMode="auto">
          <a:xfrm>
            <a:off x="5086942" y="1930400"/>
            <a:ext cx="3853858" cy="310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97974" y="106321"/>
            <a:ext cx="133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revised 12/5/14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export-constrained zone curve and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202" y="6039291"/>
            <a:ext cx="81886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/>
              <a:t>Notes: the approved FCA9 System-wide demand curve is modeled; the ISO-NE proposed “same as system" import-constrained zone curve is modeled for NEMA/Boston and CT; simulation results for the Maine capacity zone when modeling the “same as system” import-constrained zone curve have not been previously presented.</a:t>
            </a:r>
            <a:endParaRPr lang="en-US" sz="9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1713" y="1600200"/>
            <a:ext cx="5101771" cy="3262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Simulations demonstrate proposed curve can be expected to achieve balance of objectives for export zones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Compared to </a:t>
            </a:r>
            <a:r>
              <a:rPr lang="en-US" sz="2400" dirty="0" smtClean="0">
                <a:solidFill>
                  <a:srgbClr val="595959"/>
                </a:solidFill>
              </a:rPr>
              <a:t>current use of MCL: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zone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volatility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 more capacity in export zone (still below MCL on average)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595959"/>
                </a:solidFill>
              </a:rPr>
              <a:t>Slight increase in S</a:t>
            </a:r>
            <a:r>
              <a:rPr lang="en-US" sz="2400" dirty="0" err="1" smtClean="0">
                <a:solidFill>
                  <a:srgbClr val="595959"/>
                </a:solidFill>
              </a:rPr>
              <a:t>ystem</a:t>
            </a:r>
            <a:r>
              <a:rPr lang="en-US" sz="2400" dirty="0" smtClean="0">
                <a:solidFill>
                  <a:srgbClr val="595959"/>
                </a:solidFill>
              </a:rPr>
              <a:t> LOLE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16121" y="1869393"/>
          <a:ext cx="3314700" cy="1939290"/>
        </p:xfrm>
        <a:graphic>
          <a:graphicData uri="http://schemas.openxmlformats.org/drawingml/2006/table">
            <a:tbl>
              <a:tblPr/>
              <a:tblGrid>
                <a:gridCol w="114300"/>
                <a:gridCol w="1066800"/>
                <a:gridCol w="1066800"/>
                <a:gridCol w="10668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Curve Definition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1.6x Net CONE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MCL x System cap-to-NICR 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MCL x System 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foot-to-NICR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Quantities based on FCA7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Local MW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 to Foot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Price ($/kW-month)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in Quantity (MW)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 ($/kW-month per 100 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17111" y="1546880"/>
            <a:ext cx="2850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Maine Export Zone Proposed Curve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1543" y="3850923"/>
            <a:ext cx="3294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>
                <a:latin typeface="+mn-lt"/>
              </a:rPr>
              <a:t>Notes: minimum demand curve cap price is 1x CONE; </a:t>
            </a:r>
            <a:r>
              <a:rPr lang="en-US" sz="900" i="1" dirty="0" smtClean="0"/>
              <a:t>slopes based on Net CONE of $11.08; and System “cap-to-NICR” and “</a:t>
            </a:r>
            <a:r>
              <a:rPr lang="en-US" sz="900" i="1" dirty="0" smtClean="0">
                <a:solidFill>
                  <a:srgbClr val="C00000"/>
                </a:solidFill>
              </a:rPr>
              <a:t>foot-to-NICR</a:t>
            </a:r>
            <a:r>
              <a:rPr lang="en-US" sz="900" i="1" dirty="0" smtClean="0"/>
              <a:t>” ratios shown on prior slide (based on FCA7)</a:t>
            </a:r>
          </a:p>
          <a:p>
            <a:endParaRPr lang="en-US" sz="900" i="1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97565" y="4816695"/>
          <a:ext cx="8262575" cy="1211966"/>
        </p:xfrm>
        <a:graphic>
          <a:graphicData uri="http://schemas.openxmlformats.org/drawingml/2006/table">
            <a:tbl>
              <a:tblPr/>
              <a:tblGrid>
                <a:gridCol w="1535354"/>
                <a:gridCol w="456711"/>
                <a:gridCol w="546748"/>
                <a:gridCol w="558137"/>
                <a:gridCol w="572361"/>
                <a:gridCol w="76899"/>
                <a:gridCol w="785950"/>
                <a:gridCol w="546748"/>
                <a:gridCol w="640720"/>
                <a:gridCol w="743236"/>
                <a:gridCol w="55972"/>
                <a:gridCol w="581899"/>
                <a:gridCol w="615092"/>
                <a:gridCol w="546748"/>
              </a:tblGrid>
              <a:tr h="1567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Zonal Load Cost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549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at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Cap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of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Price Separation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Quantity Above (Below) MCL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Constrained System LOLE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Unconstrained System LOLE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of Bottom 20%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of Top 20%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($/kW-m)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($/kW-m)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(events/yr)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(events/yr)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1x System Ratio (ISO Proposal)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$10.0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$4.3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4.5%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18.9%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(269)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0.111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$287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$116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$463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9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Vertical MCL demand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$10.0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$4.6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5.4%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13.7%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(387)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0.123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0.109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$287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$96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$465 </a:t>
                      </a:r>
                    </a:p>
                  </a:txBody>
                  <a:tcPr marL="5729" marR="5729" marT="57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97974" y="106321"/>
            <a:ext cx="133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revised 12/5/14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System-wide simulation results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03495"/>
            <a:ext cx="8229600" cy="27750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Results system-wide are similar for ISO’s revised and prior proposals for import zones</a:t>
            </a:r>
          </a:p>
          <a:p>
            <a:pPr lvl="1"/>
            <a:r>
              <a:rPr lang="en-US" dirty="0" smtClean="0"/>
              <a:t>Combination of left-shifted cap and shallower slope for import-constrained zones produces similar long-run system performance</a:t>
            </a:r>
          </a:p>
          <a:p>
            <a:r>
              <a:rPr lang="en-US" dirty="0" smtClean="0"/>
              <a:t>Proposed capacity zone demand curves appear to strike a good balance between zonal and system objectives</a:t>
            </a:r>
          </a:p>
          <a:p>
            <a:r>
              <a:rPr lang="en-US" dirty="0" smtClean="0"/>
              <a:t>Simulation results demonstrate trade-offs among objectives</a:t>
            </a:r>
          </a:p>
          <a:p>
            <a:pPr lvl="1"/>
            <a:r>
              <a:rPr lang="en-US" dirty="0" smtClean="0"/>
              <a:t>System price volatility and reliability indices worsen somewhat with sloped zonal demand curves whereas zonal metrics improve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223" y="6055237"/>
            <a:ext cx="88675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/>
              <a:t>Notes: the “ISO Revised Proposal” changed the import-constrained zone curve; the approved FCA9 System-wide demand curve is modeled; the "All Vertical" case  uses LSR and MCL demand; the statistics on slides 24-25 of Brattle's October MC presentation labeled "NESCOE: LSR at 1.2x Net CONE" were results for a prior NESCOE alternative with a vertical segment at LSR.</a:t>
            </a:r>
            <a:endParaRPr lang="en-US" sz="9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9513" y="4125433"/>
          <a:ext cx="8979272" cy="1935125"/>
        </p:xfrm>
        <a:graphic>
          <a:graphicData uri="http://schemas.openxmlformats.org/drawingml/2006/table">
            <a:tbl>
              <a:tblPr/>
              <a:tblGrid>
                <a:gridCol w="2182130"/>
                <a:gridCol w="498475"/>
                <a:gridCol w="498475"/>
                <a:gridCol w="573438"/>
                <a:gridCol w="69963"/>
                <a:gridCol w="609358"/>
                <a:gridCol w="734104"/>
                <a:gridCol w="532997"/>
                <a:gridCol w="453113"/>
                <a:gridCol w="580709"/>
                <a:gridCol w="581081"/>
                <a:gridCol w="59912"/>
                <a:gridCol w="431393"/>
                <a:gridCol w="622679"/>
                <a:gridCol w="551445"/>
              </a:tblGrid>
              <a:tr h="177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Reliability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System Load Cost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348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Standard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Deviation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at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Cap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Constrained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System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LOLE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Unconstrained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System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LOLE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Reserve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Margin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Reserve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Margin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St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. Dev.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Below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NICR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Below 1-in-5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in </a:t>
                      </a:r>
                      <a:r>
                        <a:rPr lang="en-US" sz="8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RoP</a:t>
                      </a:r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</a:t>
                      </a:r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of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Bottom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Average </a:t>
                      </a:r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of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Top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($/kW-m)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($/kW-m)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(events/yr)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(events/yr)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(% of draws)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($mil/yr)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System-Wide Demand Curve and ISO </a:t>
                      </a:r>
                      <a:r>
                        <a:rPr lang="en-US" sz="900" b="1" i="0" u="sng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Revised</a:t>
                      </a:r>
                    </a:p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Proposed </a:t>
                      </a:r>
                      <a:r>
                        <a:rPr lang="en-US" sz="9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Zonal Sloped Demand Curves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$11.1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3.9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7.1%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0.125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0.111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12.8%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38.4%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10.9%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4,503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2,648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6,479 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4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System-Wide Demand Curve and All </a:t>
                      </a:r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Vertical</a:t>
                      </a: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Zonal 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Demand Constraints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$11.1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$3.6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4.7%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0.120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0.104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13.1%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35.6%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8.9%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$4,513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$2,669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$6,378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System-Wide Demand Curve and ISO </a:t>
                      </a:r>
                      <a:r>
                        <a:rPr lang="en-US" sz="900" b="0" i="0" u="sng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Prior</a:t>
                      </a:r>
                      <a:endParaRPr lang="en-US" sz="9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Proposed 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Zonal Sloped Demand Curves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$11.1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$3.8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6.3%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0.120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0.109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12.9%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37.2%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10.1%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$4,506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$2,685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</a:rPr>
                        <a:t>$6,428 </a:t>
                      </a:r>
                    </a:p>
                  </a:txBody>
                  <a:tcPr marL="5482" marR="5482" marT="5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schedule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Recap and discussion of next steps.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Summary</a:t>
            </a:r>
          </a:p>
          <a:p>
            <a:r>
              <a:rPr lang="en-US" dirty="0" smtClean="0"/>
              <a:t>ISO revised proposal applies “same as system” approach for import-constrained zone demand curves</a:t>
            </a:r>
          </a:p>
          <a:p>
            <a:r>
              <a:rPr lang="en-US" dirty="0" smtClean="0"/>
              <a:t>Proposal for export-constrained zone demand curves did not change (also applies “same as system” approach)</a:t>
            </a:r>
          </a:p>
          <a:p>
            <a:r>
              <a:rPr lang="en-US" dirty="0" smtClean="0"/>
              <a:t>Shape of zonal curves set foundation for ISO and NEPOOL to develop rules addressing market power and mitigation concerns</a:t>
            </a:r>
          </a:p>
          <a:p>
            <a:pPr>
              <a:buNone/>
            </a:pPr>
            <a:r>
              <a:rPr lang="en-US" dirty="0" smtClean="0"/>
              <a:t>Schedule</a:t>
            </a:r>
          </a:p>
          <a:p>
            <a:r>
              <a:rPr lang="en-US" dirty="0" smtClean="0"/>
              <a:t>ISO’s goal is complete stakeholder process to develop zonal demand curves and appropriate mitigation rules for FCA10</a:t>
            </a:r>
          </a:p>
          <a:p>
            <a:r>
              <a:rPr lang="en-US" dirty="0" smtClean="0"/>
              <a:t>Propose voting as a single FCA10 package in second quarter 2015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Revised ISO proposal for zonal demand curves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Background</a:t>
            </a:r>
            <a:r>
              <a:rPr lang="en-US" dirty="0" smtClean="0"/>
              <a:t>						slide 3</a:t>
            </a:r>
          </a:p>
          <a:p>
            <a:r>
              <a:rPr lang="en-US" dirty="0" smtClean="0"/>
              <a:t>Proposed zonal demand curves			</a:t>
            </a:r>
            <a:r>
              <a:rPr lang="en-US" sz="2000" dirty="0" smtClean="0"/>
              <a:t>slide 5</a:t>
            </a:r>
            <a:br>
              <a:rPr lang="en-US" sz="2000" dirty="0" smtClean="0"/>
            </a:br>
            <a:r>
              <a:rPr lang="en-US" sz="1900" dirty="0" smtClean="0"/>
              <a:t>(revised since November MC)</a:t>
            </a:r>
          </a:p>
          <a:p>
            <a:r>
              <a:rPr lang="en-US" dirty="0" smtClean="0"/>
              <a:t>Summary and schedule				</a:t>
            </a:r>
            <a:r>
              <a:rPr lang="en-US" sz="2000" dirty="0" smtClean="0"/>
              <a:t>slide 16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Background: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Revised ISO Proposed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ISO revised its proposal for import-constrained capacity zones</a:t>
            </a:r>
          </a:p>
          <a:p>
            <a:r>
              <a:rPr lang="en-US" dirty="0" smtClean="0"/>
              <a:t>The revised proposal adopts the “same as system” approach presented by NESCOE at the November MC meeting  </a:t>
            </a:r>
          </a:p>
          <a:p>
            <a:pPr lvl="1"/>
            <a:r>
              <a:rPr lang="en-US" dirty="0" smtClean="0"/>
              <a:t>Similarities: cap price, straight line shape</a:t>
            </a:r>
          </a:p>
          <a:p>
            <a:pPr lvl="1"/>
            <a:r>
              <a:rPr lang="en-US" dirty="0" smtClean="0"/>
              <a:t>Differences: cap quantity, slope cap to foot </a:t>
            </a:r>
            <a:r>
              <a:rPr lang="en-US" sz="1900" dirty="0" smtClean="0"/>
              <a:t>($/kW-m per 100MW)</a:t>
            </a:r>
            <a:endParaRPr lang="en-US" dirty="0" smtClean="0"/>
          </a:p>
          <a:p>
            <a:r>
              <a:rPr lang="en-US" dirty="0" smtClean="0"/>
              <a:t>“Same as system” shape is expected to achieve balance of zone and system-wide design objectives</a:t>
            </a:r>
          </a:p>
          <a:p>
            <a:pPr lvl="1"/>
            <a:r>
              <a:rPr lang="en-US" dirty="0" smtClean="0"/>
              <a:t>Simulation model indicates similar performance across measures</a:t>
            </a:r>
          </a:p>
          <a:p>
            <a:r>
              <a:rPr lang="en-US" dirty="0" smtClean="0"/>
              <a:t>After considering stakeholder feedback and additional deliberation, the ISO feels this is a reasonable approach</a:t>
            </a:r>
          </a:p>
          <a:p>
            <a:r>
              <a:rPr lang="en-US" dirty="0" smtClean="0"/>
              <a:t>Export-constrained zone proposal also mirrors system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Background: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Zonal Demand Curves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ISO is not requesting vote on proposed zonal curves at the December MC, but intends to complete stakeholder deliberation on the shape of demand curves at this meeting</a:t>
            </a:r>
          </a:p>
          <a:p>
            <a:r>
              <a:rPr lang="en-US" dirty="0" smtClean="0"/>
              <a:t>November 5th memo from ISO explains critical need to address market power and mitigation concerns coincident with zonal demand curves</a:t>
            </a:r>
          </a:p>
          <a:p>
            <a:r>
              <a:rPr lang="en-US" dirty="0" smtClean="0"/>
              <a:t>ISO’s goal is to complete stakeholder process to develop zonal demand curves and appropriate mitigation rules for FCA10 </a:t>
            </a:r>
          </a:p>
          <a:p>
            <a:pPr lvl="1"/>
            <a:r>
              <a:rPr lang="en-US" dirty="0" smtClean="0"/>
              <a:t>Propose voting as a single FCA10 package in second quarter 2015</a:t>
            </a:r>
          </a:p>
          <a:p>
            <a:pPr lvl="1"/>
            <a:r>
              <a:rPr lang="en-US" dirty="0" smtClean="0"/>
              <a:t>May 30</a:t>
            </a:r>
            <a:r>
              <a:rPr lang="en-US" baseline="30000" dirty="0" smtClean="0"/>
              <a:t>th</a:t>
            </a:r>
            <a:r>
              <a:rPr lang="en-US" dirty="0" smtClean="0"/>
              <a:t> Order on system curve encouraged ISO and NEPOOL to implement zonal demand curves for FCA10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zonal demand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 ISO proposal for import-constrained zones. </a:t>
            </a:r>
            <a:br>
              <a:rPr lang="en-US" dirty="0" smtClean="0"/>
            </a:br>
            <a:r>
              <a:rPr lang="en-US" dirty="0" smtClean="0"/>
              <a:t>Proposed export- zone curve same as previously discussed.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Overview: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Capacity zone demand curves proposal for FCA10</a:t>
            </a:r>
            <a:endParaRPr lang="en-US" sz="3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Sloped demand curves for import- and export-constrained capacity zones beginning in FCA10</a:t>
            </a:r>
          </a:p>
          <a:p>
            <a:pPr lvl="1"/>
            <a:r>
              <a:rPr lang="en-US" dirty="0" smtClean="0"/>
              <a:t>Replace fixed demand requirement (LSR and MCL)</a:t>
            </a:r>
          </a:p>
          <a:p>
            <a:pPr lvl="1"/>
            <a:r>
              <a:rPr lang="en-US" dirty="0" smtClean="0"/>
              <a:t>Fixed demand design has proven problematic</a:t>
            </a:r>
          </a:p>
          <a:p>
            <a:r>
              <a:rPr lang="en-US" dirty="0" smtClean="0"/>
              <a:t>Zone cap and foot points set using “same as system” approach</a:t>
            </a:r>
          </a:p>
          <a:p>
            <a:pPr lvl="1"/>
            <a:r>
              <a:rPr lang="en-US" dirty="0" smtClean="0"/>
              <a:t>Ratios of cap and foot quantity relative to zonal requirements are same as approved System-Wide Demand Curve</a:t>
            </a:r>
          </a:p>
          <a:p>
            <a:pPr lvl="1"/>
            <a:r>
              <a:rPr lang="en-US" dirty="0" smtClean="0"/>
              <a:t>Zone demand price at requirement equals system price at Net ICR</a:t>
            </a:r>
          </a:p>
          <a:p>
            <a:r>
              <a:rPr lang="en-US" dirty="0" smtClean="0"/>
              <a:t>Net CONE values unchanged for FCA10</a:t>
            </a:r>
          </a:p>
          <a:p>
            <a:pPr lvl="1"/>
            <a:r>
              <a:rPr lang="en-US" dirty="0" smtClean="0"/>
              <a:t>Separate Net CONE for import zones if ≥115% of system Net CONE</a:t>
            </a:r>
          </a:p>
          <a:p>
            <a:pPr lvl="1"/>
            <a:r>
              <a:rPr lang="en-US" dirty="0" smtClean="0"/>
              <a:t>Current estimates for CT, NEMA, and SEMA/RI are &lt;105%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Overview: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design issues considered by the ISO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585912"/>
            <a:ext cx="8229600" cy="4757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ISO considered trade-offs among multiple factors to assess zonal alternatives, including interactions with the system demand curve</a:t>
            </a:r>
          </a:p>
          <a:p>
            <a:pPr lvl="1"/>
            <a:r>
              <a:rPr lang="en-US" dirty="0" smtClean="0"/>
              <a:t>Simulations indicate a range of reasonable curves to address combination of reliability and pricing objectives</a:t>
            </a:r>
          </a:p>
          <a:p>
            <a:pPr lvl="1"/>
            <a:r>
              <a:rPr lang="en-US" dirty="0" smtClean="0"/>
              <a:t>Trade-offs exist because objectives are inter-related and sometimes conflicting</a:t>
            </a:r>
          </a:p>
          <a:p>
            <a:r>
              <a:rPr lang="en-US" dirty="0" smtClean="0"/>
              <a:t>Import-constrained zones key considerations</a:t>
            </a:r>
          </a:p>
          <a:p>
            <a:pPr lvl="1"/>
            <a:r>
              <a:rPr lang="en-US" dirty="0" smtClean="0"/>
              <a:t>Address upward price volatility (system curve helps address downward spikes)</a:t>
            </a:r>
          </a:p>
          <a:p>
            <a:pPr lvl="1"/>
            <a:r>
              <a:rPr lang="en-US" dirty="0" smtClean="0"/>
              <a:t>Balance zonal and system reliability (affected by zone curve cap &amp; foot widths)</a:t>
            </a:r>
          </a:p>
          <a:p>
            <a:pPr lvl="1"/>
            <a:r>
              <a:rPr lang="en-US" dirty="0" smtClean="0"/>
              <a:t>Cap quantity consistent with minimum requirements</a:t>
            </a:r>
          </a:p>
          <a:p>
            <a:pPr lvl="1"/>
            <a:r>
              <a:rPr lang="en-US" dirty="0" smtClean="0"/>
              <a:t>Limit cost of purchasing considerably more than LSR</a:t>
            </a:r>
          </a:p>
          <a:p>
            <a:r>
              <a:rPr lang="en-US" dirty="0" smtClean="0"/>
              <a:t>Export-constrained zones key considerations</a:t>
            </a:r>
          </a:p>
          <a:p>
            <a:pPr lvl="1"/>
            <a:r>
              <a:rPr lang="en-US" dirty="0" smtClean="0"/>
              <a:t>Address downward price volatility (system curve helps address upward spikes)</a:t>
            </a:r>
          </a:p>
          <a:p>
            <a:pPr lvl="1"/>
            <a:r>
              <a:rPr lang="en-US" dirty="0" smtClean="0"/>
              <a:t>Prevent system reliability degradation of significantly exceeding MCL</a:t>
            </a:r>
          </a:p>
          <a:p>
            <a:pPr lvl="1"/>
            <a:r>
              <a:rPr lang="en-US" dirty="0" smtClean="0"/>
              <a:t>Recognize cost benefits of abundant low-price supply</a:t>
            </a:r>
          </a:p>
          <a:p>
            <a:r>
              <a:rPr lang="en-US" dirty="0" smtClean="0"/>
              <a:t>Mitigating the potential impacts from the exercise of market power</a:t>
            </a:r>
          </a:p>
          <a:p>
            <a:pPr lvl="1"/>
            <a:r>
              <a:rPr lang="en-US" dirty="0" smtClean="0"/>
              <a:t>Seller-side (upward volatility) and buyer-side (downward volatility)</a:t>
            </a:r>
          </a:p>
          <a:p>
            <a:pPr lvl="1"/>
            <a:r>
              <a:rPr lang="en-US" dirty="0" smtClean="0"/>
              <a:t>Potential for impact within constrained zones and rest-of-pool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Overview: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design considerations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19300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Balancing zonal and system reliability is one of the most evident trade-offs across the range of feasible zonal curves</a:t>
            </a:r>
          </a:p>
          <a:p>
            <a:r>
              <a:rPr lang="en-US" dirty="0" smtClean="0"/>
              <a:t>Primarily affected by width of zonal curves (cap and foot)</a:t>
            </a:r>
          </a:p>
          <a:p>
            <a:pPr lvl="1"/>
            <a:r>
              <a:rPr lang="en-US" dirty="0" smtClean="0"/>
              <a:t>Width changes amount of system demand allocated to capacity zones</a:t>
            </a:r>
          </a:p>
          <a:p>
            <a:pPr lvl="1"/>
            <a:r>
              <a:rPr lang="en-US" dirty="0" smtClean="0"/>
              <a:t>Demonstrated in </a:t>
            </a:r>
            <a:r>
              <a:rPr lang="en-US" dirty="0" smtClean="0">
                <a:hlinkClick r:id="rId3"/>
              </a:rPr>
              <a:t>Brattle’s October, 2014, A02 presentation</a:t>
            </a:r>
            <a:r>
              <a:rPr lang="en-US" dirty="0" smtClean="0"/>
              <a:t> on slides 31-33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0779" y="3521370"/>
          <a:ext cx="7708744" cy="2697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518"/>
                <a:gridCol w="2933830"/>
                <a:gridCol w="2928396"/>
              </a:tblGrid>
              <a:tr h="342236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Objective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Narrow</a:t>
                      </a:r>
                      <a:r>
                        <a:rPr lang="en-US" sz="1700" baseline="0" dirty="0" smtClean="0"/>
                        <a:t> Zone Curves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Wide Zone Curves</a:t>
                      </a:r>
                      <a:endParaRPr lang="en-US" sz="1700" dirty="0"/>
                    </a:p>
                  </a:txBody>
                  <a:tcPr anchor="ctr"/>
                </a:tc>
              </a:tr>
              <a:tr h="47753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Price volatility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Higher zone volatility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Lower system volatility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 Lower zone</a:t>
                      </a:r>
                      <a:r>
                        <a:rPr lang="en-US" sz="1700" baseline="0" dirty="0" smtClean="0"/>
                        <a:t> volatility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Higher system volatility</a:t>
                      </a:r>
                      <a:endParaRPr lang="en-US" sz="1700" dirty="0"/>
                    </a:p>
                  </a:txBody>
                  <a:tcPr anchor="ctr"/>
                </a:tc>
              </a:tr>
              <a:tr h="81738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Reliability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 Less likely to </a:t>
                      </a:r>
                      <a:r>
                        <a:rPr lang="en-US" sz="1700" baseline="0" dirty="0" smtClean="0"/>
                        <a:t>achieve zone minimum requirements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More likely to achieve NICR system-wide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 More likely</a:t>
                      </a:r>
                      <a:r>
                        <a:rPr lang="en-US" sz="1700" baseline="0" dirty="0" smtClean="0"/>
                        <a:t> to </a:t>
                      </a:r>
                      <a:r>
                        <a:rPr lang="en-US" sz="1700" dirty="0" smtClean="0"/>
                        <a:t>achiev</a:t>
                      </a:r>
                      <a:r>
                        <a:rPr lang="en-US" sz="1700" baseline="0" dirty="0" smtClean="0"/>
                        <a:t>e zone minimum requirements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Less like to achieve NICR system-wide</a:t>
                      </a:r>
                      <a:endParaRPr lang="en-US" sz="1700" dirty="0"/>
                    </a:p>
                  </a:txBody>
                  <a:tcPr anchor="ctr"/>
                </a:tc>
              </a:tr>
              <a:tr h="47753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Cost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 Less zone excess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Lower costs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dirty="0" smtClean="0"/>
                        <a:t> More zone excess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700" baseline="0" dirty="0" smtClean="0"/>
                        <a:t> Higher costs</a:t>
                      </a:r>
                      <a:endParaRPr lang="en-US" sz="17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proposal for import-constrained zone sloped demand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929" y="1520876"/>
            <a:ext cx="4902435" cy="4772933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 smtClean="0"/>
              <a:t>Cap</a:t>
            </a:r>
          </a:p>
          <a:p>
            <a:pPr lvl="1"/>
            <a:r>
              <a:rPr lang="en-US" sz="1700" dirty="0" smtClean="0"/>
              <a:t>Price: MAX (1.6x Net CONE, CONE)</a:t>
            </a:r>
          </a:p>
          <a:p>
            <a:pPr lvl="1"/>
            <a:r>
              <a:rPr lang="en-US" sz="1700" dirty="0" smtClean="0"/>
              <a:t>Quantity: </a:t>
            </a:r>
            <a:br>
              <a:rPr lang="en-US" sz="1700" dirty="0" smtClean="0"/>
            </a:br>
            <a:r>
              <a:rPr lang="en-US" sz="1700" dirty="0" smtClean="0">
                <a:solidFill>
                  <a:srgbClr val="C00000"/>
                </a:solidFill>
              </a:rPr>
              <a:t>[</a:t>
            </a:r>
            <a:r>
              <a:rPr lang="en-US" sz="1700" dirty="0" smtClean="0"/>
              <a:t>LSR + TTC</a:t>
            </a:r>
            <a:r>
              <a:rPr lang="en-US" sz="1700" dirty="0" smtClean="0">
                <a:solidFill>
                  <a:srgbClr val="C00000"/>
                </a:solidFill>
              </a:rPr>
              <a:t>]</a:t>
            </a:r>
            <a:r>
              <a:rPr lang="en-US" sz="1700" dirty="0" smtClean="0"/>
              <a:t> x System cap-to-NICR ratio </a:t>
            </a:r>
            <a:r>
              <a:rPr lang="en-US" sz="1700" dirty="0" smtClean="0">
                <a:solidFill>
                  <a:srgbClr val="C00000"/>
                </a:solidFill>
              </a:rPr>
              <a:t>- TTC*</a:t>
            </a:r>
          </a:p>
          <a:p>
            <a:r>
              <a:rPr lang="en-US" sz="1900" b="1" dirty="0" smtClean="0"/>
              <a:t>Foot</a:t>
            </a:r>
          </a:p>
          <a:p>
            <a:pPr lvl="1"/>
            <a:r>
              <a:rPr lang="en-US" sz="1700" dirty="0" smtClean="0"/>
              <a:t>Price: $0/kW-month</a:t>
            </a:r>
          </a:p>
          <a:p>
            <a:pPr lvl="1"/>
            <a:r>
              <a:rPr lang="en-US" sz="1700" dirty="0" smtClean="0"/>
              <a:t>Quantity:</a:t>
            </a:r>
            <a:br>
              <a:rPr lang="en-US" sz="1700" dirty="0" smtClean="0"/>
            </a:br>
            <a:r>
              <a:rPr lang="en-US" sz="1700" dirty="0" smtClean="0">
                <a:solidFill>
                  <a:srgbClr val="C00000"/>
                </a:solidFill>
              </a:rPr>
              <a:t>[</a:t>
            </a:r>
            <a:r>
              <a:rPr lang="en-US" sz="1700" dirty="0" smtClean="0"/>
              <a:t>LSR + TTC</a:t>
            </a:r>
            <a:r>
              <a:rPr lang="en-US" sz="1700" dirty="0" smtClean="0">
                <a:solidFill>
                  <a:srgbClr val="C00000"/>
                </a:solidFill>
              </a:rPr>
              <a:t>]</a:t>
            </a:r>
            <a:r>
              <a:rPr lang="en-US" sz="1700" dirty="0" smtClean="0"/>
              <a:t> x System </a:t>
            </a:r>
            <a:r>
              <a:rPr lang="en-US" sz="1700" dirty="0" smtClean="0">
                <a:solidFill>
                  <a:srgbClr val="C00000"/>
                </a:solidFill>
              </a:rPr>
              <a:t>foot-to-NICR</a:t>
            </a:r>
            <a:r>
              <a:rPr lang="en-US" sz="1700" dirty="0" smtClean="0"/>
              <a:t> ratio </a:t>
            </a:r>
            <a:r>
              <a:rPr lang="en-US" sz="1700" smtClean="0">
                <a:solidFill>
                  <a:srgbClr val="C00000"/>
                </a:solidFill>
              </a:rPr>
              <a:t>- TTC</a:t>
            </a:r>
            <a:endParaRPr lang="en-US" sz="1700" dirty="0" smtClean="0">
              <a:solidFill>
                <a:srgbClr val="C00000"/>
              </a:solidFill>
            </a:endParaRPr>
          </a:p>
          <a:p>
            <a:pPr lvl="0"/>
            <a:r>
              <a:rPr lang="en-US" sz="1900" dirty="0" smtClean="0"/>
              <a:t>Oriented around LSR same as System curve </a:t>
            </a:r>
            <a:br>
              <a:rPr lang="en-US" sz="1900" dirty="0" smtClean="0"/>
            </a:br>
            <a:r>
              <a:rPr lang="en-US" sz="1900" dirty="0" smtClean="0"/>
              <a:t>around NICR (Price@ LSR = Price@ NICR)</a:t>
            </a:r>
          </a:p>
          <a:p>
            <a:r>
              <a:rPr lang="en-US" sz="1900" dirty="0" smtClean="0"/>
              <a:t>Zones have similar slope </a:t>
            </a:r>
            <a:r>
              <a:rPr lang="en-US" sz="1700" dirty="0" smtClean="0"/>
              <a:t>($/kW-m per 100MW)</a:t>
            </a:r>
            <a:endParaRPr lang="en-US" sz="1900" dirty="0" smtClean="0"/>
          </a:p>
          <a:p>
            <a:pPr lvl="1"/>
            <a:r>
              <a:rPr lang="en-US" sz="1800" dirty="0" smtClean="0"/>
              <a:t>Using TTC to set Cap and Foot</a:t>
            </a:r>
          </a:p>
          <a:p>
            <a:pPr lvl="1"/>
            <a:r>
              <a:rPr lang="en-US" sz="1800" dirty="0" smtClean="0"/>
              <a:t>Historically stable for CT and NEMA</a:t>
            </a:r>
          </a:p>
          <a:p>
            <a:r>
              <a:rPr lang="en-US" sz="1900" dirty="0" smtClean="0"/>
              <a:t>FCA7 System demand curve ratios</a:t>
            </a:r>
          </a:p>
          <a:p>
            <a:pPr lvl="1"/>
            <a:r>
              <a:rPr lang="en-US" sz="1700" dirty="0" smtClean="0"/>
              <a:t>NICR = 32,968 MW</a:t>
            </a:r>
          </a:p>
          <a:p>
            <a:pPr lvl="1">
              <a:defRPr/>
            </a:pPr>
            <a:r>
              <a:rPr lang="en-US" sz="1700" dirty="0" smtClean="0"/>
              <a:t>Cap </a:t>
            </a:r>
            <a:r>
              <a:rPr lang="en-US" sz="1700" baseline="-25000" dirty="0" smtClean="0"/>
              <a:t>System</a:t>
            </a:r>
            <a:r>
              <a:rPr lang="en-US" sz="1700" dirty="0" smtClean="0"/>
              <a:t> = 32,053 MW </a:t>
            </a:r>
          </a:p>
          <a:p>
            <a:pPr lvl="1">
              <a:defRPr/>
            </a:pPr>
            <a:r>
              <a:rPr lang="en-US" sz="1700" dirty="0" smtClean="0"/>
              <a:t>Foot </a:t>
            </a:r>
            <a:r>
              <a:rPr lang="en-US" sz="1700" baseline="-25000" dirty="0" smtClean="0"/>
              <a:t>System</a:t>
            </a:r>
            <a:r>
              <a:rPr lang="en-US" sz="1700" dirty="0" smtClean="0"/>
              <a:t> = 35,605 MW</a:t>
            </a:r>
          </a:p>
          <a:p>
            <a:pPr lvl="1">
              <a:defRPr/>
            </a:pPr>
            <a:r>
              <a:rPr lang="en-US" sz="1700" dirty="0" smtClean="0"/>
              <a:t>Cap-to-NICR ratio = (32,053/32,968) = 97%</a:t>
            </a:r>
          </a:p>
          <a:p>
            <a:pPr lvl="1">
              <a:defRPr/>
            </a:pPr>
            <a:r>
              <a:rPr lang="en-US" sz="1700" dirty="0" smtClean="0">
                <a:solidFill>
                  <a:srgbClr val="C00000"/>
                </a:solidFill>
              </a:rPr>
              <a:t>Foot-to-NICR</a:t>
            </a:r>
            <a:r>
              <a:rPr lang="en-US" sz="1700" dirty="0" smtClean="0"/>
              <a:t> ratio = (35,605/32,968) = 108%</a:t>
            </a: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939" y="6167888"/>
            <a:ext cx="746034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 smtClean="0">
                <a:latin typeface="+mn-lt"/>
              </a:rPr>
              <a:t>Note: FCA7 ICR values at </a:t>
            </a:r>
            <a:r>
              <a:rPr lang="en-US" sz="900" i="1" dirty="0" smtClean="0"/>
              <a:t>http://www.iso-ne.com/static-assets/documents/markets/othrmkts_data/fcm/doc/summary_of_icr_values_expanded.xls</a:t>
            </a:r>
            <a:endParaRPr lang="en-US" sz="9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7461" y="1568184"/>
            <a:ext cx="2875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NEMA/Boston Zone Proposed Curve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6777" y="5047202"/>
            <a:ext cx="311579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i="1" dirty="0" smtClean="0">
                <a:latin typeface="+mn-lt"/>
              </a:rPr>
              <a:t>Note: curve depicted based upon FCA7 ICR values</a:t>
            </a:r>
            <a:endParaRPr lang="en-US" sz="1100" i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731" t="42217" r="20705" b="12500"/>
          <a:stretch>
            <a:fillRect/>
          </a:stretch>
        </p:blipFill>
        <p:spPr bwMode="auto">
          <a:xfrm>
            <a:off x="5093448" y="1937115"/>
            <a:ext cx="3984511" cy="30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97974" y="106321"/>
            <a:ext cx="133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revised 12/5/14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2606" y="5479308"/>
            <a:ext cx="345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* The TTC is deducted to reflect FCM conventions.</a:t>
            </a:r>
            <a:endParaRPr lang="en-US" sz="1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_white_cover_2014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iso_white_cover_2014</Template>
  <TotalTime>6113</TotalTime>
  <Words>2015</Words>
  <Application>Microsoft Office PowerPoint</Application>
  <PresentationFormat>On-screen Show (4:3)</PresentationFormat>
  <Paragraphs>538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iso_white_cover_2014</vt:lpstr>
      <vt:lpstr>Slide 1</vt:lpstr>
      <vt:lpstr>Revised ISO proposal for zonal demand curves</vt:lpstr>
      <vt:lpstr>Background: Revised ISO Proposed Curves</vt:lpstr>
      <vt:lpstr>Background: Zonal Demand Curves Project</vt:lpstr>
      <vt:lpstr>proposed zonal demand curves</vt:lpstr>
      <vt:lpstr>Overview: Capacity zone demand curves proposal for FCA10</vt:lpstr>
      <vt:lpstr>Overview: Key design issues considered by the ISO</vt:lpstr>
      <vt:lpstr>Overview: Key design considerations (cont.)</vt:lpstr>
      <vt:lpstr>Revised proposal for import-constrained zone sloped demand curves</vt:lpstr>
      <vt:lpstr>Import-constrained zone curve examples</vt:lpstr>
      <vt:lpstr>Import-constrained zone simulation results</vt:lpstr>
      <vt:lpstr>Export-constrained zone sloped demand curve (same as previously discussed)</vt:lpstr>
      <vt:lpstr>Maine export-constrained zone curve and simulation results</vt:lpstr>
      <vt:lpstr>System-wide simulation results </vt:lpstr>
      <vt:lpstr>Summary and schedule</vt:lpstr>
      <vt:lpstr>Summary and schedule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M.Brewster</dc:creator>
  <cp:lastModifiedBy>akuznecow</cp:lastModifiedBy>
  <cp:revision>1062</cp:revision>
  <dcterms:created xsi:type="dcterms:W3CDTF">2014-08-26T23:13:19Z</dcterms:created>
  <dcterms:modified xsi:type="dcterms:W3CDTF">2014-12-05T21:08:55Z</dcterms:modified>
</cp:coreProperties>
</file>