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263" r:id="rId2"/>
    <p:sldId id="339" r:id="rId3"/>
    <p:sldId id="340" r:id="rId4"/>
    <p:sldId id="341" r:id="rId5"/>
    <p:sldId id="342" r:id="rId6"/>
    <p:sldId id="343" r:id="rId7"/>
    <p:sldId id="344" r:id="rId8"/>
    <p:sldId id="345" r:id="rId9"/>
    <p:sldId id="338" r:id="rId10"/>
    <p:sldId id="335" r:id="rId11"/>
    <p:sldId id="336" r:id="rId12"/>
    <p:sldId id="346" r:id="rId13"/>
    <p:sldId id="356" r:id="rId14"/>
    <p:sldId id="282" r:id="rId15"/>
  </p:sldIdLst>
  <p:sldSz cx="9144000" cy="6858000" type="screen4x3"/>
  <p:notesSz cx="7315200" cy="96012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595959"/>
    <a:srgbClr val="CF1B21"/>
    <a:srgbClr val="CF21A9"/>
    <a:srgbClr val="A9A8A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6484" autoAdjust="0"/>
    <p:restoredTop sz="94660"/>
  </p:normalViewPr>
  <p:slideViewPr>
    <p:cSldViewPr>
      <p:cViewPr varScale="1">
        <p:scale>
          <a:sx n="118" d="100"/>
          <a:sy n="118" d="100"/>
        </p:scale>
        <p:origin x="-2166"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0240ED26-66C8-4D14-8FBA-ED4B70E786D3}" type="datetimeFigureOut">
              <a:rPr lang="en-US" smtClean="0"/>
              <a:pPr/>
              <a:t>12/12/2014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DEE5C6C6-8A03-4A76-891B-BADF7969582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1" tIns="48326" rIns="96651" bIns="48326" rtlCol="0"/>
          <a:lstStyle>
            <a:lvl1pPr algn="l">
              <a:defRPr sz="1200"/>
            </a:lvl1pPr>
          </a:lstStyle>
          <a:p>
            <a:endParaRPr lang="en-US" dirty="0"/>
          </a:p>
        </p:txBody>
      </p:sp>
      <p:sp>
        <p:nvSpPr>
          <p:cNvPr id="3" name="Date Placeholder 2"/>
          <p:cNvSpPr>
            <a:spLocks noGrp="1"/>
          </p:cNvSpPr>
          <p:nvPr>
            <p:ph type="dt" idx="1"/>
          </p:nvPr>
        </p:nvSpPr>
        <p:spPr>
          <a:xfrm>
            <a:off x="4143589" y="0"/>
            <a:ext cx="3169920" cy="480060"/>
          </a:xfrm>
          <a:prstGeom prst="rect">
            <a:avLst/>
          </a:prstGeom>
        </p:spPr>
        <p:txBody>
          <a:bodyPr vert="horz" lIns="96651" tIns="48326" rIns="96651" bIns="48326" rtlCol="0"/>
          <a:lstStyle>
            <a:lvl1pPr algn="r">
              <a:defRPr sz="1200"/>
            </a:lvl1pPr>
          </a:lstStyle>
          <a:p>
            <a:fld id="{9EDDEDB6-CD57-44C2-AB19-AC7D3BB8FF8E}" type="datetimeFigureOut">
              <a:rPr lang="en-US" smtClean="0"/>
              <a:pPr/>
              <a:t>12/12/2014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1" tIns="48326" rIns="96651" bIns="48326"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51" tIns="48326" rIns="96651" bIns="4832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51" tIns="48326" rIns="96651" bIns="48326" rtlCol="0" anchor="b"/>
          <a:lstStyle>
            <a:lvl1pPr algn="r">
              <a:defRPr sz="1200"/>
            </a:lvl1pPr>
          </a:lstStyle>
          <a:p>
            <a:fld id="{530677A1-BB48-42A6-9D40-5F3F87EA9D2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595959"/>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21" name="Picture 20" descr="gray border large_A.png"/>
          <p:cNvPicPr>
            <a:picLocks noChangeAspect="1"/>
          </p:cNvPicPr>
          <p:nvPr userDrawn="1"/>
        </p:nvPicPr>
        <p:blipFill>
          <a:blip r:embed="rId2" cstate="print"/>
          <a:stretch>
            <a:fillRect/>
          </a:stretch>
        </p:blipFill>
        <p:spPr>
          <a:xfrm>
            <a:off x="0" y="6030047"/>
            <a:ext cx="9144000" cy="827953"/>
          </a:xfrm>
          <a:prstGeom prst="rect">
            <a:avLst/>
          </a:prstGeom>
        </p:spPr>
      </p:pic>
      <p:pic>
        <p:nvPicPr>
          <p:cNvPr id="16" name="Picture 15"/>
          <p:cNvPicPr>
            <a:picLocks noChangeAspect="1"/>
          </p:cNvPicPr>
          <p:nvPr userDrawn="1"/>
        </p:nvPicPr>
        <p:blipFill>
          <a:blip r:embed="rId3"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595959"/>
                </a:solidFill>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SmartArt Placeholder 7"/>
          <p:cNvSpPr>
            <a:spLocks noGrp="1"/>
          </p:cNvSpPr>
          <p:nvPr>
            <p:ph type="dgm" sz="quarter" idx="11"/>
          </p:nvPr>
        </p:nvSpPr>
        <p:spPr>
          <a:xfrm>
            <a:off x="457200" y="1600200"/>
            <a:ext cx="8229600" cy="4416552"/>
          </a:xfrm>
        </p:spPr>
        <p:txBody>
          <a:bodyPr/>
          <a:lstStyle>
            <a:lvl1pPr>
              <a:defRPr>
                <a:solidFill>
                  <a:srgbClr val="595959"/>
                </a:solidFill>
              </a:defRPr>
            </a:lvl1pPr>
          </a:lstStyle>
          <a:p>
            <a:r>
              <a:rPr lang="en-US" dirty="0" smtClean="0"/>
              <a:t>Click icon to add SmartArt graphic</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6" name="Table Placeholder 5"/>
          <p:cNvSpPr>
            <a:spLocks noGrp="1"/>
          </p:cNvSpPr>
          <p:nvPr>
            <p:ph type="tbl" sz="quarter" idx="10"/>
          </p:nvPr>
        </p:nvSpPr>
        <p:spPr>
          <a:xfrm>
            <a:off x="457200" y="1600200"/>
            <a:ext cx="8229600" cy="4416552"/>
          </a:xfrm>
        </p:spPr>
        <p:txBody>
          <a:bodyPr/>
          <a:lstStyle/>
          <a:p>
            <a:r>
              <a:rPr lang="en-US" dirty="0" smtClean="0"/>
              <a:t>Click icon to add table</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600199"/>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600200"/>
            <a:ext cx="4041648" cy="4526280"/>
          </a:xfrm>
        </p:spPr>
        <p:txBody>
          <a:bodyPr/>
          <a:lstStyle>
            <a:lvl1pPr>
              <a:defRPr>
                <a:solidFill>
                  <a:srgbClr val="595959"/>
                </a:solidFill>
              </a:defRPr>
            </a:lvl1pPr>
          </a:lstStyle>
          <a:p>
            <a:r>
              <a:rPr lang="en-US" dirty="0" smtClean="0"/>
              <a:t>Click icon to add picture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600200"/>
            <a:ext cx="4041648" cy="4524375"/>
          </a:xfrm>
        </p:spPr>
        <p:txBody>
          <a:bodyPr/>
          <a:lstStyle>
            <a:lvl1pPr>
              <a:defRPr>
                <a:solidFill>
                  <a:srgbClr val="595959"/>
                </a:solidFill>
              </a:defRPr>
            </a:lvl1pPr>
          </a:lstStyle>
          <a:p>
            <a:r>
              <a:rPr lang="en-US" dirty="0" smtClean="0"/>
              <a:t>Click icon to add chart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600200"/>
            <a:ext cx="4041648" cy="4526280"/>
          </a:xfrm>
        </p:spPr>
        <p:txBody>
          <a:bodyPr/>
          <a:lstStyle>
            <a:lvl1pPr>
              <a:defRPr>
                <a:solidFill>
                  <a:srgbClr val="595959"/>
                </a:solidFill>
              </a:defRPr>
            </a:lvl1pPr>
          </a:lstStyle>
          <a:p>
            <a:r>
              <a:rPr lang="en-US" dirty="0" smtClean="0"/>
              <a:t>Click icon to add table</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199"/>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600199"/>
            <a:ext cx="4041648" cy="4526280"/>
          </a:xfrm>
        </p:spPr>
        <p:txBody>
          <a:bodyPr/>
          <a:lstStyle>
            <a:lvl1pPr>
              <a:defRPr>
                <a:solidFill>
                  <a:srgbClr val="595959"/>
                </a:solidFill>
              </a:defRPr>
            </a:lvl1pPr>
          </a:lstStyle>
          <a:p>
            <a:r>
              <a:rPr lang="en-US" dirty="0" smtClean="0"/>
              <a:t>Click icon to add SmartArt graphic</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209800"/>
            <a:ext cx="7772400" cy="1362075"/>
          </a:xfrm>
        </p:spPr>
        <p:txBody>
          <a:bodyPr anchor="b"/>
          <a:lstStyle>
            <a:lvl1pPr algn="l">
              <a:defRPr sz="3200" b="1" cap="all" baseline="0">
                <a:solidFill>
                  <a:schemeClr val="accent1"/>
                </a:solidFill>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581400"/>
            <a:ext cx="7772400" cy="1500187"/>
          </a:xfrm>
        </p:spPr>
        <p:txBody>
          <a:bodyPr anchor="t"/>
          <a:lstStyle>
            <a:lvl1pPr marL="0" indent="0">
              <a:buNone/>
              <a:defRPr sz="2400" i="1" baseline="0">
                <a:solidFill>
                  <a:srgbClr val="595959"/>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Presentation</a:t>
            </a:r>
          </a:p>
        </p:txBody>
      </p:sp>
      <p:pic>
        <p:nvPicPr>
          <p:cNvPr id="6" name="Picture 5" descr="ISO-PPT-Yellow-Footer.jp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6105525"/>
            <a:ext cx="9144000" cy="752475"/>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600200"/>
            <a:ext cx="4041648" cy="4526280"/>
          </a:xfrm>
        </p:spPr>
        <p:txBody>
          <a:bodyPr/>
          <a:lstStyle>
            <a:lvl1pPr>
              <a:defRPr>
                <a:solidFill>
                  <a:srgbClr val="595959"/>
                </a:solidFill>
              </a:defRPr>
            </a:lvl1pPr>
          </a:lstStyle>
          <a:p>
            <a:r>
              <a:rPr lang="en-US" dirty="0" smtClean="0"/>
              <a:t>Click icon to add media</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600200"/>
            <a:ext cx="4041648" cy="4524375"/>
          </a:xfrm>
        </p:spPr>
        <p:txBody>
          <a:bodyPr/>
          <a:lstStyle>
            <a:lvl1pPr>
              <a:defRPr>
                <a:solidFill>
                  <a:srgbClr val="595959"/>
                </a:solidFill>
              </a:defRPr>
            </a:lvl1pPr>
          </a:lstStyle>
          <a:p>
            <a:r>
              <a:rPr lang="en-US" dirty="0" smtClean="0"/>
              <a:t>Click icon to add clip art</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a:xfrm>
            <a:off x="8610600" y="6413500"/>
            <a:ext cx="390525" cy="292100"/>
          </a:xfrm>
        </p:spPr>
        <p:txBody>
          <a:bodyPr/>
          <a:lstStyle>
            <a:lvl1pPr>
              <a:defRPr/>
            </a:lvl1pPr>
          </a:lstStyle>
          <a:p>
            <a:pPr>
              <a:defRPr/>
            </a:pPr>
            <a:fld id="{31E6B14B-7B61-4194-8A2D-CCDC24EC342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57200" y="1600200"/>
            <a:ext cx="8229600" cy="4419600"/>
          </a:xfrm>
        </p:spPr>
        <p:txBody>
          <a:bodyPr/>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595959"/>
                </a:solidFill>
              </a:defRPr>
            </a:lvl1pPr>
          </a:lstStyle>
          <a:p>
            <a:r>
              <a:rPr lang="en-US" smtClean="0"/>
              <a:t>Click to edit Master title style</a:t>
            </a:r>
            <a:endParaRPr lang="en-US" dirty="0"/>
          </a:p>
        </p:txBody>
      </p:sp>
      <p:sp>
        <p:nvSpPr>
          <p:cNvPr id="7"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11" name="Picture 10" descr="question_text copy.png"/>
          <p:cNvPicPr>
            <a:picLocks noChangeAspect="1"/>
          </p:cNvPicPr>
          <p:nvPr userDrawn="1"/>
        </p:nvPicPr>
        <p:blipFill>
          <a:blip r:embed="rId2" cstate="print"/>
          <a:stretch>
            <a:fillRect/>
          </a:stretch>
        </p:blipFill>
        <p:spPr>
          <a:xfrm>
            <a:off x="1054100" y="3057175"/>
            <a:ext cx="3718253" cy="743651"/>
          </a:xfrm>
          <a:prstGeom prst="rect">
            <a:avLst/>
          </a:prstGeom>
        </p:spPr>
      </p:pic>
      <p:pic>
        <p:nvPicPr>
          <p:cNvPr id="13" name="Picture 12" descr="blue_question.png"/>
          <p:cNvPicPr>
            <a:picLocks noChangeAspect="1"/>
          </p:cNvPicPr>
          <p:nvPr userDrawn="1"/>
        </p:nvPicPr>
        <p:blipFill>
          <a:blip r:embed="rId3" cstate="print"/>
          <a:stretch>
            <a:fillRect/>
          </a:stretch>
        </p:blipFill>
        <p:spPr>
          <a:xfrm>
            <a:off x="5410200" y="1200429"/>
            <a:ext cx="2895238" cy="4457143"/>
          </a:xfrm>
          <a:prstGeom prst="rect">
            <a:avLst/>
          </a:prstGeom>
        </p:spPr>
      </p:pic>
      <p:sp>
        <p:nvSpPr>
          <p:cNvPr id="8"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so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595959"/>
                </a:solidFill>
              </a:defRPr>
            </a:lvl1pPr>
            <a:lvl2pPr>
              <a:defRPr sz="2000">
                <a:solidFill>
                  <a:srgbClr val="595959"/>
                </a:solidFill>
              </a:defRPr>
            </a:lvl2pPr>
            <a:lvl3pPr>
              <a:defRPr sz="18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00B0F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595959"/>
                </a:solidFill>
              </a:defRPr>
            </a:lvl1pPr>
            <a:lvl2pPr>
              <a:defRPr sz="1800">
                <a:solidFill>
                  <a:srgbClr val="595959"/>
                </a:solidFill>
              </a:defRPr>
            </a:lvl2pPr>
            <a:lvl3pPr>
              <a:defRPr sz="1600">
                <a:solidFill>
                  <a:srgbClr val="595959"/>
                </a:solidFill>
              </a:defRPr>
            </a:lvl3pPr>
            <a:lvl4pPr>
              <a:defRPr sz="1400">
                <a:solidFill>
                  <a:srgbClr val="595959"/>
                </a:solidFill>
              </a:defRPr>
            </a:lvl4pPr>
            <a:lvl5pPr>
              <a:defRPr sz="1400">
                <a:solidFill>
                  <a:srgbClr val="595959"/>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a:solidFill>
                  <a:srgbClr val="595959"/>
                </a:solidFill>
              </a:defRPr>
            </a:lvl1pPr>
          </a:lstStyle>
          <a:p>
            <a:r>
              <a:rPr lang="en-US" smtClean="0"/>
              <a:t>Click to edit Master title style</a:t>
            </a:r>
            <a:endParaRPr lang="en-US" dirty="0"/>
          </a:p>
        </p:txBody>
      </p:sp>
      <p:sp>
        <p:nvSpPr>
          <p:cNvPr id="7" name="Chart Placeholder 6"/>
          <p:cNvSpPr>
            <a:spLocks noGrp="1"/>
          </p:cNvSpPr>
          <p:nvPr>
            <p:ph type="chart" sz="quarter" idx="11"/>
          </p:nvPr>
        </p:nvSpPr>
        <p:spPr>
          <a:xfrm>
            <a:off x="457200" y="1600200"/>
            <a:ext cx="8229600" cy="4419600"/>
          </a:xfrm>
        </p:spPr>
        <p:txBody>
          <a:bodyPr/>
          <a:lstStyle>
            <a:lvl1pPr>
              <a:defRPr>
                <a:solidFill>
                  <a:srgbClr val="595959"/>
                </a:solidFill>
              </a:defRPr>
            </a:lvl1pPr>
          </a:lstStyle>
          <a:p>
            <a:r>
              <a:rPr lang="en-US" dirty="0" smtClean="0"/>
              <a:t>Click icon to add chart</a:t>
            </a:r>
            <a:endParaRPr lang="en-US" dirty="0"/>
          </a:p>
        </p:txBody>
      </p:sp>
      <p:sp>
        <p:nvSpPr>
          <p:cNvPr id="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26" cstate="print">
            <a:extLst>
              <a:ext uri="{28A0092B-C50C-407E-A947-70E740481C1C}">
                <a14:useLocalDpi xmlns:a14="http://schemas.microsoft.com/office/drawing/2010/main" xmlns="" val="0"/>
              </a:ext>
            </a:extLst>
          </a:blip>
          <a:stretch>
            <a:fillRect/>
          </a:stretch>
        </p:blipFill>
        <p:spPr>
          <a:xfrm>
            <a:off x="4" y="6348412"/>
            <a:ext cx="9143991" cy="509587"/>
          </a:xfrm>
          <a:prstGeom prst="rect">
            <a:avLst/>
          </a:prstGeom>
        </p:spPr>
      </p:pic>
      <p:sp>
        <p:nvSpPr>
          <p:cNvPr id="14" name="Slide Number Placeholder 5"/>
          <p:cNvSpPr>
            <a:spLocks noGrp="1"/>
          </p:cNvSpPr>
          <p:nvPr>
            <p:ph type="sldNum" sz="quarter" idx="4"/>
          </p:nvPr>
        </p:nvSpPr>
        <p:spPr>
          <a:xfrm>
            <a:off x="8770289" y="6448508"/>
            <a:ext cx="313326" cy="263518"/>
          </a:xfrm>
          <a:prstGeom prst="rect">
            <a:avLst/>
          </a:prstGeom>
        </p:spPr>
        <p:txBody>
          <a:bodyPr lIns="0" tIns="0" rIns="0" bIns="0" anchor="ctr"/>
          <a:lstStyle>
            <a:lvl1pPr algn="ctr">
              <a:defRPr sz="900">
                <a:solidFill>
                  <a:srgbClr val="595959"/>
                </a:solidFill>
              </a:defRPr>
            </a:lvl1pPr>
          </a:lstStyle>
          <a:p>
            <a:fld id="{10C7F894-2A36-495D-AB7C-1055F7AC0F9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675" r:id="rId3"/>
    <p:sldLayoutId id="2147483650" r:id="rId4"/>
    <p:sldLayoutId id="2147483664" r:id="rId5"/>
    <p:sldLayoutId id="2147483684"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8" r:id="rId24"/>
  </p:sldLayoutIdLst>
  <p:hf hdr="0" ftr="0" dt="0"/>
  <p:txStyles>
    <p:titleStyle>
      <a:lvl1pPr algn="l" defTabSz="914400" rtl="0" eaLnBrk="1" latinLnBrk="0" hangingPunct="1">
        <a:spcBef>
          <a:spcPct val="0"/>
        </a:spcBef>
        <a:buNone/>
        <a:defRPr sz="3200" b="1" kern="1200" baseline="0">
          <a:solidFill>
            <a:srgbClr val="595959"/>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595959"/>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595959"/>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595959"/>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Office_Excel_Worksheet1.xlsx"/><Relationship Id="rId2" Type="http://schemas.openxmlformats.org/officeDocument/2006/relationships/slideLayout" Target="../slideLayouts/slideLayout4.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7"/>
          </p:nvPr>
        </p:nvSpPr>
        <p:spPr/>
        <p:txBody>
          <a:bodyPr/>
          <a:lstStyle/>
          <a:p>
            <a:r>
              <a:rPr lang="en-US" dirty="0" smtClean="0"/>
              <a:t>Al McBride</a:t>
            </a:r>
            <a:endParaRPr lang="en-US" dirty="0"/>
          </a:p>
        </p:txBody>
      </p:sp>
      <p:sp>
        <p:nvSpPr>
          <p:cNvPr id="7" name="Text Placeholder 6"/>
          <p:cNvSpPr>
            <a:spLocks noGrp="1"/>
          </p:cNvSpPr>
          <p:nvPr>
            <p:ph type="body" sz="quarter" idx="18"/>
          </p:nvPr>
        </p:nvSpPr>
        <p:spPr/>
        <p:txBody>
          <a:bodyPr/>
          <a:lstStyle/>
          <a:p>
            <a:r>
              <a:rPr lang="en-US" dirty="0" smtClean="0"/>
              <a:t>manager, area transmission planning</a:t>
            </a:r>
            <a:endParaRPr lang="en-US" dirty="0"/>
          </a:p>
        </p:txBody>
      </p:sp>
      <p:sp>
        <p:nvSpPr>
          <p:cNvPr id="8" name="Text Placeholder 7"/>
          <p:cNvSpPr>
            <a:spLocks noGrp="1"/>
          </p:cNvSpPr>
          <p:nvPr>
            <p:ph type="body" sz="quarter" idx="19"/>
          </p:nvPr>
        </p:nvSpPr>
        <p:spPr/>
        <p:txBody>
          <a:bodyPr/>
          <a:lstStyle/>
          <a:p>
            <a:r>
              <a:rPr lang="en-US" sz="2800" dirty="0" smtClean="0"/>
              <a:t>Transmission Interface Transfer Capabilities: 2015 Regional System Plan Assumptions, Presentation 1 – </a:t>
            </a:r>
          </a:p>
          <a:p>
            <a:r>
              <a:rPr lang="en-US" sz="2800" dirty="0" smtClean="0"/>
              <a:t>External Interface Import Capability</a:t>
            </a:r>
            <a:endParaRPr lang="en-US" sz="2000" i="1" dirty="0"/>
          </a:p>
        </p:txBody>
      </p:sp>
      <p:sp>
        <p:nvSpPr>
          <p:cNvPr id="10" name="Text Placeholder 7"/>
          <p:cNvSpPr>
            <a:spLocks noGrp="1"/>
          </p:cNvSpPr>
          <p:nvPr>
            <p:ph type="body" sz="quarter" idx="13"/>
          </p:nvPr>
        </p:nvSpPr>
        <p:spPr>
          <a:xfrm>
            <a:off x="3289002" y="262268"/>
            <a:ext cx="5559552" cy="304800"/>
          </a:xfrm>
        </p:spPr>
        <p:txBody>
          <a:bodyPr/>
          <a:lstStyle/>
          <a:p>
            <a:r>
              <a:rPr lang="en-US" dirty="0" smtClean="0"/>
              <a:t>December 18, 2014 | Westborough, MA</a:t>
            </a:r>
            <a:endParaRPr lang="en-US" dirty="0"/>
          </a:p>
        </p:txBody>
      </p:sp>
      <p:sp>
        <p:nvSpPr>
          <p:cNvPr id="11" name="Text Placeholder 3"/>
          <p:cNvSpPr txBox="1">
            <a:spLocks/>
          </p:cNvSpPr>
          <p:nvPr/>
        </p:nvSpPr>
        <p:spPr>
          <a:xfrm>
            <a:off x="3276600" y="3475680"/>
            <a:ext cx="5559552" cy="867720"/>
          </a:xfrm>
          <a:prstGeom prst="rect">
            <a:avLst/>
          </a:prstGeom>
        </p:spPr>
        <p:txBody>
          <a:bodyPr vert="horz" wrap="square" lIns="0" tIns="0" rIns="0" bIns="0" rtlCol="0">
            <a:normAutofit/>
          </a:bodyPr>
          <a:lstStyle/>
          <a:p>
            <a:pPr lvl="0">
              <a:spcBef>
                <a:spcPts val="1200"/>
              </a:spcBef>
              <a:defRPr/>
            </a:pPr>
            <a:r>
              <a:rPr lang="en-US" sz="2400" i="1" dirty="0" smtClean="0"/>
              <a:t>Planning Advisory Committee</a:t>
            </a:r>
            <a:endParaRPr kumimoji="0" lang="en-US" sz="2400" b="0" i="1" u="none" strike="noStrike" kern="1200" cap="none" spc="0" normalizeH="0" baseline="0" noProof="0" dirty="0">
              <a:ln>
                <a:noFill/>
              </a:ln>
              <a:solidFill>
                <a:srgbClr val="595959"/>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Interface Import Capability, continued</a:t>
            </a:r>
            <a:endParaRPr lang="en-US" dirty="0"/>
          </a:p>
        </p:txBody>
      </p:sp>
      <p:sp>
        <p:nvSpPr>
          <p:cNvPr id="3" name="Content Placeholder 2"/>
          <p:cNvSpPr>
            <a:spLocks noGrp="1"/>
          </p:cNvSpPr>
          <p:nvPr>
            <p:ph type="body" sz="quarter" idx="11"/>
          </p:nvPr>
        </p:nvSpPr>
        <p:spPr/>
        <p:txBody>
          <a:bodyPr>
            <a:noAutofit/>
          </a:bodyPr>
          <a:lstStyle/>
          <a:p>
            <a:pPr marL="457200" indent="-457200">
              <a:spcBef>
                <a:spcPts val="400"/>
              </a:spcBef>
              <a:spcAft>
                <a:spcPts val="400"/>
              </a:spcAft>
              <a:buFont typeface="+mj-lt"/>
              <a:buAutoNum type="arabicPeriod"/>
            </a:pPr>
            <a:r>
              <a:rPr lang="en-US" sz="2000" dirty="0" smtClean="0"/>
              <a:t>Limits are for the summer period, except where noted to be winter</a:t>
            </a:r>
          </a:p>
          <a:p>
            <a:pPr marL="857250" lvl="1" indent="-284163">
              <a:spcBef>
                <a:spcPts val="400"/>
              </a:spcBef>
              <a:spcAft>
                <a:spcPts val="400"/>
              </a:spcAft>
            </a:pPr>
            <a:r>
              <a:rPr lang="en-US" sz="1600" dirty="0" smtClean="0"/>
              <a:t>The limits may not include possible simultaneous impacts, and should not be considered as “firm” (the bases for these limits are subject to more detailed review in the future)</a:t>
            </a:r>
            <a:endParaRPr lang="en-US" dirty="0" smtClean="0"/>
          </a:p>
          <a:p>
            <a:pPr marL="457200" indent="-457200">
              <a:spcBef>
                <a:spcPts val="400"/>
              </a:spcBef>
              <a:spcAft>
                <a:spcPts val="400"/>
              </a:spcAft>
              <a:buFont typeface="+mj-lt"/>
              <a:buAutoNum type="arabicPeriod" startAt="2"/>
            </a:pPr>
            <a:r>
              <a:rPr lang="en-US" sz="2000" dirty="0" smtClean="0"/>
              <a:t>The electrical limit of the New Brunswick-New England (NB-NE) Tie is 1,000 MW  </a:t>
            </a:r>
          </a:p>
          <a:p>
            <a:pPr marL="857250" lvl="1" indent="-284163">
              <a:spcBef>
                <a:spcPts val="400"/>
              </a:spcBef>
              <a:spcAft>
                <a:spcPts val="400"/>
              </a:spcAft>
            </a:pPr>
            <a:r>
              <a:rPr lang="en-US" sz="1600" dirty="0" smtClean="0"/>
              <a:t>When adjusted for the ability to deliver capacity to the greater New England Control area, the NB-NE transfer capability for RSP14 was 700 MW </a:t>
            </a:r>
          </a:p>
          <a:p>
            <a:pPr marL="1257300" lvl="2" indent="-284163">
              <a:spcBef>
                <a:spcPts val="400"/>
              </a:spcBef>
              <a:spcAft>
                <a:spcPts val="400"/>
              </a:spcAft>
            </a:pPr>
            <a:r>
              <a:rPr lang="en-US" sz="1400" dirty="0" smtClean="0"/>
              <a:t>This is because of downstream constraints; in particular Orrington South</a:t>
            </a:r>
          </a:p>
          <a:p>
            <a:pPr marL="457200" indent="-457200">
              <a:spcBef>
                <a:spcPts val="400"/>
              </a:spcBef>
              <a:spcAft>
                <a:spcPts val="400"/>
              </a:spcAft>
              <a:buFont typeface="+mj-lt"/>
              <a:buAutoNum type="arabicPeriod" startAt="3"/>
            </a:pPr>
            <a:r>
              <a:rPr lang="en-US" sz="2000" dirty="0" smtClean="0"/>
              <a:t>The capability for the </a:t>
            </a:r>
            <a:r>
              <a:rPr lang="en-US" sz="2000" dirty="0" err="1" smtClean="0"/>
              <a:t>Highgate</a:t>
            </a:r>
            <a:r>
              <a:rPr lang="en-US" sz="2000" dirty="0" smtClean="0"/>
              <a:t> facility is listed at the New England AC side of the </a:t>
            </a:r>
            <a:r>
              <a:rPr lang="en-US" sz="2000" dirty="0" err="1" smtClean="0"/>
              <a:t>Highgate</a:t>
            </a:r>
            <a:r>
              <a:rPr lang="en-US" sz="2000" dirty="0" smtClean="0"/>
              <a:t> terminal</a:t>
            </a:r>
          </a:p>
        </p:txBody>
      </p:sp>
      <p:sp>
        <p:nvSpPr>
          <p:cNvPr id="5" name="Slide Number Placeholder 4"/>
          <p:cNvSpPr>
            <a:spLocks noGrp="1"/>
          </p:cNvSpPr>
          <p:nvPr>
            <p:ph type="sldNum" sz="quarter" idx="4"/>
          </p:nvPr>
        </p:nvSpPr>
        <p:spPr/>
        <p:txBody>
          <a:bodyPr/>
          <a:lstStyle/>
          <a:p>
            <a:pPr>
              <a:defRPr/>
            </a:pPr>
            <a:fld id="{31E6B14B-7B61-4194-8A2D-CCDC24EC3428}"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Interface Import Capability, continued</a:t>
            </a:r>
            <a:endParaRPr lang="en-US" dirty="0"/>
          </a:p>
        </p:txBody>
      </p:sp>
      <p:sp>
        <p:nvSpPr>
          <p:cNvPr id="3" name="Content Placeholder 2"/>
          <p:cNvSpPr>
            <a:spLocks noGrp="1"/>
          </p:cNvSpPr>
          <p:nvPr>
            <p:ph type="body" sz="quarter" idx="11"/>
          </p:nvPr>
        </p:nvSpPr>
        <p:spPr/>
        <p:txBody>
          <a:bodyPr>
            <a:noAutofit/>
          </a:bodyPr>
          <a:lstStyle/>
          <a:p>
            <a:pPr marL="457200" indent="-457200">
              <a:spcBef>
                <a:spcPts val="400"/>
              </a:spcBef>
              <a:spcAft>
                <a:spcPts val="400"/>
              </a:spcAft>
              <a:buFont typeface="+mj-lt"/>
              <a:buAutoNum type="arabicPeriod" startAt="4"/>
            </a:pPr>
            <a:r>
              <a:rPr lang="en-US" sz="2000" dirty="0" smtClean="0"/>
              <a:t>The Hydro-Quebec Phase II interconnection is a DC tie with equipment ratings of 2,000 MW. Due to the need to protect for the loss of this line at full import level in the PJM and NY Control Areas’ systems, ISO-NE has assumed its transfer capability for capacity and reliability calculation purposes to be 1,400 MW</a:t>
            </a:r>
          </a:p>
          <a:p>
            <a:pPr marL="857250" lvl="1" indent="-284163">
              <a:spcBef>
                <a:spcPts val="400"/>
              </a:spcBef>
              <a:spcAft>
                <a:spcPts val="400"/>
              </a:spcAft>
            </a:pPr>
            <a:r>
              <a:rPr lang="en-US" sz="1600" dirty="0" smtClean="0"/>
              <a:t>This assumption is based on the results of loss-of-source analyses conducted by PJM and NY</a:t>
            </a:r>
            <a:endParaRPr lang="en-US" dirty="0" smtClean="0"/>
          </a:p>
          <a:p>
            <a:pPr marL="457200" indent="-457200">
              <a:spcBef>
                <a:spcPts val="400"/>
              </a:spcBef>
              <a:spcAft>
                <a:spcPts val="400"/>
              </a:spcAft>
              <a:buFont typeface="+mj-lt"/>
              <a:buAutoNum type="arabicPeriod" startAt="5"/>
            </a:pPr>
            <a:r>
              <a:rPr lang="en-US" sz="2000" dirty="0" smtClean="0"/>
              <a:t>Import capability on the Cross Sound Cable (CSC) is dependent on the level of local generation </a:t>
            </a:r>
          </a:p>
          <a:p>
            <a:pPr marL="457200" indent="-457200">
              <a:spcBef>
                <a:spcPts val="400"/>
              </a:spcBef>
              <a:spcAft>
                <a:spcPts val="400"/>
              </a:spcAft>
              <a:buFont typeface="+mj-lt"/>
              <a:buAutoNum type="arabicPeriod" startAt="5"/>
            </a:pPr>
            <a:r>
              <a:rPr lang="en-US" sz="2000" dirty="0" smtClean="0"/>
              <a:t>New York interface limits</a:t>
            </a:r>
          </a:p>
          <a:p>
            <a:pPr marL="857250" lvl="1" indent="-284163">
              <a:spcBef>
                <a:spcPts val="400"/>
              </a:spcBef>
              <a:spcAft>
                <a:spcPts val="400"/>
              </a:spcAft>
            </a:pPr>
            <a:r>
              <a:rPr lang="en-US" sz="1600" dirty="0" smtClean="0"/>
              <a:t>These are without CSC and with the Northport Norwalk Cable at 0 MW flow</a:t>
            </a:r>
          </a:p>
          <a:p>
            <a:pPr marL="857250" lvl="1" indent="-284163">
              <a:spcBef>
                <a:spcPts val="400"/>
              </a:spcBef>
              <a:spcAft>
                <a:spcPts val="400"/>
              </a:spcAft>
            </a:pPr>
            <a:r>
              <a:rPr lang="en-US" sz="1600" dirty="0" smtClean="0"/>
              <a:t>Simultaneously importing into NE and SWCT or CT can lower the NY-NE capability (very rough decrease = 200 MW)</a:t>
            </a:r>
            <a:endParaRPr lang="en-US" dirty="0" smtClean="0"/>
          </a:p>
          <a:p>
            <a:endParaRPr lang="en-US" dirty="0" smtClean="0"/>
          </a:p>
        </p:txBody>
      </p:sp>
      <p:sp>
        <p:nvSpPr>
          <p:cNvPr id="5" name="Slide Number Placeholder 4"/>
          <p:cNvSpPr>
            <a:spLocks noGrp="1"/>
          </p:cNvSpPr>
          <p:nvPr>
            <p:ph type="sldNum" sz="quarter" idx="4"/>
          </p:nvPr>
        </p:nvSpPr>
        <p:spPr/>
        <p:txBody>
          <a:bodyPr/>
          <a:lstStyle/>
          <a:p>
            <a:pPr>
              <a:defRPr/>
            </a:pPr>
            <a:fld id="{31E6B14B-7B61-4194-8A2D-CCDC24EC3428}"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RSP15</a:t>
            </a:r>
            <a:br>
              <a:rPr lang="en-US" dirty="0" smtClean="0"/>
            </a:br>
            <a:r>
              <a:rPr lang="en-US" dirty="0" smtClean="0"/>
              <a:t>scope of review of external interface import transfer capability</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RSP15 Scope of Review of External Interface Import Transfer Capability </a:t>
            </a:r>
            <a:endParaRPr lang="en-US" dirty="0"/>
          </a:p>
        </p:txBody>
      </p:sp>
      <p:sp>
        <p:nvSpPr>
          <p:cNvPr id="3" name="Text Placeholder 2"/>
          <p:cNvSpPr>
            <a:spLocks noGrp="1"/>
          </p:cNvSpPr>
          <p:nvPr>
            <p:ph type="body" sz="quarter" idx="11"/>
          </p:nvPr>
        </p:nvSpPr>
        <p:spPr/>
        <p:txBody>
          <a:bodyPr/>
          <a:lstStyle/>
          <a:p>
            <a:r>
              <a:rPr lang="en-US" dirty="0" smtClean="0"/>
              <a:t>New Brunswick-New England</a:t>
            </a:r>
          </a:p>
          <a:p>
            <a:pPr lvl="1"/>
            <a:r>
              <a:rPr lang="en-US" dirty="0" smtClean="0"/>
              <a:t>Recent resource retirements and recent reductions in load in the Northern Maine area will be considered </a:t>
            </a:r>
          </a:p>
          <a:p>
            <a:r>
              <a:rPr lang="en-US" dirty="0" smtClean="0"/>
              <a:t>Other external interfaces will be evaluated based on a review of Network Model updates that become certified for use in Forward Capacity Auction 10</a:t>
            </a:r>
            <a:endParaRPr lang="en-US" dirty="0" smtClean="0"/>
          </a:p>
        </p:txBody>
      </p:sp>
      <p:sp>
        <p:nvSpPr>
          <p:cNvPr id="4" name="Slide Number Placeholder 3"/>
          <p:cNvSpPr>
            <a:spLocks noGrp="1"/>
          </p:cNvSpPr>
          <p:nvPr>
            <p:ph type="sldNum" sz="quarter" idx="4"/>
          </p:nvPr>
        </p:nvSpPr>
        <p:spPr/>
        <p:txBody>
          <a:bodyPr/>
          <a:lstStyle/>
          <a:p>
            <a:fld id="{10C7F894-2A36-495D-AB7C-1055F7AC0F9D}"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737816" y="6400800"/>
            <a:ext cx="381000" cy="381000"/>
          </a:xfrm>
          <a:prstGeom prst="rect">
            <a:avLst/>
          </a:prstGeom>
        </p:spPr>
        <p:txBody>
          <a:bodyPr/>
          <a:lstStyle/>
          <a:p>
            <a:fld id="{10C7F894-2A36-495D-AB7C-1055F7AC0F9D}" type="slidenum">
              <a:rPr lang="en-US" smtClean="0"/>
              <a:pPr/>
              <a:t>14</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1"/>
          </p:nvPr>
        </p:nvSpPr>
        <p:spPr/>
        <p:txBody>
          <a:bodyPr/>
          <a:lstStyle/>
          <a:p>
            <a:r>
              <a:rPr lang="en-US" dirty="0" smtClean="0"/>
              <a:t>Describe the provisions that govern the development and use of import transfer capability for existing external ties</a:t>
            </a:r>
          </a:p>
          <a:p>
            <a:r>
              <a:rPr lang="en-US" dirty="0" smtClean="0"/>
              <a:t>Describe the evaluations that will be performed for external interface import transfer capabilities for use in the 2015 Regional System Plan (RSP15) and Resource Adequacy/FCM studies</a:t>
            </a:r>
          </a:p>
        </p:txBody>
      </p:sp>
      <p:sp>
        <p:nvSpPr>
          <p:cNvPr id="4" name="Slide Number Placeholder 3"/>
          <p:cNvSpPr>
            <a:spLocks noGrp="1"/>
          </p:cNvSpPr>
          <p:nvPr>
            <p:ph type="sldNum" sz="quarter" idx="4"/>
          </p:nvPr>
        </p:nvSpPr>
        <p:spPr/>
        <p:txBody>
          <a:bodyPr/>
          <a:lstStyle/>
          <a:p>
            <a:fld id="{10C7F894-2A36-495D-AB7C-1055F7AC0F9D}" type="slidenum">
              <a:rPr lang="en-US" smtClean="0"/>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Provisions that govern the calculation of Import Transfer Capability of external ties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0C7F894-2A36-495D-AB7C-1055F7AC0F9D}" type="slidenum">
              <a:rPr lang="en-US" smtClean="0"/>
              <a:pPr/>
              <a:t>4</a:t>
            </a:fld>
            <a:endParaRPr lang="en-US" dirty="0"/>
          </a:p>
        </p:txBody>
      </p:sp>
      <p:sp>
        <p:nvSpPr>
          <p:cNvPr id="4" name="Title 1"/>
          <p:cNvSpPr txBox="1">
            <a:spLocks/>
          </p:cNvSpPr>
          <p:nvPr/>
        </p:nvSpPr>
        <p:spPr>
          <a:xfrm>
            <a:off x="457200" y="274638"/>
            <a:ext cx="8229600" cy="1143000"/>
          </a:xfrm>
          <a:prstGeom prst="rect">
            <a:avLst/>
          </a:prstGeom>
        </p:spPr>
        <p:txBody>
          <a:bodyPr anchor="ctr"/>
          <a:lstStyle/>
          <a:p>
            <a:pPr lvl="0">
              <a:spcBef>
                <a:spcPct val="0"/>
              </a:spcBef>
              <a:defRPr/>
            </a:pPr>
            <a:r>
              <a:rPr lang="en-US" sz="3200" b="1" dirty="0" smtClean="0">
                <a:solidFill>
                  <a:srgbClr val="595959"/>
                </a:solidFill>
                <a:latin typeface="+mj-lt"/>
                <a:ea typeface="+mj-ea"/>
                <a:cs typeface="+mj-cs"/>
              </a:rPr>
              <a:t>FAC-013-2</a:t>
            </a:r>
            <a:endParaRPr lang="en-US" sz="3200" b="1" dirty="0">
              <a:solidFill>
                <a:srgbClr val="595959"/>
              </a:solidFill>
              <a:latin typeface="+mj-lt"/>
              <a:ea typeface="+mj-ea"/>
              <a:cs typeface="+mj-cs"/>
            </a:endParaRPr>
          </a:p>
        </p:txBody>
      </p:sp>
      <p:sp>
        <p:nvSpPr>
          <p:cNvPr id="6" name="Content Placeholder 6"/>
          <p:cNvSpPr txBox="1">
            <a:spLocks/>
          </p:cNvSpPr>
          <p:nvPr/>
        </p:nvSpPr>
        <p:spPr>
          <a:xfrm>
            <a:off x="536575" y="1371600"/>
            <a:ext cx="8074025" cy="4724400"/>
          </a:xfrm>
          <a:prstGeom prst="rect">
            <a:avLst/>
          </a:prstGeom>
        </p:spPr>
        <p:txBody>
          <a:bodyPr lIns="91440" tIns="45720" rIns="91440" bIns="45720"/>
          <a:lstStyle/>
          <a:p>
            <a:pPr marL="342900" lvl="0" indent="-342900">
              <a:spcBef>
                <a:spcPts val="1200"/>
              </a:spcBef>
              <a:buFont typeface="Arial" pitchFamily="34" charset="0"/>
              <a:buChar char="•"/>
              <a:defRPr/>
            </a:pPr>
            <a:r>
              <a:rPr lang="en-US" sz="2000" dirty="0" smtClean="0">
                <a:solidFill>
                  <a:srgbClr val="595959"/>
                </a:solidFill>
                <a:cs typeface="Times New Roman" pitchFamily="18" charset="0"/>
              </a:rPr>
              <a:t>NERC Standard FAC-013-2 ensures that Planning Coordinators have a methodology for, and perform an annual assessment to identify </a:t>
            </a:r>
            <a:r>
              <a:rPr lang="en-US" sz="2000" b="1" dirty="0" smtClean="0">
                <a:solidFill>
                  <a:srgbClr val="595959"/>
                </a:solidFill>
                <a:cs typeface="Times New Roman" pitchFamily="18" charset="0"/>
              </a:rPr>
              <a:t>potential future Transmission System weaknesses and limiting facilities that could impact the Bulk Electric System’s  ability to reliably transfer energy </a:t>
            </a:r>
            <a:r>
              <a:rPr lang="en-US" sz="2000" dirty="0" smtClean="0">
                <a:solidFill>
                  <a:srgbClr val="595959"/>
                </a:solidFill>
                <a:cs typeface="Times New Roman" pitchFamily="18" charset="0"/>
              </a:rPr>
              <a:t>in the Near-Term Transmission Planning Horizon</a:t>
            </a:r>
          </a:p>
          <a:p>
            <a:pPr marL="800100" lvl="1" indent="-342900">
              <a:spcBef>
                <a:spcPts val="1200"/>
              </a:spcBef>
              <a:buFont typeface="Arial" pitchFamily="34" charset="0"/>
              <a:buChar char="•"/>
              <a:defRPr/>
            </a:pPr>
            <a:r>
              <a:rPr lang="en-US" sz="2000" dirty="0" smtClean="0">
                <a:solidFill>
                  <a:srgbClr val="595959"/>
                </a:solidFill>
                <a:cs typeface="Times New Roman" pitchFamily="18" charset="0"/>
              </a:rPr>
              <a:t>In New England, when identifying potential future Transmission System weaknesses, consideration will be given </a:t>
            </a:r>
            <a:r>
              <a:rPr lang="en-US" sz="2000" dirty="0" smtClean="0"/>
              <a:t>to rejected delist bids, generation retirements or other changes in system conditions </a:t>
            </a:r>
            <a:endParaRPr lang="en-US" sz="2000" dirty="0" smtClean="0">
              <a:solidFill>
                <a:srgbClr val="595959"/>
              </a:solidFill>
              <a:cs typeface="Times New Roman" pitchFamily="18" charset="0"/>
            </a:endParaRPr>
          </a:p>
          <a:p>
            <a:pPr marL="342900" lvl="0" indent="-342900">
              <a:spcBef>
                <a:spcPts val="1200"/>
              </a:spcBef>
              <a:buFont typeface="Arial" pitchFamily="34" charset="0"/>
              <a:buChar char="•"/>
              <a:defRPr/>
            </a:pPr>
            <a:endParaRPr lang="en-US" sz="2000" dirty="0" smtClean="0">
              <a:solidFill>
                <a:srgbClr val="595959"/>
              </a:solidFill>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Alignment of Planning Processes</a:t>
            </a:r>
            <a:endParaRPr lang="en-US" dirty="0"/>
          </a:p>
        </p:txBody>
      </p:sp>
      <p:sp>
        <p:nvSpPr>
          <p:cNvPr id="4" name="Text Placeholder 3"/>
          <p:cNvSpPr>
            <a:spLocks noGrp="1"/>
          </p:cNvSpPr>
          <p:nvPr>
            <p:ph type="body" sz="quarter" idx="11"/>
          </p:nvPr>
        </p:nvSpPr>
        <p:spPr/>
        <p:txBody>
          <a:bodyPr>
            <a:normAutofit/>
          </a:bodyPr>
          <a:lstStyle/>
          <a:p>
            <a:r>
              <a:rPr lang="en-US" dirty="0" smtClean="0"/>
              <a:t>NERC FAC-013-2 activities are in alignment with</a:t>
            </a:r>
          </a:p>
          <a:p>
            <a:pPr lvl="1"/>
            <a:r>
              <a:rPr lang="en-US" dirty="0" smtClean="0"/>
              <a:t>Regional System Plan (Attachment K):</a:t>
            </a:r>
          </a:p>
          <a:p>
            <a:pPr lvl="2"/>
            <a:r>
              <a:rPr lang="en-US" dirty="0" smtClean="0"/>
              <a:t>The Regional System Plan shall include the results of the annual assessment of transmission transfer capability, conducted pursuant to applicable NERC, NPCC and ISO New England standards and criteria and the identification of potential future transmission system weaknesses and limiting facilities that could impact the transmission system’s ability to reliably transfer energy in the planning horizon</a:t>
            </a:r>
          </a:p>
          <a:p>
            <a:pPr lvl="2"/>
            <a:r>
              <a:rPr lang="en-US" dirty="0" smtClean="0"/>
              <a:t>Each annual assessment will identify those portions of the New England system, along with the associated interface boundaries, that should be considered in the assessment of Capacity Zones to be modeled in the Forward Capacity Market pursuant to ISO Tariff Section III.12</a:t>
            </a:r>
          </a:p>
          <a:p>
            <a:pPr lvl="1"/>
            <a:r>
              <a:rPr lang="en-US" dirty="0" smtClean="0"/>
              <a:t>FERC 715 reporting of various aspects of the transmission system and the transmission planning process</a:t>
            </a:r>
          </a:p>
          <a:p>
            <a:pPr lvl="2"/>
            <a:endParaRPr lang="en-US" dirty="0" smtClean="0"/>
          </a:p>
        </p:txBody>
      </p:sp>
      <p:sp>
        <p:nvSpPr>
          <p:cNvPr id="2" name="Slide Number Placeholder 1"/>
          <p:cNvSpPr>
            <a:spLocks noGrp="1"/>
          </p:cNvSpPr>
          <p:nvPr>
            <p:ph type="sldNum" sz="quarter" idx="4"/>
          </p:nvPr>
        </p:nvSpPr>
        <p:spPr/>
        <p:txBody>
          <a:bodyPr/>
          <a:lstStyle/>
          <a:p>
            <a:fld id="{10C7F894-2A36-495D-AB7C-1055F7AC0F9D}"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import capability determinations – for use in FCM (Tariff Section III.12.9.2.4)</a:t>
            </a:r>
            <a:endParaRPr lang="en-US" dirty="0"/>
          </a:p>
        </p:txBody>
      </p:sp>
      <p:sp>
        <p:nvSpPr>
          <p:cNvPr id="3" name="Text Placeholder 2"/>
          <p:cNvSpPr>
            <a:spLocks noGrp="1"/>
          </p:cNvSpPr>
          <p:nvPr>
            <p:ph type="body" sz="quarter" idx="11"/>
          </p:nvPr>
        </p:nvSpPr>
        <p:spPr/>
        <p:txBody>
          <a:bodyPr>
            <a:normAutofit fontScale="92500" lnSpcReduction="10000"/>
          </a:bodyPr>
          <a:lstStyle/>
          <a:p>
            <a:r>
              <a:rPr lang="en-US" dirty="0" smtClean="0"/>
              <a:t>The import capability of all external interconnections with New England will be determined using studies of system conditions expected during the Capacity Commitment Period:</a:t>
            </a:r>
          </a:p>
          <a:p>
            <a:pPr lvl="2"/>
            <a:r>
              <a:rPr lang="en-US" dirty="0" smtClean="0"/>
              <a:t>Forecast 90/10 peak load</a:t>
            </a:r>
          </a:p>
          <a:p>
            <a:pPr lvl="2"/>
            <a:r>
              <a:rPr lang="en-US" dirty="0" smtClean="0"/>
              <a:t>Existing Generating Capacity Resources at their CNR Capability</a:t>
            </a:r>
          </a:p>
          <a:p>
            <a:pPr lvl="2"/>
            <a:r>
              <a:rPr lang="en-US" dirty="0" smtClean="0"/>
              <a:t>Existing Demand Resources reflecting their Capacity Supply Obligation</a:t>
            </a:r>
          </a:p>
          <a:p>
            <a:pPr lvl="2"/>
            <a:r>
              <a:rPr lang="en-US" dirty="0" smtClean="0"/>
              <a:t>Stressed Transfers</a:t>
            </a:r>
          </a:p>
          <a:p>
            <a:r>
              <a:rPr lang="en-US" dirty="0" smtClean="0"/>
              <a:t>The system will be modeled in a manner that reflects the design of the interconnection</a:t>
            </a:r>
          </a:p>
          <a:p>
            <a:pPr lvl="2"/>
            <a:r>
              <a:rPr lang="en-US" dirty="0" smtClean="0"/>
              <a:t>If an interconnection and its supporting system upgrades were designed to provide incremental capacity into the New England Control Area, simulations will assume imports up to the level that the interconnection was designed to support</a:t>
            </a:r>
          </a:p>
          <a:p>
            <a:pPr lvl="2"/>
            <a:r>
              <a:rPr lang="en-US" dirty="0" smtClean="0"/>
              <a:t>If the interconnection was not designed to be comparably integrated, simulations will determine the amount of power that can be delivered into New England over the interconnection</a:t>
            </a:r>
          </a:p>
        </p:txBody>
      </p:sp>
      <p:sp>
        <p:nvSpPr>
          <p:cNvPr id="4" name="Slide Number Placeholder 3"/>
          <p:cNvSpPr>
            <a:spLocks noGrp="1"/>
          </p:cNvSpPr>
          <p:nvPr>
            <p:ph type="sldNum" sz="quarter" idx="4"/>
          </p:nvPr>
        </p:nvSpPr>
        <p:spPr/>
        <p:txBody>
          <a:bodyPr/>
          <a:lstStyle/>
          <a:p>
            <a:fld id="{10C7F894-2A36-495D-AB7C-1055F7AC0F9D}"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the Delivery of Capacity</a:t>
            </a:r>
            <a:endParaRPr lang="en-US" dirty="0"/>
          </a:p>
        </p:txBody>
      </p:sp>
      <p:sp>
        <p:nvSpPr>
          <p:cNvPr id="3" name="Content Placeholder 2"/>
          <p:cNvSpPr>
            <a:spLocks noGrp="1"/>
          </p:cNvSpPr>
          <p:nvPr>
            <p:ph type="body" sz="quarter" idx="11"/>
          </p:nvPr>
        </p:nvSpPr>
        <p:spPr/>
        <p:txBody>
          <a:bodyPr>
            <a:normAutofit lnSpcReduction="10000"/>
          </a:bodyPr>
          <a:lstStyle/>
          <a:p>
            <a:r>
              <a:rPr lang="en-US" dirty="0" smtClean="0"/>
              <a:t>To analyze the potential for the delivery of capacity over an existing external interface into New England:</a:t>
            </a:r>
          </a:p>
          <a:p>
            <a:pPr lvl="1"/>
            <a:r>
              <a:rPr lang="en-US" dirty="0" smtClean="0"/>
              <a:t>For the study year and load level:</a:t>
            </a:r>
          </a:p>
          <a:p>
            <a:pPr lvl="2"/>
            <a:r>
              <a:rPr lang="en-US" sz="1600" dirty="0" smtClean="0"/>
              <a:t>Turn on New England Existing Generating Capacity Resources to their Capacity Network Resource Capability (CNRC)</a:t>
            </a:r>
          </a:p>
          <a:p>
            <a:pPr lvl="2"/>
            <a:r>
              <a:rPr lang="en-US" sz="1600" dirty="0" smtClean="0"/>
              <a:t>Turn on Existing Demand Resources</a:t>
            </a:r>
          </a:p>
          <a:p>
            <a:pPr lvl="2"/>
            <a:r>
              <a:rPr lang="en-US" sz="1600" dirty="0" smtClean="0"/>
              <a:t>Identify how much can be transferred into New England over the existing interface before reaching a constraint</a:t>
            </a:r>
          </a:p>
          <a:p>
            <a:r>
              <a:rPr lang="en-US" dirty="0" smtClean="0"/>
              <a:t>To analyze the potential to qualify new capacity within New England (overlapping impacts of new internal resources):</a:t>
            </a:r>
          </a:p>
          <a:p>
            <a:pPr lvl="1"/>
            <a:r>
              <a:rPr lang="en-US" dirty="0" smtClean="0"/>
              <a:t>For the study year and load level:</a:t>
            </a:r>
          </a:p>
          <a:p>
            <a:pPr lvl="2"/>
            <a:r>
              <a:rPr lang="en-US" sz="1600" dirty="0" smtClean="0"/>
              <a:t>Turn on Existing Generating Capacity Resources to their CNRC</a:t>
            </a:r>
          </a:p>
          <a:p>
            <a:pPr lvl="2"/>
            <a:r>
              <a:rPr lang="en-US" sz="1600" dirty="0" smtClean="0"/>
              <a:t>Turn on Existing Demand Resources</a:t>
            </a:r>
          </a:p>
          <a:p>
            <a:pPr lvl="2"/>
            <a:r>
              <a:rPr lang="en-US" sz="1600" dirty="0" smtClean="0"/>
              <a:t>Increase imports to their </a:t>
            </a:r>
            <a:r>
              <a:rPr lang="en-US" sz="1600" dirty="0" smtClean="0"/>
              <a:t>limit </a:t>
            </a:r>
            <a:r>
              <a:rPr lang="en-US" sz="1600" dirty="0" smtClean="0"/>
              <a:t>or until an interface constrains</a:t>
            </a:r>
          </a:p>
          <a:p>
            <a:pPr lvl="2"/>
            <a:r>
              <a:rPr lang="en-US" sz="1600" dirty="0" smtClean="0"/>
              <a:t>Identify if there is any remaining headroom to qualify new internal capacity</a:t>
            </a:r>
          </a:p>
          <a:p>
            <a:endParaRPr lang="en-US" dirty="0"/>
          </a:p>
        </p:txBody>
      </p:sp>
      <p:sp>
        <p:nvSpPr>
          <p:cNvPr id="4" name="Slide Number Placeholder 3"/>
          <p:cNvSpPr>
            <a:spLocks noGrp="1"/>
          </p:cNvSpPr>
          <p:nvPr>
            <p:ph type="sldNum" sz="quarter" idx="4"/>
          </p:nvPr>
        </p:nvSpPr>
        <p:spPr>
          <a:prstGeom prst="rect">
            <a:avLst/>
          </a:prstGeom>
        </p:spPr>
        <p:txBody>
          <a:bodyPr/>
          <a:lstStyle/>
          <a:p>
            <a:pPr>
              <a:defRPr/>
            </a:pPr>
            <a:fld id="{36188FDD-FFE0-4960-9CB7-4D7ECD4D9F06}" type="slidenum">
              <a:rPr lang="en-US" sz="900" smtClean="0"/>
              <a:pPr>
                <a:defRPr/>
              </a:pPr>
              <a:t>7</a:t>
            </a:fld>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RSP14</a:t>
            </a:r>
            <a:br>
              <a:rPr lang="en-US" dirty="0" smtClean="0"/>
            </a:br>
            <a:r>
              <a:rPr lang="en-US" dirty="0" smtClean="0"/>
              <a:t>A Review of previous results</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RSP14 External Interface Import Capability</a:t>
            </a:r>
            <a:br>
              <a:rPr lang="en-US" dirty="0" smtClean="0"/>
            </a:br>
            <a:r>
              <a:rPr lang="en-US" dirty="0" smtClean="0"/>
              <a:t>(The values below will be updated for RSP15)</a:t>
            </a:r>
            <a:endParaRPr lang="en-US" dirty="0"/>
          </a:p>
        </p:txBody>
      </p:sp>
      <p:sp>
        <p:nvSpPr>
          <p:cNvPr id="4" name="Slide Number Placeholder 3"/>
          <p:cNvSpPr>
            <a:spLocks noGrp="1"/>
          </p:cNvSpPr>
          <p:nvPr>
            <p:ph type="sldNum" sz="quarter" idx="4"/>
          </p:nvPr>
        </p:nvSpPr>
        <p:spPr/>
        <p:txBody>
          <a:bodyPr/>
          <a:lstStyle/>
          <a:p>
            <a:fld id="{10C7F894-2A36-495D-AB7C-1055F7AC0F9D}" type="slidenum">
              <a:rPr lang="en-US" smtClean="0"/>
              <a:pPr/>
              <a:t>9</a:t>
            </a:fld>
            <a:endParaRPr lang="en-US" dirty="0"/>
          </a:p>
        </p:txBody>
      </p:sp>
      <p:sp>
        <p:nvSpPr>
          <p:cNvPr id="6" name="TextBox 5"/>
          <p:cNvSpPr txBox="1"/>
          <p:nvPr/>
        </p:nvSpPr>
        <p:spPr>
          <a:xfrm>
            <a:off x="533400" y="6062246"/>
            <a:ext cx="3736920" cy="338554"/>
          </a:xfrm>
          <a:prstGeom prst="rect">
            <a:avLst/>
          </a:prstGeom>
          <a:noFill/>
        </p:spPr>
        <p:txBody>
          <a:bodyPr wrap="none" rtlCol="0">
            <a:spAutoFit/>
          </a:bodyPr>
          <a:lstStyle/>
          <a:p>
            <a:r>
              <a:rPr lang="en-US" sz="1600" i="1" dirty="0" smtClean="0"/>
              <a:t>Notes are discussed on the following pages</a:t>
            </a:r>
            <a:endParaRPr lang="en-US" sz="1600" i="1" dirty="0"/>
          </a:p>
        </p:txBody>
      </p:sp>
      <p:graphicFrame>
        <p:nvGraphicFramePr>
          <p:cNvPr id="21512" name="Object 8"/>
          <p:cNvGraphicFramePr>
            <a:graphicFrameLocks noChangeAspect="1"/>
          </p:cNvGraphicFramePr>
          <p:nvPr/>
        </p:nvGraphicFramePr>
        <p:xfrm>
          <a:off x="428625" y="1447800"/>
          <a:ext cx="8286750" cy="4486275"/>
        </p:xfrm>
        <a:graphic>
          <a:graphicData uri="http://schemas.openxmlformats.org/presentationml/2006/ole">
            <p:oleObj spid="_x0000_s21512" name="Worksheet" r:id="rId3" imgW="8286840" imgH="4486275" progId="Excel.Sheet.12">
              <p:embed/>
            </p:oleObj>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iso_white_cover[1]">
  <a:themeElements>
    <a:clrScheme name="iso colors">
      <a:dk1>
        <a:srgbClr val="595959"/>
      </a:dk1>
      <a:lt1>
        <a:srgbClr val="FFFFFF"/>
      </a:lt1>
      <a:dk2>
        <a:srgbClr val="11479D"/>
      </a:dk2>
      <a:lt2>
        <a:srgbClr val="9B8F83"/>
      </a:lt2>
      <a:accent1>
        <a:srgbClr val="0082CF"/>
      </a:accent1>
      <a:accent2>
        <a:srgbClr val="E7251A"/>
      </a:accent2>
      <a:accent3>
        <a:srgbClr val="73B532"/>
      </a:accent3>
      <a:accent4>
        <a:srgbClr val="6159A6"/>
      </a:accent4>
      <a:accent5>
        <a:srgbClr val="F5943C"/>
      </a:accent5>
      <a:accent6>
        <a:srgbClr val="F9AF1C"/>
      </a:accent6>
      <a:hlink>
        <a:srgbClr val="11479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iso_white_cover[1]</Template>
  <TotalTime>4851</TotalTime>
  <Words>913</Words>
  <Application>Microsoft Office PowerPoint</Application>
  <PresentationFormat>On-screen Show (4:3)</PresentationFormat>
  <Paragraphs>72</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iso_white_cover[1]</vt:lpstr>
      <vt:lpstr>Worksheet</vt:lpstr>
      <vt:lpstr>Slide 1</vt:lpstr>
      <vt:lpstr>Agenda</vt:lpstr>
      <vt:lpstr>Provisions that govern the calculation of Import Transfer Capability of external ties</vt:lpstr>
      <vt:lpstr>Slide 4</vt:lpstr>
      <vt:lpstr>Alignment of Planning Processes</vt:lpstr>
      <vt:lpstr>External import capability determinations – for use in FCM (Tariff Section III.12.9.2.4)</vt:lpstr>
      <vt:lpstr>Analysis of the Delivery of Capacity</vt:lpstr>
      <vt:lpstr>RSP14 A Review of previous results</vt:lpstr>
      <vt:lpstr>RSP14 External Interface Import Capability (The values below will be updated for RSP15)</vt:lpstr>
      <vt:lpstr>External Interface Import Capability, continued</vt:lpstr>
      <vt:lpstr>External Interface Import Capability, continued</vt:lpstr>
      <vt:lpstr>RSP15 scope of review of external interface import transfer capability</vt:lpstr>
      <vt:lpstr>RSP15 Scope of Review of External Interface Import Transfer Capability </vt:lpstr>
      <vt:lpstr>Slide 14</vt:lpstr>
    </vt:vector>
  </TitlesOfParts>
  <Company>ISO New England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RSP 14 Transfer Capabilities</dc:title>
  <dc:creator>ISO New England</dc:creator>
  <cp:lastModifiedBy>AMcB</cp:lastModifiedBy>
  <cp:revision>303</cp:revision>
  <dcterms:created xsi:type="dcterms:W3CDTF">2013-01-31T14:32:04Z</dcterms:created>
  <dcterms:modified xsi:type="dcterms:W3CDTF">2014-12-12T16:40:47Z</dcterms:modified>
</cp:coreProperties>
</file>