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6" r:id="rId1"/>
  </p:sldMasterIdLst>
  <p:notesMasterIdLst>
    <p:notesMasterId r:id="rId22"/>
  </p:notesMasterIdLst>
  <p:handoutMasterIdLst>
    <p:handoutMasterId r:id="rId23"/>
  </p:handoutMasterIdLst>
  <p:sldIdLst>
    <p:sldId id="257" r:id="rId2"/>
    <p:sldId id="317" r:id="rId3"/>
    <p:sldId id="331" r:id="rId4"/>
    <p:sldId id="335" r:id="rId5"/>
    <p:sldId id="334" r:id="rId6"/>
    <p:sldId id="336" r:id="rId7"/>
    <p:sldId id="306" r:id="rId8"/>
    <p:sldId id="319" r:id="rId9"/>
    <p:sldId id="321" r:id="rId10"/>
    <p:sldId id="342" r:id="rId11"/>
    <p:sldId id="329" r:id="rId12"/>
    <p:sldId id="330" r:id="rId13"/>
    <p:sldId id="343" r:id="rId14"/>
    <p:sldId id="344" r:id="rId15"/>
    <p:sldId id="287" r:id="rId16"/>
    <p:sldId id="337" r:id="rId17"/>
    <p:sldId id="338" r:id="rId18"/>
    <p:sldId id="339" r:id="rId19"/>
    <p:sldId id="340" r:id="rId20"/>
    <p:sldId id="341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perben - 2" initials="m2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8F83"/>
    <a:srgbClr val="77BD2A"/>
    <a:srgbClr val="E7251A"/>
    <a:srgbClr val="0082CF"/>
    <a:srgbClr val="11479D"/>
    <a:srgbClr val="6159A6"/>
    <a:srgbClr val="F5943C"/>
    <a:srgbClr val="F9AF1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6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25" d="100"/>
        <a:sy n="12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9AC4210-4E97-40CF-A44D-261E29A950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1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358217-AAF2-45B7-9733-DAFAA4FF6C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4E341C-6A13-41AD-9790-73CA21E24002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4838"/>
            <a:ext cx="5140325" cy="418465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595959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59595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21" name="Picture 20" descr="gray border large_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0047"/>
            <a:ext cx="9144000" cy="8279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59595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600200"/>
            <a:ext cx="8229600" cy="4416552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F428BA5B-458B-4D09-9FF5-FFA99E798E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600200"/>
            <a:ext cx="8229600" cy="4416552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F428BA5B-458B-4D09-9FF5-FFA99E798E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600199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F428BA5B-458B-4D09-9FF5-FFA99E798E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F428BA5B-458B-4D09-9FF5-FFA99E798E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600200"/>
            <a:ext cx="4041648" cy="4524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F428BA5B-458B-4D09-9FF5-FFA99E798E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600200"/>
            <a:ext cx="4041648" cy="4524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F428BA5B-458B-4D09-9FF5-FFA99E798E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F428BA5B-458B-4D09-9FF5-FFA99E798E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F428BA5B-458B-4D09-9FF5-FFA99E798E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600199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F428BA5B-458B-4D09-9FF5-FFA99E798E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199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600199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F428BA5B-458B-4D09-9FF5-FFA99E798E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ransi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2098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transitional slide: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5814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595959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pic>
        <p:nvPicPr>
          <p:cNvPr id="6" name="Picture 5" descr="ISO-PPT-Yellow-Foot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05525"/>
            <a:ext cx="9144000" cy="75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F428BA5B-458B-4D09-9FF5-FFA99E798E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F428BA5B-458B-4D09-9FF5-FFA99E798E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600200"/>
            <a:ext cx="4041648" cy="4524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F428BA5B-458B-4D09-9FF5-FFA99E798E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600200"/>
            <a:ext cx="4041648" cy="4524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F428BA5B-458B-4D09-9FF5-FFA99E798E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77850" y="2343150"/>
            <a:ext cx="7732713" cy="1295400"/>
          </a:xfrm>
        </p:spPr>
        <p:txBody>
          <a:bodyPr/>
          <a:lstStyle>
            <a:lvl1pPr>
              <a:defRPr>
                <a:solidFill>
                  <a:srgbClr val="F9AF1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88963" y="4322763"/>
            <a:ext cx="7042150" cy="777875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F9AF1C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05625" y="6413500"/>
            <a:ext cx="20955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CF0F1-7042-4D52-88A0-0E1A60BD71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553200" y="6172200"/>
            <a:ext cx="2012950" cy="517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Forward Capacity Market  © 2009 ISO New England Inc. </a:t>
            </a:r>
            <a:endParaRPr lang="en-US" sz="800" dirty="0"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A38CF-8AF5-4C1A-A062-DBF890F317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1600200"/>
            <a:ext cx="8229600" cy="441960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F428BA5B-458B-4D09-9FF5-FFA99E798E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F428BA5B-458B-4D09-9FF5-FFA99E798E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F428BA5B-458B-4D09-9FF5-FFA99E798E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question_text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4100" y="3057175"/>
            <a:ext cx="3718253" cy="743651"/>
          </a:xfrm>
          <a:prstGeom prst="rect">
            <a:avLst/>
          </a:prstGeom>
        </p:spPr>
      </p:pic>
      <p:pic>
        <p:nvPicPr>
          <p:cNvPr id="13" name="Picture 12" descr="blue_ques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200429"/>
            <a:ext cx="2895238" cy="4457143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F428BA5B-458B-4D09-9FF5-FFA99E798E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F428BA5B-458B-4D09-9FF5-FFA99E798E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400">
                <a:solidFill>
                  <a:srgbClr val="595959"/>
                </a:solidFill>
              </a:defRPr>
            </a:lvl4pPr>
            <a:lvl5pPr>
              <a:defRPr sz="1400">
                <a:solidFill>
                  <a:srgbClr val="5959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400">
                <a:solidFill>
                  <a:srgbClr val="595959"/>
                </a:solidFill>
              </a:defRPr>
            </a:lvl4pPr>
            <a:lvl5pPr>
              <a:defRPr sz="1400">
                <a:solidFill>
                  <a:srgbClr val="5959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F428BA5B-458B-4D09-9FF5-FFA99E798E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600200"/>
            <a:ext cx="8229600" cy="441960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F428BA5B-458B-4D09-9FF5-FFA99E798E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48412"/>
            <a:ext cx="9143991" cy="509587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F428BA5B-458B-4D09-9FF5-FFA99E798E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59595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iso-ne.com/regulatory/tariff/sect_3/mr1_sec_1-12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o-ne.com/regulatory/tariff/sect_3/mr1_sec_1-12.pdf" TargetMode="Externa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7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January 27, 2015 | Reliability committee meeting</a:t>
            </a: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mtClean="0"/>
              <a:t>Simmi Chaudhury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mtClean="0"/>
              <a:t>Resource Analysis AND integration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mtClean="0"/>
              <a:t>2015 Network Topology Certifications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mtClean="0"/>
              <a:t>Forward Capacity Market (FCM)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Newly Certified Transmission Projects, </a:t>
            </a:r>
            <a:r>
              <a:rPr lang="en-US" i="1" dirty="0" smtClean="0"/>
              <a:t>cont’d</a:t>
            </a:r>
            <a:r>
              <a:rPr lang="en-US" dirty="0" smtClean="0"/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No new transmission projects were certified in the states of:</a:t>
            </a:r>
          </a:p>
          <a:p>
            <a:pPr lvl="1"/>
            <a:r>
              <a:rPr lang="en-US" dirty="0" smtClean="0"/>
              <a:t>Massachusetts</a:t>
            </a:r>
          </a:p>
          <a:p>
            <a:pPr lvl="1"/>
            <a:r>
              <a:rPr lang="en-US" dirty="0" smtClean="0"/>
              <a:t>Maine</a:t>
            </a:r>
          </a:p>
          <a:p>
            <a:pPr lvl="1"/>
            <a:r>
              <a:rPr lang="en-US" dirty="0" smtClean="0"/>
              <a:t>Vermont</a:t>
            </a:r>
          </a:p>
          <a:p>
            <a:endParaRPr lang="en-US" dirty="0" smtClean="0"/>
          </a:p>
          <a:p>
            <a:r>
              <a:rPr lang="en-US" dirty="0" smtClean="0"/>
              <a:t>Please consult the Certified Projects listing included in the meeting materials for a complete list of certified projects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1A9232-E07A-4939-ABCC-12B8BF60FC3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to Previously Certified Projects</a:t>
            </a:r>
            <a:endParaRPr lang="en-US" dirty="0"/>
          </a:p>
        </p:txBody>
      </p:sp>
      <p:graphicFrame>
        <p:nvGraphicFramePr>
          <p:cNvPr id="26" name="Table Placeholder 25"/>
          <p:cNvGraphicFramePr>
            <a:graphicFrameLocks noGrp="1"/>
          </p:cNvGraphicFramePr>
          <p:nvPr>
            <p:ph type="tbl" sz="quarter" idx="10"/>
          </p:nvPr>
        </p:nvGraphicFramePr>
        <p:xfrm>
          <a:off x="457200" y="1600200"/>
          <a:ext cx="8305801" cy="4267200"/>
        </p:xfrm>
        <a:graphic>
          <a:graphicData uri="http://schemas.openxmlformats.org/drawingml/2006/table">
            <a:tbl>
              <a:tblPr/>
              <a:tblGrid>
                <a:gridCol w="379362"/>
                <a:gridCol w="763637"/>
                <a:gridCol w="1143000"/>
                <a:gridCol w="2057400"/>
                <a:gridCol w="457200"/>
                <a:gridCol w="685800"/>
                <a:gridCol w="685800"/>
                <a:gridCol w="685800"/>
                <a:gridCol w="685800"/>
                <a:gridCol w="762002"/>
              </a:tblGrid>
              <a:tr h="3048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State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 Projected In-Service Date (RSP Date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)*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Major Project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Project Component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RSP Project Number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I.3.9 Approval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TCA Approval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Responsible 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595959"/>
                          </a:solidFill>
                          <a:latin typeface="+mn-lt"/>
                        </a:rPr>
                        <a:t>FCM Certified In-Service Date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595959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95275"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595959"/>
                          </a:solidFill>
                          <a:latin typeface="Calibri"/>
                        </a:rPr>
                        <a:t>Original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595959"/>
                          </a:solidFill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595959"/>
                          </a:solidFill>
                          <a:latin typeface="Calibri"/>
                        </a:rPr>
                        <a:t>Updated</a:t>
                      </a:r>
                      <a:endParaRPr lang="en-US" sz="1000" b="0" i="0" u="none" strike="noStrike" dirty="0">
                        <a:solidFill>
                          <a:srgbClr val="595959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NH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Feb-15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Southern New Hampshire Solution</a:t>
                      </a: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Uprate 115 kV line G146, Garvins-Deerfield</a:t>
                      </a: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1307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3/7/2013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NU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Nov-15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Mar-15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NH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Dec-14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Northern New Hampshire Solution</a:t>
                      </a: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Littleton Substation - Add a second 230/115kV autotransformer and associated 115 kV substation work</a:t>
                      </a: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1276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3/7/2013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NU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Dec-15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Jan-15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NH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Dec-14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Southern New Hampshire Solution</a:t>
                      </a: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Upgrade Merrimack 230/ 115 kV substation and relocate existing capacitor banks to Bus 1 and Bus 3</a:t>
                      </a: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1312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3/7/2013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NU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Dec-14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May-15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NH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Dec-13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Southern New Hampshire Solution</a:t>
                      </a: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Add two 115 kV circuit breakers at Merrimack Substation </a:t>
                      </a: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1376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5/16/2012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Dec-14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May-15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NH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Dec-15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Southern New Hampshire Solution</a:t>
                      </a: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Merrimack Substation - replace (1) 115 kV circuit breaker (Q171).  (This circuit breaker is a different breaker than identified in project 1312)</a:t>
                      </a: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1495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3/7/2013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NU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Dec-14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May-15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NH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Dec-14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Seacoast New Hampshire Solution</a:t>
                      </a: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Three Rivers Substation-Add: (1) 115 kV circuit breaker </a:t>
                      </a: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1322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3/7/2013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May-14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Oct-14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1A9232-E07A-4939-ABCC-12B8BF60FC3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999202"/>
            <a:ext cx="830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*Most recent RSP publication was the October 2014.</a:t>
            </a:r>
          </a:p>
          <a:p>
            <a:r>
              <a:rPr lang="en-US" sz="1000" dirty="0" smtClean="0"/>
              <a:t>Please consult the Certified Projects listing included in the meeting materials for a complete list of certified projects</a:t>
            </a:r>
          </a:p>
          <a:p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to Previously Certified Projects, </a:t>
            </a:r>
            <a:r>
              <a:rPr lang="en-US" sz="2800" i="1" dirty="0" smtClean="0"/>
              <a:t>cont’d</a:t>
            </a:r>
            <a:endParaRPr lang="en-US" sz="2800" i="1" dirty="0"/>
          </a:p>
        </p:txBody>
      </p:sp>
      <p:graphicFrame>
        <p:nvGraphicFramePr>
          <p:cNvPr id="26" name="Table Placeholder 25"/>
          <p:cNvGraphicFramePr>
            <a:graphicFrameLocks noGrp="1"/>
          </p:cNvGraphicFramePr>
          <p:nvPr>
            <p:ph type="tbl" sz="quarter" idx="10"/>
          </p:nvPr>
        </p:nvGraphicFramePr>
        <p:xfrm>
          <a:off x="457200" y="1600200"/>
          <a:ext cx="8305801" cy="4114800"/>
        </p:xfrm>
        <a:graphic>
          <a:graphicData uri="http://schemas.openxmlformats.org/drawingml/2006/table">
            <a:tbl>
              <a:tblPr/>
              <a:tblGrid>
                <a:gridCol w="379362"/>
                <a:gridCol w="763637"/>
                <a:gridCol w="1143000"/>
                <a:gridCol w="2057400"/>
                <a:gridCol w="457200"/>
                <a:gridCol w="685800"/>
                <a:gridCol w="685800"/>
                <a:gridCol w="685800"/>
                <a:gridCol w="685800"/>
                <a:gridCol w="762002"/>
              </a:tblGrid>
              <a:tr h="3048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State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 Projected In-Service Date (RSP Date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)*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Major Project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Project Component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RSP Project Number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I.3.9 Approval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TCA Approval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Responsible 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595959"/>
                          </a:solidFill>
                          <a:latin typeface="+mn-lt"/>
                        </a:rPr>
                        <a:t>FCM Certified In-Service Date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595959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95275"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595959"/>
                          </a:solidFill>
                          <a:latin typeface="Calibri"/>
                        </a:rPr>
                        <a:t>Original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595959"/>
                          </a:solidFill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595959"/>
                          </a:solidFill>
                          <a:latin typeface="Calibri"/>
                        </a:rPr>
                        <a:t>Updated</a:t>
                      </a:r>
                      <a:endParaRPr lang="en-US" sz="1000" b="0" i="0" u="none" strike="noStrike" dirty="0">
                        <a:solidFill>
                          <a:srgbClr val="595959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Dec-16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SWCT</a:t>
                      </a: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Milvon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to Devon Tie 88005A - 89005B 115 kV Line Upgrade</a:t>
                      </a: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1384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8/27/2012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UI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Oct-16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Dec-16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Dec-14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NEEWS </a:t>
                      </a: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Rebuild 1.2 mile length of line 336 with 2-900 ACSS conductor and replace 5, 345kV 2000 amp disconnect switches with 3000 amp switches at W. Medway station</a:t>
                      </a: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3/30/2011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NU-NSTAR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Dec-13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Nov-14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MA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Nov-14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Greater Boston - Western Suburbs (Common)</a:t>
                      </a: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Reconductor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of the 115 kV line 211-508 from Woburn-Burlington </a:t>
                      </a: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1338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7/17/2012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NU-NSTAR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May-14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Dec-14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MA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Jun-15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NEEWS</a:t>
                      </a: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Add a new 345 kV Series breaker to the existing 106 breaker at West Medway</a:t>
                      </a: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1342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7/17/2012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NU-NSTAR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Dec-13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Feb-15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MA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Nov-14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Add 345 kV breaker at Carver Station to double existing 862 breaker</a:t>
                      </a: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1394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3/7/2013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NU-NSTAR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Jun-14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Dec-14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May-17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Central/Western Massachusetts Upgrades - Group 3 Bear Swamp/Pratts Junction Projects</a:t>
                      </a: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Bear Swamp - install one 230-115 kV 333 MVA auto </a:t>
                      </a: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tranformer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, one 115 kV breaker, four 230 kV breaker replacements  and upgrade various terminal equipment.</a:t>
                      </a: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12/17/2007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NGRID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May-16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May-17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1A9232-E07A-4939-ABCC-12B8BF60FC3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999202"/>
            <a:ext cx="830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*Most recent RSP publication was the October 2014.</a:t>
            </a:r>
          </a:p>
          <a:p>
            <a:r>
              <a:rPr lang="en-US" sz="1000" dirty="0" smtClean="0"/>
              <a:t>Please consult the Certified Projects listing included in the meeting materials for a complete list of certified projects</a:t>
            </a:r>
          </a:p>
          <a:p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to Previously Certified Projects, </a:t>
            </a:r>
            <a:r>
              <a:rPr lang="en-US" sz="2800" i="1" dirty="0" smtClean="0"/>
              <a:t>cont’d</a:t>
            </a:r>
            <a:endParaRPr lang="en-US" sz="2800" i="1" dirty="0"/>
          </a:p>
        </p:txBody>
      </p:sp>
      <p:graphicFrame>
        <p:nvGraphicFramePr>
          <p:cNvPr id="26" name="Table Placeholder 25"/>
          <p:cNvGraphicFramePr>
            <a:graphicFrameLocks noGrp="1"/>
          </p:cNvGraphicFramePr>
          <p:nvPr>
            <p:ph type="tbl" sz="quarter" idx="10"/>
          </p:nvPr>
        </p:nvGraphicFramePr>
        <p:xfrm>
          <a:off x="457200" y="1600200"/>
          <a:ext cx="8305801" cy="4084320"/>
        </p:xfrm>
        <a:graphic>
          <a:graphicData uri="http://schemas.openxmlformats.org/drawingml/2006/table">
            <a:tbl>
              <a:tblPr/>
              <a:tblGrid>
                <a:gridCol w="379362"/>
                <a:gridCol w="763637"/>
                <a:gridCol w="1143000"/>
                <a:gridCol w="2057400"/>
                <a:gridCol w="457200"/>
                <a:gridCol w="685800"/>
                <a:gridCol w="685800"/>
                <a:gridCol w="685800"/>
                <a:gridCol w="685800"/>
                <a:gridCol w="762002"/>
              </a:tblGrid>
              <a:tr h="3048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State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 Projected In-Service Date (RSP Date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)*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Major Project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Project Component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RSP Project Number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I.3.9 Approval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TCA Approval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Responsible 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FCM Certified In-Service Date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595959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95275"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Original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Updated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Apr-15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Lakewood Substation Expansion</a:t>
                      </a: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Sectionalize Section 241 by adding four 115 kV circuit breakers at Lakewood Substation and install a second 115/34.5 kV transformer Construct 4 miles of new 115kV from the existing Section 83B Tap point to the Lakewood Substation &amp; rebuild the existing 115kV Section 83B</a:t>
                      </a: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1251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4/21/2011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12/5/2013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CMP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Nov-13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Apr-15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Mar-15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Maine Power Reliability Program (MPRP)</a:t>
                      </a: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Add a new 345 kV transmission line (3024) between Albion Rd and Coopers Mills</a:t>
                      </a: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1402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7/31/2008 &amp; 2/26/09 &amp; 11/22/10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1/29/2010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CMP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Jul-14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Mar-15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Mar-15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Maine Power Reliability Program (MPRP)</a:t>
                      </a: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Add a new 345 kV transmission line (3025) between Coopers Mills and </a:t>
                      </a: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Larrabee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Road</a:t>
                      </a: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1403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7/31/2008 &amp; 2/26/09 &amp; 11/22/10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1/29/2010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CMP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Jul-14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Mar-15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Mar-15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Maine Power Reliability Program (MPRP)</a:t>
                      </a: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Add a new 115 kV transmission line (254) between Orrington and Coopers Mills (separate TCA)</a:t>
                      </a: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1408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7/31/2008 &amp; 2/26/09 &amp; 11/22/10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6/16/2011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CMP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Jul-14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Mar-15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Jan-17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Maine Power Reliability Program (MPRP)</a:t>
                      </a: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Add a new 115 kV transmission line (255) between </a:t>
                      </a: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Larrabee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Road and Middle Street (Lewiston Loop)</a:t>
                      </a: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1411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7/31/2008 &amp; 2/26/09 &amp; 11/22/10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1/29/2010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CMP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Jul-14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Jan-17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1A9232-E07A-4939-ABCC-12B8BF60FC3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999202"/>
            <a:ext cx="830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*Most recent RSP publication was the October 2014.</a:t>
            </a:r>
          </a:p>
          <a:p>
            <a:r>
              <a:rPr lang="en-US" sz="1000" dirty="0" smtClean="0"/>
              <a:t>Please consult the Certified Projects listing included in the meeting materials for a complete list of certified projects</a:t>
            </a:r>
          </a:p>
          <a:p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to Previously Certified Projects, </a:t>
            </a:r>
            <a:r>
              <a:rPr lang="en-US" sz="2800" i="1" dirty="0" smtClean="0"/>
              <a:t>cont’d</a:t>
            </a:r>
            <a:endParaRPr lang="en-US" sz="2800" i="1" dirty="0"/>
          </a:p>
        </p:txBody>
      </p:sp>
      <p:graphicFrame>
        <p:nvGraphicFramePr>
          <p:cNvPr id="26" name="Table Placeholder 25"/>
          <p:cNvGraphicFramePr>
            <a:graphicFrameLocks noGrp="1"/>
          </p:cNvGraphicFramePr>
          <p:nvPr>
            <p:ph type="tbl" sz="quarter" idx="10"/>
          </p:nvPr>
        </p:nvGraphicFramePr>
        <p:xfrm>
          <a:off x="457200" y="1600200"/>
          <a:ext cx="8305801" cy="3230880"/>
        </p:xfrm>
        <a:graphic>
          <a:graphicData uri="http://schemas.openxmlformats.org/drawingml/2006/table">
            <a:tbl>
              <a:tblPr/>
              <a:tblGrid>
                <a:gridCol w="379362"/>
                <a:gridCol w="763637"/>
                <a:gridCol w="1143000"/>
                <a:gridCol w="2057400"/>
                <a:gridCol w="457200"/>
                <a:gridCol w="685800"/>
                <a:gridCol w="685800"/>
                <a:gridCol w="685800"/>
                <a:gridCol w="685800"/>
                <a:gridCol w="762002"/>
              </a:tblGrid>
              <a:tr h="3048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State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 Projected In-Service Date (RSP Date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)*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Major Project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Project Component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RSP Project Number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I.3.9 Approval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TCA Approval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Responsible 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FCM Certified In-Service Date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595959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95275"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Original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Updated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Jan-17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Maine Power Reliability Program (MPRP)</a:t>
                      </a: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Add a new 115 kV transmission line (256) between Middle Street and Lewiston Lower</a:t>
                      </a: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1413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7/31/2008 &amp; 2/26/09 &amp; 11/22/10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1/29/2010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CMP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Jul-14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Jan-17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Mar-15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Maine Power Reliability Program (MPRP)</a:t>
                      </a: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Replace the existing T3 autotransformer at </a:t>
                      </a: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Maxcys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with the new Coopers Mills 345/115 kV autotransformer #1 at the new Coopers Mills substation </a:t>
                      </a: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1426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7/31/2008 &amp; 2/26/09 &amp; 11/22/10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1/29/2010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CMP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Jun-14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Mar-15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Jan-15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Maine Power Reliability Program (MPRP)</a:t>
                      </a: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Install two new 40 </a:t>
                      </a: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MVAr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13.8 kV reactors on the tertiary of 345/115/13.8 autotransformers at Coopers Mills 345/115 kV substation (formerly </a:t>
                      </a: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Maxcys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1461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7/31/2008 &amp; 2/26/09 &amp; 11/22/10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1/29/2010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CMP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Dec-13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Jan-15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Oct-15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Section 242 Rebuild</a:t>
                      </a: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Rebuild entire length (1.1 mile) of transmission line Section 242</a:t>
                      </a: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1513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10/4/2013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NR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CMP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Dec-14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Oct-15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1A9232-E07A-4939-ABCC-12B8BF60FC3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999202"/>
            <a:ext cx="830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*Most recent RSP publication was the October 2014.</a:t>
            </a:r>
          </a:p>
          <a:p>
            <a:r>
              <a:rPr lang="en-US" sz="1000" dirty="0" smtClean="0"/>
              <a:t>Please consult the Certified Projects listing included in the meeting materials for a complete list of certified projects</a:t>
            </a:r>
          </a:p>
          <a:p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5C15C6-C211-4906-B292-35862FA288B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Appendix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FCM Certification Process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31263" y="6448425"/>
            <a:ext cx="312737" cy="263525"/>
          </a:xfrm>
        </p:spPr>
        <p:txBody>
          <a:bodyPr/>
          <a:lstStyle/>
          <a:p>
            <a:pPr>
              <a:defRPr/>
            </a:pPr>
            <a:fld id="{12E8A364-C398-4F64-93D0-3A917F8BFD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FCM Certification Process</a:t>
            </a:r>
            <a:endParaRPr lang="en-US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Pursuant to Market Rule 1, Section III.12.6:</a:t>
            </a:r>
          </a:p>
          <a:p>
            <a:pPr lvl="1"/>
            <a:r>
              <a:rPr lang="en-US" smtClean="0"/>
              <a:t>The ISO compiles a list of transmission projects, derived from the latest RSP Project Listing, that meet the following criteria:</a:t>
            </a:r>
          </a:p>
          <a:p>
            <a:pPr lvl="2"/>
            <a:r>
              <a:rPr lang="en-US" smtClean="0"/>
              <a:t>May have a material impact on the network model, a potential interface constraint or Local Sourcing Requirements</a:t>
            </a:r>
          </a:p>
          <a:p>
            <a:pPr lvl="2"/>
            <a:endParaRPr lang="en-US" smtClean="0"/>
          </a:p>
          <a:p>
            <a:pPr lvl="1"/>
            <a:r>
              <a:rPr lang="en-US" smtClean="0"/>
              <a:t>The Transmission Owner (TO):</a:t>
            </a:r>
          </a:p>
          <a:p>
            <a:pPr lvl="2"/>
            <a:r>
              <a:rPr lang="en-US" smtClean="0"/>
              <a:t>Reviews the list of transmission projects to determine which projects(or project components) are expected to be in-service no later than the first day of the relevant Capacity Commitment Period (June 1)</a:t>
            </a:r>
          </a:p>
          <a:p>
            <a:pPr lvl="2"/>
            <a:r>
              <a:rPr lang="en-US" smtClean="0"/>
              <a:t>Certify those transmission projects(or project components) by providing the following documents in accordance with Planning Procedure 10 (PP-10), Section 3:</a:t>
            </a:r>
          </a:p>
          <a:p>
            <a:pPr lvl="3"/>
            <a:r>
              <a:rPr lang="en-US" smtClean="0"/>
              <a:t>Detailed Critical Path Schedule (CPS) </a:t>
            </a:r>
          </a:p>
          <a:p>
            <a:pPr lvl="3"/>
            <a:r>
              <a:rPr lang="en-US" smtClean="0"/>
              <a:t>Corporate Intent To Build form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8A7A3-0485-4798-937D-DA7087BF5D4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FCM Certification Process, </a:t>
            </a:r>
            <a:r>
              <a:rPr lang="en-US" sz="2800" i="1" dirty="0" smtClean="0"/>
              <a:t>cont’d</a:t>
            </a:r>
            <a:r>
              <a:rPr lang="en-US" i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0" i="1" dirty="0" smtClean="0"/>
              <a:t>Detailed Critical Path Schedule (CPS)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>
              <a:hlinkClick r:id="rId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48A7A3-0485-4798-937D-DA7087BF5D4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398"/>
            <a:ext cx="4369334" cy="44742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76399"/>
            <a:ext cx="4028572" cy="4462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FCM Certification Process, </a:t>
            </a:r>
            <a:r>
              <a:rPr lang="en-US" sz="2800" i="1" dirty="0" smtClean="0"/>
              <a:t>cont’d</a:t>
            </a:r>
            <a:br>
              <a:rPr lang="en-US" sz="2800" i="1" dirty="0" smtClean="0"/>
            </a:br>
            <a:r>
              <a:rPr lang="en-US" sz="2000" b="0" i="1" dirty="0" smtClean="0"/>
              <a:t>Corporate Intent To Build form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8A7A3-0485-4798-937D-DA7087BF5D46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750" r="2405" b="6684"/>
          <a:stretch>
            <a:fillRect/>
          </a:stretch>
        </p:blipFill>
        <p:spPr bwMode="auto">
          <a:xfrm>
            <a:off x="1828801" y="1447800"/>
            <a:ext cx="4383410" cy="4846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Purpose of the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Review the FCM </a:t>
            </a:r>
            <a:r>
              <a:rPr lang="en-US" dirty="0" smtClean="0"/>
              <a:t>certification </a:t>
            </a:r>
            <a:r>
              <a:rPr lang="en-US" dirty="0" smtClean="0"/>
              <a:t>p</a:t>
            </a:r>
            <a:r>
              <a:rPr lang="en-US" dirty="0" smtClean="0"/>
              <a:t>rocess </a:t>
            </a:r>
            <a:r>
              <a:rPr lang="en-US" dirty="0" smtClean="0"/>
              <a:t>and </a:t>
            </a:r>
            <a:r>
              <a:rPr lang="en-US" dirty="0" smtClean="0"/>
              <a:t>t</a:t>
            </a:r>
            <a:r>
              <a:rPr lang="en-US" dirty="0" smtClean="0"/>
              <a:t>imeline</a:t>
            </a:r>
            <a:endParaRPr lang="en-US" dirty="0" smtClean="0"/>
          </a:p>
          <a:p>
            <a:r>
              <a:rPr lang="en-US" dirty="0" smtClean="0"/>
              <a:t>Review 2015 FCM </a:t>
            </a:r>
            <a:r>
              <a:rPr lang="en-US" dirty="0" smtClean="0"/>
              <a:t>certification </a:t>
            </a:r>
            <a:r>
              <a:rPr lang="en-US" dirty="0" smtClean="0"/>
              <a:t>t</a:t>
            </a:r>
            <a:r>
              <a:rPr lang="en-US" dirty="0" smtClean="0"/>
              <a:t>imeline </a:t>
            </a:r>
            <a:endParaRPr lang="en-US" dirty="0" smtClean="0"/>
          </a:p>
          <a:p>
            <a:r>
              <a:rPr lang="en-US" dirty="0" smtClean="0"/>
              <a:t>Review the newly certified transmission projects </a:t>
            </a:r>
          </a:p>
          <a:p>
            <a:r>
              <a:rPr lang="en-US" dirty="0" smtClean="0"/>
              <a:t>Review updates to the previously certified transmission </a:t>
            </a:r>
            <a:r>
              <a:rPr lang="en-US" dirty="0" smtClean="0"/>
              <a:t>projects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8A364-C398-4F64-93D0-3A917F8BFDC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FCM Certification Process, </a:t>
            </a:r>
            <a:r>
              <a:rPr lang="en-US" sz="2800" i="1" dirty="0" smtClean="0"/>
              <a:t>cont’d</a:t>
            </a:r>
            <a:endParaRPr lang="en-US" i="1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Pursuant to Market Rule 1, Section III.12.6 </a:t>
            </a:r>
          </a:p>
          <a:p>
            <a:pPr lvl="1"/>
            <a:r>
              <a:rPr lang="en-US" dirty="0" smtClean="0"/>
              <a:t>The ISO accepts/denies certification based on criteria outlined in Section III.12.6.2 and in consultation with the TO</a:t>
            </a:r>
          </a:p>
          <a:p>
            <a:pPr lvl="1"/>
            <a:r>
              <a:rPr lang="en-US" dirty="0" smtClean="0"/>
              <a:t>Publishes the topology for each Forward Capacity Auction (FCA) on the ISO external website</a:t>
            </a:r>
          </a:p>
          <a:p>
            <a:r>
              <a:rPr lang="en-US" dirty="0" smtClean="0"/>
              <a:t>All accepted certified projects are then built into all future FCM models for which the certified in-service date qualifies</a:t>
            </a:r>
          </a:p>
          <a:p>
            <a:pPr lvl="1"/>
            <a:r>
              <a:rPr lang="en-US" dirty="0" smtClean="0"/>
              <a:t>These include models for Capacity Supply Obligation (CSO) Bilateral periods and Annual Reconfiguration Auctions (ARA)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8A7A3-0485-4798-937D-DA7087BF5D46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FCM Certification Process</a:t>
            </a:r>
            <a:endParaRPr lang="en-US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FCM certification process is an annual process that occurs during the fourth quarter.</a:t>
            </a:r>
          </a:p>
          <a:p>
            <a:r>
              <a:rPr lang="en-US" dirty="0" smtClean="0"/>
              <a:t>The process is intended to adhere to the requirements in Market Rule 1 and Planning Procedure 10:</a:t>
            </a:r>
          </a:p>
          <a:p>
            <a:pPr lvl="1"/>
            <a:r>
              <a:rPr lang="en-US" dirty="0" smtClean="0"/>
              <a:t>Section III.12 of Market Rule 1 is available at: </a:t>
            </a:r>
          </a:p>
          <a:p>
            <a:pPr lvl="2"/>
            <a:r>
              <a:rPr lang="en-US" dirty="0" smtClean="0">
                <a:hlinkClick r:id="rId2"/>
              </a:rPr>
              <a:t>http://www.iso-ne.com/regulatory/tariff/sect_3/mr1_sec_1-12.pdf</a:t>
            </a:r>
            <a:endParaRPr lang="en-US" dirty="0" smtClean="0"/>
          </a:p>
          <a:p>
            <a:pPr lvl="1"/>
            <a:r>
              <a:rPr lang="en-US" dirty="0" smtClean="0"/>
              <a:t>Planning Procedure 10 is available at: </a:t>
            </a:r>
          </a:p>
          <a:p>
            <a:pPr lvl="2"/>
            <a:r>
              <a:rPr lang="en-US" dirty="0" smtClean="0">
                <a:hlinkClick r:id="rId2"/>
              </a:rPr>
              <a:t>http://www.iso-ne.com/rules_proceds/isone_plan/pp10/index.html</a:t>
            </a:r>
          </a:p>
          <a:p>
            <a:r>
              <a:rPr lang="en-US" dirty="0" smtClean="0"/>
              <a:t>The FCM </a:t>
            </a:r>
            <a:r>
              <a:rPr lang="en-US" dirty="0" smtClean="0"/>
              <a:t>certification </a:t>
            </a:r>
            <a:r>
              <a:rPr lang="en-US" dirty="0" smtClean="0"/>
              <a:t>process details are available in the appendix.</a:t>
            </a:r>
          </a:p>
          <a:p>
            <a:endParaRPr lang="en-US" dirty="0" smtClean="0">
              <a:hlinkClick r:id="rId2"/>
            </a:endParaRP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8A7A3-0485-4798-937D-DA7087BF5D4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own Arrow Callout 37"/>
          <p:cNvSpPr/>
          <p:nvPr/>
        </p:nvSpPr>
        <p:spPr>
          <a:xfrm>
            <a:off x="1143006" y="1447800"/>
            <a:ext cx="1447800" cy="1676400"/>
          </a:xfrm>
          <a:prstGeom prst="downArrowCallout">
            <a:avLst>
              <a:gd name="adj1" fmla="val 8551"/>
              <a:gd name="adj2" fmla="val 13785"/>
              <a:gd name="adj3" fmla="val 15314"/>
              <a:gd name="adj4" fmla="val 29986"/>
            </a:avLst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Certified Topology presented at the Reliability Committee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5" name="Down Arrow Callout 34"/>
          <p:cNvSpPr/>
          <p:nvPr/>
        </p:nvSpPr>
        <p:spPr>
          <a:xfrm>
            <a:off x="304806" y="2057400"/>
            <a:ext cx="457200" cy="1066800"/>
          </a:xfrm>
          <a:prstGeom prst="downArrowCallout">
            <a:avLst>
              <a:gd name="adj1" fmla="val 30981"/>
              <a:gd name="adj2" fmla="val 25000"/>
              <a:gd name="adj3" fmla="val 25000"/>
              <a:gd name="adj4" fmla="val 21350"/>
            </a:avLst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RSP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FCM Certification Process Timeline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3124200"/>
          <a:ext cx="86868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Oct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Feb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Apr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Jun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Jul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Aug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Oct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Feb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Mar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Up Arrow Callout 16"/>
          <p:cNvSpPr/>
          <p:nvPr/>
        </p:nvSpPr>
        <p:spPr>
          <a:xfrm>
            <a:off x="3048006" y="3429000"/>
            <a:ext cx="685800" cy="1905000"/>
          </a:xfrm>
          <a:prstGeom prst="upArrowCallout">
            <a:avLst>
              <a:gd name="adj1" fmla="val 25000"/>
              <a:gd name="adj2" fmla="val 26415"/>
              <a:gd name="adj3" fmla="val 26415"/>
              <a:gd name="adj4" fmla="val 194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Bil.1 </a:t>
            </a:r>
            <a:r>
              <a:rPr lang="en-US" sz="1000" baseline="-25000" dirty="0" smtClean="0">
                <a:solidFill>
                  <a:schemeClr val="tx1"/>
                </a:solidFill>
              </a:rPr>
              <a:t>N-2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19" name="Up Arrow Callout 18"/>
          <p:cNvSpPr/>
          <p:nvPr/>
        </p:nvSpPr>
        <p:spPr>
          <a:xfrm>
            <a:off x="4114806" y="3429000"/>
            <a:ext cx="685800" cy="1905000"/>
          </a:xfrm>
          <a:prstGeom prst="upArrowCallout">
            <a:avLst>
              <a:gd name="adj1" fmla="val 25000"/>
              <a:gd name="adj2" fmla="val 26415"/>
              <a:gd name="adj3" fmla="val 26415"/>
              <a:gd name="adj4" fmla="val 194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ARA1 </a:t>
            </a:r>
            <a:r>
              <a:rPr lang="en-US" sz="1000" baseline="-25000" dirty="0" smtClean="0">
                <a:solidFill>
                  <a:schemeClr val="tx1"/>
                </a:solidFill>
              </a:rPr>
              <a:t>N-2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22" name="Up Arrow Callout 21"/>
          <p:cNvSpPr/>
          <p:nvPr/>
        </p:nvSpPr>
        <p:spPr>
          <a:xfrm>
            <a:off x="3581406" y="3429000"/>
            <a:ext cx="685800" cy="2667000"/>
          </a:xfrm>
          <a:prstGeom prst="upArrowCallout">
            <a:avLst>
              <a:gd name="adj1" fmla="val 25000"/>
              <a:gd name="adj2" fmla="val 26415"/>
              <a:gd name="adj3" fmla="val 26415"/>
              <a:gd name="adj4" fmla="val 1328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Bil.2 </a:t>
            </a:r>
            <a:r>
              <a:rPr lang="en-US" sz="1000" baseline="-25000" dirty="0" smtClean="0">
                <a:solidFill>
                  <a:schemeClr val="tx1"/>
                </a:solidFill>
              </a:rPr>
              <a:t>N-3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23" name="Up Arrow Callout 22"/>
          <p:cNvSpPr/>
          <p:nvPr/>
        </p:nvSpPr>
        <p:spPr>
          <a:xfrm>
            <a:off x="5181606" y="3429000"/>
            <a:ext cx="685800" cy="2667000"/>
          </a:xfrm>
          <a:prstGeom prst="upArrowCallout">
            <a:avLst>
              <a:gd name="adj1" fmla="val 25000"/>
              <a:gd name="adj2" fmla="val 26415"/>
              <a:gd name="adj3" fmla="val 26415"/>
              <a:gd name="adj4" fmla="val 1328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ARA2</a:t>
            </a:r>
            <a:r>
              <a:rPr lang="en-US" sz="1000" baseline="-25000" dirty="0" smtClean="0">
                <a:solidFill>
                  <a:schemeClr val="tx1"/>
                </a:solidFill>
              </a:rPr>
              <a:t>N-3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24" name="Up Arrow Callout 23"/>
          <p:cNvSpPr/>
          <p:nvPr/>
        </p:nvSpPr>
        <p:spPr>
          <a:xfrm>
            <a:off x="6934206" y="3429000"/>
            <a:ext cx="685800" cy="2667000"/>
          </a:xfrm>
          <a:prstGeom prst="upArrowCallout">
            <a:avLst>
              <a:gd name="adj1" fmla="val 25000"/>
              <a:gd name="adj2" fmla="val 26415"/>
              <a:gd name="adj3" fmla="val 26415"/>
              <a:gd name="adj4" fmla="val 1328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Bil.3 </a:t>
            </a:r>
            <a:r>
              <a:rPr lang="en-US" sz="1000" baseline="-25000" dirty="0" smtClean="0">
                <a:solidFill>
                  <a:schemeClr val="tx1"/>
                </a:solidFill>
              </a:rPr>
              <a:t>N-3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26" name="Up Arrow Callout 25"/>
          <p:cNvSpPr/>
          <p:nvPr/>
        </p:nvSpPr>
        <p:spPr>
          <a:xfrm>
            <a:off x="2514606" y="3429000"/>
            <a:ext cx="685800" cy="2667000"/>
          </a:xfrm>
          <a:prstGeom prst="upArrowCallout">
            <a:avLst>
              <a:gd name="adj1" fmla="val 25000"/>
              <a:gd name="adj2" fmla="val 26415"/>
              <a:gd name="adj3" fmla="val 26415"/>
              <a:gd name="adj4" fmla="val 1270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ARA3 </a:t>
            </a:r>
            <a:r>
              <a:rPr lang="en-US" sz="1000" baseline="-25000" dirty="0" smtClean="0">
                <a:solidFill>
                  <a:schemeClr val="tx1"/>
                </a:solidFill>
              </a:rPr>
              <a:t>N-4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27" name="Pentagon 26"/>
          <p:cNvSpPr/>
          <p:nvPr/>
        </p:nvSpPr>
        <p:spPr>
          <a:xfrm>
            <a:off x="4191006" y="3810000"/>
            <a:ext cx="2133600" cy="3048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Overlap/NCIS analysis </a:t>
            </a:r>
            <a:r>
              <a:rPr lang="en-US" sz="1000" baseline="-25000" dirty="0" smtClean="0">
                <a:solidFill>
                  <a:schemeClr val="tx1"/>
                </a:solidFill>
              </a:rPr>
              <a:t>N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4191006" y="3429000"/>
            <a:ext cx="3810000" cy="3048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Delist/NPR analysis </a:t>
            </a:r>
            <a:r>
              <a:rPr lang="en-US" sz="1000" baseline="-25000" dirty="0" smtClean="0">
                <a:solidFill>
                  <a:schemeClr val="tx1"/>
                </a:solidFill>
              </a:rPr>
              <a:t>N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32" name="Up Arrow Callout 31"/>
          <p:cNvSpPr/>
          <p:nvPr/>
        </p:nvSpPr>
        <p:spPr>
          <a:xfrm>
            <a:off x="7924806" y="3429000"/>
            <a:ext cx="685800" cy="6096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931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FCA</a:t>
            </a:r>
            <a:r>
              <a:rPr lang="en-US" sz="1000" baseline="-25000" dirty="0" smtClean="0">
                <a:solidFill>
                  <a:schemeClr val="tx1"/>
                </a:solidFill>
              </a:rPr>
              <a:t>N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30" name="Pentagon 29"/>
          <p:cNvSpPr/>
          <p:nvPr/>
        </p:nvSpPr>
        <p:spPr>
          <a:xfrm>
            <a:off x="304806" y="2819400"/>
            <a:ext cx="1447800" cy="304800"/>
          </a:xfrm>
          <a:prstGeom prst="homePlat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FCM Certification</a:t>
            </a:r>
            <a:endParaRPr lang="en-US" sz="1000" dirty="0"/>
          </a:p>
        </p:txBody>
      </p:sp>
      <p:sp>
        <p:nvSpPr>
          <p:cNvPr id="37" name="Pentagon 36"/>
          <p:cNvSpPr/>
          <p:nvPr/>
        </p:nvSpPr>
        <p:spPr>
          <a:xfrm>
            <a:off x="1219206" y="2438400"/>
            <a:ext cx="1676400" cy="304800"/>
          </a:xfrm>
          <a:prstGeom prst="homePlat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Zonal Modeling &amp; Transfer  Limit Analysis</a:t>
            </a:r>
            <a:endParaRPr lang="en-US" sz="1000" dirty="0"/>
          </a:p>
        </p:txBody>
      </p:sp>
      <p:sp>
        <p:nvSpPr>
          <p:cNvPr id="40" name="Pentagon 39"/>
          <p:cNvSpPr/>
          <p:nvPr/>
        </p:nvSpPr>
        <p:spPr>
          <a:xfrm>
            <a:off x="2743206" y="2819400"/>
            <a:ext cx="3200400" cy="304800"/>
          </a:xfrm>
          <a:prstGeom prst="homePlat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Develop Installed Capacity Assumptions &amp; Requirements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2015 FCM Certification Process Timeline</a:t>
            </a:r>
            <a:endParaRPr lang="en-US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certification process was initiated in October 2014</a:t>
            </a:r>
          </a:p>
          <a:p>
            <a:pPr lvl="1"/>
            <a:r>
              <a:rPr lang="en-US" i="1" dirty="0" smtClean="0"/>
              <a:t>Every effort was made to coincide the request with the October RSP update to ensure consistency between the FCM and RSP updates</a:t>
            </a:r>
          </a:p>
          <a:p>
            <a:r>
              <a:rPr lang="en-US" dirty="0" smtClean="0"/>
              <a:t>The TOs were required to provide models and contingency definitions for all projects being certified by late November 2014</a:t>
            </a:r>
          </a:p>
          <a:p>
            <a:r>
              <a:rPr lang="en-US" dirty="0" smtClean="0"/>
              <a:t>The ISO’s review of the information and determination to accept certifications was made by mid January 2015. </a:t>
            </a:r>
          </a:p>
          <a:p>
            <a:r>
              <a:rPr lang="en-US" dirty="0" smtClean="0"/>
              <a:t>The accepted certification </a:t>
            </a:r>
            <a:r>
              <a:rPr lang="en-US" dirty="0" smtClean="0"/>
              <a:t>will </a:t>
            </a:r>
            <a:r>
              <a:rPr lang="en-US" dirty="0" smtClean="0"/>
              <a:t>be used for all FCM model builds in 2015</a:t>
            </a:r>
          </a:p>
          <a:p>
            <a:pPr lvl="1"/>
            <a:r>
              <a:rPr lang="en-US" dirty="0" smtClean="0"/>
              <a:t>May 2015 – Dec 2015: </a:t>
            </a:r>
            <a:r>
              <a:rPr lang="en-US" i="1" dirty="0" smtClean="0"/>
              <a:t>The Qualification, De-list/NPR model builds will occur for the upcoming Forward Capacity Auction (FCA#10 in February 2016)</a:t>
            </a:r>
          </a:p>
          <a:p>
            <a:pPr lvl="1"/>
            <a:r>
              <a:rPr lang="en-US" dirty="0" smtClean="0"/>
              <a:t>Jan 2015 – Dec 2015: </a:t>
            </a:r>
            <a:r>
              <a:rPr lang="en-US" i="1" dirty="0" smtClean="0"/>
              <a:t>The ARAs and CSO Bilateral periods model build-ups will occur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8A7A3-0485-4798-937D-DA7087BF5D4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FCM Certification Process Timeline, </a:t>
            </a:r>
            <a:r>
              <a:rPr lang="en-US" i="1" dirty="0" smtClean="0"/>
              <a:t>cont’d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0" i="1" dirty="0" smtClean="0"/>
              <a:t>Key Dates </a:t>
            </a:r>
            <a:endParaRPr lang="en-US" sz="2800" b="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October 1, 2014: Request for </a:t>
            </a:r>
            <a:r>
              <a:rPr lang="en-US" dirty="0" smtClean="0"/>
              <a:t>certification </a:t>
            </a:r>
            <a:r>
              <a:rPr lang="en-US" dirty="0" smtClean="0"/>
              <a:t>to the TOs</a:t>
            </a:r>
          </a:p>
          <a:p>
            <a:r>
              <a:rPr lang="en-US" dirty="0" smtClean="0"/>
              <a:t>October 15, 2014: Deadline to certify transmission projects</a:t>
            </a:r>
          </a:p>
          <a:p>
            <a:r>
              <a:rPr lang="en-US" dirty="0" smtClean="0"/>
              <a:t>November 30, 2014: Deadline for TOs to submit model information (PSSE </a:t>
            </a:r>
            <a:r>
              <a:rPr lang="en-US" dirty="0" err="1" smtClean="0"/>
              <a:t>idevs</a:t>
            </a:r>
            <a:r>
              <a:rPr lang="en-US" dirty="0" smtClean="0"/>
              <a:t>, contingency definitions, etc.) for the certified projects</a:t>
            </a:r>
          </a:p>
          <a:p>
            <a:r>
              <a:rPr lang="en-US" dirty="0" smtClean="0"/>
              <a:t>November- December 2014: Communication with TOs and </a:t>
            </a:r>
            <a:r>
              <a:rPr lang="en-US" dirty="0" smtClean="0"/>
              <a:t>internal </a:t>
            </a:r>
            <a:r>
              <a:rPr lang="en-US" dirty="0" smtClean="0"/>
              <a:t>ISO review of the certifications</a:t>
            </a:r>
          </a:p>
          <a:p>
            <a:r>
              <a:rPr lang="en-US" dirty="0" smtClean="0"/>
              <a:t>January 2015: Present the accepted FCM </a:t>
            </a:r>
            <a:r>
              <a:rPr lang="en-US" dirty="0" smtClean="0"/>
              <a:t>certified </a:t>
            </a:r>
            <a:r>
              <a:rPr lang="en-US" dirty="0" smtClean="0"/>
              <a:t>topology at the Reliability Committee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5C15C6-C211-4906-B292-35862FA288B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Newly Certified Transmission Projects </a:t>
            </a:r>
            <a:r>
              <a:rPr lang="en-US" sz="2800" b="0" i="1" dirty="0" smtClean="0"/>
              <a:t>Connecticut</a:t>
            </a:r>
            <a:endParaRPr lang="en-US" sz="2800" b="0" i="1" dirty="0"/>
          </a:p>
        </p:txBody>
      </p:sp>
      <p:graphicFrame>
        <p:nvGraphicFramePr>
          <p:cNvPr id="26" name="Table Placeholder 25"/>
          <p:cNvGraphicFramePr>
            <a:graphicFrameLocks noGrp="1"/>
          </p:cNvGraphicFramePr>
          <p:nvPr>
            <p:ph type="tbl" sz="quarter" idx="10"/>
          </p:nvPr>
        </p:nvGraphicFramePr>
        <p:xfrm>
          <a:off x="457200" y="1600200"/>
          <a:ext cx="8351519" cy="3505200"/>
        </p:xfrm>
        <a:graphic>
          <a:graphicData uri="http://schemas.openxmlformats.org/drawingml/2006/table">
            <a:tbl>
              <a:tblPr/>
              <a:tblGrid>
                <a:gridCol w="408795"/>
                <a:gridCol w="810404"/>
                <a:gridCol w="1280160"/>
                <a:gridCol w="2651760"/>
                <a:gridCol w="533400"/>
                <a:gridCol w="733753"/>
                <a:gridCol w="572813"/>
                <a:gridCol w="644416"/>
                <a:gridCol w="716018"/>
              </a:tblGrid>
              <a:tr h="355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State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 Projected In-Service Date (RSP Date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)*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Major Project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Project Component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RSP Project Number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I.3.9 </a:t>
                      </a:r>
                      <a:endParaRPr lang="en-US" sz="1000" b="0" i="0" u="none" strike="noStrike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Approval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TCA Approval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Responsible 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FCM</a:t>
                      </a:r>
                    </a:p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 Certified 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In-Service Date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Sep-15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New </a:t>
                      </a:r>
                      <a:r>
                        <a:rPr lang="en-US" sz="1000" kern="1200" dirty="0" err="1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Pootatuck</a:t>
                      </a:r>
                      <a:r>
                        <a:rPr lang="en-US" sz="1000" kern="12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 115/13.8 kV substation (formerly known as Shelton Substation)</a:t>
                      </a: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11/5/2009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3/6/2014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UI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Jun-15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CT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Dec-17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SWCT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Baird 115/13.8 kV Substation Rebuild (formerly known as Baird 115 kV Bus Upgrade)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1381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8/27/2012</a:t>
                      </a:r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10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9/9/14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NR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UI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Dec-17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CT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Dec-16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SWCT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North Haven to </a:t>
                      </a:r>
                      <a:r>
                        <a:rPr lang="en-US" sz="1000" dirty="0" err="1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Walrec</a:t>
                      </a:r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 1630-3 115 kV relay upgrade (formerly known as North Haven to </a:t>
                      </a:r>
                      <a:r>
                        <a:rPr lang="en-US" sz="1000" dirty="0" err="1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Walrec</a:t>
                      </a:r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 1630-3 line &amp; relay upgrade)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1383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8/27/2012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NR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UI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Dec-16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CT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Dec-17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1779 Line Partial Rebuild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1606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NU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Dec-17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CT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Dec-14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Asset Replacement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Replace both 345/115 kV Montville autotransformers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1607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8/8/2014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NU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May-17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1A9232-E07A-4939-ABCC-12B8BF60FC3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999202"/>
            <a:ext cx="830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*Most recent RSP publication was the October 2014.</a:t>
            </a:r>
          </a:p>
          <a:p>
            <a:r>
              <a:rPr lang="en-US" sz="1000" dirty="0" smtClean="0"/>
              <a:t>Please consult the Certified Projects listing included in the meeting materials for a complete list of certified projects</a:t>
            </a:r>
          </a:p>
          <a:p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Newly Certified Transmission Projects, </a:t>
            </a:r>
            <a:r>
              <a:rPr lang="en-US" i="1" dirty="0" smtClean="0"/>
              <a:t>cont’d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0" i="1" dirty="0" smtClean="0"/>
              <a:t>Rhode</a:t>
            </a:r>
            <a:r>
              <a:rPr lang="en-US" sz="2800" b="0" dirty="0" smtClean="0"/>
              <a:t> </a:t>
            </a:r>
            <a:r>
              <a:rPr lang="en-US" sz="2800" b="0" i="1" dirty="0" smtClean="0"/>
              <a:t>Island</a:t>
            </a:r>
          </a:p>
        </p:txBody>
      </p:sp>
      <p:graphicFrame>
        <p:nvGraphicFramePr>
          <p:cNvPr id="26" name="Table Placeholder 25"/>
          <p:cNvGraphicFramePr>
            <a:graphicFrameLocks noGrp="1"/>
          </p:cNvGraphicFramePr>
          <p:nvPr>
            <p:ph type="tbl" sz="quarter" idx="10"/>
          </p:nvPr>
        </p:nvGraphicFramePr>
        <p:xfrm>
          <a:off x="457200" y="1600200"/>
          <a:ext cx="8346238" cy="1066800"/>
        </p:xfrm>
        <a:graphic>
          <a:graphicData uri="http://schemas.openxmlformats.org/drawingml/2006/table">
            <a:tbl>
              <a:tblPr/>
              <a:tblGrid>
                <a:gridCol w="408795"/>
                <a:gridCol w="810404"/>
                <a:gridCol w="1280160"/>
                <a:gridCol w="2651760"/>
                <a:gridCol w="530352"/>
                <a:gridCol w="731520"/>
                <a:gridCol w="572813"/>
                <a:gridCol w="644416"/>
                <a:gridCol w="716018"/>
              </a:tblGrid>
              <a:tr h="355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State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 Projected In-Service Date (RSP Date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)*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Major Project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Project Component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RSP Project Number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I.3.9 </a:t>
                      </a:r>
                      <a:endParaRPr lang="en-US" sz="1000" b="0" i="0" u="none" strike="noStrike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Approval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TCA Approval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Responsible 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FCM</a:t>
                      </a:r>
                    </a:p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 Certified 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In-Service Date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RI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Brayton</a:t>
                      </a:r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 Point Non-Price Retirement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Reconductor</a:t>
                      </a:r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 V-148N Line between Washington and Woonsocket Substations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1623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9/9/2014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NGRID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Jun-17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1A9232-E07A-4939-ABCC-12B8BF60FC3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999202"/>
            <a:ext cx="830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*Most recent RSP publication was the October 2014.</a:t>
            </a:r>
          </a:p>
          <a:p>
            <a:r>
              <a:rPr lang="en-US" sz="1000" dirty="0" smtClean="0"/>
              <a:t>Please consult the Certified Projects listing included in the meeting materials for a complete list of certified projects</a:t>
            </a:r>
          </a:p>
          <a:p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Newly Certified Transmission Projects, </a:t>
            </a:r>
            <a:r>
              <a:rPr lang="en-US" i="1" dirty="0" smtClean="0"/>
              <a:t>cont’d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800" b="0" i="1" dirty="0" smtClean="0"/>
              <a:t>New</a:t>
            </a:r>
            <a:r>
              <a:rPr lang="en-US" sz="2800" b="0" dirty="0" smtClean="0"/>
              <a:t> </a:t>
            </a:r>
            <a:r>
              <a:rPr lang="en-US" sz="2800" b="0" i="1" dirty="0" smtClean="0"/>
              <a:t>Hampshire</a:t>
            </a:r>
          </a:p>
        </p:txBody>
      </p:sp>
      <p:graphicFrame>
        <p:nvGraphicFramePr>
          <p:cNvPr id="26" name="Table Placeholder 25"/>
          <p:cNvGraphicFramePr>
            <a:graphicFrameLocks noGrp="1"/>
          </p:cNvGraphicFramePr>
          <p:nvPr>
            <p:ph type="tbl" sz="quarter" idx="10"/>
          </p:nvPr>
        </p:nvGraphicFramePr>
        <p:xfrm>
          <a:off x="457200" y="1600200"/>
          <a:ext cx="8346238" cy="1066800"/>
        </p:xfrm>
        <a:graphic>
          <a:graphicData uri="http://schemas.openxmlformats.org/drawingml/2006/table">
            <a:tbl>
              <a:tblPr/>
              <a:tblGrid>
                <a:gridCol w="408795"/>
                <a:gridCol w="810404"/>
                <a:gridCol w="1280160"/>
                <a:gridCol w="2651760"/>
                <a:gridCol w="530352"/>
                <a:gridCol w="731520"/>
                <a:gridCol w="572813"/>
                <a:gridCol w="644416"/>
                <a:gridCol w="716018"/>
              </a:tblGrid>
              <a:tr h="355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State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 Projected In-Service Date (RSP Date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)*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Major Project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Project Component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RSP Project Number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I.3.9 </a:t>
                      </a:r>
                      <a:endParaRPr lang="en-US" sz="1000" b="0" i="0" u="none" strike="noStrike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Approval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TCA Approval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Responsible 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FCM</a:t>
                      </a:r>
                    </a:p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 Certified 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In-Service Date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NH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Jun-15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LSP New Mill Pond Substation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Ad three 115 kV switches associated with the new Mill Pond Substation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1557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4/28/2014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NU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Times New Roman"/>
                        </a:rPr>
                        <a:t>Mar-15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1A9232-E07A-4939-ABCC-12B8BF60FC3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999202"/>
            <a:ext cx="830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*Most recent RSP publication was the October 2014.</a:t>
            </a:r>
          </a:p>
          <a:p>
            <a:r>
              <a:rPr lang="en-US" sz="1000" dirty="0" smtClean="0"/>
              <a:t>Please consult the Certified Projects listing included in the meeting materials for a complete list of certified projects</a:t>
            </a:r>
          </a:p>
          <a:p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O Corporate theme">
  <a:themeElements>
    <a:clrScheme name="iso colors">
      <a:dk1>
        <a:srgbClr val="595959"/>
      </a:dk1>
      <a:lt1>
        <a:srgbClr val="FFFFFF"/>
      </a:lt1>
      <a:dk2>
        <a:srgbClr val="11479D"/>
      </a:dk2>
      <a:lt2>
        <a:srgbClr val="9B8F83"/>
      </a:lt2>
      <a:accent1>
        <a:srgbClr val="0082CF"/>
      </a:accent1>
      <a:accent2>
        <a:srgbClr val="E7251A"/>
      </a:accent2>
      <a:accent3>
        <a:srgbClr val="73B532"/>
      </a:accent3>
      <a:accent4>
        <a:srgbClr val="6159A6"/>
      </a:accent4>
      <a:accent5>
        <a:srgbClr val="F5943C"/>
      </a:accent5>
      <a:accent6>
        <a:srgbClr val="F9AF1C"/>
      </a:accent6>
      <a:hlink>
        <a:srgbClr val="11479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 Corporate Theme</Template>
  <TotalTime>4221</TotalTime>
  <Words>1933</Words>
  <Application>Microsoft Office PowerPoint</Application>
  <PresentationFormat>On-screen Show (4:3)</PresentationFormat>
  <Paragraphs>483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ISO Corporate theme</vt:lpstr>
      <vt:lpstr>Slide 1</vt:lpstr>
      <vt:lpstr>Purpose of the Discussion</vt:lpstr>
      <vt:lpstr>FCM Certification Process</vt:lpstr>
      <vt:lpstr>FCM Certification Process Timeline</vt:lpstr>
      <vt:lpstr>2015 FCM Certification Process Timeline</vt:lpstr>
      <vt:lpstr>2015 FCM Certification Process Timeline, cont’d Key Dates </vt:lpstr>
      <vt:lpstr>Newly Certified Transmission Projects Connecticut</vt:lpstr>
      <vt:lpstr>Newly Certified Transmission Projects, cont’d  Rhode Island</vt:lpstr>
      <vt:lpstr>Newly Certified Transmission Projects, cont’d  New Hampshire</vt:lpstr>
      <vt:lpstr>Newly Certified Transmission Projects, cont’d </vt:lpstr>
      <vt:lpstr>Updates to Previously Certified Projects</vt:lpstr>
      <vt:lpstr>Updates to Previously Certified Projects, cont’d</vt:lpstr>
      <vt:lpstr>Updates to Previously Certified Projects, cont’d</vt:lpstr>
      <vt:lpstr>Updates to Previously Certified Projects, cont’d</vt:lpstr>
      <vt:lpstr>Slide 15</vt:lpstr>
      <vt:lpstr>Appendix</vt:lpstr>
      <vt:lpstr>FCM Certification Process</vt:lpstr>
      <vt:lpstr>FCM Certification Process, cont’d  Detailed Critical Path Schedule (CPS)</vt:lpstr>
      <vt:lpstr>FCM Certification Process, cont’d Corporate Intent To Build form</vt:lpstr>
      <vt:lpstr>FCM Certification Process, cont’d</vt:lpstr>
    </vt:vector>
  </TitlesOfParts>
  <Company>ISO New England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ISO New England</dc:creator>
  <cp:lastModifiedBy>schaudhury</cp:lastModifiedBy>
  <cp:revision>384</cp:revision>
  <dcterms:created xsi:type="dcterms:W3CDTF">2007-06-25T14:59:32Z</dcterms:created>
  <dcterms:modified xsi:type="dcterms:W3CDTF">2015-01-22T21:05:23Z</dcterms:modified>
</cp:coreProperties>
</file>