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08" r:id="rId2"/>
  </p:sldMasterIdLst>
  <p:notesMasterIdLst>
    <p:notesMasterId r:id="rId53"/>
  </p:notesMasterIdLst>
  <p:handoutMasterIdLst>
    <p:handoutMasterId r:id="rId54"/>
  </p:handoutMasterIdLst>
  <p:sldIdLst>
    <p:sldId id="275" r:id="rId3"/>
    <p:sldId id="276" r:id="rId4"/>
    <p:sldId id="277" r:id="rId5"/>
    <p:sldId id="278" r:id="rId6"/>
    <p:sldId id="327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324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325" r:id="rId23"/>
    <p:sldId id="295" r:id="rId24"/>
    <p:sldId id="296" r:id="rId25"/>
    <p:sldId id="297" r:id="rId26"/>
    <p:sldId id="326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07" r:id="rId36"/>
    <p:sldId id="309" r:id="rId37"/>
    <p:sldId id="310" r:id="rId38"/>
    <p:sldId id="311" r:id="rId39"/>
    <p:sldId id="312" r:id="rId40"/>
    <p:sldId id="308" r:id="rId41"/>
    <p:sldId id="313" r:id="rId42"/>
    <p:sldId id="314" r:id="rId43"/>
    <p:sldId id="315" r:id="rId44"/>
    <p:sldId id="316" r:id="rId45"/>
    <p:sldId id="317" r:id="rId46"/>
    <p:sldId id="318" r:id="rId47"/>
    <p:sldId id="319" r:id="rId48"/>
    <p:sldId id="320" r:id="rId49"/>
    <p:sldId id="321" r:id="rId50"/>
    <p:sldId id="322" r:id="rId51"/>
    <p:sldId id="323" r:id="rId52"/>
  </p:sldIdLst>
  <p:sldSz cx="9144000" cy="6858000" type="screen4x3"/>
  <p:notesSz cx="7315200" cy="9601200"/>
  <p:custDataLst>
    <p:tags r:id="rId5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EC1F25"/>
    <a:srgbClr val="FBB92F"/>
    <a:srgbClr val="77BD2A"/>
    <a:srgbClr val="62777F"/>
    <a:srgbClr val="6FA943"/>
    <a:srgbClr val="B9D257"/>
    <a:srgbClr val="F68920"/>
    <a:srgbClr val="8555A1"/>
    <a:srgbClr val="1E6A9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58" autoAdjust="0"/>
    <p:restoredTop sz="94662" autoAdjust="0"/>
  </p:normalViewPr>
  <p:slideViewPr>
    <p:cSldViewPr>
      <p:cViewPr>
        <p:scale>
          <a:sx n="100" d="100"/>
          <a:sy n="100" d="100"/>
        </p:scale>
        <p:origin x="-1974" y="-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130" y="-86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832" y="0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/>
          <a:lstStyle>
            <a:lvl1pPr algn="r">
              <a:defRPr sz="1300"/>
            </a:lvl1pPr>
          </a:lstStyle>
          <a:p>
            <a:fld id="{F87AAE7F-D37E-4830-9F5E-F36A5F180179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325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832" y="9119325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 anchor="b"/>
          <a:lstStyle>
            <a:lvl1pPr algn="r">
              <a:defRPr sz="1300"/>
            </a:lvl1pPr>
          </a:lstStyle>
          <a:p>
            <a:fld id="{8FE02180-CD27-4473-AA37-00085480B5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6111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r">
              <a:defRPr sz="1300"/>
            </a:lvl1pPr>
          </a:lstStyle>
          <a:p>
            <a:fld id="{9EDDEDB6-CD57-44C2-AB19-AC7D3BB8FF8E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3" tIns="48332" rIns="96663" bIns="4833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63" tIns="48332" rIns="96663" bIns="4833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3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r">
              <a:defRPr sz="1300"/>
            </a:lvl1pPr>
          </a:lstStyle>
          <a:p>
            <a:fld id="{530677A1-BB48-42A6-9D40-5F3F87EA9D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4805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00940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B1A057B-77BF-4949-9B43-0B1758ECFD2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49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50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hyperlink" Target="http://www.iso-ne.com/about/news-media/newswire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12" Type="http://schemas.openxmlformats.org/officeDocument/2006/relationships/image" Target="../media/image12.png"/><Relationship Id="rId2" Type="http://schemas.openxmlformats.org/officeDocument/2006/relationships/hyperlink" Target="http://www.iso-ne.com/about/news-media/tweet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iso-ne.com/about/news-media/iso-to-go" TargetMode="External"/><Relationship Id="rId11" Type="http://schemas.openxmlformats.org/officeDocument/2006/relationships/hyperlink" Target="https://itunes.apple.com/us/app/iso-to-go/id555114876" TargetMode="External"/><Relationship Id="rId5" Type="http://schemas.openxmlformats.org/officeDocument/2006/relationships/image" Target="../media/image8.jpeg"/><Relationship Id="rId15" Type="http://schemas.openxmlformats.org/officeDocument/2006/relationships/hyperlink" Target="https://twitter.com/isonewengland" TargetMode="External"/><Relationship Id="rId10" Type="http://schemas.openxmlformats.org/officeDocument/2006/relationships/image" Target="../media/image11.png"/><Relationship Id="rId4" Type="http://schemas.openxmlformats.org/officeDocument/2006/relationships/hyperlink" Target="http://www.isonewswire.com/" TargetMode="External"/><Relationship Id="rId9" Type="http://schemas.openxmlformats.org/officeDocument/2006/relationships/hyperlink" Target="https://play.google.com/store/apps/details?id=com.isone.iso.to.go&amp;feature=search_result" TargetMode="External"/><Relationship Id="rId14" Type="http://schemas.openxmlformats.org/officeDocument/2006/relationships/hyperlink" Target="http://www.iso-ne.com/isoexpress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and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3289002" y="262268"/>
            <a:ext cx="5559552" cy="304800"/>
          </a:xfrm>
        </p:spPr>
        <p:txBody>
          <a:bodyPr anchor="ctr">
            <a:noAutofit/>
          </a:bodyPr>
          <a:lstStyle>
            <a:lvl1pPr algn="r">
              <a:buNone/>
              <a:defRPr sz="1100" kern="0" cap="all" spc="300" baseline="0">
                <a:solidFill>
                  <a:srgbClr val="000000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  <a:lvl4pPr>
              <a:buNone/>
              <a:defRPr sz="1800">
                <a:solidFill>
                  <a:schemeClr val="bg1"/>
                </a:solidFill>
              </a:defRPr>
            </a:lvl4pPr>
            <a:lvl5pP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DATE ALL CAPS  |   LOCATION ALL CAPS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03533" y="3247660"/>
            <a:ext cx="5559552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3289002" y="5114264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20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3289002" y="5582097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1050" i="0" kern="0" cap="all" spc="300" baseline="0">
                <a:solidFill>
                  <a:srgbClr val="000000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TITLE ALL CAPS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8979" y="2523277"/>
            <a:ext cx="2586158" cy="1220048"/>
          </a:xfrm>
          <a:prstGeom prst="rect">
            <a:avLst/>
          </a:prstGeom>
        </p:spPr>
      </p:pic>
      <p:sp>
        <p:nvSpPr>
          <p:cNvPr id="17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3289002" y="3475680"/>
            <a:ext cx="5559552" cy="867720"/>
          </a:xfrm>
        </p:spPr>
        <p:txBody>
          <a:bodyPr wrap="square" lIns="0" tIns="0" rIns="0" bIns="0">
            <a:normAutofit/>
          </a:bodyPr>
          <a:lstStyle>
            <a:lvl1pPr marL="0" indent="0" algn="l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Subtitle of Presentation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3276600" y="1419439"/>
            <a:ext cx="5562600" cy="160020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400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Title of 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4800" y="775855"/>
            <a:ext cx="5334000" cy="5334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3299" y="3200400"/>
            <a:ext cx="3880514" cy="84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512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05128"/>
            <a:ext cx="4038600" cy="4767072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iso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274"/>
            <a:ext cx="4040188" cy="4098925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08176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274"/>
            <a:ext cx="4041775" cy="409892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/>
          <p:cNvSpPr>
            <a:spLocks noGrp="1"/>
          </p:cNvSpPr>
          <p:nvPr>
            <p:ph type="chart" sz="quarter" idx="11"/>
          </p:nvPr>
        </p:nvSpPr>
        <p:spPr>
          <a:xfrm>
            <a:off x="457200" y="1408176"/>
            <a:ext cx="8229600" cy="47625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smart 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1"/>
          </p:nvPr>
        </p:nvSpPr>
        <p:spPr>
          <a:xfrm>
            <a:off x="457200" y="1405128"/>
            <a:ext cx="8229600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SmartArt graphic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457200" y="1405128"/>
            <a:ext cx="8229600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pictur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673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45152" y="1408176"/>
            <a:ext cx="4041648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pictur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512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7200" y="1405128"/>
            <a:ext cx="4041648" cy="476740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h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569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h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3560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57200" y="1435608"/>
            <a:ext cx="4041648" cy="476539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900856" y="6467127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rgbClr val="637E8E"/>
                </a:solidFill>
              </a:rPr>
              <a:t>ISO-NE INTERNAL USE</a:t>
            </a:r>
            <a:endParaRPr lang="en-US" sz="800" b="1" dirty="0">
              <a:solidFill>
                <a:srgbClr val="637E8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5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tabl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673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645152" y="1408176"/>
            <a:ext cx="4041648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abl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408176"/>
            <a:ext cx="4041648" cy="476740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smart art graphic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3690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smart art graphic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57200" y="1408176"/>
            <a:ext cx="4041648" cy="476435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media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3690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media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57200" y="1408176"/>
            <a:ext cx="4041648" cy="476435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lip 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569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clip 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lip 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57200" y="1408176"/>
            <a:ext cx="4041648" cy="476235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clip 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209801"/>
            <a:ext cx="7772400" cy="13620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cap="none" baseline="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Topic Title (36pt)</a:t>
            </a:r>
            <a:endParaRPr lang="en-US" dirty="0"/>
          </a:p>
        </p:txBody>
      </p:sp>
      <p:sp>
        <p:nvSpPr>
          <p:cNvPr id="5" name="Subtitle 1.5"/>
          <p:cNvSpPr>
            <a:spLocks noGrp="1"/>
          </p:cNvSpPr>
          <p:nvPr>
            <p:ph type="body" idx="1" hasCustomPrompt="1"/>
          </p:nvPr>
        </p:nvSpPr>
        <p:spPr>
          <a:xfrm>
            <a:off x="685800" y="3581401"/>
            <a:ext cx="7772400" cy="150018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Subtitle of Topic (optional)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706880" y="5943600"/>
            <a:ext cx="7360920" cy="387191"/>
          </a:xfrm>
          <a:prstGeom prst="roundRect">
            <a:avLst>
              <a:gd name="adj" fmla="val 8861"/>
            </a:avLst>
          </a:prstGeom>
        </p:spPr>
        <p:txBody>
          <a:bodyPr/>
          <a:lstStyle>
            <a:lvl1pPr algn="r">
              <a:defRPr i="1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Optional: use this for references or other footnotes (18pt )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824575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 userDrawn="1"/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rgbClr val="637E8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D2C783-583D-47C4-9F33-9EB4B47B6128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068" y="1037170"/>
            <a:ext cx="3063875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 userDrawn="1"/>
        </p:nvSpPr>
        <p:spPr>
          <a:xfrm>
            <a:off x="2988734" y="931337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464610" y="1257832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2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1" name="Text Placeholder 8"/>
          <p:cNvSpPr txBox="1">
            <a:spLocks/>
          </p:cNvSpPr>
          <p:nvPr userDrawn="1"/>
        </p:nvSpPr>
        <p:spPr>
          <a:xfrm>
            <a:off x="787401" y="2032000"/>
            <a:ext cx="2759075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Click the </a:t>
            </a:r>
            <a:r>
              <a:rPr lang="en-US" sz="1400" b="1" i="1" dirty="0" smtClean="0">
                <a:solidFill>
                  <a:srgbClr val="000000"/>
                </a:solidFill>
              </a:rPr>
              <a:t>View</a:t>
            </a:r>
            <a:r>
              <a:rPr lang="en-US" sz="1400" dirty="0" smtClean="0">
                <a:solidFill>
                  <a:srgbClr val="000000"/>
                </a:solidFill>
              </a:rPr>
              <a:t> tab</a:t>
            </a:r>
          </a:p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Click the </a:t>
            </a:r>
            <a:r>
              <a:rPr lang="en-US" sz="1400" b="1" i="1" dirty="0" smtClean="0">
                <a:solidFill>
                  <a:srgbClr val="000000"/>
                </a:solidFill>
              </a:rPr>
              <a:t>Slide Master </a:t>
            </a:r>
            <a:r>
              <a:rPr lang="en-US" sz="1400" dirty="0" smtClean="0">
                <a:solidFill>
                  <a:srgbClr val="000000"/>
                </a:solidFill>
              </a:rPr>
              <a:t>button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584204" y="2065875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584204" y="2434171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2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510"/>
          <a:stretch/>
        </p:blipFill>
        <p:spPr bwMode="auto">
          <a:xfrm>
            <a:off x="464610" y="2827870"/>
            <a:ext cx="1676399" cy="126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8"/>
          <p:cNvSpPr txBox="1">
            <a:spLocks/>
          </p:cNvSpPr>
          <p:nvPr userDrawn="1"/>
        </p:nvSpPr>
        <p:spPr>
          <a:xfrm>
            <a:off x="2426230" y="2836596"/>
            <a:ext cx="1951038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In the left-hand pane scroll up to the first and largest of the slides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2223033" y="2866234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3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79932" y="125581"/>
            <a:ext cx="4097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This template is intended for content considered </a:t>
            </a:r>
            <a:r>
              <a:rPr lang="en-US" sz="1600" b="1" dirty="0" smtClean="0">
                <a:solidFill>
                  <a:srgbClr val="000000"/>
                </a:solidFill>
              </a:rPr>
              <a:t>ISO-NE PUBLIC</a:t>
            </a:r>
            <a:r>
              <a:rPr lang="en-US" sz="1600" dirty="0" smtClean="0">
                <a:solidFill>
                  <a:srgbClr val="000000"/>
                </a:solidFill>
              </a:rPr>
              <a:t>. If at any point you need to change the label within the footer: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1" name="Text Placeholder 8"/>
          <p:cNvSpPr txBox="1">
            <a:spLocks/>
          </p:cNvSpPr>
          <p:nvPr userDrawn="1"/>
        </p:nvSpPr>
        <p:spPr>
          <a:xfrm>
            <a:off x="2421467" y="4233335"/>
            <a:ext cx="1955801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Edit the footer to reflect the appropriate label</a:t>
            </a:r>
            <a:r>
              <a:rPr lang="en-US" sz="1400" baseline="0" dirty="0" smtClean="0">
                <a:solidFill>
                  <a:srgbClr val="000000"/>
                </a:solidFill>
              </a:rPr>
              <a:t> </a:t>
            </a:r>
          </a:p>
          <a:p>
            <a:pPr marL="0" indent="0">
              <a:buFont typeface="Arial" pitchFamily="34" charset="0"/>
              <a:buNone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2218270" y="4262973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4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5968" y="5071535"/>
            <a:ext cx="5715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Placeholder 8"/>
          <p:cNvSpPr txBox="1">
            <a:spLocks/>
          </p:cNvSpPr>
          <p:nvPr userDrawn="1"/>
        </p:nvSpPr>
        <p:spPr>
          <a:xfrm>
            <a:off x="2422525" y="5071535"/>
            <a:ext cx="2030943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On the </a:t>
            </a:r>
            <a:r>
              <a:rPr lang="en-US" sz="1400" i="1" dirty="0" smtClean="0">
                <a:solidFill>
                  <a:srgbClr val="000000"/>
                </a:solidFill>
              </a:rPr>
              <a:t>Slide Maste</a:t>
            </a:r>
            <a:r>
              <a:rPr lang="en-US" sz="1400" dirty="0" smtClean="0">
                <a:solidFill>
                  <a:srgbClr val="000000"/>
                </a:solidFill>
              </a:rPr>
              <a:t>r ribbon, click</a:t>
            </a:r>
            <a:r>
              <a:rPr lang="en-US" sz="1400" baseline="0" dirty="0" smtClean="0">
                <a:solidFill>
                  <a:srgbClr val="000000"/>
                </a:solidFill>
              </a:rPr>
              <a:t> the </a:t>
            </a:r>
            <a:r>
              <a:rPr lang="en-US" sz="1400" b="1" i="1" baseline="0" dirty="0" smtClean="0">
                <a:solidFill>
                  <a:srgbClr val="000000"/>
                </a:solidFill>
              </a:rPr>
              <a:t>Close Master View</a:t>
            </a:r>
            <a:r>
              <a:rPr lang="en-US" sz="1400" baseline="0" dirty="0" smtClean="0">
                <a:solidFill>
                  <a:srgbClr val="000000"/>
                </a:solidFill>
              </a:rPr>
              <a:t> button</a:t>
            </a:r>
          </a:p>
          <a:p>
            <a:pPr marL="0" indent="0">
              <a:buFont typeface="Arial" pitchFamily="34" charset="0"/>
              <a:buNone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5" name="Oval 24"/>
          <p:cNvSpPr/>
          <p:nvPr userDrawn="1"/>
        </p:nvSpPr>
        <p:spPr>
          <a:xfrm>
            <a:off x="2219328" y="5101173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5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110068" y="125581"/>
            <a:ext cx="4419600" cy="619901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4758268" y="125580"/>
            <a:ext cx="4267200" cy="61990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186268" y="5862935"/>
            <a:ext cx="436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000000"/>
                </a:solidFill>
              </a:rPr>
              <a:t>Note: If using transitional slides,</a:t>
            </a:r>
            <a:r>
              <a:rPr lang="en-US" sz="1200" i="1" baseline="0" dirty="0" smtClean="0">
                <a:solidFill>
                  <a:srgbClr val="000000"/>
                </a:solidFill>
              </a:rPr>
              <a:t> you must also locate these within the Slide Master and edit the footer label accordingly</a:t>
            </a:r>
            <a:endParaRPr lang="en-US" sz="1200" i="1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5029200" y="135466"/>
            <a:ext cx="3886200" cy="248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This template</a:t>
            </a:r>
            <a:r>
              <a:rPr lang="en-US" sz="1600" baseline="0" dirty="0" smtClean="0">
                <a:solidFill>
                  <a:srgbClr val="000000"/>
                </a:solidFill>
              </a:rPr>
              <a:t> contains a variety of slide options to support your presentation needs.  </a:t>
            </a:r>
          </a:p>
          <a:p>
            <a:endParaRPr lang="en-US" sz="1400" baseline="0" dirty="0" smtClean="0">
              <a:solidFill>
                <a:srgbClr val="000000"/>
              </a:solidFill>
            </a:endParaRPr>
          </a:p>
          <a:p>
            <a:r>
              <a:rPr lang="en-US" sz="1400" baseline="0" dirty="0" smtClean="0">
                <a:solidFill>
                  <a:srgbClr val="000000"/>
                </a:solidFill>
              </a:rPr>
              <a:t>To change a slide layout:</a:t>
            </a:r>
          </a:p>
          <a:p>
            <a:pPr marL="457200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baseline="0" dirty="0" smtClean="0">
                <a:solidFill>
                  <a:srgbClr val="000000"/>
                </a:solidFill>
              </a:rPr>
              <a:t>Select the </a:t>
            </a:r>
            <a:r>
              <a:rPr lang="en-US" sz="1400" b="1" i="1" baseline="0" dirty="0" smtClean="0">
                <a:solidFill>
                  <a:srgbClr val="000000"/>
                </a:solidFill>
              </a:rPr>
              <a:t>slide</a:t>
            </a:r>
            <a:r>
              <a:rPr lang="en-US" sz="1400" baseline="0" dirty="0" smtClean="0">
                <a:solidFill>
                  <a:srgbClr val="000000"/>
                </a:solidFill>
              </a:rPr>
              <a:t> you wish to change.</a:t>
            </a:r>
          </a:p>
          <a:p>
            <a:pPr marL="457200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baseline="0" dirty="0" smtClean="0">
                <a:solidFill>
                  <a:srgbClr val="000000"/>
                </a:solidFill>
              </a:rPr>
              <a:t>In the PowerPoint ribbon, click to view the </a:t>
            </a:r>
            <a:r>
              <a:rPr lang="en-US" sz="1400" b="1" i="1" baseline="0" dirty="0" smtClean="0">
                <a:solidFill>
                  <a:srgbClr val="000000"/>
                </a:solidFill>
              </a:rPr>
              <a:t>Home</a:t>
            </a:r>
            <a:r>
              <a:rPr lang="en-US" sz="1400" baseline="0" dirty="0" smtClean="0">
                <a:solidFill>
                  <a:srgbClr val="000000"/>
                </a:solidFill>
              </a:rPr>
              <a:t> tab.</a:t>
            </a:r>
          </a:p>
          <a:p>
            <a:pPr marL="457200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Click the </a:t>
            </a:r>
            <a:r>
              <a:rPr lang="en-US" sz="1400" b="1" i="1" dirty="0" smtClean="0">
                <a:solidFill>
                  <a:srgbClr val="000000"/>
                </a:solidFill>
              </a:rPr>
              <a:t>Layout</a:t>
            </a:r>
            <a:r>
              <a:rPr lang="en-US" sz="1400" dirty="0" smtClean="0">
                <a:solidFill>
                  <a:srgbClr val="000000"/>
                </a:solidFill>
              </a:rPr>
              <a:t> button.</a:t>
            </a:r>
          </a:p>
          <a:p>
            <a:pPr marL="457200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From</a:t>
            </a:r>
            <a:r>
              <a:rPr lang="en-US" sz="1400" baseline="0" dirty="0" smtClean="0">
                <a:solidFill>
                  <a:srgbClr val="000000"/>
                </a:solidFill>
              </a:rPr>
              <a:t> the window of layout options that appears, choose the </a:t>
            </a:r>
            <a:r>
              <a:rPr lang="en-US" sz="1400" b="1" i="1" baseline="0" dirty="0" smtClean="0">
                <a:solidFill>
                  <a:srgbClr val="000000"/>
                </a:solidFill>
              </a:rPr>
              <a:t>desired layout</a:t>
            </a:r>
            <a:r>
              <a:rPr lang="en-US" sz="1400" baseline="0" dirty="0" smtClean="0">
                <a:solidFill>
                  <a:srgbClr val="000000"/>
                </a:solidFill>
              </a:rPr>
              <a:t>.</a:t>
            </a:r>
            <a:endParaRPr lang="en-US" sz="1400" dirty="0" smtClean="0">
              <a:solidFill>
                <a:srgbClr val="00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9341" y="2891357"/>
            <a:ext cx="3632192" cy="1748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44"/>
          <p:cNvSpPr/>
          <p:nvPr userDrawn="1"/>
        </p:nvSpPr>
        <p:spPr>
          <a:xfrm>
            <a:off x="5249342" y="1406000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2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249341" y="1866896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3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8" name="Oval 47"/>
          <p:cNvSpPr/>
          <p:nvPr userDrawn="1"/>
        </p:nvSpPr>
        <p:spPr>
          <a:xfrm>
            <a:off x="5249342" y="2133600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4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5249341" y="1110197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0" name="Oval 49"/>
          <p:cNvSpPr/>
          <p:nvPr userDrawn="1"/>
        </p:nvSpPr>
        <p:spPr>
          <a:xfrm>
            <a:off x="5477942" y="2743200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2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6400800" y="2941900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3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2" name="Oval 51"/>
          <p:cNvSpPr/>
          <p:nvPr userDrawn="1"/>
        </p:nvSpPr>
        <p:spPr>
          <a:xfrm>
            <a:off x="7772400" y="3949703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4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 userDrawn="1"/>
        </p:nvSpPr>
        <p:spPr>
          <a:xfrm>
            <a:off x="5029200" y="4812695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Note:</a:t>
            </a:r>
            <a:r>
              <a:rPr lang="en-US" sz="1600" baseline="0" dirty="0" smtClean="0">
                <a:solidFill>
                  <a:srgbClr val="000000"/>
                </a:solidFill>
              </a:rPr>
              <a:t> these same layout options are available to you when inserting a new slide.</a:t>
            </a:r>
            <a:endParaRPr lang="en-US" sz="1600" dirty="0" smtClean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066" y="4179125"/>
            <a:ext cx="173672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3742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6" name="Picture 5" descr="ISO049-PowerPoint-d1-revised-0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00216"/>
            <a:ext cx="9144000" cy="56735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94965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mplate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 userDrawn="1"/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rgbClr val="637E8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D2C783-583D-47C4-9F33-9EB4B47B6128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110068" y="125581"/>
            <a:ext cx="4419600" cy="619901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152400" y="135466"/>
            <a:ext cx="2628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This template contains approved ISO-NE colors,</a:t>
            </a:r>
            <a:r>
              <a:rPr lang="en-US" sz="1400" baseline="0" dirty="0" smtClean="0">
                <a:solidFill>
                  <a:srgbClr val="000000"/>
                </a:solidFill>
              </a:rPr>
              <a:t> which can be accessed from any color palette (e.g., font color, shape fill):</a:t>
            </a: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8600" y="330200"/>
            <a:ext cx="15621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xmlns="" val="1709699927"/>
              </p:ext>
            </p:extLst>
          </p:nvPr>
        </p:nvGraphicFramePr>
        <p:xfrm>
          <a:off x="228600" y="1092200"/>
          <a:ext cx="4165068" cy="52120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812268"/>
                <a:gridCol w="1066799"/>
                <a:gridCol w="2286001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Color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RGB Value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Description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23.149.210</a:t>
                      </a:r>
                    </a:p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Blue: Use as primary color for headers and accents</a:t>
                      </a: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251.185.47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Yellow: Use as an accent color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246.137.32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Orange: Use as an accent color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236.51.37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Red: Use as an accent color</a:t>
                      </a:r>
                    </a:p>
                    <a:p>
                      <a:pPr algn="l"/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133.85.161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Purple: Use as an accent color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119.189.42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Green: Use as an accent color</a:t>
                      </a:r>
                    </a:p>
                    <a:p>
                      <a:pPr algn="l"/>
                      <a:endParaRPr lang="en-US" sz="1200" b="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109.207.246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Light Blue: Use as an accent color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30.106.154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</a:t>
                      </a:r>
                      <a:r>
                        <a:rPr lang="en-US" sz="1200" b="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Dark Blue: </a:t>
                      </a:r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Use as an accent color</a:t>
                      </a: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98.119.127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Gray: Use as a secondary font color</a:t>
                      </a: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0.0.0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Black: Use as a primary font color</a:t>
                      </a:r>
                    </a:p>
                    <a:p>
                      <a:pPr algn="l"/>
                      <a:endParaRPr lang="en-US" sz="1200" b="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255.255.255</a:t>
                      </a: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White: Use as needed</a:t>
                      </a: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Rectangle 12"/>
          <p:cNvSpPr/>
          <p:nvPr userDrawn="1"/>
        </p:nvSpPr>
        <p:spPr>
          <a:xfrm>
            <a:off x="4758268" y="125581"/>
            <a:ext cx="4267200" cy="406541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4851402" y="152400"/>
            <a:ext cx="4097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This template contains approved font</a:t>
            </a:r>
            <a:r>
              <a:rPr lang="en-US" sz="1600" baseline="0" dirty="0" smtClean="0">
                <a:solidFill>
                  <a:srgbClr val="000000"/>
                </a:solidFill>
              </a:rPr>
              <a:t> size and style which will be automatically applied.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4969937" y="685800"/>
            <a:ext cx="4038070" cy="2438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>
              <a:spcBef>
                <a:spcPts val="600"/>
              </a:spcBef>
            </a:pPr>
            <a:r>
              <a:rPr lang="en-US" sz="2800" b="1" baseline="0" dirty="0" smtClean="0">
                <a:solidFill>
                  <a:srgbClr val="000000"/>
                </a:solidFill>
              </a:rPr>
              <a:t>Slide Title – Calibri 28</a:t>
            </a:r>
          </a:p>
          <a:p>
            <a:pPr algn="r">
              <a:spcBef>
                <a:spcPts val="600"/>
              </a:spcBef>
            </a:pPr>
            <a:r>
              <a:rPr lang="en-US" sz="2400" baseline="0" dirty="0" smtClean="0">
                <a:solidFill>
                  <a:srgbClr val="000000"/>
                </a:solidFill>
              </a:rPr>
              <a:t>Content Title/Bullet 1 – Calibri 24</a:t>
            </a:r>
            <a:endParaRPr lang="en-US" baseline="0" dirty="0" smtClean="0">
              <a:solidFill>
                <a:srgbClr val="000000"/>
              </a:solidFill>
            </a:endParaRPr>
          </a:p>
          <a:p>
            <a:pPr algn="r">
              <a:spcBef>
                <a:spcPts val="600"/>
              </a:spcBef>
            </a:pPr>
            <a:r>
              <a:rPr lang="en-US" sz="2000" baseline="0" dirty="0" smtClean="0">
                <a:solidFill>
                  <a:srgbClr val="000000"/>
                </a:solidFill>
              </a:rPr>
              <a:t>Content Text/Bullet 2 – Calibri 20</a:t>
            </a:r>
            <a:endParaRPr lang="en-US" baseline="0" dirty="0" smtClean="0">
              <a:solidFill>
                <a:srgbClr val="000000"/>
              </a:solidFill>
            </a:endParaRPr>
          </a:p>
          <a:p>
            <a:pPr algn="r">
              <a:spcBef>
                <a:spcPts val="600"/>
              </a:spcBef>
            </a:pPr>
            <a:r>
              <a:rPr lang="en-US" baseline="0" dirty="0" smtClean="0">
                <a:solidFill>
                  <a:srgbClr val="000000"/>
                </a:solidFill>
              </a:rPr>
              <a:t>Chart Content/Bullet 3 – Calibri18</a:t>
            </a:r>
          </a:p>
          <a:p>
            <a:pPr algn="r">
              <a:spcBef>
                <a:spcPts val="600"/>
              </a:spcBef>
            </a:pPr>
            <a:r>
              <a:rPr lang="en-US" sz="1600" baseline="0" dirty="0" smtClean="0">
                <a:solidFill>
                  <a:srgbClr val="000000"/>
                </a:solidFill>
              </a:rPr>
              <a:t>Bullet 4 &amp; Bullet 5 – Calibri 16</a:t>
            </a:r>
            <a:endParaRPr lang="en-US" baseline="0" dirty="0" smtClean="0">
              <a:solidFill>
                <a:srgbClr val="000000"/>
              </a:solidFill>
            </a:endParaRPr>
          </a:p>
          <a:p>
            <a:pPr algn="r">
              <a:spcBef>
                <a:spcPts val="600"/>
              </a:spcBef>
            </a:pPr>
            <a:r>
              <a:rPr lang="en-US" sz="1600" b="0" baseline="0" dirty="0" smtClean="0">
                <a:solidFill>
                  <a:srgbClr val="000000"/>
                </a:solidFill>
              </a:rPr>
              <a:t>Slide Number – Calibri 14</a:t>
            </a:r>
          </a:p>
          <a:p>
            <a:pPr algn="r">
              <a:spcBef>
                <a:spcPts val="600"/>
              </a:spcBef>
            </a:pPr>
            <a:endParaRPr lang="en-US" sz="1600" b="0" baseline="0" dirty="0" smtClean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4876800" y="3200400"/>
            <a:ext cx="419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1600" b="0" baseline="0" dirty="0" smtClean="0">
                <a:solidFill>
                  <a:srgbClr val="000000"/>
                </a:solidFill>
              </a:rPr>
              <a:t>Font within the presentation will appear black by default, but may be changed to ISO gray if desired.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4757058" y="4267200"/>
            <a:ext cx="4267200" cy="20574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800600" y="4293275"/>
            <a:ext cx="4114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TIP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: If you experience issues with page numbering: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Click to view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Insert</a:t>
            </a:r>
            <a:r>
              <a:rPr lang="en-US" sz="1400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tab.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Click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Header &amp; Footer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button.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In the dialog box that opens, uncheck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Slide number</a:t>
            </a:r>
            <a:r>
              <a:rPr lang="en-US" sz="14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checkbox. 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Click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Apply to All</a:t>
            </a:r>
            <a:r>
              <a:rPr lang="en-US" sz="14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button.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Return to the Header and Footer dialog</a:t>
            </a:r>
            <a:r>
              <a:rPr lang="en-US" sz="14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box and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recheck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Slide number</a:t>
            </a:r>
            <a:r>
              <a:rPr lang="en-US" sz="14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checkbox.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Click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Apply to All</a:t>
            </a:r>
            <a:r>
              <a:rPr lang="en-US" sz="14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button.</a:t>
            </a:r>
            <a:endParaRPr lang="en-US" sz="1400" kern="1200" dirty="0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5283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309489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46028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5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0488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49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6522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401762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for more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twitter-icon.png">
            <a:hlinkClick r:id="rId2"/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34200" y="381000"/>
            <a:ext cx="1752600" cy="1752600"/>
          </a:xfrm>
          <a:prstGeom prst="rect">
            <a:avLst/>
          </a:prstGeom>
        </p:spPr>
      </p:pic>
      <p:pic>
        <p:nvPicPr>
          <p:cNvPr id="6" name="Picture 4" descr="ISO Newswire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81000"/>
            <a:ext cx="1752599" cy="1752600"/>
          </a:xfrm>
          <a:prstGeom prst="rect">
            <a:avLst/>
          </a:prstGeom>
          <a:noFill/>
        </p:spPr>
      </p:pic>
      <p:pic>
        <p:nvPicPr>
          <p:cNvPr id="7" name="Picture 6" descr="iso-to-go-screenshot-1.jpg">
            <a:hlinkClick r:id="rId6"/>
          </p:cNvPr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5105400" y="2362200"/>
            <a:ext cx="2228850" cy="3205205"/>
          </a:xfrm>
          <a:prstGeom prst="rect">
            <a:avLst/>
          </a:prstGeom>
        </p:spPr>
      </p:pic>
      <p:pic>
        <p:nvPicPr>
          <p:cNvPr id="8" name="Picture 7" descr="iso-to-go-screenshot-6.jpg">
            <a:hlinkClick r:id="rId6"/>
          </p:cNvPr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6324600" y="2971800"/>
            <a:ext cx="2228850" cy="3205205"/>
          </a:xfrm>
          <a:prstGeom prst="rect">
            <a:avLst/>
          </a:prstGeom>
        </p:spPr>
      </p:pic>
      <p:pic>
        <p:nvPicPr>
          <p:cNvPr id="9" name="Picture 8" descr="google-play-badge.png">
            <a:hlinkClick r:id="rId9"/>
          </p:cNvPr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1066800" y="5619750"/>
            <a:ext cx="1238250" cy="409575"/>
          </a:xfrm>
          <a:prstGeom prst="rect">
            <a:avLst/>
          </a:prstGeom>
        </p:spPr>
      </p:pic>
      <p:pic>
        <p:nvPicPr>
          <p:cNvPr id="10" name="Picture 9" descr="app-store-badge.png">
            <a:hlinkClick r:id="rId11"/>
          </p:cNvPr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2667000" y="5619750"/>
            <a:ext cx="1276350" cy="40957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57200" y="1457325"/>
            <a:ext cx="4495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Subscribe to the </a:t>
            </a:r>
            <a:r>
              <a:rPr lang="en-US" sz="2000" b="1" i="1" dirty="0" smtClean="0">
                <a:solidFill>
                  <a:srgbClr val="000000"/>
                </a:solidFill>
              </a:rPr>
              <a:t>ISO Newswire</a:t>
            </a:r>
            <a:endParaRPr lang="en-US" sz="1400" b="1" i="0" dirty="0" smtClean="0">
              <a:solidFill>
                <a:srgbClr val="000000"/>
              </a:solidFill>
            </a:endParaRP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3"/>
              </a:rPr>
              <a:t>ISO Newswire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your source for regular news about ISO New England and the wholesale electricity industry within the six-state region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Log on to </a:t>
            </a:r>
            <a:r>
              <a:rPr lang="en-US" sz="2000" b="1" dirty="0" smtClean="0">
                <a:solidFill>
                  <a:srgbClr val="000000"/>
                </a:solidFill>
              </a:rPr>
              <a:t>ISO Express 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4"/>
              </a:rPr>
              <a:t>ISO Express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provides real-time data on New England’s wholesale electricity markets and power system operations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Follow the ISO on </a:t>
            </a:r>
            <a:r>
              <a:rPr lang="en-US" sz="2000" b="1" dirty="0" smtClean="0">
                <a:solidFill>
                  <a:srgbClr val="000000"/>
                </a:solidFill>
              </a:rPr>
              <a:t>Twitter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5"/>
              </a:rPr>
              <a:t>@</a:t>
            </a:r>
            <a:r>
              <a:rPr lang="en-US" sz="1400" i="1" kern="1200" baseline="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5"/>
              </a:rPr>
              <a:t>isonewengland</a:t>
            </a:r>
            <a:endParaRPr lang="en-US" sz="1400" i="1" kern="1200" baseline="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Download the </a:t>
            </a:r>
            <a:r>
              <a:rPr lang="en-US" sz="2000" b="1" dirty="0" smtClean="0">
                <a:solidFill>
                  <a:srgbClr val="000000"/>
                </a:solidFill>
              </a:rPr>
              <a:t>ISO to Go App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6"/>
              </a:rPr>
              <a:t>ISO to Go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a free mobile application that puts real-time wholesale electricity pricing and power grid information in the palm of your hand </a:t>
            </a:r>
          </a:p>
          <a:p>
            <a:pPr lvl="1"/>
            <a:endParaRPr lang="en-US" dirty="0" smtClean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" y="3582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For More Information…</a:t>
            </a:r>
            <a:endParaRPr lang="en-US" sz="32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8613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" y="6290650"/>
            <a:ext cx="9143992" cy="5673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00856" y="6329046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83" r:id="rId2"/>
    <p:sldLayoutId id="2147483714" r:id="rId3"/>
    <p:sldLayoutId id="2147483715" r:id="rId4"/>
    <p:sldLayoutId id="2147483716" r:id="rId5"/>
    <p:sldLayoutId id="2147483675" r:id="rId6"/>
    <p:sldLayoutId id="2147483650" r:id="rId7"/>
    <p:sldLayoutId id="2147483664" r:id="rId8"/>
    <p:sldLayoutId id="2147483720" r:id="rId9"/>
    <p:sldLayoutId id="2147483684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  <p:sldLayoutId id="2147483717" r:id="rId28"/>
    <p:sldLayoutId id="2147483718" r:id="rId29"/>
    <p:sldLayoutId id="2147483719" r:id="rId3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8229600" cy="4694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00856" y="6705600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984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o-ne.com/static-assets/documents/committees/comm_wkgrps/mrkts_comm/mrkts/mtrls/2014/jan14152014/a06_iso_presentation_01_15_14.ppt" TargetMode="External"/><Relationship Id="rId7" Type="http://schemas.openxmlformats.org/officeDocument/2006/relationships/hyperlink" Target="http://www.iso-ne.com/static-assets/documents/2015/08/a11_iso_presentation_08_13_15.pptx" TargetMode="External"/><Relationship Id="rId2" Type="http://schemas.openxmlformats.org/officeDocument/2006/relationships/hyperlink" Target="http://www.iso-ne.com/static-assets/documents/committees/comm_wkgrps/mrkts_comm/mrkts/mtrls/2013/dec10112013/a06_iso_presentation_12_10_13.ppt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iso-ne.com/static-assets/documents/committees/comm_wkgrps/mrkts_comm/mrkts/mtrls/2014/jul89102014/a11b_iso_presentation_07_10_14.pptx" TargetMode="External"/><Relationship Id="rId5" Type="http://schemas.openxmlformats.org/officeDocument/2006/relationships/hyperlink" Target="http://www.iso-ne.com/static-assets/documents/committees/comm_wkgrps/mrkts_comm/mrkts/mtrls/2014/jul89102014/a11a_mrwg_presentation_07_10_14.pptx" TargetMode="External"/><Relationship Id="rId4" Type="http://schemas.openxmlformats.org/officeDocument/2006/relationships/hyperlink" Target="http://www.iso-ne.com/static-assets/documents/committees/comm_wkgrps/mrkts_comm/mrkts/mtrls/2014/may672014/a11_iso_presentation_05_07_14_r1.pptx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September 2, 2015 | NEPOOL MARKETS COMMITTEE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Hanhan Hammer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hhammer@ISO-NE.com | 413.535.4049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Discussion of proposed changes to settlement calculations and 5-minute quantities and prices determination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Subhourly Real-Time Settlement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RT Energy Settlement will be calculated subhourly for Generators, pumps and External Transactions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Currently, hourly settlement calculates real-time net energy quantity deviation (Real-Time ANI Deviation) for each location, then multiples it by hourly RT LMP</a:t>
            </a:r>
          </a:p>
          <a:p>
            <a:pPr lvl="1"/>
            <a:r>
              <a:rPr lang="en-US" dirty="0" smtClean="0"/>
              <a:t>Under subhourly settlement, an aggregate quantity will not be calculated for each location because this would require settling load assets and bilaterals on a 5-minute basis using the same quantity for each 5-minute interval which increases the volume of data significantly</a:t>
            </a:r>
          </a:p>
          <a:p>
            <a:r>
              <a:rPr lang="en-US" dirty="0" smtClean="0"/>
              <a:t>Subhourly settlement will have to disaggregate the settlement, so as not to mix the subhourly and hourly settlement results</a:t>
            </a:r>
          </a:p>
          <a:p>
            <a:pPr lvl="1"/>
            <a:r>
              <a:rPr lang="en-US" dirty="0" smtClean="0"/>
              <a:t>Generators, DARD pumps, imports and exports are all settled subhourly</a:t>
            </a:r>
          </a:p>
          <a:p>
            <a:pPr lvl="1"/>
            <a:r>
              <a:rPr lang="en-US" dirty="0" smtClean="0"/>
              <a:t>Load assets and bilateral contracts are settled hourly</a:t>
            </a:r>
          </a:p>
          <a:p>
            <a:r>
              <a:rPr lang="en-US" dirty="0" smtClean="0"/>
              <a:t>All settlement results are still expected to be summed up for each hour</a:t>
            </a:r>
          </a:p>
          <a:p>
            <a:pPr lvl="1"/>
            <a:r>
              <a:rPr lang="en-US" dirty="0" smtClean="0"/>
              <a:t>For purposes of determining quantities for cost allocation (e.g., Inadvertent Energy, Marginal Losses) aggregate hourly quantities will continue to be calculated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approach calculates the real-time quantity deviation at each location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Under subhourly settlement, generation obligation is subhourly and most load obligation is hourly</a:t>
            </a:r>
            <a:endParaRPr lang="en-US" sz="2000" dirty="0"/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133600"/>
            <a:ext cx="7239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2057400" y="4267200"/>
            <a:ext cx="1371600" cy="609600"/>
          </a:xfrm>
          <a:prstGeom prst="ellipse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638800" y="4267200"/>
            <a:ext cx="1295400" cy="609600"/>
          </a:xfrm>
          <a:prstGeom prst="ellipse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8229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943600" y="48006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Hourly DA Gen obligation will be converted to per interval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3810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Real-Time Energy Settlement Calculation Summary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486400" y="4724400"/>
            <a:ext cx="457200" cy="30480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sz="half" idx="1"/>
          </p:nvPr>
        </p:nvGraphicFramePr>
        <p:xfrm>
          <a:off x="533401" y="1996440"/>
          <a:ext cx="7848599" cy="281518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058779"/>
                <a:gridCol w="1272884"/>
                <a:gridCol w="1366242"/>
                <a:gridCol w="1285874"/>
                <a:gridCol w="1205507"/>
                <a:gridCol w="1659313"/>
              </a:tblGrid>
              <a:tr h="72866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Interval*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RT Energy</a:t>
                      </a:r>
                      <a:r>
                        <a:rPr lang="en-US" baseline="0" dirty="0" smtClean="0"/>
                        <a:t>  Quantity</a:t>
                      </a:r>
                      <a:br>
                        <a:rPr lang="en-US" baseline="0" dirty="0" smtClean="0"/>
                      </a:br>
                      <a:r>
                        <a:rPr lang="en-US" sz="1800" dirty="0" smtClean="0"/>
                        <a:t>(MWh)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DA Cleared Energy (MWh)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RT Deviation (MWh)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RT LMP ($/MWh)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RT Settlement ($)</a:t>
                      </a:r>
                      <a:endParaRPr lang="en-US" sz="1800" dirty="0"/>
                    </a:p>
                  </a:txBody>
                  <a:tcPr anchor="ctr"/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00:15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 smtClean="0"/>
                        <a:t>3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 smtClean="0"/>
                        <a:t>8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 smtClean="0"/>
                        <a:t>-5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 smtClean="0"/>
                        <a:t>$20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 smtClean="0"/>
                        <a:t>$-100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38375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00:30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 smtClean="0"/>
                        <a:t>6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 smtClean="0"/>
                        <a:t>8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 smtClean="0"/>
                        <a:t>-2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 smtClean="0"/>
                        <a:t>$32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 smtClean="0"/>
                        <a:t>$-64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38375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00:45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 smtClean="0"/>
                        <a:t>9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 smtClean="0"/>
                        <a:t>8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 smtClean="0"/>
                        <a:t>1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 smtClean="0"/>
                        <a:t>$40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 smtClean="0"/>
                        <a:t>$40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38375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01:00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 smtClean="0"/>
                        <a:t>12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 smtClean="0"/>
                        <a:t>8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 smtClean="0"/>
                        <a:t>4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 smtClean="0"/>
                        <a:t>$44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 smtClean="0"/>
                        <a:t>$176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38375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Totals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 smtClean="0"/>
                        <a:t>30</a:t>
                      </a:r>
                      <a:endParaRPr lang="en-US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 smtClean="0"/>
                        <a:t>32</a:t>
                      </a:r>
                      <a:endParaRPr lang="en-US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 smtClean="0"/>
                        <a:t>-2</a:t>
                      </a:r>
                      <a:endParaRPr lang="en-US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 smtClean="0"/>
                        <a:t>$52</a:t>
                      </a:r>
                      <a:endParaRPr lang="en-US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Real-Time Generation Settlement</a:t>
            </a: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57200" y="3886200"/>
            <a:ext cx="4038600" cy="2252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57200" y="1143000"/>
            <a:ext cx="81534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ts val="1200"/>
              </a:spcBef>
              <a:defRPr/>
            </a:pPr>
            <a:r>
              <a:rPr lang="en-US" sz="2000" b="1" dirty="0" smtClean="0">
                <a:solidFill>
                  <a:srgbClr val="000000"/>
                </a:solidFill>
              </a:rPr>
              <a:t>DA Cleared Energy = 32 MWh</a:t>
            </a:r>
          </a:p>
          <a:p>
            <a:pPr marL="342900" lvl="0" indent="-342900">
              <a:spcBef>
                <a:spcPts val="1200"/>
              </a:spcBef>
              <a:defRPr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342900" indent="-342900">
              <a:spcBef>
                <a:spcPts val="1200"/>
              </a:spcBef>
              <a:defRPr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33400" y="5334000"/>
          <a:ext cx="7772400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55613"/>
                <a:gridCol w="1269076"/>
                <a:gridCol w="1362155"/>
                <a:gridCol w="1282028"/>
                <a:gridCol w="1201901"/>
                <a:gridCol w="1601627"/>
              </a:tblGrid>
              <a:tr h="1524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01:00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 smtClean="0"/>
                        <a:t>-2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 smtClean="0"/>
                        <a:t>$34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 smtClean="0"/>
                        <a:t>$-68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0" name="Content Placeholder 3"/>
          <p:cNvSpPr txBox="1">
            <a:spLocks/>
          </p:cNvSpPr>
          <p:nvPr/>
        </p:nvSpPr>
        <p:spPr>
          <a:xfrm>
            <a:off x="533400" y="1600200"/>
            <a:ext cx="70866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ts val="1200"/>
              </a:spcBef>
              <a:defRPr/>
            </a:pPr>
            <a:r>
              <a:rPr lang="en-US" sz="2000" b="1" dirty="0" smtClean="0">
                <a:solidFill>
                  <a:srgbClr val="000000"/>
                </a:solidFill>
              </a:rPr>
              <a:t>Subhourly Settlement</a:t>
            </a:r>
          </a:p>
          <a:p>
            <a:pPr marL="342900" lvl="0" indent="-342900" algn="ctr">
              <a:spcBef>
                <a:spcPts val="1200"/>
              </a:spcBef>
              <a:defRPr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342900" indent="-342900" algn="ctr">
              <a:spcBef>
                <a:spcPts val="1200"/>
              </a:spcBef>
              <a:defRPr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533400" y="4953000"/>
            <a:ext cx="70866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ts val="1200"/>
              </a:spcBef>
              <a:defRPr/>
            </a:pPr>
            <a:r>
              <a:rPr lang="en-US" sz="2000" b="1" dirty="0" smtClean="0">
                <a:solidFill>
                  <a:srgbClr val="000000"/>
                </a:solidFill>
              </a:rPr>
              <a:t>Hourly Settlement</a:t>
            </a:r>
          </a:p>
          <a:p>
            <a:pPr marL="342900" lvl="0" indent="-342900" algn="ctr">
              <a:spcBef>
                <a:spcPts val="1200"/>
              </a:spcBef>
              <a:defRPr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342900" indent="-342900" algn="ctr">
              <a:spcBef>
                <a:spcPts val="1200"/>
              </a:spcBef>
              <a:defRPr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304800" y="6019800"/>
            <a:ext cx="8153400" cy="228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*For purposes of this example, four 15 minute intervals are assumed, rather than twelve 5-minute intervals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Inadvertent Energy will be settled subhourly to more accurately reflect the market value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Inadvertent energy is the difference between net actual energy flow and net scheduled energy flow into or out of the New England Control Area at an external location</a:t>
            </a:r>
          </a:p>
          <a:p>
            <a:r>
              <a:rPr lang="en-US" dirty="0" smtClean="0"/>
              <a:t>Inadvertent Settlement  = (net actual energy flow – net scheduled energy flow) x RT LMP at the external location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Inadvertent Settlement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33400" y="2438400"/>
          <a:ext cx="7794786" cy="297180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962470"/>
                <a:gridCol w="1345916"/>
                <a:gridCol w="1349214"/>
                <a:gridCol w="1524000"/>
                <a:gridCol w="1084904"/>
                <a:gridCol w="1528282"/>
              </a:tblGrid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Interval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Profiled Tie Flow </a:t>
                      </a:r>
                      <a:r>
                        <a:rPr lang="en-US" sz="1800" dirty="0" smtClean="0"/>
                        <a:t>(MWh)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Scheduled</a:t>
                      </a:r>
                      <a:r>
                        <a:rPr lang="en-US" baseline="0" dirty="0" smtClean="0"/>
                        <a:t> Tie Flow (MWh)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Inadvertent Energy (MWh)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RT LMP</a:t>
                      </a:r>
                    </a:p>
                    <a:p>
                      <a:pPr algn="ctr"/>
                      <a:r>
                        <a:rPr lang="en-US" dirty="0" smtClean="0"/>
                        <a:t>($/MWh)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Inadvertent Settlement</a:t>
                      </a:r>
                    </a:p>
                    <a:p>
                      <a:pPr algn="ctr"/>
                      <a:r>
                        <a:rPr lang="en-US" dirty="0" smtClean="0"/>
                        <a:t>($)</a:t>
                      </a:r>
                      <a:endParaRPr lang="en-US" dirty="0"/>
                    </a:p>
                  </a:txBody>
                  <a:tcPr anchor="ctr"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00:15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$60</a:t>
                      </a:r>
                      <a:endParaRPr lang="en-US" dirty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00:30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$135</a:t>
                      </a:r>
                      <a:endParaRPr lang="en-US" dirty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00:45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$-120</a:t>
                      </a:r>
                      <a:endParaRPr lang="en-US" dirty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01:00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$-140</a:t>
                      </a:r>
                      <a:endParaRPr lang="en-US" dirty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2.0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$-65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ontent Placeholder 3"/>
          <p:cNvSpPr txBox="1">
            <a:spLocks/>
          </p:cNvSpPr>
          <p:nvPr/>
        </p:nvSpPr>
        <p:spPr>
          <a:xfrm>
            <a:off x="533400" y="1143000"/>
            <a:ext cx="77724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ts val="1200"/>
              </a:spcBef>
              <a:defRPr/>
            </a:pPr>
            <a:r>
              <a:rPr lang="en-US" sz="2000" b="1" dirty="0" smtClean="0">
                <a:solidFill>
                  <a:srgbClr val="000000"/>
                </a:solidFill>
              </a:rPr>
              <a:t>Scheduled Tie Flow = 4 MWh</a:t>
            </a:r>
          </a:p>
          <a:p>
            <a:pPr marL="342900" lvl="0" indent="-342900">
              <a:spcBef>
                <a:spcPts val="1200"/>
              </a:spcBef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Inadvertent Settlement = (profiled tie flow – scheduled tie flow) x RT LMP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3401" y="5806440"/>
          <a:ext cx="7772400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90599"/>
                <a:gridCol w="1318427"/>
                <a:gridCol w="1352978"/>
                <a:gridCol w="1519595"/>
                <a:gridCol w="1081598"/>
                <a:gridCol w="1509203"/>
              </a:tblGrid>
              <a:tr h="1524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01:00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 smtClean="0"/>
                        <a:t>-2.0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 smtClean="0"/>
                        <a:t>$35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 smtClean="0"/>
                        <a:t>$-70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8" name="Content Placeholder 3"/>
          <p:cNvSpPr txBox="1">
            <a:spLocks/>
          </p:cNvSpPr>
          <p:nvPr/>
        </p:nvSpPr>
        <p:spPr>
          <a:xfrm>
            <a:off x="533400" y="5425440"/>
            <a:ext cx="78486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ts val="1200"/>
              </a:spcBef>
              <a:defRPr/>
            </a:pPr>
            <a:r>
              <a:rPr lang="en-US" sz="2000" b="1" dirty="0" smtClean="0">
                <a:solidFill>
                  <a:srgbClr val="000000"/>
                </a:solidFill>
              </a:rPr>
              <a:t>Hourly Settlement</a:t>
            </a:r>
          </a:p>
          <a:p>
            <a:pPr marL="342900" lvl="0" indent="-342900" algn="ctr">
              <a:spcBef>
                <a:spcPts val="1200"/>
              </a:spcBef>
              <a:defRPr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342900" indent="-342900" algn="ctr">
              <a:spcBef>
                <a:spcPts val="1200"/>
              </a:spcBef>
              <a:defRPr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533400" y="2057400"/>
            <a:ext cx="78486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ts val="1200"/>
              </a:spcBef>
              <a:defRPr/>
            </a:pPr>
            <a:r>
              <a:rPr lang="en-US" sz="2000" b="1" dirty="0" smtClean="0">
                <a:solidFill>
                  <a:srgbClr val="000000"/>
                </a:solidFill>
              </a:rPr>
              <a:t>Subhourly Settlement</a:t>
            </a:r>
          </a:p>
          <a:p>
            <a:pPr marL="342900" lvl="0" indent="-342900" algn="ctr">
              <a:spcBef>
                <a:spcPts val="1200"/>
              </a:spcBef>
              <a:defRPr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342900" indent="-342900" algn="ctr">
              <a:spcBef>
                <a:spcPts val="1200"/>
              </a:spcBef>
              <a:defRPr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Real-Time Reserve Payments will be calculated subhourly for Generators and DARD pumps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5-minute reserve credit will be calculated using 5-minute reserve quantities and prices</a:t>
            </a:r>
          </a:p>
          <a:p>
            <a:r>
              <a:rPr lang="en-US" dirty="0" smtClean="0"/>
              <a:t>Hourly reserve credit will be the sum of credit from the 12 intervals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Note: Forward Reserve Obligation Charge (FROC) calculation will be discussed in the next section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Real-Time Reserve Payments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09600" y="1371600"/>
          <a:ext cx="7696198" cy="3451318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969790"/>
                <a:gridCol w="1356153"/>
                <a:gridCol w="1484057"/>
                <a:gridCol w="1295400"/>
                <a:gridCol w="1371600"/>
                <a:gridCol w="1219198"/>
              </a:tblGrid>
              <a:tr h="98029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Interval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RT Reserve Designation </a:t>
                      </a:r>
                      <a:r>
                        <a:rPr lang="en-US" baseline="0" dirty="0" smtClean="0"/>
                        <a:t/>
                      </a:r>
                      <a:br>
                        <a:rPr lang="en-US" baseline="0" dirty="0" smtClean="0"/>
                      </a:br>
                      <a:r>
                        <a:rPr lang="en-US" sz="1800" dirty="0" smtClean="0"/>
                        <a:t>(MW)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RT Reserve Calculation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RT</a:t>
                      </a:r>
                      <a:r>
                        <a:rPr lang="en-US" baseline="0" dirty="0" smtClean="0"/>
                        <a:t> Reserve (MWh)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Reserve Clearing</a:t>
                      </a:r>
                      <a:r>
                        <a:rPr lang="en-US" baseline="0" dirty="0" smtClean="0"/>
                        <a:t> Price ($/MWh)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Reserve Payment ($)</a:t>
                      </a:r>
                      <a:endParaRPr lang="en-US" dirty="0"/>
                    </a:p>
                  </a:txBody>
                  <a:tcPr anchor="ctr"/>
                </a:tc>
              </a:tr>
              <a:tr h="42730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00:15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40MW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x ¼ h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10.0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$0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$0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4137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00:30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30MW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x ¼ h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7.5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$0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$0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1407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00:45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20MW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x ¼ h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5.0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$40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$200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1407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01:00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10MW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x ¼ h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$60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$150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26764">
                <a:tc>
                  <a:txBody>
                    <a:bodyPr/>
                    <a:lstStyle/>
                    <a:p>
                      <a:r>
                        <a:rPr lang="en-US" dirty="0" smtClean="0"/>
                        <a:t>Totals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25.0</a:t>
                      </a:r>
                      <a:endParaRPr lang="en-US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$350</a:t>
                      </a:r>
                      <a:endParaRPr lang="en-US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Content Placeholder 3"/>
          <p:cNvSpPr txBox="1">
            <a:spLocks/>
          </p:cNvSpPr>
          <p:nvPr/>
        </p:nvSpPr>
        <p:spPr>
          <a:xfrm>
            <a:off x="381000" y="1066800"/>
            <a:ext cx="77724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ts val="1200"/>
              </a:spcBef>
              <a:buFont typeface="Arial" pitchFamily="34" charset="0"/>
              <a:buChar char="•"/>
              <a:defRPr/>
            </a:pP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09600" y="5562600"/>
          <a:ext cx="7772402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90600"/>
                <a:gridCol w="1371600"/>
                <a:gridCol w="1524000"/>
                <a:gridCol w="1295400"/>
                <a:gridCol w="1311487"/>
                <a:gridCol w="1279315"/>
              </a:tblGrid>
              <a:tr h="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01:00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$25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$625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8" name="Content Placeholder 3"/>
          <p:cNvSpPr txBox="1">
            <a:spLocks/>
          </p:cNvSpPr>
          <p:nvPr/>
        </p:nvSpPr>
        <p:spPr>
          <a:xfrm>
            <a:off x="609600" y="990600"/>
            <a:ext cx="76962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ts val="1200"/>
              </a:spcBef>
              <a:defRPr/>
            </a:pPr>
            <a:r>
              <a:rPr lang="en-US" sz="2000" b="1" dirty="0" smtClean="0">
                <a:solidFill>
                  <a:srgbClr val="000000"/>
                </a:solidFill>
              </a:rPr>
              <a:t>Subhourly Settlement</a:t>
            </a:r>
          </a:p>
          <a:p>
            <a:pPr marL="342900" lvl="0" indent="-342900" algn="ctr">
              <a:spcBef>
                <a:spcPts val="1200"/>
              </a:spcBef>
              <a:defRPr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342900" indent="-342900" algn="ctr">
              <a:spcBef>
                <a:spcPts val="1200"/>
              </a:spcBef>
              <a:defRPr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609600" y="5029200"/>
            <a:ext cx="76962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ts val="1200"/>
              </a:spcBef>
              <a:defRPr/>
            </a:pPr>
            <a:r>
              <a:rPr lang="en-US" sz="2000" b="1" dirty="0" smtClean="0">
                <a:solidFill>
                  <a:srgbClr val="000000"/>
                </a:solidFill>
              </a:rPr>
              <a:t>Hourly Settlement</a:t>
            </a:r>
          </a:p>
          <a:p>
            <a:pPr marL="342900" lvl="0" indent="-342900" algn="ctr">
              <a:spcBef>
                <a:spcPts val="1200"/>
              </a:spcBef>
              <a:defRPr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342900" indent="-342900" algn="ctr">
              <a:spcBef>
                <a:spcPts val="1200"/>
              </a:spcBef>
              <a:defRPr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Conforming Subhourly Settlement changes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Marginal Loss Revenue, RT NCPC, Regulation LOC and FROC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236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Marginal Loss Settlement will not be modified under subhourly settlement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 smtClean="0"/>
              <a:t>Due to the marginal natural of loss revenue collection, loads pay more than what Generators receive</a:t>
            </a:r>
          </a:p>
          <a:p>
            <a:pPr marL="342900" lvl="1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 smtClean="0"/>
              <a:t>The excess revenue is kept in Marginal Loss Revenue fund and returned back to loads according to MLR load obligation</a:t>
            </a:r>
            <a:endParaRPr lang="en-US" dirty="0" smtClean="0"/>
          </a:p>
          <a:p>
            <a:r>
              <a:rPr lang="en-US" dirty="0" smtClean="0"/>
              <a:t>Marginal Loss Revenue includes DA MLR and RT MLR </a:t>
            </a:r>
          </a:p>
          <a:p>
            <a:r>
              <a:rPr lang="en-US" dirty="0" smtClean="0"/>
              <a:t>Subhourly settlement has indirect impact on RT MLR through RT generation being settled subhourly</a:t>
            </a:r>
          </a:p>
          <a:p>
            <a:pPr lvl="1"/>
            <a:r>
              <a:rPr lang="en-US" dirty="0" smtClean="0"/>
              <a:t>When looking back at 2013, the net impact would have been a net reduction of the MLR fund of $3.5 million</a:t>
            </a:r>
          </a:p>
          <a:p>
            <a:pPr lvl="1"/>
            <a:r>
              <a:rPr lang="en-US" dirty="0" smtClean="0"/>
              <a:t>The following slides explain how subhourly settlements creates this impact using a simple example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3066-FFE7-494B-B5F9-27625A80795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Hourly settlement compensation can differ from actual resource performance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sz="quarter" idx="1"/>
          </p:nvPr>
        </p:nvSpPr>
        <p:spPr>
          <a:xfrm>
            <a:off x="457200" y="1401763"/>
            <a:ext cx="8229600" cy="48133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Resource dispatch is determined subhourly (e.g., 5 minute)</a:t>
            </a:r>
          </a:p>
          <a:p>
            <a:r>
              <a:rPr lang="en-US" dirty="0" smtClean="0"/>
              <a:t>Market prices are established every 5 minutes</a:t>
            </a:r>
          </a:p>
          <a:p>
            <a:r>
              <a:rPr lang="en-US" dirty="0" smtClean="0"/>
              <a:t>However, the settlements are performed using market prices and quantities averaged* over hourly intervals</a:t>
            </a:r>
          </a:p>
          <a:p>
            <a:pPr lvl="1"/>
            <a:r>
              <a:rPr lang="en-US" dirty="0" smtClean="0"/>
              <a:t>As a result, resources will generally be under-compensated relative to the market value at the time a resource performed (the inverse can also occur where high prices for periods a resource was not performing result in over-compensation)</a:t>
            </a:r>
          </a:p>
          <a:p>
            <a:pPr lvl="1"/>
            <a:r>
              <a:rPr lang="en-US" dirty="0" smtClean="0"/>
              <a:t>For example: for 15 minutes immediately following a contingency event, RT energy LMPs are at the highest prices observed in the market (on average). However, payment for energy provided post-contingency is affected (lowered) by LMP prices in intervals adjacent to this period</a:t>
            </a:r>
          </a:p>
          <a:p>
            <a:r>
              <a:rPr lang="en-US" dirty="0" smtClean="0"/>
              <a:t>Hourly settlement contributes to the need to pay real-time NCPC</a:t>
            </a:r>
          </a:p>
        </p:txBody>
      </p:sp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609600" y="6019800"/>
            <a:ext cx="80375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*</a:t>
            </a:r>
            <a:r>
              <a:rPr lang="en-US" sz="1200" i="1" dirty="0">
                <a:latin typeface="Calibri" pitchFamily="34" charset="0"/>
              </a:rPr>
              <a:t>Energy quantity is determined using megawatt-hour (MWh) per hour meters; “average” is used for convenience of discussion</a:t>
            </a:r>
            <a:r>
              <a:rPr lang="en-US" sz="1200" dirty="0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5029200" y="3733800"/>
            <a:ext cx="3810000" cy="220980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1: </a:t>
            </a:r>
            <a:r>
              <a:rPr lang="en-US" u="sng" dirty="0" smtClean="0"/>
              <a:t>Hourly</a:t>
            </a:r>
            <a:r>
              <a:rPr lang="en-US" dirty="0" smtClean="0"/>
              <a:t> Generator settlement and </a:t>
            </a:r>
            <a:r>
              <a:rPr lang="en-US" u="sng" dirty="0" smtClean="0"/>
              <a:t>hourly</a:t>
            </a:r>
            <a:r>
              <a:rPr lang="en-US" dirty="0" smtClean="0"/>
              <a:t> load settlement (current)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4294967295"/>
          </p:nvPr>
        </p:nvGraphicFramePr>
        <p:xfrm>
          <a:off x="327024" y="1404938"/>
          <a:ext cx="4273549" cy="102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5168"/>
                <a:gridCol w="1206182"/>
                <a:gridCol w="1143000"/>
                <a:gridCol w="1219199"/>
              </a:tblGrid>
              <a:tr h="62031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Hour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Gen RQM </a:t>
                      </a:r>
                    </a:p>
                    <a:p>
                      <a:pPr algn="ctr"/>
                      <a:r>
                        <a:rPr lang="en-US" dirty="0" smtClean="0"/>
                        <a:t>(MWh)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MEC</a:t>
                      </a:r>
                    </a:p>
                    <a:p>
                      <a:pPr algn="ctr"/>
                      <a:r>
                        <a:rPr lang="en-US" dirty="0" smtClean="0"/>
                        <a:t>($/MWh)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MLC ($/MWh)</a:t>
                      </a:r>
                      <a:endParaRPr lang="en-US" dirty="0"/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Content Placeholder 11"/>
          <p:cNvGraphicFramePr>
            <a:graphicFrameLocks noGrp="1"/>
          </p:cNvGraphicFramePr>
          <p:nvPr>
            <p:ph sz="half" idx="4294967295"/>
          </p:nvPr>
        </p:nvGraphicFramePr>
        <p:xfrm>
          <a:off x="327025" y="3886200"/>
          <a:ext cx="4244977" cy="108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134"/>
                <a:gridCol w="1262045"/>
                <a:gridCol w="1229205"/>
                <a:gridCol w="1084593"/>
              </a:tblGrid>
              <a:tr h="68857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Hour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Load  RQM </a:t>
                      </a:r>
                    </a:p>
                    <a:p>
                      <a:pPr algn="ctr"/>
                      <a:r>
                        <a:rPr lang="en-US" dirty="0" smtClean="0"/>
                        <a:t>(MWh)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MEC ($/MWh)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MLC ($/MWh)</a:t>
                      </a:r>
                      <a:endParaRPr lang="en-US" dirty="0"/>
                    </a:p>
                  </a:txBody>
                  <a:tcPr anchor="ctr"/>
                </a:tc>
              </a:tr>
              <a:tr h="39346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$1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Content Placeholder 6"/>
          <p:cNvSpPr txBox="1">
            <a:spLocks/>
          </p:cNvSpPr>
          <p:nvPr/>
        </p:nvSpPr>
        <p:spPr>
          <a:xfrm>
            <a:off x="457200" y="2667000"/>
            <a:ext cx="41910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ts val="1200"/>
              </a:spcBef>
              <a:defRPr/>
            </a:pPr>
            <a:r>
              <a:rPr lang="en-US" sz="2400" u="sng" dirty="0" smtClean="0">
                <a:solidFill>
                  <a:srgbClr val="000000"/>
                </a:solidFill>
              </a:rPr>
              <a:t>Generation Settlement: 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214 MWh x $25/MWh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$5,350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533400" y="5181600"/>
            <a:ext cx="41148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ts val="1200"/>
              </a:spcBef>
              <a:defRPr/>
            </a:pPr>
            <a:r>
              <a:rPr lang="en-US" sz="2400" u="sng" dirty="0" smtClean="0">
                <a:solidFill>
                  <a:srgbClr val="000000"/>
                </a:solidFill>
              </a:rPr>
              <a:t>Load Settlement: </a:t>
            </a:r>
          </a:p>
          <a:p>
            <a:pPr marL="342900" lvl="0" indent="-342900">
              <a:spcBef>
                <a:spcPts val="1200"/>
              </a:spcBef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210 MWh x $26/MWh = $5,460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16" name="Content Placeholder 6"/>
          <p:cNvSpPr txBox="1">
            <a:spLocks/>
          </p:cNvSpPr>
          <p:nvPr/>
        </p:nvSpPr>
        <p:spPr>
          <a:xfrm>
            <a:off x="457200" y="3048000"/>
            <a:ext cx="4114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18" name="Content Placeholder 6"/>
          <p:cNvSpPr txBox="1">
            <a:spLocks/>
          </p:cNvSpPr>
          <p:nvPr/>
        </p:nvSpPr>
        <p:spPr>
          <a:xfrm>
            <a:off x="4724400" y="1447800"/>
            <a:ext cx="41148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ts val="1200"/>
              </a:spcBef>
              <a:defRPr/>
            </a:pPr>
            <a:endParaRPr lang="en-US" sz="2400" dirty="0" smtClean="0">
              <a:solidFill>
                <a:srgbClr val="F68920"/>
              </a:solidFill>
            </a:endParaRPr>
          </a:p>
        </p:txBody>
      </p:sp>
      <p:sp>
        <p:nvSpPr>
          <p:cNvPr id="19" name="Content Placeholder 6"/>
          <p:cNvSpPr txBox="1">
            <a:spLocks/>
          </p:cNvSpPr>
          <p:nvPr/>
        </p:nvSpPr>
        <p:spPr>
          <a:xfrm>
            <a:off x="4724400" y="1447800"/>
            <a:ext cx="4114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5181600" y="4038600"/>
            <a:ext cx="37338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ts val="1200"/>
              </a:spcBef>
              <a:defRPr/>
            </a:pPr>
            <a:r>
              <a:rPr lang="en-US" dirty="0" smtClean="0">
                <a:solidFill>
                  <a:srgbClr val="000000"/>
                </a:solidFill>
              </a:rPr>
              <a:t>MLR = Load paid – Gen received</a:t>
            </a:r>
          </a:p>
          <a:p>
            <a:pPr marL="342900" lvl="0" indent="-342900">
              <a:spcBef>
                <a:spcPts val="1200"/>
              </a:spcBef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         </a:t>
            </a:r>
            <a:r>
              <a:rPr lang="en-US" dirty="0" smtClean="0">
                <a:solidFill>
                  <a:srgbClr val="000000"/>
                </a:solidFill>
              </a:rPr>
              <a:t>=$5,460 – $5,350 = $110</a:t>
            </a:r>
          </a:p>
          <a:p>
            <a:pPr lvl="0">
              <a:spcBef>
                <a:spcPts val="1200"/>
              </a:spcBef>
              <a:tabLst>
                <a:tab pos="0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$110 credit will be allocated back to load</a:t>
            </a:r>
          </a:p>
        </p:txBody>
      </p:sp>
      <p:sp>
        <p:nvSpPr>
          <p:cNvPr id="17" name="Content Placeholder 6"/>
          <p:cNvSpPr txBox="1">
            <a:spLocks/>
          </p:cNvSpPr>
          <p:nvPr/>
        </p:nvSpPr>
        <p:spPr>
          <a:xfrm>
            <a:off x="4953000" y="1371600"/>
            <a:ext cx="37338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Gen RQM &gt; Load RQM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The difference is physical losses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Load pays higher price to compensate the loss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5334000" y="3962400"/>
            <a:ext cx="3648269" cy="190500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Scenario 2: </a:t>
            </a:r>
            <a:r>
              <a:rPr lang="en-US" u="sng" dirty="0" smtClean="0"/>
              <a:t>Subhourly</a:t>
            </a:r>
            <a:r>
              <a:rPr lang="en-US" dirty="0" smtClean="0"/>
              <a:t> Generator settlement and </a:t>
            </a:r>
            <a:r>
              <a:rPr lang="en-US" u="sng" dirty="0" smtClean="0"/>
              <a:t>hourly</a:t>
            </a:r>
            <a:r>
              <a:rPr lang="en-US" dirty="0" smtClean="0"/>
              <a:t> load settlement (proposed)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17" name="Content Placeholder 7"/>
          <p:cNvGraphicFramePr>
            <a:graphicFrameLocks noGrp="1"/>
          </p:cNvGraphicFramePr>
          <p:nvPr>
            <p:ph sz="half" idx="4294967295"/>
          </p:nvPr>
        </p:nvGraphicFramePr>
        <p:xfrm>
          <a:off x="457200" y="1341439"/>
          <a:ext cx="4788091" cy="1936601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076770"/>
                <a:gridCol w="1465961"/>
                <a:gridCol w="1122680"/>
                <a:gridCol w="1122680"/>
              </a:tblGrid>
              <a:tr h="83932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Interval*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Gen Profiled </a:t>
                      </a:r>
                    </a:p>
                    <a:p>
                      <a:pPr algn="ctr"/>
                      <a:r>
                        <a:rPr lang="en-US" dirty="0" smtClean="0"/>
                        <a:t>RQM (MWh)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MEC</a:t>
                      </a:r>
                    </a:p>
                    <a:p>
                      <a:pPr algn="ctr"/>
                      <a:r>
                        <a:rPr lang="en-US" dirty="0" smtClean="0"/>
                        <a:t>($/MWh)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MLC </a:t>
                      </a:r>
                    </a:p>
                    <a:p>
                      <a:pPr algn="ctr"/>
                      <a:r>
                        <a:rPr lang="en-US" dirty="0" smtClean="0"/>
                        <a:t>($/MWh)</a:t>
                      </a:r>
                      <a:endParaRPr lang="en-US" dirty="0"/>
                    </a:p>
                  </a:txBody>
                  <a:tcPr anchor="ctr"/>
                </a:tc>
              </a:tr>
              <a:tr h="3652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</a:t>
                      </a:r>
                      <a:endParaRPr lang="en-US" dirty="0"/>
                    </a:p>
                  </a:txBody>
                  <a:tcPr/>
                </a:tc>
              </a:tr>
              <a:tr h="3652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</a:t>
                      </a:r>
                      <a:endParaRPr lang="en-US" dirty="0"/>
                    </a:p>
                  </a:txBody>
                  <a:tcPr/>
                </a:tc>
              </a:tr>
              <a:tr h="3652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Content Placeholder 6"/>
          <p:cNvSpPr txBox="1">
            <a:spLocks/>
          </p:cNvSpPr>
          <p:nvPr/>
        </p:nvSpPr>
        <p:spPr>
          <a:xfrm>
            <a:off x="5410200" y="4038600"/>
            <a:ext cx="35052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ts val="1200"/>
              </a:spcBef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MLR =$5,460 - $5,400 = $60</a:t>
            </a:r>
          </a:p>
          <a:p>
            <a:pPr lvl="0">
              <a:spcBef>
                <a:spcPts val="1200"/>
              </a:spcBef>
              <a:tabLst>
                <a:tab pos="0" algn="l"/>
              </a:tabLst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$60 credit will be allocated back to load</a:t>
            </a:r>
          </a:p>
        </p:txBody>
      </p:sp>
      <p:graphicFrame>
        <p:nvGraphicFramePr>
          <p:cNvPr id="22" name="Content Placeholder 11"/>
          <p:cNvGraphicFramePr>
            <a:graphicFrameLocks/>
          </p:cNvGraphicFramePr>
          <p:nvPr/>
        </p:nvGraphicFramePr>
        <p:xfrm>
          <a:off x="533400" y="3962400"/>
          <a:ext cx="4724400" cy="108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1447800"/>
                <a:gridCol w="1143000"/>
                <a:gridCol w="1143000"/>
              </a:tblGrid>
              <a:tr h="68857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Hour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Load  RQM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(MWh)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MEC ($/MWh)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MLC ($/MWh)</a:t>
                      </a:r>
                      <a:endParaRPr lang="en-US" dirty="0"/>
                    </a:p>
                  </a:txBody>
                  <a:tcPr anchor="ctr"/>
                </a:tc>
              </a:tr>
              <a:tr h="39346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$1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Content Placeholder 6"/>
          <p:cNvSpPr txBox="1">
            <a:spLocks/>
          </p:cNvSpPr>
          <p:nvPr/>
        </p:nvSpPr>
        <p:spPr>
          <a:xfrm>
            <a:off x="5257800" y="1371600"/>
            <a:ext cx="36576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lvl="0" indent="-342900">
              <a:spcBef>
                <a:spcPts val="1200"/>
              </a:spcBef>
              <a:defRPr/>
            </a:pPr>
            <a:r>
              <a:rPr lang="en-US" sz="2400" u="sng" dirty="0" smtClean="0">
                <a:solidFill>
                  <a:srgbClr val="000000"/>
                </a:solidFill>
              </a:rPr>
              <a:t>Generation Settlement:</a:t>
            </a:r>
          </a:p>
          <a:p>
            <a:pPr marL="342900" lvl="0" indent="-342900">
              <a:spcBef>
                <a:spcPts val="1200"/>
              </a:spcBef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$5,400 = 102 MWh x $20/MWh + 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	 112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MWh x $30/MWh</a:t>
            </a:r>
          </a:p>
          <a:p>
            <a:pPr marL="342900" lvl="0" indent="-342900">
              <a:spcBef>
                <a:spcPts val="1200"/>
              </a:spcBef>
              <a:defRPr/>
            </a:pPr>
            <a:r>
              <a:rPr lang="en-US" sz="2400" u="sng" dirty="0" smtClean="0">
                <a:solidFill>
                  <a:srgbClr val="000000"/>
                </a:solidFill>
              </a:rPr>
              <a:t>Load Settlement:</a:t>
            </a:r>
          </a:p>
          <a:p>
            <a:pPr marL="342900" lvl="0" indent="-342900">
              <a:spcBef>
                <a:spcPts val="1200"/>
              </a:spcBef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$5,460 = 210 MWh x $26/MWh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304800" y="6096000"/>
            <a:ext cx="8153400" cy="228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*For purposes of this example, two 30 minute intervals are assumed, rather than twelve 5-minute intervals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5257800" y="3810000"/>
            <a:ext cx="3733800" cy="182880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</p:nvPr>
        </p:nvGraphicFramePr>
        <p:xfrm>
          <a:off x="457201" y="1341121"/>
          <a:ext cx="4607096" cy="1937703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962470"/>
                <a:gridCol w="1399729"/>
                <a:gridCol w="1122680"/>
                <a:gridCol w="1122217"/>
              </a:tblGrid>
              <a:tr h="84042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Interval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Gen Profiled RQM (MWh)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MEC</a:t>
                      </a:r>
                    </a:p>
                    <a:p>
                      <a:pPr algn="ctr"/>
                      <a:r>
                        <a:rPr lang="en-US" dirty="0" smtClean="0"/>
                        <a:t>($/MWh)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MLC ($/MWh)</a:t>
                      </a:r>
                      <a:endParaRPr lang="en-US" dirty="0"/>
                    </a:p>
                  </a:txBody>
                  <a:tcPr anchor="ctr"/>
                </a:tc>
              </a:tr>
              <a:tr h="33616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</a:t>
                      </a:r>
                      <a:endParaRPr lang="en-US" dirty="0"/>
                    </a:p>
                  </a:txBody>
                  <a:tcPr/>
                </a:tc>
              </a:tr>
              <a:tr h="33616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</a:t>
                      </a:r>
                      <a:endParaRPr lang="en-US" dirty="0"/>
                    </a:p>
                  </a:txBody>
                  <a:tcPr/>
                </a:tc>
              </a:tr>
              <a:tr h="3019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Scenario 3: </a:t>
            </a:r>
            <a:r>
              <a:rPr lang="en-US" u="sng" dirty="0" smtClean="0"/>
              <a:t>Subhourly</a:t>
            </a:r>
            <a:r>
              <a:rPr lang="en-US" dirty="0" smtClean="0"/>
              <a:t> Generator settlement and </a:t>
            </a:r>
            <a:r>
              <a:rPr lang="en-US" u="sng" dirty="0" smtClean="0"/>
              <a:t>subhourly </a:t>
            </a:r>
            <a:r>
              <a:rPr lang="en-US" dirty="0" smtClean="0"/>
              <a:t>load settlement (concept)</a:t>
            </a:r>
            <a:endParaRPr lang="en-US" dirty="0"/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5181600" y="1371600"/>
            <a:ext cx="37338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lvl="0" indent="-342900">
              <a:spcBef>
                <a:spcPts val="1200"/>
              </a:spcBef>
              <a:defRPr/>
            </a:pPr>
            <a:r>
              <a:rPr lang="en-US" sz="2400" u="sng" dirty="0" smtClean="0">
                <a:solidFill>
                  <a:srgbClr val="000000"/>
                </a:solidFill>
              </a:rPr>
              <a:t>Generation Settlement:</a:t>
            </a:r>
          </a:p>
          <a:p>
            <a:pPr marL="342900" lvl="0" indent="-342900">
              <a:spcBef>
                <a:spcPts val="1200"/>
              </a:spcBef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$5,400 = 102 MWh x $20/MWh + 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	 112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MWh x $30/MWh</a:t>
            </a:r>
          </a:p>
          <a:p>
            <a:pPr marL="342900" lvl="0" indent="-342900">
              <a:spcBef>
                <a:spcPts val="1200"/>
              </a:spcBef>
              <a:defRPr/>
            </a:pPr>
            <a:r>
              <a:rPr lang="en-US" sz="2400" u="sng" dirty="0" smtClean="0">
                <a:solidFill>
                  <a:srgbClr val="000000"/>
                </a:solidFill>
              </a:rPr>
              <a:t>Load Settlement:</a:t>
            </a:r>
          </a:p>
          <a:p>
            <a:pPr marL="342900" lvl="0" indent="-342900">
              <a:spcBef>
                <a:spcPts val="1200"/>
              </a:spcBef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$5,510 = 100 MWh x $21/MWh + 	 110 MWh x $31/MWh</a:t>
            </a:r>
          </a:p>
          <a:p>
            <a:pPr marL="342900" lvl="0" indent="-342900">
              <a:spcBef>
                <a:spcPts val="1200"/>
              </a:spcBef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Content Placeholder 6"/>
          <p:cNvSpPr txBox="1">
            <a:spLocks/>
          </p:cNvSpPr>
          <p:nvPr/>
        </p:nvSpPr>
        <p:spPr>
          <a:xfrm>
            <a:off x="609600" y="4495800"/>
            <a:ext cx="37338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ts val="1200"/>
              </a:spcBef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$60 MLR will be credited to Load according to the MLR load obligation</a:t>
            </a:r>
          </a:p>
        </p:txBody>
      </p:sp>
      <p:sp>
        <p:nvSpPr>
          <p:cNvPr id="19" name="Content Placeholder 6"/>
          <p:cNvSpPr txBox="1">
            <a:spLocks/>
          </p:cNvSpPr>
          <p:nvPr/>
        </p:nvSpPr>
        <p:spPr>
          <a:xfrm>
            <a:off x="4724400" y="1447800"/>
            <a:ext cx="4114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13" name="Content Placeholder 11"/>
          <p:cNvGraphicFramePr>
            <a:graphicFrameLocks/>
          </p:cNvGraphicFramePr>
          <p:nvPr/>
        </p:nvGraphicFramePr>
        <p:xfrm>
          <a:off x="457200" y="3801178"/>
          <a:ext cx="4648201" cy="2103557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964720"/>
                <a:gridCol w="1397480"/>
                <a:gridCol w="1143000"/>
                <a:gridCol w="1143001"/>
              </a:tblGrid>
              <a:tr h="8008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Interval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Profiled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Load  RQM (MWh)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MEC ($/MWh)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MLC ($/MWh)</a:t>
                      </a:r>
                      <a:endParaRPr lang="en-US" dirty="0"/>
                    </a:p>
                  </a:txBody>
                  <a:tcPr anchor="ctr"/>
                </a:tc>
              </a:tr>
              <a:tr h="45763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$1</a:t>
                      </a:r>
                    </a:p>
                  </a:txBody>
                  <a:tcPr anchor="ctr"/>
                </a:tc>
              </a:tr>
              <a:tr h="26549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$1</a:t>
                      </a:r>
                    </a:p>
                  </a:txBody>
                  <a:tcPr anchor="ctr"/>
                </a:tc>
              </a:tr>
              <a:tr h="28073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Content Placeholder 6"/>
          <p:cNvSpPr txBox="1">
            <a:spLocks/>
          </p:cNvSpPr>
          <p:nvPr/>
        </p:nvSpPr>
        <p:spPr>
          <a:xfrm>
            <a:off x="5257800" y="3810000"/>
            <a:ext cx="3733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ts val="1200"/>
              </a:spcBef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MLR = $5,510 - $5,400 = $110</a:t>
            </a:r>
          </a:p>
          <a:p>
            <a:pPr>
              <a:spcBef>
                <a:spcPts val="1200"/>
              </a:spcBef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 $110 credit will be allocated back to load</a:t>
            </a:r>
          </a:p>
          <a:p>
            <a:pPr lvl="0">
              <a:spcBef>
                <a:spcPts val="1200"/>
              </a:spcBef>
              <a:defRPr/>
            </a:pPr>
            <a:endParaRPr lang="en-US" sz="24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Subhourly settlement impact on the MLR is due to load being settled hourly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371073"/>
          <a:ext cx="7831710" cy="2210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2875"/>
                <a:gridCol w="1463294"/>
                <a:gridCol w="1463294"/>
                <a:gridCol w="1776159"/>
                <a:gridCol w="1466088"/>
              </a:tblGrid>
              <a:tr h="4725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Scenario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Generator </a:t>
                      </a:r>
                    </a:p>
                    <a:p>
                      <a:pPr algn="ctr"/>
                      <a:r>
                        <a:rPr lang="en-US" sz="2000" dirty="0" smtClean="0"/>
                        <a:t>Settlement </a:t>
                      </a:r>
                    </a:p>
                    <a:p>
                      <a:pPr algn="ctr"/>
                      <a:r>
                        <a:rPr lang="en-US" sz="2000" dirty="0" smtClean="0"/>
                        <a:t>($)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Load </a:t>
                      </a:r>
                    </a:p>
                    <a:p>
                      <a:pPr algn="ctr"/>
                      <a:r>
                        <a:rPr lang="en-US" sz="2000" dirty="0" smtClean="0"/>
                        <a:t>Settlement </a:t>
                      </a:r>
                    </a:p>
                    <a:p>
                      <a:pPr algn="ctr"/>
                      <a:r>
                        <a:rPr lang="en-US" sz="2000" dirty="0" smtClean="0"/>
                        <a:t>($)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MLR </a:t>
                      </a:r>
                    </a:p>
                    <a:p>
                      <a:pPr algn="ctr"/>
                      <a:r>
                        <a:rPr lang="en-US" sz="2000" dirty="0" smtClean="0"/>
                        <a:t>Credit to Load </a:t>
                      </a:r>
                    </a:p>
                    <a:p>
                      <a:pPr algn="ctr"/>
                      <a:r>
                        <a:rPr lang="en-US" sz="2000" dirty="0" smtClean="0"/>
                        <a:t>($)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Net Charge </a:t>
                      </a:r>
                    </a:p>
                    <a:p>
                      <a:pPr algn="ctr"/>
                      <a:r>
                        <a:rPr lang="en-US" sz="2000" dirty="0" smtClean="0"/>
                        <a:t>to Load </a:t>
                      </a:r>
                    </a:p>
                    <a:p>
                      <a:pPr algn="ctr"/>
                      <a:r>
                        <a:rPr lang="en-US" sz="2000" dirty="0" smtClean="0"/>
                        <a:t>($)</a:t>
                      </a:r>
                      <a:endParaRPr lang="en-US" sz="2000" dirty="0"/>
                    </a:p>
                  </a:txBody>
                  <a:tcPr anchor="ctr"/>
                </a:tc>
              </a:tr>
              <a:tr h="411797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1: Current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$5,350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$-5,460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$110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$-5,350</a:t>
                      </a:r>
                      <a:endParaRPr lang="en-US" sz="2000" dirty="0"/>
                    </a:p>
                  </a:txBody>
                  <a:tcPr/>
                </a:tc>
              </a:tr>
              <a:tr h="396451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2: Proposed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$5,400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$-5,460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$60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$-5,400</a:t>
                      </a:r>
                    </a:p>
                  </a:txBody>
                  <a:tcPr/>
                </a:tc>
              </a:tr>
              <a:tr h="365549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3: Conceptual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$5,400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$-5,510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$110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$-5,400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Content Placeholder 3"/>
          <p:cNvSpPr txBox="1">
            <a:spLocks/>
          </p:cNvSpPr>
          <p:nvPr/>
        </p:nvSpPr>
        <p:spPr>
          <a:xfrm>
            <a:off x="457200" y="3886200"/>
            <a:ext cx="82296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Subhourly </a:t>
            </a:r>
            <a:r>
              <a:rPr lang="en-US" sz="2400" dirty="0" smtClean="0">
                <a:solidFill>
                  <a:srgbClr val="000000"/>
                </a:solidFill>
              </a:rPr>
              <a:t>settlement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impact on the MLR is due to load being settled hourly, rather than subhourly</a:t>
            </a:r>
          </a:p>
          <a:p>
            <a:pPr marL="68580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load were settled subhourly (S3), load deviating from its day-ahead schedule would pay for the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$50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directly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the real-time energy settlement and the MLR would remain unchanged</a:t>
            </a:r>
          </a:p>
          <a:p>
            <a:pPr marL="68580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However, load can’t be settled subhourly because ISO doesn’t have 5-minute RQM or load telemetry data</a:t>
            </a: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NCPC settlement will be more accurate using 5- min revenue and cost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5-minute revenue in NCPC aligns with the compensation in the energy market</a:t>
            </a:r>
          </a:p>
          <a:p>
            <a:r>
              <a:rPr lang="en-US" dirty="0" smtClean="0"/>
              <a:t>5-minute cost in NCPC uses the offer block price corresponding to 5-minute energy quantities, which can be different from what an hourly average energy quantity would determine </a:t>
            </a:r>
          </a:p>
          <a:p>
            <a:r>
              <a:rPr lang="en-US" dirty="0" smtClean="0"/>
              <a:t>The following NCPC credit calculations will reflect these modifications</a:t>
            </a:r>
          </a:p>
          <a:p>
            <a:pPr lvl="1"/>
            <a:r>
              <a:rPr lang="en-US" dirty="0" smtClean="0"/>
              <a:t>RT NCPC Commitment Out-of-Merit Credit</a:t>
            </a:r>
          </a:p>
          <a:p>
            <a:pPr lvl="1"/>
            <a:r>
              <a:rPr lang="en-US" dirty="0" smtClean="0"/>
              <a:t>RT NCPC Dispatch Out-of-Merit Credit</a:t>
            </a:r>
          </a:p>
          <a:p>
            <a:pPr lvl="2"/>
            <a:r>
              <a:rPr lang="en-US" dirty="0" smtClean="0"/>
              <a:t>The settlement interval will be changed from one hour to 5-minute</a:t>
            </a:r>
          </a:p>
          <a:p>
            <a:pPr lvl="1"/>
            <a:r>
              <a:rPr lang="en-US" dirty="0" smtClean="0"/>
              <a:t>RT NCPC Generator Posturing Credit (for non-limited energy)</a:t>
            </a:r>
          </a:p>
          <a:p>
            <a:pPr lvl="1"/>
            <a:r>
              <a:rPr lang="en-US" dirty="0" smtClean="0"/>
              <a:t>RT NCPC DARD Posturing Credit</a:t>
            </a:r>
          </a:p>
          <a:p>
            <a:pPr lvl="2"/>
            <a:r>
              <a:rPr lang="en-US" dirty="0" smtClean="0"/>
              <a:t>The subhourly settlement rules will incorporate the proposed changes under the DARD Inter-temporal Parameters project are properly included</a:t>
            </a:r>
          </a:p>
          <a:p>
            <a:pPr lvl="1"/>
            <a:r>
              <a:rPr lang="en-US" dirty="0" smtClean="0"/>
              <a:t>RT NCPC Import Credit</a:t>
            </a:r>
          </a:p>
          <a:p>
            <a:pPr lvl="1"/>
            <a:r>
              <a:rPr lang="en-US" dirty="0" smtClean="0"/>
              <a:t>RT NCPC Export Credit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NCPC subhourly will reflect cost and revenue more accurately</a:t>
            </a: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343400" y="3505200"/>
            <a:ext cx="3733800" cy="266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457200" y="1676400"/>
            <a:ext cx="81534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 algn="ctr">
              <a:spcBef>
                <a:spcPts val="1200"/>
              </a:spcBef>
              <a:defRPr/>
            </a:pPr>
            <a:r>
              <a:rPr lang="en-US" sz="2000" b="1" dirty="0" smtClean="0">
                <a:solidFill>
                  <a:srgbClr val="000000"/>
                </a:solidFill>
              </a:rPr>
              <a:t>Subhourly Settlement</a:t>
            </a:r>
          </a:p>
          <a:p>
            <a:pPr marL="342900" lvl="0" indent="-342900" algn="ctr">
              <a:spcBef>
                <a:spcPts val="1200"/>
              </a:spcBef>
              <a:defRPr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342900" indent="-342900" algn="ctr">
              <a:spcBef>
                <a:spcPts val="1200"/>
              </a:spcBef>
              <a:defRPr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533400" y="3048000"/>
            <a:ext cx="81534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ts val="1200"/>
              </a:spcBef>
              <a:defRPr/>
            </a:pPr>
            <a:r>
              <a:rPr lang="en-US" sz="2000" b="1" dirty="0" smtClean="0">
                <a:solidFill>
                  <a:srgbClr val="000000"/>
                </a:solidFill>
              </a:rPr>
              <a:t>Hourly Settlement</a:t>
            </a:r>
          </a:p>
          <a:p>
            <a:pPr marL="342900" lvl="0" indent="-342900" algn="ctr">
              <a:spcBef>
                <a:spcPts val="1200"/>
              </a:spcBef>
              <a:defRPr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342900" indent="-342900" algn="ctr">
              <a:spcBef>
                <a:spcPts val="1200"/>
              </a:spcBef>
              <a:defRPr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09601" y="4876800"/>
          <a:ext cx="7848599" cy="6400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90599"/>
                <a:gridCol w="1295400"/>
                <a:gridCol w="2362200"/>
                <a:gridCol w="914400"/>
                <a:gridCol w="1219200"/>
                <a:gridCol w="1066800"/>
              </a:tblGrid>
              <a:tr h="3863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15MW x $80/MWh + 7MW x $120/MWh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$2,040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$90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$1,980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457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Unit offer: 5 MW – 15 MW at $80/MWh; 15 MW – 30 MW at $120/MWh</a:t>
            </a:r>
          </a:p>
        </p:txBody>
      </p:sp>
      <p:graphicFrame>
        <p:nvGraphicFramePr>
          <p:cNvPr id="14" name="Content Placeholder 4"/>
          <p:cNvGraphicFramePr>
            <a:graphicFrameLocks/>
          </p:cNvGraphicFramePr>
          <p:nvPr/>
        </p:nvGraphicFramePr>
        <p:xfrm>
          <a:off x="685800" y="2133600"/>
          <a:ext cx="77724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1295400"/>
                <a:gridCol w="2362200"/>
                <a:gridCol w="914400"/>
                <a:gridCol w="1219200"/>
                <a:gridCol w="1066800"/>
              </a:tblGrid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Inv*</a:t>
                      </a:r>
                      <a:endParaRPr lang="en-US" dirty="0"/>
                    </a:p>
                  </a:txBody>
                  <a:tcPr marL="102870" marR="1028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Dispatch (MW)</a:t>
                      </a:r>
                      <a:endParaRPr lang="en-US" dirty="0"/>
                    </a:p>
                  </a:txBody>
                  <a:tcPr marL="102870" marR="1028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 </a:t>
                      </a:r>
                      <a:r>
                        <a:rPr lang="en-US" baseline="0" dirty="0" smtClean="0"/>
                        <a:t> Calculation</a:t>
                      </a:r>
                      <a:endParaRPr lang="en-US" dirty="0"/>
                    </a:p>
                  </a:txBody>
                  <a:tcPr marL="102870" marR="1028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 ($)</a:t>
                      </a:r>
                      <a:endParaRPr lang="en-US" dirty="0"/>
                    </a:p>
                  </a:txBody>
                  <a:tcPr marL="102870" marR="1028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LMP ($/MWh)</a:t>
                      </a:r>
                      <a:endParaRPr lang="en-US" dirty="0"/>
                    </a:p>
                  </a:txBody>
                  <a:tcPr marL="102870" marR="1028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Revenue ($)</a:t>
                      </a:r>
                      <a:endParaRPr lang="en-US" dirty="0"/>
                    </a:p>
                  </a:txBody>
                  <a:tcPr marL="102870" marR="102870" anchor="ctr"/>
                </a:tc>
              </a:tr>
              <a:tr h="38639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102870" marR="1028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marL="102870" marR="1028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 MW x</a:t>
                      </a:r>
                      <a:r>
                        <a:rPr lang="en-US" baseline="0" dirty="0" smtClean="0"/>
                        <a:t> $80/MWh x ½ h</a:t>
                      </a:r>
                      <a:endParaRPr lang="en-US" dirty="0"/>
                    </a:p>
                  </a:txBody>
                  <a:tcPr marL="102870" marR="1028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$560</a:t>
                      </a:r>
                      <a:endParaRPr lang="en-US" dirty="0"/>
                    </a:p>
                  </a:txBody>
                  <a:tcPr marL="102870" marR="1028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$80</a:t>
                      </a:r>
                      <a:endParaRPr lang="en-US" dirty="0"/>
                    </a:p>
                  </a:txBody>
                  <a:tcPr marL="102870" marR="1028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$560</a:t>
                      </a:r>
                      <a:endParaRPr lang="en-US" dirty="0"/>
                    </a:p>
                  </a:txBody>
                  <a:tcPr marL="102870" marR="102870" anchor="ctr"/>
                </a:tc>
              </a:tr>
              <a:tr h="38639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102870" marR="1028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 marL="102870" marR="1028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(15 MW x $80/MWh +15 MW x$120/MWh) x </a:t>
                      </a:r>
                      <a:r>
                        <a:rPr lang="en-US" baseline="0" dirty="0" smtClean="0"/>
                        <a:t>½ h</a:t>
                      </a:r>
                      <a:endParaRPr lang="en-US" dirty="0"/>
                    </a:p>
                  </a:txBody>
                  <a:tcPr marL="102870" marR="1028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$1,500</a:t>
                      </a:r>
                      <a:endParaRPr lang="en-US" dirty="0"/>
                    </a:p>
                  </a:txBody>
                  <a:tcPr marL="102870" marR="1028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$100</a:t>
                      </a:r>
                      <a:endParaRPr lang="en-US" dirty="0"/>
                    </a:p>
                  </a:txBody>
                  <a:tcPr marL="102870" marR="1028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$1,500</a:t>
                      </a:r>
                      <a:endParaRPr lang="en-US" dirty="0"/>
                    </a:p>
                  </a:txBody>
                  <a:tcPr marL="102870" marR="102870" anchor="ctr"/>
                </a:tc>
              </a:tr>
            </a:tbl>
          </a:graphicData>
        </a:graphic>
      </p:graphicFrame>
      <p:sp>
        <p:nvSpPr>
          <p:cNvPr id="13" name="Content Placeholder 11"/>
          <p:cNvSpPr txBox="1">
            <a:spLocks/>
          </p:cNvSpPr>
          <p:nvPr/>
        </p:nvSpPr>
        <p:spPr>
          <a:xfrm>
            <a:off x="533400" y="4419600"/>
            <a:ext cx="82296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dirty="0" smtClean="0">
                <a:solidFill>
                  <a:srgbClr val="000000"/>
                </a:solidFill>
              </a:rPr>
              <a:t>Hourly Settlement</a:t>
            </a:r>
          </a:p>
        </p:txBody>
      </p:sp>
      <p:sp>
        <p:nvSpPr>
          <p:cNvPr id="15" name="Content Placeholder 3"/>
          <p:cNvSpPr txBox="1">
            <a:spLocks/>
          </p:cNvSpPr>
          <p:nvPr/>
        </p:nvSpPr>
        <p:spPr>
          <a:xfrm>
            <a:off x="304800" y="6096000"/>
            <a:ext cx="8153400" cy="228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*For purposes of this example, two 30 minute intervals are assumed, rather than twelve 5-minute intervals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NCPC evaluation period for Fast Start Commitment Credit will be per start-up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Real-Time Fast Start Commitment NCPC will be evaluated per start-up instead of per hour</a:t>
            </a:r>
          </a:p>
          <a:p>
            <a:pPr lvl="1"/>
            <a:r>
              <a:rPr lang="en-US" dirty="0" smtClean="0"/>
              <a:t>Fast Start Resources can be started multiple times in an hour </a:t>
            </a:r>
          </a:p>
          <a:p>
            <a:pPr lvl="1"/>
            <a:r>
              <a:rPr lang="en-US" dirty="0" smtClean="0"/>
              <a:t>Paying NCPC per hour could use revenue above cost in one start-up to offset revenue shortfall in a later start-up in the same hour</a:t>
            </a:r>
          </a:p>
          <a:p>
            <a:pPr lvl="1"/>
            <a:r>
              <a:rPr lang="en-US" dirty="0" smtClean="0"/>
              <a:t>Paying NCPC per start-up provides better market incentives to follow the ISO instruction</a:t>
            </a:r>
          </a:p>
          <a:p>
            <a:r>
              <a:rPr lang="en-US" dirty="0" smtClean="0"/>
              <a:t>For each start-up, Fast Start commitment credit will be evaluated for Minimum Run Time  and post Minimum Run Time separately similar to how the Non-Fast Start resources are treated</a:t>
            </a:r>
          </a:p>
          <a:p>
            <a:pPr lvl="1"/>
            <a:r>
              <a:rPr lang="en-US" dirty="0" smtClean="0"/>
              <a:t>Evaluating NCPC by each start-up rather than by hour allows for this change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Paying NCPC per start provides better market incentives to follow the ISO instruction</a:t>
            </a: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343400" y="3505200"/>
            <a:ext cx="3733800" cy="266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533400" y="1219200"/>
            <a:ext cx="81534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ts val="1200"/>
              </a:spcBef>
              <a:defRPr/>
            </a:pPr>
            <a:r>
              <a:rPr lang="en-US" sz="2000" b="1" dirty="0" smtClean="0">
                <a:solidFill>
                  <a:srgbClr val="000000"/>
                </a:solidFill>
              </a:rPr>
              <a:t>Subhourly Settlement</a:t>
            </a:r>
          </a:p>
          <a:p>
            <a:pPr marL="342900" lvl="0" indent="-342900" algn="ctr">
              <a:spcBef>
                <a:spcPts val="1200"/>
              </a:spcBef>
              <a:defRPr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342900" indent="-342900" algn="ctr">
              <a:spcBef>
                <a:spcPts val="1200"/>
              </a:spcBef>
              <a:defRPr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533400" y="3048000"/>
            <a:ext cx="81534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ts val="1200"/>
              </a:spcBef>
              <a:defRPr/>
            </a:pPr>
            <a:r>
              <a:rPr lang="en-US" sz="2000" b="1" dirty="0" smtClean="0">
                <a:solidFill>
                  <a:srgbClr val="000000"/>
                </a:solidFill>
              </a:rPr>
              <a:t>Hourly Settlement</a:t>
            </a:r>
          </a:p>
          <a:p>
            <a:pPr marL="342900" lvl="0" indent="-342900" algn="ctr">
              <a:spcBef>
                <a:spcPts val="1200"/>
              </a:spcBef>
              <a:defRPr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342900" indent="-342900" algn="ctr">
              <a:spcBef>
                <a:spcPts val="1200"/>
              </a:spcBef>
              <a:defRPr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33400" y="3505200"/>
          <a:ext cx="8153400" cy="38639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24000"/>
                <a:gridCol w="1524000"/>
                <a:gridCol w="1066800"/>
                <a:gridCol w="1981200"/>
                <a:gridCol w="2057400"/>
              </a:tblGrid>
              <a:tr h="386399">
                <a:tc>
                  <a:txBody>
                    <a:bodyPr/>
                    <a:lstStyle/>
                    <a:p>
                      <a:r>
                        <a:rPr lang="en-US" dirty="0" smtClean="0"/>
                        <a:t>9:00</a:t>
                      </a:r>
                      <a:r>
                        <a:rPr lang="en-US" baseline="0" dirty="0" smtClean="0"/>
                        <a:t> – 10:00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$1,700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$1,600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$1,700 - $1,600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2099650"/>
          </a:xfrm>
        </p:spPr>
        <p:txBody>
          <a:bodyPr/>
          <a:lstStyle/>
          <a:p>
            <a:r>
              <a:rPr lang="en-US" dirty="0" smtClean="0"/>
              <a:t>Subhourly settlement of NCPC allows for individual in-hour or cross-hour periods to be compensated for Fast Start resources</a:t>
            </a:r>
          </a:p>
        </p:txBody>
      </p:sp>
      <p:graphicFrame>
        <p:nvGraphicFramePr>
          <p:cNvPr id="14" name="Content Placeholder 4"/>
          <p:cNvGraphicFramePr>
            <a:graphicFrameLocks/>
          </p:cNvGraphicFramePr>
          <p:nvPr/>
        </p:nvGraphicFramePr>
        <p:xfrm>
          <a:off x="457200" y="1635122"/>
          <a:ext cx="8229600" cy="1412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3294"/>
                <a:gridCol w="1534429"/>
                <a:gridCol w="1076373"/>
                <a:gridCol w="2027752"/>
                <a:gridCol w="2027752"/>
              </a:tblGrid>
              <a:tr h="45106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In-Hour</a:t>
                      </a:r>
                      <a:r>
                        <a:rPr lang="en-US" baseline="0" dirty="0" smtClean="0"/>
                        <a:t> Operation</a:t>
                      </a:r>
                      <a:endParaRPr lang="en-US" dirty="0"/>
                    </a:p>
                  </a:txBody>
                  <a:tcPr marL="102870" marR="1028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Revenue ($)</a:t>
                      </a:r>
                      <a:endParaRPr lang="en-US" dirty="0"/>
                    </a:p>
                  </a:txBody>
                  <a:tcPr marL="102870" marR="1028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 ($)</a:t>
                      </a:r>
                      <a:endParaRPr lang="en-US" dirty="0"/>
                    </a:p>
                  </a:txBody>
                  <a:tcPr marL="102870" marR="1028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NCPC Calculation</a:t>
                      </a:r>
                      <a:endParaRPr lang="en-US" dirty="0"/>
                    </a:p>
                  </a:txBody>
                  <a:tcPr marL="102870" marR="1028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NCPC Settlement ($) </a:t>
                      </a:r>
                      <a:endParaRPr lang="en-US" dirty="0"/>
                    </a:p>
                  </a:txBody>
                  <a:tcPr marL="102870" marR="102870" anchor="ctr"/>
                </a:tc>
              </a:tr>
              <a:tr h="386399">
                <a:tc>
                  <a:txBody>
                    <a:bodyPr/>
                    <a:lstStyle/>
                    <a:p>
                      <a:r>
                        <a:rPr lang="en-US" dirty="0" smtClean="0"/>
                        <a:t>9:00 – 9:15</a:t>
                      </a:r>
                      <a:endParaRPr lang="en-US" dirty="0"/>
                    </a:p>
                  </a:txBody>
                  <a:tcPr marL="102870" marR="1028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$1,200</a:t>
                      </a:r>
                      <a:endParaRPr lang="en-US" dirty="0"/>
                    </a:p>
                  </a:txBody>
                  <a:tcPr marL="102870" marR="1028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$800</a:t>
                      </a:r>
                      <a:endParaRPr lang="en-US" dirty="0"/>
                    </a:p>
                  </a:txBody>
                  <a:tcPr marL="102870" marR="1028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$1,200 </a:t>
                      </a:r>
                      <a:r>
                        <a:rPr lang="en-US" baseline="0" dirty="0" smtClean="0"/>
                        <a:t> - $800</a:t>
                      </a:r>
                      <a:endParaRPr lang="en-US" dirty="0"/>
                    </a:p>
                  </a:txBody>
                  <a:tcPr marL="102870" marR="1028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</a:t>
                      </a:r>
                      <a:endParaRPr lang="en-US" dirty="0"/>
                    </a:p>
                  </a:txBody>
                  <a:tcPr marL="102870" marR="102870"/>
                </a:tc>
              </a:tr>
              <a:tr h="386399">
                <a:tc>
                  <a:txBody>
                    <a:bodyPr/>
                    <a:lstStyle/>
                    <a:p>
                      <a:r>
                        <a:rPr lang="en-US" dirty="0" smtClean="0"/>
                        <a:t>9:45 –</a:t>
                      </a:r>
                      <a:r>
                        <a:rPr lang="en-US" baseline="0" dirty="0" smtClean="0"/>
                        <a:t> 10:00</a:t>
                      </a:r>
                      <a:endParaRPr lang="en-US" dirty="0"/>
                    </a:p>
                  </a:txBody>
                  <a:tcPr marL="102870" marR="1028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$500</a:t>
                      </a:r>
                      <a:endParaRPr lang="en-US" dirty="0"/>
                    </a:p>
                  </a:txBody>
                  <a:tcPr marL="102870" marR="1028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$800</a:t>
                      </a:r>
                      <a:endParaRPr lang="en-US" dirty="0"/>
                    </a:p>
                  </a:txBody>
                  <a:tcPr marL="102870" marR="1028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$500 - $800</a:t>
                      </a:r>
                      <a:endParaRPr lang="en-US" dirty="0"/>
                    </a:p>
                  </a:txBody>
                  <a:tcPr marL="102870" marR="1028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$300</a:t>
                      </a:r>
                      <a:endParaRPr lang="en-US" dirty="0"/>
                    </a:p>
                  </a:txBody>
                  <a:tcPr marL="102870" marR="102870"/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Lost Opportunity Cost will be calculated subhourly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Lost Opportunity Cost (LOC) is a cost component in the Make Whole Payment (MWP) calculation which makes Generators revenue neutral regarding providing regulation or energy</a:t>
            </a:r>
          </a:p>
          <a:p>
            <a:r>
              <a:rPr lang="en-US" dirty="0" smtClean="0"/>
              <a:t>LOC = abs(LMP – cost) x abs(dispatch if off regulation– dispatch if on regulation)</a:t>
            </a:r>
          </a:p>
          <a:p>
            <a:pPr lvl="1"/>
            <a:r>
              <a:rPr lang="en-US" dirty="0" smtClean="0"/>
              <a:t>Current settlement uses hourly average LMP to estimate “dispatch if off regulation” and to calculate LOC</a:t>
            </a:r>
          </a:p>
          <a:p>
            <a:pPr lvl="1"/>
            <a:r>
              <a:rPr lang="en-US" dirty="0" smtClean="0"/>
              <a:t>Subhourly settlement will use 5-minute LMP for the estimation and calculation to align with the subhourly treatment of the energy settlement.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This change is similar to the modification made to the RT NCPC Dispatch Out-of-Merit Credit</a:t>
            </a:r>
          </a:p>
          <a:p>
            <a:pPr lvl="1"/>
            <a:r>
              <a:rPr lang="en-US" dirty="0" smtClean="0"/>
              <a:t>5-minute LOC will be summed to an hourly value before being used in the MWP calculation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Forward Reserve Obligation Charge will be subhourly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Forward Reserve Obligation Charge (FROC) is to prevent resources from being compensated for the same reserve service through Forward Reserves and Real-Time Reserves</a:t>
            </a:r>
          </a:p>
          <a:p>
            <a:pPr lvl="1"/>
            <a:r>
              <a:rPr lang="en-US" dirty="0" smtClean="0"/>
              <a:t>FROC reduces the real-time reserve payments</a:t>
            </a:r>
          </a:p>
          <a:p>
            <a:r>
              <a:rPr lang="en-US" dirty="0" smtClean="0"/>
              <a:t>FRM MW related values in the FROC calculation will remain hourly (i.e., same value for all twelve intervals); however, the real-time reserve designation and real-time price used in the FROC calculations will be subhourly to align with the real-time reserve settlement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365875"/>
            <a:ext cx="381000" cy="263525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Subhourly settlement improves market incentives for resources to respond to dispatch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>
          <a:xfrm>
            <a:off x="457200" y="1401763"/>
            <a:ext cx="8229600" cy="4813300"/>
          </a:xfrm>
        </p:spPr>
        <p:txBody>
          <a:bodyPr/>
          <a:lstStyle/>
          <a:p>
            <a:r>
              <a:rPr lang="en-US" dirty="0" smtClean="0"/>
              <a:t>Resource performance and flexibility in response to dispatch is an important factor in maintaining system reliability</a:t>
            </a:r>
          </a:p>
          <a:p>
            <a:r>
              <a:rPr lang="en-US" dirty="0" smtClean="0"/>
              <a:t>Aligning the performance and pricing intervals for settlement can help improve market incentives for resources to respond to current system conditions</a:t>
            </a:r>
          </a:p>
          <a:p>
            <a:r>
              <a:rPr lang="en-US" dirty="0" smtClean="0"/>
              <a:t>Subhourly settlement better compensates resources by crediting based upon the market value of energy and reserves at the time when these products were provided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7848600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1000" y="4572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FROC Calculation Summary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Real-Time energy and Reserve Quantities and Prices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5-minute quantities for Generators, DARD Pumps, External Transactions and 5-minute prices for energy and reserves are required to support subhourly energy and reserve settlement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236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5-minute data is required to support real-time subhourly settlement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01762"/>
            <a:ext cx="8229600" cy="492283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5-minute quantities for Generators, DARD Pumps, External Transactions and 5-minute prices for energy and reserves are required to support subhourly energy and reserve settlement</a:t>
            </a:r>
          </a:p>
          <a:p>
            <a:pPr lvl="1"/>
            <a:r>
              <a:rPr lang="en-US" dirty="0" smtClean="0"/>
              <a:t>In addition, 5-minute energy quantities for external tie lines are required to support inadvertent energy settlement </a:t>
            </a:r>
          </a:p>
          <a:p>
            <a:r>
              <a:rPr lang="en-US" dirty="0" smtClean="0"/>
              <a:t>Generators and DARD pumps will have their 5-minute energy quantities calculated using telemetry to develop a profile which the RQM can be applied</a:t>
            </a:r>
          </a:p>
          <a:p>
            <a:pPr lvl="1"/>
            <a:r>
              <a:rPr lang="en-US" dirty="0" smtClean="0"/>
              <a:t>5-minute Real-Time Reserve quantities are already calculated as part of dispatch</a:t>
            </a:r>
          </a:p>
          <a:p>
            <a:r>
              <a:rPr lang="en-US" dirty="0" smtClean="0"/>
              <a:t>External Transactions will have their 5-minute energy quantities calculated based upon the scheduled value adjusted for curtailments</a:t>
            </a:r>
          </a:p>
          <a:p>
            <a:r>
              <a:rPr lang="en-US" dirty="0" smtClean="0"/>
              <a:t>External Tie Lines will have their 5-minute energy quantities calculated using telemetry adjusted for difference in telemetry and RQM</a:t>
            </a:r>
          </a:p>
          <a:p>
            <a:r>
              <a:rPr lang="en-US" dirty="0" smtClean="0"/>
              <a:t>Real-Time LMPs and Real-Time Reserve Clearing Prices are already calculated on a 5-minute basis and already calculated for the appropriate locations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5344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5-min energy quantities will be calculated for Generators and DARD pumps using a “telemetry profile” and RQM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01762"/>
            <a:ext cx="8229600" cy="46942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Telemetry cannot be used “as-is” to develop the 5-minute energy quantity because the telemetry for an hour often differs from the RQM for the hour</a:t>
            </a:r>
          </a:p>
          <a:p>
            <a:pPr lvl="1"/>
            <a:r>
              <a:rPr lang="en-US" dirty="0" smtClean="0"/>
              <a:t>Telemetry can be used to create a profile which the hourly RQM is applied</a:t>
            </a:r>
          </a:p>
          <a:p>
            <a:pPr lvl="1"/>
            <a:r>
              <a:rPr lang="en-US" dirty="0" smtClean="0"/>
              <a:t>This ensures that the energy quantity used remains consistent with hourly revenue quality metered values</a:t>
            </a:r>
          </a:p>
          <a:p>
            <a:r>
              <a:rPr lang="en-US" dirty="0" smtClean="0"/>
              <a:t>The ISO will calculate the 5-minute energy quantities using:</a:t>
            </a:r>
          </a:p>
          <a:p>
            <a:pPr lvl="1"/>
            <a:r>
              <a:rPr lang="en-US" dirty="0" smtClean="0"/>
              <a:t>Telemetry for each 5-minute interval (</a:t>
            </a:r>
            <a:r>
              <a:rPr lang="en-US" i="1" dirty="0" smtClean="0"/>
              <a:t>T</a:t>
            </a:r>
            <a:r>
              <a:rPr lang="en-US" i="1" baseline="-25000" dirty="0" smtClean="0"/>
              <a:t>1</a:t>
            </a:r>
            <a:r>
              <a:rPr lang="en-US" i="1" dirty="0" smtClean="0"/>
              <a:t>, T</a:t>
            </a:r>
            <a:r>
              <a:rPr lang="en-US" i="1" baseline="-25000" dirty="0" smtClean="0"/>
              <a:t>2</a:t>
            </a:r>
            <a:r>
              <a:rPr lang="en-US" i="1" dirty="0" smtClean="0"/>
              <a:t>, … T</a:t>
            </a:r>
            <a:r>
              <a:rPr lang="en-US" i="1" baseline="-25000" dirty="0" smtClean="0"/>
              <a:t>12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Hourly RQM submitted by meter readers (as today)</a:t>
            </a:r>
          </a:p>
          <a:p>
            <a:pPr algn="ctr">
              <a:buNone/>
              <a:tabLst>
                <a:tab pos="1371600" algn="l"/>
              </a:tabLst>
            </a:pPr>
            <a:r>
              <a:rPr lang="en-US" sz="2200" dirty="0" smtClean="0"/>
              <a:t>5-Minute Energy Quantity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 = RQM x T</a:t>
            </a:r>
            <a:r>
              <a:rPr lang="en-US" sz="2200" i="1" baseline="-25000" dirty="0" smtClean="0"/>
              <a:t>1</a:t>
            </a:r>
            <a:r>
              <a:rPr lang="en-US" sz="2200" dirty="0" smtClean="0"/>
              <a:t>/(T</a:t>
            </a:r>
            <a:r>
              <a:rPr lang="en-US" sz="2200" i="1" baseline="-25000" dirty="0" smtClean="0"/>
              <a:t>1 </a:t>
            </a:r>
            <a:r>
              <a:rPr lang="en-US" sz="2200" dirty="0" smtClean="0"/>
              <a:t>+ T</a:t>
            </a:r>
            <a:r>
              <a:rPr lang="en-US" sz="2200" i="1" baseline="-25000" dirty="0" smtClean="0"/>
              <a:t>2 </a:t>
            </a:r>
            <a:r>
              <a:rPr lang="en-US" sz="2200" dirty="0" smtClean="0"/>
              <a:t>+,…+ T</a:t>
            </a:r>
            <a:r>
              <a:rPr lang="en-US" sz="2200" i="1" baseline="-25000" dirty="0" smtClean="0"/>
              <a:t>12</a:t>
            </a:r>
            <a:r>
              <a:rPr lang="en-US" sz="2200" dirty="0" smtClean="0"/>
              <a:t>)</a:t>
            </a:r>
          </a:p>
          <a:p>
            <a:pPr algn="ctr">
              <a:buNone/>
              <a:tabLst>
                <a:tab pos="1371600" algn="l"/>
              </a:tabLst>
            </a:pPr>
            <a:r>
              <a:rPr lang="en-US" sz="2200" dirty="0" smtClean="0"/>
              <a:t>5-Minute Energy Quantity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 = RQM x T</a:t>
            </a:r>
            <a:r>
              <a:rPr lang="en-US" sz="2200" i="1" baseline="-25000" dirty="0" smtClean="0"/>
              <a:t>2</a:t>
            </a:r>
            <a:r>
              <a:rPr lang="en-US" sz="2200" dirty="0" smtClean="0"/>
              <a:t>/(T</a:t>
            </a:r>
            <a:r>
              <a:rPr lang="en-US" sz="2200" i="1" baseline="-25000" dirty="0" smtClean="0"/>
              <a:t>1 </a:t>
            </a:r>
            <a:r>
              <a:rPr lang="en-US" sz="2200" dirty="0" smtClean="0"/>
              <a:t>+ T</a:t>
            </a:r>
            <a:r>
              <a:rPr lang="en-US" sz="2200" i="1" baseline="-25000" dirty="0" smtClean="0"/>
              <a:t>2 </a:t>
            </a:r>
            <a:r>
              <a:rPr lang="en-US" sz="2200" dirty="0" smtClean="0"/>
              <a:t>+,…+ T</a:t>
            </a:r>
            <a:r>
              <a:rPr lang="en-US" sz="2200" i="1" baseline="-25000" dirty="0" smtClean="0"/>
              <a:t>12</a:t>
            </a:r>
            <a:r>
              <a:rPr lang="en-US" sz="2200" dirty="0" smtClean="0"/>
              <a:t>)</a:t>
            </a:r>
          </a:p>
          <a:p>
            <a:pPr algn="ctr">
              <a:buNone/>
              <a:tabLst>
                <a:tab pos="1371600" algn="l"/>
              </a:tabLst>
            </a:pPr>
            <a:r>
              <a:rPr lang="en-US" sz="2200" dirty="0" smtClean="0"/>
              <a:t>…</a:t>
            </a:r>
          </a:p>
          <a:p>
            <a:pPr algn="ctr">
              <a:buNone/>
              <a:tabLst>
                <a:tab pos="1371600" algn="l"/>
              </a:tabLst>
            </a:pPr>
            <a:r>
              <a:rPr lang="en-US" sz="2200" dirty="0" smtClean="0"/>
              <a:t>   5-Minute Energy Quantity</a:t>
            </a:r>
            <a:r>
              <a:rPr lang="en-US" sz="2200" baseline="-25000" dirty="0" smtClean="0"/>
              <a:t>12</a:t>
            </a:r>
            <a:r>
              <a:rPr lang="en-US" sz="2200" dirty="0" smtClean="0"/>
              <a:t> = RQM x T</a:t>
            </a:r>
            <a:r>
              <a:rPr lang="en-US" sz="2200" i="1" baseline="-25000" dirty="0" smtClean="0"/>
              <a:t>12</a:t>
            </a:r>
            <a:r>
              <a:rPr lang="en-US" sz="2200" dirty="0" smtClean="0"/>
              <a:t>/(T</a:t>
            </a:r>
            <a:r>
              <a:rPr lang="en-US" sz="2200" i="1" baseline="-25000" dirty="0" smtClean="0"/>
              <a:t>1 </a:t>
            </a:r>
            <a:r>
              <a:rPr lang="en-US" sz="2200" dirty="0" smtClean="0"/>
              <a:t>+ T</a:t>
            </a:r>
            <a:r>
              <a:rPr lang="en-US" sz="2200" i="1" baseline="-25000" dirty="0" smtClean="0"/>
              <a:t>2 </a:t>
            </a:r>
            <a:r>
              <a:rPr lang="en-US" sz="2200" dirty="0" smtClean="0"/>
              <a:t>+,…+ T</a:t>
            </a:r>
            <a:r>
              <a:rPr lang="en-US" sz="2200" i="1" baseline="-25000" dirty="0" smtClean="0"/>
              <a:t>12</a:t>
            </a:r>
            <a:r>
              <a:rPr lang="en-US" sz="2200" dirty="0" smtClean="0"/>
              <a:t>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1447800" y="4191000"/>
            <a:ext cx="6324600" cy="175260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sz="half" idx="1"/>
          </p:nvPr>
        </p:nvGraphicFramePr>
        <p:xfrm>
          <a:off x="609600" y="1828800"/>
          <a:ext cx="8153400" cy="289560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198898"/>
                <a:gridCol w="1470049"/>
                <a:gridCol w="1470049"/>
                <a:gridCol w="2410370"/>
                <a:gridCol w="1604034"/>
              </a:tblGrid>
              <a:tr h="7782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Interval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Telemetry</a:t>
                      </a:r>
                    </a:p>
                    <a:p>
                      <a:pPr algn="ctr"/>
                      <a:r>
                        <a:rPr lang="en-US" dirty="0" smtClean="0"/>
                        <a:t>(MW)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Telemetry</a:t>
                      </a:r>
                    </a:p>
                    <a:p>
                      <a:pPr algn="ctr"/>
                      <a:r>
                        <a:rPr lang="en-US" dirty="0" smtClean="0"/>
                        <a:t>(MWh)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Profile Calculation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Energy</a:t>
                      </a:r>
                      <a:r>
                        <a:rPr lang="en-US" baseline="0" dirty="0" smtClean="0"/>
                        <a:t>  Quantity</a:t>
                      </a:r>
                      <a:br>
                        <a:rPr lang="en-US" baseline="0" dirty="0" smtClean="0"/>
                      </a:br>
                      <a:r>
                        <a:rPr lang="en-US" dirty="0" smtClean="0"/>
                        <a:t>(MWh)</a:t>
                      </a:r>
                      <a:endParaRPr lang="en-US" dirty="0"/>
                    </a:p>
                  </a:txBody>
                  <a:tcPr anchor="ctr"/>
                </a:tc>
              </a:tr>
              <a:tr h="37775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00:15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 dirty="0" smtClean="0"/>
                        <a:t>10</a:t>
                      </a:r>
                      <a:endParaRPr lang="en-US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 dirty="0" smtClean="0"/>
                        <a:t>2.5</a:t>
                      </a:r>
                      <a:endParaRPr lang="en-US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dirty="0" smtClean="0"/>
                        <a:t>30 MWh x 10/100</a:t>
                      </a:r>
                      <a:endParaRPr lang="en-US" sz="2000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 dirty="0" smtClean="0"/>
                        <a:t>3.0</a:t>
                      </a:r>
                      <a:endParaRPr lang="en-US" sz="2000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37775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00:30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 dirty="0" smtClean="0"/>
                        <a:t>20</a:t>
                      </a:r>
                      <a:endParaRPr lang="en-US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 dirty="0" smtClean="0"/>
                        <a:t>5.0</a:t>
                      </a:r>
                      <a:endParaRPr lang="en-US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dirty="0" smtClean="0"/>
                        <a:t>30 MWh x 20/100</a:t>
                      </a:r>
                      <a:endParaRPr lang="en-US" sz="2000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 dirty="0" smtClean="0"/>
                        <a:t>6.0</a:t>
                      </a:r>
                      <a:endParaRPr lang="en-US" sz="2000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37775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00:45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 dirty="0" smtClean="0"/>
                        <a:t>30</a:t>
                      </a:r>
                      <a:endParaRPr lang="en-US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 dirty="0" smtClean="0"/>
                        <a:t>7.5</a:t>
                      </a:r>
                      <a:endParaRPr lang="en-US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dirty="0" smtClean="0"/>
                        <a:t>30 MWh x 30/100</a:t>
                      </a:r>
                      <a:endParaRPr lang="en-US" sz="2000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 dirty="0" smtClean="0"/>
                        <a:t>9.0</a:t>
                      </a:r>
                      <a:endParaRPr lang="en-US" sz="2000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37775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01:00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 dirty="0" smtClean="0"/>
                        <a:t>40</a:t>
                      </a:r>
                      <a:endParaRPr lang="en-US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 dirty="0" smtClean="0"/>
                        <a:t>10.0</a:t>
                      </a:r>
                      <a:endParaRPr lang="en-US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dirty="0" smtClean="0"/>
                        <a:t>30 MWh x 40/100</a:t>
                      </a:r>
                      <a:endParaRPr lang="en-US" sz="2000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 dirty="0" smtClean="0"/>
                        <a:t>12.0</a:t>
                      </a:r>
                      <a:endParaRPr lang="en-US" sz="2000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37775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Totals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 dirty="0" smtClean="0"/>
                        <a:t>25.0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kern="1200" dirty="0" smtClean="0"/>
                        <a:t>30.0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Subhourly profiled energy quantities </a:t>
            </a: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57200" y="3886200"/>
            <a:ext cx="4038600" cy="2252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609600" y="1295400"/>
            <a:ext cx="81534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dirty="0" smtClean="0">
                <a:solidFill>
                  <a:srgbClr val="000000"/>
                </a:solidFill>
              </a:rPr>
              <a:t>Hourly RQM = 30 MWh</a:t>
            </a:r>
          </a:p>
          <a:p>
            <a:pPr marL="342900" lvl="0" indent="-342900">
              <a:spcBef>
                <a:spcPts val="1200"/>
              </a:spcBef>
              <a:defRPr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342900" indent="-342900">
              <a:spcBef>
                <a:spcPts val="1200"/>
              </a:spcBef>
              <a:defRPr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609600" y="4800600"/>
            <a:ext cx="81534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Telemetry (MWh) is calculated by dividing Telemetry (MW) by the number of intervals</a:t>
            </a:r>
          </a:p>
          <a:p>
            <a:pPr marL="342900" indent="-342900">
              <a:spcBef>
                <a:spcPts val="1200"/>
              </a:spcBef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		 Telemetry (MWh)</a:t>
            </a:r>
            <a:r>
              <a:rPr lang="en-US" sz="2000" baseline="-25000" dirty="0" smtClean="0">
                <a:solidFill>
                  <a:srgbClr val="000000"/>
                </a:solidFill>
              </a:rPr>
              <a:t>1</a:t>
            </a:r>
            <a:r>
              <a:rPr lang="en-US" sz="2000" dirty="0" smtClean="0">
                <a:solidFill>
                  <a:srgbClr val="000000"/>
                </a:solidFill>
              </a:rPr>
              <a:t> = 10 MW x ¼ hour = 2.5 MWh</a:t>
            </a:r>
          </a:p>
          <a:p>
            <a:pPr marL="800100" lvl="1" indent="-342900">
              <a:spcBef>
                <a:spcPts val="1200"/>
              </a:spcBef>
              <a:defRPr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342900" indent="-342900">
              <a:spcBef>
                <a:spcPts val="1200"/>
              </a:spcBef>
              <a:defRPr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5-min energy quantities will be calculated for external transactions to reflect curtailments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non-CTS interfaces, hourly and 5-minute settlement is the same unless the external transaction is curtailed</a:t>
            </a:r>
          </a:p>
          <a:p>
            <a:pPr lvl="1"/>
            <a:r>
              <a:rPr lang="en-US" dirty="0" smtClean="0"/>
              <a:t>On CTS interfaces, 15-minute and 5-minute settlement is the same unless the external transaction is curtailed</a:t>
            </a:r>
          </a:p>
          <a:p>
            <a:endParaRPr lang="en-US" dirty="0"/>
          </a:p>
        </p:txBody>
      </p:sp>
      <p:graphicFrame>
        <p:nvGraphicFramePr>
          <p:cNvPr id="8" name="Content Placeholder 10"/>
          <p:cNvGraphicFramePr>
            <a:graphicFrameLocks/>
          </p:cNvGraphicFramePr>
          <p:nvPr/>
        </p:nvGraphicFramePr>
        <p:xfrm>
          <a:off x="990600" y="3048000"/>
          <a:ext cx="7016368" cy="274320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120098"/>
                <a:gridCol w="1927902"/>
                <a:gridCol w="1069784"/>
                <a:gridCol w="1828800"/>
                <a:gridCol w="1069784"/>
              </a:tblGrid>
              <a:tr h="63098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Interval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Schedule with </a:t>
                      </a:r>
                      <a:r>
                        <a:rPr lang="en-US" sz="1800" u="sng" dirty="0" smtClean="0"/>
                        <a:t>no</a:t>
                      </a:r>
                      <a:r>
                        <a:rPr lang="en-US" sz="1800" dirty="0" smtClean="0"/>
                        <a:t> Curtailment </a:t>
                      </a:r>
                    </a:p>
                    <a:p>
                      <a:pPr algn="ctr"/>
                      <a:r>
                        <a:rPr lang="en-US" sz="1800" dirty="0" smtClean="0"/>
                        <a:t>(MW)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Energy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Quantity</a:t>
                      </a:r>
                      <a:br>
                        <a:rPr lang="en-US" baseline="0" dirty="0" smtClean="0"/>
                      </a:br>
                      <a:r>
                        <a:rPr lang="en-US" sz="1800" dirty="0" smtClean="0"/>
                        <a:t>(MWh)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Schedule with Curtailment (MW)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Energy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Quantity</a:t>
                      </a:r>
                      <a:br>
                        <a:rPr lang="en-US" baseline="0" dirty="0" smtClean="0"/>
                      </a:br>
                      <a:r>
                        <a:rPr lang="en-US" sz="1800" dirty="0" smtClean="0"/>
                        <a:t>(MWh)</a:t>
                      </a:r>
                    </a:p>
                  </a:txBody>
                  <a:tcPr anchor="ctr"/>
                </a:tc>
              </a:tr>
              <a:tr h="36056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00:15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 smtClean="0"/>
                        <a:t>240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 smtClean="0"/>
                        <a:t>60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 smtClean="0"/>
                        <a:t>240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 smtClean="0"/>
                        <a:t>60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36056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00:30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/>
                        <a:t>240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/>
                        <a:t>60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/>
                        <a:t>240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 smtClean="0"/>
                        <a:t>60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36056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00:45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/>
                        <a:t>240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/>
                        <a:t>60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/>
                        <a:t>120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 smtClean="0"/>
                        <a:t>30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36056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01:00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/>
                        <a:t>240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/>
                        <a:t>60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/>
                        <a:t>120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 smtClean="0"/>
                        <a:t>30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3506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Totals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 smtClean="0"/>
                        <a:t>240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 smtClean="0"/>
                        <a:t>240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 smtClean="0"/>
                        <a:t>180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 smtClean="0"/>
                        <a:t>180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5-min energy quantities for external tie lines use a different “telemetry profiling” approach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calculation of 5-minute energy quantities for external tie lines must acknowledge that an external tie line can have both positive and negative readings within an hour </a:t>
            </a:r>
          </a:p>
          <a:p>
            <a:r>
              <a:rPr lang="en-US" dirty="0" smtClean="0"/>
              <a:t>If the same “telemetry profiling” approach was used for external tie lines as for Generators and DARD pumps, there are scenarios where the 5-minute quantities would be incorrect</a:t>
            </a:r>
          </a:p>
          <a:p>
            <a:pPr lvl="1"/>
            <a:r>
              <a:rPr lang="en-US" dirty="0" smtClean="0"/>
              <a:t>If the hourly RQM equals 0 MWh, all 5-minute energy quantities equal 0 MWh regardless of the 5-minute telemetry</a:t>
            </a:r>
          </a:p>
          <a:p>
            <a:pPr lvl="1"/>
            <a:r>
              <a:rPr lang="en-US" dirty="0" smtClean="0"/>
              <a:t>If the hourly telemetry is 0 MW, the hourly RQM will not be allocated to any 5-minute intervals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5-min energy quantities will be calculated for external tie lines so that telemetry matches RQM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Calculate hourly average telemetry</a:t>
            </a:r>
          </a:p>
          <a:p>
            <a:pPr lvl="1">
              <a:buNone/>
            </a:pPr>
            <a:r>
              <a:rPr lang="en-US" dirty="0" smtClean="0"/>
              <a:t>	Hourly Average Telemetry = </a:t>
            </a:r>
            <a:r>
              <a:rPr lang="en-US" i="1" dirty="0" smtClean="0"/>
              <a:t>(T</a:t>
            </a:r>
            <a:r>
              <a:rPr lang="en-US" i="1" baseline="-25000" dirty="0" smtClean="0"/>
              <a:t>1</a:t>
            </a:r>
            <a:r>
              <a:rPr lang="en-US" i="1" dirty="0" smtClean="0"/>
              <a:t> + T</a:t>
            </a:r>
            <a:r>
              <a:rPr lang="en-US" i="1" baseline="-25000" dirty="0" smtClean="0"/>
              <a:t>2</a:t>
            </a:r>
            <a:r>
              <a:rPr lang="en-US" i="1" dirty="0" smtClean="0"/>
              <a:t> +…+T</a:t>
            </a:r>
            <a:r>
              <a:rPr lang="en-US" i="1" baseline="-25000" dirty="0" smtClean="0"/>
              <a:t>12</a:t>
            </a:r>
            <a:r>
              <a:rPr lang="en-US" i="1" dirty="0" smtClean="0"/>
              <a:t>)/12</a:t>
            </a:r>
            <a:endParaRPr lang="en-US" dirty="0" smtClean="0"/>
          </a:p>
          <a:p>
            <a:r>
              <a:rPr lang="en-US" dirty="0" smtClean="0"/>
              <a:t>Calculate the difference between the RQM and hourly telemetry</a:t>
            </a:r>
          </a:p>
          <a:p>
            <a:pPr lvl="1">
              <a:buNone/>
            </a:pPr>
            <a:r>
              <a:rPr lang="en-US" dirty="0" smtClean="0"/>
              <a:t>	Difference = RQM – Hourly Average Telemetry </a:t>
            </a:r>
          </a:p>
          <a:p>
            <a:r>
              <a:rPr lang="en-US" dirty="0" smtClean="0"/>
              <a:t>Adjust the 5-minute telemetry equally in all intervals for  the difference between the RQM and Hourly Average Telemetry </a:t>
            </a:r>
          </a:p>
          <a:p>
            <a:pPr lvl="2">
              <a:buNone/>
            </a:pPr>
            <a:r>
              <a:rPr lang="en-US" sz="2400" i="1" dirty="0" smtClean="0"/>
              <a:t>Adjusted telemetry</a:t>
            </a:r>
            <a:r>
              <a:rPr lang="en-US" sz="2400" i="1" baseline="-25000" dirty="0" smtClean="0"/>
              <a:t>1 </a:t>
            </a:r>
            <a:r>
              <a:rPr lang="en-US" sz="2400" i="1" dirty="0" smtClean="0"/>
              <a:t>= T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 + Difference</a:t>
            </a:r>
          </a:p>
          <a:p>
            <a:pPr lvl="2">
              <a:buNone/>
            </a:pPr>
            <a:r>
              <a:rPr lang="en-US" sz="2400" i="1" dirty="0" smtClean="0"/>
              <a:t>Adjusted telemetry</a:t>
            </a:r>
            <a:r>
              <a:rPr lang="en-US" sz="2400" i="1" baseline="-25000" dirty="0" smtClean="0"/>
              <a:t>2 </a:t>
            </a:r>
            <a:r>
              <a:rPr lang="en-US" sz="2400" i="1" dirty="0" smtClean="0"/>
              <a:t>= T</a:t>
            </a:r>
            <a:r>
              <a:rPr lang="en-US" sz="2400" i="1" baseline="-25000" dirty="0" smtClean="0"/>
              <a:t>2 </a:t>
            </a:r>
            <a:r>
              <a:rPr lang="en-US" sz="2400" i="1" dirty="0" smtClean="0"/>
              <a:t> + Difference</a:t>
            </a:r>
          </a:p>
          <a:p>
            <a:pPr lvl="2">
              <a:buNone/>
            </a:pPr>
            <a:r>
              <a:rPr lang="en-US" sz="2400" i="1" dirty="0" smtClean="0"/>
              <a:t>                                   ……</a:t>
            </a:r>
          </a:p>
          <a:p>
            <a:pPr lvl="2">
              <a:buNone/>
            </a:pPr>
            <a:r>
              <a:rPr lang="en-US" sz="2400" i="1" dirty="0" smtClean="0"/>
              <a:t>Adjusted telemetry</a:t>
            </a:r>
            <a:r>
              <a:rPr lang="en-US" sz="2400" i="1" baseline="-25000" dirty="0" smtClean="0"/>
              <a:t>12 </a:t>
            </a:r>
            <a:r>
              <a:rPr lang="en-US" sz="2400" i="1" dirty="0" smtClean="0"/>
              <a:t>= T</a:t>
            </a:r>
            <a:r>
              <a:rPr lang="en-US" sz="2400" i="1" baseline="-25000" dirty="0" smtClean="0"/>
              <a:t>12</a:t>
            </a:r>
            <a:r>
              <a:rPr lang="en-US" sz="2400" i="1" dirty="0" smtClean="0"/>
              <a:t> + Difference</a:t>
            </a:r>
            <a:endParaRPr lang="en-US" dirty="0" smtClean="0"/>
          </a:p>
          <a:p>
            <a:r>
              <a:rPr lang="en-US" dirty="0" smtClean="0"/>
              <a:t>5-minute Energy Quantity</a:t>
            </a:r>
            <a:r>
              <a:rPr lang="en-US" i="1" baseline="-25000" dirty="0" smtClean="0"/>
              <a:t>1</a:t>
            </a:r>
            <a:r>
              <a:rPr lang="en-US" i="1" dirty="0" smtClean="0"/>
              <a:t> = Adjusted telemetry</a:t>
            </a:r>
            <a:r>
              <a:rPr lang="en-US" i="1" baseline="-25000" dirty="0" smtClean="0"/>
              <a:t>1</a:t>
            </a:r>
            <a:r>
              <a:rPr lang="en-US" i="1" dirty="0" smtClean="0"/>
              <a:t> x 1/12 hour</a:t>
            </a:r>
          </a:p>
          <a:p>
            <a:pPr>
              <a:buNone/>
            </a:pPr>
            <a:endParaRPr lang="en-US" i="1" dirty="0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External Tie Line Quantities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33400" y="2286000"/>
          <a:ext cx="7848600" cy="274320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957446"/>
                <a:gridCol w="1207932"/>
                <a:gridCol w="1377016"/>
                <a:gridCol w="1267579"/>
                <a:gridCol w="1863628"/>
                <a:gridCol w="1174999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Interval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Telemetry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(MW)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Adjusted Telemetry </a:t>
                      </a:r>
                      <a:endParaRPr lang="en-US" baseline="0" dirty="0" smtClean="0"/>
                    </a:p>
                    <a:p>
                      <a:pPr algn="ctr"/>
                      <a:r>
                        <a:rPr lang="en-US" baseline="0" dirty="0" smtClean="0"/>
                        <a:t>Calculation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Adjusted </a:t>
                      </a:r>
                    </a:p>
                    <a:p>
                      <a:pPr algn="ctr"/>
                      <a:r>
                        <a:rPr lang="en-US" dirty="0" smtClean="0"/>
                        <a:t>Telemetry 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(MW)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Energy</a:t>
                      </a:r>
                      <a:r>
                        <a:rPr lang="en-US" baseline="0" dirty="0" smtClean="0"/>
                        <a:t> Quantity Calculation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Energy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Quantity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(MWh)</a:t>
                      </a:r>
                    </a:p>
                  </a:txBody>
                  <a:tcPr anchor="ctr"/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00:15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 + 2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 x ¼ hour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00:30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 + 2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22 x ¼ hour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5.5</a:t>
                      </a:r>
                      <a:endParaRPr lang="en-US" dirty="0"/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00:45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-10 + 2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-8 x ¼ hour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-2.0</a:t>
                      </a:r>
                      <a:endParaRPr lang="en-US" dirty="0"/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01:00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-20</a:t>
                      </a:r>
                      <a:r>
                        <a:rPr lang="en-US" baseline="0" dirty="0" smtClean="0"/>
                        <a:t> + 2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-18 x ¼ hour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-4.5</a:t>
                      </a:r>
                      <a:endParaRPr lang="en-US" dirty="0"/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en-US" dirty="0" smtClean="0"/>
                        <a:t>Totals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2.0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ontent Placeholder 3"/>
          <p:cNvSpPr txBox="1">
            <a:spLocks/>
          </p:cNvSpPr>
          <p:nvPr/>
        </p:nvSpPr>
        <p:spPr>
          <a:xfrm>
            <a:off x="533400" y="1143000"/>
            <a:ext cx="77724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RQM = 2 MWh</a:t>
            </a:r>
            <a:r>
              <a:rPr lang="en-US" sz="2000" b="1" dirty="0" smtClean="0">
                <a:solidFill>
                  <a:srgbClr val="000000"/>
                </a:solidFill>
              </a:rPr>
              <a:t>; Hourly Average Telemetry = 0 MWh</a:t>
            </a:r>
          </a:p>
          <a:p>
            <a:pPr marL="342900" indent="-342900">
              <a:spcBef>
                <a:spcPts val="1200"/>
              </a:spcBef>
              <a:defRPr/>
            </a:pPr>
            <a:r>
              <a:rPr lang="en-US" sz="2000" b="1" dirty="0" smtClean="0">
                <a:solidFill>
                  <a:srgbClr val="000000"/>
                </a:solidFill>
              </a:rPr>
              <a:t>Difference = RQM – Hourly Average Telemetry = 2 – 0 = 2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5344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Reserve quantities will continue to be calculated as part of the dispatch and capped based upon performance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u="sng" dirty="0" smtClean="0"/>
              <a:t>5-minute reserve quantities for Generators:</a:t>
            </a:r>
          </a:p>
          <a:p>
            <a:r>
              <a:rPr lang="en-US" b="1" dirty="0" smtClean="0"/>
              <a:t>Capped </a:t>
            </a:r>
            <a:r>
              <a:rPr lang="en-US" b="1" dirty="0" err="1" smtClean="0"/>
              <a:t>TMSR</a:t>
            </a:r>
            <a:r>
              <a:rPr lang="en-US" b="1" baseline="-25000" dirty="0" err="1" smtClean="0"/>
              <a:t>Interval</a:t>
            </a:r>
            <a:r>
              <a:rPr lang="en-US" dirty="0" smtClean="0"/>
              <a:t>    = </a:t>
            </a:r>
          </a:p>
          <a:p>
            <a:pPr lvl="1">
              <a:buNone/>
            </a:pPr>
            <a:r>
              <a:rPr lang="en-US" dirty="0" smtClean="0"/>
              <a:t>	Min (</a:t>
            </a:r>
            <a:r>
              <a:rPr lang="en-US" dirty="0" err="1" smtClean="0"/>
              <a:t>EcoMax</a:t>
            </a:r>
            <a:r>
              <a:rPr lang="en-US" baseline="-25000" dirty="0" err="1" smtClean="0"/>
              <a:t>Interval</a:t>
            </a:r>
            <a:r>
              <a:rPr lang="en-US" dirty="0" smtClean="0"/>
              <a:t> – </a:t>
            </a:r>
            <a:r>
              <a:rPr lang="en-US" dirty="0" err="1" smtClean="0"/>
              <a:t>Energy</a:t>
            </a:r>
            <a:r>
              <a:rPr lang="en-US" baseline="-25000" dirty="0" err="1" smtClean="0"/>
              <a:t>Interval</a:t>
            </a:r>
            <a:r>
              <a:rPr lang="en-US" dirty="0" smtClean="0"/>
              <a:t>, </a:t>
            </a:r>
            <a:r>
              <a:rPr lang="en-US" dirty="0" err="1" smtClean="0"/>
              <a:t>TMSR</a:t>
            </a:r>
            <a:r>
              <a:rPr lang="en-US" baseline="-25000" dirty="0" err="1" smtClean="0"/>
              <a:t>Interval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Capped </a:t>
            </a:r>
            <a:r>
              <a:rPr lang="en-US" b="1" dirty="0" err="1" smtClean="0"/>
              <a:t>TMNSR</a:t>
            </a:r>
            <a:r>
              <a:rPr lang="en-US" b="1" baseline="-25000" dirty="0" err="1" smtClean="0"/>
              <a:t>Interval</a:t>
            </a:r>
            <a:r>
              <a:rPr lang="en-US" dirty="0" smtClean="0"/>
              <a:t> = </a:t>
            </a:r>
          </a:p>
          <a:p>
            <a:pPr lvl="1">
              <a:buNone/>
            </a:pPr>
            <a:r>
              <a:rPr lang="en-US" dirty="0" smtClean="0"/>
              <a:t>	Min (</a:t>
            </a:r>
            <a:r>
              <a:rPr lang="en-US" dirty="0" err="1" smtClean="0"/>
              <a:t>EcoMax</a:t>
            </a:r>
            <a:r>
              <a:rPr lang="en-US" baseline="-25000" dirty="0" err="1" smtClean="0"/>
              <a:t>Interval</a:t>
            </a:r>
            <a:r>
              <a:rPr lang="en-US" dirty="0" smtClean="0"/>
              <a:t> – </a:t>
            </a:r>
            <a:r>
              <a:rPr lang="en-US" dirty="0" err="1" smtClean="0"/>
              <a:t>Energy</a:t>
            </a:r>
            <a:r>
              <a:rPr lang="en-US" baseline="-25000" dirty="0" err="1" smtClean="0"/>
              <a:t>Interval</a:t>
            </a:r>
            <a:r>
              <a:rPr lang="en-US" dirty="0" smtClean="0"/>
              <a:t>, </a:t>
            </a:r>
            <a:r>
              <a:rPr lang="en-US" dirty="0" err="1" smtClean="0"/>
              <a:t>TMNSR</a:t>
            </a:r>
            <a:r>
              <a:rPr lang="en-US" baseline="-25000" dirty="0" err="1" smtClean="0"/>
              <a:t>Interval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Capped </a:t>
            </a:r>
            <a:r>
              <a:rPr lang="en-US" b="1" dirty="0" err="1" smtClean="0"/>
              <a:t>TMOR</a:t>
            </a:r>
            <a:r>
              <a:rPr lang="en-US" b="1" baseline="-25000" dirty="0" err="1" smtClean="0"/>
              <a:t>Interval</a:t>
            </a:r>
            <a:r>
              <a:rPr lang="en-US" dirty="0" smtClean="0"/>
              <a:t> = </a:t>
            </a:r>
          </a:p>
          <a:p>
            <a:pPr lvl="1">
              <a:buNone/>
            </a:pPr>
            <a:r>
              <a:rPr lang="en-US" dirty="0" smtClean="0"/>
              <a:t>	Min (</a:t>
            </a:r>
            <a:r>
              <a:rPr lang="en-US" dirty="0" err="1" smtClean="0"/>
              <a:t>EcoMax</a:t>
            </a:r>
            <a:r>
              <a:rPr lang="en-US" baseline="-25000" dirty="0" err="1" smtClean="0"/>
              <a:t>Interval</a:t>
            </a:r>
            <a:r>
              <a:rPr lang="en-US" dirty="0" smtClean="0"/>
              <a:t> – </a:t>
            </a:r>
            <a:r>
              <a:rPr lang="en-US" dirty="0" err="1" smtClean="0"/>
              <a:t>Energy</a:t>
            </a:r>
            <a:r>
              <a:rPr lang="en-US" baseline="-25000" dirty="0" err="1" smtClean="0"/>
              <a:t>Interval</a:t>
            </a:r>
            <a:r>
              <a:rPr lang="en-US" dirty="0" smtClean="0"/>
              <a:t> – </a:t>
            </a:r>
            <a:r>
              <a:rPr lang="en-US" dirty="0" err="1" smtClean="0"/>
              <a:t>TMSR</a:t>
            </a:r>
            <a:r>
              <a:rPr lang="en-US" baseline="-25000" dirty="0" err="1" smtClean="0"/>
              <a:t>Interval</a:t>
            </a:r>
            <a:r>
              <a:rPr lang="en-US" dirty="0" smtClean="0"/>
              <a:t> – </a:t>
            </a:r>
            <a:r>
              <a:rPr lang="en-US" dirty="0" err="1" smtClean="0"/>
              <a:t>TMNSR</a:t>
            </a:r>
            <a:r>
              <a:rPr lang="en-US" baseline="-25000" dirty="0" err="1" smtClean="0"/>
              <a:t>Interval</a:t>
            </a:r>
            <a:r>
              <a:rPr lang="en-US" dirty="0" smtClean="0"/>
              <a:t>, </a:t>
            </a:r>
            <a:r>
              <a:rPr lang="en-US" dirty="0" err="1" smtClean="0"/>
              <a:t>TMOR</a:t>
            </a:r>
            <a:r>
              <a:rPr lang="en-US" baseline="-25000" dirty="0" err="1" smtClean="0"/>
              <a:t>Interval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u="sng" dirty="0" smtClean="0"/>
              <a:t>5-minute reserve quantities for DARD pumps: </a:t>
            </a:r>
            <a:endParaRPr lang="en-US" dirty="0" smtClean="0"/>
          </a:p>
          <a:p>
            <a:r>
              <a:rPr lang="en-US" b="1" dirty="0" smtClean="0"/>
              <a:t>Capped </a:t>
            </a:r>
            <a:r>
              <a:rPr lang="en-US" b="1" dirty="0" err="1" smtClean="0"/>
              <a:t>TMSR</a:t>
            </a:r>
            <a:r>
              <a:rPr lang="en-US" b="1" baseline="-25000" dirty="0" err="1" smtClean="0"/>
              <a:t>Interval</a:t>
            </a:r>
            <a:r>
              <a:rPr lang="en-US" dirty="0" smtClean="0"/>
              <a:t> = </a:t>
            </a:r>
          </a:p>
          <a:p>
            <a:pPr lvl="1">
              <a:buNone/>
            </a:pPr>
            <a:r>
              <a:rPr lang="en-US" dirty="0" smtClean="0"/>
              <a:t>	Min (abs (</a:t>
            </a:r>
            <a:r>
              <a:rPr lang="en-US" dirty="0" err="1" smtClean="0"/>
              <a:t>Energy</a:t>
            </a:r>
            <a:r>
              <a:rPr lang="en-US" baseline="-25000" dirty="0" err="1" smtClean="0"/>
              <a:t>Interval</a:t>
            </a:r>
            <a:r>
              <a:rPr lang="en-US" dirty="0" smtClean="0"/>
              <a:t>), </a:t>
            </a:r>
            <a:r>
              <a:rPr lang="en-US" dirty="0" err="1" smtClean="0"/>
              <a:t>TMSR</a:t>
            </a:r>
            <a:r>
              <a:rPr lang="en-US" baseline="-25000" dirty="0" err="1" smtClean="0"/>
              <a:t>Interval</a:t>
            </a:r>
            <a:r>
              <a:rPr lang="en-US" dirty="0" smtClean="0"/>
              <a:t> )</a:t>
            </a:r>
          </a:p>
          <a:p>
            <a:r>
              <a:rPr lang="en-US" b="1" dirty="0" smtClean="0"/>
              <a:t>Capped </a:t>
            </a:r>
            <a:r>
              <a:rPr lang="en-US" b="1" dirty="0" err="1" smtClean="0"/>
              <a:t>TMOR</a:t>
            </a:r>
            <a:r>
              <a:rPr lang="en-US" b="1" baseline="-25000" dirty="0" err="1" smtClean="0"/>
              <a:t>Interval</a:t>
            </a:r>
            <a:r>
              <a:rPr lang="en-US" dirty="0" smtClean="0"/>
              <a:t> = </a:t>
            </a:r>
          </a:p>
          <a:p>
            <a:pPr lvl="1">
              <a:buNone/>
            </a:pPr>
            <a:r>
              <a:rPr lang="en-US" dirty="0" smtClean="0"/>
              <a:t>	Min (abs (</a:t>
            </a:r>
            <a:r>
              <a:rPr lang="en-US" dirty="0" err="1" smtClean="0"/>
              <a:t>Energy</a:t>
            </a:r>
            <a:r>
              <a:rPr lang="en-US" baseline="-25000" dirty="0" err="1" smtClean="0"/>
              <a:t>Interval</a:t>
            </a:r>
            <a:r>
              <a:rPr lang="en-US" dirty="0" smtClean="0"/>
              <a:t>) – </a:t>
            </a:r>
            <a:r>
              <a:rPr lang="en-US" dirty="0" err="1" smtClean="0"/>
              <a:t>TMSR</a:t>
            </a:r>
            <a:r>
              <a:rPr lang="en-US" baseline="-25000" dirty="0" err="1" smtClean="0"/>
              <a:t>Interval</a:t>
            </a:r>
            <a:r>
              <a:rPr lang="en-US" dirty="0" smtClean="0"/>
              <a:t> , </a:t>
            </a:r>
            <a:r>
              <a:rPr lang="en-US" dirty="0" err="1" smtClean="0"/>
              <a:t>TMOR</a:t>
            </a:r>
            <a:r>
              <a:rPr lang="en-US" baseline="-25000" dirty="0" err="1" smtClean="0"/>
              <a:t>Interval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presentation will cover: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Subhourly Settlement Design Overview 		          	slide 6 - 8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Subhourly Settlement of Real-Time Markets		slide 9 - 17</a:t>
            </a:r>
          </a:p>
          <a:p>
            <a:pPr lvl="1"/>
            <a:r>
              <a:rPr lang="en-US" dirty="0" smtClean="0"/>
              <a:t>Real-Time Energy Settlement</a:t>
            </a:r>
          </a:p>
          <a:p>
            <a:pPr lvl="1"/>
            <a:r>
              <a:rPr lang="en-US" dirty="0" smtClean="0"/>
              <a:t>Inadvertent Energy Settlement</a:t>
            </a:r>
          </a:p>
          <a:p>
            <a:pPr lvl="1"/>
            <a:r>
              <a:rPr lang="en-US" dirty="0" smtClean="0"/>
              <a:t>Real-Time Reserve Settlement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Conforming Subhourly Settlement Changes  		slide 18 - 30 </a:t>
            </a:r>
          </a:p>
          <a:p>
            <a:pPr lvl="1"/>
            <a:r>
              <a:rPr lang="en-US" dirty="0" smtClean="0"/>
              <a:t>Marginal Loss Settlement</a:t>
            </a:r>
          </a:p>
          <a:p>
            <a:pPr lvl="1"/>
            <a:r>
              <a:rPr lang="en-US" dirty="0" smtClean="0"/>
              <a:t>Real-Time NCPC</a:t>
            </a:r>
          </a:p>
          <a:p>
            <a:pPr lvl="1"/>
            <a:r>
              <a:rPr lang="en-US" dirty="0" smtClean="0"/>
              <a:t>Regulation Market Lost Opportunity Cost</a:t>
            </a:r>
          </a:p>
          <a:p>
            <a:pPr lvl="1"/>
            <a:r>
              <a:rPr lang="en-US" dirty="0" smtClean="0"/>
              <a:t>Forward Reserve Obligation Charge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RT Energy and Reserve Quantities and Prices		slide 31 - 39</a:t>
            </a:r>
          </a:p>
          <a:p>
            <a:pPr lvl="1"/>
            <a:r>
              <a:rPr lang="en-US" dirty="0" smtClean="0"/>
              <a:t>5-minute quantities for Generators and pumps </a:t>
            </a:r>
          </a:p>
          <a:p>
            <a:pPr lvl="1"/>
            <a:r>
              <a:rPr lang="en-US" dirty="0" smtClean="0"/>
              <a:t>5-minute quantities for external transactions 	</a:t>
            </a:r>
          </a:p>
          <a:p>
            <a:pPr lvl="1"/>
            <a:r>
              <a:rPr lang="en-US" dirty="0" smtClean="0"/>
              <a:t>5-minute quantities for external tie lines</a:t>
            </a:r>
          </a:p>
          <a:p>
            <a:pPr lvl="1"/>
            <a:r>
              <a:rPr lang="en-US" dirty="0" smtClean="0"/>
              <a:t>5-minute quantities for reserves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schedule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Recap and next step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and Schedule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Subhourly settlement improves market incentives for resources to respond to dispatch</a:t>
            </a:r>
          </a:p>
          <a:p>
            <a:pPr lvl="1"/>
            <a:r>
              <a:rPr lang="en-US" dirty="0" smtClean="0"/>
              <a:t>Subhourly settlement is required to support the FCM pay-for-performance design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Target implementation time</a:t>
            </a:r>
            <a:r>
              <a:rPr lang="en-US" smtClean="0"/>
              <a:t>: 2017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62000" y="2971800"/>
          <a:ext cx="72390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9059"/>
                <a:gridCol w="5119941"/>
              </a:tblGrid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Markets Committee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Focus</a:t>
                      </a:r>
                      <a:endParaRPr lang="en-US" dirty="0"/>
                    </a:p>
                  </a:txBody>
                  <a:tcPr/>
                </a:tc>
              </a:tr>
              <a:tr h="476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Oct-2015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Review of </a:t>
                      </a:r>
                      <a:r>
                        <a:rPr lang="en-US" baseline="0" dirty="0" smtClean="0"/>
                        <a:t>supporting analysis</a:t>
                      </a:r>
                      <a:endParaRPr lang="en-US" dirty="0" smtClean="0"/>
                    </a:p>
                  </a:txBody>
                  <a:tcPr/>
                </a:tc>
              </a:tr>
              <a:tr h="476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Nov-2015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Present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tariff language revisions</a:t>
                      </a:r>
                      <a:endParaRPr lang="en-US" dirty="0"/>
                    </a:p>
                  </a:txBody>
                  <a:tcPr/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Dec-2015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Request vote</a:t>
                      </a:r>
                      <a:r>
                        <a:rPr lang="en-US" baseline="0" dirty="0" smtClean="0"/>
                        <a:t> on proposal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 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Previously presented material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Previously Presented Information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401763"/>
          <a:ext cx="6997063" cy="413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9059"/>
                <a:gridCol w="4878004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Markets Committee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Material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Dec, 2013 [</a:t>
                      </a:r>
                      <a:r>
                        <a:rPr lang="en-US" dirty="0" smtClean="0">
                          <a:hlinkClick r:id="rId2"/>
                        </a:rPr>
                        <a:t>link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Objective and overview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Jan, 2014 [</a:t>
                      </a:r>
                      <a:r>
                        <a:rPr lang="en-US" dirty="0" smtClean="0">
                          <a:hlinkClick r:id="rId3"/>
                        </a:rPr>
                        <a:t>link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Conceptual design proposal for 5-minute settlement of dispatchable resources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May, 2014 [</a:t>
                      </a:r>
                      <a:r>
                        <a:rPr lang="en-US" dirty="0" smtClean="0">
                          <a:hlinkClick r:id="rId4"/>
                        </a:rPr>
                        <a:t>link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Quantitative analysis demonstrating Energy and Reserve market revenue results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Jul, 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Estimate of time &amp;</a:t>
                      </a:r>
                      <a:r>
                        <a:rPr lang="en-US" baseline="0" dirty="0" smtClean="0"/>
                        <a:t> cost for Meter Readers to implement systems to provide 5-minute RQM (option A) </a:t>
                      </a:r>
                      <a:r>
                        <a:rPr lang="en-US" dirty="0" smtClean="0"/>
                        <a:t>[</a:t>
                      </a:r>
                      <a:r>
                        <a:rPr lang="en-US" dirty="0" smtClean="0">
                          <a:hlinkClick r:id="rId5"/>
                        </a:rPr>
                        <a:t>link</a:t>
                      </a:r>
                      <a:r>
                        <a:rPr lang="en-US" dirty="0" smtClean="0"/>
                        <a:t>]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Estimate of time &amp; cost for ISO to implement systems to calculate resource 5-minute energy values (option B) [</a:t>
                      </a:r>
                      <a:r>
                        <a:rPr lang="en-US" dirty="0" smtClean="0">
                          <a:hlinkClick r:id="rId6"/>
                        </a:rPr>
                        <a:t>link</a:t>
                      </a:r>
                      <a:r>
                        <a:rPr lang="en-US" dirty="0" smtClean="0"/>
                        <a:t>]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Aug, 2015 [</a:t>
                      </a:r>
                      <a:r>
                        <a:rPr lang="en-US" dirty="0" smtClean="0">
                          <a:hlinkClick r:id="rId7"/>
                        </a:rPr>
                        <a:t>link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Recap of project driver and conceptual design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Summary of previously presented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Analysis demonstrate subhourly settlement improves market incentives to respond to dispatch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Energy: subhourly settlement tends to increase credits</a:t>
            </a:r>
            <a:endParaRPr lang="en-US" i="1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Resources ramping up and down as prices rise and fall tend to receive more credits under subhourly settlement.</a:t>
            </a:r>
          </a:p>
          <a:p>
            <a:pPr lvl="1"/>
            <a:r>
              <a:rPr lang="en-US" dirty="0" smtClean="0"/>
              <a:t>Although some resources will have lower credits if energy is not provided during periods of high LMP (e.g., a unit that trips)</a:t>
            </a:r>
          </a:p>
          <a:p>
            <a:r>
              <a:rPr lang="en-US" dirty="0" smtClean="0"/>
              <a:t>Reserve: subhourly settlement tends to reduce credits</a:t>
            </a:r>
            <a:endParaRPr lang="en-US" i="1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5-minute accounting ensures MW credited for reserve are not greater than the reserve requirement ,which tends to reduce total credits</a:t>
            </a:r>
          </a:p>
          <a:p>
            <a:pPr lvl="1"/>
            <a:r>
              <a:rPr lang="en-US" dirty="0" smtClean="0"/>
              <a:t>Although some resources receive more revenue for MW provided to maintain requirements when credited at the coincident price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RT Energy subhourly settlement results for Generators and DARD pumps (2013)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4849498"/>
            <a:ext cx="8229600" cy="49305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Individual Asset RT Energy revenue change for 2013: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45029" y="2153628"/>
          <a:ext cx="6822621" cy="1524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87432"/>
                <a:gridCol w="1250703"/>
                <a:gridCol w="1445137"/>
                <a:gridCol w="1223030"/>
                <a:gridCol w="1116319"/>
              </a:tblGrid>
              <a:tr h="4449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Asset Type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Hourly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RT Revenue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Subhourly</a:t>
                      </a:r>
                      <a:r>
                        <a:rPr lang="en-US" sz="1400" baseline="0" dirty="0" smtClean="0"/>
                        <a:t> 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RT Revenue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Revenue</a:t>
                      </a:r>
                    </a:p>
                    <a:p>
                      <a:pPr algn="ctr"/>
                      <a:r>
                        <a:rPr lang="en-US" sz="1400" dirty="0" smtClean="0"/>
                        <a:t>Change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Percent</a:t>
                      </a:r>
                    </a:p>
                    <a:p>
                      <a:pPr algn="ctr"/>
                      <a:r>
                        <a:rPr lang="en-US" sz="1400" dirty="0" smtClean="0"/>
                        <a:t>Change</a:t>
                      </a:r>
                      <a:endParaRPr lang="en-US" sz="1400" dirty="0"/>
                    </a:p>
                  </a:txBody>
                  <a:tcPr anchor="ctr"/>
                </a:tc>
              </a:tr>
              <a:tr h="28792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All Assets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$365.6M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$369M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$3.4M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0.9%</a:t>
                      </a:r>
                      <a:endParaRPr lang="en-US" sz="1600" b="1" dirty="0"/>
                    </a:p>
                  </a:txBody>
                  <a:tcPr anchor="ctr"/>
                </a:tc>
              </a:tr>
              <a:tr h="28792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Fast Start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$59.1M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$60.3M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$1.2M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2.1%</a:t>
                      </a:r>
                      <a:endParaRPr lang="en-US" sz="1600" dirty="0"/>
                    </a:p>
                  </a:txBody>
                  <a:tcPr anchor="ctr"/>
                </a:tc>
              </a:tr>
              <a:tr h="28792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Non-Fast Start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$306.5M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$308.7M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$2.1M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0.7%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16283" y="3710042"/>
            <a:ext cx="5700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RT Revenue = RT Deviation Energy Quantity x Energy RT LMP</a:t>
            </a:r>
            <a:endParaRPr lang="en-US" sz="1400" i="1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60738" y="1613239"/>
            <a:ext cx="8229600" cy="602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Aggregate RT Energy revenues for 2013: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47297" y="5292896"/>
          <a:ext cx="7295998" cy="975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44406"/>
                <a:gridCol w="1401289"/>
                <a:gridCol w="1345199"/>
                <a:gridCol w="1305104"/>
              </a:tblGrid>
              <a:tr h="17284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Dimension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MIN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MEDIAN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MAX</a:t>
                      </a:r>
                      <a:endParaRPr lang="en-US" sz="1400" dirty="0"/>
                    </a:p>
                  </a:txBody>
                  <a:tcPr anchor="ctr"/>
                </a:tc>
              </a:tr>
              <a:tr h="19012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Annual</a:t>
                      </a:r>
                      <a:r>
                        <a:rPr lang="en-US" sz="1600" baseline="0" dirty="0" smtClean="0"/>
                        <a:t> Energy Revenue Change (%)</a:t>
                      </a:r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-40%</a:t>
                      </a:r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0.3%</a:t>
                      </a:r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138%</a:t>
                      </a:r>
                      <a:endParaRPr lang="en-US" sz="1600" b="0" dirty="0"/>
                    </a:p>
                  </a:txBody>
                  <a:tcPr anchor="ctr"/>
                </a:tc>
              </a:tr>
              <a:tr h="19012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Annual</a:t>
                      </a:r>
                      <a:r>
                        <a:rPr lang="en-US" sz="1600" baseline="0" dirty="0" smtClean="0"/>
                        <a:t> Energy Revenue Change ($)</a:t>
                      </a:r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-$127K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1.2K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$252K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Text Placeholder 2"/>
          <p:cNvSpPr txBox="1">
            <a:spLocks/>
          </p:cNvSpPr>
          <p:nvPr/>
        </p:nvSpPr>
        <p:spPr>
          <a:xfrm>
            <a:off x="476036" y="4036138"/>
            <a:ext cx="8229600" cy="8235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Total energy market value for 2013 was above $8 billion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$3.4 million is about 0.04% of the annual market value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RT Reserve subhourly settlement results for Generators and DARD pumps (2013)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4236052"/>
            <a:ext cx="8229600" cy="61335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Individual Asset RT Reserve revenue change for 2013: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18878" y="2195607"/>
          <a:ext cx="6867144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321"/>
                <a:gridCol w="1401289"/>
                <a:gridCol w="1345199"/>
                <a:gridCol w="1305104"/>
                <a:gridCol w="1191231"/>
              </a:tblGrid>
              <a:tr h="34950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Asset Type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Hourly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RT </a:t>
                      </a:r>
                      <a:r>
                        <a:rPr lang="en-US" sz="1400" baseline="0" dirty="0" smtClean="0"/>
                        <a:t>Revenue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Subhourly</a:t>
                      </a:r>
                      <a:r>
                        <a:rPr lang="en-US" sz="1400" baseline="0" dirty="0" smtClean="0"/>
                        <a:t> 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RT Revenue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Revenue</a:t>
                      </a:r>
                    </a:p>
                    <a:p>
                      <a:pPr algn="ctr"/>
                      <a:r>
                        <a:rPr lang="en-US" sz="1400" dirty="0" smtClean="0"/>
                        <a:t>Change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Percent</a:t>
                      </a:r>
                    </a:p>
                    <a:p>
                      <a:pPr algn="ctr"/>
                      <a:r>
                        <a:rPr lang="en-US" sz="1400" dirty="0" smtClean="0"/>
                        <a:t>Change</a:t>
                      </a:r>
                      <a:endParaRPr lang="en-US" sz="1400" dirty="0"/>
                    </a:p>
                  </a:txBody>
                  <a:tcPr anchor="ctr"/>
                </a:tc>
              </a:tr>
              <a:tr h="22110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All Assets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$54.4M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$51.7M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-$2.8M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-5.1%</a:t>
                      </a:r>
                      <a:endParaRPr lang="en-US" sz="1600" b="1" dirty="0"/>
                    </a:p>
                  </a:txBody>
                  <a:tcPr anchor="ctr"/>
                </a:tc>
              </a:tr>
              <a:tr h="22110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Fast Start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$45.3M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$42.9M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-</a:t>
                      </a:r>
                      <a:r>
                        <a:rPr lang="en-US" sz="1600" dirty="0" smtClean="0"/>
                        <a:t>$2.4M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-</a:t>
                      </a:r>
                      <a:r>
                        <a:rPr lang="en-US" sz="1600" dirty="0" smtClean="0"/>
                        <a:t>5.3%</a:t>
                      </a:r>
                      <a:endParaRPr lang="en-US" sz="1600" dirty="0"/>
                    </a:p>
                  </a:txBody>
                  <a:tcPr anchor="ctr"/>
                </a:tc>
              </a:tr>
              <a:tr h="22110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Non-Fast Start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$9.1M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$8.7M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-</a:t>
                      </a:r>
                      <a:r>
                        <a:rPr lang="en-US" sz="1600" dirty="0" smtClean="0"/>
                        <a:t>$0.4M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-</a:t>
                      </a:r>
                      <a:r>
                        <a:rPr lang="en-US" sz="1600" dirty="0" smtClean="0"/>
                        <a:t>3.9%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16283" y="3719239"/>
            <a:ext cx="5700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RT Revenue = RT Reserve Product Quantity x RT Reserve Product Price</a:t>
            </a:r>
            <a:endParaRPr lang="en-US" sz="1400" i="1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60738" y="1613239"/>
            <a:ext cx="8229600" cy="602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noProof="0" dirty="0" smtClean="0">
                <a:solidFill>
                  <a:srgbClr val="000000"/>
                </a:solidFill>
              </a:rPr>
              <a:t>Aggregate RT Reserve revenues for 2013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50038" y="4727827"/>
          <a:ext cx="7295998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4406"/>
                <a:gridCol w="1401289"/>
                <a:gridCol w="1345199"/>
                <a:gridCol w="1305104"/>
              </a:tblGrid>
              <a:tr h="17284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Dimension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MIN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MEDIAN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MAX</a:t>
                      </a:r>
                      <a:endParaRPr lang="en-US" sz="1400" dirty="0"/>
                    </a:p>
                  </a:txBody>
                  <a:tcPr anchor="ctr"/>
                </a:tc>
              </a:tr>
              <a:tr h="19012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Annual</a:t>
                      </a:r>
                      <a:r>
                        <a:rPr lang="en-US" sz="1600" b="0" baseline="0" dirty="0" smtClean="0"/>
                        <a:t> Reserve Revenue Change (%)</a:t>
                      </a:r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-</a:t>
                      </a:r>
                      <a:r>
                        <a:rPr lang="en-US" sz="1600" b="0" dirty="0" smtClean="0"/>
                        <a:t>100%</a:t>
                      </a:r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-</a:t>
                      </a:r>
                      <a:r>
                        <a:rPr lang="en-US" sz="1600" b="0" dirty="0" smtClean="0"/>
                        <a:t>3%</a:t>
                      </a:r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11%</a:t>
                      </a:r>
                      <a:endParaRPr lang="en-US" sz="1600" b="0" dirty="0"/>
                    </a:p>
                  </a:txBody>
                  <a:tcPr anchor="ctr"/>
                </a:tc>
              </a:tr>
              <a:tr h="19012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Annual</a:t>
                      </a:r>
                      <a:r>
                        <a:rPr lang="en-US" sz="1600" b="0" baseline="0" dirty="0" smtClean="0"/>
                        <a:t> Reserve Revenue Change ($)</a:t>
                      </a:r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-</a:t>
                      </a:r>
                      <a:r>
                        <a:rPr lang="en-US" sz="1600" dirty="0" smtClean="0"/>
                        <a:t>$274K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-</a:t>
                      </a:r>
                      <a:r>
                        <a:rPr lang="en-US" sz="1600" dirty="0" smtClean="0"/>
                        <a:t>$3.5K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$30K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 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Previously presented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48</a:t>
            </a:fld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settlement examples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5921" y="1366576"/>
            <a:ext cx="5102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1 – ramped up to provide additional energy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8181" y="3860133"/>
            <a:ext cx="3225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2 – tripped at mid-hour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690826" y="1823390"/>
            <a:ext cx="394281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 Dispatch quantities rise as energy prices increase</a:t>
            </a:r>
          </a:p>
          <a:p>
            <a:pPr marL="112713" indent="-112713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 As a result, units dispatched up or down as system ramps will receive lower revenue when credited using hourly averages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92501" y="4318626"/>
            <a:ext cx="394106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595959"/>
                </a:solidFill>
              </a:rPr>
              <a:t> Hourly averages obfuscate whether quantity and prices occurred coincidentally</a:t>
            </a:r>
          </a:p>
          <a:p>
            <a:pPr marL="112713" indent="-112713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595959"/>
                </a:solidFill>
              </a:rPr>
              <a:t> A unit that trips benefits from a high LMP afterward since its payment rate includes samples from the high price intervals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624401" y="1746842"/>
          <a:ext cx="3956050" cy="1981200"/>
        </p:xfrm>
        <a:graphic>
          <a:graphicData uri="http://schemas.openxmlformats.org/drawingml/2006/table">
            <a:tbl>
              <a:tblPr/>
              <a:tblGrid>
                <a:gridCol w="1224280"/>
                <a:gridCol w="1021080"/>
                <a:gridCol w="822960"/>
                <a:gridCol w="887730"/>
              </a:tblGrid>
              <a:tr h="2443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Interval</a:t>
                      </a:r>
                      <a:br>
                        <a:rPr lang="en-US" sz="11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(15 minute)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Energy Price</a:t>
                      </a:r>
                      <a:br>
                        <a:rPr lang="en-US" sz="11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($/MWh)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Energy</a:t>
                      </a:r>
                      <a:br>
                        <a:rPr lang="en-US" sz="11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MW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Settlement</a:t>
                      </a:r>
                      <a:br>
                        <a:rPr lang="en-US" sz="11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Credit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1483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595959"/>
                          </a:solidFill>
                          <a:latin typeface="Arial"/>
                        </a:rPr>
                        <a:t>1 (:00 - :15)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595959"/>
                          </a:solidFill>
                          <a:latin typeface="Arial"/>
                        </a:rPr>
                        <a:t>$</a:t>
                      </a:r>
                      <a:r>
                        <a:rPr lang="en-US" sz="1100" b="0" i="0" u="none" strike="noStrike" dirty="0" smtClean="0">
                          <a:solidFill>
                            <a:srgbClr val="595959"/>
                          </a:solidFill>
                          <a:latin typeface="Arial"/>
                        </a:rPr>
                        <a:t>40</a:t>
                      </a:r>
                      <a:endParaRPr lang="en-US" sz="1100" b="0" i="0" u="none" strike="noStrike" dirty="0">
                        <a:solidFill>
                          <a:srgbClr val="595959"/>
                        </a:solidFill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595959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595959"/>
                          </a:solidFill>
                          <a:latin typeface="Arial"/>
                        </a:rPr>
                        <a:t>$200 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83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595959"/>
                          </a:solidFill>
                          <a:latin typeface="Arial"/>
                        </a:rPr>
                        <a:t>2 (:15 - :30)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595959"/>
                          </a:solidFill>
                          <a:latin typeface="Arial"/>
                        </a:rPr>
                        <a:t>$40</a:t>
                      </a:r>
                      <a:endParaRPr lang="en-US" sz="1100" b="0" i="0" u="none" strike="noStrike" dirty="0">
                        <a:solidFill>
                          <a:srgbClr val="595959"/>
                        </a:solidFill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595959"/>
                          </a:solidFill>
                          <a:latin typeface="Arial"/>
                        </a:rPr>
                        <a:t>20</a:t>
                      </a:r>
                      <a:endParaRPr lang="en-US" sz="1100" b="0" i="0" u="none" strike="noStrike" dirty="0">
                        <a:solidFill>
                          <a:srgbClr val="595959"/>
                        </a:solidFill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595959"/>
                          </a:solidFill>
                          <a:latin typeface="Arial"/>
                        </a:rPr>
                        <a:t>$200 </a:t>
                      </a:r>
                      <a:endParaRPr lang="en-US" sz="1100" b="0" i="0" u="none" strike="noStrike" dirty="0">
                        <a:solidFill>
                          <a:srgbClr val="595959"/>
                        </a:solidFill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3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595959"/>
                          </a:solidFill>
                          <a:latin typeface="Arial"/>
                        </a:rPr>
                        <a:t>3 (:30 - :45)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595959"/>
                          </a:solidFill>
                          <a:latin typeface="Arial"/>
                        </a:rPr>
                        <a:t>$</a:t>
                      </a:r>
                      <a:r>
                        <a:rPr lang="en-US" sz="1100" b="0" i="0" u="none" strike="noStrike" dirty="0" smtClean="0">
                          <a:solidFill>
                            <a:srgbClr val="595959"/>
                          </a:solidFill>
                          <a:latin typeface="Arial"/>
                        </a:rPr>
                        <a:t>60</a:t>
                      </a:r>
                      <a:endParaRPr lang="en-US" sz="1100" b="0" i="0" u="none" strike="noStrike" dirty="0">
                        <a:solidFill>
                          <a:srgbClr val="595959"/>
                        </a:solidFill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595959"/>
                          </a:solidFill>
                          <a:latin typeface="Arial"/>
                        </a:rPr>
                        <a:t>44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595959"/>
                          </a:solidFill>
                          <a:latin typeface="Arial"/>
                        </a:rPr>
                        <a:t>$660 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83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595959"/>
                          </a:solidFill>
                          <a:latin typeface="Arial"/>
                        </a:rPr>
                        <a:t>4 (:45 - :60)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595959"/>
                          </a:solidFill>
                          <a:latin typeface="Arial"/>
                        </a:rPr>
                        <a:t>$</a:t>
                      </a:r>
                      <a:r>
                        <a:rPr lang="en-US" sz="1100" b="0" i="0" u="none" strike="noStrike" dirty="0" smtClean="0">
                          <a:solidFill>
                            <a:srgbClr val="595959"/>
                          </a:solidFill>
                          <a:latin typeface="Arial"/>
                        </a:rPr>
                        <a:t>72</a:t>
                      </a:r>
                      <a:endParaRPr lang="en-US" sz="1100" b="0" i="0" u="none" strike="noStrike" dirty="0">
                        <a:solidFill>
                          <a:srgbClr val="595959"/>
                        </a:solidFill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595959"/>
                          </a:solidFill>
                          <a:latin typeface="Arial"/>
                        </a:rPr>
                        <a:t>52</a:t>
                      </a:r>
                      <a:endParaRPr lang="en-US" sz="1100" b="0" i="0" u="none" strike="noStrike" dirty="0">
                        <a:solidFill>
                          <a:srgbClr val="595959"/>
                        </a:solidFill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595959"/>
                          </a:solidFill>
                          <a:latin typeface="Arial"/>
                        </a:rPr>
                        <a:t>$936 </a:t>
                      </a:r>
                      <a:endParaRPr lang="en-US" sz="1100" b="0" i="0" u="none" strike="noStrike" dirty="0">
                        <a:solidFill>
                          <a:srgbClr val="595959"/>
                        </a:solidFill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3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595959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595959"/>
                          </a:solidFill>
                          <a:latin typeface="Arial"/>
                        </a:rPr>
                        <a:t>Subhourly Credit =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595959"/>
                          </a:solidFill>
                          <a:latin typeface="Arial"/>
                        </a:rPr>
                        <a:t>$1,996 </a:t>
                      </a:r>
                      <a:endParaRPr lang="en-US" sz="1100" b="1" i="0" u="none" strike="noStrike" dirty="0">
                        <a:solidFill>
                          <a:srgbClr val="595959"/>
                        </a:solidFill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83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595959"/>
                          </a:solidFill>
                          <a:latin typeface="Arial"/>
                        </a:rPr>
                        <a:t>Hourly Credit =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595959"/>
                          </a:solidFill>
                          <a:latin typeface="Arial"/>
                        </a:rPr>
                        <a:t>$</a:t>
                      </a:r>
                      <a:r>
                        <a:rPr lang="en-US" sz="1100" b="0" i="0" u="none" strike="noStrike" dirty="0" smtClean="0">
                          <a:solidFill>
                            <a:srgbClr val="595959"/>
                          </a:solidFill>
                          <a:latin typeface="Arial"/>
                        </a:rPr>
                        <a:t>53</a:t>
                      </a:r>
                      <a:endParaRPr lang="en-US" sz="1100" b="0" i="0" u="none" strike="noStrike" dirty="0">
                        <a:solidFill>
                          <a:srgbClr val="595959"/>
                        </a:solidFill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595959"/>
                          </a:solidFill>
                          <a:latin typeface="Arial"/>
                        </a:rPr>
                        <a:t>34</a:t>
                      </a:r>
                      <a:endParaRPr lang="en-US" sz="1100" b="0" i="0" u="none" strike="noStrike" dirty="0">
                        <a:solidFill>
                          <a:srgbClr val="595959"/>
                        </a:solidFill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595959"/>
                          </a:solidFill>
                          <a:latin typeface="Arial"/>
                        </a:rPr>
                        <a:t>$1,802 </a:t>
                      </a:r>
                      <a:endParaRPr lang="en-US" sz="1100" b="1" i="0" u="none" strike="noStrike" dirty="0">
                        <a:solidFill>
                          <a:srgbClr val="595959"/>
                        </a:solidFill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633280" y="4238716"/>
          <a:ext cx="3959352" cy="1994262"/>
        </p:xfrm>
        <a:graphic>
          <a:graphicData uri="http://schemas.openxmlformats.org/drawingml/2006/table">
            <a:tbl>
              <a:tblPr/>
              <a:tblGrid>
                <a:gridCol w="1225296"/>
                <a:gridCol w="1024128"/>
                <a:gridCol w="822960"/>
                <a:gridCol w="886968"/>
              </a:tblGrid>
              <a:tr h="261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Interval</a:t>
                      </a:r>
                      <a:br>
                        <a:rPr lang="en-US" sz="11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(15 minute)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Energy Price</a:t>
                      </a:r>
                      <a:br>
                        <a:rPr lang="en-US" sz="11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($/MWh)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Energy</a:t>
                      </a:r>
                      <a:br>
                        <a:rPr lang="en-US" sz="11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MW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Settlement</a:t>
                      </a:r>
                      <a:br>
                        <a:rPr lang="en-US" sz="11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Credit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261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595959"/>
                          </a:solidFill>
                          <a:latin typeface="Arial"/>
                        </a:rPr>
                        <a:t>1 (:00 - :15)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595959"/>
                          </a:solidFill>
                          <a:latin typeface="Arial"/>
                        </a:rPr>
                        <a:t>$40 </a:t>
                      </a:r>
                      <a:endParaRPr lang="en-US" sz="1100" b="0" i="0" u="none" strike="noStrike" dirty="0">
                        <a:solidFill>
                          <a:srgbClr val="595959"/>
                        </a:solidFill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595959"/>
                          </a:solidFill>
                          <a:latin typeface="Arial"/>
                        </a:rPr>
                        <a:t>32</a:t>
                      </a:r>
                      <a:endParaRPr lang="en-US" sz="1100" b="0" i="0" u="none" strike="noStrike" dirty="0">
                        <a:solidFill>
                          <a:srgbClr val="595959"/>
                        </a:solidFill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595959"/>
                          </a:solidFill>
                          <a:latin typeface="Arial"/>
                        </a:rPr>
                        <a:t>$320 </a:t>
                      </a:r>
                      <a:endParaRPr lang="en-US" sz="1100" b="0" i="0" u="none" strike="noStrike" dirty="0">
                        <a:solidFill>
                          <a:srgbClr val="595959"/>
                        </a:solidFill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61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595959"/>
                          </a:solidFill>
                          <a:latin typeface="Arial"/>
                        </a:rPr>
                        <a:t>2 (:15 - :30)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595959"/>
                          </a:solidFill>
                          <a:latin typeface="Arial"/>
                        </a:rPr>
                        <a:t>$40 </a:t>
                      </a:r>
                      <a:endParaRPr lang="en-US" sz="1100" b="0" i="0" u="none" strike="noStrike" dirty="0">
                        <a:solidFill>
                          <a:srgbClr val="595959"/>
                        </a:solidFill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595959"/>
                          </a:solidFill>
                          <a:latin typeface="Arial"/>
                        </a:rPr>
                        <a:t>32</a:t>
                      </a:r>
                      <a:endParaRPr lang="en-US" sz="1100" b="0" i="0" u="none" strike="noStrike" dirty="0">
                        <a:solidFill>
                          <a:srgbClr val="595959"/>
                        </a:solidFill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595959"/>
                          </a:solidFill>
                          <a:latin typeface="Arial"/>
                        </a:rPr>
                        <a:t>$320 </a:t>
                      </a:r>
                      <a:endParaRPr lang="en-US" sz="1100" b="0" i="0" u="none" strike="noStrike" dirty="0">
                        <a:solidFill>
                          <a:srgbClr val="595959"/>
                        </a:solidFill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595959"/>
                          </a:solidFill>
                          <a:latin typeface="Arial"/>
                        </a:rPr>
                        <a:t>3 (:30 - :45)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595959"/>
                          </a:solidFill>
                          <a:latin typeface="Arial"/>
                        </a:rPr>
                        <a:t>$60 </a:t>
                      </a:r>
                      <a:endParaRPr lang="en-US" sz="1100" b="0" i="0" u="none" strike="noStrike" dirty="0">
                        <a:solidFill>
                          <a:srgbClr val="595959"/>
                        </a:solidFill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595959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595959"/>
                          </a:solidFill>
                          <a:latin typeface="Arial"/>
                        </a:rPr>
                        <a:t>$0 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61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595959"/>
                          </a:solidFill>
                          <a:latin typeface="Arial"/>
                        </a:rPr>
                        <a:t>4 (:45 - :60)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595959"/>
                          </a:solidFill>
                          <a:latin typeface="Arial"/>
                        </a:rPr>
                        <a:t>$72 </a:t>
                      </a:r>
                      <a:endParaRPr lang="en-US" sz="1100" b="0" i="0" u="none" strike="noStrike" dirty="0">
                        <a:solidFill>
                          <a:srgbClr val="595959"/>
                        </a:solidFill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595959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595959"/>
                          </a:solidFill>
                          <a:latin typeface="Arial"/>
                        </a:rPr>
                        <a:t>$0 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595959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595959"/>
                          </a:solidFill>
                          <a:latin typeface="Arial"/>
                        </a:rPr>
                        <a:t>Subhourly Credit =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595959"/>
                          </a:solidFill>
                          <a:latin typeface="Arial"/>
                        </a:rPr>
                        <a:t>$640 </a:t>
                      </a:r>
                      <a:endParaRPr lang="en-US" sz="1100" b="1" i="0" u="none" strike="noStrike" dirty="0">
                        <a:solidFill>
                          <a:srgbClr val="595959"/>
                        </a:solidFill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61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595959"/>
                          </a:solidFill>
                          <a:latin typeface="Arial"/>
                        </a:rPr>
                        <a:t>Hourly Credit =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595959"/>
                          </a:solidFill>
                          <a:latin typeface="Arial"/>
                        </a:rPr>
                        <a:t>$53</a:t>
                      </a:r>
                      <a:endParaRPr lang="en-US" sz="1100" b="0" i="0" u="none" strike="noStrike" dirty="0">
                        <a:solidFill>
                          <a:srgbClr val="595959"/>
                        </a:solidFill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595959"/>
                          </a:solidFill>
                          <a:latin typeface="Arial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rgbClr val="595959"/>
                        </a:solidFill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595959"/>
                          </a:solidFill>
                          <a:latin typeface="Arial"/>
                        </a:rPr>
                        <a:t>$848 </a:t>
                      </a:r>
                      <a:endParaRPr lang="en-US" sz="1100" b="1" i="0" u="none" strike="noStrike" dirty="0">
                        <a:solidFill>
                          <a:srgbClr val="595959"/>
                        </a:solidFill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Please Note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 smtClean="0"/>
              <a:t>Examples on the slides have intervals with a size greater than 5 minutes in order to make them simpler</a:t>
            </a:r>
          </a:p>
          <a:p>
            <a:r>
              <a:rPr lang="en-US" dirty="0" smtClean="0"/>
              <a:t>Examples are just to illustrate the point without needing the complexity of 12 intervals 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Reserve settlement examples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75826" y="1746829"/>
          <a:ext cx="4032504" cy="1981200"/>
        </p:xfrm>
        <a:graphic>
          <a:graphicData uri="http://schemas.openxmlformats.org/drawingml/2006/table">
            <a:tbl>
              <a:tblPr/>
              <a:tblGrid>
                <a:gridCol w="1225296"/>
                <a:gridCol w="1097280"/>
                <a:gridCol w="822960"/>
                <a:gridCol w="886968"/>
              </a:tblGrid>
              <a:tr h="3238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Interval</a:t>
                      </a:r>
                      <a:br>
                        <a:rPr lang="en-US" sz="11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(15 minute)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Reserve</a:t>
                      </a:r>
                      <a:r>
                        <a:rPr lang="en-US" sz="1100" b="0" i="0" u="none" strike="noStrike" baseline="0" dirty="0" smtClean="0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Price</a:t>
                      </a:r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/>
                      </a:r>
                      <a:br>
                        <a:rPr lang="en-US" sz="11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($/MWh)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Reserve</a:t>
                      </a:r>
                      <a:br>
                        <a:rPr lang="en-US" sz="11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MW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Settlement</a:t>
                      </a:r>
                      <a:br>
                        <a:rPr lang="en-US" sz="11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Credit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595959"/>
                          </a:solidFill>
                          <a:latin typeface="Arial"/>
                        </a:rPr>
                        <a:t>1 (:00 - :15)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595959"/>
                          </a:solidFill>
                          <a:latin typeface="Arial"/>
                        </a:rPr>
                        <a:t>$0 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595959"/>
                          </a:solidFill>
                          <a:latin typeface="Arial"/>
                        </a:rPr>
                        <a:t>44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595959"/>
                          </a:solidFill>
                          <a:latin typeface="Arial"/>
                        </a:rPr>
                        <a:t>$0 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595959"/>
                          </a:solidFill>
                          <a:latin typeface="Arial"/>
                        </a:rPr>
                        <a:t>2 (:15 - :30)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595959"/>
                          </a:solidFill>
                          <a:latin typeface="Arial"/>
                        </a:rPr>
                        <a:t>$0 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595959"/>
                          </a:solidFill>
                          <a:latin typeface="Arial"/>
                        </a:rPr>
                        <a:t>44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595959"/>
                          </a:solidFill>
                          <a:latin typeface="Arial"/>
                        </a:rPr>
                        <a:t>$0 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595959"/>
                          </a:solidFill>
                          <a:latin typeface="Arial"/>
                        </a:rPr>
                        <a:t>3 (:30 - :45)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595959"/>
                          </a:solidFill>
                          <a:latin typeface="Arial"/>
                        </a:rPr>
                        <a:t>$36 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595959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595959"/>
                          </a:solidFill>
                          <a:latin typeface="Arial"/>
                        </a:rPr>
                        <a:t>$72 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595959"/>
                          </a:solidFill>
                          <a:latin typeface="Arial"/>
                        </a:rPr>
                        <a:t>4 (:45 - :60)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595959"/>
                          </a:solidFill>
                          <a:latin typeface="Arial"/>
                        </a:rPr>
                        <a:t>$36 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595959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595959"/>
                          </a:solidFill>
                          <a:latin typeface="Arial"/>
                        </a:rPr>
                        <a:t>$72 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595959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595959"/>
                          </a:solidFill>
                          <a:latin typeface="Arial"/>
                        </a:rPr>
                        <a:t>Subhourly Credit =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595959"/>
                          </a:solidFill>
                          <a:latin typeface="Arial"/>
                        </a:rPr>
                        <a:t>$144 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595959"/>
                          </a:solidFill>
                          <a:latin typeface="Arial"/>
                        </a:rPr>
                        <a:t>Hourly Credit =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595959"/>
                          </a:solidFill>
                          <a:latin typeface="Arial"/>
                        </a:rPr>
                        <a:t>$18 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595959"/>
                          </a:solidFill>
                          <a:latin typeface="Arial"/>
                        </a:rPr>
                        <a:t>26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595959"/>
                          </a:solidFill>
                          <a:latin typeface="Arial"/>
                        </a:rPr>
                        <a:t>$468 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65193" y="4249859"/>
          <a:ext cx="4032504" cy="1981200"/>
        </p:xfrm>
        <a:graphic>
          <a:graphicData uri="http://schemas.openxmlformats.org/drawingml/2006/table">
            <a:tbl>
              <a:tblPr/>
              <a:tblGrid>
                <a:gridCol w="1225296"/>
                <a:gridCol w="1097280"/>
                <a:gridCol w="822960"/>
                <a:gridCol w="886968"/>
              </a:tblGrid>
              <a:tr h="3238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Interval</a:t>
                      </a:r>
                      <a:br>
                        <a:rPr lang="en-US" sz="11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(15 minute)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Reserve Price</a:t>
                      </a:r>
                      <a:br>
                        <a:rPr lang="en-US" sz="11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($/MWh)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Reserve</a:t>
                      </a:r>
                      <a:br>
                        <a:rPr lang="en-US" sz="11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MW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Settlement</a:t>
                      </a:r>
                      <a:br>
                        <a:rPr lang="en-US" sz="11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Credit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595959"/>
                          </a:solidFill>
                          <a:latin typeface="Arial"/>
                        </a:rPr>
                        <a:t>1 </a:t>
                      </a:r>
                      <a:r>
                        <a:rPr lang="en-US" sz="1100" b="0" i="0" u="none" strike="noStrike" dirty="0" smtClean="0">
                          <a:solidFill>
                            <a:srgbClr val="595959"/>
                          </a:solidFill>
                          <a:latin typeface="Arial"/>
                        </a:rPr>
                        <a:t>(:00 </a:t>
                      </a:r>
                      <a:r>
                        <a:rPr lang="en-US" sz="1100" b="0" i="0" u="none" strike="noStrike" dirty="0">
                          <a:solidFill>
                            <a:srgbClr val="595959"/>
                          </a:solidFill>
                          <a:latin typeface="Arial"/>
                        </a:rPr>
                        <a:t>- :15)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595959"/>
                          </a:solidFill>
                          <a:latin typeface="Arial"/>
                        </a:rPr>
                        <a:t>$0 </a:t>
                      </a:r>
                      <a:endParaRPr lang="en-US" sz="1100" b="0" i="0" u="none" strike="noStrike" dirty="0">
                        <a:solidFill>
                          <a:srgbClr val="595959"/>
                        </a:solidFill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595959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595959"/>
                          </a:solidFill>
                          <a:latin typeface="Arial"/>
                        </a:rPr>
                        <a:t>$0 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595959"/>
                          </a:solidFill>
                          <a:latin typeface="Arial"/>
                        </a:rPr>
                        <a:t>2 (:15 - :30)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595959"/>
                          </a:solidFill>
                          <a:latin typeface="Arial"/>
                        </a:rPr>
                        <a:t>$0 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595959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595959"/>
                          </a:solidFill>
                          <a:latin typeface="Arial"/>
                        </a:rPr>
                        <a:t>$0 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595959"/>
                          </a:solidFill>
                          <a:latin typeface="Arial"/>
                        </a:rPr>
                        <a:t>3 (:30 - :45)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595959"/>
                          </a:solidFill>
                          <a:latin typeface="Arial"/>
                        </a:rPr>
                        <a:t>$36 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595959"/>
                          </a:solidFill>
                          <a:latin typeface="Arial"/>
                        </a:rPr>
                        <a:t>44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595959"/>
                          </a:solidFill>
                          <a:latin typeface="Arial"/>
                        </a:rPr>
                        <a:t>$396 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595959"/>
                          </a:solidFill>
                          <a:latin typeface="Arial"/>
                        </a:rPr>
                        <a:t>4 (:45 - :60)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595959"/>
                          </a:solidFill>
                          <a:latin typeface="Arial"/>
                        </a:rPr>
                        <a:t>$36 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595959"/>
                          </a:solidFill>
                          <a:latin typeface="Arial"/>
                        </a:rPr>
                        <a:t>44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595959"/>
                          </a:solidFill>
                          <a:latin typeface="Arial"/>
                        </a:rPr>
                        <a:t>$396 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595959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595959"/>
                          </a:solidFill>
                          <a:latin typeface="Arial"/>
                        </a:rPr>
                        <a:t>Subhourly Credit =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595959"/>
                          </a:solidFill>
                          <a:latin typeface="Arial"/>
                        </a:rPr>
                        <a:t>$792 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595959"/>
                          </a:solidFill>
                          <a:latin typeface="Arial"/>
                        </a:rPr>
                        <a:t>Hourly Credit =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595959"/>
                          </a:solidFill>
                          <a:latin typeface="Arial"/>
                        </a:rPr>
                        <a:t>$18 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595959"/>
                          </a:solidFill>
                          <a:latin typeface="Arial"/>
                        </a:rPr>
                        <a:t>26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595959"/>
                          </a:solidFill>
                          <a:latin typeface="Arial"/>
                        </a:rPr>
                        <a:t>$468 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2756" y="1366576"/>
            <a:ext cx="5117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1 – most reserves provided when zero price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3750" y="3881399"/>
            <a:ext cx="5157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2 – dispatched to provide additional reserve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690825" y="1823390"/>
            <a:ext cx="4094955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 More reserves than required are available during most periods (reserve prices are zero)</a:t>
            </a:r>
          </a:p>
          <a:p>
            <a:pPr marL="112713" indent="-112713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 The hourly average quantity tends to credit resources for more MW than provided to maintain the requirement (when reserve prices are non-zero)</a:t>
            </a:r>
            <a:endParaRPr lang="en-US" sz="1600" dirty="0" smtClean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92501" y="4318626"/>
            <a:ext cx="408385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595959"/>
                </a:solidFill>
              </a:rPr>
              <a:t> Some resources will be dispatched to provide more reserve during tight conditions</a:t>
            </a:r>
          </a:p>
          <a:p>
            <a:pPr marL="112713" indent="-112713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595959"/>
                </a:solidFill>
              </a:rPr>
              <a:t> For resources that are dispatched to maintain the reserve requirement, hourly averages tend to under-value performance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Subhourly Settlement Design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Core changes associated with subhourly settlement are focused on the real-time energy market while other aspects of the real-time settlement need to be conformed to use the subhourly settlement results from the real-time energy market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Subhourly settlement changes are focused on real-time energy and reserve market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lIns="91440">
            <a:normAutofit fontScale="92500" lnSpcReduction="20000"/>
          </a:bodyPr>
          <a:lstStyle/>
          <a:p>
            <a:r>
              <a:rPr lang="en-US" dirty="0" smtClean="0"/>
              <a:t>Generation, DARD pumps, external transactions (imports and exports) will be settled on a 5-minute basis in real-time to align settlement and pricing intervals</a:t>
            </a:r>
          </a:p>
          <a:p>
            <a:pPr lvl="1"/>
            <a:r>
              <a:rPr lang="en-US" dirty="0" smtClean="0"/>
              <a:t>Load assets and bilaterals will continue to be settled hourly in real-time</a:t>
            </a:r>
          </a:p>
          <a:p>
            <a:r>
              <a:rPr lang="en-US" dirty="0" smtClean="0"/>
              <a:t>Real-time Reserve Payments will be settled on a 5-minute basis to align settlement and pricing intervals</a:t>
            </a:r>
          </a:p>
          <a:p>
            <a:pPr lvl="1"/>
            <a:r>
              <a:rPr lang="en-US" dirty="0" smtClean="0"/>
              <a:t>Charge allocation will remain hourly</a:t>
            </a:r>
          </a:p>
          <a:p>
            <a:r>
              <a:rPr lang="en-US" dirty="0" smtClean="0"/>
              <a:t>Inadvertent Energy will be settled on a 5-minute basis to more accurately reflect the market value of inadvertent energy</a:t>
            </a:r>
          </a:p>
          <a:p>
            <a:pPr lvl="1"/>
            <a:r>
              <a:rPr lang="en-US" dirty="0" smtClean="0"/>
              <a:t>Charge allocation will remain hourly</a:t>
            </a:r>
          </a:p>
          <a:p>
            <a:r>
              <a:rPr lang="en-US" dirty="0" smtClean="0"/>
              <a:t>Regulation market selects resources on an hourly basis, so there is no need to settle the regulation market subhourly</a:t>
            </a:r>
          </a:p>
          <a:p>
            <a:pPr lvl="1"/>
            <a:r>
              <a:rPr lang="en-US" dirty="0" smtClean="0"/>
              <a:t>There are conforming changes to the Lost Opportunity Cost calculation</a:t>
            </a:r>
          </a:p>
          <a:p>
            <a:pPr>
              <a:buNone/>
            </a:pPr>
            <a:r>
              <a:rPr lang="en-US" sz="1500" i="1" dirty="0" smtClean="0"/>
              <a:t>Note: Settlement Only Generators will continue to be settled hourly because the ISO doesn’t receive telemetry data from these resources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settlement calculations need to be conformed to subhourly settlement of the energy market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Conforming changes are focused on ensuring that other settlement calculations that use real-time energy and reserve settlement outcomes in their calculations are done at the same level as the real-time settlement</a:t>
            </a:r>
          </a:p>
          <a:p>
            <a:r>
              <a:rPr lang="en-US" dirty="0" smtClean="0"/>
              <a:t>The areas that require conforming changes are:</a:t>
            </a:r>
          </a:p>
          <a:p>
            <a:pPr lvl="1"/>
            <a:r>
              <a:rPr lang="en-US" dirty="0" smtClean="0"/>
              <a:t>Real-Time Net Commitment Period Compensation (NCPC)</a:t>
            </a:r>
          </a:p>
          <a:p>
            <a:pPr lvl="1"/>
            <a:r>
              <a:rPr lang="en-US" dirty="0" smtClean="0"/>
              <a:t>Regulation Market Lost Opportunity Cost (LOC)</a:t>
            </a:r>
          </a:p>
          <a:p>
            <a:pPr lvl="1"/>
            <a:r>
              <a:rPr lang="en-US" dirty="0" smtClean="0"/>
              <a:t>Forward Reserve Obligation Charge (FROC)</a:t>
            </a:r>
          </a:p>
          <a:p>
            <a:r>
              <a:rPr lang="en-US" dirty="0" smtClean="0"/>
              <a:t>No changes are required to the settlement of the Marginal Loss Revenue</a:t>
            </a:r>
          </a:p>
          <a:p>
            <a:r>
              <a:rPr lang="en-US" dirty="0" smtClean="0"/>
              <a:t>There are not changes required to the Forward Capacity Market design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Subhourly Settlement of Real-Time Energy </a:t>
            </a:r>
            <a:r>
              <a:rPr lang="en-US" smtClean="0"/>
              <a:t>and reserve Markets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RT Energy, Inadvertent Energy and RT Reserve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ISO-PPT-Template-Public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ISO-PPT-Template-Public</Template>
  <TotalTime>530</TotalTime>
  <Words>4260</Words>
  <Application>Microsoft Office PowerPoint</Application>
  <PresentationFormat>On-screen Show (4:3)</PresentationFormat>
  <Paragraphs>933</Paragraphs>
  <Slides>50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ISO-PPT-Template-Public</vt:lpstr>
      <vt:lpstr>blank</vt:lpstr>
      <vt:lpstr>Slide 1</vt:lpstr>
      <vt:lpstr>Hourly settlement compensation can differ from actual resource performance</vt:lpstr>
      <vt:lpstr>Subhourly settlement improves market incentives for resources to respond to dispatch</vt:lpstr>
      <vt:lpstr>This presentation will cover:</vt:lpstr>
      <vt:lpstr>Please Note</vt:lpstr>
      <vt:lpstr>Subhourly Settlement Design</vt:lpstr>
      <vt:lpstr>Subhourly settlement changes are focused on real-time energy and reserve market</vt:lpstr>
      <vt:lpstr>Other settlement calculations need to be conformed to subhourly settlement of the energy market</vt:lpstr>
      <vt:lpstr>Subhourly Settlement of Real-Time Energy and reserve Markets</vt:lpstr>
      <vt:lpstr>RT Energy Settlement will be calculated subhourly for Generators, pumps and External Transactions</vt:lpstr>
      <vt:lpstr>Current approach calculates the real-time quantity deviation at each location</vt:lpstr>
      <vt:lpstr>Slide 12</vt:lpstr>
      <vt:lpstr>Example: Real-Time Generation Settlement</vt:lpstr>
      <vt:lpstr>Inadvertent Energy will be settled subhourly to more accurately reflect the market value</vt:lpstr>
      <vt:lpstr>Example: Inadvertent Settlement</vt:lpstr>
      <vt:lpstr>Real-Time Reserve Payments will be calculated subhourly for Generators and DARD pumps</vt:lpstr>
      <vt:lpstr>Example: Real-Time Reserve Payments</vt:lpstr>
      <vt:lpstr>Conforming Subhourly Settlement changes</vt:lpstr>
      <vt:lpstr>Marginal Loss Settlement will not be modified under subhourly settlement</vt:lpstr>
      <vt:lpstr>Scenario 1: Hourly Generator settlement and hourly load settlement (current)</vt:lpstr>
      <vt:lpstr>Scenario 2: Subhourly Generator settlement and hourly load settlement (proposed)</vt:lpstr>
      <vt:lpstr>Scenario 3: Subhourly Generator settlement and subhourly load settlement (concept)</vt:lpstr>
      <vt:lpstr>Subhourly settlement impact on the MLR is due to load being settled hourly</vt:lpstr>
      <vt:lpstr>NCPC settlement will be more accurate using 5- min revenue and cost</vt:lpstr>
      <vt:lpstr>Calculating NCPC subhourly will reflect cost and revenue more accurately</vt:lpstr>
      <vt:lpstr>NCPC evaluation period for Fast Start Commitment Credit will be per start-up</vt:lpstr>
      <vt:lpstr>Paying NCPC per start provides better market incentives to follow the ISO instruction</vt:lpstr>
      <vt:lpstr>Regulation Lost Opportunity Cost will be calculated subhourly </vt:lpstr>
      <vt:lpstr>Forward Reserve Obligation Charge will be subhourly</vt:lpstr>
      <vt:lpstr>Slide 30</vt:lpstr>
      <vt:lpstr>Real-Time energy and Reserve Quantities and Prices</vt:lpstr>
      <vt:lpstr>5-minute data is required to support real-time subhourly settlement</vt:lpstr>
      <vt:lpstr>5-min energy quantities will be calculated for Generators and DARD pumps using a “telemetry profile” and RQM</vt:lpstr>
      <vt:lpstr>Example: Subhourly profiled energy quantities </vt:lpstr>
      <vt:lpstr>5-min energy quantities will be calculated for external transactions to reflect curtailments</vt:lpstr>
      <vt:lpstr>5-min energy quantities for external tie lines use a different “telemetry profiling” approach</vt:lpstr>
      <vt:lpstr>5-min energy quantities will be calculated for external tie lines so that telemetry matches RQM</vt:lpstr>
      <vt:lpstr>Example: External Tie Line Quantities</vt:lpstr>
      <vt:lpstr>Reserve quantities will continue to be calculated as part of the dispatch and capped based upon performance</vt:lpstr>
      <vt:lpstr>Summary and schedule</vt:lpstr>
      <vt:lpstr>Summary and Schedule</vt:lpstr>
      <vt:lpstr>Appendix 1</vt:lpstr>
      <vt:lpstr>Previously Presented Information</vt:lpstr>
      <vt:lpstr>Appendix 2</vt:lpstr>
      <vt:lpstr>Analysis demonstrate subhourly settlement improves market incentives to respond to dispatch</vt:lpstr>
      <vt:lpstr>RT Energy subhourly settlement results for Generators and DARD pumps (2013) </vt:lpstr>
      <vt:lpstr>RT Reserve subhourly settlement results for Generators and DARD pumps (2013)</vt:lpstr>
      <vt:lpstr>Appendix 3</vt:lpstr>
      <vt:lpstr>Energy settlement examples</vt:lpstr>
      <vt:lpstr>Reserve settlement examples</vt:lpstr>
    </vt:vector>
  </TitlesOfParts>
  <Company>ISO New England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Hanhan Hammer</dc:creator>
  <cp:lastModifiedBy>jdwyer</cp:lastModifiedBy>
  <cp:revision>83</cp:revision>
  <cp:lastPrinted>2015-05-13T16:52:31Z</cp:lastPrinted>
  <dcterms:created xsi:type="dcterms:W3CDTF">2015-08-27T20:55:47Z</dcterms:created>
  <dcterms:modified xsi:type="dcterms:W3CDTF">2015-09-04T12:05:44Z</dcterms:modified>
</cp:coreProperties>
</file>