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ags/tag2.xml" ContentType="application/vnd.openxmlformats-officedocument.presentationml.tags+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708" r:id="rId2"/>
  </p:sldMasterIdLst>
  <p:notesMasterIdLst>
    <p:notesMasterId r:id="rId125"/>
  </p:notesMasterIdLst>
  <p:handoutMasterIdLst>
    <p:handoutMasterId r:id="rId126"/>
  </p:handoutMasterIdLst>
  <p:sldIdLst>
    <p:sldId id="263" r:id="rId3"/>
    <p:sldId id="274" r:id="rId4"/>
    <p:sldId id="276" r:id="rId5"/>
    <p:sldId id="277" r:id="rId6"/>
    <p:sldId id="316" r:id="rId7"/>
    <p:sldId id="275" r:id="rId8"/>
    <p:sldId id="431" r:id="rId9"/>
    <p:sldId id="432" r:id="rId10"/>
    <p:sldId id="399" r:id="rId11"/>
    <p:sldId id="434" r:id="rId12"/>
    <p:sldId id="269" r:id="rId13"/>
    <p:sldId id="279" r:id="rId14"/>
    <p:sldId id="281" r:id="rId15"/>
    <p:sldId id="398" r:id="rId16"/>
    <p:sldId id="400" r:id="rId17"/>
    <p:sldId id="405" r:id="rId18"/>
    <p:sldId id="290" r:id="rId19"/>
    <p:sldId id="282" r:id="rId20"/>
    <p:sldId id="397" r:id="rId21"/>
    <p:sldId id="427" r:id="rId22"/>
    <p:sldId id="511" r:id="rId23"/>
    <p:sldId id="292" r:id="rId24"/>
    <p:sldId id="283" r:id="rId25"/>
    <p:sldId id="396" r:id="rId26"/>
    <p:sldId id="428" r:id="rId27"/>
    <p:sldId id="374" r:id="rId28"/>
    <p:sldId id="376" r:id="rId29"/>
    <p:sldId id="393" r:id="rId30"/>
    <p:sldId id="394" r:id="rId31"/>
    <p:sldId id="395" r:id="rId32"/>
    <p:sldId id="294" r:id="rId33"/>
    <p:sldId id="284" r:id="rId34"/>
    <p:sldId id="295" r:id="rId35"/>
    <p:sldId id="512" r:id="rId36"/>
    <p:sldId id="296" r:id="rId37"/>
    <p:sldId id="285" r:id="rId38"/>
    <p:sldId id="289" r:id="rId39"/>
    <p:sldId id="270" r:id="rId40"/>
    <p:sldId id="514" r:id="rId41"/>
    <p:sldId id="361" r:id="rId42"/>
    <p:sldId id="407" r:id="rId43"/>
    <p:sldId id="368" r:id="rId44"/>
    <p:sldId id="406" r:id="rId45"/>
    <p:sldId id="360" r:id="rId46"/>
    <p:sldId id="363" r:id="rId47"/>
    <p:sldId id="366" r:id="rId48"/>
    <p:sldId id="457" r:id="rId49"/>
    <p:sldId id="458" r:id="rId50"/>
    <p:sldId id="459" r:id="rId51"/>
    <p:sldId id="460" r:id="rId52"/>
    <p:sldId id="461" r:id="rId53"/>
    <p:sldId id="462" r:id="rId54"/>
    <p:sldId id="463" r:id="rId55"/>
    <p:sldId id="464" r:id="rId56"/>
    <p:sldId id="465" r:id="rId57"/>
    <p:sldId id="466" r:id="rId58"/>
    <p:sldId id="467" r:id="rId59"/>
    <p:sldId id="468" r:id="rId60"/>
    <p:sldId id="469" r:id="rId61"/>
    <p:sldId id="470" r:id="rId62"/>
    <p:sldId id="471" r:id="rId63"/>
    <p:sldId id="472" r:id="rId64"/>
    <p:sldId id="473" r:id="rId65"/>
    <p:sldId id="500" r:id="rId66"/>
    <p:sldId id="501" r:id="rId67"/>
    <p:sldId id="502" r:id="rId68"/>
    <p:sldId id="503" r:id="rId69"/>
    <p:sldId id="504" r:id="rId70"/>
    <p:sldId id="505" r:id="rId71"/>
    <p:sldId id="506" r:id="rId72"/>
    <p:sldId id="507" r:id="rId73"/>
    <p:sldId id="508" r:id="rId74"/>
    <p:sldId id="509" r:id="rId75"/>
    <p:sldId id="510" r:id="rId76"/>
    <p:sldId id="435" r:id="rId77"/>
    <p:sldId id="436" r:id="rId78"/>
    <p:sldId id="437" r:id="rId79"/>
    <p:sldId id="438" r:id="rId80"/>
    <p:sldId id="439" r:id="rId81"/>
    <p:sldId id="440" r:id="rId82"/>
    <p:sldId id="441" r:id="rId83"/>
    <p:sldId id="442" r:id="rId84"/>
    <p:sldId id="443" r:id="rId85"/>
    <p:sldId id="444" r:id="rId86"/>
    <p:sldId id="445" r:id="rId87"/>
    <p:sldId id="446" r:id="rId88"/>
    <p:sldId id="447" r:id="rId89"/>
    <p:sldId id="448" r:id="rId90"/>
    <p:sldId id="449" r:id="rId91"/>
    <p:sldId id="450" r:id="rId92"/>
    <p:sldId id="451" r:id="rId93"/>
    <p:sldId id="452" r:id="rId94"/>
    <p:sldId id="453" r:id="rId95"/>
    <p:sldId id="454" r:id="rId96"/>
    <p:sldId id="455" r:id="rId97"/>
    <p:sldId id="456" r:id="rId98"/>
    <p:sldId id="474" r:id="rId99"/>
    <p:sldId id="475" r:id="rId100"/>
    <p:sldId id="476" r:id="rId101"/>
    <p:sldId id="477" r:id="rId102"/>
    <p:sldId id="478" r:id="rId103"/>
    <p:sldId id="479" r:id="rId104"/>
    <p:sldId id="480" r:id="rId105"/>
    <p:sldId id="481" r:id="rId106"/>
    <p:sldId id="482" r:id="rId107"/>
    <p:sldId id="483" r:id="rId108"/>
    <p:sldId id="484" r:id="rId109"/>
    <p:sldId id="485" r:id="rId110"/>
    <p:sldId id="486" r:id="rId111"/>
    <p:sldId id="487" r:id="rId112"/>
    <p:sldId id="488" r:id="rId113"/>
    <p:sldId id="489" r:id="rId114"/>
    <p:sldId id="490" r:id="rId115"/>
    <p:sldId id="491" r:id="rId116"/>
    <p:sldId id="492" r:id="rId117"/>
    <p:sldId id="493" r:id="rId118"/>
    <p:sldId id="494" r:id="rId119"/>
    <p:sldId id="495" r:id="rId120"/>
    <p:sldId id="496" r:id="rId121"/>
    <p:sldId id="497" r:id="rId122"/>
    <p:sldId id="498" r:id="rId123"/>
    <p:sldId id="499" r:id="rId124"/>
  </p:sldIdLst>
  <p:sldSz cx="9144000" cy="6858000" type="screen4x3"/>
  <p:notesSz cx="7315200" cy="9601200"/>
  <p:custDataLst>
    <p:tags r:id="rId12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onica Gonzalez" initials="MG" lastIdx="12" clrIdx="0"/>
  <p:cmAuthor id="1" name="bkay" initials="b"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EC1F25"/>
    <a:srgbClr val="FBB92F"/>
    <a:srgbClr val="77BD2A"/>
    <a:srgbClr val="62777F"/>
    <a:srgbClr val="6FA943"/>
    <a:srgbClr val="B9D257"/>
    <a:srgbClr val="F68920"/>
    <a:srgbClr val="8555A1"/>
    <a:srgbClr val="1E6A9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4658" autoAdjust="0"/>
    <p:restoredTop sz="98460" autoAdjust="0"/>
  </p:normalViewPr>
  <p:slideViewPr>
    <p:cSldViewPr>
      <p:cViewPr varScale="1">
        <p:scale>
          <a:sx n="79" d="100"/>
          <a:sy n="79" d="100"/>
        </p:scale>
        <p:origin x="-1950"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4" d="100"/>
          <a:sy n="64" d="100"/>
        </p:scale>
        <p:origin x="-3130" y="-86"/>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28" Type="http://schemas.openxmlformats.org/officeDocument/2006/relationships/commentAuthors" Target="commentAuthors.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13" Type="http://schemas.openxmlformats.org/officeDocument/2006/relationships/slide" Target="slides/slide111.xml"/><Relationship Id="rId118" Type="http://schemas.openxmlformats.org/officeDocument/2006/relationships/slide" Target="slides/slide116.xml"/><Relationship Id="rId126"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slide" Target="slides/slide101.xml"/><Relationship Id="rId108" Type="http://schemas.openxmlformats.org/officeDocument/2006/relationships/slide" Target="slides/slide106.xml"/><Relationship Id="rId116" Type="http://schemas.openxmlformats.org/officeDocument/2006/relationships/slide" Target="slides/slide114.xml"/><Relationship Id="rId124" Type="http://schemas.openxmlformats.org/officeDocument/2006/relationships/slide" Target="slides/slide122.xml"/><Relationship Id="rId129"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11" Type="http://schemas.openxmlformats.org/officeDocument/2006/relationships/slide" Target="slides/slide109.xml"/><Relationship Id="rId13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14" Type="http://schemas.openxmlformats.org/officeDocument/2006/relationships/slide" Target="slides/slide112.xml"/><Relationship Id="rId119" Type="http://schemas.openxmlformats.org/officeDocument/2006/relationships/slide" Target="slides/slide117.xml"/><Relationship Id="rId127" Type="http://schemas.openxmlformats.org/officeDocument/2006/relationships/tags" Target="tags/tag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3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notesMaster" Target="notesMasters/notesMaster1.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theme" Target="theme/theme1.xml"/><Relationship Id="rId61" Type="http://schemas.openxmlformats.org/officeDocument/2006/relationships/slide" Target="slides/slide59.xml"/><Relationship Id="rId82" Type="http://schemas.openxmlformats.org/officeDocument/2006/relationships/slide" Target="slides/slide80.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image" Target="../media/image2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169698" cy="480226"/>
          </a:xfrm>
          <a:prstGeom prst="rect">
            <a:avLst/>
          </a:prstGeom>
        </p:spPr>
        <p:txBody>
          <a:bodyPr vert="horz" lIns="95536" tIns="47768" rIns="95536" bIns="47768" rtlCol="0"/>
          <a:lstStyle>
            <a:lvl1pPr algn="l">
              <a:defRPr sz="1300"/>
            </a:lvl1pPr>
          </a:lstStyle>
          <a:p>
            <a:endParaRPr lang="en-US" dirty="0"/>
          </a:p>
        </p:txBody>
      </p:sp>
      <p:sp>
        <p:nvSpPr>
          <p:cNvPr id="3" name="Date Placeholder 2"/>
          <p:cNvSpPr>
            <a:spLocks noGrp="1"/>
          </p:cNvSpPr>
          <p:nvPr>
            <p:ph type="dt" sz="quarter" idx="1"/>
          </p:nvPr>
        </p:nvSpPr>
        <p:spPr>
          <a:xfrm>
            <a:off x="4143832" y="2"/>
            <a:ext cx="3169698" cy="480226"/>
          </a:xfrm>
          <a:prstGeom prst="rect">
            <a:avLst/>
          </a:prstGeom>
        </p:spPr>
        <p:txBody>
          <a:bodyPr vert="horz" lIns="95536" tIns="47768" rIns="95536" bIns="47768" rtlCol="0"/>
          <a:lstStyle>
            <a:lvl1pPr algn="r">
              <a:defRPr sz="1300"/>
            </a:lvl1pPr>
          </a:lstStyle>
          <a:p>
            <a:fld id="{F87AAE7F-D37E-4830-9F5E-F36A5F180179}" type="datetimeFigureOut">
              <a:rPr lang="en-US" smtClean="0"/>
              <a:pPr/>
              <a:t>3/21/2016</a:t>
            </a:fld>
            <a:endParaRPr lang="en-US" dirty="0"/>
          </a:p>
        </p:txBody>
      </p:sp>
      <p:sp>
        <p:nvSpPr>
          <p:cNvPr id="4" name="Footer Placeholder 3"/>
          <p:cNvSpPr>
            <a:spLocks noGrp="1"/>
          </p:cNvSpPr>
          <p:nvPr>
            <p:ph type="ftr" sz="quarter" idx="2"/>
          </p:nvPr>
        </p:nvSpPr>
        <p:spPr>
          <a:xfrm>
            <a:off x="0" y="9119325"/>
            <a:ext cx="3169698" cy="480226"/>
          </a:xfrm>
          <a:prstGeom prst="rect">
            <a:avLst/>
          </a:prstGeom>
        </p:spPr>
        <p:txBody>
          <a:bodyPr vert="horz" lIns="95536" tIns="47768" rIns="95536" bIns="47768" rtlCol="0" anchor="b"/>
          <a:lstStyle>
            <a:lvl1pPr algn="l">
              <a:defRPr sz="1300"/>
            </a:lvl1pPr>
          </a:lstStyle>
          <a:p>
            <a:endParaRPr lang="en-US" dirty="0"/>
          </a:p>
        </p:txBody>
      </p:sp>
      <p:sp>
        <p:nvSpPr>
          <p:cNvPr id="5" name="Slide Number Placeholder 4"/>
          <p:cNvSpPr>
            <a:spLocks noGrp="1"/>
          </p:cNvSpPr>
          <p:nvPr>
            <p:ph type="sldNum" sz="quarter" idx="3"/>
          </p:nvPr>
        </p:nvSpPr>
        <p:spPr>
          <a:xfrm>
            <a:off x="4143832" y="9119325"/>
            <a:ext cx="3169698" cy="480226"/>
          </a:xfrm>
          <a:prstGeom prst="rect">
            <a:avLst/>
          </a:prstGeom>
        </p:spPr>
        <p:txBody>
          <a:bodyPr vert="horz" lIns="95536" tIns="47768" rIns="95536" bIns="47768" rtlCol="0" anchor="b"/>
          <a:lstStyle>
            <a:lvl1pPr algn="r">
              <a:defRPr sz="1300"/>
            </a:lvl1pPr>
          </a:lstStyle>
          <a:p>
            <a:fld id="{8FE02180-CD27-4473-AA37-00085480B5FA}" type="slidenum">
              <a:rPr lang="en-US" smtClean="0"/>
              <a:pPr/>
              <a:t>‹#›</a:t>
            </a:fld>
            <a:endParaRPr lang="en-US" dirty="0"/>
          </a:p>
        </p:txBody>
      </p:sp>
    </p:spTree>
    <p:extLst>
      <p:ext uri="{BB962C8B-B14F-4D97-AF65-F5344CB8AC3E}">
        <p14:creationId xmlns:p14="http://schemas.microsoft.com/office/powerpoint/2010/main" val="15061113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34" tIns="48317" rIns="96634" bIns="48317" rtlCol="0"/>
          <a:lstStyle>
            <a:lvl1pPr algn="l">
              <a:defRPr sz="1300"/>
            </a:lvl1pPr>
          </a:lstStyle>
          <a:p>
            <a:endParaRPr lang="en-US" dirty="0"/>
          </a:p>
        </p:txBody>
      </p:sp>
      <p:sp>
        <p:nvSpPr>
          <p:cNvPr id="3" name="Date Placeholder 2"/>
          <p:cNvSpPr>
            <a:spLocks noGrp="1"/>
          </p:cNvSpPr>
          <p:nvPr>
            <p:ph type="dt" idx="1"/>
          </p:nvPr>
        </p:nvSpPr>
        <p:spPr>
          <a:xfrm>
            <a:off x="4143589" y="0"/>
            <a:ext cx="3169920" cy="480060"/>
          </a:xfrm>
          <a:prstGeom prst="rect">
            <a:avLst/>
          </a:prstGeom>
        </p:spPr>
        <p:txBody>
          <a:bodyPr vert="horz" lIns="96634" tIns="48317" rIns="96634" bIns="48317" rtlCol="0"/>
          <a:lstStyle>
            <a:lvl1pPr algn="r">
              <a:defRPr sz="1300"/>
            </a:lvl1pPr>
          </a:lstStyle>
          <a:p>
            <a:fld id="{9EDDEDB6-CD57-44C2-AB19-AC7D3BB8FF8E}" type="datetimeFigureOut">
              <a:rPr lang="en-US" smtClean="0"/>
              <a:pPr/>
              <a:t>3/21/2016</a:t>
            </a:fld>
            <a:endParaRPr lang="en-US" dirty="0"/>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6634" tIns="48317" rIns="96634" bIns="48317" rtlCol="0" anchor="ctr"/>
          <a:lstStyle/>
          <a:p>
            <a:endParaRPr lang="en-US" dirty="0"/>
          </a:p>
        </p:txBody>
      </p:sp>
      <p:sp>
        <p:nvSpPr>
          <p:cNvPr id="5" name="Notes Placeholder 4"/>
          <p:cNvSpPr>
            <a:spLocks noGrp="1"/>
          </p:cNvSpPr>
          <p:nvPr>
            <p:ph type="body" sz="quarter" idx="3"/>
          </p:nvPr>
        </p:nvSpPr>
        <p:spPr>
          <a:xfrm>
            <a:off x="731521" y="4560571"/>
            <a:ext cx="5852160" cy="4320540"/>
          </a:xfrm>
          <a:prstGeom prst="rect">
            <a:avLst/>
          </a:prstGeom>
        </p:spPr>
        <p:txBody>
          <a:bodyPr vert="horz" lIns="96634" tIns="48317" rIns="96634" bIns="4831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3"/>
            <a:ext cx="3169920" cy="480060"/>
          </a:xfrm>
          <a:prstGeom prst="rect">
            <a:avLst/>
          </a:prstGeom>
        </p:spPr>
        <p:txBody>
          <a:bodyPr vert="horz" lIns="96634" tIns="48317" rIns="96634" bIns="48317"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9" y="9119473"/>
            <a:ext cx="3169920" cy="480060"/>
          </a:xfrm>
          <a:prstGeom prst="rect">
            <a:avLst/>
          </a:prstGeom>
        </p:spPr>
        <p:txBody>
          <a:bodyPr vert="horz" lIns="96634" tIns="48317" rIns="96634" bIns="48317" rtlCol="0" anchor="b"/>
          <a:lstStyle>
            <a:lvl1pPr algn="r">
              <a:defRPr sz="1300"/>
            </a:lvl1pPr>
          </a:lstStyle>
          <a:p>
            <a:fld id="{530677A1-BB48-42A6-9D40-5F3F87EA9D2F}" type="slidenum">
              <a:rPr lang="en-US" smtClean="0"/>
              <a:pPr/>
              <a:t>‹#›</a:t>
            </a:fld>
            <a:endParaRPr lang="en-US" dirty="0"/>
          </a:p>
        </p:txBody>
      </p:sp>
    </p:spTree>
    <p:extLst>
      <p:ext uri="{BB962C8B-B14F-4D97-AF65-F5344CB8AC3E}">
        <p14:creationId xmlns:p14="http://schemas.microsoft.com/office/powerpoint/2010/main" val="28748055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1</a:t>
            </a:fld>
            <a:endParaRPr lang="en-US" dirty="0"/>
          </a:p>
        </p:txBody>
      </p:sp>
    </p:spTree>
    <p:extLst>
      <p:ext uri="{BB962C8B-B14F-4D97-AF65-F5344CB8AC3E}">
        <p14:creationId xmlns:p14="http://schemas.microsoft.com/office/powerpoint/2010/main" val="19009406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7</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gi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hyperlink" Target="http://www.iso-ne.com/about/news-media/newswire" TargetMode="External"/><Relationship Id="rId3" Type="http://schemas.openxmlformats.org/officeDocument/2006/relationships/image" Target="../media/image7.png"/><Relationship Id="rId7" Type="http://schemas.openxmlformats.org/officeDocument/2006/relationships/image" Target="../media/image9.jpeg"/><Relationship Id="rId12" Type="http://schemas.openxmlformats.org/officeDocument/2006/relationships/image" Target="../media/image12.png"/><Relationship Id="rId2" Type="http://schemas.openxmlformats.org/officeDocument/2006/relationships/hyperlink" Target="http://www.iso-ne.com/about/news-media/tweets" TargetMode="External"/><Relationship Id="rId1" Type="http://schemas.openxmlformats.org/officeDocument/2006/relationships/slideMaster" Target="../slideMasters/slideMaster1.xml"/><Relationship Id="rId6" Type="http://schemas.openxmlformats.org/officeDocument/2006/relationships/hyperlink" Target="http://www.iso-ne.com/about/news-media/iso-to-go" TargetMode="External"/><Relationship Id="rId11" Type="http://schemas.openxmlformats.org/officeDocument/2006/relationships/hyperlink" Target="https://itunes.apple.com/us/app/iso-to-go/id555114876" TargetMode="External"/><Relationship Id="rId5" Type="http://schemas.openxmlformats.org/officeDocument/2006/relationships/image" Target="../media/image8.jpeg"/><Relationship Id="rId15" Type="http://schemas.openxmlformats.org/officeDocument/2006/relationships/hyperlink" Target="https://twitter.com/isonewengland" TargetMode="External"/><Relationship Id="rId10" Type="http://schemas.openxmlformats.org/officeDocument/2006/relationships/image" Target="../media/image11.png"/><Relationship Id="rId4" Type="http://schemas.openxmlformats.org/officeDocument/2006/relationships/hyperlink" Target="http://www.isonewswire.com/" TargetMode="External"/><Relationship Id="rId9" Type="http://schemas.openxmlformats.org/officeDocument/2006/relationships/hyperlink" Target="https://play.google.com/store/apps/details?id=com.isone.iso.to.go&amp;feature=search_result" TargetMode="External"/><Relationship Id="rId14" Type="http://schemas.openxmlformats.org/officeDocument/2006/relationships/hyperlink" Target="http://www.iso-ne.com/isoexpress/"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so title">
    <p:spTree>
      <p:nvGrpSpPr>
        <p:cNvPr id="1" name=""/>
        <p:cNvGrpSpPr/>
        <p:nvPr/>
      </p:nvGrpSpPr>
      <p:grpSpPr>
        <a:xfrm>
          <a:off x="0" y="0"/>
          <a:ext cx="0" cy="0"/>
          <a:chOff x="0" y="0"/>
          <a:chExt cx="0" cy="0"/>
        </a:xfrm>
      </p:grpSpPr>
      <p:sp>
        <p:nvSpPr>
          <p:cNvPr id="12" name="date and location"/>
          <p:cNvSpPr>
            <a:spLocks noGrp="1"/>
          </p:cNvSpPr>
          <p:nvPr>
            <p:ph type="body" sz="quarter" idx="13" hasCustomPrompt="1"/>
          </p:nvPr>
        </p:nvSpPr>
        <p:spPr>
          <a:xfrm>
            <a:off x="3289002" y="262268"/>
            <a:ext cx="5559552" cy="304800"/>
          </a:xfrm>
        </p:spPr>
        <p:txBody>
          <a:bodyPr anchor="ctr">
            <a:noAutofit/>
          </a:bodyPr>
          <a:lstStyle>
            <a:lvl1pPr algn="r">
              <a:buNone/>
              <a:defRPr sz="1100" kern="0" cap="all" spc="300" baseline="0">
                <a:solidFill>
                  <a:srgbClr val="000000"/>
                </a:solidFill>
              </a:defRPr>
            </a:lvl1pPr>
            <a:lvl2pPr>
              <a:buNone/>
              <a:defRPr sz="1800">
                <a:solidFill>
                  <a:schemeClr val="bg1"/>
                </a:solidFill>
              </a:defRPr>
            </a:lvl2pPr>
            <a:lvl3pPr>
              <a:buNone/>
              <a:defRPr sz="1800">
                <a:solidFill>
                  <a:schemeClr val="bg1"/>
                </a:solidFill>
              </a:defRPr>
            </a:lvl3pPr>
            <a:lvl4pPr>
              <a:buNone/>
              <a:defRPr sz="1800">
                <a:solidFill>
                  <a:schemeClr val="bg1"/>
                </a:solidFill>
              </a:defRPr>
            </a:lvl4pPr>
            <a:lvl5pPr>
              <a:buNone/>
              <a:defRPr sz="1800">
                <a:solidFill>
                  <a:schemeClr val="bg1"/>
                </a:solidFill>
              </a:defRPr>
            </a:lvl5pPr>
          </a:lstStyle>
          <a:p>
            <a:pPr lvl="0"/>
            <a:r>
              <a:rPr lang="en-US" dirty="0" smtClean="0"/>
              <a:t>DATE ALL CAPS  |   LOCATION ALL CAPS</a:t>
            </a:r>
          </a:p>
        </p:txBody>
      </p:sp>
      <p:cxnSp>
        <p:nvCxnSpPr>
          <p:cNvPr id="13" name="Straight Connector 12"/>
          <p:cNvCxnSpPr/>
          <p:nvPr userDrawn="1"/>
        </p:nvCxnSpPr>
        <p:spPr>
          <a:xfrm>
            <a:off x="3303533" y="3247660"/>
            <a:ext cx="5559552"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9" name="Text Placeholder 27"/>
          <p:cNvSpPr>
            <a:spLocks noGrp="1"/>
          </p:cNvSpPr>
          <p:nvPr>
            <p:ph type="body" sz="quarter" idx="17" hasCustomPrompt="1"/>
          </p:nvPr>
        </p:nvSpPr>
        <p:spPr>
          <a:xfrm>
            <a:off x="3289002" y="5114264"/>
            <a:ext cx="5559552" cy="381000"/>
          </a:xfrm>
        </p:spPr>
        <p:txBody>
          <a:bodyPr wrap="none" lIns="0" tIns="0" rIns="0" bIns="0">
            <a:normAutofit/>
          </a:bodyPr>
          <a:lstStyle>
            <a:lvl1pPr algn="r">
              <a:buNone/>
              <a:defRPr sz="2400" i="0" baseline="0">
                <a:solidFill>
                  <a:schemeClr val="accent1"/>
                </a:solidFill>
              </a:defRPr>
            </a:lvl1pPr>
            <a:lvl2pPr algn="l">
              <a:buNone/>
              <a:defRPr/>
            </a:lvl2pPr>
            <a:lvl3pPr algn="l">
              <a:buNone/>
              <a:defRPr/>
            </a:lvl3pPr>
            <a:lvl4pPr algn="l">
              <a:buNone/>
              <a:defRPr/>
            </a:lvl4pPr>
            <a:lvl5pPr algn="l">
              <a:buNone/>
              <a:defRPr/>
            </a:lvl5pPr>
          </a:lstStyle>
          <a:p>
            <a:pPr lvl="0"/>
            <a:r>
              <a:rPr lang="en-US" dirty="0" smtClean="0"/>
              <a:t>Presenter Name</a:t>
            </a:r>
          </a:p>
        </p:txBody>
      </p:sp>
      <p:sp>
        <p:nvSpPr>
          <p:cNvPr id="20" name="Text Placeholder 27"/>
          <p:cNvSpPr>
            <a:spLocks noGrp="1"/>
          </p:cNvSpPr>
          <p:nvPr>
            <p:ph type="body" sz="quarter" idx="18" hasCustomPrompt="1"/>
          </p:nvPr>
        </p:nvSpPr>
        <p:spPr>
          <a:xfrm>
            <a:off x="3289002" y="5582097"/>
            <a:ext cx="5559552" cy="381000"/>
          </a:xfrm>
        </p:spPr>
        <p:txBody>
          <a:bodyPr wrap="none" lIns="0" tIns="0" rIns="0" bIns="0">
            <a:normAutofit/>
          </a:bodyPr>
          <a:lstStyle>
            <a:lvl1pPr algn="r">
              <a:buNone/>
              <a:defRPr sz="1050" i="0" kern="0" cap="all" spc="300" baseline="0">
                <a:solidFill>
                  <a:srgbClr val="000000"/>
                </a:solidFill>
              </a:defRPr>
            </a:lvl1pPr>
            <a:lvl2pPr algn="l">
              <a:buNone/>
              <a:defRPr/>
            </a:lvl2pPr>
            <a:lvl3pPr algn="l">
              <a:buNone/>
              <a:defRPr/>
            </a:lvl3pPr>
            <a:lvl4pPr algn="l">
              <a:buNone/>
              <a:defRPr/>
            </a:lvl4pPr>
            <a:lvl5pPr algn="l">
              <a:buNone/>
              <a:defRPr/>
            </a:lvl5pPr>
          </a:lstStyle>
          <a:p>
            <a:pPr lvl="0"/>
            <a:r>
              <a:rPr lang="en-US" dirty="0" smtClean="0"/>
              <a:t>PRESENTER TITLE ALL CAPS</a:t>
            </a:r>
          </a:p>
        </p:txBody>
      </p:sp>
      <p:pic>
        <p:nvPicPr>
          <p:cNvPr id="16" name="Picture 15"/>
          <p:cNvPicPr>
            <a:picLocks noChangeAspect="1"/>
          </p:cNvPicPr>
          <p:nvPr userDrawn="1"/>
        </p:nvPicPr>
        <p:blipFill>
          <a:blip r:embed="rId2" cstate="print"/>
          <a:stretch>
            <a:fillRect/>
          </a:stretch>
        </p:blipFill>
        <p:spPr>
          <a:xfrm>
            <a:off x="378979" y="2523277"/>
            <a:ext cx="2586158" cy="1220048"/>
          </a:xfrm>
          <a:prstGeom prst="rect">
            <a:avLst/>
          </a:prstGeom>
        </p:spPr>
      </p:pic>
      <p:sp>
        <p:nvSpPr>
          <p:cNvPr id="17" name="Text Placeholder 27"/>
          <p:cNvSpPr>
            <a:spLocks noGrp="1"/>
          </p:cNvSpPr>
          <p:nvPr>
            <p:ph type="body" sz="quarter" idx="16" hasCustomPrompt="1"/>
          </p:nvPr>
        </p:nvSpPr>
        <p:spPr>
          <a:xfrm>
            <a:off x="3289002" y="3475680"/>
            <a:ext cx="5559552" cy="867720"/>
          </a:xfrm>
        </p:spPr>
        <p:txBody>
          <a:bodyPr wrap="square" lIns="0" tIns="0" rIns="0" bIns="0">
            <a:normAutofit/>
          </a:bodyPr>
          <a:lstStyle>
            <a:lvl1pPr marL="0" indent="0" algn="l">
              <a:buNone/>
              <a:defRPr sz="2400" i="1" baseline="0">
                <a:solidFill>
                  <a:srgbClr val="000000"/>
                </a:solidFill>
                <a:latin typeface="+mj-lt"/>
              </a:defRPr>
            </a:lvl1pPr>
            <a:lvl2pPr algn="l">
              <a:buNone/>
              <a:defRPr/>
            </a:lvl2pPr>
            <a:lvl3pPr algn="l">
              <a:buNone/>
              <a:defRPr/>
            </a:lvl3pPr>
            <a:lvl4pPr algn="l">
              <a:buNone/>
              <a:defRPr/>
            </a:lvl4pPr>
            <a:lvl5pPr algn="l">
              <a:buNone/>
              <a:defRPr/>
            </a:lvl5pPr>
          </a:lstStyle>
          <a:p>
            <a:pPr lvl="0"/>
            <a:r>
              <a:rPr lang="en-US" dirty="0" smtClean="0"/>
              <a:t>Subtitle of Presentation</a:t>
            </a:r>
          </a:p>
        </p:txBody>
      </p:sp>
      <p:sp>
        <p:nvSpPr>
          <p:cNvPr id="22" name="Text Placeholder 21"/>
          <p:cNvSpPr>
            <a:spLocks noGrp="1"/>
          </p:cNvSpPr>
          <p:nvPr>
            <p:ph type="body" sz="quarter" idx="19" hasCustomPrompt="1"/>
          </p:nvPr>
        </p:nvSpPr>
        <p:spPr>
          <a:xfrm>
            <a:off x="3276600" y="1419439"/>
            <a:ext cx="5562600" cy="1600200"/>
          </a:xfrm>
        </p:spPr>
        <p:txBody>
          <a:bodyPr lIns="0" tIns="0" rIns="0" bIns="0" anchor="b">
            <a:noAutofit/>
          </a:bodyPr>
          <a:lstStyle>
            <a:lvl1pPr marL="0" indent="0">
              <a:lnSpc>
                <a:spcPct val="100000"/>
              </a:lnSpc>
              <a:spcBef>
                <a:spcPts val="0"/>
              </a:spcBef>
              <a:spcAft>
                <a:spcPts val="0"/>
              </a:spcAft>
              <a:buFontTx/>
              <a:buNone/>
              <a:defRPr sz="3400" baseline="0">
                <a:solidFill>
                  <a:schemeClr val="accent1"/>
                </a:solidFill>
                <a:latin typeface="+mj-lt"/>
              </a:defRPr>
            </a:lvl1pPr>
            <a:lvl2pPr marL="0" indent="0">
              <a:buFontTx/>
              <a:buNone/>
              <a:defRPr/>
            </a:lvl2pPr>
            <a:lvl3pPr marL="0" indent="0">
              <a:buFontTx/>
              <a:buNone/>
              <a:defRPr/>
            </a:lvl3pPr>
          </a:lstStyle>
          <a:p>
            <a:pPr lvl="0"/>
            <a:r>
              <a:rPr lang="en-US" dirty="0" smtClean="0"/>
              <a:t>Title of Presentation</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so question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14800" y="775855"/>
            <a:ext cx="5334000" cy="5334000"/>
          </a:xfrm>
          <a:prstGeom prst="rect">
            <a:avLst/>
          </a:prstGeom>
        </p:spPr>
      </p:pic>
      <p:sp>
        <p:nvSpPr>
          <p:cNvPr id="2" name="Slide Number Placeholder 1"/>
          <p:cNvSpPr>
            <a:spLocks noGrp="1"/>
          </p:cNvSpPr>
          <p:nvPr>
            <p:ph type="sldNum" sz="quarter" idx="10"/>
          </p:nvPr>
        </p:nvSpPr>
        <p:spPr/>
        <p:txBody>
          <a:bodyPr/>
          <a:lstStyle>
            <a:lvl1pPr>
              <a:defRPr>
                <a:solidFill>
                  <a:schemeClr val="tx1"/>
                </a:solidFill>
              </a:defRPr>
            </a:lvl1pPr>
          </a:lstStyle>
          <a:p>
            <a:fld id="{10C7F894-2A36-495D-AB7C-1055F7AC0F9D}" type="slidenum">
              <a:rPr lang="en-US" smtClean="0"/>
              <a:pPr/>
              <a:t>‹#›</a:t>
            </a:fld>
            <a:endParaRPr lang="en-US" dirty="0"/>
          </a:p>
        </p:txBody>
      </p:sp>
      <p:pic>
        <p:nvPicPr>
          <p:cNvPr id="1027"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03299" y="3200400"/>
            <a:ext cx="3880514" cy="8479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so 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05128"/>
            <a:ext cx="4038600" cy="4767072"/>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05128"/>
            <a:ext cx="4038600" cy="4767072"/>
          </a:xfrm>
        </p:spPr>
        <p:txBody>
          <a:bodyPr>
            <a:normAutofit/>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0"/>
          </p:nvPr>
        </p:nvSpPr>
        <p:spPr/>
        <p:txBody>
          <a:bodyPr/>
          <a:lstStyle>
            <a:lvl1pPr>
              <a:defRPr>
                <a:solidFill>
                  <a:schemeClr val="tx1"/>
                </a:solidFill>
              </a:defRPr>
            </a:lvl1pPr>
          </a:lstStyle>
          <a:p>
            <a:fld id="{10C7F894-2A36-495D-AB7C-1055F7AC0F9D}" type="slidenum">
              <a:rPr lang="en-US" smtClean="0"/>
              <a:pPr/>
              <a:t>‹#›</a:t>
            </a:fld>
            <a:endParaRPr lang="en-US" dirty="0"/>
          </a:p>
        </p:txBody>
      </p:sp>
      <p:sp>
        <p:nvSpPr>
          <p:cNvPr id="7" name="Title 1"/>
          <p:cNvSpPr>
            <a:spLocks noGrp="1"/>
          </p:cNvSpPr>
          <p:nvPr>
            <p:ph type="title"/>
          </p:nvPr>
        </p:nvSpPr>
        <p:spPr>
          <a:xfrm>
            <a:off x="457200" y="76200"/>
            <a:ext cx="8229600" cy="1143000"/>
          </a:xfrm>
        </p:spPr>
        <p:txBody>
          <a:bodyPr>
            <a:normAutofit/>
          </a:bodyPr>
          <a:lstStyle>
            <a:lvl1pPr algn="l">
              <a:defRPr sz="3200">
                <a:solidFill>
                  <a:srgbClr val="000000"/>
                </a:solidFill>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iso 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408176"/>
            <a:ext cx="404018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073274"/>
            <a:ext cx="4040188" cy="4098925"/>
          </a:xfrm>
        </p:spPr>
        <p:txBody>
          <a:bodyPr/>
          <a:lstStyle>
            <a:lvl1pPr>
              <a:defRPr sz="2000">
                <a:solidFill>
                  <a:srgbClr val="000000"/>
                </a:solidFill>
              </a:defRPr>
            </a:lvl1pPr>
            <a:lvl2pPr>
              <a:defRPr sz="1800">
                <a:solidFill>
                  <a:srgbClr val="000000"/>
                </a:solidFill>
              </a:defRPr>
            </a:lvl2pPr>
            <a:lvl3pPr>
              <a:defRPr sz="1600">
                <a:solidFill>
                  <a:srgbClr val="000000"/>
                </a:solidFill>
              </a:defRPr>
            </a:lvl3pPr>
            <a:lvl4pPr>
              <a:defRPr sz="1400">
                <a:solidFill>
                  <a:srgbClr val="000000"/>
                </a:solidFill>
              </a:defRPr>
            </a:lvl4pPr>
            <a:lvl5pPr>
              <a:defRPr sz="1400">
                <a:solidFill>
                  <a:srgbClr val="000000"/>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408176"/>
            <a:ext cx="4041775"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073274"/>
            <a:ext cx="4041775" cy="4098925"/>
          </a:xfrm>
        </p:spPr>
        <p:txBody>
          <a:bodyPr>
            <a:normAutofit/>
          </a:bodyPr>
          <a:lstStyle>
            <a:lvl1pPr>
              <a:defRPr sz="2000">
                <a:solidFill>
                  <a:srgbClr val="000000"/>
                </a:solidFill>
              </a:defRPr>
            </a:lvl1pPr>
            <a:lvl2pPr>
              <a:defRPr sz="1800">
                <a:solidFill>
                  <a:srgbClr val="000000"/>
                </a:solidFill>
              </a:defRPr>
            </a:lvl2pPr>
            <a:lvl3pPr>
              <a:defRPr sz="1600">
                <a:solidFill>
                  <a:srgbClr val="000000"/>
                </a:solidFill>
              </a:defRPr>
            </a:lvl3pPr>
            <a:lvl4pPr>
              <a:defRPr sz="1400">
                <a:solidFill>
                  <a:srgbClr val="000000"/>
                </a:solidFill>
              </a:defRPr>
            </a:lvl4pPr>
            <a:lvl5pPr>
              <a:defRPr sz="1400">
                <a:solidFill>
                  <a:srgbClr val="000000"/>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7"/>
          <p:cNvSpPr>
            <a:spLocks noGrp="1"/>
          </p:cNvSpPr>
          <p:nvPr>
            <p:ph type="sldNum" sz="quarter" idx="10"/>
          </p:nvPr>
        </p:nvSpPr>
        <p:spPr/>
        <p:txBody>
          <a:body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so title and chart">
    <p:spTree>
      <p:nvGrpSpPr>
        <p:cNvPr id="1" name=""/>
        <p:cNvGrpSpPr/>
        <p:nvPr/>
      </p:nvGrpSpPr>
      <p:grpSpPr>
        <a:xfrm>
          <a:off x="0" y="0"/>
          <a:ext cx="0" cy="0"/>
          <a:chOff x="0" y="0"/>
          <a:chExt cx="0" cy="0"/>
        </a:xfrm>
      </p:grpSpPr>
      <p:sp>
        <p:nvSpPr>
          <p:cNvPr id="7" name="Chart Placeholder 6"/>
          <p:cNvSpPr>
            <a:spLocks noGrp="1"/>
          </p:cNvSpPr>
          <p:nvPr>
            <p:ph type="chart" sz="quarter" idx="11"/>
          </p:nvPr>
        </p:nvSpPr>
        <p:spPr>
          <a:xfrm>
            <a:off x="457200" y="1408176"/>
            <a:ext cx="8229600" cy="4762500"/>
          </a:xfrm>
        </p:spPr>
        <p:txBody>
          <a:bodyPr/>
          <a:lstStyle>
            <a:lvl1pPr>
              <a:defRPr>
                <a:solidFill>
                  <a:srgbClr val="000000"/>
                </a:solidFill>
              </a:defRPr>
            </a:lvl1pPr>
          </a:lstStyle>
          <a:p>
            <a:r>
              <a:rPr lang="en-US" dirty="0" smtClean="0"/>
              <a:t>Click icon to add chart</a:t>
            </a:r>
            <a:endParaRPr lang="en-US" dirty="0"/>
          </a:p>
        </p:txBody>
      </p:sp>
      <p:sp>
        <p:nvSpPr>
          <p:cNvPr id="2" name="Slide Number Placeholder 1"/>
          <p:cNvSpPr>
            <a:spLocks noGrp="1"/>
          </p:cNvSpPr>
          <p:nvPr>
            <p:ph type="sldNum" sz="quarter" idx="12"/>
          </p:nvPr>
        </p:nvSpPr>
        <p:spPr/>
        <p:txBody>
          <a:bodyPr/>
          <a:lstStyle>
            <a:lvl1pPr>
              <a:defRPr>
                <a:solidFill>
                  <a:schemeClr val="tx1"/>
                </a:solidFill>
              </a:defRPr>
            </a:lvl1pPr>
          </a:lstStyle>
          <a:p>
            <a:fld id="{10C7F894-2A36-495D-AB7C-1055F7AC0F9D}" type="slidenum">
              <a:rPr lang="en-US" smtClean="0"/>
              <a:pPr/>
              <a:t>‹#›</a:t>
            </a:fld>
            <a:endParaRPr lang="en-US" dirty="0"/>
          </a:p>
        </p:txBody>
      </p:sp>
      <p:sp>
        <p:nvSpPr>
          <p:cNvPr id="6" name="Title Placeholder 1"/>
          <p:cNvSpPr>
            <a:spLocks noGrp="1"/>
          </p:cNvSpPr>
          <p:nvPr>
            <p:ph type="title"/>
          </p:nvPr>
        </p:nvSpPr>
        <p:spPr>
          <a:xfrm>
            <a:off x="457200" y="76200"/>
            <a:ext cx="8229600" cy="1143000"/>
          </a:xfrm>
          <a:prstGeom prst="rect">
            <a:avLst/>
          </a:prstGeom>
        </p:spPr>
        <p:txBody>
          <a:bodyPr vert="horz" lIns="91440" tIns="45720" rIns="91440" bIns="45720" rtlCol="0" anchor="ctr">
            <a:normAutofit/>
          </a:bodyPr>
          <a:lstStyle>
            <a:lvl1pPr>
              <a:defRPr>
                <a:solidFill>
                  <a:srgbClr val="000000"/>
                </a:solidFill>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so title and smart art graphic">
    <p:spTree>
      <p:nvGrpSpPr>
        <p:cNvPr id="1" name=""/>
        <p:cNvGrpSpPr/>
        <p:nvPr/>
      </p:nvGrpSpPr>
      <p:grpSpPr>
        <a:xfrm>
          <a:off x="0" y="0"/>
          <a:ext cx="0" cy="0"/>
          <a:chOff x="0" y="0"/>
          <a:chExt cx="0" cy="0"/>
        </a:xfrm>
      </p:grpSpPr>
      <p:sp>
        <p:nvSpPr>
          <p:cNvPr id="8" name="SmartArt Placeholder 7"/>
          <p:cNvSpPr>
            <a:spLocks noGrp="1"/>
          </p:cNvSpPr>
          <p:nvPr>
            <p:ph type="dgm" sz="quarter" idx="11"/>
          </p:nvPr>
        </p:nvSpPr>
        <p:spPr>
          <a:xfrm>
            <a:off x="457200" y="1405128"/>
            <a:ext cx="8229600" cy="4767072"/>
          </a:xfrm>
        </p:spPr>
        <p:txBody>
          <a:bodyPr/>
          <a:lstStyle>
            <a:lvl1pPr>
              <a:defRPr>
                <a:solidFill>
                  <a:srgbClr val="000000"/>
                </a:solidFill>
              </a:defRPr>
            </a:lvl1pPr>
          </a:lstStyle>
          <a:p>
            <a:r>
              <a:rPr lang="en-US" dirty="0" smtClean="0"/>
              <a:t>Click icon to add SmartArt graphic</a:t>
            </a:r>
            <a:endParaRPr lang="en-US" dirty="0"/>
          </a:p>
        </p:txBody>
      </p:sp>
      <p:sp>
        <p:nvSpPr>
          <p:cNvPr id="2" name="Slide Number Placeholder 1"/>
          <p:cNvSpPr>
            <a:spLocks noGrp="1"/>
          </p:cNvSpPr>
          <p:nvPr>
            <p:ph type="sldNum" sz="quarter" idx="12"/>
          </p:nvPr>
        </p:nvSpPr>
        <p:spPr/>
        <p:txBody>
          <a:bodyPr/>
          <a:lstStyle>
            <a:lvl1pPr>
              <a:defRPr>
                <a:solidFill>
                  <a:schemeClr val="tx1"/>
                </a:solidFill>
              </a:defRPr>
            </a:lvl1pPr>
          </a:lstStyle>
          <a:p>
            <a:fld id="{10C7F894-2A36-495D-AB7C-1055F7AC0F9D}" type="slidenum">
              <a:rPr lang="en-US" smtClean="0"/>
              <a:pPr/>
              <a:t>‹#›</a:t>
            </a:fld>
            <a:endParaRPr lang="en-US" dirty="0"/>
          </a:p>
        </p:txBody>
      </p:sp>
      <p:sp>
        <p:nvSpPr>
          <p:cNvPr id="9" name="Title 1"/>
          <p:cNvSpPr>
            <a:spLocks noGrp="1"/>
          </p:cNvSpPr>
          <p:nvPr>
            <p:ph type="title"/>
          </p:nvPr>
        </p:nvSpPr>
        <p:spPr>
          <a:xfrm>
            <a:off x="457200" y="76200"/>
            <a:ext cx="8229600" cy="1143000"/>
          </a:xfrm>
        </p:spPr>
        <p:txBody>
          <a:bodyPr>
            <a:normAutofit/>
          </a:bodyPr>
          <a:lstStyle>
            <a:lvl1pPr algn="l">
              <a:defRPr sz="3200">
                <a:solidFill>
                  <a:srgbClr val="000000"/>
                </a:solidFill>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so title and table">
    <p:spTree>
      <p:nvGrpSpPr>
        <p:cNvPr id="1" name=""/>
        <p:cNvGrpSpPr/>
        <p:nvPr/>
      </p:nvGrpSpPr>
      <p:grpSpPr>
        <a:xfrm>
          <a:off x="0" y="0"/>
          <a:ext cx="0" cy="0"/>
          <a:chOff x="0" y="0"/>
          <a:chExt cx="0" cy="0"/>
        </a:xfrm>
      </p:grpSpPr>
      <p:sp>
        <p:nvSpPr>
          <p:cNvPr id="6" name="Table Placeholder 5"/>
          <p:cNvSpPr>
            <a:spLocks noGrp="1"/>
          </p:cNvSpPr>
          <p:nvPr>
            <p:ph type="tbl" sz="quarter" idx="10"/>
          </p:nvPr>
        </p:nvSpPr>
        <p:spPr>
          <a:xfrm>
            <a:off x="457200" y="1405128"/>
            <a:ext cx="8229600" cy="4767072"/>
          </a:xfrm>
        </p:spPr>
        <p:txBody>
          <a:bodyPr/>
          <a:lstStyle>
            <a:lvl1pPr>
              <a:defRPr>
                <a:solidFill>
                  <a:srgbClr val="000000"/>
                </a:solidFill>
              </a:defRPr>
            </a:lvl1pPr>
          </a:lstStyle>
          <a:p>
            <a:r>
              <a:rPr lang="en-US" dirty="0" smtClean="0"/>
              <a:t>Click icon to add table</a:t>
            </a:r>
            <a:endParaRPr lang="en-US" dirty="0"/>
          </a:p>
        </p:txBody>
      </p:sp>
      <p:sp>
        <p:nvSpPr>
          <p:cNvPr id="2" name="Slide Number Placeholder 1"/>
          <p:cNvSpPr>
            <a:spLocks noGrp="1"/>
          </p:cNvSpPr>
          <p:nvPr>
            <p:ph type="sldNum" sz="quarter" idx="11"/>
          </p:nvPr>
        </p:nvSpPr>
        <p:spPr/>
        <p:txBody>
          <a:bodyPr/>
          <a:lstStyle>
            <a:lvl1pPr>
              <a:defRPr>
                <a:solidFill>
                  <a:schemeClr val="tx1"/>
                </a:solidFill>
              </a:defRPr>
            </a:lvl1pPr>
          </a:lstStyle>
          <a:p>
            <a:fld id="{10C7F894-2A36-495D-AB7C-1055F7AC0F9D}" type="slidenum">
              <a:rPr lang="en-US" smtClean="0"/>
              <a:pPr/>
              <a:t>‹#›</a:t>
            </a:fld>
            <a:endParaRPr lang="en-US" dirty="0"/>
          </a:p>
        </p:txBody>
      </p:sp>
      <p:sp>
        <p:nvSpPr>
          <p:cNvPr id="7" name="Title 1"/>
          <p:cNvSpPr>
            <a:spLocks noGrp="1"/>
          </p:cNvSpPr>
          <p:nvPr>
            <p:ph type="title"/>
          </p:nvPr>
        </p:nvSpPr>
        <p:spPr>
          <a:xfrm>
            <a:off x="457200" y="76200"/>
            <a:ext cx="8229600" cy="1143000"/>
          </a:xfrm>
        </p:spPr>
        <p:txBody>
          <a:bodyPr>
            <a:normAutofit/>
          </a:bodyPr>
          <a:lstStyle>
            <a:lvl1pPr algn="l">
              <a:defRPr sz="3200">
                <a:solidFill>
                  <a:srgbClr val="000000"/>
                </a:solidFill>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so content (L) &amp; picture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408176"/>
            <a:ext cx="4038600" cy="4766738"/>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Picture Placeholder 6"/>
          <p:cNvSpPr>
            <a:spLocks noGrp="1"/>
          </p:cNvSpPr>
          <p:nvPr>
            <p:ph type="pic" sz="quarter" idx="13"/>
          </p:nvPr>
        </p:nvSpPr>
        <p:spPr>
          <a:xfrm>
            <a:off x="4645152" y="1408176"/>
            <a:ext cx="4041648" cy="4767072"/>
          </a:xfrm>
        </p:spPr>
        <p:txBody>
          <a:bodyPr/>
          <a:lstStyle>
            <a:lvl1pPr>
              <a:defRPr>
                <a:solidFill>
                  <a:srgbClr val="000000"/>
                </a:solidFill>
              </a:defRPr>
            </a:lvl1pPr>
          </a:lstStyle>
          <a:p>
            <a:r>
              <a:rPr lang="en-US" dirty="0" smtClean="0"/>
              <a:t>Click icon to add picture</a:t>
            </a:r>
            <a:endParaRPr lang="en-US" dirty="0"/>
          </a:p>
        </p:txBody>
      </p:sp>
      <p:sp>
        <p:nvSpPr>
          <p:cNvPr id="4" name="Slide Number Placeholder 3"/>
          <p:cNvSpPr>
            <a:spLocks noGrp="1"/>
          </p:cNvSpPr>
          <p:nvPr>
            <p:ph type="sldNum" sz="quarter" idx="14"/>
          </p:nvPr>
        </p:nvSpPr>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so picture (L) &amp; content (R)">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648200" y="1405128"/>
            <a:ext cx="4038600" cy="4767072"/>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Picture Placeholder 6"/>
          <p:cNvSpPr>
            <a:spLocks noGrp="1"/>
          </p:cNvSpPr>
          <p:nvPr>
            <p:ph type="pic" sz="quarter" idx="13"/>
          </p:nvPr>
        </p:nvSpPr>
        <p:spPr>
          <a:xfrm>
            <a:off x="457200" y="1405128"/>
            <a:ext cx="4041648" cy="4767406"/>
          </a:xfrm>
        </p:spPr>
        <p:txBody>
          <a:bodyPr/>
          <a:lstStyle>
            <a:lvl1pPr>
              <a:defRPr>
                <a:solidFill>
                  <a:srgbClr val="000000"/>
                </a:solidFill>
              </a:defRPr>
            </a:lvl1pPr>
          </a:lstStyle>
          <a:p>
            <a:r>
              <a:rPr lang="en-US" dirty="0" smtClean="0"/>
              <a:t>Click icon to add picture</a:t>
            </a:r>
            <a:endParaRPr lang="en-US" dirty="0"/>
          </a:p>
        </p:txBody>
      </p:sp>
      <p:sp>
        <p:nvSpPr>
          <p:cNvPr id="4" name="Slide Number Placeholder 3"/>
          <p:cNvSpPr>
            <a:spLocks noGrp="1"/>
          </p:cNvSpPr>
          <p:nvPr>
            <p:ph type="sldNum" sz="quarter" idx="14"/>
          </p:nvPr>
        </p:nvSpPr>
        <p:spPr/>
        <p:txBody>
          <a:bodyPr/>
          <a:lstStyle>
            <a:lvl1pPr>
              <a:defRPr>
                <a:solidFill>
                  <a:schemeClr val="tx1"/>
                </a:solidFill>
              </a:defRPr>
            </a:lvl1pPr>
          </a:lstStyle>
          <a:p>
            <a:fld id="{10C7F894-2A36-495D-AB7C-1055F7AC0F9D}" type="slidenum">
              <a:rPr lang="en-US" smtClean="0"/>
              <a:pPr/>
              <a:t>‹#›</a:t>
            </a:fld>
            <a:endParaRPr lang="en-US" dirty="0"/>
          </a:p>
        </p:txBody>
      </p:sp>
      <p:sp>
        <p:nvSpPr>
          <p:cNvPr id="6" name="Title 1"/>
          <p:cNvSpPr>
            <a:spLocks noGrp="1"/>
          </p:cNvSpPr>
          <p:nvPr>
            <p:ph type="title"/>
          </p:nvPr>
        </p:nvSpPr>
        <p:spPr>
          <a:xfrm>
            <a:off x="457200" y="76200"/>
            <a:ext cx="8229600" cy="1143000"/>
          </a:xfrm>
        </p:spPr>
        <p:txBody>
          <a:bodyPr>
            <a:normAutofit/>
          </a:bodyPr>
          <a:lstStyle>
            <a:lvl1pPr algn="l">
              <a:defRPr sz="3200">
                <a:solidFill>
                  <a:srgbClr val="000000"/>
                </a:solidFill>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so content (L) &amp; char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408176"/>
            <a:ext cx="4038600" cy="4765696"/>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hart Placeholder 8"/>
          <p:cNvSpPr>
            <a:spLocks noGrp="1"/>
          </p:cNvSpPr>
          <p:nvPr>
            <p:ph type="chart" sz="quarter" idx="13"/>
          </p:nvPr>
        </p:nvSpPr>
        <p:spPr>
          <a:xfrm>
            <a:off x="4645152" y="1408176"/>
            <a:ext cx="4041648" cy="4764024"/>
          </a:xfrm>
        </p:spPr>
        <p:txBody>
          <a:bodyPr/>
          <a:lstStyle>
            <a:lvl1pPr>
              <a:defRPr>
                <a:solidFill>
                  <a:srgbClr val="000000"/>
                </a:solidFill>
              </a:defRPr>
            </a:lvl1pPr>
          </a:lstStyle>
          <a:p>
            <a:r>
              <a:rPr lang="en-US" dirty="0" smtClean="0"/>
              <a:t>Click icon to add chart</a:t>
            </a:r>
            <a:endParaRPr lang="en-US" dirty="0"/>
          </a:p>
        </p:txBody>
      </p:sp>
      <p:sp>
        <p:nvSpPr>
          <p:cNvPr id="4" name="Slide Number Placeholder 3"/>
          <p:cNvSpPr>
            <a:spLocks noGrp="1"/>
          </p:cNvSpPr>
          <p:nvPr>
            <p:ph type="sldNum" sz="quarter" idx="14"/>
          </p:nvPr>
        </p:nvSpPr>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so chart (L) &amp; conten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648200" y="1435608"/>
            <a:ext cx="4038600" cy="4767072"/>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hart Placeholder 8"/>
          <p:cNvSpPr>
            <a:spLocks noGrp="1"/>
          </p:cNvSpPr>
          <p:nvPr>
            <p:ph type="chart" sz="quarter" idx="13"/>
          </p:nvPr>
        </p:nvSpPr>
        <p:spPr>
          <a:xfrm>
            <a:off x="457200" y="1435608"/>
            <a:ext cx="4041648" cy="4765399"/>
          </a:xfrm>
        </p:spPr>
        <p:txBody>
          <a:bodyPr/>
          <a:lstStyle>
            <a:lvl1pPr>
              <a:defRPr>
                <a:solidFill>
                  <a:srgbClr val="000000"/>
                </a:solidFill>
              </a:defRPr>
            </a:lvl1pPr>
          </a:lstStyle>
          <a:p>
            <a:r>
              <a:rPr lang="en-US" dirty="0" smtClean="0"/>
              <a:t>Click icon to add chart</a:t>
            </a:r>
            <a:endParaRPr lang="en-US" dirty="0"/>
          </a:p>
        </p:txBody>
      </p:sp>
      <p:sp>
        <p:nvSpPr>
          <p:cNvPr id="4" name="Slide Number Placeholder 3"/>
          <p:cNvSpPr>
            <a:spLocks noGrp="1"/>
          </p:cNvSpPr>
          <p:nvPr>
            <p:ph type="sldNum" sz="quarter" idx="14"/>
          </p:nvPr>
        </p:nvSpPr>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so transitional slide 1">
    <p:spTree>
      <p:nvGrpSpPr>
        <p:cNvPr id="1" name=""/>
        <p:cNvGrpSpPr/>
        <p:nvPr/>
      </p:nvGrpSpPr>
      <p:grpSpPr>
        <a:xfrm>
          <a:off x="0" y="0"/>
          <a:ext cx="0" cy="0"/>
          <a:chOff x="0" y="0"/>
          <a:chExt cx="0" cy="0"/>
        </a:xfrm>
      </p:grpSpPr>
      <p:sp>
        <p:nvSpPr>
          <p:cNvPr id="9" name="Rectangle 8"/>
          <p:cNvSpPr/>
          <p:nvPr userDrawn="1"/>
        </p:nvSpPr>
        <p:spPr>
          <a:xfrm>
            <a:off x="3900856" y="6467127"/>
            <a:ext cx="1342288"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solidFill>
                  <a:srgbClr val="637E8E"/>
                </a:solidFill>
              </a:rPr>
              <a:t>ISO-NE INTERNAL USE</a:t>
            </a:r>
            <a:endParaRPr lang="en-US" sz="800" b="1" dirty="0">
              <a:solidFill>
                <a:srgbClr val="637E8E"/>
              </a:solidFill>
            </a:endParaRP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 y="6300216"/>
            <a:ext cx="9143992" cy="567350"/>
          </a:xfrm>
          <a:prstGeom prst="rect">
            <a:avLst/>
          </a:prstGeom>
        </p:spPr>
      </p:pic>
      <p:sp>
        <p:nvSpPr>
          <p:cNvPr id="8" name="Rectangle 7"/>
          <p:cNvSpPr/>
          <p:nvPr userDrawn="1"/>
        </p:nvSpPr>
        <p:spPr>
          <a:xfrm>
            <a:off x="3900856" y="6327648"/>
            <a:ext cx="1342288"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solidFill>
                  <a:schemeClr val="tx1"/>
                </a:solidFill>
              </a:rPr>
              <a:t>ISO-NE PUBLIC</a:t>
            </a:r>
            <a:endParaRPr lang="en-US" sz="700" b="1" dirty="0">
              <a:solidFill>
                <a:schemeClr val="tx1"/>
              </a:solidFill>
            </a:endParaRPr>
          </a:p>
        </p:txBody>
      </p:sp>
      <p:sp>
        <p:nvSpPr>
          <p:cNvPr id="11" name="Title 1"/>
          <p:cNvSpPr>
            <a:spLocks noGrp="1"/>
          </p:cNvSpPr>
          <p:nvPr>
            <p:ph type="title" hasCustomPrompt="1"/>
          </p:nvPr>
        </p:nvSpPr>
        <p:spPr>
          <a:xfrm>
            <a:off x="609600" y="2057400"/>
            <a:ext cx="7772400" cy="1362075"/>
          </a:xfrm>
        </p:spPr>
        <p:txBody>
          <a:bodyPr anchor="b"/>
          <a:lstStyle>
            <a:lvl1pPr algn="l">
              <a:defRPr sz="3200" b="1" cap="all" baseline="0">
                <a:solidFill>
                  <a:schemeClr val="accent1"/>
                </a:solidFill>
                <a:latin typeface="+mj-lt"/>
              </a:defRPr>
            </a:lvl1pPr>
          </a:lstStyle>
          <a:p>
            <a:r>
              <a:rPr lang="en-US" dirty="0" smtClean="0"/>
              <a:t>transitional slide Title</a:t>
            </a:r>
            <a:endParaRPr lang="en-US" dirty="0"/>
          </a:p>
        </p:txBody>
      </p:sp>
      <p:sp>
        <p:nvSpPr>
          <p:cNvPr id="12" name="Text Placeholder 2"/>
          <p:cNvSpPr>
            <a:spLocks noGrp="1"/>
          </p:cNvSpPr>
          <p:nvPr>
            <p:ph type="body" idx="1" hasCustomPrompt="1"/>
          </p:nvPr>
        </p:nvSpPr>
        <p:spPr>
          <a:xfrm>
            <a:off x="609600" y="3429000"/>
            <a:ext cx="7772400" cy="1500187"/>
          </a:xfrm>
        </p:spPr>
        <p:txBody>
          <a:bodyPr anchor="t"/>
          <a:lstStyle>
            <a:lvl1pPr marL="0" indent="0">
              <a:buNone/>
              <a:defRPr sz="2400" i="1" baseline="0">
                <a:solidFill>
                  <a:srgbClr val="000000"/>
                </a:solidFill>
                <a:latin typeface="+mj-l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Transitional Slide Subtitle</a:t>
            </a:r>
          </a:p>
        </p:txBody>
      </p:sp>
      <p:sp>
        <p:nvSpPr>
          <p:cNvPr id="7" name="Slide Number Placeholder 5"/>
          <p:cNvSpPr>
            <a:spLocks noGrp="1"/>
          </p:cNvSpPr>
          <p:nvPr>
            <p:ph type="sldNum" sz="quarter" idx="4"/>
          </p:nvPr>
        </p:nvSpPr>
        <p:spPr>
          <a:xfrm>
            <a:off x="8534400" y="6365882"/>
            <a:ext cx="381000" cy="263518"/>
          </a:xfrm>
          <a:prstGeom prst="rect">
            <a:avLst/>
          </a:prstGeom>
        </p:spPr>
        <p:txBody>
          <a:bodyPr lIns="0" tIns="0" rIns="0" bIns="0" anchor="ctr"/>
          <a:lstStyle>
            <a:lvl1pPr algn="ctr">
              <a:defRPr sz="1400">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so content (L) &amp; table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408176"/>
            <a:ext cx="4038600" cy="4766738"/>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able Placeholder 6"/>
          <p:cNvSpPr>
            <a:spLocks noGrp="1"/>
          </p:cNvSpPr>
          <p:nvPr>
            <p:ph type="tbl" sz="quarter" idx="13"/>
          </p:nvPr>
        </p:nvSpPr>
        <p:spPr>
          <a:xfrm>
            <a:off x="4645152" y="1408176"/>
            <a:ext cx="4041648" cy="4767072"/>
          </a:xfrm>
        </p:spPr>
        <p:txBody>
          <a:bodyPr/>
          <a:lstStyle>
            <a:lvl1pPr>
              <a:defRPr>
                <a:solidFill>
                  <a:srgbClr val="000000"/>
                </a:solidFill>
              </a:defRPr>
            </a:lvl1pPr>
          </a:lstStyle>
          <a:p>
            <a:r>
              <a:rPr lang="en-US" dirty="0" smtClean="0"/>
              <a:t>Click icon to add table</a:t>
            </a:r>
            <a:endParaRPr lang="en-US" dirty="0"/>
          </a:p>
        </p:txBody>
      </p:sp>
      <p:sp>
        <p:nvSpPr>
          <p:cNvPr id="4" name="Slide Number Placeholder 3"/>
          <p:cNvSpPr>
            <a:spLocks noGrp="1"/>
          </p:cNvSpPr>
          <p:nvPr>
            <p:ph type="sldNum" sz="quarter" idx="14"/>
          </p:nvPr>
        </p:nvSpPr>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so table (L) &amp; conten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648200" y="1408176"/>
            <a:ext cx="4038600" cy="4767072"/>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able Placeholder 6"/>
          <p:cNvSpPr>
            <a:spLocks noGrp="1"/>
          </p:cNvSpPr>
          <p:nvPr>
            <p:ph type="tbl" sz="quarter" idx="13"/>
          </p:nvPr>
        </p:nvSpPr>
        <p:spPr>
          <a:xfrm>
            <a:off x="457200" y="1408176"/>
            <a:ext cx="4041648" cy="4767406"/>
          </a:xfrm>
        </p:spPr>
        <p:txBody>
          <a:bodyPr/>
          <a:lstStyle>
            <a:lvl1pPr>
              <a:defRPr>
                <a:solidFill>
                  <a:srgbClr val="000000"/>
                </a:solidFill>
              </a:defRPr>
            </a:lvl1pPr>
          </a:lstStyle>
          <a:p>
            <a:r>
              <a:rPr lang="en-US" dirty="0" smtClean="0"/>
              <a:t>Click icon to add table</a:t>
            </a:r>
            <a:endParaRPr lang="en-US" dirty="0"/>
          </a:p>
        </p:txBody>
      </p:sp>
      <p:sp>
        <p:nvSpPr>
          <p:cNvPr id="4" name="Slide Number Placeholder 3"/>
          <p:cNvSpPr>
            <a:spLocks noGrp="1"/>
          </p:cNvSpPr>
          <p:nvPr>
            <p:ph type="sldNum" sz="quarter" idx="14"/>
          </p:nvPr>
        </p:nvSpPr>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so content (L) &amp; smart art graphic (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408176"/>
            <a:ext cx="4038600" cy="4763690"/>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martArt Placeholder 8"/>
          <p:cNvSpPr>
            <a:spLocks noGrp="1"/>
          </p:cNvSpPr>
          <p:nvPr>
            <p:ph type="dgm" sz="quarter" idx="13"/>
          </p:nvPr>
        </p:nvSpPr>
        <p:spPr>
          <a:xfrm>
            <a:off x="4645152" y="1408176"/>
            <a:ext cx="4041648" cy="4764024"/>
          </a:xfrm>
        </p:spPr>
        <p:txBody>
          <a:bodyPr/>
          <a:lstStyle>
            <a:lvl1pPr>
              <a:defRPr>
                <a:solidFill>
                  <a:srgbClr val="000000"/>
                </a:solidFill>
              </a:defRPr>
            </a:lvl1pPr>
          </a:lstStyle>
          <a:p>
            <a:r>
              <a:rPr lang="en-US" dirty="0" smtClean="0"/>
              <a:t>Click icon to add SmartArt graphic</a:t>
            </a:r>
            <a:endParaRPr lang="en-US" dirty="0"/>
          </a:p>
        </p:txBody>
      </p:sp>
      <p:sp>
        <p:nvSpPr>
          <p:cNvPr id="4" name="Slide Number Placeholder 3"/>
          <p:cNvSpPr>
            <a:spLocks noGrp="1"/>
          </p:cNvSpPr>
          <p:nvPr>
            <p:ph type="sldNum" sz="quarter" idx="14"/>
          </p:nvPr>
        </p:nvSpPr>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so smart art graphic (L) &amp; conten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648200" y="1408176"/>
            <a:ext cx="4038600" cy="4764024"/>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martArt Placeholder 8"/>
          <p:cNvSpPr>
            <a:spLocks noGrp="1"/>
          </p:cNvSpPr>
          <p:nvPr>
            <p:ph type="dgm" sz="quarter" idx="13"/>
          </p:nvPr>
        </p:nvSpPr>
        <p:spPr>
          <a:xfrm>
            <a:off x="457200" y="1408176"/>
            <a:ext cx="4041648" cy="4764358"/>
          </a:xfrm>
        </p:spPr>
        <p:txBody>
          <a:bodyPr/>
          <a:lstStyle>
            <a:lvl1pPr>
              <a:defRPr>
                <a:solidFill>
                  <a:srgbClr val="000000"/>
                </a:solidFill>
              </a:defRPr>
            </a:lvl1pPr>
          </a:lstStyle>
          <a:p>
            <a:r>
              <a:rPr lang="en-US" dirty="0" smtClean="0"/>
              <a:t>Click icon to add SmartArt graphic</a:t>
            </a:r>
            <a:endParaRPr lang="en-US" dirty="0"/>
          </a:p>
        </p:txBody>
      </p:sp>
      <p:sp>
        <p:nvSpPr>
          <p:cNvPr id="4" name="Slide Number Placeholder 3"/>
          <p:cNvSpPr>
            <a:spLocks noGrp="1"/>
          </p:cNvSpPr>
          <p:nvPr>
            <p:ph type="sldNum" sz="quarter" idx="14"/>
          </p:nvPr>
        </p:nvSpPr>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so content (L) &amp; media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408176"/>
            <a:ext cx="4038600" cy="4763690"/>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Media Placeholder 6"/>
          <p:cNvSpPr>
            <a:spLocks noGrp="1"/>
          </p:cNvSpPr>
          <p:nvPr>
            <p:ph type="media" sz="quarter" idx="13"/>
          </p:nvPr>
        </p:nvSpPr>
        <p:spPr>
          <a:xfrm>
            <a:off x="4645152" y="1408176"/>
            <a:ext cx="4041648" cy="4764024"/>
          </a:xfrm>
        </p:spPr>
        <p:txBody>
          <a:bodyPr/>
          <a:lstStyle>
            <a:lvl1pPr>
              <a:defRPr>
                <a:solidFill>
                  <a:srgbClr val="000000"/>
                </a:solidFill>
              </a:defRPr>
            </a:lvl1pPr>
          </a:lstStyle>
          <a:p>
            <a:r>
              <a:rPr lang="en-US" dirty="0" smtClean="0"/>
              <a:t>Click icon to add media</a:t>
            </a:r>
            <a:endParaRPr lang="en-US" dirty="0"/>
          </a:p>
        </p:txBody>
      </p:sp>
      <p:sp>
        <p:nvSpPr>
          <p:cNvPr id="4" name="Slide Number Placeholder 3"/>
          <p:cNvSpPr>
            <a:spLocks noGrp="1"/>
          </p:cNvSpPr>
          <p:nvPr>
            <p:ph type="sldNum" sz="quarter" idx="14"/>
          </p:nvPr>
        </p:nvSpPr>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so media (L) &amp; conten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648200" y="1408176"/>
            <a:ext cx="4038600" cy="4764024"/>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Media Placeholder 6"/>
          <p:cNvSpPr>
            <a:spLocks noGrp="1"/>
          </p:cNvSpPr>
          <p:nvPr>
            <p:ph type="media" sz="quarter" idx="13"/>
          </p:nvPr>
        </p:nvSpPr>
        <p:spPr>
          <a:xfrm>
            <a:off x="457200" y="1408176"/>
            <a:ext cx="4041648" cy="4764358"/>
          </a:xfrm>
        </p:spPr>
        <p:txBody>
          <a:bodyPr/>
          <a:lstStyle>
            <a:lvl1pPr>
              <a:defRPr>
                <a:solidFill>
                  <a:srgbClr val="000000"/>
                </a:solidFill>
              </a:defRPr>
            </a:lvl1pPr>
          </a:lstStyle>
          <a:p>
            <a:r>
              <a:rPr lang="en-US" dirty="0" smtClean="0"/>
              <a:t>Click icon to add media</a:t>
            </a:r>
            <a:endParaRPr lang="en-US" dirty="0"/>
          </a:p>
        </p:txBody>
      </p:sp>
      <p:sp>
        <p:nvSpPr>
          <p:cNvPr id="4" name="Slide Number Placeholder 3"/>
          <p:cNvSpPr>
            <a:spLocks noGrp="1"/>
          </p:cNvSpPr>
          <p:nvPr>
            <p:ph type="sldNum" sz="quarter" idx="14"/>
          </p:nvPr>
        </p:nvSpPr>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so content (L) &amp; clip ar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408176"/>
            <a:ext cx="4038600" cy="4765696"/>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lipArt Placeholder 8"/>
          <p:cNvSpPr>
            <a:spLocks noGrp="1"/>
          </p:cNvSpPr>
          <p:nvPr>
            <p:ph type="clipArt" sz="quarter" idx="13"/>
          </p:nvPr>
        </p:nvSpPr>
        <p:spPr>
          <a:xfrm>
            <a:off x="4645152" y="1408176"/>
            <a:ext cx="4041648" cy="4764024"/>
          </a:xfrm>
        </p:spPr>
        <p:txBody>
          <a:bodyPr/>
          <a:lstStyle>
            <a:lvl1pPr>
              <a:defRPr>
                <a:solidFill>
                  <a:srgbClr val="000000"/>
                </a:solidFill>
              </a:defRPr>
            </a:lvl1pPr>
          </a:lstStyle>
          <a:p>
            <a:r>
              <a:rPr lang="en-US" dirty="0" smtClean="0"/>
              <a:t>Click icon to add clip art</a:t>
            </a:r>
            <a:endParaRPr lang="en-US" dirty="0"/>
          </a:p>
        </p:txBody>
      </p:sp>
      <p:sp>
        <p:nvSpPr>
          <p:cNvPr id="4" name="Slide Number Placeholder 3"/>
          <p:cNvSpPr>
            <a:spLocks noGrp="1"/>
          </p:cNvSpPr>
          <p:nvPr>
            <p:ph type="sldNum" sz="quarter" idx="14"/>
          </p:nvPr>
        </p:nvSpPr>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so clip art (L) &amp; conten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648200" y="1408176"/>
            <a:ext cx="4038600" cy="4764024"/>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lipArt Placeholder 8"/>
          <p:cNvSpPr>
            <a:spLocks noGrp="1"/>
          </p:cNvSpPr>
          <p:nvPr>
            <p:ph type="clipArt" sz="quarter" idx="13"/>
          </p:nvPr>
        </p:nvSpPr>
        <p:spPr>
          <a:xfrm>
            <a:off x="457200" y="1408176"/>
            <a:ext cx="4041648" cy="4762352"/>
          </a:xfrm>
        </p:spPr>
        <p:txBody>
          <a:bodyPr/>
          <a:lstStyle>
            <a:lvl1pPr>
              <a:defRPr>
                <a:solidFill>
                  <a:srgbClr val="000000"/>
                </a:solidFill>
              </a:defRPr>
            </a:lvl1pPr>
          </a:lstStyle>
          <a:p>
            <a:r>
              <a:rPr lang="en-US" dirty="0" smtClean="0"/>
              <a:t>Click icon to add clip art</a:t>
            </a:r>
            <a:endParaRPr lang="en-US" dirty="0"/>
          </a:p>
        </p:txBody>
      </p:sp>
      <p:sp>
        <p:nvSpPr>
          <p:cNvPr id="4" name="Slide Number Placeholder 3"/>
          <p:cNvSpPr>
            <a:spLocks noGrp="1"/>
          </p:cNvSpPr>
          <p:nvPr>
            <p:ph type="sldNum" sz="quarter" idx="14"/>
          </p:nvPr>
        </p:nvSpPr>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Topic">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85800" y="2209801"/>
            <a:ext cx="7772400" cy="1362075"/>
          </a:xfrm>
          <a:prstGeom prst="rect">
            <a:avLst/>
          </a:prstGeom>
        </p:spPr>
        <p:txBody>
          <a:bodyPr anchor="b">
            <a:normAutofit/>
          </a:bodyPr>
          <a:lstStyle>
            <a:lvl1pPr algn="l">
              <a:defRPr sz="3600" b="1" cap="none" baseline="0">
                <a:solidFill>
                  <a:srgbClr val="000000"/>
                </a:solidFill>
              </a:defRPr>
            </a:lvl1pPr>
          </a:lstStyle>
          <a:p>
            <a:r>
              <a:rPr lang="en-US" dirty="0" smtClean="0"/>
              <a:t>Topic Title (36pt)</a:t>
            </a:r>
            <a:endParaRPr lang="en-US" dirty="0"/>
          </a:p>
        </p:txBody>
      </p:sp>
      <p:sp>
        <p:nvSpPr>
          <p:cNvPr id="5" name="Subtitle 1.5"/>
          <p:cNvSpPr>
            <a:spLocks noGrp="1"/>
          </p:cNvSpPr>
          <p:nvPr>
            <p:ph type="body" idx="1" hasCustomPrompt="1"/>
          </p:nvPr>
        </p:nvSpPr>
        <p:spPr>
          <a:xfrm>
            <a:off x="685800" y="3581401"/>
            <a:ext cx="7772400" cy="1500187"/>
          </a:xfrm>
          <a:prstGeom prst="rect">
            <a:avLst/>
          </a:prstGeom>
        </p:spPr>
        <p:txBody>
          <a:bodyPr anchor="t"/>
          <a:lstStyle>
            <a:lvl1pPr marL="0" indent="0">
              <a:buNone/>
              <a:defRPr sz="2400" i="1" baseline="0">
                <a:solidFill>
                  <a:srgbClr val="000000"/>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Subtitle of Topic (optional)</a:t>
            </a:r>
          </a:p>
        </p:txBody>
      </p:sp>
      <p:sp>
        <p:nvSpPr>
          <p:cNvPr id="12" name="Footer Placeholder 11"/>
          <p:cNvSpPr>
            <a:spLocks noGrp="1"/>
          </p:cNvSpPr>
          <p:nvPr>
            <p:ph type="ftr" sz="quarter" idx="11"/>
          </p:nvPr>
        </p:nvSpPr>
        <p:spPr>
          <a:xfrm>
            <a:off x="1706880" y="5943600"/>
            <a:ext cx="7360920" cy="387191"/>
          </a:xfrm>
          <a:prstGeom prst="roundRect">
            <a:avLst>
              <a:gd name="adj" fmla="val 8861"/>
            </a:avLst>
          </a:prstGeom>
        </p:spPr>
        <p:txBody>
          <a:bodyPr/>
          <a:lstStyle>
            <a:lvl1pPr algn="r">
              <a:defRPr i="1">
                <a:solidFill>
                  <a:srgbClr val="000000"/>
                </a:solidFill>
              </a:defRPr>
            </a:lvl1pPr>
          </a:lstStyle>
          <a:p>
            <a:r>
              <a:rPr lang="en-US" dirty="0" smtClean="0"/>
              <a:t>Optional: use this for references or other footnotes (18pt )</a:t>
            </a:r>
            <a:endParaRPr lang="en-US" dirty="0"/>
          </a:p>
        </p:txBody>
      </p:sp>
      <p:sp>
        <p:nvSpPr>
          <p:cNvPr id="6" name="Slide Number Placeholder 3"/>
          <p:cNvSpPr>
            <a:spLocks noGrp="1"/>
          </p:cNvSpPr>
          <p:nvPr>
            <p:ph type="sldNum" sz="quarter" idx="14"/>
          </p:nvPr>
        </p:nvSpPr>
        <p:spPr>
          <a:xfrm>
            <a:off x="8534400" y="6365882"/>
            <a:ext cx="381000" cy="263518"/>
          </a:xfrm>
        </p:spPr>
        <p:txBody>
          <a:bodyPr/>
          <a:lstStyle>
            <a:lvl1pPr>
              <a:defRPr>
                <a:solidFill>
                  <a:schemeClr val="tx1"/>
                </a:solidFill>
              </a:defRPr>
            </a:lvl1pPr>
          </a:lstStyle>
          <a:p>
            <a:fld id="{10C7F894-2A36-495D-AB7C-1055F7AC0F9D}" type="slidenum">
              <a:rPr lang="en-US" smtClean="0"/>
              <a:pPr/>
              <a:t>‹#›</a:t>
            </a:fld>
            <a:endParaRPr lang="en-US" dirty="0"/>
          </a:p>
        </p:txBody>
      </p:sp>
    </p:spTree>
    <p:custDataLst>
      <p:tags r:id="rId1"/>
    </p:custDataLst>
    <p:extLst>
      <p:ext uri="{BB962C8B-B14F-4D97-AF65-F5344CB8AC3E}">
        <p14:creationId xmlns:p14="http://schemas.microsoft.com/office/powerpoint/2010/main" val="3824575493"/>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mplate Instruction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solidFill>
                  <a:schemeClr val="tx1"/>
                </a:solidFill>
              </a:defRPr>
            </a:lvl1pPr>
          </a:lstStyle>
          <a:p>
            <a:fld id="{10C7F894-2A36-495D-AB7C-1055F7AC0F9D}" type="slidenum">
              <a:rPr lang="en-US" smtClean="0"/>
              <a:pPr/>
              <a:t>‹#›</a:t>
            </a:fld>
            <a:endParaRPr lang="en-US" dirty="0"/>
          </a:p>
        </p:txBody>
      </p:sp>
      <p:sp>
        <p:nvSpPr>
          <p:cNvPr id="5" name="Slide Number Placeholder 2"/>
          <p:cNvSpPr txBox="1">
            <a:spLocks/>
          </p:cNvSpPr>
          <p:nvPr userDrawn="1"/>
        </p:nvSpPr>
        <p:spPr>
          <a:xfrm>
            <a:off x="8534400" y="6365882"/>
            <a:ext cx="381000" cy="263518"/>
          </a:xfrm>
          <a:prstGeom prst="rect">
            <a:avLst/>
          </a:prstGeom>
        </p:spPr>
        <p:txBody>
          <a:bodyPr lIns="0" tIns="0" rIns="0" bIns="0" anchor="ctr"/>
          <a:lstStyle>
            <a:defPPr>
              <a:defRPr lang="en-US"/>
            </a:defPPr>
            <a:lvl1pPr marL="0" algn="ctr" defTabSz="914400" rtl="0" eaLnBrk="1" latinLnBrk="0" hangingPunct="1">
              <a:defRPr sz="1400" kern="1200">
                <a:solidFill>
                  <a:srgbClr val="637E8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0D2C783-583D-47C4-9F33-9EB4B47B6128}" type="slidenum">
              <a:rPr lang="en-US" smtClean="0">
                <a:solidFill>
                  <a:schemeClr val="tx1"/>
                </a:solidFill>
              </a:rPr>
              <a:pPr/>
              <a:t>‹#›</a:t>
            </a:fld>
            <a:endParaRPr lang="en-US" dirty="0">
              <a:solidFill>
                <a:schemeClr val="tx1"/>
              </a:solidFill>
            </a:endParaRPr>
          </a:p>
        </p:txBody>
      </p:sp>
      <p:pic>
        <p:nvPicPr>
          <p:cNvPr id="8"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91068" y="1037170"/>
            <a:ext cx="3063875" cy="9604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Oval 8"/>
          <p:cNvSpPr/>
          <p:nvPr userDrawn="1"/>
        </p:nvSpPr>
        <p:spPr>
          <a:xfrm>
            <a:off x="2988734" y="931337"/>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1</a:t>
            </a:r>
            <a:endParaRPr lang="en-US" sz="1200" b="1" dirty="0">
              <a:solidFill>
                <a:schemeClr val="bg1"/>
              </a:solidFill>
            </a:endParaRPr>
          </a:p>
        </p:txBody>
      </p:sp>
      <p:sp>
        <p:nvSpPr>
          <p:cNvPr id="10" name="Oval 9"/>
          <p:cNvSpPr/>
          <p:nvPr userDrawn="1"/>
        </p:nvSpPr>
        <p:spPr>
          <a:xfrm>
            <a:off x="464610" y="1257832"/>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2</a:t>
            </a:r>
            <a:endParaRPr lang="en-US" sz="1200" b="1" dirty="0">
              <a:solidFill>
                <a:schemeClr val="bg1"/>
              </a:solidFill>
            </a:endParaRPr>
          </a:p>
        </p:txBody>
      </p:sp>
      <p:sp>
        <p:nvSpPr>
          <p:cNvPr id="11" name="Text Placeholder 8"/>
          <p:cNvSpPr txBox="1">
            <a:spLocks/>
          </p:cNvSpPr>
          <p:nvPr userDrawn="1"/>
        </p:nvSpPr>
        <p:spPr>
          <a:xfrm>
            <a:off x="787401" y="2032000"/>
            <a:ext cx="2759075" cy="838200"/>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2400" kern="1200" baseline="0">
                <a:solidFill>
                  <a:srgbClr val="595959"/>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595959"/>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595959"/>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595959"/>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59595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400" dirty="0" smtClean="0">
                <a:solidFill>
                  <a:srgbClr val="000000"/>
                </a:solidFill>
              </a:rPr>
              <a:t>Click the </a:t>
            </a:r>
            <a:r>
              <a:rPr lang="en-US" sz="1400" b="1" i="1" dirty="0" smtClean="0">
                <a:solidFill>
                  <a:srgbClr val="000000"/>
                </a:solidFill>
              </a:rPr>
              <a:t>View</a:t>
            </a:r>
            <a:r>
              <a:rPr lang="en-US" sz="1400" dirty="0" smtClean="0">
                <a:solidFill>
                  <a:srgbClr val="000000"/>
                </a:solidFill>
              </a:rPr>
              <a:t> tab</a:t>
            </a:r>
          </a:p>
          <a:p>
            <a:pPr marL="0" indent="0">
              <a:buFont typeface="Arial" pitchFamily="34" charset="0"/>
              <a:buNone/>
            </a:pPr>
            <a:r>
              <a:rPr lang="en-US" sz="1400" dirty="0" smtClean="0">
                <a:solidFill>
                  <a:srgbClr val="000000"/>
                </a:solidFill>
              </a:rPr>
              <a:t>Click the </a:t>
            </a:r>
            <a:r>
              <a:rPr lang="en-US" sz="1400" b="1" i="1" dirty="0" smtClean="0">
                <a:solidFill>
                  <a:srgbClr val="000000"/>
                </a:solidFill>
              </a:rPr>
              <a:t>Slide Master </a:t>
            </a:r>
            <a:r>
              <a:rPr lang="en-US" sz="1400" dirty="0" smtClean="0">
                <a:solidFill>
                  <a:srgbClr val="000000"/>
                </a:solidFill>
              </a:rPr>
              <a:t>button</a:t>
            </a:r>
            <a:endParaRPr lang="en-US" sz="1400" dirty="0">
              <a:solidFill>
                <a:srgbClr val="000000"/>
              </a:solidFill>
            </a:endParaRPr>
          </a:p>
        </p:txBody>
      </p:sp>
      <p:sp>
        <p:nvSpPr>
          <p:cNvPr id="12" name="Oval 11"/>
          <p:cNvSpPr/>
          <p:nvPr userDrawn="1"/>
        </p:nvSpPr>
        <p:spPr>
          <a:xfrm>
            <a:off x="584204" y="2065875"/>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1</a:t>
            </a:r>
            <a:endParaRPr lang="en-US" sz="1200" b="1" dirty="0">
              <a:solidFill>
                <a:schemeClr val="bg1"/>
              </a:solidFill>
            </a:endParaRPr>
          </a:p>
        </p:txBody>
      </p:sp>
      <p:sp>
        <p:nvSpPr>
          <p:cNvPr id="13" name="Oval 12"/>
          <p:cNvSpPr/>
          <p:nvPr userDrawn="1"/>
        </p:nvSpPr>
        <p:spPr>
          <a:xfrm>
            <a:off x="584204" y="2434171"/>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2</a:t>
            </a:r>
            <a:endParaRPr lang="en-US" sz="1200" b="1" dirty="0">
              <a:solidFill>
                <a:schemeClr val="bg1"/>
              </a:solidFill>
            </a:endParaRPr>
          </a:p>
        </p:txBody>
      </p:sp>
      <p:pic>
        <p:nvPicPr>
          <p:cNvPr id="2050" name="Picture 2"/>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b="20510"/>
          <a:stretch/>
        </p:blipFill>
        <p:spPr bwMode="auto">
          <a:xfrm>
            <a:off x="464610" y="2827870"/>
            <a:ext cx="1676399" cy="12672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Text Placeholder 8"/>
          <p:cNvSpPr txBox="1">
            <a:spLocks/>
          </p:cNvSpPr>
          <p:nvPr userDrawn="1"/>
        </p:nvSpPr>
        <p:spPr>
          <a:xfrm>
            <a:off x="2426230" y="2836596"/>
            <a:ext cx="1951038" cy="838200"/>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2400" kern="1200" baseline="0">
                <a:solidFill>
                  <a:srgbClr val="595959"/>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595959"/>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595959"/>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595959"/>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59595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400" dirty="0" smtClean="0">
                <a:solidFill>
                  <a:srgbClr val="000000"/>
                </a:solidFill>
              </a:rPr>
              <a:t>In the left-hand pane scroll up to the first and largest of the slides</a:t>
            </a:r>
            <a:endParaRPr lang="en-US" sz="1400" dirty="0">
              <a:solidFill>
                <a:srgbClr val="000000"/>
              </a:solidFill>
            </a:endParaRPr>
          </a:p>
        </p:txBody>
      </p:sp>
      <p:sp>
        <p:nvSpPr>
          <p:cNvPr id="17" name="Oval 16"/>
          <p:cNvSpPr/>
          <p:nvPr userDrawn="1"/>
        </p:nvSpPr>
        <p:spPr>
          <a:xfrm>
            <a:off x="2223033" y="2866234"/>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3</a:t>
            </a:r>
            <a:endParaRPr lang="en-US" sz="1200" b="1" dirty="0">
              <a:solidFill>
                <a:schemeClr val="bg1"/>
              </a:solidFill>
            </a:endParaRPr>
          </a:p>
        </p:txBody>
      </p:sp>
      <p:sp>
        <p:nvSpPr>
          <p:cNvPr id="14" name="TextBox 13"/>
          <p:cNvSpPr txBox="1"/>
          <p:nvPr userDrawn="1"/>
        </p:nvSpPr>
        <p:spPr>
          <a:xfrm>
            <a:off x="279932" y="125581"/>
            <a:ext cx="4097336" cy="830997"/>
          </a:xfrm>
          <a:prstGeom prst="rect">
            <a:avLst/>
          </a:prstGeom>
          <a:noFill/>
        </p:spPr>
        <p:txBody>
          <a:bodyPr wrap="square" rtlCol="0">
            <a:spAutoFit/>
          </a:bodyPr>
          <a:lstStyle/>
          <a:p>
            <a:r>
              <a:rPr lang="en-US" sz="1600" dirty="0" smtClean="0">
                <a:solidFill>
                  <a:srgbClr val="000000"/>
                </a:solidFill>
              </a:rPr>
              <a:t>This template is intended for content considered </a:t>
            </a:r>
            <a:r>
              <a:rPr lang="en-US" sz="1600" b="1" dirty="0" smtClean="0">
                <a:solidFill>
                  <a:srgbClr val="000000"/>
                </a:solidFill>
              </a:rPr>
              <a:t>ISO-NE PUBLIC</a:t>
            </a:r>
            <a:r>
              <a:rPr lang="en-US" sz="1600" dirty="0" smtClean="0">
                <a:solidFill>
                  <a:srgbClr val="000000"/>
                </a:solidFill>
              </a:rPr>
              <a:t>. If at any point you need to change the label within the footer: </a:t>
            </a:r>
            <a:endParaRPr lang="en-US" sz="1600" dirty="0">
              <a:solidFill>
                <a:srgbClr val="000000"/>
              </a:solidFill>
            </a:endParaRPr>
          </a:p>
        </p:txBody>
      </p:sp>
      <p:sp>
        <p:nvSpPr>
          <p:cNvPr id="21" name="Text Placeholder 8"/>
          <p:cNvSpPr txBox="1">
            <a:spLocks/>
          </p:cNvSpPr>
          <p:nvPr userDrawn="1"/>
        </p:nvSpPr>
        <p:spPr>
          <a:xfrm>
            <a:off x="2421467" y="4233335"/>
            <a:ext cx="1955801" cy="838200"/>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2400" kern="1200" baseline="0">
                <a:solidFill>
                  <a:srgbClr val="595959"/>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595959"/>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595959"/>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595959"/>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59595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400" dirty="0" smtClean="0">
                <a:solidFill>
                  <a:srgbClr val="000000"/>
                </a:solidFill>
              </a:rPr>
              <a:t>Edit the footer to reflect the appropriate label</a:t>
            </a:r>
            <a:r>
              <a:rPr lang="en-US" sz="1400" baseline="0" dirty="0" smtClean="0">
                <a:solidFill>
                  <a:srgbClr val="000000"/>
                </a:solidFill>
              </a:rPr>
              <a:t> </a:t>
            </a:r>
          </a:p>
          <a:p>
            <a:pPr marL="0" indent="0">
              <a:buFont typeface="Arial" pitchFamily="34" charset="0"/>
              <a:buNone/>
            </a:pPr>
            <a:endParaRPr lang="en-US" sz="1400" dirty="0">
              <a:solidFill>
                <a:srgbClr val="000000"/>
              </a:solidFill>
            </a:endParaRPr>
          </a:p>
        </p:txBody>
      </p:sp>
      <p:sp>
        <p:nvSpPr>
          <p:cNvPr id="22" name="Oval 21"/>
          <p:cNvSpPr/>
          <p:nvPr userDrawn="1"/>
        </p:nvSpPr>
        <p:spPr>
          <a:xfrm>
            <a:off x="2218270" y="4262973"/>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4</a:t>
            </a:r>
            <a:endParaRPr lang="en-US" sz="1200" b="1" dirty="0">
              <a:solidFill>
                <a:schemeClr val="bg1"/>
              </a:solidFill>
            </a:endParaRPr>
          </a:p>
        </p:txBody>
      </p:sp>
      <p:pic>
        <p:nvPicPr>
          <p:cNvPr id="2052" name="Picture 4"/>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595968" y="5071535"/>
            <a:ext cx="571500" cy="66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Text Placeholder 8"/>
          <p:cNvSpPr txBox="1">
            <a:spLocks/>
          </p:cNvSpPr>
          <p:nvPr userDrawn="1"/>
        </p:nvSpPr>
        <p:spPr>
          <a:xfrm>
            <a:off x="2422525" y="5071535"/>
            <a:ext cx="2030943" cy="838200"/>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2400" kern="1200" baseline="0">
                <a:solidFill>
                  <a:srgbClr val="595959"/>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595959"/>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595959"/>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595959"/>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59595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400" dirty="0" smtClean="0">
                <a:solidFill>
                  <a:srgbClr val="000000"/>
                </a:solidFill>
              </a:rPr>
              <a:t>On the </a:t>
            </a:r>
            <a:r>
              <a:rPr lang="en-US" sz="1400" i="1" dirty="0" smtClean="0">
                <a:solidFill>
                  <a:srgbClr val="000000"/>
                </a:solidFill>
              </a:rPr>
              <a:t>Slide Maste</a:t>
            </a:r>
            <a:r>
              <a:rPr lang="en-US" sz="1400" dirty="0" smtClean="0">
                <a:solidFill>
                  <a:srgbClr val="000000"/>
                </a:solidFill>
              </a:rPr>
              <a:t>r ribbon, click</a:t>
            </a:r>
            <a:r>
              <a:rPr lang="en-US" sz="1400" baseline="0" dirty="0" smtClean="0">
                <a:solidFill>
                  <a:srgbClr val="000000"/>
                </a:solidFill>
              </a:rPr>
              <a:t> the </a:t>
            </a:r>
            <a:r>
              <a:rPr lang="en-US" sz="1400" b="1" i="1" baseline="0" dirty="0" smtClean="0">
                <a:solidFill>
                  <a:srgbClr val="000000"/>
                </a:solidFill>
              </a:rPr>
              <a:t>Close Master View</a:t>
            </a:r>
            <a:r>
              <a:rPr lang="en-US" sz="1400" baseline="0" dirty="0" smtClean="0">
                <a:solidFill>
                  <a:srgbClr val="000000"/>
                </a:solidFill>
              </a:rPr>
              <a:t> button</a:t>
            </a:r>
          </a:p>
          <a:p>
            <a:pPr marL="0" indent="0">
              <a:buFont typeface="Arial" pitchFamily="34" charset="0"/>
              <a:buNone/>
            </a:pPr>
            <a:endParaRPr lang="en-US" sz="1400" dirty="0">
              <a:solidFill>
                <a:srgbClr val="000000"/>
              </a:solidFill>
            </a:endParaRPr>
          </a:p>
        </p:txBody>
      </p:sp>
      <p:sp>
        <p:nvSpPr>
          <p:cNvPr id="25" name="Oval 24"/>
          <p:cNvSpPr/>
          <p:nvPr userDrawn="1"/>
        </p:nvSpPr>
        <p:spPr>
          <a:xfrm>
            <a:off x="2219328" y="5101173"/>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5</a:t>
            </a:r>
            <a:endParaRPr lang="en-US" sz="1200" b="1" dirty="0">
              <a:solidFill>
                <a:schemeClr val="bg1"/>
              </a:solidFill>
            </a:endParaRPr>
          </a:p>
        </p:txBody>
      </p:sp>
      <p:sp>
        <p:nvSpPr>
          <p:cNvPr id="18" name="Rectangle 17"/>
          <p:cNvSpPr/>
          <p:nvPr userDrawn="1"/>
        </p:nvSpPr>
        <p:spPr>
          <a:xfrm>
            <a:off x="110068" y="125581"/>
            <a:ext cx="4419600" cy="6199019"/>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sp>
        <p:nvSpPr>
          <p:cNvPr id="27" name="Rectangle 26"/>
          <p:cNvSpPr/>
          <p:nvPr userDrawn="1"/>
        </p:nvSpPr>
        <p:spPr>
          <a:xfrm>
            <a:off x="4758268" y="125580"/>
            <a:ext cx="4267200" cy="6199020"/>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sp>
        <p:nvSpPr>
          <p:cNvPr id="28" name="TextBox 27"/>
          <p:cNvSpPr txBox="1"/>
          <p:nvPr userDrawn="1"/>
        </p:nvSpPr>
        <p:spPr>
          <a:xfrm>
            <a:off x="186268" y="5862935"/>
            <a:ext cx="4360066" cy="461665"/>
          </a:xfrm>
          <a:prstGeom prst="rect">
            <a:avLst/>
          </a:prstGeom>
          <a:noFill/>
        </p:spPr>
        <p:txBody>
          <a:bodyPr wrap="square" rtlCol="0">
            <a:spAutoFit/>
          </a:bodyPr>
          <a:lstStyle/>
          <a:p>
            <a:r>
              <a:rPr lang="en-US" sz="1200" i="1" dirty="0" smtClean="0">
                <a:solidFill>
                  <a:srgbClr val="000000"/>
                </a:solidFill>
              </a:rPr>
              <a:t>Note: If using transitional slides,</a:t>
            </a:r>
            <a:r>
              <a:rPr lang="en-US" sz="1200" i="1" baseline="0" dirty="0" smtClean="0">
                <a:solidFill>
                  <a:srgbClr val="000000"/>
                </a:solidFill>
              </a:rPr>
              <a:t> you must also locate these within the Slide Master and edit the footer label accordingly</a:t>
            </a:r>
            <a:endParaRPr lang="en-US" sz="1200" i="1" dirty="0">
              <a:solidFill>
                <a:srgbClr val="000000"/>
              </a:solidFill>
            </a:endParaRPr>
          </a:p>
        </p:txBody>
      </p:sp>
      <p:sp>
        <p:nvSpPr>
          <p:cNvPr id="30" name="TextBox 29"/>
          <p:cNvSpPr txBox="1"/>
          <p:nvPr userDrawn="1"/>
        </p:nvSpPr>
        <p:spPr>
          <a:xfrm>
            <a:off x="5029200" y="135466"/>
            <a:ext cx="3886200" cy="2487861"/>
          </a:xfrm>
          <a:prstGeom prst="rect">
            <a:avLst/>
          </a:prstGeom>
          <a:noFill/>
        </p:spPr>
        <p:txBody>
          <a:bodyPr wrap="square" rtlCol="0">
            <a:spAutoFit/>
          </a:bodyPr>
          <a:lstStyle/>
          <a:p>
            <a:r>
              <a:rPr lang="en-US" sz="1600" dirty="0" smtClean="0">
                <a:solidFill>
                  <a:srgbClr val="000000"/>
                </a:solidFill>
              </a:rPr>
              <a:t>This template</a:t>
            </a:r>
            <a:r>
              <a:rPr lang="en-US" sz="1600" baseline="0" dirty="0" smtClean="0">
                <a:solidFill>
                  <a:srgbClr val="000000"/>
                </a:solidFill>
              </a:rPr>
              <a:t> contains a variety of slide options to support your presentation needs.  </a:t>
            </a:r>
          </a:p>
          <a:p>
            <a:endParaRPr lang="en-US" sz="1400" baseline="0" dirty="0" smtClean="0">
              <a:solidFill>
                <a:srgbClr val="000000"/>
              </a:solidFill>
            </a:endParaRPr>
          </a:p>
          <a:p>
            <a:r>
              <a:rPr lang="en-US" sz="1400" baseline="0" dirty="0" smtClean="0">
                <a:solidFill>
                  <a:srgbClr val="000000"/>
                </a:solidFill>
              </a:rPr>
              <a:t>To change a slide layout:</a:t>
            </a:r>
          </a:p>
          <a:p>
            <a:pPr marL="457200" lvl="1" indent="0">
              <a:spcBef>
                <a:spcPts val="200"/>
              </a:spcBef>
              <a:spcAft>
                <a:spcPts val="200"/>
              </a:spcAft>
              <a:buNone/>
            </a:pPr>
            <a:r>
              <a:rPr lang="en-US" sz="1400" baseline="0" dirty="0" smtClean="0">
                <a:solidFill>
                  <a:srgbClr val="000000"/>
                </a:solidFill>
              </a:rPr>
              <a:t>Select the </a:t>
            </a:r>
            <a:r>
              <a:rPr lang="en-US" sz="1400" b="1" i="1" baseline="0" dirty="0" smtClean="0">
                <a:solidFill>
                  <a:srgbClr val="000000"/>
                </a:solidFill>
              </a:rPr>
              <a:t>slide</a:t>
            </a:r>
            <a:r>
              <a:rPr lang="en-US" sz="1400" baseline="0" dirty="0" smtClean="0">
                <a:solidFill>
                  <a:srgbClr val="000000"/>
                </a:solidFill>
              </a:rPr>
              <a:t> you wish to change.</a:t>
            </a:r>
          </a:p>
          <a:p>
            <a:pPr marL="457200" lvl="1" indent="0">
              <a:spcBef>
                <a:spcPts val="200"/>
              </a:spcBef>
              <a:spcAft>
                <a:spcPts val="200"/>
              </a:spcAft>
              <a:buNone/>
            </a:pPr>
            <a:r>
              <a:rPr lang="en-US" sz="1400" baseline="0" dirty="0" smtClean="0">
                <a:solidFill>
                  <a:srgbClr val="000000"/>
                </a:solidFill>
              </a:rPr>
              <a:t>In the PowerPoint ribbon, click to view the </a:t>
            </a:r>
            <a:r>
              <a:rPr lang="en-US" sz="1400" b="1" i="1" baseline="0" dirty="0" smtClean="0">
                <a:solidFill>
                  <a:srgbClr val="000000"/>
                </a:solidFill>
              </a:rPr>
              <a:t>Home</a:t>
            </a:r>
            <a:r>
              <a:rPr lang="en-US" sz="1400" baseline="0" dirty="0" smtClean="0">
                <a:solidFill>
                  <a:srgbClr val="000000"/>
                </a:solidFill>
              </a:rPr>
              <a:t> tab.</a:t>
            </a:r>
          </a:p>
          <a:p>
            <a:pPr marL="457200" lvl="1" indent="0">
              <a:spcBef>
                <a:spcPts val="200"/>
              </a:spcBef>
              <a:spcAft>
                <a:spcPts val="200"/>
              </a:spcAft>
              <a:buNone/>
            </a:pPr>
            <a:r>
              <a:rPr lang="en-US" sz="1400" dirty="0" smtClean="0">
                <a:solidFill>
                  <a:srgbClr val="000000"/>
                </a:solidFill>
              </a:rPr>
              <a:t>Click the </a:t>
            </a:r>
            <a:r>
              <a:rPr lang="en-US" sz="1400" b="1" i="1" dirty="0" smtClean="0">
                <a:solidFill>
                  <a:srgbClr val="000000"/>
                </a:solidFill>
              </a:rPr>
              <a:t>Layout</a:t>
            </a:r>
            <a:r>
              <a:rPr lang="en-US" sz="1400" dirty="0" smtClean="0">
                <a:solidFill>
                  <a:srgbClr val="000000"/>
                </a:solidFill>
              </a:rPr>
              <a:t> button.</a:t>
            </a:r>
          </a:p>
          <a:p>
            <a:pPr marL="457200" lvl="1" indent="0">
              <a:spcBef>
                <a:spcPts val="200"/>
              </a:spcBef>
              <a:spcAft>
                <a:spcPts val="200"/>
              </a:spcAft>
              <a:buNone/>
            </a:pPr>
            <a:r>
              <a:rPr lang="en-US" sz="1400" dirty="0" smtClean="0">
                <a:solidFill>
                  <a:srgbClr val="000000"/>
                </a:solidFill>
              </a:rPr>
              <a:t>From</a:t>
            </a:r>
            <a:r>
              <a:rPr lang="en-US" sz="1400" baseline="0" dirty="0" smtClean="0">
                <a:solidFill>
                  <a:srgbClr val="000000"/>
                </a:solidFill>
              </a:rPr>
              <a:t> the window of layout options that appears, choose the </a:t>
            </a:r>
            <a:r>
              <a:rPr lang="en-US" sz="1400" b="1" i="1" baseline="0" dirty="0" smtClean="0">
                <a:solidFill>
                  <a:srgbClr val="000000"/>
                </a:solidFill>
              </a:rPr>
              <a:t>desired layout</a:t>
            </a:r>
            <a:r>
              <a:rPr lang="en-US" sz="1400" baseline="0" dirty="0" smtClean="0">
                <a:solidFill>
                  <a:srgbClr val="000000"/>
                </a:solidFill>
              </a:rPr>
              <a:t>.</a:t>
            </a:r>
            <a:endParaRPr lang="en-US" sz="1400" dirty="0" smtClean="0">
              <a:solidFill>
                <a:srgbClr val="000000"/>
              </a:solidFill>
            </a:endParaRPr>
          </a:p>
        </p:txBody>
      </p:sp>
      <p:pic>
        <p:nvPicPr>
          <p:cNvPr id="1028" name="Picture 4"/>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5249341" y="2891357"/>
            <a:ext cx="3632192" cy="17483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5" name="Oval 44"/>
          <p:cNvSpPr/>
          <p:nvPr userDrawn="1"/>
        </p:nvSpPr>
        <p:spPr>
          <a:xfrm>
            <a:off x="5249342" y="1406000"/>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2</a:t>
            </a:r>
            <a:endParaRPr lang="en-US" sz="1200" b="1" dirty="0">
              <a:solidFill>
                <a:schemeClr val="bg1"/>
              </a:solidFill>
            </a:endParaRPr>
          </a:p>
        </p:txBody>
      </p:sp>
      <p:sp>
        <p:nvSpPr>
          <p:cNvPr id="47" name="Oval 46"/>
          <p:cNvSpPr/>
          <p:nvPr userDrawn="1"/>
        </p:nvSpPr>
        <p:spPr>
          <a:xfrm>
            <a:off x="5249341" y="1866896"/>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3</a:t>
            </a:r>
            <a:endParaRPr lang="en-US" sz="1200" b="1" dirty="0">
              <a:solidFill>
                <a:schemeClr val="bg1"/>
              </a:solidFill>
            </a:endParaRPr>
          </a:p>
        </p:txBody>
      </p:sp>
      <p:sp>
        <p:nvSpPr>
          <p:cNvPr id="48" name="Oval 47"/>
          <p:cNvSpPr/>
          <p:nvPr userDrawn="1"/>
        </p:nvSpPr>
        <p:spPr>
          <a:xfrm>
            <a:off x="5249342" y="2133600"/>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4</a:t>
            </a:r>
            <a:endParaRPr lang="en-US" sz="1200" b="1" dirty="0">
              <a:solidFill>
                <a:schemeClr val="bg1"/>
              </a:solidFill>
            </a:endParaRPr>
          </a:p>
        </p:txBody>
      </p:sp>
      <p:sp>
        <p:nvSpPr>
          <p:cNvPr id="49" name="Oval 48"/>
          <p:cNvSpPr/>
          <p:nvPr userDrawn="1"/>
        </p:nvSpPr>
        <p:spPr>
          <a:xfrm>
            <a:off x="5249341" y="1110197"/>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1</a:t>
            </a:r>
            <a:endParaRPr lang="en-US" sz="1200" b="1" dirty="0">
              <a:solidFill>
                <a:schemeClr val="bg1"/>
              </a:solidFill>
            </a:endParaRPr>
          </a:p>
        </p:txBody>
      </p:sp>
      <p:sp>
        <p:nvSpPr>
          <p:cNvPr id="50" name="Oval 49"/>
          <p:cNvSpPr/>
          <p:nvPr userDrawn="1"/>
        </p:nvSpPr>
        <p:spPr>
          <a:xfrm>
            <a:off x="5477942" y="2743200"/>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2</a:t>
            </a:r>
            <a:endParaRPr lang="en-US" sz="1200" b="1" dirty="0">
              <a:solidFill>
                <a:schemeClr val="bg1"/>
              </a:solidFill>
            </a:endParaRPr>
          </a:p>
        </p:txBody>
      </p:sp>
      <p:sp>
        <p:nvSpPr>
          <p:cNvPr id="51" name="Oval 50"/>
          <p:cNvSpPr/>
          <p:nvPr userDrawn="1"/>
        </p:nvSpPr>
        <p:spPr>
          <a:xfrm>
            <a:off x="6400800" y="2941900"/>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3</a:t>
            </a:r>
            <a:endParaRPr lang="en-US" sz="1200" b="1" dirty="0">
              <a:solidFill>
                <a:schemeClr val="bg1"/>
              </a:solidFill>
            </a:endParaRPr>
          </a:p>
        </p:txBody>
      </p:sp>
      <p:sp>
        <p:nvSpPr>
          <p:cNvPr id="52" name="Oval 51"/>
          <p:cNvSpPr/>
          <p:nvPr userDrawn="1"/>
        </p:nvSpPr>
        <p:spPr>
          <a:xfrm>
            <a:off x="7772400" y="3949703"/>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4</a:t>
            </a:r>
            <a:endParaRPr lang="en-US" sz="1200" b="1" dirty="0">
              <a:solidFill>
                <a:schemeClr val="bg1"/>
              </a:solidFill>
            </a:endParaRPr>
          </a:p>
        </p:txBody>
      </p:sp>
      <p:sp>
        <p:nvSpPr>
          <p:cNvPr id="54" name="TextBox 53"/>
          <p:cNvSpPr txBox="1"/>
          <p:nvPr userDrawn="1"/>
        </p:nvSpPr>
        <p:spPr>
          <a:xfrm>
            <a:off x="5029200" y="4812695"/>
            <a:ext cx="3886200" cy="584775"/>
          </a:xfrm>
          <a:prstGeom prst="rect">
            <a:avLst/>
          </a:prstGeom>
          <a:noFill/>
        </p:spPr>
        <p:txBody>
          <a:bodyPr wrap="square" rtlCol="0">
            <a:spAutoFit/>
          </a:bodyPr>
          <a:lstStyle/>
          <a:p>
            <a:r>
              <a:rPr lang="en-US" sz="1600" dirty="0" smtClean="0">
                <a:solidFill>
                  <a:srgbClr val="000000"/>
                </a:solidFill>
              </a:rPr>
              <a:t>Note:</a:t>
            </a:r>
            <a:r>
              <a:rPr lang="en-US" sz="1600" baseline="0" dirty="0" smtClean="0">
                <a:solidFill>
                  <a:srgbClr val="000000"/>
                </a:solidFill>
              </a:rPr>
              <a:t> these same layout options are available to you when inserting a new slide.</a:t>
            </a:r>
            <a:endParaRPr lang="en-US" sz="1600" dirty="0" smtClean="0">
              <a:solidFill>
                <a:srgbClr val="000000"/>
              </a:solidFill>
            </a:endParaRPr>
          </a:p>
        </p:txBody>
      </p:sp>
      <p:pic>
        <p:nvPicPr>
          <p:cNvPr id="1026" name="Picture 2"/>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425066" y="4179125"/>
            <a:ext cx="1736725" cy="555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3742603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so transitional slide 2">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09600" y="2057400"/>
            <a:ext cx="7772400" cy="1362075"/>
          </a:xfrm>
        </p:spPr>
        <p:txBody>
          <a:bodyPr anchor="b"/>
          <a:lstStyle>
            <a:lvl1pPr algn="l">
              <a:defRPr sz="3200" b="1" cap="all" baseline="0">
                <a:solidFill>
                  <a:schemeClr val="accent1"/>
                </a:solidFill>
                <a:latin typeface="+mj-lt"/>
              </a:defRPr>
            </a:lvl1pPr>
          </a:lstStyle>
          <a:p>
            <a:r>
              <a:rPr lang="en-US" dirty="0" smtClean="0"/>
              <a:t>transitional slide Title</a:t>
            </a:r>
            <a:endParaRPr lang="en-US" dirty="0"/>
          </a:p>
        </p:txBody>
      </p:sp>
      <p:sp>
        <p:nvSpPr>
          <p:cNvPr id="5" name="Text Placeholder 2"/>
          <p:cNvSpPr>
            <a:spLocks noGrp="1"/>
          </p:cNvSpPr>
          <p:nvPr>
            <p:ph type="body" idx="1" hasCustomPrompt="1"/>
          </p:nvPr>
        </p:nvSpPr>
        <p:spPr>
          <a:xfrm>
            <a:off x="609600" y="3429000"/>
            <a:ext cx="7772400" cy="1500187"/>
          </a:xfrm>
        </p:spPr>
        <p:txBody>
          <a:bodyPr anchor="t"/>
          <a:lstStyle>
            <a:lvl1pPr marL="0" indent="0">
              <a:buNone/>
              <a:defRPr sz="2400" i="1" baseline="0">
                <a:solidFill>
                  <a:srgbClr val="000000"/>
                </a:solidFill>
                <a:latin typeface="+mj-l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Transitional Slide Subtitle</a:t>
            </a:r>
          </a:p>
        </p:txBody>
      </p:sp>
      <p:pic>
        <p:nvPicPr>
          <p:cNvPr id="6" name="Picture 5" descr="ISO049-PowerPoint-d1-revised-03.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300216"/>
            <a:ext cx="9144000" cy="567350"/>
          </a:xfrm>
          <a:prstGeom prst="rect">
            <a:avLst/>
          </a:prstGeom>
        </p:spPr>
      </p:pic>
      <p:sp>
        <p:nvSpPr>
          <p:cNvPr id="7" name="Rectangle 6"/>
          <p:cNvSpPr/>
          <p:nvPr userDrawn="1"/>
        </p:nvSpPr>
        <p:spPr>
          <a:xfrm>
            <a:off x="3900856" y="6327648"/>
            <a:ext cx="1342288"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solidFill>
                  <a:schemeClr val="tx1"/>
                </a:solidFill>
              </a:rPr>
              <a:t>ISO-NE PUBLIC</a:t>
            </a:r>
            <a:endParaRPr lang="en-US" sz="700" b="1" dirty="0">
              <a:solidFill>
                <a:schemeClr val="tx1"/>
              </a:solidFill>
            </a:endParaRPr>
          </a:p>
        </p:txBody>
      </p:sp>
      <p:sp>
        <p:nvSpPr>
          <p:cNvPr id="8" name="Slide Number Placeholder 5"/>
          <p:cNvSpPr>
            <a:spLocks noGrp="1"/>
          </p:cNvSpPr>
          <p:nvPr>
            <p:ph type="sldNum" sz="quarter" idx="4"/>
          </p:nvPr>
        </p:nvSpPr>
        <p:spPr>
          <a:xfrm>
            <a:off x="8534400" y="6365882"/>
            <a:ext cx="381000" cy="263518"/>
          </a:xfrm>
          <a:prstGeom prst="rect">
            <a:avLst/>
          </a:prstGeom>
        </p:spPr>
        <p:txBody>
          <a:bodyPr lIns="0" tIns="0" rIns="0" bIns="0" anchor="ctr"/>
          <a:lstStyle>
            <a:lvl1pPr algn="ctr">
              <a:defRPr sz="1400">
                <a:solidFill>
                  <a:schemeClr val="tx1"/>
                </a:solidFill>
              </a:defRPr>
            </a:lvl1pPr>
          </a:lstStyle>
          <a:p>
            <a:fld id="{10C7F894-2A36-495D-AB7C-1055F7AC0F9D}" type="slidenum">
              <a:rPr lang="en-US" smtClean="0"/>
              <a:pPr/>
              <a:t>‹#›</a:t>
            </a:fld>
            <a:endParaRPr lang="en-US" dirty="0"/>
          </a:p>
        </p:txBody>
      </p:sp>
    </p:spTree>
    <p:extLst>
      <p:ext uri="{BB962C8B-B14F-4D97-AF65-F5344CB8AC3E}">
        <p14:creationId xmlns:p14="http://schemas.microsoft.com/office/powerpoint/2010/main" val="1994965960"/>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emplate Instruction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solidFill>
                  <a:srgbClr val="000000"/>
                </a:solidFill>
              </a:defRPr>
            </a:lvl1pPr>
          </a:lstStyle>
          <a:p>
            <a:fld id="{10C7F894-2A36-495D-AB7C-1055F7AC0F9D}" type="slidenum">
              <a:rPr lang="en-US" smtClean="0"/>
              <a:pPr/>
              <a:t>‹#›</a:t>
            </a:fld>
            <a:endParaRPr lang="en-US" dirty="0"/>
          </a:p>
        </p:txBody>
      </p:sp>
      <p:sp>
        <p:nvSpPr>
          <p:cNvPr id="5" name="Slide Number Placeholder 2"/>
          <p:cNvSpPr txBox="1">
            <a:spLocks/>
          </p:cNvSpPr>
          <p:nvPr userDrawn="1"/>
        </p:nvSpPr>
        <p:spPr>
          <a:xfrm>
            <a:off x="8534400" y="6365882"/>
            <a:ext cx="381000" cy="263518"/>
          </a:xfrm>
          <a:prstGeom prst="rect">
            <a:avLst/>
          </a:prstGeom>
        </p:spPr>
        <p:txBody>
          <a:bodyPr lIns="0" tIns="0" rIns="0" bIns="0" anchor="ctr"/>
          <a:lstStyle>
            <a:defPPr>
              <a:defRPr lang="en-US"/>
            </a:defPPr>
            <a:lvl1pPr marL="0" algn="ctr" defTabSz="914400" rtl="0" eaLnBrk="1" latinLnBrk="0" hangingPunct="1">
              <a:defRPr sz="1400" kern="1200">
                <a:solidFill>
                  <a:srgbClr val="637E8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0D2C783-583D-47C4-9F33-9EB4B47B6128}" type="slidenum">
              <a:rPr lang="en-US" smtClean="0">
                <a:solidFill>
                  <a:schemeClr val="tx1"/>
                </a:solidFill>
              </a:rPr>
              <a:pPr/>
              <a:t>‹#›</a:t>
            </a:fld>
            <a:endParaRPr lang="en-US" dirty="0">
              <a:solidFill>
                <a:schemeClr val="tx1"/>
              </a:solidFill>
            </a:endParaRPr>
          </a:p>
        </p:txBody>
      </p:sp>
      <p:sp>
        <p:nvSpPr>
          <p:cNvPr id="18" name="Rectangle 17"/>
          <p:cNvSpPr/>
          <p:nvPr userDrawn="1"/>
        </p:nvSpPr>
        <p:spPr>
          <a:xfrm>
            <a:off x="110068" y="125581"/>
            <a:ext cx="4419600" cy="6199019"/>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sp>
        <p:nvSpPr>
          <p:cNvPr id="30" name="TextBox 29"/>
          <p:cNvSpPr txBox="1"/>
          <p:nvPr userDrawn="1"/>
        </p:nvSpPr>
        <p:spPr>
          <a:xfrm>
            <a:off x="152400" y="135466"/>
            <a:ext cx="2628900" cy="954107"/>
          </a:xfrm>
          <a:prstGeom prst="rect">
            <a:avLst/>
          </a:prstGeom>
          <a:noFill/>
        </p:spPr>
        <p:txBody>
          <a:bodyPr wrap="square" rtlCol="0">
            <a:spAutoFit/>
          </a:bodyPr>
          <a:lstStyle/>
          <a:p>
            <a:r>
              <a:rPr lang="en-US" sz="1400" dirty="0" smtClean="0">
                <a:solidFill>
                  <a:srgbClr val="000000"/>
                </a:solidFill>
              </a:rPr>
              <a:t>This template contains approved ISO-NE colors,</a:t>
            </a:r>
            <a:r>
              <a:rPr lang="en-US" sz="1400" baseline="0" dirty="0" smtClean="0">
                <a:solidFill>
                  <a:srgbClr val="000000"/>
                </a:solidFill>
              </a:rPr>
              <a:t> which can be accessed from any color palette (e.g., font color, shape fill):</a:t>
            </a:r>
            <a:endParaRPr lang="en-US" sz="1400" dirty="0">
              <a:solidFill>
                <a:srgbClr val="000000"/>
              </a:solidFill>
            </a:endParaRPr>
          </a:p>
        </p:txBody>
      </p:sp>
      <p:pic>
        <p:nvPicPr>
          <p:cNvPr id="2"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768600" y="330200"/>
            <a:ext cx="1562100" cy="60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12" name="Table 11"/>
          <p:cNvGraphicFramePr>
            <a:graphicFrameLocks noGrp="1"/>
          </p:cNvGraphicFramePr>
          <p:nvPr userDrawn="1">
            <p:extLst>
              <p:ext uri="{D42A27DB-BD31-4B8C-83A1-F6EECF244321}">
                <p14:modId xmlns:p14="http://schemas.microsoft.com/office/powerpoint/2010/main" val="1709699927"/>
              </p:ext>
            </p:extLst>
          </p:nvPr>
        </p:nvGraphicFramePr>
        <p:xfrm>
          <a:off x="228600" y="1092200"/>
          <a:ext cx="4165068" cy="5212080"/>
        </p:xfrm>
        <a:graphic>
          <a:graphicData uri="http://schemas.openxmlformats.org/drawingml/2006/table">
            <a:tbl>
              <a:tblPr firstRow="1" bandRow="1">
                <a:tableStyleId>{7E9639D4-E3E2-4D34-9284-5A2195B3D0D7}</a:tableStyleId>
              </a:tblPr>
              <a:tblGrid>
                <a:gridCol w="812268"/>
                <a:gridCol w="1066799"/>
                <a:gridCol w="2286001"/>
              </a:tblGrid>
              <a:tr h="0">
                <a:tc>
                  <a:txBody>
                    <a:bodyPr/>
                    <a:lstStyle/>
                    <a:p>
                      <a:pPr algn="l"/>
                      <a:r>
                        <a:rPr lang="en-US" sz="1400" dirty="0" smtClean="0"/>
                        <a:t>Color</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400" dirty="0" smtClean="0"/>
                        <a:t>RGB Value</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400" dirty="0" smtClean="0"/>
                        <a:t>Description</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l"/>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rgbClr val="000000"/>
                          </a:solidFill>
                        </a:rPr>
                        <a:t>23.149.210</a:t>
                      </a:r>
                    </a:p>
                    <a:p>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b="0" kern="1200" dirty="0" smtClean="0">
                          <a:solidFill>
                            <a:srgbClr val="000000"/>
                          </a:solidFill>
                          <a:latin typeface="+mn-lt"/>
                          <a:ea typeface="+mn-ea"/>
                          <a:cs typeface="+mn-cs"/>
                        </a:rPr>
                        <a:t>ISO Blue: Use as primary color for headers and accents</a:t>
                      </a:r>
                      <a:endParaRPr lang="en-US" sz="1200" b="0" kern="1200" dirty="0">
                        <a:solidFill>
                          <a:srgbClr val="00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l"/>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rgbClr val="000000"/>
                          </a:solidFill>
                        </a:rPr>
                        <a:t>251.185.47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b="0" kern="1200" dirty="0" smtClean="0">
                          <a:solidFill>
                            <a:srgbClr val="000000"/>
                          </a:solidFill>
                          <a:latin typeface="+mn-lt"/>
                          <a:ea typeface="+mn-ea"/>
                          <a:cs typeface="+mn-cs"/>
                        </a:rPr>
                        <a:t>ISO Yellow: Use as an accent color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l"/>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rgbClr val="000000"/>
                          </a:solidFill>
                        </a:rPr>
                        <a:t>246.137.32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b="0" kern="1200" dirty="0" smtClean="0">
                          <a:solidFill>
                            <a:srgbClr val="000000"/>
                          </a:solidFill>
                          <a:latin typeface="+mn-lt"/>
                          <a:ea typeface="+mn-ea"/>
                          <a:cs typeface="+mn-cs"/>
                        </a:rPr>
                        <a:t>ISO Orange: Use as an accent color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l"/>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rgbClr val="000000"/>
                          </a:solidFill>
                        </a:rPr>
                        <a:t>236.51.37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b="0" kern="1200" dirty="0" smtClean="0">
                          <a:solidFill>
                            <a:srgbClr val="000000"/>
                          </a:solidFill>
                          <a:latin typeface="+mn-lt"/>
                          <a:ea typeface="+mn-ea"/>
                          <a:cs typeface="+mn-cs"/>
                        </a:rPr>
                        <a:t>ISO Red: Use as an accent color</a:t>
                      </a:r>
                    </a:p>
                    <a:p>
                      <a:pPr algn="l"/>
                      <a:endParaRPr lang="en-US" sz="1200" b="0" kern="1200" dirty="0">
                        <a:solidFill>
                          <a:srgbClr val="00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1800">
                <a:tc>
                  <a:txBody>
                    <a:bodyPr/>
                    <a:lstStyle/>
                    <a:p>
                      <a:pPr algn="l"/>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rgbClr val="000000"/>
                          </a:solidFill>
                        </a:rPr>
                        <a:t>133.85.161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b="0" kern="1200" dirty="0" smtClean="0">
                          <a:solidFill>
                            <a:srgbClr val="000000"/>
                          </a:solidFill>
                          <a:latin typeface="+mn-lt"/>
                          <a:ea typeface="+mn-ea"/>
                          <a:cs typeface="+mn-cs"/>
                        </a:rPr>
                        <a:t>ISO Purple: Use as an accent color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l"/>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rgbClr val="000000"/>
                          </a:solidFill>
                        </a:rPr>
                        <a:t>119.189.42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b="0" kern="1200" dirty="0" smtClean="0">
                          <a:solidFill>
                            <a:srgbClr val="000000"/>
                          </a:solidFill>
                          <a:latin typeface="+mn-lt"/>
                          <a:ea typeface="+mn-ea"/>
                          <a:cs typeface="+mn-cs"/>
                        </a:rPr>
                        <a:t>ISO Green: Use as an accent color</a:t>
                      </a:r>
                    </a:p>
                    <a:p>
                      <a:pPr algn="l"/>
                      <a:endParaRPr lang="en-US" sz="1200" b="0" kern="1200" dirty="0" smtClean="0">
                        <a:solidFill>
                          <a:srgbClr val="00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dirty="0" smtClean="0">
                        <a:solidFill>
                          <a:srgbClr val="00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dirty="0" smtClean="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rgbClr val="000000"/>
                          </a:solidFill>
                        </a:rPr>
                        <a:t>109.207.246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b="0" kern="1200" dirty="0" smtClean="0">
                          <a:solidFill>
                            <a:srgbClr val="000000"/>
                          </a:solidFill>
                          <a:latin typeface="+mn-lt"/>
                          <a:ea typeface="+mn-ea"/>
                          <a:cs typeface="+mn-cs"/>
                        </a:rPr>
                        <a:t>ISO Light Blue: Use as an accent color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l"/>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rgbClr val="000000"/>
                          </a:solidFill>
                        </a:rPr>
                        <a:t>30.106.154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b="0" kern="1200" dirty="0" smtClean="0">
                          <a:solidFill>
                            <a:srgbClr val="000000"/>
                          </a:solidFill>
                          <a:latin typeface="+mn-lt"/>
                          <a:ea typeface="+mn-ea"/>
                          <a:cs typeface="+mn-cs"/>
                        </a:rPr>
                        <a:t>ISO</a:t>
                      </a:r>
                      <a:r>
                        <a:rPr lang="en-US" sz="1200" b="0" kern="1200" baseline="0" dirty="0" smtClean="0">
                          <a:solidFill>
                            <a:srgbClr val="000000"/>
                          </a:solidFill>
                          <a:latin typeface="+mn-lt"/>
                          <a:ea typeface="+mn-ea"/>
                          <a:cs typeface="+mn-cs"/>
                        </a:rPr>
                        <a:t> Dark Blue: </a:t>
                      </a:r>
                      <a:r>
                        <a:rPr lang="en-US" sz="1200" b="0" kern="1200" dirty="0" smtClean="0">
                          <a:solidFill>
                            <a:srgbClr val="000000"/>
                          </a:solidFill>
                          <a:latin typeface="+mn-lt"/>
                          <a:ea typeface="+mn-ea"/>
                          <a:cs typeface="+mn-cs"/>
                        </a:rPr>
                        <a:t>Use as an accent color</a:t>
                      </a:r>
                      <a:endParaRPr lang="en-US" sz="1200" b="0" kern="1200" dirty="0">
                        <a:solidFill>
                          <a:srgbClr val="00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l"/>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rgbClr val="000000"/>
                          </a:solidFill>
                        </a:rPr>
                        <a:t>98.119.127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b="0" kern="1200" dirty="0" smtClean="0">
                          <a:solidFill>
                            <a:srgbClr val="000000"/>
                          </a:solidFill>
                          <a:latin typeface="+mn-lt"/>
                          <a:ea typeface="+mn-ea"/>
                          <a:cs typeface="+mn-cs"/>
                        </a:rPr>
                        <a:t>ISO Gray: Use as a secondary font color</a:t>
                      </a:r>
                      <a:endParaRPr lang="en-US" sz="1200" b="0" kern="1200" dirty="0">
                        <a:solidFill>
                          <a:srgbClr val="00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l"/>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00"/>
                    </a:solidFill>
                  </a:tcPr>
                </a:tc>
                <a:tc>
                  <a:txBody>
                    <a:bodyPr/>
                    <a:lstStyle/>
                    <a:p>
                      <a:pPr algn="l"/>
                      <a:r>
                        <a:rPr lang="en-US" sz="1200" dirty="0" smtClean="0">
                          <a:solidFill>
                            <a:srgbClr val="000000"/>
                          </a:solidFill>
                        </a:rPr>
                        <a:t>0.0.0</a:t>
                      </a:r>
                      <a:endParaRPr lang="en-US" sz="1200"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b="0" kern="1200" dirty="0" smtClean="0">
                          <a:solidFill>
                            <a:srgbClr val="000000"/>
                          </a:solidFill>
                          <a:latin typeface="+mn-lt"/>
                          <a:ea typeface="+mn-ea"/>
                          <a:cs typeface="+mn-cs"/>
                        </a:rPr>
                        <a:t>Black: Use as a primary font color</a:t>
                      </a:r>
                    </a:p>
                    <a:p>
                      <a:pPr algn="l"/>
                      <a:endParaRPr lang="en-US" sz="1200" b="0" kern="1200" dirty="0" smtClean="0">
                        <a:solidFill>
                          <a:srgbClr val="00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l"/>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914400" rtl="0" eaLnBrk="1" latinLnBrk="0" hangingPunct="1"/>
                      <a:r>
                        <a:rPr lang="en-US" sz="1200" b="0" kern="1200" dirty="0" smtClean="0">
                          <a:solidFill>
                            <a:srgbClr val="000000"/>
                          </a:solidFill>
                          <a:latin typeface="+mn-lt"/>
                          <a:ea typeface="+mn-ea"/>
                          <a:cs typeface="+mn-cs"/>
                        </a:rPr>
                        <a:t>255.255.255</a:t>
                      </a:r>
                      <a:endParaRPr lang="en-US" sz="1200" b="0" kern="1200" dirty="0">
                        <a:solidFill>
                          <a:srgbClr val="00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latinLnBrk="0" hangingPunct="1"/>
                      <a:r>
                        <a:rPr lang="en-US" sz="1200" b="0" kern="1200" dirty="0" smtClean="0">
                          <a:solidFill>
                            <a:srgbClr val="000000"/>
                          </a:solidFill>
                          <a:latin typeface="+mn-lt"/>
                          <a:ea typeface="+mn-ea"/>
                          <a:cs typeface="+mn-cs"/>
                        </a:rPr>
                        <a:t>White: Use as needed</a:t>
                      </a:r>
                      <a:endParaRPr lang="en-US" sz="1200" b="0" kern="1200" dirty="0">
                        <a:solidFill>
                          <a:srgbClr val="00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3" name="Rectangle 12"/>
          <p:cNvSpPr/>
          <p:nvPr userDrawn="1"/>
        </p:nvSpPr>
        <p:spPr>
          <a:xfrm>
            <a:off x="4758268" y="125581"/>
            <a:ext cx="4267200" cy="4065419"/>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sp>
        <p:nvSpPr>
          <p:cNvPr id="14" name="TextBox 13"/>
          <p:cNvSpPr txBox="1"/>
          <p:nvPr userDrawn="1"/>
        </p:nvSpPr>
        <p:spPr>
          <a:xfrm>
            <a:off x="4851402" y="152400"/>
            <a:ext cx="4097336" cy="584775"/>
          </a:xfrm>
          <a:prstGeom prst="rect">
            <a:avLst/>
          </a:prstGeom>
          <a:noFill/>
        </p:spPr>
        <p:txBody>
          <a:bodyPr wrap="square" rtlCol="0">
            <a:spAutoFit/>
          </a:bodyPr>
          <a:lstStyle/>
          <a:p>
            <a:r>
              <a:rPr lang="en-US" sz="1600" dirty="0" smtClean="0">
                <a:solidFill>
                  <a:srgbClr val="000000"/>
                </a:solidFill>
              </a:rPr>
              <a:t>This template contains approved font</a:t>
            </a:r>
            <a:r>
              <a:rPr lang="en-US" sz="1600" baseline="0" dirty="0" smtClean="0">
                <a:solidFill>
                  <a:srgbClr val="000000"/>
                </a:solidFill>
              </a:rPr>
              <a:t> size and style which will be automatically applied. </a:t>
            </a:r>
            <a:endParaRPr lang="en-US" sz="1600" dirty="0">
              <a:solidFill>
                <a:srgbClr val="000000"/>
              </a:solidFill>
            </a:endParaRPr>
          </a:p>
        </p:txBody>
      </p:sp>
      <p:sp>
        <p:nvSpPr>
          <p:cNvPr id="15" name="TextBox 14"/>
          <p:cNvSpPr txBox="1"/>
          <p:nvPr userDrawn="1"/>
        </p:nvSpPr>
        <p:spPr>
          <a:xfrm>
            <a:off x="4969937" y="685800"/>
            <a:ext cx="4038070" cy="2438400"/>
          </a:xfrm>
          <a:prstGeom prst="rect">
            <a:avLst/>
          </a:prstGeom>
          <a:noFill/>
        </p:spPr>
        <p:txBody>
          <a:bodyPr wrap="none" rtlCol="0">
            <a:noAutofit/>
          </a:bodyPr>
          <a:lstStyle/>
          <a:p>
            <a:pPr algn="r">
              <a:spcBef>
                <a:spcPts val="600"/>
              </a:spcBef>
            </a:pPr>
            <a:r>
              <a:rPr lang="en-US" sz="2800" b="1" baseline="0" dirty="0" smtClean="0">
                <a:solidFill>
                  <a:srgbClr val="000000"/>
                </a:solidFill>
              </a:rPr>
              <a:t>Slide Title – Calibri 28</a:t>
            </a:r>
          </a:p>
          <a:p>
            <a:pPr algn="r">
              <a:spcBef>
                <a:spcPts val="600"/>
              </a:spcBef>
            </a:pPr>
            <a:r>
              <a:rPr lang="en-US" sz="2400" baseline="0" dirty="0" smtClean="0">
                <a:solidFill>
                  <a:srgbClr val="000000"/>
                </a:solidFill>
              </a:rPr>
              <a:t>Content Title/Bullet 1 – Calibri 24</a:t>
            </a:r>
            <a:endParaRPr lang="en-US" baseline="0" dirty="0" smtClean="0">
              <a:solidFill>
                <a:srgbClr val="000000"/>
              </a:solidFill>
            </a:endParaRPr>
          </a:p>
          <a:p>
            <a:pPr algn="r">
              <a:spcBef>
                <a:spcPts val="600"/>
              </a:spcBef>
            </a:pPr>
            <a:r>
              <a:rPr lang="en-US" sz="2000" baseline="0" dirty="0" smtClean="0">
                <a:solidFill>
                  <a:srgbClr val="000000"/>
                </a:solidFill>
              </a:rPr>
              <a:t>Content Text/Bullet 2 – Calibri 20</a:t>
            </a:r>
            <a:endParaRPr lang="en-US" baseline="0" dirty="0" smtClean="0">
              <a:solidFill>
                <a:srgbClr val="000000"/>
              </a:solidFill>
            </a:endParaRPr>
          </a:p>
          <a:p>
            <a:pPr algn="r">
              <a:spcBef>
                <a:spcPts val="600"/>
              </a:spcBef>
            </a:pPr>
            <a:r>
              <a:rPr lang="en-US" baseline="0" dirty="0" smtClean="0">
                <a:solidFill>
                  <a:srgbClr val="000000"/>
                </a:solidFill>
              </a:rPr>
              <a:t>Chart Content/Bullet 3 – Calibri18</a:t>
            </a:r>
          </a:p>
          <a:p>
            <a:pPr algn="r">
              <a:spcBef>
                <a:spcPts val="600"/>
              </a:spcBef>
            </a:pPr>
            <a:r>
              <a:rPr lang="en-US" sz="1600" baseline="0" dirty="0" smtClean="0">
                <a:solidFill>
                  <a:srgbClr val="000000"/>
                </a:solidFill>
              </a:rPr>
              <a:t>Bullet 4 &amp; Bullet 5 – Calibri 16</a:t>
            </a:r>
            <a:endParaRPr lang="en-US" baseline="0" dirty="0" smtClean="0">
              <a:solidFill>
                <a:srgbClr val="000000"/>
              </a:solidFill>
            </a:endParaRPr>
          </a:p>
          <a:p>
            <a:pPr algn="r">
              <a:spcBef>
                <a:spcPts val="600"/>
              </a:spcBef>
            </a:pPr>
            <a:r>
              <a:rPr lang="en-US" sz="1600" b="0" baseline="0" dirty="0" smtClean="0">
                <a:solidFill>
                  <a:srgbClr val="000000"/>
                </a:solidFill>
              </a:rPr>
              <a:t>Slide Number – Calibri 14</a:t>
            </a:r>
          </a:p>
          <a:p>
            <a:pPr algn="r">
              <a:spcBef>
                <a:spcPts val="600"/>
              </a:spcBef>
            </a:pPr>
            <a:endParaRPr lang="en-US" sz="1600" b="0" baseline="0" dirty="0" smtClean="0">
              <a:solidFill>
                <a:srgbClr val="000000"/>
              </a:solidFill>
            </a:endParaRPr>
          </a:p>
        </p:txBody>
      </p:sp>
      <p:sp>
        <p:nvSpPr>
          <p:cNvPr id="16" name="Rectangle 15"/>
          <p:cNvSpPr/>
          <p:nvPr userDrawn="1"/>
        </p:nvSpPr>
        <p:spPr>
          <a:xfrm>
            <a:off x="4876800" y="3200400"/>
            <a:ext cx="4191000" cy="830997"/>
          </a:xfrm>
          <a:prstGeom prst="rect">
            <a:avLst/>
          </a:prstGeom>
        </p:spPr>
        <p:txBody>
          <a:bodyPr wrap="square">
            <a:spAutoFit/>
          </a:bodyPr>
          <a:lstStyle/>
          <a:p>
            <a:pPr algn="l">
              <a:spcBef>
                <a:spcPts val="600"/>
              </a:spcBef>
            </a:pPr>
            <a:r>
              <a:rPr lang="en-US" sz="1600" b="0" baseline="0" dirty="0" smtClean="0">
                <a:solidFill>
                  <a:srgbClr val="000000"/>
                </a:solidFill>
              </a:rPr>
              <a:t>Font within the presentation will appear black by default, but may be changed to ISO gray if desired.</a:t>
            </a:r>
            <a:endParaRPr lang="en-US" sz="1600" b="0" dirty="0">
              <a:solidFill>
                <a:srgbClr val="000000"/>
              </a:solidFill>
            </a:endParaRPr>
          </a:p>
        </p:txBody>
      </p:sp>
      <p:sp>
        <p:nvSpPr>
          <p:cNvPr id="17" name="Rectangle 16"/>
          <p:cNvSpPr/>
          <p:nvPr userDrawn="1"/>
        </p:nvSpPr>
        <p:spPr>
          <a:xfrm>
            <a:off x="4757058" y="4267200"/>
            <a:ext cx="4267200" cy="2057400"/>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sp>
        <p:nvSpPr>
          <p:cNvPr id="19" name="TextBox 18"/>
          <p:cNvSpPr txBox="1"/>
          <p:nvPr userDrawn="1"/>
        </p:nvSpPr>
        <p:spPr>
          <a:xfrm>
            <a:off x="4800600" y="4293275"/>
            <a:ext cx="4114800" cy="2031325"/>
          </a:xfrm>
          <a:prstGeom prst="rect">
            <a:avLst/>
          </a:prstGeom>
          <a:noFill/>
        </p:spPr>
        <p:txBody>
          <a:bodyPr wrap="square" rtlCol="0">
            <a:spAutoFit/>
          </a:bodyPr>
          <a:lstStyle/>
          <a:p>
            <a:r>
              <a:rPr lang="en-US" sz="1400" b="1" kern="1200" dirty="0" smtClean="0">
                <a:solidFill>
                  <a:srgbClr val="000000"/>
                </a:solidFill>
                <a:effectLst/>
                <a:latin typeface="+mn-lt"/>
                <a:ea typeface="+mn-ea"/>
                <a:cs typeface="+mn-cs"/>
              </a:rPr>
              <a:t>TIP</a:t>
            </a:r>
            <a:r>
              <a:rPr lang="en-US" sz="1400" kern="1200" dirty="0" smtClean="0">
                <a:solidFill>
                  <a:srgbClr val="000000"/>
                </a:solidFill>
                <a:effectLst/>
                <a:latin typeface="+mn-lt"/>
                <a:ea typeface="+mn-ea"/>
                <a:cs typeface="+mn-cs"/>
              </a:rPr>
              <a:t>: If you experience issues with page numbering:</a:t>
            </a:r>
          </a:p>
          <a:p>
            <a:pPr marL="571500" lvl="0" indent="-342900">
              <a:buFont typeface="+mj-lt"/>
              <a:buAutoNum type="arabicPeriod"/>
            </a:pPr>
            <a:r>
              <a:rPr lang="en-US" sz="1400" kern="1200" dirty="0" smtClean="0">
                <a:solidFill>
                  <a:srgbClr val="000000"/>
                </a:solidFill>
                <a:effectLst/>
                <a:latin typeface="+mn-lt"/>
                <a:ea typeface="+mn-ea"/>
                <a:cs typeface="+mn-cs"/>
              </a:rPr>
              <a:t>Click to view the </a:t>
            </a:r>
            <a:r>
              <a:rPr lang="en-US" sz="1400" b="1" i="1" kern="1200" dirty="0" smtClean="0">
                <a:solidFill>
                  <a:srgbClr val="000000"/>
                </a:solidFill>
                <a:effectLst/>
                <a:latin typeface="+mn-lt"/>
                <a:ea typeface="+mn-ea"/>
                <a:cs typeface="+mn-cs"/>
              </a:rPr>
              <a:t>Insert</a:t>
            </a:r>
            <a:r>
              <a:rPr lang="en-US" sz="1400" i="1" kern="1200" dirty="0" smtClean="0">
                <a:solidFill>
                  <a:srgbClr val="000000"/>
                </a:solidFill>
                <a:effectLst/>
                <a:latin typeface="+mn-lt"/>
                <a:ea typeface="+mn-ea"/>
                <a:cs typeface="+mn-cs"/>
              </a:rPr>
              <a:t> </a:t>
            </a:r>
            <a:r>
              <a:rPr lang="en-US" sz="1400" kern="1200" dirty="0" smtClean="0">
                <a:solidFill>
                  <a:srgbClr val="000000"/>
                </a:solidFill>
                <a:effectLst/>
                <a:latin typeface="+mn-lt"/>
                <a:ea typeface="+mn-ea"/>
                <a:cs typeface="+mn-cs"/>
              </a:rPr>
              <a:t>tab.</a:t>
            </a:r>
          </a:p>
          <a:p>
            <a:pPr marL="571500" lvl="0" indent="-342900">
              <a:buFont typeface="+mj-lt"/>
              <a:buAutoNum type="arabicPeriod"/>
            </a:pPr>
            <a:r>
              <a:rPr lang="en-US" sz="1400" kern="1200" dirty="0" smtClean="0">
                <a:solidFill>
                  <a:srgbClr val="000000"/>
                </a:solidFill>
                <a:effectLst/>
                <a:latin typeface="+mn-lt"/>
                <a:ea typeface="+mn-ea"/>
                <a:cs typeface="+mn-cs"/>
              </a:rPr>
              <a:t>Click the </a:t>
            </a:r>
            <a:r>
              <a:rPr lang="en-US" sz="1400" b="1" i="1" kern="1200" dirty="0" smtClean="0">
                <a:solidFill>
                  <a:srgbClr val="000000"/>
                </a:solidFill>
                <a:effectLst/>
                <a:latin typeface="+mn-lt"/>
                <a:ea typeface="+mn-ea"/>
                <a:cs typeface="+mn-cs"/>
              </a:rPr>
              <a:t>Header &amp; Footer </a:t>
            </a:r>
            <a:r>
              <a:rPr lang="en-US" sz="1400" kern="1200" dirty="0" smtClean="0">
                <a:solidFill>
                  <a:srgbClr val="000000"/>
                </a:solidFill>
                <a:effectLst/>
                <a:latin typeface="+mn-lt"/>
                <a:ea typeface="+mn-ea"/>
                <a:cs typeface="+mn-cs"/>
              </a:rPr>
              <a:t>button.</a:t>
            </a:r>
          </a:p>
          <a:p>
            <a:pPr marL="571500" lvl="0" indent="-342900">
              <a:buFont typeface="+mj-lt"/>
              <a:buAutoNum type="arabicPeriod"/>
            </a:pPr>
            <a:r>
              <a:rPr lang="en-US" sz="1400" kern="1200" dirty="0" smtClean="0">
                <a:solidFill>
                  <a:srgbClr val="000000"/>
                </a:solidFill>
                <a:effectLst/>
                <a:latin typeface="+mn-lt"/>
                <a:ea typeface="+mn-ea"/>
                <a:cs typeface="+mn-cs"/>
              </a:rPr>
              <a:t>In the dialog box that opens, uncheck the </a:t>
            </a:r>
            <a:r>
              <a:rPr lang="en-US" sz="1400" b="1" i="1" kern="1200" dirty="0" smtClean="0">
                <a:solidFill>
                  <a:srgbClr val="000000"/>
                </a:solidFill>
                <a:effectLst/>
                <a:latin typeface="+mn-lt"/>
                <a:ea typeface="+mn-ea"/>
                <a:cs typeface="+mn-cs"/>
              </a:rPr>
              <a:t>Slide number</a:t>
            </a:r>
            <a:r>
              <a:rPr lang="en-US" sz="1400" b="1" kern="1200" dirty="0" smtClean="0">
                <a:solidFill>
                  <a:srgbClr val="000000"/>
                </a:solidFill>
                <a:effectLst/>
                <a:latin typeface="+mn-lt"/>
                <a:ea typeface="+mn-ea"/>
                <a:cs typeface="+mn-cs"/>
              </a:rPr>
              <a:t> </a:t>
            </a:r>
            <a:r>
              <a:rPr lang="en-US" sz="1400" kern="1200" dirty="0" smtClean="0">
                <a:solidFill>
                  <a:srgbClr val="000000"/>
                </a:solidFill>
                <a:effectLst/>
                <a:latin typeface="+mn-lt"/>
                <a:ea typeface="+mn-ea"/>
                <a:cs typeface="+mn-cs"/>
              </a:rPr>
              <a:t>checkbox. </a:t>
            </a:r>
          </a:p>
          <a:p>
            <a:pPr marL="571500" lvl="0" indent="-342900">
              <a:buFont typeface="+mj-lt"/>
              <a:buAutoNum type="arabicPeriod"/>
            </a:pPr>
            <a:r>
              <a:rPr lang="en-US" sz="1400" kern="1200" dirty="0" smtClean="0">
                <a:solidFill>
                  <a:srgbClr val="000000"/>
                </a:solidFill>
                <a:effectLst/>
                <a:latin typeface="+mn-lt"/>
                <a:ea typeface="+mn-ea"/>
                <a:cs typeface="+mn-cs"/>
              </a:rPr>
              <a:t>Click the </a:t>
            </a:r>
            <a:r>
              <a:rPr lang="en-US" sz="1400" b="1" i="1" kern="1200" dirty="0" smtClean="0">
                <a:solidFill>
                  <a:srgbClr val="000000"/>
                </a:solidFill>
                <a:effectLst/>
                <a:latin typeface="+mn-lt"/>
                <a:ea typeface="+mn-ea"/>
                <a:cs typeface="+mn-cs"/>
              </a:rPr>
              <a:t>Apply to All</a:t>
            </a:r>
            <a:r>
              <a:rPr lang="en-US" sz="1400" b="1" kern="1200" dirty="0" smtClean="0">
                <a:solidFill>
                  <a:srgbClr val="000000"/>
                </a:solidFill>
                <a:effectLst/>
                <a:latin typeface="+mn-lt"/>
                <a:ea typeface="+mn-ea"/>
                <a:cs typeface="+mn-cs"/>
              </a:rPr>
              <a:t> </a:t>
            </a:r>
            <a:r>
              <a:rPr lang="en-US" sz="1400" kern="1200" dirty="0" smtClean="0">
                <a:solidFill>
                  <a:srgbClr val="000000"/>
                </a:solidFill>
                <a:effectLst/>
                <a:latin typeface="+mn-lt"/>
                <a:ea typeface="+mn-ea"/>
                <a:cs typeface="+mn-cs"/>
              </a:rPr>
              <a:t>button.</a:t>
            </a:r>
          </a:p>
          <a:p>
            <a:pPr marL="571500" lvl="0" indent="-342900">
              <a:buFont typeface="+mj-lt"/>
              <a:buAutoNum type="arabicPeriod"/>
            </a:pPr>
            <a:r>
              <a:rPr lang="en-US" sz="1400" kern="1200" dirty="0" smtClean="0">
                <a:solidFill>
                  <a:srgbClr val="000000"/>
                </a:solidFill>
                <a:effectLst/>
                <a:latin typeface="+mn-lt"/>
                <a:ea typeface="+mn-ea"/>
                <a:cs typeface="+mn-cs"/>
              </a:rPr>
              <a:t>Return to the Header and Footer dialog</a:t>
            </a:r>
            <a:r>
              <a:rPr lang="en-US" sz="1400" kern="1200" baseline="0" dirty="0" smtClean="0">
                <a:solidFill>
                  <a:srgbClr val="000000"/>
                </a:solidFill>
                <a:effectLst/>
                <a:latin typeface="+mn-lt"/>
                <a:ea typeface="+mn-ea"/>
                <a:cs typeface="+mn-cs"/>
              </a:rPr>
              <a:t> box and </a:t>
            </a:r>
            <a:r>
              <a:rPr lang="en-US" sz="1400" kern="1200" dirty="0" smtClean="0">
                <a:solidFill>
                  <a:srgbClr val="000000"/>
                </a:solidFill>
                <a:effectLst/>
                <a:latin typeface="+mn-lt"/>
                <a:ea typeface="+mn-ea"/>
                <a:cs typeface="+mn-cs"/>
              </a:rPr>
              <a:t>recheck the </a:t>
            </a:r>
            <a:r>
              <a:rPr lang="en-US" sz="1400" b="1" i="1" kern="1200" dirty="0" smtClean="0">
                <a:solidFill>
                  <a:srgbClr val="000000"/>
                </a:solidFill>
                <a:effectLst/>
                <a:latin typeface="+mn-lt"/>
                <a:ea typeface="+mn-ea"/>
                <a:cs typeface="+mn-cs"/>
              </a:rPr>
              <a:t>Slide number</a:t>
            </a:r>
            <a:r>
              <a:rPr lang="en-US" sz="1400" b="1" kern="1200" dirty="0" smtClean="0">
                <a:solidFill>
                  <a:srgbClr val="000000"/>
                </a:solidFill>
                <a:effectLst/>
                <a:latin typeface="+mn-lt"/>
                <a:ea typeface="+mn-ea"/>
                <a:cs typeface="+mn-cs"/>
              </a:rPr>
              <a:t> </a:t>
            </a:r>
            <a:r>
              <a:rPr lang="en-US" sz="1400" kern="1200" dirty="0" smtClean="0">
                <a:solidFill>
                  <a:srgbClr val="000000"/>
                </a:solidFill>
                <a:effectLst/>
                <a:latin typeface="+mn-lt"/>
                <a:ea typeface="+mn-ea"/>
                <a:cs typeface="+mn-cs"/>
              </a:rPr>
              <a:t>checkbox.</a:t>
            </a:r>
          </a:p>
          <a:p>
            <a:pPr marL="571500" lvl="0" indent="-342900">
              <a:buFont typeface="+mj-lt"/>
              <a:buAutoNum type="arabicPeriod"/>
            </a:pPr>
            <a:r>
              <a:rPr lang="en-US" sz="1400" kern="1200" dirty="0" smtClean="0">
                <a:solidFill>
                  <a:srgbClr val="000000"/>
                </a:solidFill>
                <a:effectLst/>
                <a:latin typeface="+mn-lt"/>
                <a:ea typeface="+mn-ea"/>
                <a:cs typeface="+mn-cs"/>
              </a:rPr>
              <a:t>Click the </a:t>
            </a:r>
            <a:r>
              <a:rPr lang="en-US" sz="1400" b="1" i="1" kern="1200" dirty="0" smtClean="0">
                <a:solidFill>
                  <a:srgbClr val="000000"/>
                </a:solidFill>
                <a:effectLst/>
                <a:latin typeface="+mn-lt"/>
                <a:ea typeface="+mn-ea"/>
                <a:cs typeface="+mn-cs"/>
              </a:rPr>
              <a:t>Apply to All</a:t>
            </a:r>
            <a:r>
              <a:rPr lang="en-US" sz="1400" b="1" kern="1200" dirty="0" smtClean="0">
                <a:solidFill>
                  <a:srgbClr val="000000"/>
                </a:solidFill>
                <a:effectLst/>
                <a:latin typeface="+mn-lt"/>
                <a:ea typeface="+mn-ea"/>
                <a:cs typeface="+mn-cs"/>
              </a:rPr>
              <a:t> </a:t>
            </a:r>
            <a:r>
              <a:rPr lang="en-US" sz="1400" kern="1200" dirty="0" smtClean="0">
                <a:solidFill>
                  <a:srgbClr val="000000"/>
                </a:solidFill>
                <a:effectLst/>
                <a:latin typeface="+mn-lt"/>
                <a:ea typeface="+mn-ea"/>
                <a:cs typeface="+mn-cs"/>
              </a:rPr>
              <a:t>button.</a:t>
            </a:r>
            <a:endParaRPr lang="en-US" sz="1400" kern="1200" dirty="0">
              <a:solidFill>
                <a:srgbClr val="000000"/>
              </a:solidFill>
              <a:effectLst/>
              <a:latin typeface="+mn-lt"/>
              <a:ea typeface="+mn-ea"/>
              <a:cs typeface="+mn-cs"/>
            </a:endParaRPr>
          </a:p>
        </p:txBody>
      </p:sp>
    </p:spTree>
    <p:extLst>
      <p:ext uri="{BB962C8B-B14F-4D97-AF65-F5344CB8AC3E}">
        <p14:creationId xmlns:p14="http://schemas.microsoft.com/office/powerpoint/2010/main" val="3715283988"/>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so 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3200">
                <a:solidFill>
                  <a:srgbClr val="000000"/>
                </a:solidFill>
              </a:defRPr>
            </a:lvl1pPr>
          </a:lstStyle>
          <a:p>
            <a:r>
              <a:rPr lang="en-US" smtClean="0"/>
              <a:t>Click to edit Master title style</a:t>
            </a:r>
            <a:endParaRPr lang="en-US" dirty="0"/>
          </a:p>
        </p:txBody>
      </p:sp>
      <p:sp>
        <p:nvSpPr>
          <p:cNvPr id="4" name="Slide Number Placeholder 5"/>
          <p:cNvSpPr>
            <a:spLocks noGrp="1"/>
          </p:cNvSpPr>
          <p:nvPr>
            <p:ph type="sldNum" sz="quarter" idx="4"/>
          </p:nvPr>
        </p:nvSpPr>
        <p:spPr>
          <a:xfrm>
            <a:off x="8763000" y="6594482"/>
            <a:ext cx="381000" cy="263518"/>
          </a:xfrm>
          <a:prstGeom prst="rect">
            <a:avLst/>
          </a:prstGeom>
        </p:spPr>
        <p:txBody>
          <a:bodyPr lIns="0" tIns="0" rIns="0" bIns="0" anchor="ctr"/>
          <a:lstStyle>
            <a:lvl1pPr algn="ctr">
              <a:defRPr sz="1400">
                <a:solidFill>
                  <a:srgbClr val="637E8E"/>
                </a:solidFill>
              </a:defRPr>
            </a:lvl1pPr>
          </a:lstStyle>
          <a:p>
            <a:fld id="{10C7F894-2A36-495D-AB7C-1055F7AC0F9D}" type="slidenum">
              <a:rPr lang="en-US" smtClean="0"/>
              <a:pPr/>
              <a:t>‹#›</a:t>
            </a:fld>
            <a:endParaRPr lang="en-US" dirty="0"/>
          </a:p>
        </p:txBody>
      </p:sp>
    </p:spTree>
    <p:extLst>
      <p:ext uri="{BB962C8B-B14F-4D97-AF65-F5344CB8AC3E}">
        <p14:creationId xmlns:p14="http://schemas.microsoft.com/office/powerpoint/2010/main" val="25309489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iso  blank slide">
    <p:spTree>
      <p:nvGrpSpPr>
        <p:cNvPr id="1" name=""/>
        <p:cNvGrpSpPr/>
        <p:nvPr/>
      </p:nvGrpSpPr>
      <p:grpSpPr>
        <a:xfrm>
          <a:off x="0" y="0"/>
          <a:ext cx="0" cy="0"/>
          <a:chOff x="0" y="0"/>
          <a:chExt cx="0" cy="0"/>
        </a:xfrm>
      </p:grpSpPr>
      <p:sp>
        <p:nvSpPr>
          <p:cNvPr id="3" name="Slide Number Placeholder 5"/>
          <p:cNvSpPr>
            <a:spLocks noGrp="1"/>
          </p:cNvSpPr>
          <p:nvPr>
            <p:ph type="sldNum" sz="quarter" idx="4"/>
          </p:nvPr>
        </p:nvSpPr>
        <p:spPr>
          <a:xfrm>
            <a:off x="8763000" y="6594482"/>
            <a:ext cx="381000" cy="263518"/>
          </a:xfrm>
          <a:prstGeom prst="rect">
            <a:avLst/>
          </a:prstGeom>
        </p:spPr>
        <p:txBody>
          <a:bodyPr lIns="0" tIns="0" rIns="0" bIns="0" anchor="ctr"/>
          <a:lstStyle>
            <a:lvl1pPr algn="ctr">
              <a:defRPr sz="1400">
                <a:solidFill>
                  <a:srgbClr val="637E8E"/>
                </a:solidFill>
              </a:defRPr>
            </a:lvl1pPr>
          </a:lstStyle>
          <a:p>
            <a:fld id="{10C7F894-2A36-495D-AB7C-1055F7AC0F9D}" type="slidenum">
              <a:rPr lang="en-US" smtClean="0"/>
              <a:pPr/>
              <a:t>‹#›</a:t>
            </a:fld>
            <a:endParaRPr lang="en-US" dirty="0"/>
          </a:p>
        </p:txBody>
      </p:sp>
    </p:spTree>
    <p:extLst>
      <p:ext uri="{BB962C8B-B14F-4D97-AF65-F5344CB8AC3E}">
        <p14:creationId xmlns:p14="http://schemas.microsoft.com/office/powerpoint/2010/main" val="18460287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so transitional slide 3">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 y="6300216"/>
            <a:ext cx="9143992" cy="567350"/>
          </a:xfrm>
          <a:prstGeom prst="rect">
            <a:avLst/>
          </a:prstGeom>
        </p:spPr>
      </p:pic>
      <p:sp>
        <p:nvSpPr>
          <p:cNvPr id="7" name="Rectangle 6"/>
          <p:cNvSpPr/>
          <p:nvPr userDrawn="1"/>
        </p:nvSpPr>
        <p:spPr>
          <a:xfrm>
            <a:off x="3900856" y="6327648"/>
            <a:ext cx="1342288"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solidFill>
                  <a:schemeClr val="tx1"/>
                </a:solidFill>
              </a:rPr>
              <a:t>ISO-NE PUBLIC</a:t>
            </a:r>
            <a:endParaRPr lang="en-US" sz="700" b="1" dirty="0">
              <a:solidFill>
                <a:schemeClr val="tx1"/>
              </a:solidFill>
            </a:endParaRPr>
          </a:p>
        </p:txBody>
      </p:sp>
      <p:sp>
        <p:nvSpPr>
          <p:cNvPr id="8" name="Title 1"/>
          <p:cNvSpPr>
            <a:spLocks noGrp="1"/>
          </p:cNvSpPr>
          <p:nvPr>
            <p:ph type="title" hasCustomPrompt="1"/>
          </p:nvPr>
        </p:nvSpPr>
        <p:spPr>
          <a:xfrm>
            <a:off x="609600" y="2057400"/>
            <a:ext cx="7772400" cy="1362075"/>
          </a:xfrm>
        </p:spPr>
        <p:txBody>
          <a:bodyPr anchor="b"/>
          <a:lstStyle>
            <a:lvl1pPr algn="l">
              <a:defRPr sz="3200" b="1" cap="all" baseline="0">
                <a:solidFill>
                  <a:schemeClr val="accent1"/>
                </a:solidFill>
                <a:latin typeface="+mj-lt"/>
              </a:defRPr>
            </a:lvl1pPr>
          </a:lstStyle>
          <a:p>
            <a:r>
              <a:rPr lang="en-US" dirty="0" smtClean="0"/>
              <a:t>transitional slide Title</a:t>
            </a:r>
            <a:endParaRPr lang="en-US" dirty="0"/>
          </a:p>
        </p:txBody>
      </p:sp>
      <p:sp>
        <p:nvSpPr>
          <p:cNvPr id="9" name="Text Placeholder 2"/>
          <p:cNvSpPr>
            <a:spLocks noGrp="1"/>
          </p:cNvSpPr>
          <p:nvPr>
            <p:ph type="body" idx="1" hasCustomPrompt="1"/>
          </p:nvPr>
        </p:nvSpPr>
        <p:spPr>
          <a:xfrm>
            <a:off x="609600" y="3429000"/>
            <a:ext cx="7772400" cy="1500187"/>
          </a:xfrm>
        </p:spPr>
        <p:txBody>
          <a:bodyPr anchor="t"/>
          <a:lstStyle>
            <a:lvl1pPr marL="0" indent="0">
              <a:buNone/>
              <a:defRPr sz="2400" i="1" baseline="0">
                <a:solidFill>
                  <a:srgbClr val="000000"/>
                </a:solidFill>
                <a:latin typeface="+mj-l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Transitional Slide Subtitle</a:t>
            </a:r>
          </a:p>
        </p:txBody>
      </p:sp>
      <p:sp>
        <p:nvSpPr>
          <p:cNvPr id="10" name="Slide Number Placeholder 5"/>
          <p:cNvSpPr>
            <a:spLocks noGrp="1"/>
          </p:cNvSpPr>
          <p:nvPr>
            <p:ph type="sldNum" sz="quarter" idx="4"/>
          </p:nvPr>
        </p:nvSpPr>
        <p:spPr>
          <a:xfrm>
            <a:off x="8534400" y="6365882"/>
            <a:ext cx="381000" cy="263518"/>
          </a:xfrm>
          <a:prstGeom prst="rect">
            <a:avLst/>
          </a:prstGeom>
        </p:spPr>
        <p:txBody>
          <a:bodyPr lIns="0" tIns="0" rIns="0" bIns="0" anchor="ctr"/>
          <a:lstStyle>
            <a:lvl1pPr algn="ctr">
              <a:defRPr sz="1400">
                <a:solidFill>
                  <a:schemeClr val="tx1"/>
                </a:solidFill>
              </a:defRPr>
            </a:lvl1pPr>
          </a:lstStyle>
          <a:p>
            <a:fld id="{10C7F894-2A36-495D-AB7C-1055F7AC0F9D}" type="slidenum">
              <a:rPr lang="en-US" smtClean="0"/>
              <a:pPr/>
              <a:t>‹#›</a:t>
            </a:fld>
            <a:endParaRPr lang="en-US" dirty="0"/>
          </a:p>
        </p:txBody>
      </p:sp>
    </p:spTree>
    <p:extLst>
      <p:ext uri="{BB962C8B-B14F-4D97-AF65-F5344CB8AC3E}">
        <p14:creationId xmlns:p14="http://schemas.microsoft.com/office/powerpoint/2010/main" val="426048843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so transitional slide 4">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 y="6300216"/>
            <a:ext cx="9143992" cy="567349"/>
          </a:xfrm>
          <a:prstGeom prst="rect">
            <a:avLst/>
          </a:prstGeom>
        </p:spPr>
      </p:pic>
      <p:sp>
        <p:nvSpPr>
          <p:cNvPr id="7" name="Rectangle 6"/>
          <p:cNvSpPr/>
          <p:nvPr userDrawn="1"/>
        </p:nvSpPr>
        <p:spPr>
          <a:xfrm>
            <a:off x="3900856" y="6327648"/>
            <a:ext cx="1342288"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solidFill>
                  <a:schemeClr val="tx1"/>
                </a:solidFill>
              </a:rPr>
              <a:t>ISO-NE PUBLIC</a:t>
            </a:r>
            <a:endParaRPr lang="en-US" sz="700" b="1" dirty="0">
              <a:solidFill>
                <a:schemeClr val="tx1"/>
              </a:solidFill>
            </a:endParaRPr>
          </a:p>
        </p:txBody>
      </p:sp>
      <p:sp>
        <p:nvSpPr>
          <p:cNvPr id="8" name="Title 1"/>
          <p:cNvSpPr>
            <a:spLocks noGrp="1"/>
          </p:cNvSpPr>
          <p:nvPr>
            <p:ph type="title" hasCustomPrompt="1"/>
          </p:nvPr>
        </p:nvSpPr>
        <p:spPr>
          <a:xfrm>
            <a:off x="609600" y="2057400"/>
            <a:ext cx="7772400" cy="1362075"/>
          </a:xfrm>
        </p:spPr>
        <p:txBody>
          <a:bodyPr anchor="b"/>
          <a:lstStyle>
            <a:lvl1pPr algn="l">
              <a:defRPr sz="3200" b="1" cap="all" baseline="0">
                <a:solidFill>
                  <a:schemeClr val="accent1"/>
                </a:solidFill>
                <a:latin typeface="+mj-lt"/>
              </a:defRPr>
            </a:lvl1pPr>
          </a:lstStyle>
          <a:p>
            <a:r>
              <a:rPr lang="en-US" dirty="0" smtClean="0"/>
              <a:t>transitional slide Title</a:t>
            </a:r>
            <a:endParaRPr lang="en-US" dirty="0"/>
          </a:p>
        </p:txBody>
      </p:sp>
      <p:sp>
        <p:nvSpPr>
          <p:cNvPr id="9" name="Text Placeholder 2"/>
          <p:cNvSpPr>
            <a:spLocks noGrp="1"/>
          </p:cNvSpPr>
          <p:nvPr>
            <p:ph type="body" idx="1" hasCustomPrompt="1"/>
          </p:nvPr>
        </p:nvSpPr>
        <p:spPr>
          <a:xfrm>
            <a:off x="609600" y="3429000"/>
            <a:ext cx="7772400" cy="1500187"/>
          </a:xfrm>
        </p:spPr>
        <p:txBody>
          <a:bodyPr anchor="t"/>
          <a:lstStyle>
            <a:lvl1pPr marL="0" indent="0">
              <a:buNone/>
              <a:defRPr sz="2400" i="1" baseline="0">
                <a:solidFill>
                  <a:srgbClr val="000000"/>
                </a:solidFill>
                <a:latin typeface="+mj-l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Transitional Slide Subtitle</a:t>
            </a:r>
          </a:p>
        </p:txBody>
      </p:sp>
      <p:sp>
        <p:nvSpPr>
          <p:cNvPr id="10" name="Slide Number Placeholder 5"/>
          <p:cNvSpPr>
            <a:spLocks noGrp="1"/>
          </p:cNvSpPr>
          <p:nvPr>
            <p:ph type="sldNum" sz="quarter" idx="4"/>
          </p:nvPr>
        </p:nvSpPr>
        <p:spPr>
          <a:xfrm>
            <a:off x="8534400" y="6365882"/>
            <a:ext cx="381000" cy="263518"/>
          </a:xfrm>
          <a:prstGeom prst="rect">
            <a:avLst/>
          </a:prstGeom>
        </p:spPr>
        <p:txBody>
          <a:bodyPr lIns="0" tIns="0" rIns="0" bIns="0" anchor="ctr"/>
          <a:lstStyle>
            <a:lvl1pPr algn="ctr">
              <a:defRPr sz="1400">
                <a:solidFill>
                  <a:schemeClr val="tx1"/>
                </a:solidFill>
              </a:defRPr>
            </a:lvl1pPr>
          </a:lstStyle>
          <a:p>
            <a:fld id="{10C7F894-2A36-495D-AB7C-1055F7AC0F9D}" type="slidenum">
              <a:rPr lang="en-US" smtClean="0"/>
              <a:pPr/>
              <a:t>‹#›</a:t>
            </a:fld>
            <a:endParaRPr lang="en-US" dirty="0"/>
          </a:p>
        </p:txBody>
      </p:sp>
    </p:spTree>
    <p:extLst>
      <p:ext uri="{BB962C8B-B14F-4D97-AF65-F5344CB8AC3E}">
        <p14:creationId xmlns:p14="http://schemas.microsoft.com/office/powerpoint/2010/main" val="130652255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so title and content">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lvl1pPr>
              <a:defRPr>
                <a:solidFill>
                  <a:schemeClr val="tx1"/>
                </a:solidFill>
              </a:defRPr>
            </a:lvl1pPr>
          </a:lstStyle>
          <a:p>
            <a:fld id="{10C7F894-2A36-495D-AB7C-1055F7AC0F9D}" type="slidenum">
              <a:rPr lang="en-US" smtClean="0"/>
              <a:pPr/>
              <a:t>‹#›</a:t>
            </a:fld>
            <a:endParaRPr lang="en-US" dirty="0"/>
          </a:p>
        </p:txBody>
      </p:sp>
      <p:sp>
        <p:nvSpPr>
          <p:cNvPr id="6" name="Title Placeholder 1"/>
          <p:cNvSpPr>
            <a:spLocks noGrp="1"/>
          </p:cNvSpPr>
          <p:nvPr>
            <p:ph type="title"/>
          </p:nvPr>
        </p:nvSpPr>
        <p:spPr>
          <a:xfrm>
            <a:off x="457200" y="76200"/>
            <a:ext cx="8229600" cy="1143000"/>
          </a:xfrm>
          <a:prstGeom prst="rect">
            <a:avLst/>
          </a:prstGeom>
        </p:spPr>
        <p:txBody>
          <a:bodyPr vert="horz" lIns="91440" tIns="45720" rIns="91440" bIns="45720" rtlCol="0" anchor="ctr">
            <a:normAutofit/>
          </a:bodyPr>
          <a:lstStyle>
            <a:lvl1pPr>
              <a:defRPr>
                <a:solidFill>
                  <a:srgbClr val="000000"/>
                </a:solidFill>
              </a:defRPr>
            </a:lvl1pPr>
          </a:lstStyle>
          <a:p>
            <a:r>
              <a:rPr lang="en-US" smtClean="0"/>
              <a:t>Click to edit Master title style</a:t>
            </a:r>
            <a:endParaRPr lang="en-US" dirty="0"/>
          </a:p>
        </p:txBody>
      </p:sp>
      <p:sp>
        <p:nvSpPr>
          <p:cNvPr id="7" name="Text Placeholder 2"/>
          <p:cNvSpPr>
            <a:spLocks noGrp="1"/>
          </p:cNvSpPr>
          <p:nvPr>
            <p:ph idx="1"/>
          </p:nvPr>
        </p:nvSpPr>
        <p:spPr>
          <a:xfrm>
            <a:off x="457200" y="1401762"/>
            <a:ext cx="8229600" cy="4812688"/>
          </a:xfrm>
          <a:prstGeom prst="rect">
            <a:avLst/>
          </a:prstGeom>
        </p:spPr>
        <p:txBody>
          <a:bodyPr vert="horz" lIns="91440" tIns="45720" rIns="91440" bIns="45720" rtlCol="0">
            <a:normAutofit/>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so 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3200">
                <a:solidFill>
                  <a:srgbClr val="000000"/>
                </a:solidFill>
              </a:defRPr>
            </a:lvl1p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so  blank slid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so for more info">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10C7F894-2A36-495D-AB7C-1055F7AC0F9D}" type="slidenum">
              <a:rPr lang="en-US" smtClean="0"/>
              <a:pPr/>
              <a:t>‹#›</a:t>
            </a:fld>
            <a:endParaRPr lang="en-US" dirty="0"/>
          </a:p>
        </p:txBody>
      </p:sp>
      <p:pic>
        <p:nvPicPr>
          <p:cNvPr id="5" name="Picture 4" descr="twitter-icon.png">
            <a:hlinkClick r:id="rId2"/>
          </p:cNvPr>
          <p:cNvPicPr>
            <a:picLocks noChangeAspect="1"/>
          </p:cNvPicPr>
          <p:nvPr userDrawn="1"/>
        </p:nvPicPr>
        <p:blipFill>
          <a:blip r:embed="rId3" cstate="print"/>
          <a:stretch>
            <a:fillRect/>
          </a:stretch>
        </p:blipFill>
        <p:spPr>
          <a:xfrm>
            <a:off x="6934200" y="381000"/>
            <a:ext cx="1752600" cy="1752600"/>
          </a:xfrm>
          <a:prstGeom prst="rect">
            <a:avLst/>
          </a:prstGeom>
        </p:spPr>
      </p:pic>
      <p:pic>
        <p:nvPicPr>
          <p:cNvPr id="6" name="Picture 4" descr="ISO Newswire">
            <a:hlinkClick r:id="rId4"/>
          </p:cNvPr>
          <p:cNvPicPr>
            <a:picLocks noChangeAspect="1" noChangeArrowheads="1"/>
          </p:cNvPicPr>
          <p:nvPr userDrawn="1"/>
        </p:nvPicPr>
        <p:blipFill>
          <a:blip r:embed="rId5" cstate="print"/>
          <a:srcRect/>
          <a:stretch>
            <a:fillRect/>
          </a:stretch>
        </p:blipFill>
        <p:spPr bwMode="auto">
          <a:xfrm>
            <a:off x="4953000" y="381000"/>
            <a:ext cx="1752599" cy="1752600"/>
          </a:xfrm>
          <a:prstGeom prst="rect">
            <a:avLst/>
          </a:prstGeom>
          <a:noFill/>
        </p:spPr>
      </p:pic>
      <p:pic>
        <p:nvPicPr>
          <p:cNvPr id="7" name="Picture 6" descr="iso-to-go-screenshot-1.jpg">
            <a:hlinkClick r:id="rId6"/>
          </p:cNvPr>
          <p:cNvPicPr>
            <a:picLocks noChangeAspect="1"/>
          </p:cNvPicPr>
          <p:nvPr userDrawn="1"/>
        </p:nvPicPr>
        <p:blipFill>
          <a:blip r:embed="rId7" cstate="print"/>
          <a:stretch>
            <a:fillRect/>
          </a:stretch>
        </p:blipFill>
        <p:spPr>
          <a:xfrm>
            <a:off x="5105400" y="2362200"/>
            <a:ext cx="2228850" cy="3205205"/>
          </a:xfrm>
          <a:prstGeom prst="rect">
            <a:avLst/>
          </a:prstGeom>
        </p:spPr>
      </p:pic>
      <p:pic>
        <p:nvPicPr>
          <p:cNvPr id="8" name="Picture 7" descr="iso-to-go-screenshot-6.jpg">
            <a:hlinkClick r:id="rId6"/>
          </p:cNvPr>
          <p:cNvPicPr>
            <a:picLocks noChangeAspect="1"/>
          </p:cNvPicPr>
          <p:nvPr userDrawn="1"/>
        </p:nvPicPr>
        <p:blipFill>
          <a:blip r:embed="rId8" cstate="print"/>
          <a:stretch>
            <a:fillRect/>
          </a:stretch>
        </p:blipFill>
        <p:spPr>
          <a:xfrm>
            <a:off x="6324600" y="2971800"/>
            <a:ext cx="2228850" cy="3205205"/>
          </a:xfrm>
          <a:prstGeom prst="rect">
            <a:avLst/>
          </a:prstGeom>
        </p:spPr>
      </p:pic>
      <p:pic>
        <p:nvPicPr>
          <p:cNvPr id="9" name="Picture 8" descr="google-play-badge.png">
            <a:hlinkClick r:id="rId9"/>
          </p:cNvPr>
          <p:cNvPicPr>
            <a:picLocks noChangeAspect="1"/>
          </p:cNvPicPr>
          <p:nvPr userDrawn="1"/>
        </p:nvPicPr>
        <p:blipFill>
          <a:blip r:embed="rId10" cstate="print"/>
          <a:stretch>
            <a:fillRect/>
          </a:stretch>
        </p:blipFill>
        <p:spPr>
          <a:xfrm>
            <a:off x="1066800" y="5619750"/>
            <a:ext cx="1238250" cy="409575"/>
          </a:xfrm>
          <a:prstGeom prst="rect">
            <a:avLst/>
          </a:prstGeom>
        </p:spPr>
      </p:pic>
      <p:pic>
        <p:nvPicPr>
          <p:cNvPr id="10" name="Picture 9" descr="app-store-badge.png">
            <a:hlinkClick r:id="rId11"/>
          </p:cNvPr>
          <p:cNvPicPr>
            <a:picLocks noChangeAspect="1"/>
          </p:cNvPicPr>
          <p:nvPr userDrawn="1"/>
        </p:nvPicPr>
        <p:blipFill>
          <a:blip r:embed="rId12" cstate="print"/>
          <a:stretch>
            <a:fillRect/>
          </a:stretch>
        </p:blipFill>
        <p:spPr>
          <a:xfrm>
            <a:off x="2667000" y="5619750"/>
            <a:ext cx="1276350" cy="409575"/>
          </a:xfrm>
          <a:prstGeom prst="rect">
            <a:avLst/>
          </a:prstGeom>
        </p:spPr>
      </p:pic>
      <p:sp>
        <p:nvSpPr>
          <p:cNvPr id="11" name="TextBox 10"/>
          <p:cNvSpPr txBox="1"/>
          <p:nvPr userDrawn="1"/>
        </p:nvSpPr>
        <p:spPr>
          <a:xfrm>
            <a:off x="457200" y="1457325"/>
            <a:ext cx="4495800" cy="4216539"/>
          </a:xfrm>
          <a:prstGeom prst="rect">
            <a:avLst/>
          </a:prstGeom>
          <a:noFill/>
        </p:spPr>
        <p:txBody>
          <a:bodyPr wrap="square" rtlCol="0">
            <a:spAutoFit/>
          </a:bodyPr>
          <a:lstStyle/>
          <a:p>
            <a:pPr marL="342900" indent="-342900">
              <a:buFont typeface="Arial" panose="020B0604020202020204" pitchFamily="34" charset="0"/>
              <a:buChar char="•"/>
            </a:pPr>
            <a:r>
              <a:rPr lang="en-US" sz="2000" dirty="0" smtClean="0">
                <a:solidFill>
                  <a:srgbClr val="000000"/>
                </a:solidFill>
              </a:rPr>
              <a:t>Subscribe to the </a:t>
            </a:r>
            <a:r>
              <a:rPr lang="en-US" sz="2000" b="1" i="1" dirty="0" smtClean="0">
                <a:solidFill>
                  <a:srgbClr val="000000"/>
                </a:solidFill>
              </a:rPr>
              <a:t>ISO Newswire</a:t>
            </a:r>
            <a:endParaRPr lang="en-US" sz="1400" b="1" i="0" dirty="0" smtClean="0">
              <a:solidFill>
                <a:srgbClr val="000000"/>
              </a:solidFill>
            </a:endParaRPr>
          </a:p>
          <a:p>
            <a:pPr marL="742950" lvl="1" indent="-285750" algn="l" defTabSz="914400" rtl="0" eaLnBrk="1" latinLnBrk="0" hangingPunct="1">
              <a:spcBef>
                <a:spcPts val="0"/>
              </a:spcBef>
              <a:buFont typeface="Arial" pitchFamily="34" charset="0"/>
              <a:buChar char="–"/>
            </a:pPr>
            <a:r>
              <a:rPr lang="en-US" sz="1400" i="1" kern="1200" baseline="0" dirty="0" smtClean="0">
                <a:solidFill>
                  <a:srgbClr val="000000"/>
                </a:solidFill>
                <a:latin typeface="+mn-lt"/>
                <a:ea typeface="+mn-ea"/>
                <a:cs typeface="+mn-cs"/>
                <a:hlinkClick r:id="rId13"/>
              </a:rPr>
              <a:t>ISO Newswire</a:t>
            </a:r>
            <a:r>
              <a:rPr lang="en-US" sz="1400" i="1" kern="1200" baseline="0" dirty="0" smtClean="0">
                <a:solidFill>
                  <a:srgbClr val="000000"/>
                </a:solidFill>
                <a:latin typeface="+mn-lt"/>
                <a:ea typeface="+mn-ea"/>
                <a:cs typeface="+mn-cs"/>
              </a:rPr>
              <a:t> </a:t>
            </a:r>
            <a:r>
              <a:rPr lang="en-US" sz="1400" i="0" kern="1200" baseline="0" dirty="0" smtClean="0">
                <a:solidFill>
                  <a:srgbClr val="000000"/>
                </a:solidFill>
                <a:latin typeface="+mn-lt"/>
                <a:ea typeface="+mn-ea"/>
                <a:cs typeface="+mn-cs"/>
              </a:rPr>
              <a:t>is your source for regular news about ISO New England and the wholesale electricity industry within the six-state region </a:t>
            </a:r>
          </a:p>
          <a:p>
            <a:pPr marL="342900" indent="-342900">
              <a:spcBef>
                <a:spcPts val="1200"/>
              </a:spcBef>
              <a:buFont typeface="Arial" panose="020B0604020202020204" pitchFamily="34" charset="0"/>
              <a:buChar char="•"/>
            </a:pPr>
            <a:r>
              <a:rPr lang="en-US" sz="2000" dirty="0" smtClean="0">
                <a:solidFill>
                  <a:srgbClr val="000000"/>
                </a:solidFill>
              </a:rPr>
              <a:t>Log on to </a:t>
            </a:r>
            <a:r>
              <a:rPr lang="en-US" sz="2000" b="1" dirty="0" smtClean="0">
                <a:solidFill>
                  <a:srgbClr val="000000"/>
                </a:solidFill>
              </a:rPr>
              <a:t>ISO Express </a:t>
            </a:r>
          </a:p>
          <a:p>
            <a:pPr marL="742950" lvl="1" indent="-285750" algn="l" defTabSz="914400" rtl="0" eaLnBrk="1" latinLnBrk="0" hangingPunct="1">
              <a:spcBef>
                <a:spcPts val="0"/>
              </a:spcBef>
              <a:buFont typeface="Arial" pitchFamily="34" charset="0"/>
              <a:buChar char="–"/>
            </a:pPr>
            <a:r>
              <a:rPr lang="en-US" sz="1400" i="1" kern="1200" baseline="0" dirty="0" smtClean="0">
                <a:solidFill>
                  <a:srgbClr val="000000"/>
                </a:solidFill>
                <a:latin typeface="+mn-lt"/>
                <a:ea typeface="+mn-ea"/>
                <a:cs typeface="+mn-cs"/>
                <a:hlinkClick r:id="rId14"/>
              </a:rPr>
              <a:t>ISO Express</a:t>
            </a:r>
            <a:r>
              <a:rPr lang="en-US" sz="1400" i="1" kern="1200" baseline="0" dirty="0" smtClean="0">
                <a:solidFill>
                  <a:srgbClr val="000000"/>
                </a:solidFill>
                <a:latin typeface="+mn-lt"/>
                <a:ea typeface="+mn-ea"/>
                <a:cs typeface="+mn-cs"/>
              </a:rPr>
              <a:t> </a:t>
            </a:r>
            <a:r>
              <a:rPr lang="en-US" sz="1400" i="0" kern="1200" baseline="0" dirty="0" smtClean="0">
                <a:solidFill>
                  <a:srgbClr val="000000"/>
                </a:solidFill>
                <a:latin typeface="+mn-lt"/>
                <a:ea typeface="+mn-ea"/>
                <a:cs typeface="+mn-cs"/>
              </a:rPr>
              <a:t>provides real-time data on New England’s wholesale electricity markets and power system operations</a:t>
            </a:r>
          </a:p>
          <a:p>
            <a:pPr marL="342900" indent="-342900">
              <a:spcBef>
                <a:spcPts val="1200"/>
              </a:spcBef>
              <a:buFont typeface="Arial" panose="020B0604020202020204" pitchFamily="34" charset="0"/>
              <a:buChar char="•"/>
            </a:pPr>
            <a:r>
              <a:rPr lang="en-US" sz="2000" dirty="0" smtClean="0">
                <a:solidFill>
                  <a:srgbClr val="000000"/>
                </a:solidFill>
              </a:rPr>
              <a:t>Follow the ISO on </a:t>
            </a:r>
            <a:r>
              <a:rPr lang="en-US" sz="2000" b="1" dirty="0" smtClean="0">
                <a:solidFill>
                  <a:srgbClr val="000000"/>
                </a:solidFill>
              </a:rPr>
              <a:t>Twitter</a:t>
            </a:r>
          </a:p>
          <a:p>
            <a:pPr marL="742950" lvl="1" indent="-285750" algn="l" defTabSz="914400" rtl="0" eaLnBrk="1" latinLnBrk="0" hangingPunct="1">
              <a:spcBef>
                <a:spcPts val="0"/>
              </a:spcBef>
              <a:buFont typeface="Arial" pitchFamily="34" charset="0"/>
              <a:buChar char="–"/>
            </a:pPr>
            <a:r>
              <a:rPr lang="en-US" sz="1400" i="1" kern="1200" baseline="0" dirty="0" smtClean="0">
                <a:solidFill>
                  <a:srgbClr val="000000"/>
                </a:solidFill>
                <a:latin typeface="+mn-lt"/>
                <a:ea typeface="+mn-ea"/>
                <a:cs typeface="+mn-cs"/>
                <a:hlinkClick r:id="rId15"/>
              </a:rPr>
              <a:t>@isonewengland</a:t>
            </a:r>
            <a:endParaRPr lang="en-US" sz="1400" i="1" kern="1200" baseline="0" dirty="0" smtClean="0">
              <a:solidFill>
                <a:srgbClr val="000000"/>
              </a:solidFill>
              <a:latin typeface="+mn-lt"/>
              <a:ea typeface="+mn-ea"/>
              <a:cs typeface="+mn-cs"/>
            </a:endParaRPr>
          </a:p>
          <a:p>
            <a:pPr marL="342900" indent="-342900">
              <a:spcBef>
                <a:spcPts val="1200"/>
              </a:spcBef>
              <a:buFont typeface="Arial" panose="020B0604020202020204" pitchFamily="34" charset="0"/>
              <a:buChar char="•"/>
            </a:pPr>
            <a:r>
              <a:rPr lang="en-US" sz="2000" dirty="0" smtClean="0">
                <a:solidFill>
                  <a:srgbClr val="000000"/>
                </a:solidFill>
              </a:rPr>
              <a:t>Download the </a:t>
            </a:r>
            <a:r>
              <a:rPr lang="en-US" sz="2000" b="1" dirty="0" smtClean="0">
                <a:solidFill>
                  <a:srgbClr val="000000"/>
                </a:solidFill>
              </a:rPr>
              <a:t>ISO to Go App</a:t>
            </a:r>
          </a:p>
          <a:p>
            <a:pPr marL="742950" lvl="1" indent="-285750" algn="l" defTabSz="914400" rtl="0" eaLnBrk="1" latinLnBrk="0" hangingPunct="1">
              <a:spcBef>
                <a:spcPts val="0"/>
              </a:spcBef>
              <a:buFont typeface="Arial" pitchFamily="34" charset="0"/>
              <a:buChar char="–"/>
            </a:pPr>
            <a:r>
              <a:rPr lang="en-US" sz="1400" i="1" kern="1200" baseline="0" dirty="0" smtClean="0">
                <a:solidFill>
                  <a:srgbClr val="000000"/>
                </a:solidFill>
                <a:latin typeface="+mn-lt"/>
                <a:ea typeface="+mn-ea"/>
                <a:cs typeface="+mn-cs"/>
                <a:hlinkClick r:id="rId6"/>
              </a:rPr>
              <a:t>ISO to Go</a:t>
            </a:r>
            <a:r>
              <a:rPr lang="en-US" sz="1400" i="1" kern="1200" baseline="0" dirty="0" smtClean="0">
                <a:solidFill>
                  <a:srgbClr val="000000"/>
                </a:solidFill>
                <a:latin typeface="+mn-lt"/>
                <a:ea typeface="+mn-ea"/>
                <a:cs typeface="+mn-cs"/>
              </a:rPr>
              <a:t> </a:t>
            </a:r>
            <a:r>
              <a:rPr lang="en-US" sz="1400" i="0" kern="1200" baseline="0" dirty="0" smtClean="0">
                <a:solidFill>
                  <a:srgbClr val="000000"/>
                </a:solidFill>
                <a:latin typeface="+mn-lt"/>
                <a:ea typeface="+mn-ea"/>
                <a:cs typeface="+mn-cs"/>
              </a:rPr>
              <a:t>is a free mobile application that puts real-time wholesale electricity pricing and power grid information in the palm of your hand </a:t>
            </a:r>
          </a:p>
          <a:p>
            <a:pPr lvl="1"/>
            <a:endParaRPr lang="en-US" dirty="0" smtClean="0"/>
          </a:p>
        </p:txBody>
      </p:sp>
      <p:sp>
        <p:nvSpPr>
          <p:cNvPr id="12" name="TextBox 11"/>
          <p:cNvSpPr txBox="1"/>
          <p:nvPr userDrawn="1"/>
        </p:nvSpPr>
        <p:spPr>
          <a:xfrm>
            <a:off x="457200" y="358200"/>
            <a:ext cx="8229600" cy="584775"/>
          </a:xfrm>
          <a:prstGeom prst="rect">
            <a:avLst/>
          </a:prstGeom>
          <a:noFill/>
        </p:spPr>
        <p:txBody>
          <a:bodyPr wrap="square" rtlCol="0">
            <a:spAutoFit/>
          </a:bodyPr>
          <a:lstStyle/>
          <a:p>
            <a:r>
              <a:rPr lang="en-US" sz="3200" b="1" dirty="0" smtClean="0">
                <a:solidFill>
                  <a:srgbClr val="000000"/>
                </a:solidFill>
                <a:latin typeface="+mj-lt"/>
              </a:rPr>
              <a:t>For More Information…</a:t>
            </a:r>
            <a:endParaRPr lang="en-US" sz="3200" b="1" dirty="0">
              <a:solidFill>
                <a:srgbClr val="000000"/>
              </a:solidFill>
              <a:latin typeface="+mj-lt"/>
            </a:endParaRPr>
          </a:p>
        </p:txBody>
      </p:sp>
    </p:spTree>
    <p:extLst>
      <p:ext uri="{BB962C8B-B14F-4D97-AF65-F5344CB8AC3E}">
        <p14:creationId xmlns:p14="http://schemas.microsoft.com/office/powerpoint/2010/main" val="22986134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2.xml"/><Relationship Id="rId1"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4" y="6290650"/>
            <a:ext cx="9143992" cy="567350"/>
          </a:xfrm>
          <a:prstGeom prst="rect">
            <a:avLst/>
          </a:prstGeom>
        </p:spPr>
      </p:pic>
      <p:sp>
        <p:nvSpPr>
          <p:cNvPr id="2" name="Title Placeholder 1"/>
          <p:cNvSpPr>
            <a:spLocks noGrp="1"/>
          </p:cNvSpPr>
          <p:nvPr>
            <p:ph type="title"/>
          </p:nvPr>
        </p:nvSpPr>
        <p:spPr>
          <a:xfrm>
            <a:off x="457200" y="76200"/>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371600"/>
            <a:ext cx="8229600" cy="481268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Slide Number Placeholder 5"/>
          <p:cNvSpPr>
            <a:spLocks noGrp="1"/>
          </p:cNvSpPr>
          <p:nvPr>
            <p:ph type="sldNum" sz="quarter" idx="4"/>
          </p:nvPr>
        </p:nvSpPr>
        <p:spPr>
          <a:xfrm>
            <a:off x="8534400" y="6365882"/>
            <a:ext cx="381000" cy="263518"/>
          </a:xfrm>
          <a:prstGeom prst="rect">
            <a:avLst/>
          </a:prstGeom>
        </p:spPr>
        <p:txBody>
          <a:bodyPr lIns="0" tIns="0" rIns="0" bIns="0" anchor="ctr"/>
          <a:lstStyle>
            <a:lvl1pPr algn="ctr">
              <a:defRPr sz="1400">
                <a:solidFill>
                  <a:schemeClr val="tx1"/>
                </a:solidFill>
              </a:defRPr>
            </a:lvl1pPr>
          </a:lstStyle>
          <a:p>
            <a:fld id="{10C7F894-2A36-495D-AB7C-1055F7AC0F9D}" type="slidenum">
              <a:rPr lang="en-US" smtClean="0"/>
              <a:pPr/>
              <a:t>‹#›</a:t>
            </a:fld>
            <a:endParaRPr lang="en-US" dirty="0"/>
          </a:p>
        </p:txBody>
      </p:sp>
      <p:sp>
        <p:nvSpPr>
          <p:cNvPr id="4" name="Rectangle 3"/>
          <p:cNvSpPr/>
          <p:nvPr/>
        </p:nvSpPr>
        <p:spPr>
          <a:xfrm>
            <a:off x="3900856" y="6329046"/>
            <a:ext cx="1342288"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solidFill>
                  <a:schemeClr val="tx1"/>
                </a:solidFill>
              </a:rPr>
              <a:t>ISO-NE PUBLIC</a:t>
            </a:r>
            <a:endParaRPr lang="en-US" sz="700" b="1" dirty="0">
              <a:solidFill>
                <a:schemeClr val="tx1"/>
              </a:solidFill>
            </a:endParaRPr>
          </a:p>
        </p:txBody>
      </p:sp>
    </p:spTree>
  </p:cSld>
  <p:clrMap bg1="lt1" tx1="dk1" bg2="lt2" tx2="dk2" accent1="accent1" accent2="accent2" accent3="accent3" accent4="accent4" accent5="accent5" accent6="accent6" hlink="hlink" folHlink="folHlink"/>
  <p:sldLayoutIdLst>
    <p:sldLayoutId id="2147483707" r:id="rId1"/>
    <p:sldLayoutId id="2147483683" r:id="rId2"/>
    <p:sldLayoutId id="2147483714" r:id="rId3"/>
    <p:sldLayoutId id="2147483715" r:id="rId4"/>
    <p:sldLayoutId id="2147483716" r:id="rId5"/>
    <p:sldLayoutId id="2147483675" r:id="rId6"/>
    <p:sldLayoutId id="2147483650" r:id="rId7"/>
    <p:sldLayoutId id="2147483664" r:id="rId8"/>
    <p:sldLayoutId id="2147483720" r:id="rId9"/>
    <p:sldLayoutId id="2147483684" r:id="rId10"/>
    <p:sldLayoutId id="2147483687" r:id="rId11"/>
    <p:sldLayoutId id="2147483688" r:id="rId12"/>
    <p:sldLayoutId id="2147483689" r:id="rId13"/>
    <p:sldLayoutId id="2147483690" r:id="rId14"/>
    <p:sldLayoutId id="2147483691" r:id="rId15"/>
    <p:sldLayoutId id="2147483692" r:id="rId16"/>
    <p:sldLayoutId id="2147483693" r:id="rId17"/>
    <p:sldLayoutId id="2147483694" r:id="rId18"/>
    <p:sldLayoutId id="2147483695" r:id="rId19"/>
    <p:sldLayoutId id="2147483696" r:id="rId20"/>
    <p:sldLayoutId id="2147483697" r:id="rId21"/>
    <p:sldLayoutId id="2147483698" r:id="rId22"/>
    <p:sldLayoutId id="2147483699" r:id="rId23"/>
    <p:sldLayoutId id="2147483700" r:id="rId24"/>
    <p:sldLayoutId id="2147483701" r:id="rId25"/>
    <p:sldLayoutId id="2147483702" r:id="rId26"/>
    <p:sldLayoutId id="2147483703" r:id="rId27"/>
    <p:sldLayoutId id="2147483717" r:id="rId28"/>
    <p:sldLayoutId id="2147483718" r:id="rId29"/>
    <p:sldLayoutId id="2147483719" r:id="rId30"/>
  </p:sldLayoutIdLst>
  <p:timing>
    <p:tnLst>
      <p:par>
        <p:cTn id="1" dur="indefinite" restart="never" nodeType="tmRoot"/>
      </p:par>
    </p:tnLst>
  </p:timing>
  <p:hf hdr="0" ftr="0" dt="0"/>
  <p:txStyles>
    <p:titleStyle>
      <a:lvl1pPr algn="l" defTabSz="914400" rtl="0" eaLnBrk="1" latinLnBrk="0" hangingPunct="1">
        <a:spcBef>
          <a:spcPct val="0"/>
        </a:spcBef>
        <a:buNone/>
        <a:defRPr sz="3200" b="1" kern="1200" baseline="0">
          <a:solidFill>
            <a:srgbClr val="000000"/>
          </a:solidFill>
          <a:latin typeface="+mj-lt"/>
          <a:ea typeface="+mj-ea"/>
          <a:cs typeface="+mj-cs"/>
        </a:defRPr>
      </a:lvl1pPr>
    </p:titleStyle>
    <p:bodyStyle>
      <a:lvl1pPr marL="342900" indent="-342900" algn="l" defTabSz="914400" rtl="0" eaLnBrk="1" latinLnBrk="0" hangingPunct="1">
        <a:spcBef>
          <a:spcPts val="1200"/>
        </a:spcBef>
        <a:buFont typeface="Arial" pitchFamily="34" charset="0"/>
        <a:buChar char="•"/>
        <a:defRPr sz="2400" kern="1200" baseline="0">
          <a:solidFill>
            <a:srgbClr val="000000"/>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000000"/>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000000"/>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400"/>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408176"/>
            <a:ext cx="8229600" cy="46942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8763000" y="6594482"/>
            <a:ext cx="381000" cy="263518"/>
          </a:xfrm>
          <a:prstGeom prst="rect">
            <a:avLst/>
          </a:prstGeom>
        </p:spPr>
        <p:txBody>
          <a:bodyPr lIns="0" tIns="0" rIns="0" bIns="0" anchor="ctr"/>
          <a:lstStyle>
            <a:lvl1pPr algn="ctr">
              <a:defRPr sz="1400">
                <a:solidFill>
                  <a:srgbClr val="637E8E"/>
                </a:solidFill>
              </a:defRPr>
            </a:lvl1pPr>
          </a:lstStyle>
          <a:p>
            <a:fld id="{10C7F894-2A36-495D-AB7C-1055F7AC0F9D}" type="slidenum">
              <a:rPr lang="en-US" smtClean="0"/>
              <a:pPr/>
              <a:t>‹#›</a:t>
            </a:fld>
            <a:endParaRPr lang="en-US" dirty="0"/>
          </a:p>
        </p:txBody>
      </p:sp>
      <p:sp>
        <p:nvSpPr>
          <p:cNvPr id="7" name="Rectangle 6"/>
          <p:cNvSpPr/>
          <p:nvPr/>
        </p:nvSpPr>
        <p:spPr>
          <a:xfrm>
            <a:off x="3900856" y="6705600"/>
            <a:ext cx="1342288"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solidFill>
                  <a:schemeClr val="tx1"/>
                </a:solidFill>
              </a:rPr>
              <a:t>ISO-NE PUBLIC</a:t>
            </a:r>
            <a:endParaRPr lang="en-US" sz="700" b="1" dirty="0">
              <a:solidFill>
                <a:schemeClr val="tx1"/>
              </a:solidFill>
            </a:endParaRPr>
          </a:p>
        </p:txBody>
      </p:sp>
    </p:spTree>
    <p:extLst>
      <p:ext uri="{BB962C8B-B14F-4D97-AF65-F5344CB8AC3E}">
        <p14:creationId xmlns:p14="http://schemas.microsoft.com/office/powerpoint/2010/main" val="3189846755"/>
      </p:ext>
    </p:extLst>
  </p:cSld>
  <p:clrMap bg1="lt1" tx1="dk1" bg2="lt2" tx2="dk2" accent1="accent1" accent2="accent2" accent3="accent3" accent4="accent4" accent5="accent5" accent6="accent6" hlink="hlink" folHlink="folHlink"/>
  <p:sldLayoutIdLst>
    <p:sldLayoutId id="2147483712" r:id="rId1"/>
    <p:sldLayoutId id="2147483713" r:id="rId2"/>
  </p:sldLayoutIdLst>
  <p:timing>
    <p:tnLst>
      <p:par>
        <p:cTn id="1" dur="indefinite" restart="never" nodeType="tmRoot"/>
      </p:par>
    </p:tnLst>
  </p:timing>
  <p:hf hdr="0" ftr="0" dt="0"/>
  <p:txStyles>
    <p:titleStyle>
      <a:lvl1pPr algn="l" defTabSz="914400" rtl="0" eaLnBrk="1" latinLnBrk="0" hangingPunct="1">
        <a:spcBef>
          <a:spcPct val="0"/>
        </a:spcBef>
        <a:buNone/>
        <a:defRPr sz="3200" b="1" kern="1200" baseline="0">
          <a:solidFill>
            <a:srgbClr val="000000"/>
          </a:solidFill>
          <a:latin typeface="+mj-lt"/>
          <a:ea typeface="+mj-ea"/>
          <a:cs typeface="+mj-cs"/>
        </a:defRPr>
      </a:lvl1pPr>
    </p:titleStyle>
    <p:bodyStyle>
      <a:lvl1pPr marL="342900" indent="-342900" algn="l" defTabSz="914400" rtl="0" eaLnBrk="1" latinLnBrk="0" hangingPunct="1">
        <a:spcBef>
          <a:spcPts val="1200"/>
        </a:spcBef>
        <a:buFont typeface="Arial" pitchFamily="34" charset="0"/>
        <a:buChar char="•"/>
        <a:defRPr sz="2400" kern="1200" baseline="0">
          <a:solidFill>
            <a:srgbClr val="000000"/>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000000"/>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000000"/>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oleObject" Target="file:///C:\Users\bkay\Desktop\Clustering\Inconn%20Clustering%20Process%20Summary%20v2%20-%20Copy.vsd\Drawing\~ISO-NE%20CNR\Decision" TargetMode="External"/><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29.emf"/><Relationship Id="rId5" Type="http://schemas.openxmlformats.org/officeDocument/2006/relationships/oleObject" Target="../embeddings/oleObject1.bin"/><Relationship Id="rId4" Type="http://schemas.openxmlformats.org/officeDocument/2006/relationships/image" Target="../media/image28.e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1905000" y="262268"/>
            <a:ext cx="6943554" cy="304800"/>
          </a:xfrm>
        </p:spPr>
        <p:txBody>
          <a:bodyPr/>
          <a:lstStyle/>
          <a:p>
            <a:r>
              <a:rPr lang="en-US" dirty="0" smtClean="0"/>
              <a:t>March 28, 2016 / Planning Advisory Committee / Westborough, MA</a:t>
            </a:r>
            <a:endParaRPr lang="en-US" dirty="0"/>
          </a:p>
        </p:txBody>
      </p:sp>
      <p:sp>
        <p:nvSpPr>
          <p:cNvPr id="6" name="Text Placeholder 5"/>
          <p:cNvSpPr>
            <a:spLocks noGrp="1"/>
          </p:cNvSpPr>
          <p:nvPr>
            <p:ph type="body" sz="quarter" idx="17"/>
          </p:nvPr>
        </p:nvSpPr>
        <p:spPr/>
        <p:txBody>
          <a:bodyPr/>
          <a:lstStyle/>
          <a:p>
            <a:r>
              <a:rPr lang="en-US" dirty="0" smtClean="0"/>
              <a:t>Bruce Kay</a:t>
            </a:r>
            <a:endParaRPr lang="en-US" dirty="0"/>
          </a:p>
        </p:txBody>
      </p:sp>
      <p:sp>
        <p:nvSpPr>
          <p:cNvPr id="7" name="Text Placeholder 6"/>
          <p:cNvSpPr>
            <a:spLocks noGrp="1"/>
          </p:cNvSpPr>
          <p:nvPr>
            <p:ph type="body" sz="quarter" idx="18"/>
          </p:nvPr>
        </p:nvSpPr>
        <p:spPr/>
        <p:txBody>
          <a:bodyPr/>
          <a:lstStyle/>
          <a:p>
            <a:r>
              <a:rPr lang="en-US" dirty="0" smtClean="0"/>
              <a:t>Operations Tariff and agreement manager</a:t>
            </a:r>
            <a:endParaRPr lang="en-US" dirty="0"/>
          </a:p>
        </p:txBody>
      </p:sp>
      <p:sp>
        <p:nvSpPr>
          <p:cNvPr id="5" name="Text Placeholder 4"/>
          <p:cNvSpPr>
            <a:spLocks noGrp="1"/>
          </p:cNvSpPr>
          <p:nvPr>
            <p:ph type="body" sz="quarter" idx="16"/>
          </p:nvPr>
        </p:nvSpPr>
        <p:spPr>
          <a:xfrm>
            <a:off x="3288792" y="3475680"/>
            <a:ext cx="5559552" cy="867720"/>
          </a:xfrm>
        </p:spPr>
        <p:txBody>
          <a:bodyPr>
            <a:normAutofit fontScale="92500" lnSpcReduction="20000"/>
          </a:bodyPr>
          <a:lstStyle/>
          <a:p>
            <a:r>
              <a:rPr lang="en-US" dirty="0" smtClean="0">
                <a:latin typeface="+mj-lt"/>
              </a:rPr>
              <a:t>Summary and discussion of interconnection group study processes in the NYISO, </a:t>
            </a:r>
            <a:r>
              <a:rPr lang="en-US" dirty="0" smtClean="0"/>
              <a:t>CAISO, PJM</a:t>
            </a:r>
            <a:r>
              <a:rPr lang="en-US" dirty="0" smtClean="0">
                <a:latin typeface="+mj-lt"/>
              </a:rPr>
              <a:t>, SPP, MISO and ISO-NE</a:t>
            </a:r>
            <a:endParaRPr lang="en-US" dirty="0">
              <a:latin typeface="+mj-lt"/>
            </a:endParaRPr>
          </a:p>
        </p:txBody>
      </p:sp>
      <p:sp>
        <p:nvSpPr>
          <p:cNvPr id="8" name="Text Placeholder 7"/>
          <p:cNvSpPr>
            <a:spLocks noGrp="1"/>
          </p:cNvSpPr>
          <p:nvPr>
            <p:ph type="body" sz="quarter" idx="19"/>
          </p:nvPr>
        </p:nvSpPr>
        <p:spPr>
          <a:xfrm>
            <a:off x="3288792" y="1371600"/>
            <a:ext cx="5562600" cy="1600200"/>
          </a:xfrm>
        </p:spPr>
        <p:txBody>
          <a:bodyPr/>
          <a:lstStyle/>
          <a:p>
            <a:r>
              <a:rPr lang="en-US" dirty="0" smtClean="0"/>
              <a:t>Interconnection Cluster Studies</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057400"/>
            <a:ext cx="7848600" cy="1362075"/>
          </a:xfrm>
        </p:spPr>
        <p:txBody>
          <a:bodyPr>
            <a:normAutofit/>
          </a:bodyPr>
          <a:lstStyle/>
          <a:p>
            <a:r>
              <a:rPr lang="en-US" dirty="0" smtClean="0"/>
              <a:t>Group/Cluster Study process Summary</a:t>
            </a:r>
            <a:endParaRPr lang="en-US" dirty="0"/>
          </a:p>
        </p:txBody>
      </p:sp>
      <p:sp>
        <p:nvSpPr>
          <p:cNvPr id="3" name="Text Placeholder 2"/>
          <p:cNvSpPr>
            <a:spLocks noGrp="1"/>
          </p:cNvSpPr>
          <p:nvPr>
            <p:ph type="body" idx="1"/>
          </p:nvPr>
        </p:nvSpPr>
        <p:spPr>
          <a:xfrm>
            <a:off x="609600" y="3581400"/>
            <a:ext cx="7772400" cy="2286000"/>
          </a:xfrm>
        </p:spPr>
        <p:txBody>
          <a:bodyPr>
            <a:normAutofit fontScale="92500" lnSpcReduction="10000"/>
          </a:bodyPr>
          <a:lstStyle/>
          <a:p>
            <a:pPr marL="228600" indent="-228600">
              <a:buFont typeface="Arial" pitchFamily="34" charset="0"/>
              <a:buChar char="•"/>
            </a:pPr>
            <a:r>
              <a:rPr lang="en-US" b="1" dirty="0" smtClean="0"/>
              <a:t>NYISO Class Year Summary</a:t>
            </a:r>
          </a:p>
          <a:p>
            <a:pPr marL="231775" indent="-231775">
              <a:buFont typeface="Arial" pitchFamily="34" charset="0"/>
              <a:buChar char="•"/>
            </a:pPr>
            <a:r>
              <a:rPr lang="en-US" b="1" dirty="0" smtClean="0"/>
              <a:t>CAISO Queue Cluster Study Summary</a:t>
            </a:r>
            <a:endParaRPr lang="en-US" dirty="0" smtClean="0"/>
          </a:p>
          <a:p>
            <a:pPr marL="231775" indent="-231775">
              <a:buFont typeface="Arial" pitchFamily="34" charset="0"/>
              <a:buChar char="•"/>
            </a:pPr>
            <a:r>
              <a:rPr lang="en-US" b="1" dirty="0" smtClean="0"/>
              <a:t>PJM Group Study Summary</a:t>
            </a:r>
            <a:endParaRPr lang="en-US" dirty="0" smtClean="0"/>
          </a:p>
          <a:p>
            <a:pPr marL="231775" indent="-231775">
              <a:buFont typeface="Arial" pitchFamily="34" charset="0"/>
              <a:buChar char="•"/>
            </a:pPr>
            <a:r>
              <a:rPr lang="en-US" b="1" dirty="0" smtClean="0"/>
              <a:t>SPP Cluster Study Summary</a:t>
            </a:r>
            <a:endParaRPr lang="en-US" dirty="0" smtClean="0"/>
          </a:p>
          <a:p>
            <a:pPr marL="231775" indent="-231775">
              <a:buFont typeface="Arial" pitchFamily="34" charset="0"/>
              <a:buChar char="•"/>
            </a:pPr>
            <a:r>
              <a:rPr lang="en-US" b="1" dirty="0" smtClean="0"/>
              <a:t>MISO Group Study Summary</a:t>
            </a:r>
            <a:endParaRPr lang="en-US" dirty="0" smtClean="0"/>
          </a:p>
        </p:txBody>
      </p:sp>
      <p:sp>
        <p:nvSpPr>
          <p:cNvPr id="4" name="Slide Number Placeholder 3"/>
          <p:cNvSpPr>
            <a:spLocks noGrp="1"/>
          </p:cNvSpPr>
          <p:nvPr>
            <p:ph type="sldNum" sz="quarter" idx="4"/>
          </p:nvPr>
        </p:nvSpPr>
        <p:spPr/>
        <p:txBody>
          <a:bodyPr/>
          <a:lstStyle/>
          <a:p>
            <a:fld id="{10C7F894-2A36-495D-AB7C-1055F7AC0F9D}" type="slidenum">
              <a:rPr lang="en-US" smtClean="0"/>
              <a:pPr/>
              <a:t>10</a:t>
            </a:fld>
            <a:endParaRPr lang="en-US" dirty="0"/>
          </a:p>
        </p:txBody>
      </p:sp>
    </p:spTree>
    <p:extLst>
      <p:ext uri="{BB962C8B-B14F-4D97-AF65-F5344CB8AC3E}">
        <p14:creationId xmlns:p14="http://schemas.microsoft.com/office/powerpoint/2010/main" val="2806806536"/>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100</a:t>
            </a:fld>
            <a:endParaRPr lang="en-US" dirty="0"/>
          </a:p>
        </p:txBody>
      </p:sp>
      <p:sp>
        <p:nvSpPr>
          <p:cNvPr id="3" name="Title 2"/>
          <p:cNvSpPr>
            <a:spLocks noGrp="1"/>
          </p:cNvSpPr>
          <p:nvPr>
            <p:ph type="title"/>
          </p:nvPr>
        </p:nvSpPr>
        <p:spPr/>
        <p:txBody>
          <a:bodyPr/>
          <a:lstStyle/>
          <a:p>
            <a:r>
              <a:rPr lang="en-US" dirty="0" smtClean="0"/>
              <a:t>PJM: Interim Deliverability, Feasibility and System Impact Studies</a:t>
            </a:r>
            <a:endParaRPr lang="en-US" dirty="0"/>
          </a:p>
        </p:txBody>
      </p:sp>
      <p:sp>
        <p:nvSpPr>
          <p:cNvPr id="4" name="Content Placeholder 3"/>
          <p:cNvSpPr>
            <a:spLocks noGrp="1"/>
          </p:cNvSpPr>
          <p:nvPr>
            <p:ph idx="1"/>
          </p:nvPr>
        </p:nvSpPr>
        <p:spPr>
          <a:xfrm>
            <a:off x="457200" y="1401762"/>
            <a:ext cx="8534400" cy="4999038"/>
          </a:xfrm>
        </p:spPr>
        <p:txBody>
          <a:bodyPr>
            <a:normAutofit lnSpcReduction="10000"/>
          </a:bodyPr>
          <a:lstStyle/>
          <a:p>
            <a:r>
              <a:rPr lang="en-US" dirty="0" smtClean="0"/>
              <a:t>Interim Deliverability Studies</a:t>
            </a:r>
            <a:endParaRPr lang="en-US" sz="3800" dirty="0" smtClean="0"/>
          </a:p>
          <a:p>
            <a:pPr lvl="1"/>
            <a:r>
              <a:rPr lang="en-US" dirty="0" smtClean="0"/>
              <a:t>Is an initial deliverability study for IR in the queue (ignoring IR’s commercial operations date) assessing gen-related upgrades that may be completed after the gen. commercial operations date) and determines to what extent the gen. can operate until the upgrade is completed</a:t>
            </a:r>
            <a:endParaRPr lang="en-US" sz="3600" dirty="0" smtClean="0"/>
          </a:p>
          <a:p>
            <a:pPr lvl="1"/>
            <a:r>
              <a:rPr lang="en-US" dirty="0" smtClean="0"/>
              <a:t>The study is </a:t>
            </a:r>
            <a:r>
              <a:rPr lang="en-US" sz="2100" dirty="0" smtClean="0"/>
              <a:t>conducted on a periodic basis, and as required (e.g., in support of RPM auctions and preparation of documents for service (e.g., Interconnection Service Agreement) </a:t>
            </a:r>
          </a:p>
          <a:p>
            <a:r>
              <a:rPr lang="en-US" dirty="0" smtClean="0"/>
              <a:t>Feasibility Study</a:t>
            </a:r>
            <a:endParaRPr lang="en-US" sz="3800" dirty="0" smtClean="0"/>
          </a:p>
          <a:p>
            <a:pPr lvl="1"/>
            <a:r>
              <a:rPr lang="en-US" dirty="0" smtClean="0"/>
              <a:t>The FS assesses the practicality and cost of incorporating the IR or increased generating or transmission capacity into the PJM system</a:t>
            </a:r>
            <a:endParaRPr lang="en-US" sz="3600" dirty="0" smtClean="0"/>
          </a:p>
          <a:p>
            <a:r>
              <a:rPr lang="en-US" dirty="0" smtClean="0"/>
              <a:t>System Impact Study</a:t>
            </a:r>
            <a:endParaRPr lang="en-US" sz="3800" dirty="0" smtClean="0"/>
          </a:p>
          <a:p>
            <a:pPr lvl="1"/>
            <a:r>
              <a:rPr lang="en-US" dirty="0" smtClean="0"/>
              <a:t>The SIS refines and more comprehensively estimates cost responsibility and construction lead times for the IRs interconnection facilities and upgrades</a:t>
            </a:r>
            <a:endParaRPr lang="en-US" sz="3600" dirty="0" smtClean="0"/>
          </a:p>
          <a:p>
            <a:endParaRPr lang="en-US" dirty="0"/>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101</a:t>
            </a:fld>
            <a:endParaRPr lang="en-US" dirty="0"/>
          </a:p>
        </p:txBody>
      </p:sp>
      <p:sp>
        <p:nvSpPr>
          <p:cNvPr id="3" name="Title 2"/>
          <p:cNvSpPr>
            <a:spLocks noGrp="1"/>
          </p:cNvSpPr>
          <p:nvPr>
            <p:ph type="title"/>
          </p:nvPr>
        </p:nvSpPr>
        <p:spPr/>
        <p:txBody>
          <a:bodyPr/>
          <a:lstStyle/>
          <a:p>
            <a:r>
              <a:rPr lang="en-US" dirty="0" smtClean="0"/>
              <a:t>PJM: Interconnection Facility Study; and ISA</a:t>
            </a:r>
            <a:endParaRPr lang="en-US" dirty="0"/>
          </a:p>
        </p:txBody>
      </p:sp>
      <p:sp>
        <p:nvSpPr>
          <p:cNvPr id="4" name="Content Placeholder 3"/>
          <p:cNvSpPr>
            <a:spLocks noGrp="1"/>
          </p:cNvSpPr>
          <p:nvPr>
            <p:ph idx="1"/>
          </p:nvPr>
        </p:nvSpPr>
        <p:spPr>
          <a:xfrm>
            <a:off x="457200" y="1401762"/>
            <a:ext cx="8534400" cy="4999038"/>
          </a:xfrm>
        </p:spPr>
        <p:txBody>
          <a:bodyPr>
            <a:normAutofit/>
          </a:bodyPr>
          <a:lstStyle/>
          <a:p>
            <a:r>
              <a:rPr lang="en-US" dirty="0" smtClean="0"/>
              <a:t>Interconnection Facility Study</a:t>
            </a:r>
            <a:endParaRPr lang="en-US" sz="3800" dirty="0" smtClean="0"/>
          </a:p>
          <a:p>
            <a:pPr lvl="1"/>
            <a:r>
              <a:rPr lang="en-US" dirty="0" smtClean="0"/>
              <a:t>The IFS provides a good-faith estimate of the cost to be charged to the applicant for Attachment Facilities, Local Upgrades and Network Upgrades necessary to accommodate the IR and an estimate of the time required to complete detailed design and construction of the facilities and upgrades</a:t>
            </a:r>
            <a:endParaRPr lang="en-US" sz="3600" dirty="0" smtClean="0"/>
          </a:p>
          <a:p>
            <a:r>
              <a:rPr lang="en-US" dirty="0" smtClean="0"/>
              <a:t>Interconnection Service Agreement and Construction</a:t>
            </a:r>
            <a:br>
              <a:rPr lang="en-US" dirty="0" smtClean="0"/>
            </a:br>
            <a:r>
              <a:rPr lang="en-US" dirty="0" smtClean="0"/>
              <a:t>Service Agreement Execution and Other Agreements</a:t>
            </a:r>
            <a:endParaRPr lang="en-US" sz="3800" dirty="0" smtClean="0"/>
          </a:p>
          <a:p>
            <a:pPr lvl="1"/>
            <a:r>
              <a:rPr lang="en-US" dirty="0" smtClean="0"/>
              <a:t>The interim ISA binds the IR for all costs incurred for the construction activities. While the PJM SIS study costs are best estimates (determined in coordination with the affected TO(s) of the new facility costs) such estimates shall not be binding and the applicant must agree to compensate PJM and the affected TO(s) for all costs incurred due to those activities that were advanced</a:t>
            </a:r>
            <a:endParaRPr lang="en-US" sz="3600" dirty="0" smtClean="0"/>
          </a:p>
          <a:p>
            <a:endParaRPr lang="en-US" dirty="0"/>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102</a:t>
            </a:fld>
            <a:endParaRPr lang="en-US" dirty="0"/>
          </a:p>
        </p:txBody>
      </p:sp>
      <p:sp>
        <p:nvSpPr>
          <p:cNvPr id="3" name="Title 2"/>
          <p:cNvSpPr>
            <a:spLocks noGrp="1"/>
          </p:cNvSpPr>
          <p:nvPr>
            <p:ph type="title"/>
          </p:nvPr>
        </p:nvSpPr>
        <p:spPr/>
        <p:txBody>
          <a:bodyPr>
            <a:normAutofit/>
          </a:bodyPr>
          <a:lstStyle/>
          <a:p>
            <a:pPr lvl="2" algn="l" rtl="0">
              <a:spcBef>
                <a:spcPct val="0"/>
              </a:spcBef>
            </a:pPr>
            <a:r>
              <a:rPr lang="en-US" sz="3200" b="1" dirty="0" smtClean="0">
                <a:latin typeface="+mj-lt"/>
              </a:rPr>
              <a:t>PJM: Cost Allocation</a:t>
            </a:r>
            <a:endParaRPr lang="en-US" sz="3200" dirty="0">
              <a:latin typeface="+mj-lt"/>
            </a:endParaRPr>
          </a:p>
        </p:txBody>
      </p:sp>
      <p:sp>
        <p:nvSpPr>
          <p:cNvPr id="4" name="Content Placeholder 3"/>
          <p:cNvSpPr>
            <a:spLocks noGrp="1"/>
          </p:cNvSpPr>
          <p:nvPr>
            <p:ph idx="1"/>
          </p:nvPr>
        </p:nvSpPr>
        <p:spPr/>
        <p:txBody>
          <a:bodyPr>
            <a:normAutofit/>
          </a:bodyPr>
          <a:lstStyle/>
          <a:p>
            <a:r>
              <a:rPr lang="en-US" dirty="0" smtClean="0"/>
              <a:t>Study Costs </a:t>
            </a:r>
          </a:p>
          <a:p>
            <a:pPr lvl="1"/>
            <a:r>
              <a:rPr lang="en-US" dirty="0" smtClean="0"/>
              <a:t>IR pays:</a:t>
            </a:r>
          </a:p>
          <a:p>
            <a:pPr lvl="2"/>
            <a:r>
              <a:rPr lang="en-US" dirty="0" smtClean="0"/>
              <a:t>100% of the Attachment Facilities and Direct Assignment Facilities study costs</a:t>
            </a:r>
          </a:p>
          <a:p>
            <a:pPr lvl="2"/>
            <a:r>
              <a:rPr lang="en-US" dirty="0" smtClean="0"/>
              <a:t>Local Upgrades and/or Network Upgrades study costs in proportion to its projected cost responsibility (as determined in the Interconnection Feasibility Study or the Initial Study) for such upgrades</a:t>
            </a:r>
            <a:endParaRPr lang="en-US" dirty="0" smtClean="0">
              <a:solidFill>
                <a:srgbClr val="EC1F25"/>
              </a:solidFill>
            </a:endParaRPr>
          </a:p>
          <a:p>
            <a:r>
              <a:rPr lang="en-US" dirty="0"/>
              <a:t>Thermal and Stability Upgrades</a:t>
            </a:r>
          </a:p>
          <a:p>
            <a:pPr lvl="1"/>
            <a:r>
              <a:rPr lang="en-US" dirty="0" smtClean="0"/>
              <a:t>For Local and Network Upgrades that cost &lt; $5 mil.</a:t>
            </a:r>
          </a:p>
          <a:p>
            <a:pPr lvl="1"/>
            <a:r>
              <a:rPr lang="en-US" dirty="0" smtClean="0"/>
              <a:t>For Local and Network Upgrades that cost = &gt; 5 mil.</a:t>
            </a:r>
          </a:p>
          <a:p>
            <a:r>
              <a:rPr lang="en-US" dirty="0"/>
              <a:t>Short Circuit Upgrades</a:t>
            </a:r>
          </a:p>
          <a:p>
            <a:pPr lvl="1"/>
            <a:r>
              <a:rPr lang="en-US" dirty="0" smtClean="0"/>
              <a:t>For Local and Network Upgrades that cost &lt; $5 mil.</a:t>
            </a:r>
          </a:p>
          <a:p>
            <a:pPr lvl="1"/>
            <a:r>
              <a:rPr lang="en-US" dirty="0" smtClean="0"/>
              <a:t>For Local and Network Upgrades that cost = &gt; 5 mil.</a:t>
            </a:r>
          </a:p>
          <a:p>
            <a:pPr lvl="1"/>
            <a:endParaRPr lang="en-US" dirty="0" smtClean="0"/>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103</a:t>
            </a:fld>
            <a:endParaRPr lang="en-US" dirty="0"/>
          </a:p>
        </p:txBody>
      </p:sp>
      <p:sp>
        <p:nvSpPr>
          <p:cNvPr id="3" name="Title 2"/>
          <p:cNvSpPr>
            <a:spLocks noGrp="1"/>
          </p:cNvSpPr>
          <p:nvPr>
            <p:ph type="title"/>
          </p:nvPr>
        </p:nvSpPr>
        <p:spPr>
          <a:xfrm>
            <a:off x="457200" y="76200"/>
            <a:ext cx="8534400" cy="838200"/>
          </a:xfrm>
        </p:spPr>
        <p:txBody>
          <a:bodyPr>
            <a:normAutofit fontScale="90000"/>
          </a:bodyPr>
          <a:lstStyle/>
          <a:p>
            <a:pPr lvl="4" algn="l" rtl="0">
              <a:spcBef>
                <a:spcPct val="0"/>
              </a:spcBef>
            </a:pPr>
            <a:r>
              <a:rPr lang="en-US" sz="3600" b="1" dirty="0" smtClean="0">
                <a:solidFill>
                  <a:srgbClr val="000000"/>
                </a:solidFill>
                <a:latin typeface="+mj-lt"/>
              </a:rPr>
              <a:t>PJM: Thermal and Stability Upgrades &lt; $5 mil.</a:t>
            </a:r>
            <a:endParaRPr lang="en-US" dirty="0">
              <a:solidFill>
                <a:srgbClr val="000000"/>
              </a:solidFill>
            </a:endParaRPr>
          </a:p>
        </p:txBody>
      </p:sp>
      <p:sp>
        <p:nvSpPr>
          <p:cNvPr id="4" name="Content Placeholder 3"/>
          <p:cNvSpPr>
            <a:spLocks noGrp="1"/>
          </p:cNvSpPr>
          <p:nvPr>
            <p:ph idx="1"/>
          </p:nvPr>
        </p:nvSpPr>
        <p:spPr>
          <a:xfrm>
            <a:off x="457200" y="838200"/>
            <a:ext cx="8305800" cy="5608638"/>
          </a:xfrm>
        </p:spPr>
        <p:txBody>
          <a:bodyPr>
            <a:normAutofit fontScale="85000" lnSpcReduction="10000"/>
          </a:bodyPr>
          <a:lstStyle/>
          <a:p>
            <a:pPr lvl="0"/>
            <a:r>
              <a:rPr lang="en-US" sz="2500" dirty="0" smtClean="0"/>
              <a:t>Any IRs in the group study that cause the need for the Upgrade receive cost allocation in proportion to their contributing MW impacts</a:t>
            </a:r>
          </a:p>
          <a:p>
            <a:pPr lvl="0"/>
            <a:endParaRPr lang="en-US" sz="100" dirty="0" smtClean="0"/>
          </a:p>
          <a:p>
            <a:pPr lvl="1"/>
            <a:r>
              <a:rPr lang="en-US" dirty="0" smtClean="0"/>
              <a:t>All IRs in the study group, which add loading to the facility and in aggregate cause the facility identified in the SIS to exceed 100% loading of the applicable rating (i.e., develops the need for the Upgrade), will be assigned costs in proportion to their contributing MW impacts</a:t>
            </a:r>
          </a:p>
          <a:p>
            <a:pPr lvl="1"/>
            <a:endParaRPr lang="en-US" sz="1400" dirty="0" smtClean="0"/>
          </a:p>
          <a:p>
            <a:pPr lvl="2"/>
            <a:r>
              <a:rPr lang="en-US" dirty="0" smtClean="0"/>
              <a:t>Allocation of costs based on the total MW impact on the IR requiring a Upgrade as determined in the SIS</a:t>
            </a:r>
          </a:p>
          <a:p>
            <a:pPr lvl="3"/>
            <a:r>
              <a:rPr lang="en-US" dirty="0" smtClean="0"/>
              <a:t>If IR 1 has a 100 MW impact and IR 2 has a 50 MW impact [e.g., IR 1 loads element to 85-95%, IR 2 loads element to 95-105%], then IR 1 pays 66.6% of the cost and IR 2 pays 25%.  Then IR 3 is added and has a 50 MW impact [e.g., IR 1 loads element to 85-95%, IR 2 loads element to 95-105%, IR 3 loads element to 105-110%], then the allocation is revised so IR 1 pays 50% of the cost, and IRs 2 and 3 each pay 25%</a:t>
            </a:r>
          </a:p>
          <a:p>
            <a:pPr lvl="2"/>
            <a:endParaRPr lang="en-US" sz="1400" dirty="0" smtClean="0"/>
          </a:p>
          <a:p>
            <a:pPr lvl="2"/>
            <a:r>
              <a:rPr lang="en-US" dirty="0" smtClean="0"/>
              <a:t>Contingent to the individual IRs contributing MW impact being greater than 5 MW AND greater than 1% of the applicable line rating OR (if its Distribution Factor (DFAX) on the facility is greater than 5% AND its MW impact on the facility’s rating is greater than 3%), the contribution of an IR is determined by the voltage level of the facility that it impacts:</a:t>
            </a:r>
          </a:p>
          <a:p>
            <a:pPr lvl="2"/>
            <a:endParaRPr lang="en-US" sz="1400" dirty="0" smtClean="0"/>
          </a:p>
          <a:p>
            <a:pPr lvl="3"/>
            <a:r>
              <a:rPr lang="en-US" dirty="0" smtClean="0"/>
              <a:t>For a transmission facility whose rated voltage level is below 500 kV, an IR will have some cost allocation if its Distribution Factor (DFAX) on the facility is greater than 5% OR if its MW impact on the facility’s rating is greater than 5%</a:t>
            </a:r>
            <a:endParaRPr lang="en-US" sz="3200" dirty="0" smtClean="0"/>
          </a:p>
          <a:p>
            <a:pPr lvl="3"/>
            <a:r>
              <a:rPr lang="en-US" dirty="0" smtClean="0"/>
              <a:t>For a transmission facility whose rated voltage level is 500 kV or above, an IR will have some cost allocation if its DFAX on the facility is greater than 10% OR if its MW impact on the facility’s rating is greater than 5%</a:t>
            </a:r>
            <a:endParaRPr lang="en-US" dirty="0"/>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104</a:t>
            </a:fld>
            <a:endParaRPr lang="en-US" dirty="0"/>
          </a:p>
        </p:txBody>
      </p:sp>
      <p:sp>
        <p:nvSpPr>
          <p:cNvPr id="3" name="Title 2"/>
          <p:cNvSpPr>
            <a:spLocks noGrp="1"/>
          </p:cNvSpPr>
          <p:nvPr>
            <p:ph type="title"/>
          </p:nvPr>
        </p:nvSpPr>
        <p:spPr>
          <a:xfrm>
            <a:off x="457200" y="76200"/>
            <a:ext cx="8458200" cy="1143000"/>
          </a:xfrm>
        </p:spPr>
        <p:txBody>
          <a:bodyPr>
            <a:normAutofit/>
          </a:bodyPr>
          <a:lstStyle/>
          <a:p>
            <a:r>
              <a:rPr lang="en-US" dirty="0" smtClean="0"/>
              <a:t>PJM: Thermal and Stability Upgrades = &gt; $5 mil.</a:t>
            </a:r>
            <a:endParaRPr lang="en-US" dirty="0"/>
          </a:p>
        </p:txBody>
      </p:sp>
      <p:sp>
        <p:nvSpPr>
          <p:cNvPr id="4" name="Content Placeholder 3"/>
          <p:cNvSpPr>
            <a:spLocks noGrp="1"/>
          </p:cNvSpPr>
          <p:nvPr>
            <p:ph idx="1"/>
          </p:nvPr>
        </p:nvSpPr>
        <p:spPr>
          <a:xfrm>
            <a:off x="381000" y="1066800"/>
            <a:ext cx="8610600" cy="5380038"/>
          </a:xfrm>
        </p:spPr>
        <p:txBody>
          <a:bodyPr>
            <a:normAutofit fontScale="77500" lnSpcReduction="20000"/>
          </a:bodyPr>
          <a:lstStyle/>
          <a:p>
            <a:pPr lvl="0"/>
            <a:r>
              <a:rPr lang="en-US" dirty="0" smtClean="0"/>
              <a:t>The first and any additional IRs in the group study and IRs in subsequent group studies that occur less than 5 years that cause the need to exceed the 100 % loading receive cost allocation in proportion to their contributing MW impacts</a:t>
            </a:r>
          </a:p>
          <a:p>
            <a:pPr lvl="0"/>
            <a:endParaRPr lang="en-US" sz="100" dirty="0" smtClean="0"/>
          </a:p>
          <a:p>
            <a:pPr lvl="1"/>
            <a:r>
              <a:rPr lang="en-US" dirty="0" smtClean="0"/>
              <a:t>All IRs in the group study, and IRs in subsequent group studies that occur less than 5 years after the first IR executes a construction agreement to build the facility, which cause the loading of the facility to exceed its capability as determined in the SIS will be assigned costs in proportion to their contributing MW impacts</a:t>
            </a:r>
          </a:p>
          <a:p>
            <a:pPr lvl="1"/>
            <a:endParaRPr lang="en-US" sz="1400" dirty="0" smtClean="0"/>
          </a:p>
          <a:p>
            <a:pPr lvl="2"/>
            <a:r>
              <a:rPr lang="en-US" sz="1900" dirty="0" smtClean="0"/>
              <a:t>The cost allocation for this IR only considers the loading above the facility’s capability, and is based on the total MW impact of the IRs causing the loading of the upgrade facility above its capability</a:t>
            </a:r>
            <a:endParaRPr lang="en-US" dirty="0" smtClean="0"/>
          </a:p>
          <a:p>
            <a:pPr lvl="3"/>
            <a:r>
              <a:rPr lang="en-US" dirty="0" smtClean="0"/>
              <a:t>If IR 1 has a 100 MW impact and IR 2 has a 50 MW impact [e.g., IR 1 loads element to 85-95%, IR 2 loads element to 95-105%], then IR 1 pays 0% of the cost and IR 2 pays 100%.  Then IR 3 is added and has a 50 MW impact [e.g., IR 1 loads element to 85-95%, IR 2 loads element to 95-105%, IR 3 loads element to 105-110%],  then the allocation is revised so IR 1 pays 0% of the cost, and IRs 2 and 3 each pay 50%</a:t>
            </a:r>
            <a:endParaRPr lang="en-US" sz="1500" dirty="0" smtClean="0"/>
          </a:p>
          <a:p>
            <a:pPr lvl="3"/>
            <a:endParaRPr lang="en-US" sz="1400" dirty="0" smtClean="0"/>
          </a:p>
          <a:p>
            <a:pPr lvl="2"/>
            <a:r>
              <a:rPr lang="en-US" dirty="0" smtClean="0"/>
              <a:t>Contingent to the contributing MW impact being greater than 5 MW AND greater than 1% of the applicable line rating, the contribution of an IR following the first IR to cause the need for the Upgrade is determined by the voltage level of the facility that it impacts:</a:t>
            </a:r>
            <a:endParaRPr lang="en-US" sz="3400" dirty="0" smtClean="0"/>
          </a:p>
          <a:p>
            <a:pPr lvl="3"/>
            <a:r>
              <a:rPr lang="en-US" dirty="0" smtClean="0"/>
              <a:t>For a transmission facility whose rated voltage level is below 500 kV, an IR will have some cost allocation if its Distribution Factor (DFAX) on the facility is greater than 5% OR if its MW impact on the facility’s rating is greater than 5%</a:t>
            </a:r>
            <a:endParaRPr lang="en-US" sz="3200" dirty="0" smtClean="0"/>
          </a:p>
          <a:p>
            <a:pPr lvl="3"/>
            <a:r>
              <a:rPr lang="en-US" dirty="0" smtClean="0"/>
              <a:t>For a transmission facility whose rated voltage level is 500 kV or above, an IR will have some cost allocation if its DFAX on the facility is greater than 10% OR if its MW impact on the facility’s rating is greater than 5%</a:t>
            </a:r>
          </a:p>
          <a:p>
            <a:pPr lvl="3"/>
            <a:endParaRPr lang="en-US" sz="1500" dirty="0" smtClean="0"/>
          </a:p>
          <a:p>
            <a:pPr lvl="2"/>
            <a:r>
              <a:rPr lang="en-US" dirty="0" smtClean="0"/>
              <a:t>An IR will be responsible for allocated costs, if they are in a subsequent queue group that occurs less than 5 years following the execution of the first Interconnection Service Agreement or Upgrade Construction Service Agreement which identifies the need for this Network Upgrade</a:t>
            </a:r>
            <a:endParaRPr lang="en-US" dirty="0"/>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105</a:t>
            </a:fld>
            <a:endParaRPr lang="en-US" dirty="0"/>
          </a:p>
        </p:txBody>
      </p:sp>
      <p:sp>
        <p:nvSpPr>
          <p:cNvPr id="3" name="Title 2"/>
          <p:cNvSpPr>
            <a:spLocks noGrp="1"/>
          </p:cNvSpPr>
          <p:nvPr>
            <p:ph type="title"/>
          </p:nvPr>
        </p:nvSpPr>
        <p:spPr>
          <a:xfrm>
            <a:off x="457200" y="76200"/>
            <a:ext cx="8534400" cy="1143000"/>
          </a:xfrm>
        </p:spPr>
        <p:txBody>
          <a:bodyPr>
            <a:normAutofit/>
          </a:bodyPr>
          <a:lstStyle/>
          <a:p>
            <a:pPr lvl="4" algn="l" rtl="0">
              <a:spcBef>
                <a:spcPct val="0"/>
              </a:spcBef>
            </a:pPr>
            <a:r>
              <a:rPr lang="en-US" sz="3200" b="1" dirty="0" smtClean="0">
                <a:latin typeface="+mj-lt"/>
              </a:rPr>
              <a:t>PJM: Short Circuit Upgrade</a:t>
            </a:r>
            <a:endParaRPr lang="en-US" sz="3200" b="1" dirty="0">
              <a:latin typeface="+mj-lt"/>
            </a:endParaRPr>
          </a:p>
        </p:txBody>
      </p:sp>
      <p:sp>
        <p:nvSpPr>
          <p:cNvPr id="4" name="Content Placeholder 3"/>
          <p:cNvSpPr>
            <a:spLocks noGrp="1"/>
          </p:cNvSpPr>
          <p:nvPr>
            <p:ph idx="1"/>
          </p:nvPr>
        </p:nvSpPr>
        <p:spPr>
          <a:xfrm>
            <a:off x="457200" y="1401762"/>
            <a:ext cx="8534400" cy="4812688"/>
          </a:xfrm>
        </p:spPr>
        <p:txBody>
          <a:bodyPr/>
          <a:lstStyle/>
          <a:p>
            <a:pPr lvl="0"/>
            <a:r>
              <a:rPr lang="en-US" dirty="0" smtClean="0"/>
              <a:t>For Local and Network Upgrades costing:</a:t>
            </a:r>
            <a:endParaRPr lang="en-US" sz="4000" dirty="0" smtClean="0"/>
          </a:p>
          <a:p>
            <a:pPr lvl="1"/>
            <a:r>
              <a:rPr lang="en-US" dirty="0" smtClean="0"/>
              <a:t>&lt; $5 mil.: Costs are allocated to those projects in the queue group (i.e., the New Services Queue). No allocation outside of queue group</a:t>
            </a:r>
            <a:endParaRPr lang="en-US" sz="3600" dirty="0" smtClean="0"/>
          </a:p>
          <a:p>
            <a:pPr lvl="1"/>
            <a:r>
              <a:rPr lang="en-US" dirty="0" smtClean="0"/>
              <a:t>= &gt; 5 mil.: Costs are allocated to those projects in the queue group and to IRs in subsequent queue groups that occur less than 5 years (as determined below)</a:t>
            </a:r>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106</a:t>
            </a:fld>
            <a:endParaRPr lang="en-US" dirty="0"/>
          </a:p>
        </p:txBody>
      </p:sp>
      <p:sp>
        <p:nvSpPr>
          <p:cNvPr id="3" name="Title 2"/>
          <p:cNvSpPr>
            <a:spLocks noGrp="1"/>
          </p:cNvSpPr>
          <p:nvPr>
            <p:ph type="title"/>
          </p:nvPr>
        </p:nvSpPr>
        <p:spPr/>
        <p:txBody>
          <a:bodyPr/>
          <a:lstStyle/>
          <a:p>
            <a:r>
              <a:rPr lang="en-US" dirty="0" smtClean="0"/>
              <a:t>PJM: Short Circuit Upgrades </a:t>
            </a:r>
            <a:r>
              <a:rPr lang="en-US" sz="2000" dirty="0" smtClean="0"/>
              <a:t>(cont.)</a:t>
            </a:r>
            <a:endParaRPr lang="en-US" dirty="0"/>
          </a:p>
        </p:txBody>
      </p:sp>
      <p:sp>
        <p:nvSpPr>
          <p:cNvPr id="4" name="Content Placeholder 3"/>
          <p:cNvSpPr>
            <a:spLocks noGrp="1"/>
          </p:cNvSpPr>
          <p:nvPr>
            <p:ph idx="1"/>
          </p:nvPr>
        </p:nvSpPr>
        <p:spPr>
          <a:xfrm>
            <a:off x="304800" y="1401762"/>
            <a:ext cx="8382000" cy="4999038"/>
          </a:xfrm>
        </p:spPr>
        <p:txBody>
          <a:bodyPr>
            <a:normAutofit fontScale="92500" lnSpcReduction="20000"/>
          </a:bodyPr>
          <a:lstStyle/>
          <a:p>
            <a:r>
              <a:rPr lang="en-US" dirty="0" smtClean="0"/>
              <a:t>An IR will be assigned costs in proportion to its fault level contribution or the fault level increase as a result of the inclusion of a new Upgrade required by that IR</a:t>
            </a:r>
          </a:p>
          <a:p>
            <a:pPr lvl="1"/>
            <a:r>
              <a:rPr lang="en-US" dirty="0" smtClean="0"/>
              <a:t>An IR will have some cost allocation if it results in a greater than 3% increase in fault current at the substation where a Network Upgrade is required</a:t>
            </a:r>
          </a:p>
          <a:p>
            <a:pPr lvl="1"/>
            <a:r>
              <a:rPr lang="en-US" dirty="0" smtClean="0"/>
              <a:t>The first IR to cause the need for a Network Upgrade due to increased fault current will in all cases have some cost allocation. The cost allocation for this IR only consider the loading above the equipment’s capability</a:t>
            </a:r>
          </a:p>
          <a:p>
            <a:pPr lvl="1"/>
            <a:r>
              <a:rPr lang="en-US" dirty="0" smtClean="0"/>
              <a:t>For a Network Upgrades with an “as-built” cost of $5.0 million or greater, an IR will be responsible for allocated costs, within previously stated cost allocation guidelines, if their New Service Queue Close Date occurs less than 5 years following the execution of the first Interconnection Service Agreement, or Upgrade Construction Service Agreement which identifies the need for the upgrade</a:t>
            </a:r>
          </a:p>
          <a:p>
            <a:pPr lvl="1"/>
            <a:r>
              <a:rPr lang="en-US" dirty="0" smtClean="0"/>
              <a:t>No depreciation of the “as-built” Network Upgrade cost will be used when allocating costs between IRs</a:t>
            </a:r>
          </a:p>
          <a:p>
            <a:pPr lvl="1"/>
            <a:r>
              <a:rPr lang="en-US" dirty="0" smtClean="0"/>
              <a:t>PJM will consider application of an individual component cost vs. an aggregate cost when determining the cost allocation window</a:t>
            </a:r>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107</a:t>
            </a:fld>
            <a:endParaRPr lang="en-US" dirty="0"/>
          </a:p>
        </p:txBody>
      </p:sp>
      <p:sp>
        <p:nvSpPr>
          <p:cNvPr id="3" name="Title 2"/>
          <p:cNvSpPr>
            <a:spLocks noGrp="1"/>
          </p:cNvSpPr>
          <p:nvPr>
            <p:ph type="title"/>
          </p:nvPr>
        </p:nvSpPr>
        <p:spPr>
          <a:xfrm>
            <a:off x="457200" y="76200"/>
            <a:ext cx="8534400" cy="1143000"/>
          </a:xfrm>
        </p:spPr>
        <p:txBody>
          <a:bodyPr>
            <a:normAutofit/>
          </a:bodyPr>
          <a:lstStyle/>
          <a:p>
            <a:pPr lvl="4" algn="l" rtl="0">
              <a:spcBef>
                <a:spcPct val="0"/>
              </a:spcBef>
            </a:pPr>
            <a:r>
              <a:rPr lang="en-US" sz="3200" b="1" dirty="0" smtClean="0">
                <a:latin typeface="+mj-lt"/>
              </a:rPr>
              <a:t>PJM: Restudy / Material Modifications</a:t>
            </a:r>
            <a:endParaRPr lang="en-US" sz="3200" b="1" dirty="0">
              <a:latin typeface="+mj-lt"/>
            </a:endParaRPr>
          </a:p>
        </p:txBody>
      </p:sp>
      <p:sp>
        <p:nvSpPr>
          <p:cNvPr id="4" name="Content Placeholder 3"/>
          <p:cNvSpPr>
            <a:spLocks noGrp="1"/>
          </p:cNvSpPr>
          <p:nvPr>
            <p:ph idx="1"/>
          </p:nvPr>
        </p:nvSpPr>
        <p:spPr>
          <a:xfrm>
            <a:off x="457200" y="1401762"/>
            <a:ext cx="8534400" cy="4812688"/>
          </a:xfrm>
        </p:spPr>
        <p:txBody>
          <a:bodyPr/>
          <a:lstStyle/>
          <a:p>
            <a:r>
              <a:rPr lang="en-US" dirty="0" smtClean="0"/>
              <a:t>Restudy</a:t>
            </a:r>
          </a:p>
          <a:p>
            <a:pPr lvl="1"/>
            <a:r>
              <a:rPr lang="en-US" dirty="0" smtClean="0"/>
              <a:t>Is on a case-by-case basis, with an attempt to group know or expected changes</a:t>
            </a:r>
          </a:p>
          <a:p>
            <a:r>
              <a:rPr lang="en-US" dirty="0" smtClean="0"/>
              <a:t>Material Modifications</a:t>
            </a:r>
          </a:p>
          <a:p>
            <a:pPr lvl="1"/>
            <a:r>
              <a:rPr lang="en-US" dirty="0" smtClean="0"/>
              <a:t>IRs with material modifications are removed from the group study and placed in a subsequent group study</a:t>
            </a:r>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108</a:t>
            </a:fld>
            <a:endParaRPr lang="en-US" dirty="0"/>
          </a:p>
        </p:txBody>
      </p:sp>
      <p:sp>
        <p:nvSpPr>
          <p:cNvPr id="3" name="Title 2"/>
          <p:cNvSpPr>
            <a:spLocks noGrp="1"/>
          </p:cNvSpPr>
          <p:nvPr>
            <p:ph type="title"/>
          </p:nvPr>
        </p:nvSpPr>
        <p:spPr/>
        <p:txBody>
          <a:bodyPr>
            <a:normAutofit/>
          </a:bodyPr>
          <a:lstStyle/>
          <a:p>
            <a:pPr lvl="2" algn="l" rtl="0">
              <a:spcBef>
                <a:spcPct val="0"/>
              </a:spcBef>
            </a:pPr>
            <a:r>
              <a:rPr lang="en-US" sz="3200" b="1" dirty="0" smtClean="0">
                <a:latin typeface="+mj-lt"/>
              </a:rPr>
              <a:t>PJM: IR Withdrawal</a:t>
            </a:r>
            <a:endParaRPr lang="en-US" sz="3200" dirty="0">
              <a:latin typeface="+mj-lt"/>
            </a:endParaRPr>
          </a:p>
        </p:txBody>
      </p:sp>
      <p:sp>
        <p:nvSpPr>
          <p:cNvPr id="4" name="Content Placeholder 3"/>
          <p:cNvSpPr>
            <a:spLocks noGrp="1"/>
          </p:cNvSpPr>
          <p:nvPr>
            <p:ph idx="1"/>
          </p:nvPr>
        </p:nvSpPr>
        <p:spPr>
          <a:xfrm>
            <a:off x="457200" y="1219200"/>
            <a:ext cx="8534400" cy="5181600"/>
          </a:xfrm>
        </p:spPr>
        <p:txBody>
          <a:bodyPr>
            <a:normAutofit fontScale="92500"/>
          </a:bodyPr>
          <a:lstStyle/>
          <a:p>
            <a:pPr lvl="0"/>
            <a:r>
              <a:rPr lang="en-US" dirty="0" smtClean="0"/>
              <a:t>When construction starts, an IR is committed to pay for a % of the Network Upgrade under the IA</a:t>
            </a:r>
            <a:endParaRPr lang="en-US" sz="4000" dirty="0" smtClean="0"/>
          </a:p>
          <a:p>
            <a:pPr lvl="0"/>
            <a:r>
              <a:rPr lang="en-US" dirty="0" smtClean="0"/>
              <a:t>If this IR wants to withdraw, PJM assesses (1) whether the system can be restored and (2) assess whether upcoming projects expect to use the Network Upgrade </a:t>
            </a:r>
            <a:endParaRPr lang="en-US" sz="4000" dirty="0" smtClean="0"/>
          </a:p>
          <a:p>
            <a:pPr lvl="1"/>
            <a:r>
              <a:rPr lang="en-US" dirty="0" smtClean="0"/>
              <a:t>If upcoming IRs (assuming that one or more IRs have signed their IAs) make a decision to move forward and had the expectation that the upgrade would be in place, the withdrawing IR is required to pay its upgrade cost share</a:t>
            </a:r>
            <a:endParaRPr lang="en-US" sz="3600" dirty="0" smtClean="0"/>
          </a:p>
          <a:p>
            <a:pPr lvl="1"/>
            <a:r>
              <a:rPr lang="en-US" dirty="0" smtClean="0"/>
              <a:t>If upcoming IRs make a decision to not move forward or did not expect that the upgrade would be in place, the withdrawing IR will not be responsible for the upgrade costs</a:t>
            </a:r>
          </a:p>
          <a:p>
            <a:r>
              <a:rPr lang="en-US" dirty="0" smtClean="0"/>
              <a:t>In other words: If a committed IR withdraws and other IRs are expecting to utilize the Network Upgrade , the withdrawing IR is required to pay its upgrade cost share; hence, the other IRs are not financially harmed</a:t>
            </a:r>
          </a:p>
          <a:p>
            <a:endParaRPr lang="en-US" dirty="0"/>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Appendix E</a:t>
            </a:r>
            <a:br>
              <a:rPr lang="en-US" dirty="0" smtClean="0"/>
            </a:br>
            <a:r>
              <a:rPr lang="en-US" dirty="0" smtClean="0"/>
              <a:t>Additional Summary Information </a:t>
            </a:r>
            <a:br>
              <a:rPr lang="en-US" dirty="0" smtClean="0"/>
            </a:br>
            <a:r>
              <a:rPr lang="en-US" dirty="0" smtClean="0"/>
              <a:t>SPP Cluster Study</a:t>
            </a:r>
            <a:endParaRPr lang="en-US" dirty="0"/>
          </a:p>
        </p:txBody>
      </p:sp>
      <p:sp>
        <p:nvSpPr>
          <p:cNvPr id="4" name="Slide Number Placeholder 3"/>
          <p:cNvSpPr>
            <a:spLocks noGrp="1"/>
          </p:cNvSpPr>
          <p:nvPr>
            <p:ph type="sldNum" sz="quarter" idx="4"/>
          </p:nvPr>
        </p:nvSpPr>
        <p:spPr/>
        <p:txBody>
          <a:bodyPr/>
          <a:lstStyle/>
          <a:p>
            <a:fld id="{10C7F894-2A36-495D-AB7C-1055F7AC0F9D}" type="slidenum">
              <a:rPr lang="en-US" smtClean="0"/>
              <a:pPr/>
              <a:t>109</a:t>
            </a:fld>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NYISO Class Year Summary</a:t>
            </a:r>
            <a:endParaRPr lang="en-US" dirty="0"/>
          </a:p>
        </p:txBody>
      </p:sp>
      <p:sp>
        <p:nvSpPr>
          <p:cNvPr id="3" name="Text Placeholder 2"/>
          <p:cNvSpPr>
            <a:spLocks noGrp="1"/>
          </p:cNvSpPr>
          <p:nvPr>
            <p:ph type="body" idx="1"/>
          </p:nvPr>
        </p:nvSpPr>
        <p:spPr>
          <a:xfrm>
            <a:off x="609600" y="3429000"/>
            <a:ext cx="7772400" cy="2286000"/>
          </a:xfrm>
        </p:spPr>
        <p:txBody>
          <a:bodyPr>
            <a:normAutofit/>
          </a:bodyPr>
          <a:lstStyle/>
          <a:p>
            <a:pPr marL="228600" indent="-228600"/>
            <a:r>
              <a:rPr lang="en-US" dirty="0" smtClean="0"/>
              <a:t>Covers:</a:t>
            </a:r>
          </a:p>
          <a:p>
            <a:pPr lvl="1" indent="-228600">
              <a:buFont typeface="Arial" pitchFamily="34" charset="0"/>
              <a:buChar char="•"/>
            </a:pPr>
            <a:r>
              <a:rPr lang="en-US" sz="2000" dirty="0" smtClean="0"/>
              <a:t>OATT, Attachment S – Rules To Allocate Responsibility for the Cost of New Interconnection Facilities</a:t>
            </a:r>
          </a:p>
          <a:p>
            <a:pPr lvl="1" indent="-228600">
              <a:buFont typeface="Arial" pitchFamily="34" charset="0"/>
              <a:buChar char="•"/>
            </a:pPr>
            <a:r>
              <a:rPr lang="en-US" sz="2000" dirty="0" smtClean="0"/>
              <a:t>Manual 23 - Transmission Expansion and Interconnection Manual</a:t>
            </a:r>
          </a:p>
          <a:p>
            <a:pPr marL="228600" indent="-228600"/>
            <a:r>
              <a:rPr lang="en-US" dirty="0" smtClean="0"/>
              <a:t>Additional Summary Information</a:t>
            </a:r>
          </a:p>
          <a:p>
            <a:pPr lvl="1" indent="-228600">
              <a:buFont typeface="Arial" pitchFamily="34" charset="0"/>
              <a:buChar char="•"/>
            </a:pPr>
            <a:r>
              <a:rPr lang="en-US" dirty="0" smtClean="0"/>
              <a:t> </a:t>
            </a:r>
            <a:r>
              <a:rPr lang="en-US" sz="2000" dirty="0" smtClean="0"/>
              <a:t>See Appendix C</a:t>
            </a:r>
            <a:endParaRPr lang="en-US" dirty="0"/>
          </a:p>
        </p:txBody>
      </p:sp>
      <p:sp>
        <p:nvSpPr>
          <p:cNvPr id="4" name="Slide Number Placeholder 3"/>
          <p:cNvSpPr>
            <a:spLocks noGrp="1"/>
          </p:cNvSpPr>
          <p:nvPr>
            <p:ph type="sldNum" sz="quarter" idx="4"/>
          </p:nvPr>
        </p:nvSpPr>
        <p:spPr/>
        <p:txBody>
          <a:bodyPr/>
          <a:lstStyle/>
          <a:p>
            <a:fld id="{10C7F894-2A36-495D-AB7C-1055F7AC0F9D}" type="slidenum">
              <a:rPr lang="en-US" smtClean="0"/>
              <a:pPr/>
              <a:t>11</a:t>
            </a:fld>
            <a:endParaRPr lang="en-US" dirty="0"/>
          </a:p>
        </p:txBody>
      </p:sp>
    </p:spTree>
    <p:extLst>
      <p:ext uri="{BB962C8B-B14F-4D97-AF65-F5344CB8AC3E}">
        <p14:creationId xmlns:p14="http://schemas.microsoft.com/office/powerpoint/2010/main" val="2806806536"/>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dirty="0" smtClean="0"/>
              <a:t>SPP: Study Options</a:t>
            </a:r>
            <a:endParaRPr lang="en-US" dirty="0"/>
          </a:p>
        </p:txBody>
      </p:sp>
      <p:sp>
        <p:nvSpPr>
          <p:cNvPr id="3" name="Text Placeholder 2"/>
          <p:cNvSpPr>
            <a:spLocks noGrp="1"/>
          </p:cNvSpPr>
          <p:nvPr>
            <p:ph type="body" sz="quarter" idx="4294967295"/>
          </p:nvPr>
        </p:nvSpPr>
        <p:spPr>
          <a:xfrm>
            <a:off x="457200" y="1600200"/>
            <a:ext cx="8534400" cy="4419600"/>
          </a:xfrm>
        </p:spPr>
        <p:txBody>
          <a:bodyPr/>
          <a:lstStyle/>
          <a:p>
            <a:r>
              <a:rPr lang="en-US" dirty="0" smtClean="0"/>
              <a:t>Cluster Study</a:t>
            </a:r>
            <a:endParaRPr lang="en-US" sz="3800" dirty="0" smtClean="0"/>
          </a:p>
          <a:p>
            <a:r>
              <a:rPr lang="en-US" dirty="0" smtClean="0"/>
              <a:t>Independent Study</a:t>
            </a:r>
            <a:endParaRPr lang="en-US" sz="3800" dirty="0" smtClean="0"/>
          </a:p>
          <a:p>
            <a:r>
              <a:rPr lang="en-US" dirty="0" smtClean="0"/>
              <a:t>Fast Track – new or added MW of &lt; or = 5 MW generators</a:t>
            </a:r>
          </a:p>
          <a:p>
            <a:r>
              <a:rPr lang="en-US" dirty="0" smtClean="0"/>
              <a:t>Applies to interconnection of a generators</a:t>
            </a:r>
          </a:p>
          <a:p>
            <a:pPr lvl="1"/>
            <a:r>
              <a:rPr lang="en-US" dirty="0" smtClean="0"/>
              <a:t>Merchant transmission is studied under a separate process</a:t>
            </a:r>
          </a:p>
          <a:p>
            <a:pPr lvl="1"/>
            <a:r>
              <a:rPr lang="en-US" dirty="0" smtClean="0"/>
              <a:t>SPP decides whether an IR will be studied in a cluster or independently</a:t>
            </a:r>
          </a:p>
          <a:p>
            <a:pPr lvl="1"/>
            <a:r>
              <a:rPr lang="en-US" dirty="0" smtClean="0"/>
              <a:t>IR may withdraw (or delay up to 2 study periods) during process</a:t>
            </a:r>
          </a:p>
          <a:p>
            <a:endParaRPr lang="en-US" sz="3800" dirty="0"/>
          </a:p>
        </p:txBody>
      </p:sp>
      <p:sp>
        <p:nvSpPr>
          <p:cNvPr id="4" name="Slide Number Placeholder 3"/>
          <p:cNvSpPr>
            <a:spLocks noGrp="1"/>
          </p:cNvSpPr>
          <p:nvPr>
            <p:ph type="sldNum" sz="quarter" idx="12"/>
          </p:nvPr>
        </p:nvSpPr>
        <p:spPr/>
        <p:txBody>
          <a:bodyPr/>
          <a:lstStyle/>
          <a:p>
            <a:fld id="{10C7F894-2A36-495D-AB7C-1055F7AC0F9D}" type="slidenum">
              <a:rPr lang="en-US" smtClean="0"/>
              <a:pPr/>
              <a:t>110</a:t>
            </a:fld>
            <a:endParaRPr lang="en-US" dirty="0"/>
          </a:p>
        </p:txBody>
      </p:sp>
    </p:spTree>
    <p:extLst>
      <p:ext uri="{BB962C8B-B14F-4D97-AF65-F5344CB8AC3E}">
        <p14:creationId xmlns:p14="http://schemas.microsoft.com/office/powerpoint/2010/main" val="2637002016"/>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dirty="0" smtClean="0"/>
              <a:t>SPP: Cluster Study Process</a:t>
            </a:r>
            <a:endParaRPr lang="en-US" dirty="0"/>
          </a:p>
        </p:txBody>
      </p:sp>
      <p:sp>
        <p:nvSpPr>
          <p:cNvPr id="3" name="Text Placeholder 2"/>
          <p:cNvSpPr>
            <a:spLocks noGrp="1"/>
          </p:cNvSpPr>
          <p:nvPr>
            <p:ph type="body" sz="quarter" idx="4294967295"/>
          </p:nvPr>
        </p:nvSpPr>
        <p:spPr>
          <a:xfrm>
            <a:off x="457200" y="1371600"/>
            <a:ext cx="8534400" cy="4800600"/>
          </a:xfrm>
        </p:spPr>
        <p:txBody>
          <a:bodyPr>
            <a:normAutofit fontScale="85000" lnSpcReduction="10000"/>
          </a:bodyPr>
          <a:lstStyle/>
          <a:p>
            <a:r>
              <a:rPr lang="en-US" dirty="0" smtClean="0"/>
              <a:t>Minimum submittal requirements</a:t>
            </a:r>
          </a:p>
          <a:p>
            <a:pPr lvl="1"/>
            <a:r>
              <a:rPr lang="en-US" dirty="0" smtClean="0"/>
              <a:t>$10,000 deposit</a:t>
            </a:r>
          </a:p>
          <a:p>
            <a:pPr lvl="1"/>
            <a:r>
              <a:rPr lang="en-US" dirty="0" smtClean="0"/>
              <a:t>Completed IR application</a:t>
            </a:r>
          </a:p>
          <a:p>
            <a:pPr lvl="1"/>
            <a:r>
              <a:rPr lang="en-US" dirty="0" smtClean="0"/>
              <a:t>IR elects Resource Interconnection Service </a:t>
            </a:r>
            <a:endParaRPr lang="en-US" sz="3600" u="sng" dirty="0" smtClean="0"/>
          </a:p>
          <a:p>
            <a:pPr lvl="2"/>
            <a:r>
              <a:rPr lang="en-US" dirty="0" smtClean="0"/>
              <a:t>Energy Resource Interconnection Service (ERIS; which is MIS-like)</a:t>
            </a:r>
          </a:p>
          <a:p>
            <a:pPr lvl="3"/>
            <a:r>
              <a:rPr lang="en-US" dirty="0" smtClean="0"/>
              <a:t>allows IR to connect the facility to the TS to deliver the IR's output using the existing firm or non-firm capacity of the TS on an "as available" basis</a:t>
            </a:r>
          </a:p>
          <a:p>
            <a:pPr lvl="3"/>
            <a:r>
              <a:rPr lang="en-US" dirty="0" smtClean="0"/>
              <a:t>ERIS studies will:</a:t>
            </a:r>
          </a:p>
          <a:p>
            <a:pPr marL="1831975" lvl="4"/>
            <a:r>
              <a:rPr lang="en-US" dirty="0" smtClean="0"/>
              <a:t> identify Interconnection Facilities required and the Network Upgrades necessary to address short circuit </a:t>
            </a:r>
            <a:r>
              <a:rPr lang="en-US" sz="1500" dirty="0" smtClean="0"/>
              <a:t>issues associated with the Interconnection Facilities</a:t>
            </a:r>
          </a:p>
          <a:p>
            <a:pPr marL="1831975" lvl="4"/>
            <a:r>
              <a:rPr lang="en-US" sz="1500" dirty="0" smtClean="0"/>
              <a:t>Identify via the stability and steady state studies:</a:t>
            </a:r>
          </a:p>
          <a:p>
            <a:pPr marL="2065338" lvl="5"/>
            <a:r>
              <a:rPr lang="en-US" sz="1500" dirty="0" smtClean="0">
                <a:solidFill>
                  <a:srgbClr val="000000"/>
                </a:solidFill>
              </a:rPr>
              <a:t>the necessary upgrades to allow full output of the IR</a:t>
            </a:r>
          </a:p>
          <a:p>
            <a:pPr marL="2065338" lvl="5"/>
            <a:r>
              <a:rPr lang="en-US" sz="1500" dirty="0" smtClean="0">
                <a:solidFill>
                  <a:srgbClr val="000000"/>
                </a:solidFill>
              </a:rPr>
              <a:t>the maximum allowed output of the IR without NUs</a:t>
            </a:r>
          </a:p>
          <a:p>
            <a:pPr lvl="2"/>
            <a:r>
              <a:rPr lang="en-US" dirty="0" smtClean="0"/>
              <a:t>Network Resource Interconnection Service (NRIS; which is energy delivery to rest of system)</a:t>
            </a:r>
          </a:p>
          <a:p>
            <a:pPr lvl="3"/>
            <a:r>
              <a:rPr lang="en-US" dirty="0" smtClean="0"/>
              <a:t>Identifies the Network Upgrades needed to integrate the IR in a manner that allows the IR to serve native load as Network Resources, up to it's full output</a:t>
            </a:r>
          </a:p>
          <a:p>
            <a:pPr lvl="3"/>
            <a:r>
              <a:rPr lang="en-US" dirty="0" smtClean="0"/>
              <a:t>ERIS studies:</a:t>
            </a:r>
          </a:p>
          <a:p>
            <a:pPr marL="1828800" lvl="4" indent="-223838"/>
            <a:r>
              <a:rPr lang="en-US" dirty="0" smtClean="0"/>
              <a:t>are w/ TS at peak load, under a variety of severely stressed conditions, to determine whether, with the IR at full output, the aggregate of generation in the local area can be delivered to the aggregate of load on the TS</a:t>
            </a:r>
          </a:p>
          <a:p>
            <a:pPr marL="1828800" lvl="4" indent="-223838"/>
            <a:r>
              <a:rPr lang="en-US" dirty="0" smtClean="0"/>
              <a:t>assume that some portion of existing Network Resources are displaced by the output of IR </a:t>
            </a:r>
            <a:endParaRPr lang="en-US" sz="1300" dirty="0" smtClean="0"/>
          </a:p>
          <a:p>
            <a:pPr lvl="1"/>
            <a:r>
              <a:rPr lang="en-US" dirty="0" smtClean="0"/>
              <a:t>Site control, but not if the IR is only being studied in the Feasibility Study</a:t>
            </a:r>
          </a:p>
        </p:txBody>
      </p:sp>
      <p:sp>
        <p:nvSpPr>
          <p:cNvPr id="4" name="Slide Number Placeholder 3"/>
          <p:cNvSpPr>
            <a:spLocks noGrp="1"/>
          </p:cNvSpPr>
          <p:nvPr>
            <p:ph type="sldNum" sz="quarter" idx="12"/>
          </p:nvPr>
        </p:nvSpPr>
        <p:spPr/>
        <p:txBody>
          <a:bodyPr/>
          <a:lstStyle/>
          <a:p>
            <a:fld id="{10C7F894-2A36-495D-AB7C-1055F7AC0F9D}" type="slidenum">
              <a:rPr lang="en-US" smtClean="0"/>
              <a:pPr/>
              <a:t>111</a:t>
            </a:fld>
            <a:endParaRPr lang="en-US" dirty="0"/>
          </a:p>
        </p:txBody>
      </p:sp>
    </p:spTree>
    <p:extLst>
      <p:ext uri="{BB962C8B-B14F-4D97-AF65-F5344CB8AC3E}">
        <p14:creationId xmlns:p14="http://schemas.microsoft.com/office/powerpoint/2010/main" val="2637002016"/>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112</a:t>
            </a:fld>
            <a:endParaRPr lang="en-US" dirty="0"/>
          </a:p>
        </p:txBody>
      </p:sp>
      <p:sp>
        <p:nvSpPr>
          <p:cNvPr id="3" name="Title 2"/>
          <p:cNvSpPr>
            <a:spLocks noGrp="1"/>
          </p:cNvSpPr>
          <p:nvPr>
            <p:ph type="title"/>
          </p:nvPr>
        </p:nvSpPr>
        <p:spPr/>
        <p:txBody>
          <a:bodyPr/>
          <a:lstStyle/>
          <a:p>
            <a:r>
              <a:rPr lang="en-US" dirty="0" smtClean="0"/>
              <a:t>SPP: Cluster Study Process </a:t>
            </a:r>
            <a:r>
              <a:rPr lang="en-US" sz="2400" dirty="0" smtClean="0"/>
              <a:t>(cont.)</a:t>
            </a:r>
            <a:endParaRPr lang="en-US" dirty="0"/>
          </a:p>
        </p:txBody>
      </p:sp>
      <p:sp>
        <p:nvSpPr>
          <p:cNvPr id="4" name="Content Placeholder 3"/>
          <p:cNvSpPr>
            <a:spLocks noGrp="1"/>
          </p:cNvSpPr>
          <p:nvPr>
            <p:ph idx="1"/>
          </p:nvPr>
        </p:nvSpPr>
        <p:spPr>
          <a:xfrm>
            <a:off x="457200" y="1401762"/>
            <a:ext cx="8534400" cy="4812688"/>
          </a:xfrm>
        </p:spPr>
        <p:txBody>
          <a:bodyPr/>
          <a:lstStyle/>
          <a:p>
            <a:r>
              <a:rPr lang="en-US" dirty="0" smtClean="0"/>
              <a:t>Scoping Meeting</a:t>
            </a:r>
          </a:p>
          <a:p>
            <a:r>
              <a:rPr lang="en-US" dirty="0" smtClean="0"/>
              <a:t>Feasibility Study </a:t>
            </a:r>
          </a:p>
          <a:p>
            <a:pPr lvl="1"/>
            <a:r>
              <a:rPr lang="en-US" dirty="0" smtClean="0"/>
              <a:t>90-day window</a:t>
            </a:r>
          </a:p>
          <a:p>
            <a:pPr lvl="2"/>
            <a:r>
              <a:rPr lang="en-US" dirty="0" smtClean="0"/>
              <a:t>$10,000 deposit / IR</a:t>
            </a:r>
          </a:p>
          <a:p>
            <a:pPr lvl="1"/>
            <a:r>
              <a:rPr lang="en-US" dirty="0" smtClean="0"/>
              <a:t>90-day study period</a:t>
            </a:r>
          </a:p>
          <a:p>
            <a:pPr lvl="1"/>
            <a:r>
              <a:rPr lang="en-US" dirty="0" smtClean="0"/>
              <a:t>SPP makes decision to study the IR in a cluster or not</a:t>
            </a:r>
          </a:p>
          <a:p>
            <a:endParaRPr lang="en-US" dirty="0" smtClean="0"/>
          </a:p>
          <a:p>
            <a:endParaRPr lang="en-US" dirty="0" smtClean="0"/>
          </a:p>
          <a:p>
            <a:endParaRPr lang="en-US" dirty="0" smtClean="0"/>
          </a:p>
          <a:p>
            <a:pPr lvl="1"/>
            <a:endParaRPr lang="en-US" dirty="0"/>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113</a:t>
            </a:fld>
            <a:endParaRPr lang="en-US" dirty="0"/>
          </a:p>
        </p:txBody>
      </p:sp>
      <p:sp>
        <p:nvSpPr>
          <p:cNvPr id="3" name="Title 2"/>
          <p:cNvSpPr>
            <a:spLocks noGrp="1"/>
          </p:cNvSpPr>
          <p:nvPr>
            <p:ph type="title"/>
          </p:nvPr>
        </p:nvSpPr>
        <p:spPr/>
        <p:txBody>
          <a:bodyPr/>
          <a:lstStyle/>
          <a:p>
            <a:r>
              <a:rPr lang="en-US" dirty="0" smtClean="0"/>
              <a:t>SPP: Feasibility Study Cluster Studies</a:t>
            </a:r>
            <a:endParaRPr lang="en-US" dirty="0"/>
          </a:p>
        </p:txBody>
      </p:sp>
      <p:sp>
        <p:nvSpPr>
          <p:cNvPr id="4" name="Content Placeholder 3"/>
          <p:cNvSpPr>
            <a:spLocks noGrp="1"/>
          </p:cNvSpPr>
          <p:nvPr>
            <p:ph idx="1"/>
          </p:nvPr>
        </p:nvSpPr>
        <p:spPr>
          <a:xfrm>
            <a:off x="457200" y="1143000"/>
            <a:ext cx="8534400" cy="5071450"/>
          </a:xfrm>
        </p:spPr>
        <p:txBody>
          <a:bodyPr>
            <a:normAutofit fontScale="92500" lnSpcReduction="20000"/>
          </a:bodyPr>
          <a:lstStyle/>
          <a:p>
            <a:pPr marL="342900" lvl="1" indent="-342900">
              <a:spcBef>
                <a:spcPts val="1200"/>
              </a:spcBef>
              <a:buFont typeface="Arial" pitchFamily="34" charset="0"/>
              <a:buChar char="•"/>
            </a:pPr>
            <a:r>
              <a:rPr lang="en-US" sz="2400" dirty="0" smtClean="0"/>
              <a:t>Applies to IRs submitted within Feasibility Study window that SPP has determined to cluster </a:t>
            </a:r>
          </a:p>
          <a:p>
            <a:r>
              <a:rPr lang="en-US" dirty="0" smtClean="0"/>
              <a:t>Preliminarily evaluates the feasibility of the proposed interconnection to the Transmission System</a:t>
            </a:r>
          </a:p>
          <a:p>
            <a:r>
              <a:rPr lang="en-US" dirty="0" smtClean="0"/>
              <a:t>Considers the Base Case as well as all generating facilities and identified NUs that, on the date the Interconnection Feasibility Study is commenced:</a:t>
            </a:r>
          </a:p>
          <a:p>
            <a:pPr lvl="1"/>
            <a:r>
              <a:rPr lang="en-US" dirty="0" smtClean="0"/>
              <a:t>(i) are directly interconnected to the Transmission System;</a:t>
            </a:r>
          </a:p>
          <a:p>
            <a:pPr lvl="1"/>
            <a:r>
              <a:rPr lang="en-US" dirty="0" smtClean="0"/>
              <a:t>(ii) are interconnected to Affected Systems and may have an impact on the IR; </a:t>
            </a:r>
          </a:p>
          <a:p>
            <a:pPr lvl="1"/>
            <a:r>
              <a:rPr lang="en-US" dirty="0" smtClean="0"/>
              <a:t>(iii) have a pending higher queued IR to interconnect to the Transmission System; and </a:t>
            </a:r>
          </a:p>
          <a:p>
            <a:pPr lvl="1"/>
            <a:r>
              <a:rPr lang="en-US" dirty="0" smtClean="0"/>
              <a:t>(iv) have no Interconnection Queue Position but have executed a GIA or requested that an unexecuted GIA be filed with FERC</a:t>
            </a:r>
          </a:p>
          <a:p>
            <a:r>
              <a:rPr lang="en-US" dirty="0" smtClean="0"/>
              <a:t>Consists of a power flow and short circuit analysis</a:t>
            </a:r>
          </a:p>
          <a:p>
            <a:r>
              <a:rPr lang="en-US" dirty="0" smtClean="0"/>
              <a:t>Provides a list of facilities and a non-binding good faith estimate of cost responsibility and a non-binding good faith estimated time to construct</a:t>
            </a:r>
          </a:p>
          <a:p>
            <a:endParaRPr lang="en-US" dirty="0"/>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114</a:t>
            </a:fld>
            <a:endParaRPr lang="en-US" dirty="0"/>
          </a:p>
        </p:txBody>
      </p:sp>
      <p:sp>
        <p:nvSpPr>
          <p:cNvPr id="3" name="Title 2"/>
          <p:cNvSpPr>
            <a:spLocks noGrp="1"/>
          </p:cNvSpPr>
          <p:nvPr>
            <p:ph type="title"/>
          </p:nvPr>
        </p:nvSpPr>
        <p:spPr>
          <a:xfrm>
            <a:off x="457200" y="76200"/>
            <a:ext cx="8534400" cy="1143000"/>
          </a:xfrm>
        </p:spPr>
        <p:txBody>
          <a:bodyPr>
            <a:normAutofit/>
          </a:bodyPr>
          <a:lstStyle/>
          <a:p>
            <a:r>
              <a:rPr lang="en-US" sz="2800" dirty="0" smtClean="0"/>
              <a:t>SPP: Preliminary Interconnection System Impact Study</a:t>
            </a:r>
            <a:endParaRPr lang="en-US" sz="2800" dirty="0"/>
          </a:p>
        </p:txBody>
      </p:sp>
      <p:sp>
        <p:nvSpPr>
          <p:cNvPr id="4" name="Content Placeholder 3"/>
          <p:cNvSpPr>
            <a:spLocks noGrp="1"/>
          </p:cNvSpPr>
          <p:nvPr>
            <p:ph idx="1"/>
          </p:nvPr>
        </p:nvSpPr>
        <p:spPr>
          <a:xfrm>
            <a:off x="457200" y="1143000"/>
            <a:ext cx="8534400" cy="5257800"/>
          </a:xfrm>
        </p:spPr>
        <p:txBody>
          <a:bodyPr>
            <a:normAutofit fontScale="70000" lnSpcReduction="20000"/>
          </a:bodyPr>
          <a:lstStyle/>
          <a:p>
            <a:r>
              <a:rPr lang="en-US" dirty="0" smtClean="0"/>
              <a:t>PISIS Queue Study</a:t>
            </a:r>
          </a:p>
          <a:p>
            <a:pPr lvl="1">
              <a:spcBef>
                <a:spcPts val="600"/>
              </a:spcBef>
            </a:pPr>
            <a:r>
              <a:rPr lang="en-US" dirty="0" smtClean="0"/>
              <a:t>IR</a:t>
            </a:r>
          </a:p>
          <a:p>
            <a:pPr lvl="2">
              <a:spcBef>
                <a:spcPts val="600"/>
              </a:spcBef>
            </a:pPr>
            <a:r>
              <a:rPr lang="en-US" dirty="0" smtClean="0"/>
              <a:t>Applies to participate within a 180-day window</a:t>
            </a:r>
          </a:p>
          <a:p>
            <a:pPr lvl="2">
              <a:spcBef>
                <a:spcPts val="600"/>
              </a:spcBef>
            </a:pPr>
            <a:r>
              <a:rPr lang="en-US" dirty="0" smtClean="0"/>
              <a:t>Pays $10,000 - $90,000 deposit based on the IRs size</a:t>
            </a:r>
          </a:p>
          <a:p>
            <a:pPr lvl="2">
              <a:spcBef>
                <a:spcPts val="600"/>
              </a:spcBef>
            </a:pPr>
            <a:r>
              <a:rPr lang="en-US" dirty="0" smtClean="0"/>
              <a:t>Demonstrates site control</a:t>
            </a:r>
          </a:p>
          <a:p>
            <a:pPr lvl="2">
              <a:spcBef>
                <a:spcPts val="600"/>
              </a:spcBef>
            </a:pPr>
            <a:r>
              <a:rPr lang="en-US" dirty="0" smtClean="0"/>
              <a:t>Provides additional technical data</a:t>
            </a:r>
          </a:p>
          <a:p>
            <a:pPr lvl="1">
              <a:spcBef>
                <a:spcPts val="600"/>
              </a:spcBef>
            </a:pPr>
            <a:r>
              <a:rPr lang="en-US" dirty="0" smtClean="0"/>
              <a:t>150-day study period</a:t>
            </a:r>
          </a:p>
          <a:p>
            <a:pPr lvl="1">
              <a:spcBef>
                <a:spcPts val="600"/>
              </a:spcBef>
            </a:pPr>
            <a:r>
              <a:rPr lang="en-US" dirty="0" smtClean="0"/>
              <a:t>SPP makes decision to study the IR in a cluster or not</a:t>
            </a:r>
          </a:p>
          <a:p>
            <a:r>
              <a:rPr lang="en-US" dirty="0" smtClean="0"/>
              <a:t>PISIS Cluster Studies</a:t>
            </a:r>
          </a:p>
          <a:p>
            <a:pPr lvl="1">
              <a:spcBef>
                <a:spcPts val="600"/>
              </a:spcBef>
            </a:pPr>
            <a:r>
              <a:rPr lang="en-US" dirty="0" smtClean="0"/>
              <a:t>Applies to IRs submitted within </a:t>
            </a:r>
            <a:r>
              <a:rPr lang="en-US" sz="2100" dirty="0" smtClean="0"/>
              <a:t>PISIS Queue Study </a:t>
            </a:r>
            <a:r>
              <a:rPr lang="en-US" dirty="0" smtClean="0"/>
              <a:t>window that SPP has determined to cluster </a:t>
            </a:r>
          </a:p>
          <a:p>
            <a:pPr lvl="1">
              <a:spcBef>
                <a:spcPts val="600"/>
              </a:spcBef>
            </a:pPr>
            <a:r>
              <a:rPr lang="en-US" dirty="0" smtClean="0"/>
              <a:t>Evaluates the impact of the proposed interconnection on the reliability of the TS</a:t>
            </a:r>
          </a:p>
          <a:p>
            <a:pPr lvl="1">
              <a:spcBef>
                <a:spcPts val="600"/>
              </a:spcBef>
            </a:pPr>
            <a:r>
              <a:rPr lang="en-US" dirty="0" smtClean="0"/>
              <a:t>Considers the Base Case as well as all generating facilities that, on the date the PISIS study is commenced: (i) are directly interconnected to the TS; (ii) are interconnected to Affected Systems and may have an impact on the IR; (iii) have a pending higher queued IR to interconnect to the TS and any associated identified NUs; and (iv) have no Interconnection Queue Position but have executed or unexecuted GIA </a:t>
            </a:r>
          </a:p>
          <a:p>
            <a:pPr lvl="1">
              <a:spcBef>
                <a:spcPts val="600"/>
              </a:spcBef>
            </a:pPr>
            <a:r>
              <a:rPr lang="en-US" dirty="0" smtClean="0"/>
              <a:t>Consists of a short circuit analysis, a stability analysis, and a power flow analysis</a:t>
            </a:r>
          </a:p>
          <a:p>
            <a:pPr lvl="1">
              <a:spcBef>
                <a:spcPts val="600"/>
              </a:spcBef>
            </a:pPr>
            <a:r>
              <a:rPr lang="en-US" dirty="0" smtClean="0"/>
              <a:t>States the assumptions upon which it is based; state the results of the analyses; and provide the requirements or potential impediments to providing the requested interconnection service, including a preliminary indication of the cost and length of time that would be necessary to correct any problems identified in those analyses and implement the interconnection</a:t>
            </a:r>
          </a:p>
          <a:p>
            <a:pPr lvl="1">
              <a:spcBef>
                <a:spcPts val="600"/>
              </a:spcBef>
            </a:pPr>
            <a:r>
              <a:rPr lang="en-US" dirty="0" smtClean="0"/>
              <a:t>Provide a list of facilities that are required as a result of the Interconnection Request and non-binding good faith cost and time to construct estimates</a:t>
            </a:r>
          </a:p>
          <a:p>
            <a:endParaRPr lang="en-US" dirty="0"/>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115</a:t>
            </a:fld>
            <a:endParaRPr lang="en-US" dirty="0"/>
          </a:p>
        </p:txBody>
      </p:sp>
      <p:sp>
        <p:nvSpPr>
          <p:cNvPr id="3" name="Title 2"/>
          <p:cNvSpPr>
            <a:spLocks noGrp="1"/>
          </p:cNvSpPr>
          <p:nvPr>
            <p:ph type="title"/>
          </p:nvPr>
        </p:nvSpPr>
        <p:spPr/>
        <p:txBody>
          <a:bodyPr>
            <a:normAutofit/>
          </a:bodyPr>
          <a:lstStyle/>
          <a:p>
            <a:r>
              <a:rPr lang="en-US" sz="2800" dirty="0" smtClean="0"/>
              <a:t>SPP: Definitive Interconnection System Impact Study</a:t>
            </a:r>
            <a:endParaRPr lang="en-US" sz="2800" dirty="0"/>
          </a:p>
        </p:txBody>
      </p:sp>
      <p:sp>
        <p:nvSpPr>
          <p:cNvPr id="4" name="Content Placeholder 3"/>
          <p:cNvSpPr>
            <a:spLocks noGrp="1"/>
          </p:cNvSpPr>
          <p:nvPr>
            <p:ph idx="1"/>
          </p:nvPr>
        </p:nvSpPr>
        <p:spPr>
          <a:xfrm>
            <a:off x="457200" y="1143000"/>
            <a:ext cx="8534400" cy="5257800"/>
          </a:xfrm>
        </p:spPr>
        <p:txBody>
          <a:bodyPr>
            <a:normAutofit fontScale="62500" lnSpcReduction="20000"/>
          </a:bodyPr>
          <a:lstStyle/>
          <a:p>
            <a:r>
              <a:rPr lang="en-US" dirty="0" smtClean="0"/>
              <a:t>DISIS Queue Study</a:t>
            </a:r>
          </a:p>
          <a:p>
            <a:pPr lvl="1">
              <a:spcBef>
                <a:spcPts val="600"/>
              </a:spcBef>
            </a:pPr>
            <a:r>
              <a:rPr lang="en-US" dirty="0" smtClean="0"/>
              <a:t>IR</a:t>
            </a:r>
          </a:p>
          <a:p>
            <a:pPr lvl="2">
              <a:spcBef>
                <a:spcPts val="600"/>
              </a:spcBef>
            </a:pPr>
            <a:r>
              <a:rPr lang="en-US" dirty="0" smtClean="0"/>
              <a:t>Applies to participate within a 180-day window</a:t>
            </a:r>
          </a:p>
          <a:p>
            <a:pPr lvl="2">
              <a:spcBef>
                <a:spcPts val="600"/>
              </a:spcBef>
            </a:pPr>
            <a:r>
              <a:rPr lang="en-US" dirty="0" smtClean="0"/>
              <a:t>Pays $15,000 - $80,000 deposit based on the IRs size</a:t>
            </a:r>
          </a:p>
          <a:p>
            <a:pPr lvl="2">
              <a:spcBef>
                <a:spcPts val="600"/>
              </a:spcBef>
            </a:pPr>
            <a:r>
              <a:rPr lang="en-US" dirty="0" smtClean="0"/>
              <a:t>Provides POI and max MWs</a:t>
            </a:r>
          </a:p>
          <a:p>
            <a:pPr lvl="2">
              <a:spcBef>
                <a:spcPts val="600"/>
              </a:spcBef>
            </a:pPr>
            <a:r>
              <a:rPr lang="en-US" dirty="0" smtClean="0"/>
              <a:t>Provides additional technical data</a:t>
            </a:r>
          </a:p>
          <a:p>
            <a:pPr lvl="1">
              <a:spcBef>
                <a:spcPts val="600"/>
              </a:spcBef>
            </a:pPr>
            <a:r>
              <a:rPr lang="en-US" dirty="0" smtClean="0"/>
              <a:t>150-day study period</a:t>
            </a:r>
          </a:p>
          <a:p>
            <a:pPr lvl="1">
              <a:spcBef>
                <a:spcPts val="600"/>
              </a:spcBef>
            </a:pPr>
            <a:r>
              <a:rPr lang="en-US" dirty="0" smtClean="0"/>
              <a:t>SPP makes decision to study the IR in a cluster or not</a:t>
            </a:r>
          </a:p>
          <a:p>
            <a:r>
              <a:rPr lang="en-US" dirty="0" smtClean="0"/>
              <a:t>DISIS Cluster Studies</a:t>
            </a:r>
          </a:p>
          <a:p>
            <a:pPr lvl="1">
              <a:spcBef>
                <a:spcPts val="600"/>
              </a:spcBef>
            </a:pPr>
            <a:r>
              <a:rPr lang="en-US" dirty="0" smtClean="0"/>
              <a:t>Applies to IRs submitted within </a:t>
            </a:r>
            <a:r>
              <a:rPr lang="en-US" sz="2100" dirty="0" smtClean="0"/>
              <a:t>DISIS Queue Study </a:t>
            </a:r>
            <a:r>
              <a:rPr lang="en-US" dirty="0" smtClean="0"/>
              <a:t>window that SPP has determined to cluster </a:t>
            </a:r>
          </a:p>
          <a:p>
            <a:pPr lvl="1">
              <a:spcBef>
                <a:spcPts val="600"/>
              </a:spcBef>
            </a:pPr>
            <a:r>
              <a:rPr lang="en-US" dirty="0" smtClean="0"/>
              <a:t>Evaluates the impact of the IR on the reliability of the TS, and considers two different scenarios: </a:t>
            </a:r>
          </a:p>
          <a:p>
            <a:pPr lvl="2">
              <a:spcBef>
                <a:spcPts val="600"/>
              </a:spcBef>
            </a:pPr>
            <a:r>
              <a:rPr lang="en-US" dirty="0" smtClean="0"/>
              <a:t>Cluster Scenario: considers the Base Case, all IRs in the DISIS, and all generating facilities that: (i) are directly interconnected to the TS; (ii) are interconnected to Affected Systems and may have an impact on the IR; (iii) have a pending higher queued IR to interconnect to the TS and associated identified NUs; and (iv) have no Interconnection Queue Position but have an executed or unexecuted GIA</a:t>
            </a:r>
          </a:p>
          <a:p>
            <a:pPr lvl="2">
              <a:spcBef>
                <a:spcPts val="600"/>
              </a:spcBef>
            </a:pPr>
            <a:r>
              <a:rPr lang="en-US" dirty="0" smtClean="0"/>
              <a:t>Stand Alone Scenario: will consider the Base Case, all generating facilities that:(i) are directly interconnected to the TS; (ii) are interconnected to Affected Systems and may have an impact on the IR; (iii) have a pending higher queued IR to interconnect to the TS; and (iv) have no Interconnection Queue Position but have executed or unexecuted GIA</a:t>
            </a:r>
          </a:p>
          <a:p>
            <a:pPr lvl="1">
              <a:spcBef>
                <a:spcPts val="600"/>
              </a:spcBef>
            </a:pPr>
            <a:r>
              <a:rPr lang="en-US" dirty="0" smtClean="0"/>
              <a:t>Consists of a short circuit analysis, a stability analysis, and a power flow analysis</a:t>
            </a:r>
          </a:p>
          <a:p>
            <a:pPr lvl="1">
              <a:spcBef>
                <a:spcPts val="600"/>
              </a:spcBef>
            </a:pPr>
            <a:r>
              <a:rPr lang="en-US" dirty="0" smtClean="0"/>
              <a:t>States the assumptions upon which it is based; state the results of the analyses; and provide the requirements or potential impediments to providing the requested interconnection service, including a preliminary indication of the cost and length of time that would be necessary to correct any problems identified in those analyses and implement the interconnection</a:t>
            </a:r>
          </a:p>
          <a:p>
            <a:pPr lvl="1">
              <a:spcBef>
                <a:spcPts val="600"/>
              </a:spcBef>
            </a:pPr>
            <a:r>
              <a:rPr lang="en-US" dirty="0" smtClean="0"/>
              <a:t>Provides a list of facilities that are required as a result of the IR and non-binding good faith cost and time to construct estimates</a:t>
            </a:r>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116</a:t>
            </a:fld>
            <a:endParaRPr lang="en-US" dirty="0"/>
          </a:p>
        </p:txBody>
      </p:sp>
      <p:sp>
        <p:nvSpPr>
          <p:cNvPr id="3" name="Title 2"/>
          <p:cNvSpPr>
            <a:spLocks noGrp="1"/>
          </p:cNvSpPr>
          <p:nvPr>
            <p:ph type="title"/>
          </p:nvPr>
        </p:nvSpPr>
        <p:spPr/>
        <p:txBody>
          <a:bodyPr/>
          <a:lstStyle/>
          <a:p>
            <a:r>
              <a:rPr lang="en-US" dirty="0" smtClean="0"/>
              <a:t>SPP: DISIS </a:t>
            </a:r>
            <a:r>
              <a:rPr lang="en-US" sz="2400" dirty="0" smtClean="0"/>
              <a:t>(cont.) </a:t>
            </a:r>
            <a:r>
              <a:rPr lang="en-US" dirty="0" smtClean="0"/>
              <a:t>and Facilities Analysis </a:t>
            </a:r>
            <a:endParaRPr lang="en-US" dirty="0"/>
          </a:p>
        </p:txBody>
      </p:sp>
      <p:sp>
        <p:nvSpPr>
          <p:cNvPr id="4" name="Content Placeholder 3"/>
          <p:cNvSpPr>
            <a:spLocks noGrp="1"/>
          </p:cNvSpPr>
          <p:nvPr>
            <p:ph idx="1"/>
          </p:nvPr>
        </p:nvSpPr>
        <p:spPr>
          <a:xfrm>
            <a:off x="457200" y="1401762"/>
            <a:ext cx="8534400" cy="4999038"/>
          </a:xfrm>
        </p:spPr>
        <p:txBody>
          <a:bodyPr>
            <a:normAutofit fontScale="92500" lnSpcReduction="10000"/>
          </a:bodyPr>
          <a:lstStyle/>
          <a:p>
            <a:pPr>
              <a:spcBef>
                <a:spcPts val="600"/>
              </a:spcBef>
            </a:pPr>
            <a:r>
              <a:rPr lang="en-US" dirty="0" smtClean="0"/>
              <a:t>Availability of Limited Operation</a:t>
            </a:r>
          </a:p>
          <a:p>
            <a:pPr lvl="1">
              <a:spcBef>
                <a:spcPts val="600"/>
              </a:spcBef>
            </a:pPr>
            <a:r>
              <a:rPr lang="en-US" dirty="0" smtClean="0"/>
              <a:t>If the “Stand Alone Scenario” determines that an IR’s full requested interconnection capacity is not available by its Commercial Operation Date (C.O.D) due to transmission constraints that may be remedied by an upgrade(s) with an in-service date beyond the IR’s C.O.D., the TP determines the amount of interconnection capacity available to the IR prior to the in-service date of such upgrade(s)</a:t>
            </a:r>
          </a:p>
          <a:p>
            <a:pPr lvl="2">
              <a:spcBef>
                <a:spcPts val="600"/>
              </a:spcBef>
            </a:pPr>
            <a:r>
              <a:rPr lang="en-US" dirty="0" smtClean="0"/>
              <a:t>The IR may choose to proceed with Limited Operation or wait until full operation is allowed</a:t>
            </a:r>
          </a:p>
          <a:p>
            <a:pPr>
              <a:spcBef>
                <a:spcPts val="600"/>
              </a:spcBef>
            </a:pPr>
            <a:r>
              <a:rPr lang="en-US" dirty="0" smtClean="0"/>
              <a:t>Facilities Analysis</a:t>
            </a:r>
          </a:p>
          <a:p>
            <a:pPr lvl="1">
              <a:spcBef>
                <a:spcPts val="600"/>
              </a:spcBef>
            </a:pPr>
            <a:r>
              <a:rPr lang="en-US" dirty="0" smtClean="0"/>
              <a:t>The TP specifies/estimates the cost (+/- 20%) of physically and electrically connecting the IR to the Transmission System at the POI</a:t>
            </a:r>
          </a:p>
          <a:p>
            <a:pPr lvl="1">
              <a:spcBef>
                <a:spcPts val="600"/>
              </a:spcBef>
            </a:pPr>
            <a:r>
              <a:rPr lang="en-US" dirty="0" smtClean="0"/>
              <a:t>Identifies the nature and estimated cost of any TO's Interconnection Facilities and NU Upgrades necessary to accomplish the interconnection; and an estimate of the time required to complete the construction and installation of such facilities</a:t>
            </a:r>
          </a:p>
          <a:p>
            <a:endParaRPr lang="en-US" dirty="0"/>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117</a:t>
            </a:fld>
            <a:endParaRPr lang="en-US" dirty="0"/>
          </a:p>
        </p:txBody>
      </p:sp>
      <p:sp>
        <p:nvSpPr>
          <p:cNvPr id="3" name="Title 2"/>
          <p:cNvSpPr>
            <a:spLocks noGrp="1"/>
          </p:cNvSpPr>
          <p:nvPr>
            <p:ph type="title"/>
          </p:nvPr>
        </p:nvSpPr>
        <p:spPr/>
        <p:txBody>
          <a:bodyPr>
            <a:normAutofit fontScale="90000"/>
          </a:bodyPr>
          <a:lstStyle/>
          <a:p>
            <a:r>
              <a:rPr lang="en-US" dirty="0" smtClean="0"/>
              <a:t>SPP: Proceed, Postpone or Withdraw; and</a:t>
            </a:r>
            <a:br>
              <a:rPr lang="en-US" dirty="0" smtClean="0"/>
            </a:br>
            <a:r>
              <a:rPr lang="en-US" dirty="0" smtClean="0"/>
              <a:t>       Delayed Previously Approved Network Upgrades</a:t>
            </a:r>
            <a:endParaRPr lang="en-US" dirty="0"/>
          </a:p>
        </p:txBody>
      </p:sp>
      <p:sp>
        <p:nvSpPr>
          <p:cNvPr id="4" name="Content Placeholder 3"/>
          <p:cNvSpPr>
            <a:spLocks noGrp="1"/>
          </p:cNvSpPr>
          <p:nvPr>
            <p:ph idx="1"/>
          </p:nvPr>
        </p:nvSpPr>
        <p:spPr>
          <a:xfrm>
            <a:off x="457200" y="1371600"/>
            <a:ext cx="8534400" cy="5029200"/>
          </a:xfrm>
        </p:spPr>
        <p:txBody>
          <a:bodyPr>
            <a:normAutofit fontScale="77500" lnSpcReduction="20000"/>
          </a:bodyPr>
          <a:lstStyle/>
          <a:p>
            <a:pPr>
              <a:spcBef>
                <a:spcPts val="600"/>
              </a:spcBef>
            </a:pPr>
            <a:r>
              <a:rPr lang="en-US" dirty="0" smtClean="0"/>
              <a:t>Proceed, Postpone or Withdraw</a:t>
            </a:r>
          </a:p>
          <a:p>
            <a:pPr lvl="1">
              <a:spcBef>
                <a:spcPts val="600"/>
              </a:spcBef>
            </a:pPr>
            <a:r>
              <a:rPr lang="en-US" dirty="0" smtClean="0"/>
              <a:t>Upon receiving the DISIS report, the IR decides to proceed, postpone for up to 2 DISIS cycles, or withdraw</a:t>
            </a:r>
          </a:p>
          <a:p>
            <a:pPr>
              <a:spcBef>
                <a:spcPts val="600"/>
              </a:spcBef>
            </a:pPr>
            <a:r>
              <a:rPr lang="en-US" dirty="0" smtClean="0"/>
              <a:t>IRs Depending Upon Previously Approved Network Upgrades</a:t>
            </a:r>
          </a:p>
          <a:p>
            <a:pPr lvl="1">
              <a:spcBef>
                <a:spcPts val="600"/>
              </a:spcBef>
            </a:pPr>
            <a:r>
              <a:rPr lang="en-US" dirty="0" smtClean="0"/>
              <a:t>The DISIS may identify one or more NUs previously approved for construction and required to be in-service prior to an IR’s C.O.D. If the previously approved NU will not be in-service prior to the IR’s C.O.D., the IR’s C.O.D. may be extended for a maximum period of 3 years to accommodate the previously approved NU in-service date.  If the 3 year extension is not sufficient for the previously approved NU to be placed into service prior to the IR’s C.O.D., the IR will not be tendered an Interconnection Facilities Study Agreement (IFSA). The Transmission Provider shall tender a Limited Operation IFSA (LOIFSA) to the IR.  If the IR executes the LOIFS Agreement, the IR agrees to the following conditions for moving into the Interconnection Facilities Study:</a:t>
            </a:r>
          </a:p>
          <a:p>
            <a:pPr lvl="2">
              <a:spcBef>
                <a:spcPts val="600"/>
              </a:spcBef>
            </a:pPr>
            <a:r>
              <a:rPr lang="en-US" dirty="0" smtClean="0"/>
              <a:t>The IR will be allowed to operate under Limited Operation before the previously approved NU is placed into service;  </a:t>
            </a:r>
          </a:p>
          <a:p>
            <a:pPr lvl="2">
              <a:spcBef>
                <a:spcPts val="600"/>
              </a:spcBef>
            </a:pPr>
            <a:r>
              <a:rPr lang="en-US" dirty="0" smtClean="0"/>
              <a:t>The IR will meet all requirements of the GIP; and</a:t>
            </a:r>
          </a:p>
          <a:p>
            <a:pPr lvl="2">
              <a:spcBef>
                <a:spcPts val="600"/>
              </a:spcBef>
            </a:pPr>
            <a:r>
              <a:rPr lang="en-US" dirty="0" smtClean="0"/>
              <a:t>The IR will provide financial security and authorize engineering, procurement, and construction of its cost assigned NU and Interconnection Facilities no later than thirty (30) days after the GIA effective date</a:t>
            </a:r>
          </a:p>
          <a:p>
            <a:pPr lvl="2">
              <a:spcBef>
                <a:spcPts val="600"/>
              </a:spcBef>
            </a:pPr>
            <a:r>
              <a:rPr lang="en-US" dirty="0" smtClean="0"/>
              <a:t>If the IR declines to execute the LOIFS Agreement, the IR may either remain in the DISIS Queue, withdraw the Interconnection Request or request a reduction in the amount of the IR’s interconnection capacity</a:t>
            </a:r>
            <a:endParaRPr lang="en-US" dirty="0"/>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118</a:t>
            </a:fld>
            <a:endParaRPr lang="en-US" dirty="0"/>
          </a:p>
        </p:txBody>
      </p:sp>
      <p:sp>
        <p:nvSpPr>
          <p:cNvPr id="3" name="Title 2"/>
          <p:cNvSpPr>
            <a:spLocks noGrp="1"/>
          </p:cNvSpPr>
          <p:nvPr>
            <p:ph type="title"/>
          </p:nvPr>
        </p:nvSpPr>
        <p:spPr/>
        <p:txBody>
          <a:bodyPr/>
          <a:lstStyle/>
          <a:p>
            <a:r>
              <a:rPr lang="en-US" dirty="0" smtClean="0"/>
              <a:t>SPP: DISIS Re-Study</a:t>
            </a:r>
            <a:endParaRPr lang="en-US" dirty="0"/>
          </a:p>
        </p:txBody>
      </p:sp>
      <p:sp>
        <p:nvSpPr>
          <p:cNvPr id="4" name="Content Placeholder 3"/>
          <p:cNvSpPr>
            <a:spLocks noGrp="1"/>
          </p:cNvSpPr>
          <p:nvPr>
            <p:ph idx="1"/>
          </p:nvPr>
        </p:nvSpPr>
        <p:spPr>
          <a:xfrm>
            <a:off x="457200" y="1401762"/>
            <a:ext cx="8534400" cy="4999038"/>
          </a:xfrm>
        </p:spPr>
        <p:txBody>
          <a:bodyPr>
            <a:normAutofit fontScale="92500" lnSpcReduction="10000"/>
          </a:bodyPr>
          <a:lstStyle/>
          <a:p>
            <a:r>
              <a:rPr lang="en-US" dirty="0" smtClean="0"/>
              <a:t>A DISIS re-study is required due to a higher queued or equal priority queued IR dropping out of the queue, or a modification of a higher queued IR, or re-designation of the POI, or more than one IR (with similar electrical impacts as determined by the TP) meeting all requirements of the IFSA</a:t>
            </a:r>
          </a:p>
          <a:p>
            <a:r>
              <a:rPr lang="en-US" dirty="0" smtClean="0"/>
              <a:t>Restudies will not be required of the Definitive Interconnection System Impact Study “Cluster Scenario” as the “Cluster Scenario” will be automatically re-evaluated for every open season </a:t>
            </a:r>
          </a:p>
          <a:p>
            <a:r>
              <a:rPr lang="en-US" dirty="0" smtClean="0"/>
              <a:t>Any re-study costs are borne by the IR(s) being re-studied</a:t>
            </a:r>
          </a:p>
          <a:p>
            <a:r>
              <a:rPr lang="en-US" dirty="0" smtClean="0"/>
              <a:t>After the completion of the Restudy, an IR that is being restudied as a result of more than one IR meeting all requirements of the IFSA may elect to continue to the Interconnection Facilities Study Queue, return to the DISIS Queue for up to 2 subsequent periods, or withdraw its IR and may receive a refund of its security deposit</a:t>
            </a:r>
          </a:p>
          <a:p>
            <a:endParaRPr lang="en-US" dirty="0"/>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119</a:t>
            </a:fld>
            <a:endParaRPr lang="en-US" dirty="0"/>
          </a:p>
        </p:txBody>
      </p:sp>
      <p:sp>
        <p:nvSpPr>
          <p:cNvPr id="3" name="Title 2"/>
          <p:cNvSpPr>
            <a:spLocks noGrp="1"/>
          </p:cNvSpPr>
          <p:nvPr>
            <p:ph type="title"/>
          </p:nvPr>
        </p:nvSpPr>
        <p:spPr/>
        <p:txBody>
          <a:bodyPr/>
          <a:lstStyle/>
          <a:p>
            <a:r>
              <a:rPr lang="en-US" dirty="0" smtClean="0"/>
              <a:t>SPP: Interconnection Facilities Study</a:t>
            </a:r>
            <a:endParaRPr lang="en-US" dirty="0"/>
          </a:p>
        </p:txBody>
      </p:sp>
      <p:sp>
        <p:nvSpPr>
          <p:cNvPr id="4" name="Content Placeholder 3"/>
          <p:cNvSpPr>
            <a:spLocks noGrp="1"/>
          </p:cNvSpPr>
          <p:nvPr>
            <p:ph idx="1"/>
          </p:nvPr>
        </p:nvSpPr>
        <p:spPr/>
        <p:txBody>
          <a:bodyPr>
            <a:normAutofit/>
          </a:bodyPr>
          <a:lstStyle/>
          <a:p>
            <a:r>
              <a:rPr lang="en-US" dirty="0" smtClean="0"/>
              <a:t>The Interconnection Facilities Study</a:t>
            </a:r>
          </a:p>
          <a:p>
            <a:pPr lvl="1"/>
            <a:r>
              <a:rPr lang="en-US" dirty="0" smtClean="0"/>
              <a:t>specifies and estimates to physically and electrically connect the IR to the TS</a:t>
            </a:r>
          </a:p>
          <a:p>
            <a:pPr lvl="1"/>
            <a:r>
              <a:rPr lang="en-US" dirty="0" smtClean="0"/>
              <a:t>the nature and estimated cost of any TO's Interconnection Facilities and Network Upgrades necessary to accomplish the interconnection; and an estimate of the time required to complete the construction and installation of such facilities</a:t>
            </a:r>
          </a:p>
          <a:p>
            <a:r>
              <a:rPr lang="en-US" dirty="0" smtClean="0"/>
              <a:t>The Interconnection Facilities Study utilizes the DISIS as a base</a:t>
            </a:r>
          </a:p>
          <a:p>
            <a:r>
              <a:rPr lang="en-US" dirty="0" smtClean="0"/>
              <a:t>IFS Re-Study</a:t>
            </a:r>
          </a:p>
          <a:p>
            <a:pPr lvl="1"/>
            <a:r>
              <a:rPr lang="en-US" dirty="0" smtClean="0"/>
              <a:t>Is required due to a higher or equal priority queued IR dropping out of the queue or a modification of a higher queued project</a:t>
            </a:r>
          </a:p>
          <a:p>
            <a:pPr lvl="1"/>
            <a:r>
              <a:rPr lang="en-US" dirty="0" smtClean="0"/>
              <a:t>Re-Study costs are borne by the IR(s) being re-studied</a:t>
            </a:r>
          </a:p>
          <a:p>
            <a:endParaRPr lang="en-US" dirty="0">
              <a:solidFill>
                <a:srgbClr val="FF000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dirty="0" smtClean="0"/>
              <a:t>NYISO: ERIS Flow</a:t>
            </a:r>
            <a:endParaRPr lang="en-US" dirty="0"/>
          </a:p>
        </p:txBody>
      </p:sp>
      <p:sp>
        <p:nvSpPr>
          <p:cNvPr id="4" name="Slide Number Placeholder 3"/>
          <p:cNvSpPr>
            <a:spLocks noGrp="1"/>
          </p:cNvSpPr>
          <p:nvPr>
            <p:ph type="sldNum" sz="quarter" idx="12"/>
          </p:nvPr>
        </p:nvSpPr>
        <p:spPr/>
        <p:txBody>
          <a:bodyPr/>
          <a:lstStyle/>
          <a:p>
            <a:fld id="{10C7F894-2A36-495D-AB7C-1055F7AC0F9D}" type="slidenum">
              <a:rPr lang="en-US" smtClean="0"/>
              <a:pPr/>
              <a:t>12</a:t>
            </a:fld>
            <a:endParaRPr lang="en-US" dirty="0"/>
          </a:p>
        </p:txBody>
      </p:sp>
      <p:pic>
        <p:nvPicPr>
          <p:cNvPr id="45060" name="Picture 4"/>
          <p:cNvPicPr>
            <a:picLocks noChangeAspect="1" noChangeArrowheads="1"/>
          </p:cNvPicPr>
          <p:nvPr/>
        </p:nvPicPr>
        <p:blipFill>
          <a:blip r:embed="rId2" cstate="print"/>
          <a:srcRect/>
          <a:stretch>
            <a:fillRect/>
          </a:stretch>
        </p:blipFill>
        <p:spPr bwMode="auto">
          <a:xfrm>
            <a:off x="914400" y="995917"/>
            <a:ext cx="8024813" cy="5338207"/>
          </a:xfrm>
          <a:prstGeom prst="rect">
            <a:avLst/>
          </a:prstGeom>
          <a:noFill/>
          <a:ln w="9525">
            <a:noFill/>
            <a:miter lim="800000"/>
            <a:headEnd/>
            <a:tailEnd/>
          </a:ln>
        </p:spPr>
      </p:pic>
    </p:spTree>
    <p:extLst>
      <p:ext uri="{BB962C8B-B14F-4D97-AF65-F5344CB8AC3E}">
        <p14:creationId xmlns:p14="http://schemas.microsoft.com/office/powerpoint/2010/main" val="2637002016"/>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120</a:t>
            </a:fld>
            <a:endParaRPr lang="en-US" dirty="0"/>
          </a:p>
        </p:txBody>
      </p:sp>
      <p:sp>
        <p:nvSpPr>
          <p:cNvPr id="3" name="Title 2"/>
          <p:cNvSpPr>
            <a:spLocks noGrp="1"/>
          </p:cNvSpPr>
          <p:nvPr>
            <p:ph type="title"/>
          </p:nvPr>
        </p:nvSpPr>
        <p:spPr>
          <a:xfrm>
            <a:off x="457200" y="76200"/>
            <a:ext cx="8153400" cy="1143000"/>
          </a:xfrm>
        </p:spPr>
        <p:txBody>
          <a:bodyPr>
            <a:normAutofit/>
          </a:bodyPr>
          <a:lstStyle/>
          <a:p>
            <a:r>
              <a:rPr lang="en-US" sz="2800" dirty="0" smtClean="0"/>
              <a:t>SPP: Engineering &amp; Procurement ('E&amp;P') Agreement</a:t>
            </a:r>
            <a:endParaRPr lang="en-US" sz="2800" dirty="0"/>
          </a:p>
        </p:txBody>
      </p:sp>
      <p:sp>
        <p:nvSpPr>
          <p:cNvPr id="4" name="Content Placeholder 3"/>
          <p:cNvSpPr>
            <a:spLocks noGrp="1"/>
          </p:cNvSpPr>
          <p:nvPr>
            <p:ph idx="1"/>
          </p:nvPr>
        </p:nvSpPr>
        <p:spPr/>
        <p:txBody>
          <a:bodyPr>
            <a:normAutofit/>
          </a:bodyPr>
          <a:lstStyle/>
          <a:p>
            <a:r>
              <a:rPr lang="en-US" dirty="0" smtClean="0"/>
              <a:t>Engineering &amp; Procurement ('E&amp;P') Agreement</a:t>
            </a:r>
          </a:p>
          <a:p>
            <a:pPr lvl="1"/>
            <a:r>
              <a:rPr lang="en-US" dirty="0" smtClean="0"/>
              <a:t>Prior to executing a GIA, an IR may, in order to advance the implementation of its interconnection, may enter into an optional E&amp;P Agreement that authorizes TO to begin engineering and procurement of long lead-time items necessary for the establishment of the interconnection</a:t>
            </a:r>
          </a:p>
          <a:p>
            <a:pPr lvl="1"/>
            <a:r>
              <a:rPr lang="en-US" dirty="0" smtClean="0"/>
              <a:t>IR pays the cost of such authorized activities and any cancellation costs for equipment that is already ordered for its interconnection</a:t>
            </a:r>
          </a:p>
          <a:p>
            <a:pPr lvl="2"/>
            <a:r>
              <a:rPr lang="en-US" dirty="0" smtClean="0"/>
              <a:t>which cannot be mitigated, whether or not such items or equipment later become unnecessary</a:t>
            </a:r>
          </a:p>
          <a:p>
            <a:endParaRPr lang="en-US" dirty="0">
              <a:solidFill>
                <a:srgbClr val="FF0000"/>
              </a:solidFill>
            </a:endParaRPr>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121</a:t>
            </a:fld>
            <a:endParaRPr lang="en-US" dirty="0"/>
          </a:p>
        </p:txBody>
      </p:sp>
      <p:sp>
        <p:nvSpPr>
          <p:cNvPr id="3" name="Title 2"/>
          <p:cNvSpPr>
            <a:spLocks noGrp="1"/>
          </p:cNvSpPr>
          <p:nvPr>
            <p:ph type="title"/>
          </p:nvPr>
        </p:nvSpPr>
        <p:spPr/>
        <p:txBody>
          <a:bodyPr/>
          <a:lstStyle/>
          <a:p>
            <a:r>
              <a:rPr lang="en-US" dirty="0" smtClean="0"/>
              <a:t>SPP: Cost Allocation</a:t>
            </a:r>
            <a:endParaRPr lang="en-US" dirty="0"/>
          </a:p>
        </p:txBody>
      </p:sp>
      <p:sp>
        <p:nvSpPr>
          <p:cNvPr id="4" name="Content Placeholder 3"/>
          <p:cNvSpPr>
            <a:spLocks noGrp="1"/>
          </p:cNvSpPr>
          <p:nvPr>
            <p:ph idx="1"/>
          </p:nvPr>
        </p:nvSpPr>
        <p:spPr>
          <a:xfrm>
            <a:off x="457200" y="1401762"/>
            <a:ext cx="8534400" cy="4999038"/>
          </a:xfrm>
        </p:spPr>
        <p:txBody>
          <a:bodyPr>
            <a:normAutofit fontScale="85000" lnSpcReduction="10000"/>
          </a:bodyPr>
          <a:lstStyle/>
          <a:p>
            <a:r>
              <a:rPr lang="en-US" dirty="0" smtClean="0"/>
              <a:t>Study Cost Allocation</a:t>
            </a:r>
          </a:p>
          <a:p>
            <a:pPr lvl="1"/>
            <a:r>
              <a:rPr lang="en-US" dirty="0" smtClean="0"/>
              <a:t>50% of the applicable study costs are allocated to IRs pro-rata based on number of IRs included in the applicable study; and</a:t>
            </a:r>
          </a:p>
          <a:p>
            <a:pPr lvl="1"/>
            <a:r>
              <a:rPr lang="en-US" dirty="0" smtClean="0"/>
              <a:t>50% of the applicable study costs to IRs pro-rata based on requested MWs included in the applicable study</a:t>
            </a:r>
          </a:p>
          <a:p>
            <a:r>
              <a:rPr lang="en-US" dirty="0" smtClean="0"/>
              <a:t>Interconnection Facilities: 100% to the IR</a:t>
            </a:r>
          </a:p>
          <a:p>
            <a:r>
              <a:rPr lang="en-US" dirty="0" smtClean="0"/>
              <a:t>Network Upgrade Cost Allocation identified in Cluster Studies</a:t>
            </a:r>
          </a:p>
          <a:p>
            <a:pPr lvl="1"/>
            <a:r>
              <a:rPr lang="en-US" dirty="0" smtClean="0"/>
              <a:t>NU costs are allocated to each IR on a pro-rata impact basis</a:t>
            </a:r>
          </a:p>
          <a:p>
            <a:pPr lvl="1"/>
            <a:r>
              <a:rPr lang="en-US" dirty="0" smtClean="0"/>
              <a:t>The cost of each NU is allocated to each IR on a pro-rata basis for the positive incremental power flow impacts of the requested service on such NU in proportion to the total of all positive incremental power flow impacts on such NU  </a:t>
            </a:r>
          </a:p>
          <a:p>
            <a:pPr lvl="1"/>
            <a:r>
              <a:rPr lang="en-US" dirty="0" smtClean="0"/>
              <a:t>For each NU, the average incremental power flow impact of each IR in the Cluster Study shall be determined using IR’s expected capacity and sequentially adding each IR</a:t>
            </a:r>
          </a:p>
          <a:p>
            <a:pPr lvl="1"/>
            <a:r>
              <a:rPr lang="en-US" dirty="0" smtClean="0"/>
              <a:t>The cost of a NU allocated to each IR shall be proportional to the average positive incremental impact of each request on such NU divided by the total average positive incremental impact of all requests included in the Cluster Study on such NU</a:t>
            </a:r>
          </a:p>
          <a:p>
            <a:pPr lvl="1"/>
            <a:r>
              <a:rPr lang="en-US" dirty="0" smtClean="0"/>
              <a:t>The cost of each NU are allocated to independently</a:t>
            </a:r>
          </a:p>
          <a:p>
            <a:pPr lvl="1"/>
            <a:r>
              <a:rPr lang="en-US" dirty="0" smtClean="0"/>
              <a:t>Negative incremental flows (i.e., counter flow) on a NU are ignored</a:t>
            </a:r>
          </a:p>
          <a:p>
            <a:endParaRPr lang="en-US" dirty="0">
              <a:solidFill>
                <a:srgbClr val="FF0000"/>
              </a:solidFill>
            </a:endParaRPr>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122</a:t>
            </a:fld>
            <a:endParaRPr lang="en-US" dirty="0"/>
          </a:p>
        </p:txBody>
      </p:sp>
      <p:sp>
        <p:nvSpPr>
          <p:cNvPr id="3" name="Title 2"/>
          <p:cNvSpPr>
            <a:spLocks noGrp="1"/>
          </p:cNvSpPr>
          <p:nvPr>
            <p:ph type="title"/>
          </p:nvPr>
        </p:nvSpPr>
        <p:spPr/>
        <p:txBody>
          <a:bodyPr>
            <a:normAutofit/>
          </a:bodyPr>
          <a:lstStyle/>
          <a:p>
            <a:r>
              <a:rPr lang="en-US" dirty="0" smtClean="0"/>
              <a:t>SPP: GIAs; Withdrawals; Transition</a:t>
            </a:r>
            <a:endParaRPr lang="en-US" dirty="0"/>
          </a:p>
        </p:txBody>
      </p:sp>
      <p:sp>
        <p:nvSpPr>
          <p:cNvPr id="4" name="Content Placeholder 3"/>
          <p:cNvSpPr>
            <a:spLocks noGrp="1"/>
          </p:cNvSpPr>
          <p:nvPr>
            <p:ph idx="1"/>
          </p:nvPr>
        </p:nvSpPr>
        <p:spPr>
          <a:xfrm>
            <a:off x="457200" y="1401762"/>
            <a:ext cx="8534400" cy="4999038"/>
          </a:xfrm>
        </p:spPr>
        <p:txBody>
          <a:bodyPr>
            <a:normAutofit/>
          </a:bodyPr>
          <a:lstStyle/>
          <a:p>
            <a:r>
              <a:rPr lang="en-US" dirty="0" smtClean="0"/>
              <a:t>GIA</a:t>
            </a:r>
          </a:p>
          <a:p>
            <a:pPr lvl="1"/>
            <a:r>
              <a:rPr lang="en-US" dirty="0" smtClean="0"/>
              <a:t>$250,000, non-refundable additional security</a:t>
            </a:r>
          </a:p>
          <a:p>
            <a:pPr lvl="1"/>
            <a:r>
              <a:rPr lang="en-US" dirty="0" smtClean="0"/>
              <a:t>Final Invoice: Within six months after completion of the construction of Interconnection Facilities and the Network Upgrades, the Interconnection Customer receives a detailed final cost invoice and is required to pay</a:t>
            </a:r>
          </a:p>
          <a:p>
            <a:r>
              <a:rPr lang="en-US" dirty="0" smtClean="0"/>
              <a:t>Withdrawal</a:t>
            </a:r>
          </a:p>
          <a:p>
            <a:pPr lvl="1"/>
            <a:r>
              <a:rPr lang="en-US" dirty="0" smtClean="0"/>
              <a:t>May occur at any time w/ notice</a:t>
            </a:r>
          </a:p>
          <a:p>
            <a:pPr lvl="1"/>
            <a:r>
              <a:rPr lang="en-US" dirty="0" smtClean="0"/>
              <a:t>Results in the loss of IR's Queue Position and the forfeiture of milestone deposits</a:t>
            </a:r>
          </a:p>
          <a:p>
            <a:pPr lvl="1"/>
            <a:r>
              <a:rPr lang="en-US" dirty="0" smtClean="0"/>
              <a:t>Requires payment to TO for all prudently incurs costs with respect to that IR prior to the TP’s receipt of notice</a:t>
            </a:r>
          </a:p>
          <a:p>
            <a:r>
              <a:rPr lang="en-US" dirty="0" smtClean="0"/>
              <a:t>Transition Provisions: If not signed on to a GIA by effective date of revised tariff language, IR falls under the new language</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dirty="0" smtClean="0"/>
              <a:t>NYISO: CRIS Flow</a:t>
            </a:r>
            <a:endParaRPr lang="en-US" dirty="0"/>
          </a:p>
        </p:txBody>
      </p:sp>
      <p:sp>
        <p:nvSpPr>
          <p:cNvPr id="4" name="Slide Number Placeholder 3"/>
          <p:cNvSpPr>
            <a:spLocks noGrp="1"/>
          </p:cNvSpPr>
          <p:nvPr>
            <p:ph type="sldNum" sz="quarter" idx="12"/>
          </p:nvPr>
        </p:nvSpPr>
        <p:spPr/>
        <p:txBody>
          <a:bodyPr/>
          <a:lstStyle/>
          <a:p>
            <a:fld id="{10C7F894-2A36-495D-AB7C-1055F7AC0F9D}" type="slidenum">
              <a:rPr lang="en-US" smtClean="0"/>
              <a:pPr/>
              <a:t>13</a:t>
            </a:fld>
            <a:endParaRPr lang="en-US" dirty="0"/>
          </a:p>
        </p:txBody>
      </p:sp>
      <p:pic>
        <p:nvPicPr>
          <p:cNvPr id="44034" name="Picture 2"/>
          <p:cNvPicPr>
            <a:picLocks noChangeAspect="1" noChangeArrowheads="1"/>
          </p:cNvPicPr>
          <p:nvPr/>
        </p:nvPicPr>
        <p:blipFill>
          <a:blip r:embed="rId2" cstate="print"/>
          <a:srcRect/>
          <a:stretch>
            <a:fillRect/>
          </a:stretch>
        </p:blipFill>
        <p:spPr bwMode="auto">
          <a:xfrm>
            <a:off x="685800" y="990600"/>
            <a:ext cx="7881938" cy="5354082"/>
          </a:xfrm>
          <a:prstGeom prst="rect">
            <a:avLst/>
          </a:prstGeom>
          <a:noFill/>
          <a:ln w="9525">
            <a:noFill/>
            <a:miter lim="800000"/>
            <a:headEnd/>
            <a:tailEnd/>
          </a:ln>
        </p:spPr>
      </p:pic>
    </p:spTree>
    <p:extLst>
      <p:ext uri="{BB962C8B-B14F-4D97-AF65-F5344CB8AC3E}">
        <p14:creationId xmlns:p14="http://schemas.microsoft.com/office/powerpoint/2010/main" val="26370020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305800" cy="1143000"/>
          </a:xfrm>
        </p:spPr>
        <p:txBody>
          <a:bodyPr>
            <a:normAutofit/>
          </a:bodyPr>
          <a:lstStyle/>
          <a:p>
            <a:r>
              <a:rPr lang="en-US" sz="3000" dirty="0" smtClean="0"/>
              <a:t>NYISO: Class Year Study – Cost Allocation Summary</a:t>
            </a:r>
            <a:endParaRPr lang="en-US" sz="3000" dirty="0"/>
          </a:p>
        </p:txBody>
      </p:sp>
      <p:sp>
        <p:nvSpPr>
          <p:cNvPr id="3" name="Text Placeholder 2"/>
          <p:cNvSpPr>
            <a:spLocks noGrp="1"/>
          </p:cNvSpPr>
          <p:nvPr>
            <p:ph type="body" sz="quarter" idx="4294967295"/>
          </p:nvPr>
        </p:nvSpPr>
        <p:spPr>
          <a:xfrm>
            <a:off x="457200" y="1371600"/>
            <a:ext cx="8382000" cy="4800600"/>
          </a:xfrm>
        </p:spPr>
        <p:txBody>
          <a:bodyPr>
            <a:noAutofit/>
          </a:bodyPr>
          <a:lstStyle/>
          <a:p>
            <a:pPr lvl="0"/>
            <a:r>
              <a:rPr lang="en-US" sz="2000" dirty="0" smtClean="0"/>
              <a:t>Applies to large and some small generators, and merchant transmission</a:t>
            </a:r>
          </a:p>
          <a:p>
            <a:pPr lvl="0">
              <a:spcBef>
                <a:spcPts val="600"/>
              </a:spcBef>
            </a:pPr>
            <a:r>
              <a:rPr lang="en-US" sz="2000" dirty="0" smtClean="0"/>
              <a:t>Entry Requirements</a:t>
            </a:r>
          </a:p>
          <a:p>
            <a:pPr lvl="1"/>
            <a:r>
              <a:rPr lang="en-US" sz="1800" dirty="0" smtClean="0"/>
              <a:t>Application and non-refundable $10,000 application fee</a:t>
            </a:r>
          </a:p>
          <a:p>
            <a:pPr lvl="1"/>
            <a:r>
              <a:rPr lang="en-US" sz="1800" dirty="0" smtClean="0"/>
              <a:t>Elects Energy Resource Interconnection Service (ERIS) or Capacity Resource Interconnection Service (CRIS)</a:t>
            </a:r>
          </a:p>
          <a:p>
            <a:pPr lvl="1"/>
            <a:r>
              <a:rPr lang="en-US" sz="1800" dirty="0" smtClean="0"/>
              <a:t>$30,000 refundable study deposit</a:t>
            </a:r>
          </a:p>
          <a:p>
            <a:pPr lvl="1"/>
            <a:r>
              <a:rPr lang="en-US" sz="1800" dirty="0" smtClean="0"/>
              <a:t>Demonstration of Site Control (or an additional $10,000 deposit in lieu of)</a:t>
            </a:r>
          </a:p>
          <a:p>
            <a:pPr lvl="0">
              <a:spcBef>
                <a:spcPts val="600"/>
              </a:spcBef>
            </a:pPr>
            <a:r>
              <a:rPr lang="en-US" sz="2000" dirty="0" smtClean="0"/>
              <a:t>Period</a:t>
            </a:r>
          </a:p>
          <a:p>
            <a:pPr lvl="1"/>
            <a:r>
              <a:rPr lang="en-US" sz="1800" dirty="0" smtClean="0"/>
              <a:t>Annual Class Year studies</a:t>
            </a:r>
          </a:p>
          <a:p>
            <a:pPr lvl="1"/>
            <a:r>
              <a:rPr lang="en-US" sz="1800" dirty="0" smtClean="0"/>
              <a:t>Includes a two-step study process that separately assesses energy and capacity deliverability in series</a:t>
            </a:r>
          </a:p>
          <a:p>
            <a:pPr>
              <a:spcBef>
                <a:spcPts val="600"/>
              </a:spcBef>
            </a:pPr>
            <a:r>
              <a:rPr lang="en-US" sz="2000" dirty="0" smtClean="0"/>
              <a:t>Restudy</a:t>
            </a:r>
          </a:p>
          <a:p>
            <a:pPr lvl="1"/>
            <a:r>
              <a:rPr lang="en-US" sz="1800" dirty="0" smtClean="0"/>
              <a:t>Occurs until all IRs either agree to upgrades and cost allocation or drop out</a:t>
            </a:r>
          </a:p>
          <a:p>
            <a:pPr lvl="1"/>
            <a:r>
              <a:rPr lang="en-US" sz="1800" dirty="0" smtClean="0"/>
              <a:t>An IR that agrees to “final round” upgrades and cost allocation is locked in to pay (exceptions)</a:t>
            </a:r>
          </a:p>
        </p:txBody>
      </p:sp>
      <p:sp>
        <p:nvSpPr>
          <p:cNvPr id="4" name="Slide Number Placeholder 3"/>
          <p:cNvSpPr>
            <a:spLocks noGrp="1"/>
          </p:cNvSpPr>
          <p:nvPr>
            <p:ph type="sldNum" sz="quarter" idx="12"/>
          </p:nvPr>
        </p:nvSpPr>
        <p:spPr/>
        <p:txBody>
          <a:bodyPr/>
          <a:lstStyle/>
          <a:p>
            <a:fld id="{10C7F894-2A36-495D-AB7C-1055F7AC0F9D}" type="slidenum">
              <a:rPr lang="en-US" smtClean="0"/>
              <a:pPr/>
              <a:t>14</a:t>
            </a:fld>
            <a:endParaRPr lang="en-US" dirty="0"/>
          </a:p>
        </p:txBody>
      </p:sp>
    </p:spTree>
    <p:extLst>
      <p:ext uri="{BB962C8B-B14F-4D97-AF65-F5344CB8AC3E}">
        <p14:creationId xmlns:p14="http://schemas.microsoft.com/office/powerpoint/2010/main" val="26370020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15</a:t>
            </a:fld>
            <a:endParaRPr lang="en-US" dirty="0"/>
          </a:p>
        </p:txBody>
      </p:sp>
      <p:sp>
        <p:nvSpPr>
          <p:cNvPr id="3" name="Title 2"/>
          <p:cNvSpPr>
            <a:spLocks noGrp="1"/>
          </p:cNvSpPr>
          <p:nvPr>
            <p:ph type="title"/>
          </p:nvPr>
        </p:nvSpPr>
        <p:spPr>
          <a:xfrm>
            <a:off x="457200" y="76200"/>
            <a:ext cx="8534400" cy="1143000"/>
          </a:xfrm>
        </p:spPr>
        <p:txBody>
          <a:bodyPr>
            <a:normAutofit/>
          </a:bodyPr>
          <a:lstStyle/>
          <a:p>
            <a:r>
              <a:rPr lang="en-US" sz="2800" dirty="0" smtClean="0"/>
              <a:t>NYISO: Class Year Study – Cost Allocation Summary </a:t>
            </a:r>
            <a:r>
              <a:rPr lang="en-US" sz="2000" dirty="0" smtClean="0"/>
              <a:t>(cont.)</a:t>
            </a:r>
            <a:endParaRPr lang="en-US" sz="2800" dirty="0"/>
          </a:p>
        </p:txBody>
      </p:sp>
      <p:sp>
        <p:nvSpPr>
          <p:cNvPr id="4" name="Content Placeholder 3"/>
          <p:cNvSpPr>
            <a:spLocks noGrp="1"/>
          </p:cNvSpPr>
          <p:nvPr>
            <p:ph idx="1"/>
          </p:nvPr>
        </p:nvSpPr>
        <p:spPr>
          <a:xfrm>
            <a:off x="457200" y="1401762"/>
            <a:ext cx="8229600" cy="4999038"/>
          </a:xfrm>
        </p:spPr>
        <p:txBody>
          <a:bodyPr>
            <a:noAutofit/>
          </a:bodyPr>
          <a:lstStyle/>
          <a:p>
            <a:pPr>
              <a:spcBef>
                <a:spcPts val="600"/>
              </a:spcBef>
            </a:pPr>
            <a:r>
              <a:rPr lang="en-US" dirty="0" smtClean="0"/>
              <a:t>Withdrawal</a:t>
            </a:r>
          </a:p>
          <a:p>
            <a:pPr lvl="1"/>
            <a:r>
              <a:rPr lang="en-US" dirty="0" smtClean="0"/>
              <a:t>Once commit to upgrades and cost allocation, cash/security is subject to forfeiture</a:t>
            </a:r>
          </a:p>
          <a:p>
            <a:pPr lvl="1"/>
            <a:r>
              <a:rPr lang="en-US" dirty="0" smtClean="0"/>
              <a:t>Obligates IR to pay TO for Interconnection Facilities constructed</a:t>
            </a:r>
          </a:p>
          <a:p>
            <a:pPr lvl="1"/>
            <a:r>
              <a:rPr lang="en-US" dirty="0" smtClean="0"/>
              <a:t>If the SUF or SDU is required by more than one IR, then the IR must pay its allocated costs</a:t>
            </a:r>
          </a:p>
          <a:p>
            <a:r>
              <a:rPr lang="en-US" dirty="0" smtClean="0"/>
              <a:t>Transition Language</a:t>
            </a:r>
          </a:p>
          <a:p>
            <a:pPr lvl="1"/>
            <a:r>
              <a:rPr lang="en-US" dirty="0" smtClean="0"/>
              <a:t>Different terms for Class Years 2008-2010, 2011, and 2012 onward for study cost allocation</a:t>
            </a:r>
          </a:p>
          <a:p>
            <a:pPr lvl="1"/>
            <a:r>
              <a:rPr lang="en-US" dirty="0" smtClean="0"/>
              <a:t>IRs without a filed IA as of a certain date fall under the new tariff language</a:t>
            </a:r>
          </a:p>
          <a:p>
            <a:pPr lvl="1"/>
            <a:endParaRPr lang="en-US" sz="1800" dirty="0" smtClean="0"/>
          </a:p>
          <a:p>
            <a:pPr lvl="1"/>
            <a:endParaRPr lang="en-US" sz="1800" dirty="0" smtClean="0"/>
          </a:p>
          <a:p>
            <a:pPr lvl="1"/>
            <a:endParaRPr lang="en-US" sz="18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305800" cy="1143000"/>
          </a:xfrm>
        </p:spPr>
        <p:txBody>
          <a:bodyPr>
            <a:normAutofit/>
          </a:bodyPr>
          <a:lstStyle/>
          <a:p>
            <a:r>
              <a:rPr lang="en-US" sz="3000" dirty="0" smtClean="0"/>
              <a:t>NYISO: Class Year Study – Cost Allocation Summary</a:t>
            </a:r>
            <a:endParaRPr lang="en-US" sz="3000" dirty="0"/>
          </a:p>
        </p:txBody>
      </p:sp>
      <p:sp>
        <p:nvSpPr>
          <p:cNvPr id="3" name="Text Placeholder 2"/>
          <p:cNvSpPr>
            <a:spLocks noGrp="1"/>
          </p:cNvSpPr>
          <p:nvPr>
            <p:ph type="body" sz="quarter" idx="4294967295"/>
          </p:nvPr>
        </p:nvSpPr>
        <p:spPr>
          <a:xfrm>
            <a:off x="457200" y="1066800"/>
            <a:ext cx="8534400" cy="5410200"/>
          </a:xfrm>
        </p:spPr>
        <p:txBody>
          <a:bodyPr>
            <a:noAutofit/>
          </a:bodyPr>
          <a:lstStyle/>
          <a:p>
            <a:pPr>
              <a:spcBef>
                <a:spcPts val="0"/>
              </a:spcBef>
              <a:spcAft>
                <a:spcPts val="300"/>
              </a:spcAft>
            </a:pPr>
            <a:r>
              <a:rPr lang="en-US" sz="1800" dirty="0" smtClean="0"/>
              <a:t>Cost Allocation</a:t>
            </a:r>
          </a:p>
          <a:p>
            <a:pPr lvl="1">
              <a:spcAft>
                <a:spcPts val="300"/>
              </a:spcAft>
            </a:pPr>
            <a:r>
              <a:rPr lang="en-US" sz="1600" dirty="0" smtClean="0"/>
              <a:t>Study Costs</a:t>
            </a:r>
          </a:p>
          <a:p>
            <a:pPr lvl="2">
              <a:spcAft>
                <a:spcPts val="300"/>
              </a:spcAft>
            </a:pPr>
            <a:r>
              <a:rPr lang="en-US" sz="1400" dirty="0" smtClean="0"/>
              <a:t>Energy Upgrade Studies: IR in the class year pays an equal share of the actual cost of energy studies</a:t>
            </a:r>
          </a:p>
          <a:p>
            <a:pPr lvl="2">
              <a:spcAft>
                <a:spcPts val="300"/>
              </a:spcAft>
            </a:pPr>
            <a:r>
              <a:rPr lang="en-US" sz="1400" dirty="0" smtClean="0"/>
              <a:t>Capacity Upgrade Studies: IR in the class year requesting CRIS pays an equal share of the actual cost of capacity studies</a:t>
            </a:r>
          </a:p>
          <a:p>
            <a:pPr lvl="1">
              <a:spcAft>
                <a:spcPts val="300"/>
              </a:spcAft>
            </a:pPr>
            <a:r>
              <a:rPr lang="en-US" sz="1600" dirty="0" smtClean="0"/>
              <a:t>Attachment Facility and Distribution Upgrade costs are allocation 100% to the IR </a:t>
            </a:r>
          </a:p>
          <a:p>
            <a:pPr lvl="1">
              <a:spcAft>
                <a:spcPts val="300"/>
              </a:spcAft>
            </a:pPr>
            <a:r>
              <a:rPr lang="en-US" sz="1600" dirty="0" smtClean="0"/>
              <a:t>Utilizes “overage cost percentage” concept</a:t>
            </a:r>
          </a:p>
          <a:p>
            <a:pPr lvl="1">
              <a:spcAft>
                <a:spcPts val="300"/>
              </a:spcAft>
            </a:pPr>
            <a:r>
              <a:rPr lang="en-US" sz="1600" dirty="0" smtClean="0"/>
              <a:t>Energy Upgrades: Pro rata allocation of costs to IRs needing the SUF</a:t>
            </a:r>
          </a:p>
          <a:p>
            <a:pPr lvl="2">
              <a:spcAft>
                <a:spcPts val="300"/>
              </a:spcAft>
            </a:pPr>
            <a:r>
              <a:rPr lang="en-US" sz="1400" dirty="0" smtClean="0"/>
              <a:t>Utilizing a de minimus floor, the nature of the primary problem corrected, and certain exceptions</a:t>
            </a:r>
          </a:p>
          <a:p>
            <a:pPr lvl="1">
              <a:spcAft>
                <a:spcPts val="300"/>
              </a:spcAft>
            </a:pPr>
            <a:r>
              <a:rPr lang="en-US" sz="1600" dirty="0" smtClean="0"/>
              <a:t>Capacity Upgrades: Pro rata allocation of costs to IRs causing the degradation restored by the SDU</a:t>
            </a:r>
          </a:p>
          <a:p>
            <a:pPr lvl="2">
              <a:spcAft>
                <a:spcPts val="300"/>
              </a:spcAft>
            </a:pPr>
            <a:r>
              <a:rPr lang="en-US" sz="1400" dirty="0" smtClean="0"/>
              <a:t>Cost percentage threshold </a:t>
            </a:r>
            <a:r>
              <a:rPr lang="en-US" sz="1400" smtClean="0"/>
              <a:t>is </a:t>
            </a:r>
            <a:r>
              <a:rPr lang="en-US" sz="1400" smtClean="0"/>
              <a:t>dependent </a:t>
            </a:r>
            <a:r>
              <a:rPr lang="en-US" sz="1400" dirty="0" smtClean="0"/>
              <a:t>upon the IRs’ need for the SDU (&gt;89.99% or &lt;90%)</a:t>
            </a:r>
          </a:p>
          <a:p>
            <a:pPr lvl="1">
              <a:spcAft>
                <a:spcPts val="300"/>
              </a:spcAft>
            </a:pPr>
            <a:r>
              <a:rPr lang="en-US" sz="1600" dirty="0" smtClean="0"/>
              <a:t>Ongoing Cost Responsibility</a:t>
            </a:r>
          </a:p>
          <a:p>
            <a:pPr lvl="2">
              <a:spcAft>
                <a:spcPts val="300"/>
              </a:spcAft>
            </a:pPr>
            <a:r>
              <a:rPr lang="en-US" sz="1400" dirty="0" smtClean="0"/>
              <a:t>IR costs are capped at “final round” cost allocation amount</a:t>
            </a:r>
          </a:p>
          <a:p>
            <a:pPr lvl="3">
              <a:spcAft>
                <a:spcPts val="300"/>
              </a:spcAft>
            </a:pPr>
            <a:r>
              <a:rPr lang="en-US" sz="1200" dirty="0" smtClean="0"/>
              <a:t>Exceptions: Accrued interest; actual expenses are less; actual expenses are more for certain reasons</a:t>
            </a:r>
          </a:p>
          <a:p>
            <a:pPr lvl="2">
              <a:spcAft>
                <a:spcPts val="300"/>
              </a:spcAft>
            </a:pPr>
            <a:r>
              <a:rPr lang="en-US" sz="1400" dirty="0" smtClean="0"/>
              <a:t>IR not responsible for future upgrade costs</a:t>
            </a:r>
          </a:p>
          <a:p>
            <a:pPr lvl="1">
              <a:spcAft>
                <a:spcPts val="300"/>
              </a:spcAft>
            </a:pPr>
            <a:r>
              <a:rPr lang="en-US" sz="1600" dirty="0" smtClean="0"/>
              <a:t>Headroom</a:t>
            </a:r>
          </a:p>
          <a:p>
            <a:pPr lvl="2">
              <a:spcAft>
                <a:spcPts val="300"/>
              </a:spcAft>
            </a:pPr>
            <a:r>
              <a:rPr lang="en-US" sz="1400" dirty="0" smtClean="0"/>
              <a:t>Terminated and completed IRs that create and pay for the Headroom are paid the depreciated, adjusted Headroom cost subsequent IRs using the Headroom within the applicable period </a:t>
            </a:r>
          </a:p>
          <a:p>
            <a:pPr lvl="2">
              <a:spcAft>
                <a:spcPts val="300"/>
              </a:spcAft>
            </a:pPr>
            <a:r>
              <a:rPr lang="en-US" sz="1400" dirty="0" smtClean="0"/>
              <a:t>IRs pay the prior IR for the utilized Headroom</a:t>
            </a:r>
          </a:p>
          <a:p>
            <a:pPr lvl="2"/>
            <a:endParaRPr lang="en-US" sz="1400" dirty="0" smtClean="0"/>
          </a:p>
        </p:txBody>
      </p:sp>
      <p:sp>
        <p:nvSpPr>
          <p:cNvPr id="4" name="Slide Number Placeholder 3"/>
          <p:cNvSpPr>
            <a:spLocks noGrp="1"/>
          </p:cNvSpPr>
          <p:nvPr>
            <p:ph type="sldNum" sz="quarter" idx="12"/>
          </p:nvPr>
        </p:nvSpPr>
        <p:spPr/>
        <p:txBody>
          <a:bodyPr/>
          <a:lstStyle/>
          <a:p>
            <a:fld id="{10C7F894-2A36-495D-AB7C-1055F7AC0F9D}" type="slidenum">
              <a:rPr lang="en-US" smtClean="0"/>
              <a:pPr/>
              <a:t>16</a:t>
            </a:fld>
            <a:endParaRPr lang="en-US" dirty="0"/>
          </a:p>
        </p:txBody>
      </p:sp>
    </p:spTree>
    <p:extLst>
      <p:ext uri="{BB962C8B-B14F-4D97-AF65-F5344CB8AC3E}">
        <p14:creationId xmlns:p14="http://schemas.microsoft.com/office/powerpoint/2010/main" val="26370020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057400"/>
            <a:ext cx="8305800" cy="1362075"/>
          </a:xfrm>
        </p:spPr>
        <p:txBody>
          <a:bodyPr>
            <a:normAutofit/>
          </a:bodyPr>
          <a:lstStyle/>
          <a:p>
            <a:r>
              <a:rPr lang="en-US" sz="3000" dirty="0" smtClean="0"/>
              <a:t>CAISO QUEUE Cluster Study Summary</a:t>
            </a:r>
            <a:endParaRPr lang="en-US" sz="3000" dirty="0"/>
          </a:p>
        </p:txBody>
      </p:sp>
      <p:sp>
        <p:nvSpPr>
          <p:cNvPr id="3" name="Text Placeholder 2"/>
          <p:cNvSpPr>
            <a:spLocks noGrp="1"/>
          </p:cNvSpPr>
          <p:nvPr>
            <p:ph type="body" idx="1"/>
          </p:nvPr>
        </p:nvSpPr>
        <p:spPr>
          <a:xfrm>
            <a:off x="609600" y="3429000"/>
            <a:ext cx="8077200" cy="2438400"/>
          </a:xfrm>
        </p:spPr>
        <p:txBody>
          <a:bodyPr>
            <a:normAutofit lnSpcReduction="10000"/>
          </a:bodyPr>
          <a:lstStyle/>
          <a:p>
            <a:r>
              <a:rPr lang="en-US" dirty="0" smtClean="0"/>
              <a:t>Covers: </a:t>
            </a:r>
          </a:p>
          <a:p>
            <a:pPr lvl="1" indent="-228600">
              <a:buFont typeface="Arial" pitchFamily="34" charset="0"/>
              <a:buChar char="•"/>
              <a:tabLst>
                <a:tab pos="228600" algn="l"/>
              </a:tabLst>
            </a:pPr>
            <a:r>
              <a:rPr lang="en-US" sz="2000" dirty="0" smtClean="0"/>
              <a:t>Appendix DD - Generator Interconnection and Deliverability Allocation Procedures (GIDAP) of CAISO Fifth Replacement Tariff</a:t>
            </a:r>
          </a:p>
          <a:p>
            <a:pPr lvl="1" indent="-228600">
              <a:buFont typeface="Arial" pitchFamily="34" charset="0"/>
              <a:buChar char="•"/>
              <a:tabLst>
                <a:tab pos="228600" algn="l"/>
              </a:tabLst>
            </a:pPr>
            <a:r>
              <a:rPr lang="en-US" sz="2000" dirty="0" smtClean="0"/>
              <a:t>Business Practice Manual For Generator Interconnection Procedures (GIP BPM)</a:t>
            </a:r>
          </a:p>
          <a:p>
            <a:pPr marL="228600" indent="-228600"/>
            <a:r>
              <a:rPr lang="en-US" dirty="0" smtClean="0"/>
              <a:t>Additional Summary Information</a:t>
            </a:r>
          </a:p>
          <a:p>
            <a:pPr lvl="1" indent="-228600">
              <a:buFont typeface="Arial" pitchFamily="34" charset="0"/>
              <a:buChar char="•"/>
            </a:pPr>
            <a:r>
              <a:rPr lang="en-US" dirty="0" smtClean="0"/>
              <a:t> </a:t>
            </a:r>
            <a:r>
              <a:rPr lang="en-US" sz="2000" dirty="0" smtClean="0"/>
              <a:t>See Appendix A</a:t>
            </a:r>
            <a:endParaRPr lang="en-US" dirty="0" smtClean="0"/>
          </a:p>
        </p:txBody>
      </p:sp>
      <p:sp>
        <p:nvSpPr>
          <p:cNvPr id="4" name="Slide Number Placeholder 3"/>
          <p:cNvSpPr>
            <a:spLocks noGrp="1"/>
          </p:cNvSpPr>
          <p:nvPr>
            <p:ph type="sldNum" sz="quarter" idx="4"/>
          </p:nvPr>
        </p:nvSpPr>
        <p:spPr/>
        <p:txBody>
          <a:bodyPr/>
          <a:lstStyle/>
          <a:p>
            <a:fld id="{10C7F894-2A36-495D-AB7C-1055F7AC0F9D}" type="slidenum">
              <a:rPr lang="en-US" smtClean="0"/>
              <a:pPr/>
              <a:t>17</a:t>
            </a:fld>
            <a:endParaRPr lang="en-US" dirty="0"/>
          </a:p>
        </p:txBody>
      </p:sp>
    </p:spTree>
    <p:extLst>
      <p:ext uri="{BB962C8B-B14F-4D97-AF65-F5344CB8AC3E}">
        <p14:creationId xmlns:p14="http://schemas.microsoft.com/office/powerpoint/2010/main" val="28068065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dirty="0" smtClean="0"/>
              <a:t>CAISO: Flow</a:t>
            </a:r>
            <a:endParaRPr lang="en-US" dirty="0"/>
          </a:p>
        </p:txBody>
      </p:sp>
      <p:sp>
        <p:nvSpPr>
          <p:cNvPr id="4" name="Slide Number Placeholder 3"/>
          <p:cNvSpPr>
            <a:spLocks noGrp="1"/>
          </p:cNvSpPr>
          <p:nvPr>
            <p:ph type="sldNum" sz="quarter" idx="12"/>
          </p:nvPr>
        </p:nvSpPr>
        <p:spPr/>
        <p:txBody>
          <a:bodyPr/>
          <a:lstStyle/>
          <a:p>
            <a:fld id="{10C7F894-2A36-495D-AB7C-1055F7AC0F9D}" type="slidenum">
              <a:rPr lang="en-US" smtClean="0"/>
              <a:pPr/>
              <a:t>18</a:t>
            </a:fld>
            <a:endParaRPr lang="en-US" dirty="0"/>
          </a:p>
        </p:txBody>
      </p:sp>
      <p:pic>
        <p:nvPicPr>
          <p:cNvPr id="79874" name="Picture 2"/>
          <p:cNvPicPr>
            <a:picLocks noChangeAspect="1" noChangeArrowheads="1"/>
          </p:cNvPicPr>
          <p:nvPr/>
        </p:nvPicPr>
        <p:blipFill>
          <a:blip r:embed="rId2" cstate="print"/>
          <a:srcRect/>
          <a:stretch>
            <a:fillRect/>
          </a:stretch>
        </p:blipFill>
        <p:spPr bwMode="auto">
          <a:xfrm>
            <a:off x="2743200" y="914400"/>
            <a:ext cx="6216650" cy="5219700"/>
          </a:xfrm>
          <a:prstGeom prst="rect">
            <a:avLst/>
          </a:prstGeom>
          <a:noFill/>
          <a:ln w="9525">
            <a:noFill/>
            <a:miter lim="800000"/>
            <a:headEnd/>
            <a:tailEnd/>
          </a:ln>
        </p:spPr>
      </p:pic>
    </p:spTree>
    <p:extLst>
      <p:ext uri="{BB962C8B-B14F-4D97-AF65-F5344CB8AC3E}">
        <p14:creationId xmlns:p14="http://schemas.microsoft.com/office/powerpoint/2010/main" val="26370020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038"/>
            <a:ext cx="8534400" cy="1020762"/>
          </a:xfrm>
        </p:spPr>
        <p:txBody>
          <a:bodyPr>
            <a:normAutofit/>
          </a:bodyPr>
          <a:lstStyle/>
          <a:p>
            <a:r>
              <a:rPr lang="en-US" sz="3000" dirty="0" smtClean="0"/>
              <a:t>CAISO: Cluster Study – Cost Allocation Summary</a:t>
            </a:r>
            <a:endParaRPr lang="en-US" sz="3000" dirty="0"/>
          </a:p>
        </p:txBody>
      </p:sp>
      <p:sp>
        <p:nvSpPr>
          <p:cNvPr id="3" name="Text Placeholder 2"/>
          <p:cNvSpPr>
            <a:spLocks noGrp="1"/>
          </p:cNvSpPr>
          <p:nvPr>
            <p:ph type="body" sz="quarter" idx="4294967295"/>
          </p:nvPr>
        </p:nvSpPr>
        <p:spPr>
          <a:xfrm>
            <a:off x="457200" y="990600"/>
            <a:ext cx="8534400" cy="5410200"/>
          </a:xfrm>
        </p:spPr>
        <p:txBody>
          <a:bodyPr>
            <a:normAutofit fontScale="85000" lnSpcReduction="10000"/>
          </a:bodyPr>
          <a:lstStyle/>
          <a:p>
            <a:pPr lvl="0">
              <a:spcBef>
                <a:spcPts val="0"/>
              </a:spcBef>
              <a:spcAft>
                <a:spcPts val="300"/>
              </a:spcAft>
            </a:pPr>
            <a:r>
              <a:rPr lang="en-US" dirty="0" smtClean="0"/>
              <a:t>Applies to large gen, small gen and merchant transmission</a:t>
            </a:r>
          </a:p>
          <a:p>
            <a:pPr lvl="0">
              <a:spcBef>
                <a:spcPts val="0"/>
              </a:spcBef>
              <a:spcAft>
                <a:spcPts val="300"/>
              </a:spcAft>
            </a:pPr>
            <a:r>
              <a:rPr lang="en-US" dirty="0" smtClean="0"/>
              <a:t>Entry Requirements</a:t>
            </a:r>
          </a:p>
          <a:p>
            <a:pPr lvl="1">
              <a:spcAft>
                <a:spcPts val="300"/>
              </a:spcAft>
            </a:pPr>
            <a:r>
              <a:rPr lang="en-US" dirty="0" smtClean="0"/>
              <a:t>Interconnection Study Deposit ($50,000 plus $1,000 per MW up to a maximum of $250,000)</a:t>
            </a:r>
          </a:p>
          <a:p>
            <a:pPr lvl="1">
              <a:spcAft>
                <a:spcPts val="300"/>
              </a:spcAft>
            </a:pPr>
            <a:r>
              <a:rPr lang="en-US" dirty="0" smtClean="0"/>
              <a:t>Completed application</a:t>
            </a:r>
          </a:p>
          <a:p>
            <a:pPr lvl="1">
              <a:spcAft>
                <a:spcPts val="300"/>
              </a:spcAft>
            </a:pPr>
            <a:r>
              <a:rPr lang="en-US" dirty="0" smtClean="0"/>
              <a:t>Demonstration of Site Exclusivity (i.e., site control) or an additional $100,000 for ≤20 MW and $250,000 for &gt;20 MW deposit in lieu of</a:t>
            </a:r>
          </a:p>
          <a:p>
            <a:pPr lvl="0">
              <a:spcBef>
                <a:spcPts val="0"/>
              </a:spcBef>
              <a:spcAft>
                <a:spcPts val="300"/>
              </a:spcAft>
            </a:pPr>
            <a:r>
              <a:rPr lang="en-US" dirty="0" smtClean="0"/>
              <a:t>Period</a:t>
            </a:r>
          </a:p>
          <a:p>
            <a:pPr lvl="1">
              <a:spcAft>
                <a:spcPts val="300"/>
              </a:spcAft>
            </a:pPr>
            <a:r>
              <a:rPr lang="en-US" dirty="0" smtClean="0"/>
              <a:t>Biannual cluster studies</a:t>
            </a:r>
          </a:p>
          <a:p>
            <a:pPr lvl="1">
              <a:spcAft>
                <a:spcPts val="300"/>
              </a:spcAft>
            </a:pPr>
            <a:r>
              <a:rPr lang="en-US" dirty="0" smtClean="0"/>
              <a:t>Includes a two-step study process, that assesses energy and capacity deliverability within each step</a:t>
            </a:r>
          </a:p>
          <a:p>
            <a:pPr>
              <a:spcBef>
                <a:spcPts val="0"/>
              </a:spcBef>
              <a:spcAft>
                <a:spcPts val="300"/>
              </a:spcAft>
            </a:pPr>
            <a:r>
              <a:rPr lang="en-US" dirty="0" smtClean="0"/>
              <a:t>Restudy</a:t>
            </a:r>
          </a:p>
          <a:p>
            <a:pPr lvl="1">
              <a:spcAft>
                <a:spcPts val="300"/>
              </a:spcAft>
            </a:pPr>
            <a:r>
              <a:rPr lang="en-US" dirty="0" smtClean="0"/>
              <a:t>Occurs at the end of Phase I to adjust for withdrawals and system changes</a:t>
            </a:r>
          </a:p>
          <a:p>
            <a:pPr lvl="1">
              <a:spcAft>
                <a:spcPts val="300"/>
              </a:spcAft>
            </a:pPr>
            <a:r>
              <a:rPr lang="en-US" dirty="0" smtClean="0"/>
              <a:t>Phase II is adjusted on an annual basis to account for annual downsizing and </a:t>
            </a:r>
            <a:r>
              <a:rPr lang="en-US" i="1" dirty="0" smtClean="0"/>
              <a:t>any withdrawals/terminations</a:t>
            </a:r>
          </a:p>
          <a:p>
            <a:pPr lvl="0">
              <a:spcBef>
                <a:spcPts val="0"/>
              </a:spcBef>
              <a:spcAft>
                <a:spcPts val="300"/>
              </a:spcAft>
            </a:pPr>
            <a:r>
              <a:rPr lang="en-US" dirty="0" smtClean="0"/>
              <a:t>Withdrawal/Termination</a:t>
            </a:r>
          </a:p>
          <a:p>
            <a:pPr lvl="1">
              <a:spcAft>
                <a:spcPts val="300"/>
              </a:spcAft>
            </a:pPr>
            <a:r>
              <a:rPr lang="en-US" dirty="0" smtClean="0"/>
              <a:t>Once commit to upgrades and cost allocation, cash/security is subject to forfeiture</a:t>
            </a:r>
          </a:p>
          <a:p>
            <a:pPr lvl="1">
              <a:spcAft>
                <a:spcPts val="300"/>
              </a:spcAft>
            </a:pPr>
            <a:r>
              <a:rPr lang="en-US" dirty="0" smtClean="0"/>
              <a:t>Obligates IR to pay TO for Interconnection Facilities constructed</a:t>
            </a:r>
          </a:p>
          <a:p>
            <a:pPr lvl="1">
              <a:spcAft>
                <a:spcPts val="300"/>
              </a:spcAft>
            </a:pPr>
            <a:r>
              <a:rPr lang="en-US" dirty="0" smtClean="0"/>
              <a:t>Allows for partial recovery under certain conditions</a:t>
            </a:r>
            <a:endParaRPr lang="en-US" dirty="0" smtClean="0">
              <a:solidFill>
                <a:schemeClr val="accent6"/>
              </a:solidFill>
            </a:endParaRPr>
          </a:p>
        </p:txBody>
      </p:sp>
      <p:sp>
        <p:nvSpPr>
          <p:cNvPr id="4" name="Slide Number Placeholder 3"/>
          <p:cNvSpPr>
            <a:spLocks noGrp="1"/>
          </p:cNvSpPr>
          <p:nvPr>
            <p:ph type="sldNum" sz="quarter" idx="12"/>
          </p:nvPr>
        </p:nvSpPr>
        <p:spPr/>
        <p:txBody>
          <a:bodyPr/>
          <a:lstStyle/>
          <a:p>
            <a:fld id="{10C7F894-2A36-495D-AB7C-1055F7AC0F9D}" type="slidenum">
              <a:rPr lang="en-US" smtClean="0"/>
              <a:pPr/>
              <a:t>19</a:t>
            </a:fld>
            <a:endParaRPr lang="en-US" dirty="0"/>
          </a:p>
        </p:txBody>
      </p:sp>
    </p:spTree>
    <p:extLst>
      <p:ext uri="{BB962C8B-B14F-4D97-AF65-F5344CB8AC3E}">
        <p14:creationId xmlns:p14="http://schemas.microsoft.com/office/powerpoint/2010/main" val="26370020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dirty="0" smtClean="0"/>
              <a:t>Agenda</a:t>
            </a:r>
            <a:endParaRPr lang="en-US" dirty="0"/>
          </a:p>
        </p:txBody>
      </p:sp>
      <p:sp>
        <p:nvSpPr>
          <p:cNvPr id="3" name="Text Placeholder 2"/>
          <p:cNvSpPr>
            <a:spLocks noGrp="1"/>
          </p:cNvSpPr>
          <p:nvPr>
            <p:ph type="body" sz="quarter" idx="4294967295"/>
          </p:nvPr>
        </p:nvSpPr>
        <p:spPr>
          <a:xfrm>
            <a:off x="457200" y="1600200"/>
            <a:ext cx="8534400" cy="4800600"/>
          </a:xfrm>
        </p:spPr>
        <p:txBody>
          <a:bodyPr/>
          <a:lstStyle/>
          <a:p>
            <a:r>
              <a:rPr lang="en-US" dirty="0" smtClean="0"/>
              <a:t>Provide an overview of grouped interconnection study and cost allocation processes in the NYISO, CAISO, PJM SPP, and MISO Tariffs</a:t>
            </a:r>
          </a:p>
          <a:p>
            <a:r>
              <a:rPr lang="en-US" dirty="0" smtClean="0"/>
              <a:t>Summarize the relevant concepts for each ISO (e.g., cost allocation, re-study, withdrawal)</a:t>
            </a:r>
          </a:p>
          <a:p>
            <a:r>
              <a:rPr lang="en-US" dirty="0" smtClean="0"/>
              <a:t>Briefly review the ISO-NE interconnection study process</a:t>
            </a:r>
          </a:p>
          <a:p>
            <a:endParaRPr lang="en-US" dirty="0"/>
          </a:p>
        </p:txBody>
      </p:sp>
      <p:sp>
        <p:nvSpPr>
          <p:cNvPr id="4" name="Slide Number Placeholder 3"/>
          <p:cNvSpPr>
            <a:spLocks noGrp="1"/>
          </p:cNvSpPr>
          <p:nvPr>
            <p:ph type="sldNum" sz="quarter" idx="12"/>
          </p:nvPr>
        </p:nvSpPr>
        <p:spPr/>
        <p:txBody>
          <a:bodyPr/>
          <a:lstStyle/>
          <a:p>
            <a:fld id="{10C7F894-2A36-495D-AB7C-1055F7AC0F9D}" type="slidenum">
              <a:rPr lang="en-US" smtClean="0"/>
              <a:pPr/>
              <a:t>2</a:t>
            </a:fld>
            <a:endParaRPr lang="en-US" dirty="0"/>
          </a:p>
        </p:txBody>
      </p:sp>
    </p:spTree>
    <p:extLst>
      <p:ext uri="{BB962C8B-B14F-4D97-AF65-F5344CB8AC3E}">
        <p14:creationId xmlns:p14="http://schemas.microsoft.com/office/powerpoint/2010/main" val="26370020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534400" cy="685800"/>
          </a:xfrm>
        </p:spPr>
        <p:txBody>
          <a:bodyPr>
            <a:normAutofit/>
          </a:bodyPr>
          <a:lstStyle/>
          <a:p>
            <a:r>
              <a:rPr lang="en-US" sz="3000" dirty="0" smtClean="0"/>
              <a:t>CAISO: Cluster Study – Cost Allocation Summary</a:t>
            </a:r>
            <a:endParaRPr lang="en-US" sz="3000" dirty="0"/>
          </a:p>
        </p:txBody>
      </p:sp>
      <p:sp>
        <p:nvSpPr>
          <p:cNvPr id="3" name="Text Placeholder 2"/>
          <p:cNvSpPr>
            <a:spLocks noGrp="1"/>
          </p:cNvSpPr>
          <p:nvPr>
            <p:ph type="body" sz="quarter" idx="4294967295"/>
          </p:nvPr>
        </p:nvSpPr>
        <p:spPr>
          <a:xfrm>
            <a:off x="457200" y="609600"/>
            <a:ext cx="8534400" cy="5791200"/>
          </a:xfrm>
        </p:spPr>
        <p:txBody>
          <a:bodyPr>
            <a:normAutofit fontScale="92500" lnSpcReduction="20000"/>
          </a:bodyPr>
          <a:lstStyle/>
          <a:p>
            <a:pPr lvl="0">
              <a:spcBef>
                <a:spcPts val="0"/>
              </a:spcBef>
              <a:spcAft>
                <a:spcPts val="300"/>
              </a:spcAft>
            </a:pPr>
            <a:r>
              <a:rPr lang="en-US" dirty="0" smtClean="0"/>
              <a:t>Cost Allocation</a:t>
            </a:r>
          </a:p>
          <a:p>
            <a:pPr lvl="1">
              <a:spcAft>
                <a:spcPts val="300"/>
              </a:spcAft>
            </a:pPr>
            <a:r>
              <a:rPr lang="en-US" dirty="0" smtClean="0"/>
              <a:t>Study Costs are allocated pro rata to each IR assigned to the Group Study</a:t>
            </a:r>
          </a:p>
          <a:p>
            <a:pPr lvl="1">
              <a:spcAft>
                <a:spcPts val="300"/>
              </a:spcAft>
            </a:pPr>
            <a:r>
              <a:rPr lang="en-US" dirty="0" smtClean="0"/>
              <a:t>To IR(s) requiring an upgrade</a:t>
            </a:r>
          </a:p>
          <a:p>
            <a:pPr lvl="2">
              <a:spcAft>
                <a:spcPts val="300"/>
              </a:spcAft>
            </a:pPr>
            <a:r>
              <a:rPr lang="en-US" dirty="0" smtClean="0"/>
              <a:t>Cost caps for energy upgrade costs and certain capacity upgrade costs</a:t>
            </a:r>
          </a:p>
          <a:p>
            <a:pPr lvl="2">
              <a:spcAft>
                <a:spcPts val="300"/>
              </a:spcAft>
            </a:pPr>
            <a:r>
              <a:rPr lang="en-US" dirty="0" smtClean="0"/>
              <a:t>No cost caps for interconnection facilities costs and certain capacity upgrades costs</a:t>
            </a:r>
          </a:p>
          <a:p>
            <a:pPr lvl="2">
              <a:spcAft>
                <a:spcPts val="300"/>
              </a:spcAft>
            </a:pPr>
            <a:r>
              <a:rPr lang="en-US" dirty="0" smtClean="0"/>
              <a:t>Costs above the caps are allocated to the rate payers</a:t>
            </a:r>
          </a:p>
          <a:p>
            <a:pPr lvl="2">
              <a:spcAft>
                <a:spcPts val="300"/>
              </a:spcAft>
            </a:pPr>
            <a:r>
              <a:rPr lang="en-US" dirty="0" smtClean="0"/>
              <a:t>Interconnection Facility Upgrades are allocated 100% to the IR</a:t>
            </a:r>
          </a:p>
          <a:p>
            <a:pPr lvl="2">
              <a:spcAft>
                <a:spcPts val="300"/>
              </a:spcAft>
            </a:pPr>
            <a:r>
              <a:rPr lang="en-US" dirty="0" smtClean="0"/>
              <a:t>RNU (energy) cost allocation: Reason for upgrade drives cost allocation: pro rata to IRs that contributed to the issue or based on IR total/delta MWs.  RNU costs equal Phase I cap or less if reduced due to restudies</a:t>
            </a:r>
          </a:p>
          <a:p>
            <a:pPr lvl="2">
              <a:spcAft>
                <a:spcPts val="300"/>
              </a:spcAft>
            </a:pPr>
            <a:r>
              <a:rPr lang="en-US" dirty="0" smtClean="0"/>
              <a:t>LDNU (capacity) cost allocation: to IRs based on flow impact of gen on the needed network upgrade per distribution factor.  </a:t>
            </a:r>
            <a:r>
              <a:rPr lang="en-US" sz="1900" dirty="0" smtClean="0"/>
              <a:t>LDNU costs equal Phase I cap or less if reduced due to restudies</a:t>
            </a:r>
          </a:p>
          <a:p>
            <a:pPr lvl="2">
              <a:spcAft>
                <a:spcPts val="300"/>
              </a:spcAft>
            </a:pPr>
            <a:r>
              <a:rPr lang="en-US" dirty="0" smtClean="0"/>
              <a:t>ADNU (capacity ) costs allocation: to IRs based on flow impact of gen on an ADNU rate*requested Cap MWs, where the ADNU rate = ADNU costs / delta total increase in capability requested.  ADNU costs can be modified during restudy and are locked in upon the upgrade’s commercial operations date </a:t>
            </a:r>
          </a:p>
          <a:p>
            <a:pPr lvl="2">
              <a:spcAft>
                <a:spcPts val="300"/>
              </a:spcAft>
            </a:pPr>
            <a:r>
              <a:rPr lang="en-US" dirty="0" smtClean="0"/>
              <a:t>Once the IA is signed, the customer is committed to pay for the upgrades</a:t>
            </a:r>
            <a:endParaRPr lang="en-US" sz="3400" dirty="0" smtClean="0"/>
          </a:p>
          <a:p>
            <a:pPr lvl="3">
              <a:spcAft>
                <a:spcPts val="300"/>
              </a:spcAft>
            </a:pPr>
            <a:r>
              <a:rPr lang="en-US" dirty="0" smtClean="0"/>
              <a:t>Exception, if the need goes away, the IR does not have to pay (other than TOs out of pocket expenses) or build </a:t>
            </a:r>
          </a:p>
          <a:p>
            <a:pPr lvl="2">
              <a:spcAft>
                <a:spcPts val="300"/>
              </a:spcAft>
            </a:pPr>
            <a:r>
              <a:rPr lang="en-US" dirty="0" smtClean="0"/>
              <a:t>Three-step payment plan</a:t>
            </a:r>
          </a:p>
          <a:p>
            <a:pPr>
              <a:spcBef>
                <a:spcPts val="0"/>
              </a:spcBef>
              <a:spcAft>
                <a:spcPts val="300"/>
              </a:spcAft>
            </a:pPr>
            <a:r>
              <a:rPr lang="en-US" dirty="0" smtClean="0"/>
              <a:t>Transition</a:t>
            </a:r>
          </a:p>
          <a:p>
            <a:pPr lvl="1">
              <a:spcAft>
                <a:spcPts val="300"/>
              </a:spcAft>
            </a:pPr>
            <a:r>
              <a:rPr lang="en-US" dirty="0" smtClean="0"/>
              <a:t>Limited discussion on the 2010 merging of the small and large gen queues</a:t>
            </a:r>
          </a:p>
        </p:txBody>
      </p:sp>
      <p:sp>
        <p:nvSpPr>
          <p:cNvPr id="4" name="Slide Number Placeholder 3"/>
          <p:cNvSpPr>
            <a:spLocks noGrp="1"/>
          </p:cNvSpPr>
          <p:nvPr>
            <p:ph type="sldNum" sz="quarter" idx="12"/>
          </p:nvPr>
        </p:nvSpPr>
        <p:spPr/>
        <p:txBody>
          <a:bodyPr/>
          <a:lstStyle/>
          <a:p>
            <a:fld id="{10C7F894-2A36-495D-AB7C-1055F7AC0F9D}" type="slidenum">
              <a:rPr lang="en-US" smtClean="0"/>
              <a:pPr/>
              <a:t>20</a:t>
            </a:fld>
            <a:endParaRPr lang="en-US" dirty="0"/>
          </a:p>
        </p:txBody>
      </p:sp>
    </p:spTree>
    <p:extLst>
      <p:ext uri="{BB962C8B-B14F-4D97-AF65-F5344CB8AC3E}">
        <p14:creationId xmlns:p14="http://schemas.microsoft.com/office/powerpoint/2010/main" val="26370020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21</a:t>
            </a:fld>
            <a:endParaRPr lang="en-US" dirty="0"/>
          </a:p>
        </p:txBody>
      </p:sp>
      <p:sp>
        <p:nvSpPr>
          <p:cNvPr id="3" name="Title 2"/>
          <p:cNvSpPr>
            <a:spLocks noGrp="1"/>
          </p:cNvSpPr>
          <p:nvPr>
            <p:ph type="title"/>
          </p:nvPr>
        </p:nvSpPr>
        <p:spPr/>
        <p:txBody>
          <a:bodyPr/>
          <a:lstStyle/>
          <a:p>
            <a:r>
              <a:rPr lang="en-US" dirty="0" smtClean="0"/>
              <a:t>CAISO: GIP Order </a:t>
            </a:r>
            <a:r>
              <a:rPr lang="en-US" sz="2000" dirty="0" smtClean="0"/>
              <a:t>(ER16-693, dated 03/07/16) </a:t>
            </a:r>
            <a:endParaRPr lang="en-US" dirty="0"/>
          </a:p>
        </p:txBody>
      </p:sp>
      <p:sp>
        <p:nvSpPr>
          <p:cNvPr id="4" name="Content Placeholder 3"/>
          <p:cNvSpPr>
            <a:spLocks noGrp="1"/>
          </p:cNvSpPr>
          <p:nvPr>
            <p:ph idx="1"/>
          </p:nvPr>
        </p:nvSpPr>
        <p:spPr>
          <a:xfrm>
            <a:off x="457200" y="1143000"/>
            <a:ext cx="8534400" cy="5257800"/>
          </a:xfrm>
        </p:spPr>
        <p:txBody>
          <a:bodyPr>
            <a:normAutofit fontScale="70000" lnSpcReduction="20000"/>
          </a:bodyPr>
          <a:lstStyle/>
          <a:p>
            <a:pPr marL="341313" indent="-341313">
              <a:spcBef>
                <a:spcPts val="0"/>
              </a:spcBef>
              <a:spcAft>
                <a:spcPts val="600"/>
              </a:spcAft>
              <a:buFont typeface="+mj-lt"/>
              <a:buAutoNum type="arabicPeriod"/>
            </a:pPr>
            <a:r>
              <a:rPr lang="en-US" dirty="0" smtClean="0"/>
              <a:t>Downgrades capacity deliverability IRs to energy deliverability IRs if in-service date is &gt; 7 years in cluster study (&gt; 10 yrs in serial study), unless meets certain criteria </a:t>
            </a:r>
          </a:p>
          <a:p>
            <a:pPr marL="341313" indent="-341313">
              <a:spcBef>
                <a:spcPts val="0"/>
              </a:spcBef>
              <a:spcAft>
                <a:spcPts val="600"/>
              </a:spcAft>
              <a:buFont typeface="+mj-lt"/>
              <a:buAutoNum type="arabicPeriod"/>
            </a:pPr>
            <a:r>
              <a:rPr lang="en-US" dirty="0" smtClean="0"/>
              <a:t>Unless agreed to, parties have 120 days to negotiate the IA</a:t>
            </a:r>
          </a:p>
          <a:p>
            <a:pPr marL="341313" indent="-341313">
              <a:spcBef>
                <a:spcPts val="0"/>
              </a:spcBef>
              <a:spcAft>
                <a:spcPts val="600"/>
              </a:spcAft>
              <a:buFont typeface="+mj-lt"/>
              <a:buAutoNum type="arabicPeriod"/>
            </a:pPr>
            <a:r>
              <a:rPr lang="en-US" dirty="0" smtClean="0"/>
              <a:t>Changes current variable study deposits to a flat $150,000</a:t>
            </a:r>
          </a:p>
          <a:p>
            <a:pPr marL="341313" indent="-341313">
              <a:spcBef>
                <a:spcPts val="0"/>
              </a:spcBef>
              <a:spcAft>
                <a:spcPts val="600"/>
              </a:spcAft>
              <a:buFont typeface="+mj-lt"/>
              <a:buAutoNum type="arabicPeriod"/>
            </a:pPr>
            <a:r>
              <a:rPr lang="en-US" dirty="0" smtClean="0"/>
              <a:t>Modifies financial security requirements for IRs that want to self-build network upgrades</a:t>
            </a:r>
          </a:p>
          <a:p>
            <a:pPr marL="341313" indent="-341313">
              <a:spcBef>
                <a:spcPts val="0"/>
              </a:spcBef>
              <a:spcAft>
                <a:spcPts val="600"/>
              </a:spcAft>
              <a:buFont typeface="+mj-lt"/>
              <a:buAutoNum type="arabicPeriod"/>
            </a:pPr>
            <a:r>
              <a:rPr lang="en-US" dirty="0" smtClean="0"/>
              <a:t>Allows IR to revise its commercial operation date (and associated dates) as a modification that would not require a material modification analysis, but only if requested shortly after the Phase I results meeting</a:t>
            </a:r>
          </a:p>
          <a:p>
            <a:pPr marL="341313" indent="-341313">
              <a:spcBef>
                <a:spcPts val="0"/>
              </a:spcBef>
              <a:spcAft>
                <a:spcPts val="600"/>
              </a:spcAft>
              <a:buFont typeface="+mj-lt"/>
              <a:buAutoNum type="arabicPeriod"/>
            </a:pPr>
            <a:r>
              <a:rPr lang="en-US" dirty="0" smtClean="0"/>
              <a:t>Clarifies that where an IR makes a modification request after the Phase II study that changes the scope, schedule, or cost of the interconnection facilities or network upgrades, CAISO will issue a revised interconnection study report to the IR within 90 days of the request</a:t>
            </a:r>
          </a:p>
          <a:p>
            <a:pPr marL="341313" indent="-341313">
              <a:spcBef>
                <a:spcPts val="0"/>
              </a:spcBef>
              <a:spcAft>
                <a:spcPts val="600"/>
              </a:spcAft>
              <a:buFont typeface="+mj-lt"/>
              <a:buAutoNum type="arabicPeriod"/>
            </a:pPr>
            <a:r>
              <a:rPr lang="en-US" i="1" dirty="0" smtClean="0"/>
              <a:t>Generally non-substantive and consistent with the Order No. 2003 standards, modifies the pro forma Large Generator Interconnection Agreement’s (LGIA) insurance provisions</a:t>
            </a:r>
          </a:p>
          <a:p>
            <a:pPr marL="341313" indent="-341313">
              <a:spcBef>
                <a:spcPts val="0"/>
              </a:spcBef>
              <a:spcAft>
                <a:spcPts val="600"/>
              </a:spcAft>
              <a:buFont typeface="+mj-lt"/>
              <a:buAutoNum type="arabicPeriod"/>
            </a:pPr>
            <a:r>
              <a:rPr lang="en-US" dirty="0" smtClean="0"/>
              <a:t>Amends tariff to provide greater certainty with respect to the timing of when an IR must post financial security</a:t>
            </a:r>
          </a:p>
          <a:p>
            <a:pPr marL="341313" indent="-341313">
              <a:spcBef>
                <a:spcPts val="0"/>
              </a:spcBef>
              <a:spcAft>
                <a:spcPts val="600"/>
              </a:spcAft>
              <a:buFont typeface="+mj-lt"/>
              <a:buAutoNum type="arabicPeriod"/>
            </a:pPr>
            <a:r>
              <a:rPr lang="en-US" dirty="0" smtClean="0"/>
              <a:t>Option A/B Clarification:</a:t>
            </a:r>
          </a:p>
          <a:p>
            <a:pPr marL="573088" lvl="1" indent="-231775">
              <a:buFont typeface="Arial" pitchFamily="34" charset="0"/>
              <a:buChar char="•"/>
            </a:pPr>
            <a:r>
              <a:rPr lang="en-US" dirty="0" smtClean="0"/>
              <a:t>An IR that selects Option B and does not receive its requested deliverability capacity allocation has the option to change its deliverability status to energy-only (just like Option A customers)</a:t>
            </a:r>
          </a:p>
          <a:p>
            <a:pPr marL="573088" lvl="1" indent="-231775">
              <a:buFont typeface="Arial" pitchFamily="34" charset="0"/>
              <a:buChar char="•"/>
            </a:pPr>
            <a:r>
              <a:rPr lang="en-US" dirty="0" smtClean="0"/>
              <a:t>All IRs must meet the minimum criteria identified in the tariff to be eligible to receive a deliverability allocation</a:t>
            </a:r>
          </a:p>
          <a:p>
            <a:pPr marL="457200" indent="-457200">
              <a:buFont typeface="+mj-lt"/>
              <a:buAutoNum type="arabicPeriod"/>
            </a:pPr>
            <a:endParaRPr lang="en-US" dirty="0" smtClean="0"/>
          </a:p>
          <a:p>
            <a:pPr marL="457200" indent="-457200">
              <a:buFont typeface="+mj-lt"/>
              <a:buAutoNum type="arabicPeriod"/>
            </a:pPr>
            <a:endParaRPr lang="en-US" i="1" dirty="0" smtClean="0"/>
          </a:p>
          <a:p>
            <a:pPr marL="457200" indent="-457200">
              <a:buFont typeface="+mj-lt"/>
              <a:buAutoNum type="arabicPeriod"/>
            </a:pPr>
            <a:endParaRPr lang="en-US" dirty="0" smtClean="0"/>
          </a:p>
          <a:p>
            <a:pPr marL="457200" indent="-457200">
              <a:buFont typeface="+mj-lt"/>
              <a:buAutoNum type="arabicPeriod"/>
            </a:pP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PJM Group Study Summary</a:t>
            </a:r>
            <a:endParaRPr lang="en-US" dirty="0"/>
          </a:p>
        </p:txBody>
      </p:sp>
      <p:sp>
        <p:nvSpPr>
          <p:cNvPr id="3" name="Text Placeholder 2"/>
          <p:cNvSpPr>
            <a:spLocks noGrp="1"/>
          </p:cNvSpPr>
          <p:nvPr>
            <p:ph type="body" idx="1"/>
          </p:nvPr>
        </p:nvSpPr>
        <p:spPr>
          <a:xfrm>
            <a:off x="609600" y="3429000"/>
            <a:ext cx="8305800" cy="2133600"/>
          </a:xfrm>
        </p:spPr>
        <p:txBody>
          <a:bodyPr>
            <a:normAutofit fontScale="92500"/>
          </a:bodyPr>
          <a:lstStyle/>
          <a:p>
            <a:pPr marL="228600" indent="-228600"/>
            <a:r>
              <a:rPr lang="en-US" sz="2600" dirty="0" smtClean="0"/>
              <a:t>Covers:</a:t>
            </a:r>
          </a:p>
          <a:p>
            <a:pPr lvl="1" indent="-228600">
              <a:buFont typeface="Arial" pitchFamily="34" charset="0"/>
              <a:buChar char="•"/>
            </a:pPr>
            <a:r>
              <a:rPr lang="en-US" sz="2200" dirty="0" smtClean="0"/>
              <a:t>PJM OATT - Section IV. Interconnections with the Transmission System</a:t>
            </a:r>
          </a:p>
          <a:p>
            <a:pPr lvl="1" indent="-228600">
              <a:buFont typeface="Arial" pitchFamily="34" charset="0"/>
              <a:buChar char="•"/>
            </a:pPr>
            <a:r>
              <a:rPr lang="en-US" sz="2200" dirty="0" smtClean="0"/>
              <a:t>Manual 14A: Generation and Transmission Interconnection Process</a:t>
            </a:r>
          </a:p>
          <a:p>
            <a:pPr marL="228600" indent="-228600"/>
            <a:r>
              <a:rPr lang="en-US" sz="2600" dirty="0" smtClean="0"/>
              <a:t>Additional </a:t>
            </a:r>
            <a:r>
              <a:rPr lang="en-US" sz="2800" dirty="0" smtClean="0"/>
              <a:t>Summary </a:t>
            </a:r>
            <a:r>
              <a:rPr lang="en-US" sz="2600" dirty="0" smtClean="0"/>
              <a:t>Information</a:t>
            </a:r>
          </a:p>
          <a:p>
            <a:pPr lvl="1" indent="-228600">
              <a:buFont typeface="Arial" pitchFamily="34" charset="0"/>
              <a:buChar char="•"/>
            </a:pPr>
            <a:r>
              <a:rPr lang="en-US" dirty="0" smtClean="0"/>
              <a:t> </a:t>
            </a:r>
            <a:r>
              <a:rPr lang="en-US" sz="2200" dirty="0" smtClean="0"/>
              <a:t>See Appendix D</a:t>
            </a:r>
            <a:endParaRPr lang="en-US" dirty="0" smtClean="0"/>
          </a:p>
          <a:p>
            <a:pPr marL="228600" indent="-228600">
              <a:buFont typeface="Arial" pitchFamily="34" charset="0"/>
              <a:buChar char="•"/>
            </a:pPr>
            <a:endParaRPr lang="en-US" dirty="0" smtClean="0"/>
          </a:p>
        </p:txBody>
      </p:sp>
      <p:sp>
        <p:nvSpPr>
          <p:cNvPr id="4" name="Slide Number Placeholder 3"/>
          <p:cNvSpPr>
            <a:spLocks noGrp="1"/>
          </p:cNvSpPr>
          <p:nvPr>
            <p:ph type="sldNum" sz="quarter" idx="4"/>
          </p:nvPr>
        </p:nvSpPr>
        <p:spPr/>
        <p:txBody>
          <a:bodyPr/>
          <a:lstStyle/>
          <a:p>
            <a:fld id="{10C7F894-2A36-495D-AB7C-1055F7AC0F9D}" type="slidenum">
              <a:rPr lang="en-US" smtClean="0"/>
              <a:pPr/>
              <a:t>22</a:t>
            </a:fld>
            <a:endParaRPr lang="en-US" dirty="0"/>
          </a:p>
        </p:txBody>
      </p:sp>
    </p:spTree>
    <p:extLst>
      <p:ext uri="{BB962C8B-B14F-4D97-AF65-F5344CB8AC3E}">
        <p14:creationId xmlns:p14="http://schemas.microsoft.com/office/powerpoint/2010/main" val="28068065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dirty="0" smtClean="0"/>
              <a:t>PJM: Flow</a:t>
            </a:r>
            <a:endParaRPr lang="en-US" dirty="0"/>
          </a:p>
        </p:txBody>
      </p:sp>
      <p:sp>
        <p:nvSpPr>
          <p:cNvPr id="4" name="Slide Number Placeholder 3"/>
          <p:cNvSpPr>
            <a:spLocks noGrp="1"/>
          </p:cNvSpPr>
          <p:nvPr>
            <p:ph type="sldNum" sz="quarter" idx="12"/>
          </p:nvPr>
        </p:nvSpPr>
        <p:spPr/>
        <p:txBody>
          <a:bodyPr/>
          <a:lstStyle/>
          <a:p>
            <a:fld id="{10C7F894-2A36-495D-AB7C-1055F7AC0F9D}" type="slidenum">
              <a:rPr lang="en-US" smtClean="0"/>
              <a:pPr/>
              <a:t>23</a:t>
            </a:fld>
            <a:endParaRPr lang="en-US" dirty="0"/>
          </a:p>
        </p:txBody>
      </p:sp>
      <p:pic>
        <p:nvPicPr>
          <p:cNvPr id="4098" name="Picture 2"/>
          <p:cNvPicPr>
            <a:picLocks noChangeAspect="1" noChangeArrowheads="1"/>
          </p:cNvPicPr>
          <p:nvPr/>
        </p:nvPicPr>
        <p:blipFill>
          <a:blip r:embed="rId2" cstate="print"/>
          <a:srcRect/>
          <a:stretch>
            <a:fillRect/>
          </a:stretch>
        </p:blipFill>
        <p:spPr bwMode="auto">
          <a:xfrm>
            <a:off x="1981200" y="990600"/>
            <a:ext cx="6786563" cy="5263049"/>
          </a:xfrm>
          <a:prstGeom prst="rect">
            <a:avLst/>
          </a:prstGeom>
          <a:noFill/>
          <a:ln w="9525">
            <a:noFill/>
            <a:miter lim="800000"/>
            <a:headEnd/>
            <a:tailEnd/>
          </a:ln>
        </p:spPr>
      </p:pic>
    </p:spTree>
    <p:extLst>
      <p:ext uri="{BB962C8B-B14F-4D97-AF65-F5344CB8AC3E}">
        <p14:creationId xmlns:p14="http://schemas.microsoft.com/office/powerpoint/2010/main" val="263700201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534400" cy="1143000"/>
          </a:xfrm>
        </p:spPr>
        <p:txBody>
          <a:bodyPr>
            <a:normAutofit/>
          </a:bodyPr>
          <a:lstStyle/>
          <a:p>
            <a:r>
              <a:rPr lang="en-US" sz="3000" dirty="0" smtClean="0"/>
              <a:t>PJM: Group Study – Cost Allocation Summary</a:t>
            </a:r>
            <a:endParaRPr lang="en-US" sz="3000" dirty="0"/>
          </a:p>
        </p:txBody>
      </p:sp>
      <p:sp>
        <p:nvSpPr>
          <p:cNvPr id="3" name="Text Placeholder 2"/>
          <p:cNvSpPr>
            <a:spLocks noGrp="1"/>
          </p:cNvSpPr>
          <p:nvPr>
            <p:ph type="body" sz="quarter" idx="4294967295"/>
          </p:nvPr>
        </p:nvSpPr>
        <p:spPr>
          <a:xfrm>
            <a:off x="457200" y="1371600"/>
            <a:ext cx="8534400" cy="5029200"/>
          </a:xfrm>
        </p:spPr>
        <p:txBody>
          <a:bodyPr>
            <a:normAutofit fontScale="62500" lnSpcReduction="20000"/>
          </a:bodyPr>
          <a:lstStyle/>
          <a:p>
            <a:pPr lvl="0"/>
            <a:r>
              <a:rPr lang="en-US" sz="3500" dirty="0" smtClean="0"/>
              <a:t>Applies to large gen, small gen and merchant transmission</a:t>
            </a:r>
          </a:p>
          <a:p>
            <a:pPr lvl="0"/>
            <a:r>
              <a:rPr lang="en-US" sz="3500" dirty="0" smtClean="0"/>
              <a:t>Entry Requirements</a:t>
            </a:r>
          </a:p>
          <a:p>
            <a:pPr lvl="1"/>
            <a:r>
              <a:rPr lang="en-US" sz="3100" dirty="0" smtClean="0"/>
              <a:t>Application</a:t>
            </a:r>
          </a:p>
          <a:p>
            <a:pPr lvl="1"/>
            <a:r>
              <a:rPr lang="en-US" sz="3100" dirty="0" smtClean="0"/>
              <a:t>Elects Energy Resource Status (ERS) or Capacity Resource Status (CRS)</a:t>
            </a:r>
          </a:p>
          <a:p>
            <a:pPr lvl="1"/>
            <a:r>
              <a:rPr lang="en-US" sz="3100" dirty="0" smtClean="0"/>
              <a:t>Deposits</a:t>
            </a:r>
          </a:p>
          <a:p>
            <a:pPr lvl="2"/>
            <a:r>
              <a:rPr lang="en-US" sz="2900" dirty="0" smtClean="0"/>
              <a:t>refundable - $100/$150/$200/MW requested depending on application receipt, with maximum of $100,000</a:t>
            </a:r>
          </a:p>
          <a:p>
            <a:pPr lvl="2"/>
            <a:r>
              <a:rPr lang="en-US" sz="2900" dirty="0" smtClean="0"/>
              <a:t>non-refundable - $10,000/$20,000/$30,000/MW requested depending on application receipt</a:t>
            </a:r>
            <a:endParaRPr lang="en-US" sz="3100" dirty="0" smtClean="0"/>
          </a:p>
          <a:p>
            <a:r>
              <a:rPr lang="en-US" sz="3500" dirty="0" smtClean="0"/>
              <a:t>Period</a:t>
            </a:r>
          </a:p>
          <a:p>
            <a:pPr lvl="1"/>
            <a:r>
              <a:rPr lang="en-US" sz="2800" dirty="0" smtClean="0"/>
              <a:t>Queue is group studied in 6 month blocks</a:t>
            </a:r>
          </a:p>
          <a:p>
            <a:pPr lvl="1"/>
            <a:r>
              <a:rPr lang="en-US" sz="2800" dirty="0" smtClean="0"/>
              <a:t>Includes a single study process that assesses energy and capacity deliverability in queue order</a:t>
            </a:r>
          </a:p>
          <a:p>
            <a:r>
              <a:rPr lang="en-US" sz="3600" dirty="0" smtClean="0"/>
              <a:t>Restudy</a:t>
            </a:r>
          </a:p>
          <a:p>
            <a:pPr lvl="1"/>
            <a:r>
              <a:rPr lang="en-US" sz="2800" dirty="0" smtClean="0"/>
              <a:t>Is on a case-by-case basis, with an attempt to group know or expected changes</a:t>
            </a:r>
          </a:p>
        </p:txBody>
      </p:sp>
      <p:sp>
        <p:nvSpPr>
          <p:cNvPr id="4" name="Slide Number Placeholder 3"/>
          <p:cNvSpPr>
            <a:spLocks noGrp="1"/>
          </p:cNvSpPr>
          <p:nvPr>
            <p:ph type="sldNum" sz="quarter" idx="12"/>
          </p:nvPr>
        </p:nvSpPr>
        <p:spPr/>
        <p:txBody>
          <a:bodyPr/>
          <a:lstStyle/>
          <a:p>
            <a:fld id="{10C7F894-2A36-495D-AB7C-1055F7AC0F9D}" type="slidenum">
              <a:rPr lang="en-US" smtClean="0"/>
              <a:pPr/>
              <a:t>24</a:t>
            </a:fld>
            <a:endParaRPr lang="en-US" dirty="0"/>
          </a:p>
        </p:txBody>
      </p:sp>
    </p:spTree>
    <p:extLst>
      <p:ext uri="{BB962C8B-B14F-4D97-AF65-F5344CB8AC3E}">
        <p14:creationId xmlns:p14="http://schemas.microsoft.com/office/powerpoint/2010/main" val="263700201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534400" cy="715962"/>
          </a:xfrm>
        </p:spPr>
        <p:txBody>
          <a:bodyPr>
            <a:normAutofit/>
          </a:bodyPr>
          <a:lstStyle/>
          <a:p>
            <a:r>
              <a:rPr lang="en-US" sz="3000" dirty="0" smtClean="0"/>
              <a:t>PJM: Group Study – Cost Allocation Summary</a:t>
            </a:r>
            <a:endParaRPr lang="en-US" sz="3000" dirty="0"/>
          </a:p>
        </p:txBody>
      </p:sp>
      <p:sp>
        <p:nvSpPr>
          <p:cNvPr id="3" name="Text Placeholder 2"/>
          <p:cNvSpPr>
            <a:spLocks noGrp="1"/>
          </p:cNvSpPr>
          <p:nvPr>
            <p:ph type="body" sz="quarter" idx="4294967295"/>
          </p:nvPr>
        </p:nvSpPr>
        <p:spPr>
          <a:xfrm>
            <a:off x="457200" y="990600"/>
            <a:ext cx="8534400" cy="5410200"/>
          </a:xfrm>
        </p:spPr>
        <p:txBody>
          <a:bodyPr>
            <a:normAutofit fontScale="55000" lnSpcReduction="20000"/>
          </a:bodyPr>
          <a:lstStyle/>
          <a:p>
            <a:pPr>
              <a:spcBef>
                <a:spcPts val="0"/>
              </a:spcBef>
              <a:spcAft>
                <a:spcPts val="300"/>
              </a:spcAft>
            </a:pPr>
            <a:r>
              <a:rPr lang="en-US" sz="3600" dirty="0" smtClean="0"/>
              <a:t>Cost Allocation</a:t>
            </a:r>
          </a:p>
          <a:p>
            <a:pPr marL="685800" lvl="1" indent="-228600">
              <a:spcAft>
                <a:spcPts val="300"/>
              </a:spcAft>
            </a:pPr>
            <a:r>
              <a:rPr lang="en-US" sz="3400" dirty="0" smtClean="0"/>
              <a:t>Study Costs – IR </a:t>
            </a:r>
            <a:r>
              <a:rPr lang="en-US" sz="3600" dirty="0" smtClean="0"/>
              <a:t>pays</a:t>
            </a:r>
            <a:endParaRPr lang="en-US" sz="3400" dirty="0" smtClean="0"/>
          </a:p>
          <a:p>
            <a:pPr marL="914400" lvl="2">
              <a:spcAft>
                <a:spcPts val="300"/>
              </a:spcAft>
            </a:pPr>
            <a:r>
              <a:rPr lang="en-US" sz="2600" dirty="0" smtClean="0"/>
              <a:t>100% of the Attachment Facilities and Direct Assignment Facilities study costs</a:t>
            </a:r>
          </a:p>
          <a:p>
            <a:pPr marL="914400" lvl="2">
              <a:spcAft>
                <a:spcPts val="300"/>
              </a:spcAft>
            </a:pPr>
            <a:r>
              <a:rPr lang="en-US" sz="2600" dirty="0" smtClean="0"/>
              <a:t>Local Upgrades and/or Network Upgrades study costs in proportion to its projected cost responsibility (as determined in the Interconnection Feasibility Study or the Initial Study) for such upgrades</a:t>
            </a:r>
            <a:endParaRPr lang="en-US" sz="3100" dirty="0" smtClean="0">
              <a:solidFill>
                <a:srgbClr val="EC1F25"/>
              </a:solidFill>
            </a:endParaRPr>
          </a:p>
          <a:p>
            <a:pPr marL="685800" lvl="1" indent="-228600">
              <a:spcAft>
                <a:spcPts val="300"/>
              </a:spcAft>
            </a:pPr>
            <a:r>
              <a:rPr lang="en-US" sz="3300" dirty="0" smtClean="0"/>
              <a:t>100% allocation of Attachment Facility and Distribution Upgrade costs to IR</a:t>
            </a:r>
          </a:p>
          <a:p>
            <a:pPr marL="685800" lvl="1" indent="-228600">
              <a:spcAft>
                <a:spcPts val="300"/>
              </a:spcAft>
            </a:pPr>
            <a:r>
              <a:rPr lang="en-US" sz="3300" dirty="0" smtClean="0"/>
              <a:t>Thermal and Stability Upgrades </a:t>
            </a:r>
            <a:r>
              <a:rPr lang="en-US" sz="3200" dirty="0" smtClean="0"/>
              <a:t>- for Local and Network Upgrades that cost:</a:t>
            </a:r>
          </a:p>
          <a:p>
            <a:pPr marL="914400" lvl="2">
              <a:spcAft>
                <a:spcPts val="300"/>
              </a:spcAft>
            </a:pPr>
            <a:r>
              <a:rPr lang="en-US" sz="2500" dirty="0" smtClean="0"/>
              <a:t>&lt; $5 mil.: All IRs in the study group, which add loading to the facility and in aggregate cause the facility identified in the SIS to exceed 100% loading of the applicable rating (i.e., develops the need for the Upgrade), will be assigned costs in proportion to their contributing MW impacts</a:t>
            </a:r>
          </a:p>
          <a:p>
            <a:pPr marL="914400" lvl="2">
              <a:spcAft>
                <a:spcPts val="300"/>
              </a:spcAft>
            </a:pPr>
            <a:r>
              <a:rPr lang="en-US" sz="2500" dirty="0" smtClean="0"/>
              <a:t>= &gt; 5 mil.: All IRs in the group study, and IRs in subsequent group studies that occur less than 5 years after the first IR executes a construction agreement to build the facility, which cause the loading of the facility to exceed its capability as determined in the SIS will be assigned costs in proportion to their contributing MW impacts</a:t>
            </a:r>
          </a:p>
          <a:p>
            <a:pPr marL="685800" lvl="1" indent="-228600">
              <a:spcAft>
                <a:spcPts val="300"/>
              </a:spcAft>
            </a:pPr>
            <a:r>
              <a:rPr lang="en-US" sz="3200" dirty="0" smtClean="0"/>
              <a:t>Short Circuit Upgrades - for Local and Network Upgrades that cost:</a:t>
            </a:r>
          </a:p>
          <a:p>
            <a:pPr marL="914400" lvl="2">
              <a:spcAft>
                <a:spcPts val="300"/>
              </a:spcAft>
            </a:pPr>
            <a:r>
              <a:rPr lang="en-US" sz="2500" dirty="0" smtClean="0"/>
              <a:t>An IR is assigned costs in proportion to its fault level contribution/fault level increase causing the Upgrade need</a:t>
            </a:r>
          </a:p>
          <a:p>
            <a:pPr marL="1257300" lvl="3">
              <a:spcAft>
                <a:spcPts val="300"/>
              </a:spcAft>
            </a:pPr>
            <a:r>
              <a:rPr lang="en-US" sz="2300" dirty="0" smtClean="0"/>
              <a:t>&lt; $5 mil.: Costs are allocated to those IRs in the queue group.  No allocation outside of queue group</a:t>
            </a:r>
          </a:p>
          <a:p>
            <a:pPr marL="1257300" lvl="3">
              <a:spcAft>
                <a:spcPts val="300"/>
              </a:spcAft>
            </a:pPr>
            <a:r>
              <a:rPr lang="en-US" sz="2300" dirty="0" smtClean="0"/>
              <a:t>= &gt; 5 mil.: Costs are allocated to those IRs in the queue group and to IRs in subsequent queue groups that occur less than 5 years</a:t>
            </a:r>
          </a:p>
          <a:p>
            <a:pPr>
              <a:spcBef>
                <a:spcPts val="0"/>
              </a:spcBef>
              <a:spcAft>
                <a:spcPts val="300"/>
              </a:spcAft>
            </a:pPr>
            <a:r>
              <a:rPr lang="en-US" sz="3600" dirty="0" smtClean="0"/>
              <a:t>Withdrawal Provisions</a:t>
            </a:r>
          </a:p>
          <a:p>
            <a:pPr lvl="1">
              <a:spcAft>
                <a:spcPts val="300"/>
              </a:spcAft>
            </a:pPr>
            <a:r>
              <a:rPr lang="en-US" sz="2700" dirty="0" smtClean="0"/>
              <a:t>If a committed IR withdraws and other IRs are expecting to utilize the Upgrade, the withdrawing IR is required to pay its Upgrade cost share; hence, the other IRs are not financially harmed by the decision</a:t>
            </a:r>
          </a:p>
          <a:p>
            <a:pPr>
              <a:spcBef>
                <a:spcPts val="0"/>
              </a:spcBef>
              <a:spcAft>
                <a:spcPts val="300"/>
              </a:spcAft>
            </a:pPr>
            <a:r>
              <a:rPr lang="en-US" sz="3600" dirty="0" smtClean="0"/>
              <a:t>Transition – No discussion</a:t>
            </a:r>
          </a:p>
        </p:txBody>
      </p:sp>
      <p:sp>
        <p:nvSpPr>
          <p:cNvPr id="4" name="Slide Number Placeholder 3"/>
          <p:cNvSpPr>
            <a:spLocks noGrp="1"/>
          </p:cNvSpPr>
          <p:nvPr>
            <p:ph type="sldNum" sz="quarter" idx="12"/>
          </p:nvPr>
        </p:nvSpPr>
        <p:spPr/>
        <p:txBody>
          <a:bodyPr/>
          <a:lstStyle/>
          <a:p>
            <a:fld id="{10C7F894-2A36-495D-AB7C-1055F7AC0F9D}" type="slidenum">
              <a:rPr lang="en-US" smtClean="0"/>
              <a:pPr/>
              <a:t>25</a:t>
            </a:fld>
            <a:endParaRPr lang="en-US" dirty="0"/>
          </a:p>
        </p:txBody>
      </p:sp>
    </p:spTree>
    <p:extLst>
      <p:ext uri="{BB962C8B-B14F-4D97-AF65-F5344CB8AC3E}">
        <p14:creationId xmlns:p14="http://schemas.microsoft.com/office/powerpoint/2010/main" val="263700201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SPP Cluster Study Summary</a:t>
            </a:r>
            <a:endParaRPr lang="en-US" dirty="0"/>
          </a:p>
        </p:txBody>
      </p:sp>
      <p:sp>
        <p:nvSpPr>
          <p:cNvPr id="3" name="Text Placeholder 2"/>
          <p:cNvSpPr>
            <a:spLocks noGrp="1"/>
          </p:cNvSpPr>
          <p:nvPr>
            <p:ph type="body" idx="1"/>
          </p:nvPr>
        </p:nvSpPr>
        <p:spPr>
          <a:xfrm>
            <a:off x="609600" y="3429000"/>
            <a:ext cx="8153400" cy="2057400"/>
          </a:xfrm>
        </p:spPr>
        <p:txBody>
          <a:bodyPr>
            <a:normAutofit/>
          </a:bodyPr>
          <a:lstStyle/>
          <a:p>
            <a:pPr marL="228600" indent="-228600"/>
            <a:r>
              <a:rPr lang="en-US" dirty="0" smtClean="0"/>
              <a:t>Covers:</a:t>
            </a:r>
          </a:p>
          <a:p>
            <a:pPr lvl="1" indent="-228600">
              <a:buFont typeface="Arial" pitchFamily="34" charset="0"/>
              <a:buChar char="•"/>
            </a:pPr>
            <a:r>
              <a:rPr lang="en-US" sz="2000" dirty="0" smtClean="0"/>
              <a:t>SPP OATT Attachment V Generator Interconnection Procedures</a:t>
            </a:r>
          </a:p>
          <a:p>
            <a:pPr marL="228600" indent="-228600"/>
            <a:r>
              <a:rPr lang="en-US" dirty="0" smtClean="0"/>
              <a:t>Additional Summary Information</a:t>
            </a:r>
          </a:p>
          <a:p>
            <a:pPr lvl="1" indent="-228600">
              <a:buFont typeface="Arial" pitchFamily="34" charset="0"/>
              <a:buChar char="•"/>
            </a:pPr>
            <a:r>
              <a:rPr lang="en-US" sz="1600" dirty="0" smtClean="0"/>
              <a:t> </a:t>
            </a:r>
            <a:r>
              <a:rPr lang="en-US" sz="2000" dirty="0" smtClean="0"/>
              <a:t>See Appendix E</a:t>
            </a:r>
            <a:endParaRPr lang="en-US" sz="1600" dirty="0" smtClean="0"/>
          </a:p>
        </p:txBody>
      </p:sp>
      <p:sp>
        <p:nvSpPr>
          <p:cNvPr id="4" name="Slide Number Placeholder 3"/>
          <p:cNvSpPr>
            <a:spLocks noGrp="1"/>
          </p:cNvSpPr>
          <p:nvPr>
            <p:ph type="sldNum" sz="quarter" idx="4"/>
          </p:nvPr>
        </p:nvSpPr>
        <p:spPr/>
        <p:txBody>
          <a:bodyPr/>
          <a:lstStyle/>
          <a:p>
            <a:fld id="{10C7F894-2A36-495D-AB7C-1055F7AC0F9D}" type="slidenum">
              <a:rPr lang="en-US" smtClean="0"/>
              <a:pPr/>
              <a:t>26</a:t>
            </a:fld>
            <a:endParaRPr lang="en-US" dirty="0"/>
          </a:p>
        </p:txBody>
      </p:sp>
    </p:spTree>
    <p:extLst>
      <p:ext uri="{BB962C8B-B14F-4D97-AF65-F5344CB8AC3E}">
        <p14:creationId xmlns:p14="http://schemas.microsoft.com/office/powerpoint/2010/main" val="280680653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dirty="0" smtClean="0"/>
              <a:t>SPP: Group Study Flow</a:t>
            </a:r>
            <a:endParaRPr lang="en-US" dirty="0"/>
          </a:p>
        </p:txBody>
      </p:sp>
      <p:sp>
        <p:nvSpPr>
          <p:cNvPr id="4" name="Slide Number Placeholder 3"/>
          <p:cNvSpPr>
            <a:spLocks noGrp="1"/>
          </p:cNvSpPr>
          <p:nvPr>
            <p:ph type="sldNum" sz="quarter" idx="12"/>
          </p:nvPr>
        </p:nvSpPr>
        <p:spPr/>
        <p:txBody>
          <a:bodyPr/>
          <a:lstStyle/>
          <a:p>
            <a:fld id="{10C7F894-2A36-495D-AB7C-1055F7AC0F9D}" type="slidenum">
              <a:rPr lang="en-US" smtClean="0"/>
              <a:pPr/>
              <a:t>27</a:t>
            </a:fld>
            <a:endParaRPr lang="en-US" dirty="0"/>
          </a:p>
        </p:txBody>
      </p:sp>
      <p:pic>
        <p:nvPicPr>
          <p:cNvPr id="3" name="Picture 2"/>
          <p:cNvPicPr>
            <a:picLocks noChangeAspect="1" noChangeArrowheads="1"/>
          </p:cNvPicPr>
          <p:nvPr/>
        </p:nvPicPr>
        <p:blipFill>
          <a:blip r:embed="rId2" cstate="print"/>
          <a:srcRect/>
          <a:stretch>
            <a:fillRect/>
          </a:stretch>
        </p:blipFill>
        <p:spPr bwMode="auto">
          <a:xfrm>
            <a:off x="304800" y="1371600"/>
            <a:ext cx="8553535" cy="4800600"/>
          </a:xfrm>
          <a:prstGeom prst="rect">
            <a:avLst/>
          </a:prstGeom>
          <a:noFill/>
          <a:ln w="9525">
            <a:noFill/>
            <a:miter lim="800000"/>
            <a:headEnd/>
            <a:tailEnd/>
          </a:ln>
        </p:spPr>
      </p:pic>
    </p:spTree>
    <p:extLst>
      <p:ext uri="{BB962C8B-B14F-4D97-AF65-F5344CB8AC3E}">
        <p14:creationId xmlns:p14="http://schemas.microsoft.com/office/powerpoint/2010/main" val="263700201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534400" cy="609600"/>
          </a:xfrm>
        </p:spPr>
        <p:txBody>
          <a:bodyPr>
            <a:normAutofit/>
          </a:bodyPr>
          <a:lstStyle/>
          <a:p>
            <a:r>
              <a:rPr lang="en-US" sz="3000" dirty="0" smtClean="0"/>
              <a:t>SPP: Cluster Study – Summary</a:t>
            </a:r>
            <a:endParaRPr lang="en-US" sz="3000" dirty="0"/>
          </a:p>
        </p:txBody>
      </p:sp>
      <p:sp>
        <p:nvSpPr>
          <p:cNvPr id="3" name="Text Placeholder 2"/>
          <p:cNvSpPr>
            <a:spLocks noGrp="1"/>
          </p:cNvSpPr>
          <p:nvPr>
            <p:ph type="body" sz="quarter" idx="4294967295"/>
          </p:nvPr>
        </p:nvSpPr>
        <p:spPr>
          <a:xfrm>
            <a:off x="457200" y="685800"/>
            <a:ext cx="8610600" cy="5715000"/>
          </a:xfrm>
        </p:spPr>
        <p:txBody>
          <a:bodyPr>
            <a:noAutofit/>
          </a:bodyPr>
          <a:lstStyle/>
          <a:p>
            <a:pPr>
              <a:spcBef>
                <a:spcPts val="0"/>
              </a:spcBef>
              <a:spcAft>
                <a:spcPts val="300"/>
              </a:spcAft>
            </a:pPr>
            <a:r>
              <a:rPr lang="en-US" sz="1800" dirty="0" smtClean="0"/>
              <a:t>Applies to generators</a:t>
            </a:r>
          </a:p>
          <a:p>
            <a:pPr marL="685800" lvl="1" indent="-228600">
              <a:spcAft>
                <a:spcPts val="300"/>
              </a:spcAft>
            </a:pPr>
            <a:r>
              <a:rPr lang="en-US" sz="1600" dirty="0" smtClean="0"/>
              <a:t>Merchant transmission is studied under a separate process</a:t>
            </a:r>
          </a:p>
          <a:p>
            <a:pPr>
              <a:spcBef>
                <a:spcPts val="0"/>
              </a:spcBef>
              <a:spcAft>
                <a:spcPts val="300"/>
              </a:spcAft>
            </a:pPr>
            <a:r>
              <a:rPr lang="en-US" sz="1800" dirty="0" smtClean="0"/>
              <a:t>Entry Requirements</a:t>
            </a:r>
          </a:p>
          <a:p>
            <a:pPr marL="685800" lvl="1" indent="-227013">
              <a:spcAft>
                <a:spcPts val="300"/>
              </a:spcAft>
            </a:pPr>
            <a:r>
              <a:rPr lang="en-US" sz="1600" dirty="0" smtClean="0"/>
              <a:t>Application for interconnection</a:t>
            </a:r>
          </a:p>
          <a:p>
            <a:pPr marL="685800" lvl="1" indent="-227013">
              <a:spcAft>
                <a:spcPts val="300"/>
              </a:spcAft>
            </a:pPr>
            <a:r>
              <a:rPr lang="en-US" sz="1600" dirty="0" smtClean="0"/>
              <a:t>Elects Energy Resource Interconnection Service (ERIS) or Network Resource Interconnection Service (NRIS)</a:t>
            </a:r>
          </a:p>
          <a:p>
            <a:pPr marL="685800" lvl="1" indent="-227013">
              <a:spcAft>
                <a:spcPts val="300"/>
              </a:spcAft>
            </a:pPr>
            <a:r>
              <a:rPr lang="en-US" sz="1600" dirty="0" smtClean="0"/>
              <a:t>Deposit</a:t>
            </a:r>
          </a:p>
          <a:p>
            <a:pPr marL="685800" lvl="1" indent="-227013">
              <a:spcAft>
                <a:spcPts val="300"/>
              </a:spcAft>
            </a:pPr>
            <a:r>
              <a:rPr lang="en-US" sz="1600" dirty="0" smtClean="0"/>
              <a:t>Site control, if proceeding past Feasibility Study</a:t>
            </a:r>
          </a:p>
          <a:p>
            <a:pPr>
              <a:spcBef>
                <a:spcPts val="0"/>
              </a:spcBef>
              <a:spcAft>
                <a:spcPts val="300"/>
              </a:spcAft>
            </a:pPr>
            <a:r>
              <a:rPr lang="en-US" sz="1800" dirty="0" smtClean="0"/>
              <a:t>Inclusion in cluster study</a:t>
            </a:r>
          </a:p>
          <a:p>
            <a:pPr marL="685800" lvl="1" indent="-228600">
              <a:spcAft>
                <a:spcPts val="300"/>
              </a:spcAft>
            </a:pPr>
            <a:r>
              <a:rPr lang="en-US" sz="1600" dirty="0" smtClean="0"/>
              <a:t>SPP determines which IRs are included in cluster study or independent study</a:t>
            </a:r>
          </a:p>
          <a:p>
            <a:pPr>
              <a:spcBef>
                <a:spcPts val="0"/>
              </a:spcBef>
              <a:spcAft>
                <a:spcPts val="300"/>
              </a:spcAft>
            </a:pPr>
            <a:r>
              <a:rPr lang="en-US" sz="1800" dirty="0" smtClean="0"/>
              <a:t>Cluster Study</a:t>
            </a:r>
          </a:p>
          <a:p>
            <a:pPr marL="685800" lvl="1" indent="-228600">
              <a:spcAft>
                <a:spcPts val="300"/>
              </a:spcAft>
            </a:pPr>
            <a:r>
              <a:rPr lang="en-US" sz="1600" dirty="0" smtClean="0"/>
              <a:t>Period: biannual SISs</a:t>
            </a:r>
          </a:p>
          <a:p>
            <a:pPr marL="685800" lvl="1" indent="-228600">
              <a:spcAft>
                <a:spcPts val="300"/>
              </a:spcAft>
            </a:pPr>
            <a:r>
              <a:rPr lang="en-US" sz="1600" dirty="0" smtClean="0"/>
              <a:t>Additional deposits for each study (Feasibility, Preliminary SIS, Definitive SIS, Facilities)</a:t>
            </a:r>
          </a:p>
          <a:p>
            <a:pPr marL="685800" lvl="1" indent="-228600">
              <a:spcAft>
                <a:spcPts val="300"/>
              </a:spcAft>
            </a:pPr>
            <a:r>
              <a:rPr lang="en-US" sz="1600" dirty="0" smtClean="0"/>
              <a:t>Consists of a short circuit analysis, a stability analysis, and a power flow analysis</a:t>
            </a:r>
          </a:p>
          <a:p>
            <a:pPr marL="685800" lvl="1" indent="-228600">
              <a:spcAft>
                <a:spcPts val="300"/>
              </a:spcAft>
            </a:pPr>
            <a:r>
              <a:rPr lang="en-US" sz="1600" dirty="0" smtClean="0"/>
              <a:t>Provides a list of facilities that are required as a result of the IR and non-binding good faith cost and time to construct estimates</a:t>
            </a:r>
          </a:p>
          <a:p>
            <a:pPr marL="976313" lvl="2">
              <a:spcAft>
                <a:spcPts val="300"/>
              </a:spcAft>
            </a:pPr>
            <a:r>
              <a:rPr lang="en-US" sz="1600" dirty="0" smtClean="0"/>
              <a:t>Includes Interconnection Facility cost estimate (+/- 20%) of connecting to the TS at the POI</a:t>
            </a:r>
          </a:p>
          <a:p>
            <a:pPr marL="685800" lvl="1" indent="-228600">
              <a:spcAft>
                <a:spcPts val="300"/>
              </a:spcAft>
            </a:pPr>
            <a:r>
              <a:rPr lang="en-US" sz="1600" dirty="0" smtClean="0"/>
              <a:t>Can determine limited operation value if certain upgrades are not available</a:t>
            </a:r>
          </a:p>
          <a:p>
            <a:pPr marL="685800" lvl="1" indent="-228600">
              <a:spcAft>
                <a:spcPts val="300"/>
              </a:spcAft>
            </a:pPr>
            <a:r>
              <a:rPr lang="en-US" sz="1600" dirty="0" smtClean="0"/>
              <a:t>Proceed, Postpone or Withdraw Decision: Upon receiving the DISIS report, the IR decides to proceed, postpone for up-to 2 DISIS cycles, or withdraw</a:t>
            </a:r>
          </a:p>
          <a:p>
            <a:pPr>
              <a:spcBef>
                <a:spcPts val="0"/>
              </a:spcBef>
              <a:spcAft>
                <a:spcPts val="300"/>
              </a:spcAft>
            </a:pPr>
            <a:endParaRPr lang="en-US" sz="1200" dirty="0" smtClean="0"/>
          </a:p>
          <a:p>
            <a:pPr lvl="0"/>
            <a:endParaRPr lang="en-US" sz="1100" dirty="0" smtClean="0">
              <a:solidFill>
                <a:srgbClr val="FF0000"/>
              </a:solidFill>
            </a:endParaRPr>
          </a:p>
        </p:txBody>
      </p:sp>
      <p:sp>
        <p:nvSpPr>
          <p:cNvPr id="4" name="Slide Number Placeholder 3"/>
          <p:cNvSpPr>
            <a:spLocks noGrp="1"/>
          </p:cNvSpPr>
          <p:nvPr>
            <p:ph type="sldNum" sz="quarter" idx="12"/>
          </p:nvPr>
        </p:nvSpPr>
        <p:spPr/>
        <p:txBody>
          <a:bodyPr/>
          <a:lstStyle/>
          <a:p>
            <a:fld id="{10C7F894-2A36-495D-AB7C-1055F7AC0F9D}" type="slidenum">
              <a:rPr lang="en-US" smtClean="0"/>
              <a:pPr/>
              <a:t>28</a:t>
            </a:fld>
            <a:endParaRPr lang="en-US" dirty="0"/>
          </a:p>
        </p:txBody>
      </p:sp>
    </p:spTree>
    <p:extLst>
      <p:ext uri="{BB962C8B-B14F-4D97-AF65-F5344CB8AC3E}">
        <p14:creationId xmlns:p14="http://schemas.microsoft.com/office/powerpoint/2010/main" val="263700201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29</a:t>
            </a:fld>
            <a:endParaRPr lang="en-US" dirty="0"/>
          </a:p>
        </p:txBody>
      </p:sp>
      <p:sp>
        <p:nvSpPr>
          <p:cNvPr id="3" name="Title 2"/>
          <p:cNvSpPr>
            <a:spLocks noGrp="1"/>
          </p:cNvSpPr>
          <p:nvPr>
            <p:ph type="title"/>
          </p:nvPr>
        </p:nvSpPr>
        <p:spPr>
          <a:xfrm>
            <a:off x="457200" y="0"/>
            <a:ext cx="8229600" cy="914400"/>
          </a:xfrm>
        </p:spPr>
        <p:txBody>
          <a:bodyPr/>
          <a:lstStyle/>
          <a:p>
            <a:r>
              <a:rPr lang="en-US" dirty="0" smtClean="0"/>
              <a:t>SPP: Cluster Study – Summary </a:t>
            </a:r>
            <a:r>
              <a:rPr lang="en-US" sz="2400" dirty="0" smtClean="0"/>
              <a:t>(cont.)</a:t>
            </a:r>
            <a:endParaRPr lang="en-US" dirty="0"/>
          </a:p>
        </p:txBody>
      </p:sp>
      <p:sp>
        <p:nvSpPr>
          <p:cNvPr id="4" name="Content Placeholder 3"/>
          <p:cNvSpPr>
            <a:spLocks noGrp="1"/>
          </p:cNvSpPr>
          <p:nvPr>
            <p:ph idx="1"/>
          </p:nvPr>
        </p:nvSpPr>
        <p:spPr>
          <a:xfrm>
            <a:off x="457200" y="762000"/>
            <a:ext cx="8534400" cy="5638800"/>
          </a:xfrm>
        </p:spPr>
        <p:txBody>
          <a:bodyPr>
            <a:normAutofit fontScale="92500" lnSpcReduction="20000"/>
          </a:bodyPr>
          <a:lstStyle/>
          <a:p>
            <a:pPr>
              <a:spcBef>
                <a:spcPts val="0"/>
              </a:spcBef>
              <a:spcAft>
                <a:spcPts val="300"/>
              </a:spcAft>
            </a:pPr>
            <a:r>
              <a:rPr lang="en-US" dirty="0" smtClean="0"/>
              <a:t>Restudy</a:t>
            </a:r>
          </a:p>
          <a:p>
            <a:pPr lvl="1">
              <a:spcAft>
                <a:spcPts val="300"/>
              </a:spcAft>
            </a:pPr>
            <a:r>
              <a:rPr lang="en-US" sz="2100" dirty="0" smtClean="0"/>
              <a:t>DISIS re-study</a:t>
            </a:r>
          </a:p>
          <a:p>
            <a:pPr marL="1028700" lvl="2">
              <a:spcAft>
                <a:spcPts val="300"/>
              </a:spcAft>
            </a:pPr>
            <a:r>
              <a:rPr lang="en-US" sz="1900" dirty="0" smtClean="0"/>
              <a:t>Occurs due to a higher or equally queued IR dropping out of the queue, a higher queued IR modification, POI re-designation, or certain changes to more than one similar IRs</a:t>
            </a:r>
          </a:p>
          <a:p>
            <a:pPr marL="1028700" lvl="2">
              <a:spcAft>
                <a:spcPts val="300"/>
              </a:spcAft>
            </a:pPr>
            <a:r>
              <a:rPr lang="en-US" sz="1900" dirty="0" smtClean="0"/>
              <a:t>Applies to DISIS Stand Alone Scenario study and not Cluster Scenario study, which is automatically re-studied in every subsequent DISIS </a:t>
            </a:r>
          </a:p>
          <a:p>
            <a:pPr marL="1028700" lvl="2">
              <a:spcAft>
                <a:spcPts val="300"/>
              </a:spcAft>
            </a:pPr>
            <a:r>
              <a:rPr lang="en-US" sz="1900" dirty="0" smtClean="0"/>
              <a:t>Re-study costs are borne by the IR(s) being re-studied</a:t>
            </a:r>
          </a:p>
          <a:p>
            <a:pPr marL="1028700" lvl="2">
              <a:spcAft>
                <a:spcPts val="300"/>
              </a:spcAft>
            </a:pPr>
            <a:r>
              <a:rPr lang="en-US" sz="1900" dirty="0" smtClean="0"/>
              <a:t>After the completion of the Restudy, an IR that is being restudied as a result of “certain changes to more than one similar IRs” may elect to continue to the Interconnection Facilities Study Queue, be considered the subsequent DISIS), or withdraw and may receive a refund of its security deposit</a:t>
            </a:r>
          </a:p>
          <a:p>
            <a:pPr lvl="1">
              <a:spcAft>
                <a:spcPts val="300"/>
              </a:spcAft>
            </a:pPr>
            <a:r>
              <a:rPr lang="en-US" sz="2100" dirty="0" smtClean="0"/>
              <a:t>IFS Re-Study</a:t>
            </a:r>
          </a:p>
          <a:p>
            <a:pPr marL="1028700" lvl="2">
              <a:spcAft>
                <a:spcPts val="300"/>
              </a:spcAft>
            </a:pPr>
            <a:r>
              <a:rPr lang="en-US" sz="1900" dirty="0" smtClean="0"/>
              <a:t>Occurs due to a higher or equal priority queued IR dropping out of the queue or a modification of a higher queued project</a:t>
            </a:r>
          </a:p>
          <a:p>
            <a:pPr marL="1028700" lvl="2">
              <a:spcAft>
                <a:spcPts val="300"/>
              </a:spcAft>
            </a:pPr>
            <a:r>
              <a:rPr lang="en-US" sz="1900" dirty="0" smtClean="0"/>
              <a:t>Re-Study costs are be borne by the IR(s) being re-studied</a:t>
            </a:r>
          </a:p>
          <a:p>
            <a:pPr>
              <a:spcBef>
                <a:spcPts val="0"/>
              </a:spcBef>
              <a:spcAft>
                <a:spcPts val="300"/>
              </a:spcAft>
            </a:pPr>
            <a:r>
              <a:rPr lang="en-US" dirty="0" smtClean="0"/>
              <a:t>Withdrawal</a:t>
            </a:r>
          </a:p>
          <a:p>
            <a:pPr lvl="1">
              <a:spcAft>
                <a:spcPts val="300"/>
              </a:spcAft>
            </a:pPr>
            <a:r>
              <a:rPr lang="en-US" sz="2100" dirty="0" smtClean="0"/>
              <a:t>IR may withdraw at any time w/ notice</a:t>
            </a:r>
          </a:p>
          <a:p>
            <a:pPr lvl="1">
              <a:spcAft>
                <a:spcPts val="300"/>
              </a:spcAft>
            </a:pPr>
            <a:r>
              <a:rPr lang="en-US" sz="2100" dirty="0" smtClean="0"/>
              <a:t>Results in the loss of IR's Queue Position and the forfeiture of milestone deposits</a:t>
            </a:r>
          </a:p>
          <a:p>
            <a:pPr lvl="1">
              <a:spcAft>
                <a:spcPts val="300"/>
              </a:spcAft>
            </a:pPr>
            <a:r>
              <a:rPr lang="en-US" sz="2100" dirty="0" smtClean="0"/>
              <a:t>Requires payment to TO for all prudently incurs costs with respect to that IR prior to the TP’s receipt of notice</a:t>
            </a:r>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038"/>
            <a:ext cx="8229600" cy="1143000"/>
          </a:xfrm>
        </p:spPr>
        <p:txBody>
          <a:bodyPr/>
          <a:lstStyle/>
          <a:p>
            <a:r>
              <a:rPr lang="en-US" dirty="0" smtClean="0"/>
              <a:t>Purpose</a:t>
            </a:r>
            <a:endParaRPr lang="en-US" dirty="0"/>
          </a:p>
        </p:txBody>
      </p:sp>
      <p:sp>
        <p:nvSpPr>
          <p:cNvPr id="3" name="Text Placeholder 2"/>
          <p:cNvSpPr>
            <a:spLocks noGrp="1"/>
          </p:cNvSpPr>
          <p:nvPr>
            <p:ph type="body" sz="quarter" idx="4294967295"/>
          </p:nvPr>
        </p:nvSpPr>
        <p:spPr>
          <a:xfrm>
            <a:off x="457200" y="1295400"/>
            <a:ext cx="8534400" cy="4876800"/>
          </a:xfrm>
        </p:spPr>
        <p:txBody>
          <a:bodyPr>
            <a:normAutofit fontScale="92500" lnSpcReduction="10000"/>
          </a:bodyPr>
          <a:lstStyle/>
          <a:p>
            <a:pPr>
              <a:spcBef>
                <a:spcPts val="600"/>
              </a:spcBef>
            </a:pPr>
            <a:r>
              <a:rPr lang="en-US" sz="2800" dirty="0" smtClean="0"/>
              <a:t>Seek stakeholder input on generator and ETU interconnection process cluster studies and cost allocation</a:t>
            </a:r>
          </a:p>
          <a:p>
            <a:pPr lvl="1">
              <a:spcBef>
                <a:spcPts val="600"/>
              </a:spcBef>
            </a:pPr>
            <a:r>
              <a:rPr lang="en-US" sz="2400" dirty="0" smtClean="0"/>
              <a:t>For the purpose of the interconnection process, the ISO-NE OATT allows ISO to study:</a:t>
            </a:r>
          </a:p>
          <a:p>
            <a:pPr lvl="2">
              <a:spcBef>
                <a:spcPts val="600"/>
              </a:spcBef>
            </a:pPr>
            <a:r>
              <a:rPr lang="en-US" sz="2200" dirty="0" smtClean="0"/>
              <a:t>Large and small generator Interconnection Requests serially or in clusters; however</a:t>
            </a:r>
          </a:p>
          <a:p>
            <a:pPr lvl="3">
              <a:spcBef>
                <a:spcPts val="600"/>
              </a:spcBef>
            </a:pPr>
            <a:r>
              <a:rPr lang="en-US" sz="2000" dirty="0" smtClean="0"/>
              <a:t>While the ISO OATT reflects the pro forma cluster provisions, there are no supporting clustering implementation or cost allocation provisions and so interconnection requests are processed serially</a:t>
            </a:r>
          </a:p>
          <a:p>
            <a:pPr lvl="2">
              <a:spcBef>
                <a:spcPts val="600"/>
              </a:spcBef>
            </a:pPr>
            <a:r>
              <a:rPr lang="en-US" sz="2200" dirty="0" smtClean="0"/>
              <a:t>ETU Interconnection Requests serially</a:t>
            </a:r>
          </a:p>
          <a:p>
            <a:pPr lvl="1" indent="0">
              <a:spcBef>
                <a:spcPts val="600"/>
              </a:spcBef>
              <a:buNone/>
              <a:tabLst>
                <a:tab pos="742950" algn="l"/>
              </a:tabLst>
            </a:pPr>
            <a:r>
              <a:rPr lang="en-US" sz="2400" dirty="0" smtClean="0"/>
              <a:t>Additional terms and conditions are required to facilitate the administration of such studies and also incorporate ETUs </a:t>
            </a:r>
          </a:p>
          <a:p>
            <a:pPr lvl="1">
              <a:spcBef>
                <a:spcPts val="600"/>
              </a:spcBef>
            </a:pPr>
            <a:r>
              <a:rPr lang="en-US" sz="2400" dirty="0" smtClean="0"/>
              <a:t>ISO-NE seeks to engage stakeholders in discussion about cluster process and cost allocation approaches around the country</a:t>
            </a:r>
          </a:p>
        </p:txBody>
      </p:sp>
      <p:sp>
        <p:nvSpPr>
          <p:cNvPr id="4" name="Slide Number Placeholder 3"/>
          <p:cNvSpPr>
            <a:spLocks noGrp="1"/>
          </p:cNvSpPr>
          <p:nvPr>
            <p:ph type="sldNum" sz="quarter" idx="12"/>
          </p:nvPr>
        </p:nvSpPr>
        <p:spPr/>
        <p:txBody>
          <a:bodyPr/>
          <a:lstStyle/>
          <a:p>
            <a:fld id="{10C7F894-2A36-495D-AB7C-1055F7AC0F9D}" type="slidenum">
              <a:rPr lang="en-US" smtClean="0"/>
              <a:pPr/>
              <a:t>3</a:t>
            </a:fld>
            <a:endParaRPr lang="en-US" dirty="0"/>
          </a:p>
        </p:txBody>
      </p:sp>
    </p:spTree>
    <p:extLst>
      <p:ext uri="{BB962C8B-B14F-4D97-AF65-F5344CB8AC3E}">
        <p14:creationId xmlns:p14="http://schemas.microsoft.com/office/powerpoint/2010/main" val="263700201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30</a:t>
            </a:fld>
            <a:endParaRPr lang="en-US" dirty="0"/>
          </a:p>
        </p:txBody>
      </p:sp>
      <p:sp>
        <p:nvSpPr>
          <p:cNvPr id="3" name="Title 2"/>
          <p:cNvSpPr>
            <a:spLocks noGrp="1"/>
          </p:cNvSpPr>
          <p:nvPr>
            <p:ph type="title"/>
          </p:nvPr>
        </p:nvSpPr>
        <p:spPr/>
        <p:txBody>
          <a:bodyPr/>
          <a:lstStyle/>
          <a:p>
            <a:r>
              <a:rPr lang="en-US" dirty="0" smtClean="0"/>
              <a:t>SPP: Cluster Study – Summary </a:t>
            </a:r>
            <a:r>
              <a:rPr lang="en-US" sz="2400" dirty="0" smtClean="0"/>
              <a:t>(cont.)</a:t>
            </a:r>
            <a:endParaRPr lang="en-US" dirty="0"/>
          </a:p>
        </p:txBody>
      </p:sp>
      <p:sp>
        <p:nvSpPr>
          <p:cNvPr id="4" name="Content Placeholder 3"/>
          <p:cNvSpPr>
            <a:spLocks noGrp="1"/>
          </p:cNvSpPr>
          <p:nvPr>
            <p:ph idx="1"/>
          </p:nvPr>
        </p:nvSpPr>
        <p:spPr>
          <a:xfrm>
            <a:off x="457200" y="1066800"/>
            <a:ext cx="8534400" cy="5181600"/>
          </a:xfrm>
        </p:spPr>
        <p:txBody>
          <a:bodyPr>
            <a:noAutofit/>
          </a:bodyPr>
          <a:lstStyle/>
          <a:p>
            <a:r>
              <a:rPr lang="en-US" dirty="0" smtClean="0"/>
              <a:t>Cost Allocation Concepts</a:t>
            </a:r>
          </a:p>
          <a:p>
            <a:pPr lvl="1"/>
            <a:r>
              <a:rPr lang="en-US" dirty="0" smtClean="0"/>
              <a:t>Study Costs</a:t>
            </a:r>
          </a:p>
          <a:p>
            <a:pPr lvl="2"/>
            <a:r>
              <a:rPr lang="en-US" dirty="0" smtClean="0"/>
              <a:t>50% to IRs pro-rata based on number of IRs in the cluster study; and</a:t>
            </a:r>
          </a:p>
          <a:p>
            <a:pPr lvl="2"/>
            <a:r>
              <a:rPr lang="en-US" dirty="0" smtClean="0"/>
              <a:t>50% to IRs pro-rata based on the IR’s requested MW</a:t>
            </a:r>
            <a:r>
              <a:rPr lang="en-US" sz="2400" dirty="0" smtClean="0"/>
              <a:t>s</a:t>
            </a:r>
          </a:p>
          <a:p>
            <a:pPr lvl="1"/>
            <a:r>
              <a:rPr lang="en-US" dirty="0" smtClean="0"/>
              <a:t>Restudy Costs: 100% to IR(s) being re-studied</a:t>
            </a:r>
          </a:p>
          <a:p>
            <a:pPr lvl="1"/>
            <a:r>
              <a:rPr lang="en-US" dirty="0" smtClean="0"/>
              <a:t>Interconnection Facilities – 100% to IR</a:t>
            </a:r>
          </a:p>
          <a:p>
            <a:pPr lvl="1"/>
            <a:r>
              <a:rPr lang="en-US" dirty="0" smtClean="0"/>
              <a:t>Shared Facilities</a:t>
            </a:r>
            <a:endParaRPr lang="en-US" sz="2400" dirty="0" smtClean="0"/>
          </a:p>
          <a:p>
            <a:pPr lvl="2"/>
            <a:r>
              <a:rPr lang="en-US" dirty="0" smtClean="0"/>
              <a:t>Each NU’s costs are allocated to each IR on a pro-rata basis for the positive incremental power flow impacts of the requested service on such NU in proportion to the total of all positive incremental power flow impacts on such NU</a:t>
            </a:r>
          </a:p>
          <a:p>
            <a:pPr lvl="2"/>
            <a:r>
              <a:rPr lang="en-US" dirty="0" smtClean="0"/>
              <a:t>Negative incremental flows (i.e., counter flow) on a NU are ignored</a:t>
            </a:r>
          </a:p>
          <a:p>
            <a:pPr lvl="1"/>
            <a:r>
              <a:rPr lang="en-US" dirty="0" smtClean="0"/>
              <a:t>IR commits to pay for upgrades upon execution of GIA</a:t>
            </a:r>
          </a:p>
          <a:p>
            <a:r>
              <a:rPr lang="en-US" dirty="0" smtClean="0"/>
              <a:t>Transition Provisions</a:t>
            </a:r>
          </a:p>
          <a:p>
            <a:pPr lvl="1"/>
            <a:r>
              <a:rPr lang="en-US" dirty="0" smtClean="0"/>
              <a:t>If not signed on to a GIA by effective date of revised tariff language, IR falls under the new language</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MISO Group Study Summary</a:t>
            </a:r>
            <a:endParaRPr lang="en-US" dirty="0"/>
          </a:p>
        </p:txBody>
      </p:sp>
      <p:sp>
        <p:nvSpPr>
          <p:cNvPr id="3" name="Text Placeholder 2"/>
          <p:cNvSpPr>
            <a:spLocks noGrp="1"/>
          </p:cNvSpPr>
          <p:nvPr>
            <p:ph type="body" idx="1"/>
          </p:nvPr>
        </p:nvSpPr>
        <p:spPr>
          <a:xfrm>
            <a:off x="609600" y="3352800"/>
            <a:ext cx="8229600" cy="2209800"/>
          </a:xfrm>
        </p:spPr>
        <p:txBody>
          <a:bodyPr>
            <a:noAutofit/>
          </a:bodyPr>
          <a:lstStyle/>
          <a:p>
            <a:pPr marL="228600" indent="-228600"/>
            <a:r>
              <a:rPr lang="en-US" dirty="0" smtClean="0"/>
              <a:t>Covers:</a:t>
            </a:r>
          </a:p>
          <a:p>
            <a:pPr lvl="1" indent="-228600">
              <a:buFont typeface="Arial" pitchFamily="34" charset="0"/>
              <a:buChar char="•"/>
            </a:pPr>
            <a:r>
              <a:rPr lang="en-US" sz="2000" dirty="0" smtClean="0"/>
              <a:t>MISO Tariff - Attachment X. Generator Interconnection Procedures</a:t>
            </a:r>
          </a:p>
          <a:p>
            <a:pPr lvl="1" indent="-228600">
              <a:buFont typeface="Arial" pitchFamily="34" charset="0"/>
              <a:buChar char="•"/>
            </a:pPr>
            <a:r>
              <a:rPr lang="en-US" sz="2000" dirty="0" smtClean="0"/>
              <a:t>Generator Interconnection Business Practices Manual BPM-015-r11</a:t>
            </a:r>
          </a:p>
          <a:p>
            <a:pPr marL="228600" indent="-228600"/>
            <a:r>
              <a:rPr lang="en-US" dirty="0" smtClean="0"/>
              <a:t>Additional Summary Information</a:t>
            </a:r>
          </a:p>
          <a:p>
            <a:pPr lvl="1" indent="-228600">
              <a:buFont typeface="Arial" pitchFamily="34" charset="0"/>
              <a:buChar char="•"/>
            </a:pPr>
            <a:r>
              <a:rPr lang="en-US" sz="2000" dirty="0" smtClean="0"/>
              <a:t> See Appendix B</a:t>
            </a:r>
          </a:p>
        </p:txBody>
      </p:sp>
      <p:sp>
        <p:nvSpPr>
          <p:cNvPr id="4" name="Slide Number Placeholder 3"/>
          <p:cNvSpPr>
            <a:spLocks noGrp="1"/>
          </p:cNvSpPr>
          <p:nvPr>
            <p:ph type="sldNum" sz="quarter" idx="4"/>
          </p:nvPr>
        </p:nvSpPr>
        <p:spPr/>
        <p:txBody>
          <a:bodyPr/>
          <a:lstStyle/>
          <a:p>
            <a:fld id="{10C7F894-2A36-495D-AB7C-1055F7AC0F9D}" type="slidenum">
              <a:rPr lang="en-US" smtClean="0"/>
              <a:pPr/>
              <a:t>31</a:t>
            </a:fld>
            <a:endParaRPr lang="en-US" dirty="0"/>
          </a:p>
        </p:txBody>
      </p:sp>
    </p:spTree>
    <p:extLst>
      <p:ext uri="{BB962C8B-B14F-4D97-AF65-F5344CB8AC3E}">
        <p14:creationId xmlns:p14="http://schemas.microsoft.com/office/powerpoint/2010/main" val="280680653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MISO: Group Study Flow</a:t>
            </a:r>
            <a:endParaRPr lang="en-US" dirty="0"/>
          </a:p>
        </p:txBody>
      </p:sp>
      <p:sp>
        <p:nvSpPr>
          <p:cNvPr id="4" name="Slide Number Placeholder 3"/>
          <p:cNvSpPr>
            <a:spLocks noGrp="1"/>
          </p:cNvSpPr>
          <p:nvPr>
            <p:ph type="sldNum" sz="quarter" idx="12"/>
          </p:nvPr>
        </p:nvSpPr>
        <p:spPr/>
        <p:txBody>
          <a:bodyPr/>
          <a:lstStyle/>
          <a:p>
            <a:fld id="{10C7F894-2A36-495D-AB7C-1055F7AC0F9D}" type="slidenum">
              <a:rPr lang="en-US" smtClean="0"/>
              <a:pPr/>
              <a:t>32</a:t>
            </a:fld>
            <a:endParaRPr lang="en-US" dirty="0"/>
          </a:p>
        </p:txBody>
      </p:sp>
      <p:pic>
        <p:nvPicPr>
          <p:cNvPr id="44037" name="Picture 5"/>
          <p:cNvPicPr>
            <a:picLocks noChangeAspect="1" noChangeArrowheads="1"/>
          </p:cNvPicPr>
          <p:nvPr/>
        </p:nvPicPr>
        <p:blipFill>
          <a:blip r:embed="rId2" cstate="print"/>
          <a:srcRect/>
          <a:stretch>
            <a:fillRect/>
          </a:stretch>
        </p:blipFill>
        <p:spPr bwMode="auto">
          <a:xfrm>
            <a:off x="1066800" y="1060160"/>
            <a:ext cx="5791200" cy="5286597"/>
          </a:xfrm>
          <a:prstGeom prst="rect">
            <a:avLst/>
          </a:prstGeom>
          <a:noFill/>
          <a:ln w="9525">
            <a:noFill/>
            <a:miter lim="800000"/>
            <a:headEnd/>
            <a:tailEnd/>
          </a:ln>
        </p:spPr>
      </p:pic>
    </p:spTree>
    <p:extLst>
      <p:ext uri="{BB962C8B-B14F-4D97-AF65-F5344CB8AC3E}">
        <p14:creationId xmlns:p14="http://schemas.microsoft.com/office/powerpoint/2010/main" val="263700201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rmAutofit fontScale="90000"/>
          </a:bodyPr>
          <a:lstStyle/>
          <a:p>
            <a:r>
              <a:rPr lang="en-US" dirty="0" smtClean="0"/>
              <a:t>MISO: Group Study Overview</a:t>
            </a:r>
            <a:endParaRPr lang="en-US" dirty="0"/>
          </a:p>
        </p:txBody>
      </p:sp>
      <p:sp>
        <p:nvSpPr>
          <p:cNvPr id="3" name="Text Placeholder 2"/>
          <p:cNvSpPr>
            <a:spLocks noGrp="1"/>
          </p:cNvSpPr>
          <p:nvPr>
            <p:ph type="body" sz="quarter" idx="4294967295"/>
          </p:nvPr>
        </p:nvSpPr>
        <p:spPr>
          <a:xfrm>
            <a:off x="457200" y="838200"/>
            <a:ext cx="8534400" cy="5715000"/>
          </a:xfrm>
        </p:spPr>
        <p:txBody>
          <a:bodyPr>
            <a:normAutofit fontScale="62500" lnSpcReduction="20000"/>
          </a:bodyPr>
          <a:lstStyle/>
          <a:p>
            <a:pPr lvl="0">
              <a:spcBef>
                <a:spcPts val="0"/>
              </a:spcBef>
              <a:spcAft>
                <a:spcPts val="300"/>
              </a:spcAft>
            </a:pPr>
            <a:r>
              <a:rPr lang="en-US" sz="2600" dirty="0" smtClean="0"/>
              <a:t>Applies to large gen and some small gen with firm transmission service reservations</a:t>
            </a:r>
          </a:p>
          <a:p>
            <a:pPr lvl="0">
              <a:spcBef>
                <a:spcPts val="0"/>
              </a:spcBef>
              <a:spcAft>
                <a:spcPts val="300"/>
              </a:spcAft>
            </a:pPr>
            <a:r>
              <a:rPr lang="en-US" sz="2600" dirty="0" smtClean="0"/>
              <a:t>Entry Requirements</a:t>
            </a:r>
          </a:p>
          <a:p>
            <a:pPr lvl="1">
              <a:spcAft>
                <a:spcPts val="300"/>
              </a:spcAft>
            </a:pPr>
            <a:r>
              <a:rPr lang="en-US" sz="2300" dirty="0" smtClean="0"/>
              <a:t>Application</a:t>
            </a:r>
          </a:p>
          <a:p>
            <a:pPr lvl="1">
              <a:spcAft>
                <a:spcPts val="300"/>
              </a:spcAft>
            </a:pPr>
            <a:r>
              <a:rPr lang="en-US" sz="2300" dirty="0" smtClean="0"/>
              <a:t>Selects Energy Resource Interconnection Service, Network Resource Interconnection Service or Net Zero Interconnection Service</a:t>
            </a:r>
          </a:p>
          <a:p>
            <a:pPr lvl="1">
              <a:spcAft>
                <a:spcPts val="300"/>
              </a:spcAft>
            </a:pPr>
            <a:r>
              <a:rPr lang="en-US" sz="2300" dirty="0" smtClean="0"/>
              <a:t>Deposit</a:t>
            </a:r>
          </a:p>
          <a:p>
            <a:pPr lvl="1">
              <a:spcAft>
                <a:spcPts val="300"/>
              </a:spcAft>
            </a:pPr>
            <a:r>
              <a:rPr lang="en-US" sz="2300" dirty="0" smtClean="0"/>
              <a:t>Site control, or $100,000 deposit in lieu of </a:t>
            </a:r>
            <a:endParaRPr lang="en-US" sz="2300" dirty="0" smtClean="0">
              <a:solidFill>
                <a:srgbClr val="EC1F25"/>
              </a:solidFill>
            </a:endParaRPr>
          </a:p>
          <a:p>
            <a:pPr lvl="0">
              <a:spcBef>
                <a:spcPts val="0"/>
              </a:spcBef>
              <a:spcAft>
                <a:spcPts val="300"/>
              </a:spcAft>
            </a:pPr>
            <a:r>
              <a:rPr lang="en-US" sz="2600" dirty="0" smtClean="0"/>
              <a:t>Period</a:t>
            </a:r>
          </a:p>
          <a:p>
            <a:pPr lvl="1">
              <a:spcAft>
                <a:spcPts val="300"/>
              </a:spcAft>
            </a:pPr>
            <a:r>
              <a:rPr lang="en-US" sz="2300" dirty="0" smtClean="0"/>
              <a:t>Annual group studies</a:t>
            </a:r>
          </a:p>
          <a:p>
            <a:pPr lvl="1">
              <a:spcAft>
                <a:spcPts val="300"/>
              </a:spcAft>
            </a:pPr>
            <a:r>
              <a:rPr lang="en-US" sz="2300" dirty="0" smtClean="0"/>
              <a:t>Includes a single study process that assesses energy and capacity deliverability in queue order</a:t>
            </a:r>
          </a:p>
          <a:p>
            <a:pPr lvl="0">
              <a:spcBef>
                <a:spcPts val="0"/>
              </a:spcBef>
              <a:spcAft>
                <a:spcPts val="300"/>
              </a:spcAft>
            </a:pPr>
            <a:r>
              <a:rPr lang="en-US" sz="2600" dirty="0" smtClean="0"/>
              <a:t>Cost Allocation</a:t>
            </a:r>
          </a:p>
          <a:p>
            <a:pPr lvl="1">
              <a:spcAft>
                <a:spcPts val="300"/>
              </a:spcAft>
            </a:pPr>
            <a:r>
              <a:rPr lang="en-US" sz="2200" dirty="0" smtClean="0"/>
              <a:t>Study Costs – Per milestone study deposits, which represent the cost of study in a MW range.  Unused $ are refunded</a:t>
            </a:r>
          </a:p>
          <a:p>
            <a:pPr lvl="1">
              <a:spcAft>
                <a:spcPts val="300"/>
              </a:spcAft>
            </a:pPr>
            <a:r>
              <a:rPr lang="en-US" sz="2200" dirty="0" smtClean="0"/>
              <a:t>Re-study Costs – Are offset by the milestone study deposits (above)</a:t>
            </a:r>
          </a:p>
          <a:p>
            <a:pPr lvl="1">
              <a:spcAft>
                <a:spcPts val="300"/>
              </a:spcAft>
            </a:pPr>
            <a:r>
              <a:rPr lang="en-US" sz="2200" dirty="0" smtClean="0"/>
              <a:t> to IR(s) requiring:</a:t>
            </a:r>
          </a:p>
          <a:p>
            <a:pPr marL="1027113" lvl="2">
              <a:spcAft>
                <a:spcPts val="300"/>
              </a:spcAft>
            </a:pPr>
            <a:r>
              <a:rPr lang="en-US" sz="2100" dirty="0" smtClean="0"/>
              <a:t>Interconnection Facility Upgrades – 100% allocation to IR</a:t>
            </a:r>
          </a:p>
          <a:p>
            <a:pPr marL="1027113" lvl="2">
              <a:spcAft>
                <a:spcPts val="300"/>
              </a:spcAft>
            </a:pPr>
            <a:r>
              <a:rPr lang="en-US" sz="2100" dirty="0" smtClean="0"/>
              <a:t>Network Upgrades allocated pro rata based MW impact of an IRs MW capability upon each thermal constraint</a:t>
            </a:r>
          </a:p>
          <a:p>
            <a:pPr marL="1027113" lvl="2">
              <a:spcAft>
                <a:spcPts val="300"/>
              </a:spcAft>
            </a:pPr>
            <a:r>
              <a:rPr lang="en-US" sz="2100" dirty="0" smtClean="0"/>
              <a:t>Late Comer Projects - Costs for Network Upgrades that are in service for less than 5 years from the IR in service date are allocated a portion of the costs</a:t>
            </a:r>
          </a:p>
          <a:p>
            <a:pPr marL="1027113" lvl="2">
              <a:spcAft>
                <a:spcPts val="300"/>
              </a:spcAft>
            </a:pPr>
            <a:r>
              <a:rPr lang="en-US" sz="2100" dirty="0" smtClean="0"/>
              <a:t>Once IR executes the GIA, they are committed to pay</a:t>
            </a:r>
          </a:p>
          <a:p>
            <a:pPr lvl="3">
              <a:spcAft>
                <a:spcPts val="300"/>
              </a:spcAft>
            </a:pPr>
            <a:r>
              <a:rPr lang="en-US" sz="2100" dirty="0" smtClean="0"/>
              <a:t>Initial and subsequent payments are stated in the GIA</a:t>
            </a:r>
          </a:p>
          <a:p>
            <a:pPr>
              <a:spcBef>
                <a:spcPts val="0"/>
              </a:spcBef>
              <a:spcAft>
                <a:spcPts val="300"/>
              </a:spcAft>
            </a:pPr>
            <a:r>
              <a:rPr lang="en-US" sz="2600" dirty="0" smtClean="0"/>
              <a:t>Withdrawal/Termination</a:t>
            </a:r>
          </a:p>
          <a:p>
            <a:pPr lvl="1">
              <a:spcAft>
                <a:spcPts val="300"/>
              </a:spcAft>
            </a:pPr>
            <a:r>
              <a:rPr lang="en-US" sz="2200" dirty="0" smtClean="0"/>
              <a:t>Suspension of the IR construction requires an upfront payment of the greater of the IRs Network Upgrade costs or $5 million</a:t>
            </a:r>
          </a:p>
          <a:p>
            <a:pPr>
              <a:spcBef>
                <a:spcPts val="0"/>
              </a:spcBef>
              <a:spcAft>
                <a:spcPts val="300"/>
              </a:spcAft>
            </a:pPr>
            <a:r>
              <a:rPr lang="en-US" sz="2600" dirty="0" smtClean="0"/>
              <a:t>Transition</a:t>
            </a:r>
          </a:p>
        </p:txBody>
      </p:sp>
      <p:sp>
        <p:nvSpPr>
          <p:cNvPr id="4" name="Slide Number Placeholder 3"/>
          <p:cNvSpPr>
            <a:spLocks noGrp="1"/>
          </p:cNvSpPr>
          <p:nvPr>
            <p:ph type="sldNum" sz="quarter" idx="12"/>
          </p:nvPr>
        </p:nvSpPr>
        <p:spPr/>
        <p:txBody>
          <a:bodyPr/>
          <a:lstStyle/>
          <a:p>
            <a:fld id="{10C7F894-2A36-495D-AB7C-1055F7AC0F9D}" type="slidenum">
              <a:rPr lang="en-US" smtClean="0"/>
              <a:pPr/>
              <a:t>33</a:t>
            </a:fld>
            <a:endParaRPr lang="en-US" dirty="0"/>
          </a:p>
        </p:txBody>
      </p:sp>
    </p:spTree>
    <p:extLst>
      <p:ext uri="{BB962C8B-B14F-4D97-AF65-F5344CB8AC3E}">
        <p14:creationId xmlns:p14="http://schemas.microsoft.com/office/powerpoint/2010/main" val="263700201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34</a:t>
            </a:fld>
            <a:endParaRPr lang="en-US" dirty="0"/>
          </a:p>
        </p:txBody>
      </p:sp>
      <p:sp>
        <p:nvSpPr>
          <p:cNvPr id="3" name="Title 2"/>
          <p:cNvSpPr>
            <a:spLocks noGrp="1"/>
          </p:cNvSpPr>
          <p:nvPr>
            <p:ph type="title"/>
          </p:nvPr>
        </p:nvSpPr>
        <p:spPr/>
        <p:txBody>
          <a:bodyPr>
            <a:normAutofit fontScale="90000"/>
          </a:bodyPr>
          <a:lstStyle/>
          <a:p>
            <a:pPr marL="228600" indent="-228600"/>
            <a:r>
              <a:rPr lang="en-US" dirty="0" smtClean="0"/>
              <a:t>Recent MISO GIP Filing Summary </a:t>
            </a:r>
            <a:r>
              <a:rPr lang="en-US" sz="1800" dirty="0" smtClean="0"/>
              <a:t>(ER16-675, dated 12/31/15)</a:t>
            </a:r>
            <a:r>
              <a:rPr lang="en-US" dirty="0" smtClean="0"/>
              <a:t/>
            </a:r>
            <a:br>
              <a:rPr lang="en-US" dirty="0" smtClean="0"/>
            </a:br>
            <a:r>
              <a:rPr lang="en-US" sz="2200" dirty="0" smtClean="0"/>
              <a:t>- Streamline and add flexibility and efficiency to the queue study process</a:t>
            </a:r>
            <a:endParaRPr lang="en-US" dirty="0"/>
          </a:p>
        </p:txBody>
      </p:sp>
      <p:sp>
        <p:nvSpPr>
          <p:cNvPr id="4" name="Content Placeholder 3"/>
          <p:cNvSpPr>
            <a:spLocks noGrp="1"/>
          </p:cNvSpPr>
          <p:nvPr>
            <p:ph idx="1"/>
          </p:nvPr>
        </p:nvSpPr>
        <p:spPr>
          <a:xfrm>
            <a:off x="457200" y="1249362"/>
            <a:ext cx="8610600" cy="4999038"/>
          </a:xfrm>
        </p:spPr>
        <p:txBody>
          <a:bodyPr>
            <a:normAutofit fontScale="62500" lnSpcReduction="20000"/>
          </a:bodyPr>
          <a:lstStyle/>
          <a:p>
            <a:r>
              <a:rPr lang="en-US" dirty="0" smtClean="0"/>
              <a:t>Minimization of Unscheduled Restudies</a:t>
            </a:r>
          </a:p>
          <a:p>
            <a:pPr lvl="1">
              <a:buNone/>
            </a:pPr>
            <a:r>
              <a:rPr lang="en-US" dirty="0" smtClean="0"/>
              <a:t>(1) subdivides the Definitive Planning Phase (DPP) into three sequential phases to provide for a structured restudy process; </a:t>
            </a:r>
          </a:p>
          <a:p>
            <a:pPr marL="860425" lvl="2"/>
            <a:r>
              <a:rPr lang="en-US" dirty="0" smtClean="0"/>
              <a:t>each of the proposed DPP phases will include a System Impact Study at a defined point in the process: a preliminary study, a revised study and a final study</a:t>
            </a:r>
          </a:p>
          <a:p>
            <a:pPr lvl="1">
              <a:buNone/>
            </a:pPr>
            <a:r>
              <a:rPr lang="en-US" dirty="0" smtClean="0"/>
              <a:t>(2) creates two designated off-ramps for IRs to withdraw projects that are not ready to proceed; </a:t>
            </a:r>
          </a:p>
          <a:p>
            <a:pPr marL="860425" lvl="2"/>
            <a:r>
              <a:rPr lang="en-US" dirty="0" smtClean="0"/>
              <a:t>allows an IR to withdraw its project from the queue on a more structured basis (i) immediately after the preliminary study and (ii) immediately after the revised study.  This allows the revised study and the final study to be conducted by using updated facts and assumptions, incorporates a scheduled restudy in the process, eliminates the need for unscheduled restudies during the preliminary study and revised study process, and minimizes restudy in the final study process</a:t>
            </a:r>
          </a:p>
          <a:p>
            <a:pPr lvl="1">
              <a:buNone/>
            </a:pPr>
            <a:r>
              <a:rPr lang="en-US" dirty="0" smtClean="0"/>
              <a:t>(3) restricts restudies after the GIA stage</a:t>
            </a:r>
          </a:p>
          <a:p>
            <a:pPr marL="860425" lvl="2"/>
            <a:r>
              <a:rPr lang="en-US" dirty="0" smtClean="0"/>
              <a:t>An IR with a completed GIA does not undergo a restudy due to a change to a higher-queued project, except when ordered by the Commission</a:t>
            </a:r>
          </a:p>
          <a:p>
            <a:r>
              <a:rPr lang="en-US" dirty="0" smtClean="0"/>
              <a:t>Enhancement of Interconnection Customer Readiness</a:t>
            </a:r>
          </a:p>
          <a:p>
            <a:pPr lvl="1"/>
            <a:r>
              <a:rPr lang="en-US" dirty="0" smtClean="0"/>
              <a:t>The current procedures require IRs to make a “cash-at-risk” payment (the “DPP Entry Milestone” payment) prior to entering the DPP</a:t>
            </a:r>
          </a:p>
          <a:p>
            <a:pPr lvl="1"/>
            <a:r>
              <a:rPr lang="en-US" dirty="0" smtClean="0"/>
              <a:t>To prevent unscheduled restudies within the DPP, two new Milestones, M3 and M4, are added to DPP Phases II and III that includes a “cash-at-risk” payment.  If an IR withdraws prior to these points, they are not required to the associated payment.  Because of this, IRs choosing to remain in the queue have greater certainty because projects that are not ready to proceed are incentivized to exit at the designated Decision Points </a:t>
            </a:r>
          </a:p>
          <a:p>
            <a:pPr lvl="1"/>
            <a:r>
              <a:rPr lang="en-US" dirty="0" smtClean="0"/>
              <a:t>IRs ‘“at-risk” milestone payments is used to fund cost increases, for projects that execute a GIA, in Network Upgrades caused by withdrawing projects</a:t>
            </a:r>
          </a:p>
          <a:p>
            <a:r>
              <a:rPr lang="en-US" dirty="0" smtClean="0"/>
              <a:t>Additional Revisions to the GIP</a:t>
            </a:r>
          </a:p>
          <a:p>
            <a:pPr lvl="1">
              <a:buNone/>
            </a:pPr>
            <a:r>
              <a:rPr lang="en-US" dirty="0" smtClean="0"/>
              <a:t>(1) Includes a new, voluntary Pre-Queue Feasibility Phase while eliminating the current Interconnection Feasibility Study</a:t>
            </a:r>
          </a:p>
          <a:p>
            <a:pPr marL="860425" lvl="2"/>
            <a:r>
              <a:rPr lang="en-US" dirty="0" smtClean="0"/>
              <a:t>Potential IRs benefit by providing them with an analysis that can help guide a decision to submit an IR, potentially saving time, money, and resources</a:t>
            </a:r>
          </a:p>
          <a:p>
            <a:pPr lvl="1">
              <a:buNone/>
            </a:pPr>
            <a:r>
              <a:rPr lang="en-US" dirty="0" smtClean="0"/>
              <a:t>(2) Eliminates the System Planning and Analysis (“SPA”) Phase from the process, replacing it with the Pre-Queue Feasibility Phase</a:t>
            </a:r>
          </a:p>
          <a:p>
            <a:pPr lvl="1">
              <a:buNone/>
            </a:pPr>
            <a:r>
              <a:rPr lang="en-US" dirty="0" smtClean="0"/>
              <a:t>(3) Allows IRs to be reduced in size during the preliminary study phase</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057400"/>
            <a:ext cx="8534400" cy="1362075"/>
          </a:xfrm>
        </p:spPr>
        <p:txBody>
          <a:bodyPr>
            <a:normAutofit/>
          </a:bodyPr>
          <a:lstStyle/>
          <a:p>
            <a:r>
              <a:rPr lang="en-US" sz="3100" dirty="0" smtClean="0"/>
              <a:t>ISO-NE INTERCONNECTION Study and CNR Group Study Flows</a:t>
            </a:r>
            <a:endParaRPr lang="en-US" sz="3100" dirty="0"/>
          </a:p>
        </p:txBody>
      </p:sp>
      <p:sp>
        <p:nvSpPr>
          <p:cNvPr id="3" name="Text Placeholder 2"/>
          <p:cNvSpPr>
            <a:spLocks noGrp="1"/>
          </p:cNvSpPr>
          <p:nvPr>
            <p:ph type="body" idx="1"/>
          </p:nvPr>
        </p:nvSpPr>
        <p:spPr/>
        <p:txBody>
          <a:bodyPr>
            <a:normAutofit/>
          </a:bodyPr>
          <a:lstStyle/>
          <a:p>
            <a:pPr marL="228600" indent="-228600"/>
            <a:r>
              <a:rPr lang="en-US" dirty="0" smtClean="0"/>
              <a:t>Covers:</a:t>
            </a:r>
          </a:p>
          <a:p>
            <a:pPr marL="685800" lvl="1" indent="-228600">
              <a:buFont typeface="Arial" pitchFamily="34" charset="0"/>
              <a:buChar char="•"/>
            </a:pPr>
            <a:r>
              <a:rPr lang="en-US" dirty="0" smtClean="0"/>
              <a:t>Schedules 22, 23 and 25</a:t>
            </a:r>
          </a:p>
          <a:p>
            <a:pPr marL="685800" lvl="1" indent="-228600">
              <a:buFont typeface="Arial" pitchFamily="34" charset="0"/>
              <a:buChar char="•"/>
            </a:pPr>
            <a:r>
              <a:rPr lang="en-US" dirty="0" smtClean="0"/>
              <a:t>FCM Process</a:t>
            </a:r>
          </a:p>
        </p:txBody>
      </p:sp>
      <p:sp>
        <p:nvSpPr>
          <p:cNvPr id="4" name="Slide Number Placeholder 3"/>
          <p:cNvSpPr>
            <a:spLocks noGrp="1"/>
          </p:cNvSpPr>
          <p:nvPr>
            <p:ph type="sldNum" sz="quarter" idx="4"/>
          </p:nvPr>
        </p:nvSpPr>
        <p:spPr/>
        <p:txBody>
          <a:bodyPr/>
          <a:lstStyle/>
          <a:p>
            <a:fld id="{10C7F894-2A36-495D-AB7C-1055F7AC0F9D}" type="slidenum">
              <a:rPr lang="en-US" smtClean="0"/>
              <a:pPr/>
              <a:t>35</a:t>
            </a:fld>
            <a:endParaRPr lang="en-US" dirty="0"/>
          </a:p>
        </p:txBody>
      </p:sp>
    </p:spTree>
    <p:extLst>
      <p:ext uri="{BB962C8B-B14F-4D97-AF65-F5344CB8AC3E}">
        <p14:creationId xmlns:p14="http://schemas.microsoft.com/office/powerpoint/2010/main" val="280680653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73162"/>
          </a:xfrm>
        </p:spPr>
        <p:txBody>
          <a:bodyPr>
            <a:noAutofit/>
          </a:bodyPr>
          <a:lstStyle/>
          <a:p>
            <a:r>
              <a:rPr lang="en-US" sz="2600" dirty="0" smtClean="0"/>
              <a:t>ISO-NE </a:t>
            </a:r>
            <a:br>
              <a:rPr lang="en-US" sz="2600" dirty="0" smtClean="0"/>
            </a:br>
            <a:r>
              <a:rPr lang="en-US" sz="2600" dirty="0" smtClean="0"/>
              <a:t>INTERCONNECTION </a:t>
            </a:r>
            <a:br>
              <a:rPr lang="en-US" sz="2600" dirty="0" smtClean="0"/>
            </a:br>
            <a:r>
              <a:rPr lang="en-US" sz="2600" dirty="0" smtClean="0"/>
              <a:t>Study Flow</a:t>
            </a:r>
            <a:endParaRPr lang="en-US" sz="2600" dirty="0"/>
          </a:p>
        </p:txBody>
      </p:sp>
      <p:sp>
        <p:nvSpPr>
          <p:cNvPr id="4" name="Slide Number Placeholder 3"/>
          <p:cNvSpPr>
            <a:spLocks noGrp="1"/>
          </p:cNvSpPr>
          <p:nvPr>
            <p:ph type="sldNum" sz="quarter" idx="12"/>
          </p:nvPr>
        </p:nvSpPr>
        <p:spPr/>
        <p:txBody>
          <a:bodyPr/>
          <a:lstStyle/>
          <a:p>
            <a:fld id="{10C7F894-2A36-495D-AB7C-1055F7AC0F9D}" type="slidenum">
              <a:rPr lang="en-US" smtClean="0"/>
              <a:pPr/>
              <a:t>36</a:t>
            </a:fld>
            <a:endParaRPr lang="en-US" dirty="0"/>
          </a:p>
        </p:txBody>
      </p:sp>
      <p:pic>
        <p:nvPicPr>
          <p:cNvPr id="79875" name="Picture 3"/>
          <p:cNvPicPr>
            <a:picLocks noChangeAspect="1" noChangeArrowheads="1"/>
          </p:cNvPicPr>
          <p:nvPr/>
        </p:nvPicPr>
        <p:blipFill>
          <a:blip r:embed="rId2" cstate="print"/>
          <a:srcRect/>
          <a:stretch>
            <a:fillRect/>
          </a:stretch>
        </p:blipFill>
        <p:spPr bwMode="auto">
          <a:xfrm>
            <a:off x="3276600" y="92989"/>
            <a:ext cx="5716531" cy="6136361"/>
          </a:xfrm>
          <a:prstGeom prst="rect">
            <a:avLst/>
          </a:prstGeom>
          <a:noFill/>
          <a:ln w="9525">
            <a:noFill/>
            <a:miter lim="800000"/>
            <a:headEnd/>
            <a:tailEnd/>
          </a:ln>
        </p:spPr>
      </p:pic>
    </p:spTree>
    <p:extLst>
      <p:ext uri="{BB962C8B-B14F-4D97-AF65-F5344CB8AC3E}">
        <p14:creationId xmlns:p14="http://schemas.microsoft.com/office/powerpoint/2010/main" val="263700201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smtClean="0"/>
              <a:t>ISO-NE CNR</a:t>
            </a:r>
            <a:br>
              <a:rPr lang="en-US" dirty="0" smtClean="0"/>
            </a:br>
            <a:r>
              <a:rPr lang="en-US" dirty="0" smtClean="0"/>
              <a:t>Study Flow</a:t>
            </a:r>
            <a:endParaRPr lang="en-US" dirty="0"/>
          </a:p>
        </p:txBody>
      </p:sp>
      <p:sp>
        <p:nvSpPr>
          <p:cNvPr id="4" name="Slide Number Placeholder 3"/>
          <p:cNvSpPr>
            <a:spLocks noGrp="1"/>
          </p:cNvSpPr>
          <p:nvPr>
            <p:ph type="sldNum" sz="quarter" idx="12"/>
          </p:nvPr>
        </p:nvSpPr>
        <p:spPr/>
        <p:txBody>
          <a:bodyPr/>
          <a:lstStyle/>
          <a:p>
            <a:fld id="{10C7F894-2A36-495D-AB7C-1055F7AC0F9D}" type="slidenum">
              <a:rPr lang="en-US" smtClean="0"/>
              <a:pPr/>
              <a:t>37</a:t>
            </a:fld>
            <a:endParaRPr lang="en-US" dirty="0"/>
          </a:p>
        </p:txBody>
      </p:sp>
      <p:graphicFrame>
        <p:nvGraphicFramePr>
          <p:cNvPr id="43013" name="Object 5"/>
          <p:cNvGraphicFramePr>
            <a:graphicFrameLocks noChangeAspect="1"/>
          </p:cNvGraphicFramePr>
          <p:nvPr>
            <p:extLst>
              <p:ext uri="{D42A27DB-BD31-4B8C-83A1-F6EECF244321}">
                <p14:modId xmlns:p14="http://schemas.microsoft.com/office/powerpoint/2010/main" val="1404538570"/>
              </p:ext>
            </p:extLst>
          </p:nvPr>
        </p:nvGraphicFramePr>
        <p:xfrm>
          <a:off x="1295400" y="3048000"/>
          <a:ext cx="2085975" cy="1571625"/>
        </p:xfrm>
        <a:graphic>
          <a:graphicData uri="http://schemas.openxmlformats.org/presentationml/2006/ole">
            <mc:AlternateContent xmlns:mc="http://schemas.openxmlformats.org/markup-compatibility/2006">
              <mc:Choice xmlns:v="urn:schemas-microsoft-com:vml" Requires="v">
                <p:oleObj spid="_x0000_s43027" name="Visio" r:id="rId3" imgW="2085426" imgH="1572048" progId="Visio.Drawing.11">
                  <p:link updateAutomatic="1"/>
                </p:oleObj>
              </mc:Choice>
              <mc:Fallback>
                <p:oleObj name="Visio" r:id="rId3" imgW="2085426" imgH="1572048" progId="Visio.Drawing.11">
                  <p:link updateAutomatic="1"/>
                  <p:pic>
                    <p:nvPicPr>
                      <p:cNvPr id="0" name="Picture 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3048000"/>
                        <a:ext cx="2085975" cy="157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3014" name="Object 6"/>
          <p:cNvGraphicFramePr>
            <a:graphicFrameLocks noChangeAspect="1"/>
          </p:cNvGraphicFramePr>
          <p:nvPr/>
        </p:nvGraphicFramePr>
        <p:xfrm>
          <a:off x="2057400" y="533400"/>
          <a:ext cx="6608763" cy="5927725"/>
        </p:xfrm>
        <a:graphic>
          <a:graphicData uri="http://schemas.openxmlformats.org/presentationml/2006/ole">
            <mc:AlternateContent xmlns:mc="http://schemas.openxmlformats.org/markup-compatibility/2006">
              <mc:Choice xmlns:v="urn:schemas-microsoft-com:vml" Requires="v">
                <p:oleObj spid="_x0000_s43028" name="Visio" r:id="rId5" imgW="6609397" imgH="5928336" progId="Visio.Drawing.11">
                  <p:embed/>
                </p:oleObj>
              </mc:Choice>
              <mc:Fallback>
                <p:oleObj name="Visio" r:id="rId5" imgW="6609397" imgH="5928336" progId="Visio.Drawing.11">
                  <p:embed/>
                  <p:pic>
                    <p:nvPicPr>
                      <p:cNvPr id="0" name="Picture 1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57400" y="533400"/>
                        <a:ext cx="6608763" cy="592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63700201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Cluster Study Concepts</a:t>
            </a:r>
            <a:endParaRPr lang="en-US" dirty="0"/>
          </a:p>
        </p:txBody>
      </p:sp>
      <p:sp>
        <p:nvSpPr>
          <p:cNvPr id="4" name="Slide Number Placeholder 3"/>
          <p:cNvSpPr>
            <a:spLocks noGrp="1"/>
          </p:cNvSpPr>
          <p:nvPr>
            <p:ph type="sldNum" sz="quarter" idx="4"/>
          </p:nvPr>
        </p:nvSpPr>
        <p:spPr/>
        <p:txBody>
          <a:bodyPr/>
          <a:lstStyle/>
          <a:p>
            <a:fld id="{10C7F894-2A36-495D-AB7C-1055F7AC0F9D}" type="slidenum">
              <a:rPr lang="en-US" smtClean="0"/>
              <a:pPr/>
              <a:t>38</a:t>
            </a:fld>
            <a:endParaRPr lang="en-US" dirty="0"/>
          </a:p>
        </p:txBody>
      </p:sp>
    </p:spTree>
    <p:extLst>
      <p:ext uri="{BB962C8B-B14F-4D97-AF65-F5344CB8AC3E}">
        <p14:creationId xmlns:p14="http://schemas.microsoft.com/office/powerpoint/2010/main" val="176573399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ormAutofit/>
          </a:bodyPr>
          <a:lstStyle/>
          <a:p>
            <a:pPr lvl="2" algn="l" rtl="0">
              <a:spcBef>
                <a:spcPct val="0"/>
              </a:spcBef>
            </a:pPr>
            <a:r>
              <a:rPr lang="en-US" sz="3200" b="1" dirty="0">
                <a:latin typeface="+mj-lt"/>
              </a:rPr>
              <a:t>Alternatives for consideration </a:t>
            </a:r>
            <a:r>
              <a:rPr lang="en-US" sz="3200" b="1" dirty="0" smtClean="0">
                <a:latin typeface="+mj-lt"/>
              </a:rPr>
              <a:t>when exploring cluster approaches</a:t>
            </a:r>
            <a:endParaRPr lang="en-US" sz="3200" b="1" dirty="0">
              <a:latin typeface="+mj-lt"/>
            </a:endParaRPr>
          </a:p>
        </p:txBody>
      </p:sp>
      <p:sp>
        <p:nvSpPr>
          <p:cNvPr id="3" name="Text Placeholder 2"/>
          <p:cNvSpPr>
            <a:spLocks noGrp="1"/>
          </p:cNvSpPr>
          <p:nvPr>
            <p:ph type="body" sz="quarter" idx="4294967295"/>
          </p:nvPr>
        </p:nvSpPr>
        <p:spPr>
          <a:xfrm>
            <a:off x="457200" y="1600200"/>
            <a:ext cx="8534400" cy="4953000"/>
          </a:xfrm>
        </p:spPr>
        <p:txBody>
          <a:bodyPr>
            <a:normAutofit/>
          </a:bodyPr>
          <a:lstStyle/>
          <a:p>
            <a:r>
              <a:rPr lang="en-US" dirty="0" smtClean="0"/>
              <a:t>IRs considered within the cluster study process</a:t>
            </a:r>
          </a:p>
          <a:p>
            <a:pPr lvl="1"/>
            <a:r>
              <a:rPr lang="en-US" dirty="0" smtClean="0"/>
              <a:t>Large generator</a:t>
            </a:r>
          </a:p>
          <a:p>
            <a:pPr lvl="1"/>
            <a:r>
              <a:rPr lang="en-US" dirty="0" smtClean="0"/>
              <a:t>Small generator</a:t>
            </a:r>
          </a:p>
          <a:p>
            <a:pPr lvl="1"/>
            <a:r>
              <a:rPr lang="en-US" dirty="0" smtClean="0"/>
              <a:t>Merchant/elective transmission upgrades</a:t>
            </a:r>
          </a:p>
          <a:p>
            <a:r>
              <a:rPr lang="en-US" dirty="0" smtClean="0"/>
              <a:t>Entry Requirements</a:t>
            </a:r>
          </a:p>
          <a:p>
            <a:pPr lvl="1"/>
            <a:r>
              <a:rPr lang="en-US" dirty="0" smtClean="0"/>
              <a:t>Deposit</a:t>
            </a:r>
          </a:p>
          <a:p>
            <a:pPr lvl="1"/>
            <a:r>
              <a:rPr lang="en-US" dirty="0" smtClean="0"/>
              <a:t>Application</a:t>
            </a:r>
          </a:p>
          <a:p>
            <a:pPr lvl="1"/>
            <a:r>
              <a:rPr lang="en-US" dirty="0" smtClean="0"/>
              <a:t>Site control; site control or deposit in lieu of</a:t>
            </a:r>
          </a:p>
          <a:p>
            <a:r>
              <a:rPr lang="en-US" dirty="0" smtClean="0"/>
              <a:t>Inclusion in cluster study</a:t>
            </a:r>
          </a:p>
          <a:p>
            <a:pPr lvl="1"/>
            <a:r>
              <a:rPr lang="en-US" dirty="0" smtClean="0"/>
              <a:t>By IR request</a:t>
            </a:r>
          </a:p>
          <a:p>
            <a:pPr lvl="1"/>
            <a:r>
              <a:rPr lang="en-US" dirty="0" smtClean="0"/>
              <a:t>ISO excludes by exception </a:t>
            </a:r>
          </a:p>
          <a:p>
            <a:pPr lvl="1"/>
            <a:r>
              <a:rPr lang="en-US" dirty="0" smtClean="0"/>
              <a:t>By study type (FeasS vs. SIS)</a:t>
            </a:r>
          </a:p>
        </p:txBody>
      </p:sp>
      <p:sp>
        <p:nvSpPr>
          <p:cNvPr id="4" name="Slide Number Placeholder 3"/>
          <p:cNvSpPr>
            <a:spLocks noGrp="1"/>
          </p:cNvSpPr>
          <p:nvPr>
            <p:ph type="sldNum" sz="quarter" idx="12"/>
          </p:nvPr>
        </p:nvSpPr>
        <p:spPr/>
        <p:txBody>
          <a:bodyPr/>
          <a:lstStyle/>
          <a:p>
            <a:fld id="{10C7F894-2A36-495D-AB7C-1055F7AC0F9D}" type="slidenum">
              <a:rPr lang="en-US" smtClean="0"/>
              <a:pPr/>
              <a:t>39</a:t>
            </a:fld>
            <a:endParaRPr lang="en-US" dirty="0"/>
          </a:p>
        </p:txBody>
      </p:sp>
    </p:spTree>
    <p:extLst>
      <p:ext uri="{BB962C8B-B14F-4D97-AF65-F5344CB8AC3E}">
        <p14:creationId xmlns:p14="http://schemas.microsoft.com/office/powerpoint/2010/main" val="26370020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overview of grouped interconnection study and cost allocation processes </a:t>
            </a:r>
            <a:endParaRPr lang="en-US" dirty="0"/>
          </a:p>
        </p:txBody>
      </p:sp>
      <p:sp>
        <p:nvSpPr>
          <p:cNvPr id="6" name="Text Placeholder 5"/>
          <p:cNvSpPr>
            <a:spLocks noGrp="1"/>
          </p:cNvSpPr>
          <p:nvPr>
            <p:ph type="body" idx="1"/>
          </p:nvPr>
        </p:nvSpPr>
        <p:spPr>
          <a:xfrm>
            <a:off x="609600" y="3581400"/>
            <a:ext cx="7772400" cy="2209800"/>
          </a:xfrm>
        </p:spPr>
        <p:txBody>
          <a:bodyPr>
            <a:normAutofit fontScale="70000" lnSpcReduction="20000"/>
          </a:bodyPr>
          <a:lstStyle/>
          <a:p>
            <a:pPr marL="228600" indent="-228600">
              <a:buFont typeface="Arial" pitchFamily="34" charset="0"/>
              <a:buChar char="•"/>
            </a:pPr>
            <a:r>
              <a:rPr lang="en-US" dirty="0" smtClean="0"/>
              <a:t>NYISO</a:t>
            </a:r>
          </a:p>
          <a:p>
            <a:pPr marL="228600" indent="-228600">
              <a:buFont typeface="Arial" pitchFamily="34" charset="0"/>
              <a:buChar char="•"/>
            </a:pPr>
            <a:r>
              <a:rPr lang="en-US" dirty="0" smtClean="0"/>
              <a:t>CAISO</a:t>
            </a:r>
          </a:p>
          <a:p>
            <a:pPr marL="228600" indent="-228600">
              <a:buFont typeface="Arial" pitchFamily="34" charset="0"/>
              <a:buChar char="•"/>
            </a:pPr>
            <a:r>
              <a:rPr lang="en-US" dirty="0" smtClean="0"/>
              <a:t>PJM</a:t>
            </a:r>
          </a:p>
          <a:p>
            <a:pPr marL="228600" indent="-228600">
              <a:buFont typeface="Arial" pitchFamily="34" charset="0"/>
              <a:buChar char="•"/>
            </a:pPr>
            <a:r>
              <a:rPr lang="en-US" dirty="0" smtClean="0"/>
              <a:t>SPP</a:t>
            </a:r>
          </a:p>
          <a:p>
            <a:pPr marL="228600" indent="-228600">
              <a:buFont typeface="Arial" pitchFamily="34" charset="0"/>
              <a:buChar char="•"/>
            </a:pPr>
            <a:r>
              <a:rPr lang="en-US" dirty="0" smtClean="0"/>
              <a:t>MISO</a:t>
            </a:r>
          </a:p>
          <a:p>
            <a:pPr marL="228600" indent="-228600">
              <a:buFont typeface="Arial" pitchFamily="34" charset="0"/>
              <a:buChar char="•"/>
            </a:pPr>
            <a:r>
              <a:rPr lang="en-US" dirty="0" smtClean="0"/>
              <a:t>ISO-NE</a:t>
            </a:r>
            <a:endParaRPr lang="en-US" dirty="0"/>
          </a:p>
        </p:txBody>
      </p:sp>
      <p:sp>
        <p:nvSpPr>
          <p:cNvPr id="4" name="Slide Number Placeholder 3"/>
          <p:cNvSpPr>
            <a:spLocks noGrp="1"/>
          </p:cNvSpPr>
          <p:nvPr>
            <p:ph type="sldNum" sz="quarter" idx="4"/>
          </p:nvPr>
        </p:nvSpPr>
        <p:spPr/>
        <p:txBody>
          <a:bodyPr/>
          <a:lstStyle/>
          <a:p>
            <a:fld id="{10C7F894-2A36-495D-AB7C-1055F7AC0F9D}" type="slidenum">
              <a:rPr lang="en-US" smtClean="0"/>
              <a:pPr/>
              <a:t>4</a:t>
            </a:fld>
            <a:endParaRPr lang="en-US" dirty="0"/>
          </a:p>
        </p:txBody>
      </p:sp>
    </p:spTree>
    <p:extLst>
      <p:ext uri="{BB962C8B-B14F-4D97-AF65-F5344CB8AC3E}">
        <p14:creationId xmlns:p14="http://schemas.microsoft.com/office/powerpoint/2010/main" val="106909063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8229600" cy="944562"/>
          </a:xfrm>
        </p:spPr>
        <p:txBody>
          <a:bodyPr>
            <a:normAutofit/>
          </a:bodyPr>
          <a:lstStyle/>
          <a:p>
            <a:pPr lvl="2" algn="l" rtl="0">
              <a:spcBef>
                <a:spcPct val="0"/>
              </a:spcBef>
            </a:pPr>
            <a:r>
              <a:rPr lang="en-US" sz="3200" b="1" dirty="0"/>
              <a:t>Alternatives for consideration</a:t>
            </a:r>
            <a:r>
              <a:rPr lang="en-US" sz="3200" b="1" dirty="0" smtClean="0"/>
              <a:t> … </a:t>
            </a:r>
            <a:r>
              <a:rPr lang="en-US" sz="1600" b="1" dirty="0" smtClean="0"/>
              <a:t>(cont.)</a:t>
            </a:r>
            <a:endParaRPr lang="en-US" sz="3200" b="1" dirty="0">
              <a:latin typeface="+mj-lt"/>
            </a:endParaRPr>
          </a:p>
        </p:txBody>
      </p:sp>
      <p:sp>
        <p:nvSpPr>
          <p:cNvPr id="3" name="Text Placeholder 2"/>
          <p:cNvSpPr>
            <a:spLocks noGrp="1"/>
          </p:cNvSpPr>
          <p:nvPr>
            <p:ph type="body" sz="quarter" idx="4294967295"/>
          </p:nvPr>
        </p:nvSpPr>
        <p:spPr>
          <a:xfrm>
            <a:off x="457200" y="990600"/>
            <a:ext cx="8534400" cy="5410200"/>
          </a:xfrm>
        </p:spPr>
        <p:txBody>
          <a:bodyPr>
            <a:normAutofit fontScale="55000" lnSpcReduction="20000"/>
          </a:bodyPr>
          <a:lstStyle/>
          <a:p>
            <a:pPr>
              <a:spcBef>
                <a:spcPts val="0"/>
              </a:spcBef>
              <a:spcAft>
                <a:spcPts val="300"/>
              </a:spcAft>
            </a:pPr>
            <a:r>
              <a:rPr lang="en-US" sz="3800" dirty="0" smtClean="0"/>
              <a:t>Cluster Study</a:t>
            </a:r>
          </a:p>
          <a:p>
            <a:pPr lvl="1">
              <a:spcAft>
                <a:spcPts val="300"/>
              </a:spcAft>
            </a:pPr>
            <a:r>
              <a:rPr lang="en-US" sz="3300" dirty="0" smtClean="0"/>
              <a:t>Limited clusters/trigger-specific clusters</a:t>
            </a:r>
          </a:p>
          <a:p>
            <a:pPr lvl="1">
              <a:spcAft>
                <a:spcPts val="300"/>
              </a:spcAft>
            </a:pPr>
            <a:r>
              <a:rPr lang="en-US" sz="3300" dirty="0" smtClean="0"/>
              <a:t>Cluster Window Period: Annual / biannual / other</a:t>
            </a:r>
          </a:p>
          <a:p>
            <a:pPr lvl="1">
              <a:spcAft>
                <a:spcPts val="300"/>
              </a:spcAft>
            </a:pPr>
            <a:r>
              <a:rPr lang="en-US" sz="3300" dirty="0" smtClean="0"/>
              <a:t>Determine/offer prequalified injection points </a:t>
            </a:r>
          </a:p>
          <a:p>
            <a:pPr lvl="1">
              <a:spcAft>
                <a:spcPts val="300"/>
              </a:spcAft>
            </a:pPr>
            <a:r>
              <a:rPr lang="en-US" sz="3300" dirty="0" smtClean="0"/>
              <a:t>ISO determines which IRs are studied in cluster or independently</a:t>
            </a:r>
          </a:p>
          <a:p>
            <a:pPr lvl="1">
              <a:spcAft>
                <a:spcPts val="300"/>
              </a:spcAft>
            </a:pPr>
            <a:r>
              <a:rPr lang="en-US" sz="3300" dirty="0" smtClean="0"/>
              <a:t>IRs studied in queue order or all together</a:t>
            </a:r>
          </a:p>
          <a:p>
            <a:pPr lvl="1">
              <a:spcAft>
                <a:spcPts val="300"/>
              </a:spcAft>
            </a:pPr>
            <a:r>
              <a:rPr lang="en-US" sz="3300" dirty="0" smtClean="0"/>
              <a:t>Coordination with:</a:t>
            </a:r>
          </a:p>
          <a:p>
            <a:pPr lvl="2">
              <a:spcAft>
                <a:spcPts val="300"/>
              </a:spcAft>
            </a:pPr>
            <a:r>
              <a:rPr lang="en-US" sz="3000" dirty="0" smtClean="0"/>
              <a:t>series IR studies</a:t>
            </a:r>
          </a:p>
          <a:p>
            <a:pPr lvl="2">
              <a:spcAft>
                <a:spcPts val="300"/>
              </a:spcAft>
            </a:pPr>
            <a:r>
              <a:rPr lang="en-US" sz="3000" dirty="0" smtClean="0"/>
              <a:t>FCM process</a:t>
            </a:r>
          </a:p>
          <a:p>
            <a:pPr lvl="1">
              <a:spcAft>
                <a:spcPts val="300"/>
              </a:spcAft>
            </a:pPr>
            <a:r>
              <a:rPr lang="en-US" sz="3200" dirty="0" smtClean="0"/>
              <a:t>Development of study base case </a:t>
            </a:r>
          </a:p>
          <a:p>
            <a:pPr lvl="2">
              <a:spcAft>
                <a:spcPts val="300"/>
              </a:spcAft>
            </a:pPr>
            <a:r>
              <a:rPr lang="en-US" sz="3000" dirty="0" smtClean="0"/>
              <a:t>Reflect estimated completion of Network Upgrades currently being built</a:t>
            </a:r>
          </a:p>
          <a:p>
            <a:pPr lvl="3">
              <a:spcAft>
                <a:spcPts val="300"/>
              </a:spcAft>
              <a:tabLst>
                <a:tab pos="1371600" algn="l"/>
              </a:tabLst>
            </a:pPr>
            <a:r>
              <a:rPr lang="en-US" sz="2800" dirty="0" smtClean="0"/>
              <a:t> Approved I.3.9 projects</a:t>
            </a:r>
          </a:p>
          <a:p>
            <a:pPr lvl="1">
              <a:spcAft>
                <a:spcPts val="300"/>
              </a:spcAft>
            </a:pPr>
            <a:r>
              <a:rPr lang="en-US" sz="3200" dirty="0" smtClean="0"/>
              <a:t>Stabilizing queue</a:t>
            </a:r>
          </a:p>
          <a:p>
            <a:pPr lvl="2">
              <a:spcAft>
                <a:spcPts val="300"/>
              </a:spcAft>
            </a:pPr>
            <a:r>
              <a:rPr lang="en-US" sz="3000" dirty="0" smtClean="0"/>
              <a:t>Via non-refundable deposits</a:t>
            </a:r>
          </a:p>
          <a:p>
            <a:pPr lvl="2">
              <a:spcAft>
                <a:spcPts val="300"/>
              </a:spcAft>
            </a:pPr>
            <a:r>
              <a:rPr lang="en-US" sz="3000" dirty="0" smtClean="0"/>
              <a:t>Via requirement to pay for build if current or subsequent IRs in cluster studies are depending on it</a:t>
            </a:r>
          </a:p>
          <a:p>
            <a:pPr lvl="2">
              <a:spcAft>
                <a:spcPts val="300"/>
              </a:spcAft>
            </a:pPr>
            <a:r>
              <a:rPr lang="en-US" sz="3000" dirty="0" smtClean="0"/>
              <a:t>Limiting restudies</a:t>
            </a:r>
          </a:p>
          <a:p>
            <a:pPr lvl="2">
              <a:spcAft>
                <a:spcPts val="300"/>
              </a:spcAft>
            </a:pPr>
            <a:r>
              <a:rPr lang="en-US" sz="3200" dirty="0" smtClean="0"/>
              <a:t>Limiting project modifications</a:t>
            </a:r>
          </a:p>
          <a:p>
            <a:pPr lvl="2">
              <a:spcAft>
                <a:spcPts val="300"/>
              </a:spcAft>
            </a:pPr>
            <a:r>
              <a:rPr lang="en-US" sz="3200" dirty="0" smtClean="0"/>
              <a:t>Allow for off ramps</a:t>
            </a:r>
          </a:p>
          <a:p>
            <a:r>
              <a:rPr lang="en-US" sz="3800" dirty="0" smtClean="0"/>
              <a:t>Treatment of project modifications (material mods)</a:t>
            </a:r>
          </a:p>
          <a:p>
            <a:pPr lvl="2"/>
            <a:endParaRPr lang="en-US" sz="3200" dirty="0" smtClean="0"/>
          </a:p>
        </p:txBody>
      </p:sp>
      <p:sp>
        <p:nvSpPr>
          <p:cNvPr id="4" name="Slide Number Placeholder 3"/>
          <p:cNvSpPr>
            <a:spLocks noGrp="1"/>
          </p:cNvSpPr>
          <p:nvPr>
            <p:ph type="sldNum" sz="quarter" idx="12"/>
          </p:nvPr>
        </p:nvSpPr>
        <p:spPr/>
        <p:txBody>
          <a:bodyPr/>
          <a:lstStyle/>
          <a:p>
            <a:fld id="{10C7F894-2A36-495D-AB7C-1055F7AC0F9D}" type="slidenum">
              <a:rPr lang="en-US" smtClean="0"/>
              <a:pPr/>
              <a:t>40</a:t>
            </a:fld>
            <a:endParaRPr lang="en-US" dirty="0"/>
          </a:p>
        </p:txBody>
      </p:sp>
    </p:spTree>
    <p:extLst>
      <p:ext uri="{BB962C8B-B14F-4D97-AF65-F5344CB8AC3E}">
        <p14:creationId xmlns:p14="http://schemas.microsoft.com/office/powerpoint/2010/main" val="263700201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ormAutofit/>
          </a:bodyPr>
          <a:lstStyle/>
          <a:p>
            <a:pPr lvl="2" algn="l" rtl="0">
              <a:spcBef>
                <a:spcPct val="0"/>
              </a:spcBef>
            </a:pPr>
            <a:r>
              <a:rPr lang="en-US" sz="3200" b="1" dirty="0"/>
              <a:t>Alternatives for consideration</a:t>
            </a:r>
            <a:r>
              <a:rPr lang="en-US" sz="3200" b="1" dirty="0" smtClean="0"/>
              <a:t> … </a:t>
            </a:r>
            <a:r>
              <a:rPr lang="en-US" sz="1600" b="1" dirty="0"/>
              <a:t>(cont.)</a:t>
            </a:r>
            <a:endParaRPr lang="en-US" sz="3200" b="1" dirty="0">
              <a:latin typeface="+mj-lt"/>
            </a:endParaRPr>
          </a:p>
        </p:txBody>
      </p:sp>
      <p:sp>
        <p:nvSpPr>
          <p:cNvPr id="3" name="Text Placeholder 2"/>
          <p:cNvSpPr>
            <a:spLocks noGrp="1"/>
          </p:cNvSpPr>
          <p:nvPr>
            <p:ph type="body" sz="quarter" idx="4294967295"/>
          </p:nvPr>
        </p:nvSpPr>
        <p:spPr>
          <a:xfrm>
            <a:off x="457200" y="1295400"/>
            <a:ext cx="8534400" cy="4953000"/>
          </a:xfrm>
        </p:spPr>
        <p:txBody>
          <a:bodyPr>
            <a:noAutofit/>
          </a:bodyPr>
          <a:lstStyle/>
          <a:p>
            <a:r>
              <a:rPr lang="en-US" sz="1800" dirty="0" smtClean="0"/>
              <a:t>Restudy (one of the most problematic features of clusters – caused by earlier queued project withdrawal)</a:t>
            </a:r>
          </a:p>
          <a:p>
            <a:pPr marL="631825" lvl="1" indent="-288925"/>
            <a:r>
              <a:rPr lang="en-US" sz="1600" dirty="0" smtClean="0"/>
              <a:t>Require “at risk” payments at certain milestones </a:t>
            </a:r>
          </a:p>
          <a:p>
            <a:pPr marL="631825" lvl="1" indent="-288925"/>
            <a:r>
              <a:rPr lang="en-US" sz="1600" dirty="0" smtClean="0"/>
              <a:t>Occurs until all IRs either agree to upgrades and cost allocation or drop out</a:t>
            </a:r>
          </a:p>
          <a:p>
            <a:pPr marL="631825" lvl="1" indent="-288925"/>
            <a:r>
              <a:rPr lang="en-US" sz="1600" dirty="0" smtClean="0"/>
              <a:t>An IR that agrees to “final round” upgrades and cost allocation is locked in to pay (exceptions)</a:t>
            </a:r>
          </a:p>
          <a:p>
            <a:r>
              <a:rPr lang="en-US" sz="1800" dirty="0" smtClean="0"/>
              <a:t>Withdrawal Provisions</a:t>
            </a:r>
          </a:p>
          <a:p>
            <a:pPr marL="631825" lvl="1" indent="-288925"/>
            <a:r>
              <a:rPr lang="en-US" sz="1600" dirty="0" smtClean="0"/>
              <a:t>IR decides when to withdraw</a:t>
            </a:r>
          </a:p>
          <a:p>
            <a:pPr marL="631825" lvl="1" indent="-288925"/>
            <a:r>
              <a:rPr lang="en-US" sz="1600" dirty="0" smtClean="0"/>
              <a:t>Obligation to pay (beyond “at risk” payments )</a:t>
            </a:r>
          </a:p>
          <a:p>
            <a:pPr marL="914400" lvl="2"/>
            <a:r>
              <a:rPr lang="en-US" sz="1600" dirty="0" smtClean="0"/>
              <a:t>Regardless or withdrawal / termination</a:t>
            </a:r>
          </a:p>
          <a:p>
            <a:pPr marL="914400" lvl="2"/>
            <a:r>
              <a:rPr lang="en-US" sz="1600" dirty="0" smtClean="0"/>
              <a:t>Only if another IR also requires it</a:t>
            </a:r>
          </a:p>
          <a:p>
            <a:pPr marL="914400" lvl="2"/>
            <a:r>
              <a:rPr lang="en-US" sz="1600" dirty="0" smtClean="0"/>
              <a:t>TOs out-of-pocket expenses</a:t>
            </a:r>
          </a:p>
          <a:p>
            <a:r>
              <a:rPr lang="en-US" sz="1800" dirty="0" smtClean="0"/>
              <a:t> Cost Allocation Concepts</a:t>
            </a:r>
          </a:p>
          <a:p>
            <a:pPr lvl="1"/>
            <a:r>
              <a:rPr lang="en-US" sz="1600" dirty="0" smtClean="0"/>
              <a:t>Study Costs</a:t>
            </a:r>
          </a:p>
          <a:p>
            <a:pPr lvl="2"/>
            <a:r>
              <a:rPr lang="en-US" sz="1600" dirty="0" smtClean="0"/>
              <a:t>Actual costs charged pro rata to IRs in cluster group</a:t>
            </a:r>
          </a:p>
          <a:p>
            <a:pPr lvl="2"/>
            <a:r>
              <a:rPr lang="en-US" sz="1600" dirty="0" smtClean="0"/>
              <a:t>High flat-rate deposit, where any unused portion is refunded to IRs in cluster group</a:t>
            </a:r>
          </a:p>
          <a:p>
            <a:pPr lvl="1"/>
            <a:r>
              <a:rPr lang="en-US" sz="1600" dirty="0" smtClean="0"/>
              <a:t>Re-study costs</a:t>
            </a:r>
          </a:p>
          <a:p>
            <a:pPr lvl="2"/>
            <a:r>
              <a:rPr lang="en-US" sz="1600" dirty="0" smtClean="0"/>
              <a:t>Actual costs charged pro rata to IRs causing re-study</a:t>
            </a:r>
          </a:p>
          <a:p>
            <a:pPr lvl="2"/>
            <a:r>
              <a:rPr lang="en-US" sz="1600" dirty="0" smtClean="0"/>
              <a:t>High flat-rate study cost deposit covers restudy costs</a:t>
            </a:r>
            <a:endParaRPr lang="en-US" sz="1050" dirty="0" smtClean="0"/>
          </a:p>
        </p:txBody>
      </p:sp>
      <p:sp>
        <p:nvSpPr>
          <p:cNvPr id="4" name="Slide Number Placeholder 3"/>
          <p:cNvSpPr>
            <a:spLocks noGrp="1"/>
          </p:cNvSpPr>
          <p:nvPr>
            <p:ph type="sldNum" sz="quarter" idx="12"/>
          </p:nvPr>
        </p:nvSpPr>
        <p:spPr/>
        <p:txBody>
          <a:bodyPr/>
          <a:lstStyle/>
          <a:p>
            <a:fld id="{10C7F894-2A36-495D-AB7C-1055F7AC0F9D}" type="slidenum">
              <a:rPr lang="en-US" smtClean="0"/>
              <a:pPr/>
              <a:t>41</a:t>
            </a:fld>
            <a:endParaRPr lang="en-US" dirty="0"/>
          </a:p>
        </p:txBody>
      </p:sp>
    </p:spTree>
    <p:extLst>
      <p:ext uri="{BB962C8B-B14F-4D97-AF65-F5344CB8AC3E}">
        <p14:creationId xmlns:p14="http://schemas.microsoft.com/office/powerpoint/2010/main" val="263700201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85800"/>
          </a:xfrm>
        </p:spPr>
        <p:txBody>
          <a:bodyPr>
            <a:normAutofit/>
          </a:bodyPr>
          <a:lstStyle/>
          <a:p>
            <a:pPr lvl="2" algn="l" rtl="0">
              <a:spcBef>
                <a:spcPct val="0"/>
              </a:spcBef>
            </a:pPr>
            <a:r>
              <a:rPr lang="en-US" sz="3200" b="1" dirty="0"/>
              <a:t>Alternatives for consideration</a:t>
            </a:r>
            <a:r>
              <a:rPr lang="en-US" sz="3200" b="1" dirty="0" smtClean="0"/>
              <a:t> … </a:t>
            </a:r>
            <a:r>
              <a:rPr lang="en-US" sz="1600" b="1" dirty="0" smtClean="0"/>
              <a:t>(cont.)</a:t>
            </a:r>
            <a:endParaRPr lang="en-US" sz="3200" b="1" dirty="0">
              <a:latin typeface="+mj-lt"/>
            </a:endParaRPr>
          </a:p>
        </p:txBody>
      </p:sp>
      <p:sp>
        <p:nvSpPr>
          <p:cNvPr id="3" name="Text Placeholder 2"/>
          <p:cNvSpPr>
            <a:spLocks noGrp="1"/>
          </p:cNvSpPr>
          <p:nvPr>
            <p:ph type="body" sz="quarter" idx="4294967295"/>
          </p:nvPr>
        </p:nvSpPr>
        <p:spPr>
          <a:xfrm>
            <a:off x="457200" y="762000"/>
            <a:ext cx="8534400" cy="5715000"/>
          </a:xfrm>
        </p:spPr>
        <p:txBody>
          <a:bodyPr>
            <a:normAutofit fontScale="62500" lnSpcReduction="20000"/>
          </a:bodyPr>
          <a:lstStyle/>
          <a:p>
            <a:pPr>
              <a:spcBef>
                <a:spcPts val="0"/>
              </a:spcBef>
              <a:spcAft>
                <a:spcPts val="300"/>
              </a:spcAft>
            </a:pPr>
            <a:r>
              <a:rPr lang="en-US" sz="3800" dirty="0" smtClean="0"/>
              <a:t>Cost Allocation Concepts </a:t>
            </a:r>
            <a:r>
              <a:rPr lang="en-US" sz="2200" dirty="0" smtClean="0"/>
              <a:t>(cont.)</a:t>
            </a:r>
            <a:endParaRPr lang="en-US" sz="3600" dirty="0" smtClean="0"/>
          </a:p>
          <a:p>
            <a:pPr lvl="1">
              <a:spcAft>
                <a:spcPts val="300"/>
              </a:spcAft>
            </a:pPr>
            <a:endParaRPr lang="en-US" sz="500" dirty="0" smtClean="0">
              <a:solidFill>
                <a:srgbClr val="FF0000"/>
              </a:solidFill>
            </a:endParaRPr>
          </a:p>
          <a:p>
            <a:pPr lvl="1">
              <a:spcAft>
                <a:spcPts val="300"/>
              </a:spcAft>
            </a:pPr>
            <a:r>
              <a:rPr lang="en-US" sz="3200" dirty="0" smtClean="0"/>
              <a:t>Interconnection Facilities – typically 100% to IR</a:t>
            </a:r>
          </a:p>
          <a:p>
            <a:pPr lvl="1">
              <a:spcAft>
                <a:spcPts val="300"/>
              </a:spcAft>
            </a:pPr>
            <a:endParaRPr lang="en-US" sz="500" dirty="0" smtClean="0"/>
          </a:p>
          <a:p>
            <a:pPr lvl="1">
              <a:spcAft>
                <a:spcPts val="300"/>
              </a:spcAft>
            </a:pPr>
            <a:r>
              <a:rPr lang="en-US" sz="3200" dirty="0" smtClean="0"/>
              <a:t>Shared Facilities</a:t>
            </a:r>
          </a:p>
          <a:p>
            <a:pPr lvl="2">
              <a:spcAft>
                <a:spcPts val="300"/>
              </a:spcAft>
            </a:pPr>
            <a:r>
              <a:rPr lang="en-US" sz="2800" dirty="0" smtClean="0"/>
              <a:t>Establish costs certainty</a:t>
            </a:r>
          </a:p>
          <a:p>
            <a:pPr lvl="2">
              <a:spcAft>
                <a:spcPts val="300"/>
              </a:spcAft>
            </a:pPr>
            <a:r>
              <a:rPr lang="en-US" sz="2800" dirty="0" smtClean="0"/>
              <a:t>Based on “total upgrade costs” or “overage cost percentage” (transmission study net costs) </a:t>
            </a:r>
          </a:p>
          <a:p>
            <a:pPr lvl="2">
              <a:spcAft>
                <a:spcPts val="300"/>
              </a:spcAft>
            </a:pPr>
            <a:r>
              <a:rPr lang="en-US" sz="2800" dirty="0" smtClean="0"/>
              <a:t>Cost percentage threshold – allocate all or a % of upgrade costs to the IRs requiring the upgrade</a:t>
            </a:r>
          </a:p>
          <a:p>
            <a:pPr lvl="2">
              <a:spcAft>
                <a:spcPts val="300"/>
              </a:spcAft>
            </a:pPr>
            <a:r>
              <a:rPr lang="en-US" sz="2800" dirty="0" smtClean="0"/>
              <a:t>Allocation:</a:t>
            </a:r>
          </a:p>
          <a:p>
            <a:pPr lvl="3">
              <a:spcAft>
                <a:spcPts val="300"/>
              </a:spcAft>
            </a:pPr>
            <a:r>
              <a:rPr lang="en-US" sz="2600" dirty="0" smtClean="0"/>
              <a:t>Caps - If cap, who pays for remainder – other IRs or load</a:t>
            </a:r>
          </a:p>
          <a:p>
            <a:pPr lvl="3">
              <a:spcAft>
                <a:spcPts val="300"/>
              </a:spcAft>
            </a:pPr>
            <a:r>
              <a:rPr lang="en-US" sz="2600" dirty="0" smtClean="0"/>
              <a:t>Floor - If floor, remainder costs shift to other IRs</a:t>
            </a:r>
          </a:p>
          <a:p>
            <a:pPr lvl="3">
              <a:spcAft>
                <a:spcPts val="300"/>
              </a:spcAft>
            </a:pPr>
            <a:r>
              <a:rPr lang="en-US" sz="2600" dirty="0" smtClean="0"/>
              <a:t>Pro rata;</a:t>
            </a:r>
          </a:p>
          <a:p>
            <a:pPr lvl="4">
              <a:spcAft>
                <a:spcPts val="300"/>
              </a:spcAft>
            </a:pPr>
            <a:r>
              <a:rPr lang="en-US" sz="2600" dirty="0" smtClean="0"/>
              <a:t>Per generator/ETU</a:t>
            </a:r>
          </a:p>
          <a:p>
            <a:pPr lvl="4">
              <a:spcAft>
                <a:spcPts val="300"/>
              </a:spcAft>
            </a:pPr>
            <a:r>
              <a:rPr lang="en-US" sz="2600" dirty="0" smtClean="0"/>
              <a:t>MW-based</a:t>
            </a:r>
          </a:p>
          <a:p>
            <a:pPr lvl="4">
              <a:spcAft>
                <a:spcPts val="300"/>
              </a:spcAft>
            </a:pPr>
            <a:r>
              <a:rPr lang="en-US" sz="2600" dirty="0" smtClean="0"/>
              <a:t>Based on condition corrected (thermal, stability, short circuit)</a:t>
            </a:r>
          </a:p>
          <a:p>
            <a:pPr lvl="3">
              <a:spcAft>
                <a:spcPts val="300"/>
              </a:spcAft>
            </a:pPr>
            <a:r>
              <a:rPr lang="en-US" sz="2600" dirty="0" smtClean="0"/>
              <a:t>Different allocation based on upgrade costs</a:t>
            </a:r>
          </a:p>
          <a:p>
            <a:pPr lvl="2">
              <a:spcAft>
                <a:spcPts val="300"/>
              </a:spcAft>
            </a:pPr>
            <a:r>
              <a:rPr lang="en-US" sz="2900" dirty="0" smtClean="0"/>
              <a:t>Subsequent cluster study IRs utilizing Network Upgrade to pay share of costs</a:t>
            </a:r>
          </a:p>
          <a:p>
            <a:pPr lvl="2">
              <a:spcAft>
                <a:spcPts val="300"/>
              </a:spcAft>
            </a:pPr>
            <a:r>
              <a:rPr lang="en-US" sz="2900" dirty="0" smtClean="0"/>
              <a:t>If TO or IR requests greater capability that identified in study, the TO or IR pays for 100% of the excess cost</a:t>
            </a:r>
          </a:p>
          <a:p>
            <a:pPr lvl="2">
              <a:spcAft>
                <a:spcPts val="300"/>
              </a:spcAft>
            </a:pPr>
            <a:r>
              <a:rPr lang="en-US" sz="2900" dirty="0" smtClean="0"/>
              <a:t>Headroom </a:t>
            </a:r>
          </a:p>
          <a:p>
            <a:pPr lvl="2">
              <a:spcAft>
                <a:spcPts val="300"/>
              </a:spcAft>
            </a:pPr>
            <a:r>
              <a:rPr lang="en-US" sz="2900" dirty="0" smtClean="0"/>
              <a:t>Payment schedule stated within OATT or established in Interconnection Agreement</a:t>
            </a:r>
          </a:p>
        </p:txBody>
      </p:sp>
      <p:sp>
        <p:nvSpPr>
          <p:cNvPr id="4" name="Slide Number Placeholder 3"/>
          <p:cNvSpPr>
            <a:spLocks noGrp="1"/>
          </p:cNvSpPr>
          <p:nvPr>
            <p:ph type="sldNum" sz="quarter" idx="12"/>
          </p:nvPr>
        </p:nvSpPr>
        <p:spPr/>
        <p:txBody>
          <a:bodyPr/>
          <a:lstStyle/>
          <a:p>
            <a:fld id="{10C7F894-2A36-495D-AB7C-1055F7AC0F9D}" type="slidenum">
              <a:rPr lang="en-US" smtClean="0"/>
              <a:pPr/>
              <a:t>42</a:t>
            </a:fld>
            <a:endParaRPr lang="en-US" dirty="0"/>
          </a:p>
        </p:txBody>
      </p:sp>
    </p:spTree>
    <p:extLst>
      <p:ext uri="{BB962C8B-B14F-4D97-AF65-F5344CB8AC3E}">
        <p14:creationId xmlns:p14="http://schemas.microsoft.com/office/powerpoint/2010/main" val="263700201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ormAutofit/>
          </a:bodyPr>
          <a:lstStyle/>
          <a:p>
            <a:pPr lvl="2" algn="l" rtl="0">
              <a:spcBef>
                <a:spcPct val="0"/>
              </a:spcBef>
            </a:pPr>
            <a:r>
              <a:rPr lang="en-US" sz="3200" b="1" dirty="0"/>
              <a:t>Alternatives for consideration</a:t>
            </a:r>
            <a:r>
              <a:rPr lang="en-US" sz="3200" b="1" dirty="0" smtClean="0"/>
              <a:t> … </a:t>
            </a:r>
            <a:r>
              <a:rPr lang="en-US" sz="1600" b="1" dirty="0" smtClean="0"/>
              <a:t>(cont.)</a:t>
            </a:r>
            <a:endParaRPr lang="en-US" sz="3200" b="1" dirty="0">
              <a:latin typeface="+mj-lt"/>
            </a:endParaRPr>
          </a:p>
        </p:txBody>
      </p:sp>
      <p:sp>
        <p:nvSpPr>
          <p:cNvPr id="3" name="Text Placeholder 2"/>
          <p:cNvSpPr>
            <a:spLocks noGrp="1"/>
          </p:cNvSpPr>
          <p:nvPr>
            <p:ph type="body" sz="quarter" idx="4294967295"/>
          </p:nvPr>
        </p:nvSpPr>
        <p:spPr>
          <a:xfrm>
            <a:off x="457200" y="1371600"/>
            <a:ext cx="8534400" cy="5029200"/>
          </a:xfrm>
        </p:spPr>
        <p:txBody>
          <a:bodyPr>
            <a:noAutofit/>
          </a:bodyPr>
          <a:lstStyle/>
          <a:p>
            <a:r>
              <a:rPr lang="en-US" dirty="0" smtClean="0"/>
              <a:t>Cost Allocation Concepts </a:t>
            </a:r>
            <a:r>
              <a:rPr lang="en-US" sz="1600" dirty="0" smtClean="0"/>
              <a:t>(cont.)</a:t>
            </a:r>
            <a:endParaRPr lang="en-US" dirty="0" smtClean="0"/>
          </a:p>
          <a:p>
            <a:pPr lvl="1"/>
            <a:r>
              <a:rPr lang="en-US" dirty="0" smtClean="0"/>
              <a:t>Costs that are not allocated</a:t>
            </a:r>
          </a:p>
          <a:p>
            <a:pPr lvl="2"/>
            <a:r>
              <a:rPr lang="en-US" dirty="0" smtClean="0"/>
              <a:t>Ongoing O&amp;M cost responsibility</a:t>
            </a:r>
          </a:p>
          <a:p>
            <a:pPr lvl="2"/>
            <a:r>
              <a:rPr lang="en-US" dirty="0" smtClean="0"/>
              <a:t>Responsibility to pay for future upgrades</a:t>
            </a:r>
          </a:p>
          <a:p>
            <a:pPr lvl="1"/>
            <a:r>
              <a:rPr lang="en-US" dirty="0" smtClean="0"/>
              <a:t>IR commits to pay for upgrades</a:t>
            </a:r>
          </a:p>
          <a:p>
            <a:pPr lvl="2"/>
            <a:r>
              <a:rPr lang="en-US" dirty="0" smtClean="0"/>
              <a:t>When approve cost allocation</a:t>
            </a:r>
          </a:p>
          <a:p>
            <a:pPr lvl="2"/>
            <a:r>
              <a:rPr lang="en-US" dirty="0" smtClean="0"/>
              <a:t>When sign the Interconnection Agreement</a:t>
            </a:r>
          </a:p>
          <a:p>
            <a:pPr lvl="2"/>
            <a:r>
              <a:rPr lang="en-US" dirty="0" smtClean="0"/>
              <a:t>Any need to shorten time of SIS and IA development and execution</a:t>
            </a:r>
          </a:p>
          <a:p>
            <a:r>
              <a:rPr lang="en-US" dirty="0" smtClean="0"/>
              <a:t>Process modifications in recent CAISO Order and MISO Filing</a:t>
            </a:r>
          </a:p>
          <a:p>
            <a:pPr lvl="1"/>
            <a:r>
              <a:rPr lang="en-US" dirty="0" smtClean="0"/>
              <a:t>IA negotiation periods</a:t>
            </a:r>
          </a:p>
          <a:p>
            <a:pPr lvl="1"/>
            <a:r>
              <a:rPr lang="en-US" dirty="0" smtClean="0"/>
              <a:t>Flat study deposits</a:t>
            </a:r>
          </a:p>
          <a:p>
            <a:pPr lvl="1"/>
            <a:r>
              <a:rPr lang="en-US" dirty="0" smtClean="0"/>
              <a:t>Structure study/restudy process to defined points</a:t>
            </a:r>
          </a:p>
          <a:p>
            <a:pPr lvl="1"/>
            <a:r>
              <a:rPr lang="en-US" dirty="0" smtClean="0"/>
              <a:t>Add off-ramps and at risk milestone payments</a:t>
            </a:r>
            <a:endParaRPr lang="en-US" sz="1800" dirty="0" smtClean="0"/>
          </a:p>
          <a:p>
            <a:r>
              <a:rPr lang="en-US" dirty="0" smtClean="0"/>
              <a:t>Transition Provisions</a:t>
            </a:r>
          </a:p>
        </p:txBody>
      </p:sp>
      <p:sp>
        <p:nvSpPr>
          <p:cNvPr id="4" name="Slide Number Placeholder 3"/>
          <p:cNvSpPr>
            <a:spLocks noGrp="1"/>
          </p:cNvSpPr>
          <p:nvPr>
            <p:ph type="sldNum" sz="quarter" idx="12"/>
          </p:nvPr>
        </p:nvSpPr>
        <p:spPr/>
        <p:txBody>
          <a:bodyPr/>
          <a:lstStyle/>
          <a:p>
            <a:fld id="{10C7F894-2A36-495D-AB7C-1055F7AC0F9D}" type="slidenum">
              <a:rPr lang="en-US" smtClean="0"/>
              <a:pPr/>
              <a:t>43</a:t>
            </a:fld>
            <a:endParaRPr lang="en-US" dirty="0"/>
          </a:p>
        </p:txBody>
      </p:sp>
    </p:spTree>
    <p:extLst>
      <p:ext uri="{BB962C8B-B14F-4D97-AF65-F5344CB8AC3E}">
        <p14:creationId xmlns:p14="http://schemas.microsoft.com/office/powerpoint/2010/main" val="263700201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a:t>
            </a:r>
            <a:endParaRPr lang="en-US" dirty="0"/>
          </a:p>
        </p:txBody>
      </p:sp>
      <p:sp>
        <p:nvSpPr>
          <p:cNvPr id="4" name="Slide Number Placeholder 3"/>
          <p:cNvSpPr>
            <a:spLocks noGrp="1"/>
          </p:cNvSpPr>
          <p:nvPr>
            <p:ph type="sldNum" sz="quarter" idx="4"/>
          </p:nvPr>
        </p:nvSpPr>
        <p:spPr/>
        <p:txBody>
          <a:bodyPr/>
          <a:lstStyle/>
          <a:p>
            <a:fld id="{10C7F894-2A36-495D-AB7C-1055F7AC0F9D}" type="slidenum">
              <a:rPr lang="en-US" smtClean="0"/>
              <a:pPr/>
              <a:t>44</a:t>
            </a:fld>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ormAutofit/>
          </a:bodyPr>
          <a:lstStyle/>
          <a:p>
            <a:pPr lvl="2" algn="l" rtl="0">
              <a:spcBef>
                <a:spcPct val="0"/>
              </a:spcBef>
            </a:pPr>
            <a:r>
              <a:rPr lang="en-US" sz="3200" b="1" dirty="0" smtClean="0">
                <a:latin typeface="+mj-lt"/>
              </a:rPr>
              <a:t>Next Steps</a:t>
            </a:r>
            <a:endParaRPr lang="en-US" sz="3200" b="1" dirty="0">
              <a:latin typeface="+mj-lt"/>
            </a:endParaRPr>
          </a:p>
        </p:txBody>
      </p:sp>
      <p:sp>
        <p:nvSpPr>
          <p:cNvPr id="3" name="Text Placeholder 2"/>
          <p:cNvSpPr>
            <a:spLocks noGrp="1"/>
          </p:cNvSpPr>
          <p:nvPr>
            <p:ph type="body" sz="quarter" idx="4294967295"/>
          </p:nvPr>
        </p:nvSpPr>
        <p:spPr>
          <a:xfrm>
            <a:off x="457200" y="1600200"/>
            <a:ext cx="8534400" cy="4419600"/>
          </a:xfrm>
        </p:spPr>
        <p:txBody>
          <a:bodyPr>
            <a:normAutofit/>
          </a:bodyPr>
          <a:lstStyle/>
          <a:p>
            <a:pPr lvl="0"/>
            <a:r>
              <a:rPr lang="en-US" dirty="0" smtClean="0"/>
              <a:t>May PAC follow-up discussion</a:t>
            </a:r>
          </a:p>
          <a:p>
            <a:pPr lvl="1"/>
            <a:r>
              <a:rPr lang="en-US" dirty="0" smtClean="0"/>
              <a:t>Provide summary of input received to date</a:t>
            </a:r>
          </a:p>
          <a:p>
            <a:pPr lvl="1"/>
            <a:r>
              <a:rPr lang="en-US" dirty="0" smtClean="0"/>
              <a:t>Seek stakeholder input</a:t>
            </a:r>
          </a:p>
          <a:p>
            <a:pPr lvl="1">
              <a:buNone/>
            </a:pPr>
            <a:endParaRPr lang="en-US" dirty="0"/>
          </a:p>
        </p:txBody>
      </p:sp>
      <p:sp>
        <p:nvSpPr>
          <p:cNvPr id="4" name="Slide Number Placeholder 3"/>
          <p:cNvSpPr>
            <a:spLocks noGrp="1"/>
          </p:cNvSpPr>
          <p:nvPr>
            <p:ph type="sldNum" sz="quarter" idx="12"/>
          </p:nvPr>
        </p:nvSpPr>
        <p:spPr/>
        <p:txBody>
          <a:bodyPr/>
          <a:lstStyle/>
          <a:p>
            <a:fld id="{10C7F894-2A36-495D-AB7C-1055F7AC0F9D}" type="slidenum">
              <a:rPr lang="en-US" smtClean="0"/>
              <a:pPr/>
              <a:t>45</a:t>
            </a:fld>
            <a:endParaRPr lang="en-US" dirty="0"/>
          </a:p>
        </p:txBody>
      </p:sp>
    </p:spTree>
    <p:extLst>
      <p:ext uri="{BB962C8B-B14F-4D97-AF65-F5344CB8AC3E}">
        <p14:creationId xmlns:p14="http://schemas.microsoft.com/office/powerpoint/2010/main" val="263700201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46</a:t>
            </a:fld>
            <a:endParaRPr lang="en-US" dirty="0"/>
          </a:p>
        </p:txBody>
      </p:sp>
      <p:sp>
        <p:nvSpPr>
          <p:cNvPr id="4" name="Content Placeholder 3"/>
          <p:cNvSpPr>
            <a:spLocks noGrp="1"/>
          </p:cNvSpPr>
          <p:nvPr>
            <p:ph idx="1"/>
          </p:nvPr>
        </p:nvSpPr>
        <p:spPr/>
        <p:txBody>
          <a:bodyPr/>
          <a:lstStyle/>
          <a:p>
            <a:pPr algn="ctr">
              <a:buNone/>
            </a:pPr>
            <a:r>
              <a:rPr lang="en-US" sz="9600" dirty="0" smtClean="0"/>
              <a:t>Discussion …</a:t>
            </a:r>
          </a:p>
          <a:p>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47</a:t>
            </a:fld>
            <a:endParaRPr lang="en-US" dirty="0"/>
          </a:p>
        </p:txBody>
      </p:sp>
      <p:sp>
        <p:nvSpPr>
          <p:cNvPr id="4" name="Content Placeholder 3"/>
          <p:cNvSpPr>
            <a:spLocks noGrp="1"/>
          </p:cNvSpPr>
          <p:nvPr>
            <p:ph idx="1"/>
          </p:nvPr>
        </p:nvSpPr>
        <p:spPr>
          <a:xfrm>
            <a:off x="457200" y="1066800"/>
            <a:ext cx="8229600" cy="4812688"/>
          </a:xfrm>
        </p:spPr>
        <p:txBody>
          <a:bodyPr/>
          <a:lstStyle/>
          <a:p>
            <a:pPr algn="ctr">
              <a:buNone/>
            </a:pPr>
            <a:endParaRPr lang="en-US" sz="3600" b="1" dirty="0" smtClean="0"/>
          </a:p>
          <a:p>
            <a:pPr algn="ctr">
              <a:buNone/>
            </a:pPr>
            <a:endParaRPr lang="en-US" sz="3600" b="1" dirty="0" smtClean="0"/>
          </a:p>
          <a:p>
            <a:pPr algn="ctr">
              <a:buNone/>
            </a:pPr>
            <a:r>
              <a:rPr lang="en-US" sz="3600" b="1" dirty="0" smtClean="0"/>
              <a:t>Appendices</a:t>
            </a:r>
          </a:p>
          <a:p>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057400"/>
            <a:ext cx="8305800" cy="1362075"/>
          </a:xfrm>
        </p:spPr>
        <p:txBody>
          <a:bodyPr>
            <a:normAutofit fontScale="90000"/>
          </a:bodyPr>
          <a:lstStyle/>
          <a:p>
            <a:r>
              <a:rPr lang="en-US" sz="3000" dirty="0" smtClean="0"/>
              <a:t>Appendix A</a:t>
            </a:r>
            <a:br>
              <a:rPr lang="en-US" sz="3000" dirty="0" smtClean="0"/>
            </a:br>
            <a:r>
              <a:rPr lang="en-US" sz="3000" dirty="0" smtClean="0"/>
              <a:t>Additional Summary Information</a:t>
            </a:r>
            <a:br>
              <a:rPr lang="en-US" sz="3000" dirty="0" smtClean="0"/>
            </a:br>
            <a:r>
              <a:rPr lang="en-US" sz="3000" dirty="0" smtClean="0"/>
              <a:t>CAISO QUEUE Cluster Study</a:t>
            </a:r>
            <a:endParaRPr lang="en-US" sz="3000" dirty="0"/>
          </a:p>
        </p:txBody>
      </p:sp>
      <p:sp>
        <p:nvSpPr>
          <p:cNvPr id="4" name="Slide Number Placeholder 3"/>
          <p:cNvSpPr>
            <a:spLocks noGrp="1"/>
          </p:cNvSpPr>
          <p:nvPr>
            <p:ph type="sldNum" sz="quarter" idx="4"/>
          </p:nvPr>
        </p:nvSpPr>
        <p:spPr/>
        <p:txBody>
          <a:bodyPr/>
          <a:lstStyle/>
          <a:p>
            <a:fld id="{10C7F894-2A36-495D-AB7C-1055F7AC0F9D}" type="slidenum">
              <a:rPr lang="en-US" smtClean="0"/>
              <a:pPr/>
              <a:t>48</a:t>
            </a:fld>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dirty="0" smtClean="0"/>
              <a:t>CAISO: Study Options</a:t>
            </a:r>
            <a:endParaRPr lang="en-US" dirty="0"/>
          </a:p>
        </p:txBody>
      </p:sp>
      <p:sp>
        <p:nvSpPr>
          <p:cNvPr id="3" name="Text Placeholder 2"/>
          <p:cNvSpPr>
            <a:spLocks noGrp="1"/>
          </p:cNvSpPr>
          <p:nvPr>
            <p:ph type="body" sz="quarter" idx="4294967295"/>
          </p:nvPr>
        </p:nvSpPr>
        <p:spPr>
          <a:xfrm>
            <a:off x="457200" y="1600200"/>
            <a:ext cx="8534400" cy="4800600"/>
          </a:xfrm>
        </p:spPr>
        <p:txBody>
          <a:bodyPr>
            <a:normAutofit lnSpcReduction="10000"/>
          </a:bodyPr>
          <a:lstStyle/>
          <a:p>
            <a:r>
              <a:rPr lang="en-US" dirty="0" smtClean="0"/>
              <a:t>Options/Paths</a:t>
            </a:r>
          </a:p>
          <a:p>
            <a:pPr lvl="1"/>
            <a:r>
              <a:rPr lang="en-US" dirty="0" smtClean="0"/>
              <a:t>Cluster Study – primary path utilized to assess energy and capacity deliverability and required upgrades</a:t>
            </a:r>
          </a:p>
          <a:p>
            <a:pPr lvl="2"/>
            <a:r>
              <a:rPr lang="en-US" dirty="0" smtClean="0"/>
              <a:t>Phase I</a:t>
            </a:r>
          </a:p>
          <a:p>
            <a:pPr lvl="2"/>
            <a:r>
              <a:rPr lang="en-US" dirty="0" smtClean="0"/>
              <a:t>Phase II</a:t>
            </a:r>
            <a:endParaRPr lang="en-US" sz="3200" dirty="0" smtClean="0"/>
          </a:p>
          <a:p>
            <a:pPr lvl="1"/>
            <a:r>
              <a:rPr lang="en-US" dirty="0" smtClean="0"/>
              <a:t>Independent Study – must show that the cluster study won’t accommodate the IR</a:t>
            </a:r>
          </a:p>
          <a:p>
            <a:pPr lvl="1"/>
            <a:r>
              <a:rPr lang="en-US" dirty="0" smtClean="0"/>
              <a:t>Fast Track – for &lt; or = 5 MW IRs</a:t>
            </a:r>
          </a:p>
          <a:p>
            <a:pPr lvl="0"/>
            <a:r>
              <a:rPr lang="en-US" dirty="0" smtClean="0"/>
              <a:t>Entry Requirements</a:t>
            </a:r>
          </a:p>
          <a:p>
            <a:pPr lvl="1"/>
            <a:r>
              <a:rPr lang="en-US" dirty="0" smtClean="0"/>
              <a:t>Interconnection Study Deposit ($50,000 plus $1,000 per MW up to a maximum of $250,000)</a:t>
            </a:r>
          </a:p>
          <a:p>
            <a:pPr lvl="1"/>
            <a:r>
              <a:rPr lang="en-US" dirty="0" smtClean="0"/>
              <a:t>Completed application</a:t>
            </a:r>
          </a:p>
          <a:p>
            <a:pPr lvl="1"/>
            <a:r>
              <a:rPr lang="en-US" dirty="0" smtClean="0"/>
              <a:t>Elects energy or Option A or B capacity deliverability</a:t>
            </a:r>
          </a:p>
          <a:p>
            <a:pPr lvl="1"/>
            <a:r>
              <a:rPr lang="en-US" dirty="0" smtClean="0"/>
              <a:t>Demonstration of Site Exclusivity (i.e., site control) or an additional $100,000 for ≤20 MW and $250,000 for &gt;20 MW deposit in lieu of</a:t>
            </a:r>
          </a:p>
        </p:txBody>
      </p:sp>
      <p:sp>
        <p:nvSpPr>
          <p:cNvPr id="4" name="Slide Number Placeholder 3"/>
          <p:cNvSpPr>
            <a:spLocks noGrp="1"/>
          </p:cNvSpPr>
          <p:nvPr>
            <p:ph type="sldNum" sz="quarter" idx="12"/>
          </p:nvPr>
        </p:nvSpPr>
        <p:spPr/>
        <p:txBody>
          <a:bodyPr/>
          <a:lstStyle/>
          <a:p>
            <a:fld id="{10C7F894-2A36-495D-AB7C-1055F7AC0F9D}" type="slidenum">
              <a:rPr lang="en-US" smtClean="0"/>
              <a:pPr/>
              <a:t>49</a:t>
            </a:fld>
            <a:endParaRPr lang="en-US" dirty="0"/>
          </a:p>
        </p:txBody>
      </p:sp>
    </p:spTree>
    <p:extLst>
      <p:ext uri="{BB962C8B-B14F-4D97-AF65-F5344CB8AC3E}">
        <p14:creationId xmlns:p14="http://schemas.microsoft.com/office/powerpoint/2010/main" val="26370020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5</a:t>
            </a:fld>
            <a:endParaRPr lang="en-US" dirty="0"/>
          </a:p>
        </p:txBody>
      </p:sp>
      <p:sp>
        <p:nvSpPr>
          <p:cNvPr id="3" name="Title 2"/>
          <p:cNvSpPr>
            <a:spLocks noGrp="1"/>
          </p:cNvSpPr>
          <p:nvPr>
            <p:ph type="title"/>
          </p:nvPr>
        </p:nvSpPr>
        <p:spPr>
          <a:xfrm>
            <a:off x="457200" y="76200"/>
            <a:ext cx="8229600" cy="1143000"/>
          </a:xfrm>
        </p:spPr>
        <p:txBody>
          <a:bodyPr/>
          <a:lstStyle/>
          <a:p>
            <a:r>
              <a:rPr lang="en-US" dirty="0" smtClean="0"/>
              <a:t>Overview of FERC Pro Forma LGIP / SGIP</a:t>
            </a:r>
            <a:endParaRPr lang="en-US" dirty="0"/>
          </a:p>
        </p:txBody>
      </p:sp>
      <p:sp>
        <p:nvSpPr>
          <p:cNvPr id="4" name="Content Placeholder 3"/>
          <p:cNvSpPr>
            <a:spLocks noGrp="1"/>
          </p:cNvSpPr>
          <p:nvPr>
            <p:ph idx="1"/>
          </p:nvPr>
        </p:nvSpPr>
        <p:spPr>
          <a:xfrm>
            <a:off x="457200" y="1143000"/>
            <a:ext cx="8534400" cy="5257800"/>
          </a:xfrm>
        </p:spPr>
        <p:txBody>
          <a:bodyPr>
            <a:normAutofit fontScale="77500" lnSpcReduction="20000"/>
          </a:bodyPr>
          <a:lstStyle/>
          <a:p>
            <a:r>
              <a:rPr lang="en-US" dirty="0" smtClean="0"/>
              <a:t>The 5 ISOs follow the FERC pro forma LGIP / SGIP basic interconnection structure</a:t>
            </a:r>
          </a:p>
          <a:p>
            <a:pPr lvl="1">
              <a:spcBef>
                <a:spcPts val="600"/>
              </a:spcBef>
            </a:pPr>
            <a:r>
              <a:rPr lang="en-US" dirty="0" smtClean="0"/>
              <a:t>IR Request / Application (energy / capacity) Phase</a:t>
            </a:r>
          </a:p>
          <a:p>
            <a:pPr lvl="2"/>
            <a:r>
              <a:rPr lang="en-US" dirty="0" smtClean="0"/>
              <a:t>Approval</a:t>
            </a:r>
          </a:p>
          <a:p>
            <a:pPr lvl="2"/>
            <a:r>
              <a:rPr lang="en-US" dirty="0" smtClean="0"/>
              <a:t>Posting</a:t>
            </a:r>
          </a:p>
          <a:p>
            <a:pPr lvl="2"/>
            <a:r>
              <a:rPr lang="en-US" dirty="0" smtClean="0"/>
              <a:t>Scoping Meeting</a:t>
            </a:r>
          </a:p>
          <a:p>
            <a:pPr lvl="2"/>
            <a:r>
              <a:rPr lang="en-US" dirty="0" smtClean="0"/>
              <a:t>Coordinating with affected systems</a:t>
            </a:r>
          </a:p>
          <a:p>
            <a:pPr lvl="2"/>
            <a:r>
              <a:rPr lang="en-US" dirty="0" smtClean="0"/>
              <a:t>Withdrawal</a:t>
            </a:r>
          </a:p>
          <a:p>
            <a:pPr lvl="1">
              <a:spcBef>
                <a:spcPts val="600"/>
              </a:spcBef>
            </a:pPr>
            <a:r>
              <a:rPr lang="en-US" dirty="0" smtClean="0"/>
              <a:t>Establish Queue Position</a:t>
            </a:r>
          </a:p>
          <a:p>
            <a:pPr lvl="1">
              <a:spcBef>
                <a:spcPts val="600"/>
              </a:spcBef>
            </a:pPr>
            <a:r>
              <a:rPr lang="en-US" dirty="0" smtClean="0"/>
              <a:t>Interconnection Study Phase</a:t>
            </a:r>
          </a:p>
          <a:p>
            <a:pPr lvl="2">
              <a:spcBef>
                <a:spcPts val="600"/>
              </a:spcBef>
            </a:pPr>
            <a:r>
              <a:rPr lang="en-US" dirty="0" smtClean="0"/>
              <a:t>Feasibility Study</a:t>
            </a:r>
          </a:p>
          <a:p>
            <a:pPr marL="1371600" lvl="3"/>
            <a:r>
              <a:rPr lang="en-US" dirty="0" smtClean="0"/>
              <a:t>Preliminary evaluation of the system impact and cost of interconnecting the Generating Facility to the transmission system</a:t>
            </a:r>
          </a:p>
          <a:p>
            <a:pPr lvl="2">
              <a:spcBef>
                <a:spcPts val="600"/>
              </a:spcBef>
            </a:pPr>
            <a:r>
              <a:rPr lang="en-US" dirty="0" smtClean="0"/>
              <a:t>Interconnection System Impact Study</a:t>
            </a:r>
          </a:p>
          <a:p>
            <a:pPr marL="1371600" lvl="3"/>
            <a:r>
              <a:rPr lang="en-US" dirty="0" smtClean="0"/>
              <a:t>Engineering study that evaluates the impact of the proposed interconnection on the safety and reliability of the transmission system and any other affected systems</a:t>
            </a:r>
          </a:p>
          <a:p>
            <a:pPr lvl="2">
              <a:spcBef>
                <a:spcPts val="600"/>
              </a:spcBef>
            </a:pPr>
            <a:r>
              <a:rPr lang="en-US" dirty="0" smtClean="0"/>
              <a:t>Interconnection Facilities Study</a:t>
            </a:r>
          </a:p>
          <a:p>
            <a:pPr marL="1371600" lvl="3"/>
            <a:r>
              <a:rPr lang="en-US" dirty="0" smtClean="0"/>
              <a:t>Engineering study to determine a list of facilities (including Interconnection Facilities and Network Upgrades as identified in the ISIS), the cost of those facilities, and the time required to interconnect the IR with the transmission system</a:t>
            </a:r>
          </a:p>
          <a:p>
            <a:pPr lvl="1">
              <a:spcBef>
                <a:spcPts val="600"/>
              </a:spcBef>
            </a:pPr>
            <a:r>
              <a:rPr lang="en-US" dirty="0" smtClean="0"/>
              <a:t>Agreement Phase</a:t>
            </a:r>
          </a:p>
          <a:p>
            <a:pPr lvl="2">
              <a:spcBef>
                <a:spcPts val="600"/>
              </a:spcBef>
            </a:pPr>
            <a:r>
              <a:rPr lang="en-US" dirty="0" smtClean="0"/>
              <a:t>Engineering &amp; Procurement (“E&amp;P”) Agreement</a:t>
            </a:r>
          </a:p>
          <a:p>
            <a:pPr lvl="3"/>
            <a:r>
              <a:rPr lang="en-US" dirty="0" smtClean="0"/>
              <a:t>Allows accelerate/begin engineering and procurement of long lead-time items necessary for the construction of the interconnection</a:t>
            </a:r>
          </a:p>
          <a:p>
            <a:pPr lvl="2">
              <a:spcBef>
                <a:spcPts val="600"/>
              </a:spcBef>
            </a:pPr>
            <a:r>
              <a:rPr lang="en-US" dirty="0" smtClean="0"/>
              <a:t>Interconnection Agreement</a:t>
            </a:r>
          </a:p>
          <a:p>
            <a:pPr lvl="3"/>
            <a:r>
              <a:rPr lang="en-US" dirty="0" smtClean="0"/>
              <a:t>Interconnection Facilities and Network Upgrades construction and payment agreement</a:t>
            </a:r>
          </a:p>
          <a:p>
            <a:pPr lvl="1">
              <a:spcBef>
                <a:spcPts val="600"/>
              </a:spcBef>
            </a:pPr>
            <a:r>
              <a:rPr lang="en-US" dirty="0" smtClean="0"/>
              <a:t>Construction Phase</a:t>
            </a:r>
            <a:endParaRPr 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50</a:t>
            </a:fld>
            <a:endParaRPr lang="en-US" dirty="0"/>
          </a:p>
        </p:txBody>
      </p:sp>
      <p:sp>
        <p:nvSpPr>
          <p:cNvPr id="3" name="Title 2"/>
          <p:cNvSpPr>
            <a:spLocks noGrp="1"/>
          </p:cNvSpPr>
          <p:nvPr>
            <p:ph type="title"/>
          </p:nvPr>
        </p:nvSpPr>
        <p:spPr/>
        <p:txBody>
          <a:bodyPr/>
          <a:lstStyle/>
          <a:p>
            <a:r>
              <a:rPr lang="en-US" dirty="0" smtClean="0"/>
              <a:t>CAISO: Study Cost Allocation and Phase I Study</a:t>
            </a:r>
            <a:endParaRPr lang="en-US" dirty="0"/>
          </a:p>
        </p:txBody>
      </p:sp>
      <p:sp>
        <p:nvSpPr>
          <p:cNvPr id="4" name="Content Placeholder 3"/>
          <p:cNvSpPr>
            <a:spLocks noGrp="1"/>
          </p:cNvSpPr>
          <p:nvPr>
            <p:ph idx="1"/>
          </p:nvPr>
        </p:nvSpPr>
        <p:spPr>
          <a:xfrm>
            <a:off x="457200" y="1401762"/>
            <a:ext cx="8229600" cy="4999038"/>
          </a:xfrm>
        </p:spPr>
        <p:txBody>
          <a:bodyPr>
            <a:normAutofit lnSpcReduction="10000"/>
          </a:bodyPr>
          <a:lstStyle/>
          <a:p>
            <a:r>
              <a:rPr lang="en-US" dirty="0" smtClean="0"/>
              <a:t>Study Costs are allocated pro rata to each IR assigned to the Group Study</a:t>
            </a:r>
          </a:p>
          <a:p>
            <a:pPr lvl="0"/>
            <a:r>
              <a:rPr lang="en-US" dirty="0" smtClean="0"/>
              <a:t>Terms</a:t>
            </a:r>
          </a:p>
          <a:p>
            <a:pPr lvl="1"/>
            <a:r>
              <a:rPr lang="en-US" dirty="0" smtClean="0"/>
              <a:t>POI = Point of interconnection</a:t>
            </a:r>
          </a:p>
          <a:p>
            <a:pPr lvl="1"/>
            <a:r>
              <a:rPr lang="en-US" dirty="0" smtClean="0"/>
              <a:t>Interconnection Facilities = gen lead facilities</a:t>
            </a:r>
          </a:p>
          <a:p>
            <a:pPr lvl="1"/>
            <a:r>
              <a:rPr lang="en-US" dirty="0" smtClean="0"/>
              <a:t>RNU = energy upgrades</a:t>
            </a:r>
          </a:p>
          <a:p>
            <a:pPr lvl="1"/>
            <a:r>
              <a:rPr lang="en-US" dirty="0" smtClean="0"/>
              <a:t>LDNU = capacity upgrades using unused space on existing system</a:t>
            </a:r>
          </a:p>
          <a:p>
            <a:pPr lvl="1"/>
            <a:r>
              <a:rPr lang="en-US" dirty="0" smtClean="0"/>
              <a:t>ADNU = capacity upgrades over and above LDNU upgrades</a:t>
            </a:r>
            <a:endParaRPr lang="en-US" sz="3600" dirty="0" smtClean="0"/>
          </a:p>
          <a:p>
            <a:pPr lvl="0"/>
            <a:r>
              <a:rPr lang="en-US" dirty="0" smtClean="0"/>
              <a:t>Phase I Study</a:t>
            </a:r>
          </a:p>
          <a:p>
            <a:pPr lvl="1"/>
            <a:r>
              <a:rPr lang="en-US" dirty="0" smtClean="0"/>
              <a:t>Determines preliminary costs and cost caps for:</a:t>
            </a:r>
          </a:p>
          <a:p>
            <a:pPr lvl="2"/>
            <a:r>
              <a:rPr lang="en-US" dirty="0" smtClean="0"/>
              <a:t>RNU</a:t>
            </a:r>
          </a:p>
          <a:p>
            <a:pPr lvl="2"/>
            <a:r>
              <a:rPr lang="en-US" dirty="0" smtClean="0"/>
              <a:t>LDNU </a:t>
            </a:r>
          </a:p>
          <a:p>
            <a:pPr lvl="1"/>
            <a:r>
              <a:rPr lang="en-US" dirty="0" smtClean="0"/>
              <a:t>Determines preliminary costs for:</a:t>
            </a:r>
          </a:p>
          <a:p>
            <a:pPr lvl="2"/>
            <a:r>
              <a:rPr lang="en-US" dirty="0" smtClean="0"/>
              <a:t>ADNU</a:t>
            </a:r>
          </a:p>
          <a:p>
            <a:pPr lvl="2"/>
            <a:r>
              <a:rPr lang="en-US" dirty="0" smtClean="0"/>
              <a:t>Interconnection Facilities</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51</a:t>
            </a:fld>
            <a:endParaRPr lang="en-US" dirty="0"/>
          </a:p>
        </p:txBody>
      </p:sp>
      <p:sp>
        <p:nvSpPr>
          <p:cNvPr id="3" name="Title 2"/>
          <p:cNvSpPr>
            <a:spLocks noGrp="1"/>
          </p:cNvSpPr>
          <p:nvPr>
            <p:ph type="title"/>
          </p:nvPr>
        </p:nvSpPr>
        <p:spPr/>
        <p:txBody>
          <a:bodyPr/>
          <a:lstStyle/>
          <a:p>
            <a:r>
              <a:rPr lang="en-US" dirty="0" smtClean="0"/>
              <a:t>CAISO: Identify RNUs and Costs</a:t>
            </a:r>
            <a:endParaRPr lang="en-US" dirty="0"/>
          </a:p>
        </p:txBody>
      </p:sp>
      <p:sp>
        <p:nvSpPr>
          <p:cNvPr id="4" name="Content Placeholder 3"/>
          <p:cNvSpPr>
            <a:spLocks noGrp="1"/>
          </p:cNvSpPr>
          <p:nvPr>
            <p:ph idx="1"/>
          </p:nvPr>
        </p:nvSpPr>
        <p:spPr>
          <a:xfrm>
            <a:off x="457200" y="1401762"/>
            <a:ext cx="8534400" cy="4999038"/>
          </a:xfrm>
        </p:spPr>
        <p:txBody>
          <a:bodyPr/>
          <a:lstStyle/>
          <a:p>
            <a:pPr lvl="0"/>
            <a:r>
              <a:rPr lang="en-US" dirty="0" smtClean="0"/>
              <a:t>Assesses on-peak delivery of energy to the transmission system</a:t>
            </a:r>
            <a:endParaRPr lang="en-US" sz="4000" dirty="0" smtClean="0"/>
          </a:p>
          <a:p>
            <a:pPr lvl="0"/>
            <a:r>
              <a:rPr lang="en-US" dirty="0" smtClean="0"/>
              <a:t>Identifies needed short circuit, thermal and stability upgrades, which translate to RNU costs</a:t>
            </a:r>
            <a:endParaRPr lang="en-US" sz="4000" dirty="0" smtClean="0"/>
          </a:p>
          <a:p>
            <a:pPr lvl="1"/>
            <a:r>
              <a:rPr lang="en-US" dirty="0" smtClean="0"/>
              <a:t>Short circuit upgrade costs are allocated pro rata to IRs that contributed to the issue</a:t>
            </a:r>
            <a:endParaRPr lang="en-US" sz="3600" dirty="0" smtClean="0"/>
          </a:p>
          <a:p>
            <a:pPr lvl="1"/>
            <a:r>
              <a:rPr lang="en-US" dirty="0" smtClean="0"/>
              <a:t>Thermal and stability upgrade costs are allocated pro rata to all IRs in study based on total MWs (new gen) or delta MWs (existing gen)</a:t>
            </a:r>
            <a:endParaRPr lang="en-US" sz="3600" dirty="0" smtClean="0"/>
          </a:p>
          <a:p>
            <a:pPr lvl="0"/>
            <a:r>
              <a:rPr lang="en-US" dirty="0" smtClean="0"/>
              <a:t>TO is required to construct RNUs</a:t>
            </a:r>
            <a:endParaRPr lang="en-US" sz="4000" dirty="0" smtClean="0"/>
          </a:p>
          <a:p>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52</a:t>
            </a:fld>
            <a:endParaRPr lang="en-US" dirty="0"/>
          </a:p>
        </p:txBody>
      </p:sp>
      <p:sp>
        <p:nvSpPr>
          <p:cNvPr id="3" name="Title 2"/>
          <p:cNvSpPr>
            <a:spLocks noGrp="1"/>
          </p:cNvSpPr>
          <p:nvPr>
            <p:ph type="title"/>
          </p:nvPr>
        </p:nvSpPr>
        <p:spPr/>
        <p:txBody>
          <a:bodyPr/>
          <a:lstStyle/>
          <a:p>
            <a:r>
              <a:rPr lang="en-US" dirty="0" smtClean="0"/>
              <a:t>CAISO: Identify LDNU and ADNU Costs</a:t>
            </a:r>
            <a:endParaRPr lang="en-US" dirty="0"/>
          </a:p>
        </p:txBody>
      </p:sp>
      <p:sp>
        <p:nvSpPr>
          <p:cNvPr id="4" name="Content Placeholder 3"/>
          <p:cNvSpPr>
            <a:spLocks noGrp="1"/>
          </p:cNvSpPr>
          <p:nvPr>
            <p:ph idx="1"/>
          </p:nvPr>
        </p:nvSpPr>
        <p:spPr>
          <a:xfrm>
            <a:off x="457200" y="1401762"/>
            <a:ext cx="8534400" cy="4999038"/>
          </a:xfrm>
        </p:spPr>
        <p:txBody>
          <a:bodyPr/>
          <a:lstStyle/>
          <a:p>
            <a:pPr lvl="0"/>
            <a:r>
              <a:rPr lang="en-US" dirty="0" smtClean="0"/>
              <a:t>Assesses on-peak delivery of capacity to the transmission system</a:t>
            </a:r>
            <a:endParaRPr lang="en-US" sz="4000" dirty="0" smtClean="0"/>
          </a:p>
          <a:p>
            <a:pPr lvl="0"/>
            <a:r>
              <a:rPr lang="en-US" dirty="0" smtClean="0"/>
              <a:t>LDNU and ADNU cost allocation</a:t>
            </a:r>
            <a:endParaRPr lang="en-US" sz="4000" dirty="0" smtClean="0"/>
          </a:p>
          <a:p>
            <a:pPr lvl="1"/>
            <a:r>
              <a:rPr lang="en-US" dirty="0" smtClean="0"/>
              <a:t>LDNU costs are allocated to IRs based on flow impact of gen on the needed network upgrade per distribution factor</a:t>
            </a:r>
            <a:endParaRPr lang="en-US" sz="3600" dirty="0" smtClean="0"/>
          </a:p>
          <a:p>
            <a:pPr lvl="1"/>
            <a:r>
              <a:rPr lang="en-US" dirty="0" smtClean="0"/>
              <a:t>ADNU costs are allocated to IRs based on flow impact of gen on an ADNU rate * requested Cap MWs, where the ADNU rate = ADNU costs / delta total increase in capability requested</a:t>
            </a:r>
            <a:endParaRPr lang="en-US" sz="3600" dirty="0" smtClean="0"/>
          </a:p>
          <a:p>
            <a:pPr lvl="0"/>
            <a:r>
              <a:rPr lang="en-US" dirty="0" smtClean="0"/>
              <a:t>TO is required to construct LDNUs and ADNUs</a:t>
            </a:r>
            <a:endParaRPr lang="en-US" sz="4000" dirty="0" smtClean="0"/>
          </a:p>
          <a:p>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53</a:t>
            </a:fld>
            <a:endParaRPr lang="en-US" dirty="0"/>
          </a:p>
        </p:txBody>
      </p:sp>
      <p:sp>
        <p:nvSpPr>
          <p:cNvPr id="3" name="Title 2"/>
          <p:cNvSpPr>
            <a:spLocks noGrp="1"/>
          </p:cNvSpPr>
          <p:nvPr>
            <p:ph type="title"/>
          </p:nvPr>
        </p:nvSpPr>
        <p:spPr/>
        <p:txBody>
          <a:bodyPr>
            <a:normAutofit/>
          </a:bodyPr>
          <a:lstStyle/>
          <a:p>
            <a:r>
              <a:rPr lang="en-US" dirty="0" smtClean="0"/>
              <a:t>CAISO: Interconnection Facilities and costs; and </a:t>
            </a:r>
            <a:br>
              <a:rPr lang="en-US" dirty="0" smtClean="0"/>
            </a:br>
            <a:r>
              <a:rPr lang="en-US" dirty="0" smtClean="0"/>
              <a:t>Off-Peak Deliverability Assessment</a:t>
            </a:r>
            <a:endParaRPr lang="en-US" dirty="0"/>
          </a:p>
        </p:txBody>
      </p:sp>
      <p:sp>
        <p:nvSpPr>
          <p:cNvPr id="4" name="Content Placeholder 3"/>
          <p:cNvSpPr>
            <a:spLocks noGrp="1"/>
          </p:cNvSpPr>
          <p:nvPr>
            <p:ph idx="1"/>
          </p:nvPr>
        </p:nvSpPr>
        <p:spPr>
          <a:xfrm>
            <a:off x="457200" y="1401762"/>
            <a:ext cx="8534400" cy="4999038"/>
          </a:xfrm>
        </p:spPr>
        <p:txBody>
          <a:bodyPr/>
          <a:lstStyle/>
          <a:p>
            <a:r>
              <a:rPr lang="en-US" dirty="0" smtClean="0"/>
              <a:t>Interconnection Facilities and costs</a:t>
            </a:r>
            <a:endParaRPr lang="en-US" sz="3800" dirty="0" smtClean="0"/>
          </a:p>
          <a:p>
            <a:pPr lvl="1"/>
            <a:r>
              <a:rPr lang="en-US" dirty="0" smtClean="0"/>
              <a:t>Provides a good faith estimate of Interconnection Facilities costs based on TO estimates</a:t>
            </a:r>
          </a:p>
          <a:p>
            <a:pPr lvl="1"/>
            <a:r>
              <a:rPr lang="en-US" dirty="0" smtClean="0"/>
              <a:t>Interconnection Facilities costs are allocated 100% to the IR</a:t>
            </a:r>
            <a:endParaRPr lang="en-US" sz="3600" dirty="0" smtClean="0"/>
          </a:p>
          <a:p>
            <a:pPr lvl="1"/>
            <a:r>
              <a:rPr lang="en-US" dirty="0" smtClean="0"/>
              <a:t>TO is required to construct certain facilities, per construction agreement</a:t>
            </a:r>
          </a:p>
          <a:p>
            <a:r>
              <a:rPr lang="en-US" dirty="0" smtClean="0"/>
              <a:t>Off-Peak Deliverability Assessment</a:t>
            </a:r>
            <a:endParaRPr lang="en-US" sz="3800" dirty="0" smtClean="0"/>
          </a:p>
          <a:p>
            <a:pPr lvl="1"/>
            <a:r>
              <a:rPr lang="en-US" dirty="0" smtClean="0"/>
              <a:t>An informational assessment that identifies energy deliverability issues for a Group Study that contains location constrained intermittent generators (e.g., resources required to gen due to must-take fuel: wind, solar, land fill gas, etc.)</a:t>
            </a:r>
            <a:endParaRPr lang="en-US" sz="3600" dirty="0" smtClean="0"/>
          </a:p>
          <a:p>
            <a:pPr lvl="1"/>
            <a:r>
              <a:rPr lang="en-US" dirty="0" smtClean="0"/>
              <a:t>TO is not required to construct </a:t>
            </a:r>
            <a:endParaRPr lang="en-US" sz="3600" dirty="0" smtClean="0"/>
          </a:p>
          <a:p>
            <a:endParaRPr lang="en-U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54</a:t>
            </a:fld>
            <a:endParaRPr lang="en-US" dirty="0"/>
          </a:p>
        </p:txBody>
      </p:sp>
      <p:sp>
        <p:nvSpPr>
          <p:cNvPr id="3" name="Title 2"/>
          <p:cNvSpPr>
            <a:spLocks noGrp="1"/>
          </p:cNvSpPr>
          <p:nvPr>
            <p:ph type="title"/>
          </p:nvPr>
        </p:nvSpPr>
        <p:spPr>
          <a:xfrm>
            <a:off x="457200" y="228600"/>
            <a:ext cx="8686800" cy="1143000"/>
          </a:xfrm>
        </p:spPr>
        <p:txBody>
          <a:bodyPr>
            <a:normAutofit fontScale="90000"/>
          </a:bodyPr>
          <a:lstStyle/>
          <a:p>
            <a:pPr lvl="2" algn="l" rtl="0">
              <a:spcBef>
                <a:spcPct val="0"/>
              </a:spcBef>
            </a:pPr>
            <a:r>
              <a:rPr lang="en-US" sz="3600" b="1" kern="1200" dirty="0" smtClean="0">
                <a:solidFill>
                  <a:srgbClr val="000000"/>
                </a:solidFill>
                <a:latin typeface="+mj-lt"/>
                <a:ea typeface="+mj-ea"/>
                <a:cs typeface="+mj-cs"/>
              </a:rPr>
              <a:t>CAISO: </a:t>
            </a:r>
            <a:r>
              <a:rPr lang="en-US" sz="3600" b="1" kern="1200" dirty="0">
                <a:solidFill>
                  <a:srgbClr val="000000"/>
                </a:solidFill>
                <a:latin typeface="+mj-lt"/>
                <a:ea typeface="+mj-ea"/>
                <a:cs typeface="+mj-cs"/>
              </a:rPr>
              <a:t>Option A / B Selection for Capacity Deliverability; and </a:t>
            </a:r>
            <a:r>
              <a:rPr lang="en-US" sz="3600" b="1" kern="1200" dirty="0" smtClean="0">
                <a:solidFill>
                  <a:srgbClr val="000000"/>
                </a:solidFill>
                <a:latin typeface="+mj-lt"/>
                <a:ea typeface="+mj-ea"/>
                <a:cs typeface="+mj-cs"/>
              </a:rPr>
              <a:t>Reassessment </a:t>
            </a:r>
            <a:r>
              <a:rPr lang="en-US" sz="3600" b="1" kern="1200" dirty="0">
                <a:solidFill>
                  <a:srgbClr val="000000"/>
                </a:solidFill>
                <a:latin typeface="+mj-lt"/>
                <a:ea typeface="+mj-ea"/>
                <a:cs typeface="+mj-cs"/>
              </a:rPr>
              <a:t>Process</a:t>
            </a:r>
            <a:r>
              <a:rPr lang="en-US" sz="4800" dirty="0" smtClean="0"/>
              <a:t/>
            </a:r>
            <a:br>
              <a:rPr lang="en-US" sz="4800" dirty="0" smtClean="0"/>
            </a:br>
            <a:endParaRPr lang="en-US" dirty="0"/>
          </a:p>
        </p:txBody>
      </p:sp>
      <p:sp>
        <p:nvSpPr>
          <p:cNvPr id="4" name="Content Placeholder 3"/>
          <p:cNvSpPr>
            <a:spLocks noGrp="1"/>
          </p:cNvSpPr>
          <p:nvPr>
            <p:ph idx="1"/>
          </p:nvPr>
        </p:nvSpPr>
        <p:spPr>
          <a:xfrm>
            <a:off x="457200" y="1630362"/>
            <a:ext cx="8458200" cy="4999038"/>
          </a:xfrm>
        </p:spPr>
        <p:txBody>
          <a:bodyPr/>
          <a:lstStyle/>
          <a:p>
            <a:r>
              <a:rPr lang="en-US" dirty="0" smtClean="0"/>
              <a:t>Option A / B Selection for Capacity Deliverability</a:t>
            </a:r>
            <a:endParaRPr lang="en-US" sz="3800" dirty="0" smtClean="0"/>
          </a:p>
          <a:p>
            <a:pPr lvl="1"/>
            <a:r>
              <a:rPr lang="en-US" dirty="0" smtClean="0"/>
              <a:t>IRs that require full or partial capacity deliverability select Option A or B</a:t>
            </a:r>
            <a:endParaRPr lang="en-US" sz="3600" dirty="0" smtClean="0"/>
          </a:p>
          <a:p>
            <a:pPr lvl="2"/>
            <a:r>
              <a:rPr lang="en-US" dirty="0" smtClean="0"/>
              <a:t>Option A - means that the gen needs the deliverable capacity covered under the RNU and allocated LDNU to continue to commercial operation</a:t>
            </a:r>
            <a:endParaRPr lang="en-US" sz="3400" dirty="0" smtClean="0"/>
          </a:p>
          <a:p>
            <a:pPr lvl="2"/>
            <a:r>
              <a:rPr lang="en-US" dirty="0" smtClean="0"/>
              <a:t>Option B - means that the gen will pay for the needed deliverable capacity by way of RNU, allocated LDNU and ADNU</a:t>
            </a:r>
            <a:endParaRPr lang="en-US" sz="3400" dirty="0" smtClean="0"/>
          </a:p>
          <a:p>
            <a:r>
              <a:rPr lang="en-US" dirty="0" smtClean="0"/>
              <a:t>Reassessment Process</a:t>
            </a:r>
            <a:endParaRPr lang="en-US" sz="3800" dirty="0" smtClean="0"/>
          </a:p>
          <a:p>
            <a:pPr lvl="1"/>
            <a:r>
              <a:rPr lang="en-US" dirty="0" smtClean="0"/>
              <a:t>Allows for a reassessment of the Phase I study and associated costs due to certain withdrawals, gen downsizing, actual commercial gen performance, delta delivery allocation, other transmission upgrade</a:t>
            </a:r>
          </a:p>
          <a:p>
            <a:pPr lvl="2"/>
            <a:r>
              <a:rPr lang="en-US" dirty="0" smtClean="0"/>
              <a:t>Resulting cost caps reductions are allowed for reductions of at least “20% and 1 million”</a:t>
            </a:r>
            <a:endParaRPr lang="en-US" sz="3400" dirty="0" smtClean="0"/>
          </a:p>
          <a:p>
            <a:endParaRPr lang="en-U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55</a:t>
            </a:fld>
            <a:endParaRPr lang="en-US" dirty="0"/>
          </a:p>
        </p:txBody>
      </p:sp>
      <p:sp>
        <p:nvSpPr>
          <p:cNvPr id="3" name="Title 2"/>
          <p:cNvSpPr>
            <a:spLocks noGrp="1"/>
          </p:cNvSpPr>
          <p:nvPr>
            <p:ph type="title"/>
          </p:nvPr>
        </p:nvSpPr>
        <p:spPr/>
        <p:txBody>
          <a:bodyPr/>
          <a:lstStyle/>
          <a:p>
            <a:pPr lvl="2" algn="l" rtl="0">
              <a:spcBef>
                <a:spcPct val="0"/>
              </a:spcBef>
            </a:pPr>
            <a:r>
              <a:rPr lang="en-US" sz="3200" b="1" dirty="0" smtClean="0">
                <a:latin typeface="+mj-lt"/>
              </a:rPr>
              <a:t>CAISO: </a:t>
            </a:r>
            <a:r>
              <a:rPr lang="en-US" sz="3200" b="1" dirty="0">
                <a:latin typeface="+mj-lt"/>
              </a:rPr>
              <a:t>First </a:t>
            </a:r>
            <a:r>
              <a:rPr lang="en-US" sz="3200" b="1" dirty="0" smtClean="0">
                <a:latin typeface="+mj-lt"/>
              </a:rPr>
              <a:t>Financial Assurance Posting</a:t>
            </a:r>
            <a:endParaRPr lang="en-US" b="1" dirty="0"/>
          </a:p>
        </p:txBody>
      </p:sp>
      <p:sp>
        <p:nvSpPr>
          <p:cNvPr id="4" name="Content Placeholder 3"/>
          <p:cNvSpPr>
            <a:spLocks noGrp="1"/>
          </p:cNvSpPr>
          <p:nvPr>
            <p:ph idx="1"/>
          </p:nvPr>
        </p:nvSpPr>
        <p:spPr>
          <a:xfrm>
            <a:off x="457200" y="1401762"/>
            <a:ext cx="8534400" cy="4999038"/>
          </a:xfrm>
        </p:spPr>
        <p:txBody>
          <a:bodyPr>
            <a:normAutofit/>
          </a:bodyPr>
          <a:lstStyle/>
          <a:p>
            <a:pPr lvl="0"/>
            <a:r>
              <a:rPr lang="en-US" dirty="0" smtClean="0"/>
              <a:t>Due the later of 90 calendar days after the first posting of the final Phase I study or 40 calendar days after the posting of the revised final Phase I report</a:t>
            </a:r>
            <a:endParaRPr lang="en-US" sz="4000" dirty="0" smtClean="0"/>
          </a:p>
          <a:p>
            <a:pPr lvl="0"/>
            <a:r>
              <a:rPr lang="en-US" dirty="0" smtClean="0"/>
              <a:t>Small Gens</a:t>
            </a:r>
            <a:endParaRPr lang="en-US" sz="4000" dirty="0" smtClean="0"/>
          </a:p>
          <a:p>
            <a:pPr lvl="1"/>
            <a:r>
              <a:rPr lang="en-US" dirty="0" smtClean="0"/>
              <a:t>Energy Only IRs – lesser of 15% of Phase I RNU costs assigned to the IR or $20k/MW (total if new, delta if existing) but no less than $50k</a:t>
            </a:r>
            <a:endParaRPr lang="en-US" sz="3600" dirty="0" smtClean="0"/>
          </a:p>
          <a:p>
            <a:pPr lvl="1"/>
            <a:r>
              <a:rPr lang="en-US" dirty="0" smtClean="0"/>
              <a:t>Option A IRs - lesser of 15% of Phase I RNU and LDNU costs assigned to the IR or $20k/MW (total if new, delta if existing) but no less than $50k</a:t>
            </a:r>
            <a:endParaRPr lang="en-US" sz="3600" dirty="0" smtClean="0"/>
          </a:p>
          <a:p>
            <a:pPr lvl="1"/>
            <a:r>
              <a:rPr lang="en-US" dirty="0" smtClean="0"/>
              <a:t>Option B IRs - lesser of 15% of Phase I RNU, LDNU and ADNU costs assigned to the IR or $20k/MW (total if new, delta if existing) but no less than $50k</a:t>
            </a:r>
            <a:endParaRPr lang="en-US" sz="3600" dirty="0" smtClean="0"/>
          </a:p>
          <a:p>
            <a:pPr lvl="1"/>
            <a:r>
              <a:rPr lang="en-US" dirty="0" smtClean="0"/>
              <a:t>Plus:</a:t>
            </a:r>
            <a:endParaRPr lang="en-US" sz="3600" dirty="0" smtClean="0"/>
          </a:p>
          <a:p>
            <a:pPr lvl="2"/>
            <a:r>
              <a:rPr lang="en-US" dirty="0" smtClean="0"/>
              <a:t>Interconnection Facility – lesser of 15% of Phase I IR Interconnection Facility Costs or $20k/MW (total if new, delta if existing) but no less than $50k</a:t>
            </a:r>
            <a:endParaRPr lang="en-US" sz="3400" dirty="0" smtClean="0"/>
          </a:p>
          <a:p>
            <a:endParaRPr lang="en-US"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56</a:t>
            </a:fld>
            <a:endParaRPr lang="en-US" dirty="0"/>
          </a:p>
        </p:txBody>
      </p:sp>
      <p:sp>
        <p:nvSpPr>
          <p:cNvPr id="3" name="Title 2"/>
          <p:cNvSpPr>
            <a:spLocks noGrp="1"/>
          </p:cNvSpPr>
          <p:nvPr>
            <p:ph type="title"/>
          </p:nvPr>
        </p:nvSpPr>
        <p:spPr/>
        <p:txBody>
          <a:bodyPr/>
          <a:lstStyle/>
          <a:p>
            <a:pPr lvl="2" algn="l" rtl="0">
              <a:spcBef>
                <a:spcPct val="0"/>
              </a:spcBef>
            </a:pPr>
            <a:r>
              <a:rPr lang="en-US" sz="3200" b="1" dirty="0" smtClean="0">
                <a:latin typeface="+mj-lt"/>
              </a:rPr>
              <a:t>CAISO: </a:t>
            </a:r>
            <a:r>
              <a:rPr lang="en-US" sz="3200" b="1" dirty="0">
                <a:latin typeface="+mj-lt"/>
              </a:rPr>
              <a:t>First </a:t>
            </a:r>
            <a:r>
              <a:rPr lang="en-US" sz="3200" b="1" dirty="0" smtClean="0">
                <a:latin typeface="+mj-lt"/>
              </a:rPr>
              <a:t>Financial Assurance Posting </a:t>
            </a:r>
            <a:r>
              <a:rPr lang="en-US" b="1" dirty="0" smtClean="0">
                <a:latin typeface="+mj-lt"/>
              </a:rPr>
              <a:t>(cont.)</a:t>
            </a:r>
            <a:r>
              <a:rPr lang="en-US" sz="3200" b="1" dirty="0" smtClean="0">
                <a:latin typeface="+mj-lt"/>
              </a:rPr>
              <a:t> and Downsizing Process</a:t>
            </a:r>
            <a:endParaRPr lang="en-US" sz="3200" b="1" dirty="0">
              <a:latin typeface="+mj-lt"/>
            </a:endParaRPr>
          </a:p>
        </p:txBody>
      </p:sp>
      <p:sp>
        <p:nvSpPr>
          <p:cNvPr id="4" name="Content Placeholder 3"/>
          <p:cNvSpPr>
            <a:spLocks noGrp="1"/>
          </p:cNvSpPr>
          <p:nvPr>
            <p:ph idx="1"/>
          </p:nvPr>
        </p:nvSpPr>
        <p:spPr>
          <a:xfrm>
            <a:off x="457200" y="1401762"/>
            <a:ext cx="8458200" cy="4999038"/>
          </a:xfrm>
        </p:spPr>
        <p:txBody>
          <a:bodyPr>
            <a:normAutofit fontScale="85000" lnSpcReduction="10000"/>
          </a:bodyPr>
          <a:lstStyle/>
          <a:p>
            <a:pPr lvl="0"/>
            <a:r>
              <a:rPr lang="en-US" dirty="0" smtClean="0"/>
              <a:t>First Financial Assurance Posting </a:t>
            </a:r>
            <a:r>
              <a:rPr lang="en-US" sz="1600" dirty="0" smtClean="0"/>
              <a:t>(cont.)</a:t>
            </a:r>
            <a:endParaRPr lang="en-US" dirty="0" smtClean="0"/>
          </a:p>
          <a:p>
            <a:pPr lvl="1"/>
            <a:r>
              <a:rPr lang="en-US" dirty="0" smtClean="0"/>
              <a:t>Large Gens</a:t>
            </a:r>
            <a:endParaRPr lang="en-US" sz="3600" dirty="0" smtClean="0"/>
          </a:p>
          <a:p>
            <a:pPr lvl="2"/>
            <a:r>
              <a:rPr lang="en-US" dirty="0" smtClean="0"/>
              <a:t>Energy Only IRs – lesser of 15% of Phase I RNU costs assigned to the IR, $20k/MW (total if new, delta if existing) or $7.5 mil., but no less than $500k</a:t>
            </a:r>
            <a:endParaRPr lang="en-US" sz="3400" dirty="0" smtClean="0"/>
          </a:p>
          <a:p>
            <a:pPr lvl="2"/>
            <a:r>
              <a:rPr lang="en-US" dirty="0" smtClean="0"/>
              <a:t>Option A IRs - lesser of 15% of Phase I RNU and LDNU costs assigned to the IR , $20k/MW (total if new, delta if existing) or $7.5 mil., but no less than $500k</a:t>
            </a:r>
            <a:endParaRPr lang="en-US" sz="3400" dirty="0" smtClean="0"/>
          </a:p>
          <a:p>
            <a:pPr lvl="2"/>
            <a:r>
              <a:rPr lang="en-US" dirty="0" smtClean="0"/>
              <a:t>Option B IRs - lesser of 15% of Phase I RNU, LDNU and ADNU costs assigned to the IR, $20k/MW (total if new, delta if existing) or $7.5 mil., but no less than $500k</a:t>
            </a:r>
            <a:endParaRPr lang="en-US" sz="3400" dirty="0" smtClean="0"/>
          </a:p>
          <a:p>
            <a:pPr lvl="2"/>
            <a:r>
              <a:rPr lang="en-US" dirty="0" smtClean="0"/>
              <a:t>Plus:</a:t>
            </a:r>
            <a:endParaRPr lang="en-US" sz="3400" dirty="0" smtClean="0"/>
          </a:p>
          <a:p>
            <a:pPr lvl="3"/>
            <a:r>
              <a:rPr lang="en-US" dirty="0" smtClean="0"/>
              <a:t>Interconnection Facility – lesser of 15% of Phase I IR Interconnection Facility Costs or $20k/MW (total if new, delta if existing) or $7.5 mil., but no less than $500k</a:t>
            </a:r>
            <a:endParaRPr lang="en-US" sz="3200" dirty="0" smtClean="0"/>
          </a:p>
          <a:p>
            <a:pPr lvl="3"/>
            <a:r>
              <a:rPr lang="en-US" dirty="0" smtClean="0"/>
              <a:t>If the cost estimates are less than the minimum posting amount, then use minimum amount</a:t>
            </a:r>
            <a:endParaRPr lang="en-US" sz="3200" dirty="0" smtClean="0"/>
          </a:p>
          <a:p>
            <a:pPr lvl="3"/>
            <a:r>
              <a:rPr lang="en-US" dirty="0" smtClean="0"/>
              <a:t>If fail to post F.A., then IR deemed withdrawn</a:t>
            </a:r>
            <a:endParaRPr lang="en-US" sz="3200" dirty="0" smtClean="0"/>
          </a:p>
          <a:p>
            <a:pPr lvl="0"/>
            <a:r>
              <a:rPr lang="en-US" dirty="0" smtClean="0"/>
              <a:t>Annual Downsizing Process</a:t>
            </a:r>
          </a:p>
          <a:p>
            <a:pPr lvl="1"/>
            <a:r>
              <a:rPr lang="en-US" dirty="0" smtClean="0"/>
              <a:t>Allows an IR to be adjusted down under certain conditions prior to the start of the Phase II studies</a:t>
            </a:r>
            <a:endParaRPr lang="en-US" sz="3600" dirty="0" smtClean="0"/>
          </a:p>
          <a:p>
            <a:pPr lvl="1"/>
            <a:r>
              <a:rPr lang="en-US" dirty="0" smtClean="0"/>
              <a:t>The downsizing IR is still required to finance the RNUs, LDNUs and ADNUs, if the upgrades are required by other gens within its Cluster Study or later queued IRs</a:t>
            </a:r>
            <a:endParaRPr lang="en-US" sz="3600" dirty="0" smtClean="0"/>
          </a:p>
          <a:p>
            <a:pPr lvl="1"/>
            <a:r>
              <a:rPr lang="en-US" dirty="0" smtClean="0"/>
              <a:t>Minimal changes (0 MW &lt; larger of 5% or 10 MW) to capacity reduction does not reduce Phase I cost responsibility</a:t>
            </a:r>
          </a:p>
          <a:p>
            <a:pPr lvl="1"/>
            <a:r>
              <a:rPr lang="en-US" dirty="0" smtClean="0"/>
              <a:t>Also adjusts for IR withdrawals and terminations</a:t>
            </a:r>
          </a:p>
          <a:p>
            <a:endParaRPr lang="en-US"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57</a:t>
            </a:fld>
            <a:endParaRPr lang="en-US" dirty="0"/>
          </a:p>
        </p:txBody>
      </p:sp>
      <p:sp>
        <p:nvSpPr>
          <p:cNvPr id="3" name="Title 2"/>
          <p:cNvSpPr>
            <a:spLocks noGrp="1"/>
          </p:cNvSpPr>
          <p:nvPr>
            <p:ph type="title"/>
          </p:nvPr>
        </p:nvSpPr>
        <p:spPr/>
        <p:txBody>
          <a:bodyPr/>
          <a:lstStyle/>
          <a:p>
            <a:pPr lvl="1" algn="l" rtl="0">
              <a:spcBef>
                <a:spcPct val="0"/>
              </a:spcBef>
            </a:pPr>
            <a:r>
              <a:rPr lang="en-US" sz="3200" b="1" dirty="0" smtClean="0">
                <a:latin typeface="+mj-lt"/>
              </a:rPr>
              <a:t>CAISO: </a:t>
            </a:r>
            <a:r>
              <a:rPr lang="en-US" sz="3200" b="1" dirty="0">
                <a:latin typeface="+mj-lt"/>
              </a:rPr>
              <a:t>Phase </a:t>
            </a:r>
            <a:r>
              <a:rPr lang="en-US" sz="3200" b="1" dirty="0" smtClean="0">
                <a:latin typeface="+mj-lt"/>
              </a:rPr>
              <a:t>II Studies</a:t>
            </a:r>
            <a:endParaRPr lang="en-US" sz="3200" dirty="0">
              <a:latin typeface="+mj-lt"/>
            </a:endParaRPr>
          </a:p>
        </p:txBody>
      </p:sp>
      <p:sp>
        <p:nvSpPr>
          <p:cNvPr id="4" name="Content Placeholder 3"/>
          <p:cNvSpPr>
            <a:spLocks noGrp="1"/>
          </p:cNvSpPr>
          <p:nvPr>
            <p:ph idx="1"/>
          </p:nvPr>
        </p:nvSpPr>
        <p:spPr>
          <a:xfrm>
            <a:off x="457200" y="1219200"/>
            <a:ext cx="8534400" cy="4999038"/>
          </a:xfrm>
        </p:spPr>
        <p:txBody>
          <a:bodyPr>
            <a:normAutofit fontScale="77500" lnSpcReduction="20000"/>
          </a:bodyPr>
          <a:lstStyle/>
          <a:p>
            <a:pPr lvl="0"/>
            <a:r>
              <a:rPr lang="en-US" dirty="0" smtClean="0"/>
              <a:t>Phase II Studies</a:t>
            </a:r>
          </a:p>
          <a:p>
            <a:pPr lvl="1"/>
            <a:r>
              <a:rPr lang="en-US" dirty="0" smtClean="0"/>
              <a:t>Updates Phase I Studies</a:t>
            </a:r>
            <a:endParaRPr lang="en-US" sz="3600" dirty="0" smtClean="0"/>
          </a:p>
          <a:p>
            <a:pPr lvl="1"/>
            <a:r>
              <a:rPr lang="en-US" dirty="0" smtClean="0"/>
              <a:t>Accounts for IR withdrawals, reductions</a:t>
            </a:r>
            <a:endParaRPr lang="en-US" sz="3600" dirty="0" smtClean="0"/>
          </a:p>
          <a:p>
            <a:pPr lvl="1"/>
            <a:r>
              <a:rPr lang="en-US" dirty="0" smtClean="0"/>
              <a:t>Determines final RNU and LDNU costs (recognizing caps)</a:t>
            </a:r>
            <a:endParaRPr lang="en-US" sz="3600" dirty="0" smtClean="0"/>
          </a:p>
          <a:p>
            <a:pPr lvl="1"/>
            <a:r>
              <a:rPr lang="en-US" dirty="0" smtClean="0"/>
              <a:t>Determines revised ADNU cost estimates</a:t>
            </a:r>
            <a:endParaRPr lang="en-US" sz="3600" dirty="0" smtClean="0"/>
          </a:p>
          <a:p>
            <a:pPr lvl="1"/>
            <a:r>
              <a:rPr lang="en-US" dirty="0" smtClean="0"/>
              <a:t>Determines +/- 20% cost estimate for Interconnection Facility </a:t>
            </a:r>
            <a:endParaRPr lang="en-US" sz="3600" dirty="0" smtClean="0"/>
          </a:p>
          <a:p>
            <a:pPr lvl="1"/>
            <a:r>
              <a:rPr lang="en-US" dirty="0" smtClean="0"/>
              <a:t>Determines final POI</a:t>
            </a:r>
            <a:endParaRPr lang="en-US" sz="3600" dirty="0" smtClean="0"/>
          </a:p>
          <a:p>
            <a:r>
              <a:rPr lang="en-US" dirty="0" smtClean="0"/>
              <a:t>Determines final RNU Upgrades and Costs</a:t>
            </a:r>
            <a:endParaRPr lang="en-US" sz="3800" dirty="0" smtClean="0"/>
          </a:p>
          <a:p>
            <a:pPr lvl="1"/>
            <a:r>
              <a:rPr lang="en-US" dirty="0" smtClean="0"/>
              <a:t>Further details the needed short circuit, thermal and stability upgrades, which translate to RNU costs</a:t>
            </a:r>
            <a:endParaRPr lang="en-US" sz="3600" dirty="0" smtClean="0"/>
          </a:p>
          <a:p>
            <a:pPr lvl="1"/>
            <a:r>
              <a:rPr lang="en-US" dirty="0" smtClean="0"/>
              <a:t>RNU Cost Allocation</a:t>
            </a:r>
            <a:endParaRPr lang="en-US" sz="3600" dirty="0" smtClean="0"/>
          </a:p>
          <a:p>
            <a:pPr lvl="2"/>
            <a:r>
              <a:rPr lang="en-US" dirty="0" smtClean="0"/>
              <a:t>Short circuit upgrade costs - are allocated pro rata to IRs that contributed to the issue but capped at Phase I cost estimate</a:t>
            </a:r>
            <a:endParaRPr lang="en-US" sz="3400" dirty="0" smtClean="0"/>
          </a:p>
          <a:p>
            <a:pPr lvl="2"/>
            <a:r>
              <a:rPr lang="en-US" dirty="0" smtClean="0"/>
              <a:t>Thermal and stability upgrade costs - are allocated pro rata to all IRs in study based on total MWs (new gen) of delta MWs (existing gen) but capped at Phase I cost estimate</a:t>
            </a:r>
          </a:p>
          <a:p>
            <a:r>
              <a:rPr lang="en-US" dirty="0" smtClean="0"/>
              <a:t>Reassessment and Approval</a:t>
            </a:r>
          </a:p>
          <a:p>
            <a:pPr lvl="1"/>
            <a:r>
              <a:rPr lang="en-US" dirty="0" smtClean="0"/>
              <a:t>Annually reassessed in the downsizing process</a:t>
            </a:r>
          </a:p>
          <a:p>
            <a:pPr lvl="1"/>
            <a:r>
              <a:rPr lang="en-US" dirty="0" smtClean="0"/>
              <a:t>Phase I costs are “approved” with the first FA posting</a:t>
            </a:r>
          </a:p>
          <a:p>
            <a:pPr lvl="2"/>
            <a:r>
              <a:rPr lang="en-US" dirty="0" smtClean="0"/>
              <a:t>RNU and LDNU</a:t>
            </a:r>
            <a:r>
              <a:rPr lang="en-US" sz="1600" dirty="0" smtClean="0"/>
              <a:t> costs equal Phase I cap or less if reduced due to restudies</a:t>
            </a:r>
            <a:endParaRPr lang="en-US" sz="3400" dirty="0" smtClean="0"/>
          </a:p>
          <a:p>
            <a:pPr lvl="1"/>
            <a:r>
              <a:rPr lang="en-US" dirty="0" smtClean="0"/>
              <a:t>ADNU can be modified during restudy and are “locked” in upon the upgrades’ commercial operations date </a:t>
            </a:r>
          </a:p>
          <a:p>
            <a:pPr lvl="1"/>
            <a:r>
              <a:rPr lang="en-US" dirty="0" smtClean="0"/>
              <a:t>Allows for a reassessment of the Phase II study and associated costs following all IRs’ approval of deliverable capacity values</a:t>
            </a:r>
          </a:p>
          <a:p>
            <a:pPr lvl="1"/>
            <a:endParaRPr lang="en-US" sz="3600" dirty="0" smtClean="0"/>
          </a:p>
          <a:p>
            <a:endParaRPr lang="en-US"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58</a:t>
            </a:fld>
            <a:endParaRPr lang="en-US" dirty="0"/>
          </a:p>
        </p:txBody>
      </p:sp>
      <p:sp>
        <p:nvSpPr>
          <p:cNvPr id="3" name="Title 2"/>
          <p:cNvSpPr>
            <a:spLocks noGrp="1"/>
          </p:cNvSpPr>
          <p:nvPr>
            <p:ph type="title"/>
          </p:nvPr>
        </p:nvSpPr>
        <p:spPr/>
        <p:txBody>
          <a:bodyPr/>
          <a:lstStyle/>
          <a:p>
            <a:r>
              <a:rPr lang="en-US" dirty="0" smtClean="0"/>
              <a:t>CAISO: Final LDNU, revised ADNU and Int. Conn Facilities and Costs</a:t>
            </a:r>
            <a:endParaRPr lang="en-US" dirty="0"/>
          </a:p>
        </p:txBody>
      </p:sp>
      <p:sp>
        <p:nvSpPr>
          <p:cNvPr id="4" name="Content Placeholder 3"/>
          <p:cNvSpPr>
            <a:spLocks noGrp="1"/>
          </p:cNvSpPr>
          <p:nvPr>
            <p:ph idx="1"/>
          </p:nvPr>
        </p:nvSpPr>
        <p:spPr>
          <a:xfrm>
            <a:off x="457200" y="1401762"/>
            <a:ext cx="8534400" cy="4999038"/>
          </a:xfrm>
        </p:spPr>
        <p:txBody>
          <a:bodyPr>
            <a:normAutofit fontScale="92500" lnSpcReduction="10000"/>
          </a:bodyPr>
          <a:lstStyle/>
          <a:p>
            <a:r>
              <a:rPr lang="en-US" dirty="0" smtClean="0"/>
              <a:t>Determine final LDNU Upgrades and Costs</a:t>
            </a:r>
            <a:endParaRPr lang="en-US" sz="3800" dirty="0" smtClean="0"/>
          </a:p>
          <a:p>
            <a:pPr lvl="1"/>
            <a:r>
              <a:rPr lang="en-US" dirty="0" smtClean="0"/>
              <a:t>Further details the needed LDNUs and LDNU costs, which are</a:t>
            </a:r>
            <a:r>
              <a:rPr lang="en-US" sz="2100" dirty="0" smtClean="0"/>
              <a:t> capped at Phase I cost estimate</a:t>
            </a:r>
          </a:p>
          <a:p>
            <a:pPr lvl="1"/>
            <a:r>
              <a:rPr lang="en-US" sz="2100" dirty="0" smtClean="0"/>
              <a:t>LDNU cost allocation</a:t>
            </a:r>
          </a:p>
          <a:p>
            <a:pPr lvl="2"/>
            <a:r>
              <a:rPr lang="en-US" dirty="0" smtClean="0"/>
              <a:t>LDNU costs are allocated to IRs based on flow impact of gen on the needed network upgrade per distribution factor</a:t>
            </a:r>
            <a:endParaRPr lang="en-US" sz="3400" dirty="0" smtClean="0"/>
          </a:p>
          <a:p>
            <a:r>
              <a:rPr lang="en-US" dirty="0" smtClean="0"/>
              <a:t>Determine revised ADNU Upgrades and Costs</a:t>
            </a:r>
            <a:endParaRPr lang="en-US" sz="3800" dirty="0" smtClean="0"/>
          </a:p>
          <a:p>
            <a:pPr lvl="1"/>
            <a:r>
              <a:rPr lang="en-US" dirty="0" smtClean="0"/>
              <a:t>Further details the needed ADNUs and ADNU costs</a:t>
            </a:r>
            <a:endParaRPr lang="en-US" sz="3600" dirty="0" smtClean="0"/>
          </a:p>
          <a:p>
            <a:pPr lvl="1"/>
            <a:r>
              <a:rPr lang="en-US" dirty="0" smtClean="0"/>
              <a:t>LDNU cost allocation </a:t>
            </a:r>
            <a:endParaRPr lang="en-US" sz="3600" dirty="0" smtClean="0"/>
          </a:p>
          <a:p>
            <a:pPr lvl="2"/>
            <a:r>
              <a:rPr lang="en-US" dirty="0" smtClean="0"/>
              <a:t>ADNU costs are allocated to Option B IRs based on flow impact of gen on the ADNU based on an on-peak gen distribution factor.  This is different from the Phase I cost estimate</a:t>
            </a:r>
            <a:endParaRPr lang="en-US" sz="3400" dirty="0" smtClean="0"/>
          </a:p>
          <a:p>
            <a:pPr lvl="3"/>
            <a:r>
              <a:rPr lang="en-US" dirty="0" smtClean="0"/>
              <a:t>Unclear whether the calculation is made on (total MWs of all Option B IRs) or (total MWs (new) or delta MWs (existing) of Option B IRs)</a:t>
            </a:r>
          </a:p>
          <a:p>
            <a:r>
              <a:rPr lang="en-US" dirty="0" smtClean="0"/>
              <a:t>Interconnection Facility and costs</a:t>
            </a:r>
            <a:endParaRPr lang="en-US" sz="3800" dirty="0" smtClean="0"/>
          </a:p>
          <a:p>
            <a:pPr lvl="1"/>
            <a:r>
              <a:rPr lang="en-US" dirty="0" smtClean="0"/>
              <a:t>Further details the needed Interconnection Facility upgrades and costs</a:t>
            </a:r>
            <a:endParaRPr lang="en-US" sz="3600" dirty="0" smtClean="0"/>
          </a:p>
          <a:p>
            <a:pPr lvl="1"/>
            <a:r>
              <a:rPr lang="en-US" dirty="0" smtClean="0"/>
              <a:t>Interconnection Facility costs are allocated 100% to the IR</a:t>
            </a:r>
            <a:endParaRPr lang="en-US"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59</a:t>
            </a:fld>
            <a:endParaRPr lang="en-US" dirty="0"/>
          </a:p>
        </p:txBody>
      </p:sp>
      <p:sp>
        <p:nvSpPr>
          <p:cNvPr id="3" name="Title 2"/>
          <p:cNvSpPr>
            <a:spLocks noGrp="1"/>
          </p:cNvSpPr>
          <p:nvPr>
            <p:ph type="title"/>
          </p:nvPr>
        </p:nvSpPr>
        <p:spPr/>
        <p:txBody>
          <a:bodyPr>
            <a:normAutofit/>
          </a:bodyPr>
          <a:lstStyle/>
          <a:p>
            <a:pPr lvl="2" algn="l" rtl="0">
              <a:spcBef>
                <a:spcPct val="0"/>
              </a:spcBef>
            </a:pPr>
            <a:r>
              <a:rPr lang="en-US" sz="3200" b="1" dirty="0" smtClean="0">
                <a:latin typeface="+mj-lt"/>
              </a:rPr>
              <a:t>CAISO: </a:t>
            </a:r>
            <a:r>
              <a:rPr lang="en-US" sz="3200" b="1" dirty="0">
                <a:latin typeface="+mj-lt"/>
              </a:rPr>
              <a:t>Second </a:t>
            </a:r>
            <a:r>
              <a:rPr lang="en-US" sz="3200" b="1" dirty="0" smtClean="0">
                <a:latin typeface="+mj-lt"/>
              </a:rPr>
              <a:t>Financial Assurance Posting</a:t>
            </a:r>
            <a:endParaRPr lang="en-US" sz="3200" b="1" dirty="0">
              <a:latin typeface="+mj-lt"/>
            </a:endParaRPr>
          </a:p>
        </p:txBody>
      </p:sp>
      <p:sp>
        <p:nvSpPr>
          <p:cNvPr id="4" name="Content Placeholder 3"/>
          <p:cNvSpPr>
            <a:spLocks noGrp="1"/>
          </p:cNvSpPr>
          <p:nvPr>
            <p:ph idx="1"/>
          </p:nvPr>
        </p:nvSpPr>
        <p:spPr>
          <a:xfrm>
            <a:off x="457200" y="1401762"/>
            <a:ext cx="8534400" cy="4999038"/>
          </a:xfrm>
        </p:spPr>
        <p:txBody>
          <a:bodyPr>
            <a:normAutofit fontScale="85000" lnSpcReduction="20000"/>
          </a:bodyPr>
          <a:lstStyle/>
          <a:p>
            <a:pPr lvl="0"/>
            <a:r>
              <a:rPr lang="en-US" dirty="0" smtClean="0"/>
              <a:t>Due the later of 180 calendar days after the first posting of the final Phase II study report</a:t>
            </a:r>
            <a:endParaRPr lang="en-US" sz="4000" dirty="0" smtClean="0"/>
          </a:p>
          <a:p>
            <a:pPr lvl="1"/>
            <a:r>
              <a:rPr lang="en-US" dirty="0" smtClean="0"/>
              <a:t>Option A IRs that did not get any TP deliverability allocation that park their IR may extend the FA posting 12 months</a:t>
            </a:r>
            <a:endParaRPr lang="en-US" sz="3600" dirty="0" smtClean="0"/>
          </a:p>
          <a:p>
            <a:pPr lvl="1"/>
            <a:r>
              <a:rPr lang="en-US" dirty="0" smtClean="0"/>
              <a:t>Option A IRs that received some but not all TP deliverability allocation and seek the additional allocation in the next cycle post an FA for the RNU Interconnection Facility and allocated LDNU as above and may extend the FA posting for the unallocated LDNU by 12 months</a:t>
            </a:r>
            <a:endParaRPr lang="en-US" sz="3600" dirty="0" smtClean="0"/>
          </a:p>
          <a:p>
            <a:pPr lvl="1"/>
            <a:r>
              <a:rPr lang="en-US" dirty="0" smtClean="0"/>
              <a:t>If the cost estimates are less than the minimum posting amount, then IR posts 100% of costs</a:t>
            </a:r>
            <a:endParaRPr lang="en-US" sz="3600" dirty="0" smtClean="0"/>
          </a:p>
          <a:p>
            <a:pPr lvl="1"/>
            <a:r>
              <a:rPr lang="en-US" dirty="0" smtClean="0"/>
              <a:t>If IR fails to post F.A., then constitutes grounds for IR termination</a:t>
            </a:r>
            <a:endParaRPr lang="en-US" sz="3600" dirty="0" smtClean="0"/>
          </a:p>
          <a:p>
            <a:pPr lvl="0"/>
            <a:r>
              <a:rPr lang="en-US" dirty="0" smtClean="0"/>
              <a:t>Small Gens</a:t>
            </a:r>
            <a:endParaRPr lang="en-US" sz="4000" dirty="0" smtClean="0"/>
          </a:p>
          <a:p>
            <a:pPr lvl="1"/>
            <a:r>
              <a:rPr lang="en-US" dirty="0" smtClean="0"/>
              <a:t>Energy Only IRs – lesser of $1 mil. or 30% of Phase I/II RNU costs assigned to the IR but no less than $100k</a:t>
            </a:r>
            <a:endParaRPr lang="en-US" sz="3600" dirty="0" smtClean="0"/>
          </a:p>
          <a:p>
            <a:pPr lvl="1"/>
            <a:r>
              <a:rPr lang="en-US" dirty="0" smtClean="0"/>
              <a:t>Option A IRs - lesser of $1 mil. or 30% of Phase I/II RNU and LDNU costs assigned to the IR but no less than $100k</a:t>
            </a:r>
            <a:endParaRPr lang="en-US" sz="3600" dirty="0" smtClean="0"/>
          </a:p>
          <a:p>
            <a:pPr lvl="1"/>
            <a:r>
              <a:rPr lang="en-US" dirty="0" smtClean="0"/>
              <a:t>Option B IRs - lesser of $1 mil. or (30% of Phase I/II RNU and LDNU costs assigned to the IR plus 30% of Phase II ADNU adjusted for TP Deliverability allocation) but no less than $100k</a:t>
            </a:r>
            <a:endParaRPr lang="en-US" sz="3600" dirty="0" smtClean="0"/>
          </a:p>
          <a:p>
            <a:pPr lvl="1"/>
            <a:r>
              <a:rPr lang="en-US" dirty="0" smtClean="0"/>
              <a:t>Plus</a:t>
            </a:r>
            <a:endParaRPr lang="en-US" sz="3600" dirty="0" smtClean="0"/>
          </a:p>
          <a:p>
            <a:pPr lvl="2"/>
            <a:r>
              <a:rPr lang="en-US" dirty="0" smtClean="0"/>
              <a:t>Interconnection Facility – lesser of $1 mil or 30% of Phase II IR Interconnection Facility Costs but no less than $100k</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ormAutofit/>
          </a:bodyPr>
          <a:lstStyle/>
          <a:p>
            <a:r>
              <a:rPr lang="en-US" sz="3000" dirty="0" smtClean="0"/>
              <a:t>This presentation summarizes a subset of current CAISO, PJM, MISO and NYISO Tariff provisions</a:t>
            </a:r>
            <a:endParaRPr lang="en-US" sz="3000" dirty="0"/>
          </a:p>
        </p:txBody>
      </p:sp>
      <p:sp>
        <p:nvSpPr>
          <p:cNvPr id="3" name="Text Placeholder 2"/>
          <p:cNvSpPr>
            <a:spLocks noGrp="1"/>
          </p:cNvSpPr>
          <p:nvPr>
            <p:ph type="body" sz="quarter" idx="4294967295"/>
          </p:nvPr>
        </p:nvSpPr>
        <p:spPr>
          <a:xfrm>
            <a:off x="457200" y="1600200"/>
            <a:ext cx="8534400" cy="4800600"/>
          </a:xfrm>
        </p:spPr>
        <p:txBody>
          <a:bodyPr>
            <a:normAutofit/>
          </a:bodyPr>
          <a:lstStyle/>
          <a:p>
            <a:r>
              <a:rPr lang="en-US" dirty="0" smtClean="0"/>
              <a:t>This presentation summarizes the group/cluster study and cost allocation provisions in the generators, and as applicable, merchant transmission, interconnection procedures in the NYISO, CAISO, PJM, SPP and MISO Tariffs.  It is based on ISO-NE staff review of the filed Tariffs that were in effect on 1/1/2016, including limited follow-up with individuals at certain ISOs</a:t>
            </a:r>
          </a:p>
          <a:p>
            <a:pPr lvl="1"/>
            <a:r>
              <a:rPr lang="en-US" dirty="0" smtClean="0"/>
              <a:t>In addition, summarizes:</a:t>
            </a:r>
          </a:p>
          <a:p>
            <a:pPr lvl="2"/>
            <a:r>
              <a:rPr lang="en-US" dirty="0" smtClean="0"/>
              <a:t>MISO GIP Filing (ER16-675, dated 12/31/15) </a:t>
            </a:r>
          </a:p>
          <a:p>
            <a:pPr lvl="2"/>
            <a:r>
              <a:rPr lang="en-US" dirty="0" smtClean="0"/>
              <a:t>CAISO GIP Order (ER16-693, dated 03/07/16) </a:t>
            </a:r>
            <a:endParaRPr lang="en-US" dirty="0"/>
          </a:p>
        </p:txBody>
      </p:sp>
      <p:sp>
        <p:nvSpPr>
          <p:cNvPr id="4" name="Slide Number Placeholder 3"/>
          <p:cNvSpPr>
            <a:spLocks noGrp="1"/>
          </p:cNvSpPr>
          <p:nvPr>
            <p:ph type="sldNum" sz="quarter" idx="12"/>
          </p:nvPr>
        </p:nvSpPr>
        <p:spPr/>
        <p:txBody>
          <a:bodyPr/>
          <a:lstStyle/>
          <a:p>
            <a:fld id="{10C7F894-2A36-495D-AB7C-1055F7AC0F9D}" type="slidenum">
              <a:rPr lang="en-US" smtClean="0"/>
              <a:pPr/>
              <a:t>6</a:t>
            </a:fld>
            <a:endParaRPr lang="en-US" dirty="0"/>
          </a:p>
        </p:txBody>
      </p:sp>
    </p:spTree>
    <p:extLst>
      <p:ext uri="{BB962C8B-B14F-4D97-AF65-F5344CB8AC3E}">
        <p14:creationId xmlns:p14="http://schemas.microsoft.com/office/powerpoint/2010/main" val="263700201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60</a:t>
            </a:fld>
            <a:endParaRPr lang="en-US" dirty="0"/>
          </a:p>
        </p:txBody>
      </p:sp>
      <p:sp>
        <p:nvSpPr>
          <p:cNvPr id="3" name="Title 2"/>
          <p:cNvSpPr>
            <a:spLocks noGrp="1"/>
          </p:cNvSpPr>
          <p:nvPr>
            <p:ph type="title"/>
          </p:nvPr>
        </p:nvSpPr>
        <p:spPr>
          <a:xfrm>
            <a:off x="457200" y="76200"/>
            <a:ext cx="8458200" cy="1143000"/>
          </a:xfrm>
        </p:spPr>
        <p:txBody>
          <a:bodyPr/>
          <a:lstStyle/>
          <a:p>
            <a:r>
              <a:rPr lang="en-US" dirty="0" smtClean="0"/>
              <a:t>CAISO: Second Financial Assurance Posting </a:t>
            </a:r>
            <a:r>
              <a:rPr lang="en-US" sz="2000" dirty="0" smtClean="0"/>
              <a:t>(cont.)</a:t>
            </a:r>
            <a:r>
              <a:rPr lang="en-US" dirty="0" smtClean="0"/>
              <a:t>; and Third Financial Assurance Posting </a:t>
            </a:r>
            <a:endParaRPr lang="en-US" dirty="0"/>
          </a:p>
        </p:txBody>
      </p:sp>
      <p:sp>
        <p:nvSpPr>
          <p:cNvPr id="4" name="Content Placeholder 3"/>
          <p:cNvSpPr>
            <a:spLocks noGrp="1"/>
          </p:cNvSpPr>
          <p:nvPr>
            <p:ph idx="1"/>
          </p:nvPr>
        </p:nvSpPr>
        <p:spPr>
          <a:xfrm>
            <a:off x="457200" y="1401762"/>
            <a:ext cx="8534400" cy="4999038"/>
          </a:xfrm>
        </p:spPr>
        <p:txBody>
          <a:bodyPr>
            <a:normAutofit fontScale="92500" lnSpcReduction="20000"/>
          </a:bodyPr>
          <a:lstStyle/>
          <a:p>
            <a:pPr lvl="0"/>
            <a:r>
              <a:rPr lang="en-US" dirty="0" smtClean="0"/>
              <a:t>Second Financial Assurance Posting </a:t>
            </a:r>
            <a:r>
              <a:rPr lang="en-US" sz="1500" dirty="0" smtClean="0"/>
              <a:t>(cont.)</a:t>
            </a:r>
            <a:endParaRPr lang="en-US" sz="2900" dirty="0" smtClean="0"/>
          </a:p>
          <a:p>
            <a:pPr lvl="1"/>
            <a:r>
              <a:rPr lang="en-US" sz="2100" dirty="0" smtClean="0"/>
              <a:t>Large Gens</a:t>
            </a:r>
          </a:p>
          <a:p>
            <a:pPr lvl="2"/>
            <a:r>
              <a:rPr lang="en-US" dirty="0" smtClean="0"/>
              <a:t>Energy Only IRs – lesser of $15 mil. or 30% of Phase I/II RNU costs assigned to the IR but no less than $500k</a:t>
            </a:r>
          </a:p>
          <a:p>
            <a:pPr lvl="2"/>
            <a:r>
              <a:rPr lang="en-US" dirty="0" smtClean="0"/>
              <a:t>Option A IRs - lesser of $15 mil. or 30% of Phase I/II RNU and LDNU costs assigned to the IR but no less than $500k</a:t>
            </a:r>
          </a:p>
          <a:p>
            <a:pPr lvl="2"/>
            <a:r>
              <a:rPr lang="en-US" dirty="0" smtClean="0"/>
              <a:t>Option B IRs - lesser of $15mil. or (30% of Phase I/II RNU and LDNU costs assigned to the IR plus 30% of Phase II ADNU adjusted for TP Deliverability allocation) but no less than $500k</a:t>
            </a:r>
          </a:p>
          <a:p>
            <a:pPr lvl="2"/>
            <a:r>
              <a:rPr lang="en-US" dirty="0" smtClean="0"/>
              <a:t>Plus</a:t>
            </a:r>
          </a:p>
          <a:p>
            <a:pPr lvl="3"/>
            <a:r>
              <a:rPr lang="en-US" sz="1800" dirty="0" smtClean="0"/>
              <a:t>Interconnection Facility – lesser of $15 mil or 30% of Phase II IR Interconnection Facility Costs but no less than $500k</a:t>
            </a:r>
          </a:p>
          <a:p>
            <a:r>
              <a:rPr lang="en-US" dirty="0" smtClean="0"/>
              <a:t>Third Financial Assurance Posting</a:t>
            </a:r>
            <a:endParaRPr lang="en-US" sz="3800" dirty="0" smtClean="0"/>
          </a:p>
          <a:p>
            <a:pPr lvl="1"/>
            <a:r>
              <a:rPr lang="en-US" dirty="0" smtClean="0"/>
              <a:t>Due on or before the start of construction activities for Network Upgrades or Interconnection Facilities</a:t>
            </a:r>
            <a:endParaRPr lang="en-US" sz="3600" dirty="0" smtClean="0"/>
          </a:p>
          <a:p>
            <a:pPr lvl="1"/>
            <a:r>
              <a:rPr lang="en-US" dirty="0" smtClean="0"/>
              <a:t>If fail to post F.A., then constitutes grounds for GIA termination</a:t>
            </a:r>
            <a:endParaRPr lang="en-US" sz="3600" dirty="0" smtClean="0"/>
          </a:p>
          <a:p>
            <a:pPr lvl="1"/>
            <a:r>
              <a:rPr lang="en-US" dirty="0" smtClean="0"/>
              <a:t>100% of Phase II RNU, LDNU and ADNU costs assigned to the IR plus</a:t>
            </a:r>
            <a:endParaRPr lang="en-US" sz="3600" dirty="0" smtClean="0"/>
          </a:p>
          <a:p>
            <a:pPr lvl="2"/>
            <a:r>
              <a:rPr lang="en-US" dirty="0" smtClean="0"/>
              <a:t>Option B IRs do not have to pay for ADNU costs associated with TP deliverability not allocated but have to show that they can finance that amount</a:t>
            </a:r>
            <a:endParaRPr lang="en-US" sz="3400" dirty="0" smtClean="0"/>
          </a:p>
          <a:p>
            <a:pPr lvl="1"/>
            <a:r>
              <a:rPr lang="en-US" dirty="0" smtClean="0"/>
              <a:t>Plus</a:t>
            </a:r>
            <a:endParaRPr lang="en-US" sz="3600" dirty="0" smtClean="0"/>
          </a:p>
          <a:p>
            <a:pPr lvl="2"/>
            <a:r>
              <a:rPr lang="en-US" dirty="0" smtClean="0"/>
              <a:t>100% of Phase II Interconnection Facility Costs</a:t>
            </a:r>
            <a:endParaRPr lang="en-US" sz="3400" dirty="0" smtClean="0"/>
          </a:p>
          <a:p>
            <a:endParaRPr lang="en-US"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61</a:t>
            </a:fld>
            <a:endParaRPr lang="en-US" dirty="0"/>
          </a:p>
        </p:txBody>
      </p:sp>
      <p:sp>
        <p:nvSpPr>
          <p:cNvPr id="3" name="Title 2"/>
          <p:cNvSpPr>
            <a:spLocks noGrp="1"/>
          </p:cNvSpPr>
          <p:nvPr>
            <p:ph type="title"/>
          </p:nvPr>
        </p:nvSpPr>
        <p:spPr/>
        <p:txBody>
          <a:bodyPr>
            <a:normAutofit/>
          </a:bodyPr>
          <a:lstStyle/>
          <a:p>
            <a:r>
              <a:rPr lang="en-US" dirty="0" smtClean="0"/>
              <a:t>CAISO: Withdrawal or Termination </a:t>
            </a:r>
            <a:endParaRPr lang="en-US" dirty="0"/>
          </a:p>
        </p:txBody>
      </p:sp>
      <p:sp>
        <p:nvSpPr>
          <p:cNvPr id="4" name="Content Placeholder 3"/>
          <p:cNvSpPr>
            <a:spLocks noGrp="1"/>
          </p:cNvSpPr>
          <p:nvPr>
            <p:ph idx="1"/>
          </p:nvPr>
        </p:nvSpPr>
        <p:spPr>
          <a:xfrm>
            <a:off x="457200" y="1295400"/>
            <a:ext cx="8458200" cy="5029200"/>
          </a:xfrm>
        </p:spPr>
        <p:txBody>
          <a:bodyPr>
            <a:normAutofit fontScale="92500" lnSpcReduction="20000"/>
          </a:bodyPr>
          <a:lstStyle/>
          <a:p>
            <a:r>
              <a:rPr lang="en-US" dirty="0" smtClean="0"/>
              <a:t>Withdrawal of an IR or Termination of GIA</a:t>
            </a:r>
            <a:endParaRPr lang="en-US" sz="4000" dirty="0" smtClean="0"/>
          </a:p>
          <a:p>
            <a:pPr lvl="1"/>
            <a:r>
              <a:rPr lang="en-US" dirty="0" smtClean="0"/>
              <a:t>Except for certain reasons, a w/d of an IR or GIA termination allows the TO  to liquidate the interconnection F.A. to pay for (a) the RNUs, LDNUs and ADNUs, any excess must be returned to IR customer, and (b) the Interconnection Facility cost incurred or committed</a:t>
            </a:r>
            <a:endParaRPr lang="en-US" sz="3600" dirty="0" smtClean="0"/>
          </a:p>
          <a:p>
            <a:r>
              <a:rPr lang="en-US" dirty="0" smtClean="0"/>
              <a:t>Partial Recovery of FA after IR Withdrawal or Termination of GIA </a:t>
            </a:r>
            <a:endParaRPr lang="en-US" sz="4000" dirty="0" smtClean="0"/>
          </a:p>
          <a:p>
            <a:pPr lvl="1"/>
            <a:r>
              <a:rPr lang="en-US" dirty="0" smtClean="0"/>
              <a:t>6 conditions allow for the partial recovery of FA after Withdrawal of an IR or Termination of GIA</a:t>
            </a:r>
            <a:endParaRPr lang="en-US" sz="3600" dirty="0" smtClean="0"/>
          </a:p>
          <a:p>
            <a:pPr lvl="2"/>
            <a:r>
              <a:rPr lang="en-US" dirty="0" smtClean="0"/>
              <a:t>Failure to secure a Power Purchase Agreement</a:t>
            </a:r>
          </a:p>
          <a:p>
            <a:pPr lvl="2"/>
            <a:r>
              <a:rPr lang="en-US" sz="1900" dirty="0" smtClean="0"/>
              <a:t>Failure to secure a necessary permit </a:t>
            </a:r>
          </a:p>
          <a:p>
            <a:pPr lvl="2"/>
            <a:r>
              <a:rPr lang="en-US" sz="1900" dirty="0" smtClean="0"/>
              <a:t>Increase in the cost of TO’s Interconnection Facilities </a:t>
            </a:r>
          </a:p>
          <a:p>
            <a:pPr lvl="2"/>
            <a:r>
              <a:rPr lang="en-US" sz="1900" dirty="0" smtClean="0"/>
              <a:t>Material change in IR’s Interconnection Facilities created by a CAISO change in POI </a:t>
            </a:r>
          </a:p>
          <a:p>
            <a:pPr lvl="2"/>
            <a:r>
              <a:rPr lang="en-US" sz="1900" dirty="0" smtClean="0"/>
              <a:t>An IR having selected Option (A) is not allocated TP Deliverability and notifies the CAISO of its election to withdraw by the deadline for the second posting of Financial Security </a:t>
            </a:r>
          </a:p>
          <a:p>
            <a:pPr lvl="2"/>
            <a:r>
              <a:rPr lang="en-US" sz="1900" dirty="0" smtClean="0"/>
              <a:t>For an IR having selected Option (B) an increase in the Phase II Interconnection Study cost estimates for ANDUs over the Phase I Interconnection Study cost estimates for ADNUs of the lesser of either twenty (20) percent or $20 million</a:t>
            </a:r>
          </a:p>
          <a:p>
            <a:pPr lvl="1"/>
            <a:r>
              <a:rPr lang="en-US" dirty="0" smtClean="0"/>
              <a:t>Amount of refund is dependent on when the action is taken</a:t>
            </a:r>
            <a:endParaRPr lang="en-US" sz="3600" dirty="0" smtClean="0"/>
          </a:p>
          <a:p>
            <a:endParaRPr lang="en-US"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62</a:t>
            </a:fld>
            <a:endParaRPr lang="en-US" dirty="0"/>
          </a:p>
        </p:txBody>
      </p:sp>
      <p:sp>
        <p:nvSpPr>
          <p:cNvPr id="3" name="Title 2"/>
          <p:cNvSpPr>
            <a:spLocks noGrp="1"/>
          </p:cNvSpPr>
          <p:nvPr>
            <p:ph type="title"/>
          </p:nvPr>
        </p:nvSpPr>
        <p:spPr/>
        <p:txBody>
          <a:bodyPr/>
          <a:lstStyle/>
          <a:p>
            <a:r>
              <a:rPr lang="en-US" dirty="0" smtClean="0"/>
              <a:t>CAISO: TO Obligated to fund RNU and LDNU Costs that Exceed Cap</a:t>
            </a:r>
            <a:endParaRPr lang="en-US" dirty="0"/>
          </a:p>
        </p:txBody>
      </p:sp>
      <p:sp>
        <p:nvSpPr>
          <p:cNvPr id="4" name="Content Placeholder 3"/>
          <p:cNvSpPr>
            <a:spLocks noGrp="1"/>
          </p:cNvSpPr>
          <p:nvPr>
            <p:ph idx="1"/>
          </p:nvPr>
        </p:nvSpPr>
        <p:spPr>
          <a:xfrm>
            <a:off x="457200" y="1401762"/>
            <a:ext cx="8229600" cy="4999038"/>
          </a:xfrm>
        </p:spPr>
        <p:txBody>
          <a:bodyPr>
            <a:normAutofit fontScale="92500" lnSpcReduction="10000"/>
          </a:bodyPr>
          <a:lstStyle/>
          <a:p>
            <a:r>
              <a:rPr lang="en-US" dirty="0" smtClean="0"/>
              <a:t>Single IR</a:t>
            </a:r>
          </a:p>
          <a:p>
            <a:pPr lvl="1"/>
            <a:r>
              <a:rPr lang="en-US" dirty="0" smtClean="0"/>
              <a:t>Where the RNUs and LDNUs costs are assigned to a single IR, the TO(s) can invoice the IR up to the RNU and LDNU caps</a:t>
            </a:r>
          </a:p>
          <a:p>
            <a:r>
              <a:rPr lang="en-US" dirty="0" smtClean="0"/>
              <a:t>Multiple IRs</a:t>
            </a:r>
          </a:p>
          <a:p>
            <a:pPr lvl="1"/>
            <a:r>
              <a:rPr lang="en-US" dirty="0" smtClean="0"/>
              <a:t>Where the RNU and LDNU costs are assigned to multiple IRs, the TO(s) can invoice each IR for such RNUs and LDNU in accordance with their respective cost responsibilities, up to a maximum amount no greater than the cost cap assigned to that IR</a:t>
            </a:r>
          </a:p>
          <a:p>
            <a:pPr lvl="1"/>
            <a:r>
              <a:rPr lang="en-US" dirty="0" smtClean="0"/>
              <a:t>Where the ADNU costs are assigned to more than one Option (B) IR, the TO(s) shall invoice each IR for such ADNUs based on their respective cost responsibilities</a:t>
            </a:r>
          </a:p>
          <a:p>
            <a:r>
              <a:rPr lang="en-US" dirty="0" smtClean="0"/>
              <a:t>RNUs and LDNUs costs above the total individual RNU and LDNU cost caps are allocated to transmission rate payers</a:t>
            </a:r>
          </a:p>
          <a:p>
            <a:r>
              <a:rPr lang="en-US" dirty="0" smtClean="0"/>
              <a:t>Transition</a:t>
            </a:r>
          </a:p>
          <a:p>
            <a:pPr lvl="1"/>
            <a:r>
              <a:rPr lang="en-US" dirty="0" smtClean="0"/>
              <a:t>Limited discussion in GIP Business Procedures (not Tariff) on the 2010 merging of the small and large gen queues</a:t>
            </a:r>
          </a:p>
          <a:p>
            <a:endParaRPr lang="en-US" sz="4000" dirty="0" smtClean="0">
              <a:solidFill>
                <a:srgbClr val="FF0000"/>
              </a:solidFill>
            </a:endParaRPr>
          </a:p>
          <a:p>
            <a:endParaRPr lang="en-US"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63</a:t>
            </a:fld>
            <a:endParaRPr lang="en-US" dirty="0"/>
          </a:p>
        </p:txBody>
      </p:sp>
      <p:sp>
        <p:nvSpPr>
          <p:cNvPr id="3" name="Title 2"/>
          <p:cNvSpPr>
            <a:spLocks noGrp="1"/>
          </p:cNvSpPr>
          <p:nvPr>
            <p:ph type="title"/>
          </p:nvPr>
        </p:nvSpPr>
        <p:spPr/>
        <p:txBody>
          <a:bodyPr/>
          <a:lstStyle/>
          <a:p>
            <a:r>
              <a:rPr lang="en-US" dirty="0" smtClean="0"/>
              <a:t>CAISO: GIP Order </a:t>
            </a:r>
            <a:r>
              <a:rPr lang="en-US" sz="2000" dirty="0" smtClean="0"/>
              <a:t>(ER16-693, dated 03/07/16) </a:t>
            </a:r>
            <a:endParaRPr lang="en-US" dirty="0"/>
          </a:p>
        </p:txBody>
      </p:sp>
      <p:sp>
        <p:nvSpPr>
          <p:cNvPr id="4" name="Content Placeholder 3"/>
          <p:cNvSpPr>
            <a:spLocks noGrp="1"/>
          </p:cNvSpPr>
          <p:nvPr>
            <p:ph idx="1"/>
          </p:nvPr>
        </p:nvSpPr>
        <p:spPr>
          <a:xfrm>
            <a:off x="457200" y="1295400"/>
            <a:ext cx="8534400" cy="5105400"/>
          </a:xfrm>
        </p:spPr>
        <p:txBody>
          <a:bodyPr>
            <a:normAutofit fontScale="62500" lnSpcReduction="20000"/>
          </a:bodyPr>
          <a:lstStyle/>
          <a:p>
            <a:pPr marL="341313" indent="-341313">
              <a:buFont typeface="+mj-lt"/>
              <a:buAutoNum type="arabicPeriod"/>
            </a:pPr>
            <a:r>
              <a:rPr lang="en-US" dirty="0" smtClean="0"/>
              <a:t>Downgrades capacity deliverability IRs to energy deliverability IRs if in-service date is &gt; 7 years in cluster study (&gt; 10 yrs in serial study), unless meets certain criteria </a:t>
            </a:r>
          </a:p>
          <a:p>
            <a:pPr marL="341313" indent="-341313">
              <a:buFont typeface="+mj-lt"/>
              <a:buAutoNum type="arabicPeriod"/>
            </a:pPr>
            <a:r>
              <a:rPr lang="en-US" dirty="0" smtClean="0"/>
              <a:t>Unless agreed to, parties have 120 days to negotiate the IA</a:t>
            </a:r>
          </a:p>
          <a:p>
            <a:pPr marL="341313" indent="-341313">
              <a:buFont typeface="+mj-lt"/>
              <a:buAutoNum type="arabicPeriod"/>
            </a:pPr>
            <a:r>
              <a:rPr lang="en-US" dirty="0" smtClean="0"/>
              <a:t>Changes current variable study deposits to a flat $150,000</a:t>
            </a:r>
          </a:p>
          <a:p>
            <a:pPr marL="341313" indent="-341313">
              <a:buFont typeface="+mj-lt"/>
              <a:buAutoNum type="arabicPeriod"/>
            </a:pPr>
            <a:r>
              <a:rPr lang="en-US" dirty="0" smtClean="0"/>
              <a:t>Modifies financial security requirements for IRs that want to self-build network upgrades</a:t>
            </a:r>
          </a:p>
          <a:p>
            <a:pPr marL="341313" indent="-341313">
              <a:buFont typeface="+mj-lt"/>
              <a:buAutoNum type="arabicPeriod"/>
            </a:pPr>
            <a:r>
              <a:rPr lang="en-US" dirty="0" smtClean="0"/>
              <a:t>Allows IR to revise its commercial operation date (and associated dates) as a modification that would not require a material modification analysis, but only if requested shortly after the Phase I results meeting</a:t>
            </a:r>
          </a:p>
          <a:p>
            <a:pPr marL="341313" indent="-341313">
              <a:buFont typeface="+mj-lt"/>
              <a:buAutoNum type="arabicPeriod"/>
            </a:pPr>
            <a:r>
              <a:rPr lang="en-US" dirty="0" smtClean="0"/>
              <a:t>Clarifies that where an IR makes a modification request after the Phase II study that changes the scope, schedule, or cost of the interconnection facilities or network upgrades, CAISO will issue a revised interconnection study report to the IR within 90 days of the request</a:t>
            </a:r>
          </a:p>
          <a:p>
            <a:pPr marL="341313" indent="-341313">
              <a:buFont typeface="+mj-lt"/>
              <a:buAutoNum type="arabicPeriod"/>
            </a:pPr>
            <a:r>
              <a:rPr lang="en-US" i="1" dirty="0" smtClean="0"/>
              <a:t>Generally non-substantive and consistent with the Order No. 2003 standards, modifies the pro forma Large Generator Interconnection Agreement’s (LGIA) insurance provisions</a:t>
            </a:r>
          </a:p>
          <a:p>
            <a:pPr marL="341313" indent="-341313">
              <a:buFont typeface="+mj-lt"/>
              <a:buAutoNum type="arabicPeriod"/>
            </a:pPr>
            <a:r>
              <a:rPr lang="en-US" dirty="0" smtClean="0"/>
              <a:t>Amends tariff to provide greater certainty with respect to the timing of when an IR must post financial security</a:t>
            </a:r>
          </a:p>
          <a:p>
            <a:pPr marL="341313" indent="-341313">
              <a:buFont typeface="+mj-lt"/>
              <a:buAutoNum type="arabicPeriod"/>
            </a:pPr>
            <a:r>
              <a:rPr lang="en-US" dirty="0" smtClean="0"/>
              <a:t>Option A/B Clarification:</a:t>
            </a:r>
          </a:p>
          <a:p>
            <a:pPr marL="573088" lvl="1" indent="-231775">
              <a:buFont typeface="Arial" pitchFamily="34" charset="0"/>
              <a:buChar char="•"/>
            </a:pPr>
            <a:r>
              <a:rPr lang="en-US" dirty="0" smtClean="0"/>
              <a:t>An IR that selects Option B and does not receive its requested deliverability capacity allocation has the option to change its deliverability status to energy-only (just like Option A customers)</a:t>
            </a:r>
          </a:p>
          <a:p>
            <a:pPr marL="573088" lvl="1" indent="-231775">
              <a:buFont typeface="Arial" pitchFamily="34" charset="0"/>
              <a:buChar char="•"/>
            </a:pPr>
            <a:r>
              <a:rPr lang="en-US" dirty="0" smtClean="0"/>
              <a:t>All IRs must meet the minimum criteria identified in the tariff to be eligible to receive a deliverability allocation</a:t>
            </a:r>
          </a:p>
          <a:p>
            <a:pPr marL="457200" indent="-457200">
              <a:buFont typeface="+mj-lt"/>
              <a:buAutoNum type="arabicPeriod"/>
            </a:pPr>
            <a:endParaRPr lang="en-US" dirty="0" smtClean="0"/>
          </a:p>
          <a:p>
            <a:pPr marL="457200" indent="-457200">
              <a:buFont typeface="+mj-lt"/>
              <a:buAutoNum type="arabicPeriod"/>
            </a:pPr>
            <a:endParaRPr lang="en-US" i="1" dirty="0" smtClean="0"/>
          </a:p>
          <a:p>
            <a:pPr marL="457200" indent="-457200">
              <a:buFont typeface="+mj-lt"/>
              <a:buAutoNum type="arabicPeriod"/>
            </a:pPr>
            <a:endParaRPr lang="en-US" dirty="0" smtClean="0"/>
          </a:p>
          <a:p>
            <a:pPr marL="457200" indent="-457200">
              <a:buFont typeface="+mj-lt"/>
              <a:buAutoNum type="arabicPeriod"/>
            </a:pPr>
            <a:endParaRPr lang="en-US"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Appendix B</a:t>
            </a:r>
            <a:br>
              <a:rPr lang="en-US" dirty="0" smtClean="0"/>
            </a:br>
            <a:r>
              <a:rPr lang="en-US" dirty="0" smtClean="0"/>
              <a:t>Additional Summary Information </a:t>
            </a:r>
            <a:br>
              <a:rPr lang="en-US" dirty="0" smtClean="0"/>
            </a:br>
            <a:r>
              <a:rPr lang="en-US" dirty="0" smtClean="0"/>
              <a:t>MISO Group Study</a:t>
            </a:r>
            <a:endParaRPr lang="en-US" dirty="0"/>
          </a:p>
        </p:txBody>
      </p:sp>
      <p:sp>
        <p:nvSpPr>
          <p:cNvPr id="4" name="Slide Number Placeholder 3"/>
          <p:cNvSpPr>
            <a:spLocks noGrp="1"/>
          </p:cNvSpPr>
          <p:nvPr>
            <p:ph type="sldNum" sz="quarter" idx="4"/>
          </p:nvPr>
        </p:nvSpPr>
        <p:spPr/>
        <p:txBody>
          <a:bodyPr/>
          <a:lstStyle/>
          <a:p>
            <a:fld id="{10C7F894-2A36-495D-AB7C-1055F7AC0F9D}" type="slidenum">
              <a:rPr lang="en-US" smtClean="0"/>
              <a:pPr/>
              <a:t>64</a:t>
            </a:fld>
            <a:endParaRPr lang="en-US"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dirty="0" smtClean="0"/>
              <a:t>MISO: Study Options</a:t>
            </a:r>
            <a:endParaRPr lang="en-US" dirty="0"/>
          </a:p>
        </p:txBody>
      </p:sp>
      <p:sp>
        <p:nvSpPr>
          <p:cNvPr id="3" name="Text Placeholder 2"/>
          <p:cNvSpPr>
            <a:spLocks noGrp="1"/>
          </p:cNvSpPr>
          <p:nvPr>
            <p:ph type="body" sz="quarter" idx="4294967295"/>
          </p:nvPr>
        </p:nvSpPr>
        <p:spPr>
          <a:xfrm>
            <a:off x="457200" y="1600200"/>
            <a:ext cx="8534400" cy="4419600"/>
          </a:xfrm>
        </p:spPr>
        <p:txBody>
          <a:bodyPr/>
          <a:lstStyle/>
          <a:p>
            <a:r>
              <a:rPr lang="en-US" dirty="0" smtClean="0"/>
              <a:t>Group Study – primary path utilized to assess energy and capacity deliverability and required upgrades</a:t>
            </a:r>
            <a:endParaRPr lang="en-US" sz="3800" dirty="0" smtClean="0"/>
          </a:p>
          <a:p>
            <a:r>
              <a:rPr lang="en-US" dirty="0" smtClean="0"/>
              <a:t>Independent Study – Those IRs not included in the group study</a:t>
            </a:r>
            <a:endParaRPr lang="en-US" sz="3800" dirty="0" smtClean="0"/>
          </a:p>
          <a:p>
            <a:r>
              <a:rPr lang="en-US" dirty="0" smtClean="0"/>
              <a:t>Fast Track – new or added MW of &lt; or = 5 MW IRs</a:t>
            </a:r>
            <a:endParaRPr lang="en-US" sz="3800" dirty="0"/>
          </a:p>
        </p:txBody>
      </p:sp>
      <p:sp>
        <p:nvSpPr>
          <p:cNvPr id="4" name="Slide Number Placeholder 3"/>
          <p:cNvSpPr>
            <a:spLocks noGrp="1"/>
          </p:cNvSpPr>
          <p:nvPr>
            <p:ph type="sldNum" sz="quarter" idx="12"/>
          </p:nvPr>
        </p:nvSpPr>
        <p:spPr/>
        <p:txBody>
          <a:bodyPr/>
          <a:lstStyle/>
          <a:p>
            <a:fld id="{10C7F894-2A36-495D-AB7C-1055F7AC0F9D}" type="slidenum">
              <a:rPr lang="en-US" smtClean="0"/>
              <a:pPr/>
              <a:t>65</a:t>
            </a:fld>
            <a:endParaRPr lang="en-US" dirty="0"/>
          </a:p>
        </p:txBody>
      </p:sp>
    </p:spTree>
    <p:extLst>
      <p:ext uri="{BB962C8B-B14F-4D97-AF65-F5344CB8AC3E}">
        <p14:creationId xmlns:p14="http://schemas.microsoft.com/office/powerpoint/2010/main" val="263700201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66</a:t>
            </a:fld>
            <a:endParaRPr lang="en-US" dirty="0"/>
          </a:p>
        </p:txBody>
      </p:sp>
      <p:sp>
        <p:nvSpPr>
          <p:cNvPr id="3" name="Title 2"/>
          <p:cNvSpPr>
            <a:spLocks noGrp="1"/>
          </p:cNvSpPr>
          <p:nvPr>
            <p:ph type="title"/>
          </p:nvPr>
        </p:nvSpPr>
        <p:spPr/>
        <p:txBody>
          <a:bodyPr/>
          <a:lstStyle/>
          <a:p>
            <a:r>
              <a:rPr lang="en-US" dirty="0" smtClean="0"/>
              <a:t>MISO: IR Service Request Types</a:t>
            </a:r>
            <a:endParaRPr lang="en-US" dirty="0"/>
          </a:p>
        </p:txBody>
      </p:sp>
      <p:sp>
        <p:nvSpPr>
          <p:cNvPr id="4" name="Content Placeholder 3"/>
          <p:cNvSpPr>
            <a:spLocks noGrp="1"/>
          </p:cNvSpPr>
          <p:nvPr>
            <p:ph idx="1"/>
          </p:nvPr>
        </p:nvSpPr>
        <p:spPr>
          <a:xfrm>
            <a:off x="457200" y="1401762"/>
            <a:ext cx="8610600" cy="4999038"/>
          </a:xfrm>
        </p:spPr>
        <p:txBody>
          <a:bodyPr>
            <a:normAutofit fontScale="92500" lnSpcReduction="10000"/>
          </a:bodyPr>
          <a:lstStyle/>
          <a:p>
            <a:r>
              <a:rPr lang="en-US" dirty="0" smtClean="0"/>
              <a:t>Energy Resource Interconnection Service (ERIS) allows an IR to connect to the Transmission or Distribution System, and be eligible to deliver the facility’s output using the existing firm or non-firm Transmission System capacity on an “as available” basis</a:t>
            </a:r>
          </a:p>
          <a:p>
            <a:r>
              <a:rPr lang="en-US" dirty="0" smtClean="0"/>
              <a:t>Net Zero Interconnection Service is restricted ERIS that allows an IR to increase the gross generating capability at the same POI of an existing generator without increasing the existing Interconnection Service limit at that POI</a:t>
            </a:r>
          </a:p>
          <a:p>
            <a:r>
              <a:rPr lang="en-US" dirty="0" smtClean="0"/>
              <a:t>Network Resource Interconnection Service (NRIS) allows the IR to be designated on the Transmission System as a Network Resource, up to the Generating Facility's full output, on the same basis as existing interconnected Network Resources, and to be studied as a Network Resource on the assumption that such a designation will occur</a:t>
            </a:r>
          </a:p>
          <a:p>
            <a:pPr lvl="1"/>
            <a:r>
              <a:rPr lang="en-US" dirty="0" smtClean="0"/>
              <a:t>Also allows Conditional NR Interconnection Service</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67</a:t>
            </a:fld>
            <a:endParaRPr lang="en-US" dirty="0"/>
          </a:p>
        </p:txBody>
      </p:sp>
      <p:sp>
        <p:nvSpPr>
          <p:cNvPr id="3" name="Title 2"/>
          <p:cNvSpPr>
            <a:spLocks noGrp="1"/>
          </p:cNvSpPr>
          <p:nvPr>
            <p:ph type="title"/>
          </p:nvPr>
        </p:nvSpPr>
        <p:spPr/>
        <p:txBody>
          <a:bodyPr/>
          <a:lstStyle/>
          <a:p>
            <a:r>
              <a:rPr lang="en-US" dirty="0" smtClean="0"/>
              <a:t>MISO: Study Costs</a:t>
            </a:r>
            <a:endParaRPr lang="en-US" dirty="0"/>
          </a:p>
        </p:txBody>
      </p:sp>
      <p:sp>
        <p:nvSpPr>
          <p:cNvPr id="4" name="Content Placeholder 3"/>
          <p:cNvSpPr>
            <a:spLocks noGrp="1"/>
          </p:cNvSpPr>
          <p:nvPr>
            <p:ph idx="1"/>
          </p:nvPr>
        </p:nvSpPr>
        <p:spPr>
          <a:xfrm>
            <a:off x="457200" y="1401762"/>
            <a:ext cx="8534400" cy="4999038"/>
          </a:xfrm>
        </p:spPr>
        <p:txBody>
          <a:bodyPr/>
          <a:lstStyle/>
          <a:p>
            <a:r>
              <a:rPr lang="en-US" dirty="0" smtClean="0"/>
              <a:t>Study costs/Allocation</a:t>
            </a:r>
          </a:p>
          <a:p>
            <a:pPr lvl="1"/>
            <a:r>
              <a:rPr lang="en-US" dirty="0" smtClean="0"/>
              <a:t>Per stated milestone study deposits, which represent the cost of study in a MW range.  Unused $ are refunded upon completion </a:t>
            </a:r>
          </a:p>
          <a:p>
            <a:pPr lvl="2"/>
            <a:r>
              <a:rPr lang="en-US" dirty="0" smtClean="0"/>
              <a:t>Unclear how an IR’s share is determined</a:t>
            </a:r>
          </a:p>
          <a:p>
            <a:pPr marL="342900" lvl="1" indent="-342900">
              <a:spcBef>
                <a:spcPts val="1200"/>
              </a:spcBef>
              <a:buFont typeface="Arial" pitchFamily="34" charset="0"/>
              <a:buChar char="•"/>
            </a:pPr>
            <a:r>
              <a:rPr lang="en-US" sz="2400" dirty="0" smtClean="0"/>
              <a:t>Re-study Costs</a:t>
            </a:r>
          </a:p>
          <a:p>
            <a:pPr lvl="1"/>
            <a:r>
              <a:rPr lang="en-US" dirty="0"/>
              <a:t>DPP restudy costs are offset by the above milestone study deposits</a:t>
            </a:r>
          </a:p>
          <a:p>
            <a:endParaRPr lang="en-US"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MISO: Group Study Process</a:t>
            </a:r>
            <a:endParaRPr lang="en-US" dirty="0"/>
          </a:p>
        </p:txBody>
      </p:sp>
      <p:sp>
        <p:nvSpPr>
          <p:cNvPr id="3" name="Text Placeholder 2"/>
          <p:cNvSpPr>
            <a:spLocks noGrp="1"/>
          </p:cNvSpPr>
          <p:nvPr>
            <p:ph type="body" sz="quarter" idx="4294967295"/>
          </p:nvPr>
        </p:nvSpPr>
        <p:spPr>
          <a:xfrm>
            <a:off x="457200" y="1371600"/>
            <a:ext cx="8534400" cy="4800600"/>
          </a:xfrm>
        </p:spPr>
        <p:txBody>
          <a:bodyPr>
            <a:normAutofit fontScale="92500" lnSpcReduction="10000"/>
          </a:bodyPr>
          <a:lstStyle/>
          <a:p>
            <a:r>
              <a:rPr lang="en-US" dirty="0" smtClean="0"/>
              <a:t>MISO and TOs determine which IRs will be grouped</a:t>
            </a:r>
            <a:endParaRPr lang="en-US" sz="3800" dirty="0" smtClean="0"/>
          </a:p>
          <a:p>
            <a:pPr lvl="1"/>
            <a:r>
              <a:rPr lang="en-US" dirty="0" smtClean="0"/>
              <a:t>Group studies are: not limited by size; are based on constrained area, transmission voltage, right of way availability, substation room for expansion</a:t>
            </a:r>
            <a:endParaRPr lang="en-US" sz="3600" dirty="0" smtClean="0"/>
          </a:p>
          <a:p>
            <a:pPr lvl="1"/>
            <a:r>
              <a:rPr lang="en-US" dirty="0" smtClean="0"/>
              <a:t>Sub-groups may also be selected based on limiting constraints; engineering judgment</a:t>
            </a:r>
            <a:endParaRPr lang="en-US" sz="3600" dirty="0" smtClean="0"/>
          </a:p>
          <a:p>
            <a:pPr lvl="1"/>
            <a:r>
              <a:rPr lang="en-US" dirty="0" smtClean="0"/>
              <a:t>Other factors considered: number/type of projects, queue position, electrical proximity to POI</a:t>
            </a:r>
            <a:endParaRPr lang="en-US" sz="3600" dirty="0" smtClean="0"/>
          </a:p>
          <a:p>
            <a:r>
              <a:rPr lang="en-US" dirty="0" smtClean="0"/>
              <a:t>Injection constraints are mitigated for all IRs</a:t>
            </a:r>
          </a:p>
          <a:p>
            <a:pPr lvl="1"/>
            <a:r>
              <a:rPr lang="en-US" sz="2100" dirty="0" smtClean="0"/>
              <a:t>An IR must mitigate the injection constraints it causes to the transmission system</a:t>
            </a:r>
          </a:p>
          <a:p>
            <a:r>
              <a:rPr lang="en-US" dirty="0" smtClean="0"/>
              <a:t>Network Upgrade Facility Study for IRs requesting</a:t>
            </a:r>
          </a:p>
          <a:p>
            <a:pPr lvl="1"/>
            <a:r>
              <a:rPr lang="en-US" dirty="0" smtClean="0"/>
              <a:t>(i) energy resource interconnection service (ERIS) with firm service reservations;</a:t>
            </a:r>
          </a:p>
          <a:p>
            <a:pPr lvl="2"/>
            <a:r>
              <a:rPr lang="en-US" dirty="0" smtClean="0"/>
              <a:t>ERIS is studied at the firm service reservation value</a:t>
            </a:r>
          </a:p>
          <a:p>
            <a:pPr lvl="1"/>
            <a:r>
              <a:rPr lang="en-US" dirty="0" smtClean="0"/>
              <a:t>(ii) “capability” network resource interconnection service (NRIS)</a:t>
            </a:r>
          </a:p>
          <a:p>
            <a:pPr lvl="2"/>
            <a:r>
              <a:rPr lang="en-US" dirty="0" smtClean="0"/>
              <a:t>NRIS is studied at the requested capacity value</a:t>
            </a:r>
          </a:p>
        </p:txBody>
      </p:sp>
      <p:sp>
        <p:nvSpPr>
          <p:cNvPr id="4" name="Slide Number Placeholder 3"/>
          <p:cNvSpPr>
            <a:spLocks noGrp="1"/>
          </p:cNvSpPr>
          <p:nvPr>
            <p:ph type="sldNum" sz="quarter" idx="12"/>
          </p:nvPr>
        </p:nvSpPr>
        <p:spPr/>
        <p:txBody>
          <a:bodyPr/>
          <a:lstStyle/>
          <a:p>
            <a:fld id="{10C7F894-2A36-495D-AB7C-1055F7AC0F9D}" type="slidenum">
              <a:rPr lang="en-US" smtClean="0"/>
              <a:pPr/>
              <a:t>68</a:t>
            </a:fld>
            <a:endParaRPr lang="en-US" dirty="0"/>
          </a:p>
        </p:txBody>
      </p:sp>
    </p:spTree>
    <p:extLst>
      <p:ext uri="{BB962C8B-B14F-4D97-AF65-F5344CB8AC3E}">
        <p14:creationId xmlns:p14="http://schemas.microsoft.com/office/powerpoint/2010/main" val="263700201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MISO: SIS /Facility Studies and Upgrade Costs</a:t>
            </a:r>
            <a:endParaRPr lang="en-US" dirty="0"/>
          </a:p>
        </p:txBody>
      </p:sp>
      <p:sp>
        <p:nvSpPr>
          <p:cNvPr id="3" name="Text Placeholder 2"/>
          <p:cNvSpPr>
            <a:spLocks noGrp="1"/>
          </p:cNvSpPr>
          <p:nvPr>
            <p:ph type="body" sz="quarter" idx="4294967295"/>
          </p:nvPr>
        </p:nvSpPr>
        <p:spPr>
          <a:xfrm>
            <a:off x="457200" y="1447800"/>
            <a:ext cx="8229600" cy="4800600"/>
          </a:xfrm>
        </p:spPr>
        <p:txBody>
          <a:bodyPr>
            <a:normAutofit/>
          </a:bodyPr>
          <a:lstStyle/>
          <a:p>
            <a:r>
              <a:rPr lang="en-US" dirty="0" smtClean="0"/>
              <a:t>Determines Interconnection Upgrades and costs (including System Protection Facilities, Distribution Upgrades, gen upgrades)</a:t>
            </a:r>
            <a:endParaRPr lang="en-US" sz="3600" dirty="0" smtClean="0"/>
          </a:p>
          <a:p>
            <a:pPr lvl="1"/>
            <a:r>
              <a:rPr lang="en-US" dirty="0" smtClean="0"/>
              <a:t>Interconnection Upgrades are allocated to the individual IR</a:t>
            </a:r>
            <a:endParaRPr lang="en-US" sz="3600" dirty="0" smtClean="0"/>
          </a:p>
          <a:p>
            <a:r>
              <a:rPr lang="en-US" dirty="0" smtClean="0"/>
              <a:t>Backfilling</a:t>
            </a:r>
          </a:p>
          <a:p>
            <a:pPr lvl="1"/>
            <a:r>
              <a:rPr lang="en-US" dirty="0" smtClean="0"/>
              <a:t>If an IR withdraws in the DPP, allows a lower queued IR meeting certain criteria to fill in for the withdrawn IR. The new IR has to:</a:t>
            </a:r>
          </a:p>
          <a:p>
            <a:pPr lvl="2"/>
            <a:r>
              <a:rPr lang="en-US" dirty="0" smtClean="0"/>
              <a:t>Meet all the milestone requirements and deposits,</a:t>
            </a:r>
          </a:p>
          <a:p>
            <a:pPr lvl="2"/>
            <a:r>
              <a:rPr lang="en-US" dirty="0" smtClean="0"/>
              <a:t>Be similar in type, POI and voltage level</a:t>
            </a:r>
          </a:p>
          <a:p>
            <a:pPr lvl="2"/>
            <a:r>
              <a:rPr lang="en-US" dirty="0" smtClean="0"/>
              <a:t>Have the same or lower service request (ERIS, NRIS)  </a:t>
            </a:r>
          </a:p>
          <a:p>
            <a:r>
              <a:rPr lang="en-US" dirty="0" smtClean="0"/>
              <a:t>Determines Network Upgrades and costs</a:t>
            </a:r>
            <a:endParaRPr lang="en-US" sz="3600" dirty="0" smtClean="0"/>
          </a:p>
          <a:p>
            <a:pPr lvl="1"/>
            <a:r>
              <a:rPr lang="en-US" dirty="0" smtClean="0"/>
              <a:t>Network Upgrade costs are allocated pro rata based MW impact of an IRs MW capability upon each thermal constraint</a:t>
            </a:r>
            <a:endParaRPr lang="en-US" sz="3600" dirty="0" smtClean="0"/>
          </a:p>
        </p:txBody>
      </p:sp>
      <p:sp>
        <p:nvSpPr>
          <p:cNvPr id="4" name="Slide Number Placeholder 3"/>
          <p:cNvSpPr>
            <a:spLocks noGrp="1"/>
          </p:cNvSpPr>
          <p:nvPr>
            <p:ph type="sldNum" sz="quarter" idx="12"/>
          </p:nvPr>
        </p:nvSpPr>
        <p:spPr/>
        <p:txBody>
          <a:bodyPr/>
          <a:lstStyle/>
          <a:p>
            <a:fld id="{10C7F894-2A36-495D-AB7C-1055F7AC0F9D}" type="slidenum">
              <a:rPr lang="en-US" smtClean="0"/>
              <a:pPr/>
              <a:t>69</a:t>
            </a:fld>
            <a:endParaRPr lang="en-US" dirty="0"/>
          </a:p>
        </p:txBody>
      </p:sp>
    </p:spTree>
    <p:extLst>
      <p:ext uri="{BB962C8B-B14F-4D97-AF65-F5344CB8AC3E}">
        <p14:creationId xmlns:p14="http://schemas.microsoft.com/office/powerpoint/2010/main" val="26370020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7</a:t>
            </a:fld>
            <a:endParaRPr lang="en-US" dirty="0"/>
          </a:p>
        </p:txBody>
      </p:sp>
      <p:sp>
        <p:nvSpPr>
          <p:cNvPr id="3" name="Title 2"/>
          <p:cNvSpPr>
            <a:spLocks noGrp="1"/>
          </p:cNvSpPr>
          <p:nvPr>
            <p:ph type="title"/>
          </p:nvPr>
        </p:nvSpPr>
        <p:spPr>
          <a:xfrm>
            <a:off x="457200" y="76200"/>
            <a:ext cx="8229600" cy="609600"/>
          </a:xfrm>
        </p:spPr>
        <p:txBody>
          <a:bodyPr/>
          <a:lstStyle/>
          <a:p>
            <a:r>
              <a:rPr lang="en-US" dirty="0" smtClean="0"/>
              <a:t>Summary Table</a:t>
            </a:r>
            <a:endParaRPr lang="en-US" dirty="0"/>
          </a:p>
        </p:txBody>
      </p:sp>
      <p:graphicFrame>
        <p:nvGraphicFramePr>
          <p:cNvPr id="5" name="Table 4"/>
          <p:cNvGraphicFramePr>
            <a:graphicFrameLocks noGrp="1"/>
          </p:cNvGraphicFramePr>
          <p:nvPr/>
        </p:nvGraphicFramePr>
        <p:xfrm>
          <a:off x="152401" y="761999"/>
          <a:ext cx="8839199" cy="5456488"/>
        </p:xfrm>
        <a:graphic>
          <a:graphicData uri="http://schemas.openxmlformats.org/drawingml/2006/table">
            <a:tbl>
              <a:tblPr/>
              <a:tblGrid>
                <a:gridCol w="862293"/>
                <a:gridCol w="1423706"/>
                <a:gridCol w="1371600"/>
                <a:gridCol w="1371600"/>
                <a:gridCol w="1371600"/>
                <a:gridCol w="1066800"/>
                <a:gridCol w="1371600"/>
              </a:tblGrid>
              <a:tr h="331291">
                <a:tc gridSpan="2">
                  <a:txBody>
                    <a:bodyPr/>
                    <a:lstStyle/>
                    <a:p>
                      <a:pPr algn="ctr" fontAlgn="ctr"/>
                      <a:r>
                        <a:rPr lang="en-US" sz="1000" b="1" i="0" u="none" strike="noStrike" dirty="0">
                          <a:solidFill>
                            <a:srgbClr val="000000"/>
                          </a:solidFill>
                          <a:latin typeface="Calibri"/>
                        </a:rPr>
                        <a:t>Summary of </a:t>
                      </a:r>
                      <a:r>
                        <a:rPr lang="en-US" sz="1000" b="1" i="0" u="none" strike="noStrike" dirty="0" smtClean="0">
                          <a:solidFill>
                            <a:srgbClr val="000000"/>
                          </a:solidFill>
                          <a:latin typeface="Calibri"/>
                        </a:rPr>
                        <a:t>Various</a:t>
                      </a:r>
                    </a:p>
                    <a:p>
                      <a:pPr algn="ctr" fontAlgn="ctr"/>
                      <a:r>
                        <a:rPr lang="en-US" sz="1000" b="1" i="0" u="none" strike="noStrike" dirty="0" smtClean="0">
                          <a:solidFill>
                            <a:srgbClr val="000000"/>
                          </a:solidFill>
                          <a:latin typeface="Calibri"/>
                        </a:rPr>
                        <a:t>ISO </a:t>
                      </a:r>
                      <a:r>
                        <a:rPr lang="en-US" sz="1000" b="1" i="0" u="none" strike="noStrike" dirty="0">
                          <a:solidFill>
                            <a:srgbClr val="000000"/>
                          </a:solidFill>
                          <a:latin typeface="Calibri"/>
                        </a:rPr>
                        <a:t>Cluster Study Processes</a:t>
                      </a:r>
                    </a:p>
                  </a:txBody>
                  <a:tcPr marL="3359" marR="3359" marT="33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ctr"/>
                      <a:r>
                        <a:rPr lang="en-US" sz="1000" b="1" i="0" u="none" strike="noStrike" dirty="0">
                          <a:solidFill>
                            <a:srgbClr val="000000"/>
                          </a:solidFill>
                          <a:latin typeface="Calibri"/>
                        </a:rPr>
                        <a:t>NYISO</a:t>
                      </a:r>
                    </a:p>
                  </a:txBody>
                  <a:tcPr marL="3359" marR="3359" marT="33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1" i="0" u="none" strike="noStrike" dirty="0" smtClean="0">
                          <a:solidFill>
                            <a:srgbClr val="000000"/>
                          </a:solidFill>
                          <a:latin typeface="Calibri"/>
                        </a:rPr>
                        <a:t>CAISO</a:t>
                      </a:r>
                      <a:endParaRPr lang="en-US" sz="1000" b="1" i="0" u="none" strike="noStrike" dirty="0">
                        <a:solidFill>
                          <a:srgbClr val="000000"/>
                        </a:solidFill>
                        <a:latin typeface="Calibri"/>
                      </a:endParaRPr>
                    </a:p>
                  </a:txBody>
                  <a:tcPr marL="3359" marR="3359" marT="33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1" i="0" u="none" strike="noStrike" dirty="0">
                          <a:solidFill>
                            <a:srgbClr val="000000"/>
                          </a:solidFill>
                          <a:latin typeface="Calibri"/>
                        </a:rPr>
                        <a:t>PJM</a:t>
                      </a:r>
                    </a:p>
                  </a:txBody>
                  <a:tcPr marL="3359" marR="3359" marT="33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1" i="0" u="none" strike="noStrike" dirty="0">
                          <a:solidFill>
                            <a:srgbClr val="000000"/>
                          </a:solidFill>
                          <a:latin typeface="Calibri"/>
                        </a:rPr>
                        <a:t>SPP</a:t>
                      </a:r>
                    </a:p>
                  </a:txBody>
                  <a:tcPr marL="3359" marR="3359" marT="33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1" i="0" u="none" strike="noStrike" dirty="0" smtClean="0">
                          <a:solidFill>
                            <a:srgbClr val="000000"/>
                          </a:solidFill>
                          <a:latin typeface="Calibri"/>
                        </a:rPr>
                        <a:t>MISO*</a:t>
                      </a:r>
                      <a:endParaRPr lang="en-US" sz="1000" b="1" i="0" u="none" strike="noStrike" dirty="0">
                        <a:solidFill>
                          <a:srgbClr val="000000"/>
                        </a:solidFill>
                        <a:latin typeface="Calibri"/>
                      </a:endParaRPr>
                    </a:p>
                  </a:txBody>
                  <a:tcPr marL="3359" marR="3359" marT="33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22812">
                <a:tc>
                  <a:txBody>
                    <a:bodyPr/>
                    <a:lstStyle/>
                    <a:p>
                      <a:pPr algn="ctr" fontAlgn="ctr"/>
                      <a:r>
                        <a:rPr lang="en-US" sz="1000" b="1" i="0" u="none" strike="noStrike" dirty="0">
                          <a:solidFill>
                            <a:srgbClr val="000000"/>
                          </a:solidFill>
                          <a:latin typeface="Calibri"/>
                        </a:rPr>
                        <a:t>Applicability</a:t>
                      </a:r>
                    </a:p>
                  </a:txBody>
                  <a:tcPr marL="3359" marR="3359" marT="335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1" i="0" u="none" strike="noStrike" dirty="0">
                          <a:solidFill>
                            <a:srgbClr val="000000"/>
                          </a:solidFill>
                          <a:latin typeface="Calibri"/>
                        </a:rPr>
                        <a:t>Large </a:t>
                      </a:r>
                      <a:r>
                        <a:rPr lang="en-US" sz="1000" b="1" i="0" u="none" strike="noStrike" dirty="0" smtClean="0">
                          <a:solidFill>
                            <a:srgbClr val="000000"/>
                          </a:solidFill>
                          <a:latin typeface="Calibri"/>
                        </a:rPr>
                        <a:t>Gen,</a:t>
                      </a:r>
                    </a:p>
                    <a:p>
                      <a:pPr algn="ctr" fontAlgn="ctr"/>
                      <a:r>
                        <a:rPr lang="en-US" sz="1000" b="1" i="0" u="none" strike="noStrike" dirty="0" smtClean="0">
                          <a:solidFill>
                            <a:srgbClr val="000000"/>
                          </a:solidFill>
                          <a:latin typeface="Calibri"/>
                        </a:rPr>
                        <a:t>Small Gen, and/or</a:t>
                      </a:r>
                    </a:p>
                    <a:p>
                      <a:pPr algn="ctr" fontAlgn="ctr"/>
                      <a:r>
                        <a:rPr lang="en-US" sz="1000" b="1" i="0" u="none" strike="noStrike" dirty="0" smtClean="0">
                          <a:solidFill>
                            <a:srgbClr val="000000"/>
                          </a:solidFill>
                          <a:latin typeface="Calibri"/>
                        </a:rPr>
                        <a:t>Merchant </a:t>
                      </a:r>
                      <a:r>
                        <a:rPr lang="en-US" sz="1000" b="1" i="0" u="none" strike="noStrike" dirty="0">
                          <a:solidFill>
                            <a:srgbClr val="000000"/>
                          </a:solidFill>
                          <a:latin typeface="Calibri"/>
                        </a:rPr>
                        <a:t>Transmission</a:t>
                      </a:r>
                    </a:p>
                  </a:txBody>
                  <a:tcPr marL="3359" marR="3359" marT="335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000" b="1" i="0" u="none" strike="noStrike" dirty="0">
                          <a:solidFill>
                            <a:srgbClr val="000000"/>
                          </a:solidFill>
                          <a:latin typeface="Calibri"/>
                        </a:rPr>
                        <a:t>Large Gen</a:t>
                      </a:r>
                      <a:br>
                        <a:rPr lang="en-US" sz="1000" b="1" i="0" u="none" strike="noStrike" dirty="0">
                          <a:solidFill>
                            <a:srgbClr val="000000"/>
                          </a:solidFill>
                          <a:latin typeface="Calibri"/>
                        </a:rPr>
                      </a:br>
                      <a:r>
                        <a:rPr lang="en-US" sz="1000" b="1" i="0" u="none" strike="noStrike" dirty="0">
                          <a:solidFill>
                            <a:srgbClr val="000000"/>
                          </a:solidFill>
                          <a:latin typeface="Calibri"/>
                        </a:rPr>
                        <a:t>some Small Gen </a:t>
                      </a:r>
                      <a:br>
                        <a:rPr lang="en-US" sz="1000" b="1" i="0" u="none" strike="noStrike" dirty="0">
                          <a:solidFill>
                            <a:srgbClr val="000000"/>
                          </a:solidFill>
                          <a:latin typeface="Calibri"/>
                        </a:rPr>
                      </a:br>
                      <a:r>
                        <a:rPr lang="en-US" sz="1000" b="1" i="0" u="none" strike="noStrike" dirty="0" smtClean="0">
                          <a:solidFill>
                            <a:srgbClr val="000000"/>
                          </a:solidFill>
                          <a:latin typeface="+mn-lt"/>
                        </a:rPr>
                        <a:t>Merchant Transmission</a:t>
                      </a:r>
                    </a:p>
                  </a:txBody>
                  <a:tcPr marL="3359" marR="3359" marT="33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000" b="1" i="0" u="none" strike="noStrike" dirty="0">
                          <a:solidFill>
                            <a:srgbClr val="000000"/>
                          </a:solidFill>
                          <a:latin typeface="Calibri"/>
                        </a:rPr>
                        <a:t>Large Gen</a:t>
                      </a:r>
                      <a:br>
                        <a:rPr lang="en-US" sz="1000" b="1" i="0" u="none" strike="noStrike" dirty="0">
                          <a:solidFill>
                            <a:srgbClr val="000000"/>
                          </a:solidFill>
                          <a:latin typeface="Calibri"/>
                        </a:rPr>
                      </a:br>
                      <a:r>
                        <a:rPr lang="en-US" sz="1000" b="1" i="0" u="none" strike="noStrike" dirty="0">
                          <a:solidFill>
                            <a:srgbClr val="000000"/>
                          </a:solidFill>
                          <a:latin typeface="Calibri"/>
                        </a:rPr>
                        <a:t>some Small Gen </a:t>
                      </a:r>
                      <a:br>
                        <a:rPr lang="en-US" sz="1000" b="1" i="0" u="none" strike="noStrike" dirty="0">
                          <a:solidFill>
                            <a:srgbClr val="000000"/>
                          </a:solidFill>
                          <a:latin typeface="Calibri"/>
                        </a:rPr>
                      </a:br>
                      <a:r>
                        <a:rPr lang="en-US" sz="1000" b="1" i="0" u="none" strike="noStrike" dirty="0" smtClean="0">
                          <a:solidFill>
                            <a:srgbClr val="000000"/>
                          </a:solidFill>
                          <a:latin typeface="+mn-lt"/>
                        </a:rPr>
                        <a:t>Merchant Transmission</a:t>
                      </a:r>
                    </a:p>
                  </a:txBody>
                  <a:tcPr marL="3359" marR="3359" marT="33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000" b="1" i="0" u="none" strike="noStrike" dirty="0">
                          <a:solidFill>
                            <a:srgbClr val="000000"/>
                          </a:solidFill>
                          <a:latin typeface="Calibri"/>
                        </a:rPr>
                        <a:t>Large Gen</a:t>
                      </a:r>
                      <a:br>
                        <a:rPr lang="en-US" sz="1000" b="1" i="0" u="none" strike="noStrike" dirty="0">
                          <a:solidFill>
                            <a:srgbClr val="000000"/>
                          </a:solidFill>
                          <a:latin typeface="Calibri"/>
                        </a:rPr>
                      </a:br>
                      <a:r>
                        <a:rPr lang="en-US" sz="1000" b="1" i="0" u="none" strike="noStrike" dirty="0">
                          <a:solidFill>
                            <a:srgbClr val="000000"/>
                          </a:solidFill>
                          <a:latin typeface="Calibri"/>
                        </a:rPr>
                        <a:t>Small Gen </a:t>
                      </a:r>
                      <a:br>
                        <a:rPr lang="en-US" sz="1000" b="1" i="0" u="none" strike="noStrike" dirty="0">
                          <a:solidFill>
                            <a:srgbClr val="000000"/>
                          </a:solidFill>
                          <a:latin typeface="Calibri"/>
                        </a:rPr>
                      </a:br>
                      <a:r>
                        <a:rPr lang="en-US" sz="1000" b="1" i="0" u="none" strike="noStrike" dirty="0" smtClean="0">
                          <a:solidFill>
                            <a:srgbClr val="000000"/>
                          </a:solidFill>
                          <a:latin typeface="+mn-lt"/>
                        </a:rPr>
                        <a:t>Merchant Transmission</a:t>
                      </a:r>
                      <a:endParaRPr lang="en-US" sz="1000" b="1" i="0" u="none" strike="noStrike" dirty="0">
                        <a:solidFill>
                          <a:srgbClr val="000000"/>
                        </a:solidFill>
                        <a:latin typeface="Calibri"/>
                      </a:endParaRPr>
                    </a:p>
                  </a:txBody>
                  <a:tcPr marL="3359" marR="3359" marT="33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1" i="0" u="none" strike="noStrike" dirty="0">
                          <a:solidFill>
                            <a:srgbClr val="000000"/>
                          </a:solidFill>
                          <a:latin typeface="Calibri"/>
                        </a:rPr>
                        <a:t>Large Gen</a:t>
                      </a:r>
                      <a:br>
                        <a:rPr lang="en-US" sz="1000" b="1" i="0" u="none" strike="noStrike" dirty="0">
                          <a:solidFill>
                            <a:srgbClr val="000000"/>
                          </a:solidFill>
                          <a:latin typeface="Calibri"/>
                        </a:rPr>
                      </a:br>
                      <a:r>
                        <a:rPr lang="en-US" sz="1000" b="1" i="0" u="none" strike="noStrike" dirty="0">
                          <a:solidFill>
                            <a:srgbClr val="000000"/>
                          </a:solidFill>
                          <a:latin typeface="Calibri"/>
                        </a:rPr>
                        <a:t>Small Gen</a:t>
                      </a:r>
                      <a:br>
                        <a:rPr lang="en-US" sz="1000" b="1" i="0" u="none" strike="noStrike" dirty="0">
                          <a:solidFill>
                            <a:srgbClr val="000000"/>
                          </a:solidFill>
                          <a:latin typeface="Calibri"/>
                        </a:rPr>
                      </a:br>
                      <a:r>
                        <a:rPr lang="en-US" sz="1000" b="1" i="0" u="none" strike="noStrike" dirty="0">
                          <a:solidFill>
                            <a:srgbClr val="000000"/>
                          </a:solidFill>
                          <a:latin typeface="Calibri"/>
                        </a:rPr>
                        <a:t>-</a:t>
                      </a:r>
                    </a:p>
                  </a:txBody>
                  <a:tcPr marL="3359" marR="3359" marT="33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000" b="1" i="0" u="none" strike="noStrike" dirty="0">
                          <a:solidFill>
                            <a:srgbClr val="000000"/>
                          </a:solidFill>
                          <a:latin typeface="Calibri"/>
                        </a:rPr>
                        <a:t>Large Gen</a:t>
                      </a:r>
                      <a:br>
                        <a:rPr lang="en-US" sz="1000" b="1" i="0" u="none" strike="noStrike" dirty="0">
                          <a:solidFill>
                            <a:srgbClr val="000000"/>
                          </a:solidFill>
                          <a:latin typeface="Calibri"/>
                        </a:rPr>
                      </a:br>
                      <a:r>
                        <a:rPr lang="en-US" sz="1000" b="1" i="0" u="none" strike="noStrike" dirty="0">
                          <a:solidFill>
                            <a:srgbClr val="000000"/>
                          </a:solidFill>
                          <a:latin typeface="Calibri"/>
                        </a:rPr>
                        <a:t>some Small Gen </a:t>
                      </a:r>
                      <a:br>
                        <a:rPr lang="en-US" sz="1000" b="1" i="0" u="none" strike="noStrike" dirty="0">
                          <a:solidFill>
                            <a:srgbClr val="000000"/>
                          </a:solidFill>
                          <a:latin typeface="Calibri"/>
                        </a:rPr>
                      </a:br>
                      <a:r>
                        <a:rPr lang="en-US" sz="1000" b="1" i="0" u="none" strike="noStrike" dirty="0" smtClean="0">
                          <a:solidFill>
                            <a:srgbClr val="000000"/>
                          </a:solidFill>
                          <a:latin typeface="+mn-lt"/>
                        </a:rPr>
                        <a:t>- </a:t>
                      </a:r>
                      <a:r>
                        <a:rPr lang="en-US" sz="1000" b="1" i="0" u="none" strike="noStrike" dirty="0" smtClean="0">
                          <a:solidFill>
                            <a:srgbClr val="000000"/>
                          </a:solidFill>
                          <a:latin typeface="Calibri"/>
                        </a:rPr>
                        <a:t>; </a:t>
                      </a:r>
                    </a:p>
                    <a:p>
                      <a:pPr algn="ctr" fontAlgn="ctr"/>
                      <a:r>
                        <a:rPr lang="en-US" sz="1000" b="1" i="0" u="none" strike="noStrike" dirty="0" smtClean="0">
                          <a:solidFill>
                            <a:srgbClr val="000000"/>
                          </a:solidFill>
                          <a:latin typeface="Calibri"/>
                        </a:rPr>
                        <a:t>all </a:t>
                      </a:r>
                      <a:r>
                        <a:rPr lang="en-US" sz="1000" b="1" i="0" u="none" strike="noStrike" dirty="0">
                          <a:solidFill>
                            <a:srgbClr val="000000"/>
                          </a:solidFill>
                          <a:latin typeface="Calibri"/>
                        </a:rPr>
                        <a:t>w/ firm service reservations</a:t>
                      </a:r>
                    </a:p>
                  </a:txBody>
                  <a:tcPr marL="3359" marR="3359" marT="33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58972">
                <a:tc rowSpan="4">
                  <a:txBody>
                    <a:bodyPr/>
                    <a:lstStyle/>
                    <a:p>
                      <a:pPr algn="ctr" fontAlgn="ctr"/>
                      <a:r>
                        <a:rPr lang="en-US" sz="1000" b="1" i="0" u="none" strike="noStrike" dirty="0" smtClean="0">
                          <a:solidFill>
                            <a:srgbClr val="000000"/>
                          </a:solidFill>
                          <a:latin typeface="Calibri"/>
                        </a:rPr>
                        <a:t>Entry</a:t>
                      </a:r>
                    </a:p>
                    <a:p>
                      <a:pPr algn="ctr" fontAlgn="ctr"/>
                      <a:r>
                        <a:rPr lang="en-US" sz="1000" b="1" i="0" u="none" strike="noStrike" dirty="0" smtClean="0">
                          <a:solidFill>
                            <a:srgbClr val="000000"/>
                          </a:solidFill>
                          <a:latin typeface="Calibri"/>
                        </a:rPr>
                        <a:t>Requirements</a:t>
                      </a:r>
                      <a:endParaRPr lang="en-US" sz="1000" b="1" i="0" u="none" strike="noStrike" dirty="0">
                        <a:solidFill>
                          <a:srgbClr val="000000"/>
                        </a:solidFill>
                        <a:latin typeface="Calibri"/>
                      </a:endParaRPr>
                    </a:p>
                  </a:txBody>
                  <a:tcPr marL="3359" marR="3359" marT="335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1" i="0" u="none" strike="noStrike" dirty="0">
                          <a:solidFill>
                            <a:srgbClr val="000000"/>
                          </a:solidFill>
                          <a:latin typeface="Calibri"/>
                        </a:rPr>
                        <a:t>Application</a:t>
                      </a:r>
                    </a:p>
                  </a:txBody>
                  <a:tcPr marL="3359" marR="3359" marT="335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dirty="0">
                          <a:solidFill>
                            <a:srgbClr val="000000"/>
                          </a:solidFill>
                          <a:latin typeface="Calibri"/>
                        </a:rPr>
                        <a:t>Yes</a:t>
                      </a:r>
                      <a:r>
                        <a:rPr lang="en-US" sz="1000" b="1" i="0" u="none" strike="noStrike" dirty="0" smtClean="0">
                          <a:solidFill>
                            <a:srgbClr val="000000"/>
                          </a:solidFill>
                          <a:latin typeface="Calibri"/>
                        </a:rPr>
                        <a:t>;</a:t>
                      </a:r>
                    </a:p>
                    <a:p>
                      <a:pPr algn="ctr" fontAlgn="ctr"/>
                      <a:r>
                        <a:rPr lang="en-US" sz="1000" b="1" i="0" u="none" strike="noStrike" dirty="0" smtClean="0">
                          <a:solidFill>
                            <a:srgbClr val="000000"/>
                          </a:solidFill>
                          <a:latin typeface="Calibri"/>
                        </a:rPr>
                        <a:t>elects </a:t>
                      </a:r>
                      <a:r>
                        <a:rPr lang="en-US" sz="1000" b="1" i="0" u="none" strike="noStrike" dirty="0">
                          <a:solidFill>
                            <a:srgbClr val="000000"/>
                          </a:solidFill>
                          <a:latin typeface="Calibri"/>
                        </a:rPr>
                        <a:t>ERIS or CRIS</a:t>
                      </a:r>
                    </a:p>
                  </a:txBody>
                  <a:tcPr marL="3359" marR="3359" marT="33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dirty="0">
                          <a:solidFill>
                            <a:srgbClr val="000000"/>
                          </a:solidFill>
                          <a:latin typeface="Calibri"/>
                        </a:rPr>
                        <a:t>Yes; </a:t>
                      </a:r>
                      <a:endParaRPr lang="en-US" sz="1000" b="1" i="0" u="none" strike="noStrike" dirty="0" smtClean="0">
                        <a:solidFill>
                          <a:srgbClr val="000000"/>
                        </a:solidFill>
                        <a:latin typeface="Calibri"/>
                      </a:endParaRPr>
                    </a:p>
                    <a:p>
                      <a:pPr algn="ctr" fontAlgn="ctr"/>
                      <a:r>
                        <a:rPr lang="en-US" sz="1000" b="1" i="0" u="none" strike="noStrike" dirty="0" smtClean="0">
                          <a:solidFill>
                            <a:srgbClr val="000000"/>
                          </a:solidFill>
                          <a:latin typeface="Calibri"/>
                        </a:rPr>
                        <a:t>elects </a:t>
                      </a:r>
                      <a:r>
                        <a:rPr lang="en-US" sz="1000" b="1" i="0" u="none" strike="noStrike" dirty="0">
                          <a:solidFill>
                            <a:srgbClr val="000000"/>
                          </a:solidFill>
                          <a:latin typeface="Calibri"/>
                        </a:rPr>
                        <a:t>energy </a:t>
                      </a:r>
                      <a:r>
                        <a:rPr lang="en-US" sz="1000" b="1" i="0" u="none" strike="noStrike" dirty="0" smtClean="0">
                          <a:solidFill>
                            <a:srgbClr val="000000"/>
                          </a:solidFill>
                          <a:latin typeface="Calibri"/>
                        </a:rPr>
                        <a:t>or</a:t>
                      </a:r>
                    </a:p>
                    <a:p>
                      <a:pPr algn="ctr" fontAlgn="ctr"/>
                      <a:r>
                        <a:rPr lang="en-US" sz="1000" b="1" i="0" u="none" strike="noStrike" dirty="0" smtClean="0">
                          <a:solidFill>
                            <a:srgbClr val="000000"/>
                          </a:solidFill>
                          <a:latin typeface="Calibri"/>
                        </a:rPr>
                        <a:t>Option </a:t>
                      </a:r>
                      <a:r>
                        <a:rPr lang="en-US" sz="1000" b="1" i="0" u="none" strike="noStrike" dirty="0">
                          <a:solidFill>
                            <a:srgbClr val="000000"/>
                          </a:solidFill>
                          <a:latin typeface="Calibri"/>
                        </a:rPr>
                        <a:t>A or </a:t>
                      </a:r>
                      <a:r>
                        <a:rPr lang="en-US" sz="1000" b="1" i="0" u="none" strike="noStrike" dirty="0" smtClean="0">
                          <a:solidFill>
                            <a:srgbClr val="000000"/>
                          </a:solidFill>
                          <a:latin typeface="Calibri"/>
                        </a:rPr>
                        <a:t>B</a:t>
                      </a:r>
                    </a:p>
                    <a:p>
                      <a:pPr algn="ctr" fontAlgn="ctr"/>
                      <a:r>
                        <a:rPr lang="en-US" sz="1000" b="1" i="0" u="none" strike="noStrike" dirty="0" smtClean="0">
                          <a:solidFill>
                            <a:srgbClr val="000000"/>
                          </a:solidFill>
                          <a:latin typeface="Calibri"/>
                        </a:rPr>
                        <a:t>capacity </a:t>
                      </a:r>
                      <a:r>
                        <a:rPr lang="en-US" sz="1000" b="1" i="0" u="none" strike="noStrike" dirty="0">
                          <a:solidFill>
                            <a:srgbClr val="000000"/>
                          </a:solidFill>
                          <a:latin typeface="Calibri"/>
                        </a:rPr>
                        <a:t>deliverability</a:t>
                      </a:r>
                    </a:p>
                  </a:txBody>
                  <a:tcPr marL="3359" marR="3359" marT="33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dirty="0">
                          <a:solidFill>
                            <a:srgbClr val="000000"/>
                          </a:solidFill>
                          <a:latin typeface="Calibri"/>
                        </a:rPr>
                        <a:t>Yes; </a:t>
                      </a:r>
                      <a:endParaRPr lang="en-US" sz="1000" b="1" i="0" u="none" strike="noStrike" dirty="0" smtClean="0">
                        <a:solidFill>
                          <a:srgbClr val="000000"/>
                        </a:solidFill>
                        <a:latin typeface="Calibri"/>
                      </a:endParaRPr>
                    </a:p>
                    <a:p>
                      <a:pPr algn="ctr" fontAlgn="ctr"/>
                      <a:r>
                        <a:rPr lang="en-US" sz="1000" b="1" i="0" u="none" strike="noStrike" dirty="0" smtClean="0">
                          <a:solidFill>
                            <a:srgbClr val="000000"/>
                          </a:solidFill>
                          <a:latin typeface="Calibri"/>
                        </a:rPr>
                        <a:t>elects </a:t>
                      </a:r>
                      <a:r>
                        <a:rPr lang="en-US" sz="1000" b="1" i="0" u="none" strike="noStrike" dirty="0">
                          <a:solidFill>
                            <a:srgbClr val="000000"/>
                          </a:solidFill>
                          <a:latin typeface="Calibri"/>
                        </a:rPr>
                        <a:t>ERS or CRS</a:t>
                      </a:r>
                    </a:p>
                  </a:txBody>
                  <a:tcPr marL="3359" marR="3359" marT="33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dirty="0">
                          <a:solidFill>
                            <a:srgbClr val="000000"/>
                          </a:solidFill>
                          <a:latin typeface="Calibri"/>
                        </a:rPr>
                        <a:t>Yes; </a:t>
                      </a:r>
                      <a:endParaRPr lang="en-US" sz="1000" b="1" i="0" u="none" strike="noStrike" dirty="0" smtClean="0">
                        <a:solidFill>
                          <a:srgbClr val="000000"/>
                        </a:solidFill>
                        <a:latin typeface="Calibri"/>
                      </a:endParaRPr>
                    </a:p>
                    <a:p>
                      <a:pPr algn="ctr" fontAlgn="ctr"/>
                      <a:r>
                        <a:rPr lang="en-US" sz="1000" b="1" i="0" u="none" strike="noStrike" dirty="0" smtClean="0">
                          <a:solidFill>
                            <a:srgbClr val="000000"/>
                          </a:solidFill>
                          <a:latin typeface="Calibri"/>
                        </a:rPr>
                        <a:t>elects </a:t>
                      </a:r>
                      <a:r>
                        <a:rPr lang="en-US" sz="1000" b="1" i="0" u="none" strike="noStrike" dirty="0">
                          <a:solidFill>
                            <a:srgbClr val="000000"/>
                          </a:solidFill>
                          <a:latin typeface="Calibri"/>
                        </a:rPr>
                        <a:t>ERIS or NRIS</a:t>
                      </a:r>
                    </a:p>
                  </a:txBody>
                  <a:tcPr marL="3359" marR="3359" marT="33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dirty="0" smtClean="0">
                          <a:solidFill>
                            <a:srgbClr val="000000"/>
                          </a:solidFill>
                          <a:latin typeface="Calibri"/>
                        </a:rPr>
                        <a:t>Yes;</a:t>
                      </a:r>
                    </a:p>
                    <a:p>
                      <a:pPr algn="ctr" fontAlgn="ctr"/>
                      <a:r>
                        <a:rPr lang="en-US" sz="1000" b="1" i="0" u="none" strike="noStrike" dirty="0" smtClean="0">
                          <a:solidFill>
                            <a:srgbClr val="000000"/>
                          </a:solidFill>
                          <a:latin typeface="Calibri"/>
                        </a:rPr>
                        <a:t>elects </a:t>
                      </a:r>
                      <a:r>
                        <a:rPr lang="en-US" sz="1000" b="1" i="0" u="none" strike="noStrike" dirty="0">
                          <a:solidFill>
                            <a:srgbClr val="000000"/>
                          </a:solidFill>
                          <a:latin typeface="Calibri"/>
                        </a:rPr>
                        <a:t>ERIS, </a:t>
                      </a:r>
                      <a:r>
                        <a:rPr lang="en-US" sz="1000" b="1" i="0" u="none" strike="noStrike" dirty="0" smtClean="0">
                          <a:solidFill>
                            <a:srgbClr val="000000"/>
                          </a:solidFill>
                          <a:latin typeface="Calibri"/>
                        </a:rPr>
                        <a:t>NRIS</a:t>
                      </a:r>
                    </a:p>
                    <a:p>
                      <a:pPr algn="ctr" fontAlgn="ctr"/>
                      <a:r>
                        <a:rPr lang="en-US" sz="1000" b="1" i="0" u="none" strike="noStrike" dirty="0" smtClean="0">
                          <a:solidFill>
                            <a:srgbClr val="000000"/>
                          </a:solidFill>
                          <a:latin typeface="Calibri"/>
                        </a:rPr>
                        <a:t>or </a:t>
                      </a:r>
                      <a:r>
                        <a:rPr lang="en-US" sz="1000" b="1" i="0" u="none" strike="noStrike" dirty="0">
                          <a:solidFill>
                            <a:srgbClr val="000000"/>
                          </a:solidFill>
                          <a:latin typeface="Calibri"/>
                        </a:rPr>
                        <a:t>NZIS</a:t>
                      </a:r>
                    </a:p>
                  </a:txBody>
                  <a:tcPr marL="3359" marR="3359" marT="33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0549">
                <a:tc vMerge="1">
                  <a:txBody>
                    <a:bodyPr/>
                    <a:lstStyle/>
                    <a:p>
                      <a:endParaRPr lang="en-US"/>
                    </a:p>
                  </a:txBody>
                  <a:tcPr/>
                </a:tc>
                <a:tc>
                  <a:txBody>
                    <a:bodyPr/>
                    <a:lstStyle/>
                    <a:p>
                      <a:pPr algn="ctr" fontAlgn="ctr"/>
                      <a:r>
                        <a:rPr lang="en-US" sz="1000" b="1" i="0" u="none" strike="noStrike" dirty="0">
                          <a:solidFill>
                            <a:srgbClr val="000000"/>
                          </a:solidFill>
                          <a:latin typeface="Calibri"/>
                        </a:rPr>
                        <a:t>Deposit</a:t>
                      </a:r>
                    </a:p>
                  </a:txBody>
                  <a:tcPr marL="3359" marR="3359" marT="335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dirty="0">
                          <a:solidFill>
                            <a:srgbClr val="000000"/>
                          </a:solidFill>
                          <a:latin typeface="Calibri"/>
                        </a:rPr>
                        <a:t>Yes</a:t>
                      </a:r>
                    </a:p>
                  </a:txBody>
                  <a:tcPr marL="3359" marR="3359" marT="33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dirty="0">
                          <a:solidFill>
                            <a:srgbClr val="000000"/>
                          </a:solidFill>
                          <a:latin typeface="Calibri"/>
                        </a:rPr>
                        <a:t>Yes</a:t>
                      </a:r>
                    </a:p>
                  </a:txBody>
                  <a:tcPr marL="3359" marR="3359" marT="33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dirty="0">
                          <a:solidFill>
                            <a:srgbClr val="000000"/>
                          </a:solidFill>
                          <a:latin typeface="Calibri"/>
                        </a:rPr>
                        <a:t>Yes</a:t>
                      </a:r>
                    </a:p>
                  </a:txBody>
                  <a:tcPr marL="3359" marR="3359" marT="33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dirty="0">
                          <a:solidFill>
                            <a:srgbClr val="000000"/>
                          </a:solidFill>
                          <a:latin typeface="Calibri"/>
                        </a:rPr>
                        <a:t>Yes</a:t>
                      </a:r>
                    </a:p>
                  </a:txBody>
                  <a:tcPr marL="3359" marR="3359" marT="33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dirty="0">
                          <a:solidFill>
                            <a:srgbClr val="000000"/>
                          </a:solidFill>
                          <a:latin typeface="Calibri"/>
                        </a:rPr>
                        <a:t>Yes</a:t>
                      </a:r>
                    </a:p>
                  </a:txBody>
                  <a:tcPr marL="3359" marR="3359" marT="33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95131">
                <a:tc vMerge="1">
                  <a:txBody>
                    <a:bodyPr/>
                    <a:lstStyle/>
                    <a:p>
                      <a:endParaRPr lang="en-US"/>
                    </a:p>
                  </a:txBody>
                  <a:tcPr/>
                </a:tc>
                <a:tc>
                  <a:txBody>
                    <a:bodyPr/>
                    <a:lstStyle/>
                    <a:p>
                      <a:pPr algn="ctr" fontAlgn="ctr"/>
                      <a:r>
                        <a:rPr lang="en-US" sz="1000" b="1" i="0" u="none" strike="noStrike" dirty="0">
                          <a:solidFill>
                            <a:srgbClr val="000000"/>
                          </a:solidFill>
                          <a:latin typeface="Calibri"/>
                        </a:rPr>
                        <a:t>Site control required</a:t>
                      </a:r>
                    </a:p>
                  </a:txBody>
                  <a:tcPr marL="3359" marR="3359" marT="335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dirty="0">
                          <a:solidFill>
                            <a:srgbClr val="000000"/>
                          </a:solidFill>
                          <a:latin typeface="Calibri"/>
                        </a:rPr>
                        <a:t>Yes, or </a:t>
                      </a:r>
                      <a:r>
                        <a:rPr lang="en-US" sz="1000" b="1" i="0" u="none" strike="noStrike" dirty="0" smtClean="0">
                          <a:solidFill>
                            <a:srgbClr val="000000"/>
                          </a:solidFill>
                          <a:latin typeface="Calibri"/>
                        </a:rPr>
                        <a:t>additional</a:t>
                      </a:r>
                    </a:p>
                    <a:p>
                      <a:pPr algn="ctr" fontAlgn="ctr"/>
                      <a:r>
                        <a:rPr lang="en-US" sz="1000" b="1" i="0" u="none" strike="noStrike" dirty="0" smtClean="0">
                          <a:solidFill>
                            <a:srgbClr val="000000"/>
                          </a:solidFill>
                          <a:latin typeface="Calibri"/>
                        </a:rPr>
                        <a:t>deposit </a:t>
                      </a:r>
                      <a:r>
                        <a:rPr lang="en-US" sz="1000" b="1" i="0" u="none" strike="noStrike" dirty="0">
                          <a:solidFill>
                            <a:srgbClr val="000000"/>
                          </a:solidFill>
                          <a:latin typeface="Calibri"/>
                        </a:rPr>
                        <a:t>in lieu of</a:t>
                      </a:r>
                    </a:p>
                  </a:txBody>
                  <a:tcPr marL="3359" marR="3359" marT="33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dirty="0">
                          <a:solidFill>
                            <a:srgbClr val="000000"/>
                          </a:solidFill>
                          <a:latin typeface="Calibri"/>
                        </a:rPr>
                        <a:t>Yes, or </a:t>
                      </a:r>
                      <a:r>
                        <a:rPr lang="en-US" sz="1000" b="1" i="0" u="none" strike="noStrike" dirty="0" smtClean="0">
                          <a:solidFill>
                            <a:srgbClr val="000000"/>
                          </a:solidFill>
                          <a:latin typeface="Calibri"/>
                        </a:rPr>
                        <a:t>additional</a:t>
                      </a:r>
                    </a:p>
                    <a:p>
                      <a:pPr algn="ctr" fontAlgn="ctr"/>
                      <a:r>
                        <a:rPr lang="en-US" sz="1000" b="1" i="0" u="none" strike="noStrike" dirty="0" smtClean="0">
                          <a:solidFill>
                            <a:srgbClr val="000000"/>
                          </a:solidFill>
                          <a:latin typeface="Calibri"/>
                        </a:rPr>
                        <a:t>deposit </a:t>
                      </a:r>
                      <a:r>
                        <a:rPr lang="en-US" sz="1000" b="1" i="0" u="none" strike="noStrike" dirty="0">
                          <a:solidFill>
                            <a:srgbClr val="000000"/>
                          </a:solidFill>
                          <a:latin typeface="Calibri"/>
                        </a:rPr>
                        <a:t>in lieu of</a:t>
                      </a:r>
                    </a:p>
                  </a:txBody>
                  <a:tcPr marL="3359" marR="3359" marT="33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dirty="0">
                          <a:solidFill>
                            <a:srgbClr val="000000"/>
                          </a:solidFill>
                          <a:latin typeface="Calibri"/>
                        </a:rPr>
                        <a:t>n/a</a:t>
                      </a:r>
                    </a:p>
                  </a:txBody>
                  <a:tcPr marL="3359" marR="3359" marT="33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dirty="0">
                          <a:solidFill>
                            <a:srgbClr val="000000"/>
                          </a:solidFill>
                          <a:latin typeface="Calibri"/>
                        </a:rPr>
                        <a:t>If proceeding past</a:t>
                      </a:r>
                      <a:br>
                        <a:rPr lang="en-US" sz="1000" b="1" i="0" u="none" strike="noStrike" dirty="0">
                          <a:solidFill>
                            <a:srgbClr val="000000"/>
                          </a:solidFill>
                          <a:latin typeface="Calibri"/>
                        </a:rPr>
                      </a:br>
                      <a:r>
                        <a:rPr lang="en-US" sz="1000" b="1" i="0" u="none" strike="noStrike" dirty="0">
                          <a:solidFill>
                            <a:srgbClr val="000000"/>
                          </a:solidFill>
                          <a:latin typeface="Calibri"/>
                        </a:rPr>
                        <a:t>Feasibility Study, </a:t>
                      </a:r>
                      <a:endParaRPr lang="en-US" sz="1000" b="1" i="0" u="none" strike="noStrike" dirty="0" smtClean="0">
                        <a:solidFill>
                          <a:srgbClr val="000000"/>
                        </a:solidFill>
                        <a:latin typeface="Calibri"/>
                      </a:endParaRPr>
                    </a:p>
                    <a:p>
                      <a:pPr algn="ctr" fontAlgn="ctr"/>
                      <a:r>
                        <a:rPr lang="en-US" sz="1000" b="1" i="0" u="none" strike="noStrike" dirty="0" smtClean="0">
                          <a:solidFill>
                            <a:srgbClr val="000000"/>
                          </a:solidFill>
                          <a:latin typeface="Calibri"/>
                        </a:rPr>
                        <a:t>then </a:t>
                      </a:r>
                      <a:r>
                        <a:rPr lang="en-US" sz="1000" b="1" i="0" u="none" strike="noStrike" dirty="0">
                          <a:solidFill>
                            <a:srgbClr val="000000"/>
                          </a:solidFill>
                          <a:latin typeface="Calibri"/>
                        </a:rPr>
                        <a:t>Yes</a:t>
                      </a:r>
                    </a:p>
                  </a:txBody>
                  <a:tcPr marL="3359" marR="3359" marT="33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dirty="0">
                          <a:solidFill>
                            <a:srgbClr val="000000"/>
                          </a:solidFill>
                          <a:latin typeface="Calibri"/>
                        </a:rPr>
                        <a:t>Yes, or </a:t>
                      </a:r>
                      <a:r>
                        <a:rPr lang="en-US" sz="1000" b="1" i="0" u="none" strike="noStrike" dirty="0" smtClean="0">
                          <a:solidFill>
                            <a:srgbClr val="000000"/>
                          </a:solidFill>
                          <a:latin typeface="Calibri"/>
                        </a:rPr>
                        <a:t>additional</a:t>
                      </a:r>
                    </a:p>
                    <a:p>
                      <a:pPr algn="ctr" fontAlgn="ctr"/>
                      <a:r>
                        <a:rPr lang="en-US" sz="1000" b="1" i="0" u="none" strike="noStrike" dirty="0" smtClean="0">
                          <a:solidFill>
                            <a:srgbClr val="000000"/>
                          </a:solidFill>
                          <a:latin typeface="Calibri"/>
                        </a:rPr>
                        <a:t>deposit </a:t>
                      </a:r>
                      <a:r>
                        <a:rPr lang="en-US" sz="1000" b="1" i="0" u="none" strike="noStrike" dirty="0">
                          <a:solidFill>
                            <a:srgbClr val="000000"/>
                          </a:solidFill>
                          <a:latin typeface="Calibri"/>
                        </a:rPr>
                        <a:t>in lieu of</a:t>
                      </a:r>
                    </a:p>
                  </a:txBody>
                  <a:tcPr marL="3359" marR="3359" marT="33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1291">
                <a:tc vMerge="1">
                  <a:txBody>
                    <a:bodyPr/>
                    <a:lstStyle/>
                    <a:p>
                      <a:endParaRPr lang="en-US"/>
                    </a:p>
                  </a:txBody>
                  <a:tcPr/>
                </a:tc>
                <a:tc>
                  <a:txBody>
                    <a:bodyPr/>
                    <a:lstStyle/>
                    <a:p>
                      <a:pPr algn="ctr" fontAlgn="ctr"/>
                      <a:r>
                        <a:rPr lang="en-US" sz="1000" b="1" i="0" u="none" strike="noStrike" dirty="0">
                          <a:solidFill>
                            <a:srgbClr val="000000"/>
                          </a:solidFill>
                          <a:latin typeface="Calibri"/>
                        </a:rPr>
                        <a:t>Other concepts</a:t>
                      </a:r>
                    </a:p>
                  </a:txBody>
                  <a:tcPr marL="3359" marR="3359" marT="335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1" i="0" u="none" strike="noStrike" dirty="0">
                          <a:solidFill>
                            <a:srgbClr val="000000"/>
                          </a:solidFill>
                          <a:latin typeface="Calibri"/>
                        </a:rPr>
                        <a:t>n/a</a:t>
                      </a:r>
                    </a:p>
                  </a:txBody>
                  <a:tcPr marL="3359" marR="3359" marT="33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1" i="0" u="none" strike="noStrike" dirty="0">
                          <a:solidFill>
                            <a:srgbClr val="000000"/>
                          </a:solidFill>
                          <a:latin typeface="Calibri"/>
                        </a:rPr>
                        <a:t>n/a</a:t>
                      </a:r>
                    </a:p>
                  </a:txBody>
                  <a:tcPr marL="3359" marR="3359" marT="33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1" i="0" u="none" strike="noStrike" dirty="0">
                          <a:solidFill>
                            <a:srgbClr val="000000"/>
                          </a:solidFill>
                          <a:latin typeface="Calibri"/>
                        </a:rPr>
                        <a:t>n/a</a:t>
                      </a:r>
                    </a:p>
                  </a:txBody>
                  <a:tcPr marL="3359" marR="3359" marT="33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1" i="0" u="none" strike="noStrike" dirty="0">
                          <a:solidFill>
                            <a:srgbClr val="000000"/>
                          </a:solidFill>
                          <a:latin typeface="Calibri"/>
                        </a:rPr>
                        <a:t>n/a</a:t>
                      </a:r>
                    </a:p>
                  </a:txBody>
                  <a:tcPr marL="3359" marR="3359" marT="33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1" i="0" u="none" strike="noStrike" dirty="0">
                          <a:solidFill>
                            <a:srgbClr val="000000"/>
                          </a:solidFill>
                          <a:latin typeface="Calibri"/>
                        </a:rPr>
                        <a:t>Firm </a:t>
                      </a:r>
                      <a:r>
                        <a:rPr lang="en-US" sz="1000" b="1" i="0" u="none" strike="noStrike" dirty="0" smtClean="0">
                          <a:solidFill>
                            <a:srgbClr val="000000"/>
                          </a:solidFill>
                          <a:latin typeface="Calibri"/>
                        </a:rPr>
                        <a:t>service</a:t>
                      </a:r>
                    </a:p>
                    <a:p>
                      <a:pPr algn="ctr" fontAlgn="ctr"/>
                      <a:r>
                        <a:rPr lang="en-US" sz="1000" b="1" i="0" u="none" strike="noStrike" dirty="0" smtClean="0">
                          <a:solidFill>
                            <a:srgbClr val="000000"/>
                          </a:solidFill>
                          <a:latin typeface="Calibri"/>
                        </a:rPr>
                        <a:t> reservation required</a:t>
                      </a:r>
                      <a:endParaRPr lang="en-US" sz="1000" b="1" i="0" u="none" strike="noStrike" dirty="0">
                        <a:solidFill>
                          <a:srgbClr val="000000"/>
                        </a:solidFill>
                        <a:latin typeface="Calibri"/>
                      </a:endParaRPr>
                    </a:p>
                  </a:txBody>
                  <a:tcPr marL="3359" marR="3359" marT="33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6166">
                <a:tc>
                  <a:txBody>
                    <a:bodyPr/>
                    <a:lstStyle/>
                    <a:p>
                      <a:pPr algn="ctr" fontAlgn="ctr"/>
                      <a:r>
                        <a:rPr lang="en-US" sz="1000" b="1" i="0" u="none" strike="noStrike" dirty="0" smtClean="0">
                          <a:solidFill>
                            <a:srgbClr val="000000"/>
                          </a:solidFill>
                          <a:latin typeface="Calibri"/>
                        </a:rPr>
                        <a:t>Cluster</a:t>
                      </a:r>
                    </a:p>
                    <a:p>
                      <a:pPr algn="ctr" fontAlgn="ctr"/>
                      <a:r>
                        <a:rPr lang="en-US" sz="1000" b="1" i="0" u="none" strike="noStrike" dirty="0" smtClean="0">
                          <a:solidFill>
                            <a:srgbClr val="000000"/>
                          </a:solidFill>
                          <a:latin typeface="Calibri"/>
                        </a:rPr>
                        <a:t>Study Period</a:t>
                      </a:r>
                      <a:endParaRPr lang="en-US" sz="1000" b="1" i="0" u="none" strike="noStrike" dirty="0">
                        <a:solidFill>
                          <a:srgbClr val="000000"/>
                        </a:solidFill>
                        <a:latin typeface="Calibri"/>
                      </a:endParaRPr>
                    </a:p>
                  </a:txBody>
                  <a:tcPr marL="3359" marR="3359" marT="335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1" i="0" u="none" strike="noStrike" dirty="0">
                          <a:solidFill>
                            <a:srgbClr val="000000"/>
                          </a:solidFill>
                          <a:latin typeface="Calibri"/>
                        </a:rPr>
                        <a:t>Annual, Biannual, Other</a:t>
                      </a:r>
                    </a:p>
                  </a:txBody>
                  <a:tcPr marL="3359" marR="3359" marT="335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1" i="0" u="none" strike="noStrike" dirty="0">
                          <a:solidFill>
                            <a:srgbClr val="000000"/>
                          </a:solidFill>
                          <a:latin typeface="Calibri"/>
                        </a:rPr>
                        <a:t>Annual</a:t>
                      </a:r>
                    </a:p>
                  </a:txBody>
                  <a:tcPr marL="3359" marR="3359" marT="33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1" i="0" u="none" strike="noStrike" dirty="0">
                          <a:solidFill>
                            <a:srgbClr val="000000"/>
                          </a:solidFill>
                          <a:latin typeface="Calibri"/>
                        </a:rPr>
                        <a:t>Biannual</a:t>
                      </a:r>
                    </a:p>
                  </a:txBody>
                  <a:tcPr marL="3359" marR="3359" marT="33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1" i="0" u="none" strike="noStrike" dirty="0">
                          <a:solidFill>
                            <a:srgbClr val="000000"/>
                          </a:solidFill>
                          <a:latin typeface="Calibri"/>
                        </a:rPr>
                        <a:t>Biannual</a:t>
                      </a:r>
                    </a:p>
                  </a:txBody>
                  <a:tcPr marL="3359" marR="3359" marT="33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1" i="0" u="none" strike="noStrike" dirty="0">
                          <a:solidFill>
                            <a:srgbClr val="000000"/>
                          </a:solidFill>
                          <a:latin typeface="Calibri"/>
                        </a:rPr>
                        <a:t>Biannual</a:t>
                      </a:r>
                    </a:p>
                  </a:txBody>
                  <a:tcPr marL="3359" marR="3359" marT="33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1" i="0" u="none" strike="noStrike" dirty="0">
                          <a:solidFill>
                            <a:srgbClr val="000000"/>
                          </a:solidFill>
                          <a:latin typeface="Calibri"/>
                        </a:rPr>
                        <a:t>Annual</a:t>
                      </a:r>
                    </a:p>
                  </a:txBody>
                  <a:tcPr marL="3359" marR="3359" marT="33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6166">
                <a:tc rowSpan="4">
                  <a:txBody>
                    <a:bodyPr/>
                    <a:lstStyle/>
                    <a:p>
                      <a:pPr algn="ctr" fontAlgn="ctr"/>
                      <a:r>
                        <a:rPr lang="en-US" sz="1000" b="1" i="0" u="none" strike="noStrike" dirty="0">
                          <a:solidFill>
                            <a:srgbClr val="000000"/>
                          </a:solidFill>
                          <a:latin typeface="Calibri"/>
                        </a:rPr>
                        <a:t>Cluster Study</a:t>
                      </a:r>
                    </a:p>
                  </a:txBody>
                  <a:tcPr marL="3359" marR="3359" marT="335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1" i="0" u="none" strike="noStrike" dirty="0">
                          <a:solidFill>
                            <a:srgbClr val="000000"/>
                          </a:solidFill>
                          <a:latin typeface="Calibri"/>
                        </a:rPr>
                        <a:t>Energy/Cap </a:t>
                      </a:r>
                      <a:r>
                        <a:rPr lang="en-US" sz="1000" b="1" i="0" u="none" strike="noStrike" dirty="0" smtClean="0">
                          <a:solidFill>
                            <a:srgbClr val="000000"/>
                          </a:solidFill>
                          <a:latin typeface="Calibri"/>
                        </a:rPr>
                        <a:t>Assessments</a:t>
                      </a:r>
                    </a:p>
                    <a:p>
                      <a:pPr algn="ctr" fontAlgn="ctr"/>
                      <a:r>
                        <a:rPr lang="en-US" sz="1000" b="1" i="0" u="none" strike="noStrike" dirty="0" smtClean="0">
                          <a:solidFill>
                            <a:srgbClr val="000000"/>
                          </a:solidFill>
                          <a:latin typeface="Calibri"/>
                        </a:rPr>
                        <a:t>(</a:t>
                      </a:r>
                      <a:r>
                        <a:rPr lang="en-US" sz="1000" b="1" i="0" u="none" strike="noStrike" dirty="0">
                          <a:solidFill>
                            <a:srgbClr val="000000"/>
                          </a:solidFill>
                          <a:latin typeface="Calibri"/>
                        </a:rPr>
                        <a:t>Single or Separate )</a:t>
                      </a:r>
                    </a:p>
                  </a:txBody>
                  <a:tcPr marL="3359" marR="3359" marT="335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dirty="0" smtClean="0">
                          <a:solidFill>
                            <a:srgbClr val="000000"/>
                          </a:solidFill>
                          <a:latin typeface="Calibri"/>
                        </a:rPr>
                        <a:t>Separate,</a:t>
                      </a:r>
                    </a:p>
                    <a:p>
                      <a:pPr algn="ctr" fontAlgn="ctr"/>
                      <a:r>
                        <a:rPr lang="en-US" sz="1000" b="1" i="0" u="none" strike="noStrike" dirty="0" smtClean="0">
                          <a:solidFill>
                            <a:srgbClr val="000000"/>
                          </a:solidFill>
                          <a:latin typeface="Calibri"/>
                        </a:rPr>
                        <a:t>but in series</a:t>
                      </a:r>
                      <a:endParaRPr lang="en-US" sz="1000" b="1" i="0" u="none" strike="noStrike" dirty="0">
                        <a:solidFill>
                          <a:srgbClr val="000000"/>
                        </a:solidFill>
                        <a:latin typeface="Calibri"/>
                      </a:endParaRPr>
                    </a:p>
                  </a:txBody>
                  <a:tcPr marL="3359" marR="3359" marT="33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dirty="0">
                          <a:solidFill>
                            <a:srgbClr val="000000"/>
                          </a:solidFill>
                          <a:latin typeface="Calibri"/>
                        </a:rPr>
                        <a:t>Single</a:t>
                      </a:r>
                    </a:p>
                  </a:txBody>
                  <a:tcPr marL="3359" marR="3359" marT="33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dirty="0">
                          <a:solidFill>
                            <a:srgbClr val="000000"/>
                          </a:solidFill>
                          <a:latin typeface="Calibri"/>
                        </a:rPr>
                        <a:t>Single</a:t>
                      </a:r>
                    </a:p>
                  </a:txBody>
                  <a:tcPr marL="3359" marR="3359" marT="33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dirty="0">
                          <a:solidFill>
                            <a:srgbClr val="000000"/>
                          </a:solidFill>
                          <a:latin typeface="Calibri"/>
                        </a:rPr>
                        <a:t>Single</a:t>
                      </a:r>
                    </a:p>
                  </a:txBody>
                  <a:tcPr marL="3359" marR="3359" marT="33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dirty="0">
                          <a:solidFill>
                            <a:srgbClr val="000000"/>
                          </a:solidFill>
                          <a:latin typeface="Calibri"/>
                        </a:rPr>
                        <a:t>Single</a:t>
                      </a:r>
                    </a:p>
                  </a:txBody>
                  <a:tcPr marL="3359" marR="3359" marT="33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26166">
                <a:tc vMerge="1">
                  <a:txBody>
                    <a:bodyPr/>
                    <a:lstStyle/>
                    <a:p>
                      <a:endParaRPr lang="en-US"/>
                    </a:p>
                  </a:txBody>
                  <a:tcPr/>
                </a:tc>
                <a:tc>
                  <a:txBody>
                    <a:bodyPr/>
                    <a:lstStyle/>
                    <a:p>
                      <a:pPr algn="ctr" fontAlgn="ctr"/>
                      <a:r>
                        <a:rPr lang="en-US" sz="1000" b="1" i="0" u="none" strike="noStrike" dirty="0">
                          <a:solidFill>
                            <a:srgbClr val="000000"/>
                          </a:solidFill>
                          <a:latin typeface="Calibri"/>
                        </a:rPr>
                        <a:t>Determination if IR </a:t>
                      </a:r>
                      <a:r>
                        <a:rPr lang="en-US" sz="1000" b="1" i="0" u="none" strike="noStrike" dirty="0" smtClean="0">
                          <a:solidFill>
                            <a:srgbClr val="000000"/>
                          </a:solidFill>
                          <a:latin typeface="Calibri"/>
                        </a:rPr>
                        <a:t>is</a:t>
                      </a:r>
                    </a:p>
                    <a:p>
                      <a:pPr algn="ctr" fontAlgn="ctr"/>
                      <a:r>
                        <a:rPr lang="en-US" sz="1000" b="1" i="0" u="none" strike="noStrike" dirty="0" smtClean="0">
                          <a:solidFill>
                            <a:srgbClr val="000000"/>
                          </a:solidFill>
                          <a:latin typeface="Calibri"/>
                        </a:rPr>
                        <a:t>studied </a:t>
                      </a:r>
                      <a:r>
                        <a:rPr lang="en-US" sz="1000" b="1" i="0" u="none" strike="noStrike" dirty="0">
                          <a:solidFill>
                            <a:srgbClr val="000000"/>
                          </a:solidFill>
                          <a:latin typeface="Calibri"/>
                        </a:rPr>
                        <a:t>in cluster or alone </a:t>
                      </a:r>
                    </a:p>
                  </a:txBody>
                  <a:tcPr marL="3359" marR="3359" marT="335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dirty="0">
                          <a:solidFill>
                            <a:srgbClr val="000000"/>
                          </a:solidFill>
                          <a:latin typeface="Calibri"/>
                        </a:rPr>
                        <a:t>ISO</a:t>
                      </a:r>
                    </a:p>
                  </a:txBody>
                  <a:tcPr marL="3359" marR="3359" marT="33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dirty="0">
                          <a:solidFill>
                            <a:srgbClr val="000000"/>
                          </a:solidFill>
                          <a:latin typeface="Calibri"/>
                        </a:rPr>
                        <a:t>ISO</a:t>
                      </a:r>
                    </a:p>
                  </a:txBody>
                  <a:tcPr marL="3359" marR="3359" marT="33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dirty="0">
                          <a:solidFill>
                            <a:srgbClr val="000000"/>
                          </a:solidFill>
                          <a:latin typeface="Calibri"/>
                        </a:rPr>
                        <a:t>ISO</a:t>
                      </a:r>
                    </a:p>
                  </a:txBody>
                  <a:tcPr marL="3359" marR="3359" marT="33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dirty="0">
                          <a:solidFill>
                            <a:srgbClr val="000000"/>
                          </a:solidFill>
                          <a:latin typeface="Calibri"/>
                        </a:rPr>
                        <a:t>ISO</a:t>
                      </a:r>
                    </a:p>
                  </a:txBody>
                  <a:tcPr marL="3359" marR="3359" marT="33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dirty="0" smtClean="0">
                          <a:solidFill>
                            <a:srgbClr val="000000"/>
                          </a:solidFill>
                          <a:latin typeface="Calibri"/>
                        </a:rPr>
                        <a:t>ISO</a:t>
                      </a:r>
                    </a:p>
                    <a:p>
                      <a:pPr algn="ctr" fontAlgn="ctr"/>
                      <a:r>
                        <a:rPr lang="en-US" sz="1000" b="1" i="0" u="none" strike="noStrike" dirty="0" smtClean="0">
                          <a:solidFill>
                            <a:srgbClr val="000000"/>
                          </a:solidFill>
                          <a:latin typeface="Calibri"/>
                        </a:rPr>
                        <a:t>(Backfilling)</a:t>
                      </a:r>
                      <a:endParaRPr lang="en-US" sz="1000" b="1" i="0" u="none" strike="noStrike" dirty="0">
                        <a:solidFill>
                          <a:srgbClr val="000000"/>
                        </a:solidFill>
                        <a:latin typeface="Calibri"/>
                      </a:endParaRPr>
                    </a:p>
                  </a:txBody>
                  <a:tcPr marL="3359" marR="3359" marT="33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58972">
                <a:tc vMerge="1">
                  <a:txBody>
                    <a:bodyPr/>
                    <a:lstStyle/>
                    <a:p>
                      <a:endParaRPr lang="en-US"/>
                    </a:p>
                  </a:txBody>
                  <a:tcPr/>
                </a:tc>
                <a:tc>
                  <a:txBody>
                    <a:bodyPr/>
                    <a:lstStyle/>
                    <a:p>
                      <a:pPr algn="ctr" fontAlgn="ctr"/>
                      <a:r>
                        <a:rPr lang="en-US" sz="1000" b="1" i="0" u="none" strike="noStrike" dirty="0">
                          <a:solidFill>
                            <a:srgbClr val="000000"/>
                          </a:solidFill>
                          <a:latin typeface="Calibri"/>
                        </a:rPr>
                        <a:t>Restudy</a:t>
                      </a:r>
                    </a:p>
                  </a:txBody>
                  <a:tcPr marL="3359" marR="3359" marT="335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dirty="0">
                          <a:solidFill>
                            <a:srgbClr val="000000"/>
                          </a:solidFill>
                          <a:latin typeface="Calibri"/>
                        </a:rPr>
                        <a:t>Continues until all IRs either approve or drop out </a:t>
                      </a:r>
                    </a:p>
                  </a:txBody>
                  <a:tcPr marL="3359" marR="3359" marT="33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dirty="0">
                          <a:solidFill>
                            <a:srgbClr val="000000"/>
                          </a:solidFill>
                          <a:latin typeface="Calibri"/>
                        </a:rPr>
                        <a:t>At the end of Phase I;</a:t>
                      </a:r>
                      <a:br>
                        <a:rPr lang="en-US" sz="1000" b="1" i="0" u="none" strike="noStrike" dirty="0">
                          <a:solidFill>
                            <a:srgbClr val="000000"/>
                          </a:solidFill>
                          <a:latin typeface="Calibri"/>
                        </a:rPr>
                      </a:br>
                      <a:r>
                        <a:rPr lang="en-US" sz="1000" b="1" i="0" u="none" strike="noStrike" dirty="0">
                          <a:solidFill>
                            <a:srgbClr val="000000"/>
                          </a:solidFill>
                          <a:latin typeface="Calibri"/>
                        </a:rPr>
                        <a:t>Phase II restudied annually</a:t>
                      </a:r>
                    </a:p>
                  </a:txBody>
                  <a:tcPr marL="3359" marR="3359" marT="33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dirty="0">
                          <a:solidFill>
                            <a:srgbClr val="000000"/>
                          </a:solidFill>
                          <a:latin typeface="Calibri"/>
                        </a:rPr>
                        <a:t>Case-by-case basis, </a:t>
                      </a:r>
                      <a:r>
                        <a:rPr lang="en-US" sz="1000" b="1" i="0" u="none" strike="noStrike" dirty="0" smtClean="0">
                          <a:solidFill>
                            <a:srgbClr val="000000"/>
                          </a:solidFill>
                          <a:latin typeface="Calibri"/>
                        </a:rPr>
                        <a:t>grouping know </a:t>
                      </a:r>
                      <a:r>
                        <a:rPr lang="en-US" sz="1000" b="1" i="0" u="none" strike="noStrike" dirty="0">
                          <a:solidFill>
                            <a:srgbClr val="000000"/>
                          </a:solidFill>
                          <a:latin typeface="Calibri"/>
                        </a:rPr>
                        <a:t>or expected changes</a:t>
                      </a:r>
                    </a:p>
                  </a:txBody>
                  <a:tcPr marL="3359" marR="3359" marT="33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dirty="0">
                          <a:solidFill>
                            <a:srgbClr val="000000"/>
                          </a:solidFill>
                          <a:latin typeface="Calibri"/>
                        </a:rPr>
                        <a:t>In DISIS and IFS process</a:t>
                      </a:r>
                    </a:p>
                  </a:txBody>
                  <a:tcPr marL="3359" marR="3359" marT="33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dirty="0">
                          <a:solidFill>
                            <a:srgbClr val="000000"/>
                          </a:solidFill>
                          <a:latin typeface="Calibri"/>
                        </a:rPr>
                        <a:t>In DPP</a:t>
                      </a:r>
                    </a:p>
                  </a:txBody>
                  <a:tcPr marL="3359" marR="3359" marT="33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58972">
                <a:tc vMerge="1">
                  <a:txBody>
                    <a:bodyPr/>
                    <a:lstStyle/>
                    <a:p>
                      <a:endParaRPr lang="en-US"/>
                    </a:p>
                  </a:txBody>
                  <a:tcPr/>
                </a:tc>
                <a:tc>
                  <a:txBody>
                    <a:bodyPr/>
                    <a:lstStyle/>
                    <a:p>
                      <a:pPr algn="ctr" fontAlgn="ctr"/>
                      <a:r>
                        <a:rPr lang="en-US" sz="1000" b="1" i="0" u="none" strike="noStrike" dirty="0">
                          <a:solidFill>
                            <a:srgbClr val="000000"/>
                          </a:solidFill>
                          <a:latin typeface="Calibri"/>
                        </a:rPr>
                        <a:t>When costs are locked in</a:t>
                      </a:r>
                    </a:p>
                  </a:txBody>
                  <a:tcPr marL="3359" marR="3359" marT="335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1" i="0" u="none" strike="noStrike" dirty="0">
                          <a:solidFill>
                            <a:srgbClr val="000000"/>
                          </a:solidFill>
                          <a:latin typeface="Calibri"/>
                        </a:rPr>
                        <a:t>At end of the study process, </a:t>
                      </a:r>
                      <a:br>
                        <a:rPr lang="en-US" sz="1000" b="1" i="0" u="none" strike="noStrike" dirty="0">
                          <a:solidFill>
                            <a:srgbClr val="000000"/>
                          </a:solidFill>
                          <a:latin typeface="Calibri"/>
                        </a:rPr>
                      </a:br>
                      <a:r>
                        <a:rPr lang="en-US" sz="1000" b="1" i="0" u="none" strike="noStrike" dirty="0">
                          <a:solidFill>
                            <a:srgbClr val="000000"/>
                          </a:solidFill>
                          <a:latin typeface="Calibri"/>
                        </a:rPr>
                        <a:t>and prior to IA execution</a:t>
                      </a:r>
                    </a:p>
                  </a:txBody>
                  <a:tcPr marL="3359" marR="3359" marT="33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1" i="0" u="none" strike="noStrike" dirty="0">
                          <a:solidFill>
                            <a:srgbClr val="000000"/>
                          </a:solidFill>
                          <a:latin typeface="Calibri"/>
                        </a:rPr>
                        <a:t> IA execution</a:t>
                      </a:r>
                    </a:p>
                  </a:txBody>
                  <a:tcPr marL="3359" marR="3359" marT="33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1" i="0" u="none" strike="noStrike" dirty="0">
                          <a:solidFill>
                            <a:srgbClr val="000000"/>
                          </a:solidFill>
                          <a:latin typeface="Calibri"/>
                        </a:rPr>
                        <a:t> IA execution</a:t>
                      </a:r>
                    </a:p>
                  </a:txBody>
                  <a:tcPr marL="3359" marR="3359" marT="33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1" i="0" u="none" strike="noStrike" dirty="0">
                          <a:solidFill>
                            <a:srgbClr val="000000"/>
                          </a:solidFill>
                          <a:latin typeface="Calibri"/>
                        </a:rPr>
                        <a:t>IA execution</a:t>
                      </a:r>
                    </a:p>
                  </a:txBody>
                  <a:tcPr marL="3359" marR="3359" marT="33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1" i="0" u="none" strike="noStrike" dirty="0">
                          <a:solidFill>
                            <a:srgbClr val="000000"/>
                          </a:solidFill>
                          <a:latin typeface="Calibri"/>
                        </a:rPr>
                        <a:t>IA execution</a:t>
                      </a:r>
                    </a:p>
                  </a:txBody>
                  <a:tcPr marL="3359" marR="3359" marT="33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dirty="0" smtClean="0"/>
              <a:t>MISO: Shared Network Upgrades Cost allocation to “Late Comer Projects”</a:t>
            </a:r>
            <a:endParaRPr lang="en-US" dirty="0"/>
          </a:p>
        </p:txBody>
      </p:sp>
      <p:sp>
        <p:nvSpPr>
          <p:cNvPr id="3" name="Text Placeholder 2"/>
          <p:cNvSpPr>
            <a:spLocks noGrp="1"/>
          </p:cNvSpPr>
          <p:nvPr>
            <p:ph type="body" sz="quarter" idx="4294967295"/>
          </p:nvPr>
        </p:nvSpPr>
        <p:spPr>
          <a:xfrm>
            <a:off x="457200" y="1600200"/>
            <a:ext cx="8534400" cy="4800600"/>
          </a:xfrm>
        </p:spPr>
        <p:txBody>
          <a:bodyPr/>
          <a:lstStyle/>
          <a:p>
            <a:pPr lvl="0"/>
            <a:r>
              <a:rPr lang="en-US" dirty="0" smtClean="0"/>
              <a:t>Costs for Network Upgrades that are in service for less than 5 years from the IR in service date are allocated a portion of the costs if: (i) they connect to the N.U., (ii) they connect to a substation where the N.U. terminates, or (iii) the impact of the IR on the N.U. is &gt; 5MW and is &gt; 1% of the facility rating, and the power transfer distribution factor is &gt; 20%</a:t>
            </a:r>
            <a:endParaRPr lang="en-US" sz="4000" dirty="0" smtClean="0"/>
          </a:p>
          <a:p>
            <a:pPr lvl="0"/>
            <a:r>
              <a:rPr lang="en-US" dirty="0" smtClean="0"/>
              <a:t>Note: The manual and tariff do not seem to describe how: </a:t>
            </a:r>
            <a:endParaRPr lang="en-US" sz="4000" dirty="0" smtClean="0"/>
          </a:p>
          <a:p>
            <a:pPr lvl="1"/>
            <a:r>
              <a:rPr lang="en-US" dirty="0" smtClean="0"/>
              <a:t>the allocation is determined (assume the thermal allocation assessment would be redone)</a:t>
            </a:r>
            <a:endParaRPr lang="en-US" sz="3600" dirty="0" smtClean="0"/>
          </a:p>
          <a:p>
            <a:pPr lvl="1"/>
            <a:r>
              <a:rPr lang="en-US" dirty="0" smtClean="0"/>
              <a:t>the accounting is corrected for the IRs that have already are committed to pay/paid for the Network Upgrades</a:t>
            </a:r>
            <a:endParaRPr lang="en-US" sz="3600" dirty="0"/>
          </a:p>
        </p:txBody>
      </p:sp>
      <p:sp>
        <p:nvSpPr>
          <p:cNvPr id="4" name="Slide Number Placeholder 3"/>
          <p:cNvSpPr>
            <a:spLocks noGrp="1"/>
          </p:cNvSpPr>
          <p:nvPr>
            <p:ph type="sldNum" sz="quarter" idx="12"/>
          </p:nvPr>
        </p:nvSpPr>
        <p:spPr/>
        <p:txBody>
          <a:bodyPr/>
          <a:lstStyle/>
          <a:p>
            <a:fld id="{10C7F894-2A36-495D-AB7C-1055F7AC0F9D}" type="slidenum">
              <a:rPr lang="en-US" smtClean="0"/>
              <a:pPr/>
              <a:t>70</a:t>
            </a:fld>
            <a:endParaRPr lang="en-US" dirty="0"/>
          </a:p>
        </p:txBody>
      </p:sp>
    </p:spTree>
    <p:extLst>
      <p:ext uri="{BB962C8B-B14F-4D97-AF65-F5344CB8AC3E}">
        <p14:creationId xmlns:p14="http://schemas.microsoft.com/office/powerpoint/2010/main" val="263700201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ormAutofit/>
          </a:bodyPr>
          <a:lstStyle/>
          <a:p>
            <a:r>
              <a:rPr lang="en-US" dirty="0" smtClean="0"/>
              <a:t>MISO: Cost of Upgrades Reporting / GIA</a:t>
            </a:r>
            <a:endParaRPr lang="en-US" dirty="0"/>
          </a:p>
        </p:txBody>
      </p:sp>
      <p:sp>
        <p:nvSpPr>
          <p:cNvPr id="3" name="Text Placeholder 2"/>
          <p:cNvSpPr>
            <a:spLocks noGrp="1"/>
          </p:cNvSpPr>
          <p:nvPr>
            <p:ph type="body" sz="quarter" idx="4294967295"/>
          </p:nvPr>
        </p:nvSpPr>
        <p:spPr>
          <a:xfrm>
            <a:off x="457200" y="1600200"/>
            <a:ext cx="8229600" cy="4419600"/>
          </a:xfrm>
        </p:spPr>
        <p:txBody>
          <a:bodyPr/>
          <a:lstStyle/>
          <a:p>
            <a:r>
              <a:rPr lang="en-US" dirty="0" smtClean="0"/>
              <a:t>Cost of Upgrades</a:t>
            </a:r>
            <a:endParaRPr lang="en-US" sz="3800" dirty="0" smtClean="0"/>
          </a:p>
          <a:p>
            <a:pPr lvl="1"/>
            <a:r>
              <a:rPr lang="en-US" dirty="0" smtClean="0"/>
              <a:t>The facility studies breakdown the type and cost of the Network Upgrades and Interconnection Upgrades</a:t>
            </a:r>
            <a:endParaRPr lang="en-US" sz="3600" dirty="0" smtClean="0"/>
          </a:p>
          <a:p>
            <a:r>
              <a:rPr lang="en-US" dirty="0" smtClean="0"/>
              <a:t>GIA</a:t>
            </a:r>
            <a:endParaRPr lang="en-US" sz="3800" dirty="0" smtClean="0"/>
          </a:p>
          <a:p>
            <a:pPr lvl="1"/>
            <a:r>
              <a:rPr lang="en-US" dirty="0" smtClean="0"/>
              <a:t>The GIA is developed and executed</a:t>
            </a:r>
            <a:endParaRPr lang="en-US" dirty="0"/>
          </a:p>
          <a:p>
            <a:pPr lvl="2"/>
            <a:r>
              <a:rPr lang="en-US" dirty="0" smtClean="0"/>
              <a:t>Includes upgrade payment terms</a:t>
            </a:r>
          </a:p>
        </p:txBody>
      </p:sp>
      <p:sp>
        <p:nvSpPr>
          <p:cNvPr id="4" name="Slide Number Placeholder 3"/>
          <p:cNvSpPr>
            <a:spLocks noGrp="1"/>
          </p:cNvSpPr>
          <p:nvPr>
            <p:ph type="sldNum" sz="quarter" idx="12"/>
          </p:nvPr>
        </p:nvSpPr>
        <p:spPr/>
        <p:txBody>
          <a:bodyPr/>
          <a:lstStyle/>
          <a:p>
            <a:fld id="{10C7F894-2A36-495D-AB7C-1055F7AC0F9D}" type="slidenum">
              <a:rPr lang="en-US" smtClean="0"/>
              <a:pPr/>
              <a:t>71</a:t>
            </a:fld>
            <a:endParaRPr lang="en-US" dirty="0"/>
          </a:p>
        </p:txBody>
      </p:sp>
    </p:spTree>
    <p:extLst>
      <p:ext uri="{BB962C8B-B14F-4D97-AF65-F5344CB8AC3E}">
        <p14:creationId xmlns:p14="http://schemas.microsoft.com/office/powerpoint/2010/main" val="263700201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534400" cy="1143000"/>
          </a:xfrm>
        </p:spPr>
        <p:txBody>
          <a:bodyPr>
            <a:normAutofit/>
          </a:bodyPr>
          <a:lstStyle/>
          <a:p>
            <a:pPr lvl="2" algn="l" rtl="0">
              <a:spcBef>
                <a:spcPct val="0"/>
              </a:spcBef>
            </a:pPr>
            <a:r>
              <a:rPr lang="en-US" sz="3200" b="1" dirty="0" smtClean="0">
                <a:latin typeface="+mj-lt"/>
              </a:rPr>
              <a:t>MISO: Payment of N.U. and Int. Conn. Upgrades</a:t>
            </a:r>
            <a:endParaRPr lang="en-US" sz="3200" b="1" dirty="0">
              <a:latin typeface="+mj-lt"/>
            </a:endParaRPr>
          </a:p>
        </p:txBody>
      </p:sp>
      <p:sp>
        <p:nvSpPr>
          <p:cNvPr id="3" name="Text Placeholder 2"/>
          <p:cNvSpPr>
            <a:spLocks noGrp="1"/>
          </p:cNvSpPr>
          <p:nvPr>
            <p:ph type="body" sz="quarter" idx="4294967295"/>
          </p:nvPr>
        </p:nvSpPr>
        <p:spPr>
          <a:xfrm>
            <a:off x="457200" y="1371600"/>
            <a:ext cx="8534400" cy="4800600"/>
          </a:xfrm>
        </p:spPr>
        <p:txBody>
          <a:bodyPr>
            <a:normAutofit/>
          </a:bodyPr>
          <a:lstStyle/>
          <a:p>
            <a:r>
              <a:rPr lang="en-US" dirty="0" smtClean="0"/>
              <a:t>Initial Payment</a:t>
            </a:r>
            <a:endParaRPr lang="en-US" sz="3600" dirty="0" smtClean="0"/>
          </a:p>
          <a:p>
            <a:pPr lvl="1"/>
            <a:r>
              <a:rPr lang="en-US" dirty="0" smtClean="0"/>
              <a:t>Within 30 days of executing the GIA, the IR must pay either:</a:t>
            </a:r>
            <a:endParaRPr lang="en-US" sz="3600" dirty="0" smtClean="0"/>
          </a:p>
          <a:p>
            <a:pPr lvl="2"/>
            <a:r>
              <a:rPr lang="en-US" dirty="0" smtClean="0"/>
              <a:t>(i) 20% of the Network Upgrades, Interconnection Upgrades, System Protection Facilities, Distribution Upgrades, gen upgrades if gen will be in service w/in 5 years;</a:t>
            </a:r>
            <a:endParaRPr lang="en-US" sz="3400" dirty="0" smtClean="0"/>
          </a:p>
          <a:p>
            <a:pPr lvl="2"/>
            <a:r>
              <a:rPr lang="en-US" dirty="0" smtClean="0"/>
              <a:t>(ii) 10% if in service date is beyond 5 years; or</a:t>
            </a:r>
            <a:endParaRPr lang="en-US" sz="3400" dirty="0" smtClean="0"/>
          </a:p>
          <a:p>
            <a:pPr lvl="2"/>
            <a:r>
              <a:rPr lang="en-US" dirty="0" smtClean="0"/>
              <a:t>(iii) the total cost in the form of security</a:t>
            </a:r>
            <a:endParaRPr lang="en-US" sz="3400" dirty="0" smtClean="0"/>
          </a:p>
          <a:p>
            <a:r>
              <a:rPr lang="en-US" dirty="0" smtClean="0"/>
              <a:t>Subsequent Payment(s)</a:t>
            </a:r>
          </a:p>
          <a:p>
            <a:pPr lvl="1"/>
            <a:r>
              <a:rPr lang="en-US" dirty="0" smtClean="0"/>
              <a:t>Detailed in Attachment X to the GIA</a:t>
            </a:r>
            <a:endParaRPr lang="en-US" sz="3200" dirty="0" smtClean="0"/>
          </a:p>
          <a:p>
            <a:pPr lvl="1"/>
            <a:r>
              <a:rPr lang="en-US" dirty="0" smtClean="0"/>
              <a:t>The IR may pay the remainder of the upgrade/interconnection costs by way of:</a:t>
            </a:r>
            <a:endParaRPr lang="en-US" sz="3600" dirty="0" smtClean="0"/>
          </a:p>
          <a:p>
            <a:pPr lvl="2"/>
            <a:r>
              <a:rPr lang="en-US" dirty="0" smtClean="0"/>
              <a:t>(i) a single payment; or </a:t>
            </a:r>
            <a:endParaRPr lang="en-US" sz="3400" dirty="0" smtClean="0"/>
          </a:p>
          <a:p>
            <a:pPr lvl="2"/>
            <a:r>
              <a:rPr lang="en-US" dirty="0" smtClean="0"/>
              <a:t>(ii) an alternative payment schedule not to exceed 5 years from commercial operation, as set out in the GIA</a:t>
            </a:r>
            <a:endParaRPr lang="en-US" sz="3400" dirty="0"/>
          </a:p>
        </p:txBody>
      </p:sp>
      <p:sp>
        <p:nvSpPr>
          <p:cNvPr id="4" name="Slide Number Placeholder 3"/>
          <p:cNvSpPr>
            <a:spLocks noGrp="1"/>
          </p:cNvSpPr>
          <p:nvPr>
            <p:ph type="sldNum" sz="quarter" idx="12"/>
          </p:nvPr>
        </p:nvSpPr>
        <p:spPr/>
        <p:txBody>
          <a:bodyPr/>
          <a:lstStyle/>
          <a:p>
            <a:fld id="{10C7F894-2A36-495D-AB7C-1055F7AC0F9D}" type="slidenum">
              <a:rPr lang="en-US" smtClean="0"/>
              <a:pPr/>
              <a:t>72</a:t>
            </a:fld>
            <a:endParaRPr lang="en-US" dirty="0"/>
          </a:p>
        </p:txBody>
      </p:sp>
    </p:spTree>
    <p:extLst>
      <p:ext uri="{BB962C8B-B14F-4D97-AF65-F5344CB8AC3E}">
        <p14:creationId xmlns:p14="http://schemas.microsoft.com/office/powerpoint/2010/main" val="263700201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ormAutofit/>
          </a:bodyPr>
          <a:lstStyle/>
          <a:p>
            <a:pPr lvl="2" algn="l" rtl="0">
              <a:spcBef>
                <a:spcPct val="0"/>
              </a:spcBef>
            </a:pPr>
            <a:r>
              <a:rPr lang="en-US" sz="3200" b="1" dirty="0" smtClean="0">
                <a:latin typeface="+mj-lt"/>
              </a:rPr>
              <a:t>MISO: Suspension of IR Construction</a:t>
            </a:r>
            <a:endParaRPr lang="en-US" sz="3200" b="1" dirty="0">
              <a:latin typeface="+mj-lt"/>
            </a:endParaRPr>
          </a:p>
        </p:txBody>
      </p:sp>
      <p:sp>
        <p:nvSpPr>
          <p:cNvPr id="3" name="Text Placeholder 2"/>
          <p:cNvSpPr>
            <a:spLocks noGrp="1"/>
          </p:cNvSpPr>
          <p:nvPr>
            <p:ph type="body" sz="quarter" idx="4294967295"/>
          </p:nvPr>
        </p:nvSpPr>
        <p:spPr>
          <a:xfrm>
            <a:off x="457200" y="1600200"/>
            <a:ext cx="8534400" cy="4419600"/>
          </a:xfrm>
        </p:spPr>
        <p:txBody>
          <a:bodyPr/>
          <a:lstStyle/>
          <a:p>
            <a:pPr lvl="0"/>
            <a:r>
              <a:rPr lang="en-US" dirty="0" smtClean="0"/>
              <a:t>A suspension of the IR construction requires an upfront payment of the greater of the IRs Network Upgrade costs or $5 million</a:t>
            </a:r>
            <a:endParaRPr lang="en-US" sz="4000" dirty="0"/>
          </a:p>
        </p:txBody>
      </p:sp>
      <p:sp>
        <p:nvSpPr>
          <p:cNvPr id="4" name="Slide Number Placeholder 3"/>
          <p:cNvSpPr>
            <a:spLocks noGrp="1"/>
          </p:cNvSpPr>
          <p:nvPr>
            <p:ph type="sldNum" sz="quarter" idx="12"/>
          </p:nvPr>
        </p:nvSpPr>
        <p:spPr/>
        <p:txBody>
          <a:bodyPr/>
          <a:lstStyle/>
          <a:p>
            <a:fld id="{10C7F894-2A36-495D-AB7C-1055F7AC0F9D}" type="slidenum">
              <a:rPr lang="en-US" smtClean="0"/>
              <a:pPr/>
              <a:t>73</a:t>
            </a:fld>
            <a:endParaRPr lang="en-US" dirty="0"/>
          </a:p>
        </p:txBody>
      </p:sp>
    </p:spTree>
    <p:extLst>
      <p:ext uri="{BB962C8B-B14F-4D97-AF65-F5344CB8AC3E}">
        <p14:creationId xmlns:p14="http://schemas.microsoft.com/office/powerpoint/2010/main" val="263700201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74</a:t>
            </a:fld>
            <a:endParaRPr lang="en-US" dirty="0"/>
          </a:p>
        </p:txBody>
      </p:sp>
      <p:sp>
        <p:nvSpPr>
          <p:cNvPr id="3" name="Title 2"/>
          <p:cNvSpPr>
            <a:spLocks noGrp="1"/>
          </p:cNvSpPr>
          <p:nvPr>
            <p:ph type="title"/>
          </p:nvPr>
        </p:nvSpPr>
        <p:spPr/>
        <p:txBody>
          <a:bodyPr>
            <a:normAutofit fontScale="90000"/>
          </a:bodyPr>
          <a:lstStyle/>
          <a:p>
            <a:pPr marL="228600" indent="-228600"/>
            <a:r>
              <a:rPr lang="en-US" dirty="0" smtClean="0"/>
              <a:t>Recent MISO GIP Filing Summary </a:t>
            </a:r>
            <a:r>
              <a:rPr lang="en-US" sz="1800" dirty="0" smtClean="0"/>
              <a:t>(ER16-675, dated 12/31/15)</a:t>
            </a:r>
            <a:r>
              <a:rPr lang="en-US" dirty="0" smtClean="0"/>
              <a:t/>
            </a:r>
            <a:br>
              <a:rPr lang="en-US" dirty="0" smtClean="0"/>
            </a:br>
            <a:r>
              <a:rPr lang="en-US" sz="2200" dirty="0" smtClean="0"/>
              <a:t>- Streamline and add flexibility and efficiency to the queue study process</a:t>
            </a:r>
            <a:endParaRPr lang="en-US" dirty="0"/>
          </a:p>
        </p:txBody>
      </p:sp>
      <p:sp>
        <p:nvSpPr>
          <p:cNvPr id="4" name="Content Placeholder 3"/>
          <p:cNvSpPr>
            <a:spLocks noGrp="1"/>
          </p:cNvSpPr>
          <p:nvPr>
            <p:ph idx="1"/>
          </p:nvPr>
        </p:nvSpPr>
        <p:spPr>
          <a:xfrm>
            <a:off x="457200" y="1219200"/>
            <a:ext cx="8610600" cy="4999038"/>
          </a:xfrm>
        </p:spPr>
        <p:txBody>
          <a:bodyPr>
            <a:normAutofit fontScale="62500" lnSpcReduction="20000"/>
          </a:bodyPr>
          <a:lstStyle/>
          <a:p>
            <a:r>
              <a:rPr lang="en-US" dirty="0" smtClean="0"/>
              <a:t>Minimization of Unscheduled Restudies</a:t>
            </a:r>
          </a:p>
          <a:p>
            <a:pPr lvl="1">
              <a:buNone/>
            </a:pPr>
            <a:r>
              <a:rPr lang="en-US" dirty="0" smtClean="0"/>
              <a:t>(1) subdivides the Definitive Planning Phase (DPP) into three sequential phases to provide for a structured restudy process; </a:t>
            </a:r>
          </a:p>
          <a:p>
            <a:pPr marL="860425" lvl="2"/>
            <a:r>
              <a:rPr lang="en-US" dirty="0" smtClean="0"/>
              <a:t>each of the proposed DPP phases will include a System Impact Study at a defined point in the process: a preliminary study, a revised study and a final study</a:t>
            </a:r>
          </a:p>
          <a:p>
            <a:pPr lvl="1">
              <a:buNone/>
            </a:pPr>
            <a:r>
              <a:rPr lang="en-US" dirty="0" smtClean="0"/>
              <a:t>(2) creates two designated off-ramps for IRs to withdraw projects that are not ready to proceed; </a:t>
            </a:r>
          </a:p>
          <a:p>
            <a:pPr marL="860425" lvl="2"/>
            <a:r>
              <a:rPr lang="en-US" dirty="0" smtClean="0"/>
              <a:t>allows an IR to withdraw its project from the queue on a more structured basis (i) immediately after the preliminary study and (ii) immediately after the revised study.  This allows the revised study and the final study to be conducted by using updated facts and assumptions, incorporates a scheduled restudy in the process, eliminates the need for unscheduled restudies during the preliminary study and revised study process, and minimizes restudy in the final study process</a:t>
            </a:r>
          </a:p>
          <a:p>
            <a:pPr lvl="1">
              <a:buNone/>
            </a:pPr>
            <a:r>
              <a:rPr lang="en-US" dirty="0" smtClean="0"/>
              <a:t>(3) restricts restudies after the GIA stage</a:t>
            </a:r>
          </a:p>
          <a:p>
            <a:pPr marL="860425" lvl="2"/>
            <a:r>
              <a:rPr lang="en-US" dirty="0" smtClean="0"/>
              <a:t>An IR with a completed GIA does not undergo a restudy due to a change to a higher-queued project, except when ordered by the Commission</a:t>
            </a:r>
          </a:p>
          <a:p>
            <a:r>
              <a:rPr lang="en-US" dirty="0" smtClean="0"/>
              <a:t>Enhancement of Interconnection Customer Readiness</a:t>
            </a:r>
          </a:p>
          <a:p>
            <a:pPr lvl="1"/>
            <a:r>
              <a:rPr lang="en-US" dirty="0" smtClean="0"/>
              <a:t>The current procedures require IRs to make a “cash-at-risk” payment (the “DPP Entry Milestone” payment) prior to entering the DPP</a:t>
            </a:r>
          </a:p>
          <a:p>
            <a:pPr lvl="1"/>
            <a:r>
              <a:rPr lang="en-US" dirty="0" smtClean="0"/>
              <a:t>To prevent unscheduled restudies within the DPP, two new Milestones, M3 and M4, are added to DPP Phases II and III that includes a “cash-at-risk” payment. If an IR withdraws prior to these points, they are not required to the associated payment. Because of this, IRs choosing to remain in the queue have greater certainty because projects that are not ready to proceed are incentivized to exit at the designated Decision Points </a:t>
            </a:r>
          </a:p>
          <a:p>
            <a:pPr lvl="1"/>
            <a:r>
              <a:rPr lang="en-US" dirty="0" smtClean="0"/>
              <a:t>IRs ‘“at-risk” milestone payments is used to fund cost increases, for projects that execute a GIA, in Network Upgrades caused by withdrawing projects</a:t>
            </a:r>
          </a:p>
          <a:p>
            <a:r>
              <a:rPr lang="en-US" dirty="0" smtClean="0"/>
              <a:t>Additional Revisions to the GIP</a:t>
            </a:r>
          </a:p>
          <a:p>
            <a:pPr lvl="1">
              <a:buNone/>
            </a:pPr>
            <a:r>
              <a:rPr lang="en-US" dirty="0" smtClean="0"/>
              <a:t>(1) Includes a new, voluntary Pre-Queue Feasibility Phase while eliminating the current Interconnection Feasibility Study</a:t>
            </a:r>
          </a:p>
          <a:p>
            <a:pPr marL="860425" lvl="2"/>
            <a:r>
              <a:rPr lang="en-US" dirty="0" smtClean="0"/>
              <a:t>Potential IRs benefit by providing them with an analysis that can help guide a decision to submit an IR, potentially saving time, money, and resources</a:t>
            </a:r>
          </a:p>
          <a:p>
            <a:pPr lvl="1">
              <a:buNone/>
            </a:pPr>
            <a:r>
              <a:rPr lang="en-US" dirty="0" smtClean="0"/>
              <a:t>(2) Eliminates the System Planning and Analysis (“SPA”) Phase from the process, replacing it with the Pre-Queue Feasibility Phase</a:t>
            </a:r>
          </a:p>
          <a:p>
            <a:pPr lvl="1">
              <a:buNone/>
            </a:pPr>
            <a:r>
              <a:rPr lang="en-US" dirty="0" smtClean="0"/>
              <a:t>(3) Allows IRs to be reduced in size during the preliminary study phase</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Appendix C</a:t>
            </a:r>
            <a:br>
              <a:rPr lang="en-US" dirty="0" smtClean="0"/>
            </a:br>
            <a:r>
              <a:rPr lang="en-US" dirty="0" smtClean="0"/>
              <a:t>Additional Summary Information </a:t>
            </a:r>
            <a:br>
              <a:rPr lang="en-US" dirty="0" smtClean="0"/>
            </a:br>
            <a:r>
              <a:rPr lang="en-US" dirty="0" smtClean="0"/>
              <a:t>NYISO Class Year</a:t>
            </a:r>
            <a:endParaRPr lang="en-US" dirty="0"/>
          </a:p>
        </p:txBody>
      </p:sp>
      <p:sp>
        <p:nvSpPr>
          <p:cNvPr id="4" name="Slide Number Placeholder 3"/>
          <p:cNvSpPr>
            <a:spLocks noGrp="1"/>
          </p:cNvSpPr>
          <p:nvPr>
            <p:ph type="sldNum" sz="quarter" idx="4"/>
          </p:nvPr>
        </p:nvSpPr>
        <p:spPr/>
        <p:txBody>
          <a:bodyPr/>
          <a:lstStyle/>
          <a:p>
            <a:fld id="{10C7F894-2A36-495D-AB7C-1055F7AC0F9D}" type="slidenum">
              <a:rPr lang="en-US" smtClean="0"/>
              <a:pPr/>
              <a:t>75</a:t>
            </a:fld>
            <a:endParaRPr lang="en-US"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dirty="0" smtClean="0"/>
              <a:t>NYISO: Interconnection Process</a:t>
            </a:r>
            <a:endParaRPr lang="en-US" dirty="0"/>
          </a:p>
        </p:txBody>
      </p:sp>
      <p:sp>
        <p:nvSpPr>
          <p:cNvPr id="3" name="Text Placeholder 2"/>
          <p:cNvSpPr>
            <a:spLocks noGrp="1"/>
          </p:cNvSpPr>
          <p:nvPr>
            <p:ph type="body" sz="quarter" idx="4294967295"/>
          </p:nvPr>
        </p:nvSpPr>
        <p:spPr>
          <a:xfrm>
            <a:off x="457200" y="1600200"/>
            <a:ext cx="8534400" cy="4800600"/>
          </a:xfrm>
        </p:spPr>
        <p:txBody>
          <a:bodyPr>
            <a:normAutofit/>
          </a:bodyPr>
          <a:lstStyle/>
          <a:p>
            <a:r>
              <a:rPr lang="en-US" dirty="0" smtClean="0"/>
              <a:t>Options/Paths</a:t>
            </a:r>
            <a:endParaRPr lang="en-US" sz="4000" dirty="0" smtClean="0"/>
          </a:p>
          <a:p>
            <a:pPr lvl="1"/>
            <a:r>
              <a:rPr lang="en-US" dirty="0" smtClean="0"/>
              <a:t>Class Year Study – Large gen, some small gen, and Merchant Transmission meeting Class Year eligibility requirements</a:t>
            </a:r>
            <a:endParaRPr lang="en-US" sz="3400" dirty="0" smtClean="0"/>
          </a:p>
          <a:p>
            <a:pPr lvl="1"/>
            <a:r>
              <a:rPr lang="en-US" dirty="0" smtClean="0"/>
              <a:t>Independent Study</a:t>
            </a:r>
            <a:endParaRPr lang="en-US" sz="3400" dirty="0" smtClean="0"/>
          </a:p>
          <a:p>
            <a:pPr lvl="1"/>
            <a:r>
              <a:rPr lang="en-US" dirty="0" smtClean="0"/>
              <a:t>Fast Track – for &lt; or = 5 MW IRs</a:t>
            </a:r>
            <a:endParaRPr lang="en-US" sz="3400" dirty="0" smtClean="0"/>
          </a:p>
          <a:p>
            <a:r>
              <a:rPr lang="en-US" dirty="0" smtClean="0"/>
              <a:t>Minimum submittal Requirements</a:t>
            </a:r>
            <a:endParaRPr lang="en-US" sz="4000" dirty="0" smtClean="0"/>
          </a:p>
          <a:p>
            <a:pPr lvl="1"/>
            <a:r>
              <a:rPr lang="en-US" dirty="0" smtClean="0"/>
              <a:t>Application</a:t>
            </a:r>
          </a:p>
          <a:p>
            <a:pPr lvl="2"/>
            <a:r>
              <a:rPr lang="en-US" dirty="0" smtClean="0"/>
              <a:t>Elects either ERIS (energy) and/or CRIS (capacity), which may be for all or a portion of the resource’s capability</a:t>
            </a:r>
          </a:p>
          <a:p>
            <a:pPr lvl="1"/>
            <a:r>
              <a:rPr lang="en-US" dirty="0" smtClean="0"/>
              <a:t>$10,000 non-refundable application fee</a:t>
            </a:r>
          </a:p>
          <a:p>
            <a:pPr lvl="1"/>
            <a:r>
              <a:rPr lang="en-US" dirty="0" smtClean="0"/>
              <a:t>$30,000 refundable study deposit</a:t>
            </a:r>
          </a:p>
          <a:p>
            <a:pPr lvl="1"/>
            <a:r>
              <a:rPr lang="en-US" dirty="0" smtClean="0"/>
              <a:t>Demonstration of Site Control, </a:t>
            </a:r>
            <a:r>
              <a:rPr lang="en-US" u="sng" dirty="0" smtClean="0"/>
              <a:t>or</a:t>
            </a:r>
            <a:r>
              <a:rPr lang="en-US" dirty="0" smtClean="0"/>
              <a:t> an additional $10,000 deposit in lieu of Site Control</a:t>
            </a:r>
          </a:p>
          <a:p>
            <a:pPr lvl="1"/>
            <a:endParaRPr lang="en-US" dirty="0" smtClean="0"/>
          </a:p>
        </p:txBody>
      </p:sp>
      <p:sp>
        <p:nvSpPr>
          <p:cNvPr id="4" name="Slide Number Placeholder 3"/>
          <p:cNvSpPr>
            <a:spLocks noGrp="1"/>
          </p:cNvSpPr>
          <p:nvPr>
            <p:ph type="sldNum" sz="quarter" idx="12"/>
          </p:nvPr>
        </p:nvSpPr>
        <p:spPr/>
        <p:txBody>
          <a:bodyPr/>
          <a:lstStyle/>
          <a:p>
            <a:fld id="{10C7F894-2A36-495D-AB7C-1055F7AC0F9D}" type="slidenum">
              <a:rPr lang="en-US" smtClean="0"/>
              <a:pPr/>
              <a:t>76</a:t>
            </a:fld>
            <a:endParaRPr lang="en-US" dirty="0"/>
          </a:p>
        </p:txBody>
      </p:sp>
    </p:spTree>
    <p:extLst>
      <p:ext uri="{BB962C8B-B14F-4D97-AF65-F5344CB8AC3E}">
        <p14:creationId xmlns:p14="http://schemas.microsoft.com/office/powerpoint/2010/main" val="2637002016"/>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dirty="0" smtClean="0"/>
              <a:t>NYISO: Interconnection Process</a:t>
            </a:r>
            <a:endParaRPr lang="en-US" dirty="0"/>
          </a:p>
        </p:txBody>
      </p:sp>
      <p:sp>
        <p:nvSpPr>
          <p:cNvPr id="3" name="Text Placeholder 2"/>
          <p:cNvSpPr>
            <a:spLocks noGrp="1"/>
          </p:cNvSpPr>
          <p:nvPr>
            <p:ph type="body" sz="quarter" idx="4294967295"/>
          </p:nvPr>
        </p:nvSpPr>
        <p:spPr>
          <a:xfrm>
            <a:off x="457200" y="1600200"/>
            <a:ext cx="8534400" cy="4800600"/>
          </a:xfrm>
        </p:spPr>
        <p:txBody>
          <a:bodyPr>
            <a:normAutofit/>
          </a:bodyPr>
          <a:lstStyle/>
          <a:p>
            <a:r>
              <a:rPr lang="en-US" dirty="0" smtClean="0"/>
              <a:t>Scoping Meeting and Feasibility Study</a:t>
            </a:r>
            <a:endParaRPr lang="en-US" sz="4000" dirty="0" smtClean="0"/>
          </a:p>
          <a:p>
            <a:pPr lvl="1"/>
            <a:r>
              <a:rPr lang="en-US" dirty="0" smtClean="0"/>
              <a:t>Discusses the interconnection options of the proposed facility</a:t>
            </a:r>
            <a:endParaRPr lang="en-US" sz="3600" dirty="0" smtClean="0"/>
          </a:p>
          <a:p>
            <a:pPr lvl="1"/>
            <a:r>
              <a:rPr lang="en-US" dirty="0" smtClean="0"/>
              <a:t>Feasibility study</a:t>
            </a:r>
          </a:p>
          <a:p>
            <a:pPr lvl="2"/>
            <a:r>
              <a:rPr lang="en-US" dirty="0" smtClean="0"/>
              <a:t>requires an additional $30,000 deposit</a:t>
            </a:r>
          </a:p>
          <a:p>
            <a:pPr lvl="2"/>
            <a:r>
              <a:rPr lang="en-US" dirty="0" smtClean="0"/>
              <a:t>develops the conceptual design and:</a:t>
            </a:r>
          </a:p>
          <a:p>
            <a:pPr lvl="3"/>
            <a:r>
              <a:rPr lang="en-US" dirty="0" smtClean="0"/>
              <a:t>evaluates the IR’s energy (not capacity) delivery impact on the existing transmission system, </a:t>
            </a:r>
          </a:p>
          <a:p>
            <a:pPr lvl="3"/>
            <a:r>
              <a:rPr lang="en-US" dirty="0" smtClean="0"/>
              <a:t>provides a preliminary assessment of POI(s), and</a:t>
            </a:r>
          </a:p>
          <a:p>
            <a:pPr lvl="3"/>
            <a:r>
              <a:rPr lang="en-US" dirty="0" smtClean="0"/>
              <a:t>Identifies needed interconnection facilities and system upgrades</a:t>
            </a:r>
            <a:endParaRPr lang="en-US" sz="3200" dirty="0" smtClean="0"/>
          </a:p>
        </p:txBody>
      </p:sp>
      <p:sp>
        <p:nvSpPr>
          <p:cNvPr id="4" name="Slide Number Placeholder 3"/>
          <p:cNvSpPr>
            <a:spLocks noGrp="1"/>
          </p:cNvSpPr>
          <p:nvPr>
            <p:ph type="sldNum" sz="quarter" idx="12"/>
          </p:nvPr>
        </p:nvSpPr>
        <p:spPr/>
        <p:txBody>
          <a:bodyPr/>
          <a:lstStyle/>
          <a:p>
            <a:fld id="{10C7F894-2A36-495D-AB7C-1055F7AC0F9D}" type="slidenum">
              <a:rPr lang="en-US" smtClean="0"/>
              <a:pPr/>
              <a:t>77</a:t>
            </a:fld>
            <a:endParaRPr lang="en-US" dirty="0"/>
          </a:p>
        </p:txBody>
      </p:sp>
    </p:spTree>
    <p:extLst>
      <p:ext uri="{BB962C8B-B14F-4D97-AF65-F5344CB8AC3E}">
        <p14:creationId xmlns:p14="http://schemas.microsoft.com/office/powerpoint/2010/main" val="263700201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82000" cy="1143000"/>
          </a:xfrm>
        </p:spPr>
        <p:txBody>
          <a:bodyPr/>
          <a:lstStyle/>
          <a:p>
            <a:r>
              <a:rPr lang="en-US" dirty="0" smtClean="0"/>
              <a:t>NYISO: Interconnection Process </a:t>
            </a:r>
            <a:r>
              <a:rPr lang="en-US" sz="1800" dirty="0" smtClean="0"/>
              <a:t>(cont.)</a:t>
            </a:r>
            <a:endParaRPr lang="en-US" dirty="0"/>
          </a:p>
        </p:txBody>
      </p:sp>
      <p:sp>
        <p:nvSpPr>
          <p:cNvPr id="3" name="Text Placeholder 2"/>
          <p:cNvSpPr>
            <a:spLocks noGrp="1"/>
          </p:cNvSpPr>
          <p:nvPr>
            <p:ph type="body" sz="quarter" idx="4294967295"/>
          </p:nvPr>
        </p:nvSpPr>
        <p:spPr>
          <a:xfrm>
            <a:off x="457200" y="1600200"/>
            <a:ext cx="8534400" cy="4800600"/>
          </a:xfrm>
        </p:spPr>
        <p:txBody>
          <a:bodyPr>
            <a:normAutofit/>
          </a:bodyPr>
          <a:lstStyle/>
          <a:p>
            <a:r>
              <a:rPr lang="en-US" dirty="0" smtClean="0"/>
              <a:t>Interconnection System Reliability Study (SRIS)</a:t>
            </a:r>
            <a:endParaRPr lang="en-US" sz="4000" dirty="0" smtClean="0"/>
          </a:p>
          <a:p>
            <a:pPr lvl="1"/>
            <a:r>
              <a:rPr lang="en-US" dirty="0" smtClean="0"/>
              <a:t>Utilizes a model that reflects the “known” system in the next 5 years, and includes:</a:t>
            </a:r>
            <a:endParaRPr lang="en-US" sz="3600" dirty="0" smtClean="0"/>
          </a:p>
          <a:p>
            <a:pPr lvl="2"/>
            <a:r>
              <a:rPr lang="en-US" dirty="0" smtClean="0"/>
              <a:t>load and gen in “CELT” report;</a:t>
            </a:r>
            <a:endParaRPr lang="en-US" sz="3400" dirty="0" smtClean="0"/>
          </a:p>
          <a:p>
            <a:pPr lvl="2"/>
            <a:r>
              <a:rPr lang="en-US" dirty="0" smtClean="0"/>
              <a:t>planned gen and merchant transmission from a prior Class Year that have accepted their cost allocation;</a:t>
            </a:r>
            <a:endParaRPr lang="en-US" sz="3400" dirty="0" smtClean="0"/>
          </a:p>
          <a:p>
            <a:pPr lvl="2"/>
            <a:r>
              <a:rPr lang="en-US" dirty="0" smtClean="0"/>
              <a:t>planned upgrades - SUFs (reliability) and SDUs (capacity);</a:t>
            </a:r>
            <a:endParaRPr lang="en-US" sz="3400" dirty="0" smtClean="0"/>
          </a:p>
          <a:p>
            <a:pPr lvl="2"/>
            <a:r>
              <a:rPr lang="en-US" dirty="0" smtClean="0"/>
              <a:t>gen and transmission retirements and derates; and</a:t>
            </a:r>
            <a:endParaRPr lang="en-US" sz="3400" dirty="0" smtClean="0"/>
          </a:p>
          <a:p>
            <a:pPr lvl="2"/>
            <a:r>
              <a:rPr lang="en-US" dirty="0" smtClean="0"/>
              <a:t>other network changes</a:t>
            </a:r>
            <a:endParaRPr lang="en-US" sz="3400" dirty="0" smtClean="0"/>
          </a:p>
          <a:p>
            <a:pPr lvl="1"/>
            <a:r>
              <a:rPr lang="en-US" dirty="0" smtClean="0"/>
              <a:t>Assesses the required Attachment Facilities and supporting “local” System Upgrade Facilities for a single POI</a:t>
            </a:r>
            <a:endParaRPr lang="en-US" sz="3600" dirty="0" smtClean="0"/>
          </a:p>
          <a:p>
            <a:r>
              <a:rPr lang="en-US" dirty="0" smtClean="0"/>
              <a:t>Optional Interconnections Study</a:t>
            </a:r>
          </a:p>
          <a:p>
            <a:pPr lvl="1"/>
            <a:r>
              <a:rPr lang="en-US" dirty="0" smtClean="0"/>
              <a:t>Allows for a concurrent study to assess an alternative POI</a:t>
            </a:r>
            <a:endParaRPr lang="en-US" dirty="0"/>
          </a:p>
        </p:txBody>
      </p:sp>
      <p:sp>
        <p:nvSpPr>
          <p:cNvPr id="4" name="Slide Number Placeholder 3"/>
          <p:cNvSpPr>
            <a:spLocks noGrp="1"/>
          </p:cNvSpPr>
          <p:nvPr>
            <p:ph type="sldNum" sz="quarter" idx="12"/>
          </p:nvPr>
        </p:nvSpPr>
        <p:spPr/>
        <p:txBody>
          <a:bodyPr/>
          <a:lstStyle/>
          <a:p>
            <a:fld id="{10C7F894-2A36-495D-AB7C-1055F7AC0F9D}" type="slidenum">
              <a:rPr lang="en-US" smtClean="0"/>
              <a:pPr/>
              <a:t>78</a:t>
            </a:fld>
            <a:endParaRPr lang="en-US" dirty="0"/>
          </a:p>
        </p:txBody>
      </p:sp>
    </p:spTree>
    <p:extLst>
      <p:ext uri="{BB962C8B-B14F-4D97-AF65-F5344CB8AC3E}">
        <p14:creationId xmlns:p14="http://schemas.microsoft.com/office/powerpoint/2010/main" val="263700201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382000" cy="1143000"/>
          </a:xfrm>
        </p:spPr>
        <p:txBody>
          <a:bodyPr/>
          <a:lstStyle/>
          <a:p>
            <a:r>
              <a:rPr lang="en-US" dirty="0" smtClean="0"/>
              <a:t>NYISO: Class Year Facility Study (“CYFS”)</a:t>
            </a:r>
            <a:endParaRPr lang="en-US" dirty="0"/>
          </a:p>
        </p:txBody>
      </p:sp>
      <p:sp>
        <p:nvSpPr>
          <p:cNvPr id="3" name="Text Placeholder 2"/>
          <p:cNvSpPr>
            <a:spLocks noGrp="1"/>
          </p:cNvSpPr>
          <p:nvPr>
            <p:ph type="body" sz="quarter" idx="4294967295"/>
          </p:nvPr>
        </p:nvSpPr>
        <p:spPr>
          <a:xfrm>
            <a:off x="457200" y="1401762"/>
            <a:ext cx="8534400" cy="4800600"/>
          </a:xfrm>
        </p:spPr>
        <p:txBody>
          <a:bodyPr>
            <a:normAutofit lnSpcReduction="10000"/>
          </a:bodyPr>
          <a:lstStyle/>
          <a:p>
            <a:r>
              <a:rPr lang="en-US" dirty="0" smtClean="0"/>
              <a:t>An annual CYFS is conducted for a set of IRs that have:</a:t>
            </a:r>
            <a:endParaRPr lang="en-US" sz="4000" dirty="0" smtClean="0"/>
          </a:p>
          <a:p>
            <a:pPr lvl="1"/>
            <a:r>
              <a:rPr lang="en-US" dirty="0" smtClean="0"/>
              <a:t>met the eligibility requirements for entry into a Class Year (i.e., have Operating Committee approval of its SRIS; and</a:t>
            </a:r>
          </a:p>
          <a:p>
            <a:pPr lvl="1"/>
            <a:r>
              <a:rPr lang="en-US" dirty="0" smtClean="0"/>
              <a:t>satisfy a regulatory milestone (e.g., secure permitting, environmental impact statement, MTF application, environmental impact statement), and </a:t>
            </a:r>
            <a:endParaRPr lang="en-US" sz="3600" dirty="0" smtClean="0"/>
          </a:p>
          <a:p>
            <a:pPr lvl="1"/>
            <a:r>
              <a:rPr lang="en-US" dirty="0" smtClean="0"/>
              <a:t>either were required or elected to do so </a:t>
            </a:r>
            <a:endParaRPr lang="en-US" sz="3600" dirty="0" smtClean="0"/>
          </a:p>
          <a:p>
            <a:pPr lvl="1"/>
            <a:r>
              <a:rPr lang="en-US" dirty="0" smtClean="0"/>
              <a:t>certain small generator IRs may be required or elect to be included (e.g., FERC-jurisdictional; increases to &gt; 20 MW; interconnected to the &gt;114.9 kV transmission system; selling into the wholesale market)</a:t>
            </a:r>
          </a:p>
          <a:p>
            <a:r>
              <a:rPr lang="en-US" dirty="0" smtClean="0"/>
              <a:t>Is comprised of three sets of studies:</a:t>
            </a:r>
          </a:p>
          <a:p>
            <a:pPr lvl="1"/>
            <a:r>
              <a:rPr lang="en-US" dirty="0" smtClean="0"/>
              <a:t>Part 1 ERIS Studies: Determine Attachment Facilities (CTOAFs) and Local System Upgrade Facilities (LSUFs) (collectively, interconn. facilities) </a:t>
            </a:r>
          </a:p>
          <a:p>
            <a:pPr lvl="1"/>
            <a:r>
              <a:rPr lang="en-US" dirty="0" smtClean="0"/>
              <a:t>Part 2 ERIS Studies: Determine the energy deliverability upgrades</a:t>
            </a:r>
          </a:p>
          <a:p>
            <a:pPr lvl="1"/>
            <a:r>
              <a:rPr lang="en-US" dirty="0" smtClean="0"/>
              <a:t>CRIS Studies: Determine the capacity deliverability upgrades</a:t>
            </a:r>
          </a:p>
          <a:p>
            <a:pPr lvl="2"/>
            <a:endParaRPr lang="en-US" dirty="0" smtClean="0"/>
          </a:p>
          <a:p>
            <a:pPr lvl="2"/>
            <a:endParaRPr lang="en-US" dirty="0" smtClean="0"/>
          </a:p>
          <a:p>
            <a:pPr lvl="2"/>
            <a:endParaRPr lang="en-US" dirty="0" smtClean="0"/>
          </a:p>
          <a:p>
            <a:pPr lvl="1"/>
            <a:endParaRPr lang="en-US" dirty="0"/>
          </a:p>
        </p:txBody>
      </p:sp>
      <p:sp>
        <p:nvSpPr>
          <p:cNvPr id="4" name="Slide Number Placeholder 3"/>
          <p:cNvSpPr>
            <a:spLocks noGrp="1"/>
          </p:cNvSpPr>
          <p:nvPr>
            <p:ph type="sldNum" sz="quarter" idx="12"/>
          </p:nvPr>
        </p:nvSpPr>
        <p:spPr/>
        <p:txBody>
          <a:bodyPr/>
          <a:lstStyle/>
          <a:p>
            <a:fld id="{10C7F894-2A36-495D-AB7C-1055F7AC0F9D}" type="slidenum">
              <a:rPr lang="en-US" smtClean="0"/>
              <a:pPr/>
              <a:t>79</a:t>
            </a:fld>
            <a:endParaRPr lang="en-US" dirty="0"/>
          </a:p>
        </p:txBody>
      </p:sp>
    </p:spTree>
    <p:extLst>
      <p:ext uri="{BB962C8B-B14F-4D97-AF65-F5344CB8AC3E}">
        <p14:creationId xmlns:p14="http://schemas.microsoft.com/office/powerpoint/2010/main" val="26370020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8</a:t>
            </a:fld>
            <a:endParaRPr lang="en-US" dirty="0"/>
          </a:p>
        </p:txBody>
      </p:sp>
      <p:sp>
        <p:nvSpPr>
          <p:cNvPr id="3" name="Title 2"/>
          <p:cNvSpPr>
            <a:spLocks noGrp="1"/>
          </p:cNvSpPr>
          <p:nvPr>
            <p:ph type="title"/>
          </p:nvPr>
        </p:nvSpPr>
        <p:spPr>
          <a:xfrm>
            <a:off x="457200" y="76200"/>
            <a:ext cx="8229600" cy="609600"/>
          </a:xfrm>
        </p:spPr>
        <p:txBody>
          <a:bodyPr/>
          <a:lstStyle/>
          <a:p>
            <a:r>
              <a:rPr lang="en-US" dirty="0" smtClean="0"/>
              <a:t>Summary Table </a:t>
            </a:r>
            <a:r>
              <a:rPr lang="en-US" sz="2400" dirty="0" smtClean="0"/>
              <a:t>(cont.)</a:t>
            </a:r>
            <a:endParaRPr lang="en-US" dirty="0"/>
          </a:p>
        </p:txBody>
      </p:sp>
      <p:graphicFrame>
        <p:nvGraphicFramePr>
          <p:cNvPr id="4" name="Table 3"/>
          <p:cNvGraphicFramePr>
            <a:graphicFrameLocks noGrp="1"/>
          </p:cNvGraphicFramePr>
          <p:nvPr/>
        </p:nvGraphicFramePr>
        <p:xfrm>
          <a:off x="152400" y="1066800"/>
          <a:ext cx="8839200" cy="5056819"/>
        </p:xfrm>
        <a:graphic>
          <a:graphicData uri="http://schemas.openxmlformats.org/drawingml/2006/table">
            <a:tbl>
              <a:tblPr/>
              <a:tblGrid>
                <a:gridCol w="643915"/>
                <a:gridCol w="1489685"/>
                <a:gridCol w="1371600"/>
                <a:gridCol w="1371600"/>
                <a:gridCol w="1447800"/>
                <a:gridCol w="1246282"/>
                <a:gridCol w="1268318"/>
              </a:tblGrid>
              <a:tr h="222848">
                <a:tc gridSpan="2">
                  <a:txBody>
                    <a:bodyPr/>
                    <a:lstStyle/>
                    <a:p>
                      <a:pPr algn="ctr" fontAlgn="ctr"/>
                      <a:r>
                        <a:rPr lang="en-US" sz="1000" b="1" i="0" u="none" strike="noStrike" dirty="0">
                          <a:solidFill>
                            <a:srgbClr val="000000"/>
                          </a:solidFill>
                          <a:latin typeface="Calibri"/>
                        </a:rPr>
                        <a:t>Summary of </a:t>
                      </a:r>
                      <a:r>
                        <a:rPr lang="en-US" sz="1000" b="1" i="0" u="none" strike="noStrike" dirty="0" smtClean="0">
                          <a:solidFill>
                            <a:srgbClr val="000000"/>
                          </a:solidFill>
                          <a:latin typeface="Calibri"/>
                        </a:rPr>
                        <a:t>Various</a:t>
                      </a:r>
                    </a:p>
                    <a:p>
                      <a:pPr algn="ctr" fontAlgn="ctr"/>
                      <a:r>
                        <a:rPr lang="en-US" sz="1000" b="1" i="0" u="none" strike="noStrike" dirty="0" smtClean="0">
                          <a:solidFill>
                            <a:srgbClr val="000000"/>
                          </a:solidFill>
                          <a:latin typeface="Calibri"/>
                        </a:rPr>
                        <a:t>ISO </a:t>
                      </a:r>
                      <a:r>
                        <a:rPr lang="en-US" sz="1000" b="1" i="0" u="none" strike="noStrike" dirty="0">
                          <a:solidFill>
                            <a:srgbClr val="000000"/>
                          </a:solidFill>
                          <a:latin typeface="Calibri"/>
                        </a:rPr>
                        <a:t>Cluster Study Processes</a:t>
                      </a:r>
                    </a:p>
                  </a:txBody>
                  <a:tcPr marL="3359" marR="3359" marT="33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ctr"/>
                      <a:r>
                        <a:rPr lang="en-US" sz="1000" b="1" i="0" u="none" strike="noStrike" dirty="0">
                          <a:solidFill>
                            <a:srgbClr val="000000"/>
                          </a:solidFill>
                          <a:latin typeface="Calibri"/>
                        </a:rPr>
                        <a:t>NYISO</a:t>
                      </a:r>
                    </a:p>
                  </a:txBody>
                  <a:tcPr marL="3359" marR="3359" marT="33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1" i="0" u="none" strike="noStrike" dirty="0" smtClean="0">
                          <a:solidFill>
                            <a:srgbClr val="000000"/>
                          </a:solidFill>
                          <a:latin typeface="Calibri"/>
                        </a:rPr>
                        <a:t>CAISO</a:t>
                      </a:r>
                      <a:endParaRPr lang="en-US" sz="1000" b="1" i="0" u="none" strike="noStrike" dirty="0">
                        <a:solidFill>
                          <a:srgbClr val="000000"/>
                        </a:solidFill>
                        <a:latin typeface="Calibri"/>
                      </a:endParaRPr>
                    </a:p>
                  </a:txBody>
                  <a:tcPr marL="3359" marR="3359" marT="33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1" i="0" u="none" strike="noStrike" dirty="0">
                          <a:solidFill>
                            <a:srgbClr val="000000"/>
                          </a:solidFill>
                          <a:latin typeface="Calibri"/>
                        </a:rPr>
                        <a:t>PJM</a:t>
                      </a:r>
                    </a:p>
                  </a:txBody>
                  <a:tcPr marL="3359" marR="3359" marT="33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1" i="0" u="none" strike="noStrike" dirty="0">
                          <a:solidFill>
                            <a:srgbClr val="000000"/>
                          </a:solidFill>
                          <a:latin typeface="Calibri"/>
                        </a:rPr>
                        <a:t>SPP</a:t>
                      </a:r>
                    </a:p>
                  </a:txBody>
                  <a:tcPr marL="3359" marR="3359" marT="33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1" i="0" u="none" strike="noStrike" dirty="0" smtClean="0">
                          <a:solidFill>
                            <a:srgbClr val="000000"/>
                          </a:solidFill>
                          <a:latin typeface="Calibri"/>
                        </a:rPr>
                        <a:t>MISO*</a:t>
                      </a:r>
                      <a:endParaRPr lang="en-US" sz="1000" b="1" i="0" u="none" strike="noStrike" dirty="0">
                        <a:solidFill>
                          <a:srgbClr val="000000"/>
                        </a:solidFill>
                        <a:latin typeface="Calibri"/>
                      </a:endParaRPr>
                    </a:p>
                  </a:txBody>
                  <a:tcPr marL="3359" marR="3359" marT="33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97546">
                <a:tc rowSpan="6">
                  <a:txBody>
                    <a:bodyPr/>
                    <a:lstStyle/>
                    <a:p>
                      <a:pPr algn="ctr" fontAlgn="ctr"/>
                      <a:r>
                        <a:rPr lang="en-US" sz="1000" b="1" i="0" u="none" strike="noStrike" dirty="0">
                          <a:solidFill>
                            <a:srgbClr val="000000"/>
                          </a:solidFill>
                          <a:latin typeface="Calibri"/>
                        </a:rPr>
                        <a:t>Cost Allocation</a:t>
                      </a:r>
                    </a:p>
                  </a:txBody>
                  <a:tcPr marL="3359" marR="3359" marT="335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1" i="0" u="none" strike="noStrike" dirty="0">
                          <a:solidFill>
                            <a:srgbClr val="000000"/>
                          </a:solidFill>
                          <a:latin typeface="Calibri"/>
                        </a:rPr>
                        <a:t>Study Costs</a:t>
                      </a:r>
                      <a:br>
                        <a:rPr lang="en-US" sz="1000" b="1" i="0" u="none" strike="noStrike" dirty="0">
                          <a:solidFill>
                            <a:srgbClr val="000000"/>
                          </a:solidFill>
                          <a:latin typeface="Calibri"/>
                        </a:rPr>
                      </a:br>
                      <a:r>
                        <a:rPr lang="en-US" sz="1000" b="1" i="0" u="none" strike="noStrike" dirty="0">
                          <a:solidFill>
                            <a:srgbClr val="000000"/>
                          </a:solidFill>
                          <a:latin typeface="Calibri"/>
                        </a:rPr>
                        <a:t>(Study deposits are </a:t>
                      </a:r>
                      <a:r>
                        <a:rPr lang="en-US" sz="1000" b="1" i="0" u="none" strike="noStrike" dirty="0" smtClean="0">
                          <a:solidFill>
                            <a:srgbClr val="000000"/>
                          </a:solidFill>
                          <a:latin typeface="Calibri"/>
                        </a:rPr>
                        <a:t>typically required at </a:t>
                      </a:r>
                      <a:r>
                        <a:rPr lang="en-US" sz="1000" b="1" i="0" u="none" strike="noStrike" dirty="0">
                          <a:solidFill>
                            <a:srgbClr val="000000"/>
                          </a:solidFill>
                          <a:latin typeface="Calibri"/>
                        </a:rPr>
                        <a:t>the beginning of each study phase)</a:t>
                      </a:r>
                    </a:p>
                  </a:txBody>
                  <a:tcPr marL="3359" marR="3359" marT="335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dirty="0">
                          <a:solidFill>
                            <a:srgbClr val="000000"/>
                          </a:solidFill>
                          <a:latin typeface="Calibri"/>
                        </a:rPr>
                        <a:t>Class Yr </a:t>
                      </a:r>
                      <a:r>
                        <a:rPr lang="en-US" sz="1000" b="1" i="0" u="none" strike="noStrike" dirty="0" smtClean="0">
                          <a:solidFill>
                            <a:srgbClr val="000000"/>
                          </a:solidFill>
                          <a:latin typeface="Calibri"/>
                        </a:rPr>
                        <a:t>IRs</a:t>
                      </a:r>
                    </a:p>
                    <a:p>
                      <a:pPr algn="ctr" fontAlgn="ctr"/>
                      <a:r>
                        <a:rPr lang="en-US" sz="1000" b="1" i="0" u="none" strike="noStrike" dirty="0" smtClean="0">
                          <a:solidFill>
                            <a:srgbClr val="000000"/>
                          </a:solidFill>
                          <a:latin typeface="Calibri"/>
                        </a:rPr>
                        <a:t>in </a:t>
                      </a:r>
                      <a:r>
                        <a:rPr lang="en-US" sz="1000" b="1" i="0" u="none" strike="noStrike" dirty="0">
                          <a:solidFill>
                            <a:srgbClr val="000000"/>
                          </a:solidFill>
                          <a:latin typeface="Calibri"/>
                        </a:rPr>
                        <a:t>the study </a:t>
                      </a:r>
                    </a:p>
                  </a:txBody>
                  <a:tcPr marL="3359" marR="3359" marT="33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dirty="0">
                          <a:solidFill>
                            <a:srgbClr val="000000"/>
                          </a:solidFill>
                          <a:latin typeface="Calibri"/>
                        </a:rPr>
                        <a:t>Group Study </a:t>
                      </a:r>
                      <a:r>
                        <a:rPr lang="en-US" sz="1000" b="1" i="0" u="none" strike="noStrike" dirty="0" smtClean="0">
                          <a:solidFill>
                            <a:srgbClr val="000000"/>
                          </a:solidFill>
                          <a:latin typeface="Calibri"/>
                        </a:rPr>
                        <a:t>IRs</a:t>
                      </a:r>
                    </a:p>
                    <a:p>
                      <a:pPr algn="ctr" fontAlgn="ctr"/>
                      <a:r>
                        <a:rPr lang="en-US" sz="1000" b="1" i="0" u="none" strike="noStrike" dirty="0" smtClean="0">
                          <a:solidFill>
                            <a:srgbClr val="000000"/>
                          </a:solidFill>
                          <a:latin typeface="Calibri"/>
                        </a:rPr>
                        <a:t>in </a:t>
                      </a:r>
                      <a:r>
                        <a:rPr lang="en-US" sz="1000" b="1" i="0" u="none" strike="noStrike" dirty="0">
                          <a:solidFill>
                            <a:srgbClr val="000000"/>
                          </a:solidFill>
                          <a:latin typeface="Calibri"/>
                        </a:rPr>
                        <a:t>the study </a:t>
                      </a:r>
                    </a:p>
                  </a:txBody>
                  <a:tcPr marL="3359" marR="3359" marT="33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dirty="0">
                          <a:solidFill>
                            <a:srgbClr val="000000"/>
                          </a:solidFill>
                          <a:latin typeface="Calibri"/>
                        </a:rPr>
                        <a:t>» 100% of the Attachment Facilities and Direct Assignment Facilities study costs</a:t>
                      </a:r>
                      <a:br>
                        <a:rPr lang="en-US" sz="1000" b="1" i="0" u="none" strike="noStrike" dirty="0">
                          <a:solidFill>
                            <a:srgbClr val="000000"/>
                          </a:solidFill>
                          <a:latin typeface="Calibri"/>
                        </a:rPr>
                      </a:br>
                      <a:r>
                        <a:rPr lang="en-US" sz="1000" b="1" i="0" u="none" strike="noStrike" dirty="0">
                          <a:solidFill>
                            <a:srgbClr val="000000"/>
                          </a:solidFill>
                          <a:latin typeface="Calibri"/>
                        </a:rPr>
                        <a:t>» Local and Network Upgrades study costs in proportion to its projected cost </a:t>
                      </a:r>
                      <a:r>
                        <a:rPr lang="en-US" sz="1000" b="1" i="0" u="none" strike="noStrike" dirty="0" smtClean="0">
                          <a:solidFill>
                            <a:srgbClr val="000000"/>
                          </a:solidFill>
                          <a:latin typeface="Calibri"/>
                        </a:rPr>
                        <a:t>responsibility </a:t>
                      </a:r>
                      <a:r>
                        <a:rPr lang="en-US" sz="1000" b="1" i="0" u="none" strike="noStrike" dirty="0">
                          <a:solidFill>
                            <a:srgbClr val="000000"/>
                          </a:solidFill>
                          <a:latin typeface="Calibri"/>
                        </a:rPr>
                        <a:t>for such upgrades</a:t>
                      </a:r>
                    </a:p>
                  </a:txBody>
                  <a:tcPr marL="3359" marR="3359" marT="33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dirty="0">
                          <a:solidFill>
                            <a:srgbClr val="000000"/>
                          </a:solidFill>
                          <a:latin typeface="Calibri"/>
                        </a:rPr>
                        <a:t>» 50% pro rata to # of cluster IRs;</a:t>
                      </a:r>
                      <a:br>
                        <a:rPr lang="en-US" sz="1000" b="1" i="0" u="none" strike="noStrike" dirty="0">
                          <a:solidFill>
                            <a:srgbClr val="000000"/>
                          </a:solidFill>
                          <a:latin typeface="Calibri"/>
                        </a:rPr>
                      </a:br>
                      <a:r>
                        <a:rPr lang="en-US" sz="1000" b="1" i="0" u="none" strike="noStrike" dirty="0">
                          <a:solidFill>
                            <a:srgbClr val="000000"/>
                          </a:solidFill>
                          <a:latin typeface="Calibri"/>
                        </a:rPr>
                        <a:t>» 50% pro rata to requested MWs of cluster IRs</a:t>
                      </a:r>
                    </a:p>
                  </a:txBody>
                  <a:tcPr marL="3359" marR="3359" marT="33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1000" b="1" i="0" u="none" strike="noStrike" dirty="0">
                          <a:solidFill>
                            <a:srgbClr val="000000"/>
                          </a:solidFill>
                          <a:latin typeface="Calibri"/>
                        </a:rPr>
                        <a:t>Study deposits offset study costs, and excess $ is refunded</a:t>
                      </a:r>
                    </a:p>
                  </a:txBody>
                  <a:tcPr marL="3359" marR="3359" marT="33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27871">
                <a:tc vMerge="1">
                  <a:txBody>
                    <a:bodyPr/>
                    <a:lstStyle/>
                    <a:p>
                      <a:endParaRPr lang="en-US"/>
                    </a:p>
                  </a:txBody>
                  <a:tcPr/>
                </a:tc>
                <a:tc>
                  <a:txBody>
                    <a:bodyPr/>
                    <a:lstStyle/>
                    <a:p>
                      <a:pPr algn="ctr" fontAlgn="ctr"/>
                      <a:r>
                        <a:rPr lang="en-US" sz="1000" b="1" i="0" u="none" strike="noStrike" dirty="0">
                          <a:solidFill>
                            <a:srgbClr val="000000"/>
                          </a:solidFill>
                          <a:latin typeface="Calibri"/>
                        </a:rPr>
                        <a:t>Re-Study Costs</a:t>
                      </a:r>
                    </a:p>
                  </a:txBody>
                  <a:tcPr marL="3359" marR="3359" marT="335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dirty="0">
                          <a:solidFill>
                            <a:srgbClr val="000000"/>
                          </a:solidFill>
                          <a:latin typeface="Calibri"/>
                        </a:rPr>
                        <a:t>Class Yr IRs </a:t>
                      </a:r>
                      <a:r>
                        <a:rPr lang="en-US" sz="1000" b="1" i="0" u="none" strike="noStrike" dirty="0" smtClean="0">
                          <a:solidFill>
                            <a:srgbClr val="000000"/>
                          </a:solidFill>
                          <a:latin typeface="Calibri"/>
                        </a:rPr>
                        <a:t>causing</a:t>
                      </a:r>
                    </a:p>
                    <a:p>
                      <a:pPr algn="ctr" fontAlgn="ctr"/>
                      <a:r>
                        <a:rPr lang="en-US" sz="1000" b="1" i="0" u="none" strike="noStrike" dirty="0" smtClean="0">
                          <a:solidFill>
                            <a:srgbClr val="000000"/>
                          </a:solidFill>
                          <a:latin typeface="Calibri"/>
                        </a:rPr>
                        <a:t>the </a:t>
                      </a:r>
                      <a:r>
                        <a:rPr lang="en-US" sz="1000" b="1" i="0" u="none" strike="noStrike" dirty="0">
                          <a:solidFill>
                            <a:srgbClr val="000000"/>
                          </a:solidFill>
                          <a:latin typeface="Calibri"/>
                        </a:rPr>
                        <a:t>restudy </a:t>
                      </a:r>
                    </a:p>
                  </a:txBody>
                  <a:tcPr marL="3359" marR="3359" marT="33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dirty="0">
                          <a:solidFill>
                            <a:srgbClr val="000000"/>
                          </a:solidFill>
                          <a:latin typeface="Calibri"/>
                        </a:rPr>
                        <a:t>-unclear-</a:t>
                      </a:r>
                    </a:p>
                  </a:txBody>
                  <a:tcPr marL="3359" marR="3359" marT="33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dirty="0">
                          <a:solidFill>
                            <a:srgbClr val="000000"/>
                          </a:solidFill>
                          <a:latin typeface="Calibri"/>
                        </a:rPr>
                        <a:t>-unclear-</a:t>
                      </a:r>
                    </a:p>
                  </a:txBody>
                  <a:tcPr marL="3359" marR="3359" marT="33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dirty="0">
                          <a:solidFill>
                            <a:srgbClr val="000000"/>
                          </a:solidFill>
                          <a:latin typeface="Calibri"/>
                        </a:rPr>
                        <a:t>Cluster study IR(s)</a:t>
                      </a:r>
                      <a:br>
                        <a:rPr lang="en-US" sz="1000" b="1" i="0" u="none" strike="noStrike" dirty="0">
                          <a:solidFill>
                            <a:srgbClr val="000000"/>
                          </a:solidFill>
                          <a:latin typeface="Calibri"/>
                        </a:rPr>
                      </a:br>
                      <a:r>
                        <a:rPr lang="en-US" sz="1000" b="1" i="0" u="none" strike="noStrike" dirty="0">
                          <a:solidFill>
                            <a:srgbClr val="000000"/>
                          </a:solidFill>
                          <a:latin typeface="Calibri"/>
                        </a:rPr>
                        <a:t>being re-studied</a:t>
                      </a:r>
                    </a:p>
                  </a:txBody>
                  <a:tcPr marL="3359" marR="3359" marT="33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r>
              <a:tr h="213935">
                <a:tc vMerge="1">
                  <a:txBody>
                    <a:bodyPr/>
                    <a:lstStyle/>
                    <a:p>
                      <a:endParaRPr lang="en-US"/>
                    </a:p>
                  </a:txBody>
                  <a:tcPr/>
                </a:tc>
                <a:tc>
                  <a:txBody>
                    <a:bodyPr/>
                    <a:lstStyle/>
                    <a:p>
                      <a:pPr algn="ctr" fontAlgn="ctr"/>
                      <a:r>
                        <a:rPr lang="en-US" sz="1000" b="1" i="0" u="none" strike="noStrike" dirty="0">
                          <a:solidFill>
                            <a:srgbClr val="000000"/>
                          </a:solidFill>
                          <a:latin typeface="Calibri"/>
                        </a:rPr>
                        <a:t>Interconnection / Attachment Facilities Costs</a:t>
                      </a:r>
                    </a:p>
                  </a:txBody>
                  <a:tcPr marL="3359" marR="3359" marT="335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dirty="0">
                          <a:solidFill>
                            <a:srgbClr val="000000"/>
                          </a:solidFill>
                          <a:latin typeface="Calibri"/>
                        </a:rPr>
                        <a:t>100% to IR</a:t>
                      </a:r>
                    </a:p>
                  </a:txBody>
                  <a:tcPr marL="3359" marR="3359" marT="33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dirty="0">
                          <a:solidFill>
                            <a:srgbClr val="000000"/>
                          </a:solidFill>
                          <a:latin typeface="Calibri"/>
                        </a:rPr>
                        <a:t>100% to IR</a:t>
                      </a:r>
                    </a:p>
                  </a:txBody>
                  <a:tcPr marL="3359" marR="3359" marT="33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dirty="0">
                          <a:solidFill>
                            <a:srgbClr val="000000"/>
                          </a:solidFill>
                          <a:latin typeface="Calibri"/>
                        </a:rPr>
                        <a:t>100% to IR</a:t>
                      </a:r>
                    </a:p>
                  </a:txBody>
                  <a:tcPr marL="3359" marR="3359" marT="33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dirty="0">
                          <a:solidFill>
                            <a:srgbClr val="000000"/>
                          </a:solidFill>
                          <a:latin typeface="Calibri"/>
                        </a:rPr>
                        <a:t>100% to IR</a:t>
                      </a:r>
                    </a:p>
                  </a:txBody>
                  <a:tcPr marL="3359" marR="3359" marT="33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dirty="0">
                          <a:solidFill>
                            <a:srgbClr val="000000"/>
                          </a:solidFill>
                          <a:latin typeface="Calibri"/>
                        </a:rPr>
                        <a:t>100% to IR</a:t>
                      </a:r>
                    </a:p>
                  </a:txBody>
                  <a:tcPr marL="3359" marR="3359" marT="33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69675">
                <a:tc vMerge="1">
                  <a:txBody>
                    <a:bodyPr/>
                    <a:lstStyle/>
                    <a:p>
                      <a:endParaRPr lang="en-US"/>
                    </a:p>
                  </a:txBody>
                  <a:tcPr/>
                </a:tc>
                <a:tc>
                  <a:txBody>
                    <a:bodyPr/>
                    <a:lstStyle/>
                    <a:p>
                      <a:pPr algn="ctr" fontAlgn="ctr"/>
                      <a:r>
                        <a:rPr lang="en-US" sz="1000" b="1" i="0" u="none" strike="noStrike" dirty="0">
                          <a:solidFill>
                            <a:srgbClr val="000000"/>
                          </a:solidFill>
                          <a:latin typeface="Calibri"/>
                        </a:rPr>
                        <a:t>Common use Network Upgrade Costs</a:t>
                      </a:r>
                    </a:p>
                  </a:txBody>
                  <a:tcPr marL="3359" marR="3359" marT="335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dirty="0">
                          <a:solidFill>
                            <a:srgbClr val="000000"/>
                          </a:solidFill>
                          <a:latin typeface="Calibri"/>
                        </a:rPr>
                        <a:t>Pro rata to IRs in</a:t>
                      </a:r>
                      <a:br>
                        <a:rPr lang="en-US" sz="1000" b="1" i="0" u="none" strike="noStrike" dirty="0">
                          <a:solidFill>
                            <a:srgbClr val="000000"/>
                          </a:solidFill>
                          <a:latin typeface="Calibri"/>
                        </a:rPr>
                      </a:br>
                      <a:r>
                        <a:rPr lang="en-US" sz="1000" b="1" i="0" u="none" strike="noStrike" dirty="0">
                          <a:solidFill>
                            <a:srgbClr val="000000"/>
                          </a:solidFill>
                          <a:latin typeface="Calibri"/>
                        </a:rPr>
                        <a:t>cluster w/ floor</a:t>
                      </a:r>
                    </a:p>
                  </a:txBody>
                  <a:tcPr marL="3359" marR="3359" marT="33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dirty="0">
                          <a:solidFill>
                            <a:srgbClr val="000000"/>
                          </a:solidFill>
                          <a:latin typeface="Calibri"/>
                        </a:rPr>
                        <a:t>Pro rata to IRs that contributed to the issue or based on IR total/delta MWs</a:t>
                      </a:r>
                    </a:p>
                  </a:txBody>
                  <a:tcPr marL="3359" marR="3359" marT="33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dirty="0">
                          <a:solidFill>
                            <a:srgbClr val="000000"/>
                          </a:solidFill>
                          <a:latin typeface="Calibri"/>
                        </a:rPr>
                        <a:t>Separate assessments for</a:t>
                      </a:r>
                      <a:br>
                        <a:rPr lang="en-US" sz="1000" b="1" i="0" u="none" strike="noStrike" dirty="0">
                          <a:solidFill>
                            <a:srgbClr val="000000"/>
                          </a:solidFill>
                          <a:latin typeface="Calibri"/>
                        </a:rPr>
                      </a:br>
                      <a:r>
                        <a:rPr lang="en-US" sz="1000" b="1" i="0" u="none" strike="noStrike" dirty="0">
                          <a:solidFill>
                            <a:srgbClr val="000000"/>
                          </a:solidFill>
                          <a:latin typeface="Calibri"/>
                        </a:rPr>
                        <a:t>Thermal and Stability Upgrades and Short Circuit Upgrades; and costs &lt; $5 mil / =&gt; $5 mil</a:t>
                      </a:r>
                    </a:p>
                  </a:txBody>
                  <a:tcPr marL="3359" marR="3359" marT="33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dirty="0">
                          <a:solidFill>
                            <a:srgbClr val="000000"/>
                          </a:solidFill>
                          <a:latin typeface="Calibri"/>
                        </a:rPr>
                        <a:t>Pro-rata to IRs based on positive incremental power flow impacts of the IR on such NU / ∑ all positive incremental power flow impacts on the NU</a:t>
                      </a:r>
                    </a:p>
                  </a:txBody>
                  <a:tcPr marL="3359" marR="3359" marT="33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buClr>
                          <a:srgbClr val="000000"/>
                        </a:buClr>
                        <a:buSzPts val="1100"/>
                        <a:buFont typeface="Calibri"/>
                        <a:buChar char="c"/>
                      </a:pPr>
                      <a:endParaRPr lang="en-US" sz="1000" b="1" i="0" u="none" strike="noStrike" dirty="0">
                        <a:solidFill>
                          <a:srgbClr val="000000"/>
                        </a:solidFill>
                        <a:latin typeface="Calibri"/>
                      </a:endParaRPr>
                    </a:p>
                  </a:txBody>
                  <a:tcPr marL="3359" marR="3359" marT="33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41807">
                <a:tc vMerge="1">
                  <a:txBody>
                    <a:bodyPr/>
                    <a:lstStyle/>
                    <a:p>
                      <a:endParaRPr lang="en-US"/>
                    </a:p>
                  </a:txBody>
                  <a:tcPr/>
                </a:tc>
                <a:tc>
                  <a:txBody>
                    <a:bodyPr/>
                    <a:lstStyle/>
                    <a:p>
                      <a:pPr algn="ctr" fontAlgn="ctr"/>
                      <a:r>
                        <a:rPr lang="en-US" sz="1000" b="1" i="0" u="none" strike="noStrike" dirty="0">
                          <a:solidFill>
                            <a:srgbClr val="000000"/>
                          </a:solidFill>
                          <a:latin typeface="Calibri"/>
                        </a:rPr>
                        <a:t>Capacity Upgrade Costs</a:t>
                      </a:r>
                    </a:p>
                  </a:txBody>
                  <a:tcPr marL="3359" marR="3359" marT="335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dirty="0">
                          <a:solidFill>
                            <a:srgbClr val="000000"/>
                          </a:solidFill>
                          <a:latin typeface="Calibri"/>
                        </a:rPr>
                        <a:t>Pro rata to IRs in cluster causing the degradation restored by upgrade</a:t>
                      </a:r>
                    </a:p>
                  </a:txBody>
                  <a:tcPr marL="3359" marR="3359" marT="33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dirty="0">
                          <a:solidFill>
                            <a:srgbClr val="000000"/>
                          </a:solidFill>
                          <a:latin typeface="Calibri"/>
                        </a:rPr>
                        <a:t>Pro rata based on flow impact of IR on the upgrade</a:t>
                      </a:r>
                    </a:p>
                  </a:txBody>
                  <a:tcPr marL="3359" marR="3359" marT="33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dirty="0">
                          <a:solidFill>
                            <a:srgbClr val="000000"/>
                          </a:solidFill>
                          <a:latin typeface="Calibri"/>
                        </a:rPr>
                        <a:t>n/a</a:t>
                      </a:r>
                    </a:p>
                  </a:txBody>
                  <a:tcPr marL="3359" marR="3359" marT="33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dirty="0">
                          <a:solidFill>
                            <a:srgbClr val="000000"/>
                          </a:solidFill>
                          <a:latin typeface="Calibri"/>
                        </a:rPr>
                        <a:t>n/a</a:t>
                      </a:r>
                    </a:p>
                  </a:txBody>
                  <a:tcPr marL="3359" marR="3359" marT="33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dirty="0">
                          <a:solidFill>
                            <a:srgbClr val="000000"/>
                          </a:solidFill>
                          <a:latin typeface="Calibri"/>
                        </a:rPr>
                        <a:t>n/a</a:t>
                      </a:r>
                    </a:p>
                  </a:txBody>
                  <a:tcPr marL="3359" marR="3359" marT="33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50718">
                <a:tc vMerge="1">
                  <a:txBody>
                    <a:bodyPr/>
                    <a:lstStyle/>
                    <a:p>
                      <a:endParaRPr lang="en-US"/>
                    </a:p>
                  </a:txBody>
                  <a:tcPr/>
                </a:tc>
                <a:tc>
                  <a:txBody>
                    <a:bodyPr/>
                    <a:lstStyle/>
                    <a:p>
                      <a:pPr algn="ctr" fontAlgn="ctr"/>
                      <a:r>
                        <a:rPr lang="en-US" sz="1000" b="1" i="0" u="none" strike="noStrike" dirty="0">
                          <a:solidFill>
                            <a:srgbClr val="000000"/>
                          </a:solidFill>
                          <a:latin typeface="Calibri"/>
                        </a:rPr>
                        <a:t>Other concepts</a:t>
                      </a:r>
                    </a:p>
                  </a:txBody>
                  <a:tcPr marL="3359" marR="3359" marT="335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1" i="0" u="none" strike="noStrike" dirty="0">
                          <a:solidFill>
                            <a:srgbClr val="000000"/>
                          </a:solidFill>
                          <a:latin typeface="Calibri"/>
                        </a:rPr>
                        <a:t>Headroom</a:t>
                      </a:r>
                    </a:p>
                  </a:txBody>
                  <a:tcPr marL="3359" marR="3359" marT="33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1" i="0" u="none" strike="noStrike" dirty="0">
                          <a:solidFill>
                            <a:srgbClr val="000000"/>
                          </a:solidFill>
                          <a:latin typeface="Calibri"/>
                        </a:rPr>
                        <a:t>Cost cap applied to common use network upgrade </a:t>
                      </a:r>
                      <a:r>
                        <a:rPr lang="en-US" sz="1000" b="1" i="0" u="none" strike="noStrike" dirty="0" smtClean="0">
                          <a:solidFill>
                            <a:srgbClr val="000000"/>
                          </a:solidFill>
                          <a:latin typeface="Calibri"/>
                        </a:rPr>
                        <a:t>cost</a:t>
                      </a:r>
                    </a:p>
                    <a:p>
                      <a:pPr algn="ctr" fontAlgn="ctr"/>
                      <a:r>
                        <a:rPr lang="en-US" sz="1000" b="1" i="0" u="none" strike="noStrike" dirty="0" smtClean="0">
                          <a:solidFill>
                            <a:srgbClr val="000000"/>
                          </a:solidFill>
                          <a:latin typeface="Calibri"/>
                        </a:rPr>
                        <a:t>assessment </a:t>
                      </a:r>
                      <a:r>
                        <a:rPr lang="en-US" sz="1000" b="1" i="0" u="none" strike="noStrike" dirty="0">
                          <a:solidFill>
                            <a:srgbClr val="000000"/>
                          </a:solidFill>
                          <a:latin typeface="Calibri"/>
                        </a:rPr>
                        <a:t>in Phase I</a:t>
                      </a:r>
                    </a:p>
                  </a:txBody>
                  <a:tcPr marL="3359" marR="3359" marT="33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1" i="0" u="none" strike="noStrike" dirty="0">
                          <a:solidFill>
                            <a:srgbClr val="000000"/>
                          </a:solidFill>
                          <a:latin typeface="Calibri"/>
                        </a:rPr>
                        <a:t>Includes a 5 year reach back for costs =&gt; $5 mi to IRs in subsequent queue groups </a:t>
                      </a:r>
                    </a:p>
                  </a:txBody>
                  <a:tcPr marL="3359" marR="3359" marT="33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1" i="0" u="none" strike="noStrike" dirty="0">
                          <a:solidFill>
                            <a:srgbClr val="000000"/>
                          </a:solidFill>
                          <a:latin typeface="Calibri"/>
                        </a:rPr>
                        <a:t>n/a</a:t>
                      </a:r>
                    </a:p>
                  </a:txBody>
                  <a:tcPr marL="3359" marR="3359" marT="33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1" i="0" u="none" strike="noStrike" dirty="0">
                          <a:solidFill>
                            <a:srgbClr val="000000"/>
                          </a:solidFill>
                          <a:latin typeface="Calibri"/>
                        </a:rPr>
                        <a:t>Late Comer Projects - a 5 year reach back for costs</a:t>
                      </a:r>
                    </a:p>
                  </a:txBody>
                  <a:tcPr marL="3359" marR="3359" marT="33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NYISO: CYFS - ERIS</a:t>
            </a:r>
            <a:endParaRPr lang="en-US" dirty="0"/>
          </a:p>
        </p:txBody>
      </p:sp>
      <p:sp>
        <p:nvSpPr>
          <p:cNvPr id="3" name="Text Placeholder 2"/>
          <p:cNvSpPr>
            <a:spLocks noGrp="1"/>
          </p:cNvSpPr>
          <p:nvPr>
            <p:ph type="body" sz="quarter" idx="4294967295"/>
          </p:nvPr>
        </p:nvSpPr>
        <p:spPr>
          <a:xfrm>
            <a:off x="457200" y="1219200"/>
            <a:ext cx="8305800" cy="4800600"/>
          </a:xfrm>
        </p:spPr>
        <p:txBody>
          <a:bodyPr>
            <a:normAutofit/>
          </a:bodyPr>
          <a:lstStyle/>
          <a:p>
            <a:r>
              <a:rPr lang="en-US" dirty="0" smtClean="0"/>
              <a:t>Part 1 ERIS Studies</a:t>
            </a:r>
            <a:endParaRPr lang="en-US" sz="3600" dirty="0" smtClean="0"/>
          </a:p>
          <a:p>
            <a:pPr lvl="1"/>
            <a:r>
              <a:rPr lang="en-US" dirty="0" smtClean="0"/>
              <a:t>Utilizes each Class Year IR’s individual System Reliability Impact Studies (SRISs), identify the required Connecting TOs’ Attachment Facilities  (CTOAFs) and Local System Upgrade Facilities (LSUFs), and associated costs</a:t>
            </a:r>
            <a:endParaRPr lang="en-US" sz="3600" dirty="0" smtClean="0"/>
          </a:p>
          <a:p>
            <a:pPr lvl="1"/>
            <a:r>
              <a:rPr lang="en-US" dirty="0" smtClean="0"/>
              <a:t>Cost Allocation: The IR is responsible for 100% of the cost of the CTOAFs  and LSUFs</a:t>
            </a:r>
          </a:p>
          <a:p>
            <a:r>
              <a:rPr lang="en-US" dirty="0" smtClean="0"/>
              <a:t>Part 2 ERIS Studies</a:t>
            </a:r>
            <a:endParaRPr lang="en-US" sz="3600" dirty="0" smtClean="0"/>
          </a:p>
          <a:p>
            <a:pPr lvl="1"/>
            <a:r>
              <a:rPr lang="en-US" dirty="0" smtClean="0"/>
              <a:t>A CYFS is conducted for a set of IRs that have:</a:t>
            </a:r>
            <a:endParaRPr lang="en-US" sz="3600" dirty="0" smtClean="0"/>
          </a:p>
          <a:p>
            <a:pPr lvl="2"/>
            <a:r>
              <a:rPr lang="en-US" dirty="0" smtClean="0"/>
              <a:t>met the Class Year eligibility requirements (i.e., Operating Committee approval) and satisfy a regulatory milestone (e.g., secure permitting, environmental  impact statement, MTF application, environmental impact statement), and </a:t>
            </a:r>
            <a:endParaRPr lang="en-US" sz="3400" dirty="0" smtClean="0"/>
          </a:p>
          <a:p>
            <a:pPr lvl="2"/>
            <a:r>
              <a:rPr lang="en-US" dirty="0" smtClean="0"/>
              <a:t>either were required or elected to do so</a:t>
            </a:r>
            <a:endParaRPr lang="en-US" sz="3400" dirty="0" smtClean="0"/>
          </a:p>
          <a:p>
            <a:pPr lvl="1"/>
            <a:r>
              <a:rPr lang="en-US" dirty="0" smtClean="0"/>
              <a:t>Certain small generator IRs may be required or elect to be included</a:t>
            </a:r>
            <a:endParaRPr lang="en-US" sz="3600" dirty="0" smtClean="0"/>
          </a:p>
          <a:p>
            <a:pPr lvl="1"/>
            <a:endParaRPr lang="en-US" sz="3600" dirty="0"/>
          </a:p>
        </p:txBody>
      </p:sp>
      <p:sp>
        <p:nvSpPr>
          <p:cNvPr id="4" name="Slide Number Placeholder 3"/>
          <p:cNvSpPr>
            <a:spLocks noGrp="1"/>
          </p:cNvSpPr>
          <p:nvPr>
            <p:ph type="sldNum" sz="quarter" idx="12"/>
          </p:nvPr>
        </p:nvSpPr>
        <p:spPr/>
        <p:txBody>
          <a:bodyPr/>
          <a:lstStyle/>
          <a:p>
            <a:fld id="{10C7F894-2A36-495D-AB7C-1055F7AC0F9D}" type="slidenum">
              <a:rPr lang="en-US" smtClean="0"/>
              <a:pPr/>
              <a:t>80</a:t>
            </a:fld>
            <a:endParaRPr lang="en-US" dirty="0"/>
          </a:p>
        </p:txBody>
      </p:sp>
    </p:spTree>
    <p:extLst>
      <p:ext uri="{BB962C8B-B14F-4D97-AF65-F5344CB8AC3E}">
        <p14:creationId xmlns:p14="http://schemas.microsoft.com/office/powerpoint/2010/main" val="2637002016"/>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038"/>
            <a:ext cx="8534400" cy="1143000"/>
          </a:xfrm>
        </p:spPr>
        <p:txBody>
          <a:bodyPr/>
          <a:lstStyle/>
          <a:p>
            <a:r>
              <a:rPr lang="en-US" dirty="0" smtClean="0"/>
              <a:t>NYISO: CYFS – ERIS </a:t>
            </a:r>
            <a:r>
              <a:rPr lang="en-US" sz="1600" dirty="0" smtClean="0"/>
              <a:t>(Part 2 ERIS Studies cont.)</a:t>
            </a:r>
            <a:endParaRPr lang="en-US" sz="1800" dirty="0"/>
          </a:p>
        </p:txBody>
      </p:sp>
      <p:sp>
        <p:nvSpPr>
          <p:cNvPr id="3" name="Text Placeholder 2"/>
          <p:cNvSpPr>
            <a:spLocks noGrp="1"/>
          </p:cNvSpPr>
          <p:nvPr>
            <p:ph type="body" sz="quarter" idx="4294967295"/>
          </p:nvPr>
        </p:nvSpPr>
        <p:spPr>
          <a:xfrm>
            <a:off x="457200" y="1219200"/>
            <a:ext cx="8534400" cy="5029200"/>
          </a:xfrm>
        </p:spPr>
        <p:txBody>
          <a:bodyPr>
            <a:normAutofit fontScale="92500" lnSpcReduction="10000"/>
          </a:bodyPr>
          <a:lstStyle/>
          <a:p>
            <a:pPr lvl="0"/>
            <a:r>
              <a:rPr lang="en-US" dirty="0" smtClean="0"/>
              <a:t>Annual Transmission Baseline Assessment (“ATBA”) establishes</a:t>
            </a:r>
            <a:br>
              <a:rPr lang="en-US" dirty="0" smtClean="0"/>
            </a:br>
            <a:r>
              <a:rPr lang="en-US" dirty="0" smtClean="0"/>
              <a:t>a base-line reliability study model to be utilized in Part 2 ERIS Studies </a:t>
            </a:r>
          </a:p>
          <a:p>
            <a:pPr lvl="1"/>
            <a:r>
              <a:rPr lang="en-US" dirty="0" smtClean="0"/>
              <a:t>The ATBA is the SRIS model adjusted to meet applicable reliability requirements and mitigates any short circuit overloads</a:t>
            </a:r>
          </a:p>
          <a:p>
            <a:pPr lvl="2"/>
            <a:r>
              <a:rPr lang="en-US" dirty="0" smtClean="0"/>
              <a:t>The adjustments/mitigation solutions may result in their own System Upgrade Facilities (SUFs)</a:t>
            </a:r>
            <a:endParaRPr lang="en-US" sz="3400" dirty="0" smtClean="0"/>
          </a:p>
          <a:p>
            <a:pPr lvl="2"/>
            <a:r>
              <a:rPr lang="en-US" dirty="0" smtClean="0"/>
              <a:t>IRs are not responsible for the cost of these SUFs</a:t>
            </a:r>
            <a:endParaRPr lang="en-US" sz="3400" dirty="0" smtClean="0"/>
          </a:p>
          <a:p>
            <a:r>
              <a:rPr lang="en-US" dirty="0" smtClean="0"/>
              <a:t>The Part 2 ERIS Studies utilize the ATBA to determine:</a:t>
            </a:r>
            <a:endParaRPr lang="en-US" sz="3600" dirty="0" smtClean="0"/>
          </a:p>
          <a:p>
            <a:pPr marL="914400" lvl="1" indent="-457200">
              <a:buFont typeface="+mj-lt"/>
              <a:buAutoNum type="arabicPeriod"/>
            </a:pPr>
            <a:r>
              <a:rPr lang="en-US" dirty="0" smtClean="0"/>
              <a:t>the least costly configuration of electrical equipment needed to maintain system reliability and meet the min. interconn. standard for each IR; and </a:t>
            </a:r>
            <a:endParaRPr lang="en-US" sz="3600" dirty="0" smtClean="0"/>
          </a:p>
          <a:p>
            <a:pPr marL="914400" lvl="1" indent="-457200">
              <a:buFont typeface="+mj-lt"/>
              <a:buAutoNum type="arabicPeriod"/>
            </a:pPr>
            <a:r>
              <a:rPr lang="en-US" dirty="0" smtClean="0"/>
              <a:t>the net SUFs cost and cost reduction benefits, which are the </a:t>
            </a:r>
            <a:endParaRPr lang="en-US" sz="3600" dirty="0" smtClean="0"/>
          </a:p>
          <a:p>
            <a:pPr lvl="2"/>
            <a:r>
              <a:rPr lang="en-US" dirty="0" smtClean="0"/>
              <a:t>Cost of SUFs not contained in the ATBA;</a:t>
            </a:r>
            <a:endParaRPr lang="en-US" sz="3400" dirty="0" smtClean="0"/>
          </a:p>
          <a:p>
            <a:pPr lvl="2"/>
            <a:r>
              <a:rPr lang="en-US" dirty="0" smtClean="0"/>
              <a:t>Any elimination or reduction of needed SUFs identified in the ATBA; and</a:t>
            </a:r>
            <a:endParaRPr lang="en-US" sz="3400" dirty="0" smtClean="0"/>
          </a:p>
          <a:p>
            <a:pPr lvl="2"/>
            <a:r>
              <a:rPr lang="en-US" dirty="0" smtClean="0"/>
              <a:t>Not less than zero</a:t>
            </a:r>
            <a:endParaRPr lang="en-US" sz="3400" dirty="0" smtClean="0"/>
          </a:p>
          <a:p>
            <a:pPr lvl="1"/>
            <a:r>
              <a:rPr lang="en-US" dirty="0" smtClean="0"/>
              <a:t>The Part 2 ERIS Studies result in the Annual Transmission Reliability Assessment (“ATRA”) model, which is utilized for</a:t>
            </a:r>
          </a:p>
          <a:p>
            <a:pPr lvl="2"/>
            <a:r>
              <a:rPr lang="en-US" dirty="0" smtClean="0"/>
              <a:t>ERIS costs allocation, and</a:t>
            </a:r>
          </a:p>
          <a:p>
            <a:pPr lvl="2"/>
            <a:r>
              <a:rPr lang="en-US" dirty="0" smtClean="0"/>
              <a:t>an input for CRIS studies</a:t>
            </a:r>
            <a:endParaRPr lang="en-US" sz="3400" dirty="0"/>
          </a:p>
        </p:txBody>
      </p:sp>
      <p:sp>
        <p:nvSpPr>
          <p:cNvPr id="4" name="Slide Number Placeholder 3"/>
          <p:cNvSpPr>
            <a:spLocks noGrp="1"/>
          </p:cNvSpPr>
          <p:nvPr>
            <p:ph type="sldNum" sz="quarter" idx="12"/>
          </p:nvPr>
        </p:nvSpPr>
        <p:spPr/>
        <p:txBody>
          <a:bodyPr/>
          <a:lstStyle/>
          <a:p>
            <a:fld id="{10C7F894-2A36-495D-AB7C-1055F7AC0F9D}" type="slidenum">
              <a:rPr lang="en-US" smtClean="0"/>
              <a:pPr/>
              <a:t>81</a:t>
            </a:fld>
            <a:endParaRPr lang="en-US" dirty="0"/>
          </a:p>
        </p:txBody>
      </p:sp>
    </p:spTree>
    <p:extLst>
      <p:ext uri="{BB962C8B-B14F-4D97-AF65-F5344CB8AC3E}">
        <p14:creationId xmlns:p14="http://schemas.microsoft.com/office/powerpoint/2010/main" val="2637002016"/>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dirty="0" smtClean="0"/>
              <a:t>NYISO: CYFS – ERIS </a:t>
            </a:r>
            <a:r>
              <a:rPr lang="en-US" sz="1800" dirty="0" smtClean="0"/>
              <a:t>(Part 2 ERIS Studies cont.)</a:t>
            </a:r>
            <a:endParaRPr lang="en-US" dirty="0"/>
          </a:p>
        </p:txBody>
      </p:sp>
      <p:sp>
        <p:nvSpPr>
          <p:cNvPr id="3" name="Text Placeholder 2"/>
          <p:cNvSpPr>
            <a:spLocks noGrp="1"/>
          </p:cNvSpPr>
          <p:nvPr>
            <p:ph type="body" sz="quarter" idx="4294967295"/>
          </p:nvPr>
        </p:nvSpPr>
        <p:spPr>
          <a:xfrm>
            <a:off x="457200" y="1371600"/>
            <a:ext cx="8458200" cy="5029200"/>
          </a:xfrm>
        </p:spPr>
        <p:txBody>
          <a:bodyPr>
            <a:normAutofit/>
          </a:bodyPr>
          <a:lstStyle/>
          <a:p>
            <a:r>
              <a:rPr lang="en-US" dirty="0" smtClean="0"/>
              <a:t>ERIS Cost Allocation</a:t>
            </a:r>
          </a:p>
          <a:p>
            <a:pPr lvl="1"/>
            <a:endParaRPr lang="en-US" sz="600" dirty="0" smtClean="0"/>
          </a:p>
          <a:p>
            <a:pPr lvl="1"/>
            <a:r>
              <a:rPr lang="en-US" dirty="0" smtClean="0"/>
              <a:t>Cost Allocation among IRs</a:t>
            </a:r>
            <a:endParaRPr lang="en-US" sz="3600" dirty="0" smtClean="0"/>
          </a:p>
          <a:p>
            <a:pPr lvl="2"/>
            <a:r>
              <a:rPr lang="en-US" dirty="0" smtClean="0"/>
              <a:t>Each IR pays for ERIS Studies: IR in the class year pays an equal share of the actual cost of energy studies</a:t>
            </a:r>
          </a:p>
          <a:p>
            <a:pPr lvl="2"/>
            <a:r>
              <a:rPr lang="en-US" dirty="0" smtClean="0"/>
              <a:t>The IRs’ share of the cost of SUFs is allocated among IRs based upon an  ATBA / ATRA results comparison</a:t>
            </a:r>
          </a:p>
          <a:p>
            <a:pPr lvl="2"/>
            <a:r>
              <a:rPr lang="en-US" dirty="0" smtClean="0"/>
              <a:t>Cost responsibility is adjusted based on SUFs year in service</a:t>
            </a:r>
            <a:endParaRPr lang="en-US" sz="3400" dirty="0" smtClean="0"/>
          </a:p>
          <a:p>
            <a:pPr lvl="3"/>
            <a:r>
              <a:rPr lang="en-US" dirty="0" smtClean="0"/>
              <a:t>The IR’s net cost responsibility for the SUFs will be determined using constant dollars, which the cost of SUFs in the out-years is discounted to a current value using the weighted average of the TO’s cost of capital </a:t>
            </a:r>
          </a:p>
          <a:p>
            <a:pPr lvl="2"/>
            <a:r>
              <a:rPr lang="en-US" dirty="0" smtClean="0"/>
              <a:t> A report is generated that specifies the pro rata contribution of each IR in the Class Year to each individual SUFs</a:t>
            </a:r>
          </a:p>
          <a:p>
            <a:pPr lvl="2"/>
            <a:endParaRPr lang="en-US" sz="1100" dirty="0" smtClean="0"/>
          </a:p>
          <a:p>
            <a:pPr lvl="2"/>
            <a:endParaRPr lang="en-US" sz="3600" dirty="0" smtClean="0"/>
          </a:p>
          <a:p>
            <a:pPr lvl="2"/>
            <a:endParaRPr lang="en-US" sz="3600" dirty="0"/>
          </a:p>
        </p:txBody>
      </p:sp>
      <p:sp>
        <p:nvSpPr>
          <p:cNvPr id="4" name="Slide Number Placeholder 3"/>
          <p:cNvSpPr>
            <a:spLocks noGrp="1"/>
          </p:cNvSpPr>
          <p:nvPr>
            <p:ph type="sldNum" sz="quarter" idx="12"/>
          </p:nvPr>
        </p:nvSpPr>
        <p:spPr/>
        <p:txBody>
          <a:bodyPr/>
          <a:lstStyle/>
          <a:p>
            <a:fld id="{10C7F894-2A36-495D-AB7C-1055F7AC0F9D}" type="slidenum">
              <a:rPr lang="en-US" smtClean="0"/>
              <a:pPr/>
              <a:t>82</a:t>
            </a:fld>
            <a:endParaRPr lang="en-US" dirty="0"/>
          </a:p>
        </p:txBody>
      </p:sp>
    </p:spTree>
    <p:extLst>
      <p:ext uri="{BB962C8B-B14F-4D97-AF65-F5344CB8AC3E}">
        <p14:creationId xmlns:p14="http://schemas.microsoft.com/office/powerpoint/2010/main" val="2637002016"/>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dirty="0" smtClean="0"/>
              <a:t>NYISO: CYFS – ERIS </a:t>
            </a:r>
            <a:r>
              <a:rPr lang="en-US" sz="1800" dirty="0" smtClean="0"/>
              <a:t>(Part 2 ERIS Studies cont.)</a:t>
            </a:r>
            <a:endParaRPr lang="en-US" dirty="0"/>
          </a:p>
        </p:txBody>
      </p:sp>
      <p:sp>
        <p:nvSpPr>
          <p:cNvPr id="3" name="Text Placeholder 2"/>
          <p:cNvSpPr>
            <a:spLocks noGrp="1"/>
          </p:cNvSpPr>
          <p:nvPr>
            <p:ph type="body" sz="quarter" idx="4294967295"/>
          </p:nvPr>
        </p:nvSpPr>
        <p:spPr>
          <a:xfrm>
            <a:off x="457200" y="1600200"/>
            <a:ext cx="8458200" cy="4648200"/>
          </a:xfrm>
        </p:spPr>
        <p:txBody>
          <a:bodyPr>
            <a:normAutofit/>
          </a:bodyPr>
          <a:lstStyle/>
          <a:p>
            <a:r>
              <a:rPr lang="en-US" dirty="0" smtClean="0"/>
              <a:t>ERIS Cost allocation (cont.)</a:t>
            </a:r>
          </a:p>
          <a:p>
            <a:pPr lvl="1"/>
            <a:endParaRPr lang="en-US" sz="600" dirty="0" smtClean="0"/>
          </a:p>
          <a:p>
            <a:pPr lvl="1"/>
            <a:r>
              <a:rPr lang="en-US" dirty="0" smtClean="0"/>
              <a:t>Facilities built larger or more extensive than the MIS standard</a:t>
            </a:r>
            <a:endParaRPr lang="en-US" sz="3600" dirty="0" smtClean="0"/>
          </a:p>
          <a:p>
            <a:pPr lvl="2"/>
            <a:r>
              <a:rPr lang="en-US" dirty="0" smtClean="0"/>
              <a:t>If they want to the facilities built larger or more extensive than the MIS standard, the requesting TO or IR pays for 100% of the excess SUF costs</a:t>
            </a:r>
          </a:p>
          <a:p>
            <a:pPr lvl="2"/>
            <a:r>
              <a:rPr lang="en-US" dirty="0" smtClean="0"/>
              <a:t>Such construction may result in and payment for “headroom”</a:t>
            </a:r>
          </a:p>
          <a:p>
            <a:pPr lvl="1"/>
            <a:endParaRPr lang="en-US" sz="600" dirty="0" smtClean="0"/>
          </a:p>
          <a:p>
            <a:pPr lvl="1"/>
            <a:r>
              <a:rPr lang="en-US" dirty="0" smtClean="0"/>
              <a:t>Pro rata cost allocation of SUFs with functional capacity not</a:t>
            </a:r>
            <a:r>
              <a:rPr lang="en-US" u="sng" dirty="0" smtClean="0"/>
              <a:t/>
            </a:r>
            <a:br>
              <a:rPr lang="en-US" u="sng" dirty="0" smtClean="0"/>
            </a:br>
            <a:r>
              <a:rPr lang="en-US" dirty="0" smtClean="0"/>
              <a:t>readily measured in amperes or other discrete electrical units</a:t>
            </a:r>
          </a:p>
          <a:p>
            <a:pPr lvl="2"/>
            <a:r>
              <a:rPr lang="en-US" dirty="0" smtClean="0"/>
              <a:t>Example: system protection equipment, control building</a:t>
            </a:r>
          </a:p>
          <a:p>
            <a:pPr lvl="2"/>
            <a:r>
              <a:rPr lang="en-US" dirty="0" smtClean="0"/>
              <a:t>The pro rata impact of each such IR in the Class Year equal to (1/a), where “a” is the total number of IRs in the Class Year needing the new SUF</a:t>
            </a:r>
            <a:endParaRPr lang="en-US" sz="3400" dirty="0"/>
          </a:p>
        </p:txBody>
      </p:sp>
      <p:sp>
        <p:nvSpPr>
          <p:cNvPr id="4" name="Slide Number Placeholder 3"/>
          <p:cNvSpPr>
            <a:spLocks noGrp="1"/>
          </p:cNvSpPr>
          <p:nvPr>
            <p:ph type="sldNum" sz="quarter" idx="12"/>
          </p:nvPr>
        </p:nvSpPr>
        <p:spPr/>
        <p:txBody>
          <a:bodyPr/>
          <a:lstStyle/>
          <a:p>
            <a:fld id="{10C7F894-2A36-495D-AB7C-1055F7AC0F9D}" type="slidenum">
              <a:rPr lang="en-US" smtClean="0"/>
              <a:pPr/>
              <a:t>83</a:t>
            </a:fld>
            <a:endParaRPr lang="en-US" dirty="0"/>
          </a:p>
        </p:txBody>
      </p:sp>
    </p:spTree>
    <p:extLst>
      <p:ext uri="{BB962C8B-B14F-4D97-AF65-F5344CB8AC3E}">
        <p14:creationId xmlns:p14="http://schemas.microsoft.com/office/powerpoint/2010/main" val="2637002016"/>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t>NYISO: CYFS – ERIS </a:t>
            </a:r>
            <a:r>
              <a:rPr lang="en-US" sz="1800" dirty="0" smtClean="0"/>
              <a:t>(Part 2 ERIS Studies cont.)</a:t>
            </a:r>
            <a:endParaRPr lang="en-US" dirty="0"/>
          </a:p>
        </p:txBody>
      </p:sp>
      <p:sp>
        <p:nvSpPr>
          <p:cNvPr id="3" name="Text Placeholder 2"/>
          <p:cNvSpPr>
            <a:spLocks noGrp="1"/>
          </p:cNvSpPr>
          <p:nvPr>
            <p:ph type="body" sz="quarter" idx="4294967295"/>
          </p:nvPr>
        </p:nvSpPr>
        <p:spPr>
          <a:xfrm>
            <a:off x="457200" y="1143000"/>
            <a:ext cx="8534400" cy="5257800"/>
          </a:xfrm>
        </p:spPr>
        <p:txBody>
          <a:bodyPr>
            <a:normAutofit fontScale="92500" lnSpcReduction="10000"/>
          </a:bodyPr>
          <a:lstStyle/>
          <a:p>
            <a:r>
              <a:rPr lang="en-US" dirty="0" smtClean="0"/>
              <a:t>ERIS Cost allocation (cont.)</a:t>
            </a:r>
          </a:p>
          <a:p>
            <a:pPr lvl="1"/>
            <a:r>
              <a:rPr lang="en-US" dirty="0" smtClean="0"/>
              <a:t>Pro rata cost allocation of SUFs with capacity readily </a:t>
            </a:r>
            <a:r>
              <a:rPr lang="en-US" u="sng" dirty="0" smtClean="0"/>
              <a:t/>
            </a:r>
            <a:br>
              <a:rPr lang="en-US" u="sng" dirty="0" smtClean="0"/>
            </a:br>
            <a:r>
              <a:rPr lang="en-US" dirty="0" smtClean="0"/>
              <a:t>measured in amperes or other discrete electrical units</a:t>
            </a:r>
          </a:p>
          <a:p>
            <a:pPr lvl="2"/>
            <a:r>
              <a:rPr lang="en-US" dirty="0" smtClean="0"/>
              <a:t>The pro rata impact of each such IR in the Class Year is its pro rata contribution to the total electrical impact on each individual SUF in the Class Year of all IRs that have at least a </a:t>
            </a:r>
            <a:r>
              <a:rPr lang="en-US" i="1" dirty="0" smtClean="0"/>
              <a:t>de minimus</a:t>
            </a:r>
            <a:r>
              <a:rPr lang="en-US" dirty="0" smtClean="0"/>
              <a:t> impact (i.e., is greater than a floor)</a:t>
            </a:r>
          </a:p>
          <a:p>
            <a:pPr lvl="2"/>
            <a:endParaRPr lang="en-US" sz="600" dirty="0" smtClean="0"/>
          </a:p>
          <a:p>
            <a:pPr lvl="2"/>
            <a:r>
              <a:rPr lang="en-US" dirty="0" smtClean="0"/>
              <a:t>The pro rata impact is measured based on the transmission problem primarily causing the need for the individual SUF:</a:t>
            </a:r>
            <a:endParaRPr lang="en-US" sz="3400" dirty="0" smtClean="0"/>
          </a:p>
          <a:p>
            <a:pPr lvl="3"/>
            <a:r>
              <a:rPr lang="en-US" dirty="0" smtClean="0"/>
              <a:t>Short Circuit: Contribution to short circuit current for interrupting duty beyond the rating of equipment</a:t>
            </a:r>
            <a:endParaRPr lang="en-US" sz="3200" dirty="0" smtClean="0"/>
          </a:p>
          <a:p>
            <a:pPr lvl="3"/>
            <a:r>
              <a:rPr lang="en-US" dirty="0" smtClean="0"/>
              <a:t>Thermal Overloads: Contribution to MW loading on the critical element for thermal overloads under the test conditions that cause the need for a SUF.  MW contribution will be calculated by multiplying the associated distribution factor by the declared maximum MW of the IR.  The distribution factor is calculated by pro rata displacement of load by the added generation</a:t>
            </a:r>
            <a:endParaRPr lang="en-US" sz="3200" dirty="0" smtClean="0"/>
          </a:p>
          <a:p>
            <a:pPr lvl="3"/>
            <a:r>
              <a:rPr lang="en-US" dirty="0" smtClean="0"/>
              <a:t>Voltage: Contribution to voltage drop on the most critical bus for voltage problems.  A critical bus will be defined as representative for voltage conditions during a specific contingency.  The pro rata impact of each IR is measured as the ratio of the voltage drop at the critical bus caused by the IR when none of the other IRs are represented, to the voltage drop at the critical bus when all of the IRs in the Class Year are represented</a:t>
            </a:r>
            <a:endParaRPr lang="en-US" sz="3200" dirty="0" smtClean="0"/>
          </a:p>
          <a:p>
            <a:pPr lvl="3"/>
            <a:r>
              <a:rPr lang="en-US" dirty="0" smtClean="0"/>
              <a:t>Stability: Contribution to transient stability problems as measured by the fault current calculated for the most critical stability test that is causing the need for the SUF</a:t>
            </a:r>
            <a:endParaRPr lang="en-US" sz="3200" dirty="0" smtClean="0"/>
          </a:p>
          <a:p>
            <a:pPr lvl="1"/>
            <a:endParaRPr lang="en-US" dirty="0" smtClean="0"/>
          </a:p>
        </p:txBody>
      </p:sp>
      <p:sp>
        <p:nvSpPr>
          <p:cNvPr id="4" name="Slide Number Placeholder 3"/>
          <p:cNvSpPr>
            <a:spLocks noGrp="1"/>
          </p:cNvSpPr>
          <p:nvPr>
            <p:ph type="sldNum" sz="quarter" idx="12"/>
          </p:nvPr>
        </p:nvSpPr>
        <p:spPr/>
        <p:txBody>
          <a:bodyPr/>
          <a:lstStyle/>
          <a:p>
            <a:fld id="{10C7F894-2A36-495D-AB7C-1055F7AC0F9D}" type="slidenum">
              <a:rPr lang="en-US" smtClean="0"/>
              <a:pPr/>
              <a:t>84</a:t>
            </a:fld>
            <a:endParaRPr lang="en-US" dirty="0"/>
          </a:p>
        </p:txBody>
      </p:sp>
    </p:spTree>
    <p:extLst>
      <p:ext uri="{BB962C8B-B14F-4D97-AF65-F5344CB8AC3E}">
        <p14:creationId xmlns:p14="http://schemas.microsoft.com/office/powerpoint/2010/main" val="2637002016"/>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dirty="0" smtClean="0"/>
              <a:t>NYISO: CYFS – ERIS </a:t>
            </a:r>
            <a:r>
              <a:rPr lang="en-US" sz="1800" dirty="0" smtClean="0"/>
              <a:t>(Part 2 ERIS Studies cont.)</a:t>
            </a:r>
            <a:endParaRPr lang="en-US" dirty="0"/>
          </a:p>
        </p:txBody>
      </p:sp>
      <p:sp>
        <p:nvSpPr>
          <p:cNvPr id="3" name="Text Placeholder 2"/>
          <p:cNvSpPr>
            <a:spLocks noGrp="1"/>
          </p:cNvSpPr>
          <p:nvPr>
            <p:ph type="body" sz="quarter" idx="4294967295"/>
          </p:nvPr>
        </p:nvSpPr>
        <p:spPr>
          <a:xfrm>
            <a:off x="457200" y="1600200"/>
            <a:ext cx="8534400" cy="4800600"/>
          </a:xfrm>
        </p:spPr>
        <p:txBody>
          <a:bodyPr>
            <a:normAutofit/>
          </a:bodyPr>
          <a:lstStyle/>
          <a:p>
            <a:r>
              <a:rPr lang="en-US" dirty="0" smtClean="0"/>
              <a:t>ERIS Cost allocation (cont.)</a:t>
            </a:r>
          </a:p>
          <a:p>
            <a:pPr lvl="1"/>
            <a:r>
              <a:rPr lang="en-US" dirty="0" smtClean="0"/>
              <a:t>Pro rata cost allocation of SUFs with capacity readily</a:t>
            </a:r>
            <a:br>
              <a:rPr lang="en-US" dirty="0" smtClean="0"/>
            </a:br>
            <a:r>
              <a:rPr lang="en-US" dirty="0" smtClean="0"/>
              <a:t>measured in amperes or other discrete electrical units </a:t>
            </a:r>
            <a:r>
              <a:rPr lang="en-US" sz="1600" dirty="0" smtClean="0"/>
              <a:t>(cont.)</a:t>
            </a:r>
            <a:endParaRPr lang="en-US" dirty="0" smtClean="0"/>
          </a:p>
          <a:p>
            <a:pPr lvl="2"/>
            <a:endParaRPr lang="en-US" sz="800" i="1" dirty="0" smtClean="0"/>
          </a:p>
          <a:p>
            <a:pPr lvl="2"/>
            <a:r>
              <a:rPr lang="en-US" i="1" dirty="0" smtClean="0"/>
              <a:t>de minimus </a:t>
            </a:r>
            <a:r>
              <a:rPr lang="en-US" dirty="0" smtClean="0"/>
              <a:t>impact determination - An IR is not responsible for the SUF cost if the IR’s contribution is less than the </a:t>
            </a:r>
            <a:r>
              <a:rPr lang="en-US" i="1" dirty="0" smtClean="0"/>
              <a:t>de minimus </a:t>
            </a:r>
            <a:r>
              <a:rPr lang="en-US" dirty="0" smtClean="0"/>
              <a:t>impacts defined below.  In such cases, the SUF costs continue to be allocated to other IRs   </a:t>
            </a:r>
            <a:endParaRPr lang="en-US" sz="3200" dirty="0" smtClean="0"/>
          </a:p>
          <a:p>
            <a:pPr lvl="3"/>
            <a:r>
              <a:rPr lang="en-US" dirty="0" smtClean="0"/>
              <a:t>Short Circuit Contribution: Equal to or greater than 100 amperes of the existing rating of the equipment that needs to be replaced</a:t>
            </a:r>
            <a:endParaRPr lang="en-US" sz="3200" dirty="0" smtClean="0"/>
          </a:p>
          <a:p>
            <a:pPr lvl="3"/>
            <a:r>
              <a:rPr lang="en-US" dirty="0" smtClean="0"/>
              <a:t>Thermal Loadings: Equal to or greater than 10 MW on the most limiting monitored element under the most critical contingency that is causing the need for transmission improvements</a:t>
            </a:r>
            <a:endParaRPr lang="en-US" sz="3200" dirty="0" smtClean="0"/>
          </a:p>
          <a:p>
            <a:pPr lvl="3"/>
            <a:r>
              <a:rPr lang="en-US" dirty="0" smtClean="0"/>
              <a:t>Voltage Effects: Equal to or greater than 2% of the voltage drop occurring with all Class Year IRs at the most critical bus</a:t>
            </a:r>
            <a:endParaRPr lang="en-US" sz="3200" dirty="0" smtClean="0"/>
          </a:p>
          <a:p>
            <a:pPr lvl="3"/>
            <a:r>
              <a:rPr lang="en-US" dirty="0" smtClean="0"/>
              <a:t>Stability Effects: Equal to or greater than 100 amperes of the fault current for the most critical stability test that is causing the need for the SUF</a:t>
            </a:r>
            <a:endParaRPr lang="en-US" sz="3200" dirty="0" smtClean="0"/>
          </a:p>
        </p:txBody>
      </p:sp>
      <p:sp>
        <p:nvSpPr>
          <p:cNvPr id="4" name="Slide Number Placeholder 3"/>
          <p:cNvSpPr>
            <a:spLocks noGrp="1"/>
          </p:cNvSpPr>
          <p:nvPr>
            <p:ph type="sldNum" sz="quarter" idx="12"/>
          </p:nvPr>
        </p:nvSpPr>
        <p:spPr/>
        <p:txBody>
          <a:bodyPr/>
          <a:lstStyle/>
          <a:p>
            <a:fld id="{10C7F894-2A36-495D-AB7C-1055F7AC0F9D}" type="slidenum">
              <a:rPr lang="en-US" smtClean="0"/>
              <a:pPr/>
              <a:t>85</a:t>
            </a:fld>
            <a:endParaRPr lang="en-US" dirty="0"/>
          </a:p>
        </p:txBody>
      </p:sp>
    </p:spTree>
    <p:extLst>
      <p:ext uri="{BB962C8B-B14F-4D97-AF65-F5344CB8AC3E}">
        <p14:creationId xmlns:p14="http://schemas.microsoft.com/office/powerpoint/2010/main" val="2637002016"/>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dirty="0" smtClean="0"/>
              <a:t>NYISO: CYFS – ERIS </a:t>
            </a:r>
            <a:r>
              <a:rPr lang="en-US" sz="1800" dirty="0" smtClean="0"/>
              <a:t>(Part 2 ERIS Studies cont.)</a:t>
            </a:r>
            <a:endParaRPr lang="en-US" dirty="0"/>
          </a:p>
        </p:txBody>
      </p:sp>
      <p:sp>
        <p:nvSpPr>
          <p:cNvPr id="3" name="Text Placeholder 2"/>
          <p:cNvSpPr>
            <a:spLocks noGrp="1"/>
          </p:cNvSpPr>
          <p:nvPr>
            <p:ph type="body" sz="quarter" idx="4294967295"/>
          </p:nvPr>
        </p:nvSpPr>
        <p:spPr>
          <a:xfrm>
            <a:off x="457200" y="1600200"/>
            <a:ext cx="8534400" cy="4800600"/>
          </a:xfrm>
        </p:spPr>
        <p:txBody>
          <a:bodyPr>
            <a:normAutofit/>
          </a:bodyPr>
          <a:lstStyle/>
          <a:p>
            <a:r>
              <a:rPr lang="en-US" dirty="0" smtClean="0"/>
              <a:t>Cost Allocation among IRs </a:t>
            </a:r>
            <a:r>
              <a:rPr lang="en-US" sz="1400" dirty="0" smtClean="0"/>
              <a:t>(cont.)</a:t>
            </a:r>
          </a:p>
          <a:p>
            <a:pPr lvl="1"/>
            <a:r>
              <a:rPr lang="en-US" dirty="0" smtClean="0"/>
              <a:t>The pro rata contribution is determined for each IR in </a:t>
            </a:r>
            <a:br>
              <a:rPr lang="en-US" dirty="0" smtClean="0"/>
            </a:br>
            <a:r>
              <a:rPr lang="en-US" dirty="0" smtClean="0"/>
              <a:t>the Class Year as it relates to each SUF identified in the ATRA</a:t>
            </a:r>
            <a:endParaRPr lang="en-US" sz="3600" dirty="0" smtClean="0"/>
          </a:p>
          <a:p>
            <a:pPr lvl="2"/>
            <a:r>
              <a:rPr lang="en-US" dirty="0" smtClean="0"/>
              <a:t>The total cost of SUFs identified in the ATRA is compared and netted with the total cost of SUFs identified in the ATBA</a:t>
            </a:r>
            <a:endParaRPr lang="en-US" sz="3400" dirty="0" smtClean="0"/>
          </a:p>
          <a:p>
            <a:pPr lvl="3"/>
            <a:endParaRPr lang="en-US" sz="800" dirty="0" smtClean="0"/>
          </a:p>
          <a:p>
            <a:pPr lvl="3"/>
            <a:r>
              <a:rPr lang="en-US" dirty="0" smtClean="0"/>
              <a:t>If total cost of SUFs in the ATRA are less than the upgrade costs in the ATBA, then no costs to be allocated among Class Year IRs</a:t>
            </a:r>
            <a:endParaRPr lang="en-US" sz="3200" dirty="0" smtClean="0"/>
          </a:p>
          <a:p>
            <a:pPr lvl="3"/>
            <a:endParaRPr lang="en-US" sz="800" dirty="0" smtClean="0"/>
          </a:p>
          <a:p>
            <a:pPr lvl="3"/>
            <a:r>
              <a:rPr lang="en-US" dirty="0" smtClean="0"/>
              <a:t>If total cost of SUFs in the ATRA are greater than the upgrade costs in the ATBA, then the exceeded amount is allocated among Class Year IRs</a:t>
            </a:r>
          </a:p>
          <a:p>
            <a:pPr lvl="4"/>
            <a:r>
              <a:rPr lang="en-US" dirty="0" smtClean="0"/>
              <a:t>This amount (“Overage Cost”) is allocated among Class Year IRs</a:t>
            </a:r>
          </a:p>
          <a:p>
            <a:pPr lvl="4"/>
            <a:r>
              <a:rPr lang="en-US" dirty="0" smtClean="0"/>
              <a:t>The Overage Cost represents a percentage of the total cost of System Upgrade Facilities identified in the ATRA (“Overage Cost Percentage”)</a:t>
            </a:r>
          </a:p>
          <a:p>
            <a:pPr lvl="4"/>
            <a:endParaRPr lang="en-US" sz="800" dirty="0" smtClean="0"/>
          </a:p>
          <a:p>
            <a:pPr lvl="3"/>
            <a:r>
              <a:rPr lang="en-US" dirty="0" smtClean="0"/>
              <a:t>Each SUF identified in the ATRA will have a cost specified for it</a:t>
            </a:r>
            <a:endParaRPr lang="en-US" sz="1400" dirty="0" smtClean="0"/>
          </a:p>
        </p:txBody>
      </p:sp>
      <p:sp>
        <p:nvSpPr>
          <p:cNvPr id="4" name="Slide Number Placeholder 3"/>
          <p:cNvSpPr>
            <a:spLocks noGrp="1"/>
          </p:cNvSpPr>
          <p:nvPr>
            <p:ph type="sldNum" sz="quarter" idx="12"/>
          </p:nvPr>
        </p:nvSpPr>
        <p:spPr/>
        <p:txBody>
          <a:bodyPr/>
          <a:lstStyle/>
          <a:p>
            <a:fld id="{10C7F894-2A36-495D-AB7C-1055F7AC0F9D}" type="slidenum">
              <a:rPr lang="en-US" smtClean="0"/>
              <a:pPr/>
              <a:t>86</a:t>
            </a:fld>
            <a:endParaRPr lang="en-US" dirty="0"/>
          </a:p>
        </p:txBody>
      </p:sp>
    </p:spTree>
    <p:extLst>
      <p:ext uri="{BB962C8B-B14F-4D97-AF65-F5344CB8AC3E}">
        <p14:creationId xmlns:p14="http://schemas.microsoft.com/office/powerpoint/2010/main" val="2637002016"/>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dirty="0" smtClean="0"/>
              <a:t>NYISO: CYFS – ERIS </a:t>
            </a:r>
            <a:r>
              <a:rPr lang="en-US" sz="1800" dirty="0" smtClean="0"/>
              <a:t>(Part 2 ERIS Studies cont.)</a:t>
            </a:r>
            <a:endParaRPr lang="en-US" dirty="0"/>
          </a:p>
        </p:txBody>
      </p:sp>
      <p:sp>
        <p:nvSpPr>
          <p:cNvPr id="3" name="Text Placeholder 2"/>
          <p:cNvSpPr>
            <a:spLocks noGrp="1"/>
          </p:cNvSpPr>
          <p:nvPr>
            <p:ph type="body" sz="quarter" idx="4294967295"/>
          </p:nvPr>
        </p:nvSpPr>
        <p:spPr>
          <a:xfrm>
            <a:off x="457200" y="1600200"/>
            <a:ext cx="8534400" cy="4800600"/>
          </a:xfrm>
        </p:spPr>
        <p:txBody>
          <a:bodyPr>
            <a:normAutofit/>
          </a:bodyPr>
          <a:lstStyle/>
          <a:p>
            <a:r>
              <a:rPr lang="en-US" dirty="0" smtClean="0"/>
              <a:t>Cost Allocation among IRs </a:t>
            </a:r>
            <a:r>
              <a:rPr lang="en-US" sz="1400" dirty="0" smtClean="0"/>
              <a:t>(cont.)</a:t>
            </a:r>
          </a:p>
          <a:p>
            <a:pPr lvl="1"/>
            <a:r>
              <a:rPr lang="en-US" dirty="0" smtClean="0"/>
              <a:t>The pro rata contribution is determined for each IR to each of the SUFs</a:t>
            </a:r>
            <a:endParaRPr lang="en-US" sz="3600" dirty="0" smtClean="0"/>
          </a:p>
          <a:p>
            <a:pPr lvl="2"/>
            <a:r>
              <a:rPr lang="en-US" sz="1900" dirty="0" smtClean="0"/>
              <a:t>Each SUF identified in the ATRA has a cost specified for it. The pro rata contribution of each IR in the Class Year to a SUF identified in the ATRA represents a percentage contribution to the need for that SUF (“Contribution Percentage”)</a:t>
            </a:r>
          </a:p>
          <a:p>
            <a:pPr lvl="3"/>
            <a:endParaRPr lang="en-US" sz="1050" dirty="0" smtClean="0"/>
          </a:p>
          <a:p>
            <a:pPr lvl="3"/>
            <a:r>
              <a:rPr lang="en-US" sz="1700" dirty="0" smtClean="0"/>
              <a:t>Which is the product of (a) the Overage Cost Percentage; (b) the IR’s Contribution Percentage for the particular SUF; and (c) the cost of the particular SUF as specified in the ATRA</a:t>
            </a:r>
          </a:p>
          <a:p>
            <a:pPr lvl="3"/>
            <a:endParaRPr lang="en-US" sz="1050" dirty="0" smtClean="0"/>
          </a:p>
          <a:p>
            <a:pPr lvl="3"/>
            <a:r>
              <a:rPr lang="en-US" sz="1700" dirty="0" smtClean="0"/>
              <a:t>If the least cost solution is to install one SUF (</a:t>
            </a:r>
            <a:r>
              <a:rPr lang="en-US" sz="1700" i="1" dirty="0" smtClean="0"/>
              <a:t>e.g.</a:t>
            </a:r>
            <a:r>
              <a:rPr lang="en-US" sz="1700" dirty="0" smtClean="0"/>
              <a:t>, a series reactor) rather than replacing a number of SUF (</a:t>
            </a:r>
            <a:r>
              <a:rPr lang="en-US" sz="1700" i="1" dirty="0" smtClean="0"/>
              <a:t>e.g.</a:t>
            </a:r>
            <a:r>
              <a:rPr lang="en-US" sz="1700" dirty="0" smtClean="0"/>
              <a:t>, breakers), each IR’s Contribution Percentage is determined by calculating what each IR’s pro rata contribution would have been on the SUFs not replaced (</a:t>
            </a:r>
            <a:r>
              <a:rPr lang="en-US" sz="1700" i="1" dirty="0" smtClean="0"/>
              <a:t>e.g.,</a:t>
            </a:r>
            <a:r>
              <a:rPr lang="en-US" sz="1700" dirty="0" smtClean="0"/>
              <a:t> breakers) and applying that percentage to the SUF that is installed (</a:t>
            </a:r>
            <a:r>
              <a:rPr lang="en-US" sz="1700" i="1" dirty="0" smtClean="0"/>
              <a:t>e.g.,</a:t>
            </a:r>
            <a:r>
              <a:rPr lang="en-US" sz="1700" dirty="0" smtClean="0"/>
              <a:t> series reactor)</a:t>
            </a:r>
            <a:endParaRPr lang="en-US" sz="4100" dirty="0" smtClean="0"/>
          </a:p>
        </p:txBody>
      </p:sp>
      <p:sp>
        <p:nvSpPr>
          <p:cNvPr id="4" name="Slide Number Placeholder 3"/>
          <p:cNvSpPr>
            <a:spLocks noGrp="1"/>
          </p:cNvSpPr>
          <p:nvPr>
            <p:ph type="sldNum" sz="quarter" idx="12"/>
          </p:nvPr>
        </p:nvSpPr>
        <p:spPr/>
        <p:txBody>
          <a:bodyPr/>
          <a:lstStyle/>
          <a:p>
            <a:fld id="{10C7F894-2A36-495D-AB7C-1055F7AC0F9D}" type="slidenum">
              <a:rPr lang="en-US" smtClean="0"/>
              <a:pPr/>
              <a:t>87</a:t>
            </a:fld>
            <a:endParaRPr lang="en-US" dirty="0"/>
          </a:p>
        </p:txBody>
      </p:sp>
    </p:spTree>
    <p:extLst>
      <p:ext uri="{BB962C8B-B14F-4D97-AF65-F5344CB8AC3E}">
        <p14:creationId xmlns:p14="http://schemas.microsoft.com/office/powerpoint/2010/main" val="2637002016"/>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dirty="0" smtClean="0"/>
              <a:t>NYISO: CYFS – CRIS</a:t>
            </a:r>
            <a:endParaRPr lang="en-US" dirty="0"/>
          </a:p>
        </p:txBody>
      </p:sp>
      <p:sp>
        <p:nvSpPr>
          <p:cNvPr id="3" name="Text Placeholder 2"/>
          <p:cNvSpPr>
            <a:spLocks noGrp="1"/>
          </p:cNvSpPr>
          <p:nvPr>
            <p:ph type="body" sz="quarter" idx="4294967295"/>
          </p:nvPr>
        </p:nvSpPr>
        <p:spPr>
          <a:xfrm>
            <a:off x="457200" y="1600200"/>
            <a:ext cx="8534400" cy="4800600"/>
          </a:xfrm>
        </p:spPr>
        <p:txBody>
          <a:bodyPr>
            <a:normAutofit fontScale="92500" lnSpcReduction="10000"/>
          </a:bodyPr>
          <a:lstStyle/>
          <a:p>
            <a:r>
              <a:rPr lang="en-US" dirty="0" smtClean="0"/>
              <a:t>Class Year CRIS Deliverability Study</a:t>
            </a:r>
            <a:endParaRPr lang="en-US" sz="3600" dirty="0" smtClean="0"/>
          </a:p>
          <a:p>
            <a:pPr lvl="1"/>
            <a:r>
              <a:rPr lang="en-US" dirty="0" smtClean="0"/>
              <a:t>ATRA Model: Utilizes the ATRA that resulted from the ERIS assessment and considers</a:t>
            </a:r>
            <a:endParaRPr lang="en-US" sz="3200" dirty="0" smtClean="0"/>
          </a:p>
          <a:p>
            <a:pPr lvl="2"/>
            <a:r>
              <a:rPr lang="en-US" dirty="0" smtClean="0"/>
              <a:t>Byways ≈ Transmission that is not Highways or Other Interfaces</a:t>
            </a:r>
            <a:endParaRPr lang="en-US" sz="3000" dirty="0" smtClean="0"/>
          </a:p>
          <a:p>
            <a:pPr lvl="2"/>
            <a:r>
              <a:rPr lang="en-US" dirty="0" smtClean="0"/>
              <a:t>Highways ≈ 115 kV or greater transmission</a:t>
            </a:r>
            <a:endParaRPr lang="en-US" sz="3000" dirty="0" smtClean="0"/>
          </a:p>
          <a:p>
            <a:pPr lvl="2"/>
            <a:r>
              <a:rPr lang="en-US" dirty="0" smtClean="0"/>
              <a:t>Other Interfaces ≈ External Interfaces, NY City and LILCO</a:t>
            </a:r>
            <a:endParaRPr lang="en-US" sz="3400" dirty="0" smtClean="0"/>
          </a:p>
          <a:p>
            <a:pPr lvl="1"/>
            <a:r>
              <a:rPr lang="en-US" dirty="0" smtClean="0"/>
              <a:t>IR pays for CRIS Studies: Each IR in the class year requesting CRIS pays an equal share of the actual cost of capacity studies</a:t>
            </a:r>
          </a:p>
          <a:p>
            <a:pPr lvl="1"/>
            <a:r>
              <a:rPr lang="en-US" dirty="0" smtClean="0"/>
              <a:t>IR pays for SDUs: Each IR requesting full or partial CRIS in a Class Year will share in the ATRA’s available Transmission System deliverability capability, and will also share in the cost of any System Deliverability Upgrades (“SDUs”) required for its IR to qualify for CRIS at the requested CRIS level</a:t>
            </a:r>
            <a:endParaRPr lang="en-US" sz="3600" dirty="0" smtClean="0"/>
          </a:p>
          <a:p>
            <a:pPr lvl="1"/>
            <a:r>
              <a:rPr lang="en-US" dirty="0" smtClean="0"/>
              <a:t>Incremental deliverability and pre-existing issues: Where the ATRA representation demonstrates deliverability issues:</a:t>
            </a:r>
            <a:endParaRPr lang="en-US" sz="3600" dirty="0" smtClean="0"/>
          </a:p>
          <a:p>
            <a:pPr lvl="2"/>
            <a:r>
              <a:rPr lang="en-US" dirty="0" smtClean="0"/>
              <a:t>A CRIS IR is only required to address the incremental deliverability of its IR</a:t>
            </a:r>
          </a:p>
          <a:p>
            <a:pPr lvl="3"/>
            <a:r>
              <a:rPr lang="en-US" dirty="0" smtClean="0"/>
              <a:t>not the deliverability of the pre-existing system depicted in the ATRA</a:t>
            </a:r>
            <a:endParaRPr lang="en-US" sz="3200" dirty="0" smtClean="0"/>
          </a:p>
          <a:p>
            <a:pPr lvl="2"/>
            <a:r>
              <a:rPr lang="en-US" dirty="0" smtClean="0"/>
              <a:t>TOs are not be responsible for curing any pre-existing issues related to the deliverability of generators</a:t>
            </a:r>
            <a:endParaRPr lang="en-US" sz="3400" dirty="0" smtClean="0"/>
          </a:p>
          <a:p>
            <a:endParaRPr lang="en-US" sz="3200" dirty="0" smtClean="0"/>
          </a:p>
          <a:p>
            <a:endParaRPr lang="en-US" dirty="0" smtClean="0"/>
          </a:p>
        </p:txBody>
      </p:sp>
      <p:sp>
        <p:nvSpPr>
          <p:cNvPr id="4" name="Slide Number Placeholder 3"/>
          <p:cNvSpPr>
            <a:spLocks noGrp="1"/>
          </p:cNvSpPr>
          <p:nvPr>
            <p:ph type="sldNum" sz="quarter" idx="12"/>
          </p:nvPr>
        </p:nvSpPr>
        <p:spPr/>
        <p:txBody>
          <a:bodyPr/>
          <a:lstStyle/>
          <a:p>
            <a:fld id="{10C7F894-2A36-495D-AB7C-1055F7AC0F9D}" type="slidenum">
              <a:rPr lang="en-US" smtClean="0"/>
              <a:pPr/>
              <a:t>88</a:t>
            </a:fld>
            <a:endParaRPr lang="en-US" dirty="0"/>
          </a:p>
        </p:txBody>
      </p:sp>
    </p:spTree>
    <p:extLst>
      <p:ext uri="{BB962C8B-B14F-4D97-AF65-F5344CB8AC3E}">
        <p14:creationId xmlns:p14="http://schemas.microsoft.com/office/powerpoint/2010/main" val="2637002016"/>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6038"/>
            <a:ext cx="8229600" cy="1143000"/>
          </a:xfrm>
        </p:spPr>
        <p:txBody>
          <a:bodyPr/>
          <a:lstStyle/>
          <a:p>
            <a:r>
              <a:rPr lang="en-US" dirty="0" smtClean="0"/>
              <a:t>NYISO: CYFS – CRIS </a:t>
            </a:r>
            <a:r>
              <a:rPr lang="en-US" sz="1800" dirty="0" smtClean="0"/>
              <a:t>(cont.) </a:t>
            </a:r>
            <a:endParaRPr lang="en-US" dirty="0"/>
          </a:p>
        </p:txBody>
      </p:sp>
      <p:sp>
        <p:nvSpPr>
          <p:cNvPr id="3" name="Text Placeholder 2"/>
          <p:cNvSpPr>
            <a:spLocks noGrp="1"/>
          </p:cNvSpPr>
          <p:nvPr>
            <p:ph type="body" sz="quarter" idx="4294967295"/>
          </p:nvPr>
        </p:nvSpPr>
        <p:spPr>
          <a:xfrm>
            <a:off x="381000" y="1371600"/>
            <a:ext cx="8610600" cy="4800600"/>
          </a:xfrm>
        </p:spPr>
        <p:txBody>
          <a:bodyPr>
            <a:normAutofit fontScale="70000" lnSpcReduction="20000"/>
          </a:bodyPr>
          <a:lstStyle/>
          <a:p>
            <a:r>
              <a:rPr lang="en-US" sz="2600" dirty="0" smtClean="0"/>
              <a:t>CRIS Deliverability Study allows the transmission system to deliver the aggregate of capacity IRs to the aggregate of the load under summer peak load conditions</a:t>
            </a:r>
          </a:p>
          <a:p>
            <a:pPr lvl="1"/>
            <a:r>
              <a:rPr lang="en-US" sz="2300" dirty="0" smtClean="0"/>
              <a:t>Applies to new Large Facilities, new Small Generators larger than 2 MWs, and existing Large Facility increasing its capacity by more than the 2 MWs</a:t>
            </a:r>
          </a:p>
          <a:p>
            <a:r>
              <a:rPr lang="en-US" sz="2500" dirty="0" smtClean="0"/>
              <a:t>Other modeling considerations</a:t>
            </a:r>
          </a:p>
          <a:p>
            <a:pPr lvl="1"/>
            <a:r>
              <a:rPr lang="en-US" sz="2300" dirty="0" smtClean="0"/>
              <a:t>CRIS IRs will be evaluated on an aggregate Class Year basis within their individual Capacity Region</a:t>
            </a:r>
          </a:p>
          <a:p>
            <a:pPr lvl="1"/>
            <a:r>
              <a:rPr lang="en-US" sz="2300" dirty="0" smtClean="0"/>
              <a:t>Each entity requesting External CRIS Rights will request a certain number of MW to be evaluated for deliverability</a:t>
            </a:r>
          </a:p>
          <a:p>
            <a:pPr lvl="1"/>
            <a:r>
              <a:rPr lang="en-US" sz="2300" dirty="0" smtClean="0"/>
              <a:t>External system imports will be adjusted as necessary to eliminate or minimize overloads, other than the following external system imports: (i) the listed Attch. E grandfathered import contract rights, (ii) the operating protocols set forth in the OATT, (iv) the Existing Transmission Capacity for Native Load listed for the NYSE&amp;G in the OATT, and (vi) any External CRIS Rights</a:t>
            </a:r>
          </a:p>
          <a:p>
            <a:pPr lvl="1"/>
            <a:r>
              <a:rPr lang="en-US" sz="2300" dirty="0" smtClean="0"/>
              <a:t>Exports associated with generators selling capacity out of the market are modeled</a:t>
            </a:r>
          </a:p>
          <a:p>
            <a:pPr lvl="1"/>
            <a:r>
              <a:rPr lang="en-US" sz="2300" dirty="0" smtClean="0"/>
              <a:t>Resources and demand are brought into balance in the baseline.  If Load &lt; Gen, then internal gen ratio’ed down; or If Load &gt; gen, then external imports increased</a:t>
            </a:r>
          </a:p>
          <a:p>
            <a:pPr lvl="1"/>
            <a:r>
              <a:rPr lang="en-US" sz="2300" dirty="0" smtClean="0"/>
              <a:t>PARs within the applicable Capacity Region will be adjusted as necessary</a:t>
            </a:r>
          </a:p>
          <a:p>
            <a:r>
              <a:rPr lang="en-US" sz="2600" dirty="0" smtClean="0"/>
              <a:t>If during the CRIS Deliverability Study additional needed SUPs are identified a Class Year IR may elect to (1) withdraw in total; (2) withdraw its CRIS request and remain as ERIS; or (3) keep its CRIS request but to the extent that no SDUs are required</a:t>
            </a:r>
          </a:p>
          <a:p>
            <a:pPr lvl="1"/>
            <a:r>
              <a:rPr lang="en-US" sz="2300" dirty="0" smtClean="0"/>
              <a:t>Failure to elect is the equivalent to a total withdrawal</a:t>
            </a:r>
            <a:endParaRPr lang="en-US" sz="3400" dirty="0" smtClean="0"/>
          </a:p>
        </p:txBody>
      </p:sp>
      <p:sp>
        <p:nvSpPr>
          <p:cNvPr id="4" name="Slide Number Placeholder 3"/>
          <p:cNvSpPr>
            <a:spLocks noGrp="1"/>
          </p:cNvSpPr>
          <p:nvPr>
            <p:ph type="sldNum" sz="quarter" idx="12"/>
          </p:nvPr>
        </p:nvSpPr>
        <p:spPr/>
        <p:txBody>
          <a:bodyPr/>
          <a:lstStyle/>
          <a:p>
            <a:fld id="{10C7F894-2A36-495D-AB7C-1055F7AC0F9D}" type="slidenum">
              <a:rPr lang="en-US" smtClean="0"/>
              <a:pPr/>
              <a:t>89</a:t>
            </a:fld>
            <a:endParaRPr lang="en-US" dirty="0"/>
          </a:p>
        </p:txBody>
      </p:sp>
    </p:spTree>
    <p:extLst>
      <p:ext uri="{BB962C8B-B14F-4D97-AF65-F5344CB8AC3E}">
        <p14:creationId xmlns:p14="http://schemas.microsoft.com/office/powerpoint/2010/main" val="26370020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9</a:t>
            </a:fld>
            <a:endParaRPr lang="en-US" dirty="0"/>
          </a:p>
        </p:txBody>
      </p:sp>
      <p:sp>
        <p:nvSpPr>
          <p:cNvPr id="3" name="Title 2"/>
          <p:cNvSpPr>
            <a:spLocks noGrp="1"/>
          </p:cNvSpPr>
          <p:nvPr>
            <p:ph type="title"/>
          </p:nvPr>
        </p:nvSpPr>
        <p:spPr>
          <a:xfrm>
            <a:off x="457200" y="76200"/>
            <a:ext cx="8229600" cy="609600"/>
          </a:xfrm>
        </p:spPr>
        <p:txBody>
          <a:bodyPr/>
          <a:lstStyle/>
          <a:p>
            <a:r>
              <a:rPr lang="en-US" dirty="0" smtClean="0"/>
              <a:t>Summary Table </a:t>
            </a:r>
            <a:r>
              <a:rPr lang="en-US" sz="2400" dirty="0" smtClean="0"/>
              <a:t>(cont.)</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688112071"/>
              </p:ext>
            </p:extLst>
          </p:nvPr>
        </p:nvGraphicFramePr>
        <p:xfrm>
          <a:off x="152400" y="1143000"/>
          <a:ext cx="8839199" cy="3280612"/>
        </p:xfrm>
        <a:graphic>
          <a:graphicData uri="http://schemas.openxmlformats.org/drawingml/2006/table">
            <a:tbl>
              <a:tblPr/>
              <a:tblGrid>
                <a:gridCol w="672621"/>
                <a:gridCol w="1460979"/>
                <a:gridCol w="1338215"/>
                <a:gridCol w="1252585"/>
                <a:gridCol w="1219200"/>
                <a:gridCol w="1447800"/>
                <a:gridCol w="1447799"/>
              </a:tblGrid>
              <a:tr h="186138">
                <a:tc gridSpan="2">
                  <a:txBody>
                    <a:bodyPr/>
                    <a:lstStyle/>
                    <a:p>
                      <a:pPr algn="ctr" fontAlgn="ctr"/>
                      <a:r>
                        <a:rPr lang="en-US" sz="1000" b="1" i="0" u="none" strike="noStrike" dirty="0">
                          <a:solidFill>
                            <a:srgbClr val="000000"/>
                          </a:solidFill>
                          <a:latin typeface="Calibri"/>
                        </a:rPr>
                        <a:t>Summary of </a:t>
                      </a:r>
                      <a:r>
                        <a:rPr lang="en-US" sz="1000" b="1" i="0" u="none" strike="noStrike" dirty="0" smtClean="0">
                          <a:solidFill>
                            <a:srgbClr val="000000"/>
                          </a:solidFill>
                          <a:latin typeface="Calibri"/>
                        </a:rPr>
                        <a:t>Various</a:t>
                      </a:r>
                    </a:p>
                    <a:p>
                      <a:pPr algn="ctr" fontAlgn="ctr"/>
                      <a:r>
                        <a:rPr lang="en-US" sz="1000" b="1" i="0" u="none" strike="noStrike" dirty="0" smtClean="0">
                          <a:solidFill>
                            <a:srgbClr val="000000"/>
                          </a:solidFill>
                          <a:latin typeface="Calibri"/>
                        </a:rPr>
                        <a:t>ISO </a:t>
                      </a:r>
                      <a:r>
                        <a:rPr lang="en-US" sz="1000" b="1" i="0" u="none" strike="noStrike" dirty="0">
                          <a:solidFill>
                            <a:srgbClr val="000000"/>
                          </a:solidFill>
                          <a:latin typeface="Calibri"/>
                        </a:rPr>
                        <a:t>Cluster Study Processes</a:t>
                      </a:r>
                    </a:p>
                  </a:txBody>
                  <a:tcPr marL="3359" marR="3359" marT="33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ctr"/>
                      <a:r>
                        <a:rPr lang="en-US" sz="1000" b="1" i="0" u="none" strike="noStrike" dirty="0">
                          <a:solidFill>
                            <a:srgbClr val="000000"/>
                          </a:solidFill>
                          <a:latin typeface="Calibri"/>
                        </a:rPr>
                        <a:t>NYISO</a:t>
                      </a:r>
                    </a:p>
                  </a:txBody>
                  <a:tcPr marL="3359" marR="3359" marT="33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1" i="0" u="none" strike="noStrike" dirty="0" smtClean="0">
                          <a:solidFill>
                            <a:srgbClr val="000000"/>
                          </a:solidFill>
                          <a:latin typeface="Calibri"/>
                        </a:rPr>
                        <a:t>CAISO</a:t>
                      </a:r>
                      <a:endParaRPr lang="en-US" sz="1000" b="1" i="0" u="none" strike="noStrike" dirty="0">
                        <a:solidFill>
                          <a:srgbClr val="000000"/>
                        </a:solidFill>
                        <a:latin typeface="Calibri"/>
                      </a:endParaRPr>
                    </a:p>
                  </a:txBody>
                  <a:tcPr marL="3359" marR="3359" marT="33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1" i="0" u="none" strike="noStrike" dirty="0">
                          <a:solidFill>
                            <a:srgbClr val="000000"/>
                          </a:solidFill>
                          <a:latin typeface="Calibri"/>
                        </a:rPr>
                        <a:t>PJM</a:t>
                      </a:r>
                    </a:p>
                  </a:txBody>
                  <a:tcPr marL="3359" marR="3359" marT="33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1" i="0" u="none" strike="noStrike" dirty="0">
                          <a:solidFill>
                            <a:srgbClr val="000000"/>
                          </a:solidFill>
                          <a:latin typeface="Calibri"/>
                        </a:rPr>
                        <a:t>SPP</a:t>
                      </a:r>
                    </a:p>
                  </a:txBody>
                  <a:tcPr marL="3359" marR="3359" marT="33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1" i="0" u="none" strike="noStrike" dirty="0" smtClean="0">
                          <a:solidFill>
                            <a:srgbClr val="000000"/>
                          </a:solidFill>
                          <a:latin typeface="Calibri"/>
                        </a:rPr>
                        <a:t>MISO*</a:t>
                      </a:r>
                      <a:endParaRPr lang="en-US" sz="1000" b="1" i="0" u="none" strike="noStrike" dirty="0">
                        <a:solidFill>
                          <a:srgbClr val="000000"/>
                        </a:solidFill>
                        <a:latin typeface="Calibri"/>
                      </a:endParaRPr>
                    </a:p>
                  </a:txBody>
                  <a:tcPr marL="3359" marR="3359" marT="33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8691">
                <a:tc rowSpan="3">
                  <a:txBody>
                    <a:bodyPr/>
                    <a:lstStyle/>
                    <a:p>
                      <a:pPr algn="ctr" fontAlgn="ctr"/>
                      <a:r>
                        <a:rPr lang="en-US" sz="1000" b="1" i="0" u="none" strike="noStrike" dirty="0">
                          <a:solidFill>
                            <a:srgbClr val="000000"/>
                          </a:solidFill>
                          <a:latin typeface="Calibri"/>
                        </a:rPr>
                        <a:t>Elective Withdrawal</a:t>
                      </a:r>
                    </a:p>
                  </a:txBody>
                  <a:tcPr marL="3359" marR="3359" marT="335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1" i="0" u="none" strike="noStrike" dirty="0">
                          <a:solidFill>
                            <a:srgbClr val="000000"/>
                          </a:solidFill>
                          <a:latin typeface="Calibri"/>
                        </a:rPr>
                        <a:t>Who determines </a:t>
                      </a:r>
                    </a:p>
                  </a:txBody>
                  <a:tcPr marL="3359" marR="3359" marT="335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dirty="0">
                          <a:solidFill>
                            <a:srgbClr val="000000"/>
                          </a:solidFill>
                          <a:latin typeface="Calibri"/>
                        </a:rPr>
                        <a:t>IR</a:t>
                      </a:r>
                    </a:p>
                  </a:txBody>
                  <a:tcPr marL="3359" marR="3359" marT="33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dirty="0">
                          <a:solidFill>
                            <a:srgbClr val="000000"/>
                          </a:solidFill>
                          <a:latin typeface="Calibri"/>
                        </a:rPr>
                        <a:t>IR</a:t>
                      </a:r>
                    </a:p>
                  </a:txBody>
                  <a:tcPr marL="3359" marR="3359" marT="33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dirty="0">
                          <a:solidFill>
                            <a:srgbClr val="000000"/>
                          </a:solidFill>
                          <a:latin typeface="Calibri"/>
                        </a:rPr>
                        <a:t>IR</a:t>
                      </a:r>
                    </a:p>
                  </a:txBody>
                  <a:tcPr marL="3359" marR="3359" marT="33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dirty="0">
                          <a:solidFill>
                            <a:srgbClr val="000000"/>
                          </a:solidFill>
                          <a:latin typeface="Calibri"/>
                        </a:rPr>
                        <a:t>IR</a:t>
                      </a:r>
                    </a:p>
                  </a:txBody>
                  <a:tcPr marL="3359" marR="3359" marT="33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dirty="0">
                          <a:solidFill>
                            <a:srgbClr val="000000"/>
                          </a:solidFill>
                          <a:latin typeface="Calibri"/>
                        </a:rPr>
                        <a:t>IR</a:t>
                      </a:r>
                    </a:p>
                  </a:txBody>
                  <a:tcPr marL="3359" marR="3359" marT="33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45285">
                <a:tc vMerge="1">
                  <a:txBody>
                    <a:bodyPr/>
                    <a:lstStyle/>
                    <a:p>
                      <a:endParaRPr lang="en-US"/>
                    </a:p>
                  </a:txBody>
                  <a:tcPr/>
                </a:tc>
                <a:tc>
                  <a:txBody>
                    <a:bodyPr/>
                    <a:lstStyle/>
                    <a:p>
                      <a:pPr algn="ctr" fontAlgn="ctr"/>
                      <a:r>
                        <a:rPr lang="en-US" sz="1000" b="1" i="0" u="none" strike="noStrike" dirty="0">
                          <a:solidFill>
                            <a:srgbClr val="000000"/>
                          </a:solidFill>
                          <a:latin typeface="Calibri"/>
                        </a:rPr>
                        <a:t>Obligated to pay for </a:t>
                      </a:r>
                      <a:r>
                        <a:rPr lang="en-US" sz="1000" b="1" i="0" u="none" strike="noStrike" dirty="0" smtClean="0">
                          <a:solidFill>
                            <a:srgbClr val="000000"/>
                          </a:solidFill>
                          <a:latin typeface="Calibri"/>
                        </a:rPr>
                        <a:t>TOs</a:t>
                      </a:r>
                    </a:p>
                    <a:p>
                      <a:pPr algn="ctr" fontAlgn="ctr"/>
                      <a:r>
                        <a:rPr lang="en-US" sz="1000" b="1" i="0" u="none" strike="noStrike" dirty="0" smtClean="0">
                          <a:solidFill>
                            <a:srgbClr val="000000"/>
                          </a:solidFill>
                          <a:latin typeface="Calibri"/>
                        </a:rPr>
                        <a:t>out-of-pocket </a:t>
                      </a:r>
                      <a:r>
                        <a:rPr lang="en-US" sz="1000" b="1" i="0" u="none" strike="noStrike" dirty="0">
                          <a:solidFill>
                            <a:srgbClr val="000000"/>
                          </a:solidFill>
                          <a:latin typeface="Calibri"/>
                        </a:rPr>
                        <a:t>expenses</a:t>
                      </a:r>
                    </a:p>
                  </a:txBody>
                  <a:tcPr marL="3359" marR="3359" marT="335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dirty="0">
                          <a:solidFill>
                            <a:srgbClr val="000000"/>
                          </a:solidFill>
                          <a:latin typeface="Calibri"/>
                        </a:rPr>
                        <a:t>Yes</a:t>
                      </a:r>
                    </a:p>
                  </a:txBody>
                  <a:tcPr marL="3359" marR="3359" marT="33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dirty="0">
                          <a:solidFill>
                            <a:srgbClr val="000000"/>
                          </a:solidFill>
                          <a:latin typeface="Calibri"/>
                        </a:rPr>
                        <a:t>Yes</a:t>
                      </a:r>
                    </a:p>
                  </a:txBody>
                  <a:tcPr marL="3359" marR="3359" marT="33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dirty="0">
                          <a:solidFill>
                            <a:srgbClr val="000000"/>
                          </a:solidFill>
                          <a:latin typeface="Calibri"/>
                        </a:rPr>
                        <a:t>Yes</a:t>
                      </a:r>
                    </a:p>
                  </a:txBody>
                  <a:tcPr marL="3359" marR="3359" marT="33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dirty="0">
                          <a:solidFill>
                            <a:srgbClr val="000000"/>
                          </a:solidFill>
                          <a:latin typeface="Calibri"/>
                        </a:rPr>
                        <a:t>Yes</a:t>
                      </a:r>
                    </a:p>
                  </a:txBody>
                  <a:tcPr marL="3359" marR="3359" marT="33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dirty="0">
                          <a:solidFill>
                            <a:srgbClr val="000000"/>
                          </a:solidFill>
                          <a:latin typeface="Calibri"/>
                        </a:rPr>
                        <a:t>Yes</a:t>
                      </a:r>
                    </a:p>
                  </a:txBody>
                  <a:tcPr marL="3359" marR="3359" marT="33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00905">
                <a:tc vMerge="1">
                  <a:txBody>
                    <a:bodyPr/>
                    <a:lstStyle/>
                    <a:p>
                      <a:endParaRPr lang="en-US"/>
                    </a:p>
                  </a:txBody>
                  <a:tcPr/>
                </a:tc>
                <a:tc>
                  <a:txBody>
                    <a:bodyPr/>
                    <a:lstStyle/>
                    <a:p>
                      <a:pPr algn="ctr" fontAlgn="ctr"/>
                      <a:r>
                        <a:rPr lang="en-US" sz="1000" b="1" i="0" u="none" strike="noStrike" dirty="0">
                          <a:solidFill>
                            <a:srgbClr val="000000"/>
                          </a:solidFill>
                          <a:latin typeface="Calibri"/>
                        </a:rPr>
                        <a:t>Obligated to pay for identified upgrades</a:t>
                      </a:r>
                    </a:p>
                  </a:txBody>
                  <a:tcPr marL="3359" marR="3359" marT="335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1" i="0" u="none" strike="noStrike" dirty="0">
                          <a:solidFill>
                            <a:srgbClr val="000000"/>
                          </a:solidFill>
                          <a:latin typeface="Calibri"/>
                        </a:rPr>
                        <a:t> - If other IRs are depending upon the upgrade - Yes</a:t>
                      </a:r>
                      <a:br>
                        <a:rPr lang="en-US" sz="1000" b="1" i="0" u="none" strike="noStrike" dirty="0">
                          <a:solidFill>
                            <a:srgbClr val="000000"/>
                          </a:solidFill>
                          <a:latin typeface="Calibri"/>
                        </a:rPr>
                      </a:br>
                      <a:r>
                        <a:rPr lang="en-US" sz="1000" b="1" i="0" u="none" strike="noStrike" dirty="0">
                          <a:solidFill>
                            <a:srgbClr val="000000"/>
                          </a:solidFill>
                          <a:latin typeface="Calibri"/>
                        </a:rPr>
                        <a:t>- If not, pays TOs expenses</a:t>
                      </a:r>
                    </a:p>
                  </a:txBody>
                  <a:tcPr marL="3359" marR="3359" marT="33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1" i="0" u="none" strike="noStrike" dirty="0">
                          <a:solidFill>
                            <a:srgbClr val="000000"/>
                          </a:solidFill>
                          <a:latin typeface="Calibri"/>
                        </a:rPr>
                        <a:t>Allows for partial recovery under 6 conditions </a:t>
                      </a:r>
                    </a:p>
                  </a:txBody>
                  <a:tcPr marL="3359" marR="3359" marT="33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1" i="0" u="none" strike="noStrike" dirty="0">
                          <a:solidFill>
                            <a:srgbClr val="000000"/>
                          </a:solidFill>
                          <a:latin typeface="Calibri"/>
                        </a:rPr>
                        <a:t>If a committed IR withdraws and </a:t>
                      </a:r>
                      <a:r>
                        <a:rPr lang="en-US" sz="1000" b="1" i="0" u="none" strike="noStrike" dirty="0" smtClean="0">
                          <a:solidFill>
                            <a:srgbClr val="000000"/>
                          </a:solidFill>
                          <a:latin typeface="Calibri"/>
                        </a:rPr>
                        <a:t>other</a:t>
                      </a:r>
                    </a:p>
                    <a:p>
                      <a:pPr algn="ctr" fontAlgn="ctr"/>
                      <a:r>
                        <a:rPr lang="en-US" sz="1000" b="1" i="0" u="none" strike="noStrike" dirty="0" smtClean="0">
                          <a:solidFill>
                            <a:srgbClr val="000000"/>
                          </a:solidFill>
                          <a:latin typeface="Calibri"/>
                        </a:rPr>
                        <a:t>IRs </a:t>
                      </a:r>
                      <a:r>
                        <a:rPr lang="en-US" sz="1000" b="1" i="0" u="none" strike="noStrike" dirty="0">
                          <a:solidFill>
                            <a:srgbClr val="000000"/>
                          </a:solidFill>
                          <a:latin typeface="Calibri"/>
                        </a:rPr>
                        <a:t>are expecting </a:t>
                      </a:r>
                      <a:r>
                        <a:rPr lang="en-US" sz="1000" b="1" i="0" u="none" strike="noStrike" dirty="0" smtClean="0">
                          <a:solidFill>
                            <a:srgbClr val="000000"/>
                          </a:solidFill>
                          <a:latin typeface="Calibri"/>
                        </a:rPr>
                        <a:t>to</a:t>
                      </a:r>
                    </a:p>
                    <a:p>
                      <a:pPr algn="ctr" fontAlgn="ctr"/>
                      <a:r>
                        <a:rPr lang="en-US" sz="1000" b="1" i="0" u="none" strike="noStrike" dirty="0" smtClean="0">
                          <a:solidFill>
                            <a:srgbClr val="000000"/>
                          </a:solidFill>
                          <a:latin typeface="Calibri"/>
                        </a:rPr>
                        <a:t>utilize </a:t>
                      </a:r>
                      <a:r>
                        <a:rPr lang="en-US" sz="1000" b="1" i="0" u="none" strike="noStrike" dirty="0">
                          <a:solidFill>
                            <a:srgbClr val="000000"/>
                          </a:solidFill>
                          <a:latin typeface="Calibri"/>
                        </a:rPr>
                        <a:t>the Upgrade</a:t>
                      </a:r>
                    </a:p>
                  </a:txBody>
                  <a:tcPr marL="3359" marR="3359" marT="33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1" i="0" u="none" strike="noStrike" dirty="0">
                          <a:solidFill>
                            <a:srgbClr val="000000"/>
                          </a:solidFill>
                          <a:latin typeface="Calibri"/>
                        </a:rPr>
                        <a:t>Requires payment to </a:t>
                      </a:r>
                      <a:r>
                        <a:rPr lang="en-US" sz="1000" b="1" i="0" u="none" strike="noStrike" dirty="0" smtClean="0">
                          <a:solidFill>
                            <a:srgbClr val="000000"/>
                          </a:solidFill>
                          <a:latin typeface="Calibri"/>
                        </a:rPr>
                        <a:t>TO</a:t>
                      </a:r>
                    </a:p>
                    <a:p>
                      <a:pPr algn="ctr" fontAlgn="ctr"/>
                      <a:r>
                        <a:rPr lang="en-US" sz="1000" b="1" i="0" u="none" strike="noStrike" dirty="0" smtClean="0">
                          <a:solidFill>
                            <a:srgbClr val="000000"/>
                          </a:solidFill>
                          <a:latin typeface="Calibri"/>
                        </a:rPr>
                        <a:t>for </a:t>
                      </a:r>
                      <a:r>
                        <a:rPr lang="en-US" sz="1000" b="1" i="0" u="none" strike="noStrike" dirty="0">
                          <a:solidFill>
                            <a:srgbClr val="000000"/>
                          </a:solidFill>
                          <a:latin typeface="Calibri"/>
                        </a:rPr>
                        <a:t>all prudently </a:t>
                      </a:r>
                      <a:r>
                        <a:rPr lang="en-US" sz="1000" b="1" i="0" u="none" strike="noStrike" dirty="0" smtClean="0">
                          <a:solidFill>
                            <a:srgbClr val="000000"/>
                          </a:solidFill>
                          <a:latin typeface="Calibri"/>
                        </a:rPr>
                        <a:t>incurred</a:t>
                      </a:r>
                    </a:p>
                    <a:p>
                      <a:pPr algn="ctr" fontAlgn="ctr"/>
                      <a:r>
                        <a:rPr lang="en-US" sz="1000" b="1" i="0" u="none" strike="noStrike" dirty="0" smtClean="0">
                          <a:solidFill>
                            <a:srgbClr val="000000"/>
                          </a:solidFill>
                          <a:latin typeface="Calibri"/>
                        </a:rPr>
                        <a:t>costs </a:t>
                      </a:r>
                      <a:r>
                        <a:rPr lang="en-US" sz="1000" b="1" i="0" u="none" strike="noStrike" dirty="0">
                          <a:solidFill>
                            <a:srgbClr val="000000"/>
                          </a:solidFill>
                          <a:latin typeface="Calibri"/>
                        </a:rPr>
                        <a:t>with respect to </a:t>
                      </a:r>
                      <a:r>
                        <a:rPr lang="en-US" sz="1000" b="1" i="0" u="none" strike="noStrike" dirty="0" smtClean="0">
                          <a:solidFill>
                            <a:srgbClr val="000000"/>
                          </a:solidFill>
                          <a:latin typeface="Calibri"/>
                        </a:rPr>
                        <a:t>that</a:t>
                      </a:r>
                    </a:p>
                    <a:p>
                      <a:pPr algn="ctr" fontAlgn="ctr"/>
                      <a:r>
                        <a:rPr lang="en-US" sz="1000" b="1" i="0" u="none" strike="noStrike" dirty="0" smtClean="0">
                          <a:solidFill>
                            <a:srgbClr val="000000"/>
                          </a:solidFill>
                          <a:latin typeface="Calibri"/>
                        </a:rPr>
                        <a:t>IR </a:t>
                      </a:r>
                      <a:r>
                        <a:rPr lang="en-US" sz="1000" b="1" i="0" u="none" strike="noStrike" dirty="0">
                          <a:solidFill>
                            <a:srgbClr val="000000"/>
                          </a:solidFill>
                          <a:latin typeface="Calibri"/>
                        </a:rPr>
                        <a:t>prior to the </a:t>
                      </a:r>
                      <a:r>
                        <a:rPr lang="en-US" sz="1000" b="1" i="0" u="none" strike="noStrike" dirty="0" smtClean="0">
                          <a:solidFill>
                            <a:srgbClr val="000000"/>
                          </a:solidFill>
                          <a:latin typeface="Calibri"/>
                        </a:rPr>
                        <a:t>TP’s</a:t>
                      </a:r>
                    </a:p>
                    <a:p>
                      <a:pPr algn="ctr" fontAlgn="ctr"/>
                      <a:r>
                        <a:rPr lang="en-US" sz="1000" b="1" i="0" u="none" strike="noStrike" dirty="0" smtClean="0">
                          <a:solidFill>
                            <a:srgbClr val="000000"/>
                          </a:solidFill>
                          <a:latin typeface="Calibri"/>
                        </a:rPr>
                        <a:t>receipt </a:t>
                      </a:r>
                      <a:r>
                        <a:rPr lang="en-US" sz="1000" b="1" i="0" u="none" strike="noStrike" dirty="0">
                          <a:solidFill>
                            <a:srgbClr val="000000"/>
                          </a:solidFill>
                          <a:latin typeface="Calibri"/>
                        </a:rPr>
                        <a:t>of notice</a:t>
                      </a:r>
                    </a:p>
                  </a:txBody>
                  <a:tcPr marL="3359" marR="3359" marT="33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1" i="0" u="none" strike="noStrike" dirty="0">
                          <a:solidFill>
                            <a:srgbClr val="000000"/>
                          </a:solidFill>
                          <a:latin typeface="Calibri"/>
                        </a:rPr>
                        <a:t>Suspension of the IR construction requires an upfront payment of the greater of the </a:t>
                      </a:r>
                      <a:r>
                        <a:rPr lang="en-US" sz="1000" b="1" i="0" u="none" strike="noStrike" dirty="0" smtClean="0">
                          <a:solidFill>
                            <a:srgbClr val="000000"/>
                          </a:solidFill>
                          <a:latin typeface="Calibri"/>
                        </a:rPr>
                        <a:t>IRs</a:t>
                      </a:r>
                    </a:p>
                    <a:p>
                      <a:pPr algn="ctr" fontAlgn="ctr"/>
                      <a:r>
                        <a:rPr lang="en-US" sz="1000" b="1" i="0" u="none" strike="noStrike" dirty="0" smtClean="0">
                          <a:solidFill>
                            <a:srgbClr val="000000"/>
                          </a:solidFill>
                          <a:latin typeface="Calibri"/>
                        </a:rPr>
                        <a:t> </a:t>
                      </a:r>
                      <a:r>
                        <a:rPr lang="en-US" sz="1000" b="1" i="0" u="none" strike="noStrike" dirty="0">
                          <a:solidFill>
                            <a:srgbClr val="000000"/>
                          </a:solidFill>
                          <a:latin typeface="Calibri"/>
                        </a:rPr>
                        <a:t>Network Upgrade </a:t>
                      </a:r>
                      <a:r>
                        <a:rPr lang="en-US" sz="1000" b="1" i="0" u="none" strike="noStrike" dirty="0" smtClean="0">
                          <a:solidFill>
                            <a:srgbClr val="000000"/>
                          </a:solidFill>
                          <a:latin typeface="Calibri"/>
                        </a:rPr>
                        <a:t>costs</a:t>
                      </a:r>
                    </a:p>
                    <a:p>
                      <a:pPr algn="ctr" fontAlgn="ctr"/>
                      <a:r>
                        <a:rPr lang="en-US" sz="1000" b="1" i="0" u="none" strike="noStrike" dirty="0" smtClean="0">
                          <a:solidFill>
                            <a:srgbClr val="000000"/>
                          </a:solidFill>
                          <a:latin typeface="Calibri"/>
                        </a:rPr>
                        <a:t> </a:t>
                      </a:r>
                      <a:r>
                        <a:rPr lang="en-US" sz="1000" b="1" i="0" u="none" strike="noStrike" dirty="0">
                          <a:solidFill>
                            <a:srgbClr val="000000"/>
                          </a:solidFill>
                          <a:latin typeface="Calibri"/>
                        </a:rPr>
                        <a:t>or $5 million</a:t>
                      </a:r>
                    </a:p>
                  </a:txBody>
                  <a:tcPr marL="3359" marR="3359" marT="33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93460">
                <a:tc rowSpan="2">
                  <a:txBody>
                    <a:bodyPr/>
                    <a:lstStyle/>
                    <a:p>
                      <a:pPr algn="ctr" fontAlgn="ctr"/>
                      <a:r>
                        <a:rPr lang="en-US" sz="1000" b="1" i="0" u="none" strike="noStrike" dirty="0">
                          <a:solidFill>
                            <a:srgbClr val="000000"/>
                          </a:solidFill>
                          <a:latin typeface="Calibri"/>
                        </a:rPr>
                        <a:t>Transition Language</a:t>
                      </a:r>
                    </a:p>
                  </a:txBody>
                  <a:tcPr marL="3359" marR="3359" marT="335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1" i="0" u="none" strike="noStrike" dirty="0">
                          <a:solidFill>
                            <a:srgbClr val="000000"/>
                          </a:solidFill>
                          <a:latin typeface="Calibri"/>
                        </a:rPr>
                        <a:t>Applicability of </a:t>
                      </a:r>
                      <a:r>
                        <a:rPr lang="en-US" sz="1000" b="1" i="0" u="none" strike="noStrike" dirty="0" smtClean="0">
                          <a:solidFill>
                            <a:srgbClr val="000000"/>
                          </a:solidFill>
                          <a:latin typeface="Calibri"/>
                        </a:rPr>
                        <a:t>revised</a:t>
                      </a:r>
                    </a:p>
                    <a:p>
                      <a:pPr algn="ctr" fontAlgn="ctr"/>
                      <a:r>
                        <a:rPr lang="en-US" sz="1000" b="1" i="0" u="none" strike="noStrike" dirty="0" smtClean="0">
                          <a:solidFill>
                            <a:srgbClr val="000000"/>
                          </a:solidFill>
                          <a:latin typeface="Calibri"/>
                        </a:rPr>
                        <a:t>terms </a:t>
                      </a:r>
                      <a:r>
                        <a:rPr lang="en-US" sz="1000" b="1" i="0" u="none" strike="noStrike" dirty="0">
                          <a:solidFill>
                            <a:srgbClr val="000000"/>
                          </a:solidFill>
                          <a:latin typeface="Calibri"/>
                        </a:rPr>
                        <a:t>and conditions</a:t>
                      </a:r>
                    </a:p>
                  </a:txBody>
                  <a:tcPr marL="3359" marR="3359" marT="335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dirty="0">
                          <a:solidFill>
                            <a:srgbClr val="000000"/>
                          </a:solidFill>
                          <a:latin typeface="Calibri"/>
                        </a:rPr>
                        <a:t>Based on executed IA date</a:t>
                      </a:r>
                    </a:p>
                  </a:txBody>
                  <a:tcPr marL="3359" marR="3359" marT="33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dirty="0">
                          <a:solidFill>
                            <a:srgbClr val="000000"/>
                          </a:solidFill>
                          <a:latin typeface="Calibri"/>
                        </a:rPr>
                        <a:t>Limited discussion: transitioned separate SGIP into </a:t>
                      </a:r>
                      <a:r>
                        <a:rPr lang="en-US" sz="1000" b="1" i="0" u="none" strike="noStrike" dirty="0" smtClean="0">
                          <a:solidFill>
                            <a:srgbClr val="000000"/>
                          </a:solidFill>
                          <a:latin typeface="Calibri"/>
                        </a:rPr>
                        <a:t>LGIP</a:t>
                      </a:r>
                    </a:p>
                    <a:p>
                      <a:pPr algn="ctr" fontAlgn="ctr"/>
                      <a:r>
                        <a:rPr lang="en-US" sz="1000" b="1" i="0" u="none" strike="noStrike" dirty="0" smtClean="0">
                          <a:solidFill>
                            <a:srgbClr val="000000"/>
                          </a:solidFill>
                          <a:latin typeface="Calibri"/>
                        </a:rPr>
                        <a:t>"</a:t>
                      </a:r>
                      <a:r>
                        <a:rPr lang="en-US" sz="1000" b="1" i="0" u="none" strike="noStrike" dirty="0">
                          <a:solidFill>
                            <a:srgbClr val="000000"/>
                          </a:solidFill>
                          <a:latin typeface="Calibri"/>
                        </a:rPr>
                        <a:t>cluster approach"</a:t>
                      </a:r>
                    </a:p>
                  </a:txBody>
                  <a:tcPr marL="3359" marR="3359" marT="33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dirty="0">
                          <a:solidFill>
                            <a:srgbClr val="000000"/>
                          </a:solidFill>
                          <a:latin typeface="Calibri"/>
                        </a:rPr>
                        <a:t>n/a</a:t>
                      </a:r>
                    </a:p>
                  </a:txBody>
                  <a:tcPr marL="3359" marR="3359" marT="33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dirty="0">
                          <a:solidFill>
                            <a:srgbClr val="000000"/>
                          </a:solidFill>
                          <a:latin typeface="Calibri"/>
                        </a:rPr>
                        <a:t>If not signed on to a </a:t>
                      </a:r>
                      <a:r>
                        <a:rPr lang="en-US" sz="1000" b="1" i="0" u="none" strike="noStrike" dirty="0" smtClean="0">
                          <a:solidFill>
                            <a:srgbClr val="000000"/>
                          </a:solidFill>
                          <a:latin typeface="Calibri"/>
                        </a:rPr>
                        <a:t>GIA</a:t>
                      </a:r>
                    </a:p>
                    <a:p>
                      <a:pPr algn="ctr" fontAlgn="ctr"/>
                      <a:r>
                        <a:rPr lang="en-US" sz="1000" b="1" i="0" u="none" strike="noStrike" dirty="0" smtClean="0">
                          <a:solidFill>
                            <a:srgbClr val="000000"/>
                          </a:solidFill>
                          <a:latin typeface="Calibri"/>
                        </a:rPr>
                        <a:t>by </a:t>
                      </a:r>
                      <a:r>
                        <a:rPr lang="en-US" sz="1000" b="1" i="0" u="none" strike="noStrike" dirty="0">
                          <a:solidFill>
                            <a:srgbClr val="000000"/>
                          </a:solidFill>
                          <a:latin typeface="Calibri"/>
                        </a:rPr>
                        <a:t>effective date </a:t>
                      </a:r>
                      <a:r>
                        <a:rPr lang="en-US" sz="1000" b="1" i="0" u="none" strike="noStrike" dirty="0" smtClean="0">
                          <a:solidFill>
                            <a:srgbClr val="000000"/>
                          </a:solidFill>
                          <a:latin typeface="Calibri"/>
                        </a:rPr>
                        <a:t>of</a:t>
                      </a:r>
                    </a:p>
                    <a:p>
                      <a:pPr algn="ctr" fontAlgn="ctr"/>
                      <a:r>
                        <a:rPr lang="en-US" sz="1000" b="1" i="0" u="none" strike="noStrike" dirty="0" smtClean="0">
                          <a:solidFill>
                            <a:srgbClr val="000000"/>
                          </a:solidFill>
                          <a:latin typeface="Calibri"/>
                        </a:rPr>
                        <a:t>revised </a:t>
                      </a:r>
                      <a:r>
                        <a:rPr lang="en-US" sz="1000" b="1" i="0" u="none" strike="noStrike" dirty="0">
                          <a:solidFill>
                            <a:srgbClr val="000000"/>
                          </a:solidFill>
                          <a:latin typeface="Calibri"/>
                        </a:rPr>
                        <a:t>tariff language</a:t>
                      </a:r>
                      <a:r>
                        <a:rPr lang="en-US" sz="1000" b="1" i="0" u="none" strike="noStrike" dirty="0" smtClean="0">
                          <a:solidFill>
                            <a:srgbClr val="000000"/>
                          </a:solidFill>
                          <a:latin typeface="Calibri"/>
                        </a:rPr>
                        <a:t>,</a:t>
                      </a:r>
                    </a:p>
                    <a:p>
                      <a:pPr algn="ctr" fontAlgn="ctr"/>
                      <a:r>
                        <a:rPr lang="en-US" sz="1000" b="1" i="0" u="none" strike="noStrike" dirty="0" smtClean="0">
                          <a:solidFill>
                            <a:srgbClr val="000000"/>
                          </a:solidFill>
                          <a:latin typeface="Calibri"/>
                        </a:rPr>
                        <a:t>IR </a:t>
                      </a:r>
                      <a:r>
                        <a:rPr lang="en-US" sz="1000" b="1" i="0" u="none" strike="noStrike" dirty="0">
                          <a:solidFill>
                            <a:srgbClr val="000000"/>
                          </a:solidFill>
                          <a:latin typeface="Calibri"/>
                        </a:rPr>
                        <a:t>falls under </a:t>
                      </a:r>
                      <a:r>
                        <a:rPr lang="en-US" sz="1000" b="1" i="0" u="none" strike="noStrike" dirty="0" smtClean="0">
                          <a:solidFill>
                            <a:srgbClr val="000000"/>
                          </a:solidFill>
                          <a:latin typeface="Calibri"/>
                        </a:rPr>
                        <a:t>the</a:t>
                      </a:r>
                    </a:p>
                    <a:p>
                      <a:pPr algn="ctr" fontAlgn="ctr"/>
                      <a:r>
                        <a:rPr lang="en-US" sz="1000" b="1" i="0" u="none" strike="noStrike" dirty="0" smtClean="0">
                          <a:solidFill>
                            <a:srgbClr val="000000"/>
                          </a:solidFill>
                          <a:latin typeface="Calibri"/>
                        </a:rPr>
                        <a:t>new </a:t>
                      </a:r>
                      <a:r>
                        <a:rPr lang="en-US" sz="1000" b="1" i="0" u="none" strike="noStrike" dirty="0">
                          <a:solidFill>
                            <a:srgbClr val="000000"/>
                          </a:solidFill>
                          <a:latin typeface="Calibri"/>
                        </a:rPr>
                        <a:t>language</a:t>
                      </a:r>
                    </a:p>
                  </a:txBody>
                  <a:tcPr marL="3359" marR="3359" marT="33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dirty="0">
                          <a:solidFill>
                            <a:srgbClr val="000000"/>
                          </a:solidFill>
                          <a:latin typeface="Calibri"/>
                        </a:rPr>
                        <a:t>If not signed on to a </a:t>
                      </a:r>
                      <a:r>
                        <a:rPr lang="en-US" sz="1000" b="1" i="0" u="none" strike="noStrike" dirty="0" smtClean="0">
                          <a:solidFill>
                            <a:srgbClr val="000000"/>
                          </a:solidFill>
                          <a:latin typeface="Calibri"/>
                        </a:rPr>
                        <a:t>GIA</a:t>
                      </a:r>
                    </a:p>
                    <a:p>
                      <a:pPr algn="ctr" fontAlgn="ctr"/>
                      <a:r>
                        <a:rPr lang="en-US" sz="1000" b="1" i="0" u="none" strike="noStrike" dirty="0" smtClean="0">
                          <a:solidFill>
                            <a:srgbClr val="000000"/>
                          </a:solidFill>
                          <a:latin typeface="Calibri"/>
                        </a:rPr>
                        <a:t>by </a:t>
                      </a:r>
                      <a:r>
                        <a:rPr lang="en-US" sz="1000" b="1" i="0" u="none" strike="noStrike" dirty="0">
                          <a:solidFill>
                            <a:srgbClr val="000000"/>
                          </a:solidFill>
                          <a:latin typeface="Calibri"/>
                        </a:rPr>
                        <a:t>effective date </a:t>
                      </a:r>
                      <a:r>
                        <a:rPr lang="en-US" sz="1000" b="1" i="0" u="none" strike="noStrike" dirty="0" smtClean="0">
                          <a:solidFill>
                            <a:srgbClr val="000000"/>
                          </a:solidFill>
                          <a:latin typeface="Calibri"/>
                        </a:rPr>
                        <a:t>of the </a:t>
                      </a:r>
                      <a:r>
                        <a:rPr lang="en-US" sz="1000" b="1" i="0" u="none" strike="noStrike" dirty="0">
                          <a:solidFill>
                            <a:srgbClr val="000000"/>
                          </a:solidFill>
                          <a:latin typeface="Calibri"/>
                        </a:rPr>
                        <a:t>revised tariff language</a:t>
                      </a:r>
                      <a:r>
                        <a:rPr lang="en-US" sz="1000" b="1" i="0" u="none" strike="noStrike" dirty="0" smtClean="0">
                          <a:solidFill>
                            <a:srgbClr val="000000"/>
                          </a:solidFill>
                          <a:latin typeface="Calibri"/>
                        </a:rPr>
                        <a:t>,</a:t>
                      </a:r>
                    </a:p>
                    <a:p>
                      <a:pPr algn="ctr" fontAlgn="ctr"/>
                      <a:r>
                        <a:rPr lang="en-US" sz="1000" b="1" i="0" u="none" strike="noStrike" dirty="0" smtClean="0">
                          <a:solidFill>
                            <a:srgbClr val="000000"/>
                          </a:solidFill>
                          <a:latin typeface="Calibri"/>
                        </a:rPr>
                        <a:t>IR </a:t>
                      </a:r>
                      <a:r>
                        <a:rPr lang="en-US" sz="1000" b="1" i="0" u="none" strike="noStrike" dirty="0">
                          <a:solidFill>
                            <a:srgbClr val="000000"/>
                          </a:solidFill>
                          <a:latin typeface="Calibri"/>
                        </a:rPr>
                        <a:t>falls under the new language and must transition w/in 90 days</a:t>
                      </a:r>
                    </a:p>
                  </a:txBody>
                  <a:tcPr marL="3359" marR="3359" marT="33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43521">
                <a:tc vMerge="1">
                  <a:txBody>
                    <a:bodyPr/>
                    <a:lstStyle/>
                    <a:p>
                      <a:endParaRPr lang="en-US"/>
                    </a:p>
                  </a:txBody>
                  <a:tcPr/>
                </a:tc>
                <a:tc>
                  <a:txBody>
                    <a:bodyPr/>
                    <a:lstStyle/>
                    <a:p>
                      <a:pPr algn="ctr" fontAlgn="ctr"/>
                      <a:r>
                        <a:rPr lang="en-US" sz="1000" b="1" i="0" u="none" strike="noStrike" dirty="0">
                          <a:solidFill>
                            <a:srgbClr val="000000"/>
                          </a:solidFill>
                          <a:latin typeface="Calibri"/>
                        </a:rPr>
                        <a:t>Other </a:t>
                      </a:r>
                    </a:p>
                  </a:txBody>
                  <a:tcPr marL="3359" marR="3359" marT="335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1" i="0" u="none" strike="noStrike" dirty="0">
                          <a:solidFill>
                            <a:srgbClr val="000000"/>
                          </a:solidFill>
                          <a:latin typeface="Calibri"/>
                        </a:rPr>
                        <a:t>Study cost allocation is different depending upon what Class Yr is involved</a:t>
                      </a:r>
                    </a:p>
                  </a:txBody>
                  <a:tcPr marL="3359" marR="3359" marT="33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1" i="0" u="none" strike="noStrike" dirty="0">
                          <a:solidFill>
                            <a:srgbClr val="000000"/>
                          </a:solidFill>
                          <a:latin typeface="Calibri"/>
                        </a:rPr>
                        <a:t>n/a</a:t>
                      </a:r>
                    </a:p>
                  </a:txBody>
                  <a:tcPr marL="3359" marR="3359" marT="33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1" i="0" u="none" strike="noStrike" dirty="0">
                          <a:solidFill>
                            <a:srgbClr val="000000"/>
                          </a:solidFill>
                          <a:latin typeface="Calibri"/>
                        </a:rPr>
                        <a:t>n/a</a:t>
                      </a:r>
                    </a:p>
                  </a:txBody>
                  <a:tcPr marL="3359" marR="3359" marT="33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1" i="0" u="none" strike="noStrike" dirty="0">
                          <a:solidFill>
                            <a:srgbClr val="000000"/>
                          </a:solidFill>
                          <a:latin typeface="Calibri"/>
                        </a:rPr>
                        <a:t>n/a</a:t>
                      </a:r>
                    </a:p>
                  </a:txBody>
                  <a:tcPr marL="3359" marR="3359" marT="33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1" i="0" u="none" strike="noStrike" dirty="0">
                          <a:solidFill>
                            <a:srgbClr val="000000"/>
                          </a:solidFill>
                          <a:latin typeface="Calibri"/>
                        </a:rPr>
                        <a:t>n/a</a:t>
                      </a:r>
                    </a:p>
                  </a:txBody>
                  <a:tcPr marL="3359" marR="3359" marT="33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Title 2"/>
          <p:cNvSpPr txBox="1">
            <a:spLocks/>
          </p:cNvSpPr>
          <p:nvPr/>
        </p:nvSpPr>
        <p:spPr>
          <a:xfrm>
            <a:off x="152400" y="5029200"/>
            <a:ext cx="8229600" cy="6096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1600" dirty="0" smtClean="0">
                <a:solidFill>
                  <a:srgbClr val="000000"/>
                </a:solidFill>
                <a:latin typeface="+mj-lt"/>
                <a:ea typeface="+mj-ea"/>
                <a:cs typeface="+mj-cs"/>
              </a:rPr>
              <a:t>* Does not reflect MISO GIP Filing (ER16-675, dated 12/31/15)  </a:t>
            </a:r>
            <a:endParaRPr lang="en-US" sz="1600" dirty="0">
              <a:solidFill>
                <a:srgbClr val="000000"/>
              </a:solidFill>
              <a:latin typeface="+mj-lt"/>
              <a:ea typeface="+mj-ea"/>
              <a:cs typeface="+mj-cs"/>
            </a:endParaRP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dirty="0" smtClean="0"/>
              <a:t>NYISO: CYFS – CRIS </a:t>
            </a:r>
            <a:r>
              <a:rPr lang="en-US" sz="1800" dirty="0" smtClean="0"/>
              <a:t>(cont.) </a:t>
            </a:r>
            <a:endParaRPr lang="en-US" dirty="0"/>
          </a:p>
        </p:txBody>
      </p:sp>
      <p:sp>
        <p:nvSpPr>
          <p:cNvPr id="3" name="Text Placeholder 2"/>
          <p:cNvSpPr>
            <a:spLocks noGrp="1"/>
          </p:cNvSpPr>
          <p:nvPr>
            <p:ph type="body" sz="quarter" idx="4294967295"/>
          </p:nvPr>
        </p:nvSpPr>
        <p:spPr>
          <a:xfrm>
            <a:off x="457200" y="1600200"/>
            <a:ext cx="8534400" cy="4800600"/>
          </a:xfrm>
        </p:spPr>
        <p:txBody>
          <a:bodyPr>
            <a:normAutofit fontScale="92500" lnSpcReduction="20000"/>
          </a:bodyPr>
          <a:lstStyle/>
          <a:p>
            <a:r>
              <a:rPr lang="en-US" dirty="0" smtClean="0"/>
              <a:t>Highway and Other Interfaces Cost Responsibility/Allocation</a:t>
            </a:r>
          </a:p>
          <a:p>
            <a:pPr lvl="1"/>
            <a:r>
              <a:rPr lang="en-US" dirty="0" smtClean="0"/>
              <a:t>IRs in a Class Year that have impact on an interface of more than the lesser of 25 MW or 2 percent of the transfer capability upon the degradation of an interface transfer capability) are the pro rata share of the costs to restoring transfer capability</a:t>
            </a:r>
            <a:endParaRPr lang="en-US" sz="3600" dirty="0" smtClean="0"/>
          </a:p>
          <a:p>
            <a:pPr lvl="2"/>
            <a:r>
              <a:rPr lang="en-US" dirty="0" smtClean="0"/>
              <a:t>If the portion of the SDUs (measured in MW) required to make one or more IRs in a Class Year deliverable is ninety percent (90%) or more of the total size (measured in MW) of the SDUs, the IR(s) will be responsible for its pro rata Class Year share of one hundred percent (100%) of the cost of the SDUs</a:t>
            </a:r>
            <a:endParaRPr lang="en-US" sz="3000" dirty="0" smtClean="0"/>
          </a:p>
          <a:p>
            <a:pPr lvl="2"/>
            <a:r>
              <a:rPr lang="en-US" dirty="0" smtClean="0"/>
              <a:t>If the portion of the SDUs required to make one or more IRs in a Class Year deliverable is less than 90% of the total size (measured in MW) of the SDU, the IR(s) will be required to pay or commit to pay for a percentage share of the total cost of the SDUs equal to the estimated percentage megawatt usage by the Class Year IR of the total megawatts provided by the SDUs.</a:t>
            </a:r>
            <a:endParaRPr lang="en-US" sz="3000" dirty="0" smtClean="0"/>
          </a:p>
          <a:p>
            <a:pPr lvl="2"/>
            <a:r>
              <a:rPr lang="en-US" dirty="0" smtClean="0"/>
              <a:t>The rest of the cost of these SDUs will be allocated to Load Serving Entities and subsequent IRs</a:t>
            </a:r>
            <a:endParaRPr lang="en-US" sz="3000" dirty="0" smtClean="0"/>
          </a:p>
          <a:p>
            <a:pPr lvl="2"/>
            <a:r>
              <a:rPr lang="en-US" dirty="0" smtClean="0"/>
              <a:t>An IR’s cost responsibility for SDUs shall not increase as a result of such retesting, but it may decrease or be eliminated</a:t>
            </a:r>
            <a:endParaRPr lang="en-US" sz="3000" dirty="0" smtClean="0"/>
          </a:p>
          <a:p>
            <a:pPr lvl="2"/>
            <a:r>
              <a:rPr lang="en-US" dirty="0" smtClean="0"/>
              <a:t>Incremental TCCs are distributed to the IRs in proportion to their funding of the SDU.  LSE paying of SDU will have their associate TCCs sold and will receive credit for the sale</a:t>
            </a:r>
            <a:endParaRPr lang="en-US" sz="3000" dirty="0"/>
          </a:p>
        </p:txBody>
      </p:sp>
      <p:sp>
        <p:nvSpPr>
          <p:cNvPr id="4" name="Slide Number Placeholder 3"/>
          <p:cNvSpPr>
            <a:spLocks noGrp="1"/>
          </p:cNvSpPr>
          <p:nvPr>
            <p:ph type="sldNum" sz="quarter" idx="12"/>
          </p:nvPr>
        </p:nvSpPr>
        <p:spPr/>
        <p:txBody>
          <a:bodyPr/>
          <a:lstStyle/>
          <a:p>
            <a:fld id="{10C7F894-2A36-495D-AB7C-1055F7AC0F9D}" type="slidenum">
              <a:rPr lang="en-US" smtClean="0"/>
              <a:pPr/>
              <a:t>90</a:t>
            </a:fld>
            <a:endParaRPr lang="en-US" dirty="0"/>
          </a:p>
        </p:txBody>
      </p:sp>
    </p:spTree>
    <p:extLst>
      <p:ext uri="{BB962C8B-B14F-4D97-AF65-F5344CB8AC3E}">
        <p14:creationId xmlns:p14="http://schemas.microsoft.com/office/powerpoint/2010/main" val="2637002016"/>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dirty="0" smtClean="0"/>
              <a:t>NYISO: CYFS – CRIS </a:t>
            </a:r>
            <a:r>
              <a:rPr lang="en-US" sz="1800" dirty="0" smtClean="0"/>
              <a:t>(cont.) </a:t>
            </a:r>
            <a:endParaRPr lang="en-US" dirty="0"/>
          </a:p>
        </p:txBody>
      </p:sp>
      <p:sp>
        <p:nvSpPr>
          <p:cNvPr id="3" name="Text Placeholder 2"/>
          <p:cNvSpPr>
            <a:spLocks noGrp="1"/>
          </p:cNvSpPr>
          <p:nvPr>
            <p:ph type="body" sz="quarter" idx="4294967295"/>
          </p:nvPr>
        </p:nvSpPr>
        <p:spPr>
          <a:xfrm>
            <a:off x="457200" y="1600200"/>
            <a:ext cx="8534400" cy="4800600"/>
          </a:xfrm>
        </p:spPr>
        <p:txBody>
          <a:bodyPr>
            <a:normAutofit lnSpcReduction="10000"/>
          </a:bodyPr>
          <a:lstStyle/>
          <a:p>
            <a:r>
              <a:rPr lang="en-US" dirty="0" smtClean="0"/>
              <a:t>IR Cost Allocation Figures/Approval</a:t>
            </a:r>
            <a:endParaRPr lang="en-US" sz="4000" dirty="0" smtClean="0"/>
          </a:p>
          <a:p>
            <a:pPr lvl="1"/>
            <a:r>
              <a:rPr lang="en-US" dirty="0" smtClean="0"/>
              <a:t>The IR is provided with (i) its share of the costs of the SUFs, (ii) its share of the costs of the SDUs required for the megawatt level of CRIS requested for the Class Year IR (“SDU Project Cost Allocation”), and (ii) the number of megawatts of Installed Capacity, if any, that are deliverable from the Class Year IR with no new SDUs</a:t>
            </a:r>
          </a:p>
          <a:p>
            <a:pPr lvl="1"/>
            <a:endParaRPr lang="en-US" sz="900" dirty="0" smtClean="0"/>
          </a:p>
          <a:p>
            <a:pPr lvl="1"/>
            <a:r>
              <a:rPr lang="en-US" dirty="0" smtClean="0"/>
              <a:t>The IR has 30 / 7 days from the approval of the Class Year Deliverability Study / revised Class Year Deliverability Study to (i) accept or not accept the cost allocation and deliverable MWs.  The IR may accept or not accept its (i) SDU Project Cost Allocation, (ii) accept, or not accept its Deliverable MWs, (iii) SUF Project Cost Allocation.  A cash/security deposit must be submitted for the amounts accepted</a:t>
            </a:r>
          </a:p>
          <a:p>
            <a:pPr lvl="1"/>
            <a:endParaRPr lang="en-US" sz="900" dirty="0" smtClean="0">
              <a:solidFill>
                <a:srgbClr val="EC1F25"/>
              </a:solidFill>
            </a:endParaRPr>
          </a:p>
          <a:p>
            <a:pPr lvl="1"/>
            <a:r>
              <a:rPr lang="en-US" dirty="0" smtClean="0"/>
              <a:t>Based on the acceptance/non-acceptance responses, the studies and cost allocations are revised and the IRs have a change to accept the resulting numbers.  This continues until there isn’t any more non-acceptance</a:t>
            </a:r>
            <a:endParaRPr lang="en-US" sz="3600" dirty="0"/>
          </a:p>
        </p:txBody>
      </p:sp>
      <p:sp>
        <p:nvSpPr>
          <p:cNvPr id="4" name="Slide Number Placeholder 3"/>
          <p:cNvSpPr>
            <a:spLocks noGrp="1"/>
          </p:cNvSpPr>
          <p:nvPr>
            <p:ph type="sldNum" sz="quarter" idx="12"/>
          </p:nvPr>
        </p:nvSpPr>
        <p:spPr/>
        <p:txBody>
          <a:bodyPr/>
          <a:lstStyle/>
          <a:p>
            <a:fld id="{10C7F894-2A36-495D-AB7C-1055F7AC0F9D}" type="slidenum">
              <a:rPr lang="en-US" smtClean="0"/>
              <a:pPr/>
              <a:t>91</a:t>
            </a:fld>
            <a:endParaRPr lang="en-US" dirty="0"/>
          </a:p>
        </p:txBody>
      </p:sp>
    </p:spTree>
    <p:extLst>
      <p:ext uri="{BB962C8B-B14F-4D97-AF65-F5344CB8AC3E}">
        <p14:creationId xmlns:p14="http://schemas.microsoft.com/office/powerpoint/2010/main" val="2637002016"/>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dirty="0" smtClean="0"/>
              <a:t>NYISO: CYFS – CRIS </a:t>
            </a:r>
            <a:r>
              <a:rPr lang="en-US" sz="1800" dirty="0" smtClean="0"/>
              <a:t>(cont.) </a:t>
            </a:r>
            <a:endParaRPr lang="en-US" dirty="0"/>
          </a:p>
        </p:txBody>
      </p:sp>
      <p:sp>
        <p:nvSpPr>
          <p:cNvPr id="3" name="Text Placeholder 2"/>
          <p:cNvSpPr>
            <a:spLocks noGrp="1"/>
          </p:cNvSpPr>
          <p:nvPr>
            <p:ph type="body" sz="quarter" idx="4294967295"/>
          </p:nvPr>
        </p:nvSpPr>
        <p:spPr>
          <a:xfrm>
            <a:off x="457200" y="1600200"/>
            <a:ext cx="8534400" cy="4800600"/>
          </a:xfrm>
        </p:spPr>
        <p:txBody>
          <a:bodyPr>
            <a:normAutofit/>
          </a:bodyPr>
          <a:lstStyle/>
          <a:p>
            <a:r>
              <a:rPr lang="en-US" dirty="0" smtClean="0"/>
              <a:t>Forfeiture of Security</a:t>
            </a:r>
            <a:endParaRPr lang="en-US" sz="3600" dirty="0" smtClean="0"/>
          </a:p>
          <a:p>
            <a:pPr lvl="1"/>
            <a:r>
              <a:rPr lang="en-US" dirty="0" smtClean="0"/>
              <a:t>Once an IR accepts its Project Cost Allocation(s) and paid cash/security, such cash/security is irrevocable and is subject to forfeiture if the IR terminates or abandons the IR</a:t>
            </a:r>
          </a:p>
          <a:p>
            <a:pPr lvl="1"/>
            <a:endParaRPr lang="en-US" sz="800" dirty="0" smtClean="0"/>
          </a:p>
          <a:p>
            <a:pPr lvl="1"/>
            <a:r>
              <a:rPr lang="en-US" dirty="0" smtClean="0"/>
              <a:t>Cash/security posted on a withdrawn/terminated interconnection project is subject to forfeiture to defray the cost of the associated SUF and SDUs that are included in the ATRA and Class Year Deliverability Study, but only as described below</a:t>
            </a:r>
          </a:p>
          <a:p>
            <a:pPr lvl="2"/>
            <a:r>
              <a:rPr lang="en-US" dirty="0" smtClean="0"/>
              <a:t>Security for SUFs constructed by the IR, shall be reduced as portions of the SUF are completed, such reductions to be based on cost estimates from the Class Year Interconnection Facilities Study</a:t>
            </a:r>
          </a:p>
          <a:p>
            <a:pPr lvl="2"/>
            <a:r>
              <a:rPr lang="en-US" dirty="0" smtClean="0"/>
              <a:t>Security for SUFs constructed by the Connecting TO, shall be reduced after discrete portions of the SUFs are completed by the TO and paid for by the IR, to the Connecting TO pursuant to an E&amp;P Agreement or Interconnection Agreement</a:t>
            </a:r>
          </a:p>
        </p:txBody>
      </p:sp>
      <p:sp>
        <p:nvSpPr>
          <p:cNvPr id="4" name="Slide Number Placeholder 3"/>
          <p:cNvSpPr>
            <a:spLocks noGrp="1"/>
          </p:cNvSpPr>
          <p:nvPr>
            <p:ph type="sldNum" sz="quarter" idx="12"/>
          </p:nvPr>
        </p:nvSpPr>
        <p:spPr/>
        <p:txBody>
          <a:bodyPr/>
          <a:lstStyle/>
          <a:p>
            <a:fld id="{10C7F894-2A36-495D-AB7C-1055F7AC0F9D}" type="slidenum">
              <a:rPr lang="en-US" smtClean="0"/>
              <a:pPr/>
              <a:t>92</a:t>
            </a:fld>
            <a:endParaRPr lang="en-US" dirty="0"/>
          </a:p>
        </p:txBody>
      </p:sp>
    </p:spTree>
    <p:extLst>
      <p:ext uri="{BB962C8B-B14F-4D97-AF65-F5344CB8AC3E}">
        <p14:creationId xmlns:p14="http://schemas.microsoft.com/office/powerpoint/2010/main" val="2637002016"/>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NYISO: CYFS – CRIS </a:t>
            </a:r>
            <a:r>
              <a:rPr lang="en-US" sz="1800" dirty="0" smtClean="0"/>
              <a:t>(cont.) </a:t>
            </a:r>
            <a:endParaRPr lang="en-US" dirty="0"/>
          </a:p>
        </p:txBody>
      </p:sp>
      <p:sp>
        <p:nvSpPr>
          <p:cNvPr id="3" name="Text Placeholder 2"/>
          <p:cNvSpPr>
            <a:spLocks noGrp="1"/>
          </p:cNvSpPr>
          <p:nvPr>
            <p:ph type="body" sz="quarter" idx="4294967295"/>
          </p:nvPr>
        </p:nvSpPr>
        <p:spPr>
          <a:xfrm>
            <a:off x="457200" y="1219200"/>
            <a:ext cx="8534400" cy="5029200"/>
          </a:xfrm>
        </p:spPr>
        <p:txBody>
          <a:bodyPr>
            <a:normAutofit lnSpcReduction="10000"/>
          </a:bodyPr>
          <a:lstStyle/>
          <a:p>
            <a:r>
              <a:rPr lang="en-US" dirty="0" smtClean="0"/>
              <a:t>IR’s Future Cost Responsibility</a:t>
            </a:r>
            <a:endParaRPr lang="en-US" sz="3800" dirty="0" smtClean="0"/>
          </a:p>
          <a:p>
            <a:pPr lvl="1"/>
            <a:r>
              <a:rPr lang="en-US" dirty="0" smtClean="0"/>
              <a:t>The IR’s maximum potential responsibility is capped by its accepted SUFs and SDUs Project Cost Allocation and payment of cash/posted security</a:t>
            </a:r>
          </a:p>
          <a:p>
            <a:pPr lvl="1"/>
            <a:endParaRPr lang="en-US" sz="800" dirty="0" smtClean="0"/>
          </a:p>
          <a:p>
            <a:pPr lvl="1"/>
            <a:r>
              <a:rPr lang="en-US" dirty="0" smtClean="0"/>
              <a:t>Exceptions</a:t>
            </a:r>
          </a:p>
          <a:p>
            <a:pPr lvl="2"/>
            <a:r>
              <a:rPr lang="en-US" dirty="0" smtClean="0"/>
              <a:t>accrued interest associated with security payments;</a:t>
            </a:r>
            <a:endParaRPr lang="en-US" sz="3000" dirty="0" smtClean="0"/>
          </a:p>
          <a:p>
            <a:pPr lvl="2"/>
            <a:r>
              <a:rPr lang="en-US" dirty="0" smtClean="0"/>
              <a:t>if the IR’s share of the actual SUP and/or SDU costs are less than the accepted amounts, the IR will pay for the actual costs;</a:t>
            </a:r>
          </a:p>
          <a:p>
            <a:pPr lvl="2"/>
            <a:r>
              <a:rPr lang="en-US" dirty="0" smtClean="0"/>
              <a:t>if the IR’s share of the actual SUP and/or SDU costs are greater than the accepted amounts because:</a:t>
            </a:r>
          </a:p>
          <a:p>
            <a:pPr lvl="3"/>
            <a:r>
              <a:rPr lang="en-US" dirty="0" smtClean="0"/>
              <a:t>other projects have been expanded, accelerated, otherwise modified or terminated, the IR continues to pay the accepted costs</a:t>
            </a:r>
          </a:p>
          <a:p>
            <a:pPr lvl="3"/>
            <a:r>
              <a:rPr lang="en-US" dirty="0" smtClean="0"/>
              <a:t>because of circumstances that are not within the control of the Connecting or Affected TO(s), the IR will pay for any additional costs  </a:t>
            </a:r>
          </a:p>
          <a:p>
            <a:pPr lvl="4"/>
            <a:r>
              <a:rPr lang="en-US" sz="1300" dirty="0" smtClean="0"/>
              <a:t>Circumstance examples:</a:t>
            </a:r>
          </a:p>
          <a:p>
            <a:pPr lvl="5"/>
            <a:r>
              <a:rPr lang="en-US" sz="1300" dirty="0" smtClean="0">
                <a:solidFill>
                  <a:srgbClr val="000000"/>
                </a:solidFill>
              </a:rPr>
              <a:t>changes to the design or operating characteristics of the IR that impact the scope or cost of related SUFs or SDUs</a:t>
            </a:r>
          </a:p>
          <a:p>
            <a:pPr lvl="5"/>
            <a:r>
              <a:rPr lang="en-US" sz="1300" dirty="0" smtClean="0">
                <a:solidFill>
                  <a:srgbClr val="000000"/>
                </a:solidFill>
              </a:rPr>
              <a:t>any costs that were not within the scope of the Class Year Interconnection Facilities Study that subsequently become known as part of the final construction design</a:t>
            </a:r>
          </a:p>
          <a:p>
            <a:pPr lvl="5"/>
            <a:r>
              <a:rPr lang="en-US" sz="1300" dirty="0" smtClean="0">
                <a:solidFill>
                  <a:srgbClr val="000000"/>
                </a:solidFill>
              </a:rPr>
              <a:t>cost escalation of materials or labor, or changes in the commercial availability of physical components required for construction</a:t>
            </a:r>
          </a:p>
        </p:txBody>
      </p:sp>
      <p:sp>
        <p:nvSpPr>
          <p:cNvPr id="4" name="Slide Number Placeholder 3"/>
          <p:cNvSpPr>
            <a:spLocks noGrp="1"/>
          </p:cNvSpPr>
          <p:nvPr>
            <p:ph type="sldNum" sz="quarter" idx="12"/>
          </p:nvPr>
        </p:nvSpPr>
        <p:spPr/>
        <p:txBody>
          <a:bodyPr/>
          <a:lstStyle/>
          <a:p>
            <a:fld id="{10C7F894-2A36-495D-AB7C-1055F7AC0F9D}" type="slidenum">
              <a:rPr lang="en-US" smtClean="0"/>
              <a:pPr/>
              <a:t>93</a:t>
            </a:fld>
            <a:endParaRPr lang="en-US" dirty="0"/>
          </a:p>
        </p:txBody>
      </p:sp>
    </p:spTree>
    <p:extLst>
      <p:ext uri="{BB962C8B-B14F-4D97-AF65-F5344CB8AC3E}">
        <p14:creationId xmlns:p14="http://schemas.microsoft.com/office/powerpoint/2010/main" val="2637002016"/>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94</a:t>
            </a:fld>
            <a:endParaRPr lang="en-US" dirty="0"/>
          </a:p>
        </p:txBody>
      </p:sp>
      <p:sp>
        <p:nvSpPr>
          <p:cNvPr id="3" name="Title 2"/>
          <p:cNvSpPr>
            <a:spLocks noGrp="1"/>
          </p:cNvSpPr>
          <p:nvPr>
            <p:ph type="title"/>
          </p:nvPr>
        </p:nvSpPr>
        <p:spPr>
          <a:xfrm>
            <a:off x="457200" y="76200"/>
            <a:ext cx="8534400" cy="1143000"/>
          </a:xfrm>
        </p:spPr>
        <p:txBody>
          <a:bodyPr>
            <a:normAutofit/>
          </a:bodyPr>
          <a:lstStyle/>
          <a:p>
            <a:r>
              <a:rPr lang="en-US" sz="3100" dirty="0" smtClean="0"/>
              <a:t>NYISO: Headroom Payment (functional / electrical)</a:t>
            </a:r>
            <a:endParaRPr lang="en-US" sz="3100" dirty="0"/>
          </a:p>
        </p:txBody>
      </p:sp>
      <p:sp>
        <p:nvSpPr>
          <p:cNvPr id="4" name="Content Placeholder 3"/>
          <p:cNvSpPr>
            <a:spLocks noGrp="1"/>
          </p:cNvSpPr>
          <p:nvPr>
            <p:ph idx="1"/>
          </p:nvPr>
        </p:nvSpPr>
        <p:spPr>
          <a:xfrm>
            <a:off x="457200" y="1401762"/>
            <a:ext cx="8534400" cy="4999038"/>
          </a:xfrm>
        </p:spPr>
        <p:txBody>
          <a:bodyPr/>
          <a:lstStyle/>
          <a:p>
            <a:r>
              <a:rPr lang="en-US" dirty="0"/>
              <a:t>If there is Headroom associated with SUFs and any subsequent IR interconnects and uses the Headroom within ten years of its creation, such subsequent IR shall pay the Connecting Transmission Owner or the IR for this Headroom  </a:t>
            </a:r>
          </a:p>
          <a:p>
            <a:r>
              <a:rPr lang="en-US" dirty="0"/>
              <a:t>Functional and electrical headroom are calculated and allocated </a:t>
            </a:r>
            <a:r>
              <a:rPr lang="en-US" dirty="0" smtClean="0"/>
              <a:t>differently</a:t>
            </a:r>
            <a:endParaRPr lang="en-US" dirty="0"/>
          </a:p>
          <a:p>
            <a:pPr lvl="1"/>
            <a:r>
              <a:rPr lang="en-US" dirty="0"/>
              <a:t>Functional: equipment (e.g., control building) built specifically for a IR; and</a:t>
            </a:r>
          </a:p>
          <a:p>
            <a:pPr lvl="1"/>
            <a:r>
              <a:rPr lang="en-US" dirty="0"/>
              <a:t>Electrical: equipment (e.g., circuit breaker) built for the system are allocated differently</a:t>
            </a: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dirty="0" smtClean="0"/>
              <a:t>NYISO: Headroom Payment </a:t>
            </a:r>
            <a:r>
              <a:rPr lang="en-US" sz="1800" dirty="0" smtClean="0"/>
              <a:t>(cont.) </a:t>
            </a:r>
            <a:endParaRPr lang="en-US" dirty="0"/>
          </a:p>
        </p:txBody>
      </p:sp>
      <p:sp>
        <p:nvSpPr>
          <p:cNvPr id="3" name="Text Placeholder 2"/>
          <p:cNvSpPr>
            <a:spLocks noGrp="1"/>
          </p:cNvSpPr>
          <p:nvPr>
            <p:ph type="body" sz="quarter" idx="4294967295"/>
          </p:nvPr>
        </p:nvSpPr>
        <p:spPr>
          <a:xfrm>
            <a:off x="457200" y="1600200"/>
            <a:ext cx="8534400" cy="4876800"/>
          </a:xfrm>
        </p:spPr>
        <p:txBody>
          <a:bodyPr>
            <a:normAutofit fontScale="77500" lnSpcReduction="20000"/>
          </a:bodyPr>
          <a:lstStyle/>
          <a:p>
            <a:r>
              <a:rPr lang="en-US" dirty="0" smtClean="0"/>
              <a:t>Headroom Accounting</a:t>
            </a:r>
            <a:endParaRPr lang="en-US" sz="3800" dirty="0" smtClean="0">
              <a:solidFill>
                <a:srgbClr val="FF0000"/>
              </a:solidFill>
            </a:endParaRPr>
          </a:p>
          <a:p>
            <a:pPr lvl="1"/>
            <a:r>
              <a:rPr lang="en-US" dirty="0" smtClean="0"/>
              <a:t>If a commercial or terminated IR, Connecting or Affected TO or Load Serving Entity pays for any SUFs or SDUs, or for any Attachment Facilities or Distribution Upgrades that are later determined to be SUFs or SDUs, that create “Headroom”, then that entity will be paid the depreciated cost of that Headroom by any subsequent IR that interconnects and uses the Headroom within the 10 yrs following the creation of the Headroom</a:t>
            </a:r>
          </a:p>
          <a:p>
            <a:pPr lvl="1">
              <a:spcBef>
                <a:spcPts val="600"/>
              </a:spcBef>
            </a:pPr>
            <a:r>
              <a:rPr lang="en-US" dirty="0" smtClean="0"/>
              <a:t>The depreciated cost of the Headroom is calculated using one of two methods:</a:t>
            </a:r>
            <a:endParaRPr lang="en-US" sz="3600" dirty="0" smtClean="0"/>
          </a:p>
          <a:p>
            <a:pPr lvl="2"/>
            <a:r>
              <a:rPr lang="en-US" dirty="0" smtClean="0"/>
              <a:t>The use that a subsequent IR makes of entity-created Headroom will be based on:</a:t>
            </a:r>
          </a:p>
          <a:p>
            <a:pPr marL="1544638" lvl="3" indent="-173038">
              <a:buFont typeface="+mj-lt"/>
              <a:buAutoNum type="romanLcPeriod"/>
            </a:pPr>
            <a:r>
              <a:rPr lang="en-US" dirty="0" smtClean="0"/>
              <a:t>Functional capacity not readily measured in amperes or other discrete electrical units: the use that each subsequent IR makes of the Entity-created Headroom will be measured solely by using the total number of IRs in the current and prior Class Years needing or using the SUF, or</a:t>
            </a:r>
          </a:p>
          <a:p>
            <a:pPr marL="1544638" lvl="3" indent="-173038">
              <a:buFont typeface="+mj-lt"/>
              <a:buAutoNum type="romanLcPeriod"/>
            </a:pPr>
            <a:r>
              <a:rPr lang="en-US" dirty="0" smtClean="0"/>
              <a:t>Electrical capacity readily measured in amperes or other discrete electrical units, the use the subsequent IR makes of the entity-created Headroom will be measured in terms of the electrical impact of the subsequent IRs  </a:t>
            </a:r>
            <a:endParaRPr lang="en-US" sz="3200" dirty="0" smtClean="0"/>
          </a:p>
          <a:p>
            <a:pPr lvl="2"/>
            <a:r>
              <a:rPr lang="en-US" dirty="0" smtClean="0"/>
              <a:t>NYISO publishes and updates accounts showing the Headroom for each Class Year of IRs and other entities  </a:t>
            </a:r>
            <a:endParaRPr lang="en-US" sz="3400" dirty="0" smtClean="0"/>
          </a:p>
          <a:p>
            <a:pPr lvl="1">
              <a:spcBef>
                <a:spcPts val="600"/>
              </a:spcBef>
            </a:pPr>
            <a:r>
              <a:rPr lang="en-US" dirty="0" smtClean="0"/>
              <a:t>If a subsequent IR uses up all the Headroom of an earlier entity, and also triggers the need for a new SUFs or SDUs, then the subsequent IR will pay the TO for the new SUFs or SDUs, but will not pay the earlier entity for the Headroom used up or the account extinguished</a:t>
            </a:r>
          </a:p>
          <a:p>
            <a:pPr lvl="2"/>
            <a:r>
              <a:rPr lang="en-US" dirty="0" smtClean="0"/>
              <a:t>However, the earlier entity will get a new Headroom account and a </a:t>
            </a:r>
            <a:r>
              <a:rPr lang="en-US" i="1" dirty="0" smtClean="0"/>
              <a:t>pro rata</a:t>
            </a:r>
            <a:r>
              <a:rPr lang="en-US" dirty="0" smtClean="0"/>
              <a:t> share of the Headroom in the new SUFs or SDUs</a:t>
            </a:r>
            <a:endParaRPr lang="en-US" sz="3400" dirty="0" smtClean="0"/>
          </a:p>
          <a:p>
            <a:pPr lvl="1">
              <a:spcBef>
                <a:spcPts val="600"/>
              </a:spcBef>
            </a:pPr>
            <a:r>
              <a:rPr lang="en-US" dirty="0" smtClean="0"/>
              <a:t>Payment provisions are further detailed in the NYISO OATT</a:t>
            </a:r>
            <a:endParaRPr lang="en-US" sz="3600" dirty="0"/>
          </a:p>
        </p:txBody>
      </p:sp>
      <p:sp>
        <p:nvSpPr>
          <p:cNvPr id="4" name="Slide Number Placeholder 3"/>
          <p:cNvSpPr>
            <a:spLocks noGrp="1"/>
          </p:cNvSpPr>
          <p:nvPr>
            <p:ph type="sldNum" sz="quarter" idx="12"/>
          </p:nvPr>
        </p:nvSpPr>
        <p:spPr/>
        <p:txBody>
          <a:bodyPr/>
          <a:lstStyle/>
          <a:p>
            <a:fld id="{10C7F894-2A36-495D-AB7C-1055F7AC0F9D}" type="slidenum">
              <a:rPr lang="en-US" smtClean="0"/>
              <a:pPr/>
              <a:t>95</a:t>
            </a:fld>
            <a:endParaRPr lang="en-US" dirty="0"/>
          </a:p>
        </p:txBody>
      </p:sp>
    </p:spTree>
    <p:extLst>
      <p:ext uri="{BB962C8B-B14F-4D97-AF65-F5344CB8AC3E}">
        <p14:creationId xmlns:p14="http://schemas.microsoft.com/office/powerpoint/2010/main" val="2637002016"/>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dirty="0" smtClean="0"/>
              <a:t>NYISO: Headroom Payment </a:t>
            </a:r>
            <a:r>
              <a:rPr lang="en-US" sz="1800" dirty="0" smtClean="0"/>
              <a:t>(cont.) </a:t>
            </a:r>
            <a:endParaRPr lang="en-US" dirty="0"/>
          </a:p>
        </p:txBody>
      </p:sp>
      <p:sp>
        <p:nvSpPr>
          <p:cNvPr id="3" name="Text Placeholder 2"/>
          <p:cNvSpPr>
            <a:spLocks noGrp="1"/>
          </p:cNvSpPr>
          <p:nvPr>
            <p:ph type="body" sz="quarter" idx="4294967295"/>
          </p:nvPr>
        </p:nvSpPr>
        <p:spPr>
          <a:xfrm>
            <a:off x="457200" y="1600200"/>
            <a:ext cx="8534400" cy="4800600"/>
          </a:xfrm>
        </p:spPr>
        <p:txBody>
          <a:bodyPr>
            <a:normAutofit/>
          </a:bodyPr>
          <a:lstStyle/>
          <a:p>
            <a:r>
              <a:rPr lang="en-US" dirty="0" smtClean="0"/>
              <a:t>Headroom Account Adjustments in the ATBA</a:t>
            </a:r>
            <a:endParaRPr lang="en-US" sz="3800" dirty="0" smtClean="0"/>
          </a:p>
          <a:p>
            <a:pPr lvl="1"/>
            <a:r>
              <a:rPr lang="en-US" dirty="0" smtClean="0"/>
              <a:t>Headroom is adjustment to reflect the impact of ongoing changes in the ATBA that result from the installation, expansion or retirement of generation and transmission facilities for load growth and changes in load patterns</a:t>
            </a:r>
          </a:p>
          <a:p>
            <a:pPr lvl="2"/>
            <a:r>
              <a:rPr lang="en-US" dirty="0" smtClean="0"/>
              <a:t>IRs are not compensated any resulting headroom reductions</a:t>
            </a:r>
            <a:endParaRPr lang="en-US" sz="3400" dirty="0" smtClean="0"/>
          </a:p>
          <a:p>
            <a:r>
              <a:rPr lang="en-US" dirty="0" smtClean="0"/>
              <a:t> No IR Responsibility for Future Upgrades</a:t>
            </a:r>
            <a:endParaRPr lang="en-US" sz="3200" dirty="0" smtClean="0"/>
          </a:p>
          <a:p>
            <a:pPr lvl="1"/>
            <a:r>
              <a:rPr lang="en-US" dirty="0" smtClean="0"/>
              <a:t>Once an IR has posted security for its share of the SUFs and SDUs, then the IR has no further responsibility for the cost of additional future upgrades</a:t>
            </a:r>
            <a:endParaRPr lang="en-US" sz="3200" dirty="0" smtClean="0"/>
          </a:p>
          <a:p>
            <a:endParaRPr lang="en-US" sz="3600" dirty="0"/>
          </a:p>
        </p:txBody>
      </p:sp>
      <p:sp>
        <p:nvSpPr>
          <p:cNvPr id="4" name="Slide Number Placeholder 3"/>
          <p:cNvSpPr>
            <a:spLocks noGrp="1"/>
          </p:cNvSpPr>
          <p:nvPr>
            <p:ph type="sldNum" sz="quarter" idx="12"/>
          </p:nvPr>
        </p:nvSpPr>
        <p:spPr/>
        <p:txBody>
          <a:bodyPr/>
          <a:lstStyle/>
          <a:p>
            <a:fld id="{10C7F894-2A36-495D-AB7C-1055F7AC0F9D}" type="slidenum">
              <a:rPr lang="en-US" smtClean="0"/>
              <a:pPr/>
              <a:t>96</a:t>
            </a:fld>
            <a:endParaRPr lang="en-US" dirty="0"/>
          </a:p>
        </p:txBody>
      </p:sp>
    </p:spTree>
    <p:extLst>
      <p:ext uri="{BB962C8B-B14F-4D97-AF65-F5344CB8AC3E}">
        <p14:creationId xmlns:p14="http://schemas.microsoft.com/office/powerpoint/2010/main" val="2637002016"/>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900" dirty="0" smtClean="0"/>
              <a:t>Appendix D</a:t>
            </a:r>
            <a:br>
              <a:rPr lang="en-US" sz="2900" dirty="0" smtClean="0"/>
            </a:br>
            <a:r>
              <a:rPr lang="en-US" sz="2900" dirty="0" smtClean="0"/>
              <a:t>Additional Summary Information </a:t>
            </a:r>
            <a:br>
              <a:rPr lang="en-US" sz="2900" dirty="0" smtClean="0"/>
            </a:br>
            <a:r>
              <a:rPr lang="en-US" sz="2900" dirty="0" smtClean="0"/>
              <a:t>PJM Group Study</a:t>
            </a:r>
            <a:endParaRPr lang="en-US" sz="2900" dirty="0"/>
          </a:p>
        </p:txBody>
      </p:sp>
      <p:sp>
        <p:nvSpPr>
          <p:cNvPr id="4" name="Slide Number Placeholder 3"/>
          <p:cNvSpPr>
            <a:spLocks noGrp="1"/>
          </p:cNvSpPr>
          <p:nvPr>
            <p:ph type="sldNum" sz="quarter" idx="4"/>
          </p:nvPr>
        </p:nvSpPr>
        <p:spPr/>
        <p:txBody>
          <a:bodyPr/>
          <a:lstStyle/>
          <a:p>
            <a:fld id="{10C7F894-2A36-495D-AB7C-1055F7AC0F9D}" type="slidenum">
              <a:rPr lang="en-US" smtClean="0"/>
              <a:pPr/>
              <a:t>97</a:t>
            </a:fld>
            <a:endParaRPr lang="en-US" dirty="0"/>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dirty="0" smtClean="0"/>
              <a:t>PJM: Study Options</a:t>
            </a:r>
            <a:endParaRPr lang="en-US" dirty="0"/>
          </a:p>
        </p:txBody>
      </p:sp>
      <p:sp>
        <p:nvSpPr>
          <p:cNvPr id="3" name="Text Placeholder 2"/>
          <p:cNvSpPr>
            <a:spLocks noGrp="1"/>
          </p:cNvSpPr>
          <p:nvPr>
            <p:ph type="body" sz="quarter" idx="4294967295"/>
          </p:nvPr>
        </p:nvSpPr>
        <p:spPr>
          <a:xfrm>
            <a:off x="457200" y="1600200"/>
            <a:ext cx="8229600" cy="4800600"/>
          </a:xfrm>
        </p:spPr>
        <p:txBody>
          <a:bodyPr/>
          <a:lstStyle/>
          <a:p>
            <a:r>
              <a:rPr lang="en-US" dirty="0" smtClean="0"/>
              <a:t>Group Study – primary path utilized to assess energy and capacity deliverability and required upgrades</a:t>
            </a:r>
            <a:endParaRPr lang="en-US" sz="3800" dirty="0" smtClean="0"/>
          </a:p>
          <a:p>
            <a:r>
              <a:rPr lang="en-US" dirty="0" smtClean="0"/>
              <a:t>Independent Study – There is the ability to study individual IRs but that is the exception</a:t>
            </a:r>
            <a:endParaRPr lang="en-US" sz="3800" dirty="0" smtClean="0"/>
          </a:p>
          <a:p>
            <a:r>
              <a:rPr lang="en-US" dirty="0" smtClean="0"/>
              <a:t>Fast Track – for &lt; or = 5 MW IRs</a:t>
            </a:r>
            <a:endParaRPr lang="en-US" sz="3800" dirty="0" smtClean="0"/>
          </a:p>
        </p:txBody>
      </p:sp>
      <p:sp>
        <p:nvSpPr>
          <p:cNvPr id="4" name="Slide Number Placeholder 3"/>
          <p:cNvSpPr>
            <a:spLocks noGrp="1"/>
          </p:cNvSpPr>
          <p:nvPr>
            <p:ph type="sldNum" sz="quarter" idx="12"/>
          </p:nvPr>
        </p:nvSpPr>
        <p:spPr/>
        <p:txBody>
          <a:bodyPr/>
          <a:lstStyle/>
          <a:p>
            <a:fld id="{10C7F894-2A36-495D-AB7C-1055F7AC0F9D}" type="slidenum">
              <a:rPr lang="en-US" smtClean="0"/>
              <a:pPr/>
              <a:t>98</a:t>
            </a:fld>
            <a:endParaRPr lang="en-US" dirty="0"/>
          </a:p>
        </p:txBody>
      </p:sp>
    </p:spTree>
    <p:extLst>
      <p:ext uri="{BB962C8B-B14F-4D97-AF65-F5344CB8AC3E}">
        <p14:creationId xmlns:p14="http://schemas.microsoft.com/office/powerpoint/2010/main" val="2637002016"/>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99</a:t>
            </a:fld>
            <a:endParaRPr lang="en-US" dirty="0"/>
          </a:p>
        </p:txBody>
      </p:sp>
      <p:sp>
        <p:nvSpPr>
          <p:cNvPr id="3" name="Title 2"/>
          <p:cNvSpPr>
            <a:spLocks noGrp="1"/>
          </p:cNvSpPr>
          <p:nvPr>
            <p:ph type="title"/>
          </p:nvPr>
        </p:nvSpPr>
        <p:spPr>
          <a:xfrm>
            <a:off x="457200" y="0"/>
            <a:ext cx="8229600" cy="1143000"/>
          </a:xfrm>
        </p:spPr>
        <p:txBody>
          <a:bodyPr/>
          <a:lstStyle/>
          <a:p>
            <a:r>
              <a:rPr lang="en-US" dirty="0" smtClean="0"/>
              <a:t>PJM: Group Study Process</a:t>
            </a:r>
            <a:endParaRPr lang="en-US" dirty="0"/>
          </a:p>
        </p:txBody>
      </p:sp>
      <p:sp>
        <p:nvSpPr>
          <p:cNvPr id="4" name="Content Placeholder 3"/>
          <p:cNvSpPr>
            <a:spLocks noGrp="1"/>
          </p:cNvSpPr>
          <p:nvPr>
            <p:ph idx="1"/>
          </p:nvPr>
        </p:nvSpPr>
        <p:spPr>
          <a:xfrm>
            <a:off x="457200" y="1143000"/>
            <a:ext cx="8458200" cy="5257800"/>
          </a:xfrm>
        </p:spPr>
        <p:txBody>
          <a:bodyPr>
            <a:normAutofit fontScale="70000" lnSpcReduction="20000"/>
          </a:bodyPr>
          <a:lstStyle/>
          <a:p>
            <a:pPr lvl="0"/>
            <a:r>
              <a:rPr lang="en-US" sz="3400" dirty="0" smtClean="0"/>
              <a:t>Entry Requirements</a:t>
            </a:r>
          </a:p>
          <a:p>
            <a:pPr lvl="1"/>
            <a:r>
              <a:rPr lang="en-US" sz="2900" dirty="0" smtClean="0"/>
              <a:t>Application</a:t>
            </a:r>
          </a:p>
          <a:p>
            <a:pPr lvl="1"/>
            <a:r>
              <a:rPr lang="en-US" sz="2900" dirty="0" smtClean="0"/>
              <a:t>Elects ERS or CRS</a:t>
            </a:r>
          </a:p>
          <a:p>
            <a:pPr lvl="2"/>
            <a:r>
              <a:rPr lang="en-US" sz="2300" dirty="0" smtClean="0"/>
              <a:t>Energy Resource Status – Only ensures that the gen can connect to the system and determines transmission upgrade requirements</a:t>
            </a:r>
          </a:p>
          <a:p>
            <a:pPr lvl="2"/>
            <a:r>
              <a:rPr lang="en-US" sz="2300" dirty="0" smtClean="0"/>
              <a:t>Capacity Resource Status – Ensures that there is sufficient transmission between IR and stated network load. Tested within Feasibility Study, SIS and Interconnection Feasibility Study to determine transmission upgrade requirements.  May receive interconnection capacity rights in cap markets</a:t>
            </a:r>
          </a:p>
          <a:p>
            <a:pPr lvl="2"/>
            <a:r>
              <a:rPr lang="en-US" sz="2300" dirty="0" smtClean="0"/>
              <a:t>Energy Resource studies are similar to Capacity Resource studies.  Energy Resource Studies do not need to reinforce for single contingency overloads, while Capacity must reinforce for single contingency overloads</a:t>
            </a:r>
          </a:p>
          <a:p>
            <a:pPr lvl="1"/>
            <a:r>
              <a:rPr lang="en-US" sz="2900" dirty="0" smtClean="0"/>
              <a:t>Deposits</a:t>
            </a:r>
          </a:p>
          <a:p>
            <a:pPr lvl="2"/>
            <a:r>
              <a:rPr lang="en-US" sz="2300" dirty="0" smtClean="0"/>
              <a:t>Refundable - $100/$150/$200/MW requested depending on application receipt, with maximum of $100,000</a:t>
            </a:r>
          </a:p>
          <a:p>
            <a:pPr lvl="2"/>
            <a:r>
              <a:rPr lang="en-US" sz="2300" dirty="0" smtClean="0"/>
              <a:t>Non-refundable - $10,000/$20,000/$30,000/MW requested depending </a:t>
            </a:r>
            <a:r>
              <a:rPr lang="en-US" sz="2400" dirty="0" smtClean="0"/>
              <a:t>on application receipt</a:t>
            </a:r>
            <a:endParaRPr lang="en-US" sz="2300" dirty="0" smtClean="0"/>
          </a:p>
          <a:p>
            <a:r>
              <a:rPr lang="en-US" sz="3400" dirty="0" smtClean="0"/>
              <a:t>Study base case </a:t>
            </a:r>
          </a:p>
          <a:p>
            <a:pPr lvl="1"/>
            <a:r>
              <a:rPr lang="en-US" sz="2900" dirty="0" smtClean="0"/>
              <a:t>Includes requests for Long-term Firm Transmission Service, elective transmission upgrades, Merchant transmission, FTRs</a:t>
            </a:r>
          </a:p>
          <a:p>
            <a:r>
              <a:rPr lang="en-US" sz="3400" dirty="0" smtClean="0"/>
              <a:t>IRs are studied in queue order</a:t>
            </a:r>
            <a:endParaRPr lang="en-US" sz="2900" dirty="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ISO-PPT-Template-Public">
  <a:themeElements>
    <a:clrScheme name="ISO-NE">
      <a:dk1>
        <a:srgbClr val="62777F"/>
      </a:dk1>
      <a:lt1>
        <a:srgbClr val="FFFFFF"/>
      </a:lt1>
      <a:dk2>
        <a:srgbClr val="1E6A9A"/>
      </a:dk2>
      <a:lt2>
        <a:srgbClr val="6DCFF6"/>
      </a:lt2>
      <a:accent1>
        <a:srgbClr val="1795D2"/>
      </a:accent1>
      <a:accent2>
        <a:srgbClr val="8555A1"/>
      </a:accent2>
      <a:accent3>
        <a:srgbClr val="77BD2A"/>
      </a:accent3>
      <a:accent4>
        <a:srgbClr val="FBB92F"/>
      </a:accent4>
      <a:accent5>
        <a:srgbClr val="F68920"/>
      </a:accent5>
      <a:accent6>
        <a:srgbClr val="EC1F25"/>
      </a:accent6>
      <a:hlink>
        <a:srgbClr val="1795D2"/>
      </a:hlink>
      <a:folHlink>
        <a:srgbClr val="8555A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lank">
  <a:themeElements>
    <a:clrScheme name="ISO-NE">
      <a:dk1>
        <a:srgbClr val="62777F"/>
      </a:dk1>
      <a:lt1>
        <a:srgbClr val="FFFFFF"/>
      </a:lt1>
      <a:dk2>
        <a:srgbClr val="1E6A9A"/>
      </a:dk2>
      <a:lt2>
        <a:srgbClr val="6DCFF6"/>
      </a:lt2>
      <a:accent1>
        <a:srgbClr val="1795D2"/>
      </a:accent1>
      <a:accent2>
        <a:srgbClr val="8555A1"/>
      </a:accent2>
      <a:accent3>
        <a:srgbClr val="77BD2A"/>
      </a:accent3>
      <a:accent4>
        <a:srgbClr val="FBB92F"/>
      </a:accent4>
      <a:accent5>
        <a:srgbClr val="F68920"/>
      </a:accent5>
      <a:accent6>
        <a:srgbClr val="EC1F25"/>
      </a:accent6>
      <a:hlink>
        <a:srgbClr val="1795D2"/>
      </a:hlink>
      <a:folHlink>
        <a:srgbClr val="8555A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ISO-PPT-Template-Public</Template>
  <TotalTime>5237</TotalTime>
  <Words>15545</Words>
  <Application>Microsoft Office PowerPoint</Application>
  <PresentationFormat>On-screen Show (4:3)</PresentationFormat>
  <Paragraphs>1399</Paragraphs>
  <Slides>122</Slides>
  <Notes>2</Notes>
  <HiddenSlides>0</HiddenSlides>
  <MMClips>0</MMClips>
  <ScaleCrop>false</ScaleCrop>
  <HeadingPairs>
    <vt:vector size="8" baseType="variant">
      <vt:variant>
        <vt:lpstr>Theme</vt:lpstr>
      </vt:variant>
      <vt:variant>
        <vt:i4>2</vt:i4>
      </vt:variant>
      <vt:variant>
        <vt:lpstr>Links</vt:lpstr>
      </vt:variant>
      <vt:variant>
        <vt:i4>1</vt:i4>
      </vt:variant>
      <vt:variant>
        <vt:lpstr>Embedded OLE Servers</vt:lpstr>
      </vt:variant>
      <vt:variant>
        <vt:i4>1</vt:i4>
      </vt:variant>
      <vt:variant>
        <vt:lpstr>Slide Titles</vt:lpstr>
      </vt:variant>
      <vt:variant>
        <vt:i4>122</vt:i4>
      </vt:variant>
    </vt:vector>
  </HeadingPairs>
  <TitlesOfParts>
    <vt:vector size="126" baseType="lpstr">
      <vt:lpstr>ISO-PPT-Template-Public</vt:lpstr>
      <vt:lpstr>blank</vt:lpstr>
      <vt:lpstr>C:\Users\bkay\Desktop\Clustering\Inconn Clustering Process Summary v2 - Copy.vsd\Drawing\~ISO-NE CNR\Decision</vt:lpstr>
      <vt:lpstr>Visio</vt:lpstr>
      <vt:lpstr>PowerPoint Presentation</vt:lpstr>
      <vt:lpstr>Agenda</vt:lpstr>
      <vt:lpstr>Purpose</vt:lpstr>
      <vt:lpstr>overview of grouped interconnection study and cost allocation processes </vt:lpstr>
      <vt:lpstr>Overview of FERC Pro Forma LGIP / SGIP</vt:lpstr>
      <vt:lpstr>This presentation summarizes a subset of current CAISO, PJM, MISO and NYISO Tariff provisions</vt:lpstr>
      <vt:lpstr>Summary Table</vt:lpstr>
      <vt:lpstr>Summary Table (cont.)</vt:lpstr>
      <vt:lpstr>Summary Table (cont.)</vt:lpstr>
      <vt:lpstr>Group/Cluster Study process Summary</vt:lpstr>
      <vt:lpstr>NYISO Class Year Summary</vt:lpstr>
      <vt:lpstr>NYISO: ERIS Flow</vt:lpstr>
      <vt:lpstr>NYISO: CRIS Flow</vt:lpstr>
      <vt:lpstr>NYISO: Class Year Study – Cost Allocation Summary</vt:lpstr>
      <vt:lpstr>NYISO: Class Year Study – Cost Allocation Summary (cont.)</vt:lpstr>
      <vt:lpstr>NYISO: Class Year Study – Cost Allocation Summary</vt:lpstr>
      <vt:lpstr>CAISO QUEUE Cluster Study Summary</vt:lpstr>
      <vt:lpstr>CAISO: Flow</vt:lpstr>
      <vt:lpstr>CAISO: Cluster Study – Cost Allocation Summary</vt:lpstr>
      <vt:lpstr>CAISO: Cluster Study – Cost Allocation Summary</vt:lpstr>
      <vt:lpstr>CAISO: GIP Order (ER16-693, dated 03/07/16) </vt:lpstr>
      <vt:lpstr>PJM Group Study Summary</vt:lpstr>
      <vt:lpstr>PJM: Flow</vt:lpstr>
      <vt:lpstr>PJM: Group Study – Cost Allocation Summary</vt:lpstr>
      <vt:lpstr>PJM: Group Study – Cost Allocation Summary</vt:lpstr>
      <vt:lpstr>SPP Cluster Study Summary</vt:lpstr>
      <vt:lpstr>SPP: Group Study Flow</vt:lpstr>
      <vt:lpstr>SPP: Cluster Study – Summary</vt:lpstr>
      <vt:lpstr>SPP: Cluster Study – Summary (cont.)</vt:lpstr>
      <vt:lpstr>SPP: Cluster Study – Summary (cont.)</vt:lpstr>
      <vt:lpstr>MISO Group Study Summary</vt:lpstr>
      <vt:lpstr>MISO: Group Study Flow</vt:lpstr>
      <vt:lpstr>MISO: Group Study Overview</vt:lpstr>
      <vt:lpstr>Recent MISO GIP Filing Summary (ER16-675, dated 12/31/15) - Streamline and add flexibility and efficiency to the queue study process</vt:lpstr>
      <vt:lpstr>ISO-NE INTERCONNECTION Study and CNR Group Study Flows</vt:lpstr>
      <vt:lpstr>ISO-NE  INTERCONNECTION  Study Flow</vt:lpstr>
      <vt:lpstr>ISO-NE CNR Study Flow</vt:lpstr>
      <vt:lpstr>Cluster Study Concepts</vt:lpstr>
      <vt:lpstr>Alternatives for consideration when exploring cluster approaches</vt:lpstr>
      <vt:lpstr>Alternatives for consideration … (cont.)</vt:lpstr>
      <vt:lpstr>Alternatives for consideration … (cont.)</vt:lpstr>
      <vt:lpstr>Alternatives for consideration … (cont.)</vt:lpstr>
      <vt:lpstr>Alternatives for consideration … (cont.)</vt:lpstr>
      <vt:lpstr>Next Steps</vt:lpstr>
      <vt:lpstr>Next Steps</vt:lpstr>
      <vt:lpstr>PowerPoint Presentation</vt:lpstr>
      <vt:lpstr>PowerPoint Presentation</vt:lpstr>
      <vt:lpstr>Appendix A Additional Summary Information CAISO QUEUE Cluster Study</vt:lpstr>
      <vt:lpstr>CAISO: Study Options</vt:lpstr>
      <vt:lpstr>CAISO: Study Cost Allocation and Phase I Study</vt:lpstr>
      <vt:lpstr>CAISO: Identify RNUs and Costs</vt:lpstr>
      <vt:lpstr>CAISO: Identify LDNU and ADNU Costs</vt:lpstr>
      <vt:lpstr>CAISO: Interconnection Facilities and costs; and  Off-Peak Deliverability Assessment</vt:lpstr>
      <vt:lpstr>CAISO: Option A / B Selection for Capacity Deliverability; and Reassessment Process </vt:lpstr>
      <vt:lpstr>CAISO: First Financial Assurance Posting</vt:lpstr>
      <vt:lpstr>CAISO: First Financial Assurance Posting (cont.) and Downsizing Process</vt:lpstr>
      <vt:lpstr>CAISO: Phase II Studies</vt:lpstr>
      <vt:lpstr>CAISO: Final LDNU, revised ADNU and Int. Conn Facilities and Costs</vt:lpstr>
      <vt:lpstr>CAISO: Second Financial Assurance Posting</vt:lpstr>
      <vt:lpstr>CAISO: Second Financial Assurance Posting (cont.); and Third Financial Assurance Posting </vt:lpstr>
      <vt:lpstr>CAISO: Withdrawal or Termination </vt:lpstr>
      <vt:lpstr>CAISO: TO Obligated to fund RNU and LDNU Costs that Exceed Cap</vt:lpstr>
      <vt:lpstr>CAISO: GIP Order (ER16-693, dated 03/07/16) </vt:lpstr>
      <vt:lpstr>Appendix B Additional Summary Information  MISO Group Study</vt:lpstr>
      <vt:lpstr>MISO: Study Options</vt:lpstr>
      <vt:lpstr>MISO: IR Service Request Types</vt:lpstr>
      <vt:lpstr>MISO: Study Costs</vt:lpstr>
      <vt:lpstr>MISO: Group Study Process</vt:lpstr>
      <vt:lpstr>MISO: SIS /Facility Studies and Upgrade Costs</vt:lpstr>
      <vt:lpstr>MISO: Shared Network Upgrades Cost allocation to “Late Comer Projects”</vt:lpstr>
      <vt:lpstr>MISO: Cost of Upgrades Reporting / GIA</vt:lpstr>
      <vt:lpstr>MISO: Payment of N.U. and Int. Conn. Upgrades</vt:lpstr>
      <vt:lpstr>MISO: Suspension of IR Construction</vt:lpstr>
      <vt:lpstr>Recent MISO GIP Filing Summary (ER16-675, dated 12/31/15) - Streamline and add flexibility and efficiency to the queue study process</vt:lpstr>
      <vt:lpstr>Appendix C Additional Summary Information  NYISO Class Year</vt:lpstr>
      <vt:lpstr>NYISO: Interconnection Process</vt:lpstr>
      <vt:lpstr>NYISO: Interconnection Process</vt:lpstr>
      <vt:lpstr>NYISO: Interconnection Process (cont.)</vt:lpstr>
      <vt:lpstr>NYISO: Class Year Facility Study (“CYFS”)</vt:lpstr>
      <vt:lpstr>NYISO: CYFS - ERIS</vt:lpstr>
      <vt:lpstr>NYISO: CYFS – ERIS (Part 2 ERIS Studies cont.)</vt:lpstr>
      <vt:lpstr>NYISO: CYFS – ERIS (Part 2 ERIS Studies cont.)</vt:lpstr>
      <vt:lpstr>NYISO: CYFS – ERIS (Part 2 ERIS Studies cont.)</vt:lpstr>
      <vt:lpstr>NYISO: CYFS – ERIS (Part 2 ERIS Studies cont.)</vt:lpstr>
      <vt:lpstr>NYISO: CYFS – ERIS (Part 2 ERIS Studies cont.)</vt:lpstr>
      <vt:lpstr>NYISO: CYFS – ERIS (Part 2 ERIS Studies cont.)</vt:lpstr>
      <vt:lpstr>NYISO: CYFS – ERIS (Part 2 ERIS Studies cont.)</vt:lpstr>
      <vt:lpstr>NYISO: CYFS – CRIS</vt:lpstr>
      <vt:lpstr>NYISO: CYFS – CRIS (cont.) </vt:lpstr>
      <vt:lpstr>NYISO: CYFS – CRIS (cont.) </vt:lpstr>
      <vt:lpstr>NYISO: CYFS – CRIS (cont.) </vt:lpstr>
      <vt:lpstr>NYISO: CYFS – CRIS (cont.) </vt:lpstr>
      <vt:lpstr>NYISO: CYFS – CRIS (cont.) </vt:lpstr>
      <vt:lpstr>NYISO: Headroom Payment (functional / electrical)</vt:lpstr>
      <vt:lpstr>NYISO: Headroom Payment (cont.) </vt:lpstr>
      <vt:lpstr>NYISO: Headroom Payment (cont.) </vt:lpstr>
      <vt:lpstr>Appendix D Additional Summary Information  PJM Group Study</vt:lpstr>
      <vt:lpstr>PJM: Study Options</vt:lpstr>
      <vt:lpstr>PJM: Group Study Process</vt:lpstr>
      <vt:lpstr>PJM: Interim Deliverability, Feasibility and System Impact Studies</vt:lpstr>
      <vt:lpstr>PJM: Interconnection Facility Study; and ISA</vt:lpstr>
      <vt:lpstr>PJM: Cost Allocation</vt:lpstr>
      <vt:lpstr>PJM: Thermal and Stability Upgrades &lt; $5 mil.</vt:lpstr>
      <vt:lpstr>PJM: Thermal and Stability Upgrades = &gt; $5 mil.</vt:lpstr>
      <vt:lpstr>PJM: Short Circuit Upgrade</vt:lpstr>
      <vt:lpstr>PJM: Short Circuit Upgrades (cont.)</vt:lpstr>
      <vt:lpstr>PJM: Restudy / Material Modifications</vt:lpstr>
      <vt:lpstr>PJM: IR Withdrawal</vt:lpstr>
      <vt:lpstr>Appendix E Additional Summary Information  SPP Cluster Study</vt:lpstr>
      <vt:lpstr>SPP: Study Options</vt:lpstr>
      <vt:lpstr>SPP: Cluster Study Process</vt:lpstr>
      <vt:lpstr>SPP: Cluster Study Process (cont.)</vt:lpstr>
      <vt:lpstr>SPP: Feasibility Study Cluster Studies</vt:lpstr>
      <vt:lpstr>SPP: Preliminary Interconnection System Impact Study</vt:lpstr>
      <vt:lpstr>SPP: Definitive Interconnection System Impact Study</vt:lpstr>
      <vt:lpstr>SPP: DISIS (cont.) and Facilities Analysis </vt:lpstr>
      <vt:lpstr>SPP: Proceed, Postpone or Withdraw; and        Delayed Previously Approved Network Upgrades</vt:lpstr>
      <vt:lpstr>SPP: DISIS Re-Study</vt:lpstr>
      <vt:lpstr>SPP: Interconnection Facilities Study</vt:lpstr>
      <vt:lpstr>SPP: Engineering &amp; Procurement ('E&amp;P') Agreement</vt:lpstr>
      <vt:lpstr>SPP: Cost Allocation</vt:lpstr>
      <vt:lpstr>SPP: GIAs; Withdrawals; Transition</vt:lpstr>
    </vt:vector>
  </TitlesOfParts>
  <Company>ISO New England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bkay</dc:creator>
  <cp:lastModifiedBy>mlyons</cp:lastModifiedBy>
  <cp:revision>784</cp:revision>
  <cp:lastPrinted>2015-05-13T16:52:31Z</cp:lastPrinted>
  <dcterms:created xsi:type="dcterms:W3CDTF">2016-02-11T13:32:18Z</dcterms:created>
  <dcterms:modified xsi:type="dcterms:W3CDTF">2016-03-21T13:11:00Z</dcterms:modified>
</cp:coreProperties>
</file>