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708" r:id="rId2"/>
  </p:sldMasterIdLst>
  <p:notesMasterIdLst>
    <p:notesMasterId r:id="rId16"/>
  </p:notesMasterIdLst>
  <p:handoutMasterIdLst>
    <p:handoutMasterId r:id="rId17"/>
  </p:handoutMasterIdLst>
  <p:sldIdLst>
    <p:sldId id="257" r:id="rId3"/>
    <p:sldId id="283" r:id="rId4"/>
    <p:sldId id="282" r:id="rId5"/>
    <p:sldId id="276" r:id="rId6"/>
    <p:sldId id="277" r:id="rId7"/>
    <p:sldId id="278" r:id="rId8"/>
    <p:sldId id="279" r:id="rId9"/>
    <p:sldId id="262" r:id="rId10"/>
    <p:sldId id="267" r:id="rId11"/>
    <p:sldId id="285" r:id="rId12"/>
    <p:sldId id="268" r:id="rId13"/>
    <p:sldId id="269" r:id="rId14"/>
    <p:sldId id="270" r:id="rId15"/>
  </p:sldIdLst>
  <p:sldSz cx="9144000" cy="6858000" type="screen4x3"/>
  <p:notesSz cx="7315200" cy="96012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C1F25"/>
    <a:srgbClr val="FBB92F"/>
    <a:srgbClr val="77BD2A"/>
    <a:srgbClr val="62777F"/>
    <a:srgbClr val="6FA943"/>
    <a:srgbClr val="B9D257"/>
    <a:srgbClr val="F68920"/>
    <a:srgbClr val="8555A1"/>
    <a:srgbClr val="1E6A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8" autoAdjust="0"/>
    <p:restoredTop sz="94662" autoAdjust="0"/>
  </p:normalViewPr>
  <p:slideViewPr>
    <p:cSldViewPr>
      <p:cViewPr>
        <p:scale>
          <a:sx n="88" d="100"/>
          <a:sy n="88" d="100"/>
        </p:scale>
        <p:origin x="-2334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698" cy="480226"/>
          </a:xfrm>
          <a:prstGeom prst="rect">
            <a:avLst/>
          </a:prstGeom>
        </p:spPr>
        <p:txBody>
          <a:bodyPr vert="horz" lIns="95550" tIns="47775" rIns="95550" bIns="4777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832" y="1"/>
            <a:ext cx="3169698" cy="480226"/>
          </a:xfrm>
          <a:prstGeom prst="rect">
            <a:avLst/>
          </a:prstGeom>
        </p:spPr>
        <p:txBody>
          <a:bodyPr vert="horz" lIns="95550" tIns="47775" rIns="95550" bIns="47775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pPr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325"/>
            <a:ext cx="3169698" cy="480226"/>
          </a:xfrm>
          <a:prstGeom prst="rect">
            <a:avLst/>
          </a:prstGeom>
        </p:spPr>
        <p:txBody>
          <a:bodyPr vert="horz" lIns="95550" tIns="47775" rIns="95550" bIns="4777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832" y="9119325"/>
            <a:ext cx="3169698" cy="480226"/>
          </a:xfrm>
          <a:prstGeom prst="rect">
            <a:avLst/>
          </a:prstGeom>
        </p:spPr>
        <p:txBody>
          <a:bodyPr vert="horz" lIns="95550" tIns="47775" rIns="95550" bIns="47775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8" tIns="48325" rIns="96648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20" cy="480060"/>
          </a:xfrm>
          <a:prstGeom prst="rect">
            <a:avLst/>
          </a:prstGeom>
        </p:spPr>
        <p:txBody>
          <a:bodyPr vert="horz" lIns="96648" tIns="48325" rIns="96648" bIns="48325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8" tIns="48325" rIns="96648" bIns="483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48" tIns="48325" rIns="96648" bIns="483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48" tIns="48325" rIns="96648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3"/>
            <a:ext cx="3169920" cy="480060"/>
          </a:xfrm>
          <a:prstGeom prst="rect">
            <a:avLst/>
          </a:prstGeom>
        </p:spPr>
        <p:txBody>
          <a:bodyPr vert="horz" lIns="96648" tIns="48325" rIns="96648" bIns="48325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022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513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4764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195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4494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4532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6747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195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02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637E8E"/>
                </a:solidFill>
              </a:rPr>
              <a:t>ISO-NE INTERNAL USE</a:t>
            </a:r>
            <a:endParaRPr lang="en-US" sz="800" b="1" dirty="0">
              <a:solidFill>
                <a:srgbClr val="637E8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510"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496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/>
                <a:gridCol w="1066799"/>
                <a:gridCol w="2286001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1008289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0948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048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52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</a:t>
            </a:r>
            <a:r>
              <a:rPr lang="en-US" sz="1400" i="1" kern="1200" baseline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5"/>
            <a:ext cx="1342288" cy="1226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7" r:id="rId28"/>
    <p:sldLayoutId id="2147483718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July </a:t>
            </a:r>
            <a:r>
              <a:rPr lang="en-US" dirty="0"/>
              <a:t>18,</a:t>
            </a:r>
            <a:r>
              <a:rPr lang="en-US" dirty="0" smtClean="0"/>
              <a:t>2016|Stowe, </a:t>
            </a:r>
            <a:r>
              <a:rPr lang="en-US" dirty="0" err="1" smtClean="0"/>
              <a:t>Vt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Cassandra Waterhouse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(413) </a:t>
            </a:r>
            <a:r>
              <a:rPr lang="en-US" dirty="0" smtClean="0"/>
              <a:t>535-4047 </a:t>
            </a:r>
            <a:r>
              <a:rPr lang="en-US" dirty="0"/>
              <a:t>| </a:t>
            </a:r>
            <a:r>
              <a:rPr lang="en-US" dirty="0" smtClean="0"/>
              <a:t>cwaterhouse@iso-ne.com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 of changes to Manual 20 </a:t>
            </a:r>
            <a:r>
              <a:rPr lang="en-US" dirty="0"/>
              <a:t>for Resource Retirements Reforms, FCM Enhancements and ETU projects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Manual 20 </a:t>
            </a:r>
            <a:r>
              <a:rPr lang="en-US" dirty="0"/>
              <a:t>Conforming Changes</a:t>
            </a:r>
          </a:p>
        </p:txBody>
      </p:sp>
    </p:spTree>
    <p:extLst>
      <p:ext uri="{BB962C8B-B14F-4D97-AF65-F5344CB8AC3E}">
        <p14:creationId xmlns:p14="http://schemas.microsoft.com/office/powerpoint/2010/main" xmlns="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xmlns="" val="2244446439"/>
              </p:ext>
            </p:extLst>
          </p:nvPr>
        </p:nvGraphicFramePr>
        <p:xfrm>
          <a:off x="457200" y="1600200"/>
          <a:ext cx="82296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2895600"/>
                <a:gridCol w="3657600"/>
              </a:tblGrid>
              <a:tr h="624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20 Section 2.4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Restructure and Update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New Format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Conforming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Market Rule Changes</a:t>
                      </a:r>
                      <a:endParaRPr lang="en-US" dirty="0"/>
                    </a:p>
                  </a:txBody>
                  <a:tcPr anchor="ctr"/>
                </a:tc>
              </a:tr>
              <a:tr h="112776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20 Section 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Restructure and Update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Format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Conforming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Market Rule Changes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324600"/>
            <a:ext cx="457200" cy="3048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 of Proposed Manual Changes, </a:t>
            </a:r>
            <a:r>
              <a:rPr lang="en-US" sz="2000" i="1" dirty="0" smtClean="0">
                <a:solidFill>
                  <a:schemeClr val="tx1"/>
                </a:solidFill>
              </a:rPr>
              <a:t>Continued </a:t>
            </a:r>
            <a:endParaRPr lang="en-US" sz="105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53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57200" y="12192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Conforming </a:t>
            </a:r>
            <a:r>
              <a:rPr lang="en-US" dirty="0">
                <a:solidFill>
                  <a:schemeClr val="tx1"/>
                </a:solidFill>
              </a:rPr>
              <a:t>changes are being proposed to support the Retirement Reforms, ETUs and FCM  Enhancements Phase I projects </a:t>
            </a:r>
          </a:p>
          <a:p>
            <a:r>
              <a:rPr lang="en-US" dirty="0">
                <a:solidFill>
                  <a:schemeClr val="tx1"/>
                </a:solidFill>
              </a:rPr>
              <a:t>As part of the conforming changes a new format is being proposed that will be: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More descriptive than the table format when addressing the who, what, when, and where of the Forward Capacity Market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A reference to the Market Rule rather than a duplication of the Market Rule language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Timeline driven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Organized in a manner simi</a:t>
            </a:r>
            <a:r>
              <a:rPr lang="en-US" sz="2400" dirty="0" smtClean="0">
                <a:solidFill>
                  <a:schemeClr val="tx1"/>
                </a:solidFill>
              </a:rPr>
              <a:t>lar to the FCM Participation Guide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Include web-links </a:t>
            </a:r>
            <a:r>
              <a:rPr lang="en-US" sz="2400" dirty="0">
                <a:solidFill>
                  <a:schemeClr val="tx1"/>
                </a:solidFill>
              </a:rPr>
              <a:t>to offer more information on a specific </a:t>
            </a:r>
            <a:r>
              <a:rPr lang="en-US" sz="2400" dirty="0" smtClean="0">
                <a:solidFill>
                  <a:schemeClr val="tx1"/>
                </a:solidFill>
              </a:rPr>
              <a:t>topic in an easy to access approach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It is anticipated these changes will be effective </a:t>
            </a:r>
            <a:r>
              <a:rPr lang="en-US" dirty="0">
                <a:solidFill>
                  <a:schemeClr val="tx1"/>
                </a:solidFill>
              </a:rPr>
              <a:t>in Q4 2016</a:t>
            </a:r>
          </a:p>
        </p:txBody>
      </p:sp>
    </p:spTree>
    <p:extLst>
      <p:ext uri="{BB962C8B-B14F-4D97-AF65-F5344CB8AC3E}">
        <p14:creationId xmlns:p14="http://schemas.microsoft.com/office/powerpoint/2010/main" xmlns="" val="36278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xmlns="" val="3483413553"/>
              </p:ext>
            </p:extLst>
          </p:nvPr>
        </p:nvGraphicFramePr>
        <p:xfrm>
          <a:off x="457200" y="1645920"/>
          <a:ext cx="8229600" cy="304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</a:t>
                      </a:r>
                      <a:r>
                        <a:rPr lang="en-US" sz="1600" b="1" baseline="0" dirty="0" smtClean="0"/>
                        <a:t> Committee</a:t>
                      </a:r>
                      <a:br>
                        <a:rPr lang="en-US" sz="1600" b="1" baseline="0" dirty="0" smtClean="0"/>
                      </a:br>
                      <a:r>
                        <a:rPr lang="en-US" sz="1600" b="1" baseline="0" dirty="0" smtClean="0"/>
                        <a:t>July 2016</a:t>
                      </a:r>
                      <a:endParaRPr lang="en-US" sz="16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Introduce</a:t>
                      </a:r>
                      <a:r>
                        <a:rPr lang="en-US" sz="1600" baseline="0" dirty="0" smtClean="0"/>
                        <a:t> Manual 20 Change concept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August</a:t>
                      </a:r>
                      <a:r>
                        <a:rPr lang="en-US" sz="1600" b="1" baseline="0" dirty="0" smtClean="0"/>
                        <a:t> 2016</a:t>
                      </a:r>
                      <a:endParaRPr lang="en-US" sz="16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Review Manual 20 language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September 2016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Vote</a:t>
                      </a:r>
                      <a:endParaRPr lang="en-US" sz="16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Participants</a:t>
                      </a:r>
                      <a:r>
                        <a:rPr lang="en-US" sz="1600" b="1" baseline="0" dirty="0" smtClean="0"/>
                        <a:t> Committee</a:t>
                      </a:r>
                    </a:p>
                    <a:p>
                      <a:r>
                        <a:rPr lang="en-US" sz="1600" b="1" baseline="0" dirty="0" smtClean="0"/>
                        <a:t>October 2016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Vote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400800"/>
            <a:ext cx="457200" cy="2286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Planned</a:t>
            </a:r>
            <a:r>
              <a:rPr lang="en-US" dirty="0" smtClean="0">
                <a:solidFill>
                  <a:schemeClr val="tx1"/>
                </a:solidFill>
              </a:rPr>
              <a:t> Stakeholder Schedule</a:t>
            </a:r>
            <a:endParaRPr lang="en-US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84416" cy="3810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800" smtClean="0"/>
              <a:pPr/>
              <a:t>13</a:t>
            </a:fld>
            <a:endParaRPr lang="en-US" sz="1800" dirty="0"/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Cassandra Waterhouse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535-4047 | cwaterhouse@iso-ne.com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9869945"/>
              </p:ext>
            </p:extLst>
          </p:nvPr>
        </p:nvGraphicFramePr>
        <p:xfrm>
          <a:off x="457200" y="533400"/>
          <a:ext cx="8077200" cy="122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600200"/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Manual 20 Updates: </a:t>
                      </a:r>
                      <a:r>
                        <a:rPr lang="en-US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Summary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Resource Retirements Reforms, FCM Enhancements and ETU projects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WMPP IDs: 97, 75, 67</a:t>
                      </a:r>
                      <a:endParaRPr lang="en-US" sz="2400" dirty="0"/>
                    </a:p>
                  </a:txBody>
                  <a:tcPr/>
                </a:tc>
              </a:tr>
              <a:tr h="404050">
                <a:tc gridSpan="2">
                  <a:txBody>
                    <a:bodyPr/>
                    <a:lstStyle/>
                    <a:p>
                      <a:r>
                        <a:rPr lang="en-US" sz="1600" b="1" dirty="0" smtClean="0"/>
                        <a:t>Proposed Effective Date:</a:t>
                      </a:r>
                      <a:r>
                        <a:rPr lang="en-US" sz="1600" b="1" baseline="0" dirty="0" smtClean="0"/>
                        <a:t> October 2016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8288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Resource Retirement Reforms require conforming changes to Manual 20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Changes in timing of submissions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Replacement of Non-Price </a:t>
            </a:r>
            <a:r>
              <a:rPr lang="en-US" sz="2100" dirty="0">
                <a:solidFill>
                  <a:schemeClr val="tx1"/>
                </a:solidFill>
              </a:rPr>
              <a:t>Retirement Requests with Retirement </a:t>
            </a:r>
            <a:r>
              <a:rPr lang="en-US" dirty="0" smtClean="0">
                <a:solidFill>
                  <a:schemeClr val="tx1"/>
                </a:solidFill>
              </a:rPr>
              <a:t>De-List Bids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Elective Transmission Upgrade (ETU) and FCM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Enhancements </a:t>
            </a:r>
            <a:r>
              <a:rPr lang="en-US" sz="2500" dirty="0">
                <a:solidFill>
                  <a:schemeClr val="tx1"/>
                </a:solidFill>
              </a:rPr>
              <a:t>Phase I projects also require conforming changes to Manual 20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Addition of both internal and external Elective Transmission Upgrades 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Enable </a:t>
            </a:r>
            <a:r>
              <a:rPr lang="en-US" sz="2100" dirty="0">
                <a:solidFill>
                  <a:schemeClr val="tx1"/>
                </a:solidFill>
              </a:rPr>
              <a:t>participation in earlier </a:t>
            </a:r>
            <a:r>
              <a:rPr lang="en-US" sz="2100" dirty="0" smtClean="0">
                <a:solidFill>
                  <a:schemeClr val="tx1"/>
                </a:solidFill>
              </a:rPr>
              <a:t>commitment </a:t>
            </a:r>
            <a:r>
              <a:rPr lang="en-US" sz="2100" dirty="0">
                <a:solidFill>
                  <a:schemeClr val="tx1"/>
                </a:solidFill>
              </a:rPr>
              <a:t>period </a:t>
            </a:r>
            <a:r>
              <a:rPr lang="en-US" sz="2100" dirty="0" smtClean="0">
                <a:solidFill>
                  <a:schemeClr val="tx1"/>
                </a:solidFill>
              </a:rPr>
              <a:t>reconfiguration </a:t>
            </a:r>
            <a:r>
              <a:rPr lang="en-US" sz="2100" dirty="0">
                <a:solidFill>
                  <a:schemeClr val="tx1"/>
                </a:solidFill>
              </a:rPr>
              <a:t>auctions </a:t>
            </a:r>
            <a:endParaRPr lang="en-US" sz="2100" dirty="0" smtClean="0">
              <a:solidFill>
                <a:schemeClr val="tx1"/>
              </a:solidFill>
            </a:endParaRP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Enhance participation of resource-backed </a:t>
            </a:r>
            <a:r>
              <a:rPr lang="en-US" sz="2100" dirty="0">
                <a:solidFill>
                  <a:schemeClr val="tx1"/>
                </a:solidFill>
              </a:rPr>
              <a:t>Import Capacity Resources </a:t>
            </a:r>
            <a:r>
              <a:rPr lang="en-US" sz="2100" dirty="0" smtClean="0">
                <a:solidFill>
                  <a:schemeClr val="tx1"/>
                </a:solidFill>
              </a:rPr>
              <a:t>in reconfiguration auctions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Allow seasonal </a:t>
            </a:r>
            <a:r>
              <a:rPr lang="en-US" sz="2100" dirty="0">
                <a:solidFill>
                  <a:schemeClr val="tx1"/>
                </a:solidFill>
              </a:rPr>
              <a:t>CSO Bilaterals </a:t>
            </a:r>
            <a:r>
              <a:rPr lang="en-US" sz="2100" dirty="0" smtClean="0">
                <a:solidFill>
                  <a:schemeClr val="tx1"/>
                </a:solidFill>
              </a:rPr>
              <a:t>to be submitted prior to the commitment-period</a:t>
            </a:r>
          </a:p>
          <a:p>
            <a:r>
              <a:rPr lang="en-US" sz="2500" dirty="0">
                <a:solidFill>
                  <a:schemeClr val="tx1"/>
                </a:solidFill>
              </a:rPr>
              <a:t>The following projects are not included, but will be updated as needed in a later effort: 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Pay for Performance (PFP)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Price Responsive Demand (PRD)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Sloped Demand Curves (SDC)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Compliance Filing Related to the Treatment of New Summer Incremental Generating Capacity/Significant Increases </a:t>
            </a:r>
          </a:p>
          <a:p>
            <a:pPr lvl="1"/>
            <a:endParaRPr lang="en-US" sz="21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0767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5549155"/>
              </p:ext>
            </p:extLst>
          </p:nvPr>
        </p:nvGraphicFramePr>
        <p:xfrm>
          <a:off x="457200" y="533400"/>
          <a:ext cx="8077200" cy="122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600200"/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Manual 20 Updates: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Summary (Cont.)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Resource Retirements Reforms, FCM Enhancements and ETU projects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WMPP IDs: 97,</a:t>
                      </a:r>
                      <a:r>
                        <a:rPr lang="en-US" sz="2400" baseline="0" dirty="0" smtClean="0"/>
                        <a:t> 75, 67</a:t>
                      </a:r>
                      <a:endParaRPr lang="en-US" sz="2400" dirty="0"/>
                    </a:p>
                  </a:txBody>
                  <a:tcPr/>
                </a:tc>
              </a:tr>
              <a:tr h="404050">
                <a:tc gridSpan="2">
                  <a:txBody>
                    <a:bodyPr/>
                    <a:lstStyle/>
                    <a:p>
                      <a:r>
                        <a:rPr lang="en-US" sz="1600" b="1" dirty="0" smtClean="0"/>
                        <a:t>Proposed Effective Date:</a:t>
                      </a:r>
                      <a:r>
                        <a:rPr lang="en-US" sz="1600" b="1" baseline="0" dirty="0" smtClean="0"/>
                        <a:t> October 2016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457200" y="18288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While making the conforming changes to Manual 20, the ISO will improve how information in Sectio</a:t>
            </a:r>
            <a:r>
              <a:rPr lang="en-US" sz="2800" dirty="0">
                <a:solidFill>
                  <a:schemeClr val="tx1"/>
                </a:solidFill>
              </a:rPr>
              <a:t>ns </a:t>
            </a:r>
            <a:r>
              <a:rPr lang="en-US" sz="2800" dirty="0" smtClean="0">
                <a:solidFill>
                  <a:schemeClr val="tx1"/>
                </a:solidFill>
              </a:rPr>
              <a:t>1 and 2 of Manual 20 is organized and formatted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Based on participant feedback, the recommended changes focus on providing clarity around </a:t>
            </a:r>
            <a:r>
              <a:rPr lang="en-US" dirty="0" smtClean="0">
                <a:solidFill>
                  <a:schemeClr val="tx1"/>
                </a:solidFill>
              </a:rPr>
              <a:t>what </a:t>
            </a:r>
            <a:r>
              <a:rPr lang="en-US" dirty="0">
                <a:solidFill>
                  <a:schemeClr val="tx1"/>
                </a:solidFill>
              </a:rPr>
              <a:t>participants need to do and </a:t>
            </a:r>
            <a:r>
              <a:rPr lang="en-US" dirty="0" smtClean="0">
                <a:solidFill>
                  <a:schemeClr val="tx1"/>
                </a:solidFill>
              </a:rPr>
              <a:t>when</a:t>
            </a:r>
            <a:endParaRPr lang="en-US" strike="sngStrike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First meeting introduces the new Manual 20 format being proposed</a:t>
            </a:r>
          </a:p>
          <a:p>
            <a:pPr lvl="1"/>
            <a:endParaRPr lang="en-US" sz="2400" dirty="0" smtClean="0">
              <a:solidFill>
                <a:schemeClr val="accent3"/>
              </a:solidFill>
            </a:endParaRPr>
          </a:p>
          <a:p>
            <a:pPr marL="457200" lvl="1" indent="0">
              <a:buNone/>
            </a:pPr>
            <a:endParaRPr lang="en-US" sz="2400" strike="sngStrike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6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534400" cy="11430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Proposed Changes: Formatting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New format </a:t>
            </a:r>
            <a:r>
              <a:rPr lang="en-US" sz="2800" dirty="0">
                <a:solidFill>
                  <a:schemeClr val="tx1"/>
                </a:solidFill>
              </a:rPr>
              <a:t>continues to </a:t>
            </a:r>
            <a:r>
              <a:rPr lang="en-US" sz="2800" dirty="0" smtClean="0">
                <a:solidFill>
                  <a:schemeClr val="tx1"/>
                </a:solidFill>
              </a:rPr>
              <a:t>provide a road map between the Market Rule, the timing of market activities and the ISO-NE website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Information will be </a:t>
            </a:r>
            <a:r>
              <a:rPr lang="en-US" sz="2100" dirty="0">
                <a:solidFill>
                  <a:schemeClr val="tx1"/>
                </a:solidFill>
              </a:rPr>
              <a:t>timeline driven; not based upon the order of the Market Rule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References to appropriate Market Rule sections will continue to be available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Additional information will continues to be available through ISO-NE web-links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Section 1: Master Forward Capacity Market Schedule will be integrated with the actions 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Section 2.1: Resource Qualification, Section 2.2: Forward Capacity Auction and Section 2.3: Critical Schedule Monitoring will be grouped into six categories of activities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New (Generator, Import and Demand Resource)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Existing (Generator, Import and Demand Resource)</a:t>
            </a:r>
          </a:p>
          <a:p>
            <a:r>
              <a:rPr lang="en-US" sz="2900" dirty="0" smtClean="0">
                <a:solidFill>
                  <a:schemeClr val="tx1"/>
                </a:solidFill>
              </a:rPr>
              <a:t>Sections 2.4: Reconfiguration Auctions and Section 2.5</a:t>
            </a:r>
            <a:r>
              <a:rPr lang="en-US" sz="2900" dirty="0" smtClean="0">
                <a:solidFill>
                  <a:schemeClr val="accent2"/>
                </a:solidFill>
              </a:rPr>
              <a:t>:</a:t>
            </a:r>
            <a:r>
              <a:rPr lang="en-US" sz="2900" dirty="0" smtClean="0">
                <a:solidFill>
                  <a:schemeClr val="tx1"/>
                </a:solidFill>
              </a:rPr>
              <a:t> Bilateral Contracts will be set up similar to the FCM Participation Guide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6614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/>
                </a:solidFill>
              </a:rPr>
              <a:t>Background – current format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72" y="1543792"/>
            <a:ext cx="8472488" cy="37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25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/>
                </a:solidFill>
              </a:rPr>
              <a:t>Background </a:t>
            </a:r>
            <a:r>
              <a:rPr lang="en-US" sz="2800" dirty="0">
                <a:solidFill>
                  <a:schemeClr val="tx1"/>
                </a:solidFill>
              </a:rPr>
              <a:t>– current format, </a:t>
            </a:r>
            <a:r>
              <a:rPr lang="en-US" sz="2800" i="1" dirty="0">
                <a:solidFill>
                  <a:schemeClr val="tx1"/>
                </a:solidFill>
              </a:rPr>
              <a:t>continued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187" y="1692512"/>
            <a:ext cx="8458200" cy="42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750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Details of formatting proposal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sz="2100" i="1" dirty="0">
              <a:solidFill>
                <a:schemeClr val="tx1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Resource Type </a:t>
            </a:r>
            <a:r>
              <a:rPr lang="en-US" dirty="0" smtClean="0">
                <a:solidFill>
                  <a:schemeClr val="tx1"/>
                </a:solidFill>
              </a:rPr>
              <a:t>will be removed because </a:t>
            </a:r>
            <a:r>
              <a:rPr lang="en-US" dirty="0">
                <a:solidFill>
                  <a:schemeClr val="tx1"/>
                </a:solidFill>
              </a:rPr>
              <a:t>the proposed format </a:t>
            </a:r>
            <a:r>
              <a:rPr lang="en-US" dirty="0" smtClean="0">
                <a:solidFill>
                  <a:schemeClr val="tx1"/>
                </a:solidFill>
              </a:rPr>
              <a:t>is organized by resource type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Master Schedule Steps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smtClean="0">
                <a:solidFill>
                  <a:schemeClr val="tx1"/>
                </a:solidFill>
              </a:rPr>
              <a:t>Market Rule Section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b="1" dirty="0" smtClean="0">
                <a:solidFill>
                  <a:schemeClr val="tx1"/>
                </a:solidFill>
              </a:rPr>
              <a:t>Description of Deliverables </a:t>
            </a:r>
            <a:r>
              <a:rPr lang="en-US" dirty="0" smtClean="0">
                <a:solidFill>
                  <a:schemeClr val="tx1"/>
                </a:solidFill>
              </a:rPr>
              <a:t>will be removed </a:t>
            </a:r>
            <a:r>
              <a:rPr lang="en-US" dirty="0">
                <a:solidFill>
                  <a:schemeClr val="tx1"/>
                </a:solidFill>
              </a:rPr>
              <a:t>because the proposed </a:t>
            </a:r>
            <a:r>
              <a:rPr lang="en-US" dirty="0" smtClean="0">
                <a:solidFill>
                  <a:schemeClr val="tx1"/>
                </a:solidFill>
              </a:rPr>
              <a:t>format captures this information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Participant Action </a:t>
            </a:r>
            <a:r>
              <a:rPr lang="en-US" dirty="0" smtClean="0">
                <a:solidFill>
                  <a:schemeClr val="tx1"/>
                </a:solidFill>
              </a:rPr>
              <a:t>will be rewritten to </a:t>
            </a:r>
            <a:r>
              <a:rPr lang="en-US" dirty="0">
                <a:solidFill>
                  <a:schemeClr val="tx1"/>
                </a:solidFill>
              </a:rPr>
              <a:t>reflect participant actions in the time sequence they occur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b="1" dirty="0" smtClean="0">
                <a:solidFill>
                  <a:schemeClr val="tx1"/>
                </a:solidFill>
              </a:rPr>
              <a:t>ISO System and/or Process </a:t>
            </a:r>
            <a:r>
              <a:rPr lang="en-US" dirty="0" smtClean="0">
                <a:solidFill>
                  <a:schemeClr val="tx1"/>
                </a:solidFill>
              </a:rPr>
              <a:t>will be removed because most actions occur in the Forward Capacity Tracking System, unless otherwise stated</a:t>
            </a:r>
          </a:p>
        </p:txBody>
      </p:sp>
    </p:spTree>
    <p:extLst>
      <p:ext uri="{BB962C8B-B14F-4D97-AF65-F5344CB8AC3E}">
        <p14:creationId xmlns:p14="http://schemas.microsoft.com/office/powerpoint/2010/main" xmlns="" val="150782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of </a:t>
            </a:r>
            <a:r>
              <a:rPr lang="en-US" dirty="0">
                <a:solidFill>
                  <a:schemeClr val="tx1"/>
                </a:solidFill>
              </a:rPr>
              <a:t>ne</a:t>
            </a:r>
            <a:r>
              <a:rPr lang="en-US" dirty="0" smtClean="0">
                <a:solidFill>
                  <a:schemeClr val="tx1"/>
                </a:solidFill>
              </a:rPr>
              <a:t>w format, Section 1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New Generating Capacity Resources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94164"/>
            <a:ext cx="8356548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1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xmlns="" val="3708037322"/>
              </p:ext>
            </p:extLst>
          </p:nvPr>
        </p:nvGraphicFramePr>
        <p:xfrm>
          <a:off x="457200" y="1600200"/>
          <a:ext cx="82296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2895600"/>
                <a:gridCol w="3657600"/>
              </a:tblGrid>
              <a:tr h="624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20 Section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Removed by</a:t>
                      </a:r>
                      <a:r>
                        <a:rPr lang="en-US" baseline="0" dirty="0" smtClean="0"/>
                        <a:t> integration into other sections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New Format</a:t>
                      </a:r>
                      <a:endParaRPr lang="en-US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20 Section 2.1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Restructure and Update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New Format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Conforming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Market Rule Changes</a:t>
                      </a:r>
                      <a:endParaRPr lang="en-US" dirty="0"/>
                    </a:p>
                  </a:txBody>
                  <a:tcPr anchor="ctr"/>
                </a:tc>
              </a:tr>
              <a:tr h="112776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20 Section 2.2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Restructure and Update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Format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Conforming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Market Rule Changes</a:t>
                      </a:r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20 Section 2.3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Restructure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New Format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324600"/>
            <a:ext cx="457200" cy="3048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 of Proposed Manual Changes </a:t>
            </a:r>
            <a:endParaRPr 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79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resentation - NEPOOL Technical Committees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- NEPOOL Technical Committees</Template>
  <TotalTime>0</TotalTime>
  <Words>789</Words>
  <Application>Microsoft Office PowerPoint</Application>
  <PresentationFormat>On-screen Show (4:3)</PresentationFormat>
  <Paragraphs>131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Presentation - NEPOOL Technical Committees</vt:lpstr>
      <vt:lpstr>blank</vt:lpstr>
      <vt:lpstr>Slide 1</vt:lpstr>
      <vt:lpstr>Slide 2</vt:lpstr>
      <vt:lpstr>Slide 3</vt:lpstr>
      <vt:lpstr>Proposed Changes: Formatting</vt:lpstr>
      <vt:lpstr>Slide 5</vt:lpstr>
      <vt:lpstr>Slide 6</vt:lpstr>
      <vt:lpstr>Slide 7</vt:lpstr>
      <vt:lpstr>Example of new format, Section 1  New Generating Capacity Resources</vt:lpstr>
      <vt:lpstr>Summary of Proposed Manual Changes </vt:lpstr>
      <vt:lpstr>Summary of Proposed Manual Changes, Continued </vt:lpstr>
      <vt:lpstr>Conclusion</vt:lpstr>
      <vt:lpstr>Planned Stakeholder Schedule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2016-07-12T19:15:35Z</dcterms:created>
  <dcterms:modified xsi:type="dcterms:W3CDTF">2016-07-12T19:16:52Z</dcterms:modified>
</cp:coreProperties>
</file>