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708" r:id="rId2"/>
  </p:sldMasterIdLst>
  <p:notesMasterIdLst>
    <p:notesMasterId r:id="rId15"/>
  </p:notesMasterIdLst>
  <p:handoutMasterIdLst>
    <p:handoutMasterId r:id="rId16"/>
  </p:handoutMasterIdLst>
  <p:sldIdLst>
    <p:sldId id="263" r:id="rId3"/>
    <p:sldId id="293" r:id="rId4"/>
    <p:sldId id="276" r:id="rId5"/>
    <p:sldId id="287" r:id="rId6"/>
    <p:sldId id="286" r:id="rId7"/>
    <p:sldId id="285" r:id="rId8"/>
    <p:sldId id="288" r:id="rId9"/>
    <p:sldId id="291" r:id="rId10"/>
    <p:sldId id="292" r:id="rId11"/>
    <p:sldId id="277" r:id="rId12"/>
    <p:sldId id="280" r:id="rId13"/>
    <p:sldId id="282" r:id="rId14"/>
  </p:sldIdLst>
  <p:sldSz cx="9144000" cy="6858000" type="screen4x3"/>
  <p:notesSz cx="7315200" cy="96012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EC1F25"/>
    <a:srgbClr val="FBB92F"/>
    <a:srgbClr val="77BD2A"/>
    <a:srgbClr val="62777F"/>
    <a:srgbClr val="6FA943"/>
    <a:srgbClr val="B9D257"/>
    <a:srgbClr val="F68920"/>
    <a:srgbClr val="8555A1"/>
    <a:srgbClr val="1E6A9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58" autoAdjust="0"/>
    <p:restoredTop sz="89965" autoAdjust="0"/>
  </p:normalViewPr>
  <p:slideViewPr>
    <p:cSldViewPr>
      <p:cViewPr>
        <p:scale>
          <a:sx n="80" d="100"/>
          <a:sy n="80" d="100"/>
        </p:scale>
        <p:origin x="-2544" y="-6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062" y="-10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698" cy="480226"/>
          </a:xfrm>
          <a:prstGeom prst="rect">
            <a:avLst/>
          </a:prstGeom>
        </p:spPr>
        <p:txBody>
          <a:bodyPr vert="horz" lIns="95564" tIns="47782" rIns="95564" bIns="47782" rtlCol="0"/>
          <a:lstStyle>
            <a:lvl1pPr algn="l">
              <a:defRPr sz="1300"/>
            </a:lvl1pPr>
          </a:lstStyle>
          <a:p>
            <a:endParaRPr lang="en-US" dirty="0"/>
          </a:p>
        </p:txBody>
      </p:sp>
      <p:sp>
        <p:nvSpPr>
          <p:cNvPr id="3" name="Date Placeholder 2"/>
          <p:cNvSpPr>
            <a:spLocks noGrp="1"/>
          </p:cNvSpPr>
          <p:nvPr>
            <p:ph type="dt" sz="quarter" idx="1"/>
          </p:nvPr>
        </p:nvSpPr>
        <p:spPr>
          <a:xfrm>
            <a:off x="4143832" y="0"/>
            <a:ext cx="3169698" cy="480226"/>
          </a:xfrm>
          <a:prstGeom prst="rect">
            <a:avLst/>
          </a:prstGeom>
        </p:spPr>
        <p:txBody>
          <a:bodyPr vert="horz" lIns="95564" tIns="47782" rIns="95564" bIns="47782" rtlCol="0"/>
          <a:lstStyle>
            <a:lvl1pPr algn="r">
              <a:defRPr sz="1300"/>
            </a:lvl1pPr>
          </a:lstStyle>
          <a:p>
            <a:fld id="{F87AAE7F-D37E-4830-9F5E-F36A5F180179}" type="datetimeFigureOut">
              <a:rPr lang="en-US" smtClean="0"/>
              <a:pPr/>
              <a:t>7/12/2016</a:t>
            </a:fld>
            <a:endParaRPr lang="en-US" dirty="0"/>
          </a:p>
        </p:txBody>
      </p:sp>
      <p:sp>
        <p:nvSpPr>
          <p:cNvPr id="4" name="Footer Placeholder 3"/>
          <p:cNvSpPr>
            <a:spLocks noGrp="1"/>
          </p:cNvSpPr>
          <p:nvPr>
            <p:ph type="ftr" sz="quarter" idx="2"/>
          </p:nvPr>
        </p:nvSpPr>
        <p:spPr>
          <a:xfrm>
            <a:off x="0" y="9119325"/>
            <a:ext cx="3169698" cy="480226"/>
          </a:xfrm>
          <a:prstGeom prst="rect">
            <a:avLst/>
          </a:prstGeom>
        </p:spPr>
        <p:txBody>
          <a:bodyPr vert="horz" lIns="95564" tIns="47782" rIns="95564" bIns="47782"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832" y="9119325"/>
            <a:ext cx="3169698" cy="480226"/>
          </a:xfrm>
          <a:prstGeom prst="rect">
            <a:avLst/>
          </a:prstGeom>
        </p:spPr>
        <p:txBody>
          <a:bodyPr vert="horz" lIns="95564" tIns="47782" rIns="95564" bIns="47782" rtlCol="0" anchor="b"/>
          <a:lstStyle>
            <a:lvl1pPr algn="r">
              <a:defRPr sz="1300"/>
            </a:lvl1pPr>
          </a:lstStyle>
          <a:p>
            <a:fld id="{8FE02180-CD27-4473-AA37-00085480B5FA}" type="slidenum">
              <a:rPr lang="en-US" smtClean="0"/>
              <a:pPr/>
              <a:t>‹#›</a:t>
            </a:fld>
            <a:endParaRPr lang="en-US" dirty="0"/>
          </a:p>
        </p:txBody>
      </p:sp>
    </p:spTree>
    <p:extLst>
      <p:ext uri="{BB962C8B-B14F-4D97-AF65-F5344CB8AC3E}">
        <p14:creationId xmlns:p14="http://schemas.microsoft.com/office/powerpoint/2010/main" xmlns=""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3" tIns="48332" rIns="96663" bIns="48332" rtlCol="0"/>
          <a:lstStyle>
            <a:lvl1pPr algn="l">
              <a:defRPr sz="1300"/>
            </a:lvl1pPr>
          </a:lstStyle>
          <a:p>
            <a:endParaRPr lang="en-US" dirty="0"/>
          </a:p>
        </p:txBody>
      </p:sp>
      <p:sp>
        <p:nvSpPr>
          <p:cNvPr id="3" name="Date Placeholder 2"/>
          <p:cNvSpPr>
            <a:spLocks noGrp="1"/>
          </p:cNvSpPr>
          <p:nvPr>
            <p:ph type="dt" idx="1"/>
          </p:nvPr>
        </p:nvSpPr>
        <p:spPr>
          <a:xfrm>
            <a:off x="4143588" y="0"/>
            <a:ext cx="3169920" cy="480060"/>
          </a:xfrm>
          <a:prstGeom prst="rect">
            <a:avLst/>
          </a:prstGeom>
        </p:spPr>
        <p:txBody>
          <a:bodyPr vert="horz" lIns="96663" tIns="48332" rIns="96663" bIns="48332" rtlCol="0"/>
          <a:lstStyle>
            <a:lvl1pPr algn="r">
              <a:defRPr sz="1300"/>
            </a:lvl1pPr>
          </a:lstStyle>
          <a:p>
            <a:fld id="{9EDDEDB6-CD57-44C2-AB19-AC7D3BB8FF8E}" type="datetimeFigureOut">
              <a:rPr lang="en-US" smtClean="0"/>
              <a:pPr/>
              <a:t>7/12/2016</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63" tIns="48332" rIns="96663" bIns="48332" rtlCol="0" anchor="ctr"/>
          <a:lstStyle/>
          <a:p>
            <a:endParaRPr lang="en-US" dirty="0"/>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63" tIns="48332" rIns="96663" bIns="483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0" cy="480060"/>
          </a:xfrm>
          <a:prstGeom prst="rect">
            <a:avLst/>
          </a:prstGeom>
        </p:spPr>
        <p:txBody>
          <a:bodyPr vert="horz" lIns="96663" tIns="48332" rIns="96663" bIns="48332"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3"/>
            <a:ext cx="3169920" cy="480060"/>
          </a:xfrm>
          <a:prstGeom prst="rect">
            <a:avLst/>
          </a:prstGeom>
        </p:spPr>
        <p:txBody>
          <a:bodyPr vert="horz" lIns="96663" tIns="48332" rIns="96663" bIns="48332"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xmlns=""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extLst>
      <p:ext uri="{BB962C8B-B14F-4D97-AF65-F5344CB8AC3E}">
        <p14:creationId xmlns:p14="http://schemas.microsoft.com/office/powerpoint/2010/main" xmlns="" val="1900940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12</a:t>
            </a:fld>
            <a:endParaRPr lang="en-US" dirty="0"/>
          </a:p>
        </p:txBody>
      </p:sp>
    </p:spTree>
    <p:extLst>
      <p:ext uri="{BB962C8B-B14F-4D97-AF65-F5344CB8AC3E}">
        <p14:creationId xmlns:p14="http://schemas.microsoft.com/office/powerpoint/2010/main" xmlns="" val="1284764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xmlns="" val="1453600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a:xfrm>
            <a:off x="8534400" y="6365882"/>
            <a:ext cx="381000" cy="263518"/>
          </a:xfrm>
          <a:prstGeom prst="rect">
            <a:avLst/>
          </a:prstGeom>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smtClean="0"/>
              <a:t>Click icon to add chart</a:t>
            </a:r>
            <a:endParaRPr lang="en-US" dirty="0"/>
          </a:p>
        </p:txBody>
      </p:sp>
      <p:sp>
        <p:nvSpPr>
          <p:cNvPr id="2" name="Slide Number Placeholder 1"/>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smtClean="0"/>
              <a:t>Click icon to add SmartArt graphic</a:t>
            </a:r>
            <a:endParaRPr lang="en-US" dirty="0"/>
          </a:p>
        </p:txBody>
      </p:sp>
      <p:sp>
        <p:nvSpPr>
          <p:cNvPr id="2" name="Slide Number Placeholder 1"/>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smtClean="0"/>
              <a:t>Click icon to add table</a:t>
            </a:r>
            <a:endParaRPr lang="en-US" dirty="0"/>
          </a:p>
        </p:txBody>
      </p:sp>
      <p:sp>
        <p:nvSpPr>
          <p:cNvPr id="2" name="Slide Number Placeholder 1"/>
          <p:cNvSpPr>
            <a:spLocks noGrp="1"/>
          </p:cNvSpPr>
          <p:nvPr>
            <p:ph type="sldNum" sz="quarter" idx="11"/>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so transitional slide 1">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50"/>
          </a:xfrm>
          <a:prstGeom prst="rect">
            <a:avLst/>
          </a:prstGeom>
        </p:spPr>
      </p:pic>
      <p:sp>
        <p:nvSpPr>
          <p:cNvPr id="17" name="Rectangle 1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r>
              <a:rPr lang="en-US" dirty="0" smtClean="0"/>
              <a:t>Optional: use this for references or other footnotes (18pt )</a:t>
            </a:r>
            <a:endParaRPr lang="en-US" dirty="0"/>
          </a:p>
        </p:txBody>
      </p:sp>
      <p:sp>
        <p:nvSpPr>
          <p:cNvPr id="6"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ustDataLst>
      <p:tags r:id="rId1"/>
    </p:custDataLst>
    <p:extLst>
      <p:ext uri="{BB962C8B-B14F-4D97-AF65-F5344CB8AC3E}">
        <p14:creationId xmlns:p14="http://schemas.microsoft.com/office/powerpoint/2010/main" xmlns="" val="382457549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fld id="{10C7F894-2A36-495D-AB7C-1055F7AC0F9D}" type="slidenum">
              <a:rPr lang="en-US" smtClean="0"/>
              <a:pPr/>
              <a:t>‹#›</a:t>
            </a:fld>
            <a:endParaRPr lang="en-US" dirty="0"/>
          </a:p>
        </p:txBody>
      </p:sp>
      <p:sp>
        <p:nvSpPr>
          <p:cNvPr id="5" name="Text Placeholder 27"/>
          <p:cNvSpPr>
            <a:spLocks noGrp="1"/>
          </p:cNvSpPr>
          <p:nvPr>
            <p:ph type="body" sz="quarter" idx="17" hasCustomPrompt="1"/>
          </p:nvPr>
        </p:nvSpPr>
        <p:spPr>
          <a:xfrm>
            <a:off x="1066800" y="43434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9" name="Text Placeholder 27"/>
          <p:cNvSpPr>
            <a:spLocks noGrp="1"/>
          </p:cNvSpPr>
          <p:nvPr>
            <p:ph type="body" sz="quarter" idx="18" hasCustomPrompt="1"/>
          </p:nvPr>
        </p:nvSpPr>
        <p:spPr>
          <a:xfrm>
            <a:off x="1066800" y="48006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540-XXXX | Apresenter@iso-ne.com</a:t>
            </a:r>
          </a:p>
        </p:txBody>
      </p:sp>
    </p:spTree>
    <p:extLst>
      <p:ext uri="{BB962C8B-B14F-4D97-AF65-F5344CB8AC3E}">
        <p14:creationId xmlns:p14="http://schemas.microsoft.com/office/powerpoint/2010/main" xmlns="" val="37250088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675E9DC-E0AF-404D-8789-3F1645CA16AE}" type="datetimeFigureOut">
              <a:rPr lang="en-US" smtClean="0"/>
              <a:pPr/>
              <a:t>7/12/2016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5B74E796-4A2C-43D6-882A-C18DB0D02885}" type="slidenum">
              <a:rPr lang="en-US" smtClean="0"/>
              <a:pPr/>
              <a:t>‹#›</a:t>
            </a:fld>
            <a:endParaRPr lang="en-US" dirty="0"/>
          </a:p>
        </p:txBody>
      </p:sp>
    </p:spTree>
    <p:extLst>
      <p:ext uri="{BB962C8B-B14F-4D97-AF65-F5344CB8AC3E}">
        <p14:creationId xmlns:p14="http://schemas.microsoft.com/office/powerpoint/2010/main" xmlns="" val="278367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ransitional slide 2">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1" name="Picture 10" descr="ISO049-PowerPoint-d1-revised-03.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6300216"/>
            <a:ext cx="9144000" cy="567350"/>
          </a:xfrm>
          <a:prstGeom prst="rect">
            <a:avLst/>
          </a:prstGeom>
        </p:spPr>
      </p:pic>
      <p:sp>
        <p:nvSpPr>
          <p:cNvPr id="12" name="Rectangle 11"/>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3"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99496596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25309489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846028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ransitional slide 3">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50"/>
          </a:xfrm>
          <a:prstGeom prst="rect">
            <a:avLst/>
          </a:prstGeom>
        </p:spPr>
      </p:pic>
      <p:sp>
        <p:nvSpPr>
          <p:cNvPr id="12" name="Rectangle 11"/>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3"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42604884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transitional slide 4">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49"/>
          </a:xfrm>
          <a:prstGeom prst="rect">
            <a:avLst/>
          </a:prstGeom>
        </p:spPr>
      </p:pic>
      <p:sp>
        <p:nvSpPr>
          <p:cNvPr id="12" name="Rectangle 11"/>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3"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3065225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p:nvPicPr>
        <p:blipFill>
          <a:blip r:embed="rId31" cstate="print">
            <a:extLst>
              <a:ext uri="{28A0092B-C50C-407E-A947-70E740481C1C}">
                <a14:useLocalDpi xmlns:a14="http://schemas.microsoft.com/office/drawing/2010/main" xmlns="" val="0"/>
              </a:ext>
            </a:extLst>
          </a:blip>
          <a:stretch>
            <a:fillRect/>
          </a:stretch>
        </p:blipFill>
        <p:spPr>
          <a:xfrm>
            <a:off x="4" y="6290650"/>
            <a:ext cx="9143992" cy="567350"/>
          </a:xfrm>
          <a:prstGeom prst="rect">
            <a:avLst/>
          </a:prstGeom>
        </p:spPr>
      </p:pic>
      <p:sp>
        <p:nvSpPr>
          <p:cNvPr id="9"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10" name="Rectangle 9"/>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p>
        </p:txBody>
      </p:sp>
    </p:spTree>
  </p:cSld>
  <p:clrMap bg1="lt1" tx1="dk1" bg2="lt2" tx2="dk2" accent1="accent1" accent2="accent2" accent3="accent3" accent4="accent4" accent5="accent5" accent6="accent6" hlink="hlink" folHlink="folHlink"/>
  <p:sldLayoutIdLst>
    <p:sldLayoutId id="2147483707" r:id="rId1"/>
    <p:sldLayoutId id="2147483683" r:id="rId2"/>
    <p:sldLayoutId id="2147483714" r:id="rId3"/>
    <p:sldLayoutId id="2147483715" r:id="rId4"/>
    <p:sldLayoutId id="2147483716" r:id="rId5"/>
    <p:sldLayoutId id="2147483675" r:id="rId6"/>
    <p:sldLayoutId id="2147483650" r:id="rId7"/>
    <p:sldLayoutId id="2147483664" r:id="rId8"/>
    <p:sldLayoutId id="2147483684"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17" r:id="rId27"/>
    <p:sldLayoutId id="2147483718" r:id="rId28"/>
    <p:sldLayoutId id="2147483719" r:id="rId29"/>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extLst>
      <p:ext uri="{BB962C8B-B14F-4D97-AF65-F5344CB8AC3E}">
        <p14:creationId xmlns:p14="http://schemas.microsoft.com/office/powerpoint/2010/main" xmlns="" val="3189846755"/>
      </p:ext>
    </p:extLst>
  </p:cSld>
  <p:clrMap bg1="lt1" tx1="dk1" bg2="lt2" tx2="dk2" accent1="accent1" accent2="accent2" accent3="accent3" accent4="accent4" accent5="accent5" accent6="accent6" hlink="hlink" folHlink="folHlink"/>
  <p:sldLayoutIdLst>
    <p:sldLayoutId id="2147483712" r:id="rId1"/>
    <p:sldLayoutId id="2147483713"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so-ne.com/static-assets/documents/2016/06/iso_ne_mc_solar_presentation_genbright.pdf"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iso-ne.com/static-assets/documents/2016/03/a4_commercial_operation_audit.pdf"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www.iso-ne.com/static-assets/documents/2016/06/iso_ne_commercial_audit_performance_assessment_update.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152400" y="262268"/>
            <a:ext cx="8696154" cy="728332"/>
          </a:xfrm>
        </p:spPr>
        <p:txBody>
          <a:bodyPr/>
          <a:lstStyle/>
          <a:p>
            <a:r>
              <a:rPr lang="en-US" dirty="0"/>
              <a:t>July 18-20, 2016</a:t>
            </a:r>
          </a:p>
          <a:p>
            <a:r>
              <a:rPr lang="en-US" dirty="0" smtClean="0"/>
              <a:t>Nepool markets committee </a:t>
            </a:r>
            <a:r>
              <a:rPr lang="en-US" dirty="0"/>
              <a:t>meeting | stowe </a:t>
            </a:r>
            <a:r>
              <a:rPr lang="en-US" dirty="0" smtClean="0"/>
              <a:t>mtn. lodge</a:t>
            </a:r>
          </a:p>
        </p:txBody>
      </p:sp>
      <p:sp>
        <p:nvSpPr>
          <p:cNvPr id="6" name="Text Placeholder 5"/>
          <p:cNvSpPr>
            <a:spLocks noGrp="1"/>
          </p:cNvSpPr>
          <p:nvPr>
            <p:ph type="body" sz="quarter" idx="17"/>
          </p:nvPr>
        </p:nvSpPr>
        <p:spPr/>
        <p:txBody>
          <a:bodyPr/>
          <a:lstStyle/>
          <a:p>
            <a:r>
              <a:rPr lang="en-US" dirty="0" smtClean="0"/>
              <a:t>Christopher Parent</a:t>
            </a:r>
            <a:endParaRPr lang="en-US" dirty="0"/>
          </a:p>
        </p:txBody>
      </p:sp>
      <p:sp>
        <p:nvSpPr>
          <p:cNvPr id="7" name="Text Placeholder 6"/>
          <p:cNvSpPr>
            <a:spLocks noGrp="1"/>
          </p:cNvSpPr>
          <p:nvPr>
            <p:ph type="body" sz="quarter" idx="18"/>
          </p:nvPr>
        </p:nvSpPr>
        <p:spPr/>
        <p:txBody>
          <a:bodyPr/>
          <a:lstStyle/>
          <a:p>
            <a:pPr lvl="0"/>
            <a:r>
              <a:rPr lang="en-US" dirty="0"/>
              <a:t>(413) 540-4599 | cparent@iso-ne.com</a:t>
            </a:r>
          </a:p>
        </p:txBody>
      </p:sp>
      <p:sp>
        <p:nvSpPr>
          <p:cNvPr id="5" name="Text Placeholder 4"/>
          <p:cNvSpPr>
            <a:spLocks noGrp="1"/>
          </p:cNvSpPr>
          <p:nvPr>
            <p:ph type="body" sz="quarter" idx="16"/>
          </p:nvPr>
        </p:nvSpPr>
        <p:spPr/>
        <p:txBody>
          <a:bodyPr/>
          <a:lstStyle/>
          <a:p>
            <a:r>
              <a:rPr lang="en-US" dirty="0" smtClean="0"/>
              <a:t>Introduction to the FCM Enhancements </a:t>
            </a:r>
            <a:r>
              <a:rPr lang="en-US" dirty="0" smtClean="0"/>
              <a:t>Phase </a:t>
            </a:r>
            <a:r>
              <a:rPr lang="en-US" dirty="0" smtClean="0"/>
              <a:t>II </a:t>
            </a:r>
            <a:r>
              <a:rPr lang="en-US" dirty="0" smtClean="0"/>
              <a:t>Project Scope</a:t>
            </a:r>
            <a:endParaRPr lang="en-US" dirty="0">
              <a:latin typeface="+mj-lt"/>
            </a:endParaRPr>
          </a:p>
        </p:txBody>
      </p:sp>
      <p:sp>
        <p:nvSpPr>
          <p:cNvPr id="8" name="Text Placeholder 7"/>
          <p:cNvSpPr>
            <a:spLocks noGrp="1"/>
          </p:cNvSpPr>
          <p:nvPr>
            <p:ph type="body" sz="quarter" idx="19"/>
          </p:nvPr>
        </p:nvSpPr>
        <p:spPr/>
        <p:txBody>
          <a:bodyPr/>
          <a:lstStyle/>
          <a:p>
            <a:r>
              <a:rPr lang="en-US" dirty="0" smtClean="0"/>
              <a:t>FCM Enhancements Phase II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10</a:t>
            </a:fld>
            <a:endParaRPr lang="en-US" dirty="0"/>
          </a:p>
        </p:txBody>
      </p:sp>
      <p:sp>
        <p:nvSpPr>
          <p:cNvPr id="3" name="Title 2"/>
          <p:cNvSpPr>
            <a:spLocks noGrp="1"/>
          </p:cNvSpPr>
          <p:nvPr>
            <p:ph type="title"/>
          </p:nvPr>
        </p:nvSpPr>
        <p:spPr/>
        <p:txBody>
          <a:bodyPr/>
          <a:lstStyle/>
          <a:p>
            <a:r>
              <a:rPr lang="en-US" dirty="0" smtClean="0"/>
              <a:t>The ISO is not planning to address the following items as part of this package of changes</a:t>
            </a:r>
            <a:endParaRPr lang="en-US" dirty="0"/>
          </a:p>
        </p:txBody>
      </p:sp>
      <p:sp>
        <p:nvSpPr>
          <p:cNvPr id="4" name="Content Placeholder 3"/>
          <p:cNvSpPr>
            <a:spLocks noGrp="1"/>
          </p:cNvSpPr>
          <p:nvPr>
            <p:ph idx="1"/>
          </p:nvPr>
        </p:nvSpPr>
        <p:spPr/>
        <p:txBody>
          <a:bodyPr>
            <a:normAutofit lnSpcReduction="10000"/>
          </a:bodyPr>
          <a:lstStyle/>
          <a:p>
            <a:r>
              <a:rPr lang="en-US" dirty="0" smtClean="0"/>
              <a:t>Annual Reconfiguration Auction specific qualification</a:t>
            </a:r>
          </a:p>
          <a:p>
            <a:r>
              <a:rPr lang="en-US" dirty="0" smtClean="0"/>
              <a:t>Balance of Period or Seasonal Reconfiguration Auctions</a:t>
            </a:r>
          </a:p>
          <a:p>
            <a:r>
              <a:rPr lang="en-US" dirty="0" smtClean="0"/>
              <a:t>Monthly Qualification or modifications to monthly participation rules</a:t>
            </a:r>
          </a:p>
          <a:p>
            <a:r>
              <a:rPr lang="en-US" dirty="0" smtClean="0"/>
              <a:t>PV Qualification for April and May FCM Monthly Reconfiguration Auctions</a:t>
            </a:r>
          </a:p>
          <a:p>
            <a:pPr lvl="1"/>
            <a:r>
              <a:rPr lang="en-US" dirty="0" smtClean="0">
                <a:hlinkClick r:id="rId3"/>
              </a:rPr>
              <a:t>6/6/2016 VRWG materials</a:t>
            </a:r>
            <a:endParaRPr lang="en-US" dirty="0" smtClean="0"/>
          </a:p>
          <a:p>
            <a:r>
              <a:rPr lang="en-US" dirty="0" smtClean="0"/>
              <a:t>Enabling winter increments to participate similar to summer increments</a:t>
            </a:r>
          </a:p>
          <a:p>
            <a:pPr lvl="1"/>
            <a:r>
              <a:rPr lang="en-US" dirty="0" smtClean="0"/>
              <a:t>Reviewing the rate lock methodology in regards to seasonal increments</a:t>
            </a:r>
          </a:p>
          <a:p>
            <a:r>
              <a:rPr lang="en-US" dirty="0" smtClean="0"/>
              <a:t>Comprehensive review of all submission deadlines</a:t>
            </a:r>
          </a:p>
        </p:txBody>
      </p:sp>
    </p:spTree>
    <p:extLst>
      <p:ext uri="{BB962C8B-B14F-4D97-AF65-F5344CB8AC3E}">
        <p14:creationId xmlns:p14="http://schemas.microsoft.com/office/powerpoint/2010/main" xmlns="" val="2142525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11</a:t>
            </a:fld>
            <a:endParaRPr lang="en-US" dirty="0"/>
          </a:p>
        </p:txBody>
      </p:sp>
      <p:sp>
        <p:nvSpPr>
          <p:cNvPr id="3" name="Title 2"/>
          <p:cNvSpPr>
            <a:spLocks noGrp="1"/>
          </p:cNvSpPr>
          <p:nvPr>
            <p:ph type="title"/>
          </p:nvPr>
        </p:nvSpPr>
        <p:spPr/>
        <p:txBody>
          <a:bodyPr/>
          <a:lstStyle/>
          <a:p>
            <a:r>
              <a:rPr lang="en-US" dirty="0"/>
              <a:t>FCM Enhancements </a:t>
            </a:r>
            <a:r>
              <a:rPr lang="en-US" dirty="0" smtClean="0"/>
              <a:t>Phase </a:t>
            </a:r>
            <a:r>
              <a:rPr lang="en-US" dirty="0"/>
              <a:t>II </a:t>
            </a:r>
            <a:r>
              <a:rPr lang="en-US" dirty="0" smtClean="0"/>
              <a:t>Project </a:t>
            </a:r>
            <a:r>
              <a:rPr lang="en-US" dirty="0"/>
              <a:t>Timeline</a:t>
            </a:r>
          </a:p>
        </p:txBody>
      </p:sp>
      <p:graphicFrame>
        <p:nvGraphicFramePr>
          <p:cNvPr id="5" name="Table 4"/>
          <p:cNvGraphicFramePr>
            <a:graphicFrameLocks noGrp="1"/>
          </p:cNvGraphicFramePr>
          <p:nvPr>
            <p:extLst>
              <p:ext uri="{D42A27DB-BD31-4B8C-83A1-F6EECF244321}">
                <p14:modId xmlns:p14="http://schemas.microsoft.com/office/powerpoint/2010/main" xmlns="" val="1814577306"/>
              </p:ext>
            </p:extLst>
          </p:nvPr>
        </p:nvGraphicFramePr>
        <p:xfrm>
          <a:off x="457200" y="1524000"/>
          <a:ext cx="8458200" cy="1981200"/>
        </p:xfrm>
        <a:graphic>
          <a:graphicData uri="http://schemas.openxmlformats.org/drawingml/2006/table">
            <a:tbl>
              <a:tblPr firstRow="1" bandRow="1">
                <a:tableStyleId>{5C22544A-7EE6-4342-B048-85BDC9FD1C3A}</a:tableStyleId>
              </a:tblPr>
              <a:tblGrid>
                <a:gridCol w="3141617"/>
                <a:gridCol w="5316583"/>
              </a:tblGrid>
              <a:tr h="370840">
                <a:tc>
                  <a:txBody>
                    <a:bodyPr/>
                    <a:lstStyle/>
                    <a:p>
                      <a:r>
                        <a:rPr lang="en-US" sz="2000" dirty="0" smtClean="0"/>
                        <a:t>Markets</a:t>
                      </a:r>
                      <a:r>
                        <a:rPr lang="en-US" sz="2000" baseline="0" dirty="0" smtClean="0"/>
                        <a:t> </a:t>
                      </a:r>
                      <a:r>
                        <a:rPr lang="en-US" sz="2000" dirty="0" smtClean="0"/>
                        <a:t>Committee Date</a:t>
                      </a:r>
                      <a:endParaRPr lang="en-US" sz="2000" dirty="0"/>
                    </a:p>
                  </a:txBody>
                  <a:tcPr marL="182880" marR="182880"/>
                </a:tc>
                <a:tc>
                  <a:txBody>
                    <a:bodyPr/>
                    <a:lstStyle/>
                    <a:p>
                      <a:r>
                        <a:rPr lang="en-US" sz="2000" b="1" dirty="0" smtClean="0">
                          <a:solidFill>
                            <a:schemeClr val="bg1"/>
                          </a:solidFill>
                        </a:rPr>
                        <a:t>Scheduled</a:t>
                      </a:r>
                      <a:r>
                        <a:rPr lang="en-US" sz="2000" b="1" baseline="0" dirty="0" smtClean="0">
                          <a:solidFill>
                            <a:schemeClr val="bg1"/>
                          </a:solidFill>
                        </a:rPr>
                        <a:t> Project Milestone</a:t>
                      </a:r>
                      <a:endParaRPr lang="en-US" sz="2000" b="1" dirty="0">
                        <a:solidFill>
                          <a:schemeClr val="bg1"/>
                        </a:solidFill>
                      </a:endParaRPr>
                    </a:p>
                  </a:txBody>
                  <a:tcPr marL="182880" marR="182880"/>
                </a:tc>
              </a:tr>
              <a:tr h="370840">
                <a:tc>
                  <a:txBody>
                    <a:bodyPr/>
                    <a:lstStyle/>
                    <a:p>
                      <a:r>
                        <a:rPr lang="en-US" sz="2000" b="1" baseline="0" dirty="0" smtClean="0"/>
                        <a:t>July 2016</a:t>
                      </a:r>
                      <a:endParaRPr lang="en-US" sz="2000" b="1" dirty="0"/>
                    </a:p>
                  </a:txBody>
                  <a:tcPr marL="182880" marR="182880"/>
                </a:tc>
                <a:tc>
                  <a:txBody>
                    <a:bodyPr/>
                    <a:lstStyle/>
                    <a:p>
                      <a:r>
                        <a:rPr lang="en-US" sz="2000" baseline="0" dirty="0" smtClean="0"/>
                        <a:t>Phase II </a:t>
                      </a:r>
                      <a:r>
                        <a:rPr lang="en-US" sz="2000" dirty="0" smtClean="0"/>
                        <a:t>Project Introduction</a:t>
                      </a:r>
                      <a:endParaRPr lang="en-US" sz="2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t>September 2016</a:t>
                      </a:r>
                      <a:endParaRPr lang="en-US" sz="2000" b="1" dirty="0"/>
                    </a:p>
                  </a:txBody>
                  <a:tcPr marL="182880" marR="1828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Additional discussion</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t>October 2016</a:t>
                      </a:r>
                      <a:endParaRPr lang="en-US" sz="2000" b="1" dirty="0"/>
                    </a:p>
                  </a:txBody>
                  <a:tcPr marL="182880" marR="1828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Present</a:t>
                      </a:r>
                      <a:r>
                        <a:rPr lang="en-US" sz="2000" baseline="0" dirty="0" smtClean="0"/>
                        <a:t> </a:t>
                      </a:r>
                      <a:r>
                        <a:rPr lang="en-US" sz="2000" dirty="0" smtClean="0"/>
                        <a:t>Tariff redlines and additional discussions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t>November 2016</a:t>
                      </a:r>
                      <a:endParaRPr lang="en-US" sz="2000" b="1" dirty="0"/>
                    </a:p>
                  </a:txBody>
                  <a:tcPr marL="182880" marR="182880"/>
                </a:tc>
                <a:tc>
                  <a:txBody>
                    <a:bodyPr/>
                    <a:lstStyle/>
                    <a:p>
                      <a:pPr algn="l"/>
                      <a:r>
                        <a:rPr lang="en-US" sz="2000" dirty="0" smtClean="0"/>
                        <a:t>Vote</a:t>
                      </a:r>
                      <a:endParaRPr lang="en-US" sz="2000" dirty="0"/>
                    </a:p>
                  </a:txBody>
                  <a:tcPr/>
                </a:tc>
              </a:tr>
            </a:tbl>
          </a:graphicData>
        </a:graphic>
      </p:graphicFrame>
    </p:spTree>
    <p:extLst>
      <p:ext uri="{BB962C8B-B14F-4D97-AF65-F5344CB8AC3E}">
        <p14:creationId xmlns:p14="http://schemas.microsoft.com/office/powerpoint/2010/main" xmlns="" val="650965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534400" y="6400800"/>
            <a:ext cx="584416" cy="381000"/>
          </a:xfrm>
          <a:prstGeom prst="rect">
            <a:avLst/>
          </a:prstGeom>
        </p:spPr>
        <p:txBody>
          <a:bodyPr/>
          <a:lstStyle/>
          <a:p>
            <a:fld id="{10C7F894-2A36-495D-AB7C-1055F7AC0F9D}" type="slidenum">
              <a:rPr lang="en-US" sz="1800" smtClean="0"/>
              <a:pPr/>
              <a:t>12</a:t>
            </a:fld>
            <a:endParaRPr lang="en-US" sz="1800" dirty="0"/>
          </a:p>
        </p:txBody>
      </p:sp>
      <p:sp>
        <p:nvSpPr>
          <p:cNvPr id="7" name="Text Placeholder 27"/>
          <p:cNvSpPr>
            <a:spLocks noGrp="1"/>
          </p:cNvSpPr>
          <p:nvPr>
            <p:ph type="body" sz="quarter" idx="17"/>
          </p:nvPr>
        </p:nvSpPr>
        <p:spPr>
          <a:xfrm>
            <a:off x="1066800" y="48006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Christopher Parent</a:t>
            </a:r>
          </a:p>
        </p:txBody>
      </p:sp>
      <p:sp>
        <p:nvSpPr>
          <p:cNvPr id="8" name="Text Placeholder 27"/>
          <p:cNvSpPr>
            <a:spLocks noGrp="1"/>
          </p:cNvSpPr>
          <p:nvPr>
            <p:ph type="body" sz="quarter" idx="18"/>
          </p:nvPr>
        </p:nvSpPr>
        <p:spPr>
          <a:xfrm>
            <a:off x="1066800" y="52578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540-4599 | </a:t>
            </a:r>
            <a:r>
              <a:rPr lang="en-US" dirty="0"/>
              <a:t>cparent@iso-ne.com</a:t>
            </a:r>
            <a:endParaRPr lang="en-US" dirty="0" smtClean="0"/>
          </a:p>
        </p:txBody>
      </p:sp>
    </p:spTree>
    <p:extLst>
      <p:ext uri="{BB962C8B-B14F-4D97-AF65-F5344CB8AC3E}">
        <p14:creationId xmlns:p14="http://schemas.microsoft.com/office/powerpoint/2010/main" xmlns="" val="702856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0C7F894-2A36-495D-AB7C-1055F7AC0F9D}" type="slidenum">
              <a:rPr lang="en-US" smtClean="0"/>
              <a:pPr/>
              <a:t>2</a:t>
            </a:fld>
            <a:endParaRPr lang="en-US" dirty="0"/>
          </a:p>
        </p:txBody>
      </p:sp>
      <p:sp>
        <p:nvSpPr>
          <p:cNvPr id="6" name="Content Placeholder 5"/>
          <p:cNvSpPr>
            <a:spLocks noGrp="1"/>
          </p:cNvSpPr>
          <p:nvPr>
            <p:ph idx="1"/>
          </p:nvPr>
        </p:nvSpPr>
        <p:spPr>
          <a:xfrm>
            <a:off x="457200" y="1676400"/>
            <a:ext cx="8229600" cy="4538050"/>
          </a:xfrm>
        </p:spPr>
        <p:txBody>
          <a:bodyPr>
            <a:normAutofit fontScale="92500" lnSpcReduction="10000"/>
          </a:bodyPr>
          <a:lstStyle/>
          <a:p>
            <a:r>
              <a:rPr lang="en-US" dirty="0"/>
              <a:t>The initial phase focused on changes targeted for an October 2016 effective date</a:t>
            </a:r>
          </a:p>
          <a:p>
            <a:pPr lvl="1"/>
            <a:r>
              <a:rPr lang="en-US" dirty="0"/>
              <a:t>Enable participation in earlier commitment period reconfiguration auctions </a:t>
            </a:r>
            <a:r>
              <a:rPr lang="en-US" dirty="0" smtClean="0"/>
              <a:t>(early CPS election)</a:t>
            </a:r>
            <a:endParaRPr lang="en-US" dirty="0"/>
          </a:p>
          <a:p>
            <a:pPr lvl="1"/>
            <a:r>
              <a:rPr lang="en-US" dirty="0"/>
              <a:t>Enhance participation of resource-backed Import Capacity Resources in reconfiguration auctions</a:t>
            </a:r>
          </a:p>
          <a:p>
            <a:pPr lvl="1"/>
            <a:r>
              <a:rPr lang="en-US" dirty="0"/>
              <a:t>Allow seasonal CSO Bilaterals to be submitted prior to the commitment period</a:t>
            </a:r>
          </a:p>
          <a:p>
            <a:r>
              <a:rPr lang="en-US" dirty="0"/>
              <a:t>The second phase of the FCM Enhancements project was created to provide additional time to evaluate requests that were raised up during the stakeholder process and for items that were not targeting the October effective date</a:t>
            </a:r>
          </a:p>
          <a:p>
            <a:r>
              <a:rPr lang="en-US" dirty="0"/>
              <a:t>Today’s discussion will provide an overview of what the ISO plans to include in the second phase of </a:t>
            </a:r>
            <a:r>
              <a:rPr lang="en-US" dirty="0" smtClean="0"/>
              <a:t>work</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1846282780"/>
              </p:ext>
            </p:extLst>
          </p:nvPr>
        </p:nvGraphicFramePr>
        <p:xfrm>
          <a:off x="533400" y="304800"/>
          <a:ext cx="8077200" cy="1227010"/>
        </p:xfrm>
        <a:graphic>
          <a:graphicData uri="http://schemas.openxmlformats.org/drawingml/2006/table">
            <a:tbl>
              <a:tblPr firstRow="1" bandRow="1">
                <a:tableStyleId>{5C22544A-7EE6-4342-B048-85BDC9FD1C3A}</a:tableStyleId>
              </a:tblPr>
              <a:tblGrid>
                <a:gridCol w="6477000"/>
                <a:gridCol w="1600200"/>
              </a:tblGrid>
              <a:tr h="762000">
                <a:tc>
                  <a:txBody>
                    <a:bodyPr/>
                    <a:lstStyle/>
                    <a:p>
                      <a:r>
                        <a:rPr lang="en-US" sz="2400" dirty="0" smtClean="0"/>
                        <a:t>Project Title:</a:t>
                      </a:r>
                      <a:r>
                        <a:rPr lang="en-US" sz="2400" baseline="0" dirty="0" smtClean="0"/>
                        <a:t> </a:t>
                      </a:r>
                      <a:r>
                        <a:rPr lang="en-US" sz="2400" dirty="0" smtClean="0"/>
                        <a:t>FCM Enhancements Phase II</a:t>
                      </a:r>
                      <a:endParaRPr lang="en-US" sz="2400" dirty="0"/>
                    </a:p>
                  </a:txBody>
                  <a:tcPr/>
                </a:tc>
                <a:tc>
                  <a:txBody>
                    <a:bodyPr/>
                    <a:lstStyle/>
                    <a:p>
                      <a:pPr algn="ctr"/>
                      <a:r>
                        <a:rPr lang="en-US" sz="2400" dirty="0" smtClean="0"/>
                        <a:t>WMPP ID:</a:t>
                      </a:r>
                    </a:p>
                    <a:p>
                      <a:pPr algn="ctr"/>
                      <a:r>
                        <a:rPr lang="en-US" sz="2400" dirty="0" smtClean="0"/>
                        <a:t>75</a:t>
                      </a:r>
                    </a:p>
                  </a:txBody>
                  <a:tcPr/>
                </a:tc>
              </a:tr>
              <a:tr h="404050">
                <a:tc gridSpan="2">
                  <a:txBody>
                    <a:bodyPr/>
                    <a:lstStyle/>
                    <a:p>
                      <a:r>
                        <a:rPr lang="en-US" sz="1600" b="1" dirty="0" smtClean="0"/>
                        <a:t>Proposed Effective Date:</a:t>
                      </a:r>
                      <a:r>
                        <a:rPr lang="en-US" sz="1600" b="1" baseline="0" dirty="0" smtClean="0"/>
                        <a:t> TBD</a:t>
                      </a:r>
                      <a:endParaRPr lang="en-US" sz="1600" dirty="0"/>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3607783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0C7F894-2A36-495D-AB7C-1055F7AC0F9D}" type="slidenum">
              <a:rPr lang="en-US" smtClean="0"/>
              <a:pPr/>
              <a:t>3</a:t>
            </a:fld>
            <a:endParaRPr lang="en-US" dirty="0"/>
          </a:p>
        </p:txBody>
      </p:sp>
      <p:sp>
        <p:nvSpPr>
          <p:cNvPr id="5" name="Title 4"/>
          <p:cNvSpPr>
            <a:spLocks noGrp="1"/>
          </p:cNvSpPr>
          <p:nvPr>
            <p:ph type="title"/>
          </p:nvPr>
        </p:nvSpPr>
        <p:spPr/>
        <p:txBody>
          <a:bodyPr>
            <a:normAutofit/>
          </a:bodyPr>
          <a:lstStyle/>
          <a:p>
            <a:r>
              <a:rPr lang="en-US" dirty="0" smtClean="0"/>
              <a:t>The ISO plans to bring a proposal in September that will include the following elements</a:t>
            </a:r>
            <a:endParaRPr lang="en-US" dirty="0"/>
          </a:p>
        </p:txBody>
      </p:sp>
      <p:sp>
        <p:nvSpPr>
          <p:cNvPr id="6" name="Content Placeholder 5"/>
          <p:cNvSpPr>
            <a:spLocks noGrp="1"/>
          </p:cNvSpPr>
          <p:nvPr>
            <p:ph idx="1"/>
          </p:nvPr>
        </p:nvSpPr>
        <p:spPr/>
        <p:txBody>
          <a:bodyPr>
            <a:normAutofit/>
          </a:bodyPr>
          <a:lstStyle/>
          <a:p>
            <a:r>
              <a:rPr lang="en-US" dirty="0"/>
              <a:t>Significant increase and incremental capacity </a:t>
            </a:r>
            <a:r>
              <a:rPr lang="en-US" dirty="0" smtClean="0"/>
              <a:t>changes</a:t>
            </a:r>
          </a:p>
          <a:p>
            <a:pPr lvl="1"/>
            <a:r>
              <a:rPr lang="en-US" dirty="0"/>
              <a:t>Interaction of QPCRD with incremental capacity less than CNRC</a:t>
            </a:r>
          </a:p>
          <a:p>
            <a:r>
              <a:rPr lang="en-US" dirty="0" smtClean="0"/>
              <a:t>Commercial determination for Intermittent Power Resources</a:t>
            </a:r>
          </a:p>
          <a:p>
            <a:r>
              <a:rPr lang="en-US" dirty="0" smtClean="0"/>
              <a:t>Qualification </a:t>
            </a:r>
            <a:r>
              <a:rPr lang="en-US" dirty="0"/>
              <a:t>timeline </a:t>
            </a:r>
            <a:r>
              <a:rPr lang="en-US" dirty="0" smtClean="0"/>
              <a:t>changes</a:t>
            </a:r>
          </a:p>
          <a:p>
            <a:r>
              <a:rPr lang="en-US" dirty="0" smtClean="0"/>
              <a:t>Allocation of terminated CSO </a:t>
            </a:r>
            <a:r>
              <a:rPr lang="en-US" dirty="0"/>
              <a:t>Bilateral </a:t>
            </a:r>
            <a:r>
              <a:rPr lang="en-US" dirty="0" smtClean="0"/>
              <a:t>revenue</a:t>
            </a:r>
            <a:endParaRPr lang="en-US" dirty="0"/>
          </a:p>
          <a:p>
            <a:r>
              <a:rPr lang="en-US" dirty="0" smtClean="0"/>
              <a:t>Market Rule clean-up/clarity related changes</a:t>
            </a:r>
          </a:p>
          <a:p>
            <a:endParaRPr lang="en-US" dirty="0"/>
          </a:p>
        </p:txBody>
      </p:sp>
    </p:spTree>
    <p:extLst>
      <p:ext uri="{BB962C8B-B14F-4D97-AF65-F5344CB8AC3E}">
        <p14:creationId xmlns:p14="http://schemas.microsoft.com/office/powerpoint/2010/main" xmlns="" val="312098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10C7F894-2A36-495D-AB7C-1055F7AC0F9D}" type="slidenum">
              <a:rPr lang="en-US" smtClean="0"/>
              <a:pPr/>
              <a:t>4</a:t>
            </a:fld>
            <a:endParaRPr lang="en-US" dirty="0"/>
          </a:p>
        </p:txBody>
      </p:sp>
      <p:sp>
        <p:nvSpPr>
          <p:cNvPr id="8" name="Title 7"/>
          <p:cNvSpPr>
            <a:spLocks noGrp="1"/>
          </p:cNvSpPr>
          <p:nvPr>
            <p:ph type="title"/>
          </p:nvPr>
        </p:nvSpPr>
        <p:spPr/>
        <p:txBody>
          <a:bodyPr/>
          <a:lstStyle/>
          <a:p>
            <a:r>
              <a:rPr lang="en-US" dirty="0" smtClean="0"/>
              <a:t>Incremental capacity changes will streamline the qualification process</a:t>
            </a:r>
            <a:endParaRPr lang="en-US" dirty="0"/>
          </a:p>
        </p:txBody>
      </p:sp>
      <p:sp>
        <p:nvSpPr>
          <p:cNvPr id="9" name="Text Placeholder 8"/>
          <p:cNvSpPr>
            <a:spLocks noGrp="1"/>
          </p:cNvSpPr>
          <p:nvPr>
            <p:ph type="body" sz="quarter" idx="1"/>
          </p:nvPr>
        </p:nvSpPr>
        <p:spPr/>
        <p:txBody>
          <a:bodyPr/>
          <a:lstStyle/>
          <a:p>
            <a:pPr lvl="0"/>
            <a:r>
              <a:rPr lang="en-US" dirty="0" smtClean="0"/>
              <a:t>Create a single incremental capacity addition submission deadline, moving the significant increase deadline from the close of the challenge window (February) to the SOI deadline (April)</a:t>
            </a:r>
          </a:p>
          <a:p>
            <a:pPr lvl="1"/>
            <a:r>
              <a:rPr lang="en-US" dirty="0" smtClean="0"/>
              <a:t>Based on the participant submitted cost workbook (at New Capacity Qualification deadline) the ISO will determine if the incremental capacity is an “increment” or “significant increase”</a:t>
            </a:r>
          </a:p>
          <a:p>
            <a:pPr lvl="1"/>
            <a:r>
              <a:rPr lang="en-US" dirty="0" smtClean="0"/>
              <a:t>All incremental capacity submissions will be submitted through FCTS via an SOI </a:t>
            </a:r>
          </a:p>
          <a:p>
            <a:pPr lvl="1"/>
            <a:r>
              <a:rPr lang="en-US" dirty="0" smtClean="0"/>
              <a:t>Remove the 2% minimum requirement in the market rule for submission of significant increases and increments</a:t>
            </a:r>
          </a:p>
          <a:p>
            <a:endParaRPr lang="en-US" dirty="0" smtClean="0"/>
          </a:p>
          <a:p>
            <a:pPr lvl="0"/>
            <a:endParaRPr lang="en-US" dirty="0" smtClean="0"/>
          </a:p>
          <a:p>
            <a:pPr lvl="1"/>
            <a:endParaRPr lang="en-US" dirty="0" smtClean="0"/>
          </a:p>
          <a:p>
            <a:pPr lvl="0"/>
            <a:endParaRPr lang="en-US" dirty="0" smtClean="0"/>
          </a:p>
          <a:p>
            <a:pPr lvl="1"/>
            <a:endParaRPr lang="en-US" dirty="0" smtClean="0"/>
          </a:p>
          <a:p>
            <a:endParaRPr lang="en-US" dirty="0"/>
          </a:p>
        </p:txBody>
      </p:sp>
    </p:spTree>
    <p:extLst>
      <p:ext uri="{BB962C8B-B14F-4D97-AF65-F5344CB8AC3E}">
        <p14:creationId xmlns:p14="http://schemas.microsoft.com/office/powerpoint/2010/main" xmlns="" val="3435879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5</a:t>
            </a:fld>
            <a:endParaRPr lang="en-US" dirty="0"/>
          </a:p>
        </p:txBody>
      </p:sp>
      <p:sp>
        <p:nvSpPr>
          <p:cNvPr id="3" name="Title 2"/>
          <p:cNvSpPr>
            <a:spLocks noGrp="1"/>
          </p:cNvSpPr>
          <p:nvPr>
            <p:ph type="title"/>
          </p:nvPr>
        </p:nvSpPr>
        <p:spPr/>
        <p:txBody>
          <a:bodyPr/>
          <a:lstStyle/>
          <a:p>
            <a:r>
              <a:rPr lang="en-US" dirty="0" smtClean="0"/>
              <a:t>The ISO is evaluating the need to apply QPCRD to incremental capacity less than CNRC	</a:t>
            </a:r>
            <a:endParaRPr lang="en-US" dirty="0"/>
          </a:p>
        </p:txBody>
      </p:sp>
      <p:sp>
        <p:nvSpPr>
          <p:cNvPr id="4" name="Content Placeholder 3"/>
          <p:cNvSpPr>
            <a:spLocks noGrp="1"/>
          </p:cNvSpPr>
          <p:nvPr>
            <p:ph idx="1"/>
          </p:nvPr>
        </p:nvSpPr>
        <p:spPr/>
        <p:txBody>
          <a:bodyPr/>
          <a:lstStyle/>
          <a:p>
            <a:r>
              <a:rPr lang="en-US" dirty="0" smtClean="0"/>
              <a:t>Currently all resources that submit an SOI for incremental capacity must also submit an accompanying QPCRD deposit</a:t>
            </a:r>
          </a:p>
          <a:p>
            <a:r>
              <a:rPr lang="en-US" dirty="0" smtClean="0"/>
              <a:t>Participants had requested the ISO evaluate the need for a QPCRD deposit if the incremental capacity addition was less than the </a:t>
            </a:r>
            <a:r>
              <a:rPr lang="en-US" dirty="0"/>
              <a:t>Capacity Network Resource </a:t>
            </a:r>
            <a:r>
              <a:rPr lang="en-US" dirty="0" smtClean="0"/>
              <a:t>Capability</a:t>
            </a:r>
          </a:p>
          <a:p>
            <a:r>
              <a:rPr lang="en-US" dirty="0" smtClean="0"/>
              <a:t>The ISO is continuing to evaluate this request and will have a final recommendation at the next MC presentation</a:t>
            </a:r>
            <a:endParaRPr lang="en-US" dirty="0"/>
          </a:p>
        </p:txBody>
      </p:sp>
    </p:spTree>
    <p:extLst>
      <p:ext uri="{BB962C8B-B14F-4D97-AF65-F5344CB8AC3E}">
        <p14:creationId xmlns:p14="http://schemas.microsoft.com/office/powerpoint/2010/main" xmlns="" val="1743501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0C7F894-2A36-495D-AB7C-1055F7AC0F9D}" type="slidenum">
              <a:rPr lang="en-US" smtClean="0"/>
              <a:pPr/>
              <a:t>6</a:t>
            </a:fld>
            <a:endParaRPr lang="en-US" dirty="0"/>
          </a:p>
        </p:txBody>
      </p:sp>
      <p:sp>
        <p:nvSpPr>
          <p:cNvPr id="5" name="Title 4"/>
          <p:cNvSpPr>
            <a:spLocks noGrp="1"/>
          </p:cNvSpPr>
          <p:nvPr>
            <p:ph type="title"/>
          </p:nvPr>
        </p:nvSpPr>
        <p:spPr/>
        <p:txBody>
          <a:bodyPr/>
          <a:lstStyle/>
          <a:p>
            <a:r>
              <a:rPr lang="en-US" dirty="0" smtClean="0"/>
              <a:t>Intermittent Power Resources will be allowed to use winter audits to be declared commercial</a:t>
            </a:r>
            <a:endParaRPr lang="en-US" dirty="0"/>
          </a:p>
        </p:txBody>
      </p:sp>
      <p:sp>
        <p:nvSpPr>
          <p:cNvPr id="6" name="Content Placeholder 5"/>
          <p:cNvSpPr>
            <a:spLocks noGrp="1"/>
          </p:cNvSpPr>
          <p:nvPr>
            <p:ph idx="1"/>
          </p:nvPr>
        </p:nvSpPr>
        <p:spPr/>
        <p:txBody>
          <a:bodyPr>
            <a:normAutofit fontScale="92500"/>
          </a:bodyPr>
          <a:lstStyle/>
          <a:p>
            <a:r>
              <a:rPr lang="en-US" dirty="0" smtClean="0"/>
              <a:t>Winter SCC will be used in the commercial determination process</a:t>
            </a:r>
          </a:p>
          <a:p>
            <a:pPr lvl="1"/>
            <a:r>
              <a:rPr lang="en-US" dirty="0" smtClean="0"/>
              <a:t>The applicable commercial percentage will be established by using the resource’s winter SCC in the numerator and the total winter proposed MW’s as the denominator </a:t>
            </a:r>
          </a:p>
          <a:p>
            <a:pPr lvl="1"/>
            <a:r>
              <a:rPr lang="en-US" dirty="0" smtClean="0"/>
              <a:t>The design will not be applicable to resources with no winter Qualified Capacity</a:t>
            </a:r>
          </a:p>
          <a:p>
            <a:r>
              <a:rPr lang="en-US" dirty="0" smtClean="0"/>
              <a:t>Resources cannot reduce their seasonal non-commercial qualified capacity disproportionately in winter and summer respectively</a:t>
            </a:r>
          </a:p>
          <a:p>
            <a:r>
              <a:rPr lang="en-US" dirty="0" smtClean="0"/>
              <a:t>Ongoing discussion at the VRWG will be considered in the final design proposal</a:t>
            </a:r>
          </a:p>
          <a:p>
            <a:pPr lvl="1"/>
            <a:r>
              <a:rPr lang="en-US" dirty="0" smtClean="0"/>
              <a:t>3/7/2016 VRWG agenda #4 - </a:t>
            </a:r>
            <a:r>
              <a:rPr lang="en-US" dirty="0" smtClean="0">
                <a:hlinkClick r:id="rId3"/>
              </a:rPr>
              <a:t>FCM Commercial Operation Auditing for Intermittent Generators</a:t>
            </a:r>
            <a:endParaRPr lang="en-US" dirty="0" smtClean="0"/>
          </a:p>
          <a:p>
            <a:pPr lvl="1"/>
            <a:r>
              <a:rPr lang="en-US" dirty="0" smtClean="0"/>
              <a:t>6/6/2016 VRWG agenda #2 - </a:t>
            </a:r>
            <a:r>
              <a:rPr lang="en-US" dirty="0" smtClean="0">
                <a:hlinkClick r:id="rId4"/>
              </a:rPr>
              <a:t>FCM Commercial Operation Auditing for Intermittent Generators</a:t>
            </a:r>
            <a:endParaRPr lang="en-US" dirty="0"/>
          </a:p>
        </p:txBody>
      </p:sp>
    </p:spTree>
    <p:extLst>
      <p:ext uri="{BB962C8B-B14F-4D97-AF65-F5344CB8AC3E}">
        <p14:creationId xmlns:p14="http://schemas.microsoft.com/office/powerpoint/2010/main" xmlns="" val="3053864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FCM qualification timeline changes are being considered</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Require all resource attribute changes to be completed no later than the 5th business day prior to the QDN</a:t>
            </a:r>
          </a:p>
          <a:p>
            <a:pPr marL="457200" indent="-457200">
              <a:buFont typeface="+mj-lt"/>
              <a:buAutoNum type="arabicPeriod"/>
            </a:pPr>
            <a:r>
              <a:rPr lang="en-US" dirty="0" smtClean="0"/>
              <a:t>Create deadline </a:t>
            </a:r>
            <a:r>
              <a:rPr lang="en-US" dirty="0"/>
              <a:t>that prohibits Lead Market Participant (LMP) </a:t>
            </a:r>
            <a:r>
              <a:rPr lang="en-US" dirty="0" smtClean="0"/>
              <a:t>changes 15 days before the Forward Capacity Auction</a:t>
            </a:r>
          </a:p>
          <a:p>
            <a:pPr lvl="1"/>
            <a:r>
              <a:rPr lang="en-US" dirty="0" smtClean="0"/>
              <a:t>Allowing LMP changes after this date could create circumstances where the auction input file is sent to the auctioneer with a different data set than what is on record at the ISO. </a:t>
            </a:r>
          </a:p>
          <a:p>
            <a:pPr marL="457200" indent="-457200">
              <a:buFont typeface="+mj-lt"/>
              <a:buAutoNum type="arabicPeriod"/>
            </a:pPr>
            <a:r>
              <a:rPr lang="en-US" dirty="0" smtClean="0"/>
              <a:t>The </a:t>
            </a:r>
            <a:r>
              <a:rPr lang="en-US" dirty="0"/>
              <a:t>ISO is continuing to evaluate moving </a:t>
            </a:r>
            <a:r>
              <a:rPr lang="en-US" dirty="0" smtClean="0"/>
              <a:t>the multi-year price lock election and the </a:t>
            </a:r>
            <a:r>
              <a:rPr lang="en-US" dirty="0"/>
              <a:t>d</a:t>
            </a:r>
            <a:r>
              <a:rPr lang="en-US" dirty="0" smtClean="0"/>
              <a:t>eadline to elect rationing closer to FCA</a:t>
            </a:r>
            <a:endParaRPr lang="en-US" dirty="0"/>
          </a:p>
          <a:p>
            <a:endParaRPr lang="en-US" dirty="0"/>
          </a:p>
        </p:txBody>
      </p:sp>
      <p:sp>
        <p:nvSpPr>
          <p:cNvPr id="4" name="Slide Number Placeholder 3"/>
          <p:cNvSpPr>
            <a:spLocks noGrp="1"/>
          </p:cNvSpPr>
          <p:nvPr>
            <p:ph type="sldNum" sz="quarter" idx="12"/>
          </p:nvPr>
        </p:nvSpPr>
        <p:spPr/>
        <p:txBody>
          <a:bodyPr/>
          <a:lstStyle/>
          <a:p>
            <a:fld id="{5B74E796-4A2C-43D6-882A-C18DB0D02885}" type="slidenum">
              <a:rPr lang="en-US" smtClean="0"/>
              <a:pPr/>
              <a:t>7</a:t>
            </a:fld>
            <a:endParaRPr lang="en-US" dirty="0"/>
          </a:p>
        </p:txBody>
      </p:sp>
    </p:spTree>
    <p:extLst>
      <p:ext uri="{BB962C8B-B14F-4D97-AF65-F5344CB8AC3E}">
        <p14:creationId xmlns:p14="http://schemas.microsoft.com/office/powerpoint/2010/main" xmlns="" val="312317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0C7F894-2A36-495D-AB7C-1055F7AC0F9D}" type="slidenum">
              <a:rPr lang="en-US" smtClean="0"/>
              <a:pPr/>
              <a:t>8</a:t>
            </a:fld>
            <a:endParaRPr lang="en-US" dirty="0"/>
          </a:p>
        </p:txBody>
      </p:sp>
      <p:sp>
        <p:nvSpPr>
          <p:cNvPr id="2" name="Title 1"/>
          <p:cNvSpPr>
            <a:spLocks noGrp="1"/>
          </p:cNvSpPr>
          <p:nvPr>
            <p:ph type="title"/>
          </p:nvPr>
        </p:nvSpPr>
        <p:spPr/>
        <p:txBody>
          <a:bodyPr/>
          <a:lstStyle/>
          <a:p>
            <a:r>
              <a:rPr lang="en-US" dirty="0" smtClean="0"/>
              <a:t>Clarify the settlement treatment for terminated CSO that is associated with CSO Bilaterals</a:t>
            </a:r>
            <a:endParaRPr lang="en-US" dirty="0"/>
          </a:p>
        </p:txBody>
      </p:sp>
      <p:sp>
        <p:nvSpPr>
          <p:cNvPr id="3" name="Text Placeholder 2"/>
          <p:cNvSpPr>
            <a:spLocks noGrp="1"/>
          </p:cNvSpPr>
          <p:nvPr>
            <p:ph type="body" sz="quarter" idx="1"/>
          </p:nvPr>
        </p:nvSpPr>
        <p:spPr/>
        <p:txBody>
          <a:bodyPr/>
          <a:lstStyle/>
          <a:p>
            <a:r>
              <a:rPr lang="en-US" dirty="0" smtClean="0"/>
              <a:t>The current provisions of Market Rule 1 lacks specific guidance as to where dollars associated with the acquiring side of a terminated CSO Bilateral are to be distributed should CSO termination taken place. </a:t>
            </a:r>
          </a:p>
          <a:p>
            <a:r>
              <a:rPr lang="en-US" dirty="0" smtClean="0"/>
              <a:t>When a resource has a CSO terminated associated with a CSO Bilateral, any excess dollars associated with the acquiring transaction will be allocated back to capacity load obligation</a:t>
            </a:r>
          </a:p>
          <a:p>
            <a:pPr lvl="1"/>
            <a:endParaRPr lang="en-US" dirty="0" smtClean="0"/>
          </a:p>
        </p:txBody>
      </p:sp>
    </p:spTree>
    <p:extLst>
      <p:ext uri="{BB962C8B-B14F-4D97-AF65-F5344CB8AC3E}">
        <p14:creationId xmlns:p14="http://schemas.microsoft.com/office/powerpoint/2010/main" xmlns="" val="41843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 Rule language that is no longer applicable will be removed</a:t>
            </a:r>
            <a:endParaRPr lang="en-US" dirty="0"/>
          </a:p>
        </p:txBody>
      </p:sp>
      <p:sp>
        <p:nvSpPr>
          <p:cNvPr id="3" name="Content Placeholder 2"/>
          <p:cNvSpPr>
            <a:spLocks noGrp="1"/>
          </p:cNvSpPr>
          <p:nvPr>
            <p:ph idx="1"/>
          </p:nvPr>
        </p:nvSpPr>
        <p:spPr/>
        <p:txBody>
          <a:bodyPr>
            <a:normAutofit/>
          </a:bodyPr>
          <a:lstStyle/>
          <a:p>
            <a:r>
              <a:rPr lang="en-US" dirty="0" smtClean="0"/>
              <a:t>Remove references to Demand Resource Dispatch Zone disaggregation</a:t>
            </a:r>
          </a:p>
          <a:p>
            <a:r>
              <a:rPr lang="en-US" dirty="0"/>
              <a:t>Remove the Settlement Only </a:t>
            </a:r>
            <a:r>
              <a:rPr lang="en-US" dirty="0" smtClean="0"/>
              <a:t>Resource </a:t>
            </a:r>
            <a:r>
              <a:rPr lang="en-US" dirty="0"/>
              <a:t>concept from FCM rules (as they are treated the same as a Generation Resource with the exception of the day-ahead offer requirement)</a:t>
            </a:r>
          </a:p>
          <a:p>
            <a:r>
              <a:rPr lang="en-US" dirty="0"/>
              <a:t>Include financial assurance requirement that must be met before a customer is allowed to become a Market Participant in the defined term Market Participant</a:t>
            </a:r>
          </a:p>
          <a:p>
            <a:r>
              <a:rPr lang="en-US" dirty="0"/>
              <a:t>Additional non-substantive items have been identified that will be reviewed when the tariff language is presented</a:t>
            </a:r>
          </a:p>
        </p:txBody>
      </p:sp>
    </p:spTree>
    <p:extLst>
      <p:ext uri="{BB962C8B-B14F-4D97-AF65-F5344CB8AC3E}">
        <p14:creationId xmlns:p14="http://schemas.microsoft.com/office/powerpoint/2010/main" xmlns="" val="17524963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yan - Mod Public">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Ryan - Mod Public</Template>
  <TotalTime>0</TotalTime>
  <Words>894</Words>
  <Application>Microsoft Office PowerPoint</Application>
  <PresentationFormat>On-screen Show (4:3)</PresentationFormat>
  <Paragraphs>101</Paragraphs>
  <Slides>12</Slides>
  <Notes>12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Ryan - Mod Public</vt:lpstr>
      <vt:lpstr>blank</vt:lpstr>
      <vt:lpstr>Slide 1</vt:lpstr>
      <vt:lpstr>Slide 2</vt:lpstr>
      <vt:lpstr>The ISO plans to bring a proposal in September that will include the following elements</vt:lpstr>
      <vt:lpstr>Incremental capacity changes will streamline the qualification process</vt:lpstr>
      <vt:lpstr>The ISO is evaluating the need to apply QPCRD to incremental capacity less than CNRC </vt:lpstr>
      <vt:lpstr>Intermittent Power Resources will be allowed to use winter audits to be declared commercial</vt:lpstr>
      <vt:lpstr>FCM qualification timeline changes are being considered</vt:lpstr>
      <vt:lpstr>Clarify the settlement treatment for terminated CSO that is associated with CSO Bilaterals</vt:lpstr>
      <vt:lpstr>Market Rule language that is no longer applicable will be removed</vt:lpstr>
      <vt:lpstr>The ISO is not planning to address the following items as part of this package of changes</vt:lpstr>
      <vt:lpstr>FCM Enhancements Phase II Project Timeline</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2016-07-12T15:12:23Z</dcterms:created>
  <dcterms:modified xsi:type="dcterms:W3CDTF">2016-07-12T20:25:18Z</dcterms:modified>
</cp:coreProperties>
</file>