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  <p:sldMasterId id="2147483708" r:id="rId2"/>
  </p:sldMasterIdLst>
  <p:notesMasterIdLst>
    <p:notesMasterId r:id="rId13"/>
  </p:notesMasterIdLst>
  <p:handoutMasterIdLst>
    <p:handoutMasterId r:id="rId14"/>
  </p:handoutMasterIdLst>
  <p:sldIdLst>
    <p:sldId id="276" r:id="rId3"/>
    <p:sldId id="277" r:id="rId4"/>
    <p:sldId id="285" r:id="rId5"/>
    <p:sldId id="294" r:id="rId6"/>
    <p:sldId id="295" r:id="rId7"/>
    <p:sldId id="291" r:id="rId8"/>
    <p:sldId id="279" r:id="rId9"/>
    <p:sldId id="284" r:id="rId10"/>
    <p:sldId id="270" r:id="rId11"/>
    <p:sldId id="280" r:id="rId12"/>
  </p:sldIdLst>
  <p:sldSz cx="9144000" cy="6858000" type="screen4x3"/>
  <p:notesSz cx="7315200" cy="9601200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00"/>
    <a:srgbClr val="EC1F25"/>
    <a:srgbClr val="FBB92F"/>
    <a:srgbClr val="77BD2A"/>
    <a:srgbClr val="62777F"/>
    <a:srgbClr val="6FA943"/>
    <a:srgbClr val="B9D257"/>
    <a:srgbClr val="F68920"/>
    <a:srgbClr val="8555A1"/>
    <a:srgbClr val="1E6A9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58" autoAdjust="0"/>
    <p:restoredTop sz="94662" autoAdjust="0"/>
  </p:normalViewPr>
  <p:slideViewPr>
    <p:cSldViewPr>
      <p:cViewPr>
        <p:scale>
          <a:sx n="80" d="100"/>
          <a:sy n="80" d="100"/>
        </p:scale>
        <p:origin x="-2544" y="-7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-3130" y="-86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698" cy="480226"/>
          </a:xfrm>
          <a:prstGeom prst="rect">
            <a:avLst/>
          </a:prstGeom>
        </p:spPr>
        <p:txBody>
          <a:bodyPr vert="horz" lIns="95564" tIns="47782" rIns="95564" bIns="47782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832" y="0"/>
            <a:ext cx="3169698" cy="480226"/>
          </a:xfrm>
          <a:prstGeom prst="rect">
            <a:avLst/>
          </a:prstGeom>
        </p:spPr>
        <p:txBody>
          <a:bodyPr vert="horz" lIns="95564" tIns="47782" rIns="95564" bIns="47782" rtlCol="0"/>
          <a:lstStyle>
            <a:lvl1pPr algn="r">
              <a:defRPr sz="1300"/>
            </a:lvl1pPr>
          </a:lstStyle>
          <a:p>
            <a:fld id="{F87AAE7F-D37E-4830-9F5E-F36A5F180179}" type="datetimeFigureOut">
              <a:rPr lang="en-US" smtClean="0"/>
              <a:pPr/>
              <a:t>7/12/2016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325"/>
            <a:ext cx="3169698" cy="480226"/>
          </a:xfrm>
          <a:prstGeom prst="rect">
            <a:avLst/>
          </a:prstGeom>
        </p:spPr>
        <p:txBody>
          <a:bodyPr vert="horz" lIns="95564" tIns="47782" rIns="95564" bIns="47782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832" y="9119325"/>
            <a:ext cx="3169698" cy="480226"/>
          </a:xfrm>
          <a:prstGeom prst="rect">
            <a:avLst/>
          </a:prstGeom>
        </p:spPr>
        <p:txBody>
          <a:bodyPr vert="horz" lIns="95564" tIns="47782" rIns="95564" bIns="47782" rtlCol="0" anchor="b"/>
          <a:lstStyle>
            <a:lvl1pPr algn="r">
              <a:defRPr sz="1300"/>
            </a:lvl1pPr>
          </a:lstStyle>
          <a:p>
            <a:fld id="{8FE02180-CD27-4473-AA37-00085480B5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061113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3" tIns="48332" rIns="96663" bIns="48332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lIns="96663" tIns="48332" rIns="96663" bIns="48332" rtlCol="0"/>
          <a:lstStyle>
            <a:lvl1pPr algn="r">
              <a:defRPr sz="1300"/>
            </a:lvl1pPr>
          </a:lstStyle>
          <a:p>
            <a:fld id="{9EDDEDB6-CD57-44C2-AB19-AC7D3BB8FF8E}" type="datetimeFigureOut">
              <a:rPr lang="en-US" smtClean="0"/>
              <a:pPr/>
              <a:t>7/12/2016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3" tIns="48332" rIns="96663" bIns="4833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1"/>
            <a:ext cx="5852160" cy="4320540"/>
          </a:xfrm>
          <a:prstGeom prst="rect">
            <a:avLst/>
          </a:prstGeom>
        </p:spPr>
        <p:txBody>
          <a:bodyPr vert="horz" lIns="96663" tIns="48332" rIns="96663" bIns="4833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3"/>
            <a:ext cx="3169920" cy="480060"/>
          </a:xfrm>
          <a:prstGeom prst="rect">
            <a:avLst/>
          </a:prstGeom>
        </p:spPr>
        <p:txBody>
          <a:bodyPr vert="horz" lIns="96663" tIns="48332" rIns="96663" bIns="48332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3"/>
            <a:ext cx="3169920" cy="480060"/>
          </a:xfrm>
          <a:prstGeom prst="rect">
            <a:avLst/>
          </a:prstGeom>
        </p:spPr>
        <p:txBody>
          <a:bodyPr vert="horz" lIns="96663" tIns="48332" rIns="96663" bIns="48332" rtlCol="0" anchor="b"/>
          <a:lstStyle>
            <a:lvl1pPr algn="r">
              <a:defRPr sz="1300"/>
            </a:lvl1pPr>
          </a:lstStyle>
          <a:p>
            <a:fld id="{530677A1-BB48-42A6-9D40-5F3F87EA9D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74805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009406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751598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13563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341954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341954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035132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135634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84764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hyperlink" Target="http://www.iso-ne.com/about/news-media/newswire" TargetMode="External"/><Relationship Id="rId3" Type="http://schemas.openxmlformats.org/officeDocument/2006/relationships/image" Target="../media/image7.png"/><Relationship Id="rId7" Type="http://schemas.openxmlformats.org/officeDocument/2006/relationships/image" Target="../media/image9.jpeg"/><Relationship Id="rId12" Type="http://schemas.openxmlformats.org/officeDocument/2006/relationships/image" Target="../media/image12.png"/><Relationship Id="rId2" Type="http://schemas.openxmlformats.org/officeDocument/2006/relationships/hyperlink" Target="http://www.iso-ne.com/about/news-media/tweets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iso-ne.com/about/news-media/iso-to-go" TargetMode="External"/><Relationship Id="rId11" Type="http://schemas.openxmlformats.org/officeDocument/2006/relationships/hyperlink" Target="https://itunes.apple.com/us/app/iso-to-go/id555114876" TargetMode="External"/><Relationship Id="rId5" Type="http://schemas.openxmlformats.org/officeDocument/2006/relationships/image" Target="../media/image8.jpeg"/><Relationship Id="rId15" Type="http://schemas.openxmlformats.org/officeDocument/2006/relationships/hyperlink" Target="https://twitter.com/isonewengland" TargetMode="External"/><Relationship Id="rId10" Type="http://schemas.openxmlformats.org/officeDocument/2006/relationships/image" Target="../media/image11.png"/><Relationship Id="rId4" Type="http://schemas.openxmlformats.org/officeDocument/2006/relationships/hyperlink" Target="http://www.isonewswire.com/" TargetMode="External"/><Relationship Id="rId9" Type="http://schemas.openxmlformats.org/officeDocument/2006/relationships/hyperlink" Target="https://play.google.com/store/apps/details?id=com.isone.iso.to.go&amp;feature=search_result" TargetMode="External"/><Relationship Id="rId14" Type="http://schemas.openxmlformats.org/officeDocument/2006/relationships/hyperlink" Target="http://www.iso-ne.com/isoexpress/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and location"/>
          <p:cNvSpPr>
            <a:spLocks noGrp="1"/>
          </p:cNvSpPr>
          <p:nvPr>
            <p:ph type="body" sz="quarter" idx="13" hasCustomPrompt="1"/>
          </p:nvPr>
        </p:nvSpPr>
        <p:spPr>
          <a:xfrm>
            <a:off x="3289002" y="262268"/>
            <a:ext cx="5559552" cy="304800"/>
          </a:xfrm>
        </p:spPr>
        <p:txBody>
          <a:bodyPr anchor="ctr">
            <a:noAutofit/>
          </a:bodyPr>
          <a:lstStyle>
            <a:lvl1pPr algn="r">
              <a:buNone/>
              <a:defRPr sz="1100" kern="0" cap="all" spc="300" baseline="0">
                <a:solidFill>
                  <a:srgbClr val="000000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DATE ALL CAPS  |   LOCATION ALL CAPS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03533" y="3247660"/>
            <a:ext cx="5559552" cy="0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27"/>
          <p:cNvSpPr>
            <a:spLocks noGrp="1"/>
          </p:cNvSpPr>
          <p:nvPr>
            <p:ph type="body" sz="quarter" idx="17" hasCustomPrompt="1"/>
          </p:nvPr>
        </p:nvSpPr>
        <p:spPr>
          <a:xfrm>
            <a:off x="3289002" y="5114264"/>
            <a:ext cx="5559552" cy="381000"/>
          </a:xfrm>
        </p:spPr>
        <p:txBody>
          <a:bodyPr wrap="none" lIns="0" tIns="0" rIns="0" bIns="0">
            <a:normAutofit/>
          </a:bodyPr>
          <a:lstStyle>
            <a:lvl1pPr algn="r">
              <a:buNone/>
              <a:defRPr sz="2400" i="0" baseline="0">
                <a:solidFill>
                  <a:schemeClr val="accent1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20" name="Text Placeholder 27"/>
          <p:cNvSpPr>
            <a:spLocks noGrp="1"/>
          </p:cNvSpPr>
          <p:nvPr>
            <p:ph type="body" sz="quarter" idx="18" hasCustomPrompt="1"/>
          </p:nvPr>
        </p:nvSpPr>
        <p:spPr>
          <a:xfrm>
            <a:off x="3289002" y="5582097"/>
            <a:ext cx="5559552" cy="381000"/>
          </a:xfrm>
        </p:spPr>
        <p:txBody>
          <a:bodyPr wrap="none" lIns="0" tIns="0" rIns="0" bIns="0">
            <a:normAutofit/>
          </a:bodyPr>
          <a:lstStyle>
            <a:lvl1pPr algn="r">
              <a:buNone/>
              <a:defRPr sz="1050" i="0" kern="0" cap="all" spc="300" baseline="0">
                <a:solidFill>
                  <a:srgbClr val="000000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PRESENTER TITLE ALL CAPS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8979" y="2523277"/>
            <a:ext cx="2586158" cy="1220048"/>
          </a:xfrm>
          <a:prstGeom prst="rect">
            <a:avLst/>
          </a:prstGeom>
        </p:spPr>
      </p:pic>
      <p:sp>
        <p:nvSpPr>
          <p:cNvPr id="17" name="Text Placeholder 27"/>
          <p:cNvSpPr>
            <a:spLocks noGrp="1"/>
          </p:cNvSpPr>
          <p:nvPr>
            <p:ph type="body" sz="quarter" idx="16" hasCustomPrompt="1"/>
          </p:nvPr>
        </p:nvSpPr>
        <p:spPr>
          <a:xfrm>
            <a:off x="3289002" y="3475680"/>
            <a:ext cx="5559552" cy="867720"/>
          </a:xfrm>
        </p:spPr>
        <p:txBody>
          <a:bodyPr wrap="square" lIns="0" tIns="0" rIns="0" bIns="0">
            <a:normAutofit/>
          </a:bodyPr>
          <a:lstStyle>
            <a:lvl1pPr marL="0" indent="0" algn="l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Subtitle of Presentation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9" hasCustomPrompt="1"/>
          </p:nvPr>
        </p:nvSpPr>
        <p:spPr>
          <a:xfrm>
            <a:off x="3276600" y="1419439"/>
            <a:ext cx="5562600" cy="1600200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400" baseline="0">
                <a:solidFill>
                  <a:schemeClr val="accent1"/>
                </a:solidFill>
                <a:latin typeface="+mj-lt"/>
              </a:defRPr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</a:lstStyle>
          <a:p>
            <a:pPr lvl="0"/>
            <a:r>
              <a:rPr lang="en-US" dirty="0" smtClean="0"/>
              <a:t>Title of Presentation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que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14800" y="775855"/>
            <a:ext cx="5334000" cy="5334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3299" y="3200400"/>
            <a:ext cx="3880514" cy="847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5128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05128"/>
            <a:ext cx="4038600" cy="4767072"/>
          </a:xfrm>
        </p:spPr>
        <p:txBody>
          <a:bodyPr>
            <a:normAutofit/>
          </a:bodyPr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iso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08176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274"/>
            <a:ext cx="4040188" cy="4098925"/>
          </a:xfrm>
        </p:spPr>
        <p:txBody>
          <a:bodyPr/>
          <a:lstStyle>
            <a:lvl1pPr>
              <a:defRPr sz="2000">
                <a:solidFill>
                  <a:srgbClr val="000000"/>
                </a:solidFill>
              </a:defRPr>
            </a:lvl1pPr>
            <a:lvl2pPr>
              <a:defRPr sz="1800">
                <a:solidFill>
                  <a:srgbClr val="000000"/>
                </a:solidFill>
              </a:defRPr>
            </a:lvl2pPr>
            <a:lvl3pPr>
              <a:defRPr sz="1600">
                <a:solidFill>
                  <a:srgbClr val="000000"/>
                </a:solidFill>
              </a:defRPr>
            </a:lvl3pPr>
            <a:lvl4pPr>
              <a:defRPr sz="1400">
                <a:solidFill>
                  <a:srgbClr val="000000"/>
                </a:solidFill>
              </a:defRPr>
            </a:lvl4pPr>
            <a:lvl5pPr>
              <a:defRPr sz="1400">
                <a:solidFill>
                  <a:srgbClr val="0000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08176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274"/>
            <a:ext cx="4041775" cy="4098925"/>
          </a:xfrm>
        </p:spPr>
        <p:txBody>
          <a:bodyPr>
            <a:normAutofit/>
          </a:bodyPr>
          <a:lstStyle>
            <a:lvl1pPr>
              <a:defRPr sz="2000">
                <a:solidFill>
                  <a:srgbClr val="000000"/>
                </a:solidFill>
              </a:defRPr>
            </a:lvl1pPr>
            <a:lvl2pPr>
              <a:defRPr sz="1800">
                <a:solidFill>
                  <a:srgbClr val="000000"/>
                </a:solidFill>
              </a:defRPr>
            </a:lvl2pPr>
            <a:lvl3pPr>
              <a:defRPr sz="1600">
                <a:solidFill>
                  <a:srgbClr val="000000"/>
                </a:solidFill>
              </a:defRPr>
            </a:lvl3pPr>
            <a:lvl4pPr>
              <a:defRPr sz="1400">
                <a:solidFill>
                  <a:srgbClr val="000000"/>
                </a:solidFill>
              </a:defRPr>
            </a:lvl4pPr>
            <a:lvl5pPr>
              <a:defRPr sz="1400">
                <a:solidFill>
                  <a:srgbClr val="0000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hart Placeholder 6"/>
          <p:cNvSpPr>
            <a:spLocks noGrp="1"/>
          </p:cNvSpPr>
          <p:nvPr>
            <p:ph type="chart" sz="quarter" idx="11"/>
          </p:nvPr>
        </p:nvSpPr>
        <p:spPr>
          <a:xfrm>
            <a:off x="457200" y="1408176"/>
            <a:ext cx="8229600" cy="47625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chart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smart art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martArt Placeholder 7"/>
          <p:cNvSpPr>
            <a:spLocks noGrp="1"/>
          </p:cNvSpPr>
          <p:nvPr>
            <p:ph type="dgm" sz="quarter" idx="11"/>
          </p:nvPr>
        </p:nvSpPr>
        <p:spPr>
          <a:xfrm>
            <a:off x="457200" y="1405128"/>
            <a:ext cx="8229600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SmartArt graphic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able Placeholder 5"/>
          <p:cNvSpPr>
            <a:spLocks noGrp="1"/>
          </p:cNvSpPr>
          <p:nvPr>
            <p:ph type="tbl" sz="quarter" idx="10"/>
          </p:nvPr>
        </p:nvSpPr>
        <p:spPr>
          <a:xfrm>
            <a:off x="457200" y="1405128"/>
            <a:ext cx="8229600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picture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6738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645152" y="1408176"/>
            <a:ext cx="4041648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picture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5128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57200" y="1405128"/>
            <a:ext cx="4041648" cy="4767406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char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5696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chart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hart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35608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3"/>
          </p:nvPr>
        </p:nvSpPr>
        <p:spPr>
          <a:xfrm>
            <a:off x="457200" y="1435608"/>
            <a:ext cx="4041648" cy="4765399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chart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ransitional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3900856" y="6467127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rgbClr val="637E8E"/>
                </a:solidFill>
              </a:rPr>
              <a:t>ISO-NE INTERNAL USE</a:t>
            </a:r>
            <a:endParaRPr lang="en-US" sz="800" b="1" dirty="0">
              <a:solidFill>
                <a:srgbClr val="637E8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" y="6300216"/>
            <a:ext cx="9143992" cy="56735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3900856" y="6327648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/>
                </a:solidFill>
              </a:rPr>
              <a:t>ISO-NE PUBLIC</a:t>
            </a:r>
            <a:endParaRPr lang="en-US" sz="700" b="1" dirty="0">
              <a:solidFill>
                <a:schemeClr val="tx1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057400"/>
            <a:ext cx="7772400" cy="1362075"/>
          </a:xfrm>
        </p:spPr>
        <p:txBody>
          <a:bodyPr anchor="b"/>
          <a:lstStyle>
            <a:lvl1pPr algn="l">
              <a:defRPr sz="32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transitional slide Title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3429000"/>
            <a:ext cx="7772400" cy="1500187"/>
          </a:xfr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Transitional Slide Subtitle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table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6738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4645152" y="1408176"/>
            <a:ext cx="4041648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able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457200" y="1408176"/>
            <a:ext cx="4041648" cy="4767406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smart art graphic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3690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martArt Placeholder 8"/>
          <p:cNvSpPr>
            <a:spLocks noGrp="1"/>
          </p:cNvSpPr>
          <p:nvPr>
            <p:ph type="dgm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SmartArt graphic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smart art graphic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4024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martArt Placeholder 8"/>
          <p:cNvSpPr>
            <a:spLocks noGrp="1"/>
          </p:cNvSpPr>
          <p:nvPr>
            <p:ph type="dgm" sz="quarter" idx="13"/>
          </p:nvPr>
        </p:nvSpPr>
        <p:spPr>
          <a:xfrm>
            <a:off x="457200" y="1408176"/>
            <a:ext cx="4041648" cy="4764358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SmartArt graphic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media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3690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media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media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4024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457200" y="1408176"/>
            <a:ext cx="4041648" cy="4764358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media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clip ar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5696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lipArt Placeholder 8"/>
          <p:cNvSpPr>
            <a:spLocks noGrp="1"/>
          </p:cNvSpPr>
          <p:nvPr>
            <p:ph type="clipArt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clip 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lip art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4024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lipArt Placeholder 8"/>
          <p:cNvSpPr>
            <a:spLocks noGrp="1"/>
          </p:cNvSpPr>
          <p:nvPr>
            <p:ph type="clipArt" sz="quarter" idx="13"/>
          </p:nvPr>
        </p:nvSpPr>
        <p:spPr>
          <a:xfrm>
            <a:off x="457200" y="1408176"/>
            <a:ext cx="4041648" cy="476235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icon to add clip 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o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2209801"/>
            <a:ext cx="7772400" cy="13620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1" cap="none" baseline="0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Topic Title (36pt)</a:t>
            </a:r>
            <a:endParaRPr lang="en-US" dirty="0"/>
          </a:p>
        </p:txBody>
      </p:sp>
      <p:sp>
        <p:nvSpPr>
          <p:cNvPr id="5" name="Subtitle 1.5"/>
          <p:cNvSpPr>
            <a:spLocks noGrp="1"/>
          </p:cNvSpPr>
          <p:nvPr>
            <p:ph type="body" idx="1" hasCustomPrompt="1"/>
          </p:nvPr>
        </p:nvSpPr>
        <p:spPr>
          <a:xfrm>
            <a:off x="685800" y="3581401"/>
            <a:ext cx="7772400" cy="150018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Subtitle of Topic (optional)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1706880" y="5943600"/>
            <a:ext cx="7360920" cy="387191"/>
          </a:xfrm>
          <a:prstGeom prst="roundRect">
            <a:avLst>
              <a:gd name="adj" fmla="val 8861"/>
            </a:avLst>
          </a:prstGeom>
        </p:spPr>
        <p:txBody>
          <a:bodyPr/>
          <a:lstStyle>
            <a:lvl1pPr algn="r">
              <a:defRPr i="1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Optional: use this for references or other footnotes (18pt )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4"/>
          </p:nvPr>
        </p:nvSpPr>
        <p:spPr>
          <a:xfrm>
            <a:off x="8534400" y="6365882"/>
            <a:ext cx="381000" cy="26351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824575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mplate 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2"/>
          <p:cNvSpPr txBox="1">
            <a:spLocks/>
          </p:cNvSpPr>
          <p:nvPr userDrawn="1"/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rgbClr val="637E8E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0D2C783-583D-47C4-9F33-9EB4B47B6128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1068" y="1037170"/>
            <a:ext cx="3063875" cy="96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/>
          <p:cNvSpPr/>
          <p:nvPr userDrawn="1"/>
        </p:nvSpPr>
        <p:spPr>
          <a:xfrm>
            <a:off x="2988734" y="931337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1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0" name="Oval 9"/>
          <p:cNvSpPr/>
          <p:nvPr userDrawn="1"/>
        </p:nvSpPr>
        <p:spPr>
          <a:xfrm>
            <a:off x="464610" y="1257832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1" name="Text Placeholder 8"/>
          <p:cNvSpPr txBox="1">
            <a:spLocks/>
          </p:cNvSpPr>
          <p:nvPr userDrawn="1"/>
        </p:nvSpPr>
        <p:spPr>
          <a:xfrm>
            <a:off x="787401" y="2032000"/>
            <a:ext cx="2759075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Click the </a:t>
            </a:r>
            <a:r>
              <a:rPr lang="en-US" sz="1400" b="1" i="1" dirty="0" smtClean="0">
                <a:solidFill>
                  <a:srgbClr val="000000"/>
                </a:solidFill>
              </a:rPr>
              <a:t>View</a:t>
            </a:r>
            <a:r>
              <a:rPr lang="en-US" sz="1400" dirty="0" smtClean="0">
                <a:solidFill>
                  <a:srgbClr val="000000"/>
                </a:solidFill>
              </a:rPr>
              <a:t> tab</a:t>
            </a:r>
          </a:p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Click the </a:t>
            </a:r>
            <a:r>
              <a:rPr lang="en-US" sz="1400" b="1" i="1" dirty="0" smtClean="0">
                <a:solidFill>
                  <a:srgbClr val="000000"/>
                </a:solidFill>
              </a:rPr>
              <a:t>Slide Master </a:t>
            </a:r>
            <a:r>
              <a:rPr lang="en-US" sz="1400" dirty="0" smtClean="0">
                <a:solidFill>
                  <a:srgbClr val="000000"/>
                </a:solidFill>
              </a:rPr>
              <a:t>button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2" name="Oval 11"/>
          <p:cNvSpPr/>
          <p:nvPr userDrawn="1"/>
        </p:nvSpPr>
        <p:spPr>
          <a:xfrm>
            <a:off x="584204" y="2065875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1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3" name="Oval 12"/>
          <p:cNvSpPr/>
          <p:nvPr userDrawn="1"/>
        </p:nvSpPr>
        <p:spPr>
          <a:xfrm>
            <a:off x="584204" y="2434171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0510"/>
          <a:stretch/>
        </p:blipFill>
        <p:spPr bwMode="auto">
          <a:xfrm>
            <a:off x="464610" y="2827870"/>
            <a:ext cx="1676399" cy="1267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8"/>
          <p:cNvSpPr txBox="1">
            <a:spLocks/>
          </p:cNvSpPr>
          <p:nvPr userDrawn="1"/>
        </p:nvSpPr>
        <p:spPr>
          <a:xfrm>
            <a:off x="2426230" y="2836596"/>
            <a:ext cx="1951038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In the left-hand pane scroll up to the first and largest of the slides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7" name="Oval 16"/>
          <p:cNvSpPr/>
          <p:nvPr userDrawn="1"/>
        </p:nvSpPr>
        <p:spPr>
          <a:xfrm>
            <a:off x="2223033" y="2866234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3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279932" y="125581"/>
            <a:ext cx="4097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This template is intended for content considered </a:t>
            </a:r>
            <a:r>
              <a:rPr lang="en-US" sz="1600" b="1" dirty="0" smtClean="0">
                <a:solidFill>
                  <a:srgbClr val="000000"/>
                </a:solidFill>
              </a:rPr>
              <a:t>ISO-NE PUBLIC</a:t>
            </a:r>
            <a:r>
              <a:rPr lang="en-US" sz="1600" dirty="0" smtClean="0">
                <a:solidFill>
                  <a:srgbClr val="000000"/>
                </a:solidFill>
              </a:rPr>
              <a:t>. If at any point you need to change the label within the footer: 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1" name="Text Placeholder 8"/>
          <p:cNvSpPr txBox="1">
            <a:spLocks/>
          </p:cNvSpPr>
          <p:nvPr userDrawn="1"/>
        </p:nvSpPr>
        <p:spPr>
          <a:xfrm>
            <a:off x="2421467" y="4233335"/>
            <a:ext cx="1955801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Edit the footer to reflect the appropriate label</a:t>
            </a:r>
            <a:r>
              <a:rPr lang="en-US" sz="1400" baseline="0" dirty="0" smtClean="0">
                <a:solidFill>
                  <a:srgbClr val="000000"/>
                </a:solidFill>
              </a:rPr>
              <a:t> </a:t>
            </a:r>
          </a:p>
          <a:p>
            <a:pPr marL="0" indent="0">
              <a:buFont typeface="Arial" pitchFamily="34" charset="0"/>
              <a:buNone/>
            </a:pP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2" name="Oval 21"/>
          <p:cNvSpPr/>
          <p:nvPr userDrawn="1"/>
        </p:nvSpPr>
        <p:spPr>
          <a:xfrm>
            <a:off x="2218270" y="4262973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4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95968" y="5071535"/>
            <a:ext cx="5715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 Placeholder 8"/>
          <p:cNvSpPr txBox="1">
            <a:spLocks/>
          </p:cNvSpPr>
          <p:nvPr userDrawn="1"/>
        </p:nvSpPr>
        <p:spPr>
          <a:xfrm>
            <a:off x="2422525" y="5071535"/>
            <a:ext cx="2030943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On the </a:t>
            </a:r>
            <a:r>
              <a:rPr lang="en-US" sz="1400" i="1" dirty="0" smtClean="0">
                <a:solidFill>
                  <a:srgbClr val="000000"/>
                </a:solidFill>
              </a:rPr>
              <a:t>Slide Maste</a:t>
            </a:r>
            <a:r>
              <a:rPr lang="en-US" sz="1400" dirty="0" smtClean="0">
                <a:solidFill>
                  <a:srgbClr val="000000"/>
                </a:solidFill>
              </a:rPr>
              <a:t>r ribbon, click</a:t>
            </a:r>
            <a:r>
              <a:rPr lang="en-US" sz="1400" baseline="0" dirty="0" smtClean="0">
                <a:solidFill>
                  <a:srgbClr val="000000"/>
                </a:solidFill>
              </a:rPr>
              <a:t> the </a:t>
            </a:r>
            <a:r>
              <a:rPr lang="en-US" sz="1400" b="1" i="1" baseline="0" dirty="0" smtClean="0">
                <a:solidFill>
                  <a:srgbClr val="000000"/>
                </a:solidFill>
              </a:rPr>
              <a:t>Close Master View</a:t>
            </a:r>
            <a:r>
              <a:rPr lang="en-US" sz="1400" baseline="0" dirty="0" smtClean="0">
                <a:solidFill>
                  <a:srgbClr val="000000"/>
                </a:solidFill>
              </a:rPr>
              <a:t> button</a:t>
            </a:r>
          </a:p>
          <a:p>
            <a:pPr marL="0" indent="0">
              <a:buFont typeface="Arial" pitchFamily="34" charset="0"/>
              <a:buNone/>
            </a:pP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5" name="Oval 24"/>
          <p:cNvSpPr/>
          <p:nvPr userDrawn="1"/>
        </p:nvSpPr>
        <p:spPr>
          <a:xfrm>
            <a:off x="2219328" y="5101173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5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10068" y="125581"/>
            <a:ext cx="4419600" cy="61990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7" name="Rectangle 26"/>
          <p:cNvSpPr/>
          <p:nvPr userDrawn="1"/>
        </p:nvSpPr>
        <p:spPr>
          <a:xfrm>
            <a:off x="4758268" y="125580"/>
            <a:ext cx="4267200" cy="619902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186268" y="5862935"/>
            <a:ext cx="436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solidFill>
                  <a:srgbClr val="000000"/>
                </a:solidFill>
              </a:rPr>
              <a:t>Note: If using transitional slides,</a:t>
            </a:r>
            <a:r>
              <a:rPr lang="en-US" sz="1200" i="1" baseline="0" dirty="0" smtClean="0">
                <a:solidFill>
                  <a:srgbClr val="000000"/>
                </a:solidFill>
              </a:rPr>
              <a:t> you must also locate these within the Slide Master and edit the footer label accordingly</a:t>
            </a:r>
            <a:endParaRPr lang="en-US" sz="1200" i="1" dirty="0">
              <a:solidFill>
                <a:srgbClr val="000000"/>
              </a:solidFill>
            </a:endParaRPr>
          </a:p>
        </p:txBody>
      </p:sp>
      <p:sp>
        <p:nvSpPr>
          <p:cNvPr id="30" name="TextBox 29"/>
          <p:cNvSpPr txBox="1"/>
          <p:nvPr userDrawn="1"/>
        </p:nvSpPr>
        <p:spPr>
          <a:xfrm>
            <a:off x="5029200" y="135466"/>
            <a:ext cx="3886200" cy="2487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This template</a:t>
            </a:r>
            <a:r>
              <a:rPr lang="en-US" sz="1600" baseline="0" dirty="0" smtClean="0">
                <a:solidFill>
                  <a:srgbClr val="000000"/>
                </a:solidFill>
              </a:rPr>
              <a:t> contains a variety of slide options to support your presentation needs.  </a:t>
            </a:r>
          </a:p>
          <a:p>
            <a:endParaRPr lang="en-US" sz="1400" baseline="0" dirty="0" smtClean="0">
              <a:solidFill>
                <a:srgbClr val="000000"/>
              </a:solidFill>
            </a:endParaRPr>
          </a:p>
          <a:p>
            <a:r>
              <a:rPr lang="en-US" sz="1400" baseline="0" dirty="0" smtClean="0">
                <a:solidFill>
                  <a:srgbClr val="000000"/>
                </a:solidFill>
              </a:rPr>
              <a:t>To change a slide layout: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baseline="0" dirty="0" smtClean="0">
                <a:solidFill>
                  <a:srgbClr val="000000"/>
                </a:solidFill>
              </a:rPr>
              <a:t>Select the </a:t>
            </a:r>
            <a:r>
              <a:rPr lang="en-US" sz="1400" b="1" i="1" baseline="0" dirty="0" smtClean="0">
                <a:solidFill>
                  <a:srgbClr val="000000"/>
                </a:solidFill>
              </a:rPr>
              <a:t>slide</a:t>
            </a:r>
            <a:r>
              <a:rPr lang="en-US" sz="1400" baseline="0" dirty="0" smtClean="0">
                <a:solidFill>
                  <a:srgbClr val="000000"/>
                </a:solidFill>
              </a:rPr>
              <a:t> you wish to change.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baseline="0" dirty="0" smtClean="0">
                <a:solidFill>
                  <a:srgbClr val="000000"/>
                </a:solidFill>
              </a:rPr>
              <a:t>In the PowerPoint ribbon, click to view the </a:t>
            </a:r>
            <a:r>
              <a:rPr lang="en-US" sz="1400" b="1" i="1" baseline="0" dirty="0" smtClean="0">
                <a:solidFill>
                  <a:srgbClr val="000000"/>
                </a:solidFill>
              </a:rPr>
              <a:t>Home</a:t>
            </a:r>
            <a:r>
              <a:rPr lang="en-US" sz="1400" baseline="0" dirty="0" smtClean="0">
                <a:solidFill>
                  <a:srgbClr val="000000"/>
                </a:solidFill>
              </a:rPr>
              <a:t> tab.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Click the </a:t>
            </a:r>
            <a:r>
              <a:rPr lang="en-US" sz="1400" b="1" i="1" dirty="0" smtClean="0">
                <a:solidFill>
                  <a:srgbClr val="000000"/>
                </a:solidFill>
              </a:rPr>
              <a:t>Layout</a:t>
            </a:r>
            <a:r>
              <a:rPr lang="en-US" sz="1400" dirty="0" smtClean="0">
                <a:solidFill>
                  <a:srgbClr val="000000"/>
                </a:solidFill>
              </a:rPr>
              <a:t> button.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From</a:t>
            </a:r>
            <a:r>
              <a:rPr lang="en-US" sz="1400" baseline="0" dirty="0" smtClean="0">
                <a:solidFill>
                  <a:srgbClr val="000000"/>
                </a:solidFill>
              </a:rPr>
              <a:t> the window of layout options that appears, choose the </a:t>
            </a:r>
            <a:r>
              <a:rPr lang="en-US" sz="1400" b="1" i="1" baseline="0" dirty="0" smtClean="0">
                <a:solidFill>
                  <a:srgbClr val="000000"/>
                </a:solidFill>
              </a:rPr>
              <a:t>desired layout</a:t>
            </a:r>
            <a:r>
              <a:rPr lang="en-US" sz="1400" baseline="0" dirty="0" smtClean="0">
                <a:solidFill>
                  <a:srgbClr val="000000"/>
                </a:solidFill>
              </a:rPr>
              <a:t>.</a:t>
            </a:r>
            <a:endParaRPr lang="en-US" sz="1400" dirty="0" smtClean="0">
              <a:solidFill>
                <a:srgbClr val="00000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49341" y="2891357"/>
            <a:ext cx="3632192" cy="1748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Oval 44"/>
          <p:cNvSpPr/>
          <p:nvPr userDrawn="1"/>
        </p:nvSpPr>
        <p:spPr>
          <a:xfrm>
            <a:off x="5249342" y="14060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7" name="Oval 46"/>
          <p:cNvSpPr/>
          <p:nvPr userDrawn="1"/>
        </p:nvSpPr>
        <p:spPr>
          <a:xfrm>
            <a:off x="5249341" y="1866896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3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8" name="Oval 47"/>
          <p:cNvSpPr/>
          <p:nvPr userDrawn="1"/>
        </p:nvSpPr>
        <p:spPr>
          <a:xfrm>
            <a:off x="5249342" y="21336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4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9" name="Oval 48"/>
          <p:cNvSpPr/>
          <p:nvPr userDrawn="1"/>
        </p:nvSpPr>
        <p:spPr>
          <a:xfrm>
            <a:off x="5249341" y="1110197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1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0" name="Oval 49"/>
          <p:cNvSpPr/>
          <p:nvPr userDrawn="1"/>
        </p:nvSpPr>
        <p:spPr>
          <a:xfrm>
            <a:off x="5477942" y="27432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1" name="Oval 50"/>
          <p:cNvSpPr/>
          <p:nvPr userDrawn="1"/>
        </p:nvSpPr>
        <p:spPr>
          <a:xfrm>
            <a:off x="6400800" y="29419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3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2" name="Oval 51"/>
          <p:cNvSpPr/>
          <p:nvPr userDrawn="1"/>
        </p:nvSpPr>
        <p:spPr>
          <a:xfrm>
            <a:off x="7772400" y="3949703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4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 userDrawn="1"/>
        </p:nvSpPr>
        <p:spPr>
          <a:xfrm>
            <a:off x="5029200" y="4812695"/>
            <a:ext cx="388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Note:</a:t>
            </a:r>
            <a:r>
              <a:rPr lang="en-US" sz="1600" baseline="0" dirty="0" smtClean="0">
                <a:solidFill>
                  <a:srgbClr val="000000"/>
                </a:solidFill>
              </a:rPr>
              <a:t> these same layout options are available to you when inserting a new slide.</a:t>
            </a:r>
            <a:endParaRPr lang="en-US" sz="1600" dirty="0" smtClean="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5066" y="4179125"/>
            <a:ext cx="17367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37426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ransitional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057400"/>
            <a:ext cx="7772400" cy="1362075"/>
          </a:xfrm>
        </p:spPr>
        <p:txBody>
          <a:bodyPr anchor="b"/>
          <a:lstStyle>
            <a:lvl1pPr algn="l">
              <a:defRPr sz="32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transitional slide Title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3429000"/>
            <a:ext cx="7772400" cy="1500187"/>
          </a:xfr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Transitional Slide Subtitle</a:t>
            </a:r>
          </a:p>
        </p:txBody>
      </p:sp>
      <p:pic>
        <p:nvPicPr>
          <p:cNvPr id="6" name="Picture 5" descr="ISO049-PowerPoint-d1-revised-03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6300216"/>
            <a:ext cx="9144000" cy="56735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3900856" y="6327648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/>
                </a:solidFill>
              </a:rPr>
              <a:t>ISO-NE PUBLIC</a:t>
            </a:r>
            <a:endParaRPr lang="en-US" sz="700" b="1" dirty="0">
              <a:solidFill>
                <a:schemeClr val="tx1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94965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mplate 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2"/>
          <p:cNvSpPr txBox="1">
            <a:spLocks/>
          </p:cNvSpPr>
          <p:nvPr userDrawn="1"/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rgbClr val="637E8E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0D2C783-583D-47C4-9F33-9EB4B47B6128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10068" y="125581"/>
            <a:ext cx="4419600" cy="61990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30" name="TextBox 29"/>
          <p:cNvSpPr txBox="1"/>
          <p:nvPr userDrawn="1"/>
        </p:nvSpPr>
        <p:spPr>
          <a:xfrm>
            <a:off x="152400" y="135466"/>
            <a:ext cx="26289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This template contains approved ISO-NE colors,</a:t>
            </a:r>
            <a:r>
              <a:rPr lang="en-US" sz="1400" baseline="0" dirty="0" smtClean="0">
                <a:solidFill>
                  <a:srgbClr val="000000"/>
                </a:solidFill>
              </a:rPr>
              <a:t> which can be accessed from any color palette (e.g., font color, shape fill):</a:t>
            </a:r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68600" y="330200"/>
            <a:ext cx="15621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xmlns="" val="1709699927"/>
              </p:ext>
            </p:extLst>
          </p:nvPr>
        </p:nvGraphicFramePr>
        <p:xfrm>
          <a:off x="228600" y="1092200"/>
          <a:ext cx="4165068" cy="521208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812268"/>
                <a:gridCol w="1066799"/>
                <a:gridCol w="2286001"/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Color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RGB Value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23.149.210</a:t>
                      </a:r>
                    </a:p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Blue: Use as primary color for headers and accents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251.185.47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Yellow: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246.137.32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Orange: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236.51.37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Red: Use as an accent color</a:t>
                      </a:r>
                    </a:p>
                    <a:p>
                      <a:pPr algn="l"/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133.85.161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Purple: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119.189.42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Green: Use as an accent color</a:t>
                      </a:r>
                    </a:p>
                    <a:p>
                      <a:pPr algn="l"/>
                      <a:endParaRPr lang="en-US" sz="1200" b="0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109.207.246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Light Blue: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30.106.154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</a:t>
                      </a:r>
                      <a:r>
                        <a:rPr lang="en-US" sz="1200" b="0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Dark Blue: </a:t>
                      </a:r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Use as an accent color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98.119.127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Gray: Use as a secondary font color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0.0.0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Black: Use as a primary font color</a:t>
                      </a:r>
                    </a:p>
                    <a:p>
                      <a:pPr algn="l"/>
                      <a:endParaRPr lang="en-US" sz="1200" b="0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255.255.255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White: Use as needed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Rectangle 12"/>
          <p:cNvSpPr/>
          <p:nvPr userDrawn="1"/>
        </p:nvSpPr>
        <p:spPr>
          <a:xfrm>
            <a:off x="4758268" y="125581"/>
            <a:ext cx="4267200" cy="40654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4851402" y="152400"/>
            <a:ext cx="4097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This template contains approved font</a:t>
            </a:r>
            <a:r>
              <a:rPr lang="en-US" sz="1600" baseline="0" dirty="0" smtClean="0">
                <a:solidFill>
                  <a:srgbClr val="000000"/>
                </a:solidFill>
              </a:rPr>
              <a:t> size and style which will be automatically applied. 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4969937" y="685800"/>
            <a:ext cx="4038070" cy="2438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r">
              <a:spcBef>
                <a:spcPts val="600"/>
              </a:spcBef>
            </a:pPr>
            <a:r>
              <a:rPr lang="en-US" sz="2800" b="1" baseline="0" dirty="0" smtClean="0">
                <a:solidFill>
                  <a:srgbClr val="000000"/>
                </a:solidFill>
              </a:rPr>
              <a:t>Slide Title – Calibri 28</a:t>
            </a:r>
          </a:p>
          <a:p>
            <a:pPr algn="r">
              <a:spcBef>
                <a:spcPts val="600"/>
              </a:spcBef>
            </a:pPr>
            <a:r>
              <a:rPr lang="en-US" sz="2400" baseline="0" dirty="0" smtClean="0">
                <a:solidFill>
                  <a:srgbClr val="000000"/>
                </a:solidFill>
              </a:rPr>
              <a:t>Content Title/Bullet 1 – Calibri 24</a:t>
            </a:r>
            <a:endParaRPr lang="en-US" baseline="0" dirty="0" smtClean="0">
              <a:solidFill>
                <a:srgbClr val="000000"/>
              </a:solidFill>
            </a:endParaRPr>
          </a:p>
          <a:p>
            <a:pPr algn="r">
              <a:spcBef>
                <a:spcPts val="600"/>
              </a:spcBef>
            </a:pPr>
            <a:r>
              <a:rPr lang="en-US" sz="2000" baseline="0" dirty="0" smtClean="0">
                <a:solidFill>
                  <a:srgbClr val="000000"/>
                </a:solidFill>
              </a:rPr>
              <a:t>Content Text/Bullet 2 – Calibri 20</a:t>
            </a:r>
            <a:endParaRPr lang="en-US" baseline="0" dirty="0" smtClean="0">
              <a:solidFill>
                <a:srgbClr val="000000"/>
              </a:solidFill>
            </a:endParaRPr>
          </a:p>
          <a:p>
            <a:pPr algn="r">
              <a:spcBef>
                <a:spcPts val="600"/>
              </a:spcBef>
            </a:pPr>
            <a:r>
              <a:rPr lang="en-US" baseline="0" dirty="0" smtClean="0">
                <a:solidFill>
                  <a:srgbClr val="000000"/>
                </a:solidFill>
              </a:rPr>
              <a:t>Chart Content/Bullet 3 – Calibri18</a:t>
            </a:r>
          </a:p>
          <a:p>
            <a:pPr algn="r">
              <a:spcBef>
                <a:spcPts val="600"/>
              </a:spcBef>
            </a:pPr>
            <a:r>
              <a:rPr lang="en-US" sz="1600" baseline="0" dirty="0" smtClean="0">
                <a:solidFill>
                  <a:srgbClr val="000000"/>
                </a:solidFill>
              </a:rPr>
              <a:t>Bullet 4 &amp; Bullet 5 – Calibri 16</a:t>
            </a:r>
            <a:endParaRPr lang="en-US" baseline="0" dirty="0" smtClean="0">
              <a:solidFill>
                <a:srgbClr val="000000"/>
              </a:solidFill>
            </a:endParaRPr>
          </a:p>
          <a:p>
            <a:pPr algn="r">
              <a:spcBef>
                <a:spcPts val="600"/>
              </a:spcBef>
            </a:pPr>
            <a:r>
              <a:rPr lang="en-US" sz="1600" b="0" baseline="0" dirty="0" smtClean="0">
                <a:solidFill>
                  <a:srgbClr val="000000"/>
                </a:solidFill>
              </a:rPr>
              <a:t>Slide Number – Calibri 14</a:t>
            </a:r>
          </a:p>
          <a:p>
            <a:pPr algn="r">
              <a:spcBef>
                <a:spcPts val="600"/>
              </a:spcBef>
            </a:pPr>
            <a:endParaRPr lang="en-US" sz="1600" b="0" baseline="0" dirty="0" smtClean="0">
              <a:solidFill>
                <a:srgbClr val="000000"/>
              </a:solidFill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4876800" y="3200400"/>
            <a:ext cx="4191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sz="1600" b="0" baseline="0" dirty="0" smtClean="0">
                <a:solidFill>
                  <a:srgbClr val="000000"/>
                </a:solidFill>
              </a:rPr>
              <a:t>Font within the presentation will appear black by default, but may be changed to ISO gray if desired.</a:t>
            </a:r>
            <a:endParaRPr lang="en-US" sz="1600" b="0" dirty="0">
              <a:solidFill>
                <a:srgbClr val="000000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4757058" y="4267200"/>
            <a:ext cx="4267200" cy="20574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4800600" y="4293275"/>
            <a:ext cx="4114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TIP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: If you experience issues with page numbering: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Click to view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Insert</a:t>
            </a:r>
            <a:r>
              <a:rPr lang="en-US" sz="1400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tab.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Click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Header &amp; Footer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button.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In the dialog box that opens, uncheck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Slide number</a:t>
            </a:r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checkbox. 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Click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Apply to All</a:t>
            </a:r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button.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Return to the Header and Footer dialog</a:t>
            </a:r>
            <a:r>
              <a:rPr lang="en-US" sz="1400" kern="1200" baseline="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box and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recheck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Slide number</a:t>
            </a:r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checkbox.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Click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Apply to All</a:t>
            </a:r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button.</a:t>
            </a:r>
            <a:endParaRPr lang="en-US" sz="1400" kern="1200" dirty="0">
              <a:solidFill>
                <a:srgbClr val="000000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5283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iso que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question_text cop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54100" y="3057175"/>
            <a:ext cx="3718253" cy="743651"/>
          </a:xfrm>
          <a:prstGeom prst="rect">
            <a:avLst/>
          </a:prstGeom>
        </p:spPr>
      </p:pic>
      <p:pic>
        <p:nvPicPr>
          <p:cNvPr id="13" name="Picture 12" descr="blue_ques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10200" y="1200429"/>
            <a:ext cx="2895238" cy="4457143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70289" y="6448508"/>
            <a:ext cx="313326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900">
                <a:solidFill>
                  <a:srgbClr val="595959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27"/>
          <p:cNvSpPr>
            <a:spLocks noGrp="1"/>
          </p:cNvSpPr>
          <p:nvPr>
            <p:ph type="body" sz="quarter" idx="17" hasCustomPrompt="1"/>
          </p:nvPr>
        </p:nvSpPr>
        <p:spPr>
          <a:xfrm>
            <a:off x="1066800" y="4343400"/>
            <a:ext cx="5105400" cy="381000"/>
          </a:xfrm>
        </p:spPr>
        <p:txBody>
          <a:bodyPr wrap="none" lIns="0" tIns="0" rIns="0" bIns="0">
            <a:normAutofit/>
          </a:bodyPr>
          <a:lstStyle>
            <a:lvl1pPr algn="l">
              <a:buNone/>
              <a:defRPr sz="2400" i="0" baseline="0">
                <a:solidFill>
                  <a:schemeClr val="accent1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9" name="Text Placeholder 27"/>
          <p:cNvSpPr>
            <a:spLocks noGrp="1"/>
          </p:cNvSpPr>
          <p:nvPr>
            <p:ph type="body" sz="quarter" idx="18" hasCustomPrompt="1"/>
          </p:nvPr>
        </p:nvSpPr>
        <p:spPr>
          <a:xfrm>
            <a:off x="1066800" y="4800600"/>
            <a:ext cx="5105400" cy="381000"/>
          </a:xfrm>
        </p:spPr>
        <p:txBody>
          <a:bodyPr wrap="none" lIns="0" tIns="0" rIns="0" bIns="0">
            <a:normAutofit/>
          </a:bodyPr>
          <a:lstStyle>
            <a:lvl1pPr algn="l">
              <a:buNone/>
              <a:defRPr sz="1050" i="0" u="none" kern="0" cap="all" spc="300" baseline="0">
                <a:solidFill>
                  <a:srgbClr val="595959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(413) 540-XXXX | Apresenter@iso-ne.com</a:t>
            </a:r>
          </a:p>
        </p:txBody>
      </p:sp>
    </p:spTree>
    <p:extLst>
      <p:ext uri="{BB962C8B-B14F-4D97-AF65-F5344CB8AC3E}">
        <p14:creationId xmlns:p14="http://schemas.microsoft.com/office/powerpoint/2010/main" xmlns="" val="10082892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944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rgbClr val="637E8E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309489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944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rgbClr val="637E8E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46028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ransitional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" y="6300216"/>
            <a:ext cx="9143992" cy="56735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3900856" y="6327648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/>
                </a:solidFill>
              </a:rPr>
              <a:t>ISO-NE PUBLIC</a:t>
            </a:r>
            <a:endParaRPr lang="en-US" sz="700" b="1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057400"/>
            <a:ext cx="7772400" cy="1362075"/>
          </a:xfrm>
        </p:spPr>
        <p:txBody>
          <a:bodyPr anchor="b"/>
          <a:lstStyle>
            <a:lvl1pPr algn="l">
              <a:defRPr sz="32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transitional slide Title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3429000"/>
            <a:ext cx="7772400" cy="1500187"/>
          </a:xfr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Transitional Slide Subtitle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604884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ransitional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" y="6300216"/>
            <a:ext cx="9143992" cy="567349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3900856" y="6327648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/>
                </a:solidFill>
              </a:rPr>
              <a:t>ISO-NE PUBLIC</a:t>
            </a:r>
            <a:endParaRPr lang="en-US" sz="700" b="1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057400"/>
            <a:ext cx="7772400" cy="1362075"/>
          </a:xfrm>
        </p:spPr>
        <p:txBody>
          <a:bodyPr anchor="b"/>
          <a:lstStyle>
            <a:lvl1pPr algn="l">
              <a:defRPr sz="32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transitional slide Title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3429000"/>
            <a:ext cx="7772400" cy="1500187"/>
          </a:xfr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Transitional Slide Subtitle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065225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1401762"/>
            <a:ext cx="8229600" cy="48126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for more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twitter-icon.png">
            <a:hlinkClick r:id="rId2"/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934200" y="381000"/>
            <a:ext cx="1752600" cy="1752600"/>
          </a:xfrm>
          <a:prstGeom prst="rect">
            <a:avLst/>
          </a:prstGeom>
        </p:spPr>
      </p:pic>
      <p:pic>
        <p:nvPicPr>
          <p:cNvPr id="6" name="Picture 4" descr="ISO Newswire">
            <a:hlinkClick r:id="rId4"/>
          </p:cNvPr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381000"/>
            <a:ext cx="1752599" cy="1752600"/>
          </a:xfrm>
          <a:prstGeom prst="rect">
            <a:avLst/>
          </a:prstGeom>
          <a:noFill/>
        </p:spPr>
      </p:pic>
      <p:pic>
        <p:nvPicPr>
          <p:cNvPr id="7" name="Picture 6" descr="iso-to-go-screenshot-1.jpg">
            <a:hlinkClick r:id="rId6"/>
          </p:cNvPr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5105400" y="2362200"/>
            <a:ext cx="2228850" cy="3205205"/>
          </a:xfrm>
          <a:prstGeom prst="rect">
            <a:avLst/>
          </a:prstGeom>
        </p:spPr>
      </p:pic>
      <p:pic>
        <p:nvPicPr>
          <p:cNvPr id="8" name="Picture 7" descr="iso-to-go-screenshot-6.jpg">
            <a:hlinkClick r:id="rId6"/>
          </p:cNvPr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6324600" y="2971800"/>
            <a:ext cx="2228850" cy="3205205"/>
          </a:xfrm>
          <a:prstGeom prst="rect">
            <a:avLst/>
          </a:prstGeom>
        </p:spPr>
      </p:pic>
      <p:pic>
        <p:nvPicPr>
          <p:cNvPr id="9" name="Picture 8" descr="google-play-badge.png">
            <a:hlinkClick r:id="rId9"/>
          </p:cNvPr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1066800" y="5619750"/>
            <a:ext cx="1238250" cy="409575"/>
          </a:xfrm>
          <a:prstGeom prst="rect">
            <a:avLst/>
          </a:prstGeom>
        </p:spPr>
      </p:pic>
      <p:pic>
        <p:nvPicPr>
          <p:cNvPr id="10" name="Picture 9" descr="app-store-badge.png">
            <a:hlinkClick r:id="rId11"/>
          </p:cNvPr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2667000" y="5619750"/>
            <a:ext cx="1276350" cy="409575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57200" y="1457325"/>
            <a:ext cx="449580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Subscribe to the </a:t>
            </a:r>
            <a:r>
              <a:rPr lang="en-US" sz="2000" b="1" i="1" dirty="0" smtClean="0">
                <a:solidFill>
                  <a:srgbClr val="000000"/>
                </a:solidFill>
              </a:rPr>
              <a:t>ISO Newswire</a:t>
            </a:r>
            <a:endParaRPr lang="en-US" sz="1400" b="1" i="0" dirty="0" smtClean="0">
              <a:solidFill>
                <a:srgbClr val="000000"/>
              </a:solidFill>
            </a:endParaRP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13"/>
              </a:rPr>
              <a:t>ISO Newswire</a:t>
            </a: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400" i="0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is your source for regular news about ISO New England and the wholesale electricity industry within the six-state region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Log on to </a:t>
            </a:r>
            <a:r>
              <a:rPr lang="en-US" sz="2000" b="1" dirty="0" smtClean="0">
                <a:solidFill>
                  <a:srgbClr val="000000"/>
                </a:solidFill>
              </a:rPr>
              <a:t>ISO Express </a:t>
            </a: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14"/>
              </a:rPr>
              <a:t>ISO Express</a:t>
            </a: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400" i="0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provides real-time data on New England’s wholesale electricity markets and power system operations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Follow the ISO on </a:t>
            </a:r>
            <a:r>
              <a:rPr lang="en-US" sz="2000" b="1" dirty="0" smtClean="0">
                <a:solidFill>
                  <a:srgbClr val="000000"/>
                </a:solidFill>
              </a:rPr>
              <a:t>Twitter</a:t>
            </a: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15"/>
              </a:rPr>
              <a:t>@</a:t>
            </a:r>
            <a:r>
              <a:rPr lang="en-US" sz="1400" i="1" kern="1200" baseline="0" dirty="0" err="1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15"/>
              </a:rPr>
              <a:t>isonewengland</a:t>
            </a:r>
            <a:endParaRPr lang="en-US" sz="1400" i="1" kern="1200" baseline="0" dirty="0" smtClean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Download the </a:t>
            </a:r>
            <a:r>
              <a:rPr lang="en-US" sz="2000" b="1" dirty="0" smtClean="0">
                <a:solidFill>
                  <a:srgbClr val="000000"/>
                </a:solidFill>
              </a:rPr>
              <a:t>ISO to Go App</a:t>
            </a: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6"/>
              </a:rPr>
              <a:t>ISO to Go</a:t>
            </a: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400" i="0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is a free mobile application that puts real-time wholesale electricity pricing and power grid information in the palm of your hand </a:t>
            </a:r>
          </a:p>
          <a:p>
            <a:pPr lvl="1"/>
            <a:endParaRPr lang="en-US" dirty="0" smtClean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457200" y="358200"/>
            <a:ext cx="822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0000"/>
                </a:solidFill>
                <a:latin typeface="+mj-lt"/>
              </a:rPr>
              <a:t>For More Information…</a:t>
            </a:r>
            <a:endParaRPr lang="en-US" sz="3200" b="1" dirty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8613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" y="6290650"/>
            <a:ext cx="9143992" cy="5673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8126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00856" y="6329046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/>
                </a:solidFill>
              </a:rPr>
              <a:t>ISO-NE PUBLIC</a:t>
            </a:r>
            <a:endParaRPr lang="en-US" sz="700" b="1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83" r:id="rId2"/>
    <p:sldLayoutId id="2147483714" r:id="rId3"/>
    <p:sldLayoutId id="2147483715" r:id="rId4"/>
    <p:sldLayoutId id="2147483716" r:id="rId5"/>
    <p:sldLayoutId id="2147483675" r:id="rId6"/>
    <p:sldLayoutId id="2147483650" r:id="rId7"/>
    <p:sldLayoutId id="2147483664" r:id="rId8"/>
    <p:sldLayoutId id="2147483720" r:id="rId9"/>
    <p:sldLayoutId id="2147483684" r:id="rId10"/>
    <p:sldLayoutId id="2147483687" r:id="rId11"/>
    <p:sldLayoutId id="2147483688" r:id="rId12"/>
    <p:sldLayoutId id="2147483689" r:id="rId13"/>
    <p:sldLayoutId id="2147483690" r:id="rId14"/>
    <p:sldLayoutId id="2147483691" r:id="rId15"/>
    <p:sldLayoutId id="2147483692" r:id="rId16"/>
    <p:sldLayoutId id="2147483693" r:id="rId17"/>
    <p:sldLayoutId id="2147483694" r:id="rId18"/>
    <p:sldLayoutId id="2147483695" r:id="rId19"/>
    <p:sldLayoutId id="2147483696" r:id="rId20"/>
    <p:sldLayoutId id="2147483697" r:id="rId21"/>
    <p:sldLayoutId id="2147483698" r:id="rId22"/>
    <p:sldLayoutId id="2147483699" r:id="rId23"/>
    <p:sldLayoutId id="2147483700" r:id="rId24"/>
    <p:sldLayoutId id="2147483701" r:id="rId25"/>
    <p:sldLayoutId id="2147483702" r:id="rId26"/>
    <p:sldLayoutId id="2147483703" r:id="rId27"/>
    <p:sldLayoutId id="2147483717" r:id="rId28"/>
    <p:sldLayoutId id="2147483718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 baseline="0">
          <a:solidFill>
            <a:srgbClr val="0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200"/>
        </a:spcBef>
        <a:buFont typeface="Arial" pitchFamily="34" charset="0"/>
        <a:buChar char="•"/>
        <a:defRPr sz="2400" kern="1200" baseline="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0"/>
        </a:spcBef>
        <a:buFont typeface="Arial" pitchFamily="34" charset="0"/>
        <a:buChar char="–"/>
        <a:defRPr sz="2000" kern="1200" baseline="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0"/>
        </a:spcBef>
        <a:buFont typeface="Arial" pitchFamily="34" charset="0"/>
        <a:buChar char="•"/>
        <a:defRPr sz="1800" kern="1200" baseline="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0"/>
        </a:spcBef>
        <a:buFont typeface="Arial" pitchFamily="34" charset="0"/>
        <a:buChar char="–"/>
        <a:defRPr sz="1600" kern="1200" baseline="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0"/>
        </a:spcBef>
        <a:buFont typeface="Arial" pitchFamily="34" charset="0"/>
        <a:buChar char="»"/>
        <a:defRPr sz="1600" kern="1200" baseline="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08176"/>
            <a:ext cx="8229600" cy="4694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944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rgbClr val="637E8E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900856" y="6705600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/>
                </a:solidFill>
              </a:rPr>
              <a:t>ISO-NE PUBLIC</a:t>
            </a:r>
            <a:endParaRPr lang="en-US" sz="7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9846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 baseline="0">
          <a:solidFill>
            <a:srgbClr val="0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200"/>
        </a:spcBef>
        <a:buFont typeface="Arial" pitchFamily="34" charset="0"/>
        <a:buChar char="•"/>
        <a:defRPr sz="2400" kern="1200" baseline="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0"/>
        </a:spcBef>
        <a:buFont typeface="Arial" pitchFamily="34" charset="0"/>
        <a:buChar char="–"/>
        <a:defRPr sz="2000" kern="1200" baseline="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0"/>
        </a:spcBef>
        <a:buFont typeface="Arial" pitchFamily="34" charset="0"/>
        <a:buChar char="•"/>
        <a:defRPr sz="1800" kern="1200" baseline="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0"/>
        </a:spcBef>
        <a:buFont typeface="Arial" pitchFamily="34" charset="0"/>
        <a:buChar char="–"/>
        <a:defRPr sz="1600" kern="1200" baseline="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0"/>
        </a:spcBef>
        <a:buFont typeface="Arial" pitchFamily="34" charset="0"/>
        <a:buChar char="»"/>
        <a:defRPr sz="1600" kern="1200" baseline="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o-ne.com/participate/applications-status-changes/access-software-system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so-ne.com/static-assets/documents/2016/06/a4_tariff_section_1_2_2_and_mr1_redlines_resource_dispatchability.docx" TargetMode="External"/><Relationship Id="rId3" Type="http://schemas.openxmlformats.org/officeDocument/2006/relationships/hyperlink" Target="http://www.iso-ne.com/static-assets/documents/2015/10/a09_iso_presentation_10_08_15_1.pptx" TargetMode="External"/><Relationship Id="rId7" Type="http://schemas.openxmlformats.org/officeDocument/2006/relationships/hyperlink" Target="http://www.iso-ne.com/static-assets/documents/2016/04/a03_iso_presentation_04_12_16.ppt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iso-ne.com/static-assets/documents/2016/02/a07_iso_presentation_02_10_16.pptx" TargetMode="External"/><Relationship Id="rId5" Type="http://schemas.openxmlformats.org/officeDocument/2006/relationships/hyperlink" Target="http://www.iso-ne.com/static-assets/documents/2016/01/a05_iso_presentation_01_13_156.pptx" TargetMode="External"/><Relationship Id="rId4" Type="http://schemas.openxmlformats.org/officeDocument/2006/relationships/hyperlink" Target="http://www.iso-ne.com/static-assets/documents/2015/12/a06_iso_presentation_12_09_15.pptx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July 18, 2016 | nepool markets committee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Jon Lowell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/>
            <a:r>
              <a:rPr lang="en-US" dirty="0">
                <a:solidFill>
                  <a:srgbClr val="FF0000"/>
                </a:solidFill>
              </a:rPr>
              <a:t>(413) 540-4658 | jlowell@iso-ne.com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Improving price formation and efficient dispatch</a:t>
            </a:r>
            <a:endParaRPr lang="en-US" dirty="0">
              <a:latin typeface="+mj-lt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smtClean="0"/>
              <a:t>Resource Dispatchability Requirements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2762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Acronyms Used in this Presentation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457200" y="1447800"/>
            <a:ext cx="8229600" cy="4572000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r>
              <a:rPr lang="en-US" dirty="0">
                <a:solidFill>
                  <a:schemeClr val="tx1"/>
                </a:solidFill>
              </a:rPr>
              <a:t>ATRR:  Alternative Technology Regulation Resource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CCP</a:t>
            </a:r>
            <a:r>
              <a:rPr lang="en-US" dirty="0">
                <a:solidFill>
                  <a:schemeClr val="tx1"/>
                </a:solidFill>
              </a:rPr>
              <a:t>:  Capacity Commitment Period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DNE Dispatch:  “Do Not Exceed” Dispatch</a:t>
            </a:r>
          </a:p>
          <a:p>
            <a:r>
              <a:rPr lang="en-US" dirty="0">
                <a:solidFill>
                  <a:schemeClr val="tx1"/>
                </a:solidFill>
              </a:rPr>
              <a:t>FCA:  Forward Capacity </a:t>
            </a:r>
            <a:r>
              <a:rPr lang="en-US" dirty="0" smtClean="0">
                <a:solidFill>
                  <a:schemeClr val="tx1"/>
                </a:solidFill>
              </a:rPr>
              <a:t>Auction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IMM:  Internal Market Monitor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Incs and Decs:  Increment and Decrement Offers</a:t>
            </a:r>
          </a:p>
          <a:p>
            <a:r>
              <a:rPr lang="en-US" dirty="0">
                <a:solidFill>
                  <a:schemeClr val="tx1"/>
                </a:solidFill>
              </a:rPr>
              <a:t>IPR:  Intermittent Power Resource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LNG:  liquefied natural gas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SCC:  Seasonal Claimed Capability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SOR:  Settlement Only Resource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PRD:  Price Responsive Demand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RTU:  Remote </a:t>
            </a:r>
            <a:r>
              <a:rPr lang="en-US" dirty="0">
                <a:solidFill>
                  <a:schemeClr val="tx1"/>
                </a:solidFill>
              </a:rPr>
              <a:t>Terminal </a:t>
            </a:r>
            <a:r>
              <a:rPr lang="en-US" dirty="0" smtClean="0">
                <a:solidFill>
                  <a:schemeClr val="tx1"/>
                </a:solidFill>
              </a:rPr>
              <a:t>Unit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24600"/>
            <a:ext cx="457200" cy="381000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6236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457200" y="1905000"/>
            <a:ext cx="8077200" cy="4343400"/>
          </a:xfrm>
          <a:prstGeom prst="rect">
            <a:avLst/>
          </a:prstGeo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488392" y="6400800"/>
            <a:ext cx="396815" cy="235026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09301119"/>
              </p:ext>
            </p:extLst>
          </p:nvPr>
        </p:nvGraphicFramePr>
        <p:xfrm>
          <a:off x="457200" y="533400"/>
          <a:ext cx="8077200" cy="12270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77000"/>
                <a:gridCol w="1600200"/>
              </a:tblGrid>
              <a:tr h="50481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Project Title:</a:t>
                      </a:r>
                      <a:r>
                        <a:rPr lang="en-US" sz="2400" baseline="0" dirty="0" smtClean="0"/>
                        <a:t> Resource Dispatchability Requirements </a:t>
                      </a:r>
                      <a:endParaRPr lang="en-US" sz="2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WMPP ID: 84</a:t>
                      </a:r>
                      <a:endParaRPr lang="en-US" sz="2400" dirty="0"/>
                    </a:p>
                  </a:txBody>
                  <a:tcPr/>
                </a:tc>
              </a:tr>
              <a:tr h="404050">
                <a:tc gridSpan="2">
                  <a:txBody>
                    <a:bodyPr/>
                    <a:lstStyle/>
                    <a:p>
                      <a:r>
                        <a:rPr lang="en-US" sz="1600" b="1" dirty="0" smtClean="0"/>
                        <a:t>Proposed Effective Date:   </a:t>
                      </a:r>
                      <a:r>
                        <a:rPr lang="en-US" sz="1600" b="1" kern="1200" dirty="0" smtClean="0">
                          <a:solidFill>
                            <a:srgbClr val="F59446"/>
                          </a:solidFill>
                          <a:latin typeface="+mn-lt"/>
                          <a:ea typeface="+mn-ea"/>
                          <a:cs typeface="+mn-cs"/>
                        </a:rPr>
                        <a:t>Multiple dates - s</a:t>
                      </a:r>
                      <a:r>
                        <a:rPr lang="en-US" sz="1600" b="1" kern="1200" baseline="0" dirty="0" smtClean="0">
                          <a:solidFill>
                            <a:srgbClr val="F59446"/>
                          </a:solidFill>
                          <a:latin typeface="+mn-lt"/>
                          <a:ea typeface="+mn-ea"/>
                          <a:cs typeface="+mn-cs"/>
                        </a:rPr>
                        <a:t>ee slide 6</a:t>
                      </a:r>
                      <a:endParaRPr lang="en-US" sz="1600" b="1" kern="1200" dirty="0">
                        <a:solidFill>
                          <a:srgbClr val="F5944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 Placeholder 4"/>
          <p:cNvSpPr txBox="1">
            <a:spLocks/>
          </p:cNvSpPr>
          <p:nvPr/>
        </p:nvSpPr>
        <p:spPr>
          <a:xfrm>
            <a:off x="457200" y="2438400"/>
            <a:ext cx="8229600" cy="381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To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improve price formation, operational flexibility, and efficient dispatch outcomes:</a:t>
            </a:r>
          </a:p>
          <a:p>
            <a:pPr lvl="1">
              <a:spcBef>
                <a:spcPts val="600"/>
              </a:spcBef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Require all generation (with some limited exceptions) to be electronically dispatchable in real-time in accordance with an economic offer</a:t>
            </a:r>
          </a:p>
          <a:p>
            <a:pPr marL="914400" lvl="1" indent="-457200">
              <a:spcBef>
                <a:spcPts val="600"/>
              </a:spcBef>
              <a:buFont typeface="+mj-lt"/>
              <a:buAutoNum type="arabicPeriod"/>
            </a:pP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514350" indent="-457200">
              <a:spcBef>
                <a:spcPts val="600"/>
              </a:spcBef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Today’s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presentation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discusses</a:t>
            </a:r>
          </a:p>
          <a:p>
            <a:pPr marL="914400" lvl="1" indent="-457200">
              <a:spcBef>
                <a:spcPts val="600"/>
              </a:spcBef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Minor tariff change to incorporate milestones and associated deadlines for resources that must become dispatchable</a:t>
            </a:r>
          </a:p>
        </p:txBody>
      </p:sp>
    </p:spTree>
    <p:extLst>
      <p:ext uri="{BB962C8B-B14F-4D97-AF65-F5344CB8AC3E}">
        <p14:creationId xmlns:p14="http://schemas.microsoft.com/office/powerpoint/2010/main" xmlns="" val="427642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Design proposal Update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Modification from June MC presentation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7535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313326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Milestones for RTU Installation and Dispatchability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87680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In response to stakeholder </a:t>
            </a:r>
            <a:r>
              <a:rPr lang="en-US" dirty="0">
                <a:solidFill>
                  <a:schemeClr val="tx1"/>
                </a:solidFill>
              </a:rPr>
              <a:t>feedback at the June MC meeting, </a:t>
            </a:r>
            <a:r>
              <a:rPr lang="en-US" dirty="0" smtClean="0">
                <a:solidFill>
                  <a:schemeClr val="tx1"/>
                </a:solidFill>
              </a:rPr>
              <a:t>the proposed tariff language now includes </a:t>
            </a:r>
            <a:r>
              <a:rPr lang="en-US" u="sng" dirty="0" smtClean="0">
                <a:solidFill>
                  <a:schemeClr val="tx1"/>
                </a:solidFill>
              </a:rPr>
              <a:t>milestones and associated deadlines</a:t>
            </a:r>
            <a:r>
              <a:rPr lang="en-US" dirty="0" smtClean="0">
                <a:solidFill>
                  <a:schemeClr val="tx1"/>
                </a:solidFill>
              </a:rPr>
              <a:t> for resources that must become dispatchable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Resources that need an RTU and communication circuits installed must complete and submit a circuit order form by </a:t>
            </a:r>
            <a:r>
              <a:rPr lang="en-US" u="sng" dirty="0" smtClean="0">
                <a:solidFill>
                  <a:schemeClr val="tx1"/>
                </a:solidFill>
              </a:rPr>
              <a:t>January 15, 2017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The January 15, 2017 order submission deadline is approximately 60 days from when the ISO anticipates receiving FERC approval of the proposed tariff changes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The order form is obtained from the ISO by contacting </a:t>
            </a:r>
            <a:r>
              <a:rPr lang="en-US" dirty="0" smtClean="0">
                <a:solidFill>
                  <a:schemeClr val="tx1"/>
                </a:solidFill>
                <a:hlinkClick r:id="rId3"/>
              </a:rPr>
              <a:t>Ask ISO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ISO Customer Support will explain the information required and will order the communication circuits required from the </a:t>
            </a:r>
            <a:r>
              <a:rPr lang="en-US" dirty="0" err="1" smtClean="0">
                <a:solidFill>
                  <a:schemeClr val="tx1"/>
                </a:solidFill>
              </a:rPr>
              <a:t>telcom</a:t>
            </a:r>
            <a:r>
              <a:rPr lang="en-US" dirty="0" smtClean="0">
                <a:solidFill>
                  <a:schemeClr val="tx1"/>
                </a:solidFill>
              </a:rPr>
              <a:t> provider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If FERC approval is delayed, the ISO will modify the deadline accordingly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Note that Participants with existing RTUs may be able to add  additional resources, without the need to install new RTUs and communication circuits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See OP-14 for more information</a:t>
            </a: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135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313326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Milestones </a:t>
            </a:r>
            <a:r>
              <a:rPr lang="en-US" sz="2800" dirty="0" smtClean="0">
                <a:solidFill>
                  <a:schemeClr val="tx1"/>
                </a:solidFill>
              </a:rPr>
              <a:t>- </a:t>
            </a:r>
            <a:r>
              <a:rPr lang="en-US" sz="2800" i="1" dirty="0" smtClean="0">
                <a:solidFill>
                  <a:schemeClr val="tx1"/>
                </a:solidFill>
              </a:rPr>
              <a:t>continued</a:t>
            </a:r>
            <a:endParaRPr lang="en-US" sz="2800" i="1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876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Participants will have 12 months from the order submission to complete installation and testing of RTUs and communication circuits.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ISO fully expects some resources will require more than 12 months, due to factors beyond the control of the Participant and the ISO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A Participant not meeting the 12 month deadline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Must provide a written plan and timeline to remedy deficiencies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May only participate in the Real-Time Energy Market by self-scheduling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Individual resources become dispatchable as soon as their RTU and communications are functional, and the resource is enabled in ISO dispatch systems.</a:t>
            </a:r>
          </a:p>
          <a:p>
            <a:endParaRPr 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700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1440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Effective Dates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The proposal consists of four separate elements that may each have a separate effective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date. The ISO currently anticipates the following implementation schedule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: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98395272"/>
              </p:ext>
            </p:extLst>
          </p:nvPr>
        </p:nvGraphicFramePr>
        <p:xfrm>
          <a:off x="914400" y="2209083"/>
          <a:ext cx="7162800" cy="35821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1400"/>
                <a:gridCol w="3581400"/>
              </a:tblGrid>
              <a:tr h="41902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Design Change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Timing</a:t>
                      </a:r>
                      <a:endParaRPr lang="en-US" dirty="0"/>
                    </a:p>
                  </a:txBody>
                  <a:tcPr/>
                </a:tc>
              </a:tr>
              <a:tr h="419028">
                <a:tc>
                  <a:txBody>
                    <a:bodyPr/>
                    <a:lstStyle/>
                    <a:p>
                      <a:r>
                        <a:rPr lang="en-US" dirty="0" smtClean="0"/>
                        <a:t>RTU installation deadline &amp; DDP Dispatchability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January 15, 2017 – submit communication circuits</a:t>
                      </a:r>
                      <a:r>
                        <a:rPr lang="en-US" sz="1400" baseline="0" dirty="0" smtClean="0"/>
                        <a:t> order form.</a:t>
                      </a:r>
                    </a:p>
                    <a:p>
                      <a:r>
                        <a:rPr lang="en-US" sz="1400" baseline="0" dirty="0" smtClean="0"/>
                        <a:t>Within 12 months – DDP dispatchability</a:t>
                      </a:r>
                      <a:endParaRPr lang="en-US" sz="1400" dirty="0"/>
                    </a:p>
                  </a:txBody>
                  <a:tcPr anchor="ctr"/>
                </a:tc>
              </a:tr>
              <a:tr h="1067661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Day-Ahead Offer Requirement for Resources with a CSO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June 1st of the Capacity Commitment Period associated with the first Forward Capacity Auction following FERC approval of tariff changes (expected to be CCP11 – June 2020)</a:t>
                      </a:r>
                    </a:p>
                  </a:txBody>
                  <a:tcPr anchor="ctr"/>
                </a:tc>
              </a:tr>
              <a:tr h="723254">
                <a:tc>
                  <a:txBody>
                    <a:bodyPr/>
                    <a:lstStyle/>
                    <a:p>
                      <a:r>
                        <a:rPr lang="en-US" dirty="0" smtClean="0"/>
                        <a:t>Elimination</a:t>
                      </a:r>
                      <a:r>
                        <a:rPr lang="en-US" baseline="0" dirty="0" smtClean="0"/>
                        <a:t> of </a:t>
                      </a:r>
                      <a:r>
                        <a:rPr lang="en-US" dirty="0" smtClean="0"/>
                        <a:t>Settlement-Only criteria exemptions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June 1st of the Capacity Commitment Period associated with the first Forward Capacity Auction following FERC approval of tariff changes (expected to be CCP11 – June 2020)</a:t>
                      </a:r>
                    </a:p>
                  </a:txBody>
                  <a:tcPr anchor="ctr"/>
                </a:tc>
              </a:tr>
              <a:tr h="419028">
                <a:tc>
                  <a:txBody>
                    <a:bodyPr/>
                    <a:lstStyle/>
                    <a:p>
                      <a:r>
                        <a:rPr lang="en-US" dirty="0" smtClean="0"/>
                        <a:t>ATRR energy settlement</a:t>
                      </a:r>
                      <a:r>
                        <a:rPr lang="en-US" baseline="0" dirty="0" smtClean="0"/>
                        <a:t> options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December 2018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839619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90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Anticipated Stakeholder Schedule</a:t>
            </a:r>
            <a:endParaRPr lang="en-US" b="0" dirty="0">
              <a:solidFill>
                <a:schemeClr val="tx1"/>
              </a:solidFill>
            </a:endParaRPr>
          </a:p>
        </p:txBody>
      </p:sp>
      <p:graphicFrame>
        <p:nvGraphicFramePr>
          <p:cNvPr id="7" name="Table Placeholder 6"/>
          <p:cNvGraphicFramePr>
            <a:graphicFrameLocks noGrp="1"/>
          </p:cNvGraphicFramePr>
          <p:nvPr>
            <p:ph type="tbl" sz="quarter" idx="10"/>
            <p:extLst>
              <p:ext uri="{D42A27DB-BD31-4B8C-83A1-F6EECF244321}">
                <p14:modId xmlns:p14="http://schemas.microsoft.com/office/powerpoint/2010/main" xmlns="" val="3571832723"/>
              </p:ext>
            </p:extLst>
          </p:nvPr>
        </p:nvGraphicFramePr>
        <p:xfrm>
          <a:off x="457200" y="1219200"/>
          <a:ext cx="8229600" cy="48768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429000"/>
                <a:gridCol w="4800600"/>
              </a:tblGrid>
              <a:tr h="6096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Stakeholder Committee and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Date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82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Scheduled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Project Milestone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82CF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Markets</a:t>
                      </a:r>
                      <a:r>
                        <a:rPr lang="en-US" sz="1600" b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Committee</a:t>
                      </a:r>
                      <a:br>
                        <a:rPr lang="en-US" sz="1600" b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</a:br>
                      <a:r>
                        <a:rPr lang="en-US" sz="1600" b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October 8, 2015</a:t>
                      </a:r>
                      <a:endParaRPr lang="en-US" sz="1600" b="1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hlinkClick r:id="rId3"/>
                        </a:rPr>
                        <a:t>Problem Identification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Markets Committee</a:t>
                      </a:r>
                    </a:p>
                    <a:p>
                      <a:r>
                        <a:rPr lang="en-US" sz="16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December</a:t>
                      </a:r>
                      <a:r>
                        <a:rPr lang="en-US" sz="1600" b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9, 2015</a:t>
                      </a:r>
                      <a:endParaRPr lang="en-US" sz="1600" b="1" dirty="0" smtClean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4"/>
                        </a:rPr>
                        <a:t>Presentation/discussion of proposed design changes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1600" b="1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Markets Committee</a:t>
                      </a:r>
                    </a:p>
                    <a:p>
                      <a:r>
                        <a:rPr lang="en-US" sz="1600" b="1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January 2016</a:t>
                      </a:r>
                      <a:endParaRPr lang="en-US" sz="1600" b="1" kern="1200" dirty="0">
                        <a:solidFill>
                          <a:schemeClr val="bg1">
                            <a:lumMod val="6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hlinkClick r:id="rId5"/>
                        </a:rPr>
                        <a:t>Review/discussion of proposed design changes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1600" b="1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Markets Committee</a:t>
                      </a:r>
                    </a:p>
                    <a:p>
                      <a:r>
                        <a:rPr lang="en-US" sz="1600" b="1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February 2016</a:t>
                      </a:r>
                      <a:endParaRPr lang="en-US" sz="1600" b="1" kern="1200" dirty="0">
                        <a:solidFill>
                          <a:schemeClr val="bg1">
                            <a:lumMod val="6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hlinkClick r:id="rId6"/>
                        </a:rPr>
                        <a:t>Review/discussion of proposed design changes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1600" b="1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Markets Committee</a:t>
                      </a:r>
                    </a:p>
                    <a:p>
                      <a:r>
                        <a:rPr lang="en-US" sz="1600" b="1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April 2016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hlinkClick r:id="rId7"/>
                        </a:rPr>
                        <a:t>Review/discussion of changes changes/simplifications to the proposed design</a:t>
                      </a:r>
                      <a:endParaRPr lang="en-US" sz="1600" dirty="0" smtClean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1600" b="1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Markets Committee</a:t>
                      </a:r>
                    </a:p>
                    <a:p>
                      <a:r>
                        <a:rPr lang="en-US" sz="1600" b="1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June 2016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hlinkClick r:id="rId8"/>
                        </a:rPr>
                        <a:t>Presentation of supporting</a:t>
                      </a:r>
                      <a:r>
                        <a:rPr lang="en-US" sz="1600" baseline="0" dirty="0" smtClean="0">
                          <a:hlinkClick r:id="rId8"/>
                        </a:rPr>
                        <a:t> tariff changes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Markets Committee</a:t>
                      </a:r>
                    </a:p>
                    <a:p>
                      <a:r>
                        <a:rPr lang="en-US" sz="1600" b="1" dirty="0" smtClean="0"/>
                        <a:t>July 2016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Review supporting</a:t>
                      </a:r>
                      <a:r>
                        <a:rPr lang="en-US" sz="1600" baseline="0" dirty="0" smtClean="0"/>
                        <a:t> tariff changes;  Request v</a:t>
                      </a:r>
                      <a:r>
                        <a:rPr lang="en-US" sz="1600" dirty="0" smtClean="0"/>
                        <a:t>ote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400800"/>
            <a:ext cx="457200" cy="228600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5858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457200" y="1905000"/>
            <a:ext cx="8077200" cy="4343400"/>
          </a:xfrm>
          <a:prstGeom prst="rect">
            <a:avLst/>
          </a:prstGeo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457705" y="6260275"/>
            <a:ext cx="458190" cy="228600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457200" y="1295400"/>
            <a:ext cx="82296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To improve price formation, con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ges</a:t>
            </a:r>
            <a:r>
              <a:rPr lang="en-US" dirty="0">
                <a:solidFill>
                  <a:schemeClr val="tx1"/>
                </a:solidFill>
              </a:rPr>
              <a:t>tion management, and efficient dispatch outcomes: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Almost all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generating resources in the energy market will be required to receive and respond to electronic dispatch instructions, consistent with their economic offers and physical performance characteristics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Intermittent Power Resources will be able to retain their current intermittent status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Elimination of Settlement-Only criteria exemptions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Different proposed effective dates for separate aspects of the design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See estimates on earlier slide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Conclusion</a:t>
            </a:r>
            <a:endParaRPr lang="en-US" sz="14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45121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534400" y="6400800"/>
            <a:ext cx="584416" cy="381000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z="1800" smtClean="0"/>
              <a:pPr/>
              <a:t>9</a:t>
            </a:fld>
            <a:endParaRPr lang="en-US" sz="1800" dirty="0"/>
          </a:p>
        </p:txBody>
      </p:sp>
      <p:sp>
        <p:nvSpPr>
          <p:cNvPr id="7" name="Text Placeholder 27"/>
          <p:cNvSpPr>
            <a:spLocks noGrp="1"/>
          </p:cNvSpPr>
          <p:nvPr>
            <p:ph type="body" sz="quarter" idx="17"/>
          </p:nvPr>
        </p:nvSpPr>
        <p:spPr>
          <a:xfrm>
            <a:off x="1066800" y="4800600"/>
            <a:ext cx="5105400" cy="381000"/>
          </a:xfrm>
        </p:spPr>
        <p:txBody>
          <a:bodyPr wrap="none" lIns="0" tIns="0" rIns="0" bIns="0">
            <a:normAutofit/>
          </a:bodyPr>
          <a:lstStyle>
            <a:lvl1pPr algn="l">
              <a:buNone/>
              <a:defRPr sz="2400" i="0" baseline="0">
                <a:solidFill>
                  <a:schemeClr val="accent1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Jon Lowell</a:t>
            </a:r>
          </a:p>
        </p:txBody>
      </p:sp>
      <p:sp>
        <p:nvSpPr>
          <p:cNvPr id="8" name="Text Placeholder 27"/>
          <p:cNvSpPr>
            <a:spLocks noGrp="1"/>
          </p:cNvSpPr>
          <p:nvPr>
            <p:ph type="body" sz="quarter" idx="18"/>
          </p:nvPr>
        </p:nvSpPr>
        <p:spPr>
          <a:xfrm>
            <a:off x="1066800" y="5257800"/>
            <a:ext cx="5105400" cy="381000"/>
          </a:xfrm>
        </p:spPr>
        <p:txBody>
          <a:bodyPr wrap="none" lIns="0" tIns="0" rIns="0" bIns="0">
            <a:normAutofit/>
          </a:bodyPr>
          <a:lstStyle>
            <a:lvl1pPr algn="l">
              <a:buNone/>
              <a:defRPr sz="1050" i="0" u="none" kern="0" cap="all" spc="300" baseline="0">
                <a:solidFill>
                  <a:srgbClr val="595959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(413) 540-4658 | jlowell@iso-ne.com</a:t>
            </a:r>
          </a:p>
        </p:txBody>
      </p:sp>
    </p:spTree>
    <p:extLst>
      <p:ext uri="{BB962C8B-B14F-4D97-AF65-F5344CB8AC3E}">
        <p14:creationId xmlns:p14="http://schemas.microsoft.com/office/powerpoint/2010/main" xmlns="" val="297790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plate - NEPOOL Technical Committee Presentation">
  <a:themeElements>
    <a:clrScheme name="ISO-NE">
      <a:dk1>
        <a:srgbClr val="62777F"/>
      </a:dk1>
      <a:lt1>
        <a:srgbClr val="FFFFFF"/>
      </a:lt1>
      <a:dk2>
        <a:srgbClr val="1E6A9A"/>
      </a:dk2>
      <a:lt2>
        <a:srgbClr val="6DCFF6"/>
      </a:lt2>
      <a:accent1>
        <a:srgbClr val="1795D2"/>
      </a:accent1>
      <a:accent2>
        <a:srgbClr val="8555A1"/>
      </a:accent2>
      <a:accent3>
        <a:srgbClr val="77BD2A"/>
      </a:accent3>
      <a:accent4>
        <a:srgbClr val="FBB92F"/>
      </a:accent4>
      <a:accent5>
        <a:srgbClr val="F68920"/>
      </a:accent5>
      <a:accent6>
        <a:srgbClr val="EC1F25"/>
      </a:accent6>
      <a:hlink>
        <a:srgbClr val="1795D2"/>
      </a:hlink>
      <a:folHlink>
        <a:srgbClr val="8555A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ank">
  <a:themeElements>
    <a:clrScheme name="ISO-NE">
      <a:dk1>
        <a:srgbClr val="62777F"/>
      </a:dk1>
      <a:lt1>
        <a:srgbClr val="FFFFFF"/>
      </a:lt1>
      <a:dk2>
        <a:srgbClr val="1E6A9A"/>
      </a:dk2>
      <a:lt2>
        <a:srgbClr val="6DCFF6"/>
      </a:lt2>
      <a:accent1>
        <a:srgbClr val="1795D2"/>
      </a:accent1>
      <a:accent2>
        <a:srgbClr val="8555A1"/>
      </a:accent2>
      <a:accent3>
        <a:srgbClr val="77BD2A"/>
      </a:accent3>
      <a:accent4>
        <a:srgbClr val="FBB92F"/>
      </a:accent4>
      <a:accent5>
        <a:srgbClr val="F68920"/>
      </a:accent5>
      <a:accent6>
        <a:srgbClr val="EC1F25"/>
      </a:accent6>
      <a:hlink>
        <a:srgbClr val="1795D2"/>
      </a:hlink>
      <a:folHlink>
        <a:srgbClr val="8555A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- NEPOOL Technical Committee Presentation</Template>
  <TotalTime>0</TotalTime>
  <Words>737</Words>
  <Application>Microsoft Office PowerPoint</Application>
  <PresentationFormat>On-screen Show (4:3)</PresentationFormat>
  <Paragraphs>110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Template - NEPOOL Technical Committee Presentation</vt:lpstr>
      <vt:lpstr>blank</vt:lpstr>
      <vt:lpstr>Slide 1</vt:lpstr>
      <vt:lpstr>Slide 2</vt:lpstr>
      <vt:lpstr>Design proposal Update</vt:lpstr>
      <vt:lpstr>Milestones for RTU Installation and Dispatchability</vt:lpstr>
      <vt:lpstr>Milestones - continued</vt:lpstr>
      <vt:lpstr>Effective Dates</vt:lpstr>
      <vt:lpstr>Anticipated Stakeholder Schedule</vt:lpstr>
      <vt:lpstr>Conclusion</vt:lpstr>
      <vt:lpstr>Slide 9</vt:lpstr>
      <vt:lpstr>Acronyms Used in this Presentation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2016-07-12T17:07:28Z</dcterms:created>
  <dcterms:modified xsi:type="dcterms:W3CDTF">2016-07-12T17:09:17Z</dcterms:modified>
</cp:coreProperties>
</file>