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ags/tag2.xml" ContentType="application/vnd.openxmlformats-officedocument.presentationml.tags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notesSlides/notesSlide14.xml" ContentType="application/vnd.openxmlformats-officedocument.presentationml.notesSlide+xml"/>
  <Override PartName="/ppt/commentAuthors.xml" ContentType="application/vnd.openxmlformats-officedocument.presentationml.commentAuthors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Default Extension="png" ContentType="image/png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Default Extension="emf" ContentType="image/x-emf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708" r:id="rId2"/>
  </p:sldMasterIdLst>
  <p:notesMasterIdLst>
    <p:notesMasterId r:id="rId18"/>
  </p:notesMasterIdLst>
  <p:handoutMasterIdLst>
    <p:handoutMasterId r:id="rId19"/>
  </p:handoutMasterIdLst>
  <p:sldIdLst>
    <p:sldId id="257" r:id="rId3"/>
    <p:sldId id="258" r:id="rId4"/>
    <p:sldId id="277" r:id="rId5"/>
    <p:sldId id="276" r:id="rId6"/>
    <p:sldId id="278" r:id="rId7"/>
    <p:sldId id="279" r:id="rId8"/>
    <p:sldId id="260" r:id="rId9"/>
    <p:sldId id="281" r:id="rId10"/>
    <p:sldId id="280" r:id="rId11"/>
    <p:sldId id="282" r:id="rId12"/>
    <p:sldId id="261" r:id="rId13"/>
    <p:sldId id="283" r:id="rId14"/>
    <p:sldId id="268" r:id="rId15"/>
    <p:sldId id="269" r:id="rId16"/>
    <p:sldId id="270" r:id="rId17"/>
  </p:sldIdLst>
  <p:sldSz cx="9144000" cy="6858000" type="screen4x3"/>
  <p:notesSz cx="6950075" cy="9236075"/>
  <p:custDataLst>
    <p:tags r:id="rId20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Windows User" initials="WU" lastIdx="1" clrIdx="0"/>
  <p:cmAuthor id="1" name="Christopher A. Parent" initials="CAP" lastIdx="1" clrIdx="1"/>
  <p:cmAuthor id="2" name="Christopher A Parent" initials="CAP" lastIdx="1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0000"/>
    <a:srgbClr val="EC1F25"/>
    <a:srgbClr val="FBB92F"/>
    <a:srgbClr val="77BD2A"/>
    <a:srgbClr val="62777F"/>
    <a:srgbClr val="6FA943"/>
    <a:srgbClr val="B9D257"/>
    <a:srgbClr val="F68920"/>
    <a:srgbClr val="8555A1"/>
    <a:srgbClr val="1E6A9A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58" autoAdjust="0"/>
    <p:restoredTop sz="94662" autoAdjust="0"/>
  </p:normalViewPr>
  <p:slideViewPr>
    <p:cSldViewPr>
      <p:cViewPr>
        <p:scale>
          <a:sx n="100" d="100"/>
          <a:sy n="100" d="100"/>
        </p:scale>
        <p:origin x="-78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4" d="100"/>
          <a:sy n="64" d="100"/>
        </p:scale>
        <p:origin x="-3130" y="-86"/>
      </p:cViewPr>
      <p:guideLst>
        <p:guide orient="horz" pos="2909"/>
        <p:guide pos="2189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commentAuthors" Target="commentAuthor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1488" cy="461963"/>
          </a:xfrm>
          <a:prstGeom prst="rect">
            <a:avLst/>
          </a:prstGeom>
        </p:spPr>
        <p:txBody>
          <a:bodyPr vert="horz" lIns="91436" tIns="45718" rIns="91436" bIns="45718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37000" y="0"/>
            <a:ext cx="3011488" cy="461963"/>
          </a:xfrm>
          <a:prstGeom prst="rect">
            <a:avLst/>
          </a:prstGeom>
        </p:spPr>
        <p:txBody>
          <a:bodyPr vert="horz" lIns="91436" tIns="45718" rIns="91436" bIns="45718" rtlCol="0"/>
          <a:lstStyle>
            <a:lvl1pPr algn="r">
              <a:defRPr sz="1200"/>
            </a:lvl1pPr>
          </a:lstStyle>
          <a:p>
            <a:fld id="{F87AAE7F-D37E-4830-9F5E-F36A5F180179}" type="datetimeFigureOut">
              <a:rPr lang="en-US" smtClean="0"/>
              <a:pPr/>
              <a:t>7/14/2016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72525"/>
            <a:ext cx="3011488" cy="461963"/>
          </a:xfrm>
          <a:prstGeom prst="rect">
            <a:avLst/>
          </a:prstGeom>
        </p:spPr>
        <p:txBody>
          <a:bodyPr vert="horz" lIns="91436" tIns="45718" rIns="91436" bIns="45718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37000" y="8772525"/>
            <a:ext cx="3011488" cy="461963"/>
          </a:xfrm>
          <a:prstGeom prst="rect">
            <a:avLst/>
          </a:prstGeom>
        </p:spPr>
        <p:txBody>
          <a:bodyPr vert="horz" lIns="91436" tIns="45718" rIns="91436" bIns="45718" rtlCol="0" anchor="b"/>
          <a:lstStyle>
            <a:lvl1pPr algn="r">
              <a:defRPr sz="1200"/>
            </a:lvl1pPr>
          </a:lstStyle>
          <a:p>
            <a:fld id="{8FE02180-CD27-4473-AA37-00085480B5F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50611133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1699" cy="461804"/>
          </a:xfrm>
          <a:prstGeom prst="rect">
            <a:avLst/>
          </a:prstGeom>
        </p:spPr>
        <p:txBody>
          <a:bodyPr vert="horz" lIns="92487" tIns="46244" rIns="92487" bIns="46244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36768" y="0"/>
            <a:ext cx="3011699" cy="461804"/>
          </a:xfrm>
          <a:prstGeom prst="rect">
            <a:avLst/>
          </a:prstGeom>
        </p:spPr>
        <p:txBody>
          <a:bodyPr vert="horz" lIns="92487" tIns="46244" rIns="92487" bIns="46244" rtlCol="0"/>
          <a:lstStyle>
            <a:lvl1pPr algn="r">
              <a:defRPr sz="1200"/>
            </a:lvl1pPr>
          </a:lstStyle>
          <a:p>
            <a:fld id="{9EDDEDB6-CD57-44C2-AB19-AC7D3BB8FF8E}" type="datetimeFigureOut">
              <a:rPr lang="en-US" smtClean="0"/>
              <a:pPr/>
              <a:t>7/14/2016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692150"/>
            <a:ext cx="4616450" cy="3463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87" tIns="46244" rIns="92487" bIns="46244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5008" y="4387136"/>
            <a:ext cx="5560060" cy="4156234"/>
          </a:xfrm>
          <a:prstGeom prst="rect">
            <a:avLst/>
          </a:prstGeom>
        </p:spPr>
        <p:txBody>
          <a:bodyPr vert="horz" lIns="92487" tIns="46244" rIns="92487" bIns="46244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72668"/>
            <a:ext cx="3011699" cy="461804"/>
          </a:xfrm>
          <a:prstGeom prst="rect">
            <a:avLst/>
          </a:prstGeom>
        </p:spPr>
        <p:txBody>
          <a:bodyPr vert="horz" lIns="92487" tIns="46244" rIns="92487" bIns="46244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36768" y="8772668"/>
            <a:ext cx="3011699" cy="461804"/>
          </a:xfrm>
          <a:prstGeom prst="rect">
            <a:avLst/>
          </a:prstGeom>
        </p:spPr>
        <p:txBody>
          <a:bodyPr vert="horz" lIns="92487" tIns="46244" rIns="92487" bIns="46244" rtlCol="0" anchor="b"/>
          <a:lstStyle>
            <a:lvl1pPr algn="r">
              <a:defRPr sz="1200"/>
            </a:lvl1pPr>
          </a:lstStyle>
          <a:p>
            <a:fld id="{530677A1-BB48-42A6-9D40-5F3F87EA9D2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748055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0677A1-BB48-42A6-9D40-5F3F87EA9D2F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0677A1-BB48-42A6-9D40-5F3F87EA9D2F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0669025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0677A1-BB48-42A6-9D40-5F3F87EA9D2F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3419541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0677A1-BB48-42A6-9D40-5F3F87EA9D2F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0669025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0677A1-BB48-42A6-9D40-5F3F87EA9D2F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1356343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0677A1-BB48-42A6-9D40-5F3F87EA9D2F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0351321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0677A1-BB48-42A6-9D40-5F3F87EA9D2F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847642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0677A1-BB48-42A6-9D40-5F3F87EA9D2F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135634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0677A1-BB48-42A6-9D40-5F3F87EA9D2F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2936308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0677A1-BB48-42A6-9D40-5F3F87EA9D2F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2936308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0677A1-BB48-42A6-9D40-5F3F87EA9D2F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2936308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0677A1-BB48-42A6-9D40-5F3F87EA9D2F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2936308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0677A1-BB48-42A6-9D40-5F3F87EA9D2F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0669025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0677A1-BB48-42A6-9D40-5F3F87EA9D2F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0669025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0677A1-BB48-42A6-9D40-5F3F87EA9D2F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066902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gi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2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13" Type="http://schemas.openxmlformats.org/officeDocument/2006/relationships/hyperlink" Target="http://www.iso-ne.com/about/news-media/newswire" TargetMode="External"/><Relationship Id="rId3" Type="http://schemas.openxmlformats.org/officeDocument/2006/relationships/image" Target="../media/image7.png"/><Relationship Id="rId7" Type="http://schemas.openxmlformats.org/officeDocument/2006/relationships/image" Target="../media/image9.jpeg"/><Relationship Id="rId12" Type="http://schemas.openxmlformats.org/officeDocument/2006/relationships/image" Target="../media/image12.png"/><Relationship Id="rId2" Type="http://schemas.openxmlformats.org/officeDocument/2006/relationships/hyperlink" Target="http://www.iso-ne.com/about/news-media/tweets" TargetMode="External"/><Relationship Id="rId1" Type="http://schemas.openxmlformats.org/officeDocument/2006/relationships/slideMaster" Target="../slideMasters/slideMaster1.xml"/><Relationship Id="rId6" Type="http://schemas.openxmlformats.org/officeDocument/2006/relationships/hyperlink" Target="http://www.iso-ne.com/about/news-media/iso-to-go" TargetMode="External"/><Relationship Id="rId11" Type="http://schemas.openxmlformats.org/officeDocument/2006/relationships/hyperlink" Target="https://itunes.apple.com/us/app/iso-to-go/id555114876" TargetMode="External"/><Relationship Id="rId5" Type="http://schemas.openxmlformats.org/officeDocument/2006/relationships/image" Target="../media/image8.jpeg"/><Relationship Id="rId15" Type="http://schemas.openxmlformats.org/officeDocument/2006/relationships/hyperlink" Target="https://twitter.com/isonewengland" TargetMode="External"/><Relationship Id="rId10" Type="http://schemas.openxmlformats.org/officeDocument/2006/relationships/image" Target="../media/image11.png"/><Relationship Id="rId4" Type="http://schemas.openxmlformats.org/officeDocument/2006/relationships/hyperlink" Target="http://www.isonewswire.com/" TargetMode="External"/><Relationship Id="rId9" Type="http://schemas.openxmlformats.org/officeDocument/2006/relationships/hyperlink" Target="https://play.google.com/store/apps/details?id=com.isone.iso.to.go&amp;feature=search_result" TargetMode="External"/><Relationship Id="rId14" Type="http://schemas.openxmlformats.org/officeDocument/2006/relationships/hyperlink" Target="http://www.iso-ne.com/isoexpress/" TargetMode="Externa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date and location"/>
          <p:cNvSpPr>
            <a:spLocks noGrp="1"/>
          </p:cNvSpPr>
          <p:nvPr>
            <p:ph type="body" sz="quarter" idx="13" hasCustomPrompt="1"/>
          </p:nvPr>
        </p:nvSpPr>
        <p:spPr>
          <a:xfrm>
            <a:off x="3289002" y="262268"/>
            <a:ext cx="5559552" cy="304800"/>
          </a:xfrm>
        </p:spPr>
        <p:txBody>
          <a:bodyPr anchor="ctr">
            <a:noAutofit/>
          </a:bodyPr>
          <a:lstStyle>
            <a:lvl1pPr algn="r">
              <a:buNone/>
              <a:defRPr sz="1100" kern="0" cap="all" spc="300" baseline="0">
                <a:solidFill>
                  <a:srgbClr val="000000"/>
                </a:solidFill>
              </a:defRPr>
            </a:lvl1pPr>
            <a:lvl2pPr>
              <a:buNone/>
              <a:defRPr sz="1800">
                <a:solidFill>
                  <a:schemeClr val="bg1"/>
                </a:solidFill>
              </a:defRPr>
            </a:lvl2pPr>
            <a:lvl3pPr>
              <a:buNone/>
              <a:defRPr sz="1800">
                <a:solidFill>
                  <a:schemeClr val="bg1"/>
                </a:solidFill>
              </a:defRPr>
            </a:lvl3pPr>
            <a:lvl4pPr>
              <a:buNone/>
              <a:defRPr sz="1800">
                <a:solidFill>
                  <a:schemeClr val="bg1"/>
                </a:solidFill>
              </a:defRPr>
            </a:lvl4pPr>
            <a:lvl5pPr>
              <a:buNone/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DATE ALL CAPS  |   LOCATION ALL CAPS</a:t>
            </a:r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3303533" y="3247660"/>
            <a:ext cx="5559552" cy="0"/>
          </a:xfrm>
          <a:prstGeom prst="line">
            <a:avLst/>
          </a:prstGeom>
          <a:ln w="12700" cmpd="sng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 Placeholder 27"/>
          <p:cNvSpPr>
            <a:spLocks noGrp="1"/>
          </p:cNvSpPr>
          <p:nvPr>
            <p:ph type="body" sz="quarter" idx="17" hasCustomPrompt="1"/>
          </p:nvPr>
        </p:nvSpPr>
        <p:spPr>
          <a:xfrm>
            <a:off x="3289002" y="5114264"/>
            <a:ext cx="5559552" cy="381000"/>
          </a:xfrm>
        </p:spPr>
        <p:txBody>
          <a:bodyPr wrap="none" lIns="0" tIns="0" rIns="0" bIns="0">
            <a:normAutofit/>
          </a:bodyPr>
          <a:lstStyle>
            <a:lvl1pPr algn="r">
              <a:buNone/>
              <a:defRPr sz="2400" i="0" baseline="0">
                <a:solidFill>
                  <a:schemeClr val="accent1"/>
                </a:solidFill>
              </a:defRPr>
            </a:lvl1pPr>
            <a:lvl2pPr algn="l">
              <a:buNone/>
              <a:defRPr/>
            </a:lvl2pPr>
            <a:lvl3pPr algn="l">
              <a:buNone/>
              <a:defRPr/>
            </a:lvl3pPr>
            <a:lvl4pPr algn="l">
              <a:buNone/>
              <a:defRPr/>
            </a:lvl4pPr>
            <a:lvl5pPr algn="l">
              <a:buNone/>
              <a:defRPr/>
            </a:lvl5pPr>
          </a:lstStyle>
          <a:p>
            <a:pPr lvl="0"/>
            <a:r>
              <a:rPr lang="en-US" dirty="0" smtClean="0"/>
              <a:t>Presenter Name</a:t>
            </a:r>
          </a:p>
        </p:txBody>
      </p:sp>
      <p:sp>
        <p:nvSpPr>
          <p:cNvPr id="20" name="Text Placeholder 27"/>
          <p:cNvSpPr>
            <a:spLocks noGrp="1"/>
          </p:cNvSpPr>
          <p:nvPr>
            <p:ph type="body" sz="quarter" idx="18" hasCustomPrompt="1"/>
          </p:nvPr>
        </p:nvSpPr>
        <p:spPr>
          <a:xfrm>
            <a:off x="3289002" y="5582097"/>
            <a:ext cx="5559552" cy="381000"/>
          </a:xfrm>
        </p:spPr>
        <p:txBody>
          <a:bodyPr wrap="none" lIns="0" tIns="0" rIns="0" bIns="0">
            <a:normAutofit/>
          </a:bodyPr>
          <a:lstStyle>
            <a:lvl1pPr algn="r">
              <a:buNone/>
              <a:defRPr sz="1050" i="0" kern="0" cap="all" spc="300" baseline="0">
                <a:solidFill>
                  <a:srgbClr val="000000"/>
                </a:solidFill>
              </a:defRPr>
            </a:lvl1pPr>
            <a:lvl2pPr algn="l">
              <a:buNone/>
              <a:defRPr/>
            </a:lvl2pPr>
            <a:lvl3pPr algn="l">
              <a:buNone/>
              <a:defRPr/>
            </a:lvl3pPr>
            <a:lvl4pPr algn="l">
              <a:buNone/>
              <a:defRPr/>
            </a:lvl4pPr>
            <a:lvl5pPr algn="l">
              <a:buNone/>
              <a:defRPr/>
            </a:lvl5pPr>
          </a:lstStyle>
          <a:p>
            <a:pPr lvl="0"/>
            <a:r>
              <a:rPr lang="en-US" dirty="0" smtClean="0"/>
              <a:t>PRESENTER TITLE ALL CAPS</a:t>
            </a:r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78979" y="2523277"/>
            <a:ext cx="2586158" cy="1220048"/>
          </a:xfrm>
          <a:prstGeom prst="rect">
            <a:avLst/>
          </a:prstGeom>
        </p:spPr>
      </p:pic>
      <p:sp>
        <p:nvSpPr>
          <p:cNvPr id="17" name="Text Placeholder 27"/>
          <p:cNvSpPr>
            <a:spLocks noGrp="1"/>
          </p:cNvSpPr>
          <p:nvPr>
            <p:ph type="body" sz="quarter" idx="16" hasCustomPrompt="1"/>
          </p:nvPr>
        </p:nvSpPr>
        <p:spPr>
          <a:xfrm>
            <a:off x="3289002" y="3475680"/>
            <a:ext cx="5559552" cy="867720"/>
          </a:xfrm>
        </p:spPr>
        <p:txBody>
          <a:bodyPr wrap="square" lIns="0" tIns="0" rIns="0" bIns="0">
            <a:normAutofit/>
          </a:bodyPr>
          <a:lstStyle>
            <a:lvl1pPr marL="0" indent="0" algn="l">
              <a:buNone/>
              <a:defRPr sz="2400" i="1" baseline="0">
                <a:solidFill>
                  <a:srgbClr val="000000"/>
                </a:solidFill>
                <a:latin typeface="+mj-lt"/>
              </a:defRPr>
            </a:lvl1pPr>
            <a:lvl2pPr algn="l">
              <a:buNone/>
              <a:defRPr/>
            </a:lvl2pPr>
            <a:lvl3pPr algn="l">
              <a:buNone/>
              <a:defRPr/>
            </a:lvl3pPr>
            <a:lvl4pPr algn="l">
              <a:buNone/>
              <a:defRPr/>
            </a:lvl4pPr>
            <a:lvl5pPr algn="l">
              <a:buNone/>
              <a:defRPr/>
            </a:lvl5pPr>
          </a:lstStyle>
          <a:p>
            <a:pPr lvl="0"/>
            <a:r>
              <a:rPr lang="en-US" dirty="0" smtClean="0"/>
              <a:t>Subtitle of Presentation</a:t>
            </a:r>
          </a:p>
        </p:txBody>
      </p:sp>
      <p:sp>
        <p:nvSpPr>
          <p:cNvPr id="22" name="Text Placeholder 21"/>
          <p:cNvSpPr>
            <a:spLocks noGrp="1"/>
          </p:cNvSpPr>
          <p:nvPr>
            <p:ph type="body" sz="quarter" idx="19" hasCustomPrompt="1"/>
          </p:nvPr>
        </p:nvSpPr>
        <p:spPr>
          <a:xfrm>
            <a:off x="3276600" y="1419439"/>
            <a:ext cx="5562600" cy="1600200"/>
          </a:xfrm>
        </p:spPr>
        <p:txBody>
          <a:bodyPr lIns="0" tIns="0" rIns="0" bIns="0" anchor="b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3400" baseline="0">
                <a:solidFill>
                  <a:schemeClr val="accent1"/>
                </a:solidFill>
                <a:latin typeface="+mj-lt"/>
              </a:defRPr>
            </a:lvl1pPr>
            <a:lvl2pPr marL="0" indent="0">
              <a:buFontTx/>
              <a:buNone/>
              <a:defRPr/>
            </a:lvl2pPr>
            <a:lvl3pPr marL="0" indent="0">
              <a:buFontTx/>
              <a:buNone/>
              <a:defRPr/>
            </a:lvl3pPr>
          </a:lstStyle>
          <a:p>
            <a:pPr lvl="0"/>
            <a:r>
              <a:rPr lang="en-US" dirty="0" smtClean="0"/>
              <a:t>Title of Presentation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 quest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114800" y="775855"/>
            <a:ext cx="5334000" cy="5334000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03299" y="3200400"/>
            <a:ext cx="3880514" cy="8479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 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05128"/>
            <a:ext cx="4038600" cy="4767072"/>
          </a:xfrm>
        </p:spPr>
        <p:txBody>
          <a:bodyPr/>
          <a:lstStyle>
            <a:lvl1pPr>
              <a:defRPr sz="2400">
                <a:solidFill>
                  <a:srgbClr val="000000"/>
                </a:solidFill>
              </a:defRPr>
            </a:lvl1pPr>
            <a:lvl2pPr>
              <a:defRPr sz="2000">
                <a:solidFill>
                  <a:srgbClr val="000000"/>
                </a:solidFill>
              </a:defRPr>
            </a:lvl2pPr>
            <a:lvl3pPr>
              <a:defRPr sz="1800">
                <a:solidFill>
                  <a:srgbClr val="000000"/>
                </a:solidFill>
              </a:defRPr>
            </a:lvl3pPr>
            <a:lvl4pPr>
              <a:defRPr sz="1600">
                <a:solidFill>
                  <a:srgbClr val="000000"/>
                </a:solidFill>
              </a:defRPr>
            </a:lvl4pPr>
            <a:lvl5pPr>
              <a:defRPr sz="1600">
                <a:solidFill>
                  <a:srgbClr val="00000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05128"/>
            <a:ext cx="4038600" cy="4767072"/>
          </a:xfrm>
        </p:spPr>
        <p:txBody>
          <a:bodyPr>
            <a:normAutofit/>
          </a:bodyPr>
          <a:lstStyle>
            <a:lvl1pPr>
              <a:defRPr sz="2400">
                <a:solidFill>
                  <a:srgbClr val="000000"/>
                </a:solidFill>
              </a:defRPr>
            </a:lvl1pPr>
            <a:lvl2pPr>
              <a:defRPr sz="2000">
                <a:solidFill>
                  <a:srgbClr val="000000"/>
                </a:solidFill>
              </a:defRPr>
            </a:lvl2pPr>
            <a:lvl3pPr>
              <a:defRPr sz="1800">
                <a:solidFill>
                  <a:srgbClr val="000000"/>
                </a:solidFill>
              </a:defRPr>
            </a:lvl3pPr>
            <a:lvl4pPr>
              <a:defRPr sz="1600">
                <a:solidFill>
                  <a:srgbClr val="000000"/>
                </a:solidFill>
              </a:defRPr>
            </a:lvl4pPr>
            <a:lvl5pPr>
              <a:defRPr sz="1600">
                <a:solidFill>
                  <a:srgbClr val="00000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>
            <a:normAutofit/>
          </a:bodyPr>
          <a:lstStyle>
            <a:lvl1pPr algn="l">
              <a:defRPr sz="3200"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iso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08176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073274"/>
            <a:ext cx="4040188" cy="4098925"/>
          </a:xfrm>
        </p:spPr>
        <p:txBody>
          <a:bodyPr/>
          <a:lstStyle>
            <a:lvl1pPr>
              <a:defRPr sz="2000">
                <a:solidFill>
                  <a:srgbClr val="000000"/>
                </a:solidFill>
              </a:defRPr>
            </a:lvl1pPr>
            <a:lvl2pPr>
              <a:defRPr sz="1800">
                <a:solidFill>
                  <a:srgbClr val="000000"/>
                </a:solidFill>
              </a:defRPr>
            </a:lvl2pPr>
            <a:lvl3pPr>
              <a:defRPr sz="1600">
                <a:solidFill>
                  <a:srgbClr val="000000"/>
                </a:solidFill>
              </a:defRPr>
            </a:lvl3pPr>
            <a:lvl4pPr>
              <a:defRPr sz="1400">
                <a:solidFill>
                  <a:srgbClr val="000000"/>
                </a:solidFill>
              </a:defRPr>
            </a:lvl4pPr>
            <a:lvl5pPr>
              <a:defRPr sz="1400">
                <a:solidFill>
                  <a:srgbClr val="000000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408176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073274"/>
            <a:ext cx="4041775" cy="4098925"/>
          </a:xfrm>
        </p:spPr>
        <p:txBody>
          <a:bodyPr>
            <a:normAutofit/>
          </a:bodyPr>
          <a:lstStyle>
            <a:lvl1pPr>
              <a:defRPr sz="2000">
                <a:solidFill>
                  <a:srgbClr val="000000"/>
                </a:solidFill>
              </a:defRPr>
            </a:lvl1pPr>
            <a:lvl2pPr>
              <a:defRPr sz="1800">
                <a:solidFill>
                  <a:srgbClr val="000000"/>
                </a:solidFill>
              </a:defRPr>
            </a:lvl2pPr>
            <a:lvl3pPr>
              <a:defRPr sz="1600">
                <a:solidFill>
                  <a:srgbClr val="000000"/>
                </a:solidFill>
              </a:defRPr>
            </a:lvl3pPr>
            <a:lvl4pPr>
              <a:defRPr sz="1400">
                <a:solidFill>
                  <a:srgbClr val="000000"/>
                </a:solidFill>
              </a:defRPr>
            </a:lvl4pPr>
            <a:lvl5pPr>
              <a:defRPr sz="1400">
                <a:solidFill>
                  <a:srgbClr val="000000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 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hart Placeholder 6"/>
          <p:cNvSpPr>
            <a:spLocks noGrp="1"/>
          </p:cNvSpPr>
          <p:nvPr>
            <p:ph type="chart" sz="quarter" idx="11"/>
          </p:nvPr>
        </p:nvSpPr>
        <p:spPr>
          <a:xfrm>
            <a:off x="457200" y="1408176"/>
            <a:ext cx="8229600" cy="4762500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icon to add chart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itle Placeholder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 title and smart art graph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martArt Placeholder 7"/>
          <p:cNvSpPr>
            <a:spLocks noGrp="1"/>
          </p:cNvSpPr>
          <p:nvPr>
            <p:ph type="dgm" sz="quarter" idx="11"/>
          </p:nvPr>
        </p:nvSpPr>
        <p:spPr>
          <a:xfrm>
            <a:off x="457200" y="1405128"/>
            <a:ext cx="8229600" cy="4767072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icon to add SmartArt graphic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>
            <a:normAutofit/>
          </a:bodyPr>
          <a:lstStyle>
            <a:lvl1pPr algn="l">
              <a:defRPr sz="3200"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 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able Placeholder 5"/>
          <p:cNvSpPr>
            <a:spLocks noGrp="1"/>
          </p:cNvSpPr>
          <p:nvPr>
            <p:ph type="tbl" sz="quarter" idx="10"/>
          </p:nvPr>
        </p:nvSpPr>
        <p:spPr>
          <a:xfrm>
            <a:off x="457200" y="1405128"/>
            <a:ext cx="8229600" cy="4767072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icon to add table</a:t>
            </a:r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>
            <a:normAutofit/>
          </a:bodyPr>
          <a:lstStyle>
            <a:lvl1pPr algn="l">
              <a:defRPr sz="3200"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 content (L) &amp; picture (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08176"/>
            <a:ext cx="4038600" cy="4766738"/>
          </a:xfrm>
        </p:spPr>
        <p:txBody>
          <a:bodyPr/>
          <a:lstStyle>
            <a:lvl1pPr>
              <a:defRPr sz="2400">
                <a:solidFill>
                  <a:srgbClr val="000000"/>
                </a:solidFill>
              </a:defRPr>
            </a:lvl1pPr>
            <a:lvl2pPr>
              <a:defRPr sz="2000">
                <a:solidFill>
                  <a:srgbClr val="000000"/>
                </a:solidFill>
              </a:defRPr>
            </a:lvl2pPr>
            <a:lvl3pPr>
              <a:defRPr sz="1800">
                <a:solidFill>
                  <a:srgbClr val="000000"/>
                </a:solidFill>
              </a:defRPr>
            </a:lvl3pPr>
            <a:lvl4pPr>
              <a:defRPr sz="1600">
                <a:solidFill>
                  <a:srgbClr val="000000"/>
                </a:solidFill>
              </a:defRPr>
            </a:lvl4pPr>
            <a:lvl5pPr>
              <a:defRPr sz="1600">
                <a:solidFill>
                  <a:srgbClr val="00000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4645152" y="1408176"/>
            <a:ext cx="4041648" cy="4767072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 picture (L) &amp; content (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8200" y="1405128"/>
            <a:ext cx="4038600" cy="4767072"/>
          </a:xfrm>
        </p:spPr>
        <p:txBody>
          <a:bodyPr/>
          <a:lstStyle>
            <a:lvl1pPr>
              <a:defRPr sz="2400">
                <a:solidFill>
                  <a:srgbClr val="000000"/>
                </a:solidFill>
              </a:defRPr>
            </a:lvl1pPr>
            <a:lvl2pPr>
              <a:defRPr sz="2000">
                <a:solidFill>
                  <a:srgbClr val="000000"/>
                </a:solidFill>
              </a:defRPr>
            </a:lvl2pPr>
            <a:lvl3pPr>
              <a:defRPr sz="1800">
                <a:solidFill>
                  <a:srgbClr val="000000"/>
                </a:solidFill>
              </a:defRPr>
            </a:lvl3pPr>
            <a:lvl4pPr>
              <a:defRPr sz="1600">
                <a:solidFill>
                  <a:srgbClr val="000000"/>
                </a:solidFill>
              </a:defRPr>
            </a:lvl4pPr>
            <a:lvl5pPr>
              <a:defRPr sz="1600">
                <a:solidFill>
                  <a:srgbClr val="00000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457200" y="1405128"/>
            <a:ext cx="4041648" cy="4767406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>
            <a:normAutofit/>
          </a:bodyPr>
          <a:lstStyle>
            <a:lvl1pPr algn="l">
              <a:defRPr sz="3200"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 content (L) &amp; chart (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08176"/>
            <a:ext cx="4038600" cy="4765696"/>
          </a:xfrm>
        </p:spPr>
        <p:txBody>
          <a:bodyPr/>
          <a:lstStyle>
            <a:lvl1pPr>
              <a:defRPr sz="2400">
                <a:solidFill>
                  <a:srgbClr val="000000"/>
                </a:solidFill>
              </a:defRPr>
            </a:lvl1pPr>
            <a:lvl2pPr>
              <a:defRPr sz="2000">
                <a:solidFill>
                  <a:srgbClr val="000000"/>
                </a:solidFill>
              </a:defRPr>
            </a:lvl2pPr>
            <a:lvl3pPr>
              <a:defRPr sz="1800">
                <a:solidFill>
                  <a:srgbClr val="000000"/>
                </a:solidFill>
              </a:defRPr>
            </a:lvl3pPr>
            <a:lvl4pPr>
              <a:defRPr sz="1600">
                <a:solidFill>
                  <a:srgbClr val="000000"/>
                </a:solidFill>
              </a:defRPr>
            </a:lvl4pPr>
            <a:lvl5pPr>
              <a:defRPr sz="1600">
                <a:solidFill>
                  <a:srgbClr val="00000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Chart Placeholder 8"/>
          <p:cNvSpPr>
            <a:spLocks noGrp="1"/>
          </p:cNvSpPr>
          <p:nvPr>
            <p:ph type="chart" sz="quarter" idx="13"/>
          </p:nvPr>
        </p:nvSpPr>
        <p:spPr>
          <a:xfrm>
            <a:off x="4645152" y="1408176"/>
            <a:ext cx="4041648" cy="4764024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icon to add chart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 chart (L) &amp; content (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8200" y="1435608"/>
            <a:ext cx="4038600" cy="4767072"/>
          </a:xfrm>
        </p:spPr>
        <p:txBody>
          <a:bodyPr/>
          <a:lstStyle>
            <a:lvl1pPr>
              <a:defRPr sz="2400">
                <a:solidFill>
                  <a:srgbClr val="000000"/>
                </a:solidFill>
              </a:defRPr>
            </a:lvl1pPr>
            <a:lvl2pPr>
              <a:defRPr sz="2000">
                <a:solidFill>
                  <a:srgbClr val="000000"/>
                </a:solidFill>
              </a:defRPr>
            </a:lvl2pPr>
            <a:lvl3pPr>
              <a:defRPr sz="1800">
                <a:solidFill>
                  <a:srgbClr val="000000"/>
                </a:solidFill>
              </a:defRPr>
            </a:lvl3pPr>
            <a:lvl4pPr>
              <a:defRPr sz="1600">
                <a:solidFill>
                  <a:srgbClr val="000000"/>
                </a:solidFill>
              </a:defRPr>
            </a:lvl4pPr>
            <a:lvl5pPr>
              <a:defRPr sz="1600">
                <a:solidFill>
                  <a:srgbClr val="00000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Chart Placeholder 8"/>
          <p:cNvSpPr>
            <a:spLocks noGrp="1"/>
          </p:cNvSpPr>
          <p:nvPr>
            <p:ph type="chart" sz="quarter" idx="13"/>
          </p:nvPr>
        </p:nvSpPr>
        <p:spPr>
          <a:xfrm>
            <a:off x="457200" y="1435608"/>
            <a:ext cx="4041648" cy="4765399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icon to add chart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 transitional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3900856" y="6467127"/>
            <a:ext cx="1342288" cy="152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 smtClean="0">
                <a:solidFill>
                  <a:srgbClr val="637E8E"/>
                </a:solidFill>
              </a:rPr>
              <a:t>ISO-NE INTERNAL USE</a:t>
            </a:r>
            <a:endParaRPr lang="en-US" sz="800" b="1" dirty="0">
              <a:solidFill>
                <a:srgbClr val="637E8E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" y="6300216"/>
            <a:ext cx="9143992" cy="567350"/>
          </a:xfrm>
          <a:prstGeom prst="rect">
            <a:avLst/>
          </a:prstGeom>
        </p:spPr>
      </p:pic>
      <p:sp>
        <p:nvSpPr>
          <p:cNvPr id="8" name="Rectangle 7"/>
          <p:cNvSpPr/>
          <p:nvPr userDrawn="1"/>
        </p:nvSpPr>
        <p:spPr>
          <a:xfrm>
            <a:off x="3900856" y="6327648"/>
            <a:ext cx="1342288" cy="152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b="1" dirty="0" smtClean="0">
                <a:solidFill>
                  <a:schemeClr val="tx1"/>
                </a:solidFill>
              </a:rPr>
              <a:t>ISO-NE PUBLIC</a:t>
            </a:r>
            <a:endParaRPr lang="en-US" sz="700" b="1" dirty="0">
              <a:solidFill>
                <a:schemeClr val="tx1"/>
              </a:solidFill>
            </a:endParaRPr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609600" y="2057400"/>
            <a:ext cx="7772400" cy="1362075"/>
          </a:xfrm>
        </p:spPr>
        <p:txBody>
          <a:bodyPr anchor="b"/>
          <a:lstStyle>
            <a:lvl1pPr algn="l">
              <a:defRPr sz="3200" b="1" cap="all" baseline="0">
                <a:solidFill>
                  <a:schemeClr val="accent1"/>
                </a:solidFill>
                <a:latin typeface="+mj-lt"/>
              </a:defRPr>
            </a:lvl1pPr>
          </a:lstStyle>
          <a:p>
            <a:r>
              <a:rPr lang="en-US" dirty="0" smtClean="0"/>
              <a:t>transitional slide Title</a:t>
            </a:r>
            <a:endParaRPr lang="en-US" dirty="0"/>
          </a:p>
        </p:txBody>
      </p:sp>
      <p:sp>
        <p:nvSpPr>
          <p:cNvPr id="12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609600" y="3429000"/>
            <a:ext cx="7772400" cy="1500187"/>
          </a:xfrm>
        </p:spPr>
        <p:txBody>
          <a:bodyPr anchor="t"/>
          <a:lstStyle>
            <a:lvl1pPr marL="0" indent="0">
              <a:buNone/>
              <a:defRPr sz="2400" i="1" baseline="0">
                <a:solidFill>
                  <a:srgbClr val="000000"/>
                </a:solidFill>
                <a:latin typeface="+mj-lt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 smtClean="0"/>
              <a:t>Transitional Slide Subtitle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365882"/>
            <a:ext cx="381000" cy="263518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1400">
                <a:solidFill>
                  <a:schemeClr val="tx1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 content (L) &amp; table (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08176"/>
            <a:ext cx="4038600" cy="4766738"/>
          </a:xfrm>
        </p:spPr>
        <p:txBody>
          <a:bodyPr/>
          <a:lstStyle>
            <a:lvl1pPr>
              <a:defRPr sz="2400">
                <a:solidFill>
                  <a:srgbClr val="000000"/>
                </a:solidFill>
              </a:defRPr>
            </a:lvl1pPr>
            <a:lvl2pPr>
              <a:defRPr sz="2000">
                <a:solidFill>
                  <a:srgbClr val="000000"/>
                </a:solidFill>
              </a:defRPr>
            </a:lvl2pPr>
            <a:lvl3pPr>
              <a:defRPr sz="1800">
                <a:solidFill>
                  <a:srgbClr val="000000"/>
                </a:solidFill>
              </a:defRPr>
            </a:lvl3pPr>
            <a:lvl4pPr>
              <a:defRPr sz="1600">
                <a:solidFill>
                  <a:srgbClr val="000000"/>
                </a:solidFill>
              </a:defRPr>
            </a:lvl4pPr>
            <a:lvl5pPr>
              <a:defRPr sz="1600">
                <a:solidFill>
                  <a:srgbClr val="00000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Table Placeholder 6"/>
          <p:cNvSpPr>
            <a:spLocks noGrp="1"/>
          </p:cNvSpPr>
          <p:nvPr>
            <p:ph type="tbl" sz="quarter" idx="13"/>
          </p:nvPr>
        </p:nvSpPr>
        <p:spPr>
          <a:xfrm>
            <a:off x="4645152" y="1408176"/>
            <a:ext cx="4041648" cy="4767072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icon to add table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 table (L) &amp; content (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8200" y="1408176"/>
            <a:ext cx="4038600" cy="4767072"/>
          </a:xfrm>
        </p:spPr>
        <p:txBody>
          <a:bodyPr/>
          <a:lstStyle>
            <a:lvl1pPr>
              <a:defRPr sz="2400">
                <a:solidFill>
                  <a:srgbClr val="000000"/>
                </a:solidFill>
              </a:defRPr>
            </a:lvl1pPr>
            <a:lvl2pPr>
              <a:defRPr sz="2000">
                <a:solidFill>
                  <a:srgbClr val="000000"/>
                </a:solidFill>
              </a:defRPr>
            </a:lvl2pPr>
            <a:lvl3pPr>
              <a:defRPr sz="1800">
                <a:solidFill>
                  <a:srgbClr val="000000"/>
                </a:solidFill>
              </a:defRPr>
            </a:lvl3pPr>
            <a:lvl4pPr>
              <a:defRPr sz="1600">
                <a:solidFill>
                  <a:srgbClr val="000000"/>
                </a:solidFill>
              </a:defRPr>
            </a:lvl4pPr>
            <a:lvl5pPr>
              <a:defRPr sz="1600">
                <a:solidFill>
                  <a:srgbClr val="00000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Table Placeholder 6"/>
          <p:cNvSpPr>
            <a:spLocks noGrp="1"/>
          </p:cNvSpPr>
          <p:nvPr>
            <p:ph type="tbl" sz="quarter" idx="13"/>
          </p:nvPr>
        </p:nvSpPr>
        <p:spPr>
          <a:xfrm>
            <a:off x="457200" y="1408176"/>
            <a:ext cx="4041648" cy="4767406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icon to add table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 content (L) &amp; smart art graphic (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08176"/>
            <a:ext cx="4038600" cy="4763690"/>
          </a:xfrm>
        </p:spPr>
        <p:txBody>
          <a:bodyPr/>
          <a:lstStyle>
            <a:lvl1pPr>
              <a:defRPr sz="2400">
                <a:solidFill>
                  <a:srgbClr val="000000"/>
                </a:solidFill>
              </a:defRPr>
            </a:lvl1pPr>
            <a:lvl2pPr>
              <a:defRPr sz="2000">
                <a:solidFill>
                  <a:srgbClr val="000000"/>
                </a:solidFill>
              </a:defRPr>
            </a:lvl2pPr>
            <a:lvl3pPr>
              <a:defRPr sz="1800">
                <a:solidFill>
                  <a:srgbClr val="000000"/>
                </a:solidFill>
              </a:defRPr>
            </a:lvl3pPr>
            <a:lvl4pPr>
              <a:defRPr sz="1600">
                <a:solidFill>
                  <a:srgbClr val="000000"/>
                </a:solidFill>
              </a:defRPr>
            </a:lvl4pPr>
            <a:lvl5pPr>
              <a:defRPr sz="1600">
                <a:solidFill>
                  <a:srgbClr val="00000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SmartArt Placeholder 8"/>
          <p:cNvSpPr>
            <a:spLocks noGrp="1"/>
          </p:cNvSpPr>
          <p:nvPr>
            <p:ph type="dgm" sz="quarter" idx="13"/>
          </p:nvPr>
        </p:nvSpPr>
        <p:spPr>
          <a:xfrm>
            <a:off x="4645152" y="1408176"/>
            <a:ext cx="4041648" cy="4764024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icon to add SmartArt graphic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 smart art graphic (L) &amp; content (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8200" y="1408176"/>
            <a:ext cx="4038600" cy="4764024"/>
          </a:xfrm>
        </p:spPr>
        <p:txBody>
          <a:bodyPr/>
          <a:lstStyle>
            <a:lvl1pPr>
              <a:defRPr sz="2400">
                <a:solidFill>
                  <a:srgbClr val="000000"/>
                </a:solidFill>
              </a:defRPr>
            </a:lvl1pPr>
            <a:lvl2pPr>
              <a:defRPr sz="2000">
                <a:solidFill>
                  <a:srgbClr val="000000"/>
                </a:solidFill>
              </a:defRPr>
            </a:lvl2pPr>
            <a:lvl3pPr>
              <a:defRPr sz="1800">
                <a:solidFill>
                  <a:srgbClr val="000000"/>
                </a:solidFill>
              </a:defRPr>
            </a:lvl3pPr>
            <a:lvl4pPr>
              <a:defRPr sz="1600">
                <a:solidFill>
                  <a:srgbClr val="000000"/>
                </a:solidFill>
              </a:defRPr>
            </a:lvl4pPr>
            <a:lvl5pPr>
              <a:defRPr sz="1600">
                <a:solidFill>
                  <a:srgbClr val="00000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SmartArt Placeholder 8"/>
          <p:cNvSpPr>
            <a:spLocks noGrp="1"/>
          </p:cNvSpPr>
          <p:nvPr>
            <p:ph type="dgm" sz="quarter" idx="13"/>
          </p:nvPr>
        </p:nvSpPr>
        <p:spPr>
          <a:xfrm>
            <a:off x="457200" y="1408176"/>
            <a:ext cx="4041648" cy="4764358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icon to add SmartArt graphic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 content (L) &amp; media (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08176"/>
            <a:ext cx="4038600" cy="4763690"/>
          </a:xfrm>
        </p:spPr>
        <p:txBody>
          <a:bodyPr/>
          <a:lstStyle>
            <a:lvl1pPr>
              <a:defRPr sz="2400">
                <a:solidFill>
                  <a:srgbClr val="000000"/>
                </a:solidFill>
              </a:defRPr>
            </a:lvl1pPr>
            <a:lvl2pPr>
              <a:defRPr sz="2000">
                <a:solidFill>
                  <a:srgbClr val="000000"/>
                </a:solidFill>
              </a:defRPr>
            </a:lvl2pPr>
            <a:lvl3pPr>
              <a:defRPr sz="1800">
                <a:solidFill>
                  <a:srgbClr val="000000"/>
                </a:solidFill>
              </a:defRPr>
            </a:lvl3pPr>
            <a:lvl4pPr>
              <a:defRPr sz="1600">
                <a:solidFill>
                  <a:srgbClr val="000000"/>
                </a:solidFill>
              </a:defRPr>
            </a:lvl4pPr>
            <a:lvl5pPr>
              <a:defRPr sz="1600">
                <a:solidFill>
                  <a:srgbClr val="00000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Media Placeholder 6"/>
          <p:cNvSpPr>
            <a:spLocks noGrp="1"/>
          </p:cNvSpPr>
          <p:nvPr>
            <p:ph type="media" sz="quarter" idx="13"/>
          </p:nvPr>
        </p:nvSpPr>
        <p:spPr>
          <a:xfrm>
            <a:off x="4645152" y="1408176"/>
            <a:ext cx="4041648" cy="4764024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icon to add media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 media (L) &amp; content (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8200" y="1408176"/>
            <a:ext cx="4038600" cy="4764024"/>
          </a:xfrm>
        </p:spPr>
        <p:txBody>
          <a:bodyPr/>
          <a:lstStyle>
            <a:lvl1pPr>
              <a:defRPr sz="2400">
                <a:solidFill>
                  <a:srgbClr val="000000"/>
                </a:solidFill>
              </a:defRPr>
            </a:lvl1pPr>
            <a:lvl2pPr>
              <a:defRPr sz="2000">
                <a:solidFill>
                  <a:srgbClr val="000000"/>
                </a:solidFill>
              </a:defRPr>
            </a:lvl2pPr>
            <a:lvl3pPr>
              <a:defRPr sz="1800">
                <a:solidFill>
                  <a:srgbClr val="000000"/>
                </a:solidFill>
              </a:defRPr>
            </a:lvl3pPr>
            <a:lvl4pPr>
              <a:defRPr sz="1600">
                <a:solidFill>
                  <a:srgbClr val="000000"/>
                </a:solidFill>
              </a:defRPr>
            </a:lvl4pPr>
            <a:lvl5pPr>
              <a:defRPr sz="1600">
                <a:solidFill>
                  <a:srgbClr val="00000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Media Placeholder 6"/>
          <p:cNvSpPr>
            <a:spLocks noGrp="1"/>
          </p:cNvSpPr>
          <p:nvPr>
            <p:ph type="media" sz="quarter" idx="13"/>
          </p:nvPr>
        </p:nvSpPr>
        <p:spPr>
          <a:xfrm>
            <a:off x="457200" y="1408176"/>
            <a:ext cx="4041648" cy="4764358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icon to add media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 content (L) &amp; clip art (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08176"/>
            <a:ext cx="4038600" cy="4765696"/>
          </a:xfrm>
        </p:spPr>
        <p:txBody>
          <a:bodyPr/>
          <a:lstStyle>
            <a:lvl1pPr>
              <a:defRPr sz="2400">
                <a:solidFill>
                  <a:srgbClr val="000000"/>
                </a:solidFill>
              </a:defRPr>
            </a:lvl1pPr>
            <a:lvl2pPr>
              <a:defRPr sz="2000">
                <a:solidFill>
                  <a:srgbClr val="000000"/>
                </a:solidFill>
              </a:defRPr>
            </a:lvl2pPr>
            <a:lvl3pPr>
              <a:defRPr sz="1800">
                <a:solidFill>
                  <a:srgbClr val="000000"/>
                </a:solidFill>
              </a:defRPr>
            </a:lvl3pPr>
            <a:lvl4pPr>
              <a:defRPr sz="1600">
                <a:solidFill>
                  <a:srgbClr val="000000"/>
                </a:solidFill>
              </a:defRPr>
            </a:lvl4pPr>
            <a:lvl5pPr>
              <a:defRPr sz="1600">
                <a:solidFill>
                  <a:srgbClr val="00000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ClipArt Placeholder 8"/>
          <p:cNvSpPr>
            <a:spLocks noGrp="1"/>
          </p:cNvSpPr>
          <p:nvPr>
            <p:ph type="clipArt" sz="quarter" idx="13"/>
          </p:nvPr>
        </p:nvSpPr>
        <p:spPr>
          <a:xfrm>
            <a:off x="4645152" y="1408176"/>
            <a:ext cx="4041648" cy="4764024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icon to add clip art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 clip art (L) &amp; content (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8200" y="1408176"/>
            <a:ext cx="4038600" cy="4764024"/>
          </a:xfrm>
        </p:spPr>
        <p:txBody>
          <a:bodyPr/>
          <a:lstStyle>
            <a:lvl1pPr>
              <a:defRPr sz="2400">
                <a:solidFill>
                  <a:srgbClr val="000000"/>
                </a:solidFill>
              </a:defRPr>
            </a:lvl1pPr>
            <a:lvl2pPr>
              <a:defRPr sz="2000">
                <a:solidFill>
                  <a:srgbClr val="000000"/>
                </a:solidFill>
              </a:defRPr>
            </a:lvl2pPr>
            <a:lvl3pPr>
              <a:defRPr sz="1800">
                <a:solidFill>
                  <a:srgbClr val="000000"/>
                </a:solidFill>
              </a:defRPr>
            </a:lvl3pPr>
            <a:lvl4pPr>
              <a:defRPr sz="1600">
                <a:solidFill>
                  <a:srgbClr val="000000"/>
                </a:solidFill>
              </a:defRPr>
            </a:lvl4pPr>
            <a:lvl5pPr>
              <a:defRPr sz="1600">
                <a:solidFill>
                  <a:srgbClr val="00000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ClipArt Placeholder 8"/>
          <p:cNvSpPr>
            <a:spLocks noGrp="1"/>
          </p:cNvSpPr>
          <p:nvPr>
            <p:ph type="clipArt" sz="quarter" idx="13"/>
          </p:nvPr>
        </p:nvSpPr>
        <p:spPr>
          <a:xfrm>
            <a:off x="457200" y="1408176"/>
            <a:ext cx="4041648" cy="4762352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icon to add clip art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op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685800" y="2209801"/>
            <a:ext cx="7772400" cy="1362075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600" b="1" cap="none" baseline="0">
                <a:solidFill>
                  <a:srgbClr val="000000"/>
                </a:solidFill>
              </a:defRPr>
            </a:lvl1pPr>
          </a:lstStyle>
          <a:p>
            <a:r>
              <a:rPr lang="en-US" dirty="0" smtClean="0"/>
              <a:t>Topic Title (36pt)</a:t>
            </a:r>
            <a:endParaRPr lang="en-US" dirty="0"/>
          </a:p>
        </p:txBody>
      </p:sp>
      <p:sp>
        <p:nvSpPr>
          <p:cNvPr id="5" name="Subtitle 1.5"/>
          <p:cNvSpPr>
            <a:spLocks noGrp="1"/>
          </p:cNvSpPr>
          <p:nvPr>
            <p:ph type="body" idx="1" hasCustomPrompt="1"/>
          </p:nvPr>
        </p:nvSpPr>
        <p:spPr>
          <a:xfrm>
            <a:off x="685800" y="3581401"/>
            <a:ext cx="7772400" cy="1500187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i="1" baseline="0">
                <a:solidFill>
                  <a:srgbClr val="000000"/>
                </a:solidFill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 smtClean="0"/>
              <a:t>Subtitle of Topic (optional)</a:t>
            </a:r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>
          <a:xfrm>
            <a:off x="1706880" y="5943600"/>
            <a:ext cx="7360920" cy="387191"/>
          </a:xfrm>
          <a:prstGeom prst="roundRect">
            <a:avLst>
              <a:gd name="adj" fmla="val 8861"/>
            </a:avLst>
          </a:prstGeom>
        </p:spPr>
        <p:txBody>
          <a:bodyPr/>
          <a:lstStyle>
            <a:lvl1pPr algn="r">
              <a:defRPr i="1"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Optional: use this for references or other footnotes (18pt )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4"/>
          </p:nvPr>
        </p:nvSpPr>
        <p:spPr>
          <a:xfrm>
            <a:off x="8534400" y="6365882"/>
            <a:ext cx="381000" cy="263518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="" val="38245754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mplate Instruc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Slide Number Placeholder 2"/>
          <p:cNvSpPr txBox="1">
            <a:spLocks/>
          </p:cNvSpPr>
          <p:nvPr userDrawn="1"/>
        </p:nvSpPr>
        <p:spPr>
          <a:xfrm>
            <a:off x="8534400" y="6365882"/>
            <a:ext cx="381000" cy="263518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en-US"/>
            </a:defPPr>
            <a:lvl1pPr marL="0" algn="ctr" defTabSz="914400" rtl="0" eaLnBrk="1" latinLnBrk="0" hangingPunct="1">
              <a:defRPr sz="1400" kern="1200">
                <a:solidFill>
                  <a:srgbClr val="637E8E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0D2C783-583D-47C4-9F33-9EB4B47B6128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1068" y="1037170"/>
            <a:ext cx="3063875" cy="960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Oval 8"/>
          <p:cNvSpPr/>
          <p:nvPr userDrawn="1"/>
        </p:nvSpPr>
        <p:spPr>
          <a:xfrm>
            <a:off x="2988734" y="931337"/>
            <a:ext cx="228600" cy="228600"/>
          </a:xfrm>
          <a:prstGeom prst="ellipse">
            <a:avLst/>
          </a:prstGeom>
          <a:solidFill>
            <a:schemeClr val="accent4"/>
          </a:solidFill>
          <a:ln>
            <a:solidFill>
              <a:schemeClr val="tx2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1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10" name="Oval 9"/>
          <p:cNvSpPr/>
          <p:nvPr userDrawn="1"/>
        </p:nvSpPr>
        <p:spPr>
          <a:xfrm>
            <a:off x="464610" y="1257832"/>
            <a:ext cx="228600" cy="228600"/>
          </a:xfrm>
          <a:prstGeom prst="ellipse">
            <a:avLst/>
          </a:prstGeom>
          <a:solidFill>
            <a:schemeClr val="accent4"/>
          </a:solidFill>
          <a:ln>
            <a:solidFill>
              <a:schemeClr val="tx2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2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11" name="Text Placeholder 8"/>
          <p:cNvSpPr txBox="1">
            <a:spLocks/>
          </p:cNvSpPr>
          <p:nvPr userDrawn="1"/>
        </p:nvSpPr>
        <p:spPr>
          <a:xfrm>
            <a:off x="787401" y="2032000"/>
            <a:ext cx="2759075" cy="838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1200"/>
              </a:spcBef>
              <a:buFont typeface="Arial" pitchFamily="34" charset="0"/>
              <a:buChar char="•"/>
              <a:defRPr sz="24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ts val="0"/>
              </a:spcBef>
              <a:buFont typeface="Arial" pitchFamily="34" charset="0"/>
              <a:buChar char="–"/>
              <a:defRPr sz="20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ts val="0"/>
              </a:spcBef>
              <a:buFont typeface="Arial" pitchFamily="34" charset="0"/>
              <a:buChar char="•"/>
              <a:defRPr sz="18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ts val="0"/>
              </a:spcBef>
              <a:buFont typeface="Arial" pitchFamily="34" charset="0"/>
              <a:buChar char="–"/>
              <a:defRPr sz="16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ts val="0"/>
              </a:spcBef>
              <a:buFont typeface="Arial" pitchFamily="34" charset="0"/>
              <a:buChar char="»"/>
              <a:defRPr sz="16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1400" dirty="0" smtClean="0">
                <a:solidFill>
                  <a:srgbClr val="000000"/>
                </a:solidFill>
              </a:rPr>
              <a:t>Click the </a:t>
            </a:r>
            <a:r>
              <a:rPr lang="en-US" sz="1400" b="1" i="1" dirty="0" smtClean="0">
                <a:solidFill>
                  <a:srgbClr val="000000"/>
                </a:solidFill>
              </a:rPr>
              <a:t>View</a:t>
            </a:r>
            <a:r>
              <a:rPr lang="en-US" sz="1400" dirty="0" smtClean="0">
                <a:solidFill>
                  <a:srgbClr val="000000"/>
                </a:solidFill>
              </a:rPr>
              <a:t> tab</a:t>
            </a:r>
          </a:p>
          <a:p>
            <a:pPr marL="0" indent="0">
              <a:buFont typeface="Arial" pitchFamily="34" charset="0"/>
              <a:buNone/>
            </a:pPr>
            <a:r>
              <a:rPr lang="en-US" sz="1400" dirty="0" smtClean="0">
                <a:solidFill>
                  <a:srgbClr val="000000"/>
                </a:solidFill>
              </a:rPr>
              <a:t>Click the </a:t>
            </a:r>
            <a:r>
              <a:rPr lang="en-US" sz="1400" b="1" i="1" dirty="0" smtClean="0">
                <a:solidFill>
                  <a:srgbClr val="000000"/>
                </a:solidFill>
              </a:rPr>
              <a:t>Slide Master </a:t>
            </a:r>
            <a:r>
              <a:rPr lang="en-US" sz="1400" dirty="0" smtClean="0">
                <a:solidFill>
                  <a:srgbClr val="000000"/>
                </a:solidFill>
              </a:rPr>
              <a:t>button</a:t>
            </a:r>
            <a:endParaRPr lang="en-US" sz="1400" dirty="0">
              <a:solidFill>
                <a:srgbClr val="000000"/>
              </a:solidFill>
            </a:endParaRPr>
          </a:p>
        </p:txBody>
      </p:sp>
      <p:sp>
        <p:nvSpPr>
          <p:cNvPr id="12" name="Oval 11"/>
          <p:cNvSpPr/>
          <p:nvPr userDrawn="1"/>
        </p:nvSpPr>
        <p:spPr>
          <a:xfrm>
            <a:off x="584204" y="2065875"/>
            <a:ext cx="228600" cy="228600"/>
          </a:xfrm>
          <a:prstGeom prst="ellipse">
            <a:avLst/>
          </a:prstGeom>
          <a:solidFill>
            <a:schemeClr val="accent4"/>
          </a:solidFill>
          <a:ln>
            <a:solidFill>
              <a:schemeClr val="tx2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1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13" name="Oval 12"/>
          <p:cNvSpPr/>
          <p:nvPr userDrawn="1"/>
        </p:nvSpPr>
        <p:spPr>
          <a:xfrm>
            <a:off x="584204" y="2434171"/>
            <a:ext cx="228600" cy="228600"/>
          </a:xfrm>
          <a:prstGeom prst="ellipse">
            <a:avLst/>
          </a:prstGeom>
          <a:solidFill>
            <a:schemeClr val="accent4"/>
          </a:solidFill>
          <a:ln>
            <a:solidFill>
              <a:schemeClr val="tx2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2</a:t>
            </a:r>
            <a:endParaRPr lang="en-US" sz="1200" b="1" dirty="0">
              <a:solidFill>
                <a:schemeClr val="bg1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20510"/>
          <a:stretch/>
        </p:blipFill>
        <p:spPr bwMode="auto">
          <a:xfrm>
            <a:off x="464610" y="2827870"/>
            <a:ext cx="1676399" cy="12672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 Placeholder 8"/>
          <p:cNvSpPr txBox="1">
            <a:spLocks/>
          </p:cNvSpPr>
          <p:nvPr userDrawn="1"/>
        </p:nvSpPr>
        <p:spPr>
          <a:xfrm>
            <a:off x="2426230" y="2836596"/>
            <a:ext cx="1951038" cy="838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1200"/>
              </a:spcBef>
              <a:buFont typeface="Arial" pitchFamily="34" charset="0"/>
              <a:buChar char="•"/>
              <a:defRPr sz="24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ts val="0"/>
              </a:spcBef>
              <a:buFont typeface="Arial" pitchFamily="34" charset="0"/>
              <a:buChar char="–"/>
              <a:defRPr sz="20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ts val="0"/>
              </a:spcBef>
              <a:buFont typeface="Arial" pitchFamily="34" charset="0"/>
              <a:buChar char="•"/>
              <a:defRPr sz="18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ts val="0"/>
              </a:spcBef>
              <a:buFont typeface="Arial" pitchFamily="34" charset="0"/>
              <a:buChar char="–"/>
              <a:defRPr sz="16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ts val="0"/>
              </a:spcBef>
              <a:buFont typeface="Arial" pitchFamily="34" charset="0"/>
              <a:buChar char="»"/>
              <a:defRPr sz="16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1400" dirty="0" smtClean="0">
                <a:solidFill>
                  <a:srgbClr val="000000"/>
                </a:solidFill>
              </a:rPr>
              <a:t>In the left-hand pane scroll up to the first and largest of the slides</a:t>
            </a:r>
            <a:endParaRPr lang="en-US" sz="1400" dirty="0">
              <a:solidFill>
                <a:srgbClr val="000000"/>
              </a:solidFill>
            </a:endParaRPr>
          </a:p>
        </p:txBody>
      </p:sp>
      <p:sp>
        <p:nvSpPr>
          <p:cNvPr id="17" name="Oval 16"/>
          <p:cNvSpPr/>
          <p:nvPr userDrawn="1"/>
        </p:nvSpPr>
        <p:spPr>
          <a:xfrm>
            <a:off x="2223033" y="2866234"/>
            <a:ext cx="228600" cy="228600"/>
          </a:xfrm>
          <a:prstGeom prst="ellipse">
            <a:avLst/>
          </a:prstGeom>
          <a:solidFill>
            <a:schemeClr val="accent4"/>
          </a:solidFill>
          <a:ln>
            <a:solidFill>
              <a:schemeClr val="tx2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3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279932" y="125581"/>
            <a:ext cx="40973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000000"/>
                </a:solidFill>
              </a:rPr>
              <a:t>This template is intended for content considered </a:t>
            </a:r>
            <a:r>
              <a:rPr lang="en-US" sz="1600" b="1" dirty="0" smtClean="0">
                <a:solidFill>
                  <a:srgbClr val="000000"/>
                </a:solidFill>
              </a:rPr>
              <a:t>ISO-NE PUBLIC</a:t>
            </a:r>
            <a:r>
              <a:rPr lang="en-US" sz="1600" dirty="0" smtClean="0">
                <a:solidFill>
                  <a:srgbClr val="000000"/>
                </a:solidFill>
              </a:rPr>
              <a:t>. If at any point you need to change the label within the footer: </a:t>
            </a:r>
            <a:endParaRPr lang="en-US" sz="1600" dirty="0">
              <a:solidFill>
                <a:srgbClr val="000000"/>
              </a:solidFill>
            </a:endParaRPr>
          </a:p>
        </p:txBody>
      </p:sp>
      <p:sp>
        <p:nvSpPr>
          <p:cNvPr id="21" name="Text Placeholder 8"/>
          <p:cNvSpPr txBox="1">
            <a:spLocks/>
          </p:cNvSpPr>
          <p:nvPr userDrawn="1"/>
        </p:nvSpPr>
        <p:spPr>
          <a:xfrm>
            <a:off x="2421467" y="4233335"/>
            <a:ext cx="1955801" cy="838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1200"/>
              </a:spcBef>
              <a:buFont typeface="Arial" pitchFamily="34" charset="0"/>
              <a:buChar char="•"/>
              <a:defRPr sz="24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ts val="0"/>
              </a:spcBef>
              <a:buFont typeface="Arial" pitchFamily="34" charset="0"/>
              <a:buChar char="–"/>
              <a:defRPr sz="20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ts val="0"/>
              </a:spcBef>
              <a:buFont typeface="Arial" pitchFamily="34" charset="0"/>
              <a:buChar char="•"/>
              <a:defRPr sz="18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ts val="0"/>
              </a:spcBef>
              <a:buFont typeface="Arial" pitchFamily="34" charset="0"/>
              <a:buChar char="–"/>
              <a:defRPr sz="16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ts val="0"/>
              </a:spcBef>
              <a:buFont typeface="Arial" pitchFamily="34" charset="0"/>
              <a:buChar char="»"/>
              <a:defRPr sz="16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1400" dirty="0" smtClean="0">
                <a:solidFill>
                  <a:srgbClr val="000000"/>
                </a:solidFill>
              </a:rPr>
              <a:t>Edit the footer to reflect the appropriate label</a:t>
            </a:r>
            <a:r>
              <a:rPr lang="en-US" sz="1400" baseline="0" dirty="0" smtClean="0">
                <a:solidFill>
                  <a:srgbClr val="000000"/>
                </a:solidFill>
              </a:rPr>
              <a:t> </a:t>
            </a:r>
          </a:p>
          <a:p>
            <a:pPr marL="0" indent="0">
              <a:buFont typeface="Arial" pitchFamily="34" charset="0"/>
              <a:buNone/>
            </a:pPr>
            <a:endParaRPr lang="en-US" sz="1400" dirty="0">
              <a:solidFill>
                <a:srgbClr val="000000"/>
              </a:solidFill>
            </a:endParaRPr>
          </a:p>
        </p:txBody>
      </p:sp>
      <p:sp>
        <p:nvSpPr>
          <p:cNvPr id="22" name="Oval 21"/>
          <p:cNvSpPr/>
          <p:nvPr userDrawn="1"/>
        </p:nvSpPr>
        <p:spPr>
          <a:xfrm>
            <a:off x="2218270" y="4262973"/>
            <a:ext cx="228600" cy="228600"/>
          </a:xfrm>
          <a:prstGeom prst="ellipse">
            <a:avLst/>
          </a:prstGeom>
          <a:solidFill>
            <a:schemeClr val="accent4"/>
          </a:solidFill>
          <a:ln>
            <a:solidFill>
              <a:schemeClr val="tx2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4</a:t>
            </a:r>
            <a:endParaRPr lang="en-US" sz="1200" b="1" dirty="0">
              <a:solidFill>
                <a:schemeClr val="bg1"/>
              </a:solidFill>
            </a:endParaRPr>
          </a:p>
        </p:txBody>
      </p:sp>
      <p:pic>
        <p:nvPicPr>
          <p:cNvPr id="2052" name="Picture 4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95968" y="5071535"/>
            <a:ext cx="571500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Text Placeholder 8"/>
          <p:cNvSpPr txBox="1">
            <a:spLocks/>
          </p:cNvSpPr>
          <p:nvPr userDrawn="1"/>
        </p:nvSpPr>
        <p:spPr>
          <a:xfrm>
            <a:off x="2422525" y="5071535"/>
            <a:ext cx="2030943" cy="838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1200"/>
              </a:spcBef>
              <a:buFont typeface="Arial" pitchFamily="34" charset="0"/>
              <a:buChar char="•"/>
              <a:defRPr sz="24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ts val="0"/>
              </a:spcBef>
              <a:buFont typeface="Arial" pitchFamily="34" charset="0"/>
              <a:buChar char="–"/>
              <a:defRPr sz="20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ts val="0"/>
              </a:spcBef>
              <a:buFont typeface="Arial" pitchFamily="34" charset="0"/>
              <a:buChar char="•"/>
              <a:defRPr sz="18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ts val="0"/>
              </a:spcBef>
              <a:buFont typeface="Arial" pitchFamily="34" charset="0"/>
              <a:buChar char="–"/>
              <a:defRPr sz="16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ts val="0"/>
              </a:spcBef>
              <a:buFont typeface="Arial" pitchFamily="34" charset="0"/>
              <a:buChar char="»"/>
              <a:defRPr sz="16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1400" dirty="0" smtClean="0">
                <a:solidFill>
                  <a:srgbClr val="000000"/>
                </a:solidFill>
              </a:rPr>
              <a:t>On the </a:t>
            </a:r>
            <a:r>
              <a:rPr lang="en-US" sz="1400" i="1" dirty="0" smtClean="0">
                <a:solidFill>
                  <a:srgbClr val="000000"/>
                </a:solidFill>
              </a:rPr>
              <a:t>Slide Maste</a:t>
            </a:r>
            <a:r>
              <a:rPr lang="en-US" sz="1400" dirty="0" smtClean="0">
                <a:solidFill>
                  <a:srgbClr val="000000"/>
                </a:solidFill>
              </a:rPr>
              <a:t>r ribbon, click</a:t>
            </a:r>
            <a:r>
              <a:rPr lang="en-US" sz="1400" baseline="0" dirty="0" smtClean="0">
                <a:solidFill>
                  <a:srgbClr val="000000"/>
                </a:solidFill>
              </a:rPr>
              <a:t> the </a:t>
            </a:r>
            <a:r>
              <a:rPr lang="en-US" sz="1400" b="1" i="1" baseline="0" dirty="0" smtClean="0">
                <a:solidFill>
                  <a:srgbClr val="000000"/>
                </a:solidFill>
              </a:rPr>
              <a:t>Close Master View</a:t>
            </a:r>
            <a:r>
              <a:rPr lang="en-US" sz="1400" baseline="0" dirty="0" smtClean="0">
                <a:solidFill>
                  <a:srgbClr val="000000"/>
                </a:solidFill>
              </a:rPr>
              <a:t> button</a:t>
            </a:r>
          </a:p>
          <a:p>
            <a:pPr marL="0" indent="0">
              <a:buFont typeface="Arial" pitchFamily="34" charset="0"/>
              <a:buNone/>
            </a:pPr>
            <a:endParaRPr lang="en-US" sz="1400" dirty="0">
              <a:solidFill>
                <a:srgbClr val="000000"/>
              </a:solidFill>
            </a:endParaRPr>
          </a:p>
        </p:txBody>
      </p:sp>
      <p:sp>
        <p:nvSpPr>
          <p:cNvPr id="25" name="Oval 24"/>
          <p:cNvSpPr/>
          <p:nvPr userDrawn="1"/>
        </p:nvSpPr>
        <p:spPr>
          <a:xfrm>
            <a:off x="2219328" y="5101173"/>
            <a:ext cx="228600" cy="228600"/>
          </a:xfrm>
          <a:prstGeom prst="ellipse">
            <a:avLst/>
          </a:prstGeom>
          <a:solidFill>
            <a:schemeClr val="accent4"/>
          </a:solidFill>
          <a:ln>
            <a:solidFill>
              <a:schemeClr val="tx2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5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18" name="Rectangle 17"/>
          <p:cNvSpPr/>
          <p:nvPr userDrawn="1"/>
        </p:nvSpPr>
        <p:spPr>
          <a:xfrm>
            <a:off x="110068" y="125581"/>
            <a:ext cx="4419600" cy="6199019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sp>
        <p:nvSpPr>
          <p:cNvPr id="27" name="Rectangle 26"/>
          <p:cNvSpPr/>
          <p:nvPr userDrawn="1"/>
        </p:nvSpPr>
        <p:spPr>
          <a:xfrm>
            <a:off x="4758268" y="125580"/>
            <a:ext cx="4267200" cy="6199020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sp>
        <p:nvSpPr>
          <p:cNvPr id="28" name="TextBox 27"/>
          <p:cNvSpPr txBox="1"/>
          <p:nvPr userDrawn="1"/>
        </p:nvSpPr>
        <p:spPr>
          <a:xfrm>
            <a:off x="186268" y="5862935"/>
            <a:ext cx="43600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 smtClean="0">
                <a:solidFill>
                  <a:srgbClr val="000000"/>
                </a:solidFill>
              </a:rPr>
              <a:t>Note: If using transitional slides,</a:t>
            </a:r>
            <a:r>
              <a:rPr lang="en-US" sz="1200" i="1" baseline="0" dirty="0" smtClean="0">
                <a:solidFill>
                  <a:srgbClr val="000000"/>
                </a:solidFill>
              </a:rPr>
              <a:t> you must also locate these within the Slide Master and edit the footer label accordingly</a:t>
            </a:r>
            <a:endParaRPr lang="en-US" sz="1200" i="1" dirty="0">
              <a:solidFill>
                <a:srgbClr val="000000"/>
              </a:solidFill>
            </a:endParaRPr>
          </a:p>
        </p:txBody>
      </p:sp>
      <p:sp>
        <p:nvSpPr>
          <p:cNvPr id="30" name="TextBox 29"/>
          <p:cNvSpPr txBox="1"/>
          <p:nvPr userDrawn="1"/>
        </p:nvSpPr>
        <p:spPr>
          <a:xfrm>
            <a:off x="5029200" y="135466"/>
            <a:ext cx="3886200" cy="24878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000000"/>
                </a:solidFill>
              </a:rPr>
              <a:t>This template</a:t>
            </a:r>
            <a:r>
              <a:rPr lang="en-US" sz="1600" baseline="0" dirty="0" smtClean="0">
                <a:solidFill>
                  <a:srgbClr val="000000"/>
                </a:solidFill>
              </a:rPr>
              <a:t> contains a variety of slide options to support your presentation needs.  </a:t>
            </a:r>
          </a:p>
          <a:p>
            <a:endParaRPr lang="en-US" sz="1400" baseline="0" dirty="0" smtClean="0">
              <a:solidFill>
                <a:srgbClr val="000000"/>
              </a:solidFill>
            </a:endParaRPr>
          </a:p>
          <a:p>
            <a:r>
              <a:rPr lang="en-US" sz="1400" baseline="0" dirty="0" smtClean="0">
                <a:solidFill>
                  <a:srgbClr val="000000"/>
                </a:solidFill>
              </a:rPr>
              <a:t>To change a slide layout:</a:t>
            </a:r>
          </a:p>
          <a:p>
            <a:pPr marL="457200" lvl="1" indent="0">
              <a:spcBef>
                <a:spcPts val="200"/>
              </a:spcBef>
              <a:spcAft>
                <a:spcPts val="200"/>
              </a:spcAft>
              <a:buNone/>
            </a:pPr>
            <a:r>
              <a:rPr lang="en-US" sz="1400" baseline="0" dirty="0" smtClean="0">
                <a:solidFill>
                  <a:srgbClr val="000000"/>
                </a:solidFill>
              </a:rPr>
              <a:t>Select the </a:t>
            </a:r>
            <a:r>
              <a:rPr lang="en-US" sz="1400" b="1" i="1" baseline="0" dirty="0" smtClean="0">
                <a:solidFill>
                  <a:srgbClr val="000000"/>
                </a:solidFill>
              </a:rPr>
              <a:t>slide</a:t>
            </a:r>
            <a:r>
              <a:rPr lang="en-US" sz="1400" baseline="0" dirty="0" smtClean="0">
                <a:solidFill>
                  <a:srgbClr val="000000"/>
                </a:solidFill>
              </a:rPr>
              <a:t> you wish to change.</a:t>
            </a:r>
          </a:p>
          <a:p>
            <a:pPr marL="457200" lvl="1" indent="0">
              <a:spcBef>
                <a:spcPts val="200"/>
              </a:spcBef>
              <a:spcAft>
                <a:spcPts val="200"/>
              </a:spcAft>
              <a:buNone/>
            </a:pPr>
            <a:r>
              <a:rPr lang="en-US" sz="1400" baseline="0" dirty="0" smtClean="0">
                <a:solidFill>
                  <a:srgbClr val="000000"/>
                </a:solidFill>
              </a:rPr>
              <a:t>In the PowerPoint ribbon, click to view the </a:t>
            </a:r>
            <a:r>
              <a:rPr lang="en-US" sz="1400" b="1" i="1" baseline="0" dirty="0" smtClean="0">
                <a:solidFill>
                  <a:srgbClr val="000000"/>
                </a:solidFill>
              </a:rPr>
              <a:t>Home</a:t>
            </a:r>
            <a:r>
              <a:rPr lang="en-US" sz="1400" baseline="0" dirty="0" smtClean="0">
                <a:solidFill>
                  <a:srgbClr val="000000"/>
                </a:solidFill>
              </a:rPr>
              <a:t> tab.</a:t>
            </a:r>
          </a:p>
          <a:p>
            <a:pPr marL="457200" lvl="1" indent="0">
              <a:spcBef>
                <a:spcPts val="200"/>
              </a:spcBef>
              <a:spcAft>
                <a:spcPts val="200"/>
              </a:spcAft>
              <a:buNone/>
            </a:pPr>
            <a:r>
              <a:rPr lang="en-US" sz="1400" dirty="0" smtClean="0">
                <a:solidFill>
                  <a:srgbClr val="000000"/>
                </a:solidFill>
              </a:rPr>
              <a:t>Click the </a:t>
            </a:r>
            <a:r>
              <a:rPr lang="en-US" sz="1400" b="1" i="1" dirty="0" smtClean="0">
                <a:solidFill>
                  <a:srgbClr val="000000"/>
                </a:solidFill>
              </a:rPr>
              <a:t>Layout</a:t>
            </a:r>
            <a:r>
              <a:rPr lang="en-US" sz="1400" dirty="0" smtClean="0">
                <a:solidFill>
                  <a:srgbClr val="000000"/>
                </a:solidFill>
              </a:rPr>
              <a:t> button.</a:t>
            </a:r>
          </a:p>
          <a:p>
            <a:pPr marL="457200" lvl="1" indent="0">
              <a:spcBef>
                <a:spcPts val="200"/>
              </a:spcBef>
              <a:spcAft>
                <a:spcPts val="200"/>
              </a:spcAft>
              <a:buNone/>
            </a:pPr>
            <a:r>
              <a:rPr lang="en-US" sz="1400" dirty="0" smtClean="0">
                <a:solidFill>
                  <a:srgbClr val="000000"/>
                </a:solidFill>
              </a:rPr>
              <a:t>From</a:t>
            </a:r>
            <a:r>
              <a:rPr lang="en-US" sz="1400" baseline="0" dirty="0" smtClean="0">
                <a:solidFill>
                  <a:srgbClr val="000000"/>
                </a:solidFill>
              </a:rPr>
              <a:t> the window of layout options that appears, choose the </a:t>
            </a:r>
            <a:r>
              <a:rPr lang="en-US" sz="1400" b="1" i="1" baseline="0" dirty="0" smtClean="0">
                <a:solidFill>
                  <a:srgbClr val="000000"/>
                </a:solidFill>
              </a:rPr>
              <a:t>desired layout</a:t>
            </a:r>
            <a:r>
              <a:rPr lang="en-US" sz="1400" baseline="0" dirty="0" smtClean="0">
                <a:solidFill>
                  <a:srgbClr val="000000"/>
                </a:solidFill>
              </a:rPr>
              <a:t>.</a:t>
            </a:r>
            <a:endParaRPr lang="en-US" sz="1400" dirty="0" smtClean="0">
              <a:solidFill>
                <a:srgbClr val="000000"/>
              </a:solidFill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49341" y="2891357"/>
            <a:ext cx="3632192" cy="17483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" name="Oval 44"/>
          <p:cNvSpPr/>
          <p:nvPr userDrawn="1"/>
        </p:nvSpPr>
        <p:spPr>
          <a:xfrm>
            <a:off x="5249342" y="1406000"/>
            <a:ext cx="228600" cy="228600"/>
          </a:xfrm>
          <a:prstGeom prst="ellipse">
            <a:avLst/>
          </a:prstGeom>
          <a:solidFill>
            <a:schemeClr val="accent4"/>
          </a:solidFill>
          <a:ln>
            <a:solidFill>
              <a:schemeClr val="tx2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2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47" name="Oval 46"/>
          <p:cNvSpPr/>
          <p:nvPr userDrawn="1"/>
        </p:nvSpPr>
        <p:spPr>
          <a:xfrm>
            <a:off x="5249341" y="1866896"/>
            <a:ext cx="228600" cy="228600"/>
          </a:xfrm>
          <a:prstGeom prst="ellipse">
            <a:avLst/>
          </a:prstGeom>
          <a:solidFill>
            <a:schemeClr val="accent4"/>
          </a:solidFill>
          <a:ln>
            <a:solidFill>
              <a:schemeClr val="tx2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3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48" name="Oval 47"/>
          <p:cNvSpPr/>
          <p:nvPr userDrawn="1"/>
        </p:nvSpPr>
        <p:spPr>
          <a:xfrm>
            <a:off x="5249342" y="2133600"/>
            <a:ext cx="228600" cy="228600"/>
          </a:xfrm>
          <a:prstGeom prst="ellipse">
            <a:avLst/>
          </a:prstGeom>
          <a:solidFill>
            <a:schemeClr val="accent4"/>
          </a:solidFill>
          <a:ln>
            <a:solidFill>
              <a:schemeClr val="tx2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4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49" name="Oval 48"/>
          <p:cNvSpPr/>
          <p:nvPr userDrawn="1"/>
        </p:nvSpPr>
        <p:spPr>
          <a:xfrm>
            <a:off x="5249341" y="1110197"/>
            <a:ext cx="228600" cy="228600"/>
          </a:xfrm>
          <a:prstGeom prst="ellipse">
            <a:avLst/>
          </a:prstGeom>
          <a:solidFill>
            <a:schemeClr val="accent4"/>
          </a:solidFill>
          <a:ln>
            <a:solidFill>
              <a:schemeClr val="tx2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1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50" name="Oval 49"/>
          <p:cNvSpPr/>
          <p:nvPr userDrawn="1"/>
        </p:nvSpPr>
        <p:spPr>
          <a:xfrm>
            <a:off x="5477942" y="2743200"/>
            <a:ext cx="228600" cy="228600"/>
          </a:xfrm>
          <a:prstGeom prst="ellipse">
            <a:avLst/>
          </a:prstGeom>
          <a:solidFill>
            <a:schemeClr val="accent4"/>
          </a:solidFill>
          <a:ln>
            <a:solidFill>
              <a:schemeClr val="tx2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2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51" name="Oval 50"/>
          <p:cNvSpPr/>
          <p:nvPr userDrawn="1"/>
        </p:nvSpPr>
        <p:spPr>
          <a:xfrm>
            <a:off x="6400800" y="2941900"/>
            <a:ext cx="228600" cy="228600"/>
          </a:xfrm>
          <a:prstGeom prst="ellipse">
            <a:avLst/>
          </a:prstGeom>
          <a:solidFill>
            <a:schemeClr val="accent4"/>
          </a:solidFill>
          <a:ln>
            <a:solidFill>
              <a:schemeClr val="tx2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3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52" name="Oval 51"/>
          <p:cNvSpPr/>
          <p:nvPr userDrawn="1"/>
        </p:nvSpPr>
        <p:spPr>
          <a:xfrm>
            <a:off x="7772400" y="3949703"/>
            <a:ext cx="228600" cy="228600"/>
          </a:xfrm>
          <a:prstGeom prst="ellipse">
            <a:avLst/>
          </a:prstGeom>
          <a:solidFill>
            <a:schemeClr val="accent4"/>
          </a:solidFill>
          <a:ln>
            <a:solidFill>
              <a:schemeClr val="tx2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4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54" name="TextBox 53"/>
          <p:cNvSpPr txBox="1"/>
          <p:nvPr userDrawn="1"/>
        </p:nvSpPr>
        <p:spPr>
          <a:xfrm>
            <a:off x="5029200" y="4812695"/>
            <a:ext cx="3886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000000"/>
                </a:solidFill>
              </a:rPr>
              <a:t>Note:</a:t>
            </a:r>
            <a:r>
              <a:rPr lang="en-US" sz="1600" baseline="0" dirty="0" smtClean="0">
                <a:solidFill>
                  <a:srgbClr val="000000"/>
                </a:solidFill>
              </a:rPr>
              <a:t> these same layout options are available to you when inserting a new slide.</a:t>
            </a:r>
            <a:endParaRPr lang="en-US" sz="1600" dirty="0" smtClean="0">
              <a:solidFill>
                <a:srgbClr val="00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5066" y="4179125"/>
            <a:ext cx="1736725" cy="55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2374260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 transitional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609600" y="2057400"/>
            <a:ext cx="7772400" cy="1362075"/>
          </a:xfrm>
        </p:spPr>
        <p:txBody>
          <a:bodyPr anchor="b"/>
          <a:lstStyle>
            <a:lvl1pPr algn="l">
              <a:defRPr sz="3200" b="1" cap="all" baseline="0">
                <a:solidFill>
                  <a:schemeClr val="accent1"/>
                </a:solidFill>
                <a:latin typeface="+mj-lt"/>
              </a:defRPr>
            </a:lvl1pPr>
          </a:lstStyle>
          <a:p>
            <a:r>
              <a:rPr lang="en-US" dirty="0" smtClean="0"/>
              <a:t>transitional slide Title</a:t>
            </a:r>
            <a:endParaRPr lang="en-US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609600" y="3429000"/>
            <a:ext cx="7772400" cy="1500187"/>
          </a:xfrm>
        </p:spPr>
        <p:txBody>
          <a:bodyPr anchor="t"/>
          <a:lstStyle>
            <a:lvl1pPr marL="0" indent="0">
              <a:buNone/>
              <a:defRPr sz="2400" i="1" baseline="0">
                <a:solidFill>
                  <a:srgbClr val="000000"/>
                </a:solidFill>
                <a:latin typeface="+mj-lt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 smtClean="0"/>
              <a:t>Transitional Slide Subtitle</a:t>
            </a:r>
          </a:p>
        </p:txBody>
      </p:sp>
      <p:pic>
        <p:nvPicPr>
          <p:cNvPr id="6" name="Picture 5" descr="ISO049-PowerPoint-d1-revised-03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6300216"/>
            <a:ext cx="9144000" cy="567350"/>
          </a:xfrm>
          <a:prstGeom prst="rect">
            <a:avLst/>
          </a:prstGeom>
        </p:spPr>
      </p:pic>
      <p:sp>
        <p:nvSpPr>
          <p:cNvPr id="7" name="Rectangle 6"/>
          <p:cNvSpPr/>
          <p:nvPr userDrawn="1"/>
        </p:nvSpPr>
        <p:spPr>
          <a:xfrm>
            <a:off x="3900856" y="6327648"/>
            <a:ext cx="1342288" cy="152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b="1" dirty="0" smtClean="0">
                <a:solidFill>
                  <a:schemeClr val="tx1"/>
                </a:solidFill>
              </a:rPr>
              <a:t>ISO-NE PUBLIC</a:t>
            </a:r>
            <a:endParaRPr lang="en-US" sz="700" b="1" dirty="0">
              <a:solidFill>
                <a:schemeClr val="tx1"/>
              </a:solidFill>
            </a:endParaRP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365882"/>
            <a:ext cx="381000" cy="263518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1400">
                <a:solidFill>
                  <a:schemeClr val="tx1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9949659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mplate Instruc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Slide Number Placeholder 2"/>
          <p:cNvSpPr txBox="1">
            <a:spLocks/>
          </p:cNvSpPr>
          <p:nvPr userDrawn="1"/>
        </p:nvSpPr>
        <p:spPr>
          <a:xfrm>
            <a:off x="8534400" y="6365882"/>
            <a:ext cx="381000" cy="263518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en-US"/>
            </a:defPPr>
            <a:lvl1pPr marL="0" algn="ctr" defTabSz="914400" rtl="0" eaLnBrk="1" latinLnBrk="0" hangingPunct="1">
              <a:defRPr sz="1400" kern="1200">
                <a:solidFill>
                  <a:srgbClr val="637E8E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0D2C783-583D-47C4-9F33-9EB4B47B6128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8" name="Rectangle 17"/>
          <p:cNvSpPr/>
          <p:nvPr userDrawn="1"/>
        </p:nvSpPr>
        <p:spPr>
          <a:xfrm>
            <a:off x="110068" y="125581"/>
            <a:ext cx="4419600" cy="6199019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sp>
        <p:nvSpPr>
          <p:cNvPr id="30" name="TextBox 29"/>
          <p:cNvSpPr txBox="1"/>
          <p:nvPr userDrawn="1"/>
        </p:nvSpPr>
        <p:spPr>
          <a:xfrm>
            <a:off x="152400" y="135466"/>
            <a:ext cx="26289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0000"/>
                </a:solidFill>
              </a:rPr>
              <a:t>This template contains approved ISO-NE colors,</a:t>
            </a:r>
            <a:r>
              <a:rPr lang="en-US" sz="1400" baseline="0" dirty="0" smtClean="0">
                <a:solidFill>
                  <a:srgbClr val="000000"/>
                </a:solidFill>
              </a:rPr>
              <a:t> which can be accessed from any color palette (e.g., font color, shape fill):</a:t>
            </a:r>
            <a:endParaRPr lang="en-US" sz="1400" dirty="0">
              <a:solidFill>
                <a:srgbClr val="000000"/>
              </a:solidFill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68600" y="330200"/>
            <a:ext cx="15621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2" name="Table 11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xmlns="" val="1709699927"/>
              </p:ext>
            </p:extLst>
          </p:nvPr>
        </p:nvGraphicFramePr>
        <p:xfrm>
          <a:off x="228600" y="1092200"/>
          <a:ext cx="4165068" cy="521208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812268"/>
                <a:gridCol w="1066799"/>
                <a:gridCol w="2286001"/>
              </a:tblGrid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US" sz="1400" dirty="0" smtClean="0"/>
                        <a:t>Color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 smtClean="0"/>
                        <a:t>RGB Value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 smtClean="0"/>
                        <a:t>Description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/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 smtClean="0">
                          <a:solidFill>
                            <a:srgbClr val="000000"/>
                          </a:solidFill>
                        </a:rPr>
                        <a:t>23.149.210</a:t>
                      </a:r>
                    </a:p>
                    <a:p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ISO Blue: Use as primary color for headers and accents</a:t>
                      </a:r>
                      <a:endParaRPr lang="en-US" sz="1200" b="0" kern="1200" dirty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/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 smtClean="0">
                          <a:solidFill>
                            <a:srgbClr val="000000"/>
                          </a:solidFill>
                        </a:rPr>
                        <a:t>251.185.47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ISO Yellow: Use as an accent color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/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 smtClean="0">
                          <a:solidFill>
                            <a:srgbClr val="000000"/>
                          </a:solidFill>
                        </a:rPr>
                        <a:t>246.137.32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ISO Orange: Use as an accent color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/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 smtClean="0">
                          <a:solidFill>
                            <a:srgbClr val="000000"/>
                          </a:solidFill>
                        </a:rPr>
                        <a:t>236.51.37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ISO Red: Use as an accent color</a:t>
                      </a:r>
                    </a:p>
                    <a:p>
                      <a:pPr algn="l"/>
                      <a:endParaRPr lang="en-US" sz="1200" b="0" kern="1200" dirty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1800">
                <a:tc>
                  <a:txBody>
                    <a:bodyPr/>
                    <a:lstStyle/>
                    <a:p>
                      <a:pPr algn="l"/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 smtClean="0">
                          <a:solidFill>
                            <a:srgbClr val="000000"/>
                          </a:solidFill>
                        </a:rPr>
                        <a:t>133.85.161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ISO Purple: Use as an accent color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/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 smtClean="0">
                          <a:solidFill>
                            <a:srgbClr val="000000"/>
                          </a:solidFill>
                        </a:rPr>
                        <a:t>119.189.42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ISO Green: Use as an accent color</a:t>
                      </a:r>
                    </a:p>
                    <a:p>
                      <a:pPr algn="l"/>
                      <a:endParaRPr lang="en-US" sz="1200" b="0" kern="1200" dirty="0" smtClean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dirty="0" smtClean="0">
                        <a:solidFill>
                          <a:srgbClr val="000000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dirty="0" smtClean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 smtClean="0">
                          <a:solidFill>
                            <a:srgbClr val="000000"/>
                          </a:solidFill>
                        </a:rPr>
                        <a:t>109.207.246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ISO Light Blue: Use as an accent color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/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 smtClean="0">
                          <a:solidFill>
                            <a:srgbClr val="000000"/>
                          </a:solidFill>
                        </a:rPr>
                        <a:t>30.106.154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ISO</a:t>
                      </a:r>
                      <a:r>
                        <a:rPr lang="en-US" sz="1200" b="0" kern="1200" baseline="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 Dark Blue: </a:t>
                      </a:r>
                      <a:r>
                        <a:rPr lang="en-US" sz="1200" b="0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Use as an accent color</a:t>
                      </a:r>
                      <a:endParaRPr lang="en-US" sz="1200" b="0" kern="1200" dirty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/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 smtClean="0">
                          <a:solidFill>
                            <a:srgbClr val="000000"/>
                          </a:solidFill>
                        </a:rPr>
                        <a:t>98.119.127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ISO Gray: Use as a secondary font color</a:t>
                      </a:r>
                      <a:endParaRPr lang="en-US" sz="1200" b="0" kern="1200" dirty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/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dirty="0" smtClean="0">
                          <a:solidFill>
                            <a:srgbClr val="000000"/>
                          </a:solidFill>
                        </a:rPr>
                        <a:t>0.0.0</a:t>
                      </a:r>
                      <a:endParaRPr lang="en-US" sz="12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Black: Use as a primary font color</a:t>
                      </a:r>
                    </a:p>
                    <a:p>
                      <a:pPr algn="l"/>
                      <a:endParaRPr lang="en-US" sz="1200" b="0" kern="1200" dirty="0" smtClean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/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200" b="0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255.255.255</a:t>
                      </a:r>
                      <a:endParaRPr lang="en-US" sz="1200" b="0" kern="1200" dirty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200" b="0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White: Use as needed</a:t>
                      </a:r>
                      <a:endParaRPr lang="en-US" sz="1200" b="0" kern="1200" dirty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3" name="Rectangle 12"/>
          <p:cNvSpPr/>
          <p:nvPr userDrawn="1"/>
        </p:nvSpPr>
        <p:spPr>
          <a:xfrm>
            <a:off x="4758268" y="125581"/>
            <a:ext cx="4267200" cy="4065419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4851402" y="152400"/>
            <a:ext cx="40973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000000"/>
                </a:solidFill>
              </a:rPr>
              <a:t>This template contains approved font</a:t>
            </a:r>
            <a:r>
              <a:rPr lang="en-US" sz="1600" baseline="0" dirty="0" smtClean="0">
                <a:solidFill>
                  <a:srgbClr val="000000"/>
                </a:solidFill>
              </a:rPr>
              <a:t> size and style which will be automatically applied. </a:t>
            </a:r>
            <a:endParaRPr lang="en-US" sz="1600" dirty="0">
              <a:solidFill>
                <a:srgbClr val="000000"/>
              </a:solidFill>
            </a:endParaRPr>
          </a:p>
        </p:txBody>
      </p:sp>
      <p:sp>
        <p:nvSpPr>
          <p:cNvPr id="15" name="TextBox 14"/>
          <p:cNvSpPr txBox="1"/>
          <p:nvPr userDrawn="1"/>
        </p:nvSpPr>
        <p:spPr>
          <a:xfrm>
            <a:off x="4969937" y="685800"/>
            <a:ext cx="4038070" cy="2438400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 algn="r">
              <a:spcBef>
                <a:spcPts val="600"/>
              </a:spcBef>
            </a:pPr>
            <a:r>
              <a:rPr lang="en-US" sz="2800" b="1" baseline="0" dirty="0" smtClean="0">
                <a:solidFill>
                  <a:srgbClr val="000000"/>
                </a:solidFill>
              </a:rPr>
              <a:t>Slide Title – Calibri 28</a:t>
            </a:r>
          </a:p>
          <a:p>
            <a:pPr algn="r">
              <a:spcBef>
                <a:spcPts val="600"/>
              </a:spcBef>
            </a:pPr>
            <a:r>
              <a:rPr lang="en-US" sz="2400" baseline="0" dirty="0" smtClean="0">
                <a:solidFill>
                  <a:srgbClr val="000000"/>
                </a:solidFill>
              </a:rPr>
              <a:t>Content Title/Bullet 1 – Calibri 24</a:t>
            </a:r>
            <a:endParaRPr lang="en-US" baseline="0" dirty="0" smtClean="0">
              <a:solidFill>
                <a:srgbClr val="000000"/>
              </a:solidFill>
            </a:endParaRPr>
          </a:p>
          <a:p>
            <a:pPr algn="r">
              <a:spcBef>
                <a:spcPts val="600"/>
              </a:spcBef>
            </a:pPr>
            <a:r>
              <a:rPr lang="en-US" sz="2000" baseline="0" dirty="0" smtClean="0">
                <a:solidFill>
                  <a:srgbClr val="000000"/>
                </a:solidFill>
              </a:rPr>
              <a:t>Content Text/Bullet 2 – Calibri 20</a:t>
            </a:r>
            <a:endParaRPr lang="en-US" baseline="0" dirty="0" smtClean="0">
              <a:solidFill>
                <a:srgbClr val="000000"/>
              </a:solidFill>
            </a:endParaRPr>
          </a:p>
          <a:p>
            <a:pPr algn="r">
              <a:spcBef>
                <a:spcPts val="600"/>
              </a:spcBef>
            </a:pPr>
            <a:r>
              <a:rPr lang="en-US" baseline="0" dirty="0" smtClean="0">
                <a:solidFill>
                  <a:srgbClr val="000000"/>
                </a:solidFill>
              </a:rPr>
              <a:t>Chart Content/Bullet 3 – Calibri18</a:t>
            </a:r>
          </a:p>
          <a:p>
            <a:pPr algn="r">
              <a:spcBef>
                <a:spcPts val="600"/>
              </a:spcBef>
            </a:pPr>
            <a:r>
              <a:rPr lang="en-US" sz="1600" baseline="0" dirty="0" smtClean="0">
                <a:solidFill>
                  <a:srgbClr val="000000"/>
                </a:solidFill>
              </a:rPr>
              <a:t>Bullet 4 &amp; Bullet 5 – Calibri 16</a:t>
            </a:r>
            <a:endParaRPr lang="en-US" baseline="0" dirty="0" smtClean="0">
              <a:solidFill>
                <a:srgbClr val="000000"/>
              </a:solidFill>
            </a:endParaRPr>
          </a:p>
          <a:p>
            <a:pPr algn="r">
              <a:spcBef>
                <a:spcPts val="600"/>
              </a:spcBef>
            </a:pPr>
            <a:r>
              <a:rPr lang="en-US" sz="1600" b="0" baseline="0" dirty="0" smtClean="0">
                <a:solidFill>
                  <a:srgbClr val="000000"/>
                </a:solidFill>
              </a:rPr>
              <a:t>Slide Number – Calibri 14</a:t>
            </a:r>
          </a:p>
          <a:p>
            <a:pPr algn="r">
              <a:spcBef>
                <a:spcPts val="600"/>
              </a:spcBef>
            </a:pPr>
            <a:endParaRPr lang="en-US" sz="1600" b="0" baseline="0" dirty="0" smtClean="0">
              <a:solidFill>
                <a:srgbClr val="000000"/>
              </a:solidFill>
            </a:endParaRPr>
          </a:p>
        </p:txBody>
      </p:sp>
      <p:sp>
        <p:nvSpPr>
          <p:cNvPr id="16" name="Rectangle 15"/>
          <p:cNvSpPr/>
          <p:nvPr userDrawn="1"/>
        </p:nvSpPr>
        <p:spPr>
          <a:xfrm>
            <a:off x="4876800" y="3200400"/>
            <a:ext cx="4191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spcBef>
                <a:spcPts val="600"/>
              </a:spcBef>
            </a:pPr>
            <a:r>
              <a:rPr lang="en-US" sz="1600" b="0" baseline="0" dirty="0" smtClean="0">
                <a:solidFill>
                  <a:srgbClr val="000000"/>
                </a:solidFill>
              </a:rPr>
              <a:t>Font within the presentation will appear black by default, but may be changed to ISO gray if desired.</a:t>
            </a:r>
            <a:endParaRPr lang="en-US" sz="1600" b="0" dirty="0">
              <a:solidFill>
                <a:srgbClr val="000000"/>
              </a:solidFill>
            </a:endParaRPr>
          </a:p>
        </p:txBody>
      </p:sp>
      <p:sp>
        <p:nvSpPr>
          <p:cNvPr id="17" name="Rectangle 16"/>
          <p:cNvSpPr/>
          <p:nvPr userDrawn="1"/>
        </p:nvSpPr>
        <p:spPr>
          <a:xfrm>
            <a:off x="4757058" y="4267200"/>
            <a:ext cx="4267200" cy="2057400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sp>
        <p:nvSpPr>
          <p:cNvPr id="19" name="TextBox 18"/>
          <p:cNvSpPr txBox="1"/>
          <p:nvPr userDrawn="1"/>
        </p:nvSpPr>
        <p:spPr>
          <a:xfrm>
            <a:off x="4800600" y="4293275"/>
            <a:ext cx="41148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kern="1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TIP</a:t>
            </a:r>
            <a:r>
              <a:rPr lang="en-US" sz="1400" kern="1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: If you experience issues with page numbering:</a:t>
            </a:r>
          </a:p>
          <a:p>
            <a:pPr marL="571500" lvl="0" indent="-342900">
              <a:buFont typeface="+mj-lt"/>
              <a:buAutoNum type="arabicPeriod"/>
            </a:pPr>
            <a:r>
              <a:rPr lang="en-US" sz="1400" kern="1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Click to view the </a:t>
            </a:r>
            <a:r>
              <a:rPr lang="en-US" sz="1400" b="1" i="1" kern="1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Insert</a:t>
            </a:r>
            <a:r>
              <a:rPr lang="en-US" sz="1400" i="1" kern="1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400" kern="1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tab.</a:t>
            </a:r>
          </a:p>
          <a:p>
            <a:pPr marL="571500" lvl="0" indent="-342900">
              <a:buFont typeface="+mj-lt"/>
              <a:buAutoNum type="arabicPeriod"/>
            </a:pPr>
            <a:r>
              <a:rPr lang="en-US" sz="1400" kern="1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Click the </a:t>
            </a:r>
            <a:r>
              <a:rPr lang="en-US" sz="1400" b="1" i="1" kern="1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Header &amp; Footer </a:t>
            </a:r>
            <a:r>
              <a:rPr lang="en-US" sz="1400" kern="1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button.</a:t>
            </a:r>
          </a:p>
          <a:p>
            <a:pPr marL="571500" lvl="0" indent="-342900">
              <a:buFont typeface="+mj-lt"/>
              <a:buAutoNum type="arabicPeriod"/>
            </a:pPr>
            <a:r>
              <a:rPr lang="en-US" sz="1400" kern="1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In the dialog box that opens, uncheck the </a:t>
            </a:r>
            <a:r>
              <a:rPr lang="en-US" sz="1400" b="1" i="1" kern="1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Slide number</a:t>
            </a:r>
            <a:r>
              <a:rPr lang="en-US" sz="1400" b="1" kern="1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400" kern="1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checkbox. </a:t>
            </a:r>
          </a:p>
          <a:p>
            <a:pPr marL="571500" lvl="0" indent="-342900">
              <a:buFont typeface="+mj-lt"/>
              <a:buAutoNum type="arabicPeriod"/>
            </a:pPr>
            <a:r>
              <a:rPr lang="en-US" sz="1400" kern="1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Click the </a:t>
            </a:r>
            <a:r>
              <a:rPr lang="en-US" sz="1400" b="1" i="1" kern="1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Apply to All</a:t>
            </a:r>
            <a:r>
              <a:rPr lang="en-US" sz="1400" b="1" kern="1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400" kern="1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button.</a:t>
            </a:r>
          </a:p>
          <a:p>
            <a:pPr marL="571500" lvl="0" indent="-342900">
              <a:buFont typeface="+mj-lt"/>
              <a:buAutoNum type="arabicPeriod"/>
            </a:pPr>
            <a:r>
              <a:rPr lang="en-US" sz="1400" kern="1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Return to the Header and Footer dialog</a:t>
            </a:r>
            <a:r>
              <a:rPr lang="en-US" sz="1400" kern="1200" baseline="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 box and </a:t>
            </a:r>
            <a:r>
              <a:rPr lang="en-US" sz="1400" kern="1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recheck the </a:t>
            </a:r>
            <a:r>
              <a:rPr lang="en-US" sz="1400" b="1" i="1" kern="1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Slide number</a:t>
            </a:r>
            <a:r>
              <a:rPr lang="en-US" sz="1400" b="1" kern="1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400" kern="1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checkbox.</a:t>
            </a:r>
          </a:p>
          <a:p>
            <a:pPr marL="571500" lvl="0" indent="-342900">
              <a:buFont typeface="+mj-lt"/>
              <a:buAutoNum type="arabicPeriod"/>
            </a:pPr>
            <a:r>
              <a:rPr lang="en-US" sz="1400" kern="1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Click the </a:t>
            </a:r>
            <a:r>
              <a:rPr lang="en-US" sz="1400" b="1" i="1" kern="1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Apply to All</a:t>
            </a:r>
            <a:r>
              <a:rPr lang="en-US" sz="1400" b="1" kern="1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400" kern="1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button.</a:t>
            </a:r>
            <a:endParaRPr lang="en-US" sz="1400" kern="1200" dirty="0">
              <a:solidFill>
                <a:srgbClr val="000000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152839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iso quest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question_text cop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54100" y="3057175"/>
            <a:ext cx="3718253" cy="743651"/>
          </a:xfrm>
          <a:prstGeom prst="rect">
            <a:avLst/>
          </a:prstGeom>
        </p:spPr>
      </p:pic>
      <p:pic>
        <p:nvPicPr>
          <p:cNvPr id="13" name="Picture 12" descr="blue_question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410200" y="1200429"/>
            <a:ext cx="2895238" cy="4457143"/>
          </a:xfrm>
          <a:prstGeom prst="rect">
            <a:avLst/>
          </a:prstGeom>
        </p:spPr>
      </p:pic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70289" y="6448508"/>
            <a:ext cx="313326" cy="263518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900">
                <a:solidFill>
                  <a:srgbClr val="595959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Text Placeholder 27"/>
          <p:cNvSpPr>
            <a:spLocks noGrp="1"/>
          </p:cNvSpPr>
          <p:nvPr>
            <p:ph type="body" sz="quarter" idx="17" hasCustomPrompt="1"/>
          </p:nvPr>
        </p:nvSpPr>
        <p:spPr>
          <a:xfrm>
            <a:off x="1066800" y="4343400"/>
            <a:ext cx="5105400" cy="381000"/>
          </a:xfrm>
        </p:spPr>
        <p:txBody>
          <a:bodyPr wrap="none" lIns="0" tIns="0" rIns="0" bIns="0">
            <a:normAutofit/>
          </a:bodyPr>
          <a:lstStyle>
            <a:lvl1pPr algn="l">
              <a:buNone/>
              <a:defRPr sz="2400" i="0" baseline="0">
                <a:solidFill>
                  <a:schemeClr val="accent1"/>
                </a:solidFill>
              </a:defRPr>
            </a:lvl1pPr>
            <a:lvl2pPr algn="l">
              <a:buNone/>
              <a:defRPr/>
            </a:lvl2pPr>
            <a:lvl3pPr algn="l">
              <a:buNone/>
              <a:defRPr/>
            </a:lvl3pPr>
            <a:lvl4pPr algn="l">
              <a:buNone/>
              <a:defRPr/>
            </a:lvl4pPr>
            <a:lvl5pPr algn="l">
              <a:buNone/>
              <a:defRPr/>
            </a:lvl5pPr>
          </a:lstStyle>
          <a:p>
            <a:pPr lvl="0"/>
            <a:r>
              <a:rPr lang="en-US" dirty="0" smtClean="0"/>
              <a:t>Presenter Name</a:t>
            </a:r>
          </a:p>
        </p:txBody>
      </p:sp>
      <p:sp>
        <p:nvSpPr>
          <p:cNvPr id="9" name="Text Placeholder 27"/>
          <p:cNvSpPr>
            <a:spLocks noGrp="1"/>
          </p:cNvSpPr>
          <p:nvPr>
            <p:ph type="body" sz="quarter" idx="18" hasCustomPrompt="1"/>
          </p:nvPr>
        </p:nvSpPr>
        <p:spPr>
          <a:xfrm>
            <a:off x="1066800" y="4800600"/>
            <a:ext cx="5105400" cy="381000"/>
          </a:xfrm>
        </p:spPr>
        <p:txBody>
          <a:bodyPr wrap="none" lIns="0" tIns="0" rIns="0" bIns="0">
            <a:normAutofit/>
          </a:bodyPr>
          <a:lstStyle>
            <a:lvl1pPr algn="l">
              <a:buNone/>
              <a:defRPr sz="1050" i="0" u="none" kern="0" cap="all" spc="300" baseline="0">
                <a:solidFill>
                  <a:srgbClr val="595959"/>
                </a:solidFill>
              </a:defRPr>
            </a:lvl1pPr>
            <a:lvl2pPr algn="l">
              <a:buNone/>
              <a:defRPr/>
            </a:lvl2pPr>
            <a:lvl3pPr algn="l">
              <a:buNone/>
              <a:defRPr/>
            </a:lvl3pPr>
            <a:lvl4pPr algn="l">
              <a:buNone/>
              <a:defRPr/>
            </a:lvl4pPr>
            <a:lvl5pPr algn="l">
              <a:buNone/>
              <a:defRPr/>
            </a:lvl5pPr>
          </a:lstStyle>
          <a:p>
            <a:pPr lvl="0"/>
            <a:r>
              <a:rPr lang="en-US" dirty="0" smtClean="0"/>
              <a:t>(413) 540-XXXX | Apresenter@iso-ne.com</a:t>
            </a:r>
          </a:p>
        </p:txBody>
      </p:sp>
    </p:spTree>
    <p:extLst>
      <p:ext uri="{BB962C8B-B14F-4D97-AF65-F5344CB8AC3E}">
        <p14:creationId xmlns:p14="http://schemas.microsoft.com/office/powerpoint/2010/main" xmlns="" val="100828928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3200"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94482"/>
            <a:ext cx="381000" cy="263518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1400">
                <a:solidFill>
                  <a:srgbClr val="637E8E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53094898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  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94482"/>
            <a:ext cx="381000" cy="263518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1400">
                <a:solidFill>
                  <a:srgbClr val="637E8E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8460287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 transitional 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" y="6300216"/>
            <a:ext cx="9143992" cy="567350"/>
          </a:xfrm>
          <a:prstGeom prst="rect">
            <a:avLst/>
          </a:prstGeom>
        </p:spPr>
      </p:pic>
      <p:sp>
        <p:nvSpPr>
          <p:cNvPr id="7" name="Rectangle 6"/>
          <p:cNvSpPr/>
          <p:nvPr userDrawn="1"/>
        </p:nvSpPr>
        <p:spPr>
          <a:xfrm>
            <a:off x="3900856" y="6327648"/>
            <a:ext cx="1342288" cy="152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b="1" dirty="0" smtClean="0">
                <a:solidFill>
                  <a:schemeClr val="tx1"/>
                </a:solidFill>
              </a:rPr>
              <a:t>ISO-NE PUBLIC</a:t>
            </a:r>
            <a:endParaRPr lang="en-US" sz="700" b="1" dirty="0">
              <a:solidFill>
                <a:schemeClr val="tx1"/>
              </a:solidFill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609600" y="2057400"/>
            <a:ext cx="7772400" cy="1362075"/>
          </a:xfrm>
        </p:spPr>
        <p:txBody>
          <a:bodyPr anchor="b"/>
          <a:lstStyle>
            <a:lvl1pPr algn="l">
              <a:defRPr sz="3200" b="1" cap="all" baseline="0">
                <a:solidFill>
                  <a:schemeClr val="accent1"/>
                </a:solidFill>
                <a:latin typeface="+mj-lt"/>
              </a:defRPr>
            </a:lvl1pPr>
          </a:lstStyle>
          <a:p>
            <a:r>
              <a:rPr lang="en-US" dirty="0" smtClean="0"/>
              <a:t>transitional slide Title</a:t>
            </a:r>
            <a:endParaRPr lang="en-US" dirty="0"/>
          </a:p>
        </p:txBody>
      </p:sp>
      <p:sp>
        <p:nvSpPr>
          <p:cNvPr id="9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609600" y="3429000"/>
            <a:ext cx="7772400" cy="1500187"/>
          </a:xfrm>
        </p:spPr>
        <p:txBody>
          <a:bodyPr anchor="t"/>
          <a:lstStyle>
            <a:lvl1pPr marL="0" indent="0">
              <a:buNone/>
              <a:defRPr sz="2400" i="1" baseline="0">
                <a:solidFill>
                  <a:srgbClr val="000000"/>
                </a:solidFill>
                <a:latin typeface="+mj-lt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 smtClean="0"/>
              <a:t>Transitional Slide Subtitle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365882"/>
            <a:ext cx="381000" cy="263518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1400">
                <a:solidFill>
                  <a:schemeClr val="tx1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2604884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 transitional slid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" y="6300216"/>
            <a:ext cx="9143992" cy="567349"/>
          </a:xfrm>
          <a:prstGeom prst="rect">
            <a:avLst/>
          </a:prstGeom>
        </p:spPr>
      </p:pic>
      <p:sp>
        <p:nvSpPr>
          <p:cNvPr id="7" name="Rectangle 6"/>
          <p:cNvSpPr/>
          <p:nvPr userDrawn="1"/>
        </p:nvSpPr>
        <p:spPr>
          <a:xfrm>
            <a:off x="3900856" y="6327648"/>
            <a:ext cx="1342288" cy="152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b="1" dirty="0" smtClean="0">
                <a:solidFill>
                  <a:schemeClr val="tx1"/>
                </a:solidFill>
              </a:rPr>
              <a:t>ISO-NE PUBLIC</a:t>
            </a:r>
            <a:endParaRPr lang="en-US" sz="700" b="1" dirty="0">
              <a:solidFill>
                <a:schemeClr val="tx1"/>
              </a:solidFill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609600" y="2057400"/>
            <a:ext cx="7772400" cy="1362075"/>
          </a:xfrm>
        </p:spPr>
        <p:txBody>
          <a:bodyPr anchor="b"/>
          <a:lstStyle>
            <a:lvl1pPr algn="l">
              <a:defRPr sz="3200" b="1" cap="all" baseline="0">
                <a:solidFill>
                  <a:schemeClr val="accent1"/>
                </a:solidFill>
                <a:latin typeface="+mj-lt"/>
              </a:defRPr>
            </a:lvl1pPr>
          </a:lstStyle>
          <a:p>
            <a:r>
              <a:rPr lang="en-US" dirty="0" smtClean="0"/>
              <a:t>transitional slide Title</a:t>
            </a:r>
            <a:endParaRPr lang="en-US" dirty="0"/>
          </a:p>
        </p:txBody>
      </p:sp>
      <p:sp>
        <p:nvSpPr>
          <p:cNvPr id="9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609600" y="3429000"/>
            <a:ext cx="7772400" cy="1500187"/>
          </a:xfrm>
        </p:spPr>
        <p:txBody>
          <a:bodyPr anchor="t"/>
          <a:lstStyle>
            <a:lvl1pPr marL="0" indent="0">
              <a:buNone/>
              <a:defRPr sz="2400" i="1" baseline="0">
                <a:solidFill>
                  <a:srgbClr val="000000"/>
                </a:solidFill>
                <a:latin typeface="+mj-lt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 smtClean="0"/>
              <a:t>Transitional Slide Subtitle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365882"/>
            <a:ext cx="381000" cy="263518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1400">
                <a:solidFill>
                  <a:schemeClr val="tx1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3065225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 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itle Placeholder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idx="1"/>
          </p:nvPr>
        </p:nvSpPr>
        <p:spPr>
          <a:xfrm>
            <a:off x="457200" y="1401762"/>
            <a:ext cx="8229600" cy="48126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3200"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  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 for more 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Picture 4" descr="twitter-icon.png">
            <a:hlinkClick r:id="rId2"/>
          </p:cNvPr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6934200" y="381000"/>
            <a:ext cx="1752600" cy="1752600"/>
          </a:xfrm>
          <a:prstGeom prst="rect">
            <a:avLst/>
          </a:prstGeom>
        </p:spPr>
      </p:pic>
      <p:pic>
        <p:nvPicPr>
          <p:cNvPr id="6" name="Picture 4" descr="ISO Newswire">
            <a:hlinkClick r:id="rId4"/>
          </p:cNvPr>
          <p:cNvPicPr>
            <a:picLocks noChangeAspect="1" noChangeArrowheads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53000" y="381000"/>
            <a:ext cx="1752599" cy="1752600"/>
          </a:xfrm>
          <a:prstGeom prst="rect">
            <a:avLst/>
          </a:prstGeom>
          <a:noFill/>
        </p:spPr>
      </p:pic>
      <p:pic>
        <p:nvPicPr>
          <p:cNvPr id="7" name="Picture 6" descr="iso-to-go-screenshot-1.jpg">
            <a:hlinkClick r:id="rId6"/>
          </p:cNvPr>
          <p:cNvPicPr>
            <a:picLocks noChangeAspect="1"/>
          </p:cNvPicPr>
          <p:nvPr userDrawn="1"/>
        </p:nvPicPr>
        <p:blipFill>
          <a:blip r:embed="rId7" cstate="print"/>
          <a:stretch>
            <a:fillRect/>
          </a:stretch>
        </p:blipFill>
        <p:spPr>
          <a:xfrm>
            <a:off x="5105400" y="2362200"/>
            <a:ext cx="2228850" cy="3205205"/>
          </a:xfrm>
          <a:prstGeom prst="rect">
            <a:avLst/>
          </a:prstGeom>
        </p:spPr>
      </p:pic>
      <p:pic>
        <p:nvPicPr>
          <p:cNvPr id="8" name="Picture 7" descr="iso-to-go-screenshot-6.jpg">
            <a:hlinkClick r:id="rId6"/>
          </p:cNvPr>
          <p:cNvPicPr>
            <a:picLocks noChangeAspect="1"/>
          </p:cNvPicPr>
          <p:nvPr userDrawn="1"/>
        </p:nvPicPr>
        <p:blipFill>
          <a:blip r:embed="rId8" cstate="print"/>
          <a:stretch>
            <a:fillRect/>
          </a:stretch>
        </p:blipFill>
        <p:spPr>
          <a:xfrm>
            <a:off x="6324600" y="2971800"/>
            <a:ext cx="2228850" cy="3205205"/>
          </a:xfrm>
          <a:prstGeom prst="rect">
            <a:avLst/>
          </a:prstGeom>
        </p:spPr>
      </p:pic>
      <p:pic>
        <p:nvPicPr>
          <p:cNvPr id="9" name="Picture 8" descr="google-play-badge.png">
            <a:hlinkClick r:id="rId9"/>
          </p:cNvPr>
          <p:cNvPicPr>
            <a:picLocks noChangeAspect="1"/>
          </p:cNvPicPr>
          <p:nvPr userDrawn="1"/>
        </p:nvPicPr>
        <p:blipFill>
          <a:blip r:embed="rId10" cstate="print"/>
          <a:stretch>
            <a:fillRect/>
          </a:stretch>
        </p:blipFill>
        <p:spPr>
          <a:xfrm>
            <a:off x="1066800" y="5619750"/>
            <a:ext cx="1238250" cy="409575"/>
          </a:xfrm>
          <a:prstGeom prst="rect">
            <a:avLst/>
          </a:prstGeom>
        </p:spPr>
      </p:pic>
      <p:pic>
        <p:nvPicPr>
          <p:cNvPr id="10" name="Picture 9" descr="app-store-badge.png">
            <a:hlinkClick r:id="rId11"/>
          </p:cNvPr>
          <p:cNvPicPr>
            <a:picLocks noChangeAspect="1"/>
          </p:cNvPicPr>
          <p:nvPr userDrawn="1"/>
        </p:nvPicPr>
        <p:blipFill>
          <a:blip r:embed="rId12" cstate="print"/>
          <a:stretch>
            <a:fillRect/>
          </a:stretch>
        </p:blipFill>
        <p:spPr>
          <a:xfrm>
            <a:off x="2667000" y="5619750"/>
            <a:ext cx="1276350" cy="409575"/>
          </a:xfrm>
          <a:prstGeom prst="rect">
            <a:avLst/>
          </a:prstGeom>
        </p:spPr>
      </p:pic>
      <p:sp>
        <p:nvSpPr>
          <p:cNvPr id="11" name="TextBox 10"/>
          <p:cNvSpPr txBox="1"/>
          <p:nvPr userDrawn="1"/>
        </p:nvSpPr>
        <p:spPr>
          <a:xfrm>
            <a:off x="457200" y="1457325"/>
            <a:ext cx="4495800" cy="42165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000000"/>
                </a:solidFill>
              </a:rPr>
              <a:t>Subscribe to the </a:t>
            </a:r>
            <a:r>
              <a:rPr lang="en-US" sz="2000" b="1" i="1" dirty="0" smtClean="0">
                <a:solidFill>
                  <a:srgbClr val="000000"/>
                </a:solidFill>
              </a:rPr>
              <a:t>ISO Newswire</a:t>
            </a:r>
            <a:endParaRPr lang="en-US" sz="1400" b="1" i="0" dirty="0" smtClean="0">
              <a:solidFill>
                <a:srgbClr val="000000"/>
              </a:solidFill>
            </a:endParaRPr>
          </a:p>
          <a:p>
            <a:pPr marL="742950" lvl="1" indent="-285750" algn="l" defTabSz="914400" rtl="0" eaLnBrk="1" latinLnBrk="0" hangingPunct="1">
              <a:spcBef>
                <a:spcPts val="0"/>
              </a:spcBef>
              <a:buFont typeface="Arial" pitchFamily="34" charset="0"/>
              <a:buChar char="–"/>
            </a:pPr>
            <a:r>
              <a:rPr lang="en-US" sz="1400" i="1" kern="1200" baseline="0" dirty="0" smtClean="0">
                <a:solidFill>
                  <a:srgbClr val="000000"/>
                </a:solidFill>
                <a:latin typeface="+mn-lt"/>
                <a:ea typeface="+mn-ea"/>
                <a:cs typeface="+mn-cs"/>
                <a:hlinkClick r:id="rId13"/>
              </a:rPr>
              <a:t>ISO Newswire</a:t>
            </a:r>
            <a:r>
              <a:rPr lang="en-US" sz="1400" i="1" kern="1200" baseline="0" dirty="0" smtClean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400" i="0" kern="1200" baseline="0" dirty="0" smtClean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is your source for regular news about ISO New England and the wholesale electricity industry within the six-state region </a:t>
            </a:r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000000"/>
                </a:solidFill>
              </a:rPr>
              <a:t>Log on to </a:t>
            </a:r>
            <a:r>
              <a:rPr lang="en-US" sz="2000" b="1" dirty="0" smtClean="0">
                <a:solidFill>
                  <a:srgbClr val="000000"/>
                </a:solidFill>
              </a:rPr>
              <a:t>ISO Express </a:t>
            </a:r>
          </a:p>
          <a:p>
            <a:pPr marL="742950" lvl="1" indent="-285750" algn="l" defTabSz="914400" rtl="0" eaLnBrk="1" latinLnBrk="0" hangingPunct="1">
              <a:spcBef>
                <a:spcPts val="0"/>
              </a:spcBef>
              <a:buFont typeface="Arial" pitchFamily="34" charset="0"/>
              <a:buChar char="–"/>
            </a:pPr>
            <a:r>
              <a:rPr lang="en-US" sz="1400" i="1" kern="1200" baseline="0" dirty="0" smtClean="0">
                <a:solidFill>
                  <a:srgbClr val="000000"/>
                </a:solidFill>
                <a:latin typeface="+mn-lt"/>
                <a:ea typeface="+mn-ea"/>
                <a:cs typeface="+mn-cs"/>
                <a:hlinkClick r:id="rId14"/>
              </a:rPr>
              <a:t>ISO Express</a:t>
            </a:r>
            <a:r>
              <a:rPr lang="en-US" sz="1400" i="1" kern="1200" baseline="0" dirty="0" smtClean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400" i="0" kern="1200" baseline="0" dirty="0" smtClean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provides real-time data on New England’s wholesale electricity markets and power system operations</a:t>
            </a:r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000000"/>
                </a:solidFill>
              </a:rPr>
              <a:t>Follow the ISO on </a:t>
            </a:r>
            <a:r>
              <a:rPr lang="en-US" sz="2000" b="1" dirty="0" smtClean="0">
                <a:solidFill>
                  <a:srgbClr val="000000"/>
                </a:solidFill>
              </a:rPr>
              <a:t>Twitter</a:t>
            </a:r>
          </a:p>
          <a:p>
            <a:pPr marL="742950" lvl="1" indent="-285750" algn="l" defTabSz="914400" rtl="0" eaLnBrk="1" latinLnBrk="0" hangingPunct="1">
              <a:spcBef>
                <a:spcPts val="0"/>
              </a:spcBef>
              <a:buFont typeface="Arial" pitchFamily="34" charset="0"/>
              <a:buChar char="–"/>
            </a:pPr>
            <a:r>
              <a:rPr lang="en-US" sz="1400" i="1" kern="1200" baseline="0" dirty="0" smtClean="0">
                <a:solidFill>
                  <a:srgbClr val="000000"/>
                </a:solidFill>
                <a:latin typeface="+mn-lt"/>
                <a:ea typeface="+mn-ea"/>
                <a:cs typeface="+mn-cs"/>
                <a:hlinkClick r:id="rId15"/>
              </a:rPr>
              <a:t>@</a:t>
            </a:r>
            <a:r>
              <a:rPr lang="en-US" sz="1400" i="1" kern="1200" baseline="0" dirty="0" err="1" smtClean="0">
                <a:solidFill>
                  <a:srgbClr val="000000"/>
                </a:solidFill>
                <a:latin typeface="+mn-lt"/>
                <a:ea typeface="+mn-ea"/>
                <a:cs typeface="+mn-cs"/>
                <a:hlinkClick r:id="rId15"/>
              </a:rPr>
              <a:t>isonewengland</a:t>
            </a:r>
            <a:endParaRPr lang="en-US" sz="1400" i="1" kern="1200" baseline="0" dirty="0" smtClean="0">
              <a:solidFill>
                <a:srgbClr val="000000"/>
              </a:solidFill>
              <a:latin typeface="+mn-lt"/>
              <a:ea typeface="+mn-ea"/>
              <a:cs typeface="+mn-cs"/>
            </a:endParaRPr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000000"/>
                </a:solidFill>
              </a:rPr>
              <a:t>Download the </a:t>
            </a:r>
            <a:r>
              <a:rPr lang="en-US" sz="2000" b="1" dirty="0" smtClean="0">
                <a:solidFill>
                  <a:srgbClr val="000000"/>
                </a:solidFill>
              </a:rPr>
              <a:t>ISO to Go App</a:t>
            </a:r>
          </a:p>
          <a:p>
            <a:pPr marL="742950" lvl="1" indent="-285750" algn="l" defTabSz="914400" rtl="0" eaLnBrk="1" latinLnBrk="0" hangingPunct="1">
              <a:spcBef>
                <a:spcPts val="0"/>
              </a:spcBef>
              <a:buFont typeface="Arial" pitchFamily="34" charset="0"/>
              <a:buChar char="–"/>
            </a:pPr>
            <a:r>
              <a:rPr lang="en-US" sz="1400" i="1" kern="1200" baseline="0" dirty="0" smtClean="0">
                <a:solidFill>
                  <a:srgbClr val="000000"/>
                </a:solidFill>
                <a:latin typeface="+mn-lt"/>
                <a:ea typeface="+mn-ea"/>
                <a:cs typeface="+mn-cs"/>
                <a:hlinkClick r:id="rId6"/>
              </a:rPr>
              <a:t>ISO to Go</a:t>
            </a:r>
            <a:r>
              <a:rPr lang="en-US" sz="1400" i="1" kern="1200" baseline="0" dirty="0" smtClean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400" i="0" kern="1200" baseline="0" dirty="0" smtClean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is a free mobile application that puts real-time wholesale electricity pricing and power grid information in the palm of your hand </a:t>
            </a:r>
          </a:p>
          <a:p>
            <a:pPr lvl="1"/>
            <a:endParaRPr lang="en-US" dirty="0" smtClean="0"/>
          </a:p>
        </p:txBody>
      </p:sp>
      <p:sp>
        <p:nvSpPr>
          <p:cNvPr id="12" name="TextBox 11"/>
          <p:cNvSpPr txBox="1"/>
          <p:nvPr userDrawn="1"/>
        </p:nvSpPr>
        <p:spPr>
          <a:xfrm>
            <a:off x="457200" y="358200"/>
            <a:ext cx="8229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000000"/>
                </a:solidFill>
                <a:latin typeface="+mj-lt"/>
              </a:rPr>
              <a:t>For More Information…</a:t>
            </a:r>
            <a:endParaRPr lang="en-US" sz="3200" b="1" dirty="0">
              <a:solidFill>
                <a:srgbClr val="00000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986134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3.xml"/><Relationship Id="rId1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" y="6290650"/>
            <a:ext cx="9143992" cy="5673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71600"/>
            <a:ext cx="8229600" cy="48126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365882"/>
            <a:ext cx="381000" cy="263518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1400">
                <a:solidFill>
                  <a:schemeClr val="tx1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900856" y="6329046"/>
            <a:ext cx="1342288" cy="152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b="1" dirty="0" smtClean="0">
                <a:solidFill>
                  <a:schemeClr val="tx1"/>
                </a:solidFill>
              </a:rPr>
              <a:t>ISO-NE PUBLIC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683" r:id="rId2"/>
    <p:sldLayoutId id="2147483714" r:id="rId3"/>
    <p:sldLayoutId id="2147483715" r:id="rId4"/>
    <p:sldLayoutId id="2147483716" r:id="rId5"/>
    <p:sldLayoutId id="2147483675" r:id="rId6"/>
    <p:sldLayoutId id="2147483650" r:id="rId7"/>
    <p:sldLayoutId id="2147483664" r:id="rId8"/>
    <p:sldLayoutId id="2147483720" r:id="rId9"/>
    <p:sldLayoutId id="2147483684" r:id="rId10"/>
    <p:sldLayoutId id="2147483687" r:id="rId11"/>
    <p:sldLayoutId id="2147483688" r:id="rId12"/>
    <p:sldLayoutId id="2147483689" r:id="rId13"/>
    <p:sldLayoutId id="2147483690" r:id="rId14"/>
    <p:sldLayoutId id="2147483691" r:id="rId15"/>
    <p:sldLayoutId id="2147483692" r:id="rId16"/>
    <p:sldLayoutId id="2147483693" r:id="rId17"/>
    <p:sldLayoutId id="2147483694" r:id="rId18"/>
    <p:sldLayoutId id="2147483695" r:id="rId19"/>
    <p:sldLayoutId id="2147483696" r:id="rId20"/>
    <p:sldLayoutId id="2147483697" r:id="rId21"/>
    <p:sldLayoutId id="2147483698" r:id="rId22"/>
    <p:sldLayoutId id="2147483699" r:id="rId23"/>
    <p:sldLayoutId id="2147483700" r:id="rId24"/>
    <p:sldLayoutId id="2147483701" r:id="rId25"/>
    <p:sldLayoutId id="2147483702" r:id="rId26"/>
    <p:sldLayoutId id="2147483703" r:id="rId27"/>
    <p:sldLayoutId id="2147483717" r:id="rId28"/>
    <p:sldLayoutId id="2147483718" r:id="rId29"/>
    <p:sldLayoutId id="2147483719" r:id="rId30"/>
    <p:sldLayoutId id="2147483721" r:id="rId3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3200" b="1" kern="1200" baseline="0">
          <a:solidFill>
            <a:srgbClr val="000000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1200"/>
        </a:spcBef>
        <a:buFont typeface="Arial" pitchFamily="34" charset="0"/>
        <a:buChar char="•"/>
        <a:defRPr sz="2400" kern="1200" baseline="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ts val="0"/>
        </a:spcBef>
        <a:buFont typeface="Arial" pitchFamily="34" charset="0"/>
        <a:buChar char="–"/>
        <a:defRPr sz="2000" kern="1200" baseline="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ts val="0"/>
        </a:spcBef>
        <a:buFont typeface="Arial" pitchFamily="34" charset="0"/>
        <a:buChar char="•"/>
        <a:defRPr sz="1800" kern="1200" baseline="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ts val="0"/>
        </a:spcBef>
        <a:buFont typeface="Arial" pitchFamily="34" charset="0"/>
        <a:buChar char="–"/>
        <a:defRPr sz="1600" kern="1200" baseline="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ts val="0"/>
        </a:spcBef>
        <a:buFont typeface="Arial" pitchFamily="34" charset="0"/>
        <a:buChar char="»"/>
        <a:defRPr sz="1600" kern="1200" baseline="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08176"/>
            <a:ext cx="8229600" cy="46942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94482"/>
            <a:ext cx="381000" cy="263518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1400">
                <a:solidFill>
                  <a:srgbClr val="637E8E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3900856" y="6705600"/>
            <a:ext cx="1342288" cy="152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b="1" dirty="0" smtClean="0">
                <a:solidFill>
                  <a:schemeClr val="tx1"/>
                </a:solidFill>
              </a:rPr>
              <a:t>ISO-NE PUBLIC</a:t>
            </a:r>
            <a:endParaRPr lang="en-US" sz="7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898467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3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3200" b="1" kern="1200" baseline="0">
          <a:solidFill>
            <a:srgbClr val="000000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1200"/>
        </a:spcBef>
        <a:buFont typeface="Arial" pitchFamily="34" charset="0"/>
        <a:buChar char="•"/>
        <a:defRPr sz="2400" kern="1200" baseline="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ts val="0"/>
        </a:spcBef>
        <a:buFont typeface="Arial" pitchFamily="34" charset="0"/>
        <a:buChar char="–"/>
        <a:defRPr sz="2000" kern="1200" baseline="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ts val="0"/>
        </a:spcBef>
        <a:buFont typeface="Arial" pitchFamily="34" charset="0"/>
        <a:buChar char="•"/>
        <a:defRPr sz="1800" kern="1200" baseline="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ts val="0"/>
        </a:spcBef>
        <a:buFont typeface="Arial" pitchFamily="34" charset="0"/>
        <a:buChar char="–"/>
        <a:defRPr sz="1600" kern="1200" baseline="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ts val="0"/>
        </a:spcBef>
        <a:buFont typeface="Arial" pitchFamily="34" charset="0"/>
        <a:buChar char="»"/>
        <a:defRPr sz="1600" kern="1200" baseline="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6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July 18, 2016|Stowe, </a:t>
            </a:r>
            <a:r>
              <a:rPr lang="en-US" dirty="0" err="1" smtClean="0"/>
              <a:t>vt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US" dirty="0" smtClean="0"/>
              <a:t>Ben Ewing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pPr lvl="0"/>
            <a:r>
              <a:rPr lang="en-US" dirty="0"/>
              <a:t>(413) </a:t>
            </a:r>
            <a:r>
              <a:rPr lang="en-US" dirty="0" smtClean="0"/>
              <a:t>535-4361 </a:t>
            </a:r>
            <a:r>
              <a:rPr lang="en-US" dirty="0"/>
              <a:t>| </a:t>
            </a:r>
            <a:r>
              <a:rPr lang="en-US" dirty="0" smtClean="0"/>
              <a:t>BEWING@iso-ne.com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Proposed change to natural gas index used in ISO-calculated strike and threshold prices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en-US" dirty="0" smtClean="0"/>
              <a:t>Natural Gas Index Change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071337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7F894-2A36-495D-AB7C-1055F7AC0F9D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Frequent use of prior day prices can be problematic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8093" y="1219199"/>
            <a:ext cx="7833907" cy="4956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714563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7F894-2A36-495D-AB7C-1055F7AC0F9D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Proposal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ISO proposes to use the AGT-CG (Non-G) price in place of the Algonquin </a:t>
            </a:r>
            <a:r>
              <a:rPr lang="en-US" dirty="0" err="1" smtClean="0"/>
              <a:t>Citygates</a:t>
            </a:r>
            <a:r>
              <a:rPr lang="en-US" dirty="0" smtClean="0"/>
              <a:t> price in strike and threshold price </a:t>
            </a:r>
            <a:r>
              <a:rPr lang="en-US" dirty="0"/>
              <a:t>calculations</a:t>
            </a:r>
          </a:p>
          <a:p>
            <a:pPr lvl="1"/>
            <a:r>
              <a:rPr lang="en-US" dirty="0" smtClean="0"/>
              <a:t>No expectation of AGT-CG (Non-G) price becoming stale</a:t>
            </a:r>
          </a:p>
          <a:p>
            <a:pPr lvl="1"/>
            <a:r>
              <a:rPr lang="en-US" dirty="0" smtClean="0"/>
              <a:t>Restores connection between strike/threshold prices and the fuel prices paid by natural gas fired generators</a:t>
            </a:r>
          </a:p>
        </p:txBody>
      </p:sp>
    </p:spTree>
    <p:extLst>
      <p:ext uri="{BB962C8B-B14F-4D97-AF65-F5344CB8AC3E}">
        <p14:creationId xmlns:p14="http://schemas.microsoft.com/office/powerpoint/2010/main" xmlns="" val="167667624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7F894-2A36-495D-AB7C-1055F7AC0F9D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Impacts</a:t>
            </a:r>
            <a:endParaRPr lang="en-US" dirty="0"/>
          </a:p>
        </p:txBody>
      </p:sp>
      <p:sp>
        <p:nvSpPr>
          <p:cNvPr id="10" name="Tex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PER Strike Price – no impact to date</a:t>
            </a:r>
          </a:p>
          <a:p>
            <a:pPr lvl="1"/>
            <a:r>
              <a:rPr lang="en-US" dirty="0" smtClean="0"/>
              <a:t>Oil price has exceeded gas price since introduction of the AGT-CG (Non-G) hub </a:t>
            </a:r>
          </a:p>
          <a:p>
            <a:r>
              <a:rPr lang="en-US" dirty="0" smtClean="0"/>
              <a:t>Import OTP and FR Threshold Price may have been higher or lower had AGT-CG (Non-G) been used*</a:t>
            </a:r>
          </a:p>
          <a:p>
            <a:pPr lvl="1"/>
            <a:r>
              <a:rPr lang="en-US" dirty="0" smtClean="0"/>
              <a:t>OTP</a:t>
            </a:r>
          </a:p>
          <a:p>
            <a:pPr lvl="2"/>
            <a:r>
              <a:rPr lang="en-US" dirty="0" smtClean="0"/>
              <a:t>Higher on 57 days, lower on 61 days</a:t>
            </a:r>
          </a:p>
          <a:p>
            <a:pPr lvl="2"/>
            <a:r>
              <a:rPr lang="en-US" dirty="0" smtClean="0"/>
              <a:t>Average percent change using Non-G: +4%</a:t>
            </a:r>
          </a:p>
          <a:p>
            <a:pPr lvl="2"/>
            <a:r>
              <a:rPr lang="en-US" dirty="0" smtClean="0"/>
              <a:t>Median </a:t>
            </a:r>
            <a:r>
              <a:rPr lang="en-US" dirty="0"/>
              <a:t>percent change using Non-G</a:t>
            </a:r>
            <a:r>
              <a:rPr lang="en-US" dirty="0" smtClean="0"/>
              <a:t>: -0.2%</a:t>
            </a:r>
          </a:p>
          <a:p>
            <a:pPr lvl="1"/>
            <a:r>
              <a:rPr lang="en-US" dirty="0" smtClean="0"/>
              <a:t>FRTP</a:t>
            </a:r>
          </a:p>
          <a:p>
            <a:pPr lvl="2"/>
            <a:r>
              <a:rPr lang="en-US" dirty="0" smtClean="0"/>
              <a:t>Higher on 45 days, lower on 17 days</a:t>
            </a:r>
          </a:p>
          <a:p>
            <a:pPr lvl="2"/>
            <a:r>
              <a:rPr lang="en-US" dirty="0" smtClean="0"/>
              <a:t>Average </a:t>
            </a:r>
            <a:r>
              <a:rPr lang="en-US" dirty="0"/>
              <a:t>percent change using Non-G</a:t>
            </a:r>
            <a:r>
              <a:rPr lang="en-US" dirty="0" smtClean="0"/>
              <a:t>: +5%</a:t>
            </a:r>
          </a:p>
          <a:p>
            <a:pPr lvl="2"/>
            <a:r>
              <a:rPr lang="en-US" dirty="0" smtClean="0"/>
              <a:t>Median </a:t>
            </a:r>
            <a:r>
              <a:rPr lang="en-US" dirty="0"/>
              <a:t>percent change using Non-G</a:t>
            </a:r>
            <a:r>
              <a:rPr lang="en-US" dirty="0" smtClean="0"/>
              <a:t>: 0%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895600" y="6523136"/>
            <a:ext cx="3295197" cy="307777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000000"/>
                </a:solidFill>
              </a:rPr>
              <a:t>* Statistics consider 3/1/2016 – 6/30/2016</a:t>
            </a:r>
            <a:endParaRPr lang="en-US" sz="14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14028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7F894-2A36-495D-AB7C-1055F7AC0F9D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6" name="Text Placeholder 4"/>
          <p:cNvSpPr txBox="1">
            <a:spLocks/>
          </p:cNvSpPr>
          <p:nvPr/>
        </p:nvSpPr>
        <p:spPr>
          <a:xfrm>
            <a:off x="466725" y="1447800"/>
            <a:ext cx="8229600" cy="4419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1200"/>
              </a:spcBef>
              <a:buFont typeface="Arial" pitchFamily="34" charset="0"/>
              <a:buChar char="•"/>
              <a:defRPr sz="24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ts val="0"/>
              </a:spcBef>
              <a:buFont typeface="Arial" pitchFamily="34" charset="0"/>
              <a:buChar char="–"/>
              <a:defRPr sz="20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ts val="0"/>
              </a:spcBef>
              <a:buFont typeface="Arial" pitchFamily="34" charset="0"/>
              <a:buChar char="•"/>
              <a:defRPr sz="18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ts val="0"/>
              </a:spcBef>
              <a:buFont typeface="Arial" pitchFamily="34" charset="0"/>
              <a:buChar char="–"/>
              <a:defRPr sz="16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ts val="0"/>
              </a:spcBef>
              <a:buFont typeface="Arial" pitchFamily="34" charset="0"/>
              <a:buChar char="»"/>
              <a:defRPr sz="16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rgbClr val="000000"/>
                </a:solidFill>
              </a:rPr>
              <a:t>The Algonquin </a:t>
            </a:r>
            <a:r>
              <a:rPr lang="en-US" dirty="0" err="1">
                <a:solidFill>
                  <a:srgbClr val="000000"/>
                </a:solidFill>
              </a:rPr>
              <a:t>Citygates</a:t>
            </a:r>
            <a:r>
              <a:rPr lang="en-US" dirty="0">
                <a:solidFill>
                  <a:srgbClr val="000000"/>
                </a:solidFill>
              </a:rPr>
              <a:t> natural gas price </a:t>
            </a:r>
            <a:r>
              <a:rPr lang="en-US" dirty="0" smtClean="0">
                <a:solidFill>
                  <a:srgbClr val="000000"/>
                </a:solidFill>
              </a:rPr>
              <a:t>may not be representative </a:t>
            </a:r>
            <a:r>
              <a:rPr lang="en-US" dirty="0">
                <a:solidFill>
                  <a:srgbClr val="000000"/>
                </a:solidFill>
              </a:rPr>
              <a:t>of the price paid by generators in New England 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Continued </a:t>
            </a:r>
            <a:r>
              <a:rPr lang="en-US" dirty="0">
                <a:solidFill>
                  <a:srgbClr val="000000"/>
                </a:solidFill>
              </a:rPr>
              <a:t>use of Algonquin </a:t>
            </a:r>
            <a:r>
              <a:rPr lang="en-US" dirty="0" err="1">
                <a:solidFill>
                  <a:srgbClr val="000000"/>
                </a:solidFill>
              </a:rPr>
              <a:t>Citygates</a:t>
            </a:r>
            <a:r>
              <a:rPr lang="en-US" dirty="0">
                <a:solidFill>
                  <a:srgbClr val="000000"/>
                </a:solidFill>
              </a:rPr>
              <a:t> in ISO processes may result in </a:t>
            </a:r>
            <a:r>
              <a:rPr lang="en-US" dirty="0" smtClean="0">
                <a:solidFill>
                  <a:srgbClr val="000000"/>
                </a:solidFill>
              </a:rPr>
              <a:t>strike and threshold </a:t>
            </a:r>
            <a:r>
              <a:rPr lang="en-US" dirty="0">
                <a:solidFill>
                  <a:srgbClr val="000000"/>
                </a:solidFill>
              </a:rPr>
              <a:t>prices that do not reflect generator fuel </a:t>
            </a:r>
            <a:r>
              <a:rPr lang="en-US" dirty="0" smtClean="0">
                <a:solidFill>
                  <a:srgbClr val="000000"/>
                </a:solidFill>
              </a:rPr>
              <a:t>costs </a:t>
            </a:r>
            <a:r>
              <a:rPr lang="en-US" dirty="0">
                <a:solidFill>
                  <a:srgbClr val="000000"/>
                </a:solidFill>
              </a:rPr>
              <a:t>for that operating day</a:t>
            </a:r>
            <a:endParaRPr lang="en-US" dirty="0" smtClean="0">
              <a:solidFill>
                <a:srgbClr val="000000"/>
              </a:solidFill>
            </a:endParaRPr>
          </a:p>
          <a:p>
            <a:r>
              <a:rPr lang="en-US" dirty="0" smtClean="0">
                <a:solidFill>
                  <a:srgbClr val="000000"/>
                </a:solidFill>
              </a:rPr>
              <a:t>ISO proposes to use AGT-CG </a:t>
            </a:r>
            <a:r>
              <a:rPr lang="en-US" dirty="0">
                <a:solidFill>
                  <a:srgbClr val="000000"/>
                </a:solidFill>
              </a:rPr>
              <a:t>(Non-G</a:t>
            </a:r>
            <a:r>
              <a:rPr lang="en-US" dirty="0" smtClean="0">
                <a:solidFill>
                  <a:srgbClr val="000000"/>
                </a:solidFill>
              </a:rPr>
              <a:t>) price in place of </a:t>
            </a:r>
            <a:r>
              <a:rPr lang="en-US" dirty="0" err="1">
                <a:solidFill>
                  <a:srgbClr val="000000"/>
                </a:solidFill>
              </a:rPr>
              <a:t>Citygates</a:t>
            </a:r>
            <a:r>
              <a:rPr lang="en-US" dirty="0">
                <a:solidFill>
                  <a:srgbClr val="000000"/>
                </a:solidFill>
              </a:rPr>
              <a:t> </a:t>
            </a:r>
            <a:r>
              <a:rPr lang="en-US" dirty="0" smtClean="0">
                <a:solidFill>
                  <a:srgbClr val="000000"/>
                </a:solidFill>
              </a:rPr>
              <a:t>price, as this is the hub where the majority of trading is now occurring on the </a:t>
            </a:r>
            <a:r>
              <a:rPr lang="en-US" dirty="0">
                <a:solidFill>
                  <a:srgbClr val="000000"/>
                </a:solidFill>
              </a:rPr>
              <a:t>Algonquin </a:t>
            </a:r>
            <a:r>
              <a:rPr lang="en-US" dirty="0" smtClean="0">
                <a:solidFill>
                  <a:srgbClr val="000000"/>
                </a:solidFill>
              </a:rPr>
              <a:t>pipeline</a:t>
            </a:r>
            <a:endParaRPr lang="en-US" dirty="0">
              <a:solidFill>
                <a:srgbClr val="000000"/>
              </a:solidFill>
            </a:endParaRPr>
          </a:p>
          <a:p>
            <a:pPr lvl="1"/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xmlns="" val="362787208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Placeholder 6"/>
          <p:cNvGraphicFramePr>
            <a:graphicFrameLocks noGrp="1"/>
          </p:cNvGraphicFramePr>
          <p:nvPr>
            <p:ph type="tbl" sz="quarter" idx="10"/>
            <p:extLst>
              <p:ext uri="{D42A27DB-BD31-4B8C-83A1-F6EECF244321}">
                <p14:modId xmlns:p14="http://schemas.microsoft.com/office/powerpoint/2010/main" xmlns="" val="1351667164"/>
              </p:ext>
            </p:extLst>
          </p:nvPr>
        </p:nvGraphicFramePr>
        <p:xfrm>
          <a:off x="457200" y="1645920"/>
          <a:ext cx="8229600" cy="304800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3429000"/>
                <a:gridCol w="4800600"/>
              </a:tblGrid>
              <a:tr h="609600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bg1"/>
                          </a:solidFill>
                        </a:rPr>
                        <a:t>Stakeholder Committee and</a:t>
                      </a:r>
                      <a:r>
                        <a:rPr lang="en-US" b="1" baseline="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n-US" b="1" dirty="0" smtClean="0">
                          <a:solidFill>
                            <a:schemeClr val="bg1"/>
                          </a:solidFill>
                        </a:rPr>
                        <a:t>Date</a:t>
                      </a:r>
                      <a:endParaRPr lang="en-US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0082C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bg1"/>
                          </a:solidFill>
                        </a:rPr>
                        <a:t>Scheduled</a:t>
                      </a:r>
                      <a:r>
                        <a:rPr lang="en-US" b="1" baseline="0" dirty="0" smtClean="0">
                          <a:solidFill>
                            <a:schemeClr val="bg1"/>
                          </a:solidFill>
                        </a:rPr>
                        <a:t> Project Milestone</a:t>
                      </a:r>
                      <a:endParaRPr lang="en-US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0082CF"/>
                    </a:solidFill>
                  </a:tcPr>
                </a:tc>
              </a:tr>
              <a:tr h="609600"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rgbClr val="000000"/>
                          </a:solidFill>
                        </a:rPr>
                        <a:t>Markets</a:t>
                      </a:r>
                      <a:r>
                        <a:rPr lang="en-US" sz="1600" b="1" baseline="0" dirty="0" smtClean="0">
                          <a:solidFill>
                            <a:srgbClr val="000000"/>
                          </a:solidFill>
                        </a:rPr>
                        <a:t> Committee</a:t>
                      </a:r>
                      <a:br>
                        <a:rPr lang="en-US" sz="1600" b="1" baseline="0" dirty="0" smtClean="0">
                          <a:solidFill>
                            <a:srgbClr val="000000"/>
                          </a:solidFill>
                        </a:rPr>
                      </a:br>
                      <a:r>
                        <a:rPr lang="en-US" sz="1600" b="1" baseline="0" dirty="0" smtClean="0">
                          <a:solidFill>
                            <a:srgbClr val="000000"/>
                          </a:solidFill>
                        </a:rPr>
                        <a:t>July 18, 2016</a:t>
                      </a:r>
                      <a:endParaRPr lang="en-US" sz="1600" b="1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000000"/>
                          </a:solidFill>
                        </a:rPr>
                        <a:t>Initial discussion</a:t>
                      </a:r>
                      <a:endParaRPr lang="en-US" sz="1600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609600"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rgbClr val="000000"/>
                          </a:solidFill>
                        </a:rPr>
                        <a:t>Markets Committee</a:t>
                      </a:r>
                    </a:p>
                    <a:p>
                      <a:r>
                        <a:rPr lang="en-US" sz="1600" b="1" dirty="0" smtClean="0">
                          <a:solidFill>
                            <a:srgbClr val="000000"/>
                          </a:solidFill>
                        </a:rPr>
                        <a:t>August</a:t>
                      </a:r>
                      <a:r>
                        <a:rPr lang="en-US" sz="1600" b="1" baseline="0" dirty="0" smtClean="0">
                          <a:solidFill>
                            <a:srgbClr val="000000"/>
                          </a:solidFill>
                        </a:rPr>
                        <a:t> 2016</a:t>
                      </a:r>
                      <a:endParaRPr lang="en-US" sz="1600" b="1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000000"/>
                          </a:solidFill>
                        </a:rPr>
                        <a:t>Continued discussion</a:t>
                      </a:r>
                      <a:r>
                        <a:rPr lang="en-US" sz="1600" baseline="0" dirty="0" smtClean="0">
                          <a:solidFill>
                            <a:srgbClr val="000000"/>
                          </a:solidFill>
                        </a:rPr>
                        <a:t> and review of tariff language.</a:t>
                      </a:r>
                      <a:endParaRPr lang="en-US" sz="1600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609600"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rgbClr val="000000"/>
                          </a:solidFill>
                        </a:rPr>
                        <a:t>Markets Committee</a:t>
                      </a:r>
                    </a:p>
                    <a:p>
                      <a:r>
                        <a:rPr lang="en-US" sz="1600" b="1" dirty="0" smtClean="0">
                          <a:solidFill>
                            <a:srgbClr val="000000"/>
                          </a:solidFill>
                        </a:rPr>
                        <a:t>September </a:t>
                      </a:r>
                      <a:r>
                        <a:rPr lang="en-US" sz="1600" b="1" baseline="0" dirty="0" smtClean="0">
                          <a:solidFill>
                            <a:srgbClr val="000000"/>
                          </a:solidFill>
                        </a:rPr>
                        <a:t>2016</a:t>
                      </a:r>
                      <a:endParaRPr lang="en-US" sz="1600" b="1" dirty="0" smtClean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000000"/>
                          </a:solidFill>
                        </a:rPr>
                        <a:t>Continued discussion and vote.</a:t>
                      </a:r>
                      <a:endParaRPr lang="en-US" sz="1600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609600"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rgbClr val="000000"/>
                          </a:solidFill>
                        </a:rPr>
                        <a:t>Participants</a:t>
                      </a:r>
                      <a:r>
                        <a:rPr lang="en-US" sz="1600" b="1" baseline="0" dirty="0" smtClean="0">
                          <a:solidFill>
                            <a:srgbClr val="000000"/>
                          </a:solidFill>
                        </a:rPr>
                        <a:t> Committee</a:t>
                      </a:r>
                    </a:p>
                    <a:p>
                      <a:r>
                        <a:rPr lang="en-US" sz="1600" b="1" baseline="0" dirty="0" smtClean="0">
                          <a:solidFill>
                            <a:srgbClr val="000000"/>
                          </a:solidFill>
                        </a:rPr>
                        <a:t>October 2016</a:t>
                      </a:r>
                      <a:endParaRPr lang="en-US" sz="1600" b="1" dirty="0">
                        <a:solidFill>
                          <a:srgbClr val="00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000000"/>
                          </a:solidFill>
                        </a:rPr>
                        <a:t>Vote</a:t>
                      </a:r>
                      <a:endParaRPr lang="en-US" sz="1600" dirty="0">
                        <a:solidFill>
                          <a:srgbClr val="000000"/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8534400" y="6400800"/>
            <a:ext cx="457200" cy="228600"/>
          </a:xfrm>
          <a:prstGeom prst="rect">
            <a:avLst/>
          </a:prstGeom>
        </p:spPr>
        <p:txBody>
          <a:bodyPr/>
          <a:lstStyle/>
          <a:p>
            <a:fld id="{10C7F894-2A36-495D-AB7C-1055F7AC0F9D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Stakeholder Schedule</a:t>
            </a:r>
            <a:endParaRPr lang="en-US" b="0" dirty="0"/>
          </a:p>
        </p:txBody>
      </p:sp>
    </p:spTree>
    <p:extLst>
      <p:ext uri="{BB962C8B-B14F-4D97-AF65-F5344CB8AC3E}">
        <p14:creationId xmlns:p14="http://schemas.microsoft.com/office/powerpoint/2010/main" xmlns="" val="3039704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8534400" y="6400800"/>
            <a:ext cx="584416" cy="381000"/>
          </a:xfrm>
          <a:prstGeom prst="rect">
            <a:avLst/>
          </a:prstGeom>
        </p:spPr>
        <p:txBody>
          <a:bodyPr/>
          <a:lstStyle/>
          <a:p>
            <a:fld id="{10C7F894-2A36-495D-AB7C-1055F7AC0F9D}" type="slidenum">
              <a:rPr lang="en-US" sz="1800" smtClean="0"/>
              <a:pPr/>
              <a:t>15</a:t>
            </a:fld>
            <a:endParaRPr lang="en-US" sz="1800" dirty="0"/>
          </a:p>
        </p:txBody>
      </p:sp>
      <p:sp>
        <p:nvSpPr>
          <p:cNvPr id="7" name="Text Placeholder 27"/>
          <p:cNvSpPr>
            <a:spLocks noGrp="1"/>
          </p:cNvSpPr>
          <p:nvPr>
            <p:ph type="body" sz="quarter" idx="17"/>
          </p:nvPr>
        </p:nvSpPr>
        <p:spPr>
          <a:xfrm>
            <a:off x="1066800" y="4800600"/>
            <a:ext cx="5105400" cy="381000"/>
          </a:xfrm>
        </p:spPr>
        <p:txBody>
          <a:bodyPr wrap="none" lIns="0" tIns="0" rIns="0" bIns="0">
            <a:normAutofit/>
          </a:bodyPr>
          <a:lstStyle>
            <a:lvl1pPr algn="l">
              <a:buNone/>
              <a:defRPr sz="2400" i="0" baseline="0">
                <a:solidFill>
                  <a:schemeClr val="accent1"/>
                </a:solidFill>
              </a:defRPr>
            </a:lvl1pPr>
            <a:lvl2pPr algn="l">
              <a:buNone/>
              <a:defRPr/>
            </a:lvl2pPr>
            <a:lvl3pPr algn="l">
              <a:buNone/>
              <a:defRPr/>
            </a:lvl3pPr>
            <a:lvl4pPr algn="l">
              <a:buNone/>
              <a:defRPr/>
            </a:lvl4pPr>
            <a:lvl5pPr algn="l">
              <a:buNone/>
              <a:defRPr/>
            </a:lvl5pPr>
          </a:lstStyle>
          <a:p>
            <a:pPr lvl="0"/>
            <a:r>
              <a:rPr lang="en-US" dirty="0" smtClean="0"/>
              <a:t>Ben Ewing</a:t>
            </a:r>
          </a:p>
        </p:txBody>
      </p:sp>
      <p:sp>
        <p:nvSpPr>
          <p:cNvPr id="8" name="Text Placeholder 27"/>
          <p:cNvSpPr>
            <a:spLocks noGrp="1"/>
          </p:cNvSpPr>
          <p:nvPr>
            <p:ph type="body" sz="quarter" idx="18"/>
          </p:nvPr>
        </p:nvSpPr>
        <p:spPr>
          <a:xfrm>
            <a:off x="1066800" y="5257800"/>
            <a:ext cx="5105400" cy="381000"/>
          </a:xfrm>
        </p:spPr>
        <p:txBody>
          <a:bodyPr wrap="none" lIns="0" tIns="0" rIns="0" bIns="0">
            <a:normAutofit/>
          </a:bodyPr>
          <a:lstStyle>
            <a:lvl1pPr algn="l">
              <a:buNone/>
              <a:defRPr sz="1050" i="0" u="none" kern="0" cap="all" spc="300" baseline="0">
                <a:solidFill>
                  <a:srgbClr val="595959"/>
                </a:solidFill>
              </a:defRPr>
            </a:lvl1pPr>
            <a:lvl2pPr algn="l">
              <a:buNone/>
              <a:defRPr/>
            </a:lvl2pPr>
            <a:lvl3pPr algn="l">
              <a:buNone/>
              <a:defRPr/>
            </a:lvl3pPr>
            <a:lvl4pPr algn="l">
              <a:buNone/>
              <a:defRPr/>
            </a:lvl4pPr>
            <a:lvl5pPr algn="l">
              <a:buNone/>
              <a:defRPr/>
            </a:lvl5pPr>
          </a:lstStyle>
          <a:p>
            <a:pPr lvl="0"/>
            <a:r>
              <a:rPr lang="en-US" dirty="0" smtClean="0"/>
              <a:t>(413) 535-4361 | Bewing@iso-ne.com</a:t>
            </a:r>
          </a:p>
        </p:txBody>
      </p:sp>
    </p:spTree>
    <p:extLst>
      <p:ext uri="{BB962C8B-B14F-4D97-AF65-F5344CB8AC3E}">
        <p14:creationId xmlns:p14="http://schemas.microsoft.com/office/powerpoint/2010/main" xmlns="" val="2977905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488392" y="6400800"/>
            <a:ext cx="396815" cy="235026"/>
          </a:xfrm>
          <a:prstGeom prst="rect">
            <a:avLst/>
          </a:prstGeom>
        </p:spPr>
        <p:txBody>
          <a:bodyPr/>
          <a:lstStyle/>
          <a:p>
            <a:fld id="{10C7F894-2A36-495D-AB7C-1055F7AC0F9D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8077200" cy="4343400"/>
          </a:xfrm>
          <a:prstGeom prst="rect">
            <a:avLst/>
          </a:prstGeom>
        </p:spPr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752061304"/>
              </p:ext>
            </p:extLst>
          </p:nvPr>
        </p:nvGraphicFramePr>
        <p:xfrm>
          <a:off x="457200" y="533400"/>
          <a:ext cx="8077200" cy="12270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77000"/>
                <a:gridCol w="1600200"/>
              </a:tblGrid>
              <a:tr h="504810">
                <a:tc>
                  <a:txBody>
                    <a:bodyPr/>
                    <a:lstStyle/>
                    <a:p>
                      <a:r>
                        <a:rPr lang="en-US" sz="2400" baseline="0" dirty="0" smtClean="0"/>
                        <a:t>Natural Gas Index Change</a:t>
                      </a:r>
                      <a:endParaRPr lang="en-US" sz="2400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WMPP ID: 105</a:t>
                      </a:r>
                      <a:endParaRPr lang="en-US" sz="2400" dirty="0"/>
                    </a:p>
                  </a:txBody>
                  <a:tcPr/>
                </a:tc>
              </a:tr>
              <a:tr h="404050">
                <a:tc gridSpan="2"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rgbClr val="000000"/>
                          </a:solidFill>
                        </a:rPr>
                        <a:t>Proposed Effective Date: </a:t>
                      </a:r>
                      <a:r>
                        <a:rPr lang="en-US" sz="1600" dirty="0" smtClean="0">
                          <a:solidFill>
                            <a:srgbClr val="000000"/>
                          </a:solidFill>
                        </a:rPr>
                        <a:t>End of 2016</a:t>
                      </a:r>
                      <a:endParaRPr lang="en-US" sz="16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 Placeholder 4"/>
          <p:cNvSpPr txBox="1">
            <a:spLocks/>
          </p:cNvSpPr>
          <p:nvPr/>
        </p:nvSpPr>
        <p:spPr>
          <a:xfrm>
            <a:off x="457200" y="1828800"/>
            <a:ext cx="8229600" cy="4419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1200"/>
              </a:spcBef>
              <a:buFont typeface="Arial" pitchFamily="34" charset="0"/>
              <a:buChar char="•"/>
              <a:defRPr sz="24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ts val="0"/>
              </a:spcBef>
              <a:buFont typeface="Arial" pitchFamily="34" charset="0"/>
              <a:buChar char="–"/>
              <a:defRPr sz="20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ts val="0"/>
              </a:spcBef>
              <a:buFont typeface="Arial" pitchFamily="34" charset="0"/>
              <a:buChar char="•"/>
              <a:defRPr sz="18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ts val="0"/>
              </a:spcBef>
              <a:buFont typeface="Arial" pitchFamily="34" charset="0"/>
              <a:buChar char="–"/>
              <a:defRPr sz="16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ts val="0"/>
              </a:spcBef>
              <a:buFont typeface="Arial" pitchFamily="34" charset="0"/>
              <a:buChar char="»"/>
              <a:defRPr sz="16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rgbClr val="000000"/>
                </a:solidFill>
              </a:rPr>
              <a:t>The Algonquin </a:t>
            </a:r>
            <a:r>
              <a:rPr lang="en-US" dirty="0" err="1">
                <a:solidFill>
                  <a:srgbClr val="000000"/>
                </a:solidFill>
              </a:rPr>
              <a:t>Citygates</a:t>
            </a:r>
            <a:r>
              <a:rPr lang="en-US" dirty="0">
                <a:solidFill>
                  <a:srgbClr val="000000"/>
                </a:solidFill>
              </a:rPr>
              <a:t> price is currently used in the Peak Energy Rent (PER) strike price, the import capacity resource offer threshold price (OTP), and the Forward Reserve threshold price (FRTP)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Continued </a:t>
            </a:r>
            <a:r>
              <a:rPr lang="en-US" dirty="0">
                <a:solidFill>
                  <a:srgbClr val="000000"/>
                </a:solidFill>
              </a:rPr>
              <a:t>use of </a:t>
            </a:r>
            <a:r>
              <a:rPr lang="en-US" dirty="0" smtClean="0">
                <a:solidFill>
                  <a:srgbClr val="000000"/>
                </a:solidFill>
              </a:rPr>
              <a:t>the Algonquin </a:t>
            </a:r>
            <a:r>
              <a:rPr lang="en-US" dirty="0" err="1">
                <a:solidFill>
                  <a:srgbClr val="000000"/>
                </a:solidFill>
              </a:rPr>
              <a:t>Citygates</a:t>
            </a:r>
            <a:r>
              <a:rPr lang="en-US" dirty="0">
                <a:solidFill>
                  <a:srgbClr val="000000"/>
                </a:solidFill>
              </a:rPr>
              <a:t> </a:t>
            </a:r>
            <a:r>
              <a:rPr lang="en-US" dirty="0" smtClean="0">
                <a:solidFill>
                  <a:srgbClr val="000000"/>
                </a:solidFill>
              </a:rPr>
              <a:t>natural gas price in </a:t>
            </a:r>
            <a:r>
              <a:rPr lang="en-US" dirty="0">
                <a:solidFill>
                  <a:srgbClr val="000000"/>
                </a:solidFill>
              </a:rPr>
              <a:t>ISO processes may result in strike/threshold prices that do not reflect generator fuel costs for that operating day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</a:rPr>
              <a:t>A change in gas pricing locations made by the InterContinental Exchange (ICE) has resulted in a significant decrease in trading at </a:t>
            </a:r>
            <a:r>
              <a:rPr lang="en-US" dirty="0">
                <a:solidFill>
                  <a:srgbClr val="000000"/>
                </a:solidFill>
              </a:rPr>
              <a:t>Algonquin </a:t>
            </a:r>
            <a:r>
              <a:rPr lang="en-US" dirty="0" err="1" smtClean="0">
                <a:solidFill>
                  <a:srgbClr val="000000"/>
                </a:solidFill>
              </a:rPr>
              <a:t>Citygates</a:t>
            </a:r>
            <a:endParaRPr lang="en-US" dirty="0" smtClean="0">
              <a:solidFill>
                <a:srgbClr val="000000"/>
              </a:solidFill>
            </a:endParaRPr>
          </a:p>
          <a:p>
            <a:r>
              <a:rPr lang="en-US" dirty="0" smtClean="0">
                <a:solidFill>
                  <a:srgbClr val="000000"/>
                </a:solidFill>
              </a:rPr>
              <a:t>Today, we introduce this issue for the first time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33557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7F894-2A36-495D-AB7C-1055F7AC0F9D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Background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PER Strike Price</a:t>
            </a:r>
          </a:p>
          <a:p>
            <a:pPr lvl="1"/>
            <a:r>
              <a:rPr lang="en-US" dirty="0" smtClean="0"/>
              <a:t>PER heat rate x max(Algonquin </a:t>
            </a:r>
            <a:r>
              <a:rPr lang="en-US" dirty="0" err="1" smtClean="0"/>
              <a:t>Citygates</a:t>
            </a:r>
            <a:r>
              <a:rPr lang="en-US" dirty="0" smtClean="0"/>
              <a:t> gas, ULS No2 Diesel x 1.07)</a:t>
            </a:r>
          </a:p>
          <a:p>
            <a:pPr lvl="1"/>
            <a:r>
              <a:rPr lang="en-US" dirty="0" smtClean="0"/>
              <a:t>Hourly PER is assessed when RT LMP exceeds this price</a:t>
            </a:r>
            <a:endParaRPr lang="en-US" strike="sngStrike" dirty="0" smtClean="0">
              <a:solidFill>
                <a:srgbClr val="FF0000"/>
              </a:solidFill>
            </a:endParaRPr>
          </a:p>
          <a:p>
            <a:r>
              <a:rPr lang="en-US" dirty="0" smtClean="0"/>
              <a:t>Import OTP</a:t>
            </a:r>
          </a:p>
          <a:p>
            <a:pPr lvl="1"/>
            <a:r>
              <a:rPr lang="en-US" dirty="0" smtClean="0"/>
              <a:t>FR heat rate x min(Algonquin </a:t>
            </a:r>
            <a:r>
              <a:rPr lang="en-US" dirty="0" err="1" smtClean="0"/>
              <a:t>Citygates</a:t>
            </a:r>
            <a:r>
              <a:rPr lang="en-US" dirty="0" smtClean="0"/>
              <a:t> gas, ULS No2 </a:t>
            </a:r>
            <a:r>
              <a:rPr lang="en-US" dirty="0"/>
              <a:t>Diesel x 1.07)</a:t>
            </a:r>
            <a:endParaRPr lang="en-US" dirty="0" smtClean="0"/>
          </a:p>
          <a:p>
            <a:pPr lvl="1"/>
            <a:r>
              <a:rPr lang="en-US" dirty="0" smtClean="0"/>
              <a:t>Imports with Capacity Supply Obligation (CSO) must offer at or below the OTP, or be penalized </a:t>
            </a:r>
          </a:p>
          <a:p>
            <a:r>
              <a:rPr lang="en-US" dirty="0" smtClean="0"/>
              <a:t>FR Threshold Price</a:t>
            </a:r>
          </a:p>
          <a:p>
            <a:pPr lvl="1"/>
            <a:r>
              <a:rPr lang="en-US" dirty="0" smtClean="0"/>
              <a:t>FR heat rate x min(Algonquin </a:t>
            </a:r>
            <a:r>
              <a:rPr lang="en-US" dirty="0" err="1" smtClean="0"/>
              <a:t>Citygates</a:t>
            </a:r>
            <a:r>
              <a:rPr lang="en-US" dirty="0" smtClean="0"/>
              <a:t> gas, Iroquois-Z2 gas, TGP-Z6 200L gas, ULS No2 </a:t>
            </a:r>
            <a:r>
              <a:rPr lang="en-US" dirty="0"/>
              <a:t>Diesel x 1.07)</a:t>
            </a:r>
            <a:endParaRPr lang="en-US" dirty="0" smtClean="0"/>
          </a:p>
          <a:p>
            <a:pPr lvl="1"/>
            <a:r>
              <a:rPr lang="en-US" dirty="0" smtClean="0"/>
              <a:t>Generators meeting FR obligation must offer these MW into the energy market above the FRTP, or risk fail-to-reserve penalty</a:t>
            </a:r>
          </a:p>
        </p:txBody>
      </p:sp>
    </p:spTree>
    <p:extLst>
      <p:ext uri="{BB962C8B-B14F-4D97-AF65-F5344CB8AC3E}">
        <p14:creationId xmlns:p14="http://schemas.microsoft.com/office/powerpoint/2010/main" xmlns="" val="3561773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7F894-2A36-495D-AB7C-1055F7AC0F9D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Background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Roughly half of NE’s gas-fired generation is on Algonquin</a:t>
            </a:r>
          </a:p>
          <a:p>
            <a:r>
              <a:rPr lang="en-US" smtClean="0"/>
              <a:t>Prior to 1/8/2016, gas was traded at Algonquin Citygates hub</a:t>
            </a:r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endParaRPr lang="en-US" dirty="0" smtClean="0"/>
          </a:p>
        </p:txBody>
      </p:sp>
      <p:pic>
        <p:nvPicPr>
          <p:cNvPr id="5" name="Picture 4" descr="http://i1.wp.com/www.peekskillpost.net/wp-content/uploads/2016/02/Pipeline-Map.jpg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6630" b="21361"/>
          <a:stretch/>
        </p:blipFill>
        <p:spPr bwMode="auto">
          <a:xfrm>
            <a:off x="1524000" y="2514600"/>
            <a:ext cx="6096000" cy="36195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</p:spTree>
    <p:extLst>
      <p:ext uri="{BB962C8B-B14F-4D97-AF65-F5344CB8AC3E}">
        <p14:creationId xmlns:p14="http://schemas.microsoft.com/office/powerpoint/2010/main" xmlns="" val="1073405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7F894-2A36-495D-AB7C-1055F7AC0F9D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Background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On 1/8/2016, ICE introduced AGT-CG (Non-G) trading location, reducing the scope of the Citygates hub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pic>
        <p:nvPicPr>
          <p:cNvPr id="6" name="Picture 5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540669" y="2476500"/>
            <a:ext cx="6062663" cy="3733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783240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10600" y="6400800"/>
            <a:ext cx="313326" cy="263518"/>
          </a:xfrm>
          <a:prstGeom prst="rect">
            <a:avLst/>
          </a:prstGeom>
        </p:spPr>
        <p:txBody>
          <a:bodyPr/>
          <a:lstStyle/>
          <a:p>
            <a:fld id="{10C7F894-2A36-495D-AB7C-1055F7AC0F9D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20762"/>
          </a:xfrm>
        </p:spPr>
        <p:txBody>
          <a:bodyPr>
            <a:normAutofit/>
          </a:bodyPr>
          <a:lstStyle/>
          <a:p>
            <a:r>
              <a:rPr lang="en-US" sz="3600" dirty="0" smtClean="0"/>
              <a:t>Background</a:t>
            </a:r>
            <a:endParaRPr lang="en-US" sz="2800" dirty="0"/>
          </a:p>
        </p:txBody>
      </p:sp>
      <p:sp>
        <p:nvSpPr>
          <p:cNvPr id="3" name="Tex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724400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US" dirty="0" smtClean="0"/>
              <a:t>Trading at Algonquin </a:t>
            </a:r>
            <a:r>
              <a:rPr lang="en-US" dirty="0" err="1" smtClean="0"/>
              <a:t>Citygates</a:t>
            </a:r>
            <a:r>
              <a:rPr lang="en-US" dirty="0" smtClean="0"/>
              <a:t> has decreased as trading shifts to the Non-G location</a:t>
            </a:r>
            <a:endParaRPr lang="en-US" dirty="0" smtClean="0">
              <a:solidFill>
                <a:schemeClr val="tx1"/>
              </a:solidFill>
            </a:endParaRPr>
          </a:p>
          <a:p>
            <a:endParaRPr lang="en-US" dirty="0">
              <a:solidFill>
                <a:schemeClr val="tx1"/>
              </a:solidFill>
            </a:endParaRPr>
          </a:p>
          <a:p>
            <a:endParaRPr lang="en-US" dirty="0" smtClean="0">
              <a:solidFill>
                <a:schemeClr val="tx1"/>
              </a:solidFill>
            </a:endParaRPr>
          </a:p>
          <a:p>
            <a:endParaRPr lang="en-US" dirty="0">
              <a:solidFill>
                <a:schemeClr val="tx1"/>
              </a:solidFill>
            </a:endParaRPr>
          </a:p>
          <a:p>
            <a:endParaRPr lang="en-US" dirty="0" smtClean="0">
              <a:solidFill>
                <a:schemeClr val="tx1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81138" y="2538413"/>
            <a:ext cx="6181725" cy="3786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62863" y="5715000"/>
            <a:ext cx="47625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83589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7F894-2A36-495D-AB7C-1055F7AC0F9D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Background</a:t>
            </a:r>
            <a:endParaRPr lang="en-US" dirty="0"/>
          </a:p>
        </p:txBody>
      </p:sp>
      <p:sp>
        <p:nvSpPr>
          <p:cNvPr id="10" name="Tex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When no trading occurs at a gas hub, ISO processes use the prior day’s gas price</a:t>
            </a:r>
          </a:p>
          <a:p>
            <a:r>
              <a:rPr lang="en-US" dirty="0" smtClean="0"/>
              <a:t>This approach ensures a price exists for ISO processes in the event of a technical issue or no trading occurs</a:t>
            </a:r>
          </a:p>
          <a:p>
            <a:r>
              <a:rPr lang="en-US" dirty="0" smtClean="0"/>
              <a:t>Before 1/8/2016, this was a rare occurrence</a:t>
            </a:r>
          </a:p>
          <a:p>
            <a:pPr lvl="1"/>
            <a:r>
              <a:rPr lang="en-US" dirty="0" smtClean="0"/>
              <a:t>Prior day Citygates price was used only once in all of 2014 and 2015</a:t>
            </a:r>
          </a:p>
        </p:txBody>
      </p:sp>
    </p:spTree>
    <p:extLst>
      <p:ext uri="{BB962C8B-B14F-4D97-AF65-F5344CB8AC3E}">
        <p14:creationId xmlns:p14="http://schemas.microsoft.com/office/powerpoint/2010/main" xmlns="" val="2677914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7F894-2A36-495D-AB7C-1055F7AC0F9D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Prior day prices are intended to fill in gaps</a:t>
            </a:r>
            <a:endParaRPr lang="en-US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6575" y="1070018"/>
            <a:ext cx="8074025" cy="51021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537586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7F894-2A36-495D-AB7C-1055F7AC0F9D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 Statement </a:t>
            </a:r>
            <a:endParaRPr lang="en-US" dirty="0"/>
          </a:p>
        </p:txBody>
      </p:sp>
      <p:sp>
        <p:nvSpPr>
          <p:cNvPr id="10" name="Tex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Since the introduction of the AGT-CG (Non-G) hub on 1/8/2016, use of prior day prices have become common at Algonquin Citygates</a:t>
            </a:r>
          </a:p>
          <a:p>
            <a:pPr lvl="1"/>
            <a:r>
              <a:rPr lang="en-US" dirty="0" smtClean="0"/>
              <a:t>Total days </a:t>
            </a:r>
            <a:r>
              <a:rPr lang="en-US" dirty="0"/>
              <a:t>where prior day price was used </a:t>
            </a:r>
            <a:r>
              <a:rPr lang="en-US" dirty="0" smtClean="0"/>
              <a:t>: 80</a:t>
            </a:r>
          </a:p>
          <a:p>
            <a:pPr lvl="1"/>
            <a:r>
              <a:rPr lang="en-US" dirty="0" smtClean="0"/>
              <a:t>Max consecutive days where prior day price was used: 13</a:t>
            </a:r>
          </a:p>
          <a:p>
            <a:r>
              <a:rPr lang="en-US" dirty="0" smtClean="0"/>
              <a:t>Stale Algonquin Citygates prices may result in strike and threshold prices which are disconnected from the natural gas prices on an operating day</a:t>
            </a:r>
          </a:p>
        </p:txBody>
      </p:sp>
    </p:spTree>
    <p:extLst>
      <p:ext uri="{BB962C8B-B14F-4D97-AF65-F5344CB8AC3E}">
        <p14:creationId xmlns:p14="http://schemas.microsoft.com/office/powerpoint/2010/main" xmlns="" val="348856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  <p:tag name="_AMO_UNIQUEIDENTIFIER" val="a8f95b65-94d9-439b-b7de-5259a8562e40"/>
  <p:tag name="_AMO_REPORTCONTROLSVISIBLE" val="Empty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Template - NEPOOL Technical Committee Presentation">
  <a:themeElements>
    <a:clrScheme name="ISO-NE">
      <a:dk1>
        <a:srgbClr val="62777F"/>
      </a:dk1>
      <a:lt1>
        <a:srgbClr val="FFFFFF"/>
      </a:lt1>
      <a:dk2>
        <a:srgbClr val="1E6A9A"/>
      </a:dk2>
      <a:lt2>
        <a:srgbClr val="6DCFF6"/>
      </a:lt2>
      <a:accent1>
        <a:srgbClr val="1795D2"/>
      </a:accent1>
      <a:accent2>
        <a:srgbClr val="8555A1"/>
      </a:accent2>
      <a:accent3>
        <a:srgbClr val="77BD2A"/>
      </a:accent3>
      <a:accent4>
        <a:srgbClr val="FBB92F"/>
      </a:accent4>
      <a:accent5>
        <a:srgbClr val="F68920"/>
      </a:accent5>
      <a:accent6>
        <a:srgbClr val="EC1F25"/>
      </a:accent6>
      <a:hlink>
        <a:srgbClr val="1795D2"/>
      </a:hlink>
      <a:folHlink>
        <a:srgbClr val="8555A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blank">
  <a:themeElements>
    <a:clrScheme name="ISO-NE">
      <a:dk1>
        <a:srgbClr val="62777F"/>
      </a:dk1>
      <a:lt1>
        <a:srgbClr val="FFFFFF"/>
      </a:lt1>
      <a:dk2>
        <a:srgbClr val="1E6A9A"/>
      </a:dk2>
      <a:lt2>
        <a:srgbClr val="6DCFF6"/>
      </a:lt2>
      <a:accent1>
        <a:srgbClr val="1795D2"/>
      </a:accent1>
      <a:accent2>
        <a:srgbClr val="8555A1"/>
      </a:accent2>
      <a:accent3>
        <a:srgbClr val="77BD2A"/>
      </a:accent3>
      <a:accent4>
        <a:srgbClr val="FBB92F"/>
      </a:accent4>
      <a:accent5>
        <a:srgbClr val="F68920"/>
      </a:accent5>
      <a:accent6>
        <a:srgbClr val="EC1F25"/>
      </a:accent6>
      <a:hlink>
        <a:srgbClr val="1795D2"/>
      </a:hlink>
      <a:folHlink>
        <a:srgbClr val="8555A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 - NEPOOL Technical Committee Presentation</Template>
  <TotalTime>1110</TotalTime>
  <Words>764</Words>
  <Application>Microsoft Office PowerPoint</Application>
  <PresentationFormat>On-screen Show (4:3)</PresentationFormat>
  <Paragraphs>116</Paragraphs>
  <Slides>15</Slides>
  <Notes>15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15</vt:i4>
      </vt:variant>
    </vt:vector>
  </HeadingPairs>
  <TitlesOfParts>
    <vt:vector size="17" baseType="lpstr">
      <vt:lpstr>Template - NEPOOL Technical Committee Presentation</vt:lpstr>
      <vt:lpstr>blank</vt:lpstr>
      <vt:lpstr>Slide 1</vt:lpstr>
      <vt:lpstr>Slide 2</vt:lpstr>
      <vt:lpstr>Background</vt:lpstr>
      <vt:lpstr>Background</vt:lpstr>
      <vt:lpstr>Background</vt:lpstr>
      <vt:lpstr>Background</vt:lpstr>
      <vt:lpstr>Background</vt:lpstr>
      <vt:lpstr>Prior day prices are intended to fill in gaps</vt:lpstr>
      <vt:lpstr>Problem Statement </vt:lpstr>
      <vt:lpstr>Frequent use of prior day prices can be problematic</vt:lpstr>
      <vt:lpstr>Proposal</vt:lpstr>
      <vt:lpstr>Impacts</vt:lpstr>
      <vt:lpstr>Conclusion</vt:lpstr>
      <vt:lpstr>Stakeholder Schedule</vt:lpstr>
      <vt:lpstr>Slide 15</vt:lpstr>
    </vt:vector>
  </TitlesOfParts>
  <Company>ISO New England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Outline  Available Slide Templates Marked *</dc:title>
  <dc:creator>bewing</dc:creator>
  <cp:lastModifiedBy>ewasikgutierrez</cp:lastModifiedBy>
  <cp:revision>35</cp:revision>
  <cp:lastPrinted>2016-07-08T12:19:13Z</cp:lastPrinted>
  <dcterms:created xsi:type="dcterms:W3CDTF">2016-06-27T12:20:24Z</dcterms:created>
  <dcterms:modified xsi:type="dcterms:W3CDTF">2016-07-14T18:14:02Z</dcterms:modified>
</cp:coreProperties>
</file>