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Default Extension="wdp" ContentType="image/vnd.ms-photo"/>
  <Default Extension="tiff" ContentType="image/tif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58"/>
  </p:notesMasterIdLst>
  <p:sldIdLst>
    <p:sldId id="257" r:id="rId2"/>
    <p:sldId id="258" r:id="rId3"/>
    <p:sldId id="328" r:id="rId4"/>
    <p:sldId id="290" r:id="rId5"/>
    <p:sldId id="293" r:id="rId6"/>
    <p:sldId id="292" r:id="rId7"/>
    <p:sldId id="291" r:id="rId8"/>
    <p:sldId id="294" r:id="rId9"/>
    <p:sldId id="295" r:id="rId10"/>
    <p:sldId id="332" r:id="rId11"/>
    <p:sldId id="330" r:id="rId12"/>
    <p:sldId id="297" r:id="rId13"/>
    <p:sldId id="298" r:id="rId14"/>
    <p:sldId id="299" r:id="rId15"/>
    <p:sldId id="331" r:id="rId16"/>
    <p:sldId id="300" r:id="rId17"/>
    <p:sldId id="301" r:id="rId18"/>
    <p:sldId id="302" r:id="rId19"/>
    <p:sldId id="303" r:id="rId20"/>
    <p:sldId id="334" r:id="rId21"/>
    <p:sldId id="353" r:id="rId22"/>
    <p:sldId id="335" r:id="rId23"/>
    <p:sldId id="305" r:id="rId24"/>
    <p:sldId id="306" r:id="rId25"/>
    <p:sldId id="307" r:id="rId26"/>
    <p:sldId id="333" r:id="rId27"/>
    <p:sldId id="361" r:id="rId28"/>
    <p:sldId id="310" r:id="rId29"/>
    <p:sldId id="311" r:id="rId30"/>
    <p:sldId id="312" r:id="rId31"/>
    <p:sldId id="309" r:id="rId32"/>
    <p:sldId id="359" r:id="rId33"/>
    <p:sldId id="360" r:id="rId34"/>
    <p:sldId id="315" r:id="rId35"/>
    <p:sldId id="356" r:id="rId36"/>
    <p:sldId id="316" r:id="rId37"/>
    <p:sldId id="317" r:id="rId38"/>
    <p:sldId id="319" r:id="rId39"/>
    <p:sldId id="321" r:id="rId40"/>
    <p:sldId id="327" r:id="rId41"/>
    <p:sldId id="348" r:id="rId42"/>
    <p:sldId id="355" r:id="rId43"/>
    <p:sldId id="324" r:id="rId44"/>
    <p:sldId id="357" r:id="rId45"/>
    <p:sldId id="349" r:id="rId46"/>
    <p:sldId id="350" r:id="rId47"/>
    <p:sldId id="336" r:id="rId48"/>
    <p:sldId id="337" r:id="rId49"/>
    <p:sldId id="338" r:id="rId50"/>
    <p:sldId id="339" r:id="rId51"/>
    <p:sldId id="340" r:id="rId52"/>
    <p:sldId id="341" r:id="rId53"/>
    <p:sldId id="342" r:id="rId54"/>
    <p:sldId id="346" r:id="rId55"/>
    <p:sldId id="347" r:id="rId56"/>
    <p:sldId id="358" r:id="rId5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CCCC"/>
    <a:srgbClr val="FFFFFF"/>
    <a:srgbClr val="CCFFFF"/>
    <a:srgbClr val="FF99FF"/>
    <a:srgbClr val="CCFFCC"/>
    <a:srgbClr val="161003"/>
    <a:srgbClr val="F8E9CC"/>
    <a:srgbClr val="63564D"/>
    <a:srgbClr val="65574F"/>
    <a:srgbClr val="A8A29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42" autoAdjust="0"/>
    <p:restoredTop sz="94660"/>
  </p:normalViewPr>
  <p:slideViewPr>
    <p:cSldViewPr>
      <p:cViewPr varScale="1">
        <p:scale>
          <a:sx n="112" d="100"/>
          <a:sy n="112" d="100"/>
        </p:scale>
        <p:origin x="-1590"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78" d="100"/>
          <a:sy n="78" d="100"/>
        </p:scale>
        <p:origin x="-1992" y="-108"/>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3037840" cy="464820"/>
          </a:xfrm>
          <a:prstGeom prst="rect">
            <a:avLst/>
          </a:prstGeom>
        </p:spPr>
        <p:txBody>
          <a:bodyPr vert="horz" lIns="93153" tIns="46578" rIns="93153" bIns="46578" rtlCol="0"/>
          <a:lstStyle>
            <a:lvl1pPr algn="l">
              <a:defRPr sz="1200"/>
            </a:lvl1pPr>
          </a:lstStyle>
          <a:p>
            <a:endParaRPr lang="en-US" dirty="0"/>
          </a:p>
        </p:txBody>
      </p:sp>
      <p:sp>
        <p:nvSpPr>
          <p:cNvPr id="3" name="Date Placeholder 2"/>
          <p:cNvSpPr>
            <a:spLocks noGrp="1"/>
          </p:cNvSpPr>
          <p:nvPr>
            <p:ph type="dt" idx="1"/>
          </p:nvPr>
        </p:nvSpPr>
        <p:spPr>
          <a:xfrm>
            <a:off x="3970941" y="2"/>
            <a:ext cx="3037840" cy="464820"/>
          </a:xfrm>
          <a:prstGeom prst="rect">
            <a:avLst/>
          </a:prstGeom>
        </p:spPr>
        <p:txBody>
          <a:bodyPr vert="horz" lIns="93153" tIns="46578" rIns="93153" bIns="46578" rtlCol="0"/>
          <a:lstStyle>
            <a:lvl1pPr algn="r">
              <a:defRPr sz="1200"/>
            </a:lvl1pPr>
          </a:lstStyle>
          <a:p>
            <a:fld id="{FC01081B-0489-4B78-947C-DDE4406938B2}" type="datetimeFigureOut">
              <a:rPr lang="en-US" smtClean="0"/>
              <a:pPr/>
              <a:t>7/12/2016</a:t>
            </a:fld>
            <a:endParaRPr lang="en-US" dirty="0"/>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3153" tIns="46578" rIns="93153" bIns="46578" rtlCol="0" anchor="ctr"/>
          <a:lstStyle/>
          <a:p>
            <a:endParaRPr lang="en-US" dirty="0"/>
          </a:p>
        </p:txBody>
      </p:sp>
      <p:sp>
        <p:nvSpPr>
          <p:cNvPr id="5" name="Notes Placeholder 4"/>
          <p:cNvSpPr>
            <a:spLocks noGrp="1"/>
          </p:cNvSpPr>
          <p:nvPr>
            <p:ph type="body" sz="quarter" idx="3"/>
          </p:nvPr>
        </p:nvSpPr>
        <p:spPr>
          <a:xfrm>
            <a:off x="701040" y="4415791"/>
            <a:ext cx="5608320" cy="4183380"/>
          </a:xfrm>
          <a:prstGeom prst="rect">
            <a:avLst/>
          </a:prstGeom>
        </p:spPr>
        <p:txBody>
          <a:bodyPr vert="horz" lIns="93153" tIns="46578" rIns="93153" bIns="4657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8"/>
            <a:ext cx="3037840" cy="464820"/>
          </a:xfrm>
          <a:prstGeom prst="rect">
            <a:avLst/>
          </a:prstGeom>
        </p:spPr>
        <p:txBody>
          <a:bodyPr vert="horz" lIns="93153" tIns="46578" rIns="93153" bIns="46578"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41" y="8829968"/>
            <a:ext cx="3037840" cy="464820"/>
          </a:xfrm>
          <a:prstGeom prst="rect">
            <a:avLst/>
          </a:prstGeom>
        </p:spPr>
        <p:txBody>
          <a:bodyPr vert="horz" lIns="93153" tIns="46578" rIns="93153" bIns="46578" rtlCol="0" anchor="b"/>
          <a:lstStyle>
            <a:lvl1pPr algn="r">
              <a:defRPr sz="1200"/>
            </a:lvl1pPr>
          </a:lstStyle>
          <a:p>
            <a:fld id="{09FDE440-AC38-4A7B-992C-96E103B2AFBD}" type="slidenum">
              <a:rPr lang="en-US" smtClean="0"/>
              <a:pPr/>
              <a:t>‹#›</a:t>
            </a:fld>
            <a:endParaRPr lang="en-US" dirty="0"/>
          </a:p>
        </p:txBody>
      </p:sp>
    </p:spTree>
    <p:extLst>
      <p:ext uri="{BB962C8B-B14F-4D97-AF65-F5344CB8AC3E}">
        <p14:creationId xmlns:p14="http://schemas.microsoft.com/office/powerpoint/2010/main" xmlns="" val="5151951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4275" y="703263"/>
            <a:ext cx="4641850" cy="34813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B4718A-59D2-435D-B9B8-F0F1AB503121}"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xmlns="" val="5434652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47</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49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51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52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53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54</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55</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56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9FDE440-AC38-4A7B-992C-96E103B2AFBD}"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4035" name="Rectangle 3"/>
          <p:cNvSpPr>
            <a:spLocks noGrp="1" noChangeAspect="1" noChangeArrowheads="1"/>
          </p:cNvSpPr>
          <p:nvPr>
            <p:ph type="ctrTitle"/>
          </p:nvPr>
        </p:nvSpPr>
        <p:spPr>
          <a:xfrm>
            <a:off x="2674938" y="1905001"/>
            <a:ext cx="3794125" cy="1909763"/>
          </a:xfrm>
        </p:spPr>
        <p:txBody>
          <a:bodyPr anchor="ctr"/>
          <a:lstStyle>
            <a:lvl1pPr algn="ctr">
              <a:defRPr b="1">
                <a:solidFill>
                  <a:srgbClr val="98012E"/>
                </a:solidFill>
                <a:latin typeface="Garamond" pitchFamily="18" charset="0"/>
              </a:defRPr>
            </a:lvl1pPr>
          </a:lstStyle>
          <a:p>
            <a:r>
              <a:rPr lang="en-US"/>
              <a:t>Click to edit Master title style</a:t>
            </a:r>
          </a:p>
        </p:txBody>
      </p:sp>
      <p:sp>
        <p:nvSpPr>
          <p:cNvPr id="44036" name="Rectangle 4"/>
          <p:cNvSpPr>
            <a:spLocks noGrp="1" noChangeArrowheads="1"/>
          </p:cNvSpPr>
          <p:nvPr>
            <p:ph type="subTitle" idx="1"/>
          </p:nvPr>
        </p:nvSpPr>
        <p:spPr>
          <a:xfrm>
            <a:off x="2686050" y="4386263"/>
            <a:ext cx="3790950" cy="1447800"/>
          </a:xfrm>
        </p:spPr>
        <p:txBody>
          <a:bodyPr/>
          <a:lstStyle>
            <a:lvl1pPr algn="ctr">
              <a:defRPr/>
            </a:lvl1pPr>
          </a:lstStyle>
          <a:p>
            <a:r>
              <a:rPr lang="en-US"/>
              <a:t>Click to edit Master subtitle style</a:t>
            </a:r>
          </a:p>
        </p:txBody>
      </p:sp>
      <p:sp>
        <p:nvSpPr>
          <p:cNvPr id="2" name="Slide Number Placeholder 1"/>
          <p:cNvSpPr>
            <a:spLocks noGrp="1"/>
          </p:cNvSpPr>
          <p:nvPr>
            <p:ph type="sldNum" sz="quarter" idx="10"/>
          </p:nvPr>
        </p:nvSpPr>
        <p:spPr/>
        <p:txBody>
          <a:bodyPr/>
          <a:lstStyle/>
          <a:p>
            <a:pPr fontAlgn="base">
              <a:spcBef>
                <a:spcPct val="0"/>
              </a:spcBef>
              <a:spcAft>
                <a:spcPct val="0"/>
              </a:spcAft>
              <a:defRPr/>
            </a:pPr>
            <a:fld id="{5C665FA5-5701-42E5-BF65-DDBC5EED8E61}" type="slidenum">
              <a:rPr lang="en-US" smtClean="0"/>
              <a:pPr fontAlgn="base">
                <a:spcBef>
                  <a:spcPct val="0"/>
                </a:spcBef>
                <a:spcAft>
                  <a:spcPct val="0"/>
                </a:spcAft>
                <a:defRPr/>
              </a:pPr>
              <a:t>‹#›</a:t>
            </a:fld>
            <a:endParaRPr lang="en-US" dirty="0"/>
          </a:p>
          <a:p>
            <a:pPr fontAlgn="base">
              <a:spcBef>
                <a:spcPct val="0"/>
              </a:spcBef>
              <a:spcAft>
                <a:spcPct val="0"/>
              </a:spcAft>
              <a:defRPr/>
            </a:pPr>
            <a:r>
              <a:rPr lang="en-US" sz="1000" dirty="0"/>
              <a:t>ISO-NE </a:t>
            </a:r>
            <a:r>
              <a:rPr lang="en-US" sz="1000" dirty="0" smtClean="0"/>
              <a:t>Public</a:t>
            </a:r>
            <a:endParaRPr lang="en-US" sz="1000" dirty="0"/>
          </a:p>
        </p:txBody>
      </p:sp>
    </p:spTree>
    <p:extLst>
      <p:ext uri="{BB962C8B-B14F-4D97-AF65-F5344CB8AC3E}">
        <p14:creationId xmlns:p14="http://schemas.microsoft.com/office/powerpoint/2010/main" xmlns="" val="15376546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000" b="0">
                <a:solidFill>
                  <a:schemeClr val="tx1"/>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lnSpc>
                <a:spcPct val="114000"/>
              </a:lnSpc>
              <a:spcBef>
                <a:spcPts val="0"/>
              </a:spcBef>
              <a:spcAft>
                <a:spcPts val="600"/>
              </a:spcAft>
              <a:defRPr>
                <a:latin typeface="Cambria" panose="02040503050406030204" pitchFamily="18" charset="0"/>
              </a:defRPr>
            </a:lvl1pPr>
            <a:lvl2pPr>
              <a:lnSpc>
                <a:spcPct val="114000"/>
              </a:lnSpc>
              <a:spcBef>
                <a:spcPts val="0"/>
              </a:spcBef>
              <a:spcAft>
                <a:spcPts val="600"/>
              </a:spcAft>
              <a:defRPr>
                <a:latin typeface="Cambria" panose="02040503050406030204" pitchFamily="18" charset="0"/>
              </a:defRPr>
            </a:lvl2pPr>
            <a:lvl3pPr>
              <a:lnSpc>
                <a:spcPct val="114000"/>
              </a:lnSpc>
              <a:spcBef>
                <a:spcPts val="0"/>
              </a:spcBef>
              <a:spcAft>
                <a:spcPts val="600"/>
              </a:spcAft>
              <a:defRPr>
                <a:latin typeface="Cambria" panose="02040503050406030204" pitchFamily="18" charset="0"/>
              </a:defRPr>
            </a:lvl3pPr>
            <a:lvl4pPr>
              <a:lnSpc>
                <a:spcPct val="114000"/>
              </a:lnSpc>
              <a:spcBef>
                <a:spcPts val="0"/>
              </a:spcBef>
              <a:spcAft>
                <a:spcPts val="600"/>
              </a:spcAft>
              <a:defRPr>
                <a:latin typeface="Cambria" panose="02040503050406030204" pitchFamily="18" charset="0"/>
              </a:defRPr>
            </a:lvl4pPr>
            <a:lvl5pPr marL="1147629" indent="-233336">
              <a:lnSpc>
                <a:spcPct val="114000"/>
              </a:lnSpc>
              <a:spcBef>
                <a:spcPts val="0"/>
              </a:spcBef>
              <a:spcAft>
                <a:spcPts val="600"/>
              </a:spcAft>
              <a:buFont typeface="Arial" pitchFamily="34" charset="0"/>
              <a:buChar char="•"/>
              <a:defRPr sz="1000">
                <a:solidFill>
                  <a:schemeClr val="bg2">
                    <a:lumMod val="10000"/>
                  </a:schemeClr>
                </a:solidFill>
                <a:latin typeface="Cambria" panose="02040503050406030204"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txBox="1">
            <a:spLocks noChangeArrowheads="1"/>
          </p:cNvSpPr>
          <p:nvPr userDrawn="1"/>
        </p:nvSpPr>
        <p:spPr bwMode="auto">
          <a:xfrm>
            <a:off x="3124200" y="6361771"/>
            <a:ext cx="2362200" cy="269908"/>
          </a:xfrm>
          <a:prstGeom prst="rect">
            <a:avLst/>
          </a:prstGeom>
          <a:noFill/>
          <a:ln w="9525">
            <a:noFill/>
            <a:miter lim="800000"/>
            <a:headEnd/>
            <a:tailEnd/>
          </a:ln>
        </p:spPr>
        <p:txBody>
          <a:bodyPr vert="horz" wrap="square" lIns="91429" tIns="45714" rIns="91429" bIns="45714" numCol="1" anchor="t" anchorCtr="0" compatLnSpc="1">
            <a:prstTxWarp prst="textNoShape">
              <a:avLst/>
            </a:prstTxWarp>
          </a:bodyPr>
          <a:lstStyle>
            <a:defPPr>
              <a:defRPr lang="en-US"/>
            </a:defPPr>
            <a:lvl1pPr marL="0" algn="ctr" defTabSz="914400" rtl="0" eaLnBrk="0" latinLnBrk="0" hangingPunct="0">
              <a:defRPr sz="800" kern="1200">
                <a:solidFill>
                  <a:srgbClr val="808080"/>
                </a:solidFill>
                <a:latin typeface="+mj-lt"/>
                <a:ea typeface="ＭＳ Ｐゴシック" pitchFamily="1" charset="-128"/>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5C665FA5-5701-42E5-BF65-DDBC5EED8E61}" type="slidenum">
              <a:rPr lang="en-US" smtClean="0"/>
              <a:pPr fontAlgn="base">
                <a:spcBef>
                  <a:spcPct val="0"/>
                </a:spcBef>
                <a:spcAft>
                  <a:spcPct val="0"/>
                </a:spcAft>
                <a:defRPr/>
              </a:pPr>
              <a:t>‹#›</a:t>
            </a:fld>
            <a:endParaRPr lang="en-US" dirty="0"/>
          </a:p>
          <a:p>
            <a:pPr fontAlgn="base">
              <a:spcBef>
                <a:spcPct val="0"/>
              </a:spcBef>
              <a:spcAft>
                <a:spcPct val="0"/>
              </a:spcAft>
              <a:defRPr/>
            </a:pPr>
            <a:r>
              <a:rPr lang="en-US" sz="1000" dirty="0"/>
              <a:t>ISO-NE </a:t>
            </a:r>
            <a:r>
              <a:rPr lang="en-US" sz="1000" dirty="0" smtClean="0"/>
              <a:t>Public</a:t>
            </a:r>
            <a:endParaRPr lang="en-US" sz="1000" dirty="0"/>
          </a:p>
        </p:txBody>
      </p:sp>
    </p:spTree>
    <p:extLst>
      <p:ext uri="{BB962C8B-B14F-4D97-AF65-F5344CB8AC3E}">
        <p14:creationId xmlns:p14="http://schemas.microsoft.com/office/powerpoint/2010/main" xmlns="" val="425392650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5613" y="990600"/>
            <a:ext cx="4037012" cy="5334000"/>
          </a:xfrm>
        </p:spPr>
        <p:txBody>
          <a:bodyPr/>
          <a:lstStyle>
            <a:lvl1pPr>
              <a:defRPr sz="1600"/>
            </a:lvl1pPr>
            <a:lvl2pPr>
              <a:defRPr sz="1400"/>
            </a:lvl2pPr>
            <a:lvl3pPr>
              <a:defRPr sz="1200"/>
            </a:lvl3pPr>
            <a:lvl4pPr>
              <a:defRPr sz="1100"/>
            </a:lvl4pPr>
            <a:lvl5pPr marL="1085723" indent="-171430">
              <a:buFont typeface="Arial" pitchFamily="34" charset="0"/>
              <a:buChar char="•"/>
              <a:defRPr sz="1000">
                <a:solidFill>
                  <a:schemeClr val="bg2">
                    <a:lumMod val="10000"/>
                  </a:schemeClr>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5025" y="990600"/>
            <a:ext cx="4037013" cy="5334000"/>
          </a:xfrm>
        </p:spPr>
        <p:txBody>
          <a:bodyPr/>
          <a:lstStyle>
            <a:lvl1pPr>
              <a:defRPr sz="1600"/>
            </a:lvl1pPr>
            <a:lvl2pPr>
              <a:defRPr sz="1400"/>
            </a:lvl2pPr>
            <a:lvl3pPr>
              <a:defRPr sz="1200"/>
            </a:lvl3pPr>
            <a:lvl4pPr>
              <a:defRPr sz="1100"/>
            </a:lvl4pPr>
            <a:lvl5pPr marL="1147629" indent="-233336">
              <a:buFont typeface="Arial" pitchFamily="34" charset="0"/>
              <a:buChar char="•"/>
              <a:defRPr sz="1000">
                <a:solidFill>
                  <a:schemeClr val="bg2">
                    <a:lumMod val="10000"/>
                  </a:schemeClr>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6"/>
          <p:cNvSpPr txBox="1">
            <a:spLocks noChangeArrowheads="1"/>
          </p:cNvSpPr>
          <p:nvPr userDrawn="1"/>
        </p:nvSpPr>
        <p:spPr bwMode="auto">
          <a:xfrm>
            <a:off x="3124200" y="6361771"/>
            <a:ext cx="2362200" cy="269908"/>
          </a:xfrm>
          <a:prstGeom prst="rect">
            <a:avLst/>
          </a:prstGeom>
          <a:noFill/>
          <a:ln w="9525">
            <a:noFill/>
            <a:miter lim="800000"/>
            <a:headEnd/>
            <a:tailEnd/>
          </a:ln>
        </p:spPr>
        <p:txBody>
          <a:bodyPr vert="horz" wrap="square" lIns="91429" tIns="45714" rIns="91429" bIns="45714" numCol="1" anchor="t" anchorCtr="0" compatLnSpc="1">
            <a:prstTxWarp prst="textNoShape">
              <a:avLst/>
            </a:prstTxWarp>
          </a:bodyPr>
          <a:lstStyle>
            <a:defPPr>
              <a:defRPr lang="en-US"/>
            </a:defPPr>
            <a:lvl1pPr marL="0" algn="ctr" defTabSz="914400" rtl="0" eaLnBrk="0" latinLnBrk="0" hangingPunct="0">
              <a:defRPr sz="800" kern="1200">
                <a:solidFill>
                  <a:srgbClr val="808080"/>
                </a:solidFill>
                <a:latin typeface="+mj-lt"/>
                <a:ea typeface="ＭＳ Ｐゴシック" pitchFamily="1" charset="-128"/>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5C665FA5-5701-42E5-BF65-DDBC5EED8E61}" type="slidenum">
              <a:rPr lang="en-US" smtClean="0"/>
              <a:pPr fontAlgn="base">
                <a:spcBef>
                  <a:spcPct val="0"/>
                </a:spcBef>
                <a:spcAft>
                  <a:spcPct val="0"/>
                </a:spcAft>
                <a:defRPr/>
              </a:pPr>
              <a:t>‹#›</a:t>
            </a:fld>
            <a:endParaRPr lang="en-US" dirty="0"/>
          </a:p>
          <a:p>
            <a:pPr fontAlgn="base">
              <a:spcBef>
                <a:spcPct val="0"/>
              </a:spcBef>
              <a:spcAft>
                <a:spcPct val="0"/>
              </a:spcAft>
              <a:defRPr/>
            </a:pPr>
            <a:r>
              <a:rPr lang="en-US" sz="1000" dirty="0"/>
              <a:t>ISO-NE </a:t>
            </a:r>
            <a:r>
              <a:rPr lang="en-US" sz="1000" dirty="0" smtClean="0"/>
              <a:t>Public</a:t>
            </a:r>
            <a:endParaRPr lang="en-US" sz="1000" dirty="0"/>
          </a:p>
        </p:txBody>
      </p:sp>
    </p:spTree>
    <p:extLst>
      <p:ext uri="{BB962C8B-B14F-4D97-AF65-F5344CB8AC3E}">
        <p14:creationId xmlns:p14="http://schemas.microsoft.com/office/powerpoint/2010/main" xmlns="" val="40423610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Rectangle 6"/>
          <p:cNvSpPr txBox="1">
            <a:spLocks noChangeArrowheads="1"/>
          </p:cNvSpPr>
          <p:nvPr userDrawn="1"/>
        </p:nvSpPr>
        <p:spPr bwMode="auto">
          <a:xfrm>
            <a:off x="3124200" y="6361771"/>
            <a:ext cx="2362200" cy="269908"/>
          </a:xfrm>
          <a:prstGeom prst="rect">
            <a:avLst/>
          </a:prstGeom>
          <a:noFill/>
          <a:ln w="9525">
            <a:noFill/>
            <a:miter lim="800000"/>
            <a:headEnd/>
            <a:tailEnd/>
          </a:ln>
        </p:spPr>
        <p:txBody>
          <a:bodyPr vert="horz" wrap="square" lIns="91429" tIns="45714" rIns="91429" bIns="45714" numCol="1" anchor="t" anchorCtr="0" compatLnSpc="1">
            <a:prstTxWarp prst="textNoShape">
              <a:avLst/>
            </a:prstTxWarp>
          </a:bodyPr>
          <a:lstStyle>
            <a:defPPr>
              <a:defRPr lang="en-US"/>
            </a:defPPr>
            <a:lvl1pPr marL="0" algn="ctr" defTabSz="914400" rtl="0" eaLnBrk="0" latinLnBrk="0" hangingPunct="0">
              <a:defRPr sz="800" kern="1200">
                <a:solidFill>
                  <a:srgbClr val="808080"/>
                </a:solidFill>
                <a:latin typeface="+mj-lt"/>
                <a:ea typeface="ＭＳ Ｐゴシック" pitchFamily="1" charset="-128"/>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5C665FA5-5701-42E5-BF65-DDBC5EED8E61}" type="slidenum">
              <a:rPr lang="en-US" smtClean="0"/>
              <a:pPr fontAlgn="base">
                <a:spcBef>
                  <a:spcPct val="0"/>
                </a:spcBef>
                <a:spcAft>
                  <a:spcPct val="0"/>
                </a:spcAft>
                <a:defRPr/>
              </a:pPr>
              <a:t>‹#›</a:t>
            </a:fld>
            <a:endParaRPr lang="en-US" dirty="0"/>
          </a:p>
          <a:p>
            <a:pPr fontAlgn="base">
              <a:spcBef>
                <a:spcPct val="0"/>
              </a:spcBef>
              <a:spcAft>
                <a:spcPct val="0"/>
              </a:spcAft>
              <a:defRPr/>
            </a:pPr>
            <a:r>
              <a:rPr lang="en-US" sz="1000" dirty="0"/>
              <a:t>ISO-NE </a:t>
            </a:r>
            <a:r>
              <a:rPr lang="en-US" sz="1000" dirty="0" smtClean="0"/>
              <a:t>Public</a:t>
            </a:r>
            <a:endParaRPr lang="en-US" sz="1000" dirty="0"/>
          </a:p>
        </p:txBody>
      </p:sp>
    </p:spTree>
    <p:extLst>
      <p:ext uri="{BB962C8B-B14F-4D97-AF65-F5344CB8AC3E}">
        <p14:creationId xmlns:p14="http://schemas.microsoft.com/office/powerpoint/2010/main" xmlns="" val="106256901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6"/>
          <p:cNvSpPr txBox="1">
            <a:spLocks noChangeArrowheads="1"/>
          </p:cNvSpPr>
          <p:nvPr userDrawn="1"/>
        </p:nvSpPr>
        <p:spPr bwMode="auto">
          <a:xfrm>
            <a:off x="3124200" y="6361771"/>
            <a:ext cx="2362200" cy="269908"/>
          </a:xfrm>
          <a:prstGeom prst="rect">
            <a:avLst/>
          </a:prstGeom>
          <a:noFill/>
          <a:ln w="9525">
            <a:noFill/>
            <a:miter lim="800000"/>
            <a:headEnd/>
            <a:tailEnd/>
          </a:ln>
        </p:spPr>
        <p:txBody>
          <a:bodyPr vert="horz" wrap="square" lIns="91429" tIns="45714" rIns="91429" bIns="45714" numCol="1" anchor="t" anchorCtr="0" compatLnSpc="1">
            <a:prstTxWarp prst="textNoShape">
              <a:avLst/>
            </a:prstTxWarp>
          </a:bodyPr>
          <a:lstStyle>
            <a:defPPr>
              <a:defRPr lang="en-US"/>
            </a:defPPr>
            <a:lvl1pPr marL="0" algn="ctr" defTabSz="914400" rtl="0" eaLnBrk="0" latinLnBrk="0" hangingPunct="0">
              <a:defRPr sz="800" kern="1200">
                <a:solidFill>
                  <a:srgbClr val="808080"/>
                </a:solidFill>
                <a:latin typeface="+mj-lt"/>
                <a:ea typeface="ＭＳ Ｐゴシック" pitchFamily="1" charset="-128"/>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5C665FA5-5701-42E5-BF65-DDBC5EED8E61}" type="slidenum">
              <a:rPr lang="en-US" smtClean="0"/>
              <a:pPr fontAlgn="base">
                <a:spcBef>
                  <a:spcPct val="0"/>
                </a:spcBef>
                <a:spcAft>
                  <a:spcPct val="0"/>
                </a:spcAft>
                <a:defRPr/>
              </a:pPr>
              <a:t>‹#›</a:t>
            </a:fld>
            <a:endParaRPr lang="en-US" dirty="0"/>
          </a:p>
          <a:p>
            <a:pPr fontAlgn="base">
              <a:spcBef>
                <a:spcPct val="0"/>
              </a:spcBef>
              <a:spcAft>
                <a:spcPct val="0"/>
              </a:spcAft>
              <a:defRPr/>
            </a:pPr>
            <a:r>
              <a:rPr lang="en-US" sz="1000" dirty="0"/>
              <a:t>ISO-NE </a:t>
            </a:r>
            <a:r>
              <a:rPr lang="en-US" sz="1000" dirty="0" smtClean="0"/>
              <a:t>Public</a:t>
            </a:r>
            <a:endParaRPr lang="en-US" sz="1000" dirty="0"/>
          </a:p>
        </p:txBody>
      </p:sp>
    </p:spTree>
    <p:extLst>
      <p:ext uri="{BB962C8B-B14F-4D97-AF65-F5344CB8AC3E}">
        <p14:creationId xmlns:p14="http://schemas.microsoft.com/office/powerpoint/2010/main" xmlns="" val="418168554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Rectangle 3"/>
          <p:cNvSpPr/>
          <p:nvPr userDrawn="1"/>
        </p:nvSpPr>
        <p:spPr bwMode="auto">
          <a:xfrm>
            <a:off x="1" y="1"/>
            <a:ext cx="1828800" cy="6858000"/>
          </a:xfrm>
          <a:prstGeom prst="rect">
            <a:avLst/>
          </a:prstGeom>
          <a:solidFill>
            <a:srgbClr val="D8DCDE"/>
          </a:solidFill>
          <a:ln w="9525" cap="flat" cmpd="sng" algn="ctr">
            <a:noFill/>
            <a:prstDash val="solid"/>
            <a:round/>
            <a:headEnd type="none" w="sm" len="sm"/>
            <a:tailEnd type="none" w="sm" len="sm"/>
          </a:ln>
          <a:effectLst/>
        </p:spPr>
        <p:txBody>
          <a:bodyPr vert="horz" wrap="none" lIns="91435" tIns="45717" rIns="91435" bIns="45717" numCol="1" rtlCol="0" anchor="ctr" anchorCtr="0" compatLnSpc="1">
            <a:prstTxWarp prst="textNoShape">
              <a:avLst/>
            </a:prstTxWarp>
          </a:bodyPr>
          <a:lstStyle/>
          <a:p>
            <a:pPr defTabSz="914348" fontAlgn="base">
              <a:spcBef>
                <a:spcPct val="0"/>
              </a:spcBef>
              <a:spcAft>
                <a:spcPct val="0"/>
              </a:spcAft>
            </a:pPr>
            <a:endParaRPr lang="en-US" sz="1600" dirty="0">
              <a:solidFill>
                <a:srgbClr val="000000"/>
              </a:solidFill>
              <a:latin typeface="Calibri" panose="020F0502020204030204" pitchFamily="34" charset="0"/>
              <a:cs typeface="Calibri" panose="020F0502020204030204" pitchFamily="34" charset="0"/>
            </a:endParaRPr>
          </a:p>
        </p:txBody>
      </p:sp>
      <p:sp>
        <p:nvSpPr>
          <p:cNvPr id="5" name="Title 1"/>
          <p:cNvSpPr>
            <a:spLocks noGrp="1"/>
          </p:cNvSpPr>
          <p:nvPr>
            <p:ph type="title"/>
          </p:nvPr>
        </p:nvSpPr>
        <p:spPr>
          <a:xfrm>
            <a:off x="2133601" y="256881"/>
            <a:ext cx="6553200" cy="548640"/>
          </a:xfrm>
        </p:spPr>
        <p:txBody>
          <a:bodyPr/>
          <a:lstStyle>
            <a:lvl1pPr>
              <a:defRPr b="1">
                <a:solidFill>
                  <a:srgbClr val="314668"/>
                </a:solidFill>
                <a:latin typeface="Calibri" panose="020F0502020204030204" pitchFamily="34" charset="0"/>
                <a:cs typeface="Calibri" panose="020F0502020204030204" pitchFamily="34" charset="0"/>
              </a:defRPr>
            </a:lvl1pPr>
          </a:lstStyle>
          <a:p>
            <a:r>
              <a:rPr lang="en-US" dirty="0"/>
              <a:t>Click to edit Master title style</a:t>
            </a:r>
          </a:p>
        </p:txBody>
      </p: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l="10559" t="10224" r="11165" b="15177"/>
          <a:stretch/>
        </p:blipFill>
        <p:spPr>
          <a:xfrm>
            <a:off x="251687" y="6424514"/>
            <a:ext cx="305868" cy="273566"/>
          </a:xfrm>
          <a:prstGeom prst="rect">
            <a:avLst/>
          </a:prstGeom>
        </p:spPr>
      </p:pic>
      <p:sp>
        <p:nvSpPr>
          <p:cNvPr id="10" name="Content Placeholder 2"/>
          <p:cNvSpPr>
            <a:spLocks noGrp="1"/>
          </p:cNvSpPr>
          <p:nvPr userDrawn="1">
            <p:ph idx="1"/>
          </p:nvPr>
        </p:nvSpPr>
        <p:spPr>
          <a:xfrm>
            <a:off x="2133601" y="990600"/>
            <a:ext cx="6548438" cy="5334000"/>
          </a:xfrm>
        </p:spPr>
        <p:txBody>
          <a:bodyPr/>
          <a:lstStyle>
            <a:lvl1pPr>
              <a:defRPr i="0">
                <a:latin typeface="Calibri" panose="020F0502020204030204" pitchFamily="34" charset="0"/>
                <a:cs typeface="Calibri" panose="020F0502020204030204" pitchFamily="34" charset="0"/>
              </a:defRPr>
            </a:lvl1pPr>
            <a:lvl2pPr>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a:defRPr>
                <a:latin typeface="Calibri" panose="020F0502020204030204" pitchFamily="34" charset="0"/>
                <a:cs typeface="Calibri" panose="020F0502020204030204" pitchFamily="34" charset="0"/>
              </a:defRPr>
            </a:lvl4pPr>
            <a:lvl5pPr>
              <a:defRPr>
                <a:latin typeface="Calibri" panose="020F0502020204030204" pitchFamily="34" charset="0"/>
                <a:cs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6"/>
          <p:cNvSpPr txBox="1">
            <a:spLocks noChangeArrowheads="1"/>
          </p:cNvSpPr>
          <p:nvPr userDrawn="1"/>
        </p:nvSpPr>
        <p:spPr bwMode="auto">
          <a:xfrm>
            <a:off x="3124200" y="6361771"/>
            <a:ext cx="2362200" cy="269908"/>
          </a:xfrm>
          <a:prstGeom prst="rect">
            <a:avLst/>
          </a:prstGeom>
          <a:noFill/>
          <a:ln w="9525">
            <a:noFill/>
            <a:miter lim="800000"/>
            <a:headEnd/>
            <a:tailEnd/>
          </a:ln>
        </p:spPr>
        <p:txBody>
          <a:bodyPr vert="horz" wrap="square" lIns="91429" tIns="45714" rIns="91429" bIns="45714" numCol="1" anchor="t" anchorCtr="0" compatLnSpc="1">
            <a:prstTxWarp prst="textNoShape">
              <a:avLst/>
            </a:prstTxWarp>
          </a:bodyPr>
          <a:lstStyle>
            <a:defPPr>
              <a:defRPr lang="en-US"/>
            </a:defPPr>
            <a:lvl1pPr marL="0" algn="ctr" defTabSz="914400" rtl="0" eaLnBrk="0" latinLnBrk="0" hangingPunct="0">
              <a:defRPr sz="800" kern="1200">
                <a:solidFill>
                  <a:srgbClr val="808080"/>
                </a:solidFill>
                <a:latin typeface="+mj-lt"/>
                <a:ea typeface="ＭＳ Ｐゴシック" pitchFamily="1" charset="-128"/>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5C665FA5-5701-42E5-BF65-DDBC5EED8E61}" type="slidenum">
              <a:rPr lang="en-US" smtClean="0"/>
              <a:pPr fontAlgn="base">
                <a:spcBef>
                  <a:spcPct val="0"/>
                </a:spcBef>
                <a:spcAft>
                  <a:spcPct val="0"/>
                </a:spcAft>
                <a:defRPr/>
              </a:pPr>
              <a:t>‹#›</a:t>
            </a:fld>
            <a:endParaRPr lang="en-US" dirty="0"/>
          </a:p>
          <a:p>
            <a:pPr fontAlgn="base">
              <a:spcBef>
                <a:spcPct val="0"/>
              </a:spcBef>
              <a:spcAft>
                <a:spcPct val="0"/>
              </a:spcAft>
              <a:defRPr/>
            </a:pPr>
            <a:r>
              <a:rPr lang="en-US" sz="1000" dirty="0"/>
              <a:t>ISO-NE </a:t>
            </a:r>
            <a:r>
              <a:rPr lang="en-US" sz="1000" dirty="0" smtClean="0"/>
              <a:t>Public</a:t>
            </a:r>
            <a:endParaRPr lang="en-US" sz="1000" dirty="0"/>
          </a:p>
        </p:txBody>
      </p:sp>
    </p:spTree>
    <p:extLst>
      <p:ext uri="{BB962C8B-B14F-4D97-AF65-F5344CB8AC3E}">
        <p14:creationId xmlns:p14="http://schemas.microsoft.com/office/powerpoint/2010/main" xmlns="" val="3020881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  Divider">
    <p:bg>
      <p:bgPr>
        <a:solidFill>
          <a:srgbClr val="216B99"/>
        </a:solidFill>
        <a:effectLst/>
      </p:bgPr>
    </p:bg>
    <p:spTree>
      <p:nvGrpSpPr>
        <p:cNvPr id="1" name=""/>
        <p:cNvGrpSpPr/>
        <p:nvPr/>
      </p:nvGrpSpPr>
      <p:grpSpPr>
        <a:xfrm>
          <a:off x="0" y="0"/>
          <a:ext cx="0" cy="0"/>
          <a:chOff x="0" y="0"/>
          <a:chExt cx="0" cy="0"/>
        </a:xfrm>
      </p:grpSpPr>
      <p:sp>
        <p:nvSpPr>
          <p:cNvPr id="15" name="Title 6"/>
          <p:cNvSpPr>
            <a:spLocks noGrp="1"/>
          </p:cNvSpPr>
          <p:nvPr>
            <p:ph type="title" hasCustomPrompt="1"/>
          </p:nvPr>
        </p:nvSpPr>
        <p:spPr>
          <a:xfrm>
            <a:off x="610413" y="1870389"/>
            <a:ext cx="7802067" cy="1436291"/>
          </a:xfrm>
          <a:prstGeom prst="rect">
            <a:avLst/>
          </a:prstGeom>
        </p:spPr>
        <p:txBody>
          <a:bodyPr wrap="square" anchor="b">
            <a:spAutoFit/>
          </a:bodyPr>
          <a:lstStyle>
            <a:lvl1pPr>
              <a:defRPr sz="4267">
                <a:solidFill>
                  <a:schemeClr val="bg1"/>
                </a:solidFill>
                <a:latin typeface="+mn-lt"/>
              </a:defRPr>
            </a:lvl1pPr>
          </a:lstStyle>
          <a:p>
            <a:r>
              <a:rPr lang="en-US" dirty="0"/>
              <a:t>Divider Slide Title over 1 or 2 lines</a:t>
            </a:r>
            <a:endParaRPr lang="en-GB" dirty="0"/>
          </a:p>
        </p:txBody>
      </p:sp>
      <p:pic>
        <p:nvPicPr>
          <p:cNvPr id="16" name="Picture 2" descr="P:\Croydon\VOY\BDS\NewDesignStudio\Henry\Brand Guidelines and Elements\Mott MaDonald Brand Elements\Logos\Vertical Logo\Photoshop\PNG\MM-Logo-White.png"/>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610996" y="430305"/>
            <a:ext cx="1102235" cy="975068"/>
          </a:xfrm>
          <a:prstGeom prst="rect">
            <a:avLst/>
          </a:prstGeom>
          <a:solidFill>
            <a:srgbClr val="216B99"/>
          </a:solidFill>
          <a:extLst/>
        </p:spPr>
      </p:pic>
      <p:grpSp>
        <p:nvGrpSpPr>
          <p:cNvPr id="17" name="Group 16"/>
          <p:cNvGrpSpPr/>
          <p:nvPr/>
        </p:nvGrpSpPr>
        <p:grpSpPr>
          <a:xfrm>
            <a:off x="2915844" y="4260208"/>
            <a:ext cx="6242981" cy="2597792"/>
            <a:chOff x="3616082" y="2818218"/>
            <a:chExt cx="6555011" cy="2727632"/>
          </a:xfrm>
        </p:grpSpPr>
        <p:sp>
          <p:nvSpPr>
            <p:cNvPr id="18" name="Isosceles Triangle 17"/>
            <p:cNvSpPr/>
            <p:nvPr/>
          </p:nvSpPr>
          <p:spPr>
            <a:xfrm>
              <a:off x="6441500" y="2818218"/>
              <a:ext cx="3729593" cy="2727632"/>
            </a:xfrm>
            <a:prstGeom prst="triangle">
              <a:avLst/>
            </a:prstGeom>
            <a:solidFill>
              <a:srgbClr val="EDEBE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914354"/>
              <a:endParaRPr lang="en-GB" sz="1867" dirty="0">
                <a:solidFill>
                  <a:srgbClr val="FEFFFF"/>
                </a:solidFill>
              </a:endParaRPr>
            </a:p>
          </p:txBody>
        </p:sp>
        <p:sp>
          <p:nvSpPr>
            <p:cNvPr id="19" name="Isosceles Triangle 18"/>
            <p:cNvSpPr/>
            <p:nvPr/>
          </p:nvSpPr>
          <p:spPr>
            <a:xfrm>
              <a:off x="3616082" y="2818218"/>
              <a:ext cx="3729593" cy="2727632"/>
            </a:xfrm>
            <a:prstGeom prst="triangle">
              <a:avLst/>
            </a:prstGeom>
            <a:solidFill>
              <a:srgbClr val="EDEBE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914354"/>
              <a:endParaRPr lang="en-GB" sz="1867" dirty="0">
                <a:solidFill>
                  <a:srgbClr val="FEFFFF"/>
                </a:solidFill>
              </a:endParaRPr>
            </a:p>
          </p:txBody>
        </p:sp>
      </p:grpSp>
      <p:sp>
        <p:nvSpPr>
          <p:cNvPr id="12" name="Picture Placeholder 15"/>
          <p:cNvSpPr>
            <a:spLocks noGrp="1"/>
          </p:cNvSpPr>
          <p:nvPr>
            <p:ph type="pic" sz="quarter" idx="11" hasCustomPrompt="1"/>
          </p:nvPr>
        </p:nvSpPr>
        <p:spPr>
          <a:xfrm>
            <a:off x="648511" y="5125279"/>
            <a:ext cx="950400" cy="861483"/>
          </a:xfrm>
          <a:prstGeom prst="rect">
            <a:avLst/>
          </a:prstGeom>
        </p:spPr>
        <p:txBody>
          <a:bodyPr anchor="b">
            <a:normAutofit/>
          </a:bodyPr>
          <a:lstStyle>
            <a:lvl1pPr marL="0" indent="0">
              <a:buNone/>
              <a:defRPr sz="1000" b="0">
                <a:solidFill>
                  <a:srgbClr val="9B9089"/>
                </a:solidFill>
              </a:defRPr>
            </a:lvl1pPr>
          </a:lstStyle>
          <a:p>
            <a:r>
              <a:rPr lang="en-GB" sz="1200" dirty="0"/>
              <a:t>Client Logo</a:t>
            </a:r>
            <a:endParaRPr lang="en-GB" dirty="0"/>
          </a:p>
        </p:txBody>
      </p:sp>
      <p:sp>
        <p:nvSpPr>
          <p:cNvPr id="13" name="Picture Placeholder 15"/>
          <p:cNvSpPr>
            <a:spLocks noGrp="1"/>
          </p:cNvSpPr>
          <p:nvPr>
            <p:ph type="pic" sz="quarter" idx="12" hasCustomPrompt="1"/>
          </p:nvPr>
        </p:nvSpPr>
        <p:spPr>
          <a:xfrm>
            <a:off x="1706300" y="5125279"/>
            <a:ext cx="950401" cy="861483"/>
          </a:xfrm>
          <a:prstGeom prst="rect">
            <a:avLst/>
          </a:prstGeom>
        </p:spPr>
        <p:txBody>
          <a:bodyPr anchor="b">
            <a:normAutofit/>
          </a:bodyPr>
          <a:lstStyle>
            <a:lvl1pPr marL="0" indent="0">
              <a:buNone/>
              <a:defRPr sz="1000" b="0" baseline="0">
                <a:solidFill>
                  <a:srgbClr val="9B9089"/>
                </a:solidFill>
              </a:defRPr>
            </a:lvl1pPr>
          </a:lstStyle>
          <a:p>
            <a:r>
              <a:rPr lang="en-GB" sz="1200" dirty="0"/>
              <a:t>Partner  Logo</a:t>
            </a:r>
            <a:endParaRPr lang="en-GB" dirty="0"/>
          </a:p>
        </p:txBody>
      </p:sp>
      <p:sp>
        <p:nvSpPr>
          <p:cNvPr id="23" name="Text Placeholder 12"/>
          <p:cNvSpPr>
            <a:spLocks noGrp="1"/>
          </p:cNvSpPr>
          <p:nvPr>
            <p:ph type="body" sz="quarter" idx="10" hasCustomPrompt="1"/>
          </p:nvPr>
        </p:nvSpPr>
        <p:spPr>
          <a:xfrm>
            <a:off x="620759" y="4309332"/>
            <a:ext cx="3957253" cy="700616"/>
          </a:xfrm>
          <a:prstGeom prst="rect">
            <a:avLst/>
          </a:prstGeom>
        </p:spPr>
        <p:txBody>
          <a:bodyPr>
            <a:noAutofit/>
          </a:bodyPr>
          <a:lstStyle>
            <a:lvl1pPr marL="0" indent="0">
              <a:lnSpc>
                <a:spcPct val="90000"/>
              </a:lnSpc>
              <a:spcBef>
                <a:spcPts val="1000"/>
              </a:spcBef>
              <a:buNone/>
              <a:defRPr sz="1333" b="0">
                <a:solidFill>
                  <a:schemeClr val="bg1"/>
                </a:solidFill>
                <a:latin typeface="+mn-lt"/>
              </a:defRPr>
            </a:lvl1pPr>
            <a:lvl2pPr marL="0" indent="0">
              <a:lnSpc>
                <a:spcPct val="90000"/>
              </a:lnSpc>
              <a:spcBef>
                <a:spcPts val="1000"/>
              </a:spcBef>
              <a:buNone/>
              <a:defRPr sz="1100" b="0">
                <a:latin typeface="+mn-lt"/>
              </a:defRPr>
            </a:lvl2pPr>
            <a:lvl3pPr marL="0" indent="0">
              <a:lnSpc>
                <a:spcPct val="90000"/>
              </a:lnSpc>
              <a:spcBef>
                <a:spcPts val="1000"/>
              </a:spcBef>
              <a:buNone/>
              <a:defRPr sz="1100" b="0">
                <a:latin typeface="+mn-lt"/>
              </a:defRPr>
            </a:lvl3pPr>
            <a:lvl4pPr marL="0" indent="0">
              <a:lnSpc>
                <a:spcPct val="90000"/>
              </a:lnSpc>
              <a:spcBef>
                <a:spcPts val="1000"/>
              </a:spcBef>
              <a:buNone/>
              <a:defRPr sz="1100" b="0">
                <a:latin typeface="+mn-lt"/>
              </a:defRPr>
            </a:lvl4pPr>
            <a:lvl5pPr marL="0" indent="0">
              <a:lnSpc>
                <a:spcPct val="90000"/>
              </a:lnSpc>
              <a:spcBef>
                <a:spcPts val="1000"/>
              </a:spcBef>
              <a:buNone/>
              <a:defRPr sz="1100" b="0" baseline="0">
                <a:latin typeface="+mn-lt"/>
              </a:defRPr>
            </a:lvl5pPr>
            <a:lvl6pPr marL="0" indent="0">
              <a:lnSpc>
                <a:spcPct val="90000"/>
              </a:lnSpc>
              <a:spcBef>
                <a:spcPts val="1000"/>
              </a:spcBef>
              <a:buNone/>
              <a:defRPr sz="1100"/>
            </a:lvl6pPr>
            <a:lvl7pPr marL="0" indent="0">
              <a:lnSpc>
                <a:spcPct val="90000"/>
              </a:lnSpc>
              <a:spcBef>
                <a:spcPts val="1000"/>
              </a:spcBef>
              <a:buNone/>
              <a:defRPr sz="1100"/>
            </a:lvl7pPr>
            <a:lvl8pPr marL="0" indent="0">
              <a:lnSpc>
                <a:spcPct val="90000"/>
              </a:lnSpc>
              <a:spcBef>
                <a:spcPts val="1000"/>
              </a:spcBef>
              <a:buNone/>
              <a:defRPr sz="1100"/>
            </a:lvl8pPr>
            <a:lvl9pPr marL="0" indent="0">
              <a:lnSpc>
                <a:spcPct val="90000"/>
              </a:lnSpc>
              <a:spcBef>
                <a:spcPts val="1000"/>
              </a:spcBef>
              <a:buNone/>
              <a:defRPr sz="1100"/>
            </a:lvl9pPr>
          </a:lstStyle>
          <a:p>
            <a:pPr lvl="0"/>
            <a:r>
              <a:rPr lang="en-US" dirty="0"/>
              <a:t>Client Name</a:t>
            </a:r>
          </a:p>
          <a:p>
            <a:pPr lvl="0"/>
            <a:r>
              <a:rPr lang="en-US" dirty="0"/>
              <a:t>Ref</a:t>
            </a:r>
          </a:p>
        </p:txBody>
      </p:sp>
      <p:sp>
        <p:nvSpPr>
          <p:cNvPr id="24" name="Text Placeholder 3"/>
          <p:cNvSpPr>
            <a:spLocks noGrp="1"/>
          </p:cNvSpPr>
          <p:nvPr>
            <p:ph type="body" sz="quarter" idx="13" hasCustomPrompt="1"/>
          </p:nvPr>
        </p:nvSpPr>
        <p:spPr>
          <a:xfrm>
            <a:off x="629757" y="6269050"/>
            <a:ext cx="2003425" cy="198201"/>
          </a:xfrm>
          <a:prstGeom prst="rect">
            <a:avLst/>
          </a:prstGeom>
        </p:spPr>
        <p:txBody>
          <a:bodyPr anchor="b">
            <a:normAutofit/>
          </a:bodyPr>
          <a:lstStyle>
            <a:lvl1pPr marL="0" indent="0">
              <a:buNone/>
              <a:defRPr sz="800" b="0">
                <a:solidFill>
                  <a:schemeClr val="bg1"/>
                </a:solidFill>
                <a:latin typeface="+mn-lt"/>
              </a:defRPr>
            </a:lvl1pPr>
            <a:lvl5pPr marL="0" indent="0">
              <a:buFont typeface="Arial" panose="020B0604020202020204" pitchFamily="34" charset="0"/>
              <a:buNone/>
              <a:defRPr sz="800"/>
            </a:lvl5pPr>
          </a:lstStyle>
          <a:p>
            <a:pPr lvl="0"/>
            <a:r>
              <a:rPr lang="en-GB" dirty="0"/>
              <a:t>Confidential</a:t>
            </a:r>
          </a:p>
        </p:txBody>
      </p:sp>
      <p:sp>
        <p:nvSpPr>
          <p:cNvPr id="14" name="Rectangle 6"/>
          <p:cNvSpPr txBox="1">
            <a:spLocks noChangeArrowheads="1"/>
          </p:cNvSpPr>
          <p:nvPr userDrawn="1"/>
        </p:nvSpPr>
        <p:spPr bwMode="auto">
          <a:xfrm>
            <a:off x="3124200" y="6361771"/>
            <a:ext cx="2362200" cy="269908"/>
          </a:xfrm>
          <a:prstGeom prst="rect">
            <a:avLst/>
          </a:prstGeom>
          <a:noFill/>
          <a:ln w="9525">
            <a:noFill/>
            <a:miter lim="800000"/>
            <a:headEnd/>
            <a:tailEnd/>
          </a:ln>
        </p:spPr>
        <p:txBody>
          <a:bodyPr vert="horz" wrap="square" lIns="91429" tIns="45714" rIns="91429" bIns="45714" numCol="1" anchor="t" anchorCtr="0" compatLnSpc="1">
            <a:prstTxWarp prst="textNoShape">
              <a:avLst/>
            </a:prstTxWarp>
          </a:bodyPr>
          <a:lstStyle>
            <a:defPPr>
              <a:defRPr lang="en-US"/>
            </a:defPPr>
            <a:lvl1pPr marL="0" algn="ctr" defTabSz="914400" rtl="0" eaLnBrk="0" latinLnBrk="0" hangingPunct="0">
              <a:defRPr sz="800" kern="1200">
                <a:solidFill>
                  <a:srgbClr val="808080"/>
                </a:solidFill>
                <a:latin typeface="+mj-lt"/>
                <a:ea typeface="ＭＳ Ｐゴシック" pitchFamily="1" charset="-128"/>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5C665FA5-5701-42E5-BF65-DDBC5EED8E61}" type="slidenum">
              <a:rPr lang="en-US" smtClean="0"/>
              <a:pPr fontAlgn="base">
                <a:spcBef>
                  <a:spcPct val="0"/>
                </a:spcBef>
                <a:spcAft>
                  <a:spcPct val="0"/>
                </a:spcAft>
                <a:defRPr/>
              </a:pPr>
              <a:t>‹#›</a:t>
            </a:fld>
            <a:endParaRPr lang="en-US" dirty="0"/>
          </a:p>
          <a:p>
            <a:pPr fontAlgn="base">
              <a:spcBef>
                <a:spcPct val="0"/>
              </a:spcBef>
              <a:spcAft>
                <a:spcPct val="0"/>
              </a:spcAft>
              <a:defRPr/>
            </a:pPr>
            <a:r>
              <a:rPr lang="en-US" sz="1000" dirty="0"/>
              <a:t>ISO-NE </a:t>
            </a:r>
            <a:r>
              <a:rPr lang="en-US" sz="1000" dirty="0" smtClean="0"/>
              <a:t>Public</a:t>
            </a:r>
            <a:endParaRPr lang="en-US" sz="1000" dirty="0"/>
          </a:p>
        </p:txBody>
      </p:sp>
    </p:spTree>
    <p:extLst>
      <p:ext uri="{BB962C8B-B14F-4D97-AF65-F5344CB8AC3E}">
        <p14:creationId xmlns:p14="http://schemas.microsoft.com/office/powerpoint/2010/main" xmlns="" val="4009356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dirty="0"/>
              <a:t>Click to edit Master title style</a:t>
            </a:r>
            <a:endParaRPr lang="en-GB" dirty="0"/>
          </a:p>
        </p:txBody>
      </p:sp>
      <p:sp>
        <p:nvSpPr>
          <p:cNvPr id="5" name="Text Placeholder 4"/>
          <p:cNvSpPr>
            <a:spLocks noGrp="1"/>
          </p:cNvSpPr>
          <p:nvPr>
            <p:ph type="body" sz="quarter" idx="10"/>
          </p:nvPr>
        </p:nvSpPr>
        <p:spPr>
          <a:xfrm>
            <a:off x="457200" y="1600200"/>
            <a:ext cx="8229600" cy="3505200"/>
          </a:xfrm>
          <a:prstGeom prst="rect">
            <a:avLst/>
          </a:prstGeom>
        </p:spPr>
        <p:txBody>
          <a:bodyPr/>
          <a:lstStyle>
            <a:lvl1pPr marL="342900" marR="0" indent="-342900" algn="l" defTabSz="914400" rtl="0" eaLnBrk="1" fontAlgn="base" latinLnBrk="0" hangingPunct="1">
              <a:lnSpc>
                <a:spcPct val="100000"/>
              </a:lnSpc>
              <a:spcBef>
                <a:spcPct val="50000"/>
              </a:spcBef>
              <a:spcAft>
                <a:spcPct val="0"/>
              </a:spcAft>
              <a:buClr>
                <a:srgbClr val="216B99"/>
              </a:buClr>
              <a:buSzTx/>
              <a:buFontTx/>
              <a:buChar char="•"/>
              <a:tabLst/>
              <a:defRPr/>
            </a:lvl1pPr>
            <a:lvl2pPr marL="742950" marR="0" indent="-285750" algn="l" defTabSz="914400" rtl="0" eaLnBrk="1" fontAlgn="base" latinLnBrk="0" hangingPunct="1">
              <a:lnSpc>
                <a:spcPct val="100000"/>
              </a:lnSpc>
              <a:spcBef>
                <a:spcPct val="50000"/>
              </a:spcBef>
              <a:spcAft>
                <a:spcPct val="0"/>
              </a:spcAft>
              <a:buClr>
                <a:srgbClr val="216B99"/>
              </a:buClr>
              <a:buSzTx/>
              <a:buFontTx/>
              <a:buChar char="–"/>
              <a:tabLst/>
              <a:defRPr/>
            </a:lvl2pPr>
            <a:lvl3pPr marL="1143000" marR="0" indent="-228600" algn="l" defTabSz="914400" rtl="0" eaLnBrk="1" fontAlgn="base" latinLnBrk="0" hangingPunct="1">
              <a:lnSpc>
                <a:spcPct val="100000"/>
              </a:lnSpc>
              <a:spcBef>
                <a:spcPct val="50000"/>
              </a:spcBef>
              <a:spcAft>
                <a:spcPct val="0"/>
              </a:spcAft>
              <a:buClr>
                <a:srgbClr val="216B99"/>
              </a:buClr>
              <a:buSzTx/>
              <a:buFontTx/>
              <a:buChar char="•"/>
              <a:tabLst/>
              <a:defRPr/>
            </a:lvl3pPr>
            <a:lvl4pPr marL="1600200" marR="0" indent="-228600" algn="l" defTabSz="914400" rtl="0" eaLnBrk="1" fontAlgn="base" latinLnBrk="0" hangingPunct="1">
              <a:lnSpc>
                <a:spcPct val="100000"/>
              </a:lnSpc>
              <a:spcBef>
                <a:spcPct val="50000"/>
              </a:spcBef>
              <a:spcAft>
                <a:spcPct val="0"/>
              </a:spcAft>
              <a:buClr>
                <a:srgbClr val="216B99"/>
              </a:buClr>
              <a:buSzTx/>
              <a:buFontTx/>
              <a:buChar char="–"/>
              <a:tabLst/>
              <a:defRPr/>
            </a:lvl4pPr>
            <a:lvl5pPr marL="2057400" marR="0" indent="-228600" algn="l" defTabSz="914400" rtl="0" eaLnBrk="1" fontAlgn="base" latinLnBrk="0" hangingPunct="1">
              <a:lnSpc>
                <a:spcPct val="100000"/>
              </a:lnSpc>
              <a:spcBef>
                <a:spcPct val="50000"/>
              </a:spcBef>
              <a:spcAft>
                <a:spcPct val="0"/>
              </a:spcAft>
              <a:buClr>
                <a:srgbClr val="216B99"/>
              </a:buClr>
              <a:buSzTx/>
              <a:buFontTx/>
              <a:buChar char="•"/>
              <a:tabLst/>
              <a:defRPr sz="1900"/>
            </a:lvl5pPr>
            <a:lvl6pPr>
              <a:defRPr sz="2600"/>
            </a:lvl6pPr>
          </a:lstStyle>
          <a:p>
            <a:pPr marL="342900" marR="0" lvl="0" indent="-342900" algn="l" defTabSz="914400" rtl="0" eaLnBrk="1" fontAlgn="base" latinLnBrk="0" hangingPunct="1">
              <a:lnSpc>
                <a:spcPct val="100000"/>
              </a:lnSpc>
              <a:spcBef>
                <a:spcPct val="50000"/>
              </a:spcBef>
              <a:spcAft>
                <a:spcPct val="0"/>
              </a:spcAft>
              <a:buClr>
                <a:srgbClr val="216B99"/>
              </a:buClr>
              <a:buSzTx/>
              <a:buFontTx/>
              <a:buChar char="•"/>
              <a:tabLst/>
              <a:defRPr/>
            </a:pPr>
            <a:r>
              <a:rPr kumimoji="0" lang="en-US" sz="2300" b="0" i="0" u="none" strike="noStrike" kern="0" cap="none" spc="0" normalizeH="0" baseline="0" noProof="0" dirty="0">
                <a:ln>
                  <a:noFill/>
                </a:ln>
                <a:solidFill>
                  <a:schemeClr val="tx1"/>
                </a:solidFill>
                <a:effectLst/>
                <a:uLnTx/>
                <a:uFillTx/>
                <a:latin typeface="+mj-lt"/>
                <a:ea typeface="+mn-ea"/>
                <a:cs typeface="+mn-cs"/>
              </a:rPr>
              <a:t>Click to edit Master text styles</a:t>
            </a:r>
          </a:p>
          <a:p>
            <a:pPr marL="742950" marR="0" lvl="1" indent="-285750" algn="l" defTabSz="914400" rtl="0" eaLnBrk="1" fontAlgn="base" latinLnBrk="0" hangingPunct="1">
              <a:lnSpc>
                <a:spcPct val="100000"/>
              </a:lnSpc>
              <a:spcBef>
                <a:spcPct val="50000"/>
              </a:spcBef>
              <a:spcAft>
                <a:spcPct val="0"/>
              </a:spcAft>
              <a:buClr>
                <a:srgbClr val="216B99"/>
              </a:buClr>
              <a:buSzTx/>
              <a:buFontTx/>
              <a:buChar char="–"/>
              <a:tabLst/>
              <a:defRPr/>
            </a:pPr>
            <a:r>
              <a:rPr kumimoji="0" lang="en-US" sz="1900" b="0" i="0" u="none" strike="noStrike" kern="0" cap="none" spc="0" normalizeH="0" baseline="0" noProof="0" dirty="0">
                <a:ln>
                  <a:noFill/>
                </a:ln>
                <a:solidFill>
                  <a:schemeClr val="tx1"/>
                </a:solidFill>
                <a:effectLst/>
                <a:uLnTx/>
                <a:uFillTx/>
                <a:latin typeface="+mn-lt"/>
              </a:rPr>
              <a:t>Second level</a:t>
            </a:r>
          </a:p>
          <a:p>
            <a:pPr marL="1143000" marR="0" lvl="2" indent="-228600" algn="l" defTabSz="914400" rtl="0" eaLnBrk="1" fontAlgn="base" latinLnBrk="0" hangingPunct="1">
              <a:lnSpc>
                <a:spcPct val="100000"/>
              </a:lnSpc>
              <a:spcBef>
                <a:spcPct val="50000"/>
              </a:spcBef>
              <a:spcAft>
                <a:spcPct val="0"/>
              </a:spcAft>
              <a:buClr>
                <a:srgbClr val="216B99"/>
              </a:buClr>
              <a:buSzTx/>
              <a:buFontTx/>
              <a:buChar char="•"/>
              <a:tabLst/>
              <a:defRPr/>
            </a:pPr>
            <a:r>
              <a:rPr kumimoji="0" lang="en-US" sz="1900" b="0" i="0" u="none" strike="noStrike" kern="0" cap="none" spc="0" normalizeH="0" baseline="0" noProof="0" dirty="0">
                <a:ln>
                  <a:noFill/>
                </a:ln>
                <a:solidFill>
                  <a:schemeClr val="tx1"/>
                </a:solidFill>
                <a:effectLst/>
                <a:uLnTx/>
                <a:uFillTx/>
                <a:latin typeface="+mn-lt"/>
              </a:rPr>
              <a:t>Third level</a:t>
            </a:r>
          </a:p>
          <a:p>
            <a:pPr marL="1600200" marR="0" lvl="3" indent="-228600" algn="l" defTabSz="914400" rtl="0" eaLnBrk="1" fontAlgn="base" latinLnBrk="0" hangingPunct="1">
              <a:lnSpc>
                <a:spcPct val="100000"/>
              </a:lnSpc>
              <a:spcBef>
                <a:spcPct val="50000"/>
              </a:spcBef>
              <a:spcAft>
                <a:spcPct val="0"/>
              </a:spcAft>
              <a:buClr>
                <a:srgbClr val="216B99"/>
              </a:buClr>
              <a:buSzTx/>
              <a:buFontTx/>
              <a:buChar char="–"/>
              <a:tabLst/>
              <a:defRPr/>
            </a:pPr>
            <a:r>
              <a:rPr kumimoji="0" lang="en-US" sz="1900" b="0" i="0" u="none" strike="noStrike" kern="0" cap="none" spc="0" normalizeH="0" baseline="0" noProof="0" dirty="0">
                <a:ln>
                  <a:noFill/>
                </a:ln>
                <a:solidFill>
                  <a:schemeClr val="tx1"/>
                </a:solidFill>
                <a:effectLst/>
                <a:uLnTx/>
                <a:uFillTx/>
                <a:latin typeface="+mn-lt"/>
              </a:rPr>
              <a:t>Fourth level</a:t>
            </a:r>
          </a:p>
          <a:p>
            <a:pPr marL="2057400" marR="0" lvl="4" indent="-228600" algn="l" defTabSz="914400" rtl="0" eaLnBrk="1" fontAlgn="base" latinLnBrk="0" hangingPunct="1">
              <a:lnSpc>
                <a:spcPct val="100000"/>
              </a:lnSpc>
              <a:spcBef>
                <a:spcPct val="50000"/>
              </a:spcBef>
              <a:spcAft>
                <a:spcPct val="0"/>
              </a:spcAft>
              <a:buClr>
                <a:srgbClr val="216B99"/>
              </a:buClr>
              <a:buSzTx/>
              <a:buFontTx/>
              <a:buChar char="•"/>
              <a:tabLst/>
              <a:defRPr/>
            </a:pPr>
            <a:r>
              <a:rPr kumimoji="0" lang="en-US" sz="1900" b="0" i="0" u="none" strike="noStrike" kern="0" cap="none" spc="0" normalizeH="0" baseline="0" noProof="0" dirty="0">
                <a:ln>
                  <a:noFill/>
                </a:ln>
                <a:solidFill>
                  <a:schemeClr val="tx1"/>
                </a:solidFill>
                <a:effectLst/>
                <a:uLnTx/>
                <a:uFillTx/>
                <a:latin typeface="+mn-lt"/>
              </a:rPr>
              <a:t>Fifth level</a:t>
            </a:r>
          </a:p>
          <a:p>
            <a:pPr marL="2057400" marR="0" lvl="4" indent="-228600" algn="l" defTabSz="914400" rtl="0" eaLnBrk="1" fontAlgn="base" latinLnBrk="0" hangingPunct="1">
              <a:lnSpc>
                <a:spcPct val="100000"/>
              </a:lnSpc>
              <a:spcBef>
                <a:spcPct val="50000"/>
              </a:spcBef>
              <a:spcAft>
                <a:spcPct val="0"/>
              </a:spcAft>
              <a:buClr>
                <a:srgbClr val="216B99"/>
              </a:buClr>
              <a:buSzTx/>
              <a:buFontTx/>
              <a:buChar char="•"/>
              <a:tabLst/>
              <a:defRPr/>
            </a:pPr>
            <a:endParaRPr kumimoji="0" lang="en-US" sz="1900" b="0" i="0" u="none" strike="noStrike" kern="0" cap="none" spc="0" normalizeH="0" baseline="0" noProof="0" dirty="0">
              <a:ln>
                <a:noFill/>
              </a:ln>
              <a:solidFill>
                <a:schemeClr val="tx1"/>
              </a:solidFill>
              <a:effectLst/>
              <a:uLnTx/>
              <a:uFillTx/>
              <a:latin typeface="+mn-lt"/>
            </a:endParaRPr>
          </a:p>
          <a:p>
            <a:pPr marL="2057400" marR="0" lvl="4" indent="-228600" algn="l" defTabSz="914400" rtl="0" eaLnBrk="1" fontAlgn="base" latinLnBrk="0" hangingPunct="1">
              <a:lnSpc>
                <a:spcPct val="100000"/>
              </a:lnSpc>
              <a:spcBef>
                <a:spcPct val="50000"/>
              </a:spcBef>
              <a:spcAft>
                <a:spcPct val="0"/>
              </a:spcAft>
              <a:buClr>
                <a:srgbClr val="216B99"/>
              </a:buClr>
              <a:buSzTx/>
              <a:buFontTx/>
              <a:buChar char="•"/>
              <a:tabLst/>
              <a:defRPr/>
            </a:pPr>
            <a:endParaRPr kumimoji="0" lang="en-GB" sz="1900" b="0" i="0" u="none" strike="noStrike" kern="0" cap="none" spc="0" normalizeH="0" baseline="0" noProof="0" dirty="0">
              <a:ln>
                <a:noFill/>
              </a:ln>
              <a:solidFill>
                <a:schemeClr val="tx1"/>
              </a:solidFill>
              <a:effectLst/>
              <a:uLnTx/>
              <a:uFillTx/>
              <a:latin typeface="+mn-lt"/>
            </a:endParaRPr>
          </a:p>
        </p:txBody>
      </p:sp>
      <p:sp>
        <p:nvSpPr>
          <p:cNvPr id="6" name="Rectangle 6"/>
          <p:cNvSpPr txBox="1">
            <a:spLocks noChangeArrowheads="1"/>
          </p:cNvSpPr>
          <p:nvPr userDrawn="1"/>
        </p:nvSpPr>
        <p:spPr bwMode="auto">
          <a:xfrm>
            <a:off x="3124200" y="6361771"/>
            <a:ext cx="2362200" cy="269908"/>
          </a:xfrm>
          <a:prstGeom prst="rect">
            <a:avLst/>
          </a:prstGeom>
          <a:noFill/>
          <a:ln w="9525">
            <a:noFill/>
            <a:miter lim="800000"/>
            <a:headEnd/>
            <a:tailEnd/>
          </a:ln>
        </p:spPr>
        <p:txBody>
          <a:bodyPr vert="horz" wrap="square" lIns="91429" tIns="45714" rIns="91429" bIns="45714" numCol="1" anchor="t" anchorCtr="0" compatLnSpc="1">
            <a:prstTxWarp prst="textNoShape">
              <a:avLst/>
            </a:prstTxWarp>
          </a:bodyPr>
          <a:lstStyle>
            <a:defPPr>
              <a:defRPr lang="en-US"/>
            </a:defPPr>
            <a:lvl1pPr marL="0" algn="ctr" defTabSz="914400" rtl="0" eaLnBrk="0" latinLnBrk="0" hangingPunct="0">
              <a:defRPr sz="800" kern="1200">
                <a:solidFill>
                  <a:srgbClr val="808080"/>
                </a:solidFill>
                <a:latin typeface="+mj-lt"/>
                <a:ea typeface="ＭＳ Ｐゴシック" pitchFamily="1" charset="-128"/>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5C665FA5-5701-42E5-BF65-DDBC5EED8E61}" type="slidenum">
              <a:rPr lang="en-US" smtClean="0"/>
              <a:pPr fontAlgn="base">
                <a:spcBef>
                  <a:spcPct val="0"/>
                </a:spcBef>
                <a:spcAft>
                  <a:spcPct val="0"/>
                </a:spcAft>
                <a:defRPr/>
              </a:pPr>
              <a:t>‹#›</a:t>
            </a:fld>
            <a:endParaRPr lang="en-US" dirty="0"/>
          </a:p>
          <a:p>
            <a:pPr fontAlgn="base">
              <a:spcBef>
                <a:spcPct val="0"/>
              </a:spcBef>
              <a:spcAft>
                <a:spcPct val="0"/>
              </a:spcAft>
              <a:defRPr/>
            </a:pPr>
            <a:r>
              <a:rPr lang="en-US" sz="1000" dirty="0"/>
              <a:t>ISO-NE </a:t>
            </a:r>
            <a:r>
              <a:rPr lang="en-US" sz="1000" dirty="0" smtClean="0"/>
              <a:t>Public</a:t>
            </a:r>
            <a:endParaRPr lang="en-US" sz="1000" dirty="0"/>
          </a:p>
        </p:txBody>
      </p:sp>
    </p:spTree>
    <p:extLst>
      <p:ext uri="{BB962C8B-B14F-4D97-AF65-F5344CB8AC3E}">
        <p14:creationId xmlns:p14="http://schemas.microsoft.com/office/powerpoint/2010/main" xmlns="" val="15288476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4 Thank You">
    <p:bg>
      <p:bgPr>
        <a:solidFill>
          <a:schemeClr val="bg2"/>
        </a:solidFill>
        <a:effectLst/>
      </p:bgPr>
    </p:bg>
    <p:spTree>
      <p:nvGrpSpPr>
        <p:cNvPr id="1" name=""/>
        <p:cNvGrpSpPr/>
        <p:nvPr/>
      </p:nvGrpSpPr>
      <p:grpSpPr>
        <a:xfrm>
          <a:off x="0" y="0"/>
          <a:ext cx="0" cy="0"/>
          <a:chOff x="0" y="0"/>
          <a:chExt cx="0" cy="0"/>
        </a:xfrm>
      </p:grpSpPr>
      <p:grpSp>
        <p:nvGrpSpPr>
          <p:cNvPr id="6" name="Group 5"/>
          <p:cNvGrpSpPr/>
          <p:nvPr/>
        </p:nvGrpSpPr>
        <p:grpSpPr>
          <a:xfrm>
            <a:off x="2915843" y="4260208"/>
            <a:ext cx="6228157" cy="2591624"/>
            <a:chOff x="3616082" y="2818218"/>
            <a:chExt cx="6555011" cy="2727632"/>
          </a:xfrm>
        </p:grpSpPr>
        <p:sp>
          <p:nvSpPr>
            <p:cNvPr id="8" name="Isosceles Triangle 7"/>
            <p:cNvSpPr/>
            <p:nvPr/>
          </p:nvSpPr>
          <p:spPr>
            <a:xfrm>
              <a:off x="6441500" y="2818218"/>
              <a:ext cx="3729593" cy="2727632"/>
            </a:xfrm>
            <a:prstGeom prst="triangle">
              <a:avLst/>
            </a:prstGeom>
            <a:solidFill>
              <a:srgbClr val="216B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914354"/>
              <a:endParaRPr lang="en-GB" sz="1867" dirty="0">
                <a:solidFill>
                  <a:srgbClr val="FEFFFF"/>
                </a:solidFill>
              </a:endParaRPr>
            </a:p>
          </p:txBody>
        </p:sp>
        <p:sp>
          <p:nvSpPr>
            <p:cNvPr id="9" name="Isosceles Triangle 8"/>
            <p:cNvSpPr/>
            <p:nvPr/>
          </p:nvSpPr>
          <p:spPr>
            <a:xfrm>
              <a:off x="3616082" y="2818218"/>
              <a:ext cx="3729593" cy="2727632"/>
            </a:xfrm>
            <a:prstGeom prst="triangle">
              <a:avLst/>
            </a:prstGeom>
            <a:solidFill>
              <a:srgbClr val="216B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914354"/>
              <a:endParaRPr lang="en-GB" sz="1867" dirty="0">
                <a:solidFill>
                  <a:srgbClr val="FEFFFF"/>
                </a:solidFill>
              </a:endParaRPr>
            </a:p>
          </p:txBody>
        </p:sp>
      </p:grpSp>
      <p:sp>
        <p:nvSpPr>
          <p:cNvPr id="19" name="Title 6"/>
          <p:cNvSpPr>
            <a:spLocks noGrp="1"/>
          </p:cNvSpPr>
          <p:nvPr>
            <p:ph type="title" hasCustomPrompt="1"/>
          </p:nvPr>
        </p:nvSpPr>
        <p:spPr>
          <a:xfrm>
            <a:off x="630077" y="2510799"/>
            <a:ext cx="7820824" cy="748988"/>
          </a:xfrm>
          <a:prstGeom prst="rect">
            <a:avLst/>
          </a:prstGeom>
        </p:spPr>
        <p:txBody>
          <a:bodyPr wrap="square" lIns="0" anchor="b">
            <a:spAutoFit/>
          </a:bodyPr>
          <a:lstStyle>
            <a:lvl1pPr>
              <a:defRPr sz="4267">
                <a:latin typeface="+mn-lt"/>
              </a:defRPr>
            </a:lvl1pPr>
          </a:lstStyle>
          <a:p>
            <a:r>
              <a:rPr lang="en-US" dirty="0"/>
              <a:t>Thank you</a:t>
            </a:r>
            <a:endParaRPr lang="en-GB" dirty="0"/>
          </a:p>
        </p:txBody>
      </p:sp>
      <p:pic>
        <p:nvPicPr>
          <p:cNvPr id="20" name="Picture 19" descr="MM-Logo-Black-RGB.png"/>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525487" y="443655"/>
            <a:ext cx="1102156" cy="975068"/>
          </a:xfrm>
          <a:prstGeom prst="rect">
            <a:avLst/>
          </a:prstGeom>
          <a:solidFill>
            <a:srgbClr val="EDEBE6"/>
          </a:solidFill>
        </p:spPr>
      </p:pic>
      <p:sp>
        <p:nvSpPr>
          <p:cNvPr id="21" name="Picture Placeholder 15"/>
          <p:cNvSpPr>
            <a:spLocks noGrp="1"/>
          </p:cNvSpPr>
          <p:nvPr>
            <p:ph type="pic" sz="quarter" idx="11" hasCustomPrompt="1"/>
          </p:nvPr>
        </p:nvSpPr>
        <p:spPr>
          <a:xfrm>
            <a:off x="648511" y="5125279"/>
            <a:ext cx="950400" cy="861483"/>
          </a:xfrm>
          <a:prstGeom prst="rect">
            <a:avLst/>
          </a:prstGeom>
        </p:spPr>
        <p:txBody>
          <a:bodyPr anchor="b">
            <a:normAutofit/>
          </a:bodyPr>
          <a:lstStyle>
            <a:lvl1pPr marL="0" indent="0">
              <a:buNone/>
              <a:defRPr sz="1000" b="0">
                <a:solidFill>
                  <a:srgbClr val="9B9089"/>
                </a:solidFill>
              </a:defRPr>
            </a:lvl1pPr>
          </a:lstStyle>
          <a:p>
            <a:r>
              <a:rPr lang="en-GB" sz="1200" dirty="0"/>
              <a:t>Client Logo</a:t>
            </a:r>
            <a:endParaRPr lang="en-GB" dirty="0"/>
          </a:p>
        </p:txBody>
      </p:sp>
      <p:sp>
        <p:nvSpPr>
          <p:cNvPr id="22" name="Picture Placeholder 15"/>
          <p:cNvSpPr>
            <a:spLocks noGrp="1"/>
          </p:cNvSpPr>
          <p:nvPr>
            <p:ph type="pic" sz="quarter" idx="12" hasCustomPrompt="1"/>
          </p:nvPr>
        </p:nvSpPr>
        <p:spPr>
          <a:xfrm>
            <a:off x="1706300" y="5125279"/>
            <a:ext cx="950401" cy="861483"/>
          </a:xfrm>
          <a:prstGeom prst="rect">
            <a:avLst/>
          </a:prstGeom>
        </p:spPr>
        <p:txBody>
          <a:bodyPr anchor="b">
            <a:normAutofit/>
          </a:bodyPr>
          <a:lstStyle>
            <a:lvl1pPr marL="0" indent="0">
              <a:buNone/>
              <a:defRPr sz="1000" b="0" baseline="0">
                <a:solidFill>
                  <a:srgbClr val="9B9089"/>
                </a:solidFill>
              </a:defRPr>
            </a:lvl1pPr>
          </a:lstStyle>
          <a:p>
            <a:r>
              <a:rPr lang="en-GB" sz="1200" dirty="0"/>
              <a:t>Partner  Logo</a:t>
            </a:r>
            <a:endParaRPr lang="en-GB" dirty="0"/>
          </a:p>
        </p:txBody>
      </p:sp>
      <p:sp>
        <p:nvSpPr>
          <p:cNvPr id="23" name="Text Placeholder 12"/>
          <p:cNvSpPr>
            <a:spLocks noGrp="1"/>
          </p:cNvSpPr>
          <p:nvPr>
            <p:ph type="body" sz="quarter" idx="10" hasCustomPrompt="1"/>
          </p:nvPr>
        </p:nvSpPr>
        <p:spPr>
          <a:xfrm>
            <a:off x="620758" y="4309332"/>
            <a:ext cx="4121151" cy="700616"/>
          </a:xfrm>
          <a:prstGeom prst="rect">
            <a:avLst/>
          </a:prstGeom>
        </p:spPr>
        <p:txBody>
          <a:bodyPr lIns="0">
            <a:noAutofit/>
          </a:bodyPr>
          <a:lstStyle>
            <a:lvl1pPr marL="0" indent="0">
              <a:lnSpc>
                <a:spcPct val="90000"/>
              </a:lnSpc>
              <a:spcBef>
                <a:spcPts val="1000"/>
              </a:spcBef>
              <a:buNone/>
              <a:defRPr sz="1333" b="0">
                <a:latin typeface="+mn-lt"/>
              </a:defRPr>
            </a:lvl1pPr>
            <a:lvl2pPr marL="0" indent="0">
              <a:lnSpc>
                <a:spcPct val="90000"/>
              </a:lnSpc>
              <a:spcBef>
                <a:spcPts val="1000"/>
              </a:spcBef>
              <a:buNone/>
              <a:defRPr sz="1100" b="0">
                <a:latin typeface="+mn-lt"/>
              </a:defRPr>
            </a:lvl2pPr>
            <a:lvl3pPr marL="0" indent="0">
              <a:lnSpc>
                <a:spcPct val="90000"/>
              </a:lnSpc>
              <a:spcBef>
                <a:spcPts val="1000"/>
              </a:spcBef>
              <a:buNone/>
              <a:defRPr sz="1100" b="0">
                <a:latin typeface="+mn-lt"/>
              </a:defRPr>
            </a:lvl3pPr>
            <a:lvl4pPr marL="0" indent="0">
              <a:lnSpc>
                <a:spcPct val="90000"/>
              </a:lnSpc>
              <a:spcBef>
                <a:spcPts val="1000"/>
              </a:spcBef>
              <a:buNone/>
              <a:defRPr sz="1100" b="0">
                <a:latin typeface="+mn-lt"/>
              </a:defRPr>
            </a:lvl4pPr>
            <a:lvl5pPr marL="0" indent="0">
              <a:lnSpc>
                <a:spcPct val="90000"/>
              </a:lnSpc>
              <a:spcBef>
                <a:spcPts val="1000"/>
              </a:spcBef>
              <a:buNone/>
              <a:defRPr sz="1100" b="0" baseline="0">
                <a:latin typeface="+mn-lt"/>
              </a:defRPr>
            </a:lvl5pPr>
            <a:lvl6pPr marL="0" indent="0">
              <a:lnSpc>
                <a:spcPct val="90000"/>
              </a:lnSpc>
              <a:spcBef>
                <a:spcPts val="1000"/>
              </a:spcBef>
              <a:buNone/>
              <a:defRPr sz="1100"/>
            </a:lvl6pPr>
            <a:lvl7pPr marL="0" indent="0">
              <a:lnSpc>
                <a:spcPct val="90000"/>
              </a:lnSpc>
              <a:spcBef>
                <a:spcPts val="1000"/>
              </a:spcBef>
              <a:buNone/>
              <a:defRPr sz="1100"/>
            </a:lvl7pPr>
            <a:lvl8pPr marL="0" indent="0">
              <a:lnSpc>
                <a:spcPct val="90000"/>
              </a:lnSpc>
              <a:spcBef>
                <a:spcPts val="1000"/>
              </a:spcBef>
              <a:buNone/>
              <a:defRPr sz="1100"/>
            </a:lvl8pPr>
            <a:lvl9pPr marL="0" indent="0">
              <a:lnSpc>
                <a:spcPct val="90000"/>
              </a:lnSpc>
              <a:spcBef>
                <a:spcPts val="1000"/>
              </a:spcBef>
              <a:buNone/>
              <a:defRPr sz="1100"/>
            </a:lvl9pPr>
          </a:lstStyle>
          <a:p>
            <a:pPr lvl="0"/>
            <a:r>
              <a:rPr lang="en-US" dirty="0"/>
              <a:t>Client Name</a:t>
            </a:r>
          </a:p>
          <a:p>
            <a:pPr lvl="0"/>
            <a:r>
              <a:rPr lang="en-US" dirty="0"/>
              <a:t>Ref</a:t>
            </a:r>
          </a:p>
        </p:txBody>
      </p:sp>
      <p:sp>
        <p:nvSpPr>
          <p:cNvPr id="24" name="Text Placeholder 3"/>
          <p:cNvSpPr>
            <a:spLocks noGrp="1"/>
          </p:cNvSpPr>
          <p:nvPr>
            <p:ph type="body" sz="quarter" idx="13" hasCustomPrompt="1"/>
          </p:nvPr>
        </p:nvSpPr>
        <p:spPr>
          <a:xfrm>
            <a:off x="629757" y="6269050"/>
            <a:ext cx="2003425" cy="198201"/>
          </a:xfrm>
          <a:prstGeom prst="rect">
            <a:avLst/>
          </a:prstGeom>
        </p:spPr>
        <p:txBody>
          <a:bodyPr lIns="0" anchor="b">
            <a:normAutofit/>
          </a:bodyPr>
          <a:lstStyle>
            <a:lvl1pPr marL="0" indent="0">
              <a:buNone/>
              <a:defRPr sz="800" b="0">
                <a:latin typeface="+mn-lt"/>
              </a:defRPr>
            </a:lvl1pPr>
            <a:lvl5pPr marL="0" indent="0">
              <a:buFont typeface="Arial" panose="020B0604020202020204" pitchFamily="34" charset="0"/>
              <a:buNone/>
              <a:defRPr sz="800"/>
            </a:lvl5pPr>
          </a:lstStyle>
          <a:p>
            <a:pPr lvl="0"/>
            <a:r>
              <a:rPr lang="en-GB" dirty="0"/>
              <a:t>Confidential</a:t>
            </a:r>
          </a:p>
        </p:txBody>
      </p:sp>
      <p:sp>
        <p:nvSpPr>
          <p:cNvPr id="12" name="Rectangle 6"/>
          <p:cNvSpPr txBox="1">
            <a:spLocks noChangeArrowheads="1"/>
          </p:cNvSpPr>
          <p:nvPr userDrawn="1"/>
        </p:nvSpPr>
        <p:spPr bwMode="auto">
          <a:xfrm>
            <a:off x="3124200" y="6361771"/>
            <a:ext cx="2362200" cy="269908"/>
          </a:xfrm>
          <a:prstGeom prst="rect">
            <a:avLst/>
          </a:prstGeom>
          <a:noFill/>
          <a:ln w="9525">
            <a:noFill/>
            <a:miter lim="800000"/>
            <a:headEnd/>
            <a:tailEnd/>
          </a:ln>
        </p:spPr>
        <p:txBody>
          <a:bodyPr vert="horz" wrap="square" lIns="91429" tIns="45714" rIns="91429" bIns="45714" numCol="1" anchor="t" anchorCtr="0" compatLnSpc="1">
            <a:prstTxWarp prst="textNoShape">
              <a:avLst/>
            </a:prstTxWarp>
          </a:bodyPr>
          <a:lstStyle>
            <a:defPPr>
              <a:defRPr lang="en-US"/>
            </a:defPPr>
            <a:lvl1pPr marL="0" algn="ctr" defTabSz="914400" rtl="0" eaLnBrk="0" latinLnBrk="0" hangingPunct="0">
              <a:defRPr sz="800" kern="1200">
                <a:solidFill>
                  <a:srgbClr val="808080"/>
                </a:solidFill>
                <a:latin typeface="+mj-lt"/>
                <a:ea typeface="ＭＳ Ｐゴシック" pitchFamily="1" charset="-128"/>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defRPr/>
            </a:pPr>
            <a:fld id="{5C665FA5-5701-42E5-BF65-DDBC5EED8E61}" type="slidenum">
              <a:rPr lang="en-US" smtClean="0"/>
              <a:pPr fontAlgn="base">
                <a:spcBef>
                  <a:spcPct val="0"/>
                </a:spcBef>
                <a:spcAft>
                  <a:spcPct val="0"/>
                </a:spcAft>
                <a:defRPr/>
              </a:pPr>
              <a:t>‹#›</a:t>
            </a:fld>
            <a:endParaRPr lang="en-US" dirty="0"/>
          </a:p>
          <a:p>
            <a:pPr fontAlgn="base">
              <a:spcBef>
                <a:spcPct val="0"/>
              </a:spcBef>
              <a:spcAft>
                <a:spcPct val="0"/>
              </a:spcAft>
              <a:defRPr/>
            </a:pPr>
            <a:r>
              <a:rPr lang="en-US" sz="1000" dirty="0"/>
              <a:t>ISO-NE </a:t>
            </a:r>
            <a:r>
              <a:rPr lang="en-US" sz="1000" dirty="0" smtClean="0"/>
              <a:t>Public</a:t>
            </a:r>
            <a:endParaRPr lang="en-US" sz="1000" dirty="0"/>
          </a:p>
        </p:txBody>
      </p:sp>
    </p:spTree>
    <p:extLst>
      <p:ext uri="{BB962C8B-B14F-4D97-AF65-F5344CB8AC3E}">
        <p14:creationId xmlns:p14="http://schemas.microsoft.com/office/powerpoint/2010/main" xmlns="" val="37779983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3011" name="Line 3"/>
          <p:cNvSpPr>
            <a:spLocks noChangeShapeType="1"/>
          </p:cNvSpPr>
          <p:nvPr/>
        </p:nvSpPr>
        <p:spPr bwMode="auto">
          <a:xfrm>
            <a:off x="455614" y="914400"/>
            <a:ext cx="8226425" cy="0"/>
          </a:xfrm>
          <a:prstGeom prst="line">
            <a:avLst/>
          </a:prstGeom>
          <a:ln>
            <a:headEnd type="none" w="sm" len="sm"/>
            <a:tailEnd type="none" w="sm" len="sm"/>
          </a:ln>
        </p:spPr>
        <p:style>
          <a:lnRef idx="3">
            <a:schemeClr val="accent6"/>
          </a:lnRef>
          <a:fillRef idx="0">
            <a:schemeClr val="accent6"/>
          </a:fillRef>
          <a:effectRef idx="2">
            <a:schemeClr val="accent6"/>
          </a:effectRef>
          <a:fontRef idx="minor">
            <a:schemeClr val="tx1"/>
          </a:fontRef>
        </p:style>
        <p:txBody>
          <a:bodyPr lIns="91429" tIns="45714" rIns="91429" bIns="45714"/>
          <a:lstStyle/>
          <a:p>
            <a:pPr fontAlgn="base">
              <a:spcBef>
                <a:spcPct val="0"/>
              </a:spcBef>
              <a:spcAft>
                <a:spcPct val="0"/>
              </a:spcAft>
              <a:defRPr/>
            </a:pPr>
            <a:endParaRPr lang="en-US" sz="1600" dirty="0">
              <a:solidFill>
                <a:srgbClr val="000000"/>
              </a:solidFill>
            </a:endParaRPr>
          </a:p>
        </p:txBody>
      </p:sp>
      <p:sp>
        <p:nvSpPr>
          <p:cNvPr id="43012" name="Rectangle 4"/>
          <p:cNvSpPr>
            <a:spLocks noGrp="1" noChangeArrowheads="1"/>
          </p:cNvSpPr>
          <p:nvPr>
            <p:ph type="title"/>
          </p:nvPr>
        </p:nvSpPr>
        <p:spPr bwMode="auto">
          <a:xfrm>
            <a:off x="455614" y="134471"/>
            <a:ext cx="8226425" cy="762000"/>
          </a:xfrm>
          <a:prstGeom prst="rect">
            <a:avLst/>
          </a:prstGeom>
          <a:noFill/>
          <a:ln w="9525">
            <a:noFill/>
            <a:miter lim="800000"/>
            <a:headEnd/>
            <a:tailEnd/>
          </a:ln>
        </p:spPr>
        <p:txBody>
          <a:bodyPr vert="horz" wrap="square" lIns="91429" tIns="45714" rIns="91429" bIns="45714" numCol="1" anchor="b" anchorCtr="0" compatLnSpc="1">
            <a:prstTxWarp prst="textNoShape">
              <a:avLst/>
            </a:prstTxWarp>
          </a:bodyPr>
          <a:lstStyle/>
          <a:p>
            <a:pPr lvl="0"/>
            <a:r>
              <a:rPr lang="en-US" dirty="0"/>
              <a:t>Click to edit Master title style</a:t>
            </a:r>
          </a:p>
        </p:txBody>
      </p:sp>
      <p:sp>
        <p:nvSpPr>
          <p:cNvPr id="1029" name="Rectangle 5"/>
          <p:cNvSpPr>
            <a:spLocks noGrp="1" noChangeArrowheads="1"/>
          </p:cNvSpPr>
          <p:nvPr>
            <p:ph type="body" idx="1"/>
          </p:nvPr>
        </p:nvSpPr>
        <p:spPr bwMode="auto">
          <a:xfrm>
            <a:off x="455614" y="990600"/>
            <a:ext cx="8226425" cy="5334000"/>
          </a:xfrm>
          <a:prstGeom prst="rect">
            <a:avLst/>
          </a:prstGeom>
          <a:noFill/>
          <a:ln w="9525">
            <a:noFill/>
            <a:miter lim="800000"/>
            <a:headEnd/>
            <a:tailEnd/>
          </a:ln>
        </p:spPr>
        <p:txBody>
          <a:bodyPr vert="horz" wrap="square" lIns="91429" tIns="45714" rIns="91429" bIns="45714"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3014" name="Rectangle 6"/>
          <p:cNvSpPr>
            <a:spLocks noGrp="1" noChangeArrowheads="1"/>
          </p:cNvSpPr>
          <p:nvPr>
            <p:ph type="sldNum" sz="quarter" idx="4"/>
          </p:nvPr>
        </p:nvSpPr>
        <p:spPr bwMode="auto">
          <a:xfrm>
            <a:off x="3276600" y="6388531"/>
            <a:ext cx="2362200" cy="269908"/>
          </a:xfrm>
          <a:prstGeom prst="rect">
            <a:avLst/>
          </a:prstGeom>
          <a:noFill/>
          <a:ln w="9525">
            <a:noFill/>
            <a:miter lim="800000"/>
            <a:headEnd/>
            <a:tailEnd/>
          </a:ln>
        </p:spPr>
        <p:txBody>
          <a:bodyPr vert="horz" wrap="square" lIns="91429" tIns="45714" rIns="91429" bIns="45714" numCol="1" anchor="t" anchorCtr="0" compatLnSpc="1">
            <a:prstTxWarp prst="textNoShape">
              <a:avLst/>
            </a:prstTxWarp>
          </a:bodyPr>
          <a:lstStyle>
            <a:lvl1pPr algn="ctr" eaLnBrk="0" hangingPunct="0">
              <a:defRPr sz="800">
                <a:solidFill>
                  <a:srgbClr val="808080"/>
                </a:solidFill>
                <a:latin typeface="+mj-lt"/>
                <a:ea typeface="ＭＳ Ｐゴシック" pitchFamily="1" charset="-128"/>
                <a:cs typeface="+mn-cs"/>
              </a:defRPr>
            </a:lvl1pPr>
          </a:lstStyle>
          <a:p>
            <a:pPr fontAlgn="base">
              <a:spcBef>
                <a:spcPct val="0"/>
              </a:spcBef>
              <a:spcAft>
                <a:spcPct val="0"/>
              </a:spcAft>
              <a:defRPr/>
            </a:pPr>
            <a:fld id="{5C665FA5-5701-42E5-BF65-DDBC5EED8E61}" type="slidenum">
              <a:rPr lang="en-US" smtClean="0"/>
              <a:pPr fontAlgn="base">
                <a:spcBef>
                  <a:spcPct val="0"/>
                </a:spcBef>
                <a:spcAft>
                  <a:spcPct val="0"/>
                </a:spcAft>
                <a:defRPr/>
              </a:pPr>
              <a:t>‹#›</a:t>
            </a:fld>
            <a:endParaRPr lang="en-US" dirty="0"/>
          </a:p>
          <a:p>
            <a:pPr fontAlgn="base">
              <a:spcBef>
                <a:spcPct val="0"/>
              </a:spcBef>
              <a:spcAft>
                <a:spcPct val="0"/>
              </a:spcAft>
              <a:defRPr/>
            </a:pPr>
            <a:r>
              <a:rPr lang="en-US" sz="1000" dirty="0"/>
              <a:t>ISO-NE </a:t>
            </a:r>
            <a:r>
              <a:rPr lang="en-US" sz="1000" dirty="0" smtClean="0"/>
              <a:t>Public</a:t>
            </a:r>
            <a:endParaRPr lang="en-US" sz="1000" dirty="0"/>
          </a:p>
        </p:txBody>
      </p:sp>
      <p:sp>
        <p:nvSpPr>
          <p:cNvPr id="8" name="TextBox 7"/>
          <p:cNvSpPr txBox="1"/>
          <p:nvPr userDrawn="1"/>
        </p:nvSpPr>
        <p:spPr>
          <a:xfrm>
            <a:off x="5294769" y="6427361"/>
            <a:ext cx="3424238" cy="261610"/>
          </a:xfrm>
          <a:prstGeom prst="rect">
            <a:avLst/>
          </a:prstGeom>
          <a:noFill/>
        </p:spPr>
        <p:txBody>
          <a:bodyPr wrap="square" lIns="91429" tIns="45714" rIns="91429" bIns="45714" rtlCol="0">
            <a:spAutoFit/>
          </a:bodyPr>
          <a:lstStyle/>
          <a:p>
            <a:pPr algn="r" fontAlgn="base">
              <a:spcBef>
                <a:spcPct val="0"/>
              </a:spcBef>
              <a:spcAft>
                <a:spcPct val="0"/>
              </a:spcAft>
            </a:pPr>
            <a:r>
              <a:rPr lang="en-US" sz="1100" b="1" dirty="0">
                <a:solidFill>
                  <a:srgbClr val="7A0400"/>
                </a:solidFill>
                <a:latin typeface="Trajan Pro" pitchFamily="18" charset="0"/>
              </a:rPr>
              <a:t>Concentric Energy Advisors</a:t>
            </a:r>
          </a:p>
        </p:txBody>
      </p:sp>
      <p:pic>
        <p:nvPicPr>
          <p:cNvPr id="2" name="Picture 1"/>
          <p:cNvPicPr>
            <a:picLocks noChangeAspect="1"/>
          </p:cNvPicPr>
          <p:nvPr userDrawn="1"/>
        </p:nvPicPr>
        <p:blipFill>
          <a:blip r:embed="rId11" cstate="print"/>
          <a:stretch>
            <a:fillRect/>
          </a:stretch>
        </p:blipFill>
        <p:spPr>
          <a:xfrm>
            <a:off x="533400" y="6255238"/>
            <a:ext cx="606910" cy="536495"/>
          </a:xfrm>
          <a:prstGeom prst="rect">
            <a:avLst/>
          </a:prstGeom>
        </p:spPr>
      </p:pic>
    </p:spTree>
    <p:extLst>
      <p:ext uri="{BB962C8B-B14F-4D97-AF65-F5344CB8AC3E}">
        <p14:creationId xmlns:p14="http://schemas.microsoft.com/office/powerpoint/2010/main" xmlns="" val="36105860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hdr="0" dt="0"/>
  <p:txStyles>
    <p:titleStyle>
      <a:lvl1pPr algn="l" rtl="0" eaLnBrk="1" fontAlgn="base" hangingPunct="1">
        <a:spcBef>
          <a:spcPct val="0"/>
        </a:spcBef>
        <a:spcAft>
          <a:spcPct val="0"/>
        </a:spcAft>
        <a:defRPr sz="2000" b="0">
          <a:solidFill>
            <a:schemeClr val="tx1"/>
          </a:solidFill>
          <a:effectLst/>
          <a:latin typeface="Century Gothic" panose="020B0502020202020204" pitchFamily="34" charset="0"/>
          <a:ea typeface="+mj-ea"/>
          <a:cs typeface="Century Gothic" panose="020B0502020202020204" pitchFamily="34" charset="0"/>
        </a:defRPr>
      </a:lvl1pPr>
      <a:lvl2pPr algn="l" rtl="0" eaLnBrk="1" fontAlgn="base" hangingPunct="1">
        <a:spcBef>
          <a:spcPct val="0"/>
        </a:spcBef>
        <a:spcAft>
          <a:spcPct val="0"/>
        </a:spcAft>
        <a:defRPr>
          <a:solidFill>
            <a:srgbClr val="092A56"/>
          </a:solidFill>
          <a:effectLst>
            <a:outerShdw blurRad="38100" dist="38100" dir="2700000" algn="tl">
              <a:srgbClr val="C0C0C0"/>
            </a:outerShdw>
          </a:effectLst>
          <a:latin typeface="Arial" charset="0"/>
          <a:ea typeface="ＭＳ Ｐゴシック" pitchFamily="1" charset="-128"/>
          <a:cs typeface="ＭＳ Ｐゴシック"/>
        </a:defRPr>
      </a:lvl2pPr>
      <a:lvl3pPr algn="l" rtl="0" eaLnBrk="1" fontAlgn="base" hangingPunct="1">
        <a:spcBef>
          <a:spcPct val="0"/>
        </a:spcBef>
        <a:spcAft>
          <a:spcPct val="0"/>
        </a:spcAft>
        <a:defRPr>
          <a:solidFill>
            <a:srgbClr val="092A56"/>
          </a:solidFill>
          <a:effectLst>
            <a:outerShdw blurRad="38100" dist="38100" dir="2700000" algn="tl">
              <a:srgbClr val="C0C0C0"/>
            </a:outerShdw>
          </a:effectLst>
          <a:latin typeface="Arial" charset="0"/>
          <a:ea typeface="ＭＳ Ｐゴシック" pitchFamily="1" charset="-128"/>
          <a:cs typeface="ＭＳ Ｐゴシック"/>
        </a:defRPr>
      </a:lvl3pPr>
      <a:lvl4pPr algn="l" rtl="0" eaLnBrk="1" fontAlgn="base" hangingPunct="1">
        <a:spcBef>
          <a:spcPct val="0"/>
        </a:spcBef>
        <a:spcAft>
          <a:spcPct val="0"/>
        </a:spcAft>
        <a:defRPr>
          <a:solidFill>
            <a:srgbClr val="092A56"/>
          </a:solidFill>
          <a:effectLst>
            <a:outerShdw blurRad="38100" dist="38100" dir="2700000" algn="tl">
              <a:srgbClr val="C0C0C0"/>
            </a:outerShdw>
          </a:effectLst>
          <a:latin typeface="Arial" charset="0"/>
          <a:ea typeface="ＭＳ Ｐゴシック" pitchFamily="1" charset="-128"/>
          <a:cs typeface="ＭＳ Ｐゴシック"/>
        </a:defRPr>
      </a:lvl4pPr>
      <a:lvl5pPr algn="l" rtl="0" eaLnBrk="1" fontAlgn="base" hangingPunct="1">
        <a:spcBef>
          <a:spcPct val="0"/>
        </a:spcBef>
        <a:spcAft>
          <a:spcPct val="0"/>
        </a:spcAft>
        <a:defRPr>
          <a:solidFill>
            <a:srgbClr val="092A56"/>
          </a:solidFill>
          <a:effectLst>
            <a:outerShdw blurRad="38100" dist="38100" dir="2700000" algn="tl">
              <a:srgbClr val="C0C0C0"/>
            </a:outerShdw>
          </a:effectLst>
          <a:latin typeface="Arial" charset="0"/>
          <a:ea typeface="ＭＳ Ｐゴシック" pitchFamily="1" charset="-128"/>
          <a:cs typeface="ＭＳ Ｐゴシック"/>
        </a:defRPr>
      </a:lvl5pPr>
      <a:lvl6pPr marL="457146" algn="l" rtl="0" eaLnBrk="1" fontAlgn="base" hangingPunct="1">
        <a:spcBef>
          <a:spcPct val="0"/>
        </a:spcBef>
        <a:spcAft>
          <a:spcPct val="0"/>
        </a:spcAft>
        <a:defRPr>
          <a:solidFill>
            <a:srgbClr val="092A56"/>
          </a:solidFill>
          <a:effectLst>
            <a:outerShdw blurRad="38100" dist="38100" dir="2700000" algn="tl">
              <a:srgbClr val="C0C0C0"/>
            </a:outerShdw>
          </a:effectLst>
          <a:latin typeface="Arial" charset="0"/>
          <a:ea typeface="ＭＳ Ｐゴシック" pitchFamily="1" charset="-128"/>
        </a:defRPr>
      </a:lvl6pPr>
      <a:lvl7pPr marL="914293" algn="l" rtl="0" eaLnBrk="1" fontAlgn="base" hangingPunct="1">
        <a:spcBef>
          <a:spcPct val="0"/>
        </a:spcBef>
        <a:spcAft>
          <a:spcPct val="0"/>
        </a:spcAft>
        <a:defRPr>
          <a:solidFill>
            <a:srgbClr val="092A56"/>
          </a:solidFill>
          <a:effectLst>
            <a:outerShdw blurRad="38100" dist="38100" dir="2700000" algn="tl">
              <a:srgbClr val="C0C0C0"/>
            </a:outerShdw>
          </a:effectLst>
          <a:latin typeface="Arial" charset="0"/>
          <a:ea typeface="ＭＳ Ｐゴシック" pitchFamily="1" charset="-128"/>
        </a:defRPr>
      </a:lvl7pPr>
      <a:lvl8pPr marL="1371440" algn="l" rtl="0" eaLnBrk="1" fontAlgn="base" hangingPunct="1">
        <a:spcBef>
          <a:spcPct val="0"/>
        </a:spcBef>
        <a:spcAft>
          <a:spcPct val="0"/>
        </a:spcAft>
        <a:defRPr>
          <a:solidFill>
            <a:srgbClr val="092A56"/>
          </a:solidFill>
          <a:effectLst>
            <a:outerShdw blurRad="38100" dist="38100" dir="2700000" algn="tl">
              <a:srgbClr val="C0C0C0"/>
            </a:outerShdw>
          </a:effectLst>
          <a:latin typeface="Arial" charset="0"/>
          <a:ea typeface="ＭＳ Ｐゴシック" pitchFamily="1" charset="-128"/>
        </a:defRPr>
      </a:lvl8pPr>
      <a:lvl9pPr marL="1828586" algn="l" rtl="0" eaLnBrk="1" fontAlgn="base" hangingPunct="1">
        <a:spcBef>
          <a:spcPct val="0"/>
        </a:spcBef>
        <a:spcAft>
          <a:spcPct val="0"/>
        </a:spcAft>
        <a:defRPr>
          <a:solidFill>
            <a:srgbClr val="092A56"/>
          </a:solidFill>
          <a:effectLst>
            <a:outerShdw blurRad="38100" dist="38100" dir="2700000" algn="tl">
              <a:srgbClr val="C0C0C0"/>
            </a:outerShdw>
          </a:effectLst>
          <a:latin typeface="Arial" charset="0"/>
          <a:ea typeface="ＭＳ Ｐゴシック" pitchFamily="1" charset="-128"/>
        </a:defRPr>
      </a:lvl9pPr>
    </p:titleStyle>
    <p:bodyStyle>
      <a:lvl1pPr marL="0" indent="0" algn="l" rtl="0" eaLnBrk="1" fontAlgn="base" hangingPunct="1">
        <a:spcBef>
          <a:spcPct val="20000"/>
        </a:spcBef>
        <a:spcAft>
          <a:spcPct val="0"/>
        </a:spcAft>
        <a:buClr>
          <a:schemeClr val="accent6">
            <a:lumMod val="50000"/>
          </a:schemeClr>
        </a:buClr>
        <a:buFont typeface="Wingdings 3" pitchFamily="18" charset="2"/>
        <a:buNone/>
        <a:defRPr sz="1800" i="0">
          <a:solidFill>
            <a:schemeClr val="bg2">
              <a:lumMod val="10000"/>
            </a:schemeClr>
          </a:solidFill>
          <a:latin typeface="Cambria" panose="02040503050406030204" pitchFamily="18" charset="0"/>
          <a:ea typeface="+mn-ea"/>
          <a:cs typeface="Cambria" panose="02040503050406030204" pitchFamily="18" charset="0"/>
        </a:defRPr>
      </a:lvl1pPr>
      <a:lvl2pPr marL="458735" indent="-228573" algn="l" rtl="0" eaLnBrk="1" fontAlgn="base" hangingPunct="1">
        <a:spcBef>
          <a:spcPct val="20000"/>
        </a:spcBef>
        <a:spcAft>
          <a:spcPct val="0"/>
        </a:spcAft>
        <a:buClr>
          <a:schemeClr val="bg2">
            <a:lumMod val="10000"/>
          </a:schemeClr>
        </a:buClr>
        <a:buFont typeface="Arial" pitchFamily="34" charset="0"/>
        <a:buChar char="•"/>
        <a:defRPr sz="1600">
          <a:solidFill>
            <a:schemeClr val="bg2">
              <a:lumMod val="10000"/>
            </a:schemeClr>
          </a:solidFill>
          <a:latin typeface="Cambria" panose="02040503050406030204" pitchFamily="18" charset="0"/>
          <a:ea typeface="+mn-ea"/>
          <a:cs typeface="Cambria" panose="02040503050406030204" pitchFamily="18" charset="0"/>
        </a:defRPr>
      </a:lvl2pPr>
      <a:lvl3pPr marL="682545" indent="-220637" algn="l" rtl="0" eaLnBrk="1" fontAlgn="base" hangingPunct="1">
        <a:spcBef>
          <a:spcPct val="20000"/>
        </a:spcBef>
        <a:spcAft>
          <a:spcPct val="0"/>
        </a:spcAft>
        <a:buClr>
          <a:schemeClr val="bg2">
            <a:lumMod val="10000"/>
          </a:schemeClr>
        </a:buClr>
        <a:buFont typeface="Arial" pitchFamily="34" charset="0"/>
        <a:buChar char="•"/>
        <a:defRPr sz="1400">
          <a:solidFill>
            <a:schemeClr val="bg2">
              <a:lumMod val="10000"/>
            </a:schemeClr>
          </a:solidFill>
          <a:latin typeface="Cambria" panose="02040503050406030204" pitchFamily="18" charset="0"/>
          <a:ea typeface="+mn-ea"/>
          <a:cs typeface="Cambria" panose="02040503050406030204" pitchFamily="18" charset="0"/>
        </a:defRPr>
      </a:lvl3pPr>
      <a:lvl4pPr marL="914293" indent="-228573" algn="l" rtl="0" eaLnBrk="1" fontAlgn="base" hangingPunct="1">
        <a:spcBef>
          <a:spcPct val="20000"/>
        </a:spcBef>
        <a:spcAft>
          <a:spcPct val="0"/>
        </a:spcAft>
        <a:buClr>
          <a:schemeClr val="bg2">
            <a:lumMod val="10000"/>
          </a:schemeClr>
        </a:buClr>
        <a:buFont typeface="Arial" pitchFamily="34" charset="0"/>
        <a:buChar char="•"/>
        <a:defRPr sz="1200">
          <a:solidFill>
            <a:schemeClr val="bg2">
              <a:lumMod val="10000"/>
            </a:schemeClr>
          </a:solidFill>
          <a:latin typeface="Cambria" panose="02040503050406030204" pitchFamily="18" charset="0"/>
          <a:ea typeface="+mn-ea"/>
          <a:cs typeface="Cambria" panose="02040503050406030204" pitchFamily="18" charset="0"/>
        </a:defRPr>
      </a:lvl4pPr>
      <a:lvl5pPr marL="1147629" indent="-233336" algn="l" rtl="0" eaLnBrk="1" fontAlgn="base" hangingPunct="1">
        <a:spcBef>
          <a:spcPct val="20000"/>
        </a:spcBef>
        <a:spcAft>
          <a:spcPct val="0"/>
        </a:spcAft>
        <a:buClr>
          <a:schemeClr val="accent6">
            <a:lumMod val="50000"/>
          </a:schemeClr>
        </a:buClr>
        <a:buFont typeface="Wingdings 3" pitchFamily="18" charset="2"/>
        <a:buChar char="Ê"/>
        <a:defRPr sz="1200">
          <a:solidFill>
            <a:schemeClr val="accent6">
              <a:lumMod val="50000"/>
            </a:schemeClr>
          </a:solidFill>
          <a:latin typeface="Palatino Linotype" pitchFamily="18" charset="0"/>
          <a:ea typeface="+mn-ea"/>
          <a:cs typeface="Palatino Linotype" pitchFamily="18" charset="0"/>
        </a:defRPr>
      </a:lvl5pPr>
      <a:lvl6pPr marL="1947635" indent="-228573" algn="l" rtl="0" eaLnBrk="1" fontAlgn="base" hangingPunct="1">
        <a:spcBef>
          <a:spcPct val="20000"/>
        </a:spcBef>
        <a:spcAft>
          <a:spcPct val="0"/>
        </a:spcAft>
        <a:buClr>
          <a:schemeClr val="tx1"/>
        </a:buClr>
        <a:buFont typeface="Wingdings" pitchFamily="2" charset="2"/>
        <a:buChar char="§"/>
        <a:defRPr sz="1000">
          <a:solidFill>
            <a:schemeClr val="tx1"/>
          </a:solidFill>
          <a:latin typeface="+mn-lt"/>
          <a:ea typeface="+mn-ea"/>
        </a:defRPr>
      </a:lvl6pPr>
      <a:lvl7pPr marL="2404782" indent="-228573" algn="l" rtl="0" eaLnBrk="1" fontAlgn="base" hangingPunct="1">
        <a:spcBef>
          <a:spcPct val="20000"/>
        </a:spcBef>
        <a:spcAft>
          <a:spcPct val="0"/>
        </a:spcAft>
        <a:buClr>
          <a:schemeClr val="tx1"/>
        </a:buClr>
        <a:buFont typeface="Wingdings" pitchFamily="2" charset="2"/>
        <a:buChar char="§"/>
        <a:defRPr sz="1000">
          <a:solidFill>
            <a:schemeClr val="tx1"/>
          </a:solidFill>
          <a:latin typeface="+mn-lt"/>
          <a:ea typeface="+mn-ea"/>
        </a:defRPr>
      </a:lvl7pPr>
      <a:lvl8pPr marL="2861928" indent="-228573" algn="l" rtl="0" eaLnBrk="1" fontAlgn="base" hangingPunct="1">
        <a:spcBef>
          <a:spcPct val="20000"/>
        </a:spcBef>
        <a:spcAft>
          <a:spcPct val="0"/>
        </a:spcAft>
        <a:buClr>
          <a:schemeClr val="tx1"/>
        </a:buClr>
        <a:buFont typeface="Wingdings" pitchFamily="2" charset="2"/>
        <a:buChar char="§"/>
        <a:defRPr sz="1000">
          <a:solidFill>
            <a:schemeClr val="tx1"/>
          </a:solidFill>
          <a:latin typeface="+mn-lt"/>
          <a:ea typeface="+mn-ea"/>
        </a:defRPr>
      </a:lvl8pPr>
      <a:lvl9pPr marL="3319075" indent="-228573" algn="l" rtl="0" eaLnBrk="1" fontAlgn="base" hangingPunct="1">
        <a:spcBef>
          <a:spcPct val="20000"/>
        </a:spcBef>
        <a:spcAft>
          <a:spcPct val="0"/>
        </a:spcAft>
        <a:buClr>
          <a:schemeClr val="tx1"/>
        </a:buClr>
        <a:buFont typeface="Wingdings" pitchFamily="2" charset="2"/>
        <a:buChar char="§"/>
        <a:defRPr sz="1000">
          <a:solidFill>
            <a:schemeClr val="tx1"/>
          </a:solidFill>
          <a:latin typeface="+mn-lt"/>
          <a:ea typeface="+mn-ea"/>
        </a:defRPr>
      </a:lvl9pPr>
    </p:bodyStyle>
    <p:otherStyle>
      <a:defPPr>
        <a:defRPr lang="en-US"/>
      </a:defPPr>
      <a:lvl1pPr marL="0" algn="l" defTabSz="914293" rtl="0" eaLnBrk="1" latinLnBrk="0" hangingPunct="1">
        <a:defRPr sz="1800" kern="1200">
          <a:solidFill>
            <a:schemeClr val="tx1"/>
          </a:solidFill>
          <a:latin typeface="+mn-lt"/>
          <a:ea typeface="+mn-ea"/>
          <a:cs typeface="+mn-cs"/>
        </a:defRPr>
      </a:lvl1pPr>
      <a:lvl2pPr marL="457146" algn="l" defTabSz="914293" rtl="0" eaLnBrk="1" latinLnBrk="0" hangingPunct="1">
        <a:defRPr sz="1800" kern="1200">
          <a:solidFill>
            <a:schemeClr val="tx1"/>
          </a:solidFill>
          <a:latin typeface="+mn-lt"/>
          <a:ea typeface="+mn-ea"/>
          <a:cs typeface="+mn-cs"/>
        </a:defRPr>
      </a:lvl2pPr>
      <a:lvl3pPr marL="914293" algn="l" defTabSz="914293" rtl="0" eaLnBrk="1" latinLnBrk="0" hangingPunct="1">
        <a:defRPr sz="1800" kern="1200">
          <a:solidFill>
            <a:schemeClr val="tx1"/>
          </a:solidFill>
          <a:latin typeface="+mn-lt"/>
          <a:ea typeface="+mn-ea"/>
          <a:cs typeface="+mn-cs"/>
        </a:defRPr>
      </a:lvl3pPr>
      <a:lvl4pPr marL="1371440" algn="l" defTabSz="914293" rtl="0" eaLnBrk="1" latinLnBrk="0" hangingPunct="1">
        <a:defRPr sz="1800" kern="1200">
          <a:solidFill>
            <a:schemeClr val="tx1"/>
          </a:solidFill>
          <a:latin typeface="+mn-lt"/>
          <a:ea typeface="+mn-ea"/>
          <a:cs typeface="+mn-cs"/>
        </a:defRPr>
      </a:lvl4pPr>
      <a:lvl5pPr marL="1828586" algn="l" defTabSz="914293" rtl="0" eaLnBrk="1" latinLnBrk="0" hangingPunct="1">
        <a:defRPr sz="1800" kern="1200">
          <a:solidFill>
            <a:schemeClr val="tx1"/>
          </a:solidFill>
          <a:latin typeface="+mn-lt"/>
          <a:ea typeface="+mn-ea"/>
          <a:cs typeface="+mn-cs"/>
        </a:defRPr>
      </a:lvl5pPr>
      <a:lvl6pPr marL="2285733" algn="l" defTabSz="914293" rtl="0" eaLnBrk="1" latinLnBrk="0" hangingPunct="1">
        <a:defRPr sz="1800" kern="1200">
          <a:solidFill>
            <a:schemeClr val="tx1"/>
          </a:solidFill>
          <a:latin typeface="+mn-lt"/>
          <a:ea typeface="+mn-ea"/>
          <a:cs typeface="+mn-cs"/>
        </a:defRPr>
      </a:lvl6pPr>
      <a:lvl7pPr marL="2742879" algn="l" defTabSz="914293" rtl="0" eaLnBrk="1" latinLnBrk="0" hangingPunct="1">
        <a:defRPr sz="1800" kern="1200">
          <a:solidFill>
            <a:schemeClr val="tx1"/>
          </a:solidFill>
          <a:latin typeface="+mn-lt"/>
          <a:ea typeface="+mn-ea"/>
          <a:cs typeface="+mn-cs"/>
        </a:defRPr>
      </a:lvl7pPr>
      <a:lvl8pPr marL="3200026" algn="l" defTabSz="914293" rtl="0" eaLnBrk="1" latinLnBrk="0" hangingPunct="1">
        <a:defRPr sz="1800" kern="1200">
          <a:solidFill>
            <a:schemeClr val="tx1"/>
          </a:solidFill>
          <a:latin typeface="+mn-lt"/>
          <a:ea typeface="+mn-ea"/>
          <a:cs typeface="+mn-cs"/>
        </a:defRPr>
      </a:lvl8pPr>
      <a:lvl9pPr marL="3657172" algn="l" defTabSz="91429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32.emf"/></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Z:\Marketing\Marketing Materials\Logo Files\Concentric Logos\For Print\4_Color\CEA_4c.tif"/>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05400" y="365872"/>
            <a:ext cx="3315970" cy="803275"/>
          </a:xfrm>
          <a:prstGeom prst="rect">
            <a:avLst/>
          </a:prstGeom>
          <a:noFill/>
          <a:ln>
            <a:noFill/>
          </a:ln>
        </p:spPr>
      </p:pic>
      <p:sp>
        <p:nvSpPr>
          <p:cNvPr id="7" name="Line 3"/>
          <p:cNvSpPr>
            <a:spLocks noChangeShapeType="1"/>
          </p:cNvSpPr>
          <p:nvPr/>
        </p:nvSpPr>
        <p:spPr bwMode="auto">
          <a:xfrm>
            <a:off x="455615" y="1385046"/>
            <a:ext cx="8226425" cy="0"/>
          </a:xfrm>
          <a:prstGeom prst="line">
            <a:avLst/>
          </a:prstGeom>
          <a:ln>
            <a:headEnd type="none" w="sm" len="sm"/>
            <a:tailEnd type="none" w="sm" len="sm"/>
          </a:ln>
        </p:spPr>
        <p:style>
          <a:lnRef idx="3">
            <a:schemeClr val="accent6"/>
          </a:lnRef>
          <a:fillRef idx="0">
            <a:schemeClr val="accent6"/>
          </a:fillRef>
          <a:effectRef idx="2">
            <a:schemeClr val="accent6"/>
          </a:effectRef>
          <a:fontRef idx="minor">
            <a:schemeClr val="tx1"/>
          </a:fontRef>
        </p:style>
        <p:txBody>
          <a:bodyPr lIns="91418" tIns="45709" rIns="91418" bIns="45709"/>
          <a:lstStyle/>
          <a:p>
            <a:pPr fontAlgn="base">
              <a:spcBef>
                <a:spcPct val="0"/>
              </a:spcBef>
              <a:spcAft>
                <a:spcPct val="0"/>
              </a:spcAft>
              <a:defRPr/>
            </a:pPr>
            <a:endParaRPr lang="en-US" dirty="0">
              <a:solidFill>
                <a:srgbClr val="000000"/>
              </a:solidFill>
            </a:endParaRPr>
          </a:p>
        </p:txBody>
      </p:sp>
      <p:sp>
        <p:nvSpPr>
          <p:cNvPr id="9" name="Subtitle 2"/>
          <p:cNvSpPr>
            <a:spLocks noGrp="1"/>
          </p:cNvSpPr>
          <p:nvPr>
            <p:ph type="subTitle" idx="1"/>
          </p:nvPr>
        </p:nvSpPr>
        <p:spPr>
          <a:xfrm>
            <a:off x="474451" y="2143177"/>
            <a:ext cx="8226425" cy="1066800"/>
          </a:xfrm>
        </p:spPr>
        <p:txBody>
          <a:bodyPr rtlCol="0">
            <a:noAutofit/>
          </a:bodyPr>
          <a:lstStyle/>
          <a:p>
            <a:pPr fontAlgn="auto">
              <a:spcAft>
                <a:spcPts val="1200"/>
              </a:spcAft>
              <a:buClr>
                <a:schemeClr val="accent2">
                  <a:lumMod val="50000"/>
                </a:schemeClr>
              </a:buClr>
              <a:defRPr/>
            </a:pPr>
            <a:r>
              <a:rPr lang="en-US" sz="2000" kern="1200" cap="small" dirty="0">
                <a:solidFill>
                  <a:schemeClr val="tx1"/>
                </a:solidFill>
                <a:latin typeface="Adobe Garamond Pro Bold" pitchFamily="18" charset="0"/>
                <a:cs typeface="+mn-cs"/>
              </a:rPr>
              <a:t>ISO-NE CONE and ORTP Analysis</a:t>
            </a:r>
          </a:p>
          <a:p>
            <a:pPr fontAlgn="auto">
              <a:spcAft>
                <a:spcPts val="5400"/>
              </a:spcAft>
              <a:buClr>
                <a:schemeClr val="accent2">
                  <a:lumMod val="50000"/>
                </a:schemeClr>
              </a:buClr>
              <a:defRPr/>
            </a:pPr>
            <a:r>
              <a:rPr lang="en-US" sz="1600" kern="1200" cap="small" dirty="0">
                <a:solidFill>
                  <a:schemeClr val="tx1"/>
                </a:solidFill>
                <a:latin typeface="Adobe Garamond Pro Bold" pitchFamily="18" charset="0"/>
              </a:rPr>
              <a:t>July 19, 2016</a:t>
            </a:r>
          </a:p>
          <a:p>
            <a:pPr fontAlgn="auto">
              <a:spcAft>
                <a:spcPts val="1200"/>
              </a:spcAft>
              <a:buClr>
                <a:schemeClr val="accent2">
                  <a:lumMod val="50000"/>
                </a:schemeClr>
              </a:buClr>
              <a:defRPr/>
            </a:pPr>
            <a:endParaRPr lang="en-US" sz="1600" kern="1200" cap="small" dirty="0">
              <a:solidFill>
                <a:schemeClr val="tx1"/>
              </a:solidFill>
              <a:latin typeface="Adobe Garamond Pro Bold" pitchFamily="18" charset="0"/>
              <a:cs typeface="+mn-cs"/>
            </a:endParaRPr>
          </a:p>
          <a:p>
            <a:pPr fontAlgn="auto">
              <a:spcAft>
                <a:spcPts val="1200"/>
              </a:spcAft>
              <a:buClr>
                <a:schemeClr val="accent2">
                  <a:lumMod val="50000"/>
                </a:schemeClr>
              </a:buClr>
              <a:defRPr/>
            </a:pPr>
            <a:endParaRPr lang="en-US" sz="1600" kern="1200" cap="small" dirty="0">
              <a:solidFill>
                <a:schemeClr val="tx1"/>
              </a:solidFill>
              <a:latin typeface="Adobe Garamond Pro Bold" pitchFamily="18" charset="0"/>
              <a:cs typeface="+mn-cs"/>
            </a:endParaRPr>
          </a:p>
          <a:p>
            <a:pPr fontAlgn="auto">
              <a:spcAft>
                <a:spcPts val="1200"/>
              </a:spcAft>
              <a:buClr>
                <a:schemeClr val="accent2">
                  <a:lumMod val="50000"/>
                </a:schemeClr>
              </a:buClr>
              <a:defRPr/>
            </a:pPr>
            <a:endParaRPr lang="en-US" sz="1600" kern="1200" cap="small" dirty="0">
              <a:solidFill>
                <a:schemeClr val="tx1"/>
              </a:solidFill>
              <a:latin typeface="Adobe Garamond Pro Bold" pitchFamily="18" charset="0"/>
              <a:cs typeface="+mn-cs"/>
            </a:endParaRPr>
          </a:p>
          <a:p>
            <a:pPr fontAlgn="auto">
              <a:spcAft>
                <a:spcPts val="1200"/>
              </a:spcAft>
              <a:buClr>
                <a:schemeClr val="accent2">
                  <a:lumMod val="50000"/>
                </a:schemeClr>
              </a:buClr>
              <a:defRPr/>
            </a:pPr>
            <a:endParaRPr lang="en-US" sz="1600" kern="1200" cap="small" dirty="0">
              <a:solidFill>
                <a:schemeClr val="tx1"/>
              </a:solidFill>
              <a:latin typeface="Adobe Garamond Pro Bold" pitchFamily="18" charset="0"/>
              <a:cs typeface="+mn-cs"/>
            </a:endParaRPr>
          </a:p>
          <a:p>
            <a:pPr fontAlgn="auto">
              <a:spcAft>
                <a:spcPts val="1200"/>
              </a:spcAft>
              <a:buClr>
                <a:schemeClr val="accent2">
                  <a:lumMod val="50000"/>
                </a:schemeClr>
              </a:buClr>
              <a:defRPr/>
            </a:pPr>
            <a:endParaRPr lang="en-US" sz="1600" kern="1200" cap="small" dirty="0">
              <a:solidFill>
                <a:schemeClr val="tx1"/>
              </a:solidFill>
              <a:latin typeface="Adobe Garamond Pro Bold" pitchFamily="18" charset="0"/>
              <a:cs typeface="+mn-cs"/>
            </a:endParaRPr>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xmlns="" val="0"/>
              </a:ext>
            </a:extLst>
          </a:blip>
          <a:srcRect b="7885"/>
          <a:stretch/>
        </p:blipFill>
        <p:spPr>
          <a:xfrm>
            <a:off x="1291080" y="3087149"/>
            <a:ext cx="6555493" cy="2905125"/>
          </a:xfrm>
          <a:prstGeom prst="rect">
            <a:avLst/>
          </a:prstGeom>
        </p:spPr>
      </p:pic>
      <p:sp>
        <p:nvSpPr>
          <p:cNvPr id="8" name="Rectangle 7"/>
          <p:cNvSpPr/>
          <p:nvPr/>
        </p:nvSpPr>
        <p:spPr>
          <a:xfrm>
            <a:off x="7309260" y="6477000"/>
            <a:ext cx="1556836" cy="184666"/>
          </a:xfrm>
          <a:prstGeom prst="rect">
            <a:avLst/>
          </a:prstGeom>
        </p:spPr>
        <p:txBody>
          <a:bodyPr wrap="none">
            <a:spAutoFit/>
          </a:bodyPr>
          <a:lstStyle/>
          <a:p>
            <a:pPr marL="0" marR="0" algn="ctr" fontAlgn="base">
              <a:spcBef>
                <a:spcPts val="0"/>
              </a:spcBef>
              <a:spcAft>
                <a:spcPts val="0"/>
              </a:spcAft>
            </a:pPr>
            <a:r>
              <a:rPr lang="en-US" sz="600" kern="1200" dirty="0">
                <a:solidFill>
                  <a:schemeClr val="accent6">
                    <a:lumMod val="75000"/>
                  </a:schemeClr>
                </a:solidFill>
                <a:effectLst/>
                <a:latin typeface="Palatino Linotype"/>
                <a:ea typeface="MS PGothic"/>
                <a:cs typeface="Times New Roman"/>
              </a:rPr>
              <a:t>© Concentric Energy Advisors, Inc. 2016</a:t>
            </a:r>
            <a:endParaRPr lang="en-US" sz="1200" dirty="0">
              <a:solidFill>
                <a:schemeClr val="accent6">
                  <a:lumMod val="75000"/>
                </a:schemeClr>
              </a:solidFill>
              <a:effectLst/>
              <a:latin typeface="Times New Roman"/>
              <a:ea typeface="Times New Roman"/>
            </a:endParaRPr>
          </a:p>
        </p:txBody>
      </p:sp>
      <p:pic>
        <p:nvPicPr>
          <p:cNvPr id="3" name="Picture 2"/>
          <p:cNvPicPr>
            <a:picLocks noChangeAspect="1"/>
          </p:cNvPicPr>
          <p:nvPr/>
        </p:nvPicPr>
        <p:blipFill>
          <a:blip r:embed="rId5" cstate="print"/>
          <a:stretch>
            <a:fillRect/>
          </a:stretch>
        </p:blipFill>
        <p:spPr>
          <a:xfrm>
            <a:off x="455615" y="303350"/>
            <a:ext cx="1040953" cy="865797"/>
          </a:xfrm>
          <a:prstGeom prst="rect">
            <a:avLst/>
          </a:prstGeom>
        </p:spPr>
      </p:pic>
      <p:sp>
        <p:nvSpPr>
          <p:cNvPr id="2" name="TextBox 1"/>
          <p:cNvSpPr txBox="1"/>
          <p:nvPr/>
        </p:nvSpPr>
        <p:spPr>
          <a:xfrm>
            <a:off x="2743200" y="6015335"/>
            <a:ext cx="3429000" cy="338554"/>
          </a:xfrm>
          <a:prstGeom prst="rect">
            <a:avLst/>
          </a:prstGeom>
          <a:noFill/>
        </p:spPr>
        <p:txBody>
          <a:bodyPr wrap="square" rtlCol="0">
            <a:spAutoFit/>
          </a:bodyPr>
          <a:lstStyle/>
          <a:p>
            <a:pPr algn="ctr"/>
            <a:r>
              <a:rPr lang="en-US" sz="1600" cap="small" dirty="0"/>
              <a:t>ISO-NE </a:t>
            </a:r>
            <a:r>
              <a:rPr lang="en-US" sz="1600" cap="small" dirty="0" smtClean="0"/>
              <a:t>Public</a:t>
            </a:r>
            <a:endParaRPr lang="en-US" sz="1600" cap="small" dirty="0"/>
          </a:p>
        </p:txBody>
      </p:sp>
      <p:pic>
        <p:nvPicPr>
          <p:cNvPr id="4" name="Picture 3"/>
          <p:cNvPicPr>
            <a:picLocks noChangeAspect="1"/>
          </p:cNvPicPr>
          <p:nvPr/>
        </p:nvPicPr>
        <p:blipFill>
          <a:blip r:embed="rId6" cstate="print"/>
          <a:stretch>
            <a:fillRect/>
          </a:stretch>
        </p:blipFill>
        <p:spPr>
          <a:xfrm>
            <a:off x="2971801" y="3233038"/>
            <a:ext cx="3200400" cy="2549686"/>
          </a:xfrm>
          <a:prstGeom prst="rect">
            <a:avLst/>
          </a:prstGeom>
        </p:spPr>
      </p:pic>
    </p:spTree>
    <p:extLst>
      <p:ext uri="{BB962C8B-B14F-4D97-AF65-F5344CB8AC3E}">
        <p14:creationId xmlns:p14="http://schemas.microsoft.com/office/powerpoint/2010/main" xmlns="" val="30919529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lstStyle/>
          <a:p>
            <a:r>
              <a:rPr lang="en-US" dirty="0"/>
              <a:t>Recent Construction in New England </a:t>
            </a:r>
          </a:p>
        </p:txBody>
      </p:sp>
      <p:sp>
        <p:nvSpPr>
          <p:cNvPr id="3" name="TextBox 2"/>
          <p:cNvSpPr txBox="1"/>
          <p:nvPr/>
        </p:nvSpPr>
        <p:spPr>
          <a:xfrm>
            <a:off x="1447800" y="6075134"/>
            <a:ext cx="4648200" cy="261610"/>
          </a:xfrm>
          <a:prstGeom prst="rect">
            <a:avLst/>
          </a:prstGeom>
          <a:noFill/>
        </p:spPr>
        <p:txBody>
          <a:bodyPr wrap="square" rtlCol="0">
            <a:spAutoFit/>
          </a:bodyPr>
          <a:lstStyle/>
          <a:p>
            <a:r>
              <a:rPr lang="en-US" sz="1050" dirty="0"/>
              <a:t>Source: SNL Energy</a:t>
            </a:r>
          </a:p>
        </p:txBody>
      </p:sp>
      <p:pic>
        <p:nvPicPr>
          <p:cNvPr id="4" name="Picture 3"/>
          <p:cNvPicPr>
            <a:picLocks noChangeAspect="1"/>
          </p:cNvPicPr>
          <p:nvPr/>
        </p:nvPicPr>
        <p:blipFill>
          <a:blip r:embed="rId3" cstate="print"/>
          <a:stretch>
            <a:fillRect/>
          </a:stretch>
        </p:blipFill>
        <p:spPr>
          <a:xfrm>
            <a:off x="86226" y="1066800"/>
            <a:ext cx="8981574" cy="5008333"/>
          </a:xfrm>
          <a:prstGeom prst="rect">
            <a:avLst/>
          </a:prstGeom>
        </p:spPr>
      </p:pic>
    </p:spTree>
    <p:extLst>
      <p:ext uri="{BB962C8B-B14F-4D97-AF65-F5344CB8AC3E}">
        <p14:creationId xmlns:p14="http://schemas.microsoft.com/office/powerpoint/2010/main" xmlns="" val="19300944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lstStyle/>
          <a:p>
            <a:r>
              <a:rPr lang="en-US" dirty="0"/>
              <a:t>CONE: Technologies Being Considered for Further Evaluation</a:t>
            </a:r>
          </a:p>
        </p:txBody>
      </p:sp>
      <p:sp>
        <p:nvSpPr>
          <p:cNvPr id="3" name="Content Placeholder 2"/>
          <p:cNvSpPr>
            <a:spLocks noGrp="1"/>
          </p:cNvSpPr>
          <p:nvPr>
            <p:ph type="body" sz="quarter" idx="10"/>
          </p:nvPr>
        </p:nvSpPr>
        <p:spPr>
          <a:xfrm>
            <a:off x="457200" y="1066800"/>
            <a:ext cx="8229600" cy="4876800"/>
          </a:xfrm>
          <a:solidFill>
            <a:schemeClr val="bg1"/>
          </a:solidFill>
        </p:spPr>
        <p:txBody>
          <a:bodyPr>
            <a:normAutofit/>
          </a:bodyPr>
          <a:lstStyle/>
          <a:p>
            <a:pPr marL="285750" lvl="1">
              <a:lnSpc>
                <a:spcPct val="134000"/>
              </a:lnSpc>
              <a:spcBef>
                <a:spcPts val="0"/>
              </a:spcBef>
              <a:spcAft>
                <a:spcPts val="0"/>
              </a:spcAft>
              <a:buClr>
                <a:schemeClr val="accent6">
                  <a:lumMod val="50000"/>
                </a:schemeClr>
              </a:buClr>
              <a:buFont typeface="Arial" panose="020B0604020202020204" pitchFamily="34" charset="0"/>
              <a:buChar char="•"/>
            </a:pPr>
            <a:r>
              <a:rPr lang="en-US" sz="1800" dirty="0"/>
              <a:t>Simple cycle gas turbines</a:t>
            </a:r>
          </a:p>
          <a:p>
            <a:pPr marL="744485" lvl="1">
              <a:lnSpc>
                <a:spcPct val="124000"/>
              </a:lnSpc>
              <a:spcBef>
                <a:spcPts val="0"/>
              </a:spcBef>
              <a:spcAft>
                <a:spcPts val="600"/>
              </a:spcAft>
              <a:buClr>
                <a:schemeClr val="bg2">
                  <a:lumMod val="10000"/>
                </a:schemeClr>
              </a:buClr>
              <a:buFont typeface="Arial" pitchFamily="34" charset="0"/>
              <a:buChar char="•"/>
            </a:pPr>
            <a:r>
              <a:rPr lang="en-US" dirty="0"/>
              <a:t>Aeroderivative</a:t>
            </a:r>
          </a:p>
          <a:p>
            <a:pPr marL="744485" lvl="1">
              <a:lnSpc>
                <a:spcPct val="124000"/>
              </a:lnSpc>
              <a:spcBef>
                <a:spcPts val="0"/>
              </a:spcBef>
              <a:spcAft>
                <a:spcPts val="600"/>
              </a:spcAft>
              <a:buClr>
                <a:schemeClr val="bg2">
                  <a:lumMod val="10000"/>
                </a:schemeClr>
              </a:buClr>
              <a:buFont typeface="Arial" pitchFamily="34" charset="0"/>
              <a:buChar char="•"/>
            </a:pPr>
            <a:r>
              <a:rPr lang="en-US" dirty="0"/>
              <a:t>Frame Machines</a:t>
            </a:r>
          </a:p>
          <a:p>
            <a:pPr marL="744485" lvl="1">
              <a:lnSpc>
                <a:spcPct val="124000"/>
              </a:lnSpc>
              <a:spcBef>
                <a:spcPts val="0"/>
              </a:spcBef>
              <a:spcAft>
                <a:spcPts val="600"/>
              </a:spcAft>
              <a:buClr>
                <a:schemeClr val="bg2">
                  <a:lumMod val="10000"/>
                </a:schemeClr>
              </a:buClr>
              <a:buFont typeface="Arial" pitchFamily="34" charset="0"/>
              <a:buChar char="•"/>
            </a:pPr>
            <a:r>
              <a:rPr lang="en-US" dirty="0"/>
              <a:t>Advanced Aeroderivative</a:t>
            </a:r>
          </a:p>
          <a:p>
            <a:pPr marL="285750" lvl="1">
              <a:lnSpc>
                <a:spcPct val="134000"/>
              </a:lnSpc>
              <a:spcBef>
                <a:spcPts val="0"/>
              </a:spcBef>
              <a:spcAft>
                <a:spcPts val="0"/>
              </a:spcAft>
              <a:buClr>
                <a:schemeClr val="accent6">
                  <a:lumMod val="50000"/>
                </a:schemeClr>
              </a:buClr>
              <a:buFont typeface="Arial" panose="020B0604020202020204" pitchFamily="34" charset="0"/>
              <a:buChar char="•"/>
            </a:pPr>
            <a:r>
              <a:rPr lang="en-US" sz="1800" dirty="0"/>
              <a:t>Combined cycle gas turbines</a:t>
            </a:r>
          </a:p>
          <a:p>
            <a:pPr marL="744485" lvl="1">
              <a:lnSpc>
                <a:spcPct val="134000"/>
              </a:lnSpc>
              <a:spcBef>
                <a:spcPts val="0"/>
              </a:spcBef>
              <a:spcAft>
                <a:spcPts val="600"/>
              </a:spcAft>
              <a:buClr>
                <a:schemeClr val="bg2">
                  <a:lumMod val="10000"/>
                </a:schemeClr>
              </a:buClr>
              <a:buFont typeface="Arial" pitchFamily="34" charset="0"/>
              <a:buChar char="•"/>
            </a:pPr>
            <a:r>
              <a:rPr lang="en-US" dirty="0"/>
              <a:t>Aeroderivative</a:t>
            </a:r>
          </a:p>
          <a:p>
            <a:pPr marL="744485" lvl="1">
              <a:lnSpc>
                <a:spcPct val="134000"/>
              </a:lnSpc>
              <a:spcBef>
                <a:spcPts val="0"/>
              </a:spcBef>
              <a:spcAft>
                <a:spcPts val="600"/>
              </a:spcAft>
              <a:buClr>
                <a:schemeClr val="bg2">
                  <a:lumMod val="10000"/>
                </a:schemeClr>
              </a:buClr>
              <a:buFont typeface="Arial" pitchFamily="34" charset="0"/>
              <a:buChar char="•"/>
            </a:pPr>
            <a:r>
              <a:rPr lang="en-US" dirty="0"/>
              <a:t>Frame Machines</a:t>
            </a:r>
          </a:p>
          <a:p>
            <a:pPr marL="744485" lvl="1">
              <a:lnSpc>
                <a:spcPct val="134000"/>
              </a:lnSpc>
              <a:spcBef>
                <a:spcPts val="0"/>
              </a:spcBef>
              <a:spcAft>
                <a:spcPts val="0"/>
              </a:spcAft>
              <a:buClr>
                <a:schemeClr val="bg2">
                  <a:lumMod val="10000"/>
                </a:schemeClr>
              </a:buClr>
              <a:buFont typeface="Arial" pitchFamily="34" charset="0"/>
              <a:buChar char="•"/>
            </a:pPr>
            <a:r>
              <a:rPr lang="en-US" dirty="0"/>
              <a:t>Triple pressure steam cycle</a:t>
            </a:r>
          </a:p>
        </p:txBody>
      </p:sp>
    </p:spTree>
    <p:extLst>
      <p:ext uri="{BB962C8B-B14F-4D97-AF65-F5344CB8AC3E}">
        <p14:creationId xmlns:p14="http://schemas.microsoft.com/office/powerpoint/2010/main" xmlns="" val="4067161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129988"/>
            <a:ext cx="8839200" cy="762000"/>
          </a:xfrm>
        </p:spPr>
        <p:txBody>
          <a:bodyPr/>
          <a:lstStyle/>
          <a:p>
            <a:r>
              <a:rPr lang="en-US" dirty="0"/>
              <a:t>CONE: Technologies Being Considered for Further Evaluation (cont’d)</a:t>
            </a:r>
          </a:p>
        </p:txBody>
      </p:sp>
      <p:sp>
        <p:nvSpPr>
          <p:cNvPr id="3" name="Text Placeholder 2"/>
          <p:cNvSpPr>
            <a:spLocks noGrp="1"/>
          </p:cNvSpPr>
          <p:nvPr>
            <p:ph idx="1"/>
          </p:nvPr>
        </p:nvSpPr>
        <p:spPr/>
        <p:txBody>
          <a:bodyPr tIns="0"/>
          <a:lstStyle/>
          <a:p>
            <a:pPr marL="285750" lvl="1" indent="-285750">
              <a:lnSpc>
                <a:spcPct val="134000"/>
              </a:lnSpc>
              <a:spcAft>
                <a:spcPts val="0"/>
              </a:spcAft>
              <a:buClr>
                <a:schemeClr val="accent6">
                  <a:lumMod val="50000"/>
                </a:schemeClr>
              </a:buClr>
            </a:pPr>
            <a:r>
              <a:rPr lang="en-US" sz="1800" dirty="0"/>
              <a:t>Simple cycle combustion or gas turbine engines </a:t>
            </a:r>
          </a:p>
          <a:p>
            <a:pPr lvl="1"/>
            <a:r>
              <a:rPr lang="en-US" dirty="0"/>
              <a:t>Developed from airplane engines as aeroderivatives</a:t>
            </a:r>
          </a:p>
          <a:p>
            <a:pPr lvl="1"/>
            <a:r>
              <a:rPr lang="en-US" dirty="0"/>
              <a:t>Usually installed for peak power production</a:t>
            </a:r>
          </a:p>
          <a:p>
            <a:pPr lvl="1"/>
            <a:r>
              <a:rPr lang="en-US" dirty="0"/>
              <a:t>Developed as dedicated power generation machines as Frame machines</a:t>
            </a:r>
          </a:p>
          <a:p>
            <a:pPr lvl="2"/>
            <a:r>
              <a:rPr lang="en-US" sz="1600" dirty="0"/>
              <a:t>Industrial design intended for long term operation at high efficiencies</a:t>
            </a:r>
          </a:p>
          <a:p>
            <a:pPr lvl="2"/>
            <a:r>
              <a:rPr lang="en-US" sz="1600" dirty="0"/>
              <a:t>Current Frame designs are undergoing a step-change improvement in output and efficiency</a:t>
            </a:r>
          </a:p>
          <a:p>
            <a:pPr lvl="1"/>
            <a:r>
              <a:rPr lang="en-US" dirty="0"/>
              <a:t>Provide reliable generation to the grid for a low capital cost</a:t>
            </a:r>
          </a:p>
          <a:p>
            <a:pPr lvl="1"/>
            <a:r>
              <a:rPr lang="en-US" dirty="0"/>
              <a:t>Provide reasonable efficiency</a:t>
            </a:r>
          </a:p>
          <a:p>
            <a:pPr lvl="1"/>
            <a:r>
              <a:rPr lang="en-US" dirty="0"/>
              <a:t>Can be installed with fast start capability</a:t>
            </a:r>
          </a:p>
          <a:p>
            <a:pPr lvl="1"/>
            <a:r>
              <a:rPr lang="en-US" dirty="0"/>
              <a:t>Can be arranged for conversion to combined cycle at a later time</a:t>
            </a:r>
          </a:p>
          <a:p>
            <a:pPr lvl="1"/>
            <a:r>
              <a:rPr lang="en-US" dirty="0"/>
              <a:t>Technology being continuously developed and improved by the manufacturers</a:t>
            </a:r>
          </a:p>
          <a:p>
            <a:pPr lvl="1"/>
            <a:endParaRPr lang="en-US" dirty="0"/>
          </a:p>
          <a:p>
            <a:pPr lvl="1"/>
            <a:endParaRPr lang="en-US" dirty="0"/>
          </a:p>
          <a:p>
            <a:pPr lvl="1"/>
            <a:endParaRPr lang="en-US" dirty="0"/>
          </a:p>
          <a:p>
            <a:pPr lvl="1"/>
            <a:endParaRPr lang="en-US" dirty="0"/>
          </a:p>
        </p:txBody>
      </p:sp>
    </p:spTree>
    <p:extLst>
      <p:ext uri="{BB962C8B-B14F-4D97-AF65-F5344CB8AC3E}">
        <p14:creationId xmlns:p14="http://schemas.microsoft.com/office/powerpoint/2010/main" xmlns="" val="240290788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CONE: Simple Cycle Gas Turbines</a:t>
            </a:r>
          </a:p>
        </p:txBody>
      </p:sp>
      <p:sp>
        <p:nvSpPr>
          <p:cNvPr id="3" name="Content Placeholder 2"/>
          <p:cNvSpPr>
            <a:spLocks noGrp="1"/>
          </p:cNvSpPr>
          <p:nvPr>
            <p:ph idx="1"/>
          </p:nvPr>
        </p:nvSpPr>
        <p:spPr>
          <a:xfrm>
            <a:off x="455614" y="990600"/>
            <a:ext cx="8226425" cy="5531224"/>
          </a:xfrm>
        </p:spPr>
        <p:txBody>
          <a:bodyPr>
            <a:normAutofit fontScale="55000" lnSpcReduction="20000"/>
          </a:bodyPr>
          <a:lstStyle/>
          <a:p>
            <a:pPr marL="457200" indent="-457200">
              <a:buFont typeface="Arial" panose="020B0604020202020204" pitchFamily="34" charset="0"/>
              <a:buChar char="•"/>
            </a:pPr>
            <a:r>
              <a:rPr lang="en-US" sz="3300" dirty="0"/>
              <a:t>Aeroderivatives</a:t>
            </a:r>
          </a:p>
          <a:p>
            <a:pPr lvl="1"/>
            <a:r>
              <a:rPr lang="en-US" sz="2200" dirty="0"/>
              <a:t>GE LM6000PH and LM6000 PF+</a:t>
            </a:r>
          </a:p>
          <a:p>
            <a:pPr lvl="2"/>
            <a:r>
              <a:rPr lang="en-US" sz="1800" dirty="0"/>
              <a:t>One of the most widely installed machines in New England</a:t>
            </a:r>
          </a:p>
          <a:p>
            <a:pPr lvl="2"/>
            <a:r>
              <a:rPr lang="en-US" sz="1800" dirty="0"/>
              <a:t>Latest drycooled version</a:t>
            </a:r>
          </a:p>
          <a:p>
            <a:pPr lvl="1"/>
            <a:r>
              <a:rPr lang="en-US" sz="2200" dirty="0"/>
              <a:t>LM2500 </a:t>
            </a:r>
          </a:p>
          <a:p>
            <a:pPr lvl="2"/>
            <a:r>
              <a:rPr lang="en-US" sz="1800" dirty="0"/>
              <a:t>High $/kW installed cost</a:t>
            </a:r>
          </a:p>
          <a:p>
            <a:pPr lvl="2"/>
            <a:r>
              <a:rPr lang="en-US" sz="1800" dirty="0"/>
              <a:t>Often utilized in CHP or industrial process applications</a:t>
            </a:r>
          </a:p>
          <a:p>
            <a:pPr lvl="1"/>
            <a:r>
              <a:rPr lang="en-US" sz="2200" dirty="0"/>
              <a:t>Rolls Royce Trent</a:t>
            </a:r>
          </a:p>
          <a:p>
            <a:pPr lvl="2"/>
            <a:r>
              <a:rPr lang="en-US" sz="1800" dirty="0"/>
              <a:t>Viable option to LM6000 family</a:t>
            </a:r>
          </a:p>
          <a:p>
            <a:pPr lvl="1"/>
            <a:r>
              <a:rPr lang="en-US" sz="2200" dirty="0"/>
              <a:t>MHI Pratt &amp; Whitney FT8 Swiftpac</a:t>
            </a:r>
          </a:p>
          <a:p>
            <a:pPr lvl="2"/>
            <a:r>
              <a:rPr lang="en-US" sz="1800" dirty="0"/>
              <a:t>Less efficient machine with small NE installed base</a:t>
            </a:r>
          </a:p>
          <a:p>
            <a:pPr lvl="1"/>
            <a:r>
              <a:rPr lang="en-US" sz="1900" dirty="0"/>
              <a:t>Siemens SGT 800</a:t>
            </a:r>
          </a:p>
          <a:p>
            <a:pPr lvl="2"/>
            <a:r>
              <a:rPr lang="en-US" sz="1800" dirty="0"/>
              <a:t>Efficient competitor to LM6000  and Trent with small installed base in NE</a:t>
            </a:r>
          </a:p>
          <a:p>
            <a:pPr lvl="1"/>
            <a:r>
              <a:rPr lang="en-US" sz="2200" dirty="0"/>
              <a:t>Solar Titan 250</a:t>
            </a:r>
          </a:p>
          <a:p>
            <a:pPr lvl="2"/>
            <a:r>
              <a:rPr lang="en-US" sz="1800" dirty="0"/>
              <a:t>Small machine with high heat rate and small installed base in NE</a:t>
            </a:r>
          </a:p>
          <a:p>
            <a:pPr lvl="1"/>
            <a:r>
              <a:rPr lang="en-US" sz="2200" dirty="0"/>
              <a:t>Other technology providers offer smaller machines or have small installed base in New England</a:t>
            </a:r>
          </a:p>
          <a:p>
            <a:pPr marL="342900" indent="-342900">
              <a:spcBef>
                <a:spcPts val="1200"/>
              </a:spcBef>
              <a:buFont typeface="Arial" panose="020B0604020202020204" pitchFamily="34" charset="0"/>
              <a:buChar char="•"/>
            </a:pPr>
            <a:r>
              <a:rPr lang="en-US" sz="3300" dirty="0"/>
              <a:t>Advanced Aeroderivative Machine</a:t>
            </a:r>
          </a:p>
          <a:p>
            <a:pPr lvl="1"/>
            <a:r>
              <a:rPr lang="en-US" sz="2200" dirty="0"/>
              <a:t>GE LMS100PB</a:t>
            </a:r>
          </a:p>
          <a:p>
            <a:pPr lvl="2"/>
            <a:r>
              <a:rPr lang="en-US" sz="1800" dirty="0"/>
              <a:t>Dry Cooled machine that is designed with some aeroderivative turbine sections </a:t>
            </a:r>
          </a:p>
          <a:p>
            <a:pPr marL="461908" lvl="2" indent="0">
              <a:buNone/>
            </a:pPr>
            <a:r>
              <a:rPr lang="en-US" sz="1800" dirty="0"/>
              <a:t>	and some frame machine sections.</a:t>
            </a:r>
          </a:p>
          <a:p>
            <a:pPr lvl="2"/>
            <a:r>
              <a:rPr lang="en-US" sz="1800" dirty="0"/>
              <a:t>Only advanced aeroderivative machine available</a:t>
            </a:r>
          </a:p>
          <a:p>
            <a:pPr lvl="2"/>
            <a:r>
              <a:rPr lang="en-US" sz="1800" dirty="0"/>
              <a:t>Most efficient simple cycle gas turbine available</a:t>
            </a:r>
          </a:p>
          <a:p>
            <a:pPr lvl="1"/>
            <a:endParaRPr lang="en-US" sz="1600" dirty="0"/>
          </a:p>
        </p:txBody>
      </p:sp>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72200" y="3910217"/>
            <a:ext cx="2773649" cy="233611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619171" y="1066800"/>
            <a:ext cx="3130739" cy="265446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32126406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dirty="0"/>
              <a:t>CONE:  Large Frame Simple Cycle GT’s</a:t>
            </a:r>
          </a:p>
        </p:txBody>
      </p:sp>
      <p:sp>
        <p:nvSpPr>
          <p:cNvPr id="3" name="Content Placeholder 2"/>
          <p:cNvSpPr>
            <a:spLocks noGrp="1"/>
          </p:cNvSpPr>
          <p:nvPr>
            <p:ph idx="1"/>
          </p:nvPr>
        </p:nvSpPr>
        <p:spPr>
          <a:prstGeom prst="rect">
            <a:avLst/>
          </a:prstGeom>
        </p:spPr>
        <p:txBody>
          <a:bodyPr tIns="0">
            <a:noAutofit/>
          </a:bodyPr>
          <a:lstStyle/>
          <a:p>
            <a:pPr marL="285750" indent="-285750">
              <a:spcAft>
                <a:spcPts val="300"/>
              </a:spcAft>
              <a:buFont typeface="Arial" panose="020B0604020202020204" pitchFamily="34" charset="0"/>
              <a:buChar char="•"/>
            </a:pPr>
            <a:r>
              <a:rPr lang="en-US" dirty="0"/>
              <a:t>Frame Machines</a:t>
            </a:r>
          </a:p>
          <a:p>
            <a:pPr lvl="1">
              <a:spcAft>
                <a:spcPts val="300"/>
              </a:spcAft>
            </a:pPr>
            <a:r>
              <a:rPr lang="en-US" sz="1200" dirty="0"/>
              <a:t>In the middle of a step-change in technology</a:t>
            </a:r>
          </a:p>
          <a:p>
            <a:pPr lvl="1">
              <a:spcAft>
                <a:spcPts val="300"/>
              </a:spcAft>
            </a:pPr>
            <a:r>
              <a:rPr lang="en-US" sz="1100" dirty="0"/>
              <a:t>GE7HA.02</a:t>
            </a:r>
          </a:p>
          <a:p>
            <a:pPr lvl="2">
              <a:spcAft>
                <a:spcPts val="300"/>
              </a:spcAft>
            </a:pPr>
            <a:r>
              <a:rPr lang="en-US" sz="1100" dirty="0"/>
              <a:t>GE’s newest large frame machine</a:t>
            </a:r>
          </a:p>
          <a:p>
            <a:pPr lvl="2">
              <a:spcAft>
                <a:spcPts val="300"/>
              </a:spcAft>
            </a:pPr>
            <a:r>
              <a:rPr lang="en-US" sz="1100" dirty="0"/>
              <a:t>Currently scheduled to be next in GE test rig</a:t>
            </a:r>
          </a:p>
          <a:p>
            <a:pPr lvl="2">
              <a:spcAft>
                <a:spcPts val="300"/>
              </a:spcAft>
            </a:pPr>
            <a:r>
              <a:rPr lang="en-US" sz="1100" dirty="0"/>
              <a:t>Highest Output available for a Frame GT</a:t>
            </a:r>
          </a:p>
          <a:p>
            <a:pPr lvl="2">
              <a:spcAft>
                <a:spcPts val="300"/>
              </a:spcAft>
            </a:pPr>
            <a:r>
              <a:rPr lang="en-US" sz="1100" dirty="0"/>
              <a:t>Not yet in operation</a:t>
            </a:r>
          </a:p>
          <a:p>
            <a:pPr lvl="3">
              <a:spcAft>
                <a:spcPts val="300"/>
              </a:spcAft>
            </a:pPr>
            <a:r>
              <a:rPr lang="en-US" sz="1100" dirty="0"/>
              <a:t>GE Guaranteed performance</a:t>
            </a:r>
          </a:p>
          <a:p>
            <a:pPr lvl="1">
              <a:spcAft>
                <a:spcPts val="300"/>
              </a:spcAft>
            </a:pPr>
            <a:r>
              <a:rPr lang="en-US" sz="1100" dirty="0"/>
              <a:t>Siemens 8000H</a:t>
            </a:r>
          </a:p>
          <a:p>
            <a:pPr lvl="2">
              <a:spcAft>
                <a:spcPts val="300"/>
              </a:spcAft>
            </a:pPr>
            <a:r>
              <a:rPr lang="en-US" sz="1100" dirty="0"/>
              <a:t>Largest installed experience base for large frame gas turbines</a:t>
            </a:r>
          </a:p>
          <a:p>
            <a:pPr lvl="3">
              <a:spcAft>
                <a:spcPts val="300"/>
              </a:spcAft>
            </a:pPr>
            <a:r>
              <a:rPr lang="en-US" sz="1100" dirty="0"/>
              <a:t>Smaller and less efficient than GE ‘s or MHI’s newest machines</a:t>
            </a:r>
          </a:p>
          <a:p>
            <a:pPr lvl="3">
              <a:spcAft>
                <a:spcPts val="300"/>
              </a:spcAft>
            </a:pPr>
            <a:r>
              <a:rPr lang="en-US" sz="1100" dirty="0"/>
              <a:t>Siemens is currently working on a new larger more efficient machine</a:t>
            </a:r>
          </a:p>
          <a:p>
            <a:pPr lvl="1">
              <a:spcAft>
                <a:spcPts val="300"/>
              </a:spcAft>
            </a:pPr>
            <a:r>
              <a:rPr lang="en-US" sz="1100" dirty="0"/>
              <a:t>MHI M501GAC</a:t>
            </a:r>
          </a:p>
          <a:p>
            <a:pPr lvl="2">
              <a:spcAft>
                <a:spcPts val="300"/>
              </a:spcAft>
            </a:pPr>
            <a:r>
              <a:rPr lang="en-US" sz="1100" dirty="0"/>
              <a:t>Air Cooled large frame gas turbine from previous generation technology</a:t>
            </a:r>
          </a:p>
          <a:p>
            <a:pPr lvl="1">
              <a:spcAft>
                <a:spcPts val="300"/>
              </a:spcAft>
            </a:pPr>
            <a:r>
              <a:rPr lang="en-US" sz="1100" dirty="0"/>
              <a:t>MHI 501JAC1</a:t>
            </a:r>
          </a:p>
          <a:p>
            <a:pPr lvl="2">
              <a:spcAft>
                <a:spcPts val="300"/>
              </a:spcAft>
            </a:pPr>
            <a:r>
              <a:rPr lang="en-US" dirty="0"/>
              <a:t>New entry into simple cycle market</a:t>
            </a:r>
          </a:p>
          <a:p>
            <a:pPr lvl="3">
              <a:spcAft>
                <a:spcPts val="300"/>
              </a:spcAft>
            </a:pPr>
            <a:r>
              <a:rPr lang="en-US" dirty="0"/>
              <a:t>Not yet installed in simple cycle configuration</a:t>
            </a:r>
            <a:endParaRPr lang="en-US" sz="1100" dirty="0"/>
          </a:p>
          <a:p>
            <a:pPr lvl="2">
              <a:spcAft>
                <a:spcPts val="300"/>
              </a:spcAft>
            </a:pPr>
            <a:r>
              <a:rPr lang="en-US" sz="1100" dirty="0"/>
              <a:t>Requires negotiation with MHI</a:t>
            </a:r>
          </a:p>
          <a:p>
            <a:pPr lvl="1">
              <a:spcAft>
                <a:spcPts val="300"/>
              </a:spcAft>
            </a:pPr>
            <a:r>
              <a:rPr lang="en-US" sz="1100" dirty="0"/>
              <a:t>Other frame machines</a:t>
            </a:r>
          </a:p>
          <a:p>
            <a:pPr lvl="2">
              <a:spcAft>
                <a:spcPts val="300"/>
              </a:spcAft>
            </a:pPr>
            <a:r>
              <a:rPr lang="en-US" sz="1100" dirty="0"/>
              <a:t>Smaller, more expensive from an installed $/kW perspective, small installed base in United States</a:t>
            </a:r>
          </a:p>
          <a:p>
            <a:pPr lvl="2">
              <a:spcAft>
                <a:spcPts val="300"/>
              </a:spcAft>
            </a:pPr>
            <a:r>
              <a:rPr lang="en-US" sz="1100" dirty="0"/>
              <a:t>MHI/Hitachi HH100 targets 7EA retrofits as a drop-in replacement</a:t>
            </a:r>
          </a:p>
          <a:p>
            <a:pPr lvl="2">
              <a:spcAft>
                <a:spcPts val="300"/>
              </a:spcAft>
            </a:pPr>
            <a:r>
              <a:rPr lang="en-US" sz="1100" dirty="0"/>
              <a:t>Alstom/GE GT-24</a:t>
            </a:r>
          </a:p>
          <a:p>
            <a:pPr lvl="3">
              <a:spcAft>
                <a:spcPts val="300"/>
              </a:spcAft>
            </a:pPr>
            <a:r>
              <a:rPr lang="en-US" dirty="0"/>
              <a:t>Not being marketed aggressively by GE</a:t>
            </a:r>
          </a:p>
          <a:p>
            <a:pPr lvl="3">
              <a:spcAft>
                <a:spcPts val="300"/>
              </a:spcAft>
            </a:pPr>
            <a:endParaRPr lang="en-US" sz="1100" dirty="0"/>
          </a:p>
          <a:p>
            <a:pPr lvl="2">
              <a:spcAft>
                <a:spcPts val="300"/>
              </a:spcAft>
            </a:pPr>
            <a:endParaRPr lang="en-US" sz="1100" dirty="0"/>
          </a:p>
          <a:p>
            <a:pPr lvl="2">
              <a:spcAft>
                <a:spcPts val="300"/>
              </a:spcAft>
            </a:pPr>
            <a:endParaRPr lang="en-US" sz="1100" dirty="0"/>
          </a:p>
          <a:p>
            <a:endParaRPr lang="en-US" sz="1400" dirty="0"/>
          </a:p>
        </p:txBody>
      </p:sp>
      <p:pic>
        <p:nvPicPr>
          <p:cNvPr id="6146" name="Picture 2" descr="https://powergen.gepower.com/content/dam/gepower-pgdp/global/en_US/images/product/gas%20turbines/Photos/LM6000-PF%2B-9_mobile.jp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ackgroundRemoval t="9919" b="89919" l="3318" r="97536">
                        <a14:foregroundMark x1="82938" y1="24390" x2="85118" y2="31382"/>
                      </a14:backgroundRemoval>
                    </a14:imgEffect>
                  </a14:imgLayer>
                </a14:imgProps>
              </a:ext>
              <a:ext uri="{28A0092B-C50C-407E-A947-70E740481C1C}">
                <a14:useLocalDpi xmlns:a14="http://schemas.microsoft.com/office/drawing/2010/main" xmlns="" val="0"/>
              </a:ext>
            </a:extLst>
          </a:blip>
          <a:srcRect/>
          <a:stretch>
            <a:fillRect/>
          </a:stretch>
        </p:blipFill>
        <p:spPr bwMode="auto">
          <a:xfrm>
            <a:off x="4597401" y="867896"/>
            <a:ext cx="4383386" cy="255697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6438900" y="2362200"/>
            <a:ext cx="723900" cy="184666"/>
          </a:xfrm>
          <a:prstGeom prst="rect">
            <a:avLst/>
          </a:prstGeom>
          <a:noFill/>
        </p:spPr>
        <p:txBody>
          <a:bodyPr wrap="square" rtlCol="0">
            <a:spAutoFit/>
          </a:bodyPr>
          <a:lstStyle/>
          <a:p>
            <a:r>
              <a:rPr lang="en-US" sz="600" dirty="0"/>
              <a:t>Reference: GE</a:t>
            </a:r>
          </a:p>
        </p:txBody>
      </p:sp>
    </p:spTree>
    <p:extLst>
      <p:ext uri="{BB962C8B-B14F-4D97-AF65-F5344CB8AC3E}">
        <p14:creationId xmlns:p14="http://schemas.microsoft.com/office/powerpoint/2010/main" xmlns="" val="240207055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CONE:  Technologies Being Considered for Further Evaluation</a:t>
            </a:r>
          </a:p>
        </p:txBody>
      </p:sp>
      <p:sp>
        <p:nvSpPr>
          <p:cNvPr id="3" name="Text Placeholder 2"/>
          <p:cNvSpPr>
            <a:spLocks noGrp="1"/>
          </p:cNvSpPr>
          <p:nvPr>
            <p:ph idx="1"/>
          </p:nvPr>
        </p:nvSpPr>
        <p:spPr/>
        <p:txBody>
          <a:bodyPr tIns="0"/>
          <a:lstStyle/>
          <a:p>
            <a:pPr marL="285750" lvl="1" indent="-285750">
              <a:lnSpc>
                <a:spcPct val="134000"/>
              </a:lnSpc>
              <a:spcAft>
                <a:spcPts val="0"/>
              </a:spcAft>
              <a:buClr>
                <a:schemeClr val="accent6">
                  <a:lumMod val="50000"/>
                </a:schemeClr>
              </a:buClr>
            </a:pPr>
            <a:r>
              <a:rPr lang="en-US" sz="1800" dirty="0"/>
              <a:t>Combined Cycle</a:t>
            </a:r>
          </a:p>
          <a:p>
            <a:pPr lvl="1"/>
            <a:r>
              <a:rPr lang="en-US" dirty="0"/>
              <a:t>Provide reliable generation to the grid </a:t>
            </a:r>
          </a:p>
          <a:p>
            <a:pPr lvl="1">
              <a:spcAft>
                <a:spcPts val="300"/>
              </a:spcAft>
            </a:pPr>
            <a:r>
              <a:rPr lang="en-US" dirty="0"/>
              <a:t>Can provide the best thermal efficiency available </a:t>
            </a:r>
          </a:p>
          <a:p>
            <a:pPr lvl="1">
              <a:spcAft>
                <a:spcPts val="300"/>
              </a:spcAft>
            </a:pPr>
            <a:r>
              <a:rPr lang="en-US" dirty="0"/>
              <a:t>Utilizes the largest and most efficient gas turbine technology available for combined cycle applications</a:t>
            </a:r>
          </a:p>
          <a:p>
            <a:pPr lvl="1">
              <a:spcAft>
                <a:spcPts val="300"/>
              </a:spcAft>
            </a:pPr>
            <a:r>
              <a:rPr lang="en-US" dirty="0"/>
              <a:t>Current Frame designs are undergoing a step-change improvement in output and efficiency</a:t>
            </a:r>
          </a:p>
          <a:p>
            <a:pPr lvl="1"/>
            <a:endParaRPr lang="en-US" dirty="0"/>
          </a:p>
          <a:p>
            <a:pPr lvl="1"/>
            <a:endParaRPr lang="en-US" dirty="0"/>
          </a:p>
          <a:p>
            <a:pPr lvl="1"/>
            <a:endParaRPr lang="en-US" dirty="0"/>
          </a:p>
        </p:txBody>
      </p:sp>
    </p:spTree>
    <p:extLst>
      <p:ext uri="{BB962C8B-B14F-4D97-AF65-F5344CB8AC3E}">
        <p14:creationId xmlns:p14="http://schemas.microsoft.com/office/powerpoint/2010/main" xmlns="" val="340694615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dirty="0"/>
              <a:t>CONE:  Combined Cycle Plants</a:t>
            </a:r>
          </a:p>
        </p:txBody>
      </p:sp>
      <p:sp>
        <p:nvSpPr>
          <p:cNvPr id="3" name="Content Placeholder 2"/>
          <p:cNvSpPr>
            <a:spLocks noGrp="1"/>
          </p:cNvSpPr>
          <p:nvPr>
            <p:ph idx="1"/>
          </p:nvPr>
        </p:nvSpPr>
        <p:spPr>
          <a:prstGeom prst="rect">
            <a:avLst/>
          </a:prstGeom>
        </p:spPr>
        <p:txBody>
          <a:bodyPr tIns="0">
            <a:normAutofit/>
          </a:bodyPr>
          <a:lstStyle/>
          <a:p>
            <a:pPr marL="285750" indent="-285750">
              <a:buFont typeface="Arial" panose="020B0604020202020204" pitchFamily="34" charset="0"/>
              <a:buChar char="•"/>
            </a:pPr>
            <a:r>
              <a:rPr lang="en-US" dirty="0"/>
              <a:t>Gas Turbines</a:t>
            </a:r>
          </a:p>
          <a:p>
            <a:pPr lvl="1">
              <a:lnSpc>
                <a:spcPct val="80000"/>
              </a:lnSpc>
            </a:pPr>
            <a:r>
              <a:rPr lang="en-US" dirty="0"/>
              <a:t>Aeroderivatives</a:t>
            </a:r>
          </a:p>
          <a:p>
            <a:pPr lvl="2"/>
            <a:r>
              <a:rPr lang="en-US" sz="1100" dirty="0"/>
              <a:t>Fastest to market, fastest to engineer and construct</a:t>
            </a:r>
          </a:p>
          <a:p>
            <a:pPr lvl="2"/>
            <a:r>
              <a:rPr lang="en-US" sz="1100" dirty="0"/>
              <a:t>Size makes them more expensive in $/kW installed </a:t>
            </a:r>
          </a:p>
          <a:p>
            <a:pPr lvl="3"/>
            <a:r>
              <a:rPr lang="en-US" sz="1100" dirty="0"/>
              <a:t>LM6000PH or LM6000 PF+</a:t>
            </a:r>
          </a:p>
          <a:p>
            <a:pPr lvl="3"/>
            <a:r>
              <a:rPr lang="en-US" sz="1100" dirty="0"/>
              <a:t>Other Aeroderivative machines  </a:t>
            </a:r>
          </a:p>
          <a:p>
            <a:pPr lvl="4"/>
            <a:r>
              <a:rPr lang="en-US" sz="1100" dirty="0"/>
              <a:t>Not huge number of installed MWH/Yr in New England.</a:t>
            </a:r>
          </a:p>
          <a:p>
            <a:pPr lvl="4"/>
            <a:r>
              <a:rPr lang="en-US" sz="1100" dirty="0"/>
              <a:t>Many machines are smaller and most are less efficient than LM6000PH or LM6000PF+</a:t>
            </a:r>
          </a:p>
          <a:p>
            <a:pPr lvl="2"/>
            <a:r>
              <a:rPr lang="en-US" sz="1100" dirty="0"/>
              <a:t>Do not have the capacity or the high efficiency of the large frame machines in Combined Cycle</a:t>
            </a:r>
          </a:p>
          <a:p>
            <a:pPr lvl="2"/>
            <a:r>
              <a:rPr lang="en-US" sz="1100" dirty="0"/>
              <a:t>Can be converted from simple cycle if originally arranged properly</a:t>
            </a:r>
          </a:p>
          <a:p>
            <a:pPr lvl="2"/>
            <a:endParaRPr lang="en-US" sz="1100" dirty="0"/>
          </a:p>
        </p:txBody>
      </p:sp>
      <p:grpSp>
        <p:nvGrpSpPr>
          <p:cNvPr id="7" name="Group 6"/>
          <p:cNvGrpSpPr/>
          <p:nvPr/>
        </p:nvGrpSpPr>
        <p:grpSpPr>
          <a:xfrm>
            <a:off x="2590800" y="3657600"/>
            <a:ext cx="4302877" cy="2800158"/>
            <a:chOff x="5638800" y="203230"/>
            <a:chExt cx="3402828" cy="2439692"/>
          </a:xfrm>
        </p:grpSpPr>
        <p:pic>
          <p:nvPicPr>
            <p:cNvPr id="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81400" y="203230"/>
              <a:ext cx="3260228" cy="229998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 name="TextBox 8"/>
            <p:cNvSpPr txBox="1"/>
            <p:nvPr/>
          </p:nvSpPr>
          <p:spPr>
            <a:xfrm>
              <a:off x="5638800" y="2458256"/>
              <a:ext cx="1447800" cy="184666"/>
            </a:xfrm>
            <a:prstGeom prst="rect">
              <a:avLst/>
            </a:prstGeom>
            <a:noFill/>
          </p:spPr>
          <p:txBody>
            <a:bodyPr wrap="square" rtlCol="0">
              <a:spAutoFit/>
            </a:bodyPr>
            <a:lstStyle/>
            <a:p>
              <a:r>
                <a:rPr lang="en-US" sz="600" dirty="0"/>
                <a:t>Reference: GE</a:t>
              </a:r>
            </a:p>
          </p:txBody>
        </p:sp>
      </p:grpSp>
    </p:spTree>
    <p:extLst>
      <p:ext uri="{BB962C8B-B14F-4D97-AF65-F5344CB8AC3E}">
        <p14:creationId xmlns:p14="http://schemas.microsoft.com/office/powerpoint/2010/main" xmlns="" val="31418478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 descr="https://powergen.gepower.com/content/dam/gepower-pgdp/global/en_US/images/product/gas%20turbines/Photos/7f-05-web-image-1500x625.jp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ackgroundRemoval t="1600" b="97120" l="4200" r="95800">
                        <a14:foregroundMark x1="93000" y1="13120" x2="93800" y2="26720"/>
                      </a14:backgroundRemoval>
                    </a14:imgEffect>
                  </a14:imgLayer>
                </a14:imgProps>
              </a:ext>
              <a:ext uri="{28A0092B-C50C-407E-A947-70E740481C1C}">
                <a14:useLocalDpi xmlns:a14="http://schemas.microsoft.com/office/drawing/2010/main" xmlns="" val="0"/>
              </a:ext>
            </a:extLst>
          </a:blip>
          <a:srcRect/>
          <a:stretch>
            <a:fillRect/>
          </a:stretch>
        </p:blipFill>
        <p:spPr bwMode="auto">
          <a:xfrm>
            <a:off x="2282826" y="4848521"/>
            <a:ext cx="4572000" cy="159026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a:prstGeom prst="rect">
            <a:avLst/>
          </a:prstGeom>
        </p:spPr>
        <p:txBody>
          <a:bodyPr/>
          <a:lstStyle/>
          <a:p>
            <a:r>
              <a:rPr lang="en-US" dirty="0"/>
              <a:t>CONE:  Combined Cycle Plants</a:t>
            </a:r>
          </a:p>
        </p:txBody>
      </p:sp>
      <p:sp>
        <p:nvSpPr>
          <p:cNvPr id="3" name="Content Placeholder 2"/>
          <p:cNvSpPr>
            <a:spLocks noGrp="1"/>
          </p:cNvSpPr>
          <p:nvPr>
            <p:ph idx="1"/>
          </p:nvPr>
        </p:nvSpPr>
        <p:spPr>
          <a:prstGeom prst="rect">
            <a:avLst/>
          </a:prstGeom>
        </p:spPr>
        <p:txBody>
          <a:bodyPr tIns="0">
            <a:normAutofit/>
          </a:bodyPr>
          <a:lstStyle/>
          <a:p>
            <a:pPr lvl="1"/>
            <a:r>
              <a:rPr lang="en-US" sz="1800" dirty="0"/>
              <a:t>Frame Machines</a:t>
            </a:r>
          </a:p>
          <a:p>
            <a:pPr lvl="2"/>
            <a:r>
              <a:rPr lang="en-US" sz="1600" dirty="0"/>
              <a:t>In the middle of a step-change in technology</a:t>
            </a:r>
          </a:p>
          <a:p>
            <a:pPr lvl="2"/>
            <a:r>
              <a:rPr lang="en-US" sz="1600" dirty="0"/>
              <a:t>GE7HA.02</a:t>
            </a:r>
          </a:p>
          <a:p>
            <a:pPr lvl="3"/>
            <a:r>
              <a:rPr lang="en-US" sz="1400" dirty="0"/>
              <a:t>Latest air cooled large frame gas turbine</a:t>
            </a:r>
          </a:p>
          <a:p>
            <a:pPr lvl="3"/>
            <a:r>
              <a:rPr lang="en-US" sz="1400" dirty="0"/>
              <a:t>Highest Output available for a Frame GT as of June 2016</a:t>
            </a:r>
          </a:p>
          <a:p>
            <a:pPr lvl="3"/>
            <a:r>
              <a:rPr lang="en-US" sz="1400" dirty="0"/>
              <a:t>Currently scheduled to be next in GE test rig, not yet in operation.</a:t>
            </a:r>
          </a:p>
          <a:p>
            <a:pPr lvl="4"/>
            <a:r>
              <a:rPr lang="en-US" sz="1400" dirty="0"/>
              <a:t>Performance guaranteed by GE</a:t>
            </a:r>
          </a:p>
          <a:p>
            <a:pPr lvl="2">
              <a:lnSpc>
                <a:spcPct val="110000"/>
              </a:lnSpc>
            </a:pPr>
            <a:r>
              <a:rPr lang="en-US" sz="1600" dirty="0"/>
              <a:t>GE 7HA.01</a:t>
            </a:r>
          </a:p>
          <a:p>
            <a:pPr lvl="3">
              <a:lnSpc>
                <a:spcPct val="110000"/>
              </a:lnSpc>
            </a:pPr>
            <a:r>
              <a:rPr lang="en-US" sz="1400" dirty="0"/>
              <a:t>Currently offered for sale, but expected to be replaced by the 7HA.02 due to improvements in capacity and efficiency</a:t>
            </a:r>
          </a:p>
          <a:p>
            <a:pPr lvl="3">
              <a:lnSpc>
                <a:spcPct val="110000"/>
              </a:lnSpc>
            </a:pPr>
            <a:r>
              <a:rPr lang="en-US" sz="1400" dirty="0"/>
              <a:t>In operation now</a:t>
            </a:r>
          </a:p>
          <a:p>
            <a:pPr lvl="2">
              <a:lnSpc>
                <a:spcPct val="110000"/>
              </a:lnSpc>
            </a:pPr>
            <a:r>
              <a:rPr lang="en-US" sz="1600" dirty="0"/>
              <a:t>GE 7FA - .04 thru.06</a:t>
            </a:r>
          </a:p>
          <a:p>
            <a:pPr lvl="3">
              <a:lnSpc>
                <a:spcPct val="110000"/>
              </a:lnSpc>
            </a:pPr>
            <a:r>
              <a:rPr lang="en-US" sz="1400" dirty="0"/>
              <a:t>Will continue to be offered for sale, but are smaller and less efficient than the 7HA.02 technology</a:t>
            </a:r>
          </a:p>
        </p:txBody>
      </p:sp>
      <p:sp>
        <p:nvSpPr>
          <p:cNvPr id="5" name="TextBox 4"/>
          <p:cNvSpPr txBox="1"/>
          <p:nvPr/>
        </p:nvSpPr>
        <p:spPr>
          <a:xfrm>
            <a:off x="2819400" y="6438782"/>
            <a:ext cx="723900" cy="184666"/>
          </a:xfrm>
          <a:prstGeom prst="rect">
            <a:avLst/>
          </a:prstGeom>
          <a:noFill/>
        </p:spPr>
        <p:txBody>
          <a:bodyPr wrap="square" rtlCol="0">
            <a:spAutoFit/>
          </a:bodyPr>
          <a:lstStyle/>
          <a:p>
            <a:r>
              <a:rPr lang="en-US" sz="600" dirty="0"/>
              <a:t>Reference: GE</a:t>
            </a:r>
          </a:p>
        </p:txBody>
      </p:sp>
    </p:spTree>
    <p:extLst>
      <p:ext uri="{BB962C8B-B14F-4D97-AF65-F5344CB8AC3E}">
        <p14:creationId xmlns:p14="http://schemas.microsoft.com/office/powerpoint/2010/main" xmlns="" val="291547910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dirty="0"/>
              <a:t>CONE:  Combined Cycle Plants</a:t>
            </a:r>
          </a:p>
        </p:txBody>
      </p:sp>
      <p:sp>
        <p:nvSpPr>
          <p:cNvPr id="3" name="Content Placeholder 2"/>
          <p:cNvSpPr>
            <a:spLocks noGrp="1"/>
          </p:cNvSpPr>
          <p:nvPr>
            <p:ph idx="1"/>
          </p:nvPr>
        </p:nvSpPr>
        <p:spPr>
          <a:prstGeom prst="rect">
            <a:avLst/>
          </a:prstGeom>
        </p:spPr>
        <p:txBody>
          <a:bodyPr>
            <a:normAutofit/>
          </a:bodyPr>
          <a:lstStyle/>
          <a:p>
            <a:pPr lvl="2"/>
            <a:r>
              <a:rPr lang="en-US" sz="1600" dirty="0"/>
              <a:t>Siemens 8000H</a:t>
            </a:r>
          </a:p>
          <a:p>
            <a:pPr lvl="3"/>
            <a:r>
              <a:rPr lang="en-US" sz="1400" dirty="0"/>
              <a:t>Largest installed experience for large frame gas turbines</a:t>
            </a:r>
          </a:p>
          <a:p>
            <a:pPr lvl="3"/>
            <a:r>
              <a:rPr lang="en-US" sz="1400" dirty="0"/>
              <a:t>Smaller and less efficient than GE’s or MHI’s latest technology machines</a:t>
            </a:r>
          </a:p>
          <a:p>
            <a:pPr lvl="2"/>
            <a:r>
              <a:rPr lang="en-US" sz="1600" dirty="0"/>
              <a:t>Siemens 8000J? – New machine not officially named yet</a:t>
            </a:r>
          </a:p>
          <a:p>
            <a:pPr lvl="3"/>
            <a:r>
              <a:rPr lang="en-US" sz="1400" dirty="0"/>
              <a:t>Siemens is working on their next generation machine, but it is not yet available.</a:t>
            </a:r>
          </a:p>
          <a:p>
            <a:pPr lvl="2"/>
            <a:r>
              <a:rPr lang="en-US" sz="1600" dirty="0"/>
              <a:t>Siemens F Class Machines</a:t>
            </a:r>
          </a:p>
          <a:p>
            <a:pPr lvl="3"/>
            <a:r>
              <a:rPr lang="en-US" sz="1400" dirty="0"/>
              <a:t>These are not expected to be available in the 2019-2020 time frame  </a:t>
            </a:r>
          </a:p>
        </p:txBody>
      </p:sp>
      <p:pic>
        <p:nvPicPr>
          <p:cNvPr id="7170" name="Picture 2" descr="https://www.tum.de/typo3temp/_processed_/csm_Gasturbine_SGT5_900_ead8fedae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133600" y="3429000"/>
            <a:ext cx="3901440" cy="292608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2057400" y="6400800"/>
            <a:ext cx="1447800" cy="184666"/>
          </a:xfrm>
          <a:prstGeom prst="rect">
            <a:avLst/>
          </a:prstGeom>
          <a:noFill/>
        </p:spPr>
        <p:txBody>
          <a:bodyPr wrap="square" rtlCol="0">
            <a:spAutoFit/>
          </a:bodyPr>
          <a:lstStyle/>
          <a:p>
            <a:r>
              <a:rPr lang="en-US" sz="600" dirty="0"/>
              <a:t>Reference: Siemens</a:t>
            </a:r>
          </a:p>
        </p:txBody>
      </p:sp>
    </p:spTree>
    <p:extLst>
      <p:ext uri="{BB962C8B-B14F-4D97-AF65-F5344CB8AC3E}">
        <p14:creationId xmlns:p14="http://schemas.microsoft.com/office/powerpoint/2010/main" xmlns="" val="34636629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CONE:   Combined Cycle Plants</a:t>
            </a:r>
          </a:p>
        </p:txBody>
      </p:sp>
      <p:sp>
        <p:nvSpPr>
          <p:cNvPr id="3" name="Content Placeholder 2"/>
          <p:cNvSpPr>
            <a:spLocks noGrp="1"/>
          </p:cNvSpPr>
          <p:nvPr>
            <p:ph idx="1"/>
          </p:nvPr>
        </p:nvSpPr>
        <p:spPr>
          <a:xfrm>
            <a:off x="228600" y="1042147"/>
            <a:ext cx="8812423" cy="5334000"/>
          </a:xfrm>
        </p:spPr>
        <p:txBody>
          <a:bodyPr>
            <a:noAutofit/>
          </a:bodyPr>
          <a:lstStyle/>
          <a:p>
            <a:pPr lvl="2"/>
            <a:r>
              <a:rPr lang="en-US" sz="1800" dirty="0"/>
              <a:t>MHI M501J and JAC1</a:t>
            </a:r>
          </a:p>
          <a:p>
            <a:pPr lvl="3"/>
            <a:r>
              <a:rPr lang="en-US" sz="1400" dirty="0"/>
              <a:t>M501J is a steam cooled large frame gas turbine</a:t>
            </a:r>
          </a:p>
          <a:p>
            <a:pPr lvl="4"/>
            <a:r>
              <a:rPr lang="en-US" sz="1200" dirty="0"/>
              <a:t>Slightly lower capacity than the M501JAC1, but with equal heat rate</a:t>
            </a:r>
          </a:p>
          <a:p>
            <a:pPr lvl="3"/>
            <a:r>
              <a:rPr lang="en-US" sz="1400" dirty="0"/>
              <a:t>M501JAC1 </a:t>
            </a:r>
          </a:p>
          <a:p>
            <a:pPr lvl="4"/>
            <a:r>
              <a:rPr lang="en-US" sz="1200" dirty="0"/>
              <a:t>Best heat rate available for a large frame machine, comparable output to a GE7HA.02</a:t>
            </a:r>
          </a:p>
          <a:p>
            <a:pPr lvl="4"/>
            <a:r>
              <a:rPr lang="en-US" sz="1200" dirty="0"/>
              <a:t>Utilizes an external compressor to provide additional cooling air.</a:t>
            </a:r>
          </a:p>
          <a:p>
            <a:pPr lvl="4"/>
            <a:r>
              <a:rPr lang="en-US" sz="1200" dirty="0"/>
              <a:t>Currently in operation in MHI Tea Point facility in Takasago, Japan.</a:t>
            </a:r>
          </a:p>
          <a:p>
            <a:pPr lvl="4"/>
            <a:r>
              <a:rPr lang="en-US" sz="1200" dirty="0"/>
              <a:t>Performance guaranteed by MHI</a:t>
            </a:r>
          </a:p>
          <a:p>
            <a:pPr lvl="3"/>
            <a:r>
              <a:rPr lang="en-US" sz="1400" dirty="0"/>
              <a:t>M501JAC2 – current development machine that are available for purchase if you negotiate with MHI</a:t>
            </a:r>
          </a:p>
          <a:p>
            <a:pPr lvl="2"/>
            <a:r>
              <a:rPr lang="en-US" sz="1800" dirty="0"/>
              <a:t>Other frame machines</a:t>
            </a:r>
          </a:p>
          <a:p>
            <a:pPr lvl="3"/>
            <a:r>
              <a:rPr lang="en-US" dirty="0"/>
              <a:t>Smaller, more expensive from an installed $/kW perspective, small installed base in United States, and New England in particular.  Heat Rate significantly worse than larger frame machines, driving installed $/kW costs higher.</a:t>
            </a:r>
          </a:p>
          <a:p>
            <a:pPr lvl="4"/>
            <a:r>
              <a:rPr lang="en-US" sz="1200" dirty="0"/>
              <a:t>MHI/Hitachi HH100</a:t>
            </a:r>
          </a:p>
          <a:p>
            <a:pPr lvl="4">
              <a:spcAft>
                <a:spcPts val="0"/>
              </a:spcAft>
            </a:pPr>
            <a:r>
              <a:rPr lang="en-US" sz="1200" dirty="0"/>
              <a:t>Alstom/GE GT-24</a:t>
            </a:r>
          </a:p>
          <a:p>
            <a:pPr marL="1760644" lvl="6" indent="-285750">
              <a:buClrTx/>
              <a:buFont typeface="Arial" panose="020B0604020202020204" pitchFamily="34" charset="0"/>
              <a:buChar char="•"/>
            </a:pPr>
            <a:r>
              <a:rPr lang="en-US" sz="1200" dirty="0"/>
              <a:t>Not being marketed by GE in the U.S.</a:t>
            </a:r>
          </a:p>
          <a:p>
            <a:pPr lvl="4"/>
            <a:r>
              <a:rPr lang="en-US" sz="1200" dirty="0"/>
              <a:t>Siemens SGT Family – Not a large installed base in New England, not aggressively marketed by Siemens</a:t>
            </a:r>
          </a:p>
          <a:p>
            <a:endParaRPr lang="en-US" sz="1100" dirty="0"/>
          </a:p>
        </p:txBody>
      </p:sp>
      <p:grpSp>
        <p:nvGrpSpPr>
          <p:cNvPr id="4" name="Group 3"/>
          <p:cNvGrpSpPr/>
          <p:nvPr/>
        </p:nvGrpSpPr>
        <p:grpSpPr>
          <a:xfrm>
            <a:off x="6189345" y="1057003"/>
            <a:ext cx="2851678" cy="1990997"/>
            <a:chOff x="5758458" y="1817112"/>
            <a:chExt cx="3267547" cy="2375309"/>
          </a:xfrm>
        </p:grpSpPr>
        <p:pic>
          <p:nvPicPr>
            <p:cNvPr id="8194" name="Picture 2" descr="http://www.mhi-global.com/discover/graph/feature/images/no164_pic07_l.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58458" y="1817112"/>
              <a:ext cx="3267547" cy="217292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5791200" y="4007755"/>
              <a:ext cx="1447800" cy="184666"/>
            </a:xfrm>
            <a:prstGeom prst="rect">
              <a:avLst/>
            </a:prstGeom>
            <a:noFill/>
          </p:spPr>
          <p:txBody>
            <a:bodyPr wrap="square" rtlCol="0">
              <a:spAutoFit/>
            </a:bodyPr>
            <a:lstStyle/>
            <a:p>
              <a:r>
                <a:rPr lang="en-US" sz="600" dirty="0"/>
                <a:t>Reference: MHI</a:t>
              </a:r>
            </a:p>
          </p:txBody>
        </p:sp>
      </p:grpSp>
    </p:spTree>
    <p:extLst>
      <p:ext uri="{BB962C8B-B14F-4D97-AF65-F5344CB8AC3E}">
        <p14:creationId xmlns:p14="http://schemas.microsoft.com/office/powerpoint/2010/main" xmlns="" val="39085122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Topics</a:t>
            </a:r>
            <a:endParaRPr lang="en-US" b="1" dirty="0">
              <a:solidFill>
                <a:srgbClr val="FF0000"/>
              </a:solidFill>
            </a:endParaRPr>
          </a:p>
        </p:txBody>
      </p:sp>
      <p:sp>
        <p:nvSpPr>
          <p:cNvPr id="3" name="Content Placeholder 2"/>
          <p:cNvSpPr>
            <a:spLocks noGrp="1"/>
          </p:cNvSpPr>
          <p:nvPr>
            <p:ph idx="1"/>
          </p:nvPr>
        </p:nvSpPr>
        <p:spPr>
          <a:xfrm>
            <a:off x="487513" y="990600"/>
            <a:ext cx="8226425" cy="5334000"/>
          </a:xfrm>
        </p:spPr>
        <p:txBody>
          <a:bodyPr/>
          <a:lstStyle/>
          <a:p>
            <a:pPr marL="285750" lvl="1" indent="-285750">
              <a:buClr>
                <a:schemeClr val="accent6">
                  <a:lumMod val="50000"/>
                </a:schemeClr>
              </a:buClr>
            </a:pPr>
            <a:r>
              <a:rPr lang="en-US" sz="1800" dirty="0"/>
              <a:t>Overview and Purpose</a:t>
            </a:r>
          </a:p>
          <a:p>
            <a:pPr marL="509560" lvl="2" indent="-285750">
              <a:buClr>
                <a:schemeClr val="accent6">
                  <a:lumMod val="50000"/>
                </a:schemeClr>
              </a:buClr>
            </a:pPr>
            <a:r>
              <a:rPr lang="en-US" sz="1600" dirty="0"/>
              <a:t>Net Cost of New Entry (Net CONE)</a:t>
            </a:r>
          </a:p>
          <a:p>
            <a:pPr marL="509560" lvl="2" indent="-285750">
              <a:buClr>
                <a:schemeClr val="accent6">
                  <a:lumMod val="50000"/>
                </a:schemeClr>
              </a:buClr>
            </a:pPr>
            <a:r>
              <a:rPr lang="en-US" sz="1600" dirty="0"/>
              <a:t>Offer Review Trigger Prices (ORTP)</a:t>
            </a:r>
          </a:p>
          <a:p>
            <a:pPr marL="285750" lvl="1" indent="-285750">
              <a:buClr>
                <a:schemeClr val="accent6">
                  <a:lumMod val="50000"/>
                </a:schemeClr>
              </a:buClr>
            </a:pPr>
            <a:r>
              <a:rPr lang="en-US" sz="1800" dirty="0"/>
              <a:t>Technology Scope and Selection Process</a:t>
            </a:r>
          </a:p>
          <a:p>
            <a:pPr marL="509560" lvl="2" indent="-285750">
              <a:buClr>
                <a:schemeClr val="accent6">
                  <a:lumMod val="50000"/>
                </a:schemeClr>
              </a:buClr>
            </a:pPr>
            <a:r>
              <a:rPr lang="en-US" sz="1600" dirty="0"/>
              <a:t>Net CONE</a:t>
            </a:r>
          </a:p>
          <a:p>
            <a:pPr marL="509560" lvl="2" indent="-285750">
              <a:buClr>
                <a:schemeClr val="accent6">
                  <a:lumMod val="50000"/>
                </a:schemeClr>
              </a:buClr>
            </a:pPr>
            <a:r>
              <a:rPr lang="en-US" sz="1600" dirty="0"/>
              <a:t>ORTP</a:t>
            </a:r>
          </a:p>
          <a:p>
            <a:pPr marL="285750" lvl="1" indent="-285750">
              <a:buClr>
                <a:schemeClr val="accent6">
                  <a:lumMod val="50000"/>
                </a:schemeClr>
              </a:buClr>
            </a:pPr>
            <a:r>
              <a:rPr lang="en-US" sz="1800" dirty="0"/>
              <a:t>Net CONE and ORTP Calculations</a:t>
            </a:r>
          </a:p>
          <a:p>
            <a:pPr marL="509560" lvl="2" indent="-285750">
              <a:buClr>
                <a:schemeClr val="accent6">
                  <a:lumMod val="50000"/>
                </a:schemeClr>
              </a:buClr>
            </a:pPr>
            <a:r>
              <a:rPr lang="en-US" sz="1600" dirty="0"/>
              <a:t>Detailed Review of Possible Technologies</a:t>
            </a:r>
          </a:p>
          <a:p>
            <a:pPr marL="509560" lvl="2" indent="-285750">
              <a:buClr>
                <a:schemeClr val="accent6">
                  <a:lumMod val="50000"/>
                </a:schemeClr>
              </a:buClr>
            </a:pPr>
            <a:r>
              <a:rPr lang="en-US" sz="1600" dirty="0"/>
              <a:t>Financial Model and Financial Assumptions</a:t>
            </a:r>
          </a:p>
          <a:p>
            <a:pPr marL="285750" lvl="1" indent="-285750">
              <a:buClr>
                <a:schemeClr val="accent6">
                  <a:lumMod val="50000"/>
                </a:schemeClr>
              </a:buClr>
            </a:pPr>
            <a:r>
              <a:rPr lang="en-US" sz="1800" dirty="0"/>
              <a:t>Tariff Review</a:t>
            </a:r>
          </a:p>
          <a:p>
            <a:pPr marL="285750" lvl="1" indent="-285750">
              <a:buClr>
                <a:schemeClr val="accent6">
                  <a:lumMod val="50000"/>
                </a:schemeClr>
              </a:buClr>
            </a:pPr>
            <a:r>
              <a:rPr lang="en-US" sz="1800" dirty="0"/>
              <a:t>Next Steps</a:t>
            </a:r>
          </a:p>
          <a:p>
            <a:pPr marL="509560" lvl="2" indent="-285750">
              <a:buClr>
                <a:schemeClr val="accent6">
                  <a:lumMod val="50000"/>
                </a:schemeClr>
              </a:buClr>
            </a:pPr>
            <a:endParaRPr lang="en-US" sz="1200" dirty="0"/>
          </a:p>
          <a:p>
            <a:pPr marL="509560" lvl="2" indent="-285750">
              <a:buClr>
                <a:schemeClr val="accent6">
                  <a:lumMod val="50000"/>
                </a:schemeClr>
              </a:buClr>
            </a:pPr>
            <a:endParaRPr lang="en-US" sz="1200" dirty="0"/>
          </a:p>
          <a:p>
            <a:pPr marL="285750" lvl="1" indent="-285750">
              <a:buClr>
                <a:schemeClr val="accent6">
                  <a:lumMod val="50000"/>
                </a:schemeClr>
              </a:buClr>
            </a:pPr>
            <a:endParaRPr lang="en-US" sz="1300" dirty="0"/>
          </a:p>
          <a:p>
            <a:pPr marL="509560" lvl="2" indent="-285750">
              <a:buClr>
                <a:schemeClr val="accent6">
                  <a:lumMod val="50000"/>
                </a:schemeClr>
              </a:buClr>
            </a:pPr>
            <a:endParaRPr lang="en-US" sz="1100" dirty="0"/>
          </a:p>
          <a:p>
            <a:pPr marL="285750" lvl="1" indent="-285750">
              <a:buClr>
                <a:schemeClr val="accent6">
                  <a:lumMod val="50000"/>
                </a:schemeClr>
              </a:buClr>
            </a:pPr>
            <a:endParaRPr lang="en-US" sz="1300" dirty="0"/>
          </a:p>
        </p:txBody>
      </p:sp>
    </p:spTree>
    <p:extLst>
      <p:ext uri="{BB962C8B-B14F-4D97-AF65-F5344CB8AC3E}">
        <p14:creationId xmlns:p14="http://schemas.microsoft.com/office/powerpoint/2010/main" xmlns="" val="24807079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endParaRPr lang="en-US" dirty="0"/>
          </a:p>
        </p:txBody>
      </p:sp>
      <p:sp>
        <p:nvSpPr>
          <p:cNvPr id="2" name="Content Placeholder 1"/>
          <p:cNvSpPr>
            <a:spLocks noGrp="1"/>
          </p:cNvSpPr>
          <p:nvPr>
            <p:ph idx="1"/>
          </p:nvPr>
        </p:nvSpPr>
        <p:spPr/>
        <p:txBody>
          <a:bodyPr/>
          <a:lstStyle/>
          <a:p>
            <a:endParaRPr lang="en-US" dirty="0"/>
          </a:p>
          <a:p>
            <a:endParaRPr lang="en-US" dirty="0"/>
          </a:p>
          <a:p>
            <a:endParaRPr lang="en-US" dirty="0"/>
          </a:p>
          <a:p>
            <a:endParaRPr lang="en-US" dirty="0"/>
          </a:p>
          <a:p>
            <a:pPr algn="ctr"/>
            <a:r>
              <a:rPr lang="en-US" sz="2000" b="1" dirty="0">
                <a:latin typeface="Century Gothic" panose="020B0502020202020204" pitchFamily="34" charset="0"/>
              </a:rPr>
              <a:t>Questions</a:t>
            </a:r>
          </a:p>
        </p:txBody>
      </p:sp>
    </p:spTree>
    <p:extLst>
      <p:ext uri="{BB962C8B-B14F-4D97-AF65-F5344CB8AC3E}">
        <p14:creationId xmlns:p14="http://schemas.microsoft.com/office/powerpoint/2010/main" xmlns="" val="81668825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endParaRPr lang="en-US" dirty="0"/>
          </a:p>
        </p:txBody>
      </p:sp>
      <p:sp>
        <p:nvSpPr>
          <p:cNvPr id="2" name="Content Placeholder 1"/>
          <p:cNvSpPr>
            <a:spLocks noGrp="1"/>
          </p:cNvSpPr>
          <p:nvPr>
            <p:ph idx="1"/>
          </p:nvPr>
        </p:nvSpPr>
        <p:spPr/>
        <p:txBody>
          <a:bodyPr/>
          <a:lstStyle/>
          <a:p>
            <a:endParaRPr lang="en-US" dirty="0"/>
          </a:p>
          <a:p>
            <a:endParaRPr lang="en-US" dirty="0"/>
          </a:p>
          <a:p>
            <a:endParaRPr lang="en-US" dirty="0"/>
          </a:p>
          <a:p>
            <a:endParaRPr lang="en-US" dirty="0"/>
          </a:p>
          <a:p>
            <a:pPr algn="ctr"/>
            <a:r>
              <a:rPr lang="en-US" sz="2000" b="1" dirty="0">
                <a:latin typeface="Century Gothic" panose="020B0502020202020204" pitchFamily="34" charset="0"/>
              </a:rPr>
              <a:t>ORTP - Initial Technology Scope and </a:t>
            </a:r>
          </a:p>
          <a:p>
            <a:pPr algn="ctr"/>
            <a:r>
              <a:rPr lang="en-US" sz="2000" b="1" dirty="0">
                <a:latin typeface="Century Gothic" panose="020B0502020202020204" pitchFamily="34" charset="0"/>
              </a:rPr>
              <a:t>Selection Process</a:t>
            </a:r>
          </a:p>
        </p:txBody>
      </p:sp>
    </p:spTree>
    <p:extLst>
      <p:ext uri="{BB962C8B-B14F-4D97-AF65-F5344CB8AC3E}">
        <p14:creationId xmlns:p14="http://schemas.microsoft.com/office/powerpoint/2010/main" xmlns="" val="349499310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lstStyle/>
          <a:p>
            <a:r>
              <a:rPr lang="en-US" dirty="0"/>
              <a:t>ORTP</a:t>
            </a:r>
            <a:r>
              <a:rPr lang="en-US" sz="1600" dirty="0">
                <a:solidFill>
                  <a:schemeClr val="bg2">
                    <a:lumMod val="10000"/>
                  </a:schemeClr>
                </a:solidFill>
                <a:latin typeface="Cambria" panose="02040503050406030204" pitchFamily="18" charset="0"/>
                <a:ea typeface="+mn-ea"/>
              </a:rPr>
              <a:t>:</a:t>
            </a:r>
            <a:r>
              <a:rPr lang="en-US" dirty="0"/>
              <a:t> Approach to Technology Selection</a:t>
            </a:r>
          </a:p>
        </p:txBody>
      </p:sp>
      <p:sp>
        <p:nvSpPr>
          <p:cNvPr id="3" name="Content Placeholder 2"/>
          <p:cNvSpPr>
            <a:spLocks noGrp="1"/>
          </p:cNvSpPr>
          <p:nvPr>
            <p:ph type="body" sz="quarter" idx="10"/>
          </p:nvPr>
        </p:nvSpPr>
        <p:spPr>
          <a:xfrm>
            <a:off x="457200" y="1066800"/>
            <a:ext cx="8229600" cy="5105400"/>
          </a:xfrm>
          <a:noFill/>
        </p:spPr>
        <p:txBody>
          <a:bodyPr>
            <a:normAutofit fontScale="85000" lnSpcReduction="20000"/>
          </a:bodyPr>
          <a:lstStyle/>
          <a:p>
            <a:pPr marL="285750" indent="-285750">
              <a:buClrTx/>
              <a:buFont typeface="Arial" panose="020B0604020202020204" pitchFamily="34" charset="0"/>
              <a:buChar char="•"/>
            </a:pPr>
            <a:r>
              <a:rPr lang="en-US" sz="1900" dirty="0">
                <a:solidFill>
                  <a:srgbClr val="161003"/>
                </a:solidFill>
              </a:rPr>
              <a:t>Proposed technology screening criteria:</a:t>
            </a:r>
          </a:p>
          <a:p>
            <a:pPr marL="744485" lvl="1">
              <a:buClrTx/>
              <a:buFont typeface="Arial" panose="020B0604020202020204" pitchFamily="34" charset="0"/>
              <a:buChar char="•"/>
            </a:pPr>
            <a:r>
              <a:rPr lang="en-US" dirty="0">
                <a:solidFill>
                  <a:srgbClr val="161003"/>
                </a:solidFill>
              </a:rPr>
              <a:t>Represent technologies that have been installed in the region and participated in recent FCAs;  </a:t>
            </a:r>
          </a:p>
          <a:p>
            <a:pPr marL="744485" lvl="1">
              <a:buClrTx/>
              <a:buFont typeface="Arial" panose="020B0604020202020204" pitchFamily="34" charset="0"/>
              <a:buChar char="•"/>
            </a:pPr>
            <a:r>
              <a:rPr lang="en-US" dirty="0">
                <a:solidFill>
                  <a:srgbClr val="161003"/>
                </a:solidFill>
              </a:rPr>
              <a:t>Reliable cost information available to calculate an ORTP using a full “bottom-up” analytical approach; and </a:t>
            </a:r>
          </a:p>
          <a:p>
            <a:pPr marL="744485" lvl="1">
              <a:buClrTx/>
              <a:buFont typeface="Arial" panose="020B0604020202020204" pitchFamily="34" charset="0"/>
              <a:buChar char="•"/>
            </a:pPr>
            <a:r>
              <a:rPr lang="en-US" dirty="0">
                <a:solidFill>
                  <a:srgbClr val="161003"/>
                </a:solidFill>
              </a:rPr>
              <a:t>Expected to have a first year revenue requirement below the FCA starting price</a:t>
            </a:r>
          </a:p>
          <a:p>
            <a:pPr marL="285750" lvl="1">
              <a:lnSpc>
                <a:spcPct val="134000"/>
              </a:lnSpc>
              <a:spcBef>
                <a:spcPts val="0"/>
              </a:spcBef>
              <a:spcAft>
                <a:spcPts val="0"/>
              </a:spcAft>
              <a:buClrTx/>
              <a:buFont typeface="Arial" panose="020B0604020202020204" pitchFamily="34" charset="0"/>
              <a:buChar char="•"/>
            </a:pPr>
            <a:r>
              <a:rPr lang="en-US" sz="1900" dirty="0"/>
              <a:t>Resources being considered</a:t>
            </a:r>
          </a:p>
          <a:p>
            <a:pPr marL="685800" lvl="2">
              <a:lnSpc>
                <a:spcPct val="134000"/>
              </a:lnSpc>
              <a:spcBef>
                <a:spcPts val="0"/>
              </a:spcBef>
              <a:spcAft>
                <a:spcPts val="0"/>
              </a:spcAft>
              <a:buClrTx/>
              <a:buFont typeface="Arial" panose="020B0604020202020204" pitchFamily="34" charset="0"/>
              <a:buChar char="•"/>
            </a:pPr>
            <a:r>
              <a:rPr lang="en-US" sz="1700" dirty="0"/>
              <a:t>Gas-fired generation </a:t>
            </a:r>
          </a:p>
          <a:p>
            <a:pPr marL="1143000" lvl="3">
              <a:lnSpc>
                <a:spcPct val="134000"/>
              </a:lnSpc>
              <a:spcBef>
                <a:spcPts val="0"/>
              </a:spcBef>
              <a:spcAft>
                <a:spcPts val="0"/>
              </a:spcAft>
              <a:buClrTx/>
              <a:buFont typeface="Arial" panose="020B0604020202020204" pitchFamily="34" charset="0"/>
              <a:buChar char="•"/>
            </a:pPr>
            <a:r>
              <a:rPr lang="en-US" sz="1500" dirty="0"/>
              <a:t>Simple cycle gas turbines (consistent with CONE technologies)</a:t>
            </a:r>
          </a:p>
          <a:p>
            <a:pPr marL="1143000" lvl="3">
              <a:lnSpc>
                <a:spcPct val="134000"/>
              </a:lnSpc>
              <a:spcBef>
                <a:spcPts val="0"/>
              </a:spcBef>
              <a:spcAft>
                <a:spcPts val="0"/>
              </a:spcAft>
              <a:buClrTx/>
              <a:buFont typeface="Arial" panose="020B0604020202020204" pitchFamily="34" charset="0"/>
              <a:buChar char="•"/>
            </a:pPr>
            <a:r>
              <a:rPr lang="en-US" sz="1500" dirty="0"/>
              <a:t>Combined cycle gas turbines (consistent with CONE technologies)</a:t>
            </a:r>
          </a:p>
          <a:p>
            <a:pPr marL="685800" lvl="2">
              <a:lnSpc>
                <a:spcPct val="134000"/>
              </a:lnSpc>
              <a:spcBef>
                <a:spcPts val="0"/>
              </a:spcBef>
              <a:spcAft>
                <a:spcPts val="0"/>
              </a:spcAft>
              <a:buClrTx/>
              <a:buFont typeface="Arial" panose="020B0604020202020204" pitchFamily="34" charset="0"/>
              <a:buChar char="•"/>
            </a:pPr>
            <a:r>
              <a:rPr lang="en-US" sz="1700" dirty="0"/>
              <a:t>Renewables</a:t>
            </a:r>
          </a:p>
          <a:p>
            <a:pPr marL="1143000" lvl="3">
              <a:lnSpc>
                <a:spcPct val="134000"/>
              </a:lnSpc>
              <a:spcBef>
                <a:spcPts val="0"/>
              </a:spcBef>
              <a:spcAft>
                <a:spcPts val="0"/>
              </a:spcAft>
              <a:buClrTx/>
              <a:buFont typeface="Arial" panose="020B0604020202020204" pitchFamily="34" charset="0"/>
              <a:buChar char="•"/>
            </a:pPr>
            <a:r>
              <a:rPr lang="en-US" sz="1500" dirty="0"/>
              <a:t>On-shore wind</a:t>
            </a:r>
          </a:p>
          <a:p>
            <a:pPr marL="1143000" lvl="3">
              <a:lnSpc>
                <a:spcPct val="134000"/>
              </a:lnSpc>
              <a:spcBef>
                <a:spcPts val="0"/>
              </a:spcBef>
              <a:spcAft>
                <a:spcPts val="0"/>
              </a:spcAft>
              <a:buClrTx/>
              <a:buFont typeface="Arial" panose="020B0604020202020204" pitchFamily="34" charset="0"/>
              <a:buChar char="•"/>
            </a:pPr>
            <a:r>
              <a:rPr lang="en-US" sz="1500" dirty="0"/>
              <a:t>Solar</a:t>
            </a:r>
          </a:p>
          <a:p>
            <a:pPr marL="685800" lvl="2">
              <a:lnSpc>
                <a:spcPct val="134000"/>
              </a:lnSpc>
              <a:spcBef>
                <a:spcPts val="0"/>
              </a:spcBef>
              <a:spcAft>
                <a:spcPts val="0"/>
              </a:spcAft>
              <a:buClrTx/>
              <a:buFont typeface="Arial" panose="020B0604020202020204" pitchFamily="34" charset="0"/>
              <a:buChar char="•"/>
            </a:pPr>
            <a:r>
              <a:rPr lang="en-US" sz="1700" dirty="0"/>
              <a:t>Energy Efficiency</a:t>
            </a:r>
          </a:p>
          <a:p>
            <a:pPr marL="685800" lvl="2">
              <a:lnSpc>
                <a:spcPct val="134000"/>
              </a:lnSpc>
              <a:spcBef>
                <a:spcPts val="0"/>
              </a:spcBef>
              <a:spcAft>
                <a:spcPts val="0"/>
              </a:spcAft>
              <a:buClrTx/>
              <a:buFont typeface="Arial" panose="020B0604020202020204" pitchFamily="34" charset="0"/>
              <a:buChar char="•"/>
            </a:pPr>
            <a:r>
              <a:rPr lang="en-US" sz="1700" dirty="0"/>
              <a:t>Demand Response</a:t>
            </a:r>
          </a:p>
          <a:p>
            <a:pPr marL="285750" lvl="1">
              <a:lnSpc>
                <a:spcPct val="134000"/>
              </a:lnSpc>
              <a:spcBef>
                <a:spcPts val="0"/>
              </a:spcBef>
              <a:spcAft>
                <a:spcPts val="0"/>
              </a:spcAft>
              <a:buClrTx/>
              <a:buFont typeface="Arial" panose="020B0604020202020204" pitchFamily="34" charset="0"/>
              <a:buChar char="•"/>
            </a:pPr>
            <a:r>
              <a:rPr lang="en-US" sz="1900" dirty="0"/>
              <a:t>Resources unlikely to meet this initial criteria</a:t>
            </a:r>
          </a:p>
          <a:p>
            <a:pPr marL="685800" lvl="2">
              <a:lnSpc>
                <a:spcPct val="134000"/>
              </a:lnSpc>
              <a:spcBef>
                <a:spcPts val="0"/>
              </a:spcBef>
              <a:spcAft>
                <a:spcPts val="0"/>
              </a:spcAft>
              <a:buClrTx/>
              <a:buFont typeface="Arial" panose="020B0604020202020204" pitchFamily="34" charset="0"/>
              <a:buChar char="•"/>
            </a:pPr>
            <a:r>
              <a:rPr lang="en-US" sz="1700" dirty="0"/>
              <a:t>Battery storage</a:t>
            </a:r>
          </a:p>
          <a:p>
            <a:pPr marL="685800" lvl="2">
              <a:lnSpc>
                <a:spcPct val="134000"/>
              </a:lnSpc>
              <a:spcBef>
                <a:spcPts val="0"/>
              </a:spcBef>
              <a:spcAft>
                <a:spcPts val="0"/>
              </a:spcAft>
              <a:buClrTx/>
              <a:buFont typeface="Arial" panose="020B0604020202020204" pitchFamily="34" charset="0"/>
              <a:buChar char="•"/>
            </a:pPr>
            <a:r>
              <a:rPr lang="en-US" sz="1800" dirty="0"/>
              <a:t>Off-shore wind</a:t>
            </a:r>
            <a:endParaRPr lang="en-US" sz="1700" dirty="0"/>
          </a:p>
          <a:p>
            <a:pPr marL="685800" lvl="2">
              <a:lnSpc>
                <a:spcPct val="134000"/>
              </a:lnSpc>
              <a:spcBef>
                <a:spcPts val="0"/>
              </a:spcBef>
              <a:spcAft>
                <a:spcPts val="0"/>
              </a:spcAft>
              <a:buClrTx/>
              <a:buFont typeface="Arial" panose="020B0604020202020204" pitchFamily="34" charset="0"/>
              <a:buChar char="•"/>
            </a:pPr>
            <a:r>
              <a:rPr lang="en-US" sz="1800" dirty="0"/>
              <a:t>Biomass</a:t>
            </a:r>
          </a:p>
          <a:p>
            <a:pPr marL="685800" lvl="2">
              <a:lnSpc>
                <a:spcPct val="134000"/>
              </a:lnSpc>
              <a:spcBef>
                <a:spcPts val="0"/>
              </a:spcBef>
              <a:spcAft>
                <a:spcPts val="0"/>
              </a:spcAft>
              <a:buClrTx/>
              <a:buFont typeface="Arial" panose="020B0604020202020204" pitchFamily="34" charset="0"/>
              <a:buChar char="•"/>
            </a:pPr>
            <a:r>
              <a:rPr lang="en-US" sz="1700" dirty="0"/>
              <a:t>Other developing technologies</a:t>
            </a:r>
            <a:endParaRPr lang="en-US" sz="1900" dirty="0"/>
          </a:p>
          <a:p>
            <a:pPr marL="685800" lvl="2">
              <a:lnSpc>
                <a:spcPct val="134000"/>
              </a:lnSpc>
              <a:spcBef>
                <a:spcPts val="0"/>
              </a:spcBef>
              <a:spcAft>
                <a:spcPts val="0"/>
              </a:spcAft>
              <a:buClrTx/>
              <a:buFont typeface="Arial" panose="020B0604020202020204" pitchFamily="34" charset="0"/>
              <a:buChar char="•"/>
            </a:pPr>
            <a:endParaRPr lang="en-US" sz="1700" dirty="0"/>
          </a:p>
          <a:p>
            <a:pPr marL="685800" lvl="2">
              <a:lnSpc>
                <a:spcPct val="134000"/>
              </a:lnSpc>
              <a:spcBef>
                <a:spcPts val="0"/>
              </a:spcBef>
              <a:spcAft>
                <a:spcPts val="0"/>
              </a:spcAft>
              <a:buClrTx/>
              <a:buFont typeface="Arial" panose="020B0604020202020204" pitchFamily="34" charset="0"/>
              <a:buChar char="•"/>
            </a:pPr>
            <a:endParaRPr lang="en-US" sz="1700" dirty="0"/>
          </a:p>
          <a:p>
            <a:pPr marL="685800" lvl="2">
              <a:lnSpc>
                <a:spcPct val="134000"/>
              </a:lnSpc>
              <a:spcBef>
                <a:spcPts val="0"/>
              </a:spcBef>
              <a:spcAft>
                <a:spcPts val="0"/>
              </a:spcAft>
              <a:buClrTx/>
              <a:buFont typeface="Arial" panose="020B0604020202020204" pitchFamily="34" charset="0"/>
              <a:buChar char="•"/>
            </a:pPr>
            <a:endParaRPr lang="en-US" sz="1700" dirty="0"/>
          </a:p>
        </p:txBody>
      </p:sp>
    </p:spTree>
    <p:extLst>
      <p:ext uri="{BB962C8B-B14F-4D97-AF65-F5344CB8AC3E}">
        <p14:creationId xmlns:p14="http://schemas.microsoft.com/office/powerpoint/2010/main" xmlns="" val="17694360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ORTP: Simple Cycle Combustion Turbines</a:t>
            </a:r>
          </a:p>
        </p:txBody>
      </p:sp>
      <p:sp>
        <p:nvSpPr>
          <p:cNvPr id="3" name="Content Placeholder 2"/>
          <p:cNvSpPr>
            <a:spLocks noGrp="1"/>
          </p:cNvSpPr>
          <p:nvPr>
            <p:ph idx="1"/>
          </p:nvPr>
        </p:nvSpPr>
        <p:spPr/>
        <p:txBody>
          <a:bodyPr tIns="0">
            <a:normAutofit/>
          </a:bodyPr>
          <a:lstStyle/>
          <a:p>
            <a:pPr marL="342900" indent="-342900">
              <a:buFont typeface="Arial" panose="020B0604020202020204" pitchFamily="34" charset="0"/>
              <a:buChar char="•"/>
            </a:pPr>
            <a:r>
              <a:rPr lang="en-US" dirty="0"/>
              <a:t>Aeroderivatives – consistent with CONE Technologies</a:t>
            </a:r>
          </a:p>
          <a:p>
            <a:pPr lvl="1"/>
            <a:r>
              <a:rPr lang="en-US" sz="1600" dirty="0"/>
              <a:t>GE LM6000PH or LM6000 PF+</a:t>
            </a:r>
          </a:p>
          <a:p>
            <a:pPr lvl="2"/>
            <a:r>
              <a:rPr lang="en-US" dirty="0"/>
              <a:t>Most widely installed machine in New England</a:t>
            </a:r>
          </a:p>
          <a:p>
            <a:pPr lvl="2"/>
            <a:r>
              <a:rPr lang="en-US" dirty="0"/>
              <a:t>Latest drycooled version</a:t>
            </a:r>
          </a:p>
          <a:p>
            <a:pPr marL="285750" indent="-285750">
              <a:buFont typeface="Arial" panose="020B0604020202020204" pitchFamily="34" charset="0"/>
              <a:buChar char="•"/>
            </a:pPr>
            <a:r>
              <a:rPr lang="en-US" dirty="0"/>
              <a:t>Frame Gas Turbines</a:t>
            </a:r>
          </a:p>
          <a:p>
            <a:pPr lvl="1"/>
            <a:r>
              <a:rPr lang="en-US" sz="1600" dirty="0"/>
              <a:t>7HA.02</a:t>
            </a:r>
          </a:p>
          <a:p>
            <a:pPr lvl="2"/>
            <a:r>
              <a:rPr lang="en-US" dirty="0"/>
              <a:t>Largest capacity simple cycle gas turbine available</a:t>
            </a:r>
          </a:p>
          <a:p>
            <a:pPr lvl="2"/>
            <a:r>
              <a:rPr lang="en-US" dirty="0"/>
              <a:t>High efficiency in simple cycle configuration</a:t>
            </a:r>
          </a:p>
          <a:p>
            <a:pPr lvl="2"/>
            <a:r>
              <a:rPr lang="en-US" dirty="0"/>
              <a:t>Can be converted to combined cycle in the future</a:t>
            </a:r>
            <a:endParaRPr lang="en-US" sz="1600" dirty="0"/>
          </a:p>
          <a:p>
            <a:pPr marL="342900" indent="-342900">
              <a:buFont typeface="Arial" panose="020B0604020202020204" pitchFamily="34" charset="0"/>
              <a:buChar char="•"/>
            </a:pPr>
            <a:r>
              <a:rPr lang="en-US" dirty="0"/>
              <a:t>Advanced Aeroderivative</a:t>
            </a:r>
          </a:p>
          <a:p>
            <a:pPr lvl="1"/>
            <a:r>
              <a:rPr lang="en-US" sz="1600" dirty="0"/>
              <a:t>GE LMS100PB</a:t>
            </a:r>
          </a:p>
          <a:p>
            <a:pPr lvl="2"/>
            <a:r>
              <a:rPr lang="en-US" dirty="0"/>
              <a:t>Dry Cooled machine that is designed with some aeroderivative turbine sections and some frame machine sections.</a:t>
            </a:r>
          </a:p>
          <a:p>
            <a:pPr lvl="2"/>
            <a:r>
              <a:rPr lang="en-US" dirty="0"/>
              <a:t>Only advanced aeroderivative machine available</a:t>
            </a:r>
          </a:p>
          <a:p>
            <a:pPr lvl="2"/>
            <a:r>
              <a:rPr lang="en-US" dirty="0"/>
              <a:t>Most efficient simple cycle gas turbine available</a:t>
            </a:r>
            <a:endParaRPr lang="en-US" sz="1600" dirty="0"/>
          </a:p>
        </p:txBody>
      </p:sp>
    </p:spTree>
    <p:extLst>
      <p:ext uri="{BB962C8B-B14F-4D97-AF65-F5344CB8AC3E}">
        <p14:creationId xmlns:p14="http://schemas.microsoft.com/office/powerpoint/2010/main" xmlns="" val="511570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ORTP: Combined Cycle Turbines</a:t>
            </a:r>
          </a:p>
        </p:txBody>
      </p:sp>
      <p:sp>
        <p:nvSpPr>
          <p:cNvPr id="3" name="Content Placeholder 2"/>
          <p:cNvSpPr>
            <a:spLocks noGrp="1"/>
          </p:cNvSpPr>
          <p:nvPr>
            <p:ph idx="1"/>
          </p:nvPr>
        </p:nvSpPr>
        <p:spPr/>
        <p:txBody>
          <a:bodyPr>
            <a:normAutofit/>
          </a:bodyPr>
          <a:lstStyle/>
          <a:p>
            <a:r>
              <a:rPr lang="en-US" sz="1800" dirty="0"/>
              <a:t>GE7HA.02</a:t>
            </a:r>
          </a:p>
          <a:p>
            <a:pPr lvl="1"/>
            <a:r>
              <a:rPr lang="en-US" dirty="0"/>
              <a:t>Latest air cooled large frame gas turbine</a:t>
            </a:r>
          </a:p>
          <a:p>
            <a:pPr lvl="1"/>
            <a:r>
              <a:rPr lang="en-US" dirty="0"/>
              <a:t>Highest Output available for a Frame GT as of June 2016</a:t>
            </a:r>
          </a:p>
          <a:p>
            <a:pPr lvl="1"/>
            <a:r>
              <a:rPr lang="en-US" dirty="0"/>
              <a:t>Not yet in operation</a:t>
            </a:r>
          </a:p>
          <a:p>
            <a:pPr lvl="2"/>
            <a:r>
              <a:rPr lang="en-US" dirty="0"/>
              <a:t>Performance guaranteed by GE</a:t>
            </a:r>
          </a:p>
          <a:p>
            <a:pPr lvl="1"/>
            <a:r>
              <a:rPr lang="en-US" dirty="0"/>
              <a:t>Units under agreement or pending agreement in New England and in PJM</a:t>
            </a:r>
          </a:p>
          <a:p>
            <a:endParaRPr lang="en-US" sz="1700" dirty="0"/>
          </a:p>
        </p:txBody>
      </p:sp>
      <p:pic>
        <p:nvPicPr>
          <p:cNvPr id="5122" name="Picture 2" descr="http://sites.lafayette.edu/egrs352-sp14-lowcarbon/files/2014/04/GE-Flexefficiency-50-combined-cycle-power-plant.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75331" y="3111247"/>
            <a:ext cx="4136137" cy="330714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2286000" y="6418393"/>
            <a:ext cx="1447800" cy="184666"/>
          </a:xfrm>
          <a:prstGeom prst="rect">
            <a:avLst/>
          </a:prstGeom>
          <a:noFill/>
        </p:spPr>
        <p:txBody>
          <a:bodyPr wrap="square" rtlCol="0">
            <a:spAutoFit/>
          </a:bodyPr>
          <a:lstStyle/>
          <a:p>
            <a:r>
              <a:rPr lang="en-US" sz="600" dirty="0"/>
              <a:t>Reference: GE</a:t>
            </a:r>
          </a:p>
        </p:txBody>
      </p:sp>
    </p:spTree>
    <p:extLst>
      <p:ext uri="{BB962C8B-B14F-4D97-AF65-F5344CB8AC3E}">
        <p14:creationId xmlns:p14="http://schemas.microsoft.com/office/powerpoint/2010/main" xmlns="" val="371794178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ORTP: On-Shore Wind</a:t>
            </a:r>
          </a:p>
        </p:txBody>
      </p:sp>
      <p:sp>
        <p:nvSpPr>
          <p:cNvPr id="3" name="Content Placeholder 2"/>
          <p:cNvSpPr>
            <a:spLocks noGrp="1"/>
          </p:cNvSpPr>
          <p:nvPr>
            <p:ph idx="1"/>
          </p:nvPr>
        </p:nvSpPr>
        <p:spPr/>
        <p:txBody>
          <a:bodyPr>
            <a:normAutofit/>
          </a:bodyPr>
          <a:lstStyle/>
          <a:p>
            <a:pPr marL="285750" lvl="1" indent="-285750">
              <a:lnSpc>
                <a:spcPct val="134000"/>
              </a:lnSpc>
              <a:spcAft>
                <a:spcPts val="0"/>
              </a:spcAft>
              <a:buClr>
                <a:schemeClr val="accent6">
                  <a:lumMod val="50000"/>
                </a:schemeClr>
              </a:buClr>
            </a:pPr>
            <a:r>
              <a:rPr lang="en-US" sz="1800" dirty="0"/>
              <a:t>Increases in turbine capacity have reduced $/kW installed</a:t>
            </a:r>
          </a:p>
          <a:p>
            <a:pPr marL="285750" lvl="1" indent="-285750">
              <a:lnSpc>
                <a:spcPct val="134000"/>
              </a:lnSpc>
              <a:spcAft>
                <a:spcPts val="0"/>
              </a:spcAft>
              <a:buClr>
                <a:schemeClr val="accent6">
                  <a:lumMod val="50000"/>
                </a:schemeClr>
              </a:buClr>
            </a:pPr>
            <a:r>
              <a:rPr lang="en-US" sz="1800" dirty="0"/>
              <a:t>Site specific</a:t>
            </a:r>
          </a:p>
          <a:p>
            <a:pPr marL="285750" lvl="1" indent="-285750">
              <a:lnSpc>
                <a:spcPct val="134000"/>
              </a:lnSpc>
              <a:spcAft>
                <a:spcPts val="0"/>
              </a:spcAft>
              <a:buClr>
                <a:schemeClr val="accent6">
                  <a:lumMod val="50000"/>
                </a:schemeClr>
              </a:buClr>
            </a:pPr>
            <a:r>
              <a:rPr lang="en-US" sz="1800" dirty="0"/>
              <a:t>Works best in areas with elevation differential and accessible transmission</a:t>
            </a:r>
          </a:p>
          <a:p>
            <a:pPr lvl="1">
              <a:spcAft>
                <a:spcPts val="0"/>
              </a:spcAft>
            </a:pPr>
            <a:r>
              <a:rPr lang="en-US" dirty="0"/>
              <a:t>New Hampshire, portions of Vermont, Maine, Western Massachusetts, and North Western Connecticut</a:t>
            </a:r>
          </a:p>
          <a:p>
            <a:pPr marL="342900" lvl="1" indent="-342900">
              <a:lnSpc>
                <a:spcPct val="134000"/>
              </a:lnSpc>
              <a:spcAft>
                <a:spcPts val="0"/>
              </a:spcAft>
              <a:buClr>
                <a:schemeClr val="accent6">
                  <a:lumMod val="50000"/>
                </a:schemeClr>
              </a:buClr>
            </a:pPr>
            <a:r>
              <a:rPr lang="en-US" sz="1800" dirty="0"/>
              <a:t>Locations being considered</a:t>
            </a:r>
          </a:p>
          <a:p>
            <a:pPr marL="457200" lvl="2" indent="-228600">
              <a:lnSpc>
                <a:spcPct val="134000"/>
              </a:lnSpc>
              <a:spcAft>
                <a:spcPts val="0"/>
              </a:spcAft>
              <a:buClr>
                <a:schemeClr val="accent6">
                  <a:lumMod val="50000"/>
                </a:schemeClr>
              </a:buClr>
            </a:pPr>
            <a:r>
              <a:rPr lang="en-US" sz="1600" dirty="0"/>
              <a:t>Maine</a:t>
            </a:r>
          </a:p>
          <a:p>
            <a:pPr marL="457200" lvl="2" indent="-228600">
              <a:lnSpc>
                <a:spcPct val="134000"/>
              </a:lnSpc>
              <a:spcAft>
                <a:spcPts val="0"/>
              </a:spcAft>
              <a:buClr>
                <a:schemeClr val="accent6">
                  <a:lumMod val="50000"/>
                </a:schemeClr>
              </a:buClr>
            </a:pPr>
            <a:r>
              <a:rPr lang="en-US" sz="1600" dirty="0"/>
              <a:t>New Hampshire</a:t>
            </a:r>
          </a:p>
        </p:txBody>
      </p:sp>
      <p:sp>
        <p:nvSpPr>
          <p:cNvPr id="5" name="TextBox 4"/>
          <p:cNvSpPr txBox="1"/>
          <p:nvPr/>
        </p:nvSpPr>
        <p:spPr>
          <a:xfrm>
            <a:off x="6553200" y="6172200"/>
            <a:ext cx="2438400" cy="184666"/>
          </a:xfrm>
          <a:prstGeom prst="rect">
            <a:avLst/>
          </a:prstGeom>
          <a:noFill/>
        </p:spPr>
        <p:txBody>
          <a:bodyPr wrap="square" rtlCol="0">
            <a:spAutoFit/>
          </a:bodyPr>
          <a:lstStyle/>
          <a:p>
            <a:r>
              <a:rPr lang="en-US" sz="600" dirty="0"/>
              <a:t>Reference: www.brookfield.com</a:t>
            </a:r>
          </a:p>
        </p:txBody>
      </p:sp>
      <p:pic>
        <p:nvPicPr>
          <p:cNvPr id="4100" name="Picture 4" descr="https://www.brookfield.com/_Global/42/img/CaseStudies/87291/princewind_lrg.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15026" y="3733800"/>
            <a:ext cx="6507600" cy="253073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2127216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ORTP:  Other Technologies</a:t>
            </a:r>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US" dirty="0"/>
              <a:t>Concentric and Mott MacDonald will continue to consider other technologies:</a:t>
            </a:r>
          </a:p>
          <a:p>
            <a:pPr marL="744485" lvl="1" indent="-285750"/>
            <a:r>
              <a:rPr lang="en-US" dirty="0"/>
              <a:t>Solar</a:t>
            </a:r>
          </a:p>
          <a:p>
            <a:pPr marL="744485" lvl="1" indent="-285750"/>
            <a:r>
              <a:rPr lang="en-US" dirty="0"/>
              <a:t>Energy Efficiency</a:t>
            </a:r>
          </a:p>
          <a:p>
            <a:pPr marL="744485" lvl="1" indent="-285750"/>
            <a:r>
              <a:rPr lang="en-US" dirty="0"/>
              <a:t>Demand Response</a:t>
            </a:r>
          </a:p>
          <a:p>
            <a:pPr marL="744485" lvl="1" indent="-285750"/>
            <a:r>
              <a:rPr lang="en-US" dirty="0"/>
              <a:t>Biomass</a:t>
            </a:r>
          </a:p>
          <a:p>
            <a:pPr marL="744485" lvl="1" indent="-285750"/>
            <a:r>
              <a:rPr lang="en-US" dirty="0"/>
              <a:t>Off-shore wind</a:t>
            </a:r>
          </a:p>
          <a:p>
            <a:pPr marL="744485" lvl="1" indent="-285750"/>
            <a:r>
              <a:rPr lang="en-US" dirty="0"/>
              <a:t>Battery storage</a:t>
            </a:r>
          </a:p>
          <a:p>
            <a:pPr marL="285750" indent="-285750">
              <a:buFont typeface="Arial" panose="020B0604020202020204" pitchFamily="34" charset="0"/>
              <a:buChar char="•"/>
            </a:pPr>
            <a:r>
              <a:rPr lang="en-US" dirty="0"/>
              <a:t>To be discussed at future meetings</a:t>
            </a:r>
          </a:p>
        </p:txBody>
      </p:sp>
    </p:spTree>
    <p:extLst>
      <p:ext uri="{BB962C8B-B14F-4D97-AF65-F5344CB8AC3E}">
        <p14:creationId xmlns:p14="http://schemas.microsoft.com/office/powerpoint/2010/main" xmlns="" val="153146343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endParaRPr lang="en-US" dirty="0"/>
          </a:p>
        </p:txBody>
      </p:sp>
      <p:sp>
        <p:nvSpPr>
          <p:cNvPr id="2" name="Content Placeholder 1"/>
          <p:cNvSpPr>
            <a:spLocks noGrp="1"/>
          </p:cNvSpPr>
          <p:nvPr>
            <p:ph idx="1"/>
          </p:nvPr>
        </p:nvSpPr>
        <p:spPr/>
        <p:txBody>
          <a:bodyPr/>
          <a:lstStyle/>
          <a:p>
            <a:endParaRPr lang="en-US" dirty="0"/>
          </a:p>
          <a:p>
            <a:endParaRPr lang="en-US" dirty="0"/>
          </a:p>
          <a:p>
            <a:endParaRPr lang="en-US" dirty="0"/>
          </a:p>
          <a:p>
            <a:endParaRPr lang="en-US" dirty="0"/>
          </a:p>
          <a:p>
            <a:pPr algn="ctr"/>
            <a:r>
              <a:rPr lang="en-US" sz="2000" b="1" dirty="0">
                <a:latin typeface="Century Gothic" panose="020B0502020202020204" pitchFamily="34" charset="0"/>
              </a:rPr>
              <a:t>Preliminary Thoughts on Other Technologies for</a:t>
            </a:r>
          </a:p>
          <a:p>
            <a:pPr algn="ctr"/>
            <a:r>
              <a:rPr lang="en-US" sz="2000" b="1" dirty="0">
                <a:latin typeface="Century Gothic" panose="020B0502020202020204" pitchFamily="34" charset="0"/>
              </a:rPr>
              <a:t> CONE/ORTP Consideration</a:t>
            </a:r>
          </a:p>
          <a:p>
            <a:pPr algn="ctr"/>
            <a:endParaRPr lang="en-US" sz="2000" b="1" dirty="0">
              <a:latin typeface="Century Gothic" panose="020B0502020202020204" pitchFamily="34" charset="0"/>
            </a:endParaRPr>
          </a:p>
        </p:txBody>
      </p:sp>
    </p:spTree>
    <p:extLst>
      <p:ext uri="{BB962C8B-B14F-4D97-AF65-F5344CB8AC3E}">
        <p14:creationId xmlns:p14="http://schemas.microsoft.com/office/powerpoint/2010/main" xmlns="" val="39505790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 name="Title 1"/>
          <p:cNvSpPr>
            <a:spLocks noGrp="1"/>
          </p:cNvSpPr>
          <p:nvPr>
            <p:ph type="title"/>
          </p:nvPr>
        </p:nvSpPr>
        <p:spPr/>
        <p:txBody>
          <a:bodyPr/>
          <a:lstStyle/>
          <a:p>
            <a:r>
              <a:rPr lang="en-US" dirty="0"/>
              <a:t>ORTP: Offshore Wind</a:t>
            </a:r>
          </a:p>
        </p:txBody>
      </p:sp>
      <p:sp>
        <p:nvSpPr>
          <p:cNvPr id="3" name="Content Placeholder 2"/>
          <p:cNvSpPr>
            <a:spLocks noGrp="1"/>
          </p:cNvSpPr>
          <p:nvPr>
            <p:ph idx="1"/>
          </p:nvPr>
        </p:nvSpPr>
        <p:spPr/>
        <p:txBody>
          <a:bodyPr>
            <a:normAutofit/>
          </a:bodyPr>
          <a:lstStyle/>
          <a:p>
            <a:pPr marL="285750" indent="-285750">
              <a:lnSpc>
                <a:spcPct val="110000"/>
              </a:lnSpc>
              <a:buFont typeface="Arial" panose="020B0604020202020204" pitchFamily="34" charset="0"/>
              <a:buChar char="•"/>
            </a:pPr>
            <a:r>
              <a:rPr lang="en-US" dirty="0"/>
              <a:t>Not yet in operation in the United States</a:t>
            </a:r>
          </a:p>
          <a:p>
            <a:pPr lvl="1">
              <a:lnSpc>
                <a:spcPct val="110000"/>
              </a:lnSpc>
            </a:pPr>
            <a:r>
              <a:rPr lang="en-US" dirty="0"/>
              <a:t>First demonstration project under construction in Rhode Island (Alstom/GE)</a:t>
            </a:r>
          </a:p>
          <a:p>
            <a:pPr marL="285750" indent="-285750">
              <a:lnSpc>
                <a:spcPct val="110000"/>
              </a:lnSpc>
              <a:buFont typeface="Arial" panose="020B0604020202020204" pitchFamily="34" charset="0"/>
              <a:buChar char="•"/>
            </a:pPr>
            <a:r>
              <a:rPr lang="en-US" dirty="0"/>
              <a:t>Tend to require large projects to cover expense of transmission</a:t>
            </a:r>
          </a:p>
          <a:p>
            <a:pPr marL="285750" indent="-285750">
              <a:lnSpc>
                <a:spcPct val="110000"/>
              </a:lnSpc>
              <a:buFont typeface="Arial" panose="020B0604020202020204" pitchFamily="34" charset="0"/>
              <a:buChar char="•"/>
            </a:pPr>
            <a:r>
              <a:rPr lang="en-US" dirty="0"/>
              <a:t>Project sizes and arrangements are site specific</a:t>
            </a:r>
          </a:p>
          <a:p>
            <a:pPr marL="285750" indent="-285750">
              <a:lnSpc>
                <a:spcPct val="110000"/>
              </a:lnSpc>
              <a:buFont typeface="Arial" panose="020B0604020202020204" pitchFamily="34" charset="0"/>
              <a:buChar char="•"/>
            </a:pPr>
            <a:r>
              <a:rPr lang="en-US" dirty="0"/>
              <a:t>Deep offshore floating designs in test phase now</a:t>
            </a:r>
          </a:p>
          <a:p>
            <a:pPr marL="285750" indent="-285750">
              <a:lnSpc>
                <a:spcPct val="110000"/>
              </a:lnSpc>
              <a:buFont typeface="Arial" panose="020B0604020202020204" pitchFamily="34" charset="0"/>
              <a:buChar char="•"/>
            </a:pPr>
            <a:r>
              <a:rPr lang="en-US" dirty="0"/>
              <a:t>Maintenance practices being developed to manage costs</a:t>
            </a:r>
          </a:p>
          <a:p>
            <a:pPr lvl="1">
              <a:lnSpc>
                <a:spcPct val="110000"/>
              </a:lnSpc>
              <a:spcBef>
                <a:spcPts val="500"/>
              </a:spcBef>
              <a:spcAft>
                <a:spcPts val="0"/>
              </a:spcAft>
            </a:pPr>
            <a:r>
              <a:rPr lang="en-US" dirty="0"/>
              <a:t>Helicopters</a:t>
            </a:r>
          </a:p>
          <a:p>
            <a:pPr lvl="1">
              <a:lnSpc>
                <a:spcPct val="110000"/>
              </a:lnSpc>
              <a:spcBef>
                <a:spcPts val="500"/>
              </a:spcBef>
              <a:spcAft>
                <a:spcPts val="0"/>
              </a:spcAft>
            </a:pPr>
            <a:r>
              <a:rPr lang="en-US" dirty="0"/>
              <a:t>Fast boats</a:t>
            </a:r>
          </a:p>
          <a:p>
            <a:pPr lvl="1">
              <a:lnSpc>
                <a:spcPct val="110000"/>
              </a:lnSpc>
              <a:spcBef>
                <a:spcPts val="500"/>
              </a:spcBef>
              <a:spcAft>
                <a:spcPts val="0"/>
              </a:spcAft>
            </a:pPr>
            <a:r>
              <a:rPr lang="en-US" dirty="0"/>
              <a:t>Heavy lift vessels</a:t>
            </a:r>
          </a:p>
          <a:p>
            <a:pPr lvl="1">
              <a:lnSpc>
                <a:spcPct val="110000"/>
              </a:lnSpc>
              <a:spcBef>
                <a:spcPts val="500"/>
              </a:spcBef>
              <a:spcAft>
                <a:spcPts val="0"/>
              </a:spcAft>
            </a:pPr>
            <a:r>
              <a:rPr lang="en-US" dirty="0"/>
              <a:t>Jack-up barges</a:t>
            </a:r>
          </a:p>
          <a:p>
            <a:pPr lvl="1">
              <a:spcBef>
                <a:spcPts val="500"/>
              </a:spcBef>
            </a:pPr>
            <a:endParaRPr lang="en-US" sz="1300" dirty="0"/>
          </a:p>
          <a:p>
            <a:endParaRPr lang="en-US" sz="1700" dirty="0"/>
          </a:p>
          <a:p>
            <a:endParaRPr lang="en-US" sz="1300" dirty="0"/>
          </a:p>
        </p:txBody>
      </p:sp>
      <p:sp>
        <p:nvSpPr>
          <p:cNvPr id="4" name="TextBox 3"/>
          <p:cNvSpPr txBox="1"/>
          <p:nvPr/>
        </p:nvSpPr>
        <p:spPr>
          <a:xfrm>
            <a:off x="1391152" y="6522532"/>
            <a:ext cx="3149600" cy="184666"/>
          </a:xfrm>
          <a:prstGeom prst="rect">
            <a:avLst/>
          </a:prstGeom>
          <a:noFill/>
        </p:spPr>
        <p:txBody>
          <a:bodyPr wrap="square" rtlCol="0">
            <a:spAutoFit/>
          </a:bodyPr>
          <a:lstStyle/>
          <a:p>
            <a:r>
              <a:rPr lang="en-US" sz="600" dirty="0"/>
              <a:t>Reference:  https://overdick.com/projects/offshore-wind/thor</a:t>
            </a:r>
          </a:p>
        </p:txBody>
      </p:sp>
      <p:pic>
        <p:nvPicPr>
          <p:cNvPr id="1027" name="Picture 3" descr="C:\Users\pau77459\Documents\ISO_NE\CONE with Concentric Advisors\Wind Turbine helicopter maintenanc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83652" y="3352801"/>
            <a:ext cx="5645948" cy="2822974"/>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6"/>
          <p:cNvSpPr txBox="1"/>
          <p:nvPr/>
        </p:nvSpPr>
        <p:spPr>
          <a:xfrm>
            <a:off x="1391152" y="6233165"/>
            <a:ext cx="3149600" cy="276999"/>
          </a:xfrm>
          <a:prstGeom prst="rect">
            <a:avLst/>
          </a:prstGeom>
          <a:noFill/>
        </p:spPr>
        <p:txBody>
          <a:bodyPr wrap="square" rtlCol="0">
            <a:spAutoFit/>
          </a:bodyPr>
          <a:lstStyle/>
          <a:p>
            <a:r>
              <a:rPr lang="en-US" sz="600" dirty="0"/>
              <a:t>Reference:  http://www.windpowermonthly.com/article/1044934/hands-on-approach-slashes-offshore-operating-fees</a:t>
            </a:r>
          </a:p>
        </p:txBody>
      </p:sp>
      <p:sp>
        <p:nvSpPr>
          <p:cNvPr id="9" name="TextBox 8"/>
          <p:cNvSpPr txBox="1"/>
          <p:nvPr/>
        </p:nvSpPr>
        <p:spPr>
          <a:xfrm>
            <a:off x="1391152" y="6418729"/>
            <a:ext cx="2229760" cy="184666"/>
          </a:xfrm>
          <a:prstGeom prst="rect">
            <a:avLst/>
          </a:prstGeom>
          <a:noFill/>
        </p:spPr>
        <p:txBody>
          <a:bodyPr wrap="square" rtlCol="0">
            <a:spAutoFit/>
          </a:bodyPr>
          <a:lstStyle/>
          <a:p>
            <a:r>
              <a:rPr lang="en-US" sz="600" dirty="0"/>
              <a:t>Reference: www.siemens.com</a:t>
            </a:r>
          </a:p>
        </p:txBody>
      </p:sp>
    </p:spTree>
    <p:extLst>
      <p:ext uri="{BB962C8B-B14F-4D97-AF65-F5344CB8AC3E}">
        <p14:creationId xmlns:p14="http://schemas.microsoft.com/office/powerpoint/2010/main" xmlns="" val="426166795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ORTP: Biomass</a:t>
            </a:r>
          </a:p>
        </p:txBody>
      </p:sp>
      <p:sp>
        <p:nvSpPr>
          <p:cNvPr id="3" name="Content Placeholder 2"/>
          <p:cNvSpPr>
            <a:spLocks noGrp="1"/>
          </p:cNvSpPr>
          <p:nvPr>
            <p:ph idx="1"/>
          </p:nvPr>
        </p:nvSpPr>
        <p:spPr/>
        <p:txBody>
          <a:bodyPr>
            <a:normAutofit/>
          </a:bodyPr>
          <a:lstStyle/>
          <a:p>
            <a:pPr marL="285750" indent="-285750">
              <a:buFont typeface="Arial" panose="020B0604020202020204" pitchFamily="34" charset="0"/>
              <a:buChar char="•"/>
            </a:pPr>
            <a:r>
              <a:rPr lang="en-US" dirty="0"/>
              <a:t>Small installations when compared to combined cycles</a:t>
            </a:r>
          </a:p>
          <a:p>
            <a:pPr marL="285750" indent="-285750">
              <a:buFont typeface="Arial" panose="020B0604020202020204" pitchFamily="34" charset="0"/>
              <a:buChar char="•"/>
            </a:pPr>
            <a:r>
              <a:rPr lang="en-US" dirty="0"/>
              <a:t>Requires fuel gathering infrastructure</a:t>
            </a:r>
          </a:p>
          <a:p>
            <a:pPr marL="285750" indent="-285750">
              <a:buFont typeface="Arial" panose="020B0604020202020204" pitchFamily="34" charset="0"/>
              <a:buChar char="•"/>
            </a:pPr>
            <a:r>
              <a:rPr lang="en-US" dirty="0"/>
              <a:t>High initial capital costs</a:t>
            </a:r>
          </a:p>
          <a:p>
            <a:pPr marL="285750" indent="-285750">
              <a:buFont typeface="Arial" panose="020B0604020202020204" pitchFamily="34" charset="0"/>
              <a:buChar char="•"/>
            </a:pPr>
            <a:r>
              <a:rPr lang="en-US" dirty="0"/>
              <a:t>Technologies vary depending on fuel availability, and site characteristics</a:t>
            </a:r>
          </a:p>
          <a:p>
            <a:pPr lvl="1"/>
            <a:r>
              <a:rPr lang="en-US" dirty="0"/>
              <a:t>Data cannot be applied across multiple projects</a:t>
            </a:r>
          </a:p>
        </p:txBody>
      </p:sp>
      <p:grpSp>
        <p:nvGrpSpPr>
          <p:cNvPr id="4" name="Group 3"/>
          <p:cNvGrpSpPr/>
          <p:nvPr/>
        </p:nvGrpSpPr>
        <p:grpSpPr>
          <a:xfrm>
            <a:off x="1371600" y="2895600"/>
            <a:ext cx="3962400" cy="3626224"/>
            <a:chOff x="2260600" y="2819400"/>
            <a:chExt cx="4787900" cy="3607159"/>
          </a:xfrm>
        </p:grpSpPr>
        <p:pic>
          <p:nvPicPr>
            <p:cNvPr id="2050" name="Picture 2" descr="http://www.power-technology.com/projects/wood-schiller/images/7-wood-to-energy-proces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86000" y="2819400"/>
              <a:ext cx="4762500" cy="341947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2260600" y="6241893"/>
              <a:ext cx="3149600" cy="184666"/>
            </a:xfrm>
            <a:prstGeom prst="rect">
              <a:avLst/>
            </a:prstGeom>
            <a:noFill/>
          </p:spPr>
          <p:txBody>
            <a:bodyPr wrap="square" rtlCol="0">
              <a:spAutoFit/>
            </a:bodyPr>
            <a:lstStyle/>
            <a:p>
              <a:r>
                <a:rPr lang="en-US" sz="600" dirty="0"/>
                <a:t>Reference: PSNH</a:t>
              </a:r>
            </a:p>
          </p:txBody>
        </p:sp>
      </p:grpSp>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67400" y="2590799"/>
            <a:ext cx="3157278" cy="2859627"/>
          </a:xfrm>
          <a:prstGeom prst="rect">
            <a:avLst/>
          </a:prstGeom>
          <a:noFill/>
          <a:ln>
            <a:noFill/>
          </a:ln>
          <a:effectLst>
            <a:glow rad="228600">
              <a:schemeClr val="accent5">
                <a:satMod val="175000"/>
                <a:alpha val="40000"/>
              </a:schemeClr>
            </a:glo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8527473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a:t>
            </a:r>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US" dirty="0"/>
              <a:t>Cost of New Entry (“CONE”) and Offer Review Trigger Prices (“ORTP”) are required under Market Rule 1 to be recalculated using updated data no less than once every three years</a:t>
            </a:r>
          </a:p>
          <a:p>
            <a:pPr marL="744485" lvl="1" indent="-285750"/>
            <a:r>
              <a:rPr lang="en-US" dirty="0"/>
              <a:t>CONE – Section III.13.2.4 requires that CONE and Net CONE be recalculated using updated data coincident with the recalculation of ORTPs</a:t>
            </a:r>
          </a:p>
          <a:p>
            <a:pPr marL="744485" lvl="1" indent="-285750"/>
            <a:r>
              <a:rPr lang="en-US" dirty="0"/>
              <a:t>ORTP – Section III.A.21.1 requires the Internal Market Monitor (“IMM”) to establish ORTPs for each new technology type that is expected to have a first year levelized cost below the auction starting price (max(1.6 times Net CONE,CONE))</a:t>
            </a:r>
          </a:p>
          <a:p>
            <a:pPr marL="285750" indent="-285750">
              <a:buFont typeface="Arial" panose="020B0604020202020204" pitchFamily="34" charset="0"/>
              <a:buChar char="•"/>
            </a:pPr>
            <a:r>
              <a:rPr lang="en-US" dirty="0"/>
              <a:t>The Tariff requires that the IMM review the results of the CONE and ORTP recalculations with stakeholders and that ISO-NE file final values with the Federal Energy Regulatory Commission (“FERC”)</a:t>
            </a:r>
          </a:p>
          <a:p>
            <a:pPr marL="285750" indent="-285750">
              <a:buFont typeface="Arial" panose="020B0604020202020204" pitchFamily="34" charset="0"/>
              <a:buChar char="•"/>
            </a:pPr>
            <a:r>
              <a:rPr lang="en-US" dirty="0"/>
              <a:t>CONE, Net CONE and ORTPs are required to be adjusted annually between recalculation periods pursuant to adjustment factors contained in Appendix A of the Tariff</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xmlns="" val="189415032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ORTP:  Solar</a:t>
            </a:r>
          </a:p>
        </p:txBody>
      </p:sp>
      <p:pic>
        <p:nvPicPr>
          <p:cNvPr id="3074" name="Picture 2" descr="http://www.sunwindenergy.com/sites/default/files/field/image/markt_pv_hanwha_24_mw_anlage_kitsuki_japan.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87709" y="1143000"/>
            <a:ext cx="2743200" cy="2057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3080" name="Picture 8" descr="http://static.progressivemediagroup.com/uploads/imagelibrary/nri/power/Agua%20Prieta%20II/Agua-Prieta-II.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915291" y="3550024"/>
            <a:ext cx="4929966" cy="286625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xmlns="">
                <a:solidFill>
                  <a:srgbClr val="FFFFFF"/>
                </a:solidFill>
              </a14:hiddenFill>
            </a:ext>
          </a:extLst>
        </p:spPr>
      </p:pic>
      <p:sp>
        <p:nvSpPr>
          <p:cNvPr id="13" name="Content Placeholder 2"/>
          <p:cNvSpPr txBox="1">
            <a:spLocks/>
          </p:cNvSpPr>
          <p:nvPr/>
        </p:nvSpPr>
        <p:spPr>
          <a:xfrm>
            <a:off x="381000" y="1083725"/>
            <a:ext cx="6172200" cy="5088475"/>
          </a:xfrm>
          <a:prstGeom prst="rect">
            <a:avLst/>
          </a:prstGeom>
        </p:spPr>
        <p:txBody>
          <a:bodyPr>
            <a:normAutofit/>
          </a:bodyPr>
          <a:lstStyle>
            <a:lvl1pPr marL="342900" marR="0" indent="-342900" algn="l" defTabSz="914400" rtl="0" eaLnBrk="1" fontAlgn="base" latinLnBrk="0" hangingPunct="1">
              <a:lnSpc>
                <a:spcPct val="100000"/>
              </a:lnSpc>
              <a:spcBef>
                <a:spcPct val="50000"/>
              </a:spcBef>
              <a:spcAft>
                <a:spcPct val="0"/>
              </a:spcAft>
              <a:buClr>
                <a:srgbClr val="216B99"/>
              </a:buClr>
              <a:buSzTx/>
              <a:buFontTx/>
              <a:buChar char="•"/>
              <a:tabLst/>
              <a:defRPr sz="1600" b="1" kern="1200">
                <a:solidFill>
                  <a:schemeClr val="tx1"/>
                </a:solidFill>
                <a:latin typeface="+mj-lt"/>
                <a:ea typeface="+mn-ea"/>
                <a:cs typeface="+mn-cs"/>
              </a:defRPr>
            </a:lvl1pPr>
            <a:lvl2pPr marL="742950" marR="0" indent="-285750" algn="l" defTabSz="914400" rtl="0" eaLnBrk="1" fontAlgn="base" latinLnBrk="0" hangingPunct="1">
              <a:lnSpc>
                <a:spcPct val="100000"/>
              </a:lnSpc>
              <a:spcBef>
                <a:spcPct val="50000"/>
              </a:spcBef>
              <a:spcAft>
                <a:spcPct val="0"/>
              </a:spcAft>
              <a:buClr>
                <a:srgbClr val="216B99"/>
              </a:buClr>
              <a:buSzTx/>
              <a:buFontTx/>
              <a:buChar char="–"/>
              <a:tabLst/>
              <a:defRPr sz="1200"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50000"/>
              </a:spcBef>
              <a:spcAft>
                <a:spcPct val="0"/>
              </a:spcAft>
              <a:buClr>
                <a:srgbClr val="216B99"/>
              </a:buClr>
              <a:buSzTx/>
              <a:buFontTx/>
              <a:buChar char="•"/>
              <a:tabLst/>
              <a:defRPr sz="12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50000"/>
              </a:spcBef>
              <a:spcAft>
                <a:spcPct val="0"/>
              </a:spcAft>
              <a:buClr>
                <a:srgbClr val="216B99"/>
              </a:buClr>
              <a:buSzTx/>
              <a:buFontTx/>
              <a:buChar char="–"/>
              <a:tabLst/>
              <a:defRPr sz="1200"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50000"/>
              </a:spcBef>
              <a:spcAft>
                <a:spcPct val="0"/>
              </a:spcAft>
              <a:buClr>
                <a:srgbClr val="216B99"/>
              </a:buClr>
              <a:buSzTx/>
              <a:buFontTx/>
              <a:buChar char="•"/>
              <a:tabLst/>
              <a:defRPr sz="1900" kern="1200">
                <a:solidFill>
                  <a:schemeClr val="tx1"/>
                </a:solidFill>
                <a:latin typeface="+mn-lt"/>
                <a:ea typeface="+mn-ea"/>
                <a:cs typeface="+mn-cs"/>
              </a:defRPr>
            </a:lvl5pPr>
            <a:lvl6pPr marL="539973" indent="-179992" algn="l" defTabSz="914356" rtl="0" eaLnBrk="1" latinLnBrk="0" hangingPunct="1">
              <a:lnSpc>
                <a:spcPct val="90000"/>
              </a:lnSpc>
              <a:spcBef>
                <a:spcPts val="300"/>
              </a:spcBef>
              <a:buClr>
                <a:schemeClr val="accent1"/>
              </a:buClr>
              <a:buFont typeface="Arial" panose="020B0604020202020204" pitchFamily="34" charset="0"/>
              <a:buChar char="•"/>
              <a:defRPr sz="2600" kern="1200">
                <a:solidFill>
                  <a:schemeClr val="tx1"/>
                </a:solidFill>
                <a:latin typeface="+mn-lt"/>
                <a:ea typeface="+mn-ea"/>
                <a:cs typeface="+mn-cs"/>
              </a:defRPr>
            </a:lvl6pPr>
            <a:lvl7pPr marL="539973" indent="-179992" algn="l" defTabSz="914356" rtl="0" eaLnBrk="1" latinLnBrk="0" hangingPunct="1">
              <a:lnSpc>
                <a:spcPct val="90000"/>
              </a:lnSpc>
              <a:spcBef>
                <a:spcPts val="300"/>
              </a:spcBef>
              <a:buClr>
                <a:schemeClr val="accent1"/>
              </a:buClr>
              <a:buFont typeface="Arial" panose="020B0604020202020204" pitchFamily="34" charset="0"/>
              <a:buChar char="•"/>
              <a:defRPr sz="1200" kern="1200">
                <a:solidFill>
                  <a:schemeClr val="tx1"/>
                </a:solidFill>
                <a:latin typeface="+mn-lt"/>
                <a:ea typeface="+mn-ea"/>
                <a:cs typeface="+mn-cs"/>
              </a:defRPr>
            </a:lvl7pPr>
            <a:lvl8pPr marL="539973" indent="-179992" algn="l" defTabSz="914356" rtl="0" eaLnBrk="1" latinLnBrk="0" hangingPunct="1">
              <a:lnSpc>
                <a:spcPct val="90000"/>
              </a:lnSpc>
              <a:spcBef>
                <a:spcPts val="300"/>
              </a:spcBef>
              <a:buClr>
                <a:schemeClr val="accent1"/>
              </a:buClr>
              <a:buFont typeface="Arial" panose="020B0604020202020204" pitchFamily="34" charset="0"/>
              <a:buChar char="•"/>
              <a:defRPr sz="1200" kern="1200">
                <a:solidFill>
                  <a:schemeClr val="tx1"/>
                </a:solidFill>
                <a:latin typeface="+mn-lt"/>
                <a:ea typeface="+mn-ea"/>
                <a:cs typeface="+mn-cs"/>
              </a:defRPr>
            </a:lvl8pPr>
            <a:lvl9pPr marL="539973" indent="-179992" algn="l" defTabSz="914356" rtl="0" eaLnBrk="1" latinLnBrk="0" hangingPunct="1">
              <a:lnSpc>
                <a:spcPct val="90000"/>
              </a:lnSpc>
              <a:spcBef>
                <a:spcPts val="300"/>
              </a:spcBef>
              <a:buClr>
                <a:schemeClr val="accent1"/>
              </a:buClr>
              <a:buFont typeface="Arial" panose="020B0604020202020204" pitchFamily="34" charset="0"/>
              <a:buChar char="•"/>
              <a:defRPr sz="1200" kern="1200">
                <a:solidFill>
                  <a:schemeClr val="tx1"/>
                </a:solidFill>
                <a:latin typeface="+mn-lt"/>
                <a:ea typeface="+mn-ea"/>
                <a:cs typeface="+mn-cs"/>
              </a:defRPr>
            </a:lvl9pPr>
          </a:lstStyle>
          <a:p>
            <a:pPr>
              <a:buClrTx/>
            </a:pPr>
            <a:r>
              <a:rPr lang="en-US" sz="1800" b="0" dirty="0">
                <a:latin typeface="Cambria" panose="02040503050406030204" pitchFamily="18" charset="0"/>
              </a:rPr>
              <a:t>Photovoltaic</a:t>
            </a:r>
          </a:p>
          <a:p>
            <a:pPr lvl="1">
              <a:spcBef>
                <a:spcPts val="300"/>
              </a:spcBef>
              <a:buClrTx/>
              <a:buFont typeface="Arial" panose="020B0604020202020204" pitchFamily="34" charset="0"/>
              <a:buChar char="•"/>
            </a:pPr>
            <a:r>
              <a:rPr lang="en-US" sz="1600" dirty="0">
                <a:latin typeface="Cambria" panose="02040503050406030204" pitchFamily="18" charset="0"/>
              </a:rPr>
              <a:t>Industrial</a:t>
            </a:r>
          </a:p>
          <a:p>
            <a:pPr marL="966788" lvl="2">
              <a:spcBef>
                <a:spcPts val="300"/>
              </a:spcBef>
              <a:buClrTx/>
            </a:pPr>
            <a:r>
              <a:rPr lang="en-US" dirty="0">
                <a:latin typeface="Cambria" panose="02040503050406030204" pitchFamily="18" charset="0"/>
              </a:rPr>
              <a:t>Large land area requirements that would be expensive in New England</a:t>
            </a:r>
          </a:p>
          <a:p>
            <a:pPr lvl="1">
              <a:spcBef>
                <a:spcPts val="300"/>
              </a:spcBef>
              <a:buClrTx/>
              <a:buFont typeface="Arial" panose="020B0604020202020204" pitchFamily="34" charset="0"/>
              <a:buChar char="•"/>
            </a:pPr>
            <a:r>
              <a:rPr lang="en-US" sz="1600" dirty="0">
                <a:latin typeface="Cambria" panose="02040503050406030204" pitchFamily="18" charset="0"/>
              </a:rPr>
              <a:t>Residential/Commercial</a:t>
            </a:r>
          </a:p>
          <a:p>
            <a:pPr marL="966788" lvl="2">
              <a:spcBef>
                <a:spcPts val="300"/>
              </a:spcBef>
              <a:buClrTx/>
            </a:pPr>
            <a:r>
              <a:rPr lang="en-US" dirty="0">
                <a:latin typeface="Cambria" panose="02040503050406030204" pitchFamily="18" charset="0"/>
              </a:rPr>
              <a:t>Inconsistent tax structures across New England</a:t>
            </a:r>
          </a:p>
          <a:p>
            <a:pPr>
              <a:buClrTx/>
            </a:pPr>
            <a:r>
              <a:rPr lang="en-US" sz="1800" b="0" dirty="0">
                <a:latin typeface="Cambria" panose="02040503050406030204" pitchFamily="18" charset="0"/>
              </a:rPr>
              <a:t>Site Specific Applications Thermal</a:t>
            </a:r>
          </a:p>
          <a:p>
            <a:pPr lvl="1">
              <a:spcBef>
                <a:spcPts val="300"/>
              </a:spcBef>
              <a:buClrTx/>
              <a:buFont typeface="Arial" panose="020B0604020202020204" pitchFamily="34" charset="0"/>
              <a:buChar char="•"/>
            </a:pPr>
            <a:r>
              <a:rPr lang="en-US" sz="1600" dirty="0">
                <a:latin typeface="Cambria" panose="02040503050406030204" pitchFamily="18" charset="0"/>
              </a:rPr>
              <a:t>Industrial focused with large investor requirements</a:t>
            </a:r>
          </a:p>
          <a:p>
            <a:pPr lvl="1">
              <a:spcBef>
                <a:spcPts val="300"/>
              </a:spcBef>
              <a:buClrTx/>
              <a:buFont typeface="Arial" panose="020B0604020202020204" pitchFamily="34" charset="0"/>
              <a:buChar char="•"/>
            </a:pPr>
            <a:r>
              <a:rPr lang="en-US" sz="1600" dirty="0">
                <a:latin typeface="Cambria" panose="02040503050406030204" pitchFamily="18" charset="0"/>
              </a:rPr>
              <a:t>Requires large land area</a:t>
            </a:r>
          </a:p>
          <a:p>
            <a:pPr lvl="1">
              <a:spcBef>
                <a:spcPts val="300"/>
              </a:spcBef>
              <a:buClrTx/>
              <a:buFont typeface="Arial" panose="020B0604020202020204" pitchFamily="34" charset="0"/>
              <a:buChar char="•"/>
            </a:pPr>
            <a:r>
              <a:rPr lang="en-US" sz="1600" dirty="0">
                <a:latin typeface="Cambria" panose="02040503050406030204" pitchFamily="18" charset="0"/>
              </a:rPr>
              <a:t>Prefers higher solar irradiance than available in </a:t>
            </a:r>
            <a:br>
              <a:rPr lang="en-US" sz="1600" dirty="0">
                <a:latin typeface="Cambria" panose="02040503050406030204" pitchFamily="18" charset="0"/>
              </a:rPr>
            </a:br>
            <a:r>
              <a:rPr lang="en-US" sz="1600" dirty="0">
                <a:latin typeface="Cambria" panose="02040503050406030204" pitchFamily="18" charset="0"/>
              </a:rPr>
              <a:t>New England</a:t>
            </a:r>
          </a:p>
          <a:p>
            <a:pPr lvl="1">
              <a:spcBef>
                <a:spcPts val="300"/>
              </a:spcBef>
              <a:buClrTx/>
              <a:buFont typeface="Arial" panose="020B0604020202020204" pitchFamily="34" charset="0"/>
              <a:buChar char="•"/>
            </a:pPr>
            <a:r>
              <a:rPr lang="en-US" sz="1600" dirty="0">
                <a:latin typeface="Cambria" panose="02040503050406030204" pitchFamily="18" charset="0"/>
              </a:rPr>
              <a:t>Not yet present in New England</a:t>
            </a:r>
          </a:p>
          <a:p>
            <a:pPr lvl="1">
              <a:spcBef>
                <a:spcPts val="300"/>
              </a:spcBef>
              <a:buClrTx/>
              <a:buFont typeface="Arial" panose="020B0604020202020204" pitchFamily="34" charset="0"/>
              <a:buChar char="•"/>
            </a:pPr>
            <a:r>
              <a:rPr lang="en-US" sz="1600" dirty="0">
                <a:latin typeface="Cambria" panose="02040503050406030204" pitchFamily="18" charset="0"/>
              </a:rPr>
              <a:t>Hybrid Combined Cycle</a:t>
            </a:r>
          </a:p>
          <a:p>
            <a:pPr marL="914400" lvl="2">
              <a:spcBef>
                <a:spcPts val="300"/>
              </a:spcBef>
              <a:buClrTx/>
            </a:pPr>
            <a:r>
              <a:rPr lang="en-US" dirty="0">
                <a:latin typeface="Cambria" panose="02040503050406030204" pitchFamily="18" charset="0"/>
              </a:rPr>
              <a:t>Not present in New England, few in the US</a:t>
            </a:r>
          </a:p>
        </p:txBody>
      </p:sp>
    </p:spTree>
    <p:extLst>
      <p:ext uri="{BB962C8B-B14F-4D97-AF65-F5344CB8AC3E}">
        <p14:creationId xmlns:p14="http://schemas.microsoft.com/office/powerpoint/2010/main" xmlns="" val="4772638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CONE/ORTP:  Reciprocating Engines</a:t>
            </a:r>
          </a:p>
        </p:txBody>
      </p:sp>
      <p:sp>
        <p:nvSpPr>
          <p:cNvPr id="3" name="Content Placeholder 2"/>
          <p:cNvSpPr>
            <a:spLocks noGrp="1"/>
          </p:cNvSpPr>
          <p:nvPr>
            <p:ph idx="1"/>
          </p:nvPr>
        </p:nvSpPr>
        <p:spPr/>
        <p:txBody>
          <a:bodyPr>
            <a:normAutofit/>
          </a:bodyPr>
          <a:lstStyle/>
          <a:p>
            <a:pPr marL="285750" indent="-285750">
              <a:buFont typeface="Arial" panose="020B0604020202020204" pitchFamily="34" charset="0"/>
              <a:buChar char="•"/>
            </a:pPr>
            <a:r>
              <a:rPr lang="en-US" dirty="0"/>
              <a:t>Reliable</a:t>
            </a:r>
          </a:p>
          <a:p>
            <a:pPr marL="285750" indent="-285750">
              <a:buFont typeface="Arial" panose="020B0604020202020204" pitchFamily="34" charset="0"/>
              <a:buChar char="•"/>
            </a:pPr>
            <a:r>
              <a:rPr lang="en-US" dirty="0"/>
              <a:t>Fast Start</a:t>
            </a:r>
          </a:p>
          <a:p>
            <a:pPr marL="285750" indent="-285750">
              <a:buFont typeface="Arial" panose="020B0604020202020204" pitchFamily="34" charset="0"/>
              <a:buChar char="•"/>
            </a:pPr>
            <a:r>
              <a:rPr lang="en-US" dirty="0"/>
              <a:t>Efficient engines with low energy exhaust</a:t>
            </a:r>
          </a:p>
          <a:p>
            <a:pPr marL="285750" indent="-285750">
              <a:buFont typeface="Arial" panose="020B0604020202020204" pitchFamily="34" charset="0"/>
              <a:buChar char="•"/>
            </a:pPr>
            <a:r>
              <a:rPr lang="en-US" dirty="0"/>
              <a:t>Low capacity when compared to simple cycle gas turbines</a:t>
            </a:r>
          </a:p>
          <a:p>
            <a:pPr marL="285750" indent="-285750">
              <a:buFont typeface="Arial" panose="020B0604020202020204" pitchFamily="34" charset="0"/>
              <a:buChar char="•"/>
            </a:pPr>
            <a:r>
              <a:rPr lang="en-US" dirty="0"/>
              <a:t>Not as efficient in combined cycle</a:t>
            </a:r>
          </a:p>
          <a:p>
            <a:pPr marL="285750" indent="-285750">
              <a:buFont typeface="Arial" panose="020B0604020202020204" pitchFamily="34" charset="0"/>
              <a:buChar char="•"/>
            </a:pPr>
            <a:r>
              <a:rPr lang="en-US" dirty="0"/>
              <a:t>Expensive capital cost especially for large installations</a:t>
            </a:r>
          </a:p>
          <a:p>
            <a:pPr marL="285750" indent="-285750">
              <a:buFont typeface="Arial" panose="020B0604020202020204" pitchFamily="34" charset="0"/>
              <a:buChar char="•"/>
            </a:pPr>
            <a:r>
              <a:rPr lang="en-US" dirty="0"/>
              <a:t>Large installations not present in New England</a:t>
            </a:r>
          </a:p>
          <a:p>
            <a:endParaRPr lang="en-US" sz="1700"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2000" y="3863715"/>
            <a:ext cx="3581400" cy="232749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TextBox 5"/>
          <p:cNvSpPr txBox="1"/>
          <p:nvPr/>
        </p:nvSpPr>
        <p:spPr>
          <a:xfrm>
            <a:off x="228600" y="6292334"/>
            <a:ext cx="3149600" cy="184666"/>
          </a:xfrm>
          <a:prstGeom prst="rect">
            <a:avLst/>
          </a:prstGeom>
          <a:noFill/>
        </p:spPr>
        <p:txBody>
          <a:bodyPr wrap="square" rtlCol="0">
            <a:spAutoFit/>
          </a:bodyPr>
          <a:lstStyle/>
          <a:p>
            <a:r>
              <a:rPr lang="en-US" sz="600" dirty="0"/>
              <a:t>Reference: www.wartsila.com</a:t>
            </a:r>
          </a:p>
        </p:txBody>
      </p:sp>
      <p:sp>
        <p:nvSpPr>
          <p:cNvPr id="9" name="TextBox 8"/>
          <p:cNvSpPr txBox="1"/>
          <p:nvPr/>
        </p:nvSpPr>
        <p:spPr>
          <a:xfrm>
            <a:off x="3759199" y="6187194"/>
            <a:ext cx="3149600" cy="184666"/>
          </a:xfrm>
          <a:prstGeom prst="rect">
            <a:avLst/>
          </a:prstGeom>
          <a:noFill/>
        </p:spPr>
        <p:txBody>
          <a:bodyPr wrap="square" rtlCol="0">
            <a:spAutoFit/>
          </a:bodyPr>
          <a:lstStyle/>
          <a:p>
            <a:r>
              <a:rPr lang="en-US" sz="600" dirty="0"/>
              <a:t>Reference: www.wartsila.com</a:t>
            </a:r>
          </a:p>
        </p:txBody>
      </p:sp>
      <p:pic>
        <p:nvPicPr>
          <p:cNvPr id="2056" name="Picture 8" descr="http://www.pennenergy.com/content/dam/Pennenergy/online-articles/2013/July/SasolGasPlant.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24399" y="3730826"/>
            <a:ext cx="4203703" cy="259377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820079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endParaRPr lang="en-US" dirty="0"/>
          </a:p>
        </p:txBody>
      </p:sp>
      <p:sp>
        <p:nvSpPr>
          <p:cNvPr id="2" name="Content Placeholder 1"/>
          <p:cNvSpPr>
            <a:spLocks noGrp="1"/>
          </p:cNvSpPr>
          <p:nvPr>
            <p:ph idx="1"/>
          </p:nvPr>
        </p:nvSpPr>
        <p:spPr/>
        <p:txBody>
          <a:bodyPr/>
          <a:lstStyle/>
          <a:p>
            <a:endParaRPr lang="en-US" dirty="0"/>
          </a:p>
          <a:p>
            <a:endParaRPr lang="en-US" dirty="0"/>
          </a:p>
          <a:p>
            <a:endParaRPr lang="en-US" dirty="0"/>
          </a:p>
          <a:p>
            <a:endParaRPr lang="en-US" dirty="0"/>
          </a:p>
          <a:p>
            <a:pPr algn="ctr"/>
            <a:r>
              <a:rPr lang="en-US" sz="2000" b="1" dirty="0">
                <a:latin typeface="Century Gothic" panose="020B0502020202020204" pitchFamily="34" charset="0"/>
              </a:rPr>
              <a:t>Questions</a:t>
            </a:r>
          </a:p>
        </p:txBody>
      </p:sp>
    </p:spTree>
    <p:extLst>
      <p:ext uri="{BB962C8B-B14F-4D97-AF65-F5344CB8AC3E}">
        <p14:creationId xmlns:p14="http://schemas.microsoft.com/office/powerpoint/2010/main" xmlns="" val="31123028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endParaRPr lang="en-US" dirty="0"/>
          </a:p>
        </p:txBody>
      </p:sp>
      <p:sp>
        <p:nvSpPr>
          <p:cNvPr id="2" name="Content Placeholder 1"/>
          <p:cNvSpPr>
            <a:spLocks noGrp="1"/>
          </p:cNvSpPr>
          <p:nvPr>
            <p:ph idx="1"/>
          </p:nvPr>
        </p:nvSpPr>
        <p:spPr/>
        <p:txBody>
          <a:bodyPr/>
          <a:lstStyle/>
          <a:p>
            <a:endParaRPr lang="en-US" dirty="0"/>
          </a:p>
          <a:p>
            <a:endParaRPr lang="en-US" dirty="0"/>
          </a:p>
          <a:p>
            <a:endParaRPr lang="en-US" dirty="0"/>
          </a:p>
          <a:p>
            <a:endParaRPr lang="en-US" dirty="0"/>
          </a:p>
          <a:p>
            <a:pPr algn="ctr"/>
            <a:r>
              <a:rPr lang="en-US" sz="2000" b="1" dirty="0">
                <a:latin typeface="Century Gothic" panose="020B0502020202020204" pitchFamily="34" charset="0"/>
              </a:rPr>
              <a:t>CONE - Detailed Review of Combined Cycle Unit</a:t>
            </a:r>
          </a:p>
          <a:p>
            <a:pPr algn="ctr"/>
            <a:r>
              <a:rPr lang="en-US" sz="2000" b="1" dirty="0">
                <a:latin typeface="Century Gothic" panose="020B0502020202020204" pitchFamily="34" charset="0"/>
              </a:rPr>
              <a:t>(Preliminary)</a:t>
            </a:r>
          </a:p>
          <a:p>
            <a:pPr algn="ctr"/>
            <a:endParaRPr lang="en-US" sz="2000" b="1" dirty="0">
              <a:latin typeface="Century Gothic" panose="020B0502020202020204" pitchFamily="34" charset="0"/>
            </a:endParaRPr>
          </a:p>
        </p:txBody>
      </p:sp>
    </p:spTree>
    <p:extLst>
      <p:ext uri="{BB962C8B-B14F-4D97-AF65-F5344CB8AC3E}">
        <p14:creationId xmlns:p14="http://schemas.microsoft.com/office/powerpoint/2010/main" xmlns="" val="422137428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CONE - Key Inputs for Evaluation</a:t>
            </a:r>
          </a:p>
        </p:txBody>
      </p:sp>
      <p:sp>
        <p:nvSpPr>
          <p:cNvPr id="3" name="Content Placeholder 2"/>
          <p:cNvSpPr>
            <a:spLocks noGrp="1"/>
          </p:cNvSpPr>
          <p:nvPr>
            <p:ph idx="1"/>
          </p:nvPr>
        </p:nvSpPr>
        <p:spPr>
          <a:xfrm>
            <a:off x="455615" y="990600"/>
            <a:ext cx="8226424" cy="5334000"/>
          </a:xfrm>
        </p:spPr>
        <p:txBody>
          <a:bodyPr>
            <a:noAutofit/>
          </a:bodyPr>
          <a:lstStyle/>
          <a:p>
            <a:pPr marL="285750" indent="-285750">
              <a:spcAft>
                <a:spcPts val="0"/>
              </a:spcAft>
              <a:buFont typeface="Arial" panose="020B0604020202020204" pitchFamily="34" charset="0"/>
              <a:buChar char="•"/>
            </a:pPr>
            <a:endParaRPr lang="en-US" dirty="0"/>
          </a:p>
          <a:p>
            <a:pPr marL="285750" indent="-285750">
              <a:spcAft>
                <a:spcPts val="0"/>
              </a:spcAft>
              <a:buFont typeface="Arial" panose="020B0604020202020204" pitchFamily="34" charset="0"/>
              <a:buChar char="•"/>
            </a:pPr>
            <a:r>
              <a:rPr lang="en-US" dirty="0"/>
              <a:t>Installed Costs</a:t>
            </a:r>
          </a:p>
          <a:p>
            <a:pPr marL="285750" indent="-285750">
              <a:spcAft>
                <a:spcPts val="0"/>
              </a:spcAft>
              <a:buFont typeface="Arial" panose="020B0604020202020204" pitchFamily="34" charset="0"/>
              <a:buChar char="•"/>
            </a:pPr>
            <a:r>
              <a:rPr lang="en-US" dirty="0"/>
              <a:t>Operating Costs</a:t>
            </a:r>
          </a:p>
          <a:p>
            <a:pPr marL="285750" indent="-285750">
              <a:spcAft>
                <a:spcPts val="0"/>
              </a:spcAft>
              <a:buFont typeface="Arial" panose="020B0604020202020204" pitchFamily="34" charset="0"/>
              <a:buChar char="•"/>
            </a:pPr>
            <a:r>
              <a:rPr lang="en-US" dirty="0"/>
              <a:t>Unit Performance</a:t>
            </a:r>
          </a:p>
          <a:p>
            <a:pPr marL="285750" indent="-285750">
              <a:spcAft>
                <a:spcPts val="0"/>
              </a:spcAft>
              <a:buFont typeface="Arial" panose="020B0604020202020204" pitchFamily="34" charset="0"/>
              <a:buChar char="•"/>
            </a:pPr>
            <a:r>
              <a:rPr lang="en-US" dirty="0"/>
              <a:t>Interconnection Costs</a:t>
            </a:r>
          </a:p>
          <a:p>
            <a:pPr marL="285750" indent="-285750">
              <a:spcAft>
                <a:spcPts val="0"/>
              </a:spcAft>
              <a:buFont typeface="Arial" panose="020B0604020202020204" pitchFamily="34" charset="0"/>
              <a:buChar char="•"/>
            </a:pPr>
            <a:r>
              <a:rPr lang="en-US" dirty="0"/>
              <a:t>Contingency Costs</a:t>
            </a:r>
          </a:p>
          <a:p>
            <a:pPr marL="285750" indent="-285750">
              <a:spcAft>
                <a:spcPts val="0"/>
              </a:spcAft>
              <a:buFont typeface="Arial" panose="020B0604020202020204" pitchFamily="34" charset="0"/>
              <a:buChar char="•"/>
            </a:pPr>
            <a:r>
              <a:rPr lang="en-US" dirty="0"/>
              <a:t>Location</a:t>
            </a:r>
          </a:p>
          <a:p>
            <a:pPr marL="285750" indent="-285750">
              <a:spcAft>
                <a:spcPts val="0"/>
              </a:spcAft>
              <a:buFont typeface="Arial" panose="020B0604020202020204" pitchFamily="34" charset="0"/>
              <a:buChar char="•"/>
            </a:pPr>
            <a:r>
              <a:rPr lang="en-US" dirty="0"/>
              <a:t>Labor Rates</a:t>
            </a:r>
          </a:p>
          <a:p>
            <a:pPr marL="285750" indent="-285750">
              <a:spcAft>
                <a:spcPts val="0"/>
              </a:spcAft>
              <a:buFont typeface="Arial" panose="020B0604020202020204" pitchFamily="34" charset="0"/>
              <a:buChar char="•"/>
            </a:pPr>
            <a:r>
              <a:rPr lang="en-US" dirty="0"/>
              <a:t>Environmental Assumptions</a:t>
            </a:r>
          </a:p>
          <a:p>
            <a:pPr marL="285750" indent="-285750">
              <a:spcAft>
                <a:spcPts val="0"/>
              </a:spcAft>
              <a:buFont typeface="Arial" panose="020B0604020202020204" pitchFamily="34" charset="0"/>
              <a:buChar char="•"/>
            </a:pPr>
            <a:r>
              <a:rPr lang="en-US" dirty="0"/>
              <a:t>Operational Assumptions </a:t>
            </a:r>
          </a:p>
          <a:p>
            <a:pPr marL="285750" indent="-285750">
              <a:spcAft>
                <a:spcPts val="0"/>
              </a:spcAft>
              <a:buFont typeface="Arial" panose="020B0604020202020204" pitchFamily="34" charset="0"/>
              <a:buChar char="•"/>
            </a:pPr>
            <a:r>
              <a:rPr lang="en-US" dirty="0"/>
              <a:t>Energy and Ancillary Services Margins</a:t>
            </a:r>
          </a:p>
          <a:p>
            <a:pPr marL="285750" indent="-285750">
              <a:spcAft>
                <a:spcPts val="0"/>
              </a:spcAft>
              <a:buFont typeface="Arial" panose="020B0604020202020204" pitchFamily="34" charset="0"/>
              <a:buChar char="•"/>
            </a:pPr>
            <a:r>
              <a:rPr lang="en-US" dirty="0"/>
              <a:t>Cost of Capital </a:t>
            </a:r>
          </a:p>
          <a:p>
            <a:pPr marL="285750" indent="-285750">
              <a:spcAft>
                <a:spcPts val="0"/>
              </a:spcAft>
              <a:buFont typeface="Arial" panose="020B0604020202020204" pitchFamily="34" charset="0"/>
              <a:buChar char="•"/>
            </a:pPr>
            <a:endParaRPr lang="en-US" sz="1400" dirty="0">
              <a:cs typeface="Cambria" panose="02040503050406030204" pitchFamily="18" charset="0"/>
            </a:endParaRPr>
          </a:p>
          <a:p>
            <a:pPr lvl="4">
              <a:lnSpc>
                <a:spcPct val="110000"/>
              </a:lnSpc>
            </a:pPr>
            <a:endParaRPr lang="en-US" sz="1200" dirty="0"/>
          </a:p>
          <a:p>
            <a:pPr marL="2346325" lvl="4">
              <a:buFontTx/>
              <a:buChar char="o"/>
            </a:pPr>
            <a:endParaRPr lang="en-US" sz="1200" dirty="0"/>
          </a:p>
        </p:txBody>
      </p:sp>
    </p:spTree>
    <p:extLst>
      <p:ext uri="{BB962C8B-B14F-4D97-AF65-F5344CB8AC3E}">
        <p14:creationId xmlns:p14="http://schemas.microsoft.com/office/powerpoint/2010/main" xmlns="" val="6199592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Combined Cycle Plants: Preliminary</a:t>
            </a:r>
          </a:p>
        </p:txBody>
      </p:sp>
      <p:sp>
        <p:nvSpPr>
          <p:cNvPr id="3" name="Content Placeholder 2"/>
          <p:cNvSpPr>
            <a:spLocks noGrp="1"/>
          </p:cNvSpPr>
          <p:nvPr>
            <p:ph idx="1"/>
          </p:nvPr>
        </p:nvSpPr>
        <p:spPr>
          <a:xfrm>
            <a:off x="455615" y="990600"/>
            <a:ext cx="4649786" cy="5334000"/>
          </a:xfrm>
        </p:spPr>
        <p:txBody>
          <a:bodyPr>
            <a:noAutofit/>
          </a:bodyPr>
          <a:lstStyle/>
          <a:p>
            <a:pPr marL="285750" indent="-285750">
              <a:spcAft>
                <a:spcPts val="0"/>
              </a:spcAft>
              <a:buFont typeface="Arial" panose="020B0604020202020204" pitchFamily="34" charset="0"/>
              <a:buChar char="•"/>
            </a:pPr>
            <a:r>
              <a:rPr lang="en-US" dirty="0"/>
              <a:t>Power Cycle Details</a:t>
            </a:r>
          </a:p>
          <a:p>
            <a:pPr lvl="1">
              <a:spcAft>
                <a:spcPts val="0"/>
              </a:spcAft>
            </a:pPr>
            <a:r>
              <a:rPr lang="en-US" dirty="0"/>
              <a:t>Cycle Design Considerations for New England</a:t>
            </a:r>
          </a:p>
          <a:p>
            <a:pPr lvl="2">
              <a:spcAft>
                <a:spcPts val="0"/>
              </a:spcAft>
            </a:pPr>
            <a:r>
              <a:rPr lang="en-US" dirty="0"/>
              <a:t>Dual Fuel - Necessary option for most plants</a:t>
            </a:r>
          </a:p>
          <a:p>
            <a:pPr lvl="3">
              <a:spcAft>
                <a:spcPts val="0"/>
              </a:spcAft>
            </a:pPr>
            <a:r>
              <a:rPr lang="en-US" sz="1400" dirty="0"/>
              <a:t>No 2. oil (Most utilized backup fuel in NE)</a:t>
            </a:r>
          </a:p>
          <a:p>
            <a:pPr lvl="4">
              <a:spcAft>
                <a:spcPts val="0"/>
              </a:spcAft>
            </a:pPr>
            <a:r>
              <a:rPr lang="en-US" sz="1400" dirty="0">
                <a:cs typeface="Cambria" panose="02040503050406030204" pitchFamily="18" charset="0"/>
              </a:rPr>
              <a:t>Widely available, can be stored on site</a:t>
            </a:r>
          </a:p>
          <a:p>
            <a:pPr lvl="4">
              <a:spcAft>
                <a:spcPts val="0"/>
              </a:spcAft>
            </a:pPr>
            <a:r>
              <a:rPr lang="en-US" sz="1400" dirty="0">
                <a:cs typeface="Cambria" panose="02040503050406030204" pitchFamily="18" charset="0"/>
              </a:rPr>
              <a:t>Requires another set of environmental permits</a:t>
            </a:r>
          </a:p>
          <a:p>
            <a:pPr lvl="4">
              <a:spcAft>
                <a:spcPts val="0"/>
              </a:spcAft>
            </a:pPr>
            <a:r>
              <a:rPr lang="en-US" sz="1400" dirty="0">
                <a:cs typeface="Cambria" panose="02040503050406030204" pitchFamily="18" charset="0"/>
              </a:rPr>
              <a:t>Cause HRSG heat transfer surface area design modification</a:t>
            </a:r>
          </a:p>
          <a:p>
            <a:pPr lvl="3">
              <a:spcAft>
                <a:spcPts val="0"/>
              </a:spcAft>
            </a:pPr>
            <a:r>
              <a:rPr lang="en-US" sz="1400" dirty="0"/>
              <a:t>Liquefied Natural Gas</a:t>
            </a:r>
          </a:p>
          <a:p>
            <a:pPr lvl="4">
              <a:spcAft>
                <a:spcPts val="0"/>
              </a:spcAft>
            </a:pPr>
            <a:r>
              <a:rPr lang="en-US" sz="1400" dirty="0">
                <a:cs typeface="Cambria" panose="02040503050406030204" pitchFamily="18" charset="0"/>
              </a:rPr>
              <a:t>Can be stored on site</a:t>
            </a:r>
          </a:p>
          <a:p>
            <a:pPr lvl="4">
              <a:spcAft>
                <a:spcPts val="0"/>
              </a:spcAft>
            </a:pPr>
            <a:r>
              <a:rPr lang="en-US" sz="1400" dirty="0">
                <a:cs typeface="Cambria" panose="02040503050406030204" pitchFamily="18" charset="0"/>
              </a:rPr>
              <a:t>Does not require additional operating permits</a:t>
            </a:r>
          </a:p>
          <a:p>
            <a:pPr lvl="4">
              <a:spcAft>
                <a:spcPts val="0"/>
              </a:spcAft>
            </a:pPr>
            <a:r>
              <a:rPr lang="en-US" sz="1400" dirty="0">
                <a:cs typeface="Cambria" panose="02040503050406030204" pitchFamily="18" charset="0"/>
              </a:rPr>
              <a:t>HRSG design can be optimized for gas only operation</a:t>
            </a:r>
          </a:p>
          <a:p>
            <a:pPr lvl="4">
              <a:spcAft>
                <a:spcPts val="0"/>
              </a:spcAft>
            </a:pPr>
            <a:r>
              <a:rPr lang="en-US" sz="1400" dirty="0">
                <a:cs typeface="Cambria" panose="02040503050406030204" pitchFamily="18" charset="0"/>
              </a:rPr>
              <a:t>Requires expensive regasification equipment</a:t>
            </a:r>
          </a:p>
          <a:p>
            <a:pPr lvl="3">
              <a:spcAft>
                <a:spcPts val="0"/>
              </a:spcAft>
            </a:pPr>
            <a:r>
              <a:rPr lang="en-US" sz="1400" dirty="0"/>
              <a:t>Liquid Propane Gas (LPG)</a:t>
            </a:r>
          </a:p>
          <a:p>
            <a:pPr lvl="4">
              <a:lnSpc>
                <a:spcPct val="110000"/>
              </a:lnSpc>
              <a:spcAft>
                <a:spcPts val="0"/>
              </a:spcAft>
            </a:pPr>
            <a:r>
              <a:rPr lang="en-US" sz="1400" dirty="0">
                <a:cs typeface="Cambria" panose="02040503050406030204" pitchFamily="18" charset="0"/>
              </a:rPr>
              <a:t>Can be stored on site</a:t>
            </a:r>
          </a:p>
          <a:p>
            <a:pPr lvl="4">
              <a:lnSpc>
                <a:spcPct val="110000"/>
              </a:lnSpc>
              <a:spcAft>
                <a:spcPts val="0"/>
              </a:spcAft>
            </a:pPr>
            <a:r>
              <a:rPr lang="en-US" sz="1400" dirty="0">
                <a:cs typeface="Cambria" panose="02040503050406030204" pitchFamily="18" charset="0"/>
              </a:rPr>
              <a:t>HRSG design can be optimized for gas only operation</a:t>
            </a:r>
          </a:p>
          <a:p>
            <a:pPr lvl="4">
              <a:lnSpc>
                <a:spcPct val="110000"/>
              </a:lnSpc>
              <a:spcAft>
                <a:spcPts val="0"/>
              </a:spcAft>
            </a:pPr>
            <a:r>
              <a:rPr lang="en-US" sz="1400" dirty="0">
                <a:cs typeface="Cambria" panose="02040503050406030204" pitchFamily="18" charset="0"/>
              </a:rPr>
              <a:t>Requires regasification equipment</a:t>
            </a:r>
          </a:p>
          <a:p>
            <a:pPr lvl="4">
              <a:lnSpc>
                <a:spcPct val="110000"/>
              </a:lnSpc>
            </a:pPr>
            <a:endParaRPr lang="en-US" sz="1200" dirty="0"/>
          </a:p>
          <a:p>
            <a:pPr marL="2346325" lvl="4">
              <a:buFontTx/>
              <a:buChar char="o"/>
            </a:pPr>
            <a:endParaRPr lang="en-US" sz="1200"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02368" y="2209800"/>
            <a:ext cx="4236832" cy="325726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0435145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7" name="Picture 5" descr="http://spxdrycooling.com/wp-content/uploads/2016/03/prod-1-4.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88879" y="1644228"/>
            <a:ext cx="4262530" cy="239767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2" name="Title 1"/>
          <p:cNvSpPr>
            <a:spLocks noGrp="1"/>
          </p:cNvSpPr>
          <p:nvPr>
            <p:ph type="title"/>
          </p:nvPr>
        </p:nvSpPr>
        <p:spPr/>
        <p:txBody>
          <a:bodyPr/>
          <a:lstStyle/>
          <a:p>
            <a:r>
              <a:rPr lang="en-US" dirty="0"/>
              <a:t>Combined Cycle Plants: Preliminary</a:t>
            </a:r>
          </a:p>
        </p:txBody>
      </p:sp>
      <p:sp>
        <p:nvSpPr>
          <p:cNvPr id="3" name="Content Placeholder 2"/>
          <p:cNvSpPr>
            <a:spLocks noGrp="1"/>
          </p:cNvSpPr>
          <p:nvPr>
            <p:ph idx="1"/>
          </p:nvPr>
        </p:nvSpPr>
        <p:spPr>
          <a:xfrm>
            <a:off x="455615" y="990600"/>
            <a:ext cx="4268786" cy="5334000"/>
          </a:xfrm>
        </p:spPr>
        <p:txBody>
          <a:bodyPr>
            <a:noAutofit/>
          </a:bodyPr>
          <a:lstStyle/>
          <a:p>
            <a:pPr>
              <a:lnSpc>
                <a:spcPct val="100000"/>
              </a:lnSpc>
              <a:spcAft>
                <a:spcPts val="0"/>
              </a:spcAft>
            </a:pPr>
            <a:endParaRPr lang="en-US" sz="1400" dirty="0"/>
          </a:p>
          <a:p>
            <a:pPr marL="285750" indent="-285750">
              <a:lnSpc>
                <a:spcPct val="100000"/>
              </a:lnSpc>
              <a:spcAft>
                <a:spcPts val="0"/>
              </a:spcAft>
              <a:buFont typeface="Arial" panose="020B0604020202020204" pitchFamily="34" charset="0"/>
              <a:buChar char="•"/>
            </a:pPr>
            <a:r>
              <a:rPr lang="en-US" sz="1600" dirty="0"/>
              <a:t>Primary Heat Sink</a:t>
            </a:r>
          </a:p>
          <a:p>
            <a:pPr lvl="1">
              <a:lnSpc>
                <a:spcPct val="100000"/>
              </a:lnSpc>
              <a:spcAft>
                <a:spcPts val="0"/>
              </a:spcAft>
            </a:pPr>
            <a:r>
              <a:rPr lang="en-US" sz="1400" dirty="0"/>
              <a:t>Once Through Cooling</a:t>
            </a:r>
          </a:p>
          <a:p>
            <a:pPr lvl="2">
              <a:lnSpc>
                <a:spcPct val="100000"/>
              </a:lnSpc>
              <a:spcAft>
                <a:spcPts val="0"/>
              </a:spcAft>
            </a:pPr>
            <a:r>
              <a:rPr lang="en-US" dirty="0"/>
              <a:t>Requires plant to be on water</a:t>
            </a:r>
          </a:p>
          <a:p>
            <a:pPr lvl="2">
              <a:lnSpc>
                <a:spcPct val="100000"/>
              </a:lnSpc>
              <a:spcAft>
                <a:spcPts val="0"/>
              </a:spcAft>
            </a:pPr>
            <a:r>
              <a:rPr lang="en-US" dirty="0"/>
              <a:t>Allows for a more efficient plant design</a:t>
            </a:r>
          </a:p>
          <a:p>
            <a:pPr lvl="2">
              <a:lnSpc>
                <a:spcPct val="100000"/>
              </a:lnSpc>
              <a:spcAft>
                <a:spcPts val="0"/>
              </a:spcAft>
            </a:pPr>
            <a:r>
              <a:rPr lang="en-US" dirty="0"/>
              <a:t>Less expensive to construct</a:t>
            </a:r>
          </a:p>
          <a:p>
            <a:pPr lvl="2">
              <a:lnSpc>
                <a:spcPct val="100000"/>
              </a:lnSpc>
              <a:spcAft>
                <a:spcPts val="0"/>
              </a:spcAft>
            </a:pPr>
            <a:r>
              <a:rPr lang="en-US" dirty="0"/>
              <a:t>Requires challenging permits</a:t>
            </a:r>
          </a:p>
          <a:p>
            <a:pPr lvl="2">
              <a:lnSpc>
                <a:spcPct val="100000"/>
              </a:lnSpc>
              <a:spcAft>
                <a:spcPts val="0"/>
              </a:spcAft>
            </a:pPr>
            <a:r>
              <a:rPr lang="en-US" dirty="0"/>
              <a:t>Can be politically sensitive</a:t>
            </a:r>
          </a:p>
          <a:p>
            <a:pPr lvl="1">
              <a:lnSpc>
                <a:spcPct val="100000"/>
              </a:lnSpc>
              <a:spcAft>
                <a:spcPts val="0"/>
              </a:spcAft>
            </a:pPr>
            <a:r>
              <a:rPr lang="en-US" sz="1400" dirty="0"/>
              <a:t>Cooling Towers</a:t>
            </a:r>
          </a:p>
          <a:p>
            <a:pPr lvl="2">
              <a:lnSpc>
                <a:spcPct val="100000"/>
              </a:lnSpc>
              <a:spcAft>
                <a:spcPts val="0"/>
              </a:spcAft>
            </a:pPr>
            <a:r>
              <a:rPr lang="en-US" dirty="0"/>
              <a:t>Natural Draft</a:t>
            </a:r>
          </a:p>
          <a:p>
            <a:pPr lvl="2">
              <a:lnSpc>
                <a:spcPct val="100000"/>
              </a:lnSpc>
              <a:spcAft>
                <a:spcPts val="0"/>
              </a:spcAft>
            </a:pPr>
            <a:r>
              <a:rPr lang="en-US" dirty="0"/>
              <a:t>Very Expensive</a:t>
            </a:r>
          </a:p>
          <a:p>
            <a:pPr lvl="2">
              <a:lnSpc>
                <a:spcPct val="100000"/>
              </a:lnSpc>
              <a:spcAft>
                <a:spcPts val="0"/>
              </a:spcAft>
            </a:pPr>
            <a:r>
              <a:rPr lang="en-US" dirty="0"/>
              <a:t>Requires  decent amount of makeup water</a:t>
            </a:r>
          </a:p>
          <a:p>
            <a:pPr marL="797099" lvl="3" indent="-179388">
              <a:spcAft>
                <a:spcPts val="0"/>
              </a:spcAft>
            </a:pPr>
            <a:r>
              <a:rPr lang="en-US" dirty="0">
                <a:solidFill>
                  <a:schemeClr val="bg2">
                    <a:lumMod val="10000"/>
                  </a:schemeClr>
                </a:solidFill>
                <a:latin typeface="Cambria" panose="02040503050406030204" pitchFamily="18" charset="0"/>
                <a:cs typeface="Cambria" panose="02040503050406030204" pitchFamily="18" charset="0"/>
              </a:rPr>
              <a:t>Can use grey water or salt water for makeup</a:t>
            </a:r>
          </a:p>
          <a:p>
            <a:pPr lvl="1">
              <a:lnSpc>
                <a:spcPct val="100000"/>
              </a:lnSpc>
              <a:spcAft>
                <a:spcPts val="0"/>
              </a:spcAft>
            </a:pPr>
            <a:r>
              <a:rPr lang="en-US" sz="1400" dirty="0"/>
              <a:t>Mechanical Draft</a:t>
            </a:r>
          </a:p>
          <a:p>
            <a:pPr lvl="2">
              <a:lnSpc>
                <a:spcPct val="100000"/>
              </a:lnSpc>
              <a:spcAft>
                <a:spcPts val="0"/>
              </a:spcAft>
            </a:pPr>
            <a:r>
              <a:rPr lang="en-US" dirty="0"/>
              <a:t>Efficient and reasonable cost</a:t>
            </a:r>
          </a:p>
          <a:p>
            <a:pPr lvl="2">
              <a:lnSpc>
                <a:spcPct val="100000"/>
              </a:lnSpc>
              <a:spcAft>
                <a:spcPts val="0"/>
              </a:spcAft>
            </a:pPr>
            <a:r>
              <a:rPr lang="en-US" dirty="0"/>
              <a:t>Requires plant emissions permit</a:t>
            </a:r>
          </a:p>
          <a:p>
            <a:pPr lvl="2">
              <a:lnSpc>
                <a:spcPct val="100000"/>
              </a:lnSpc>
              <a:spcAft>
                <a:spcPts val="0"/>
              </a:spcAft>
            </a:pPr>
            <a:r>
              <a:rPr lang="en-US" dirty="0"/>
              <a:t>Requires  makeup water</a:t>
            </a:r>
          </a:p>
          <a:p>
            <a:pPr marL="797099" lvl="3" indent="-179388">
              <a:spcAft>
                <a:spcPts val="0"/>
              </a:spcAft>
            </a:pPr>
            <a:r>
              <a:rPr lang="en-US" dirty="0">
                <a:solidFill>
                  <a:schemeClr val="bg2">
                    <a:lumMod val="10000"/>
                  </a:schemeClr>
                </a:solidFill>
                <a:latin typeface="Cambria" panose="02040503050406030204" pitchFamily="18" charset="0"/>
                <a:cs typeface="Cambria" panose="02040503050406030204" pitchFamily="18" charset="0"/>
              </a:rPr>
              <a:t>Can use grey water or salt water for makeup</a:t>
            </a:r>
          </a:p>
          <a:p>
            <a:pPr lvl="1">
              <a:lnSpc>
                <a:spcPct val="100000"/>
              </a:lnSpc>
              <a:spcAft>
                <a:spcPts val="0"/>
              </a:spcAft>
            </a:pPr>
            <a:r>
              <a:rPr lang="en-US" sz="1400" dirty="0"/>
              <a:t>Air Cooled Condensers</a:t>
            </a:r>
          </a:p>
          <a:p>
            <a:pPr lvl="2">
              <a:lnSpc>
                <a:spcPct val="100000"/>
              </a:lnSpc>
              <a:spcAft>
                <a:spcPts val="0"/>
              </a:spcAft>
            </a:pPr>
            <a:r>
              <a:rPr lang="en-US" dirty="0"/>
              <a:t>Least efficient option</a:t>
            </a:r>
          </a:p>
          <a:p>
            <a:pPr lvl="2">
              <a:lnSpc>
                <a:spcPct val="100000"/>
              </a:lnSpc>
              <a:spcAft>
                <a:spcPts val="0"/>
              </a:spcAft>
            </a:pPr>
            <a:r>
              <a:rPr lang="en-US" dirty="0"/>
              <a:t>Expensive option</a:t>
            </a:r>
          </a:p>
          <a:p>
            <a:pPr lvl="2">
              <a:lnSpc>
                <a:spcPct val="100000"/>
              </a:lnSpc>
              <a:spcAft>
                <a:spcPts val="0"/>
              </a:spcAft>
            </a:pPr>
            <a:r>
              <a:rPr lang="en-US" dirty="0"/>
              <a:t>Requires no makeup water, requires no emissions permit</a:t>
            </a:r>
          </a:p>
          <a:p>
            <a:pPr lvl="2">
              <a:lnSpc>
                <a:spcPct val="100000"/>
              </a:lnSpc>
              <a:spcAft>
                <a:spcPts val="0"/>
              </a:spcAft>
            </a:pPr>
            <a:r>
              <a:rPr lang="en-US" dirty="0"/>
              <a:t>Easiest option to permit</a:t>
            </a:r>
          </a:p>
          <a:p>
            <a:pPr lvl="4"/>
            <a:endParaRPr lang="en-US" sz="1100" b="1" dirty="0">
              <a:latin typeface="+mj-lt"/>
            </a:endParaRPr>
          </a:p>
        </p:txBody>
      </p:sp>
      <p:sp>
        <p:nvSpPr>
          <p:cNvPr id="8" name="TextBox 7"/>
          <p:cNvSpPr txBox="1"/>
          <p:nvPr/>
        </p:nvSpPr>
        <p:spPr>
          <a:xfrm>
            <a:off x="5029200" y="4267200"/>
            <a:ext cx="3149600" cy="184666"/>
          </a:xfrm>
          <a:prstGeom prst="rect">
            <a:avLst/>
          </a:prstGeom>
          <a:noFill/>
        </p:spPr>
        <p:txBody>
          <a:bodyPr wrap="square" rtlCol="0">
            <a:spAutoFit/>
          </a:bodyPr>
          <a:lstStyle/>
          <a:p>
            <a:r>
              <a:rPr lang="en-US" sz="600" dirty="0"/>
              <a:t>Reference: www.spxdrycooling.com</a:t>
            </a:r>
          </a:p>
        </p:txBody>
      </p:sp>
    </p:spTree>
    <p:extLst>
      <p:ext uri="{BB962C8B-B14F-4D97-AF65-F5344CB8AC3E}">
        <p14:creationId xmlns:p14="http://schemas.microsoft.com/office/powerpoint/2010/main" xmlns="" val="47287914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Combined Cycle Plants: Preliminary</a:t>
            </a:r>
          </a:p>
        </p:txBody>
      </p:sp>
      <p:sp>
        <p:nvSpPr>
          <p:cNvPr id="3" name="Content Placeholder 2"/>
          <p:cNvSpPr>
            <a:spLocks noGrp="1"/>
          </p:cNvSpPr>
          <p:nvPr>
            <p:ph idx="1"/>
          </p:nvPr>
        </p:nvSpPr>
        <p:spPr>
          <a:xfrm>
            <a:off x="455614" y="990600"/>
            <a:ext cx="8226425" cy="5531224"/>
          </a:xfrm>
        </p:spPr>
        <p:txBody>
          <a:bodyPr tIns="0">
            <a:noAutofit/>
          </a:bodyPr>
          <a:lstStyle/>
          <a:p>
            <a:pPr lvl="1">
              <a:lnSpc>
                <a:spcPct val="100000"/>
              </a:lnSpc>
              <a:spcAft>
                <a:spcPts val="0"/>
              </a:spcAft>
            </a:pPr>
            <a:r>
              <a:rPr lang="en-US" dirty="0"/>
              <a:t>Duct Burners</a:t>
            </a:r>
          </a:p>
          <a:p>
            <a:pPr lvl="2">
              <a:lnSpc>
                <a:spcPct val="100000"/>
              </a:lnSpc>
              <a:spcAft>
                <a:spcPts val="0"/>
              </a:spcAft>
            </a:pPr>
            <a:r>
              <a:rPr lang="en-US" dirty="0"/>
              <a:t>Low installed cost ($/kW) when building a new plant</a:t>
            </a:r>
          </a:p>
          <a:p>
            <a:pPr lvl="2">
              <a:lnSpc>
                <a:spcPct val="100000"/>
              </a:lnSpc>
              <a:spcAft>
                <a:spcPts val="0"/>
              </a:spcAft>
            </a:pPr>
            <a:r>
              <a:rPr lang="en-US" dirty="0"/>
              <a:t>High incremental heat rate</a:t>
            </a:r>
          </a:p>
          <a:p>
            <a:pPr lvl="2">
              <a:lnSpc>
                <a:spcPct val="100000"/>
              </a:lnSpc>
              <a:spcAft>
                <a:spcPts val="0"/>
              </a:spcAft>
            </a:pPr>
            <a:r>
              <a:rPr lang="en-US" dirty="0"/>
              <a:t>Target high peak capacity power prices for low installed cost</a:t>
            </a:r>
          </a:p>
          <a:p>
            <a:pPr lvl="2">
              <a:lnSpc>
                <a:spcPct val="100000"/>
              </a:lnSpc>
              <a:spcAft>
                <a:spcPts val="0"/>
              </a:spcAft>
            </a:pPr>
            <a:r>
              <a:rPr lang="en-US" dirty="0"/>
              <a:t>Utilized an average size that has minimal impact on HRSG design and steam turbine size</a:t>
            </a:r>
          </a:p>
          <a:p>
            <a:pPr lvl="1">
              <a:lnSpc>
                <a:spcPct val="100000"/>
              </a:lnSpc>
              <a:spcAft>
                <a:spcPts val="0"/>
              </a:spcAft>
            </a:pPr>
            <a:r>
              <a:rPr lang="en-US" dirty="0"/>
              <a:t>Inlet Conditioning</a:t>
            </a:r>
          </a:p>
          <a:p>
            <a:pPr lvl="2">
              <a:lnSpc>
                <a:spcPct val="100000"/>
              </a:lnSpc>
              <a:spcAft>
                <a:spcPts val="0"/>
              </a:spcAft>
            </a:pPr>
            <a:r>
              <a:rPr lang="en-US" dirty="0"/>
              <a:t>Evaporative coolers</a:t>
            </a:r>
          </a:p>
          <a:p>
            <a:pPr lvl="3">
              <a:lnSpc>
                <a:spcPct val="100000"/>
              </a:lnSpc>
              <a:spcAft>
                <a:spcPts val="0"/>
              </a:spcAft>
            </a:pPr>
            <a:r>
              <a:rPr lang="en-US" sz="1400" dirty="0"/>
              <a:t>Well understood technology that provides a power improvement when there is an arbitrage opportunity between ambient wet bulb temperature and ambient dry bulb temperature.</a:t>
            </a:r>
          </a:p>
          <a:p>
            <a:pPr lvl="3">
              <a:lnSpc>
                <a:spcPct val="100000"/>
              </a:lnSpc>
              <a:spcAft>
                <a:spcPts val="0"/>
              </a:spcAft>
            </a:pPr>
            <a:r>
              <a:rPr lang="en-US" sz="1400" dirty="0"/>
              <a:t>Relatively low lost in $/kW</a:t>
            </a:r>
          </a:p>
          <a:p>
            <a:pPr lvl="3">
              <a:lnSpc>
                <a:spcPct val="100000"/>
              </a:lnSpc>
              <a:spcAft>
                <a:spcPts val="0"/>
              </a:spcAft>
            </a:pPr>
            <a:r>
              <a:rPr lang="en-US" sz="1400" dirty="0"/>
              <a:t>Maintains design heat rate with and without Evaporative Coolers in service</a:t>
            </a:r>
          </a:p>
          <a:p>
            <a:pPr lvl="3">
              <a:lnSpc>
                <a:spcPct val="100000"/>
              </a:lnSpc>
              <a:spcAft>
                <a:spcPts val="0"/>
              </a:spcAft>
            </a:pPr>
            <a:r>
              <a:rPr lang="en-US" sz="1400" dirty="0"/>
              <a:t>Protects GT compressor from water droplet erosion damage</a:t>
            </a:r>
          </a:p>
          <a:p>
            <a:pPr lvl="2">
              <a:lnSpc>
                <a:spcPct val="100000"/>
              </a:lnSpc>
              <a:spcAft>
                <a:spcPts val="0"/>
              </a:spcAft>
            </a:pPr>
            <a:r>
              <a:rPr lang="en-US" dirty="0"/>
              <a:t>Foggers</a:t>
            </a:r>
          </a:p>
          <a:p>
            <a:pPr lvl="3">
              <a:lnSpc>
                <a:spcPct val="100000"/>
              </a:lnSpc>
              <a:spcAft>
                <a:spcPts val="0"/>
              </a:spcAft>
            </a:pPr>
            <a:r>
              <a:rPr lang="en-US" sz="1400" dirty="0"/>
              <a:t>Provides similar capability to Evaporative coolers</a:t>
            </a:r>
          </a:p>
          <a:p>
            <a:pPr lvl="3">
              <a:lnSpc>
                <a:spcPct val="100000"/>
              </a:lnSpc>
              <a:spcAft>
                <a:spcPts val="0"/>
              </a:spcAft>
            </a:pPr>
            <a:r>
              <a:rPr lang="en-US" sz="1400" dirty="0"/>
              <a:t>Not allowed by some GT OEM’s</a:t>
            </a:r>
          </a:p>
          <a:p>
            <a:pPr lvl="3">
              <a:lnSpc>
                <a:spcPct val="100000"/>
              </a:lnSpc>
              <a:spcAft>
                <a:spcPts val="0"/>
              </a:spcAft>
            </a:pPr>
            <a:r>
              <a:rPr lang="en-US" sz="1400" dirty="0"/>
              <a:t>Can provide overspray or wet compression</a:t>
            </a:r>
          </a:p>
          <a:p>
            <a:pPr marL="1993953" lvl="7" indent="-179388">
              <a:spcBef>
                <a:spcPts val="0"/>
              </a:spcBef>
              <a:spcAft>
                <a:spcPts val="0"/>
              </a:spcAft>
              <a:buFont typeface="Courier New" panose="02070309020205020404" pitchFamily="49" charset="0"/>
              <a:buChar char="o"/>
            </a:pPr>
            <a:r>
              <a:rPr lang="en-US" sz="1200" dirty="0"/>
              <a:t>Larger power boost</a:t>
            </a:r>
          </a:p>
          <a:p>
            <a:pPr marL="1993953" lvl="7" indent="-179388">
              <a:spcBef>
                <a:spcPts val="0"/>
              </a:spcBef>
              <a:spcAft>
                <a:spcPts val="0"/>
              </a:spcAft>
              <a:buFont typeface="Courier New" panose="02070309020205020404" pitchFamily="49" charset="0"/>
              <a:buChar char="o"/>
            </a:pPr>
            <a:r>
              <a:rPr lang="en-US" sz="1200" dirty="0"/>
              <a:t>Uses much more water</a:t>
            </a:r>
          </a:p>
          <a:p>
            <a:pPr marL="1993953" lvl="7" indent="-179388">
              <a:spcBef>
                <a:spcPts val="0"/>
              </a:spcBef>
              <a:spcAft>
                <a:spcPts val="0"/>
              </a:spcAft>
              <a:buFont typeface="Courier New" panose="02070309020205020404" pitchFamily="49" charset="0"/>
              <a:buChar char="o"/>
            </a:pPr>
            <a:r>
              <a:rPr lang="en-US" sz="1200" dirty="0"/>
              <a:t>Not allowed by several GT OEM’s</a:t>
            </a:r>
          </a:p>
          <a:p>
            <a:pPr lvl="3">
              <a:lnSpc>
                <a:spcPct val="100000"/>
              </a:lnSpc>
              <a:spcAft>
                <a:spcPts val="0"/>
              </a:spcAft>
            </a:pPr>
            <a:r>
              <a:rPr lang="en-US" sz="1400" dirty="0"/>
              <a:t>Require Demineralized Water which is expensive</a:t>
            </a:r>
          </a:p>
          <a:p>
            <a:pPr lvl="1">
              <a:lnSpc>
                <a:spcPct val="100000"/>
              </a:lnSpc>
              <a:spcAft>
                <a:spcPts val="0"/>
              </a:spcAft>
            </a:pPr>
            <a:r>
              <a:rPr lang="en-US" dirty="0"/>
              <a:t>Gas compression</a:t>
            </a:r>
          </a:p>
          <a:p>
            <a:pPr lvl="2">
              <a:lnSpc>
                <a:spcPct val="100000"/>
              </a:lnSpc>
              <a:spcAft>
                <a:spcPts val="0"/>
              </a:spcAft>
            </a:pPr>
            <a:r>
              <a:rPr lang="en-US" dirty="0"/>
              <a:t>Do not expect to include gas compression</a:t>
            </a:r>
          </a:p>
          <a:p>
            <a:pPr lvl="3">
              <a:lnSpc>
                <a:spcPct val="100000"/>
              </a:lnSpc>
              <a:spcAft>
                <a:spcPts val="0"/>
              </a:spcAft>
            </a:pPr>
            <a:r>
              <a:rPr lang="en-US" sz="1400" dirty="0"/>
              <a:t>Expect gas providers to maintain system pressure for their customers with additional utility compression capacity.  </a:t>
            </a:r>
          </a:p>
          <a:p>
            <a:pPr lvl="3">
              <a:lnSpc>
                <a:spcPct val="100000"/>
              </a:lnSpc>
              <a:spcAft>
                <a:spcPts val="0"/>
              </a:spcAft>
            </a:pPr>
            <a:r>
              <a:rPr lang="en-US" sz="1400" dirty="0"/>
              <a:t>Sizing is also very site specific</a:t>
            </a:r>
          </a:p>
        </p:txBody>
      </p:sp>
    </p:spTree>
    <p:extLst>
      <p:ext uri="{BB962C8B-B14F-4D97-AF65-F5344CB8AC3E}">
        <p14:creationId xmlns:p14="http://schemas.microsoft.com/office/powerpoint/2010/main" xmlns="" val="6784073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 Location: Preliminary</a:t>
            </a:r>
          </a:p>
        </p:txBody>
      </p:sp>
      <p:sp>
        <p:nvSpPr>
          <p:cNvPr id="3" name="Content Placeholder 2"/>
          <p:cNvSpPr>
            <a:spLocks noGrp="1"/>
          </p:cNvSpPr>
          <p:nvPr>
            <p:ph idx="1"/>
          </p:nvPr>
        </p:nvSpPr>
        <p:spPr/>
        <p:txBody>
          <a:bodyPr>
            <a:normAutofit/>
          </a:bodyPr>
          <a:lstStyle/>
          <a:p>
            <a:pPr marL="285750" indent="-285750">
              <a:spcAft>
                <a:spcPts val="0"/>
              </a:spcAft>
              <a:buFont typeface="Arial" panose="020B0604020202020204" pitchFamily="34" charset="0"/>
              <a:buChar char="•"/>
            </a:pPr>
            <a:r>
              <a:rPr lang="en-US" dirty="0"/>
              <a:t>Southeastern Massachusetts – Bristol County</a:t>
            </a:r>
          </a:p>
          <a:p>
            <a:pPr lvl="1">
              <a:lnSpc>
                <a:spcPct val="100000"/>
              </a:lnSpc>
              <a:spcAft>
                <a:spcPts val="0"/>
              </a:spcAft>
            </a:pPr>
            <a:r>
              <a:rPr lang="en-US" sz="1300" dirty="0"/>
              <a:t>Region experiencing retirements of key assets</a:t>
            </a:r>
          </a:p>
          <a:p>
            <a:pPr lvl="1">
              <a:lnSpc>
                <a:spcPct val="100000"/>
              </a:lnSpc>
              <a:spcAft>
                <a:spcPts val="0"/>
              </a:spcAft>
            </a:pPr>
            <a:r>
              <a:rPr lang="en-US" sz="1300" dirty="0"/>
              <a:t>Region with existing Natural Gas transmission and electrical transmission</a:t>
            </a:r>
          </a:p>
          <a:p>
            <a:pPr marL="285750" indent="-285750">
              <a:spcAft>
                <a:spcPts val="0"/>
              </a:spcAft>
              <a:buFont typeface="Arial" panose="020B0604020202020204" pitchFamily="34" charset="0"/>
              <a:buChar char="•"/>
            </a:pPr>
            <a:r>
              <a:rPr lang="en-US" dirty="0"/>
              <a:t>Southern Connecticut</a:t>
            </a:r>
          </a:p>
          <a:p>
            <a:pPr lvl="1">
              <a:lnSpc>
                <a:spcPct val="100000"/>
              </a:lnSpc>
              <a:spcAft>
                <a:spcPts val="0"/>
              </a:spcAft>
            </a:pPr>
            <a:r>
              <a:rPr lang="en-US" sz="1300" dirty="0"/>
              <a:t>Region with existing Natural Gas transmission and electrical transmission</a:t>
            </a:r>
          </a:p>
          <a:p>
            <a:pPr lvl="1">
              <a:lnSpc>
                <a:spcPct val="100000"/>
              </a:lnSpc>
              <a:spcAft>
                <a:spcPts val="0"/>
              </a:spcAft>
            </a:pPr>
            <a:r>
              <a:rPr lang="en-US" sz="1300" dirty="0"/>
              <a:t>Region may experience additional retirements</a:t>
            </a:r>
          </a:p>
          <a:p>
            <a:pPr lvl="1">
              <a:lnSpc>
                <a:spcPct val="100000"/>
              </a:lnSpc>
              <a:spcAft>
                <a:spcPts val="0"/>
              </a:spcAft>
            </a:pPr>
            <a:r>
              <a:rPr lang="en-US" sz="1300" dirty="0"/>
              <a:t>Region has new projects currently being completed</a:t>
            </a:r>
          </a:p>
          <a:p>
            <a:pPr lvl="1"/>
            <a:endParaRPr lang="en-US" sz="1300"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4641" y="3048000"/>
            <a:ext cx="4055732" cy="296227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xmlns="">
                <a:solidFill>
                  <a:schemeClr val="accent1"/>
                </a:solidFill>
              </a14:hiddenFill>
            </a:ext>
          </a:extLst>
        </p:spPr>
      </p:pic>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24400" y="3035968"/>
            <a:ext cx="4211666" cy="296227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xmlns="" val="22817181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Levelized Comparison</a:t>
            </a:r>
          </a:p>
        </p:txBody>
      </p:sp>
      <p:sp>
        <p:nvSpPr>
          <p:cNvPr id="3" name="Content Placeholder 2"/>
          <p:cNvSpPr>
            <a:spLocks noGrp="1"/>
          </p:cNvSpPr>
          <p:nvPr>
            <p:ph idx="1"/>
          </p:nvPr>
        </p:nvSpPr>
        <p:spPr/>
        <p:txBody>
          <a:bodyPr>
            <a:normAutofit/>
          </a:bodyPr>
          <a:lstStyle/>
          <a:p>
            <a:pPr marL="285750" indent="-285750">
              <a:buFont typeface="Arial" panose="020B0604020202020204" pitchFamily="34" charset="0"/>
              <a:buChar char="•"/>
            </a:pPr>
            <a:r>
              <a:rPr lang="en-US" dirty="0"/>
              <a:t>Initial technology comparison conducted on a levelized basis</a:t>
            </a:r>
          </a:p>
          <a:p>
            <a:pPr lvl="1"/>
            <a:r>
              <a:rPr lang="en-US" dirty="0"/>
              <a:t>Manufacturer offerings need to be compared at same ambient conditions</a:t>
            </a:r>
          </a:p>
          <a:p>
            <a:pPr lvl="1"/>
            <a:r>
              <a:rPr lang="en-US" dirty="0"/>
              <a:t>Manufacturer offerings need to be compared using the same economic and financial assumptions</a:t>
            </a:r>
          </a:p>
          <a:p>
            <a:pPr lvl="1"/>
            <a:r>
              <a:rPr lang="en-US" dirty="0"/>
              <a:t>Use same software to run all cases</a:t>
            </a:r>
          </a:p>
          <a:p>
            <a:pPr marL="285750" indent="-285750">
              <a:buFont typeface="Arial" panose="020B0604020202020204" pitchFamily="34" charset="0"/>
              <a:buChar char="•"/>
            </a:pPr>
            <a:r>
              <a:rPr lang="en-US" dirty="0"/>
              <a:t>Heat balances run for each technology</a:t>
            </a:r>
          </a:p>
          <a:p>
            <a:pPr lvl="1"/>
            <a:r>
              <a:rPr lang="en-US" dirty="0"/>
              <a:t>Utilized the GT Pro/GT Master database for performance comparison</a:t>
            </a:r>
          </a:p>
          <a:p>
            <a:pPr marL="285750" indent="-285750">
              <a:buFont typeface="Arial" panose="020B0604020202020204" pitchFamily="34" charset="0"/>
              <a:buChar char="•"/>
            </a:pPr>
            <a:r>
              <a:rPr lang="en-US" dirty="0" err="1"/>
              <a:t>Levelized</a:t>
            </a:r>
            <a:r>
              <a:rPr lang="en-US" dirty="0"/>
              <a:t> cost estimates run for each technology offering</a:t>
            </a:r>
          </a:p>
          <a:p>
            <a:pPr lvl="1"/>
            <a:r>
              <a:rPr lang="en-US" dirty="0"/>
              <a:t>Utilized Thermflow Peace to run levelized cost estimates for each technology</a:t>
            </a:r>
          </a:p>
          <a:p>
            <a:pPr lvl="2"/>
            <a:r>
              <a:rPr lang="en-US" dirty="0"/>
              <a:t>Structured each estimate using the same technical and financial basis</a:t>
            </a:r>
          </a:p>
          <a:p>
            <a:pPr lvl="2"/>
            <a:r>
              <a:rPr lang="en-US" dirty="0"/>
              <a:t>Results in a fair, levelized cost assumptions for each technology</a:t>
            </a:r>
          </a:p>
          <a:p>
            <a:pPr lvl="2"/>
            <a:r>
              <a:rPr lang="en-US" dirty="0"/>
              <a:t>Not recommended for final project costs or for CONE and ORTP estimates</a:t>
            </a:r>
          </a:p>
          <a:p>
            <a:endParaRPr lang="en-US" sz="1400" dirty="0"/>
          </a:p>
        </p:txBody>
      </p:sp>
    </p:spTree>
    <p:extLst>
      <p:ext uri="{BB962C8B-B14F-4D97-AF65-F5344CB8AC3E}">
        <p14:creationId xmlns:p14="http://schemas.microsoft.com/office/powerpoint/2010/main" xmlns="" val="253802129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CONE Recalculation: Objectives and Approach</a:t>
            </a:r>
          </a:p>
        </p:txBody>
      </p:sp>
      <p:sp>
        <p:nvSpPr>
          <p:cNvPr id="3" name="Content Placeholder 2"/>
          <p:cNvSpPr>
            <a:spLocks noGrp="1"/>
          </p:cNvSpPr>
          <p:nvPr>
            <p:ph idx="1"/>
          </p:nvPr>
        </p:nvSpPr>
        <p:spPr>
          <a:xfrm>
            <a:off x="455614" y="990600"/>
            <a:ext cx="8226425" cy="4343400"/>
          </a:xfrm>
        </p:spPr>
        <p:txBody>
          <a:bodyPr/>
          <a:lstStyle/>
          <a:p>
            <a:pPr marL="285750" indent="-285750">
              <a:buFont typeface="Arial" panose="020B0604020202020204" pitchFamily="34" charset="0"/>
              <a:buChar char="•"/>
            </a:pPr>
            <a:r>
              <a:rPr lang="en-US" dirty="0"/>
              <a:t>Purpose – to determine the Net Cost of New Entry (“CONE”) parameter to be used in the Forward Capacity Auction FCA-12 and forward</a:t>
            </a:r>
          </a:p>
          <a:p>
            <a:pPr marL="285750" indent="-285750">
              <a:buFont typeface="Arial" panose="020B0604020202020204" pitchFamily="34" charset="0"/>
              <a:buChar char="•"/>
            </a:pPr>
            <a:r>
              <a:rPr lang="en-US" dirty="0"/>
              <a:t>Net CONE is the levelized capacity revenue a new resource would need in its first year to be economic, given reasonable assumptions about energy and ancillary services (E&amp;AS) margins and revenues, and costs to build and operate</a:t>
            </a:r>
          </a:p>
          <a:p>
            <a:pPr marL="285750" indent="-285750">
              <a:buFont typeface="Arial" panose="020B0604020202020204" pitchFamily="34" charset="0"/>
              <a:buChar char="•"/>
            </a:pPr>
            <a:r>
              <a:rPr lang="en-US" dirty="0"/>
              <a:t>An accurate Net CONE attracts new generation when it is needed</a:t>
            </a:r>
          </a:p>
          <a:p>
            <a:pPr marL="285750" indent="-285750">
              <a:buFont typeface="Arial" panose="020B0604020202020204" pitchFamily="34" charset="0"/>
              <a:buChar char="•"/>
            </a:pPr>
            <a:r>
              <a:rPr lang="en-US" dirty="0"/>
              <a:t>Proposed new technology screening criteria:</a:t>
            </a:r>
          </a:p>
          <a:p>
            <a:pPr marL="744485" lvl="1" indent="-285750"/>
            <a:r>
              <a:rPr lang="en-US" dirty="0"/>
              <a:t>Must be likely to be economic for merchant entry under long-term equilibrium conditions</a:t>
            </a:r>
          </a:p>
          <a:p>
            <a:pPr marL="744485" lvl="1" indent="-285750"/>
            <a:r>
              <a:rPr lang="en-US" dirty="0"/>
              <a:t>Must have reliable cost information available to calculate a CONE value using a full “bottom up” analytical approach</a:t>
            </a:r>
          </a:p>
          <a:p>
            <a:pPr marL="285750" indent="-285750"/>
            <a:endParaRPr lang="en-US" dirty="0"/>
          </a:p>
        </p:txBody>
      </p:sp>
    </p:spTree>
    <p:extLst>
      <p:ext uri="{BB962C8B-B14F-4D97-AF65-F5344CB8AC3E}">
        <p14:creationId xmlns:p14="http://schemas.microsoft.com/office/powerpoint/2010/main" xmlns="" val="37272462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Preliminary Technology Heat Balances and Cost Estimates</a:t>
            </a:r>
            <a:endParaRPr lang="en-US" dirty="0">
              <a:solidFill>
                <a:srgbClr val="FF00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xmlns="" val="623320723"/>
              </p:ext>
            </p:extLst>
          </p:nvPr>
        </p:nvGraphicFramePr>
        <p:xfrm>
          <a:off x="762000" y="1096805"/>
          <a:ext cx="7696200" cy="5186936"/>
        </p:xfrm>
        <a:graphic>
          <a:graphicData uri="http://schemas.openxmlformats.org/drawingml/2006/table">
            <a:tbl>
              <a:tblPr/>
              <a:tblGrid>
                <a:gridCol w="1788006">
                  <a:extLst>
                    <a:ext uri="{9D8B030D-6E8A-4147-A177-3AD203B41FA5}">
                      <a16:colId xmlns="" xmlns:a16="http://schemas.microsoft.com/office/drawing/2014/main" val="20000"/>
                    </a:ext>
                  </a:extLst>
                </a:gridCol>
                <a:gridCol w="777394">
                  <a:extLst>
                    <a:ext uri="{9D8B030D-6E8A-4147-A177-3AD203B41FA5}">
                      <a16:colId xmlns="" xmlns:a16="http://schemas.microsoft.com/office/drawing/2014/main" val="20001"/>
                    </a:ext>
                  </a:extLst>
                </a:gridCol>
                <a:gridCol w="1010612">
                  <a:extLst>
                    <a:ext uri="{9D8B030D-6E8A-4147-A177-3AD203B41FA5}">
                      <a16:colId xmlns="" xmlns:a16="http://schemas.microsoft.com/office/drawing/2014/main" val="20002"/>
                    </a:ext>
                  </a:extLst>
                </a:gridCol>
                <a:gridCol w="838779">
                  <a:extLst>
                    <a:ext uri="{9D8B030D-6E8A-4147-A177-3AD203B41FA5}">
                      <a16:colId xmlns="" xmlns:a16="http://schemas.microsoft.com/office/drawing/2014/main" val="20003"/>
                    </a:ext>
                  </a:extLst>
                </a:gridCol>
                <a:gridCol w="1415664">
                  <a:extLst>
                    <a:ext uri="{9D8B030D-6E8A-4147-A177-3AD203B41FA5}">
                      <a16:colId xmlns="" xmlns:a16="http://schemas.microsoft.com/office/drawing/2014/main" val="20004"/>
                    </a:ext>
                  </a:extLst>
                </a:gridCol>
                <a:gridCol w="944647">
                  <a:extLst>
                    <a:ext uri="{9D8B030D-6E8A-4147-A177-3AD203B41FA5}">
                      <a16:colId xmlns="" xmlns:a16="http://schemas.microsoft.com/office/drawing/2014/main" val="20005"/>
                    </a:ext>
                  </a:extLst>
                </a:gridCol>
                <a:gridCol w="921098">
                  <a:extLst>
                    <a:ext uri="{9D8B030D-6E8A-4147-A177-3AD203B41FA5}">
                      <a16:colId xmlns="" xmlns:a16="http://schemas.microsoft.com/office/drawing/2014/main" val="20006"/>
                    </a:ext>
                  </a:extLst>
                </a:gridCol>
              </a:tblGrid>
              <a:tr h="357180">
                <a:tc gridSpan="7">
                  <a:txBody>
                    <a:bodyPr/>
                    <a:lstStyle/>
                    <a:p>
                      <a:pPr algn="l" fontAlgn="b"/>
                      <a:r>
                        <a:rPr lang="en-US" sz="1800" b="0" i="0" u="none" strike="noStrike" dirty="0">
                          <a:solidFill>
                            <a:srgbClr val="000000"/>
                          </a:solidFill>
                          <a:effectLst/>
                          <a:latin typeface="Cambria" panose="02040503050406030204" pitchFamily="18" charset="0"/>
                        </a:rPr>
                        <a:t>Heat Balance Comparison with Peace Estimates</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432056">
                <a:tc>
                  <a:txBody>
                    <a:bodyPr/>
                    <a:lstStyle/>
                    <a:p>
                      <a:pPr algn="l" fontAlgn="b"/>
                      <a:endParaRPr lang="en-US" sz="1000" b="0" i="0" u="none" strike="noStrike" dirty="0">
                        <a:solidFill>
                          <a:srgbClr val="000000"/>
                        </a:solidFill>
                        <a:effectLst/>
                        <a:latin typeface="Calibri"/>
                      </a:endParaRP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dirty="0">
                          <a:solidFill>
                            <a:srgbClr val="000000"/>
                          </a:solidFill>
                          <a:effectLst/>
                          <a:latin typeface="Calibri"/>
                        </a:rPr>
                        <a:t>Net Power </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dirty="0">
                          <a:solidFill>
                            <a:srgbClr val="000000"/>
                          </a:solidFill>
                          <a:effectLst/>
                          <a:latin typeface="Calibri"/>
                        </a:rPr>
                        <a:t>LHV Net </a:t>
                      </a:r>
                      <a:br>
                        <a:rPr lang="en-US" sz="1000" b="1" i="0" u="none" strike="noStrike" dirty="0">
                          <a:solidFill>
                            <a:srgbClr val="000000"/>
                          </a:solidFill>
                          <a:effectLst/>
                          <a:latin typeface="Calibri"/>
                        </a:rPr>
                      </a:br>
                      <a:r>
                        <a:rPr lang="en-US" sz="1000" b="1" i="0" u="none" strike="noStrike" dirty="0">
                          <a:solidFill>
                            <a:srgbClr val="000000"/>
                          </a:solidFill>
                          <a:effectLst/>
                          <a:latin typeface="Calibri"/>
                        </a:rPr>
                        <a:t>Heat Rate </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dirty="0">
                          <a:solidFill>
                            <a:srgbClr val="000000"/>
                          </a:solidFill>
                          <a:effectLst/>
                          <a:latin typeface="Calibri"/>
                        </a:rPr>
                        <a:t>LHV Net Efficiency </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dirty="0">
                          <a:solidFill>
                            <a:srgbClr val="000000"/>
                          </a:solidFill>
                          <a:effectLst/>
                          <a:latin typeface="Calibri"/>
                        </a:rPr>
                        <a:t>Total - Owner's Cost </a:t>
                      </a:r>
                      <a:br>
                        <a:rPr lang="en-US" sz="1000" b="1" i="0" u="none" strike="noStrike" dirty="0">
                          <a:solidFill>
                            <a:srgbClr val="000000"/>
                          </a:solidFill>
                          <a:effectLst/>
                          <a:latin typeface="Calibri"/>
                        </a:rPr>
                      </a:br>
                      <a:r>
                        <a:rPr lang="en-US" sz="1000" b="1" i="0" u="none" strike="noStrike" dirty="0">
                          <a:solidFill>
                            <a:srgbClr val="000000"/>
                          </a:solidFill>
                          <a:effectLst/>
                          <a:latin typeface="Calibri"/>
                        </a:rPr>
                        <a:t>(1 USD per  US Dollar) </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dirty="0">
                          <a:solidFill>
                            <a:srgbClr val="000000"/>
                          </a:solidFill>
                          <a:effectLst/>
                          <a:latin typeface="Calibri"/>
                        </a:rPr>
                        <a:t>Nameplate Net Plant Output </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000" b="1" i="0" u="none" strike="noStrike" dirty="0">
                          <a:solidFill>
                            <a:srgbClr val="000000"/>
                          </a:solidFill>
                          <a:effectLst/>
                          <a:latin typeface="Calibri"/>
                        </a:rPr>
                        <a:t>Indicative Cost</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0001"/>
                  </a:ext>
                </a:extLst>
              </a:tr>
              <a:tr h="238120">
                <a:tc>
                  <a:txBody>
                    <a:bodyPr/>
                    <a:lstStyle/>
                    <a:p>
                      <a:pPr algn="l" fontAlgn="b"/>
                      <a:r>
                        <a:rPr lang="en-US" sz="1000" b="0" i="0" u="none" strike="noStrike" dirty="0">
                          <a:solidFill>
                            <a:srgbClr val="000000"/>
                          </a:solidFill>
                          <a:effectLst/>
                          <a:latin typeface="Calibri"/>
                        </a:rPr>
                        <a:t> </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Calibri"/>
                        </a:rPr>
                        <a:t>(kW)</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Calibri"/>
                        </a:rPr>
                        <a:t>(BTU/kWh)</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Calibri"/>
                        </a:rPr>
                        <a:t>(%)</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Calibri"/>
                        </a:rPr>
                        <a:t>(USD)</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Calibri"/>
                        </a:rPr>
                        <a:t>(MW)</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Calibri"/>
                        </a:rPr>
                        <a:t>(USD per kW)</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38120">
                <a:tc>
                  <a:txBody>
                    <a:bodyPr/>
                    <a:lstStyle/>
                    <a:p>
                      <a:pPr algn="l" fontAlgn="b"/>
                      <a:r>
                        <a:rPr lang="en-US" sz="1000" b="0" i="0" u="none" strike="noStrike" dirty="0">
                          <a:solidFill>
                            <a:srgbClr val="000000"/>
                          </a:solidFill>
                          <a:effectLst/>
                          <a:latin typeface="Calibri"/>
                        </a:rPr>
                        <a:t>7HA 02 Simple Cycle</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328972</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8422</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40.52</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168,122,000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329</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511.1</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extLst>
                  <a:ext uri="{0D108BD9-81ED-4DB2-BD59-A6C34878D82A}">
                    <a16:rowId xmlns="" xmlns:a16="http://schemas.microsoft.com/office/drawing/2014/main" val="10003"/>
                  </a:ext>
                </a:extLst>
              </a:tr>
              <a:tr h="238120">
                <a:tc>
                  <a:txBody>
                    <a:bodyPr/>
                    <a:lstStyle/>
                    <a:p>
                      <a:pPr algn="l" fontAlgn="b"/>
                      <a:r>
                        <a:rPr lang="en-US" sz="1000" b="0" i="0" u="none" strike="noStrike" dirty="0">
                          <a:solidFill>
                            <a:srgbClr val="000000"/>
                          </a:solidFill>
                          <a:effectLst/>
                          <a:latin typeface="Calibri"/>
                        </a:rPr>
                        <a:t>8000 H Simple Cycle</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270579</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8825</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36.67</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145,841,000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271</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539</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extLst>
                  <a:ext uri="{0D108BD9-81ED-4DB2-BD59-A6C34878D82A}">
                    <a16:rowId xmlns="" xmlns:a16="http://schemas.microsoft.com/office/drawing/2014/main" val="10004"/>
                  </a:ext>
                </a:extLst>
              </a:tr>
              <a:tr h="238120">
                <a:tc>
                  <a:txBody>
                    <a:bodyPr/>
                    <a:lstStyle/>
                    <a:p>
                      <a:pPr algn="l" fontAlgn="b"/>
                      <a:r>
                        <a:rPr lang="en-US" sz="1000" b="0" i="0" u="none" strike="noStrike" dirty="0">
                          <a:solidFill>
                            <a:srgbClr val="000000"/>
                          </a:solidFill>
                          <a:effectLst/>
                          <a:latin typeface="Calibri"/>
                        </a:rPr>
                        <a:t>LMS100 Simple Cycle</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98508</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8356</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40.83</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96,325,000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98.51</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977.8</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extLst>
                  <a:ext uri="{0D108BD9-81ED-4DB2-BD59-A6C34878D82A}">
                    <a16:rowId xmlns="" xmlns:a16="http://schemas.microsoft.com/office/drawing/2014/main" val="10005"/>
                  </a:ext>
                </a:extLst>
              </a:tr>
              <a:tr h="238120">
                <a:tc>
                  <a:txBody>
                    <a:bodyPr/>
                    <a:lstStyle/>
                    <a:p>
                      <a:pPr algn="l" fontAlgn="b"/>
                      <a:r>
                        <a:rPr lang="fr-FR" sz="1000" b="0" i="0" u="none" strike="noStrike" dirty="0">
                          <a:solidFill>
                            <a:srgbClr val="000000"/>
                          </a:solidFill>
                          <a:effectLst/>
                          <a:latin typeface="Calibri"/>
                        </a:rPr>
                        <a:t>LM6000PH Simple Cycle 2 units</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83,158</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9,051</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37.70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93,199,000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83.16</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tc>
                  <a:txBody>
                    <a:bodyPr/>
                    <a:lstStyle/>
                    <a:p>
                      <a:pPr algn="ctr" fontAlgn="ctr"/>
                      <a:r>
                        <a:rPr lang="en-US" sz="1000" b="0" i="0" u="none" strike="noStrike" dirty="0">
                          <a:solidFill>
                            <a:srgbClr val="000000"/>
                          </a:solidFill>
                          <a:effectLst/>
                          <a:latin typeface="Calibri"/>
                        </a:rPr>
                        <a:t>1,120.7</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CC"/>
                    </a:solidFill>
                  </a:tcPr>
                </a:tc>
                <a:extLst>
                  <a:ext uri="{0D108BD9-81ED-4DB2-BD59-A6C34878D82A}">
                    <a16:rowId xmlns="" xmlns:a16="http://schemas.microsoft.com/office/drawing/2014/main" val="10006"/>
                  </a:ext>
                </a:extLst>
              </a:tr>
              <a:tr h="238120">
                <a:tc>
                  <a:txBody>
                    <a:bodyPr/>
                    <a:lstStyle/>
                    <a:p>
                      <a:pPr algn="l" fontAlgn="b"/>
                      <a:r>
                        <a:rPr lang="en-US" sz="1000" b="0" i="0" u="none" strike="noStrike" dirty="0">
                          <a:solidFill>
                            <a:srgbClr val="000000"/>
                          </a:solidFill>
                          <a:effectLst/>
                          <a:latin typeface="Calibri"/>
                        </a:rPr>
                        <a:t>RRTrent 2 Units</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92,366</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8,727</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39.10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95,701,000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92.37</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1,036.1</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 xmlns:a16="http://schemas.microsoft.com/office/drawing/2014/main" val="10007"/>
                  </a:ext>
                </a:extLst>
              </a:tr>
              <a:tr h="238120">
                <a:tc>
                  <a:txBody>
                    <a:bodyPr/>
                    <a:lstStyle/>
                    <a:p>
                      <a:pPr algn="l" fontAlgn="b"/>
                      <a:r>
                        <a:rPr lang="en-US" sz="1000" b="0" i="0" u="none" strike="noStrike" dirty="0">
                          <a:solidFill>
                            <a:srgbClr val="000000"/>
                          </a:solidFill>
                          <a:effectLst/>
                          <a:latin typeface="Calibri"/>
                        </a:rPr>
                        <a:t>P&amp;W FT8 SwiftPac</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86,575</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9,877</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34.55</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91,948,000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86.57</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1,062.1</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 xmlns:a16="http://schemas.microsoft.com/office/drawing/2014/main" val="10008"/>
                  </a:ext>
                </a:extLst>
              </a:tr>
              <a:tr h="238120">
                <a:tc>
                  <a:txBody>
                    <a:bodyPr/>
                    <a:lstStyle/>
                    <a:p>
                      <a:pPr algn="l" fontAlgn="b"/>
                      <a:r>
                        <a:rPr lang="en-US" sz="1000" b="0" i="0" u="none" strike="noStrike" dirty="0">
                          <a:solidFill>
                            <a:srgbClr val="000000"/>
                          </a:solidFill>
                          <a:effectLst/>
                          <a:latin typeface="Calibri"/>
                        </a:rPr>
                        <a:t>Siemens SGT-800</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94,730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9,362</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6.45</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91,295,000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94.73</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963.7</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 xmlns:a16="http://schemas.microsoft.com/office/drawing/2014/main" val="10009"/>
                  </a:ext>
                </a:extLst>
              </a:tr>
              <a:tr h="238120">
                <a:tc>
                  <a:txBody>
                    <a:bodyPr/>
                    <a:lstStyle/>
                    <a:p>
                      <a:pPr algn="l" fontAlgn="b"/>
                      <a:r>
                        <a:rPr lang="en-US" sz="1000" b="0" i="0" u="none" strike="noStrike" dirty="0">
                          <a:solidFill>
                            <a:srgbClr val="000000"/>
                          </a:solidFill>
                          <a:effectLst/>
                          <a:latin typeface="Calibri"/>
                        </a:rPr>
                        <a:t>Solar Titan 250</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35,245</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10,216</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33.40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45,798,000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35.25</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1,299.4</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 xmlns:a16="http://schemas.microsoft.com/office/drawing/2014/main" val="10010"/>
                  </a:ext>
                </a:extLst>
              </a:tr>
              <a:tr h="238120">
                <a:tc>
                  <a:txBody>
                    <a:bodyPr/>
                    <a:lstStyle/>
                    <a:p>
                      <a:pPr algn="l" fontAlgn="b"/>
                      <a:r>
                        <a:rPr lang="en-US" sz="1000" b="0" i="0" u="none" strike="noStrike" dirty="0">
                          <a:solidFill>
                            <a:srgbClr val="000000"/>
                          </a:solidFill>
                          <a:effectLst/>
                          <a:latin typeface="Calibri"/>
                        </a:rPr>
                        <a:t>Wartsila 20V34SG</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26,646</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10,128</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33.69</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39,094,000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26.65</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1,467.2</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 xmlns:a16="http://schemas.microsoft.com/office/drawing/2014/main" val="10011"/>
                  </a:ext>
                </a:extLst>
              </a:tr>
              <a:tr h="238120">
                <a:tc>
                  <a:txBody>
                    <a:bodyPr/>
                    <a:lstStyle/>
                    <a:p>
                      <a:pPr algn="l" fontAlgn="b"/>
                      <a:r>
                        <a:rPr lang="en-US" sz="1000" b="0" i="0" u="none" strike="noStrike" dirty="0">
                          <a:solidFill>
                            <a:srgbClr val="000000"/>
                          </a:solidFill>
                          <a:effectLst/>
                          <a:latin typeface="Calibri"/>
                        </a:rPr>
                        <a:t>Wartsila 18V50SG</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62,841</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8,596</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39.69</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75,001,000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62.84</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000" b="0" i="0" u="none" strike="noStrike" dirty="0">
                          <a:solidFill>
                            <a:srgbClr val="000000"/>
                          </a:solidFill>
                          <a:effectLst/>
                          <a:latin typeface="Calibri"/>
                        </a:rPr>
                        <a:t>1,193.5</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 xmlns:a16="http://schemas.microsoft.com/office/drawing/2014/main" val="10012"/>
                  </a:ext>
                </a:extLst>
              </a:tr>
              <a:tr h="238120">
                <a:tc>
                  <a:txBody>
                    <a:bodyPr/>
                    <a:lstStyle/>
                    <a:p>
                      <a:pPr algn="l" fontAlgn="b"/>
                      <a:r>
                        <a:rPr lang="en-US" sz="1000" b="0" i="0" u="none" strike="noStrike" dirty="0">
                          <a:solidFill>
                            <a:srgbClr val="000000"/>
                          </a:solidFill>
                          <a:effectLst/>
                          <a:latin typeface="Calibri"/>
                        </a:rPr>
                        <a:t>7HA 02 Combined Cycle</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475,976</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5,837</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58.46</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374,612,000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476</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787.0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 xmlns:a16="http://schemas.microsoft.com/office/drawing/2014/main" val="10013"/>
                  </a:ext>
                </a:extLst>
              </a:tr>
              <a:tr h="238120">
                <a:tc>
                  <a:txBody>
                    <a:bodyPr/>
                    <a:lstStyle/>
                    <a:p>
                      <a:pPr algn="l" fontAlgn="b"/>
                      <a:r>
                        <a:rPr lang="en-US" sz="1000" b="0" i="0" u="none" strike="noStrike" dirty="0">
                          <a:solidFill>
                            <a:srgbClr val="000000"/>
                          </a:solidFill>
                          <a:effectLst/>
                          <a:latin typeface="Calibri"/>
                        </a:rPr>
                        <a:t>8000H Combined Cycle</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395,509</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5,978</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57.08</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327,266,000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396</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827.5</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 xmlns:a16="http://schemas.microsoft.com/office/drawing/2014/main" val="10014"/>
                  </a:ext>
                </a:extLst>
              </a:tr>
              <a:tr h="238120">
                <a:tc>
                  <a:txBody>
                    <a:bodyPr/>
                    <a:lstStyle/>
                    <a:p>
                      <a:pPr algn="l" fontAlgn="b"/>
                      <a:r>
                        <a:rPr lang="en-US" sz="1000" b="0" i="0" u="none" strike="noStrike" dirty="0">
                          <a:solidFill>
                            <a:srgbClr val="000000"/>
                          </a:solidFill>
                          <a:effectLst/>
                          <a:latin typeface="Calibri"/>
                        </a:rPr>
                        <a:t>M501J Combined Cycle</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440,181</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5,826</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58.57</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360,495,000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440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819.0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 xmlns:a16="http://schemas.microsoft.com/office/drawing/2014/main" val="10015"/>
                  </a:ext>
                </a:extLst>
              </a:tr>
              <a:tr h="238120">
                <a:tc>
                  <a:txBody>
                    <a:bodyPr/>
                    <a:lstStyle/>
                    <a:p>
                      <a:pPr algn="l" fontAlgn="b"/>
                      <a:r>
                        <a:rPr lang="en-US" sz="1000" b="0" i="0" u="none" strike="noStrike" dirty="0">
                          <a:solidFill>
                            <a:srgbClr val="000000"/>
                          </a:solidFill>
                          <a:effectLst/>
                          <a:latin typeface="Calibri"/>
                        </a:rPr>
                        <a:t>M501JAC1A Combined Cycle</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461,803</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5,826</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58.57</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368,354,000 *</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462*</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797.6*</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 xmlns:a16="http://schemas.microsoft.com/office/drawing/2014/main" val="10016"/>
                  </a:ext>
                </a:extLst>
              </a:tr>
              <a:tr h="238120">
                <a:tc>
                  <a:txBody>
                    <a:bodyPr/>
                    <a:lstStyle/>
                    <a:p>
                      <a:pPr algn="l" fontAlgn="b"/>
                      <a:r>
                        <a:rPr lang="en-US" sz="1000" b="0" i="0" u="none" strike="noStrike" dirty="0">
                          <a:solidFill>
                            <a:srgbClr val="000000"/>
                          </a:solidFill>
                          <a:effectLst/>
                          <a:latin typeface="Calibri"/>
                        </a:rPr>
                        <a:t>7HA.02 2x1 Combined Cycle</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959,043</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5,794</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58.89</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756,388,000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959</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788.7</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 xmlns:a16="http://schemas.microsoft.com/office/drawing/2014/main" val="10017"/>
                  </a:ext>
                </a:extLst>
              </a:tr>
              <a:tr h="238120">
                <a:tc>
                  <a:txBody>
                    <a:bodyPr/>
                    <a:lstStyle/>
                    <a:p>
                      <a:pPr algn="l" fontAlgn="b"/>
                      <a:r>
                        <a:rPr lang="en-US" sz="1000" b="0" i="0" u="none" strike="noStrike" dirty="0">
                          <a:solidFill>
                            <a:srgbClr val="000000"/>
                          </a:solidFill>
                          <a:effectLst/>
                          <a:latin typeface="Calibri"/>
                        </a:rPr>
                        <a:t>LM6000PH CC_2 Units</a:t>
                      </a:r>
                    </a:p>
                  </a:txBody>
                  <a:tcPr marL="45720" marR="4572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113,052</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6,621</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51.54</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154,638,000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113</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1000" b="0" i="0" u="none" strike="noStrike" dirty="0">
                          <a:solidFill>
                            <a:srgbClr val="000000"/>
                          </a:solidFill>
                          <a:effectLst/>
                          <a:latin typeface="Calibri"/>
                        </a:rPr>
                        <a:t>1,367.8</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 xmlns:a16="http://schemas.microsoft.com/office/drawing/2014/main" val="10018"/>
                  </a:ext>
                </a:extLst>
              </a:tr>
              <a:tr h="238120">
                <a:tc gridSpan="7">
                  <a:txBody>
                    <a:bodyPr/>
                    <a:lstStyle/>
                    <a:p>
                      <a:pPr algn="l" fontAlgn="b"/>
                      <a:r>
                        <a:rPr lang="en-US" sz="1000" b="0" i="0" u="none" strike="noStrike" dirty="0">
                          <a:solidFill>
                            <a:srgbClr val="000000"/>
                          </a:solidFill>
                          <a:effectLst/>
                          <a:latin typeface="Calibri"/>
                        </a:rPr>
                        <a:t>Note:  * MHI JAC1A numbers are different than Peace numbers.  Peace numbers are higher, but include more scope.</a:t>
                      </a:r>
                    </a:p>
                  </a:txBody>
                  <a:tcPr marL="45720" marR="4572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19"/>
                  </a:ext>
                </a:extLst>
              </a:tr>
            </a:tbl>
          </a:graphicData>
        </a:graphic>
      </p:graphicFrame>
    </p:spTree>
    <p:extLst>
      <p:ext uri="{BB962C8B-B14F-4D97-AF65-F5344CB8AC3E}">
        <p14:creationId xmlns:p14="http://schemas.microsoft.com/office/powerpoint/2010/main" xmlns="" val="27872834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614" y="2590800"/>
            <a:ext cx="8226425" cy="762000"/>
          </a:xfrm>
        </p:spPr>
        <p:txBody>
          <a:bodyPr/>
          <a:lstStyle/>
          <a:p>
            <a:pPr algn="ctr"/>
            <a:r>
              <a:rPr lang="en-US" b="1" dirty="0"/>
              <a:t>Questions</a:t>
            </a:r>
          </a:p>
        </p:txBody>
      </p:sp>
      <p:sp>
        <p:nvSpPr>
          <p:cNvPr id="3" name="Content Placeholder 2"/>
          <p:cNvSpPr>
            <a:spLocks noGrp="1"/>
          </p:cNvSpPr>
          <p:nvPr>
            <p:ph idx="1"/>
          </p:nvPr>
        </p:nvSpPr>
        <p:spPr>
          <a:xfrm>
            <a:off x="304800" y="4267200"/>
            <a:ext cx="8226425" cy="5334000"/>
          </a:xfrm>
        </p:spPr>
        <p:txBody>
          <a:bodyPr/>
          <a:lstStyle/>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290665188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Energy and Ancillary Services Margins</a:t>
            </a:r>
          </a:p>
        </p:txBody>
      </p:sp>
      <p:sp>
        <p:nvSpPr>
          <p:cNvPr id="3" name="Content Placeholder 2"/>
          <p:cNvSpPr>
            <a:spLocks noGrp="1"/>
          </p:cNvSpPr>
          <p:nvPr>
            <p:ph idx="1"/>
          </p:nvPr>
        </p:nvSpPr>
        <p:spPr/>
        <p:txBody>
          <a:bodyPr>
            <a:normAutofit/>
          </a:bodyPr>
          <a:lstStyle/>
          <a:p>
            <a:pPr marL="285750" indent="-285750">
              <a:buFont typeface="Arial" panose="020B0604020202020204" pitchFamily="34" charset="0"/>
              <a:buChar char="•"/>
            </a:pPr>
            <a:r>
              <a:rPr lang="en-US" dirty="0"/>
              <a:t>Methods used in previous analyses involved using historical revenues and the ratio of futures prices for the relevant Capacity Commitment Period and historical spot prices</a:t>
            </a:r>
          </a:p>
          <a:p>
            <a:pPr marL="744485" lvl="1" indent="-285750">
              <a:spcAft>
                <a:spcPts val="0"/>
              </a:spcAft>
            </a:pPr>
            <a:r>
              <a:rPr lang="en-US" sz="1400" i="1" dirty="0"/>
              <a:t>E&amp;AS Margin = Historical E&amp;AS Margin * </a:t>
            </a:r>
            <a:r>
              <a:rPr lang="en-US" sz="1400" i="1" u="sng" dirty="0"/>
              <a:t>Future On-Peak Prices     </a:t>
            </a:r>
          </a:p>
          <a:p>
            <a:pPr lvl="1" indent="0">
              <a:spcAft>
                <a:spcPts val="0"/>
              </a:spcAft>
              <a:buNone/>
            </a:pPr>
            <a:r>
              <a:rPr lang="en-US" sz="1400" i="1" dirty="0"/>
              <a:t>				   Historical On-Peak Prices</a:t>
            </a:r>
          </a:p>
          <a:p>
            <a:pPr lvl="1" indent="0">
              <a:spcAft>
                <a:spcPts val="0"/>
              </a:spcAft>
              <a:buNone/>
            </a:pPr>
            <a:endParaRPr lang="en-US" sz="1400" i="1" dirty="0"/>
          </a:p>
          <a:p>
            <a:pPr marL="285750" indent="-285750">
              <a:buFont typeface="Arial" panose="020B0604020202020204" pitchFamily="34" charset="0"/>
              <a:buChar char="•"/>
            </a:pPr>
            <a:r>
              <a:rPr lang="en-US" dirty="0"/>
              <a:t>We are reviewing previous methodologies and assessing alternative methods that provide a more accurate representation of future expected margins while still being transparent to stakeholders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We are assessing the use of a production cost model to calculate E&amp;AS margins while maintaining transparency</a:t>
            </a:r>
          </a:p>
          <a:p>
            <a:pPr marL="744485" lvl="1" indent="-285750"/>
            <a:endParaRPr lang="en-US" dirty="0"/>
          </a:p>
          <a:p>
            <a:endParaRPr lang="en-US" sz="1400" dirty="0"/>
          </a:p>
        </p:txBody>
      </p:sp>
    </p:spTree>
    <p:extLst>
      <p:ext uri="{BB962C8B-B14F-4D97-AF65-F5344CB8AC3E}">
        <p14:creationId xmlns:p14="http://schemas.microsoft.com/office/powerpoint/2010/main" xmlns="" val="13560155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Assumptions</a:t>
            </a:r>
          </a:p>
        </p:txBody>
      </p:sp>
      <p:pic>
        <p:nvPicPr>
          <p:cNvPr id="7" name="Picture 6"/>
          <p:cNvPicPr preferRelativeResize="0">
            <a:picLocks noChangeArrowheads="1"/>
          </p:cNvPicPr>
          <p:nvPr/>
        </p:nvPicPr>
        <p:blipFill rotWithShape="1">
          <a:blip r:embed="rId3" cstate="print">
            <a:lum bright="70000" contrast="-70000"/>
          </a:blip>
          <a:srcRect l="41456"/>
          <a:stretch/>
        </p:blipFill>
        <p:spPr bwMode="auto">
          <a:xfrm>
            <a:off x="455614" y="1143000"/>
            <a:ext cx="5106986" cy="4495799"/>
          </a:xfrm>
          <a:prstGeom prst="rect">
            <a:avLst/>
          </a:prstGeom>
          <a:gradFill rotWithShape="1">
            <a:gsLst>
              <a:gs pos="0">
                <a:srgbClr val="0000FF">
                  <a:alpha val="50000"/>
                </a:srgbClr>
              </a:gs>
              <a:gs pos="100000">
                <a:srgbClr val="FFFFFF"/>
              </a:gs>
            </a:gsLst>
            <a:lin ang="5400000" scaled="1"/>
          </a:gradFill>
          <a:ln w="9525" algn="ctr">
            <a:noFill/>
            <a:miter lim="800000"/>
            <a:headEnd/>
            <a:tailEnd/>
          </a:ln>
          <a:effectLst/>
        </p:spPr>
      </p:pic>
      <p:sp>
        <p:nvSpPr>
          <p:cNvPr id="3" name="Content Placeholder 2"/>
          <p:cNvSpPr>
            <a:spLocks noGrp="1"/>
          </p:cNvSpPr>
          <p:nvPr>
            <p:ph idx="1"/>
          </p:nvPr>
        </p:nvSpPr>
        <p:spPr>
          <a:xfrm>
            <a:off x="455614" y="1143000"/>
            <a:ext cx="5183186" cy="4038600"/>
          </a:xfrm>
        </p:spPr>
        <p:txBody>
          <a:bodyPr>
            <a:normAutofit/>
          </a:bodyPr>
          <a:lstStyle/>
          <a:p>
            <a:pPr marL="0" indent="0">
              <a:buNone/>
            </a:pPr>
            <a:r>
              <a:rPr lang="en-US" dirty="0"/>
              <a:t>State and federal requirements will be met:</a:t>
            </a:r>
          </a:p>
          <a:p>
            <a:pPr lvl="1"/>
            <a:r>
              <a:rPr lang="en-US" dirty="0"/>
              <a:t>Continuous emissions monitoring systems included in all designs</a:t>
            </a:r>
          </a:p>
          <a:p>
            <a:pPr lvl="1"/>
            <a:r>
              <a:rPr lang="en-US" dirty="0"/>
              <a:t>Air cooled machines selected for simple cycle designs</a:t>
            </a:r>
          </a:p>
          <a:p>
            <a:pPr lvl="1"/>
            <a:r>
              <a:rPr lang="en-US" dirty="0"/>
              <a:t>Selective Catalytic Reduction units included for all simple cycle and combined cycle designs</a:t>
            </a:r>
          </a:p>
          <a:p>
            <a:pPr lvl="1"/>
            <a:r>
              <a:rPr lang="en-US" dirty="0"/>
              <a:t>CO</a:t>
            </a:r>
            <a:r>
              <a:rPr lang="en-US" baseline="-25000" dirty="0"/>
              <a:t>2</a:t>
            </a:r>
            <a:r>
              <a:rPr lang="en-US" dirty="0"/>
              <a:t> catalysts included for combined cycles</a:t>
            </a:r>
          </a:p>
          <a:p>
            <a:pPr lvl="1"/>
            <a:r>
              <a:rPr lang="en-US" dirty="0"/>
              <a:t>Air cooled condensers selected as primary heat sink for combined cycle</a:t>
            </a:r>
          </a:p>
        </p:txBody>
      </p:sp>
      <p:pic>
        <p:nvPicPr>
          <p:cNvPr id="6" name="Picture 6"/>
          <p:cNvPicPr preferRelativeResize="0">
            <a:picLocks noChangeArrowheads="1"/>
          </p:cNvPicPr>
          <p:nvPr/>
        </p:nvPicPr>
        <p:blipFill rotWithShape="1">
          <a:blip r:embed="rId3" cstate="print"/>
          <a:srcRect l="41456"/>
          <a:stretch/>
        </p:blipFill>
        <p:spPr bwMode="auto">
          <a:xfrm>
            <a:off x="5638800" y="1190624"/>
            <a:ext cx="3180372" cy="4448175"/>
          </a:xfrm>
          <a:prstGeom prst="rect">
            <a:avLst/>
          </a:prstGeom>
          <a:gradFill rotWithShape="1">
            <a:gsLst>
              <a:gs pos="0">
                <a:srgbClr val="0000FF">
                  <a:alpha val="50000"/>
                </a:srgbClr>
              </a:gs>
              <a:gs pos="100000">
                <a:srgbClr val="FFFFFF"/>
              </a:gs>
            </a:gsLst>
            <a:lin ang="5400000" scaled="1"/>
          </a:gradFill>
          <a:ln w="9525" algn="ctr">
            <a:noFill/>
            <a:miter lim="800000"/>
            <a:headEnd/>
            <a:tailEnd/>
          </a:ln>
        </p:spPr>
      </p:pic>
    </p:spTree>
    <p:extLst>
      <p:ext uri="{BB962C8B-B14F-4D97-AF65-F5344CB8AC3E}">
        <p14:creationId xmlns:p14="http://schemas.microsoft.com/office/powerpoint/2010/main" xmlns="" val="341740907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614" y="2590800"/>
            <a:ext cx="8226425" cy="762000"/>
          </a:xfrm>
        </p:spPr>
        <p:txBody>
          <a:bodyPr/>
          <a:lstStyle/>
          <a:p>
            <a:pPr algn="ctr"/>
            <a:r>
              <a:rPr lang="en-US" b="1" dirty="0"/>
              <a:t>Financial Model Overview</a:t>
            </a:r>
          </a:p>
        </p:txBody>
      </p:sp>
      <p:sp>
        <p:nvSpPr>
          <p:cNvPr id="3" name="Content Placeholder 2"/>
          <p:cNvSpPr>
            <a:spLocks noGrp="1"/>
          </p:cNvSpPr>
          <p:nvPr>
            <p:ph idx="1"/>
          </p:nvPr>
        </p:nvSpPr>
        <p:spPr>
          <a:xfrm>
            <a:off x="304800" y="4267200"/>
            <a:ext cx="8226425" cy="5334000"/>
          </a:xfrm>
        </p:spPr>
        <p:txBody>
          <a:bodyPr/>
          <a:lstStyle/>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233227429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ORTP/CONE Model Overview</a:t>
            </a:r>
          </a:p>
        </p:txBody>
      </p:sp>
      <p:sp>
        <p:nvSpPr>
          <p:cNvPr id="3" name="Content Placeholder 2"/>
          <p:cNvSpPr>
            <a:spLocks noGrp="1"/>
          </p:cNvSpPr>
          <p:nvPr>
            <p:ph idx="1"/>
          </p:nvPr>
        </p:nvSpPr>
        <p:spPr>
          <a:xfrm>
            <a:off x="455613" y="1042147"/>
            <a:ext cx="8226425" cy="5334000"/>
          </a:xfrm>
        </p:spPr>
        <p:txBody>
          <a:bodyPr/>
          <a:lstStyle/>
          <a:p>
            <a:pPr marL="342900" indent="-342900">
              <a:buFont typeface="Arial" panose="020B0604020202020204" pitchFamily="34" charset="0"/>
              <a:buChar char="•"/>
            </a:pPr>
            <a:r>
              <a:rPr lang="en-US" dirty="0">
                <a:solidFill>
                  <a:schemeClr val="tx1"/>
                </a:solidFill>
              </a:rPr>
              <a:t>Discounted Cash Flow Analysis</a:t>
            </a:r>
          </a:p>
          <a:p>
            <a:pPr marL="744485" lvl="1" indent="-285750">
              <a:spcAft>
                <a:spcPts val="0"/>
              </a:spcAft>
            </a:pPr>
            <a:r>
              <a:rPr lang="en-US" dirty="0">
                <a:solidFill>
                  <a:schemeClr val="tx1"/>
                </a:solidFill>
              </a:rPr>
              <a:t>Capital Costs</a:t>
            </a:r>
          </a:p>
          <a:p>
            <a:pPr marL="968295" lvl="2" indent="-285750">
              <a:spcAft>
                <a:spcPts val="0"/>
              </a:spcAft>
            </a:pPr>
            <a:r>
              <a:rPr lang="en-US" dirty="0">
                <a:solidFill>
                  <a:schemeClr val="tx1"/>
                </a:solidFill>
              </a:rPr>
              <a:t>Overnight Costs</a:t>
            </a:r>
          </a:p>
          <a:p>
            <a:pPr marL="968295" lvl="2" indent="-285750">
              <a:spcAft>
                <a:spcPts val="0"/>
              </a:spcAft>
            </a:pPr>
            <a:r>
              <a:rPr lang="en-US" dirty="0">
                <a:solidFill>
                  <a:schemeClr val="tx1"/>
                </a:solidFill>
              </a:rPr>
              <a:t>Installed Costs</a:t>
            </a:r>
          </a:p>
          <a:p>
            <a:pPr marL="744485" lvl="1" indent="-285750">
              <a:spcAft>
                <a:spcPts val="0"/>
              </a:spcAft>
            </a:pPr>
            <a:r>
              <a:rPr lang="en-US" dirty="0">
                <a:solidFill>
                  <a:schemeClr val="tx1"/>
                </a:solidFill>
              </a:rPr>
              <a:t>Operating Costs</a:t>
            </a:r>
          </a:p>
          <a:p>
            <a:pPr marL="968295" lvl="2" indent="-285750">
              <a:spcAft>
                <a:spcPts val="0"/>
              </a:spcAft>
            </a:pPr>
            <a:r>
              <a:rPr lang="en-US" dirty="0">
                <a:solidFill>
                  <a:schemeClr val="tx1"/>
                </a:solidFill>
              </a:rPr>
              <a:t>Variable costs</a:t>
            </a:r>
          </a:p>
          <a:p>
            <a:pPr marL="968295" lvl="2" indent="-285750">
              <a:spcAft>
                <a:spcPts val="0"/>
              </a:spcAft>
            </a:pPr>
            <a:r>
              <a:rPr lang="en-US" dirty="0">
                <a:solidFill>
                  <a:schemeClr val="tx1"/>
                </a:solidFill>
              </a:rPr>
              <a:t>Fixed costs</a:t>
            </a:r>
          </a:p>
          <a:p>
            <a:pPr marL="744485" lvl="1" indent="-285750">
              <a:spcAft>
                <a:spcPts val="0"/>
              </a:spcAft>
            </a:pPr>
            <a:r>
              <a:rPr lang="en-US" dirty="0">
                <a:solidFill>
                  <a:schemeClr val="tx1"/>
                </a:solidFill>
              </a:rPr>
              <a:t>Revenues</a:t>
            </a:r>
          </a:p>
          <a:p>
            <a:pPr marL="968295" lvl="2" indent="-285750">
              <a:spcAft>
                <a:spcPts val="0"/>
              </a:spcAft>
            </a:pPr>
            <a:r>
              <a:rPr lang="en-US" dirty="0">
                <a:solidFill>
                  <a:schemeClr val="tx1"/>
                </a:solidFill>
              </a:rPr>
              <a:t>E&amp;AS Margins</a:t>
            </a:r>
          </a:p>
          <a:p>
            <a:pPr marL="968295" lvl="2" indent="-285750">
              <a:spcAft>
                <a:spcPts val="0"/>
              </a:spcAft>
            </a:pPr>
            <a:r>
              <a:rPr lang="en-US" dirty="0">
                <a:solidFill>
                  <a:schemeClr val="tx1"/>
                </a:solidFill>
              </a:rPr>
              <a:t>Pay for Performance (net expected Performance Payments)</a:t>
            </a:r>
          </a:p>
          <a:p>
            <a:pPr marL="744485" lvl="1" indent="-285750">
              <a:spcAft>
                <a:spcPts val="0"/>
              </a:spcAft>
            </a:pPr>
            <a:r>
              <a:rPr lang="en-US" dirty="0">
                <a:solidFill>
                  <a:schemeClr val="tx1"/>
                </a:solidFill>
              </a:rPr>
              <a:t>Financial Assumptions</a:t>
            </a:r>
          </a:p>
          <a:p>
            <a:pPr marL="968295" lvl="2" indent="-285750">
              <a:spcAft>
                <a:spcPts val="0"/>
              </a:spcAft>
            </a:pPr>
            <a:r>
              <a:rPr lang="en-US" dirty="0">
                <a:solidFill>
                  <a:schemeClr val="tx1"/>
                </a:solidFill>
              </a:rPr>
              <a:t>Debt Fraction (D/E)</a:t>
            </a:r>
          </a:p>
          <a:p>
            <a:pPr marL="968295" lvl="2" indent="-285750">
              <a:spcAft>
                <a:spcPts val="0"/>
              </a:spcAft>
            </a:pPr>
            <a:r>
              <a:rPr lang="en-US" dirty="0">
                <a:solidFill>
                  <a:schemeClr val="tx1"/>
                </a:solidFill>
              </a:rPr>
              <a:t>Cost of Debt (COD)</a:t>
            </a:r>
          </a:p>
          <a:p>
            <a:pPr marL="968295" lvl="2" indent="-285750">
              <a:spcAft>
                <a:spcPts val="0"/>
              </a:spcAft>
            </a:pPr>
            <a:r>
              <a:rPr lang="en-US" dirty="0">
                <a:solidFill>
                  <a:schemeClr val="tx1"/>
                </a:solidFill>
              </a:rPr>
              <a:t>Return on Equity (ROE)</a:t>
            </a:r>
          </a:p>
          <a:p>
            <a:pPr marL="968295" lvl="2" indent="-285750">
              <a:spcAft>
                <a:spcPts val="0"/>
              </a:spcAft>
            </a:pPr>
            <a:r>
              <a:rPr lang="en-US" dirty="0">
                <a:solidFill>
                  <a:schemeClr val="tx1"/>
                </a:solidFill>
              </a:rPr>
              <a:t>After Tax Weighted Average Cost of Capital (ATWACC)</a:t>
            </a:r>
          </a:p>
          <a:p>
            <a:pPr marL="744485" lvl="1" indent="-285750"/>
            <a:r>
              <a:rPr lang="en-US" dirty="0">
                <a:solidFill>
                  <a:schemeClr val="tx1"/>
                </a:solidFill>
              </a:rPr>
              <a:t>Amortization period</a:t>
            </a:r>
          </a:p>
          <a:p>
            <a:pPr marL="744485" lvl="1" indent="-285750"/>
            <a:r>
              <a:rPr lang="en-US" dirty="0">
                <a:solidFill>
                  <a:schemeClr val="tx1"/>
                </a:solidFill>
              </a:rPr>
              <a:t>Depreciation schedule</a:t>
            </a:r>
          </a:p>
          <a:p>
            <a:pPr marL="744485" lvl="1" indent="-285750"/>
            <a:r>
              <a:rPr lang="en-US" dirty="0">
                <a:solidFill>
                  <a:schemeClr val="tx1"/>
                </a:solidFill>
              </a:rPr>
              <a:t>Tax Rate</a:t>
            </a:r>
          </a:p>
          <a:p>
            <a:pPr marL="285750" indent="-285750">
              <a:buFont typeface="Arial" panose="020B0604020202020204" pitchFamily="34" charset="0"/>
              <a:buChar char="•"/>
            </a:pPr>
            <a:endParaRPr lang="en-US" dirty="0">
              <a:solidFill>
                <a:srgbClr val="FF0000"/>
              </a:solidFill>
            </a:endParaRPr>
          </a:p>
          <a:p>
            <a:pPr marL="285750" indent="-285750">
              <a:buFont typeface="Arial" panose="020B0604020202020204" pitchFamily="34" charset="0"/>
              <a:buChar char="•"/>
            </a:pPr>
            <a:endParaRPr lang="en-US" dirty="0">
              <a:solidFill>
                <a:srgbClr val="FF0000"/>
              </a:solidFill>
            </a:endParaRPr>
          </a:p>
        </p:txBody>
      </p:sp>
      <p:sp>
        <p:nvSpPr>
          <p:cNvPr id="5" name="AutoShape 2" descr="E(R_{i})=R_{f}+\beta _{{i}}(E(R_{m})-R_{f})\,"/>
          <p:cNvSpPr>
            <a:spLocks noChangeAspect="1" noChangeArrowheads="1"/>
          </p:cNvSpPr>
          <p:nvPr/>
        </p:nvSpPr>
        <p:spPr bwMode="auto">
          <a:xfrm>
            <a:off x="150814" y="2345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xmlns="" val="54649238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ORTP/CONE Model Overview (cont’d)</a:t>
            </a:r>
          </a:p>
        </p:txBody>
      </p:sp>
      <p:sp>
        <p:nvSpPr>
          <p:cNvPr id="2" name="Content Placeholder 1"/>
          <p:cNvSpPr>
            <a:spLocks noGrp="1"/>
          </p:cNvSpPr>
          <p:nvPr>
            <p:ph idx="1"/>
          </p:nvPr>
        </p:nvSpPr>
        <p:spPr>
          <a:xfrm>
            <a:off x="455614" y="990600"/>
            <a:ext cx="8002585" cy="5334000"/>
          </a:xfrm>
        </p:spPr>
        <p:txBody>
          <a:bodyPr/>
          <a:lstStyle/>
          <a:p>
            <a:pPr marL="285750" indent="-285750">
              <a:buFont typeface="Arial" panose="020B0604020202020204" pitchFamily="34" charset="0"/>
              <a:buChar char="•"/>
            </a:pPr>
            <a:r>
              <a:rPr lang="en-US" dirty="0"/>
              <a:t>Operating cash flows over the amortization period are discounted at the real after-tax weighted average cost of capital </a:t>
            </a:r>
          </a:p>
          <a:p>
            <a:pPr marL="285750" indent="-285750">
              <a:buFont typeface="Arial" panose="020B0604020202020204" pitchFamily="34" charset="0"/>
              <a:buChar char="•"/>
            </a:pPr>
            <a:r>
              <a:rPr lang="en-US" dirty="0"/>
              <a:t>This value is then levelized to produce an annual capacity revenue requirement used for Net CONE and ORTPs by technology</a:t>
            </a:r>
          </a:p>
        </p:txBody>
      </p:sp>
    </p:spTree>
    <p:extLst>
      <p:ext uri="{BB962C8B-B14F-4D97-AF65-F5344CB8AC3E}">
        <p14:creationId xmlns:p14="http://schemas.microsoft.com/office/powerpoint/2010/main" xmlns="" val="398564363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614" y="2590800"/>
            <a:ext cx="8226425" cy="762000"/>
          </a:xfrm>
        </p:spPr>
        <p:txBody>
          <a:bodyPr/>
          <a:lstStyle/>
          <a:p>
            <a:pPr algn="ctr"/>
            <a:r>
              <a:rPr lang="en-US" b="1" dirty="0"/>
              <a:t>Financial Assumptions</a:t>
            </a:r>
          </a:p>
        </p:txBody>
      </p:sp>
      <p:sp>
        <p:nvSpPr>
          <p:cNvPr id="3" name="Content Placeholder 2"/>
          <p:cNvSpPr>
            <a:spLocks noGrp="1"/>
          </p:cNvSpPr>
          <p:nvPr>
            <p:ph idx="1"/>
          </p:nvPr>
        </p:nvSpPr>
        <p:spPr/>
        <p:txBody>
          <a:bodyPr/>
          <a:lstStyle/>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2828867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Assumptions:  Overview</a:t>
            </a:r>
          </a:p>
        </p:txBody>
      </p:sp>
      <p:sp>
        <p:nvSpPr>
          <p:cNvPr id="3" name="Content Placeholder 2"/>
          <p:cNvSpPr>
            <a:spLocks noGrp="1"/>
          </p:cNvSpPr>
          <p:nvPr>
            <p:ph idx="1"/>
          </p:nvPr>
        </p:nvSpPr>
        <p:spPr>
          <a:xfrm>
            <a:off x="455614" y="990600"/>
            <a:ext cx="8226425" cy="5181600"/>
          </a:xfrm>
        </p:spPr>
        <p:txBody>
          <a:bodyPr/>
          <a:lstStyle/>
          <a:p>
            <a:pPr marL="285750" indent="-285750">
              <a:buFont typeface="Arial" panose="020B0604020202020204" pitchFamily="34" charset="0"/>
              <a:buChar char="•"/>
              <a:defRPr/>
            </a:pPr>
            <a:r>
              <a:rPr lang="en-US" dirty="0"/>
              <a:t>CONE – Calculation assumes merchant entry by the new resource</a:t>
            </a:r>
          </a:p>
          <a:p>
            <a:pPr marL="285750" lvl="2" indent="-285750">
              <a:buClr>
                <a:schemeClr val="accent6">
                  <a:lumMod val="50000"/>
                </a:schemeClr>
              </a:buClr>
              <a:defRPr/>
            </a:pPr>
            <a:r>
              <a:rPr lang="en-US" sz="1800" dirty="0"/>
              <a:t>ORTP - ISO-NE tariff specifies that the cost of capital will include an assumption for a Power Purchase Agreement for a PPA-backed revenue stream (Market Rule 1, Section III.A.21.1.2.b)</a:t>
            </a:r>
            <a:endParaRPr lang="en-US" dirty="0"/>
          </a:p>
          <a:p>
            <a:pPr marL="285750" indent="-285750">
              <a:buFont typeface="Arial" panose="020B0604020202020204" pitchFamily="34" charset="0"/>
              <a:buChar char="•"/>
              <a:defRPr/>
            </a:pPr>
            <a:r>
              <a:rPr lang="en-US" dirty="0"/>
              <a:t>Financial parameters to be specified for the CONE reference technology and each ORTP technology</a:t>
            </a:r>
          </a:p>
          <a:p>
            <a:pPr marL="744485" lvl="1" indent="-285750">
              <a:defRPr/>
            </a:pPr>
            <a:r>
              <a:rPr lang="en-US" dirty="0"/>
              <a:t>After-tax weighted average cost of capital (“ATWACC”)</a:t>
            </a:r>
          </a:p>
          <a:p>
            <a:pPr marL="968295" lvl="2" indent="-285750">
              <a:defRPr/>
            </a:pPr>
            <a:r>
              <a:rPr lang="en-US" dirty="0"/>
              <a:t>Debt Fraction </a:t>
            </a:r>
          </a:p>
          <a:p>
            <a:pPr marL="968295" lvl="2" indent="-285750">
              <a:defRPr/>
            </a:pPr>
            <a:r>
              <a:rPr lang="en-US" dirty="0"/>
              <a:t>Cost of Debt (“COD”)</a:t>
            </a:r>
          </a:p>
          <a:p>
            <a:pPr marL="968295" lvl="2" indent="-285750">
              <a:defRPr/>
            </a:pPr>
            <a:r>
              <a:rPr lang="en-US" dirty="0"/>
              <a:t>Return on Equity (“ROE”)</a:t>
            </a:r>
          </a:p>
          <a:p>
            <a:pPr marL="744485" lvl="1" indent="-285750">
              <a:defRPr/>
            </a:pPr>
            <a:r>
              <a:rPr lang="en-US" dirty="0"/>
              <a:t>Amortization period</a:t>
            </a:r>
          </a:p>
          <a:p>
            <a:pPr marL="285750" indent="-285750">
              <a:buFont typeface="Arial" panose="020B0604020202020204" pitchFamily="34" charset="0"/>
              <a:buChar char="•"/>
              <a:defRPr/>
            </a:pPr>
            <a:r>
              <a:rPr lang="en-US" dirty="0"/>
              <a:t>Capital costs (developed by Mott MacDonald) and financial assumptions, along with E&amp;AS revenue expectations will be used to calculate cash flows which will be levelized to determine the payment required from the FCM</a:t>
            </a:r>
          </a:p>
        </p:txBody>
      </p:sp>
    </p:spTree>
    <p:extLst>
      <p:ext uri="{BB962C8B-B14F-4D97-AF65-F5344CB8AC3E}">
        <p14:creationId xmlns:p14="http://schemas.microsoft.com/office/powerpoint/2010/main" xmlns="" val="205795341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Assumptions: Approach</a:t>
            </a:r>
          </a:p>
        </p:txBody>
      </p:sp>
      <p:sp>
        <p:nvSpPr>
          <p:cNvPr id="3" name="Content Placeholder 2"/>
          <p:cNvSpPr>
            <a:spLocks noGrp="1"/>
          </p:cNvSpPr>
          <p:nvPr>
            <p:ph idx="1"/>
          </p:nvPr>
        </p:nvSpPr>
        <p:spPr/>
        <p:txBody>
          <a:bodyPr/>
          <a:lstStyle/>
          <a:p>
            <a:pPr marL="285750" indent="-285750">
              <a:buFont typeface="Arial" panose="020B0604020202020204" pitchFamily="34" charset="0"/>
              <a:buChar char="•"/>
              <a:defRPr/>
            </a:pPr>
            <a:r>
              <a:rPr lang="en-US" dirty="0"/>
              <a:t>Financial assumptions must be based on publicly available market data, subject to reasonable adjustments</a:t>
            </a:r>
          </a:p>
          <a:p>
            <a:pPr marL="285750" indent="-285750">
              <a:buFont typeface="Arial" panose="020B0604020202020204" pitchFamily="34" charset="0"/>
              <a:buChar char="•"/>
              <a:defRPr/>
            </a:pPr>
            <a:r>
              <a:rPr lang="en-US" dirty="0"/>
              <a:t>Concentric has compiled market data for a group of publicly traded Independent Power Producers (IPPs)</a:t>
            </a:r>
          </a:p>
          <a:p>
            <a:pPr marL="744485" lvl="1" indent="-285750">
              <a:defRPr/>
            </a:pPr>
            <a:r>
              <a:rPr lang="en-US" dirty="0"/>
              <a:t>Debt Fraction</a:t>
            </a:r>
          </a:p>
          <a:p>
            <a:pPr marL="744485" lvl="1" indent="-285750">
              <a:defRPr/>
            </a:pPr>
            <a:r>
              <a:rPr lang="en-US" dirty="0"/>
              <a:t>Cost of Debt</a:t>
            </a:r>
          </a:p>
          <a:p>
            <a:pPr marL="744485" lvl="1" indent="-285750">
              <a:defRPr/>
            </a:pPr>
            <a:r>
              <a:rPr lang="en-US" dirty="0"/>
              <a:t>Return on Equity</a:t>
            </a:r>
          </a:p>
          <a:p>
            <a:pPr lvl="1" indent="0">
              <a:buNone/>
              <a:defRPr/>
            </a:pPr>
            <a:endParaRPr lang="en-US" dirty="0"/>
          </a:p>
        </p:txBody>
      </p:sp>
    </p:spTree>
    <p:extLst>
      <p:ext uri="{BB962C8B-B14F-4D97-AF65-F5344CB8AC3E}">
        <p14:creationId xmlns:p14="http://schemas.microsoft.com/office/powerpoint/2010/main" xmlns="" val="204779148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ORTP Recalculation: Objectives and Approach</a:t>
            </a:r>
          </a:p>
        </p:txBody>
      </p:sp>
      <p:sp>
        <p:nvSpPr>
          <p:cNvPr id="6" name="Content Placeholder 2"/>
          <p:cNvSpPr>
            <a:spLocks noGrp="1"/>
          </p:cNvSpPr>
          <p:nvPr>
            <p:ph idx="1"/>
          </p:nvPr>
        </p:nvSpPr>
        <p:spPr/>
        <p:txBody>
          <a:bodyPr/>
          <a:lstStyle/>
          <a:p>
            <a:pPr marL="285750" indent="-285750">
              <a:buFont typeface="Arial" panose="020B0604020202020204" pitchFamily="34" charset="0"/>
              <a:buChar char="•"/>
            </a:pPr>
            <a:r>
              <a:rPr lang="en-US" dirty="0"/>
              <a:t>Purpose – to develop a set of benchmark prices for various resources that:</a:t>
            </a:r>
          </a:p>
          <a:p>
            <a:pPr marL="744485" lvl="1" indent="-285750"/>
            <a:r>
              <a:rPr lang="en-US" dirty="0"/>
              <a:t>Represent technologies that have been installed in the region and participated in recent FCAs</a:t>
            </a:r>
          </a:p>
          <a:p>
            <a:pPr marL="744485" lvl="1" indent="-285750"/>
            <a:r>
              <a:rPr lang="en-US" dirty="0"/>
              <a:t>Have reliable cost information available to calculate an ORTP using a full “bottom up” analytical approach</a:t>
            </a:r>
          </a:p>
          <a:p>
            <a:pPr marL="744485" lvl="1" indent="-285750"/>
            <a:r>
              <a:rPr lang="en-US" dirty="0"/>
              <a:t>Have a first year revenue requirement below the FCA starting price</a:t>
            </a:r>
          </a:p>
          <a:p>
            <a:pPr marL="285750" indent="-285750">
              <a:buFont typeface="Arial" panose="020B0604020202020204" pitchFamily="34" charset="0"/>
              <a:buChar char="•"/>
            </a:pPr>
            <a:r>
              <a:rPr lang="en-US" altLang="en-US" dirty="0"/>
              <a:t>ORTPs are a screening tool for offers from Market Participants that could inappropriately suppress capacity prices</a:t>
            </a:r>
          </a:p>
          <a:p>
            <a:pPr marL="285750" indent="-285750">
              <a:buFont typeface="Arial" panose="020B0604020202020204" pitchFamily="34" charset="0"/>
              <a:buChar char="•"/>
            </a:pPr>
            <a:r>
              <a:rPr lang="en-US" altLang="en-US" dirty="0"/>
              <a:t>ORTPs are set at the low end of the competitive range of expected values so as to strike a reasonable balance by only subjecting resources to IMM review which appear commercially implausible absent out-of-market revenues</a:t>
            </a:r>
          </a:p>
          <a:p>
            <a:pPr marL="285750" indent="-285750"/>
            <a:endParaRPr lang="en-US" dirty="0"/>
          </a:p>
        </p:txBody>
      </p:sp>
    </p:spTree>
    <p:extLst>
      <p:ext uri="{BB962C8B-B14F-4D97-AF65-F5344CB8AC3E}">
        <p14:creationId xmlns:p14="http://schemas.microsoft.com/office/powerpoint/2010/main" xmlns="" val="24369983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Assumptions from CONE Calculations in Neighboring Regions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955813569"/>
              </p:ext>
            </p:extLst>
          </p:nvPr>
        </p:nvGraphicFramePr>
        <p:xfrm>
          <a:off x="455613" y="1447800"/>
          <a:ext cx="8226426" cy="2595880"/>
        </p:xfrm>
        <a:graphic>
          <a:graphicData uri="http://schemas.openxmlformats.org/drawingml/2006/table">
            <a:tbl>
              <a:tblPr firstRow="1" bandRow="1">
                <a:tableStyleId>{5C22544A-7EE6-4342-B048-85BDC9FD1C3A}</a:tableStyleId>
              </a:tblPr>
              <a:tblGrid>
                <a:gridCol w="2820987">
                  <a:extLst>
                    <a:ext uri="{9D8B030D-6E8A-4147-A177-3AD203B41FA5}">
                      <a16:colId xmlns="" xmlns:a16="http://schemas.microsoft.com/office/drawing/2014/main" val="3439962184"/>
                    </a:ext>
                  </a:extLst>
                </a:gridCol>
                <a:gridCol w="2663297">
                  <a:extLst>
                    <a:ext uri="{9D8B030D-6E8A-4147-A177-3AD203B41FA5}">
                      <a16:colId xmlns="" xmlns:a16="http://schemas.microsoft.com/office/drawing/2014/main" val="483387911"/>
                    </a:ext>
                  </a:extLst>
                </a:gridCol>
                <a:gridCol w="2742142">
                  <a:extLst>
                    <a:ext uri="{9D8B030D-6E8A-4147-A177-3AD203B41FA5}">
                      <a16:colId xmlns="" xmlns:a16="http://schemas.microsoft.com/office/drawing/2014/main" val="982400881"/>
                    </a:ext>
                  </a:extLst>
                </a:gridCol>
              </a:tblGrid>
              <a:tr h="370840">
                <a:tc>
                  <a:txBody>
                    <a:bodyPr/>
                    <a:lstStyle/>
                    <a:p>
                      <a:r>
                        <a:rPr lang="en-US" dirty="0"/>
                        <a:t>Inputs</a:t>
                      </a:r>
                    </a:p>
                  </a:txBody>
                  <a:tcPr/>
                </a:tc>
                <a:tc>
                  <a:txBody>
                    <a:bodyPr/>
                    <a:lstStyle/>
                    <a:p>
                      <a:pPr algn="ctr"/>
                      <a:r>
                        <a:rPr lang="en-US" dirty="0"/>
                        <a:t>NYISO (preliminary)</a:t>
                      </a:r>
                    </a:p>
                  </a:txBody>
                  <a:tcPr/>
                </a:tc>
                <a:tc>
                  <a:txBody>
                    <a:bodyPr/>
                    <a:lstStyle/>
                    <a:p>
                      <a:pPr algn="ctr"/>
                      <a:r>
                        <a:rPr lang="en-US" dirty="0"/>
                        <a:t>PJM</a:t>
                      </a:r>
                    </a:p>
                  </a:txBody>
                  <a:tcPr/>
                </a:tc>
                <a:extLst>
                  <a:ext uri="{0D108BD9-81ED-4DB2-BD59-A6C34878D82A}">
                    <a16:rowId xmlns="" xmlns:a16="http://schemas.microsoft.com/office/drawing/2014/main" val="318586937"/>
                  </a:ext>
                </a:extLst>
              </a:tr>
              <a:tr h="370840">
                <a:tc>
                  <a:txBody>
                    <a:bodyPr/>
                    <a:lstStyle/>
                    <a:p>
                      <a:r>
                        <a:rPr lang="en-US" dirty="0"/>
                        <a:t>Return</a:t>
                      </a:r>
                      <a:r>
                        <a:rPr lang="en-US" baseline="0" dirty="0"/>
                        <a:t> on Equity</a:t>
                      </a:r>
                      <a:endParaRPr lang="en-US" dirty="0"/>
                    </a:p>
                  </a:txBody>
                  <a:tcPr/>
                </a:tc>
                <a:tc>
                  <a:txBody>
                    <a:bodyPr/>
                    <a:lstStyle/>
                    <a:p>
                      <a:pPr algn="ctr"/>
                      <a:r>
                        <a:rPr lang="en-US" dirty="0"/>
                        <a:t>13.4%</a:t>
                      </a:r>
                    </a:p>
                  </a:txBody>
                  <a:tcPr/>
                </a:tc>
                <a:tc>
                  <a:txBody>
                    <a:bodyPr/>
                    <a:lstStyle/>
                    <a:p>
                      <a:pPr algn="ctr"/>
                      <a:r>
                        <a:rPr lang="en-US" dirty="0"/>
                        <a:t>13.8%</a:t>
                      </a:r>
                    </a:p>
                  </a:txBody>
                  <a:tcPr/>
                </a:tc>
                <a:extLst>
                  <a:ext uri="{0D108BD9-81ED-4DB2-BD59-A6C34878D82A}">
                    <a16:rowId xmlns="" xmlns:a16="http://schemas.microsoft.com/office/drawing/2014/main" val="3398658325"/>
                  </a:ext>
                </a:extLst>
              </a:tr>
              <a:tr h="370840">
                <a:tc>
                  <a:txBody>
                    <a:bodyPr/>
                    <a:lstStyle/>
                    <a:p>
                      <a:r>
                        <a:rPr lang="en-US" dirty="0"/>
                        <a:t>Cost of Debt</a:t>
                      </a:r>
                    </a:p>
                  </a:txBody>
                  <a:tcPr/>
                </a:tc>
                <a:tc>
                  <a:txBody>
                    <a:bodyPr/>
                    <a:lstStyle/>
                    <a:p>
                      <a:pPr algn="ctr"/>
                      <a:r>
                        <a:rPr lang="en-US" dirty="0"/>
                        <a:t>7.75%</a:t>
                      </a:r>
                    </a:p>
                  </a:txBody>
                  <a:tcPr/>
                </a:tc>
                <a:tc>
                  <a:txBody>
                    <a:bodyPr/>
                    <a:lstStyle/>
                    <a:p>
                      <a:pPr algn="ctr"/>
                      <a:r>
                        <a:rPr lang="en-US" dirty="0"/>
                        <a:t>7.0%</a:t>
                      </a:r>
                    </a:p>
                  </a:txBody>
                  <a:tcPr/>
                </a:tc>
                <a:extLst>
                  <a:ext uri="{0D108BD9-81ED-4DB2-BD59-A6C34878D82A}">
                    <a16:rowId xmlns="" xmlns:a16="http://schemas.microsoft.com/office/drawing/2014/main" val="118599126"/>
                  </a:ext>
                </a:extLst>
              </a:tr>
              <a:tr h="370840">
                <a:tc>
                  <a:txBody>
                    <a:bodyPr/>
                    <a:lstStyle/>
                    <a:p>
                      <a:r>
                        <a:rPr lang="en-US" dirty="0"/>
                        <a:t>Debt Fraction</a:t>
                      </a:r>
                      <a:r>
                        <a:rPr lang="en-US" baseline="0" dirty="0"/>
                        <a:t> (Debt/Equity)</a:t>
                      </a:r>
                      <a:endParaRPr lang="en-US" dirty="0"/>
                    </a:p>
                  </a:txBody>
                  <a:tcPr/>
                </a:tc>
                <a:tc>
                  <a:txBody>
                    <a:bodyPr/>
                    <a:lstStyle/>
                    <a:p>
                      <a:pPr algn="ctr"/>
                      <a:r>
                        <a:rPr lang="en-US" dirty="0"/>
                        <a:t>55/45</a:t>
                      </a:r>
                    </a:p>
                  </a:txBody>
                  <a:tcPr/>
                </a:tc>
                <a:tc>
                  <a:txBody>
                    <a:bodyPr/>
                    <a:lstStyle/>
                    <a:p>
                      <a:pPr algn="ctr"/>
                      <a:r>
                        <a:rPr lang="en-US" dirty="0"/>
                        <a:t>60/40</a:t>
                      </a:r>
                    </a:p>
                  </a:txBody>
                  <a:tcPr/>
                </a:tc>
                <a:extLst>
                  <a:ext uri="{0D108BD9-81ED-4DB2-BD59-A6C34878D82A}">
                    <a16:rowId xmlns="" xmlns:a16="http://schemas.microsoft.com/office/drawing/2014/main" val="4208536279"/>
                  </a:ext>
                </a:extLst>
              </a:tr>
              <a:tr h="370840">
                <a:tc>
                  <a:txBody>
                    <a:bodyPr/>
                    <a:lstStyle/>
                    <a:p>
                      <a:r>
                        <a:rPr lang="en-US" dirty="0"/>
                        <a:t>WACC</a:t>
                      </a:r>
                    </a:p>
                  </a:txBody>
                  <a:tcPr/>
                </a:tc>
                <a:tc>
                  <a:txBody>
                    <a:bodyPr/>
                    <a:lstStyle/>
                    <a:p>
                      <a:pPr algn="ctr"/>
                      <a:r>
                        <a:rPr lang="en-US" dirty="0"/>
                        <a:t>10.3%</a:t>
                      </a:r>
                    </a:p>
                  </a:txBody>
                  <a:tcPr/>
                </a:tc>
                <a:tc>
                  <a:txBody>
                    <a:bodyPr/>
                    <a:lstStyle/>
                    <a:p>
                      <a:pPr algn="ctr"/>
                      <a:r>
                        <a:rPr lang="en-US" dirty="0"/>
                        <a:t>9.7%</a:t>
                      </a:r>
                    </a:p>
                  </a:txBody>
                  <a:tcPr/>
                </a:tc>
                <a:extLst>
                  <a:ext uri="{0D108BD9-81ED-4DB2-BD59-A6C34878D82A}">
                    <a16:rowId xmlns="" xmlns:a16="http://schemas.microsoft.com/office/drawing/2014/main" val="416518645"/>
                  </a:ext>
                </a:extLst>
              </a:tr>
              <a:tr h="370840">
                <a:tc>
                  <a:txBody>
                    <a:bodyPr/>
                    <a:lstStyle/>
                    <a:p>
                      <a:r>
                        <a:rPr lang="en-US" dirty="0"/>
                        <a:t>ATWACC</a:t>
                      </a:r>
                    </a:p>
                  </a:txBody>
                  <a:tcPr/>
                </a:tc>
                <a:tc>
                  <a:txBody>
                    <a:bodyPr/>
                    <a:lstStyle/>
                    <a:p>
                      <a:pPr algn="ctr"/>
                      <a:r>
                        <a:rPr lang="en-US" dirty="0"/>
                        <a:t>8.6%</a:t>
                      </a:r>
                    </a:p>
                  </a:txBody>
                  <a:tcPr/>
                </a:tc>
                <a:tc>
                  <a:txBody>
                    <a:bodyPr/>
                    <a:lstStyle/>
                    <a:p>
                      <a:pPr algn="ctr"/>
                      <a:r>
                        <a:rPr lang="en-US" dirty="0"/>
                        <a:t>8.0%</a:t>
                      </a:r>
                    </a:p>
                  </a:txBody>
                  <a:tcPr/>
                </a:tc>
                <a:extLst>
                  <a:ext uri="{0D108BD9-81ED-4DB2-BD59-A6C34878D82A}">
                    <a16:rowId xmlns="" xmlns:a16="http://schemas.microsoft.com/office/drawing/2014/main" val="900265879"/>
                  </a:ext>
                </a:extLst>
              </a:tr>
              <a:tr h="370840">
                <a:tc>
                  <a:txBody>
                    <a:bodyPr/>
                    <a:lstStyle/>
                    <a:p>
                      <a:r>
                        <a:rPr lang="en-US" dirty="0"/>
                        <a:t>Amortization Period (yrs)</a:t>
                      </a:r>
                    </a:p>
                  </a:txBody>
                  <a:tcPr/>
                </a:tc>
                <a:tc>
                  <a:txBody>
                    <a:bodyPr/>
                    <a:lstStyle/>
                    <a:p>
                      <a:pPr algn="ctr"/>
                      <a:r>
                        <a:rPr lang="en-US" dirty="0"/>
                        <a:t>20</a:t>
                      </a:r>
                    </a:p>
                  </a:txBody>
                  <a:tcPr/>
                </a:tc>
                <a:tc>
                  <a:txBody>
                    <a:bodyPr/>
                    <a:lstStyle/>
                    <a:p>
                      <a:pPr algn="ctr"/>
                      <a:r>
                        <a:rPr lang="en-US" dirty="0"/>
                        <a:t>20</a:t>
                      </a:r>
                    </a:p>
                  </a:txBody>
                  <a:tcPr/>
                </a:tc>
                <a:extLst>
                  <a:ext uri="{0D108BD9-81ED-4DB2-BD59-A6C34878D82A}">
                    <a16:rowId xmlns="" xmlns:a16="http://schemas.microsoft.com/office/drawing/2014/main" val="2391003203"/>
                  </a:ext>
                </a:extLst>
              </a:tr>
            </a:tbl>
          </a:graphicData>
        </a:graphic>
      </p:graphicFrame>
    </p:spTree>
    <p:extLst>
      <p:ext uri="{BB962C8B-B14F-4D97-AF65-F5344CB8AC3E}">
        <p14:creationId xmlns:p14="http://schemas.microsoft.com/office/powerpoint/2010/main" xmlns="" val="163385719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 Ratings</a:t>
            </a:r>
            <a:endParaRPr lang="en-US" dirty="0">
              <a:solidFill>
                <a:srgbClr val="FF0000"/>
              </a:solidFill>
            </a:endParaRPr>
          </a:p>
        </p:txBody>
      </p:sp>
      <p:sp>
        <p:nvSpPr>
          <p:cNvPr id="3" name="Content Placeholder 2"/>
          <p:cNvSpPr>
            <a:spLocks noGrp="1"/>
          </p:cNvSpPr>
          <p:nvPr>
            <p:ph idx="1"/>
          </p:nvPr>
        </p:nvSpPr>
        <p:spPr>
          <a:xfrm>
            <a:off x="262733" y="1066800"/>
            <a:ext cx="8612186" cy="658905"/>
          </a:xfrm>
        </p:spPr>
        <p:txBody>
          <a:bodyPr/>
          <a:lstStyle/>
          <a:p>
            <a:pPr marL="285750" indent="-285750">
              <a:buFont typeface="Arial" panose="020B0604020202020204" pitchFamily="34" charset="0"/>
              <a:buChar char="•"/>
            </a:pPr>
            <a:r>
              <a:rPr lang="en-US" dirty="0"/>
              <a:t>Reflects likelihood of debtor repayment, affecting lenders’ willingness to loan funds</a:t>
            </a:r>
          </a:p>
        </p:txBody>
      </p:sp>
      <p:pic>
        <p:nvPicPr>
          <p:cNvPr id="6" name="Picture 5"/>
          <p:cNvPicPr>
            <a:picLocks noChangeAspect="1"/>
          </p:cNvPicPr>
          <p:nvPr/>
        </p:nvPicPr>
        <p:blipFill>
          <a:blip r:embed="rId3" cstate="print"/>
          <a:stretch>
            <a:fillRect/>
          </a:stretch>
        </p:blipFill>
        <p:spPr>
          <a:xfrm>
            <a:off x="4419600" y="1524000"/>
            <a:ext cx="3502026" cy="4914587"/>
          </a:xfrm>
          <a:prstGeom prst="rect">
            <a:avLst/>
          </a:prstGeom>
        </p:spPr>
      </p:pic>
      <p:pic>
        <p:nvPicPr>
          <p:cNvPr id="7" name="Picture 6"/>
          <p:cNvPicPr>
            <a:picLocks noChangeAspect="1"/>
          </p:cNvPicPr>
          <p:nvPr/>
        </p:nvPicPr>
        <p:blipFill>
          <a:blip r:embed="rId4" cstate="print"/>
          <a:stretch>
            <a:fillRect/>
          </a:stretch>
        </p:blipFill>
        <p:spPr>
          <a:xfrm>
            <a:off x="928755" y="2819400"/>
            <a:ext cx="3203480" cy="1304364"/>
          </a:xfrm>
          <a:prstGeom prst="rect">
            <a:avLst/>
          </a:prstGeom>
        </p:spPr>
      </p:pic>
    </p:spTree>
    <p:extLst>
      <p:ext uri="{BB962C8B-B14F-4D97-AF65-F5344CB8AC3E}">
        <p14:creationId xmlns:p14="http://schemas.microsoft.com/office/powerpoint/2010/main" xmlns="" val="13786302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Corporate Bond Yields</a:t>
            </a:r>
          </a:p>
        </p:txBody>
      </p:sp>
      <p:pic>
        <p:nvPicPr>
          <p:cNvPr id="6" name="Content Placeholder 5"/>
          <p:cNvPicPr>
            <a:picLocks noGrp="1" noChangeAspect="1"/>
          </p:cNvPicPr>
          <p:nvPr>
            <p:ph idx="1"/>
          </p:nvPr>
        </p:nvPicPr>
        <p:blipFill>
          <a:blip r:embed="rId3" cstate="print"/>
          <a:stretch>
            <a:fillRect/>
          </a:stretch>
        </p:blipFill>
        <p:spPr>
          <a:xfrm>
            <a:off x="609600" y="1600200"/>
            <a:ext cx="7632854" cy="4578493"/>
          </a:xfrm>
          <a:prstGeom prst="rect">
            <a:avLst/>
          </a:prstGeom>
        </p:spPr>
      </p:pic>
      <p:sp>
        <p:nvSpPr>
          <p:cNvPr id="7" name="TextBox 6"/>
          <p:cNvSpPr txBox="1"/>
          <p:nvPr/>
        </p:nvSpPr>
        <p:spPr>
          <a:xfrm>
            <a:off x="533400" y="1101168"/>
            <a:ext cx="7924800" cy="369332"/>
          </a:xfrm>
          <a:prstGeom prst="rect">
            <a:avLst/>
          </a:prstGeom>
          <a:noFill/>
        </p:spPr>
        <p:txBody>
          <a:bodyPr wrap="square" rtlCol="0">
            <a:spAutoFit/>
          </a:bodyPr>
          <a:lstStyle/>
          <a:p>
            <a:r>
              <a:rPr lang="en-US" dirty="0"/>
              <a:t>Corporate Bond Yield Indices, 2011-2016</a:t>
            </a:r>
          </a:p>
        </p:txBody>
      </p:sp>
    </p:spTree>
    <p:extLst>
      <p:ext uri="{BB962C8B-B14F-4D97-AF65-F5344CB8AC3E}">
        <p14:creationId xmlns:p14="http://schemas.microsoft.com/office/powerpoint/2010/main" xmlns="" val="272454324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Cost of Equity and Amortization</a:t>
            </a:r>
          </a:p>
        </p:txBody>
      </p:sp>
      <p:sp>
        <p:nvSpPr>
          <p:cNvPr id="3" name="Content Placeholder 2"/>
          <p:cNvSpPr>
            <a:spLocks noGrp="1"/>
          </p:cNvSpPr>
          <p:nvPr>
            <p:ph idx="1"/>
          </p:nvPr>
        </p:nvSpPr>
        <p:spPr>
          <a:xfrm>
            <a:off x="455613" y="1042147"/>
            <a:ext cx="8226425" cy="5334000"/>
          </a:xfrm>
        </p:spPr>
        <p:txBody>
          <a:bodyPr/>
          <a:lstStyle/>
          <a:p>
            <a:pPr marL="342900" indent="-342900">
              <a:buFont typeface="Arial" panose="020B0604020202020204" pitchFamily="34" charset="0"/>
              <a:buChar char="•"/>
            </a:pPr>
            <a:r>
              <a:rPr lang="en-US" dirty="0">
                <a:solidFill>
                  <a:schemeClr val="tx1"/>
                </a:solidFill>
              </a:rPr>
              <a:t>Cost of equity</a:t>
            </a:r>
          </a:p>
          <a:p>
            <a:pPr marL="744485" lvl="1" indent="-285750"/>
            <a:r>
              <a:rPr lang="en-US" dirty="0">
                <a:solidFill>
                  <a:schemeClr val="tx1"/>
                </a:solidFill>
              </a:rPr>
              <a:t>Same cohort group as COD calculations</a:t>
            </a:r>
          </a:p>
          <a:p>
            <a:pPr marL="744485" lvl="1" indent="-285750"/>
            <a:r>
              <a:rPr lang="en-US" dirty="0">
                <a:solidFill>
                  <a:schemeClr val="tx1"/>
                </a:solidFill>
              </a:rPr>
              <a:t>Calculation uses standard financial modeling approaches (e.g. CAPM)</a:t>
            </a:r>
          </a:p>
          <a:p>
            <a:pPr marL="744485" lvl="1" indent="-285750"/>
            <a:r>
              <a:rPr lang="en-US" dirty="0">
                <a:solidFill>
                  <a:schemeClr val="tx1"/>
                </a:solidFill>
              </a:rPr>
              <a:t>Reflects current market conditions and expectations</a:t>
            </a:r>
          </a:p>
          <a:p>
            <a:pPr marL="285750" indent="-285750">
              <a:buFont typeface="Arial" panose="020B0604020202020204" pitchFamily="34" charset="0"/>
              <a:buChar char="•"/>
            </a:pPr>
            <a:r>
              <a:rPr lang="en-US" dirty="0">
                <a:solidFill>
                  <a:schemeClr val="tx1"/>
                </a:solidFill>
              </a:rPr>
              <a:t>Amortization period</a:t>
            </a:r>
          </a:p>
          <a:p>
            <a:pPr marL="744485" lvl="1" indent="-285750"/>
            <a:r>
              <a:rPr lang="en-US" dirty="0">
                <a:solidFill>
                  <a:schemeClr val="tx1"/>
                </a:solidFill>
              </a:rPr>
              <a:t>20 years per the tariff</a:t>
            </a:r>
          </a:p>
          <a:p>
            <a:pPr marL="968295" lvl="2" indent="-285750"/>
            <a:r>
              <a:rPr lang="en-US" dirty="0"/>
              <a:t>Market Rule 1, Section III.A.21.1</a:t>
            </a:r>
            <a:endParaRPr lang="en-US" dirty="0">
              <a:solidFill>
                <a:schemeClr val="tx1"/>
              </a:solidFill>
            </a:endParaRPr>
          </a:p>
          <a:p>
            <a:pPr marL="744485" lvl="1" indent="-285750"/>
            <a:endParaRPr lang="en-US" sz="1800" dirty="0">
              <a:solidFill>
                <a:schemeClr val="tx1"/>
              </a:solidFill>
            </a:endParaRPr>
          </a:p>
          <a:p>
            <a:pPr marL="285750" indent="-285750">
              <a:buFont typeface="Arial" panose="020B0604020202020204" pitchFamily="34" charset="0"/>
              <a:buChar char="•"/>
            </a:pPr>
            <a:endParaRPr lang="en-US" dirty="0">
              <a:solidFill>
                <a:srgbClr val="FF0000"/>
              </a:solidFill>
            </a:endParaRPr>
          </a:p>
          <a:p>
            <a:pPr marL="285750" indent="-285750">
              <a:buFont typeface="Arial" panose="020B0604020202020204" pitchFamily="34" charset="0"/>
              <a:buChar char="•"/>
            </a:pPr>
            <a:endParaRPr lang="en-US" dirty="0">
              <a:solidFill>
                <a:srgbClr val="FF0000"/>
              </a:solidFill>
            </a:endParaRPr>
          </a:p>
        </p:txBody>
      </p:sp>
      <p:sp>
        <p:nvSpPr>
          <p:cNvPr id="5" name="AutoShape 2" descr="E(R_{i})=R_{f}+\beta _{{i}}(E(R_{m})-R_{f})\,"/>
          <p:cNvSpPr>
            <a:spLocks noChangeAspect="1" noChangeArrowheads="1"/>
          </p:cNvSpPr>
          <p:nvPr/>
        </p:nvSpPr>
        <p:spPr bwMode="auto">
          <a:xfrm>
            <a:off x="150814" y="2345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xmlns="" val="385154009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614" y="2590800"/>
            <a:ext cx="8226425" cy="762000"/>
          </a:xfrm>
        </p:spPr>
        <p:txBody>
          <a:bodyPr/>
          <a:lstStyle/>
          <a:p>
            <a:pPr algn="ctr"/>
            <a:r>
              <a:rPr lang="en-US" b="1" dirty="0"/>
              <a:t>Areas of Tariff Review</a:t>
            </a:r>
          </a:p>
        </p:txBody>
      </p:sp>
      <p:sp>
        <p:nvSpPr>
          <p:cNvPr id="3" name="Content Placeholder 2"/>
          <p:cNvSpPr>
            <a:spLocks noGrp="1"/>
          </p:cNvSpPr>
          <p:nvPr>
            <p:ph idx="1"/>
          </p:nvPr>
        </p:nvSpPr>
        <p:spPr>
          <a:xfrm>
            <a:off x="304800" y="4267200"/>
            <a:ext cx="8226425" cy="5334000"/>
          </a:xfrm>
        </p:spPr>
        <p:txBody>
          <a:bodyPr/>
          <a:lstStyle/>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xmlns="" val="256066712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Overview of Tariff Changes</a:t>
            </a:r>
          </a:p>
        </p:txBody>
      </p:sp>
      <p:sp>
        <p:nvSpPr>
          <p:cNvPr id="2" name="Content Placeholder 1"/>
          <p:cNvSpPr>
            <a:spLocks noGrp="1"/>
          </p:cNvSpPr>
          <p:nvPr>
            <p:ph idx="1"/>
          </p:nvPr>
        </p:nvSpPr>
        <p:spPr>
          <a:xfrm>
            <a:off x="455614" y="990600"/>
            <a:ext cx="8002585" cy="5334000"/>
          </a:xfrm>
        </p:spPr>
        <p:txBody>
          <a:bodyPr/>
          <a:lstStyle/>
          <a:p>
            <a:pPr marL="285750" indent="-285750">
              <a:buFont typeface="Arial" panose="020B0604020202020204" pitchFamily="34" charset="0"/>
              <a:buChar char="•"/>
            </a:pPr>
            <a:r>
              <a:rPr lang="en-US" dirty="0"/>
              <a:t>The use of Bureau of Labor Statistics (“BLS”) indices for updating CONE and ORTP values are specified in existing tariff language</a:t>
            </a:r>
          </a:p>
          <a:p>
            <a:pPr marL="285750" indent="-285750">
              <a:buFont typeface="Arial" panose="020B0604020202020204" pitchFamily="34" charset="0"/>
              <a:buChar char="•"/>
            </a:pPr>
            <a:r>
              <a:rPr lang="en-US" dirty="0"/>
              <a:t>We will review the accuracy of these indices against actual price and cost increases and will recommend any proposed changes at a future meeting</a:t>
            </a:r>
          </a:p>
          <a:p>
            <a:pPr marL="285750" indent="-285750">
              <a:buFont typeface="Arial" panose="020B0604020202020204" pitchFamily="34" charset="0"/>
              <a:buChar char="•"/>
            </a:pPr>
            <a:r>
              <a:rPr lang="en-US" dirty="0"/>
              <a:t>The Tariff currently requires that “E&amp;AS offset values be updated using the most recent Henry Hub natural gas futures prices from the time of the update through the end of the Capacity Commitment Period associated with the relevant FCA, and the MA Hub on-peak electricity prices and the Algonquin City Gates natural gas prices for the twelve months following the time of the update, as published by the CME Group”.</a:t>
            </a:r>
          </a:p>
          <a:p>
            <a:pPr marL="285750" indent="-285750">
              <a:buFont typeface="Arial" panose="020B0604020202020204" pitchFamily="34" charset="0"/>
              <a:buChar char="•"/>
            </a:pPr>
            <a:r>
              <a:rPr lang="en-US" dirty="0"/>
              <a:t>We will be reviewing this methodology and the appropriate approach to annual updates based on our approach to calculating E&amp;AS offset values for CONE and ORTP</a:t>
            </a:r>
          </a:p>
        </p:txBody>
      </p:sp>
    </p:spTree>
    <p:extLst>
      <p:ext uri="{BB962C8B-B14F-4D97-AF65-F5344CB8AC3E}">
        <p14:creationId xmlns:p14="http://schemas.microsoft.com/office/powerpoint/2010/main" xmlns="" val="645312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Summary and Next Steps	</a:t>
            </a:r>
          </a:p>
        </p:txBody>
      </p:sp>
      <p:sp>
        <p:nvSpPr>
          <p:cNvPr id="2" name="Content Placeholder 1"/>
          <p:cNvSpPr>
            <a:spLocks noGrp="1"/>
          </p:cNvSpPr>
          <p:nvPr>
            <p:ph idx="1"/>
          </p:nvPr>
        </p:nvSpPr>
        <p:spPr>
          <a:xfrm>
            <a:off x="455614" y="990600"/>
            <a:ext cx="8002585" cy="5334000"/>
          </a:xfrm>
        </p:spPr>
        <p:txBody>
          <a:bodyPr/>
          <a:lstStyle/>
          <a:p>
            <a:pPr marL="285750" indent="-285750">
              <a:buFont typeface="Arial" panose="020B0604020202020204" pitchFamily="34" charset="0"/>
              <a:buChar char="•"/>
            </a:pPr>
            <a:r>
              <a:rPr lang="en-US" dirty="0"/>
              <a:t>CONE: Simple cycle and combined cycle gas turbines primary candidates for CONE calculation</a:t>
            </a:r>
          </a:p>
          <a:p>
            <a:pPr marL="285750" indent="-285750">
              <a:buFont typeface="Arial" panose="020B0604020202020204" pitchFamily="34" charset="0"/>
              <a:buChar char="•"/>
            </a:pPr>
            <a:r>
              <a:rPr lang="en-US" dirty="0"/>
              <a:t>ORTP: renewable, energy efficiency, demand response, and gas-fired generation primary candidates for ORTP calculation</a:t>
            </a:r>
          </a:p>
          <a:p>
            <a:r>
              <a:rPr lang="en-US" dirty="0"/>
              <a:t>Next Steps</a:t>
            </a:r>
          </a:p>
          <a:p>
            <a:pPr marL="285750" indent="-285750">
              <a:buFont typeface="Arial" panose="020B0604020202020204" pitchFamily="34" charset="0"/>
              <a:buChar char="•"/>
            </a:pPr>
            <a:r>
              <a:rPr lang="en-US" dirty="0"/>
              <a:t>Continuing our evaluation and analysis of gas-fired technologies for CONE and ORTP calculations</a:t>
            </a:r>
          </a:p>
          <a:p>
            <a:pPr marL="285750" indent="-285750">
              <a:buFont typeface="Arial" panose="020B0604020202020204" pitchFamily="34" charset="0"/>
              <a:buChar char="•"/>
            </a:pPr>
            <a:r>
              <a:rPr lang="en-US" dirty="0"/>
              <a:t>Continuing to consider renewables and demand response/energy efficiency for further ORTP evaluation</a:t>
            </a:r>
          </a:p>
          <a:p>
            <a:pPr marL="285750" indent="-285750">
              <a:buFont typeface="Arial" panose="020B0604020202020204" pitchFamily="34" charset="0"/>
              <a:buChar char="•"/>
            </a:pPr>
            <a:r>
              <a:rPr lang="en-US" dirty="0"/>
              <a:t>Finalizing initial financial assumptions for financial model</a:t>
            </a:r>
          </a:p>
          <a:p>
            <a:pPr marL="285750" indent="-285750">
              <a:buFont typeface="Arial" panose="020B0604020202020204" pitchFamily="34" charset="0"/>
              <a:buChar char="•"/>
            </a:pPr>
            <a:r>
              <a:rPr lang="en-US" dirty="0"/>
              <a:t>Deliverables for August Markets Committee meeting:</a:t>
            </a:r>
          </a:p>
          <a:p>
            <a:pPr marL="744485" lvl="1" indent="-285750"/>
            <a:r>
              <a:rPr lang="en-US" dirty="0"/>
              <a:t>Preliminary gas-fired technology costs for CONE and ORTP calculations</a:t>
            </a:r>
          </a:p>
          <a:p>
            <a:pPr marL="744485" lvl="1" indent="-285750"/>
            <a:r>
              <a:rPr lang="en-US" dirty="0"/>
              <a:t>Determination of ORTP technologies</a:t>
            </a:r>
          </a:p>
          <a:p>
            <a:pPr marL="744485" lvl="1" indent="-285750"/>
            <a:r>
              <a:rPr lang="en-US" dirty="0"/>
              <a:t>Preliminary financial assumptions</a:t>
            </a:r>
          </a:p>
          <a:p>
            <a:pPr marL="744485" lvl="1" indent="-285750"/>
            <a:r>
              <a:rPr lang="en-US" dirty="0"/>
              <a:t>Proposed energy and ancillary services calculation</a:t>
            </a:r>
          </a:p>
        </p:txBody>
      </p:sp>
    </p:spTree>
    <p:extLst>
      <p:ext uri="{BB962C8B-B14F-4D97-AF65-F5344CB8AC3E}">
        <p14:creationId xmlns:p14="http://schemas.microsoft.com/office/powerpoint/2010/main" xmlns="" val="17035671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Current CONE Level</a:t>
            </a:r>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US" dirty="0"/>
              <a:t>FCA-11 CONE Values</a:t>
            </a:r>
          </a:p>
          <a:p>
            <a:endParaRPr lang="en-US" dirty="0"/>
          </a:p>
          <a:p>
            <a:endParaRPr lang="en-US" dirty="0"/>
          </a:p>
          <a:p>
            <a:endParaRPr lang="en-US" dirty="0"/>
          </a:p>
          <a:p>
            <a:endParaRPr lang="en-US" dirty="0"/>
          </a:p>
          <a:p>
            <a:endParaRPr lang="en-US" dirty="0"/>
          </a:p>
          <a:p>
            <a:endParaRPr lang="en-US" dirty="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xmlns="" val="1842284869"/>
              </p:ext>
            </p:extLst>
          </p:nvPr>
        </p:nvGraphicFramePr>
        <p:xfrm>
          <a:off x="1676400" y="1905000"/>
          <a:ext cx="5334000" cy="2235200"/>
        </p:xfrm>
        <a:graphic>
          <a:graphicData uri="http://schemas.openxmlformats.org/drawingml/2006/table">
            <a:tbl>
              <a:tblPr firstRow="1" bandRow="1">
                <a:tableStyleId>{5C22544A-7EE6-4342-B048-85BDC9FD1C3A}</a:tableStyleId>
              </a:tblPr>
              <a:tblGrid>
                <a:gridCol w="2667000">
                  <a:extLst>
                    <a:ext uri="{9D8B030D-6E8A-4147-A177-3AD203B41FA5}">
                      <a16:colId xmlns="" xmlns:a16="http://schemas.microsoft.com/office/drawing/2014/main" val="2426638366"/>
                    </a:ext>
                  </a:extLst>
                </a:gridCol>
                <a:gridCol w="2667000">
                  <a:extLst>
                    <a:ext uri="{9D8B030D-6E8A-4147-A177-3AD203B41FA5}">
                      <a16:colId xmlns="" xmlns:a16="http://schemas.microsoft.com/office/drawing/2014/main" val="2451656963"/>
                    </a:ext>
                  </a:extLst>
                </a:gridCol>
              </a:tblGrid>
              <a:tr h="558800">
                <a:tc>
                  <a:txBody>
                    <a:bodyPr/>
                    <a:lstStyle/>
                    <a:p>
                      <a:pPr algn="l"/>
                      <a:r>
                        <a:rPr lang="en-US" dirty="0">
                          <a:latin typeface="Cambria" panose="02040503050406030204" pitchFamily="18" charset="0"/>
                        </a:rPr>
                        <a:t>Type</a:t>
                      </a:r>
                    </a:p>
                  </a:txBody>
                  <a:tcPr anchor="b"/>
                </a:tc>
                <a:tc>
                  <a:txBody>
                    <a:bodyPr/>
                    <a:lstStyle/>
                    <a:p>
                      <a:pPr algn="l"/>
                      <a:r>
                        <a:rPr lang="en-US" dirty="0">
                          <a:latin typeface="Cambria" panose="02040503050406030204" pitchFamily="18" charset="0"/>
                        </a:rPr>
                        <a:t>Value ($/kW-mo)</a:t>
                      </a:r>
                    </a:p>
                  </a:txBody>
                  <a:tcPr anchor="b"/>
                </a:tc>
                <a:extLst>
                  <a:ext uri="{0D108BD9-81ED-4DB2-BD59-A6C34878D82A}">
                    <a16:rowId xmlns="" xmlns:a16="http://schemas.microsoft.com/office/drawing/2014/main" val="3730725014"/>
                  </a:ext>
                </a:extLst>
              </a:tr>
              <a:tr h="558800">
                <a:tc>
                  <a:txBody>
                    <a:bodyPr/>
                    <a:lstStyle/>
                    <a:p>
                      <a:r>
                        <a:rPr lang="en-US" dirty="0">
                          <a:latin typeface="Cambria" panose="02040503050406030204" pitchFamily="18" charset="0"/>
                        </a:rPr>
                        <a:t>Gross CONE</a:t>
                      </a:r>
                    </a:p>
                  </a:txBody>
                  <a:tcPr/>
                </a:tc>
                <a:tc>
                  <a:txBody>
                    <a:bodyPr/>
                    <a:lstStyle/>
                    <a:p>
                      <a:r>
                        <a:rPr lang="en-US" dirty="0">
                          <a:latin typeface="Cambria" panose="02040503050406030204" pitchFamily="18" charset="0"/>
                        </a:rPr>
                        <a:t>$14.387</a:t>
                      </a:r>
                    </a:p>
                  </a:txBody>
                  <a:tcPr/>
                </a:tc>
                <a:extLst>
                  <a:ext uri="{0D108BD9-81ED-4DB2-BD59-A6C34878D82A}">
                    <a16:rowId xmlns="" xmlns:a16="http://schemas.microsoft.com/office/drawing/2014/main" val="3092080809"/>
                  </a:ext>
                </a:extLst>
              </a:tr>
              <a:tr h="558800">
                <a:tc>
                  <a:txBody>
                    <a:bodyPr/>
                    <a:lstStyle/>
                    <a:p>
                      <a:r>
                        <a:rPr lang="en-US" dirty="0">
                          <a:latin typeface="Cambria" panose="02040503050406030204" pitchFamily="18" charset="0"/>
                        </a:rPr>
                        <a:t>Net CONE</a:t>
                      </a:r>
                    </a:p>
                  </a:txBody>
                  <a:tcPr/>
                </a:tc>
                <a:tc>
                  <a:txBody>
                    <a:bodyPr/>
                    <a:lstStyle/>
                    <a:p>
                      <a:r>
                        <a:rPr lang="en-US" dirty="0">
                          <a:latin typeface="Cambria" panose="02040503050406030204" pitchFamily="18" charset="0"/>
                        </a:rPr>
                        <a:t>$11.640</a:t>
                      </a:r>
                    </a:p>
                  </a:txBody>
                  <a:tcPr/>
                </a:tc>
                <a:extLst>
                  <a:ext uri="{0D108BD9-81ED-4DB2-BD59-A6C34878D82A}">
                    <a16:rowId xmlns="" xmlns:a16="http://schemas.microsoft.com/office/drawing/2014/main" val="3456586548"/>
                  </a:ext>
                </a:extLst>
              </a:tr>
              <a:tr h="558800">
                <a:tc>
                  <a:txBody>
                    <a:bodyPr/>
                    <a:lstStyle/>
                    <a:p>
                      <a:r>
                        <a:rPr lang="en-US" dirty="0">
                          <a:latin typeface="Cambria" panose="02040503050406030204" pitchFamily="18" charset="0"/>
                        </a:rPr>
                        <a:t>Auction Starting</a:t>
                      </a:r>
                      <a:r>
                        <a:rPr lang="en-US" baseline="0" dirty="0">
                          <a:latin typeface="Cambria" panose="02040503050406030204" pitchFamily="18" charset="0"/>
                        </a:rPr>
                        <a:t> Price</a:t>
                      </a:r>
                      <a:endParaRPr lang="en-US" dirty="0">
                        <a:latin typeface="Cambria" panose="02040503050406030204" pitchFamily="18" charset="0"/>
                      </a:endParaRPr>
                    </a:p>
                  </a:txBody>
                  <a:tcPr/>
                </a:tc>
                <a:tc>
                  <a:txBody>
                    <a:bodyPr/>
                    <a:lstStyle/>
                    <a:p>
                      <a:r>
                        <a:rPr lang="en-US" dirty="0">
                          <a:latin typeface="Cambria" panose="02040503050406030204" pitchFamily="18" charset="0"/>
                        </a:rPr>
                        <a:t>$18.624</a:t>
                      </a:r>
                    </a:p>
                  </a:txBody>
                  <a:tcPr/>
                </a:tc>
                <a:extLst>
                  <a:ext uri="{0D108BD9-81ED-4DB2-BD59-A6C34878D82A}">
                    <a16:rowId xmlns="" xmlns:a16="http://schemas.microsoft.com/office/drawing/2014/main" val="4238270293"/>
                  </a:ext>
                </a:extLst>
              </a:tr>
            </a:tbl>
          </a:graphicData>
        </a:graphic>
      </p:graphicFrame>
    </p:spTree>
    <p:extLst>
      <p:ext uri="{BB962C8B-B14F-4D97-AF65-F5344CB8AC3E}">
        <p14:creationId xmlns:p14="http://schemas.microsoft.com/office/powerpoint/2010/main" xmlns="" val="17232162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Current ORTP Levels</a:t>
            </a:r>
          </a:p>
        </p:txBody>
      </p:sp>
      <p:sp>
        <p:nvSpPr>
          <p:cNvPr id="3" name="Content Placeholder 2"/>
          <p:cNvSpPr>
            <a:spLocks noGrp="1"/>
          </p:cNvSpPr>
          <p:nvPr>
            <p:ph idx="1"/>
          </p:nvPr>
        </p:nvSpPr>
        <p:spPr/>
        <p:txBody>
          <a:bodyPr/>
          <a:lstStyle/>
          <a:p>
            <a:pPr marL="285750" indent="-285750">
              <a:buFont typeface="Arial" panose="020B0604020202020204" pitchFamily="34" charset="0"/>
              <a:buChar char="•"/>
            </a:pPr>
            <a:r>
              <a:rPr lang="en-US" dirty="0"/>
              <a:t>FCA-11 ORTP Prices</a:t>
            </a:r>
          </a:p>
          <a:p>
            <a:pPr marL="285750" indent="-285750">
              <a:buFont typeface="Arial" panose="020B0604020202020204" pitchFamily="34" charset="0"/>
              <a:buChar char="•"/>
            </a:pPr>
            <a:endParaRPr lang="en-US" dirty="0"/>
          </a:p>
          <a:p>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xmlns="" val="367571043"/>
              </p:ext>
            </p:extLst>
          </p:nvPr>
        </p:nvGraphicFramePr>
        <p:xfrm>
          <a:off x="1143000" y="1904998"/>
          <a:ext cx="6934200" cy="3200404"/>
        </p:xfrm>
        <a:graphic>
          <a:graphicData uri="http://schemas.openxmlformats.org/drawingml/2006/table">
            <a:tbl>
              <a:tblPr firstRow="1" firstCol="1" bandRow="1"/>
              <a:tblGrid>
                <a:gridCol w="3467100">
                  <a:extLst>
                    <a:ext uri="{9D8B030D-6E8A-4147-A177-3AD203B41FA5}">
                      <a16:colId xmlns="" xmlns:a16="http://schemas.microsoft.com/office/drawing/2014/main" val="2929592313"/>
                    </a:ext>
                  </a:extLst>
                </a:gridCol>
                <a:gridCol w="3467100">
                  <a:extLst>
                    <a:ext uri="{9D8B030D-6E8A-4147-A177-3AD203B41FA5}">
                      <a16:colId xmlns="" xmlns:a16="http://schemas.microsoft.com/office/drawing/2014/main" val="1259208788"/>
                    </a:ext>
                  </a:extLst>
                </a:gridCol>
              </a:tblGrid>
              <a:tr h="246185">
                <a:tc>
                  <a:txBody>
                    <a:bodyPr/>
                    <a:lstStyle/>
                    <a:p>
                      <a:pPr marL="0" marR="0" algn="ctr">
                        <a:lnSpc>
                          <a:spcPct val="107000"/>
                        </a:lnSpc>
                        <a:spcBef>
                          <a:spcPts val="0"/>
                        </a:spcBef>
                        <a:spcAft>
                          <a:spcPts val="0"/>
                        </a:spcAft>
                      </a:pPr>
                      <a:r>
                        <a:rPr lang="en-US" sz="1200" b="1">
                          <a:effectLst/>
                          <a:latin typeface="Times New Roman" panose="02020603050405020304" pitchFamily="18" charset="0"/>
                          <a:ea typeface="Calibri" panose="020F0502020204030204" pitchFamily="34" charset="0"/>
                        </a:rPr>
                        <a:t>Technology Type </a:t>
                      </a:r>
                      <a:endParaRPr lang="en-US" sz="12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nSpc>
                          <a:spcPct val="107000"/>
                        </a:lnSpc>
                        <a:spcBef>
                          <a:spcPts val="0"/>
                        </a:spcBef>
                        <a:spcAft>
                          <a:spcPts val="0"/>
                        </a:spcAft>
                      </a:pPr>
                      <a:r>
                        <a:rPr lang="en-US" sz="1200" b="1">
                          <a:effectLst/>
                          <a:latin typeface="Times New Roman" panose="02020603050405020304" pitchFamily="18" charset="0"/>
                          <a:ea typeface="Calibri" panose="020F0502020204030204" pitchFamily="34" charset="0"/>
                        </a:rPr>
                        <a:t>Offer Review Trigger Price ($/kW-month)</a:t>
                      </a:r>
                      <a:endParaRPr lang="en-US" sz="1200">
                        <a:effectLst/>
                        <a:latin typeface="Times New Roman" panose="02020603050405020304" pitchFamily="18" charset="0"/>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 xmlns:a16="http://schemas.microsoft.com/office/drawing/2014/main" val="3799975254"/>
                  </a:ext>
                </a:extLst>
              </a:tr>
              <a:tr h="246185">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Combustion Turbine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$13.93</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905371487"/>
                  </a:ext>
                </a:extLst>
              </a:tr>
              <a:tr h="246185">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Combined Cycle Gas Turbine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$9.46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918499120"/>
                  </a:ext>
                </a:extLst>
              </a:tr>
              <a:tr h="246185">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On-Shore Wind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$5.70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020270591"/>
                  </a:ext>
                </a:extLst>
              </a:tr>
              <a:tr h="738554">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Load Management and/or Previously Installed Distribution Generation – Commercial &amp; Industrial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$1.15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95076005"/>
                  </a:ext>
                </a:extLst>
              </a:tr>
              <a:tr h="246185">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Energy Efficiency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$3.52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682714137"/>
                  </a:ext>
                </a:extLst>
              </a:tr>
              <a:tr h="246185">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Load Management - Residential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$7.09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919331717"/>
                  </a:ext>
                </a:extLst>
              </a:tr>
              <a:tr h="492370">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Previously Installed Distributed Generation – Residential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$1.15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989694338"/>
                  </a:ext>
                </a:extLst>
              </a:tr>
              <a:tr h="246185">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New Distributed Generation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Based on Generation Technology Type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498205830"/>
                  </a:ext>
                </a:extLst>
              </a:tr>
              <a:tr h="246185">
                <a:tc>
                  <a:txBody>
                    <a:bodyPr/>
                    <a:lstStyle/>
                    <a:p>
                      <a:pPr marL="0" marR="0" algn="ctr">
                        <a:lnSpc>
                          <a:spcPct val="107000"/>
                        </a:lnSpc>
                        <a:spcBef>
                          <a:spcPts val="0"/>
                        </a:spcBef>
                        <a:spcAft>
                          <a:spcPts val="0"/>
                        </a:spcAft>
                      </a:pPr>
                      <a:r>
                        <a:rPr lang="en-US" sz="1200">
                          <a:effectLst/>
                          <a:latin typeface="Times New Roman" panose="02020603050405020304" pitchFamily="18" charset="0"/>
                          <a:ea typeface="Calibri" panose="020F0502020204030204" pitchFamily="34" charset="0"/>
                        </a:rPr>
                        <a:t>All Other Technology Types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200" dirty="0">
                          <a:effectLst/>
                          <a:latin typeface="Times New Roman" panose="02020603050405020304" pitchFamily="18" charset="0"/>
                          <a:ea typeface="Calibri" panose="020F0502020204030204" pitchFamily="34" charset="0"/>
                        </a:rPr>
                        <a:t>Forward Capacity Auction Starting Price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671970303"/>
                  </a:ext>
                </a:extLst>
              </a:tr>
            </a:tbl>
          </a:graphicData>
        </a:graphic>
      </p:graphicFrame>
    </p:spTree>
    <p:extLst>
      <p:ext uri="{BB962C8B-B14F-4D97-AF65-F5344CB8AC3E}">
        <p14:creationId xmlns:p14="http://schemas.microsoft.com/office/powerpoint/2010/main" xmlns="" val="202268354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endParaRPr lang="en-US" dirty="0"/>
          </a:p>
        </p:txBody>
      </p:sp>
      <p:sp>
        <p:nvSpPr>
          <p:cNvPr id="2" name="Content Placeholder 1"/>
          <p:cNvSpPr>
            <a:spLocks noGrp="1"/>
          </p:cNvSpPr>
          <p:nvPr>
            <p:ph idx="1"/>
          </p:nvPr>
        </p:nvSpPr>
        <p:spPr/>
        <p:txBody>
          <a:bodyPr/>
          <a:lstStyle/>
          <a:p>
            <a:endParaRPr lang="en-US" dirty="0"/>
          </a:p>
          <a:p>
            <a:endParaRPr lang="en-US" dirty="0"/>
          </a:p>
          <a:p>
            <a:endParaRPr lang="en-US" dirty="0"/>
          </a:p>
          <a:p>
            <a:endParaRPr lang="en-US" dirty="0"/>
          </a:p>
          <a:p>
            <a:pPr algn="ctr"/>
            <a:r>
              <a:rPr lang="en-US" sz="2000" b="1" dirty="0">
                <a:latin typeface="Century Gothic" panose="020B0502020202020204" pitchFamily="34" charset="0"/>
              </a:rPr>
              <a:t>CONE Technology Scope and </a:t>
            </a:r>
          </a:p>
          <a:p>
            <a:pPr algn="ctr"/>
            <a:r>
              <a:rPr lang="en-US" sz="2000" b="1" dirty="0">
                <a:latin typeface="Century Gothic" panose="020B0502020202020204" pitchFamily="34" charset="0"/>
              </a:rPr>
              <a:t>Selection Process</a:t>
            </a:r>
          </a:p>
        </p:txBody>
      </p:sp>
    </p:spTree>
    <p:extLst>
      <p:ext uri="{BB962C8B-B14F-4D97-AF65-F5344CB8AC3E}">
        <p14:creationId xmlns:p14="http://schemas.microsoft.com/office/powerpoint/2010/main" xmlns="" val="6050580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lstStyle/>
          <a:p>
            <a:r>
              <a:rPr lang="en-US" dirty="0"/>
              <a:t>CONE: Approach to Technology Selection</a:t>
            </a:r>
          </a:p>
        </p:txBody>
      </p:sp>
      <p:sp>
        <p:nvSpPr>
          <p:cNvPr id="3" name="Content Placeholder 2"/>
          <p:cNvSpPr>
            <a:spLocks noGrp="1"/>
          </p:cNvSpPr>
          <p:nvPr>
            <p:ph type="body" sz="quarter" idx="10"/>
          </p:nvPr>
        </p:nvSpPr>
        <p:spPr>
          <a:xfrm>
            <a:off x="457200" y="1066800"/>
            <a:ext cx="8229600" cy="4876800"/>
          </a:xfrm>
        </p:spPr>
        <p:txBody>
          <a:bodyPr>
            <a:normAutofit/>
          </a:bodyPr>
          <a:lstStyle/>
          <a:p>
            <a:pPr marL="285750" lvl="1">
              <a:lnSpc>
                <a:spcPct val="134000"/>
              </a:lnSpc>
              <a:spcBef>
                <a:spcPts val="0"/>
              </a:spcBef>
              <a:spcAft>
                <a:spcPts val="0"/>
              </a:spcAft>
              <a:buClr>
                <a:schemeClr val="accent6">
                  <a:lumMod val="50000"/>
                </a:schemeClr>
              </a:buClr>
              <a:buFont typeface="Arial" panose="020B0604020202020204" pitchFamily="34" charset="0"/>
              <a:buChar char="•"/>
            </a:pPr>
            <a:r>
              <a:rPr lang="en-US" sz="1800" dirty="0"/>
              <a:t>Proposed new technology screening criteria:</a:t>
            </a:r>
          </a:p>
          <a:p>
            <a:pPr marL="744485" lvl="1">
              <a:lnSpc>
                <a:spcPct val="134000"/>
              </a:lnSpc>
              <a:spcBef>
                <a:spcPts val="0"/>
              </a:spcBef>
              <a:spcAft>
                <a:spcPts val="600"/>
              </a:spcAft>
              <a:buClr>
                <a:schemeClr val="bg2">
                  <a:lumMod val="10000"/>
                </a:schemeClr>
              </a:buClr>
              <a:buFont typeface="Arial" pitchFamily="34" charset="0"/>
              <a:buChar char="•"/>
            </a:pPr>
            <a:r>
              <a:rPr lang="en-US" dirty="0"/>
              <a:t>Likely to be economic for merchant entry under long-term equilibrium conditions</a:t>
            </a:r>
          </a:p>
          <a:p>
            <a:pPr marL="744485" lvl="1">
              <a:lnSpc>
                <a:spcPct val="134000"/>
              </a:lnSpc>
              <a:spcBef>
                <a:spcPts val="0"/>
              </a:spcBef>
              <a:spcAft>
                <a:spcPts val="600"/>
              </a:spcAft>
              <a:buClr>
                <a:schemeClr val="bg2">
                  <a:lumMod val="10000"/>
                </a:schemeClr>
              </a:buClr>
              <a:buFont typeface="Arial" pitchFamily="34" charset="0"/>
              <a:buChar char="•"/>
            </a:pPr>
            <a:r>
              <a:rPr lang="en-US" dirty="0"/>
              <a:t>Reliable cost information available to calculate a Net CONE value using a full “bottom up” analytical approach</a:t>
            </a:r>
          </a:p>
          <a:p>
            <a:pPr marL="285750" lvl="1">
              <a:lnSpc>
                <a:spcPct val="134000"/>
              </a:lnSpc>
              <a:spcBef>
                <a:spcPts val="0"/>
              </a:spcBef>
              <a:spcAft>
                <a:spcPts val="0"/>
              </a:spcAft>
              <a:buClr>
                <a:schemeClr val="accent6">
                  <a:lumMod val="50000"/>
                </a:schemeClr>
              </a:buClr>
              <a:buFont typeface="Arial" panose="020B0604020202020204" pitchFamily="34" charset="0"/>
              <a:buChar char="•"/>
            </a:pPr>
            <a:r>
              <a:rPr lang="en-US" sz="1800" dirty="0"/>
              <a:t>Resources likely to meet this criteria:</a:t>
            </a:r>
          </a:p>
          <a:p>
            <a:pPr marL="685800" lvl="2">
              <a:lnSpc>
                <a:spcPct val="134000"/>
              </a:lnSpc>
              <a:spcBef>
                <a:spcPts val="0"/>
              </a:spcBef>
              <a:spcAft>
                <a:spcPts val="0"/>
              </a:spcAft>
              <a:buClr>
                <a:schemeClr val="accent6">
                  <a:lumMod val="50000"/>
                </a:schemeClr>
              </a:buClr>
              <a:buFont typeface="Arial" panose="020B0604020202020204" pitchFamily="34" charset="0"/>
              <a:buChar char="•"/>
            </a:pPr>
            <a:r>
              <a:rPr lang="en-US" sz="1600" dirty="0"/>
              <a:t>Simple cycle gas turbines</a:t>
            </a:r>
          </a:p>
          <a:p>
            <a:pPr marL="685800" lvl="2">
              <a:lnSpc>
                <a:spcPct val="134000"/>
              </a:lnSpc>
              <a:spcBef>
                <a:spcPts val="0"/>
              </a:spcBef>
              <a:spcAft>
                <a:spcPts val="0"/>
              </a:spcAft>
              <a:buClr>
                <a:schemeClr val="accent6">
                  <a:lumMod val="50000"/>
                </a:schemeClr>
              </a:buClr>
              <a:buFont typeface="Arial" panose="020B0604020202020204" pitchFamily="34" charset="0"/>
              <a:buChar char="•"/>
            </a:pPr>
            <a:r>
              <a:rPr lang="en-US" sz="1600" dirty="0"/>
              <a:t>Combined cycle gas turbines</a:t>
            </a:r>
          </a:p>
          <a:p>
            <a:pPr marL="285750" lvl="1">
              <a:lnSpc>
                <a:spcPct val="134000"/>
              </a:lnSpc>
              <a:spcBef>
                <a:spcPts val="0"/>
              </a:spcBef>
              <a:spcAft>
                <a:spcPts val="0"/>
              </a:spcAft>
              <a:buClr>
                <a:schemeClr val="accent6">
                  <a:lumMod val="50000"/>
                </a:schemeClr>
              </a:buClr>
              <a:buFont typeface="Arial" panose="020B0604020202020204" pitchFamily="34" charset="0"/>
              <a:buChar char="•"/>
            </a:pPr>
            <a:r>
              <a:rPr lang="en-US" sz="1800" dirty="0"/>
              <a:t>Resources unlikely to meet this criteria:</a:t>
            </a:r>
          </a:p>
          <a:p>
            <a:pPr marL="685800" lvl="2">
              <a:lnSpc>
                <a:spcPct val="134000"/>
              </a:lnSpc>
              <a:spcBef>
                <a:spcPts val="0"/>
              </a:spcBef>
              <a:spcAft>
                <a:spcPts val="0"/>
              </a:spcAft>
              <a:buClr>
                <a:schemeClr val="accent6">
                  <a:lumMod val="50000"/>
                </a:schemeClr>
              </a:buClr>
              <a:buFont typeface="Arial" panose="020B0604020202020204" pitchFamily="34" charset="0"/>
              <a:buChar char="•"/>
            </a:pPr>
            <a:r>
              <a:rPr lang="en-US" sz="1600" dirty="0"/>
              <a:t>Renewables</a:t>
            </a:r>
          </a:p>
          <a:p>
            <a:pPr marL="685800" lvl="2">
              <a:lnSpc>
                <a:spcPct val="134000"/>
              </a:lnSpc>
              <a:spcBef>
                <a:spcPts val="0"/>
              </a:spcBef>
              <a:spcAft>
                <a:spcPts val="0"/>
              </a:spcAft>
              <a:buClr>
                <a:schemeClr val="accent6">
                  <a:lumMod val="50000"/>
                </a:schemeClr>
              </a:buClr>
              <a:buFont typeface="Arial" panose="020B0604020202020204" pitchFamily="34" charset="0"/>
              <a:buChar char="•"/>
            </a:pPr>
            <a:r>
              <a:rPr lang="en-US" sz="1600" dirty="0"/>
              <a:t>Other developing technologies</a:t>
            </a:r>
          </a:p>
          <a:p>
            <a:pPr marL="457200" lvl="2" indent="0">
              <a:lnSpc>
                <a:spcPct val="134000"/>
              </a:lnSpc>
              <a:spcBef>
                <a:spcPts val="0"/>
              </a:spcBef>
              <a:spcAft>
                <a:spcPts val="0"/>
              </a:spcAft>
              <a:buClr>
                <a:schemeClr val="accent6">
                  <a:lumMod val="50000"/>
                </a:schemeClr>
              </a:buClr>
              <a:buNone/>
            </a:pPr>
            <a:endParaRPr lang="en-US" sz="1700" dirty="0"/>
          </a:p>
          <a:p>
            <a:pPr marL="685800" lvl="2">
              <a:lnSpc>
                <a:spcPct val="134000"/>
              </a:lnSpc>
              <a:spcBef>
                <a:spcPts val="0"/>
              </a:spcBef>
              <a:spcAft>
                <a:spcPts val="0"/>
              </a:spcAft>
              <a:buClr>
                <a:schemeClr val="accent6">
                  <a:lumMod val="50000"/>
                </a:schemeClr>
              </a:buClr>
              <a:buFont typeface="Arial" panose="020B0604020202020204" pitchFamily="34" charset="0"/>
              <a:buChar char="•"/>
            </a:pPr>
            <a:endParaRPr lang="en-US" sz="1700" dirty="0"/>
          </a:p>
          <a:p>
            <a:pPr marL="685800" lvl="2">
              <a:lnSpc>
                <a:spcPct val="134000"/>
              </a:lnSpc>
              <a:spcBef>
                <a:spcPts val="0"/>
              </a:spcBef>
              <a:spcAft>
                <a:spcPts val="0"/>
              </a:spcAft>
              <a:buClr>
                <a:schemeClr val="accent6">
                  <a:lumMod val="50000"/>
                </a:schemeClr>
              </a:buClr>
              <a:buFont typeface="Arial" panose="020B0604020202020204" pitchFamily="34" charset="0"/>
              <a:buChar char="•"/>
            </a:pPr>
            <a:endParaRPr lang="en-US" sz="1700" dirty="0"/>
          </a:p>
        </p:txBody>
      </p:sp>
    </p:spTree>
    <p:extLst>
      <p:ext uri="{BB962C8B-B14F-4D97-AF65-F5344CB8AC3E}">
        <p14:creationId xmlns:p14="http://schemas.microsoft.com/office/powerpoint/2010/main" xmlns="" val="2548569803"/>
      </p:ext>
    </p:extLst>
  </p:cSld>
  <p:clrMapOvr>
    <a:masterClrMapping/>
  </p:clrMapOvr>
</p:sld>
</file>

<file path=ppt/theme/theme1.xml><?xml version="1.0" encoding="utf-8"?>
<a:theme xmlns:a="http://schemas.openxmlformats.org/drawingml/2006/main" name="Concentric Presentation Template for Print &amp; Screen Option 2">
  <a:themeElements>
    <a:clrScheme name="Horizon">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CEA Presentation Template for Print and Screen">
      <a:majorFont>
        <a:latin typeface="Arial"/>
        <a:ea typeface="ＭＳ Ｐゴシック"/>
        <a:cs typeface=""/>
      </a:majorFont>
      <a:minorFont>
        <a:latin typeface="Garamond"/>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sm" len="sm"/>
          <a:tailEnd type="none" w="sm" len="sm"/>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Garamond" pitchFamily="18" charset="0"/>
            <a:ea typeface="ＭＳ Ｐゴシック" pitchFamily="1"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sm" len="sm"/>
          <a:tailEnd type="none" w="sm" len="sm"/>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Garamond" pitchFamily="18" charset="0"/>
            <a:ea typeface="ＭＳ Ｐゴシック" pitchFamily="1" charset="-128"/>
          </a:defRPr>
        </a:defPPr>
      </a:lstStyle>
    </a:lnDef>
  </a:objectDefaults>
  <a:extraClrSchemeLst>
    <a:extraClrScheme>
      <a:clrScheme name="CEA Presentation Template for Print and Scre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EA Presentation Template for Print and Scree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EA Presentation Template for Print and Scree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EA Presentation Template for Print and Scree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EA Presentation Template for Print and Scree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EA Presentation Template for Print and Scree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EA Presentation Template for Print and Scree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EA Presentation Template for Print and Scree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EA Presentation Template for Print and Scree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EA Presentation Template for Print and Scree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EA Presentation Template for Print and Scree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EA Presentation Template for Print and Scree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3670</Words>
  <Application>Microsoft Office PowerPoint</Application>
  <PresentationFormat>On-screen Show (4:3)</PresentationFormat>
  <Paragraphs>777</Paragraphs>
  <Slides>56</Slides>
  <Notes>56</Notes>
  <HiddenSlides>0</HiddenSlides>
  <MMClips>0</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Concentric Presentation Template for Print &amp; Screen Option 2</vt:lpstr>
      <vt:lpstr>Slide 1</vt:lpstr>
      <vt:lpstr>Discussion Topics</vt:lpstr>
      <vt:lpstr>Overview</vt:lpstr>
      <vt:lpstr>CONE Recalculation: Objectives and Approach</vt:lpstr>
      <vt:lpstr>ORTP Recalculation: Objectives and Approach</vt:lpstr>
      <vt:lpstr>Current CONE Level</vt:lpstr>
      <vt:lpstr>Current ORTP Levels</vt:lpstr>
      <vt:lpstr>Slide 8</vt:lpstr>
      <vt:lpstr>CONE: Approach to Technology Selection</vt:lpstr>
      <vt:lpstr>Recent Construction in New England </vt:lpstr>
      <vt:lpstr>CONE: Technologies Being Considered for Further Evaluation</vt:lpstr>
      <vt:lpstr>CONE: Technologies Being Considered for Further Evaluation (cont’d)</vt:lpstr>
      <vt:lpstr>CONE: Simple Cycle Gas Turbines</vt:lpstr>
      <vt:lpstr>CONE:  Large Frame Simple Cycle GT’s</vt:lpstr>
      <vt:lpstr>CONE:  Technologies Being Considered for Further Evaluation</vt:lpstr>
      <vt:lpstr>CONE:  Combined Cycle Plants</vt:lpstr>
      <vt:lpstr>CONE:  Combined Cycle Plants</vt:lpstr>
      <vt:lpstr>CONE:  Combined Cycle Plants</vt:lpstr>
      <vt:lpstr>CONE:   Combined Cycle Plants</vt:lpstr>
      <vt:lpstr>Slide 20</vt:lpstr>
      <vt:lpstr>Slide 21</vt:lpstr>
      <vt:lpstr>ORTP: Approach to Technology Selection</vt:lpstr>
      <vt:lpstr>ORTP: Simple Cycle Combustion Turbines</vt:lpstr>
      <vt:lpstr>ORTP: Combined Cycle Turbines</vt:lpstr>
      <vt:lpstr>ORTP: On-Shore Wind</vt:lpstr>
      <vt:lpstr>ORTP:  Other Technologies</vt:lpstr>
      <vt:lpstr>Slide 27</vt:lpstr>
      <vt:lpstr>ORTP: Offshore Wind</vt:lpstr>
      <vt:lpstr>ORTP: Biomass</vt:lpstr>
      <vt:lpstr>ORTP:  Solar</vt:lpstr>
      <vt:lpstr>CONE/ORTP:  Reciprocating Engines</vt:lpstr>
      <vt:lpstr>Slide 32</vt:lpstr>
      <vt:lpstr>Slide 33</vt:lpstr>
      <vt:lpstr>CONE - Key Inputs for Evaluation</vt:lpstr>
      <vt:lpstr>Combined Cycle Plants: Preliminary</vt:lpstr>
      <vt:lpstr>Combined Cycle Plants: Preliminary</vt:lpstr>
      <vt:lpstr>Combined Cycle Plants: Preliminary</vt:lpstr>
      <vt:lpstr>Reference Location: Preliminary</vt:lpstr>
      <vt:lpstr>Levelized Comparison</vt:lpstr>
      <vt:lpstr>Preliminary Technology Heat Balances and Cost Estimates</vt:lpstr>
      <vt:lpstr>Questions</vt:lpstr>
      <vt:lpstr>Energy and Ancillary Services Margins</vt:lpstr>
      <vt:lpstr>Environmental Assumptions</vt:lpstr>
      <vt:lpstr>Financial Model Overview</vt:lpstr>
      <vt:lpstr>ORTP/CONE Model Overview</vt:lpstr>
      <vt:lpstr>ORTP/CONE Model Overview (cont’d)</vt:lpstr>
      <vt:lpstr>Financial Assumptions</vt:lpstr>
      <vt:lpstr>Financial Assumptions:  Overview</vt:lpstr>
      <vt:lpstr>Financial Assumptions: Approach</vt:lpstr>
      <vt:lpstr>Financial Assumptions from CONE Calculations in Neighboring Regions</vt:lpstr>
      <vt:lpstr>Credit Ratings</vt:lpstr>
      <vt:lpstr>Corporate Bond Yields</vt:lpstr>
      <vt:lpstr>Cost of Equity and Amortization</vt:lpstr>
      <vt:lpstr>Areas of Tariff Review</vt:lpstr>
      <vt:lpstr>Overview of Tariff Changes</vt:lpstr>
      <vt:lpstr>Summary and Next Steps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2016-07-12T16:43:14Z</dcterms:created>
  <dcterms:modified xsi:type="dcterms:W3CDTF">2016-07-12T16:46:00Z</dcterms:modified>
</cp:coreProperties>
</file>