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708" r:id="rId2"/>
  </p:sldMasterIdLst>
  <p:notesMasterIdLst>
    <p:notesMasterId r:id="rId22"/>
  </p:notesMasterIdLst>
  <p:handoutMasterIdLst>
    <p:handoutMasterId r:id="rId23"/>
  </p:handoutMasterIdLst>
  <p:sldIdLst>
    <p:sldId id="274" r:id="rId3"/>
    <p:sldId id="310" r:id="rId4"/>
    <p:sldId id="311" r:id="rId5"/>
    <p:sldId id="312" r:id="rId6"/>
    <p:sldId id="313" r:id="rId7"/>
    <p:sldId id="314" r:id="rId8"/>
    <p:sldId id="315" r:id="rId9"/>
    <p:sldId id="331" r:id="rId10"/>
    <p:sldId id="316" r:id="rId11"/>
    <p:sldId id="330" r:id="rId12"/>
    <p:sldId id="317" r:id="rId13"/>
    <p:sldId id="329" r:id="rId14"/>
    <p:sldId id="318" r:id="rId15"/>
    <p:sldId id="320" r:id="rId16"/>
    <p:sldId id="321" r:id="rId17"/>
    <p:sldId id="322" r:id="rId18"/>
    <p:sldId id="326" r:id="rId19"/>
    <p:sldId id="327" r:id="rId20"/>
    <p:sldId id="328" r:id="rId21"/>
  </p:sldIdLst>
  <p:sldSz cx="9144000" cy="6858000" type="screen4x3"/>
  <p:notesSz cx="7315200" cy="96012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14"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00"/>
    <a:srgbClr val="EC1F25"/>
    <a:srgbClr val="FBB92F"/>
    <a:srgbClr val="77BD2A"/>
    <a:srgbClr val="62777F"/>
    <a:srgbClr val="6FA943"/>
    <a:srgbClr val="B9D257"/>
    <a:srgbClr val="F68920"/>
    <a:srgbClr val="8555A1"/>
    <a:srgbClr val="1E6A9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58" autoAdjust="0"/>
    <p:restoredTop sz="94662" autoAdjust="0"/>
  </p:normalViewPr>
  <p:slideViewPr>
    <p:cSldViewPr>
      <p:cViewPr varScale="1">
        <p:scale>
          <a:sx n="112" d="100"/>
          <a:sy n="112" d="100"/>
        </p:scale>
        <p:origin x="-161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4" d="100"/>
          <a:sy n="64" d="100"/>
        </p:scale>
        <p:origin x="-3130" y="-86"/>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698" cy="480226"/>
          </a:xfrm>
          <a:prstGeom prst="rect">
            <a:avLst/>
          </a:prstGeom>
        </p:spPr>
        <p:txBody>
          <a:bodyPr vert="horz" lIns="95564" tIns="47782" rIns="95564" bIns="47782" rtlCol="0"/>
          <a:lstStyle>
            <a:lvl1pPr algn="l">
              <a:defRPr sz="1300"/>
            </a:lvl1pPr>
          </a:lstStyle>
          <a:p>
            <a:endParaRPr lang="en-US" dirty="0"/>
          </a:p>
        </p:txBody>
      </p:sp>
      <p:sp>
        <p:nvSpPr>
          <p:cNvPr id="3" name="Date Placeholder 2"/>
          <p:cNvSpPr>
            <a:spLocks noGrp="1"/>
          </p:cNvSpPr>
          <p:nvPr>
            <p:ph type="dt" sz="quarter" idx="1"/>
          </p:nvPr>
        </p:nvSpPr>
        <p:spPr>
          <a:xfrm>
            <a:off x="4143832" y="0"/>
            <a:ext cx="3169698" cy="480226"/>
          </a:xfrm>
          <a:prstGeom prst="rect">
            <a:avLst/>
          </a:prstGeom>
        </p:spPr>
        <p:txBody>
          <a:bodyPr vert="horz" lIns="95564" tIns="47782" rIns="95564" bIns="47782" rtlCol="0"/>
          <a:lstStyle>
            <a:lvl1pPr algn="r">
              <a:defRPr sz="1300"/>
            </a:lvl1pPr>
          </a:lstStyle>
          <a:p>
            <a:fld id="{F87AAE7F-D37E-4830-9F5E-F36A5F180179}" type="datetimeFigureOut">
              <a:rPr lang="en-US" smtClean="0"/>
              <a:pPr/>
              <a:t>7/12/2016</a:t>
            </a:fld>
            <a:endParaRPr lang="en-US" dirty="0"/>
          </a:p>
        </p:txBody>
      </p:sp>
      <p:sp>
        <p:nvSpPr>
          <p:cNvPr id="4" name="Footer Placeholder 3"/>
          <p:cNvSpPr>
            <a:spLocks noGrp="1"/>
          </p:cNvSpPr>
          <p:nvPr>
            <p:ph type="ftr" sz="quarter" idx="2"/>
          </p:nvPr>
        </p:nvSpPr>
        <p:spPr>
          <a:xfrm>
            <a:off x="0" y="9119325"/>
            <a:ext cx="3169698" cy="480226"/>
          </a:xfrm>
          <a:prstGeom prst="rect">
            <a:avLst/>
          </a:prstGeom>
        </p:spPr>
        <p:txBody>
          <a:bodyPr vert="horz" lIns="95564" tIns="47782" rIns="95564" bIns="47782"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832" y="9119325"/>
            <a:ext cx="3169698" cy="480226"/>
          </a:xfrm>
          <a:prstGeom prst="rect">
            <a:avLst/>
          </a:prstGeom>
        </p:spPr>
        <p:txBody>
          <a:bodyPr vert="horz" lIns="95564" tIns="47782" rIns="95564" bIns="47782" rtlCol="0" anchor="b"/>
          <a:lstStyle>
            <a:lvl1pPr algn="r">
              <a:defRPr sz="1300"/>
            </a:lvl1pPr>
          </a:lstStyle>
          <a:p>
            <a:fld id="{8FE02180-CD27-4473-AA37-00085480B5FA}" type="slidenum">
              <a:rPr lang="en-US" smtClean="0"/>
              <a:pPr/>
              <a:t>‹#›</a:t>
            </a:fld>
            <a:endParaRPr lang="en-US" dirty="0"/>
          </a:p>
        </p:txBody>
      </p:sp>
    </p:spTree>
    <p:extLst>
      <p:ext uri="{BB962C8B-B14F-4D97-AF65-F5344CB8AC3E}">
        <p14:creationId xmlns:p14="http://schemas.microsoft.com/office/powerpoint/2010/main" xmlns="" val="1506111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3" tIns="48332" rIns="96663" bIns="48332" rtlCol="0"/>
          <a:lstStyle>
            <a:lvl1pPr algn="l">
              <a:defRPr sz="1300"/>
            </a:lvl1pPr>
          </a:lstStyle>
          <a:p>
            <a:endParaRPr lang="en-US" dirty="0"/>
          </a:p>
        </p:txBody>
      </p:sp>
      <p:sp>
        <p:nvSpPr>
          <p:cNvPr id="3" name="Date Placeholder 2"/>
          <p:cNvSpPr>
            <a:spLocks noGrp="1"/>
          </p:cNvSpPr>
          <p:nvPr>
            <p:ph type="dt" idx="1"/>
          </p:nvPr>
        </p:nvSpPr>
        <p:spPr>
          <a:xfrm>
            <a:off x="4143588" y="0"/>
            <a:ext cx="3169920" cy="480060"/>
          </a:xfrm>
          <a:prstGeom prst="rect">
            <a:avLst/>
          </a:prstGeom>
        </p:spPr>
        <p:txBody>
          <a:bodyPr vert="horz" lIns="96663" tIns="48332" rIns="96663" bIns="48332" rtlCol="0"/>
          <a:lstStyle>
            <a:lvl1pPr algn="r">
              <a:defRPr sz="1300"/>
            </a:lvl1pPr>
          </a:lstStyle>
          <a:p>
            <a:fld id="{9EDDEDB6-CD57-44C2-AB19-AC7D3BB8FF8E}" type="datetimeFigureOut">
              <a:rPr lang="en-US" smtClean="0"/>
              <a:pPr/>
              <a:t>7/12/2016</a:t>
            </a:fld>
            <a:endParaRPr lang="en-US" dirty="0"/>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63" tIns="48332" rIns="96663" bIns="48332" rtlCol="0" anchor="ctr"/>
          <a:lstStyle/>
          <a:p>
            <a:endParaRPr lang="en-US" dirty="0"/>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6663" tIns="48332" rIns="96663" bIns="4833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3"/>
            <a:ext cx="3169920" cy="480060"/>
          </a:xfrm>
          <a:prstGeom prst="rect">
            <a:avLst/>
          </a:prstGeom>
        </p:spPr>
        <p:txBody>
          <a:bodyPr vert="horz" lIns="96663" tIns="48332" rIns="96663" bIns="48332"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8" y="9119473"/>
            <a:ext cx="3169920" cy="480060"/>
          </a:xfrm>
          <a:prstGeom prst="rect">
            <a:avLst/>
          </a:prstGeom>
        </p:spPr>
        <p:txBody>
          <a:bodyPr vert="horz" lIns="96663" tIns="48332" rIns="96663" bIns="48332" rtlCol="0" anchor="b"/>
          <a:lstStyle>
            <a:lvl1pPr algn="r">
              <a:defRPr sz="1300"/>
            </a:lvl1pPr>
          </a:lstStyle>
          <a:p>
            <a:fld id="{530677A1-BB48-42A6-9D40-5F3F87EA9D2F}" type="slidenum">
              <a:rPr lang="en-US" smtClean="0"/>
              <a:pPr/>
              <a:t>‹#›</a:t>
            </a:fld>
            <a:endParaRPr lang="en-US" dirty="0"/>
          </a:p>
        </p:txBody>
      </p:sp>
    </p:spTree>
    <p:extLst>
      <p:ext uri="{BB962C8B-B14F-4D97-AF65-F5344CB8AC3E}">
        <p14:creationId xmlns:p14="http://schemas.microsoft.com/office/powerpoint/2010/main" xmlns="" val="2874805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10</a:t>
            </a:fld>
            <a:endParaRPr lang="en-US" dirty="0"/>
          </a:p>
        </p:txBody>
      </p:sp>
    </p:spTree>
    <p:extLst>
      <p:ext uri="{BB962C8B-B14F-4D97-AF65-F5344CB8AC3E}">
        <p14:creationId xmlns:p14="http://schemas.microsoft.com/office/powerpoint/2010/main" xmlns="" val="2234195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11</a:t>
            </a:fld>
            <a:endParaRPr lang="en-US" dirty="0"/>
          </a:p>
        </p:txBody>
      </p:sp>
    </p:spTree>
    <p:extLst>
      <p:ext uri="{BB962C8B-B14F-4D97-AF65-F5344CB8AC3E}">
        <p14:creationId xmlns:p14="http://schemas.microsoft.com/office/powerpoint/2010/main" xmlns="" val="2234195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12</a:t>
            </a:fld>
            <a:endParaRPr lang="en-US" dirty="0"/>
          </a:p>
        </p:txBody>
      </p:sp>
    </p:spTree>
    <p:extLst>
      <p:ext uri="{BB962C8B-B14F-4D97-AF65-F5344CB8AC3E}">
        <p14:creationId xmlns:p14="http://schemas.microsoft.com/office/powerpoint/2010/main" xmlns="" val="22341954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13</a:t>
            </a:fld>
            <a:endParaRPr lang="en-US" dirty="0"/>
          </a:p>
        </p:txBody>
      </p:sp>
    </p:spTree>
    <p:extLst>
      <p:ext uri="{BB962C8B-B14F-4D97-AF65-F5344CB8AC3E}">
        <p14:creationId xmlns:p14="http://schemas.microsoft.com/office/powerpoint/2010/main" xmlns="" val="2234195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15</a:t>
            </a:fld>
            <a:endParaRPr lang="en-US" dirty="0"/>
          </a:p>
        </p:txBody>
      </p:sp>
    </p:spTree>
    <p:extLst>
      <p:ext uri="{BB962C8B-B14F-4D97-AF65-F5344CB8AC3E}">
        <p14:creationId xmlns:p14="http://schemas.microsoft.com/office/powerpoint/2010/main" xmlns="" val="22341954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16</a:t>
            </a:fld>
            <a:endParaRPr lang="en-US" dirty="0"/>
          </a:p>
        </p:txBody>
      </p:sp>
    </p:spTree>
    <p:extLst>
      <p:ext uri="{BB962C8B-B14F-4D97-AF65-F5344CB8AC3E}">
        <p14:creationId xmlns:p14="http://schemas.microsoft.com/office/powerpoint/2010/main" xmlns="" val="2234195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17</a:t>
            </a:fld>
            <a:endParaRPr lang="en-US" dirty="0"/>
          </a:p>
        </p:txBody>
      </p:sp>
    </p:spTree>
    <p:extLst>
      <p:ext uri="{BB962C8B-B14F-4D97-AF65-F5344CB8AC3E}">
        <p14:creationId xmlns:p14="http://schemas.microsoft.com/office/powerpoint/2010/main" xmlns="" val="26135634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18</a:t>
            </a:fld>
            <a:endParaRPr lang="en-US" dirty="0"/>
          </a:p>
        </p:txBody>
      </p:sp>
    </p:spTree>
    <p:extLst>
      <p:ext uri="{BB962C8B-B14F-4D97-AF65-F5344CB8AC3E}">
        <p14:creationId xmlns:p14="http://schemas.microsoft.com/office/powerpoint/2010/main" xmlns="" val="40035132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19</a:t>
            </a:fld>
            <a:endParaRPr lang="en-US" dirty="0"/>
          </a:p>
        </p:txBody>
      </p:sp>
    </p:spTree>
    <p:extLst>
      <p:ext uri="{BB962C8B-B14F-4D97-AF65-F5344CB8AC3E}">
        <p14:creationId xmlns:p14="http://schemas.microsoft.com/office/powerpoint/2010/main" xmlns="" val="1284764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3</a:t>
            </a:fld>
            <a:endParaRPr lang="en-US" dirty="0"/>
          </a:p>
        </p:txBody>
      </p:sp>
    </p:spTree>
    <p:extLst>
      <p:ext uri="{BB962C8B-B14F-4D97-AF65-F5344CB8AC3E}">
        <p14:creationId xmlns:p14="http://schemas.microsoft.com/office/powerpoint/2010/main" xmlns="" val="2613563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5</a:t>
            </a:fld>
            <a:endParaRPr lang="en-US" dirty="0"/>
          </a:p>
        </p:txBody>
      </p:sp>
    </p:spTree>
    <p:extLst>
      <p:ext uri="{BB962C8B-B14F-4D97-AF65-F5344CB8AC3E}">
        <p14:creationId xmlns:p14="http://schemas.microsoft.com/office/powerpoint/2010/main" xmlns="" val="3406690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7</a:t>
            </a:fld>
            <a:endParaRPr lang="en-US" dirty="0"/>
          </a:p>
        </p:txBody>
      </p:sp>
    </p:spTree>
    <p:extLst>
      <p:ext uri="{BB962C8B-B14F-4D97-AF65-F5344CB8AC3E}">
        <p14:creationId xmlns:p14="http://schemas.microsoft.com/office/powerpoint/2010/main" xmlns="" val="2234195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8</a:t>
            </a:fld>
            <a:endParaRPr lang="en-US" dirty="0"/>
          </a:p>
        </p:txBody>
      </p:sp>
    </p:spTree>
    <p:extLst>
      <p:ext uri="{BB962C8B-B14F-4D97-AF65-F5344CB8AC3E}">
        <p14:creationId xmlns:p14="http://schemas.microsoft.com/office/powerpoint/2010/main" xmlns="" val="2234195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9</a:t>
            </a:fld>
            <a:endParaRPr lang="en-US" dirty="0"/>
          </a:p>
        </p:txBody>
      </p:sp>
    </p:spTree>
    <p:extLst>
      <p:ext uri="{BB962C8B-B14F-4D97-AF65-F5344CB8AC3E}">
        <p14:creationId xmlns:p14="http://schemas.microsoft.com/office/powerpoint/2010/main" xmlns="" val="22341954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gi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hyperlink" Target="http://www.iso-ne.com/about/news-media/newswire" TargetMode="External"/><Relationship Id="rId3" Type="http://schemas.openxmlformats.org/officeDocument/2006/relationships/image" Target="../media/image7.png"/><Relationship Id="rId7" Type="http://schemas.openxmlformats.org/officeDocument/2006/relationships/image" Target="../media/image9.jpeg"/><Relationship Id="rId12" Type="http://schemas.openxmlformats.org/officeDocument/2006/relationships/image" Target="../media/image12.png"/><Relationship Id="rId2" Type="http://schemas.openxmlformats.org/officeDocument/2006/relationships/hyperlink" Target="http://www.iso-ne.com/about/news-media/tweets" TargetMode="External"/><Relationship Id="rId1" Type="http://schemas.openxmlformats.org/officeDocument/2006/relationships/slideMaster" Target="../slideMasters/slideMaster1.xml"/><Relationship Id="rId6" Type="http://schemas.openxmlformats.org/officeDocument/2006/relationships/hyperlink" Target="http://www.iso-ne.com/about/news-media/iso-to-go" TargetMode="External"/><Relationship Id="rId11" Type="http://schemas.openxmlformats.org/officeDocument/2006/relationships/hyperlink" Target="https://itunes.apple.com/us/app/iso-to-go/id555114876" TargetMode="External"/><Relationship Id="rId5" Type="http://schemas.openxmlformats.org/officeDocument/2006/relationships/image" Target="../media/image8.jpeg"/><Relationship Id="rId15" Type="http://schemas.openxmlformats.org/officeDocument/2006/relationships/hyperlink" Target="https://twitter.com/isonewengland" TargetMode="External"/><Relationship Id="rId10" Type="http://schemas.openxmlformats.org/officeDocument/2006/relationships/image" Target="../media/image11.png"/><Relationship Id="rId4" Type="http://schemas.openxmlformats.org/officeDocument/2006/relationships/hyperlink" Target="http://www.isonewswire.com/" TargetMode="External"/><Relationship Id="rId9" Type="http://schemas.openxmlformats.org/officeDocument/2006/relationships/hyperlink" Target="https://play.google.com/store/apps/details?id=com.isone.iso.to.go&amp;feature=search_result" TargetMode="External"/><Relationship Id="rId14" Type="http://schemas.openxmlformats.org/officeDocument/2006/relationships/hyperlink" Target="http://www.iso-ne.com/isoexpress/"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cxnSp>
        <p:nvCxnSpPr>
          <p:cNvPr id="13" name="Straight Connector 12"/>
          <p:cNvCxnSpPr/>
          <p:nvPr userDrawn="1"/>
        </p:nvCxnSpPr>
        <p:spPr>
          <a:xfrm>
            <a:off x="3303533" y="3247660"/>
            <a:ext cx="5559552"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pic>
        <p:nvPicPr>
          <p:cNvPr id="16" name="Picture 15"/>
          <p:cNvPicPr>
            <a:picLocks noChangeAspect="1"/>
          </p:cNvPicPr>
          <p:nvPr userDrawn="1"/>
        </p:nvPicPr>
        <p:blipFill>
          <a:blip r:embed="rId2" cstate="print"/>
          <a:stretch>
            <a:fillRect/>
          </a:stretch>
        </p:blipFill>
        <p:spPr>
          <a:xfrm>
            <a:off x="378979" y="2523277"/>
            <a:ext cx="2586158" cy="1220048"/>
          </a:xfrm>
          <a:prstGeom prst="rect">
            <a:avLst/>
          </a:prstGeom>
        </p:spPr>
      </p:pic>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so question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4114800" y="775855"/>
            <a:ext cx="5334000" cy="5334000"/>
          </a:xfrm>
          <a:prstGeom prst="rect">
            <a:avLst/>
          </a:prstGeom>
        </p:spPr>
      </p:pic>
      <p:sp>
        <p:nvSpPr>
          <p:cNvPr id="2" name="Slide Number Placeholder 1"/>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pic>
        <p:nvPicPr>
          <p:cNvPr id="1027" name="Picture 3"/>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1003299" y="3200400"/>
            <a:ext cx="3880514" cy="84790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so 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05128"/>
            <a:ext cx="4038600" cy="4767072"/>
          </a:xfrm>
        </p:spPr>
        <p:txBody>
          <a:bodyPr>
            <a:normAutofit/>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so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404018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3274"/>
            <a:ext cx="4040188" cy="4098925"/>
          </a:xfrm>
        </p:spPr>
        <p:txBody>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08176"/>
            <a:ext cx="4041775"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73274"/>
            <a:ext cx="4041775" cy="4098925"/>
          </a:xfrm>
        </p:spPr>
        <p:txBody>
          <a:bodyPr>
            <a:normAutofit/>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10"/>
          </p:nvPr>
        </p:nvSpPr>
        <p:spPr/>
        <p:txBody>
          <a:body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so title and chart">
    <p:spTree>
      <p:nvGrpSpPr>
        <p:cNvPr id="1" name=""/>
        <p:cNvGrpSpPr/>
        <p:nvPr/>
      </p:nvGrpSpPr>
      <p:grpSpPr>
        <a:xfrm>
          <a:off x="0" y="0"/>
          <a:ext cx="0" cy="0"/>
          <a:chOff x="0" y="0"/>
          <a:chExt cx="0" cy="0"/>
        </a:xfrm>
      </p:grpSpPr>
      <p:sp>
        <p:nvSpPr>
          <p:cNvPr id="7" name="Chart Placeholder 6"/>
          <p:cNvSpPr>
            <a:spLocks noGrp="1"/>
          </p:cNvSpPr>
          <p:nvPr>
            <p:ph type="chart" sz="quarter" idx="11"/>
          </p:nvPr>
        </p:nvSpPr>
        <p:spPr>
          <a:xfrm>
            <a:off x="457200" y="1408176"/>
            <a:ext cx="8229600" cy="4762500"/>
          </a:xfrm>
        </p:spPr>
        <p:txBody>
          <a:bodyPr/>
          <a:lstStyle>
            <a:lvl1pPr>
              <a:defRPr>
                <a:solidFill>
                  <a:srgbClr val="000000"/>
                </a:solidFill>
              </a:defRPr>
            </a:lvl1pPr>
          </a:lstStyle>
          <a:p>
            <a:r>
              <a:rPr lang="en-US" dirty="0" smtClean="0"/>
              <a:t>Click icon to add chart</a:t>
            </a:r>
            <a:endParaRPr lang="en-US" dirty="0"/>
          </a:p>
        </p:txBody>
      </p:sp>
      <p:sp>
        <p:nvSpPr>
          <p:cNvPr id="2" name="Slide Number Placeholder 1"/>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so title and smart art graphic">
    <p:spTree>
      <p:nvGrpSpPr>
        <p:cNvPr id="1" name=""/>
        <p:cNvGrpSpPr/>
        <p:nvPr/>
      </p:nvGrpSpPr>
      <p:grpSpPr>
        <a:xfrm>
          <a:off x="0" y="0"/>
          <a:ext cx="0" cy="0"/>
          <a:chOff x="0" y="0"/>
          <a:chExt cx="0" cy="0"/>
        </a:xfrm>
      </p:grpSpPr>
      <p:sp>
        <p:nvSpPr>
          <p:cNvPr id="8" name="SmartArt Placeholder 7"/>
          <p:cNvSpPr>
            <a:spLocks noGrp="1"/>
          </p:cNvSpPr>
          <p:nvPr>
            <p:ph type="dgm" sz="quarter" idx="11"/>
          </p:nvPr>
        </p:nvSpPr>
        <p:spPr>
          <a:xfrm>
            <a:off x="457200" y="1405128"/>
            <a:ext cx="8229600" cy="4767072"/>
          </a:xfrm>
        </p:spPr>
        <p:txBody>
          <a:bodyPr/>
          <a:lstStyle>
            <a:lvl1pPr>
              <a:defRPr>
                <a:solidFill>
                  <a:srgbClr val="000000"/>
                </a:solidFill>
              </a:defRPr>
            </a:lvl1pPr>
          </a:lstStyle>
          <a:p>
            <a:r>
              <a:rPr lang="en-US" dirty="0" smtClean="0"/>
              <a:t>Click icon to add SmartArt graphic</a:t>
            </a:r>
            <a:endParaRPr lang="en-US" dirty="0"/>
          </a:p>
        </p:txBody>
      </p:sp>
      <p:sp>
        <p:nvSpPr>
          <p:cNvPr id="2" name="Slide Number Placeholder 1"/>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9"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so title and table">
    <p:spTree>
      <p:nvGrpSpPr>
        <p:cNvPr id="1" name=""/>
        <p:cNvGrpSpPr/>
        <p:nvPr/>
      </p:nvGrpSpPr>
      <p:grpSpPr>
        <a:xfrm>
          <a:off x="0" y="0"/>
          <a:ext cx="0" cy="0"/>
          <a:chOff x="0" y="0"/>
          <a:chExt cx="0" cy="0"/>
        </a:xfrm>
      </p:grpSpPr>
      <p:sp>
        <p:nvSpPr>
          <p:cNvPr id="6" name="Table Placeholder 5"/>
          <p:cNvSpPr>
            <a:spLocks noGrp="1"/>
          </p:cNvSpPr>
          <p:nvPr>
            <p:ph type="tbl" sz="quarter" idx="10"/>
          </p:nvPr>
        </p:nvSpPr>
        <p:spPr>
          <a:xfrm>
            <a:off x="457200" y="1405128"/>
            <a:ext cx="8229600" cy="4767072"/>
          </a:xfrm>
        </p:spPr>
        <p:txBody>
          <a:bodyPr/>
          <a:lstStyle>
            <a:lvl1pPr>
              <a:defRPr>
                <a:solidFill>
                  <a:srgbClr val="000000"/>
                </a:solidFill>
              </a:defRPr>
            </a:lvl1pPr>
          </a:lstStyle>
          <a:p>
            <a:r>
              <a:rPr lang="en-US" dirty="0" smtClean="0"/>
              <a:t>Click icon to add table</a:t>
            </a:r>
            <a:endParaRPr lang="en-US" dirty="0"/>
          </a:p>
        </p:txBody>
      </p:sp>
      <p:sp>
        <p:nvSpPr>
          <p:cNvPr id="2" name="Slide Number Placeholder 1"/>
          <p:cNvSpPr>
            <a:spLocks noGrp="1"/>
          </p:cNvSpPr>
          <p:nvPr>
            <p:ph type="sldNum" sz="quarter" idx="11"/>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so content (L) &amp; pictur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645152" y="1408176"/>
            <a:ext cx="4041648" cy="4767072"/>
          </a:xfrm>
        </p:spPr>
        <p:txBody>
          <a:bodyPr/>
          <a:lstStyle>
            <a:lvl1pPr>
              <a:defRPr>
                <a:solidFill>
                  <a:srgbClr val="000000"/>
                </a:solidFill>
              </a:defRPr>
            </a:lvl1pPr>
          </a:lstStyle>
          <a:p>
            <a:r>
              <a:rPr lang="en-US" dirty="0" smtClean="0"/>
              <a:t>Click icon to add picture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so picture (L) &amp; content (R)">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48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57200" y="1405128"/>
            <a:ext cx="4041648" cy="4767406"/>
          </a:xfrm>
        </p:spPr>
        <p:txBody>
          <a:bodyPr/>
          <a:lstStyle>
            <a:lvl1pPr>
              <a:defRPr>
                <a:solidFill>
                  <a:srgbClr val="000000"/>
                </a:solidFill>
              </a:defRPr>
            </a:lvl1pPr>
          </a:lstStyle>
          <a:p>
            <a:r>
              <a:rPr lang="en-US" dirty="0" smtClean="0"/>
              <a:t>Click icon to add picture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so content (L) &amp; ch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645152" y="1408176"/>
            <a:ext cx="4041648" cy="4764024"/>
          </a:xfrm>
        </p:spPr>
        <p:txBody>
          <a:bodyPr/>
          <a:lstStyle>
            <a:lvl1pPr>
              <a:defRPr>
                <a:solidFill>
                  <a:srgbClr val="000000"/>
                </a:solidFill>
              </a:defRPr>
            </a:lvl1pPr>
          </a:lstStyle>
          <a:p>
            <a:r>
              <a:rPr lang="en-US" dirty="0" smtClean="0"/>
              <a:t>Click icon to add chart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so ch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3560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57200" y="1435608"/>
            <a:ext cx="4041648" cy="4765399"/>
          </a:xfrm>
        </p:spPr>
        <p:txBody>
          <a:bodyPr/>
          <a:lstStyle>
            <a:lvl1pPr>
              <a:defRPr>
                <a:solidFill>
                  <a:srgbClr val="000000"/>
                </a:solidFill>
              </a:defRPr>
            </a:lvl1pPr>
          </a:lstStyle>
          <a:p>
            <a:r>
              <a:rPr lang="en-US" dirty="0" smtClean="0"/>
              <a:t>Click icon to add chart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so transitional slide 1">
    <p:spTree>
      <p:nvGrpSpPr>
        <p:cNvPr id="1" name=""/>
        <p:cNvGrpSpPr/>
        <p:nvPr/>
      </p:nvGrpSpPr>
      <p:grpSpPr>
        <a:xfrm>
          <a:off x="0" y="0"/>
          <a:ext cx="0" cy="0"/>
          <a:chOff x="0" y="0"/>
          <a:chExt cx="0" cy="0"/>
        </a:xfrm>
      </p:grpSpPr>
      <p:sp>
        <p:nvSpPr>
          <p:cNvPr id="9" name="Rectangle 8"/>
          <p:cNvSpPr/>
          <p:nvPr userDrawn="1"/>
        </p:nvSpPr>
        <p:spPr>
          <a:xfrm>
            <a:off x="3900856" y="6467127"/>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637E8E"/>
                </a:solidFill>
              </a:rPr>
              <a:t>ISO-NE INTERNAL USE</a:t>
            </a:r>
            <a:endParaRPr lang="en-US" sz="800" b="1" dirty="0">
              <a:solidFill>
                <a:srgbClr val="637E8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4" y="6300216"/>
            <a:ext cx="9143992" cy="567350"/>
          </a:xfrm>
          <a:prstGeom prst="rect">
            <a:avLst/>
          </a:prstGeom>
        </p:spPr>
      </p:pic>
      <p:sp>
        <p:nvSpPr>
          <p:cNvPr id="8" name="Rectangle 7"/>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11"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12"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7"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so content (L) &amp; tabl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645152" y="1408176"/>
            <a:ext cx="4041648" cy="4767072"/>
          </a:xfrm>
        </p:spPr>
        <p:txBody>
          <a:bodyPr/>
          <a:lstStyle>
            <a:lvl1pPr>
              <a:defRPr>
                <a:solidFill>
                  <a:srgbClr val="000000"/>
                </a:solidFill>
              </a:defRPr>
            </a:lvl1pPr>
          </a:lstStyle>
          <a:p>
            <a:r>
              <a:rPr lang="en-US" dirty="0" smtClean="0"/>
              <a:t>Click icon to add table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so table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57200" y="1408176"/>
            <a:ext cx="4041648" cy="4767406"/>
          </a:xfrm>
        </p:spPr>
        <p:txBody>
          <a:bodyPr/>
          <a:lstStyle>
            <a:lvl1pPr>
              <a:defRPr>
                <a:solidFill>
                  <a:srgbClr val="000000"/>
                </a:solidFill>
              </a:defRPr>
            </a:lvl1pPr>
          </a:lstStyle>
          <a:p>
            <a:r>
              <a:rPr lang="en-US" dirty="0" smtClean="0"/>
              <a:t>Click icon to add table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so content (L) &amp; smart art graphic (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645152" y="1408176"/>
            <a:ext cx="4041648" cy="4764024"/>
          </a:xfrm>
        </p:spPr>
        <p:txBody>
          <a:bodyPr/>
          <a:lstStyle>
            <a:lvl1pPr>
              <a:defRPr>
                <a:solidFill>
                  <a:srgbClr val="000000"/>
                </a:solidFill>
              </a:defRPr>
            </a:lvl1pPr>
          </a:lstStyle>
          <a:p>
            <a:r>
              <a:rPr lang="en-US" dirty="0" smtClean="0"/>
              <a:t>Click icon to add SmartArt graphic</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so smart art graphic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57200" y="1408176"/>
            <a:ext cx="4041648" cy="4764358"/>
          </a:xfrm>
        </p:spPr>
        <p:txBody>
          <a:bodyPr/>
          <a:lstStyle>
            <a:lvl1pPr>
              <a:defRPr>
                <a:solidFill>
                  <a:srgbClr val="000000"/>
                </a:solidFill>
              </a:defRPr>
            </a:lvl1pPr>
          </a:lstStyle>
          <a:p>
            <a:r>
              <a:rPr lang="en-US" dirty="0" smtClean="0"/>
              <a:t>Click icon to add SmartArt graphic</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so content (L) &amp; media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645152" y="1408176"/>
            <a:ext cx="4041648" cy="4764024"/>
          </a:xfrm>
        </p:spPr>
        <p:txBody>
          <a:bodyPr/>
          <a:lstStyle>
            <a:lvl1pPr>
              <a:defRPr>
                <a:solidFill>
                  <a:srgbClr val="000000"/>
                </a:solidFill>
              </a:defRPr>
            </a:lvl1pPr>
          </a:lstStyle>
          <a:p>
            <a:r>
              <a:rPr lang="en-US" dirty="0" smtClean="0"/>
              <a:t>Click icon to add media</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so media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57200" y="1408176"/>
            <a:ext cx="4041648" cy="4764358"/>
          </a:xfrm>
        </p:spPr>
        <p:txBody>
          <a:bodyPr/>
          <a:lstStyle>
            <a:lvl1pPr>
              <a:defRPr>
                <a:solidFill>
                  <a:srgbClr val="000000"/>
                </a:solidFill>
              </a:defRPr>
            </a:lvl1pPr>
          </a:lstStyle>
          <a:p>
            <a:r>
              <a:rPr lang="en-US" dirty="0" smtClean="0"/>
              <a:t>Click icon to add media</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so content (L) &amp; clip 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645152" y="1408176"/>
            <a:ext cx="4041648" cy="4764024"/>
          </a:xfrm>
        </p:spPr>
        <p:txBody>
          <a:bodyPr/>
          <a:lstStyle>
            <a:lvl1pPr>
              <a:defRPr>
                <a:solidFill>
                  <a:srgbClr val="000000"/>
                </a:solidFill>
              </a:defRPr>
            </a:lvl1pPr>
          </a:lstStyle>
          <a:p>
            <a:r>
              <a:rPr lang="en-US" dirty="0" smtClean="0"/>
              <a:t>Click icon to add clip 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so clip 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57200" y="1408176"/>
            <a:ext cx="4041648" cy="4762352"/>
          </a:xfrm>
        </p:spPr>
        <p:txBody>
          <a:bodyPr/>
          <a:lstStyle>
            <a:lvl1pPr>
              <a:defRPr>
                <a:solidFill>
                  <a:srgbClr val="000000"/>
                </a:solidFill>
              </a:defRPr>
            </a:lvl1pPr>
          </a:lstStyle>
          <a:p>
            <a:r>
              <a:rPr lang="en-US" dirty="0" smtClean="0"/>
              <a:t>Click icon to add clip 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opic">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85800" y="2209801"/>
            <a:ext cx="7772400" cy="1362075"/>
          </a:xfrm>
          <a:prstGeom prst="rect">
            <a:avLst/>
          </a:prstGeom>
        </p:spPr>
        <p:txBody>
          <a:bodyPr anchor="b">
            <a:normAutofit/>
          </a:bodyPr>
          <a:lstStyle>
            <a:lvl1pPr algn="l">
              <a:defRPr sz="3600" b="1" cap="none" baseline="0">
                <a:solidFill>
                  <a:srgbClr val="000000"/>
                </a:solidFill>
              </a:defRPr>
            </a:lvl1pPr>
          </a:lstStyle>
          <a:p>
            <a:r>
              <a:rPr lang="en-US" dirty="0" smtClean="0"/>
              <a:t>Topic Title (36pt)</a:t>
            </a:r>
            <a:endParaRPr lang="en-US" dirty="0"/>
          </a:p>
        </p:txBody>
      </p:sp>
      <p:sp>
        <p:nvSpPr>
          <p:cNvPr id="5" name="Subtitle 1.5"/>
          <p:cNvSpPr>
            <a:spLocks noGrp="1"/>
          </p:cNvSpPr>
          <p:nvPr>
            <p:ph type="body" idx="1" hasCustomPrompt="1"/>
          </p:nvPr>
        </p:nvSpPr>
        <p:spPr>
          <a:xfrm>
            <a:off x="685800" y="3581401"/>
            <a:ext cx="7772400" cy="1500187"/>
          </a:xfrm>
          <a:prstGeom prst="rect">
            <a:avLst/>
          </a:prstGeom>
        </p:spPr>
        <p:txBody>
          <a:bodyPr anchor="t"/>
          <a:lstStyle>
            <a:lvl1pPr marL="0" indent="0">
              <a:buNone/>
              <a:defRPr sz="2400" i="1" baseline="0">
                <a:solidFill>
                  <a:srgbClr val="000000"/>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Subtitle of Topic (optional)</a:t>
            </a:r>
          </a:p>
        </p:txBody>
      </p:sp>
      <p:sp>
        <p:nvSpPr>
          <p:cNvPr id="12" name="Footer Placeholder 11"/>
          <p:cNvSpPr>
            <a:spLocks noGrp="1"/>
          </p:cNvSpPr>
          <p:nvPr>
            <p:ph type="ftr" sz="quarter" idx="11"/>
          </p:nvPr>
        </p:nvSpPr>
        <p:spPr>
          <a:xfrm>
            <a:off x="1706880" y="5943600"/>
            <a:ext cx="7360920" cy="387191"/>
          </a:xfrm>
          <a:prstGeom prst="roundRect">
            <a:avLst>
              <a:gd name="adj" fmla="val 8861"/>
            </a:avLst>
          </a:prstGeom>
        </p:spPr>
        <p:txBody>
          <a:bodyPr/>
          <a:lstStyle>
            <a:lvl1pPr algn="r">
              <a:defRPr i="1">
                <a:solidFill>
                  <a:srgbClr val="000000"/>
                </a:solidFill>
              </a:defRPr>
            </a:lvl1pPr>
          </a:lstStyle>
          <a:p>
            <a:r>
              <a:rPr lang="en-US" dirty="0" smtClean="0"/>
              <a:t>Optional: use this for references or other footnotes (18pt )</a:t>
            </a:r>
            <a:endParaRPr lang="en-US" dirty="0"/>
          </a:p>
        </p:txBody>
      </p:sp>
      <p:sp>
        <p:nvSpPr>
          <p:cNvPr id="6" name="Slide Number Placeholder 3"/>
          <p:cNvSpPr>
            <a:spLocks noGrp="1"/>
          </p:cNvSpPr>
          <p:nvPr>
            <p:ph type="sldNum" sz="quarter" idx="14"/>
          </p:nvPr>
        </p:nvSpPr>
        <p:spPr>
          <a:xfrm>
            <a:off x="8534400" y="6365882"/>
            <a:ext cx="381000" cy="263518"/>
          </a:xfrm>
        </p:spPr>
        <p:txBody>
          <a:bodyPr/>
          <a:lstStyle>
            <a:lvl1pPr>
              <a:defRPr>
                <a:solidFill>
                  <a:schemeClr val="tx1"/>
                </a:solidFill>
              </a:defRPr>
            </a:lvl1pPr>
          </a:lstStyle>
          <a:p>
            <a:fld id="{10C7F894-2A36-495D-AB7C-1055F7AC0F9D}" type="slidenum">
              <a:rPr lang="en-US" smtClean="0"/>
              <a:pPr/>
              <a:t>‹#›</a:t>
            </a:fld>
            <a:endParaRPr lang="en-US" dirty="0"/>
          </a:p>
        </p:txBody>
      </p:sp>
    </p:spTree>
    <p:custDataLst>
      <p:tags r:id="rId1"/>
    </p:custDataLst>
    <p:extLst>
      <p:ext uri="{BB962C8B-B14F-4D97-AF65-F5344CB8AC3E}">
        <p14:creationId xmlns:p14="http://schemas.microsoft.com/office/powerpoint/2010/main" xmlns="" val="382457549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mplate Instruc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5" name="Slide Number Placeholder 2"/>
          <p:cNvSpPr txBox="1">
            <a:spLocks/>
          </p:cNvSpPr>
          <p:nvPr userDrawn="1"/>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pic>
        <p:nvPicPr>
          <p:cNvPr id="8" name="Picture 2"/>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91068" y="1037170"/>
            <a:ext cx="3063875" cy="96043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Oval 8"/>
          <p:cNvSpPr/>
          <p:nvPr userDrawn="1"/>
        </p:nvSpPr>
        <p:spPr>
          <a:xfrm>
            <a:off x="2988734" y="93133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10" name="Oval 9"/>
          <p:cNvSpPr/>
          <p:nvPr userDrawn="1"/>
        </p:nvSpPr>
        <p:spPr>
          <a:xfrm>
            <a:off x="464610" y="1257832"/>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11" name="Text Placeholder 8"/>
          <p:cNvSpPr txBox="1">
            <a:spLocks/>
          </p:cNvSpPr>
          <p:nvPr userDrawn="1"/>
        </p:nvSpPr>
        <p:spPr>
          <a:xfrm>
            <a:off x="787401" y="2032000"/>
            <a:ext cx="2759075"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Click the </a:t>
            </a:r>
            <a:r>
              <a:rPr lang="en-US" sz="1400" b="1" i="1" dirty="0" smtClean="0">
                <a:solidFill>
                  <a:srgbClr val="000000"/>
                </a:solidFill>
              </a:rPr>
              <a:t>View</a:t>
            </a:r>
            <a:r>
              <a:rPr lang="en-US" sz="1400" dirty="0" smtClean="0">
                <a:solidFill>
                  <a:srgbClr val="000000"/>
                </a:solidFill>
              </a:rPr>
              <a:t> tab</a:t>
            </a:r>
          </a:p>
          <a:p>
            <a:pPr marL="0" indent="0">
              <a:buFont typeface="Arial" pitchFamily="34" charset="0"/>
              <a:buNone/>
            </a:pPr>
            <a:r>
              <a:rPr lang="en-US" sz="1400" dirty="0" smtClean="0">
                <a:solidFill>
                  <a:srgbClr val="000000"/>
                </a:solidFill>
              </a:rPr>
              <a:t>Click the </a:t>
            </a:r>
            <a:r>
              <a:rPr lang="en-US" sz="1400" b="1" i="1" dirty="0" smtClean="0">
                <a:solidFill>
                  <a:srgbClr val="000000"/>
                </a:solidFill>
              </a:rPr>
              <a:t>Slide Master </a:t>
            </a:r>
            <a:r>
              <a:rPr lang="en-US" sz="1400" dirty="0" smtClean="0">
                <a:solidFill>
                  <a:srgbClr val="000000"/>
                </a:solidFill>
              </a:rPr>
              <a:t>button</a:t>
            </a:r>
            <a:endParaRPr lang="en-US" sz="1400" dirty="0">
              <a:solidFill>
                <a:srgbClr val="000000"/>
              </a:solidFill>
            </a:endParaRPr>
          </a:p>
        </p:txBody>
      </p:sp>
      <p:sp>
        <p:nvSpPr>
          <p:cNvPr id="12" name="Oval 11"/>
          <p:cNvSpPr/>
          <p:nvPr userDrawn="1"/>
        </p:nvSpPr>
        <p:spPr>
          <a:xfrm>
            <a:off x="584204" y="2065875"/>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13" name="Oval 12"/>
          <p:cNvSpPr/>
          <p:nvPr userDrawn="1"/>
        </p:nvSpPr>
        <p:spPr>
          <a:xfrm>
            <a:off x="584204" y="2434171"/>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pic>
        <p:nvPicPr>
          <p:cNvPr id="2050" name="Picture 2"/>
          <p:cNvPicPr>
            <a:picLocks noChangeAspect="1" noChangeArrowheads="1"/>
          </p:cNvPicPr>
          <p:nvPr userDrawn="1"/>
        </p:nvPicPr>
        <p:blipFill rotWithShape="1">
          <a:blip r:embed="rId3" cstate="print">
            <a:extLst>
              <a:ext uri="{28A0092B-C50C-407E-A947-70E740481C1C}">
                <a14:useLocalDpi xmlns:a14="http://schemas.microsoft.com/office/drawing/2010/main" xmlns="" val="0"/>
              </a:ext>
            </a:extLst>
          </a:blip>
          <a:srcRect b="20510"/>
          <a:stretch/>
        </p:blipFill>
        <p:spPr bwMode="auto">
          <a:xfrm>
            <a:off x="464610" y="2827870"/>
            <a:ext cx="1676399" cy="126726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6" name="Text Placeholder 8"/>
          <p:cNvSpPr txBox="1">
            <a:spLocks/>
          </p:cNvSpPr>
          <p:nvPr userDrawn="1"/>
        </p:nvSpPr>
        <p:spPr>
          <a:xfrm>
            <a:off x="2426230" y="2836596"/>
            <a:ext cx="1951038"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In the left-hand pane scroll up to the first and largest of the slides</a:t>
            </a:r>
            <a:endParaRPr lang="en-US" sz="1400" dirty="0">
              <a:solidFill>
                <a:srgbClr val="000000"/>
              </a:solidFill>
            </a:endParaRPr>
          </a:p>
        </p:txBody>
      </p:sp>
      <p:sp>
        <p:nvSpPr>
          <p:cNvPr id="17" name="Oval 16"/>
          <p:cNvSpPr/>
          <p:nvPr userDrawn="1"/>
        </p:nvSpPr>
        <p:spPr>
          <a:xfrm>
            <a:off x="2223033" y="2866234"/>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14" name="TextBox 13"/>
          <p:cNvSpPr txBox="1"/>
          <p:nvPr userDrawn="1"/>
        </p:nvSpPr>
        <p:spPr>
          <a:xfrm>
            <a:off x="279932" y="125581"/>
            <a:ext cx="4097336" cy="830997"/>
          </a:xfrm>
          <a:prstGeom prst="rect">
            <a:avLst/>
          </a:prstGeom>
          <a:noFill/>
        </p:spPr>
        <p:txBody>
          <a:bodyPr wrap="square" rtlCol="0">
            <a:spAutoFit/>
          </a:bodyPr>
          <a:lstStyle/>
          <a:p>
            <a:r>
              <a:rPr lang="en-US" sz="1600" dirty="0" smtClean="0">
                <a:solidFill>
                  <a:srgbClr val="000000"/>
                </a:solidFill>
              </a:rPr>
              <a:t>This template is intended for content considered </a:t>
            </a:r>
            <a:r>
              <a:rPr lang="en-US" sz="1600" b="1" dirty="0" smtClean="0">
                <a:solidFill>
                  <a:srgbClr val="000000"/>
                </a:solidFill>
              </a:rPr>
              <a:t>ISO-NE PUBLIC</a:t>
            </a:r>
            <a:r>
              <a:rPr lang="en-US" sz="1600" dirty="0" smtClean="0">
                <a:solidFill>
                  <a:srgbClr val="000000"/>
                </a:solidFill>
              </a:rPr>
              <a:t>. If at any point you need to change the label within the footer: </a:t>
            </a:r>
            <a:endParaRPr lang="en-US" sz="1600" dirty="0">
              <a:solidFill>
                <a:srgbClr val="000000"/>
              </a:solidFill>
            </a:endParaRPr>
          </a:p>
        </p:txBody>
      </p:sp>
      <p:sp>
        <p:nvSpPr>
          <p:cNvPr id="21" name="Text Placeholder 8"/>
          <p:cNvSpPr txBox="1">
            <a:spLocks/>
          </p:cNvSpPr>
          <p:nvPr userDrawn="1"/>
        </p:nvSpPr>
        <p:spPr>
          <a:xfrm>
            <a:off x="2421467" y="4233335"/>
            <a:ext cx="1955801"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Edit the footer to reflect the appropriate label</a:t>
            </a:r>
            <a:r>
              <a:rPr lang="en-US" sz="1400" baseline="0" dirty="0" smtClean="0">
                <a:solidFill>
                  <a:srgbClr val="000000"/>
                </a:solidFill>
              </a:rPr>
              <a:t> </a:t>
            </a:r>
          </a:p>
          <a:p>
            <a:pPr marL="0" indent="0">
              <a:buFont typeface="Arial" pitchFamily="34" charset="0"/>
              <a:buNone/>
            </a:pPr>
            <a:endParaRPr lang="en-US" sz="1400" dirty="0">
              <a:solidFill>
                <a:srgbClr val="000000"/>
              </a:solidFill>
            </a:endParaRPr>
          </a:p>
        </p:txBody>
      </p:sp>
      <p:sp>
        <p:nvSpPr>
          <p:cNvPr id="22" name="Oval 21"/>
          <p:cNvSpPr/>
          <p:nvPr userDrawn="1"/>
        </p:nvSpPr>
        <p:spPr>
          <a:xfrm>
            <a:off x="2218270" y="426297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pic>
        <p:nvPicPr>
          <p:cNvPr id="2052" name="Picture 4"/>
          <p:cNvPicPr>
            <a:picLocks noChangeAspect="1" noChangeArrowheads="1"/>
          </p:cNvPicPr>
          <p:nvPr userDrawn="1"/>
        </p:nvPicPr>
        <p:blipFill>
          <a:blip r:embed="rId4" cstate="print">
            <a:extLst>
              <a:ext uri="{28A0092B-C50C-407E-A947-70E740481C1C}">
                <a14:useLocalDpi xmlns:a14="http://schemas.microsoft.com/office/drawing/2010/main" xmlns="" val="0"/>
              </a:ext>
            </a:extLst>
          </a:blip>
          <a:srcRect/>
          <a:stretch>
            <a:fillRect/>
          </a:stretch>
        </p:blipFill>
        <p:spPr bwMode="auto">
          <a:xfrm>
            <a:off x="1595968" y="5071535"/>
            <a:ext cx="571500" cy="6667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4" name="Text Placeholder 8"/>
          <p:cNvSpPr txBox="1">
            <a:spLocks/>
          </p:cNvSpPr>
          <p:nvPr userDrawn="1"/>
        </p:nvSpPr>
        <p:spPr>
          <a:xfrm>
            <a:off x="2422525" y="5071535"/>
            <a:ext cx="2030943"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On the </a:t>
            </a:r>
            <a:r>
              <a:rPr lang="en-US" sz="1400" i="1" dirty="0" smtClean="0">
                <a:solidFill>
                  <a:srgbClr val="000000"/>
                </a:solidFill>
              </a:rPr>
              <a:t>Slide Maste</a:t>
            </a:r>
            <a:r>
              <a:rPr lang="en-US" sz="1400" dirty="0" smtClean="0">
                <a:solidFill>
                  <a:srgbClr val="000000"/>
                </a:solidFill>
              </a:rPr>
              <a:t>r ribbon, click</a:t>
            </a:r>
            <a:r>
              <a:rPr lang="en-US" sz="1400" baseline="0" dirty="0" smtClean="0">
                <a:solidFill>
                  <a:srgbClr val="000000"/>
                </a:solidFill>
              </a:rPr>
              <a:t> the </a:t>
            </a:r>
            <a:r>
              <a:rPr lang="en-US" sz="1400" b="1" i="1" baseline="0" dirty="0" smtClean="0">
                <a:solidFill>
                  <a:srgbClr val="000000"/>
                </a:solidFill>
              </a:rPr>
              <a:t>Close Master View</a:t>
            </a:r>
            <a:r>
              <a:rPr lang="en-US" sz="1400" baseline="0" dirty="0" smtClean="0">
                <a:solidFill>
                  <a:srgbClr val="000000"/>
                </a:solidFill>
              </a:rPr>
              <a:t> button</a:t>
            </a:r>
          </a:p>
          <a:p>
            <a:pPr marL="0" indent="0">
              <a:buFont typeface="Arial" pitchFamily="34" charset="0"/>
              <a:buNone/>
            </a:pPr>
            <a:endParaRPr lang="en-US" sz="1400" dirty="0">
              <a:solidFill>
                <a:srgbClr val="000000"/>
              </a:solidFill>
            </a:endParaRPr>
          </a:p>
        </p:txBody>
      </p:sp>
      <p:sp>
        <p:nvSpPr>
          <p:cNvPr id="25" name="Oval 24"/>
          <p:cNvSpPr/>
          <p:nvPr userDrawn="1"/>
        </p:nvSpPr>
        <p:spPr>
          <a:xfrm>
            <a:off x="2219328" y="510117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5</a:t>
            </a:r>
            <a:endParaRPr lang="en-US" sz="1200" b="1" dirty="0">
              <a:solidFill>
                <a:schemeClr val="bg1"/>
              </a:solidFill>
            </a:endParaRPr>
          </a:p>
        </p:txBody>
      </p:sp>
      <p:sp>
        <p:nvSpPr>
          <p:cNvPr id="18" name="Rectangle 17"/>
          <p:cNvSpPr/>
          <p:nvPr userDrawn="1"/>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27" name="Rectangle 26"/>
          <p:cNvSpPr/>
          <p:nvPr userDrawn="1"/>
        </p:nvSpPr>
        <p:spPr>
          <a:xfrm>
            <a:off x="4758268" y="125580"/>
            <a:ext cx="4267200" cy="619902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28" name="TextBox 27"/>
          <p:cNvSpPr txBox="1"/>
          <p:nvPr userDrawn="1"/>
        </p:nvSpPr>
        <p:spPr>
          <a:xfrm>
            <a:off x="186268" y="5862935"/>
            <a:ext cx="4360066" cy="461665"/>
          </a:xfrm>
          <a:prstGeom prst="rect">
            <a:avLst/>
          </a:prstGeom>
          <a:noFill/>
        </p:spPr>
        <p:txBody>
          <a:bodyPr wrap="square" rtlCol="0">
            <a:spAutoFit/>
          </a:bodyPr>
          <a:lstStyle/>
          <a:p>
            <a:r>
              <a:rPr lang="en-US" sz="1200" i="1" dirty="0" smtClean="0">
                <a:solidFill>
                  <a:srgbClr val="000000"/>
                </a:solidFill>
              </a:rPr>
              <a:t>Note: If using transitional slides,</a:t>
            </a:r>
            <a:r>
              <a:rPr lang="en-US" sz="1200" i="1" baseline="0" dirty="0" smtClean="0">
                <a:solidFill>
                  <a:srgbClr val="000000"/>
                </a:solidFill>
              </a:rPr>
              <a:t> you must also locate these within the Slide Master and edit the footer label accordingly</a:t>
            </a:r>
            <a:endParaRPr lang="en-US" sz="1200" i="1" dirty="0">
              <a:solidFill>
                <a:srgbClr val="000000"/>
              </a:solidFill>
            </a:endParaRPr>
          </a:p>
        </p:txBody>
      </p:sp>
      <p:sp>
        <p:nvSpPr>
          <p:cNvPr id="30" name="TextBox 29"/>
          <p:cNvSpPr txBox="1"/>
          <p:nvPr userDrawn="1"/>
        </p:nvSpPr>
        <p:spPr>
          <a:xfrm>
            <a:off x="5029200" y="135466"/>
            <a:ext cx="3886200" cy="2487861"/>
          </a:xfrm>
          <a:prstGeom prst="rect">
            <a:avLst/>
          </a:prstGeom>
          <a:noFill/>
        </p:spPr>
        <p:txBody>
          <a:bodyPr wrap="square" rtlCol="0">
            <a:spAutoFit/>
          </a:bodyPr>
          <a:lstStyle/>
          <a:p>
            <a:r>
              <a:rPr lang="en-US" sz="1600" dirty="0" smtClean="0">
                <a:solidFill>
                  <a:srgbClr val="000000"/>
                </a:solidFill>
              </a:rPr>
              <a:t>This template</a:t>
            </a:r>
            <a:r>
              <a:rPr lang="en-US" sz="1600" baseline="0" dirty="0" smtClean="0">
                <a:solidFill>
                  <a:srgbClr val="000000"/>
                </a:solidFill>
              </a:rPr>
              <a:t> contains a variety of slide options to support your presentation needs.  </a:t>
            </a:r>
          </a:p>
          <a:p>
            <a:endParaRPr lang="en-US" sz="1400" baseline="0" dirty="0" smtClean="0">
              <a:solidFill>
                <a:srgbClr val="000000"/>
              </a:solidFill>
            </a:endParaRPr>
          </a:p>
          <a:p>
            <a:r>
              <a:rPr lang="en-US" sz="1400" baseline="0" dirty="0" smtClean="0">
                <a:solidFill>
                  <a:srgbClr val="000000"/>
                </a:solidFill>
              </a:rPr>
              <a:t>To change a slide layout:</a:t>
            </a:r>
          </a:p>
          <a:p>
            <a:pPr marL="457200" lvl="1" indent="0">
              <a:spcBef>
                <a:spcPts val="200"/>
              </a:spcBef>
              <a:spcAft>
                <a:spcPts val="200"/>
              </a:spcAft>
              <a:buNone/>
            </a:pPr>
            <a:r>
              <a:rPr lang="en-US" sz="1400" baseline="0" dirty="0" smtClean="0">
                <a:solidFill>
                  <a:srgbClr val="000000"/>
                </a:solidFill>
              </a:rPr>
              <a:t>Select the </a:t>
            </a:r>
            <a:r>
              <a:rPr lang="en-US" sz="1400" b="1" i="1" baseline="0" dirty="0" smtClean="0">
                <a:solidFill>
                  <a:srgbClr val="000000"/>
                </a:solidFill>
              </a:rPr>
              <a:t>slide</a:t>
            </a:r>
            <a:r>
              <a:rPr lang="en-US" sz="1400" baseline="0" dirty="0" smtClean="0">
                <a:solidFill>
                  <a:srgbClr val="000000"/>
                </a:solidFill>
              </a:rPr>
              <a:t> you wish to change.</a:t>
            </a:r>
          </a:p>
          <a:p>
            <a:pPr marL="457200" lvl="1" indent="0">
              <a:spcBef>
                <a:spcPts val="200"/>
              </a:spcBef>
              <a:spcAft>
                <a:spcPts val="200"/>
              </a:spcAft>
              <a:buNone/>
            </a:pPr>
            <a:r>
              <a:rPr lang="en-US" sz="1400" baseline="0" dirty="0" smtClean="0">
                <a:solidFill>
                  <a:srgbClr val="000000"/>
                </a:solidFill>
              </a:rPr>
              <a:t>In the PowerPoint ribbon, click to view the </a:t>
            </a:r>
            <a:r>
              <a:rPr lang="en-US" sz="1400" b="1" i="1" baseline="0" dirty="0" smtClean="0">
                <a:solidFill>
                  <a:srgbClr val="000000"/>
                </a:solidFill>
              </a:rPr>
              <a:t>Home</a:t>
            </a:r>
            <a:r>
              <a:rPr lang="en-US" sz="1400" baseline="0" dirty="0" smtClean="0">
                <a:solidFill>
                  <a:srgbClr val="000000"/>
                </a:solidFill>
              </a:rPr>
              <a:t> tab.</a:t>
            </a:r>
          </a:p>
          <a:p>
            <a:pPr marL="457200" lvl="1" indent="0">
              <a:spcBef>
                <a:spcPts val="200"/>
              </a:spcBef>
              <a:spcAft>
                <a:spcPts val="200"/>
              </a:spcAft>
              <a:buNone/>
            </a:pPr>
            <a:r>
              <a:rPr lang="en-US" sz="1400" dirty="0" smtClean="0">
                <a:solidFill>
                  <a:srgbClr val="000000"/>
                </a:solidFill>
              </a:rPr>
              <a:t>Click the </a:t>
            </a:r>
            <a:r>
              <a:rPr lang="en-US" sz="1400" b="1" i="1" dirty="0" smtClean="0">
                <a:solidFill>
                  <a:srgbClr val="000000"/>
                </a:solidFill>
              </a:rPr>
              <a:t>Layout</a:t>
            </a:r>
            <a:r>
              <a:rPr lang="en-US" sz="1400" dirty="0" smtClean="0">
                <a:solidFill>
                  <a:srgbClr val="000000"/>
                </a:solidFill>
              </a:rPr>
              <a:t> button.</a:t>
            </a:r>
          </a:p>
          <a:p>
            <a:pPr marL="457200" lvl="1" indent="0">
              <a:spcBef>
                <a:spcPts val="200"/>
              </a:spcBef>
              <a:spcAft>
                <a:spcPts val="200"/>
              </a:spcAft>
              <a:buNone/>
            </a:pPr>
            <a:r>
              <a:rPr lang="en-US" sz="1400" dirty="0" smtClean="0">
                <a:solidFill>
                  <a:srgbClr val="000000"/>
                </a:solidFill>
              </a:rPr>
              <a:t>From</a:t>
            </a:r>
            <a:r>
              <a:rPr lang="en-US" sz="1400" baseline="0" dirty="0" smtClean="0">
                <a:solidFill>
                  <a:srgbClr val="000000"/>
                </a:solidFill>
              </a:rPr>
              <a:t> the window of layout options that appears, choose the </a:t>
            </a:r>
            <a:r>
              <a:rPr lang="en-US" sz="1400" b="1" i="1" baseline="0" dirty="0" smtClean="0">
                <a:solidFill>
                  <a:srgbClr val="000000"/>
                </a:solidFill>
              </a:rPr>
              <a:t>desired layout</a:t>
            </a:r>
            <a:r>
              <a:rPr lang="en-US" sz="1400" baseline="0" dirty="0" smtClean="0">
                <a:solidFill>
                  <a:srgbClr val="000000"/>
                </a:solidFill>
              </a:rPr>
              <a:t>.</a:t>
            </a:r>
            <a:endParaRPr lang="en-US" sz="1400" dirty="0" smtClean="0">
              <a:solidFill>
                <a:srgbClr val="000000"/>
              </a:solidFill>
            </a:endParaRPr>
          </a:p>
        </p:txBody>
      </p:sp>
      <p:pic>
        <p:nvPicPr>
          <p:cNvPr id="1028" name="Picture 4"/>
          <p:cNvPicPr>
            <a:picLocks noChangeAspect="1" noChangeArrowheads="1"/>
          </p:cNvPicPr>
          <p:nvPr userDrawn="1"/>
        </p:nvPicPr>
        <p:blipFill>
          <a:blip r:embed="rId5" cstate="print">
            <a:extLst>
              <a:ext uri="{28A0092B-C50C-407E-A947-70E740481C1C}">
                <a14:useLocalDpi xmlns:a14="http://schemas.microsoft.com/office/drawing/2010/main" xmlns="" val="0"/>
              </a:ext>
            </a:extLst>
          </a:blip>
          <a:srcRect/>
          <a:stretch>
            <a:fillRect/>
          </a:stretch>
        </p:blipFill>
        <p:spPr bwMode="auto">
          <a:xfrm>
            <a:off x="5249341" y="2891357"/>
            <a:ext cx="3632192" cy="174837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5" name="Oval 44"/>
          <p:cNvSpPr/>
          <p:nvPr userDrawn="1"/>
        </p:nvSpPr>
        <p:spPr>
          <a:xfrm>
            <a:off x="5249342" y="14060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47" name="Oval 46"/>
          <p:cNvSpPr/>
          <p:nvPr userDrawn="1"/>
        </p:nvSpPr>
        <p:spPr>
          <a:xfrm>
            <a:off x="5249341" y="1866896"/>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48" name="Oval 47"/>
          <p:cNvSpPr/>
          <p:nvPr userDrawn="1"/>
        </p:nvSpPr>
        <p:spPr>
          <a:xfrm>
            <a:off x="5249342" y="21336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sp>
        <p:nvSpPr>
          <p:cNvPr id="49" name="Oval 48"/>
          <p:cNvSpPr/>
          <p:nvPr userDrawn="1"/>
        </p:nvSpPr>
        <p:spPr>
          <a:xfrm>
            <a:off x="5249341" y="111019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50" name="Oval 49"/>
          <p:cNvSpPr/>
          <p:nvPr userDrawn="1"/>
        </p:nvSpPr>
        <p:spPr>
          <a:xfrm>
            <a:off x="5477942" y="27432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51" name="Oval 50"/>
          <p:cNvSpPr/>
          <p:nvPr userDrawn="1"/>
        </p:nvSpPr>
        <p:spPr>
          <a:xfrm>
            <a:off x="6400800" y="29419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52" name="Oval 51"/>
          <p:cNvSpPr/>
          <p:nvPr userDrawn="1"/>
        </p:nvSpPr>
        <p:spPr>
          <a:xfrm>
            <a:off x="7772400" y="394970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sp>
        <p:nvSpPr>
          <p:cNvPr id="54" name="TextBox 53"/>
          <p:cNvSpPr txBox="1"/>
          <p:nvPr userDrawn="1"/>
        </p:nvSpPr>
        <p:spPr>
          <a:xfrm>
            <a:off x="5029200" y="4812695"/>
            <a:ext cx="3886200" cy="584775"/>
          </a:xfrm>
          <a:prstGeom prst="rect">
            <a:avLst/>
          </a:prstGeom>
          <a:noFill/>
        </p:spPr>
        <p:txBody>
          <a:bodyPr wrap="square" rtlCol="0">
            <a:spAutoFit/>
          </a:bodyPr>
          <a:lstStyle/>
          <a:p>
            <a:r>
              <a:rPr lang="en-US" sz="1600" dirty="0" smtClean="0">
                <a:solidFill>
                  <a:srgbClr val="000000"/>
                </a:solidFill>
              </a:rPr>
              <a:t>Note:</a:t>
            </a:r>
            <a:r>
              <a:rPr lang="en-US" sz="1600" baseline="0" dirty="0" smtClean="0">
                <a:solidFill>
                  <a:srgbClr val="000000"/>
                </a:solidFill>
              </a:rPr>
              <a:t> these same layout options are available to you when inserting a new slide.</a:t>
            </a:r>
            <a:endParaRPr lang="en-US" sz="1600" dirty="0" smtClean="0">
              <a:solidFill>
                <a:srgbClr val="000000"/>
              </a:solidFill>
            </a:endParaRPr>
          </a:p>
        </p:txBody>
      </p:sp>
      <p:pic>
        <p:nvPicPr>
          <p:cNvPr id="1026" name="Picture 2"/>
          <p:cNvPicPr>
            <a:picLocks noChangeAspect="1" noChangeArrowheads="1"/>
          </p:cNvPicPr>
          <p:nvPr userDrawn="1"/>
        </p:nvPicPr>
        <p:blipFill>
          <a:blip r:embed="rId6" cstate="print">
            <a:extLst>
              <a:ext uri="{28A0092B-C50C-407E-A947-70E740481C1C}">
                <a14:useLocalDpi xmlns:a14="http://schemas.microsoft.com/office/drawing/2010/main" xmlns="" val="0"/>
              </a:ext>
            </a:extLst>
          </a:blip>
          <a:srcRect/>
          <a:stretch>
            <a:fillRect/>
          </a:stretch>
        </p:blipFill>
        <p:spPr bwMode="auto">
          <a:xfrm>
            <a:off x="425066" y="4179125"/>
            <a:ext cx="1736725" cy="5556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23742603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so transitional slide 2">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5"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pic>
        <p:nvPicPr>
          <p:cNvPr id="6" name="Picture 5" descr="ISO049-PowerPoint-d1-revised-03.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6300216"/>
            <a:ext cx="9144000" cy="567350"/>
          </a:xfrm>
          <a:prstGeom prst="rect">
            <a:avLst/>
          </a:prstGeom>
        </p:spPr>
      </p:pic>
      <p:sp>
        <p:nvSpPr>
          <p:cNvPr id="7" name="Rectangle 6"/>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8"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xmlns="" val="199496596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emplate Instruc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rgbClr val="000000"/>
                </a:solidFill>
              </a:defRPr>
            </a:lvl1pPr>
          </a:lstStyle>
          <a:p>
            <a:fld id="{10C7F894-2A36-495D-AB7C-1055F7AC0F9D}" type="slidenum">
              <a:rPr lang="en-US" smtClean="0"/>
              <a:pPr/>
              <a:t>‹#›</a:t>
            </a:fld>
            <a:endParaRPr lang="en-US" dirty="0"/>
          </a:p>
        </p:txBody>
      </p:sp>
      <p:sp>
        <p:nvSpPr>
          <p:cNvPr id="5" name="Slide Number Placeholder 2"/>
          <p:cNvSpPr txBox="1">
            <a:spLocks/>
          </p:cNvSpPr>
          <p:nvPr userDrawn="1"/>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sp>
        <p:nvSpPr>
          <p:cNvPr id="18" name="Rectangle 17"/>
          <p:cNvSpPr/>
          <p:nvPr userDrawn="1"/>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30" name="TextBox 29"/>
          <p:cNvSpPr txBox="1"/>
          <p:nvPr userDrawn="1"/>
        </p:nvSpPr>
        <p:spPr>
          <a:xfrm>
            <a:off x="152400" y="135466"/>
            <a:ext cx="2628900" cy="954107"/>
          </a:xfrm>
          <a:prstGeom prst="rect">
            <a:avLst/>
          </a:prstGeom>
          <a:noFill/>
        </p:spPr>
        <p:txBody>
          <a:bodyPr wrap="square" rtlCol="0">
            <a:spAutoFit/>
          </a:bodyPr>
          <a:lstStyle/>
          <a:p>
            <a:r>
              <a:rPr lang="en-US" sz="1400" dirty="0" smtClean="0">
                <a:solidFill>
                  <a:srgbClr val="000000"/>
                </a:solidFill>
              </a:rPr>
              <a:t>This template contains approved ISO-NE colors,</a:t>
            </a:r>
            <a:r>
              <a:rPr lang="en-US" sz="1400" baseline="0" dirty="0" smtClean="0">
                <a:solidFill>
                  <a:srgbClr val="000000"/>
                </a:solidFill>
              </a:rPr>
              <a:t> which can be accessed from any color palette (e.g., font color, shape fill):</a:t>
            </a:r>
            <a:endParaRPr lang="en-US" sz="1400" dirty="0">
              <a:solidFill>
                <a:srgbClr val="000000"/>
              </a:solidFill>
            </a:endParaRPr>
          </a:p>
        </p:txBody>
      </p:sp>
      <p:pic>
        <p:nvPicPr>
          <p:cNvPr id="2" name="Picture 2"/>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768600" y="330200"/>
            <a:ext cx="1562100" cy="6096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aphicFrame>
        <p:nvGraphicFramePr>
          <p:cNvPr id="12" name="Table 11"/>
          <p:cNvGraphicFramePr>
            <a:graphicFrameLocks noGrp="1"/>
          </p:cNvGraphicFramePr>
          <p:nvPr userDrawn="1">
            <p:extLst>
              <p:ext uri="{D42A27DB-BD31-4B8C-83A1-F6EECF244321}">
                <p14:modId xmlns:p14="http://schemas.microsoft.com/office/powerpoint/2010/main" xmlns="" val="1709699927"/>
              </p:ext>
            </p:extLst>
          </p:nvPr>
        </p:nvGraphicFramePr>
        <p:xfrm>
          <a:off x="228600" y="1092200"/>
          <a:ext cx="4165068" cy="5212080"/>
        </p:xfrm>
        <a:graphic>
          <a:graphicData uri="http://schemas.openxmlformats.org/drawingml/2006/table">
            <a:tbl>
              <a:tblPr firstRow="1" bandRow="1">
                <a:tableStyleId>{7E9639D4-E3E2-4D34-9284-5A2195B3D0D7}</a:tableStyleId>
              </a:tblPr>
              <a:tblGrid>
                <a:gridCol w="812268"/>
                <a:gridCol w="1066799"/>
                <a:gridCol w="2286001"/>
              </a:tblGrid>
              <a:tr h="0">
                <a:tc>
                  <a:txBody>
                    <a:bodyPr/>
                    <a:lstStyle/>
                    <a:p>
                      <a:pPr algn="l"/>
                      <a:r>
                        <a:rPr lang="en-US" sz="1400" dirty="0" smtClean="0"/>
                        <a:t>Color</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RGB Value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Description</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23.149.210</a:t>
                      </a:r>
                    </a:p>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Blue: Use as primary color for headers and accents</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251.185.47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Yellow: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246.137.32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Orange: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236.51.37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Red: Use as an accent color</a:t>
                      </a:r>
                    </a:p>
                    <a:p>
                      <a:pPr algn="l"/>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180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133.85.161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Purple: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119.189.42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Green: Use as an accent color</a:t>
                      </a:r>
                    </a:p>
                    <a:p>
                      <a:pPr algn="l"/>
                      <a:endParaRPr lang="en-US" sz="1200" b="0" kern="1200" dirty="0" smtClean="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109.207.246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Light Blue: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30.106.154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a:t>
                      </a:r>
                      <a:r>
                        <a:rPr lang="en-US" sz="1200" b="0" kern="1200" baseline="0" dirty="0" smtClean="0">
                          <a:solidFill>
                            <a:srgbClr val="000000"/>
                          </a:solidFill>
                          <a:latin typeface="+mn-lt"/>
                          <a:ea typeface="+mn-ea"/>
                          <a:cs typeface="+mn-cs"/>
                        </a:rPr>
                        <a:t> Dark Blue: </a:t>
                      </a:r>
                      <a:r>
                        <a:rPr lang="en-US" sz="1200" b="0" kern="1200" dirty="0" smtClean="0">
                          <a:solidFill>
                            <a:srgbClr val="000000"/>
                          </a:solidFill>
                          <a:latin typeface="+mn-lt"/>
                          <a:ea typeface="+mn-ea"/>
                          <a:cs typeface="+mn-cs"/>
                        </a:rPr>
                        <a:t>Use as an accent color</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98.119.127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Gray: Use as a secondary font color</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00"/>
                    </a:solidFill>
                  </a:tcPr>
                </a:tc>
                <a:tc>
                  <a:txBody>
                    <a:bodyPr/>
                    <a:lstStyle/>
                    <a:p>
                      <a:pPr algn="l"/>
                      <a:r>
                        <a:rPr lang="en-US" sz="1200" dirty="0" smtClean="0">
                          <a:solidFill>
                            <a:srgbClr val="000000"/>
                          </a:solidFill>
                        </a:rPr>
                        <a:t>0.0.0</a:t>
                      </a:r>
                      <a:endParaRPr lang="en-US" sz="120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Black: Use as a primary font color</a:t>
                      </a:r>
                    </a:p>
                    <a:p>
                      <a:pPr algn="l"/>
                      <a:endParaRPr lang="en-US" sz="1200" b="0" kern="1200" dirty="0" smtClean="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en-US" sz="1200" b="0" kern="1200" dirty="0" smtClean="0">
                          <a:solidFill>
                            <a:srgbClr val="000000"/>
                          </a:solidFill>
                          <a:latin typeface="+mn-lt"/>
                          <a:ea typeface="+mn-ea"/>
                          <a:cs typeface="+mn-cs"/>
                        </a:rPr>
                        <a:t>255.255.255</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lang="en-US" sz="1200" b="0" kern="1200" dirty="0" smtClean="0">
                          <a:solidFill>
                            <a:srgbClr val="000000"/>
                          </a:solidFill>
                          <a:latin typeface="+mn-lt"/>
                          <a:ea typeface="+mn-ea"/>
                          <a:cs typeface="+mn-cs"/>
                        </a:rPr>
                        <a:t>White: Use as needed</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3" name="Rectangle 12"/>
          <p:cNvSpPr/>
          <p:nvPr userDrawn="1"/>
        </p:nvSpPr>
        <p:spPr>
          <a:xfrm>
            <a:off x="4758268" y="125581"/>
            <a:ext cx="4267200" cy="40654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14" name="TextBox 13"/>
          <p:cNvSpPr txBox="1"/>
          <p:nvPr userDrawn="1"/>
        </p:nvSpPr>
        <p:spPr>
          <a:xfrm>
            <a:off x="4851402" y="152400"/>
            <a:ext cx="4097336" cy="584775"/>
          </a:xfrm>
          <a:prstGeom prst="rect">
            <a:avLst/>
          </a:prstGeom>
          <a:noFill/>
        </p:spPr>
        <p:txBody>
          <a:bodyPr wrap="square" rtlCol="0">
            <a:spAutoFit/>
          </a:bodyPr>
          <a:lstStyle/>
          <a:p>
            <a:r>
              <a:rPr lang="en-US" sz="1600" dirty="0" smtClean="0">
                <a:solidFill>
                  <a:srgbClr val="000000"/>
                </a:solidFill>
              </a:rPr>
              <a:t>This template contains approved font</a:t>
            </a:r>
            <a:r>
              <a:rPr lang="en-US" sz="1600" baseline="0" dirty="0" smtClean="0">
                <a:solidFill>
                  <a:srgbClr val="000000"/>
                </a:solidFill>
              </a:rPr>
              <a:t> size and style which will be automatically applied. </a:t>
            </a:r>
            <a:endParaRPr lang="en-US" sz="1600" dirty="0">
              <a:solidFill>
                <a:srgbClr val="000000"/>
              </a:solidFill>
            </a:endParaRPr>
          </a:p>
        </p:txBody>
      </p:sp>
      <p:sp>
        <p:nvSpPr>
          <p:cNvPr id="15" name="TextBox 14"/>
          <p:cNvSpPr txBox="1"/>
          <p:nvPr userDrawn="1"/>
        </p:nvSpPr>
        <p:spPr>
          <a:xfrm>
            <a:off x="4969937" y="685800"/>
            <a:ext cx="4038070" cy="2438400"/>
          </a:xfrm>
          <a:prstGeom prst="rect">
            <a:avLst/>
          </a:prstGeom>
          <a:noFill/>
        </p:spPr>
        <p:txBody>
          <a:bodyPr wrap="none" rtlCol="0">
            <a:noAutofit/>
          </a:bodyPr>
          <a:lstStyle/>
          <a:p>
            <a:pPr algn="r">
              <a:spcBef>
                <a:spcPts val="600"/>
              </a:spcBef>
            </a:pPr>
            <a:r>
              <a:rPr lang="en-US" sz="2800" b="1" baseline="0" dirty="0" smtClean="0">
                <a:solidFill>
                  <a:srgbClr val="000000"/>
                </a:solidFill>
              </a:rPr>
              <a:t>Slide Title – Calibri 28</a:t>
            </a:r>
          </a:p>
          <a:p>
            <a:pPr algn="r">
              <a:spcBef>
                <a:spcPts val="600"/>
              </a:spcBef>
            </a:pPr>
            <a:r>
              <a:rPr lang="en-US" sz="2400" baseline="0" dirty="0" smtClean="0">
                <a:solidFill>
                  <a:srgbClr val="000000"/>
                </a:solidFill>
              </a:rPr>
              <a:t>Content Title/Bullet 1 – Calibri 24</a:t>
            </a:r>
            <a:endParaRPr lang="en-US" baseline="0" dirty="0" smtClean="0">
              <a:solidFill>
                <a:srgbClr val="000000"/>
              </a:solidFill>
            </a:endParaRPr>
          </a:p>
          <a:p>
            <a:pPr algn="r">
              <a:spcBef>
                <a:spcPts val="600"/>
              </a:spcBef>
            </a:pPr>
            <a:r>
              <a:rPr lang="en-US" sz="2000" baseline="0" dirty="0" smtClean="0">
                <a:solidFill>
                  <a:srgbClr val="000000"/>
                </a:solidFill>
              </a:rPr>
              <a:t>Content Text/Bullet 2 – Calibri 20</a:t>
            </a:r>
            <a:endParaRPr lang="en-US" baseline="0" dirty="0" smtClean="0">
              <a:solidFill>
                <a:srgbClr val="000000"/>
              </a:solidFill>
            </a:endParaRPr>
          </a:p>
          <a:p>
            <a:pPr algn="r">
              <a:spcBef>
                <a:spcPts val="600"/>
              </a:spcBef>
            </a:pPr>
            <a:r>
              <a:rPr lang="en-US" baseline="0" dirty="0" smtClean="0">
                <a:solidFill>
                  <a:srgbClr val="000000"/>
                </a:solidFill>
              </a:rPr>
              <a:t>Chart Content/Bullet 3 – Calibri18</a:t>
            </a:r>
          </a:p>
          <a:p>
            <a:pPr algn="r">
              <a:spcBef>
                <a:spcPts val="600"/>
              </a:spcBef>
            </a:pPr>
            <a:r>
              <a:rPr lang="en-US" sz="1600" baseline="0" dirty="0" smtClean="0">
                <a:solidFill>
                  <a:srgbClr val="000000"/>
                </a:solidFill>
              </a:rPr>
              <a:t>Bullet 4 &amp; Bullet 5 – Calibri 16</a:t>
            </a:r>
            <a:endParaRPr lang="en-US" baseline="0" dirty="0" smtClean="0">
              <a:solidFill>
                <a:srgbClr val="000000"/>
              </a:solidFill>
            </a:endParaRPr>
          </a:p>
          <a:p>
            <a:pPr algn="r">
              <a:spcBef>
                <a:spcPts val="600"/>
              </a:spcBef>
            </a:pPr>
            <a:r>
              <a:rPr lang="en-US" sz="1600" b="0" baseline="0" dirty="0" smtClean="0">
                <a:solidFill>
                  <a:srgbClr val="000000"/>
                </a:solidFill>
              </a:rPr>
              <a:t>Slide Number – Calibri 14</a:t>
            </a:r>
          </a:p>
          <a:p>
            <a:pPr algn="r">
              <a:spcBef>
                <a:spcPts val="600"/>
              </a:spcBef>
            </a:pPr>
            <a:endParaRPr lang="en-US" sz="1600" b="0" baseline="0" dirty="0" smtClean="0">
              <a:solidFill>
                <a:srgbClr val="000000"/>
              </a:solidFill>
            </a:endParaRPr>
          </a:p>
        </p:txBody>
      </p:sp>
      <p:sp>
        <p:nvSpPr>
          <p:cNvPr id="16" name="Rectangle 15"/>
          <p:cNvSpPr/>
          <p:nvPr userDrawn="1"/>
        </p:nvSpPr>
        <p:spPr>
          <a:xfrm>
            <a:off x="4876800" y="3200400"/>
            <a:ext cx="4191000" cy="830997"/>
          </a:xfrm>
          <a:prstGeom prst="rect">
            <a:avLst/>
          </a:prstGeom>
        </p:spPr>
        <p:txBody>
          <a:bodyPr wrap="square">
            <a:spAutoFit/>
          </a:bodyPr>
          <a:lstStyle/>
          <a:p>
            <a:pPr algn="l">
              <a:spcBef>
                <a:spcPts val="600"/>
              </a:spcBef>
            </a:pPr>
            <a:r>
              <a:rPr lang="en-US" sz="1600" b="0" baseline="0" dirty="0" smtClean="0">
                <a:solidFill>
                  <a:srgbClr val="000000"/>
                </a:solidFill>
              </a:rPr>
              <a:t>Font within the presentation will appear black by default, but may be changed to ISO gray if desired.</a:t>
            </a:r>
            <a:endParaRPr lang="en-US" sz="1600" b="0" dirty="0">
              <a:solidFill>
                <a:srgbClr val="000000"/>
              </a:solidFill>
            </a:endParaRPr>
          </a:p>
        </p:txBody>
      </p:sp>
      <p:sp>
        <p:nvSpPr>
          <p:cNvPr id="17" name="Rectangle 16"/>
          <p:cNvSpPr/>
          <p:nvPr userDrawn="1"/>
        </p:nvSpPr>
        <p:spPr>
          <a:xfrm>
            <a:off x="4757058" y="4267200"/>
            <a:ext cx="4267200" cy="20574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19" name="TextBox 18"/>
          <p:cNvSpPr txBox="1"/>
          <p:nvPr userDrawn="1"/>
        </p:nvSpPr>
        <p:spPr>
          <a:xfrm>
            <a:off x="4800600" y="4293275"/>
            <a:ext cx="4114800" cy="2031325"/>
          </a:xfrm>
          <a:prstGeom prst="rect">
            <a:avLst/>
          </a:prstGeom>
          <a:noFill/>
        </p:spPr>
        <p:txBody>
          <a:bodyPr wrap="square" rtlCol="0">
            <a:spAutoFit/>
          </a:bodyPr>
          <a:lstStyle/>
          <a:p>
            <a:r>
              <a:rPr lang="en-US" sz="1400" b="1" kern="1200" dirty="0" smtClean="0">
                <a:solidFill>
                  <a:srgbClr val="000000"/>
                </a:solidFill>
                <a:effectLst/>
                <a:latin typeface="+mn-lt"/>
                <a:ea typeface="+mn-ea"/>
                <a:cs typeface="+mn-cs"/>
              </a:rPr>
              <a:t>TIP</a:t>
            </a:r>
            <a:r>
              <a:rPr lang="en-US" sz="1400" kern="1200" dirty="0" smtClean="0">
                <a:solidFill>
                  <a:srgbClr val="000000"/>
                </a:solidFill>
                <a:effectLst/>
                <a:latin typeface="+mn-lt"/>
                <a:ea typeface="+mn-ea"/>
                <a:cs typeface="+mn-cs"/>
              </a:rPr>
              <a:t>: If you experience issues with page numbering:</a:t>
            </a:r>
          </a:p>
          <a:p>
            <a:pPr marL="571500" lvl="0" indent="-342900">
              <a:buFont typeface="+mj-lt"/>
              <a:buAutoNum type="arabicPeriod"/>
            </a:pPr>
            <a:r>
              <a:rPr lang="en-US" sz="1400" kern="1200" dirty="0" smtClean="0">
                <a:solidFill>
                  <a:srgbClr val="000000"/>
                </a:solidFill>
                <a:effectLst/>
                <a:latin typeface="+mn-lt"/>
                <a:ea typeface="+mn-ea"/>
                <a:cs typeface="+mn-cs"/>
              </a:rPr>
              <a:t>Click to view the </a:t>
            </a:r>
            <a:r>
              <a:rPr lang="en-US" sz="1400" b="1" i="1" kern="1200" dirty="0" smtClean="0">
                <a:solidFill>
                  <a:srgbClr val="000000"/>
                </a:solidFill>
                <a:effectLst/>
                <a:latin typeface="+mn-lt"/>
                <a:ea typeface="+mn-ea"/>
                <a:cs typeface="+mn-cs"/>
              </a:rPr>
              <a:t>Insert</a:t>
            </a:r>
            <a:r>
              <a:rPr lang="en-US" sz="1400" i="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tab.</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Header &amp; Footer </a:t>
            </a:r>
            <a:r>
              <a:rPr lang="en-US" sz="1400" kern="1200" dirty="0" smtClean="0">
                <a:solidFill>
                  <a:srgbClr val="000000"/>
                </a:solidFill>
                <a:effectLst/>
                <a:latin typeface="+mn-lt"/>
                <a:ea typeface="+mn-ea"/>
                <a:cs typeface="+mn-cs"/>
              </a:rPr>
              <a:t>button.</a:t>
            </a:r>
          </a:p>
          <a:p>
            <a:pPr marL="571500" lvl="0" indent="-342900">
              <a:buFont typeface="+mj-lt"/>
              <a:buAutoNum type="arabicPeriod"/>
            </a:pPr>
            <a:r>
              <a:rPr lang="en-US" sz="1400" kern="1200" dirty="0" smtClean="0">
                <a:solidFill>
                  <a:srgbClr val="000000"/>
                </a:solidFill>
                <a:effectLst/>
                <a:latin typeface="+mn-lt"/>
                <a:ea typeface="+mn-ea"/>
                <a:cs typeface="+mn-cs"/>
              </a:rPr>
              <a:t>In the dialog box that opens, uncheck the </a:t>
            </a:r>
            <a:r>
              <a:rPr lang="en-US" sz="1400" b="1" i="1" kern="1200" dirty="0" smtClean="0">
                <a:solidFill>
                  <a:srgbClr val="000000"/>
                </a:solidFill>
                <a:effectLst/>
                <a:latin typeface="+mn-lt"/>
                <a:ea typeface="+mn-ea"/>
                <a:cs typeface="+mn-cs"/>
              </a:rPr>
              <a:t>Slide number</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checkbox. </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Apply to All</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button.</a:t>
            </a:r>
          </a:p>
          <a:p>
            <a:pPr marL="571500" lvl="0" indent="-342900">
              <a:buFont typeface="+mj-lt"/>
              <a:buAutoNum type="arabicPeriod"/>
            </a:pPr>
            <a:r>
              <a:rPr lang="en-US" sz="1400" kern="1200" dirty="0" smtClean="0">
                <a:solidFill>
                  <a:srgbClr val="000000"/>
                </a:solidFill>
                <a:effectLst/>
                <a:latin typeface="+mn-lt"/>
                <a:ea typeface="+mn-ea"/>
                <a:cs typeface="+mn-cs"/>
              </a:rPr>
              <a:t>Return to the Header and Footer dialog</a:t>
            </a:r>
            <a:r>
              <a:rPr lang="en-US" sz="1400" kern="1200" baseline="0" dirty="0" smtClean="0">
                <a:solidFill>
                  <a:srgbClr val="000000"/>
                </a:solidFill>
                <a:effectLst/>
                <a:latin typeface="+mn-lt"/>
                <a:ea typeface="+mn-ea"/>
                <a:cs typeface="+mn-cs"/>
              </a:rPr>
              <a:t> box and </a:t>
            </a:r>
            <a:r>
              <a:rPr lang="en-US" sz="1400" kern="1200" dirty="0" smtClean="0">
                <a:solidFill>
                  <a:srgbClr val="000000"/>
                </a:solidFill>
                <a:effectLst/>
                <a:latin typeface="+mn-lt"/>
                <a:ea typeface="+mn-ea"/>
                <a:cs typeface="+mn-cs"/>
              </a:rPr>
              <a:t>recheck the </a:t>
            </a:r>
            <a:r>
              <a:rPr lang="en-US" sz="1400" b="1" i="1" kern="1200" dirty="0" smtClean="0">
                <a:solidFill>
                  <a:srgbClr val="000000"/>
                </a:solidFill>
                <a:effectLst/>
                <a:latin typeface="+mn-lt"/>
                <a:ea typeface="+mn-ea"/>
                <a:cs typeface="+mn-cs"/>
              </a:rPr>
              <a:t>Slide number</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checkbox.</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Apply to All</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button.</a:t>
            </a:r>
            <a:endParaRPr lang="en-US" sz="1400" kern="1200" dirty="0">
              <a:solidFill>
                <a:srgbClr val="000000"/>
              </a:solidFill>
              <a:effectLst/>
              <a:latin typeface="+mn-lt"/>
              <a:ea typeface="+mn-ea"/>
              <a:cs typeface="+mn-cs"/>
            </a:endParaRPr>
          </a:p>
        </p:txBody>
      </p:sp>
    </p:spTree>
    <p:extLst>
      <p:ext uri="{BB962C8B-B14F-4D97-AF65-F5344CB8AC3E}">
        <p14:creationId xmlns:p14="http://schemas.microsoft.com/office/powerpoint/2010/main" xmlns="" val="371528398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iso question slide">
    <p:spTree>
      <p:nvGrpSpPr>
        <p:cNvPr id="1" name=""/>
        <p:cNvGrpSpPr/>
        <p:nvPr/>
      </p:nvGrpSpPr>
      <p:grpSpPr>
        <a:xfrm>
          <a:off x="0" y="0"/>
          <a:ext cx="0" cy="0"/>
          <a:chOff x="0" y="0"/>
          <a:chExt cx="0" cy="0"/>
        </a:xfrm>
      </p:grpSpPr>
      <p:pic>
        <p:nvPicPr>
          <p:cNvPr id="11" name="Picture 10" descr="question_text copy.png"/>
          <p:cNvPicPr>
            <a:picLocks noChangeAspect="1"/>
          </p:cNvPicPr>
          <p:nvPr userDrawn="1"/>
        </p:nvPicPr>
        <p:blipFill>
          <a:blip r:embed="rId2" cstate="print"/>
          <a:stretch>
            <a:fillRect/>
          </a:stretch>
        </p:blipFill>
        <p:spPr>
          <a:xfrm>
            <a:off x="1054100" y="3057175"/>
            <a:ext cx="3718253" cy="743651"/>
          </a:xfrm>
          <a:prstGeom prst="rect">
            <a:avLst/>
          </a:prstGeom>
        </p:spPr>
      </p:pic>
      <p:pic>
        <p:nvPicPr>
          <p:cNvPr id="13" name="Picture 12" descr="blue_question.png"/>
          <p:cNvPicPr>
            <a:picLocks noChangeAspect="1"/>
          </p:cNvPicPr>
          <p:nvPr userDrawn="1"/>
        </p:nvPicPr>
        <p:blipFill>
          <a:blip r:embed="rId3" cstate="print"/>
          <a:stretch>
            <a:fillRect/>
          </a:stretch>
        </p:blipFill>
        <p:spPr>
          <a:xfrm>
            <a:off x="5410200" y="1200429"/>
            <a:ext cx="2895238" cy="4457143"/>
          </a:xfrm>
          <a:prstGeom prst="rect">
            <a:avLst/>
          </a:prstGeom>
        </p:spPr>
      </p:pic>
      <p:sp>
        <p:nvSpPr>
          <p:cNvPr id="8" name="Slide Number Placeholder 5"/>
          <p:cNvSpPr>
            <a:spLocks noGrp="1"/>
          </p:cNvSpPr>
          <p:nvPr>
            <p:ph type="sldNum" sz="quarter" idx="4"/>
          </p:nvPr>
        </p:nvSpPr>
        <p:spPr>
          <a:xfrm>
            <a:off x="8770289" y="6448508"/>
            <a:ext cx="313326" cy="263518"/>
          </a:xfrm>
          <a:prstGeom prst="rect">
            <a:avLst/>
          </a:prstGeom>
        </p:spPr>
        <p:txBody>
          <a:bodyPr lIns="0" tIns="0" rIns="0" bIns="0" anchor="ctr"/>
          <a:lstStyle>
            <a:lvl1pPr algn="ctr">
              <a:defRPr sz="900">
                <a:solidFill>
                  <a:srgbClr val="595959"/>
                </a:solidFill>
              </a:defRPr>
            </a:lvl1pPr>
          </a:lstStyle>
          <a:p>
            <a:fld id="{10C7F894-2A36-495D-AB7C-1055F7AC0F9D}" type="slidenum">
              <a:rPr lang="en-US" smtClean="0"/>
              <a:pPr/>
              <a:t>‹#›</a:t>
            </a:fld>
            <a:endParaRPr lang="en-US" dirty="0"/>
          </a:p>
        </p:txBody>
      </p:sp>
      <p:sp>
        <p:nvSpPr>
          <p:cNvPr id="5" name="Text Placeholder 27"/>
          <p:cNvSpPr>
            <a:spLocks noGrp="1"/>
          </p:cNvSpPr>
          <p:nvPr>
            <p:ph type="body" sz="quarter" idx="17" hasCustomPrompt="1"/>
          </p:nvPr>
        </p:nvSpPr>
        <p:spPr>
          <a:xfrm>
            <a:off x="1066800" y="4343400"/>
            <a:ext cx="5105400" cy="381000"/>
          </a:xfrm>
        </p:spPr>
        <p:txBody>
          <a:bodyPr wrap="none" lIns="0" tIns="0" rIns="0" bIns="0">
            <a:normAutofit/>
          </a:bodyPr>
          <a:lstStyle>
            <a:lvl1pPr algn="l">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9" name="Text Placeholder 27"/>
          <p:cNvSpPr>
            <a:spLocks noGrp="1"/>
          </p:cNvSpPr>
          <p:nvPr>
            <p:ph type="body" sz="quarter" idx="18" hasCustomPrompt="1"/>
          </p:nvPr>
        </p:nvSpPr>
        <p:spPr>
          <a:xfrm>
            <a:off x="1066800" y="4800600"/>
            <a:ext cx="5105400" cy="381000"/>
          </a:xfrm>
        </p:spPr>
        <p:txBody>
          <a:bodyPr wrap="none" lIns="0" tIns="0" rIns="0" bIns="0">
            <a:normAutofit/>
          </a:bodyPr>
          <a:lstStyle>
            <a:lvl1pPr algn="l">
              <a:buNone/>
              <a:defRPr sz="1050" i="0" u="none" kern="0" cap="all" spc="300" baseline="0">
                <a:solidFill>
                  <a:srgbClr val="595959"/>
                </a:solidFill>
              </a:defRPr>
            </a:lvl1pPr>
            <a:lvl2pPr algn="l">
              <a:buNone/>
              <a:defRPr/>
            </a:lvl2pPr>
            <a:lvl3pPr algn="l">
              <a:buNone/>
              <a:defRPr/>
            </a:lvl3pPr>
            <a:lvl4pPr algn="l">
              <a:buNone/>
              <a:defRPr/>
            </a:lvl4pPr>
            <a:lvl5pPr algn="l">
              <a:buNone/>
              <a:defRPr/>
            </a:lvl5pPr>
          </a:lstStyle>
          <a:p>
            <a:pPr lvl="0"/>
            <a:r>
              <a:rPr lang="en-US" dirty="0" smtClean="0"/>
              <a:t>(413) 540-XXXX | Apresenter@iso-ne.com</a:t>
            </a:r>
          </a:p>
        </p:txBody>
      </p:sp>
    </p:spTree>
    <p:extLst>
      <p:ext uri="{BB962C8B-B14F-4D97-AF65-F5344CB8AC3E}">
        <p14:creationId xmlns:p14="http://schemas.microsoft.com/office/powerpoint/2010/main" xmlns="" val="784057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xmlns="" val="25309489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xmlns="" val="1846028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so transitional slide 3">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4" y="6300216"/>
            <a:ext cx="9143992" cy="567350"/>
          </a:xfrm>
          <a:prstGeom prst="rect">
            <a:avLst/>
          </a:prstGeom>
        </p:spPr>
      </p:pic>
      <p:sp>
        <p:nvSpPr>
          <p:cNvPr id="7" name="Rectangle 6"/>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8"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9"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10"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xmlns="" val="42604884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so transitional slide 4">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4" y="6300216"/>
            <a:ext cx="9143992" cy="567349"/>
          </a:xfrm>
          <a:prstGeom prst="rect">
            <a:avLst/>
          </a:prstGeom>
        </p:spPr>
      </p:pic>
      <p:sp>
        <p:nvSpPr>
          <p:cNvPr id="7" name="Rectangle 6"/>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8"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9"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10"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xmlns="" val="130652255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so 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
        <p:nvSpPr>
          <p:cNvPr id="7" name="Text Placeholder 2"/>
          <p:cNvSpPr>
            <a:spLocks noGrp="1"/>
          </p:cNvSpPr>
          <p:nvPr>
            <p:ph idx="1"/>
          </p:nvPr>
        </p:nvSpPr>
        <p:spPr>
          <a:xfrm>
            <a:off x="457200" y="1401762"/>
            <a:ext cx="8229600" cy="4812688"/>
          </a:xfrm>
          <a:prstGeom prst="rect">
            <a:avLst/>
          </a:prstGeom>
        </p:spPr>
        <p:txBody>
          <a:bodyPr vert="horz" lIns="91440" tIns="45720" rIns="91440" bIns="45720" rtlCol="0">
            <a:normAutofit/>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so for more info">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0C7F894-2A36-495D-AB7C-1055F7AC0F9D}" type="slidenum">
              <a:rPr lang="en-US" smtClean="0"/>
              <a:pPr/>
              <a:t>‹#›</a:t>
            </a:fld>
            <a:endParaRPr lang="en-US" dirty="0"/>
          </a:p>
        </p:txBody>
      </p:sp>
      <p:pic>
        <p:nvPicPr>
          <p:cNvPr id="5" name="Picture 4" descr="twitter-icon.png">
            <a:hlinkClick r:id="rId2"/>
          </p:cNvPr>
          <p:cNvPicPr>
            <a:picLocks noChangeAspect="1"/>
          </p:cNvPicPr>
          <p:nvPr userDrawn="1"/>
        </p:nvPicPr>
        <p:blipFill>
          <a:blip r:embed="rId3" cstate="print"/>
          <a:stretch>
            <a:fillRect/>
          </a:stretch>
        </p:blipFill>
        <p:spPr>
          <a:xfrm>
            <a:off x="6934200" y="381000"/>
            <a:ext cx="1752600" cy="1752600"/>
          </a:xfrm>
          <a:prstGeom prst="rect">
            <a:avLst/>
          </a:prstGeom>
        </p:spPr>
      </p:pic>
      <p:pic>
        <p:nvPicPr>
          <p:cNvPr id="6" name="Picture 4" descr="ISO Newswire">
            <a:hlinkClick r:id="rId4"/>
          </p:cNvPr>
          <p:cNvPicPr>
            <a:picLocks noChangeAspect="1" noChangeArrowheads="1"/>
          </p:cNvPicPr>
          <p:nvPr userDrawn="1"/>
        </p:nvPicPr>
        <p:blipFill>
          <a:blip r:embed="rId5" cstate="print"/>
          <a:srcRect/>
          <a:stretch>
            <a:fillRect/>
          </a:stretch>
        </p:blipFill>
        <p:spPr bwMode="auto">
          <a:xfrm>
            <a:off x="4953000" y="381000"/>
            <a:ext cx="1752599" cy="1752600"/>
          </a:xfrm>
          <a:prstGeom prst="rect">
            <a:avLst/>
          </a:prstGeom>
          <a:noFill/>
        </p:spPr>
      </p:pic>
      <p:pic>
        <p:nvPicPr>
          <p:cNvPr id="7" name="Picture 6" descr="iso-to-go-screenshot-1.jpg">
            <a:hlinkClick r:id="rId6"/>
          </p:cNvPr>
          <p:cNvPicPr>
            <a:picLocks noChangeAspect="1"/>
          </p:cNvPicPr>
          <p:nvPr userDrawn="1"/>
        </p:nvPicPr>
        <p:blipFill>
          <a:blip r:embed="rId7" cstate="print"/>
          <a:stretch>
            <a:fillRect/>
          </a:stretch>
        </p:blipFill>
        <p:spPr>
          <a:xfrm>
            <a:off x="5105400" y="2362200"/>
            <a:ext cx="2228850" cy="3205205"/>
          </a:xfrm>
          <a:prstGeom prst="rect">
            <a:avLst/>
          </a:prstGeom>
        </p:spPr>
      </p:pic>
      <p:pic>
        <p:nvPicPr>
          <p:cNvPr id="8" name="Picture 7" descr="iso-to-go-screenshot-6.jpg">
            <a:hlinkClick r:id="rId6"/>
          </p:cNvPr>
          <p:cNvPicPr>
            <a:picLocks noChangeAspect="1"/>
          </p:cNvPicPr>
          <p:nvPr userDrawn="1"/>
        </p:nvPicPr>
        <p:blipFill>
          <a:blip r:embed="rId8" cstate="print"/>
          <a:stretch>
            <a:fillRect/>
          </a:stretch>
        </p:blipFill>
        <p:spPr>
          <a:xfrm>
            <a:off x="6324600" y="2971800"/>
            <a:ext cx="2228850" cy="3205205"/>
          </a:xfrm>
          <a:prstGeom prst="rect">
            <a:avLst/>
          </a:prstGeom>
        </p:spPr>
      </p:pic>
      <p:pic>
        <p:nvPicPr>
          <p:cNvPr id="9" name="Picture 8" descr="google-play-badge.png">
            <a:hlinkClick r:id="rId9"/>
          </p:cNvPr>
          <p:cNvPicPr>
            <a:picLocks noChangeAspect="1"/>
          </p:cNvPicPr>
          <p:nvPr userDrawn="1"/>
        </p:nvPicPr>
        <p:blipFill>
          <a:blip r:embed="rId10" cstate="print"/>
          <a:stretch>
            <a:fillRect/>
          </a:stretch>
        </p:blipFill>
        <p:spPr>
          <a:xfrm>
            <a:off x="1066800" y="5619750"/>
            <a:ext cx="1238250" cy="409575"/>
          </a:xfrm>
          <a:prstGeom prst="rect">
            <a:avLst/>
          </a:prstGeom>
        </p:spPr>
      </p:pic>
      <p:pic>
        <p:nvPicPr>
          <p:cNvPr id="10" name="Picture 9" descr="app-store-badge.png">
            <a:hlinkClick r:id="rId11"/>
          </p:cNvPr>
          <p:cNvPicPr>
            <a:picLocks noChangeAspect="1"/>
          </p:cNvPicPr>
          <p:nvPr userDrawn="1"/>
        </p:nvPicPr>
        <p:blipFill>
          <a:blip r:embed="rId12" cstate="print"/>
          <a:stretch>
            <a:fillRect/>
          </a:stretch>
        </p:blipFill>
        <p:spPr>
          <a:xfrm>
            <a:off x="2667000" y="5619750"/>
            <a:ext cx="1276350" cy="409575"/>
          </a:xfrm>
          <a:prstGeom prst="rect">
            <a:avLst/>
          </a:prstGeom>
        </p:spPr>
      </p:pic>
      <p:sp>
        <p:nvSpPr>
          <p:cNvPr id="11" name="TextBox 10"/>
          <p:cNvSpPr txBox="1"/>
          <p:nvPr userDrawn="1"/>
        </p:nvSpPr>
        <p:spPr>
          <a:xfrm>
            <a:off x="457200" y="1457325"/>
            <a:ext cx="4495800" cy="421653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srgbClr val="000000"/>
                </a:solidFill>
              </a:rPr>
              <a:t>Subscribe to the </a:t>
            </a:r>
            <a:r>
              <a:rPr lang="en-US" sz="2000" b="1" i="1" dirty="0" smtClean="0">
                <a:solidFill>
                  <a:srgbClr val="000000"/>
                </a:solidFill>
              </a:rPr>
              <a:t>ISO Newswire</a:t>
            </a:r>
            <a:endParaRPr lang="en-US" sz="1400" b="1" i="0" dirty="0" smtClean="0">
              <a:solidFill>
                <a:srgbClr val="000000"/>
              </a:solidFill>
            </a:endParaRP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3"/>
              </a:rPr>
              <a:t>ISO Newswire</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your source for regular news about ISO New England and the wholesale electricity industry within the six-state region </a:t>
            </a:r>
          </a:p>
          <a:p>
            <a:pPr marL="342900" indent="-342900">
              <a:spcBef>
                <a:spcPts val="1200"/>
              </a:spcBef>
              <a:buFont typeface="Arial" panose="020B0604020202020204" pitchFamily="34" charset="0"/>
              <a:buChar char="•"/>
            </a:pPr>
            <a:r>
              <a:rPr lang="en-US" sz="2000" dirty="0" smtClean="0">
                <a:solidFill>
                  <a:srgbClr val="000000"/>
                </a:solidFill>
              </a:rPr>
              <a:t>Log on to </a:t>
            </a:r>
            <a:r>
              <a:rPr lang="en-US" sz="2000" b="1" dirty="0" smtClean="0">
                <a:solidFill>
                  <a:srgbClr val="000000"/>
                </a:solidFill>
              </a:rPr>
              <a:t>ISO Express </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4"/>
              </a:rPr>
              <a:t>ISO Express</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provides real-time data on New England’s wholesale electricity markets and power system operations</a:t>
            </a:r>
          </a:p>
          <a:p>
            <a:pPr marL="342900" indent="-342900">
              <a:spcBef>
                <a:spcPts val="1200"/>
              </a:spcBef>
              <a:buFont typeface="Arial" panose="020B0604020202020204" pitchFamily="34" charset="0"/>
              <a:buChar char="•"/>
            </a:pPr>
            <a:r>
              <a:rPr lang="en-US" sz="2000" dirty="0" smtClean="0">
                <a:solidFill>
                  <a:srgbClr val="000000"/>
                </a:solidFill>
              </a:rPr>
              <a:t>Follow the ISO on </a:t>
            </a:r>
            <a:r>
              <a:rPr lang="en-US" sz="2000" b="1" dirty="0" smtClean="0">
                <a:solidFill>
                  <a:srgbClr val="000000"/>
                </a:solidFill>
              </a:rPr>
              <a:t>Twitter</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5"/>
              </a:rPr>
              <a:t>@isonewengland</a:t>
            </a:r>
            <a:endParaRPr lang="en-US" sz="1400" i="1" kern="1200" baseline="0" dirty="0" smtClean="0">
              <a:solidFill>
                <a:srgbClr val="000000"/>
              </a:solidFill>
              <a:latin typeface="+mn-lt"/>
              <a:ea typeface="+mn-ea"/>
              <a:cs typeface="+mn-cs"/>
            </a:endParaRPr>
          </a:p>
          <a:p>
            <a:pPr marL="342900" indent="-342900">
              <a:spcBef>
                <a:spcPts val="1200"/>
              </a:spcBef>
              <a:buFont typeface="Arial" panose="020B0604020202020204" pitchFamily="34" charset="0"/>
              <a:buChar char="•"/>
            </a:pPr>
            <a:r>
              <a:rPr lang="en-US" sz="2000" dirty="0" smtClean="0">
                <a:solidFill>
                  <a:srgbClr val="000000"/>
                </a:solidFill>
              </a:rPr>
              <a:t>Download the </a:t>
            </a:r>
            <a:r>
              <a:rPr lang="en-US" sz="2000" b="1" dirty="0" smtClean="0">
                <a:solidFill>
                  <a:srgbClr val="000000"/>
                </a:solidFill>
              </a:rPr>
              <a:t>ISO to Go App</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6"/>
              </a:rPr>
              <a:t>ISO to Go</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a free mobile application that puts real-time wholesale electricity pricing and power grid information in the palm of your hand </a:t>
            </a:r>
          </a:p>
          <a:p>
            <a:pPr lvl="1"/>
            <a:endParaRPr lang="en-US" dirty="0" smtClean="0"/>
          </a:p>
        </p:txBody>
      </p:sp>
      <p:sp>
        <p:nvSpPr>
          <p:cNvPr id="12" name="TextBox 11"/>
          <p:cNvSpPr txBox="1"/>
          <p:nvPr userDrawn="1"/>
        </p:nvSpPr>
        <p:spPr>
          <a:xfrm>
            <a:off x="457200" y="358200"/>
            <a:ext cx="8229600" cy="584775"/>
          </a:xfrm>
          <a:prstGeom prst="rect">
            <a:avLst/>
          </a:prstGeom>
          <a:noFill/>
        </p:spPr>
        <p:txBody>
          <a:bodyPr wrap="square" rtlCol="0">
            <a:spAutoFit/>
          </a:bodyPr>
          <a:lstStyle/>
          <a:p>
            <a:r>
              <a:rPr lang="en-US" sz="3200" b="1" dirty="0" smtClean="0">
                <a:solidFill>
                  <a:srgbClr val="000000"/>
                </a:solidFill>
                <a:latin typeface="+mj-lt"/>
              </a:rPr>
              <a:t>For More Information…</a:t>
            </a:r>
            <a:endParaRPr lang="en-US" sz="3200" b="1" dirty="0">
              <a:solidFill>
                <a:srgbClr val="000000"/>
              </a:solidFill>
              <a:latin typeface="+mj-lt"/>
            </a:endParaRPr>
          </a:p>
        </p:txBody>
      </p:sp>
    </p:spTree>
    <p:extLst>
      <p:ext uri="{BB962C8B-B14F-4D97-AF65-F5344CB8AC3E}">
        <p14:creationId xmlns:p14="http://schemas.microsoft.com/office/powerpoint/2010/main" xmlns="" val="2298613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3" cstate="print">
            <a:extLst>
              <a:ext uri="{28A0092B-C50C-407E-A947-70E740481C1C}">
                <a14:useLocalDpi xmlns:a14="http://schemas.microsoft.com/office/drawing/2010/main" xmlns="" val="0"/>
              </a:ext>
            </a:extLst>
          </a:blip>
          <a:stretch>
            <a:fillRect/>
          </a:stretch>
        </p:blipFill>
        <p:spPr>
          <a:xfrm>
            <a:off x="4" y="6290650"/>
            <a:ext cx="9143992" cy="567350"/>
          </a:xfrm>
          <a:prstGeom prst="rect">
            <a:avLst/>
          </a:prstGeom>
        </p:spPr>
      </p:pic>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371600"/>
            <a:ext cx="8229600" cy="48126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
        <p:nvSpPr>
          <p:cNvPr id="4" name="Rectangle 3"/>
          <p:cNvSpPr/>
          <p:nvPr/>
        </p:nvSpPr>
        <p:spPr>
          <a:xfrm>
            <a:off x="3900856" y="6329046"/>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707" r:id="rId1"/>
    <p:sldLayoutId id="2147483683" r:id="rId2"/>
    <p:sldLayoutId id="2147483714" r:id="rId3"/>
    <p:sldLayoutId id="2147483715" r:id="rId4"/>
    <p:sldLayoutId id="2147483716" r:id="rId5"/>
    <p:sldLayoutId id="2147483675" r:id="rId6"/>
    <p:sldLayoutId id="2147483650" r:id="rId7"/>
    <p:sldLayoutId id="2147483664" r:id="rId8"/>
    <p:sldLayoutId id="2147483720" r:id="rId9"/>
    <p:sldLayoutId id="2147483684" r:id="rId10"/>
    <p:sldLayoutId id="2147483687" r:id="rId11"/>
    <p:sldLayoutId id="2147483688" r:id="rId12"/>
    <p:sldLayoutId id="2147483689" r:id="rId13"/>
    <p:sldLayoutId id="2147483690" r:id="rId14"/>
    <p:sldLayoutId id="2147483691" r:id="rId15"/>
    <p:sldLayoutId id="2147483692" r:id="rId16"/>
    <p:sldLayoutId id="2147483693" r:id="rId17"/>
    <p:sldLayoutId id="2147483694" r:id="rId18"/>
    <p:sldLayoutId id="2147483695" r:id="rId19"/>
    <p:sldLayoutId id="2147483696" r:id="rId20"/>
    <p:sldLayoutId id="2147483697" r:id="rId21"/>
    <p:sldLayoutId id="2147483698" r:id="rId22"/>
    <p:sldLayoutId id="2147483699" r:id="rId23"/>
    <p:sldLayoutId id="2147483700" r:id="rId24"/>
    <p:sldLayoutId id="2147483701" r:id="rId25"/>
    <p:sldLayoutId id="2147483702" r:id="rId26"/>
    <p:sldLayoutId id="2147483703" r:id="rId27"/>
    <p:sldLayoutId id="2147483717" r:id="rId28"/>
    <p:sldLayoutId id="2147483718" r:id="rId29"/>
    <p:sldLayoutId id="2147483719" r:id="rId30"/>
    <p:sldLayoutId id="2147483721" r:id="rId31"/>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Tree>
    <p:extLst>
      <p:ext uri="{BB962C8B-B14F-4D97-AF65-F5344CB8AC3E}">
        <p14:creationId xmlns:p14="http://schemas.microsoft.com/office/powerpoint/2010/main" xmlns="" val="3189846755"/>
      </p:ext>
    </p:extLst>
  </p:cSld>
  <p:clrMap bg1="lt1" tx1="dk1" bg2="lt2" tx2="dk2" accent1="accent1" accent2="accent2" accent3="accent3" accent4="accent4" accent5="accent5" accent6="accent6" hlink="hlink" folHlink="folHlink"/>
  <p:sldLayoutIdLst>
    <p:sldLayoutId id="2147483712" r:id="rId1"/>
    <p:sldLayoutId id="2147483713"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pPr algn="l"/>
            <a:r>
              <a:rPr lang="en-US" dirty="0" smtClean="0"/>
              <a:t>		July 20, 2016      |	      Stowe, Vermont</a:t>
            </a:r>
            <a:endParaRPr lang="en-US" dirty="0"/>
          </a:p>
        </p:txBody>
      </p:sp>
      <p:sp>
        <p:nvSpPr>
          <p:cNvPr id="6" name="Text Placeholder 5"/>
          <p:cNvSpPr>
            <a:spLocks noGrp="1"/>
          </p:cNvSpPr>
          <p:nvPr>
            <p:ph type="body" sz="quarter" idx="17"/>
          </p:nvPr>
        </p:nvSpPr>
        <p:spPr/>
        <p:txBody>
          <a:bodyPr/>
          <a:lstStyle/>
          <a:p>
            <a:r>
              <a:rPr lang="en-US" dirty="0" smtClean="0"/>
              <a:t>Henry Yoshimura</a:t>
            </a:r>
            <a:endParaRPr lang="en-US" dirty="0"/>
          </a:p>
        </p:txBody>
      </p:sp>
      <p:sp>
        <p:nvSpPr>
          <p:cNvPr id="7" name="Text Placeholder 6"/>
          <p:cNvSpPr>
            <a:spLocks noGrp="1"/>
          </p:cNvSpPr>
          <p:nvPr>
            <p:ph type="body" sz="quarter" idx="18"/>
          </p:nvPr>
        </p:nvSpPr>
        <p:spPr>
          <a:xfrm>
            <a:off x="3289002" y="5582096"/>
            <a:ext cx="5626398" cy="590103"/>
          </a:xfrm>
        </p:spPr>
        <p:txBody>
          <a:bodyPr>
            <a:normAutofit/>
          </a:bodyPr>
          <a:lstStyle/>
          <a:p>
            <a:r>
              <a:rPr lang="en-US" dirty="0" smtClean="0">
                <a:solidFill>
                  <a:schemeClr val="accent1"/>
                </a:solidFill>
              </a:rPr>
              <a:t>(413) 540-4460 | hyoshimura@iso-ne.com</a:t>
            </a:r>
          </a:p>
          <a:p>
            <a:endParaRPr lang="en-US" dirty="0" smtClean="0">
              <a:solidFill>
                <a:schemeClr val="accent1"/>
              </a:solidFill>
            </a:endParaRPr>
          </a:p>
        </p:txBody>
      </p:sp>
      <p:sp>
        <p:nvSpPr>
          <p:cNvPr id="5" name="Text Placeholder 4"/>
          <p:cNvSpPr>
            <a:spLocks noGrp="1"/>
          </p:cNvSpPr>
          <p:nvPr>
            <p:ph type="body" sz="quarter" idx="16"/>
          </p:nvPr>
        </p:nvSpPr>
        <p:spPr/>
        <p:txBody>
          <a:bodyPr>
            <a:normAutofit fontScale="92500"/>
          </a:bodyPr>
          <a:lstStyle/>
          <a:p>
            <a:r>
              <a:rPr lang="en-US" dirty="0" smtClean="0"/>
              <a:t>Scope of Conforming Changes to Fully Integrate Demand Response into Wholesale Markets</a:t>
            </a:r>
            <a:endParaRPr lang="en-US" dirty="0"/>
          </a:p>
        </p:txBody>
      </p:sp>
      <p:sp>
        <p:nvSpPr>
          <p:cNvPr id="8" name="Text Placeholder 7"/>
          <p:cNvSpPr>
            <a:spLocks noGrp="1"/>
          </p:cNvSpPr>
          <p:nvPr>
            <p:ph type="body" sz="quarter" idx="19"/>
          </p:nvPr>
        </p:nvSpPr>
        <p:spPr/>
        <p:txBody>
          <a:bodyPr/>
          <a:lstStyle/>
          <a:p>
            <a:r>
              <a:rPr lang="en-US" dirty="0"/>
              <a:t>PRD Conforming Changes: Demand Response Full Integration</a:t>
            </a:r>
          </a:p>
        </p:txBody>
      </p:sp>
    </p:spTree>
    <p:extLst>
      <p:ext uri="{BB962C8B-B14F-4D97-AF65-F5344CB8AC3E}">
        <p14:creationId xmlns:p14="http://schemas.microsoft.com/office/powerpoint/2010/main" xmlns="" val="4456215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Integrating Demand Response into the Base Market Design-Cont’d</a:t>
            </a:r>
            <a:endParaRPr lang="en-US" sz="2800" dirty="0"/>
          </a:p>
        </p:txBody>
      </p:sp>
      <p:sp>
        <p:nvSpPr>
          <p:cNvPr id="3" name="Text Placeholder 2"/>
          <p:cNvSpPr>
            <a:spLocks noGrp="1"/>
          </p:cNvSpPr>
          <p:nvPr>
            <p:ph type="body" sz="quarter" idx="4294967295"/>
          </p:nvPr>
        </p:nvSpPr>
        <p:spPr>
          <a:xfrm>
            <a:off x="533400" y="1371600"/>
            <a:ext cx="8229600" cy="4800600"/>
          </a:xfrm>
          <a:prstGeom prst="rect">
            <a:avLst/>
          </a:prstGeom>
        </p:spPr>
        <p:txBody>
          <a:bodyPr>
            <a:normAutofit/>
          </a:bodyPr>
          <a:lstStyle/>
          <a:p>
            <a:pPr>
              <a:spcBef>
                <a:spcPts val="600"/>
              </a:spcBef>
            </a:pPr>
            <a:r>
              <a:rPr lang="en-US" dirty="0" smtClean="0"/>
              <a:t>Net </a:t>
            </a:r>
            <a:r>
              <a:rPr lang="en-US" dirty="0"/>
              <a:t>Commitment Period Compensation (NCPC)</a:t>
            </a:r>
          </a:p>
          <a:p>
            <a:pPr lvl="1"/>
            <a:r>
              <a:rPr lang="en-US" dirty="0"/>
              <a:t>Section III.E2.9.4 makes Demand Response Resources eligible for NCPC credits and charges, but Section III.F, which governs NCPC accounting, does not include Demand Response Resources in such accounting</a:t>
            </a:r>
          </a:p>
          <a:p>
            <a:pPr lvl="1"/>
            <a:r>
              <a:rPr lang="en-US" dirty="0"/>
              <a:t>Section III.F must be modified to integrate Demand Response </a:t>
            </a:r>
            <a:r>
              <a:rPr lang="en-US" dirty="0" smtClean="0"/>
              <a:t>Resources</a:t>
            </a:r>
          </a:p>
          <a:p>
            <a:pPr lvl="1"/>
            <a:r>
              <a:rPr lang="en-US" dirty="0" smtClean="0"/>
              <a:t>As shown in the 2015 NCPC Summary Data report:</a:t>
            </a:r>
          </a:p>
          <a:p>
            <a:pPr marL="0" indent="0">
              <a:buNone/>
            </a:pPr>
            <a:r>
              <a:rPr lang="en-US" dirty="0"/>
              <a:t>        </a:t>
            </a:r>
            <a:endParaRPr lang="en-US" sz="3200" dirty="0"/>
          </a:p>
          <a:p>
            <a:pPr lvl="1"/>
            <a:endParaRPr lang="en-US" dirty="0" smtClean="0"/>
          </a:p>
          <a:p>
            <a:pPr lvl="1"/>
            <a:endParaRPr lang="en-US" dirty="0" smtClean="0"/>
          </a:p>
          <a:p>
            <a:pPr lvl="1"/>
            <a:endParaRPr lang="en-US" dirty="0" smtClean="0"/>
          </a:p>
        </p:txBody>
      </p:sp>
      <p:sp>
        <p:nvSpPr>
          <p:cNvPr id="4" name="Slide Number Placeholder 3"/>
          <p:cNvSpPr>
            <a:spLocks noGrp="1"/>
          </p:cNvSpPr>
          <p:nvPr>
            <p:ph type="sldNum" sz="quarter" idx="4294967295"/>
          </p:nvPr>
        </p:nvSpPr>
        <p:spPr>
          <a:xfrm>
            <a:off x="8610600" y="6400800"/>
            <a:ext cx="313326" cy="263518"/>
          </a:xfrm>
          <a:prstGeom prst="rect">
            <a:avLst/>
          </a:prstGeom>
        </p:spPr>
        <p:txBody>
          <a:bodyPr/>
          <a:lstStyle/>
          <a:p>
            <a:fld id="{10C7F894-2A36-495D-AB7C-1055F7AC0F9D}" type="slidenum">
              <a:rPr lang="en-US" smtClean="0"/>
              <a:pPr/>
              <a:t>10</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815168733"/>
              </p:ext>
            </p:extLst>
          </p:nvPr>
        </p:nvGraphicFramePr>
        <p:xfrm>
          <a:off x="1524000" y="3688080"/>
          <a:ext cx="6096000" cy="2560320"/>
        </p:xfrm>
        <a:graphic>
          <a:graphicData uri="http://schemas.openxmlformats.org/drawingml/2006/table">
            <a:tbl>
              <a:tblPr firstRow="1" bandRow="1">
                <a:tableStyleId>{5C22544A-7EE6-4342-B048-85BDC9FD1C3A}</a:tableStyleId>
              </a:tblPr>
              <a:tblGrid>
                <a:gridCol w="2133600"/>
                <a:gridCol w="1930400"/>
                <a:gridCol w="2032000"/>
              </a:tblGrid>
              <a:tr h="217714">
                <a:tc>
                  <a:txBody>
                    <a:bodyPr/>
                    <a:lstStyle/>
                    <a:p>
                      <a:r>
                        <a:rPr lang="en-US" dirty="0" smtClean="0"/>
                        <a:t>Category</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r"/>
                      <a:r>
                        <a:rPr lang="en-US" dirty="0" smtClean="0"/>
                        <a:t>Amount</a:t>
                      </a:r>
                      <a:endParaRPr lang="en-US" dirty="0"/>
                    </a:p>
                  </a:txBody>
                  <a:tcPr>
                    <a:lnT w="12700" cap="flat" cmpd="sng" algn="ctr">
                      <a:solidFill>
                        <a:schemeClr val="tx1"/>
                      </a:solidFill>
                      <a:prstDash val="solid"/>
                      <a:round/>
                      <a:headEnd type="none" w="med" len="med"/>
                      <a:tailEnd type="none" w="med" len="med"/>
                    </a:lnT>
                  </a:tcPr>
                </a:tc>
                <a:tc>
                  <a:txBody>
                    <a:bodyPr/>
                    <a:lstStyle/>
                    <a:p>
                      <a:pPr algn="r"/>
                      <a:r>
                        <a:rPr lang="en-US" dirty="0" smtClean="0"/>
                        <a:t>% of Total</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217714">
                <a:tc>
                  <a:txBody>
                    <a:bodyPr/>
                    <a:lstStyle/>
                    <a:p>
                      <a:r>
                        <a:rPr lang="en-US" dirty="0" smtClean="0"/>
                        <a:t>Economic</a:t>
                      </a:r>
                      <a:endParaRPr lang="en-US" dirty="0"/>
                    </a:p>
                  </a:txBody>
                  <a:tcPr>
                    <a:lnL w="12700" cap="flat" cmpd="sng" algn="ctr">
                      <a:solidFill>
                        <a:schemeClr val="tx1"/>
                      </a:solidFill>
                      <a:prstDash val="solid"/>
                      <a:round/>
                      <a:headEnd type="none" w="med" len="med"/>
                      <a:tailEnd type="none" w="med" len="med"/>
                    </a:lnL>
                  </a:tcPr>
                </a:tc>
                <a:tc>
                  <a:txBody>
                    <a:bodyPr/>
                    <a:lstStyle/>
                    <a:p>
                      <a:pPr algn="r"/>
                      <a:r>
                        <a:rPr lang="en-US" dirty="0" smtClean="0"/>
                        <a:t>$69,184,928</a:t>
                      </a:r>
                      <a:endParaRPr lang="en-US" dirty="0"/>
                    </a:p>
                  </a:txBody>
                  <a:tcPr/>
                </a:tc>
                <a:tc>
                  <a:txBody>
                    <a:bodyPr/>
                    <a:lstStyle/>
                    <a:p>
                      <a:pPr algn="r"/>
                      <a:r>
                        <a:rPr lang="en-US" dirty="0" smtClean="0"/>
                        <a:t>59%</a:t>
                      </a:r>
                      <a:endParaRPr lang="en-US" dirty="0"/>
                    </a:p>
                  </a:txBody>
                  <a:tcPr>
                    <a:lnR w="12700" cap="flat" cmpd="sng" algn="ctr">
                      <a:solidFill>
                        <a:schemeClr val="tx1"/>
                      </a:solidFill>
                      <a:prstDash val="solid"/>
                      <a:round/>
                      <a:headEnd type="none" w="med" len="med"/>
                      <a:tailEnd type="none" w="med" len="med"/>
                    </a:lnR>
                  </a:tcPr>
                </a:tc>
              </a:tr>
              <a:tr h="217714">
                <a:tc>
                  <a:txBody>
                    <a:bodyPr/>
                    <a:lstStyle/>
                    <a:p>
                      <a:r>
                        <a:rPr lang="en-US" dirty="0" smtClean="0"/>
                        <a:t>Second Contingency</a:t>
                      </a:r>
                      <a:endParaRPr lang="en-US" dirty="0"/>
                    </a:p>
                  </a:txBody>
                  <a:tcPr>
                    <a:lnL w="12700" cap="flat" cmpd="sng" algn="ctr">
                      <a:solidFill>
                        <a:schemeClr val="tx1"/>
                      </a:solidFill>
                      <a:prstDash val="solid"/>
                      <a:round/>
                      <a:headEnd type="none" w="med" len="med"/>
                      <a:tailEnd type="none" w="med" len="med"/>
                    </a:lnL>
                  </a:tcPr>
                </a:tc>
                <a:tc>
                  <a:txBody>
                    <a:bodyPr/>
                    <a:lstStyle/>
                    <a:p>
                      <a:pPr algn="r"/>
                      <a:r>
                        <a:rPr lang="en-US" dirty="0" smtClean="0"/>
                        <a:t>$42,697,368</a:t>
                      </a:r>
                      <a:endParaRPr lang="en-US" dirty="0"/>
                    </a:p>
                  </a:txBody>
                  <a:tcPr/>
                </a:tc>
                <a:tc>
                  <a:txBody>
                    <a:bodyPr/>
                    <a:lstStyle/>
                    <a:p>
                      <a:pPr algn="r"/>
                      <a:r>
                        <a:rPr lang="en-US" dirty="0" smtClean="0"/>
                        <a:t>36%</a:t>
                      </a:r>
                      <a:endParaRPr lang="en-US" dirty="0"/>
                    </a:p>
                  </a:txBody>
                  <a:tcPr>
                    <a:lnR w="12700" cap="flat" cmpd="sng" algn="ctr">
                      <a:solidFill>
                        <a:schemeClr val="tx1"/>
                      </a:solidFill>
                      <a:prstDash val="solid"/>
                      <a:round/>
                      <a:headEnd type="none" w="med" len="med"/>
                      <a:tailEnd type="none" w="med" len="med"/>
                    </a:lnR>
                  </a:tcPr>
                </a:tc>
              </a:tr>
              <a:tr h="217714">
                <a:tc>
                  <a:txBody>
                    <a:bodyPr/>
                    <a:lstStyle/>
                    <a:p>
                      <a:r>
                        <a:rPr lang="en-US" dirty="0" smtClean="0"/>
                        <a:t>Voltage (VAR)</a:t>
                      </a:r>
                      <a:endParaRPr lang="en-US" dirty="0"/>
                    </a:p>
                  </a:txBody>
                  <a:tcPr>
                    <a:lnL w="12700" cap="flat" cmpd="sng" algn="ctr">
                      <a:solidFill>
                        <a:schemeClr val="tx1"/>
                      </a:solidFill>
                      <a:prstDash val="solid"/>
                      <a:round/>
                      <a:headEnd type="none" w="med" len="med"/>
                      <a:tailEnd type="none" w="med" len="med"/>
                    </a:lnL>
                  </a:tcPr>
                </a:tc>
                <a:tc>
                  <a:txBody>
                    <a:bodyPr/>
                    <a:lstStyle/>
                    <a:p>
                      <a:pPr algn="r"/>
                      <a:r>
                        <a:rPr lang="en-US" dirty="0" smtClean="0"/>
                        <a:t>$5,389,116</a:t>
                      </a:r>
                      <a:endParaRPr lang="en-US" dirty="0"/>
                    </a:p>
                  </a:txBody>
                  <a:tcPr/>
                </a:tc>
                <a:tc>
                  <a:txBody>
                    <a:bodyPr/>
                    <a:lstStyle/>
                    <a:p>
                      <a:pPr algn="r"/>
                      <a:r>
                        <a:rPr lang="en-US" dirty="0" smtClean="0"/>
                        <a:t>5%</a:t>
                      </a:r>
                      <a:endParaRPr lang="en-US" dirty="0"/>
                    </a:p>
                  </a:txBody>
                  <a:tcPr>
                    <a:lnR w="12700" cap="flat" cmpd="sng" algn="ctr">
                      <a:solidFill>
                        <a:schemeClr val="tx1"/>
                      </a:solidFill>
                      <a:prstDash val="solid"/>
                      <a:round/>
                      <a:headEnd type="none" w="med" len="med"/>
                      <a:tailEnd type="none" w="med" len="med"/>
                    </a:lnR>
                  </a:tcPr>
                </a:tc>
              </a:tr>
              <a:tr h="217714">
                <a:tc>
                  <a:txBody>
                    <a:bodyPr/>
                    <a:lstStyle/>
                    <a:p>
                      <a:r>
                        <a:rPr lang="en-US" dirty="0" smtClean="0"/>
                        <a:t>Distribution (SCR)</a:t>
                      </a:r>
                      <a:endParaRPr lang="en-US" dirty="0"/>
                    </a:p>
                  </a:txBody>
                  <a:tcPr>
                    <a:lnL w="12700" cap="flat" cmpd="sng" algn="ctr">
                      <a:solidFill>
                        <a:schemeClr val="tx1"/>
                      </a:solidFill>
                      <a:prstDash val="solid"/>
                      <a:round/>
                      <a:headEnd type="none" w="med" len="med"/>
                      <a:tailEnd type="none" w="med" len="med"/>
                    </a:lnL>
                  </a:tcPr>
                </a:tc>
                <a:tc>
                  <a:txBody>
                    <a:bodyPr/>
                    <a:lstStyle/>
                    <a:p>
                      <a:pPr algn="r"/>
                      <a:r>
                        <a:rPr lang="en-US" dirty="0" smtClean="0"/>
                        <a:t>$40,888</a:t>
                      </a:r>
                      <a:endParaRPr lang="en-US" dirty="0"/>
                    </a:p>
                  </a:txBody>
                  <a:tcPr/>
                </a:tc>
                <a:tc>
                  <a:txBody>
                    <a:bodyPr/>
                    <a:lstStyle/>
                    <a:p>
                      <a:pPr algn="r"/>
                      <a:r>
                        <a:rPr lang="en-US" dirty="0" smtClean="0"/>
                        <a:t>&lt;1%</a:t>
                      </a:r>
                      <a:endParaRPr lang="en-US" dirty="0"/>
                    </a:p>
                  </a:txBody>
                  <a:tcPr>
                    <a:lnR w="12700" cap="flat" cmpd="sng" algn="ctr">
                      <a:solidFill>
                        <a:schemeClr val="tx1"/>
                      </a:solidFill>
                      <a:prstDash val="solid"/>
                      <a:round/>
                      <a:headEnd type="none" w="med" len="med"/>
                      <a:tailEnd type="none" w="med" len="med"/>
                    </a:lnR>
                  </a:tcPr>
                </a:tc>
              </a:tr>
              <a:tr h="217714">
                <a:tc>
                  <a:txBody>
                    <a:bodyPr/>
                    <a:lstStyle/>
                    <a:p>
                      <a:r>
                        <a:rPr lang="en-US" dirty="0" smtClean="0"/>
                        <a:t>ISO</a:t>
                      </a:r>
                      <a:r>
                        <a:rPr lang="en-US" baseline="0" dirty="0" smtClean="0"/>
                        <a:t>-initiated audits</a:t>
                      </a:r>
                      <a:endParaRPr lang="en-US" dirty="0"/>
                    </a:p>
                  </a:txBody>
                  <a:tcPr>
                    <a:lnL w="12700" cap="flat" cmpd="sng" algn="ctr">
                      <a:solidFill>
                        <a:schemeClr val="tx1"/>
                      </a:solidFill>
                      <a:prstDash val="solid"/>
                      <a:round/>
                      <a:headEnd type="none" w="med" len="med"/>
                      <a:tailEnd type="none" w="med" len="med"/>
                    </a:lnL>
                  </a:tcPr>
                </a:tc>
                <a:tc>
                  <a:txBody>
                    <a:bodyPr/>
                    <a:lstStyle/>
                    <a:p>
                      <a:pPr algn="r"/>
                      <a:r>
                        <a:rPr lang="en-US" dirty="0" smtClean="0"/>
                        <a:t>$797,312</a:t>
                      </a:r>
                      <a:endParaRPr lang="en-US" dirty="0"/>
                    </a:p>
                  </a:txBody>
                  <a:tcPr/>
                </a:tc>
                <a:tc>
                  <a:txBody>
                    <a:bodyPr/>
                    <a:lstStyle/>
                    <a:p>
                      <a:pPr algn="r"/>
                      <a:r>
                        <a:rPr lang="en-US" dirty="0" smtClean="0"/>
                        <a:t>&lt;1%</a:t>
                      </a:r>
                      <a:endParaRPr lang="en-US" dirty="0"/>
                    </a:p>
                  </a:txBody>
                  <a:tcPr>
                    <a:lnR w="12700" cap="flat" cmpd="sng" algn="ctr">
                      <a:solidFill>
                        <a:schemeClr val="tx1"/>
                      </a:solidFill>
                      <a:prstDash val="solid"/>
                      <a:round/>
                      <a:headEnd type="none" w="med" len="med"/>
                      <a:tailEnd type="none" w="med" len="med"/>
                    </a:lnR>
                  </a:tcPr>
                </a:tc>
              </a:tr>
              <a:tr h="217714">
                <a:tc>
                  <a:txBody>
                    <a:bodyPr/>
                    <a:lstStyle/>
                    <a:p>
                      <a:r>
                        <a:rPr lang="en-US" b="1" dirty="0" smtClean="0"/>
                        <a:t>TOTAL</a:t>
                      </a:r>
                      <a:endParaRPr lang="en-US" b="1"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r"/>
                      <a:r>
                        <a:rPr lang="en-US" dirty="0" smtClean="0"/>
                        <a:t>$118,109,612</a:t>
                      </a:r>
                      <a:endParaRPr lang="en-US" dirty="0"/>
                    </a:p>
                  </a:txBody>
                  <a:tcPr>
                    <a:lnB w="12700" cap="flat" cmpd="sng" algn="ctr">
                      <a:solidFill>
                        <a:schemeClr val="tx1"/>
                      </a:solidFill>
                      <a:prstDash val="solid"/>
                      <a:round/>
                      <a:headEnd type="none" w="med" len="med"/>
                      <a:tailEnd type="none" w="med" len="med"/>
                    </a:lnB>
                  </a:tcPr>
                </a:tc>
                <a:tc>
                  <a:txBody>
                    <a:bodyPr/>
                    <a:lstStyle/>
                    <a:p>
                      <a:pPr algn="r"/>
                      <a:r>
                        <a:rPr lang="en-US" dirty="0" smtClean="0"/>
                        <a:t>100%</a:t>
                      </a:r>
                      <a:endParaRPr 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3415060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Integrating Demand Response into the Base Market Design-Cont’d</a:t>
            </a:r>
            <a:endParaRPr lang="en-US" sz="2800" strike="sngStrike" dirty="0"/>
          </a:p>
        </p:txBody>
      </p:sp>
      <p:sp>
        <p:nvSpPr>
          <p:cNvPr id="3" name="Text Placeholder 2"/>
          <p:cNvSpPr>
            <a:spLocks noGrp="1"/>
          </p:cNvSpPr>
          <p:nvPr>
            <p:ph type="body" sz="quarter" idx="4294967295"/>
          </p:nvPr>
        </p:nvSpPr>
        <p:spPr>
          <a:xfrm>
            <a:off x="533400" y="1524000"/>
            <a:ext cx="8229600" cy="4800600"/>
          </a:xfrm>
          <a:prstGeom prst="rect">
            <a:avLst/>
          </a:prstGeom>
        </p:spPr>
        <p:txBody>
          <a:bodyPr>
            <a:noAutofit/>
          </a:bodyPr>
          <a:lstStyle/>
          <a:p>
            <a:pPr>
              <a:spcBef>
                <a:spcPts val="600"/>
              </a:spcBef>
            </a:pPr>
            <a:r>
              <a:rPr lang="en-US" dirty="0" smtClean="0"/>
              <a:t>Self-Funding </a:t>
            </a:r>
            <a:r>
              <a:rPr lang="en-US" dirty="0"/>
              <a:t>Tariff </a:t>
            </a:r>
            <a:r>
              <a:rPr lang="en-US" dirty="0" smtClean="0"/>
              <a:t>(Section IV.A of the ISO Tariff)</a:t>
            </a:r>
            <a:endParaRPr lang="en-US" dirty="0"/>
          </a:p>
          <a:p>
            <a:pPr lvl="1"/>
            <a:r>
              <a:rPr lang="en-US" dirty="0" smtClean="0"/>
              <a:t>Schedule 2 of Section IV.A:  Used </a:t>
            </a:r>
            <a:r>
              <a:rPr lang="en-US" dirty="0"/>
              <a:t>to pay the costs associated with energy/reserve market administration</a:t>
            </a:r>
          </a:p>
          <a:p>
            <a:pPr lvl="1"/>
            <a:r>
              <a:rPr lang="en-US" dirty="0"/>
              <a:t>Once Demand Response Resources are integrated into the energy and reserve markets, they should be charged in accordance with ISO Schedule </a:t>
            </a:r>
            <a:r>
              <a:rPr lang="en-US" dirty="0" smtClean="0"/>
              <a:t>2</a:t>
            </a:r>
          </a:p>
          <a:p>
            <a:pPr lvl="1"/>
            <a:r>
              <a:rPr lang="en-US" dirty="0" smtClean="0"/>
              <a:t>For example:</a:t>
            </a:r>
          </a:p>
          <a:p>
            <a:pPr lvl="2"/>
            <a:r>
              <a:rPr lang="en-US" dirty="0" smtClean="0"/>
              <a:t>Assume a 5 MW resource offering one energy block (</a:t>
            </a:r>
            <a:r>
              <a:rPr lang="en-US" dirty="0"/>
              <a:t>i.e</a:t>
            </a:r>
            <a:r>
              <a:rPr lang="en-US" dirty="0" smtClean="0"/>
              <a:t>., </a:t>
            </a:r>
            <a:r>
              <a:rPr lang="en-US" dirty="0"/>
              <a:t>all energy offered at the same price)</a:t>
            </a:r>
          </a:p>
          <a:p>
            <a:pPr lvl="2"/>
            <a:r>
              <a:rPr lang="en-US" dirty="0" smtClean="0"/>
              <a:t>The offer is for </a:t>
            </a:r>
            <a:r>
              <a:rPr lang="en-US" dirty="0"/>
              <a:t>on-peak hours </a:t>
            </a:r>
            <a:r>
              <a:rPr lang="en-US" dirty="0" smtClean="0"/>
              <a:t>only (H.E</a:t>
            </a:r>
            <a:r>
              <a:rPr lang="en-US" dirty="0"/>
              <a:t>. 7 through 23 weekdays</a:t>
            </a:r>
            <a:r>
              <a:rPr lang="en-US" dirty="0" smtClean="0"/>
              <a:t>); the resource is </a:t>
            </a:r>
            <a:r>
              <a:rPr lang="en-US" dirty="0"/>
              <a:t>unavailable </a:t>
            </a:r>
            <a:r>
              <a:rPr lang="en-US" dirty="0" smtClean="0"/>
              <a:t>in other hours</a:t>
            </a:r>
          </a:p>
          <a:p>
            <a:pPr lvl="2"/>
            <a:r>
              <a:rPr lang="en-US" dirty="0" smtClean="0"/>
              <a:t>The resource </a:t>
            </a:r>
            <a:r>
              <a:rPr lang="en-US" dirty="0"/>
              <a:t>is dispatched 2% of the </a:t>
            </a:r>
            <a:r>
              <a:rPr lang="en-US" dirty="0" smtClean="0"/>
              <a:t>hours</a:t>
            </a:r>
            <a:endParaRPr lang="en-US" dirty="0"/>
          </a:p>
          <a:p>
            <a:pPr lvl="2"/>
            <a:r>
              <a:rPr lang="en-US" dirty="0" smtClean="0"/>
              <a:t>Total charges for the month would be about $222</a:t>
            </a:r>
            <a:endParaRPr lang="en-US" dirty="0"/>
          </a:p>
          <a:p>
            <a:pPr marL="457200" lvl="1" indent="0">
              <a:buNone/>
            </a:pPr>
            <a:endParaRPr lang="en-US" dirty="0"/>
          </a:p>
        </p:txBody>
      </p:sp>
      <p:sp>
        <p:nvSpPr>
          <p:cNvPr id="4" name="Slide Number Placeholder 3"/>
          <p:cNvSpPr>
            <a:spLocks noGrp="1"/>
          </p:cNvSpPr>
          <p:nvPr>
            <p:ph type="sldNum" sz="quarter" idx="4294967295"/>
          </p:nvPr>
        </p:nvSpPr>
        <p:spPr>
          <a:xfrm>
            <a:off x="8610600" y="6400800"/>
            <a:ext cx="313326" cy="263518"/>
          </a:xfrm>
          <a:prstGeom prst="rect">
            <a:avLst/>
          </a:prstGeom>
        </p:spPr>
        <p:txBody>
          <a:bodyPr/>
          <a:lstStyle/>
          <a:p>
            <a:fld id="{10C7F894-2A36-495D-AB7C-1055F7AC0F9D}" type="slidenum">
              <a:rPr lang="en-US" smtClean="0"/>
              <a:pPr/>
              <a:t>11</a:t>
            </a:fld>
            <a:endParaRPr lang="en-US" dirty="0"/>
          </a:p>
        </p:txBody>
      </p:sp>
    </p:spTree>
    <p:extLst>
      <p:ext uri="{BB962C8B-B14F-4D97-AF65-F5344CB8AC3E}">
        <p14:creationId xmlns:p14="http://schemas.microsoft.com/office/powerpoint/2010/main" xmlns="" val="37533101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Integrating Demand Response into the Base Market Design-Cont’d</a:t>
            </a:r>
            <a:endParaRPr lang="en-US" sz="2800" strike="sngStrike" dirty="0"/>
          </a:p>
        </p:txBody>
      </p:sp>
      <p:sp>
        <p:nvSpPr>
          <p:cNvPr id="3" name="Text Placeholder 2"/>
          <p:cNvSpPr>
            <a:spLocks noGrp="1"/>
          </p:cNvSpPr>
          <p:nvPr>
            <p:ph type="body" sz="quarter" idx="4294967295"/>
          </p:nvPr>
        </p:nvSpPr>
        <p:spPr>
          <a:xfrm>
            <a:off x="533400" y="1524000"/>
            <a:ext cx="8229600" cy="4800600"/>
          </a:xfrm>
          <a:prstGeom prst="rect">
            <a:avLst/>
          </a:prstGeom>
        </p:spPr>
        <p:txBody>
          <a:bodyPr>
            <a:noAutofit/>
          </a:bodyPr>
          <a:lstStyle/>
          <a:p>
            <a:pPr>
              <a:spcBef>
                <a:spcPts val="600"/>
              </a:spcBef>
            </a:pPr>
            <a:r>
              <a:rPr lang="en-US" dirty="0" smtClean="0"/>
              <a:t>Dispatch </a:t>
            </a:r>
            <a:r>
              <a:rPr lang="en-US" dirty="0"/>
              <a:t>Zone Pricing</a:t>
            </a:r>
          </a:p>
          <a:p>
            <a:pPr lvl="1"/>
            <a:r>
              <a:rPr lang="en-US" dirty="0" smtClean="0"/>
              <a:t>Since Demand </a:t>
            </a:r>
            <a:r>
              <a:rPr lang="en-US" dirty="0"/>
              <a:t>Response Resources can be an aggregation of assets located in the same Dispatch </a:t>
            </a:r>
            <a:r>
              <a:rPr lang="en-US" dirty="0" smtClean="0"/>
              <a:t>Zone, Dispatch Zone LMPs are needed starting June 1, 2018</a:t>
            </a:r>
          </a:p>
          <a:p>
            <a:pPr lvl="1"/>
            <a:r>
              <a:rPr lang="en-US" dirty="0" smtClean="0"/>
              <a:t>The calculation of Dispatch Zone LMPs must be reflected in the Tariff where appropriate</a:t>
            </a:r>
            <a:endParaRPr lang="en-US" dirty="0"/>
          </a:p>
          <a:p>
            <a:pPr lvl="1"/>
            <a:r>
              <a:rPr lang="en-US" dirty="0"/>
              <a:t>Effective date </a:t>
            </a:r>
            <a:r>
              <a:rPr lang="en-US" dirty="0" smtClean="0"/>
              <a:t>for calculating Dispatch Zone LMPs must be updated</a:t>
            </a:r>
          </a:p>
          <a:p>
            <a:pPr marL="457200" lvl="1" indent="0">
              <a:buNone/>
            </a:pPr>
            <a:endParaRPr lang="en-US" dirty="0" smtClean="0"/>
          </a:p>
        </p:txBody>
      </p:sp>
      <p:sp>
        <p:nvSpPr>
          <p:cNvPr id="4" name="Slide Number Placeholder 3"/>
          <p:cNvSpPr>
            <a:spLocks noGrp="1"/>
          </p:cNvSpPr>
          <p:nvPr>
            <p:ph type="sldNum" sz="quarter" idx="4294967295"/>
          </p:nvPr>
        </p:nvSpPr>
        <p:spPr>
          <a:xfrm>
            <a:off x="8610600" y="6400800"/>
            <a:ext cx="313326" cy="263518"/>
          </a:xfrm>
          <a:prstGeom prst="rect">
            <a:avLst/>
          </a:prstGeom>
        </p:spPr>
        <p:txBody>
          <a:bodyPr/>
          <a:lstStyle/>
          <a:p>
            <a:fld id="{10C7F894-2A36-495D-AB7C-1055F7AC0F9D}" type="slidenum">
              <a:rPr lang="en-US" smtClean="0"/>
              <a:pPr/>
              <a:t>12</a:t>
            </a:fld>
            <a:endParaRPr lang="en-US" dirty="0"/>
          </a:p>
        </p:txBody>
      </p:sp>
    </p:spTree>
    <p:extLst>
      <p:ext uri="{BB962C8B-B14F-4D97-AF65-F5344CB8AC3E}">
        <p14:creationId xmlns:p14="http://schemas.microsoft.com/office/powerpoint/2010/main" xmlns="" val="14845896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Integrating Demand Response into the Base Market Design-Cont’d</a:t>
            </a:r>
            <a:endParaRPr lang="en-US" sz="2800" strike="sngStrike" dirty="0"/>
          </a:p>
        </p:txBody>
      </p:sp>
      <p:sp>
        <p:nvSpPr>
          <p:cNvPr id="3" name="Text Placeholder 2"/>
          <p:cNvSpPr>
            <a:spLocks noGrp="1"/>
          </p:cNvSpPr>
          <p:nvPr>
            <p:ph type="body" sz="quarter" idx="4294967295"/>
          </p:nvPr>
        </p:nvSpPr>
        <p:spPr>
          <a:xfrm>
            <a:off x="533400" y="1447800"/>
            <a:ext cx="8229600" cy="4876800"/>
          </a:xfrm>
          <a:prstGeom prst="rect">
            <a:avLst/>
          </a:prstGeom>
        </p:spPr>
        <p:txBody>
          <a:bodyPr>
            <a:noAutofit/>
          </a:bodyPr>
          <a:lstStyle/>
          <a:p>
            <a:pPr>
              <a:lnSpc>
                <a:spcPct val="120000"/>
              </a:lnSpc>
              <a:spcBef>
                <a:spcPts val="600"/>
              </a:spcBef>
            </a:pPr>
            <a:r>
              <a:rPr lang="en-US" dirty="0"/>
              <a:t>Auditing Requirements</a:t>
            </a:r>
          </a:p>
          <a:p>
            <a:pPr lvl="1"/>
            <a:r>
              <a:rPr lang="en-US" dirty="0"/>
              <a:t>Full integration and PFP may require changes to active Demand Resource auditing practices</a:t>
            </a:r>
          </a:p>
          <a:p>
            <a:pPr lvl="1"/>
            <a:r>
              <a:rPr lang="en-US" dirty="0"/>
              <a:t>Auditing rules for Demand Response Resources and Real-Time Emergency Generation are being reviewed</a:t>
            </a:r>
          </a:p>
          <a:p>
            <a:pPr lvl="2"/>
            <a:r>
              <a:rPr lang="en-US" dirty="0"/>
              <a:t>Need for simultaneous auditing requirement under full integration</a:t>
            </a:r>
          </a:p>
          <a:p>
            <a:pPr lvl="2"/>
            <a:r>
              <a:rPr lang="en-US" dirty="0"/>
              <a:t>Remove any unneeded requirements</a:t>
            </a:r>
          </a:p>
          <a:p>
            <a:pPr>
              <a:spcBef>
                <a:spcPts val="600"/>
              </a:spcBef>
            </a:pPr>
            <a:r>
              <a:rPr lang="en-US" dirty="0" smtClean="0"/>
              <a:t>Tariff </a:t>
            </a:r>
            <a:r>
              <a:rPr lang="en-US" dirty="0"/>
              <a:t>Clarifications and Corrections</a:t>
            </a:r>
          </a:p>
          <a:p>
            <a:pPr lvl="1"/>
            <a:r>
              <a:rPr lang="en-US" dirty="0"/>
              <a:t>As the ISO reviews the Tariff during implementation activities, the ISO may identify areas in which Tariff changes are needed to:</a:t>
            </a:r>
          </a:p>
          <a:p>
            <a:pPr lvl="2"/>
            <a:r>
              <a:rPr lang="en-US" dirty="0"/>
              <a:t>Clarify or correct the Tariff to reflect the design intent</a:t>
            </a:r>
          </a:p>
          <a:p>
            <a:pPr lvl="2"/>
            <a:r>
              <a:rPr lang="en-US" dirty="0"/>
              <a:t>Correct inconsistent terminology and typographical errors</a:t>
            </a:r>
          </a:p>
          <a:p>
            <a:pPr marL="914400" lvl="2" indent="0">
              <a:buNone/>
            </a:pPr>
            <a:endParaRPr lang="en-US" dirty="0"/>
          </a:p>
        </p:txBody>
      </p:sp>
      <p:sp>
        <p:nvSpPr>
          <p:cNvPr id="4" name="Slide Number Placeholder 3"/>
          <p:cNvSpPr>
            <a:spLocks noGrp="1"/>
          </p:cNvSpPr>
          <p:nvPr>
            <p:ph type="sldNum" sz="quarter" idx="4294967295"/>
          </p:nvPr>
        </p:nvSpPr>
        <p:spPr>
          <a:xfrm>
            <a:off x="8610600" y="6400800"/>
            <a:ext cx="313326" cy="263518"/>
          </a:xfrm>
          <a:prstGeom prst="rect">
            <a:avLst/>
          </a:prstGeom>
        </p:spPr>
        <p:txBody>
          <a:bodyPr/>
          <a:lstStyle/>
          <a:p>
            <a:fld id="{10C7F894-2A36-495D-AB7C-1055F7AC0F9D}" type="slidenum">
              <a:rPr lang="en-US" smtClean="0"/>
              <a:pPr/>
              <a:t>13</a:t>
            </a:fld>
            <a:endParaRPr lang="en-US" dirty="0"/>
          </a:p>
        </p:txBody>
      </p:sp>
    </p:spTree>
    <p:extLst>
      <p:ext uri="{BB962C8B-B14F-4D97-AF65-F5344CB8AC3E}">
        <p14:creationId xmlns:p14="http://schemas.microsoft.com/office/powerpoint/2010/main" xmlns="" val="30008295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PRD Conforming Changes:  Demand Response Full integration</a:t>
            </a:r>
          </a:p>
        </p:txBody>
      </p:sp>
      <p:sp>
        <p:nvSpPr>
          <p:cNvPr id="3" name="Text Placeholder 2"/>
          <p:cNvSpPr>
            <a:spLocks noGrp="1"/>
          </p:cNvSpPr>
          <p:nvPr>
            <p:ph type="body" idx="1"/>
          </p:nvPr>
        </p:nvSpPr>
        <p:spPr/>
        <p:txBody>
          <a:bodyPr/>
          <a:lstStyle/>
          <a:p>
            <a:r>
              <a:rPr lang="en-US" dirty="0"/>
              <a:t>Applying </a:t>
            </a:r>
            <a:r>
              <a:rPr lang="en-US" dirty="0" smtClean="0"/>
              <a:t>Recent </a:t>
            </a:r>
            <a:r>
              <a:rPr lang="en-US" dirty="0"/>
              <a:t>or </a:t>
            </a:r>
            <a:r>
              <a:rPr lang="en-US" dirty="0" smtClean="0"/>
              <a:t>Ongoing Market Design Changes </a:t>
            </a:r>
            <a:r>
              <a:rPr lang="en-US" dirty="0"/>
              <a:t>to Demand Response </a:t>
            </a:r>
            <a:r>
              <a:rPr lang="en-US" dirty="0" smtClean="0"/>
              <a:t>Resources</a:t>
            </a:r>
            <a:endParaRPr lang="en-US" dirty="0"/>
          </a:p>
        </p:txBody>
      </p:sp>
      <p:sp>
        <p:nvSpPr>
          <p:cNvPr id="4" name="Slide Number Placeholder 3"/>
          <p:cNvSpPr>
            <a:spLocks noGrp="1"/>
          </p:cNvSpPr>
          <p:nvPr>
            <p:ph type="sldNum" sz="quarter" idx="4"/>
          </p:nvPr>
        </p:nvSpPr>
        <p:spPr/>
        <p:txBody>
          <a:bodyPr/>
          <a:lstStyle/>
          <a:p>
            <a:fld id="{10C7F894-2A36-495D-AB7C-1055F7AC0F9D}" type="slidenum">
              <a:rPr lang="en-US" smtClean="0"/>
              <a:pPr/>
              <a:t>14</a:t>
            </a:fld>
            <a:endParaRPr lang="en-US" dirty="0"/>
          </a:p>
        </p:txBody>
      </p:sp>
    </p:spTree>
    <p:extLst>
      <p:ext uri="{BB962C8B-B14F-4D97-AF65-F5344CB8AC3E}">
        <p14:creationId xmlns:p14="http://schemas.microsoft.com/office/powerpoint/2010/main" xmlns="" val="5981378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Applying Recent or Ongoing Market </a:t>
            </a:r>
            <a:r>
              <a:rPr lang="en-US" dirty="0" smtClean="0"/>
              <a:t>Design Changes </a:t>
            </a:r>
            <a:r>
              <a:rPr lang="en-US" dirty="0"/>
              <a:t>to Demand Response </a:t>
            </a:r>
            <a:r>
              <a:rPr lang="en-US" dirty="0" smtClean="0"/>
              <a:t>Resources</a:t>
            </a:r>
            <a:endParaRPr lang="en-US" strike="sngStrike" dirty="0">
              <a:solidFill>
                <a:srgbClr val="FF0000"/>
              </a:solidFill>
            </a:endParaRPr>
          </a:p>
        </p:txBody>
      </p:sp>
      <p:sp>
        <p:nvSpPr>
          <p:cNvPr id="3" name="Text Placeholder 2"/>
          <p:cNvSpPr>
            <a:spLocks noGrp="1"/>
          </p:cNvSpPr>
          <p:nvPr>
            <p:ph type="body" sz="quarter" idx="4294967295"/>
          </p:nvPr>
        </p:nvSpPr>
        <p:spPr>
          <a:xfrm>
            <a:off x="533400" y="1524000"/>
            <a:ext cx="8229600" cy="4953000"/>
          </a:xfrm>
          <a:prstGeom prst="rect">
            <a:avLst/>
          </a:prstGeom>
        </p:spPr>
        <p:txBody>
          <a:bodyPr>
            <a:normAutofit/>
          </a:bodyPr>
          <a:lstStyle/>
          <a:p>
            <a:r>
              <a:rPr lang="en-US" dirty="0"/>
              <a:t>Energy Market Offer Flexibility </a:t>
            </a:r>
            <a:endParaRPr lang="en-US" dirty="0" smtClean="0"/>
          </a:p>
          <a:p>
            <a:pPr lvl="1">
              <a:lnSpc>
                <a:spcPct val="110000"/>
              </a:lnSpc>
            </a:pPr>
            <a:r>
              <a:rPr lang="en-US" dirty="0" smtClean="0"/>
              <a:t>The ability to offer hourly and update bid parameters intraday should be extended to Demand Response Resources, except where such flexibility conflicts with the self-scheduling prohibition under Sections </a:t>
            </a:r>
            <a:r>
              <a:rPr lang="en-US" dirty="0"/>
              <a:t>III.E2.3 and </a:t>
            </a:r>
            <a:r>
              <a:rPr lang="en-US" dirty="0" smtClean="0"/>
              <a:t>III.E2.4</a:t>
            </a:r>
          </a:p>
          <a:p>
            <a:r>
              <a:rPr lang="en-US" dirty="0"/>
              <a:t>Fast-Start Pricing</a:t>
            </a:r>
          </a:p>
          <a:p>
            <a:pPr lvl="1"/>
            <a:r>
              <a:rPr lang="en-US" dirty="0"/>
              <a:t>Fast Start Demand Response Resources should be integrated into the rules governing Rapid Response Pricing Assets</a:t>
            </a:r>
          </a:p>
          <a:p>
            <a:pPr marL="457200" lvl="1" indent="0">
              <a:lnSpc>
                <a:spcPct val="110000"/>
              </a:lnSpc>
              <a:buNone/>
            </a:pPr>
            <a:endParaRPr lang="en-US" dirty="0" smtClean="0"/>
          </a:p>
        </p:txBody>
      </p:sp>
      <p:sp>
        <p:nvSpPr>
          <p:cNvPr id="4" name="Slide Number Placeholder 3"/>
          <p:cNvSpPr>
            <a:spLocks noGrp="1"/>
          </p:cNvSpPr>
          <p:nvPr>
            <p:ph type="sldNum" sz="quarter" idx="4294967295"/>
          </p:nvPr>
        </p:nvSpPr>
        <p:spPr>
          <a:xfrm>
            <a:off x="8610600" y="6400800"/>
            <a:ext cx="313326" cy="263518"/>
          </a:xfrm>
          <a:prstGeom prst="rect">
            <a:avLst/>
          </a:prstGeom>
        </p:spPr>
        <p:txBody>
          <a:bodyPr/>
          <a:lstStyle/>
          <a:p>
            <a:fld id="{10C7F894-2A36-495D-AB7C-1055F7AC0F9D}" type="slidenum">
              <a:rPr lang="en-US" smtClean="0"/>
              <a:pPr/>
              <a:t>15</a:t>
            </a:fld>
            <a:endParaRPr lang="en-US" dirty="0"/>
          </a:p>
        </p:txBody>
      </p:sp>
    </p:spTree>
    <p:extLst>
      <p:ext uri="{BB962C8B-B14F-4D97-AF65-F5344CB8AC3E}">
        <p14:creationId xmlns:p14="http://schemas.microsoft.com/office/powerpoint/2010/main" xmlns="" val="19777625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Applying Recent or Ongoing Market Design Changes to Demand Response </a:t>
            </a:r>
            <a:r>
              <a:rPr lang="en-US" dirty="0" smtClean="0"/>
              <a:t>Resources-Cont’d</a:t>
            </a:r>
            <a:endParaRPr lang="en-US" strike="sngStrike" dirty="0"/>
          </a:p>
        </p:txBody>
      </p:sp>
      <p:sp>
        <p:nvSpPr>
          <p:cNvPr id="3" name="Text Placeholder 2"/>
          <p:cNvSpPr>
            <a:spLocks noGrp="1"/>
          </p:cNvSpPr>
          <p:nvPr>
            <p:ph type="body" sz="quarter" idx="4294967295"/>
          </p:nvPr>
        </p:nvSpPr>
        <p:spPr>
          <a:xfrm>
            <a:off x="533400" y="1524000"/>
            <a:ext cx="8229600" cy="4953000"/>
          </a:xfrm>
          <a:prstGeom prst="rect">
            <a:avLst/>
          </a:prstGeom>
        </p:spPr>
        <p:txBody>
          <a:bodyPr>
            <a:normAutofit/>
          </a:bodyPr>
          <a:lstStyle/>
          <a:p>
            <a:r>
              <a:rPr lang="en-US" dirty="0" smtClean="0"/>
              <a:t>Sub-Hourly Settlement</a:t>
            </a:r>
          </a:p>
          <a:p>
            <a:pPr lvl="1"/>
            <a:r>
              <a:rPr lang="en-US" dirty="0" smtClean="0"/>
              <a:t>The computation of Real-Time Demand Reduction Obligations and Real-Time settlement for Demand Response Resources described in Appendix E2 must be modified to use 5-minute interval meter values instead of hourly integrated values</a:t>
            </a:r>
          </a:p>
          <a:p>
            <a:r>
              <a:rPr lang="en-US" dirty="0" smtClean="0"/>
              <a:t>FERC Order 719 Compliance</a:t>
            </a:r>
          </a:p>
          <a:p>
            <a:pPr lvl="1"/>
            <a:r>
              <a:rPr lang="en-US" dirty="0" smtClean="0"/>
              <a:t>Requires the elimination of deviation charges to buyers in the Energy Markets when the ISO takes actions to address or avoid an operating </a:t>
            </a:r>
            <a:r>
              <a:rPr lang="en-US" dirty="0"/>
              <a:t>reserve </a:t>
            </a:r>
            <a:r>
              <a:rPr lang="en-US" dirty="0" smtClean="0"/>
              <a:t>shortage</a:t>
            </a:r>
          </a:p>
          <a:p>
            <a:pPr lvl="1"/>
            <a:r>
              <a:rPr lang="en-US" dirty="0" smtClean="0"/>
              <a:t>Implementation was deferred until demand response full integration</a:t>
            </a:r>
            <a:endParaRPr lang="en-US" dirty="0"/>
          </a:p>
          <a:p>
            <a:pPr lvl="1"/>
            <a:r>
              <a:rPr lang="en-US" dirty="0" smtClean="0"/>
              <a:t>The ISO’s compliance proposal (filed </a:t>
            </a:r>
            <a:r>
              <a:rPr lang="en-US" dirty="0"/>
              <a:t>April 28, </a:t>
            </a:r>
            <a:r>
              <a:rPr lang="en-US" dirty="0" smtClean="0"/>
              <a:t>2009) will be reviewed and implemented on June 1, 2018</a:t>
            </a:r>
          </a:p>
        </p:txBody>
      </p:sp>
      <p:sp>
        <p:nvSpPr>
          <p:cNvPr id="4" name="Slide Number Placeholder 3"/>
          <p:cNvSpPr>
            <a:spLocks noGrp="1"/>
          </p:cNvSpPr>
          <p:nvPr>
            <p:ph type="sldNum" sz="quarter" idx="4294967295"/>
          </p:nvPr>
        </p:nvSpPr>
        <p:spPr>
          <a:xfrm>
            <a:off x="8602074" y="6400800"/>
            <a:ext cx="313326" cy="263518"/>
          </a:xfrm>
          <a:prstGeom prst="rect">
            <a:avLst/>
          </a:prstGeom>
        </p:spPr>
        <p:txBody>
          <a:bodyPr/>
          <a:lstStyle/>
          <a:p>
            <a:fld id="{10C7F894-2A36-495D-AB7C-1055F7AC0F9D}" type="slidenum">
              <a:rPr lang="en-US" smtClean="0"/>
              <a:pPr/>
              <a:t>16</a:t>
            </a:fld>
            <a:endParaRPr lang="en-US" dirty="0"/>
          </a:p>
        </p:txBody>
      </p:sp>
    </p:spTree>
    <p:extLst>
      <p:ext uri="{BB962C8B-B14F-4D97-AF65-F5344CB8AC3E}">
        <p14:creationId xmlns:p14="http://schemas.microsoft.com/office/powerpoint/2010/main" xmlns="" val="40572978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4294967295"/>
          </p:nvPr>
        </p:nvSpPr>
        <p:spPr>
          <a:xfrm>
            <a:off x="457200" y="1905000"/>
            <a:ext cx="8077200" cy="4343400"/>
          </a:xfrm>
          <a:prstGeom prst="rect">
            <a:avLst/>
          </a:prstGeom>
        </p:spPr>
        <p:txBody>
          <a:bodyPr/>
          <a:lstStyle/>
          <a:p>
            <a:pPr>
              <a:buNone/>
            </a:pPr>
            <a:endParaRPr lang="en-US" dirty="0" smtClean="0"/>
          </a:p>
          <a:p>
            <a:pPr>
              <a:buNone/>
            </a:pPr>
            <a:endParaRPr lang="en-US" dirty="0" smtClean="0"/>
          </a:p>
          <a:p>
            <a:endParaRPr lang="en-US" dirty="0"/>
          </a:p>
        </p:txBody>
      </p:sp>
      <p:sp>
        <p:nvSpPr>
          <p:cNvPr id="4" name="Slide Number Placeholder 3"/>
          <p:cNvSpPr>
            <a:spLocks noGrp="1"/>
          </p:cNvSpPr>
          <p:nvPr>
            <p:ph type="sldNum" sz="quarter" idx="4294967295"/>
          </p:nvPr>
        </p:nvSpPr>
        <p:spPr>
          <a:xfrm>
            <a:off x="8609610" y="6400800"/>
            <a:ext cx="229590" cy="228600"/>
          </a:xfrm>
          <a:prstGeom prst="rect">
            <a:avLst/>
          </a:prstGeom>
        </p:spPr>
        <p:txBody>
          <a:bodyPr/>
          <a:lstStyle/>
          <a:p>
            <a:fld id="{10C7F894-2A36-495D-AB7C-1055F7AC0F9D}" type="slidenum">
              <a:rPr lang="en-US" smtClean="0"/>
              <a:pPr/>
              <a:t>17</a:t>
            </a:fld>
            <a:endParaRPr lang="en-US" dirty="0"/>
          </a:p>
        </p:txBody>
      </p:sp>
      <p:sp>
        <p:nvSpPr>
          <p:cNvPr id="6" name="Text Placeholder 4"/>
          <p:cNvSpPr txBox="1">
            <a:spLocks/>
          </p:cNvSpPr>
          <p:nvPr/>
        </p:nvSpPr>
        <p:spPr>
          <a:xfrm>
            <a:off x="457200" y="1371600"/>
            <a:ext cx="8305800" cy="4953000"/>
          </a:xfrm>
          <a:prstGeom prst="rect">
            <a:avLst/>
          </a:prstGeom>
        </p:spPr>
        <p:txBody>
          <a:bodyPr vert="horz" lIns="91440" tIns="45720" rIns="91440" bIns="45720" rtlCol="0">
            <a:no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solidFill>
                  <a:srgbClr val="000000"/>
                </a:solidFill>
              </a:rPr>
              <a:t>The </a:t>
            </a:r>
            <a:r>
              <a:rPr lang="en-US" sz="2000" dirty="0">
                <a:solidFill>
                  <a:srgbClr val="000000"/>
                </a:solidFill>
              </a:rPr>
              <a:t>market design and major Tariff changes that integrate demand response into wholesale markets have already been accepted by the Commission</a:t>
            </a:r>
          </a:p>
          <a:p>
            <a:r>
              <a:rPr lang="en-US" sz="2000" dirty="0">
                <a:solidFill>
                  <a:srgbClr val="000000"/>
                </a:solidFill>
              </a:rPr>
              <a:t>The Supreme Court ruling earlier this year allows the ISO to move forward with next steps to fully integrate demand response into wholesale markets by June 1, </a:t>
            </a:r>
            <a:r>
              <a:rPr lang="en-US" sz="2000" dirty="0" smtClean="0">
                <a:solidFill>
                  <a:srgbClr val="000000"/>
                </a:solidFill>
              </a:rPr>
              <a:t>2018</a:t>
            </a:r>
            <a:endParaRPr lang="en-US" sz="1600" dirty="0">
              <a:solidFill>
                <a:srgbClr val="000000"/>
              </a:solidFill>
            </a:endParaRPr>
          </a:p>
          <a:p>
            <a:pPr marL="342900" lvl="1" indent="-342900">
              <a:spcBef>
                <a:spcPts val="1200"/>
              </a:spcBef>
              <a:buFont typeface="Arial" pitchFamily="34" charset="0"/>
              <a:buChar char="•"/>
            </a:pPr>
            <a:r>
              <a:rPr lang="en-US" dirty="0" smtClean="0">
                <a:solidFill>
                  <a:srgbClr val="000000"/>
                </a:solidFill>
              </a:rPr>
              <a:t>However</a:t>
            </a:r>
            <a:r>
              <a:rPr lang="en-US" dirty="0">
                <a:solidFill>
                  <a:srgbClr val="000000"/>
                </a:solidFill>
              </a:rPr>
              <a:t>, a number of conforming Tariff changes are needed to integrate demand response into all areas of the market design to ensure comparable treatment of all resources: </a:t>
            </a:r>
          </a:p>
          <a:p>
            <a:pPr lvl="1"/>
            <a:r>
              <a:rPr lang="en-US" sz="1600" dirty="0">
                <a:solidFill>
                  <a:srgbClr val="000000"/>
                </a:solidFill>
              </a:rPr>
              <a:t>Integrating demand response into the base market </a:t>
            </a:r>
            <a:r>
              <a:rPr lang="en-US" sz="1600" dirty="0" smtClean="0">
                <a:solidFill>
                  <a:srgbClr val="000000"/>
                </a:solidFill>
              </a:rPr>
              <a:t>design</a:t>
            </a:r>
          </a:p>
          <a:p>
            <a:pPr lvl="1"/>
            <a:r>
              <a:rPr lang="en-US" sz="1600" dirty="0" smtClean="0">
                <a:solidFill>
                  <a:srgbClr val="000000"/>
                </a:solidFill>
              </a:rPr>
              <a:t>Applying </a:t>
            </a:r>
            <a:r>
              <a:rPr lang="en-US" sz="1600" dirty="0">
                <a:solidFill>
                  <a:srgbClr val="000000"/>
                </a:solidFill>
              </a:rPr>
              <a:t>recent or ongoing market design changes to Demand Response Resources as </a:t>
            </a:r>
            <a:r>
              <a:rPr lang="en-US" sz="1600" dirty="0" smtClean="0">
                <a:solidFill>
                  <a:srgbClr val="000000"/>
                </a:solidFill>
              </a:rPr>
              <a:t>appropriate</a:t>
            </a:r>
            <a:endParaRPr lang="en-US" sz="1400" strike="sngStrike" dirty="0">
              <a:solidFill>
                <a:srgbClr val="FF0000"/>
              </a:solidFill>
            </a:endParaRPr>
          </a:p>
          <a:p>
            <a:pPr marL="342900" lvl="1" indent="-342900">
              <a:spcBef>
                <a:spcPts val="1200"/>
              </a:spcBef>
              <a:buFont typeface="Arial" pitchFamily="34" charset="0"/>
              <a:buChar char="•"/>
            </a:pPr>
            <a:r>
              <a:rPr lang="en-US" dirty="0" smtClean="0">
                <a:solidFill>
                  <a:srgbClr val="000000"/>
                </a:solidFill>
              </a:rPr>
              <a:t>Today’s presentation covered the scope of these conforming changes</a:t>
            </a:r>
          </a:p>
        </p:txBody>
      </p:sp>
      <p:sp>
        <p:nvSpPr>
          <p:cNvPr id="7" name="Title 1"/>
          <p:cNvSpPr>
            <a:spLocks noGrp="1"/>
          </p:cNvSpPr>
          <p:nvPr>
            <p:ph type="title"/>
          </p:nvPr>
        </p:nvSpPr>
        <p:spPr>
          <a:xfrm>
            <a:off x="457200" y="274638"/>
            <a:ext cx="8229600" cy="1143000"/>
          </a:xfrm>
        </p:spPr>
        <p:txBody>
          <a:bodyPr/>
          <a:lstStyle/>
          <a:p>
            <a:r>
              <a:rPr lang="en-US" dirty="0" smtClean="0"/>
              <a:t>Conclusion</a:t>
            </a:r>
            <a:endParaRPr lang="en-US" sz="1400" b="0" dirty="0"/>
          </a:p>
        </p:txBody>
      </p:sp>
    </p:spTree>
    <p:extLst>
      <p:ext uri="{BB962C8B-B14F-4D97-AF65-F5344CB8AC3E}">
        <p14:creationId xmlns:p14="http://schemas.microsoft.com/office/powerpoint/2010/main" xmlns="" val="33864085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Schedule</a:t>
            </a:r>
            <a:endParaRPr lang="en-US" b="0" dirty="0"/>
          </a:p>
        </p:txBody>
      </p:sp>
      <p:graphicFrame>
        <p:nvGraphicFramePr>
          <p:cNvPr id="7" name="Table Placeholder 6"/>
          <p:cNvGraphicFramePr>
            <a:graphicFrameLocks noGrp="1"/>
          </p:cNvGraphicFramePr>
          <p:nvPr>
            <p:ph type="tbl" sz="quarter" idx="10"/>
            <p:extLst>
              <p:ext uri="{D42A27DB-BD31-4B8C-83A1-F6EECF244321}">
                <p14:modId xmlns:p14="http://schemas.microsoft.com/office/powerpoint/2010/main" xmlns="" val="1546982129"/>
              </p:ext>
            </p:extLst>
          </p:nvPr>
        </p:nvGraphicFramePr>
        <p:xfrm>
          <a:off x="457200" y="1645920"/>
          <a:ext cx="8229600" cy="3870960"/>
        </p:xfrm>
        <a:graphic>
          <a:graphicData uri="http://schemas.openxmlformats.org/drawingml/2006/table">
            <a:tbl>
              <a:tblPr bandRow="1">
                <a:tableStyleId>{5C22544A-7EE6-4342-B048-85BDC9FD1C3A}</a:tableStyleId>
              </a:tblPr>
              <a:tblGrid>
                <a:gridCol w="3429000"/>
                <a:gridCol w="4800600"/>
              </a:tblGrid>
              <a:tr h="609600">
                <a:tc>
                  <a:txBody>
                    <a:bodyPr/>
                    <a:lstStyle/>
                    <a:p>
                      <a:r>
                        <a:rPr lang="en-US" b="1" dirty="0" smtClean="0">
                          <a:solidFill>
                            <a:schemeClr val="bg1"/>
                          </a:solidFill>
                        </a:rPr>
                        <a:t>Stakeholder Committee and</a:t>
                      </a:r>
                      <a:r>
                        <a:rPr lang="en-US" b="1" baseline="0" dirty="0" smtClean="0">
                          <a:solidFill>
                            <a:schemeClr val="bg1"/>
                          </a:solidFill>
                        </a:rPr>
                        <a:t> </a:t>
                      </a:r>
                      <a:r>
                        <a:rPr lang="en-US" b="1" dirty="0" smtClean="0">
                          <a:solidFill>
                            <a:schemeClr val="bg1"/>
                          </a:solidFill>
                        </a:rPr>
                        <a:t>Date</a:t>
                      </a:r>
                      <a:endParaRPr lang="en-US" b="1" dirty="0">
                        <a:solidFill>
                          <a:schemeClr val="bg1"/>
                        </a:solidFill>
                      </a:endParaRPr>
                    </a:p>
                  </a:txBody>
                  <a:tcPr anchor="ctr">
                    <a:solidFill>
                      <a:srgbClr val="0082CF"/>
                    </a:solidFill>
                  </a:tcPr>
                </a:tc>
                <a:tc>
                  <a:txBody>
                    <a:bodyPr/>
                    <a:lstStyle/>
                    <a:p>
                      <a:r>
                        <a:rPr lang="en-US" b="1" dirty="0" smtClean="0">
                          <a:solidFill>
                            <a:schemeClr val="bg1"/>
                          </a:solidFill>
                        </a:rPr>
                        <a:t>Scheduled</a:t>
                      </a:r>
                      <a:r>
                        <a:rPr lang="en-US" b="1" baseline="0" dirty="0" smtClean="0">
                          <a:solidFill>
                            <a:schemeClr val="bg1"/>
                          </a:solidFill>
                        </a:rPr>
                        <a:t> Project Milestone</a:t>
                      </a:r>
                      <a:endParaRPr lang="en-US" b="1" dirty="0">
                        <a:solidFill>
                          <a:schemeClr val="bg1"/>
                        </a:solidFill>
                      </a:endParaRPr>
                    </a:p>
                  </a:txBody>
                  <a:tcPr anchor="ctr">
                    <a:solidFill>
                      <a:srgbClr val="0082CF"/>
                    </a:solidFill>
                  </a:tcPr>
                </a:tc>
              </a:tr>
              <a:tr h="609600">
                <a:tc>
                  <a:txBody>
                    <a:bodyPr/>
                    <a:lstStyle/>
                    <a:p>
                      <a:r>
                        <a:rPr lang="en-US" sz="1600" b="1" dirty="0" smtClean="0"/>
                        <a:t>Market Committee</a:t>
                      </a:r>
                    </a:p>
                    <a:p>
                      <a:r>
                        <a:rPr lang="en-US" sz="1600" b="1" dirty="0" smtClean="0"/>
                        <a:t>July 2016</a:t>
                      </a:r>
                      <a:endParaRPr lang="en-US" sz="1600" b="1" dirty="0"/>
                    </a:p>
                  </a:txBody>
                  <a:tcPr anchor="ctr">
                    <a:solidFill>
                      <a:schemeClr val="bg2">
                        <a:lumMod val="40000"/>
                        <a:lumOff val="60000"/>
                      </a:schemeClr>
                    </a:solidFill>
                  </a:tcPr>
                </a:tc>
                <a:tc>
                  <a:txBody>
                    <a:bodyPr/>
                    <a:lstStyle/>
                    <a:p>
                      <a:r>
                        <a:rPr lang="en-US" sz="1600" dirty="0" smtClean="0"/>
                        <a:t>Presentation on the scope of the</a:t>
                      </a:r>
                      <a:r>
                        <a:rPr lang="en-US" sz="1600" baseline="0" dirty="0" smtClean="0"/>
                        <a:t> </a:t>
                      </a:r>
                      <a:r>
                        <a:rPr lang="en-US" sz="1600" dirty="0" smtClean="0"/>
                        <a:t>conforming changes</a:t>
                      </a:r>
                      <a:endParaRPr lang="en-US" sz="1600" dirty="0"/>
                    </a:p>
                  </a:txBody>
                  <a:tcPr anchor="ctr">
                    <a:solidFill>
                      <a:schemeClr val="bg2">
                        <a:lumMod val="40000"/>
                        <a:lumOff val="60000"/>
                      </a:schemeClr>
                    </a:solidFill>
                  </a:tcPr>
                </a:tc>
              </a:tr>
              <a:tr h="609600">
                <a:tc>
                  <a:txBody>
                    <a:bodyPr/>
                    <a:lstStyle/>
                    <a:p>
                      <a:r>
                        <a:rPr lang="en-US" sz="1600" b="1" dirty="0" smtClean="0"/>
                        <a:t>Markets</a:t>
                      </a:r>
                      <a:r>
                        <a:rPr lang="en-US" sz="1600" b="1" baseline="0" dirty="0" smtClean="0"/>
                        <a:t> Committee</a:t>
                      </a:r>
                      <a:br>
                        <a:rPr lang="en-US" sz="1600" b="1" baseline="0" dirty="0" smtClean="0"/>
                      </a:br>
                      <a:r>
                        <a:rPr lang="en-US" sz="1600" b="1" baseline="0" dirty="0" smtClean="0"/>
                        <a:t>December 2016 or January 2017 through February 2017</a:t>
                      </a:r>
                      <a:endParaRPr lang="en-US" sz="1600" b="1" dirty="0"/>
                    </a:p>
                  </a:txBody>
                  <a:tcPr anchor="ctr">
                    <a:solidFill>
                      <a:schemeClr val="bg2">
                        <a:lumMod val="20000"/>
                        <a:lumOff val="80000"/>
                      </a:schemeClr>
                    </a:solidFill>
                  </a:tcPr>
                </a:tc>
                <a:tc>
                  <a:txBody>
                    <a:bodyPr/>
                    <a:lstStyle/>
                    <a:p>
                      <a:r>
                        <a:rPr lang="en-US" sz="1600" dirty="0" smtClean="0"/>
                        <a:t>Description and</a:t>
                      </a:r>
                      <a:r>
                        <a:rPr lang="en-US" sz="1600" baseline="0" dirty="0" smtClean="0"/>
                        <a:t> discussion of the proposed conforming changes</a:t>
                      </a:r>
                      <a:r>
                        <a:rPr lang="en-US" sz="1600" dirty="0" smtClean="0"/>
                        <a:t> </a:t>
                      </a:r>
                      <a:endParaRPr lang="en-US" sz="1600" dirty="0"/>
                    </a:p>
                  </a:txBody>
                  <a:tcPr anchor="ctr">
                    <a:solidFill>
                      <a:schemeClr val="bg2">
                        <a:lumMod val="20000"/>
                        <a:lumOff val="80000"/>
                      </a:schemeClr>
                    </a:solidFill>
                  </a:tcPr>
                </a:tc>
              </a:tr>
              <a:tr h="609600">
                <a:tc>
                  <a:txBody>
                    <a:bodyPr/>
                    <a:lstStyle/>
                    <a:p>
                      <a:r>
                        <a:rPr lang="en-US" sz="1600" b="1" dirty="0" smtClean="0"/>
                        <a:t>Markets Committee</a:t>
                      </a:r>
                    </a:p>
                    <a:p>
                      <a:r>
                        <a:rPr lang="en-US" sz="1600" b="1" dirty="0" smtClean="0"/>
                        <a:t>March</a:t>
                      </a:r>
                      <a:r>
                        <a:rPr lang="en-US" sz="1600" b="1" baseline="0" dirty="0" smtClean="0"/>
                        <a:t> 2017</a:t>
                      </a:r>
                      <a:endParaRPr lang="en-US" sz="1600" b="1" dirty="0"/>
                    </a:p>
                  </a:txBody>
                  <a:tcPr anchor="ctr">
                    <a:solidFill>
                      <a:schemeClr val="bg2">
                        <a:lumMod val="40000"/>
                        <a:lumOff val="60000"/>
                      </a:schemeClr>
                    </a:solidFill>
                  </a:tcPr>
                </a:tc>
                <a:tc>
                  <a:txBody>
                    <a:bodyPr/>
                    <a:lstStyle/>
                    <a:p>
                      <a:r>
                        <a:rPr lang="en-US" sz="1600" dirty="0" smtClean="0"/>
                        <a:t>Presentation</a:t>
                      </a:r>
                      <a:r>
                        <a:rPr lang="en-US" sz="1600" baseline="0" dirty="0" smtClean="0"/>
                        <a:t> on the proposed changes to the Tariff language</a:t>
                      </a:r>
                      <a:endParaRPr lang="en-US" sz="1600" dirty="0"/>
                    </a:p>
                  </a:txBody>
                  <a:tcPr anchor="ctr">
                    <a:solidFill>
                      <a:schemeClr val="bg2">
                        <a:lumMod val="40000"/>
                        <a:lumOff val="60000"/>
                      </a:schemeClr>
                    </a:solidFill>
                  </a:tcPr>
                </a:tc>
              </a:tr>
              <a:tr h="609600">
                <a:tc>
                  <a:txBody>
                    <a:bodyPr/>
                    <a:lstStyle/>
                    <a:p>
                      <a:r>
                        <a:rPr lang="en-US" sz="1600" b="1" dirty="0" smtClean="0"/>
                        <a:t>Markets Committee</a:t>
                      </a:r>
                    </a:p>
                    <a:p>
                      <a:r>
                        <a:rPr lang="en-US" sz="1600" b="1" dirty="0" smtClean="0"/>
                        <a:t>April</a:t>
                      </a:r>
                      <a:r>
                        <a:rPr lang="en-US" sz="1600" b="1" baseline="0" dirty="0" smtClean="0"/>
                        <a:t> 2017</a:t>
                      </a:r>
                      <a:endParaRPr lang="en-US" sz="1600" b="1" dirty="0"/>
                    </a:p>
                  </a:txBody>
                  <a:tcPr anchor="ctr">
                    <a:solidFill>
                      <a:schemeClr val="bg2">
                        <a:lumMod val="20000"/>
                        <a:lumOff val="80000"/>
                      </a:schemeClr>
                    </a:solidFill>
                  </a:tcPr>
                </a:tc>
                <a:tc>
                  <a:txBody>
                    <a:bodyPr/>
                    <a:lstStyle/>
                    <a:p>
                      <a:r>
                        <a:rPr lang="en-US" sz="1600" dirty="0" smtClean="0"/>
                        <a:t>Vote</a:t>
                      </a:r>
                      <a:endParaRPr lang="en-US" sz="1600" dirty="0"/>
                    </a:p>
                  </a:txBody>
                  <a:tcPr anchor="ctr">
                    <a:solidFill>
                      <a:schemeClr val="bg2">
                        <a:lumMod val="20000"/>
                        <a:lumOff val="80000"/>
                      </a:schemeClr>
                    </a:solidFill>
                  </a:tcPr>
                </a:tc>
              </a:tr>
              <a:tr h="609600">
                <a:tc>
                  <a:txBody>
                    <a:bodyPr/>
                    <a:lstStyle/>
                    <a:p>
                      <a:r>
                        <a:rPr lang="en-US" sz="1600" b="1" dirty="0" smtClean="0"/>
                        <a:t>Participants</a:t>
                      </a:r>
                      <a:r>
                        <a:rPr lang="en-US" sz="1600" b="1" baseline="0" dirty="0" smtClean="0"/>
                        <a:t> Committee</a:t>
                      </a:r>
                    </a:p>
                    <a:p>
                      <a:r>
                        <a:rPr lang="en-US" sz="1600" b="1" baseline="0" dirty="0" smtClean="0"/>
                        <a:t>May 2017</a:t>
                      </a:r>
                      <a:endParaRPr lang="en-US" sz="1600" b="1" dirty="0"/>
                    </a:p>
                  </a:txBody>
                  <a:tcPr anchor="ctr">
                    <a:solidFill>
                      <a:schemeClr val="bg2">
                        <a:lumMod val="40000"/>
                        <a:lumOff val="60000"/>
                      </a:schemeClr>
                    </a:solidFill>
                  </a:tcPr>
                </a:tc>
                <a:tc>
                  <a:txBody>
                    <a:bodyPr/>
                    <a:lstStyle/>
                    <a:p>
                      <a:r>
                        <a:rPr lang="en-US" sz="1600" dirty="0" smtClean="0"/>
                        <a:t>Vote</a:t>
                      </a:r>
                      <a:endParaRPr lang="en-US" sz="1600" dirty="0"/>
                    </a:p>
                  </a:txBody>
                  <a:tcPr anchor="ctr">
                    <a:solidFill>
                      <a:schemeClr val="bg2">
                        <a:lumMod val="40000"/>
                        <a:lumOff val="60000"/>
                      </a:schemeClr>
                    </a:solidFill>
                  </a:tcPr>
                </a:tc>
              </a:tr>
            </a:tbl>
          </a:graphicData>
        </a:graphic>
      </p:graphicFrame>
      <p:sp>
        <p:nvSpPr>
          <p:cNvPr id="4" name="Slide Number Placeholder 3"/>
          <p:cNvSpPr>
            <a:spLocks noGrp="1"/>
          </p:cNvSpPr>
          <p:nvPr>
            <p:ph type="sldNum" sz="quarter" idx="4294967295"/>
          </p:nvPr>
        </p:nvSpPr>
        <p:spPr>
          <a:xfrm>
            <a:off x="8458200" y="6400800"/>
            <a:ext cx="533400" cy="228600"/>
          </a:xfrm>
          <a:prstGeom prst="rect">
            <a:avLst/>
          </a:prstGeom>
        </p:spPr>
        <p:txBody>
          <a:bodyPr/>
          <a:lstStyle/>
          <a:p>
            <a:fld id="{10C7F894-2A36-495D-AB7C-1055F7AC0F9D}" type="slidenum">
              <a:rPr lang="en-US" smtClean="0"/>
              <a:pPr/>
              <a:t>18</a:t>
            </a:fld>
            <a:endParaRPr lang="en-US" dirty="0"/>
          </a:p>
        </p:txBody>
      </p:sp>
    </p:spTree>
    <p:extLst>
      <p:ext uri="{BB962C8B-B14F-4D97-AF65-F5344CB8AC3E}">
        <p14:creationId xmlns:p14="http://schemas.microsoft.com/office/powerpoint/2010/main" xmlns="" val="734403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8458200" y="6324600"/>
            <a:ext cx="584416" cy="381000"/>
          </a:xfrm>
          <a:prstGeom prst="rect">
            <a:avLst/>
          </a:prstGeom>
        </p:spPr>
        <p:txBody>
          <a:bodyPr/>
          <a:lstStyle/>
          <a:p>
            <a:fld id="{10C7F894-2A36-495D-AB7C-1055F7AC0F9D}" type="slidenum">
              <a:rPr lang="en-US" sz="1400" smtClean="0"/>
              <a:pPr/>
              <a:t>19</a:t>
            </a:fld>
            <a:endParaRPr lang="en-US" sz="1400" dirty="0"/>
          </a:p>
        </p:txBody>
      </p:sp>
      <p:sp>
        <p:nvSpPr>
          <p:cNvPr id="7" name="Text Placeholder 27"/>
          <p:cNvSpPr>
            <a:spLocks noGrp="1"/>
          </p:cNvSpPr>
          <p:nvPr>
            <p:ph type="body" sz="quarter" idx="17"/>
          </p:nvPr>
        </p:nvSpPr>
        <p:spPr>
          <a:xfrm>
            <a:off x="1066800" y="4800600"/>
            <a:ext cx="5105400" cy="381000"/>
          </a:xfrm>
        </p:spPr>
        <p:txBody>
          <a:bodyPr wrap="none" lIns="0" tIns="0" rIns="0" bIns="0">
            <a:normAutofit/>
          </a:bodyPr>
          <a:lstStyle>
            <a:lvl1pPr algn="l">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Henry Yoshimura</a:t>
            </a:r>
          </a:p>
        </p:txBody>
      </p:sp>
      <p:sp>
        <p:nvSpPr>
          <p:cNvPr id="8" name="Text Placeholder 27"/>
          <p:cNvSpPr>
            <a:spLocks noGrp="1"/>
          </p:cNvSpPr>
          <p:nvPr>
            <p:ph type="body" sz="quarter" idx="18"/>
          </p:nvPr>
        </p:nvSpPr>
        <p:spPr>
          <a:xfrm>
            <a:off x="1066800" y="5257800"/>
            <a:ext cx="5105400" cy="381000"/>
          </a:xfrm>
        </p:spPr>
        <p:txBody>
          <a:bodyPr wrap="none" lIns="0" tIns="0" rIns="0" bIns="0">
            <a:normAutofit/>
          </a:bodyPr>
          <a:lstStyle>
            <a:lvl1pPr algn="l">
              <a:buNone/>
              <a:defRPr sz="1050" i="0" u="none" kern="0" cap="all" spc="300" baseline="0">
                <a:solidFill>
                  <a:srgbClr val="595959"/>
                </a:solidFill>
              </a:defRPr>
            </a:lvl1pPr>
            <a:lvl2pPr algn="l">
              <a:buNone/>
              <a:defRPr/>
            </a:lvl2pPr>
            <a:lvl3pPr algn="l">
              <a:buNone/>
              <a:defRPr/>
            </a:lvl3pPr>
            <a:lvl4pPr algn="l">
              <a:buNone/>
              <a:defRPr/>
            </a:lvl4pPr>
            <a:lvl5pPr algn="l">
              <a:buNone/>
              <a:defRPr/>
            </a:lvl5pPr>
          </a:lstStyle>
          <a:p>
            <a:pPr lvl="0"/>
            <a:r>
              <a:rPr lang="en-US" dirty="0" smtClean="0"/>
              <a:t>(413) 540-4460 | hyoshimura@iso-ne.com</a:t>
            </a:r>
          </a:p>
        </p:txBody>
      </p:sp>
    </p:spTree>
    <p:extLst>
      <p:ext uri="{BB962C8B-B14F-4D97-AF65-F5344CB8AC3E}">
        <p14:creationId xmlns:p14="http://schemas.microsoft.com/office/powerpoint/2010/main" xmlns="" val="11157363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PRD Conforming Changes:  Demand Response Full integration</a:t>
            </a:r>
            <a:endParaRPr lang="en-US" dirty="0"/>
          </a:p>
        </p:txBody>
      </p:sp>
      <p:sp>
        <p:nvSpPr>
          <p:cNvPr id="3" name="Text Placeholder 2"/>
          <p:cNvSpPr>
            <a:spLocks noGrp="1"/>
          </p:cNvSpPr>
          <p:nvPr>
            <p:ph type="body" idx="1"/>
          </p:nvPr>
        </p:nvSpPr>
        <p:spPr/>
        <p:txBody>
          <a:bodyPr/>
          <a:lstStyle/>
          <a:p>
            <a:r>
              <a:rPr lang="en-US" dirty="0" smtClean="0"/>
              <a:t>Summary and Background</a:t>
            </a:r>
            <a:endParaRPr lang="en-US" dirty="0"/>
          </a:p>
        </p:txBody>
      </p:sp>
      <p:sp>
        <p:nvSpPr>
          <p:cNvPr id="4" name="Slide Number Placeholder 3"/>
          <p:cNvSpPr>
            <a:spLocks noGrp="1"/>
          </p:cNvSpPr>
          <p:nvPr>
            <p:ph type="sldNum" sz="quarter" idx="4"/>
          </p:nvPr>
        </p:nvSpPr>
        <p:spPr/>
        <p:txBody>
          <a:bodyPr/>
          <a:lstStyle/>
          <a:p>
            <a:fld id="{10C7F894-2A36-495D-AB7C-1055F7AC0F9D}" type="slidenum">
              <a:rPr lang="en-US" smtClean="0"/>
              <a:pPr/>
              <a:t>2</a:t>
            </a:fld>
            <a:endParaRPr lang="en-US" dirty="0"/>
          </a:p>
        </p:txBody>
      </p:sp>
    </p:spTree>
    <p:extLst>
      <p:ext uri="{BB962C8B-B14F-4D97-AF65-F5344CB8AC3E}">
        <p14:creationId xmlns:p14="http://schemas.microsoft.com/office/powerpoint/2010/main" xmlns="" val="4887240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4294967295"/>
          </p:nvPr>
        </p:nvSpPr>
        <p:spPr>
          <a:xfrm>
            <a:off x="457200" y="1905000"/>
            <a:ext cx="8077200" cy="4343400"/>
          </a:xfrm>
          <a:prstGeom prst="rect">
            <a:avLst/>
          </a:prstGeom>
        </p:spPr>
        <p:txBody>
          <a:bodyPr/>
          <a:lstStyle/>
          <a:p>
            <a:pPr>
              <a:buNone/>
            </a:pPr>
            <a:endParaRPr lang="en-US" dirty="0" smtClean="0"/>
          </a:p>
          <a:p>
            <a:pPr>
              <a:buNone/>
            </a:pPr>
            <a:endParaRPr lang="en-US" dirty="0" smtClean="0"/>
          </a:p>
          <a:p>
            <a:endParaRPr lang="en-US" dirty="0"/>
          </a:p>
        </p:txBody>
      </p:sp>
      <p:sp>
        <p:nvSpPr>
          <p:cNvPr id="4" name="Slide Number Placeholder 3"/>
          <p:cNvSpPr>
            <a:spLocks noGrp="1"/>
          </p:cNvSpPr>
          <p:nvPr>
            <p:ph type="sldNum" sz="quarter" idx="4294967295"/>
          </p:nvPr>
        </p:nvSpPr>
        <p:spPr>
          <a:xfrm>
            <a:off x="8488392" y="6400800"/>
            <a:ext cx="503208" cy="228600"/>
          </a:xfrm>
          <a:prstGeom prst="rect">
            <a:avLst/>
          </a:prstGeom>
        </p:spPr>
        <p:txBody>
          <a:bodyPr/>
          <a:lstStyle/>
          <a:p>
            <a:fld id="{10C7F894-2A36-495D-AB7C-1055F7AC0F9D}" type="slidenum">
              <a:rPr lang="en-US" smtClean="0"/>
              <a:pPr/>
              <a:t>3</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4136393217"/>
              </p:ext>
            </p:extLst>
          </p:nvPr>
        </p:nvGraphicFramePr>
        <p:xfrm>
          <a:off x="457200" y="304800"/>
          <a:ext cx="7848600" cy="1237170"/>
        </p:xfrm>
        <a:graphic>
          <a:graphicData uri="http://schemas.openxmlformats.org/drawingml/2006/table">
            <a:tbl>
              <a:tblPr firstRow="1" bandRow="1">
                <a:tableStyleId>{5C22544A-7EE6-4342-B048-85BDC9FD1C3A}</a:tableStyleId>
              </a:tblPr>
              <a:tblGrid>
                <a:gridCol w="6172200"/>
                <a:gridCol w="1676400"/>
              </a:tblGrid>
              <a:tr h="504810">
                <a:tc>
                  <a:txBody>
                    <a:bodyPr/>
                    <a:lstStyle/>
                    <a:p>
                      <a:r>
                        <a:rPr lang="en-US" sz="2400" dirty="0" smtClean="0"/>
                        <a:t>Project Title:</a:t>
                      </a:r>
                      <a:r>
                        <a:rPr lang="en-US" sz="2400" baseline="0" dirty="0" smtClean="0"/>
                        <a:t> PRD Conforming Changes – Demand Response Full </a:t>
                      </a:r>
                      <a:r>
                        <a:rPr lang="en-US" sz="2400" i="0" baseline="0" dirty="0" smtClean="0"/>
                        <a:t>Integration</a:t>
                      </a:r>
                      <a:endParaRPr lang="en-US" sz="2400" baseline="30000" dirty="0"/>
                    </a:p>
                  </a:txBody>
                  <a:tcPr/>
                </a:tc>
                <a:tc>
                  <a:txBody>
                    <a:bodyPr/>
                    <a:lstStyle/>
                    <a:p>
                      <a:pPr>
                        <a:spcBef>
                          <a:spcPts val="0"/>
                        </a:spcBef>
                      </a:pPr>
                      <a:endParaRPr lang="en-US" sz="900" baseline="30000" dirty="0" smtClean="0"/>
                    </a:p>
                    <a:p>
                      <a:pPr>
                        <a:spcBef>
                          <a:spcPts val="0"/>
                        </a:spcBef>
                      </a:pPr>
                      <a:r>
                        <a:rPr lang="en-US" sz="3200" baseline="30000" dirty="0" smtClean="0"/>
                        <a:t>WMPP ID:</a:t>
                      </a:r>
                    </a:p>
                    <a:p>
                      <a:r>
                        <a:rPr lang="en-US" sz="3200" baseline="30000" dirty="0" smtClean="0"/>
                        <a:t>69</a:t>
                      </a:r>
                      <a:endParaRPr lang="en-US" sz="3200" baseline="30000" dirty="0"/>
                    </a:p>
                  </a:txBody>
                  <a:tcPr/>
                </a:tc>
              </a:tr>
              <a:tr h="404050">
                <a:tc gridSpan="2">
                  <a:txBody>
                    <a:bodyPr/>
                    <a:lstStyle/>
                    <a:p>
                      <a:r>
                        <a:rPr lang="en-US" sz="1600" b="1" dirty="0" smtClean="0"/>
                        <a:t>Proposed Effective Date:   To be implemented on June 1, 2018</a:t>
                      </a:r>
                      <a:endParaRPr lang="en-US" sz="1600" dirty="0"/>
                    </a:p>
                  </a:txBody>
                  <a:tcPr/>
                </a:tc>
                <a:tc hMerge="1">
                  <a:txBody>
                    <a:bodyPr/>
                    <a:lstStyle/>
                    <a:p>
                      <a:endParaRPr lang="en-US" sz="1600" dirty="0"/>
                    </a:p>
                  </a:txBody>
                  <a:tcPr/>
                </a:tc>
              </a:tr>
            </a:tbl>
          </a:graphicData>
        </a:graphic>
      </p:graphicFrame>
      <p:sp>
        <p:nvSpPr>
          <p:cNvPr id="6" name="Text Placeholder 4"/>
          <p:cNvSpPr txBox="1">
            <a:spLocks/>
          </p:cNvSpPr>
          <p:nvPr/>
        </p:nvSpPr>
        <p:spPr>
          <a:xfrm>
            <a:off x="457200" y="1676400"/>
            <a:ext cx="8305800" cy="46482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rgbClr val="000000"/>
                </a:solidFill>
              </a:rPr>
              <a:t>The market design and major Tariff changes that integrate demand response into wholesale markets have already been accepted by the Commission</a:t>
            </a:r>
          </a:p>
          <a:p>
            <a:r>
              <a:rPr lang="en-US" dirty="0" smtClean="0">
                <a:solidFill>
                  <a:srgbClr val="000000"/>
                </a:solidFill>
              </a:rPr>
              <a:t>The </a:t>
            </a:r>
            <a:r>
              <a:rPr lang="en-US" dirty="0">
                <a:solidFill>
                  <a:srgbClr val="000000"/>
                </a:solidFill>
              </a:rPr>
              <a:t>Supreme Court ruling earlier this year allows the ISO to move forward with next steps to fully integrate demand response into wholesale </a:t>
            </a:r>
            <a:r>
              <a:rPr lang="en-US" dirty="0" smtClean="0">
                <a:solidFill>
                  <a:srgbClr val="000000"/>
                </a:solidFill>
              </a:rPr>
              <a:t>markets by June 1, 2018</a:t>
            </a:r>
            <a:endParaRPr lang="en-US" strike="sngStrike" dirty="0" smtClean="0">
              <a:solidFill>
                <a:srgbClr val="FF0000"/>
              </a:solidFill>
            </a:endParaRPr>
          </a:p>
          <a:p>
            <a:pPr marL="342900" lvl="1" indent="-342900">
              <a:spcBef>
                <a:spcPts val="1200"/>
              </a:spcBef>
              <a:buFont typeface="Arial" pitchFamily="34" charset="0"/>
              <a:buChar char="•"/>
            </a:pPr>
            <a:r>
              <a:rPr lang="en-US" sz="2400" dirty="0" smtClean="0">
                <a:solidFill>
                  <a:srgbClr val="000000"/>
                </a:solidFill>
              </a:rPr>
              <a:t>However, a number of conforming Tariff changes are needed </a:t>
            </a:r>
            <a:r>
              <a:rPr lang="en-US" sz="2400" dirty="0">
                <a:solidFill>
                  <a:srgbClr val="000000"/>
                </a:solidFill>
              </a:rPr>
              <a:t>to </a:t>
            </a:r>
            <a:r>
              <a:rPr lang="en-US" sz="2400" dirty="0" smtClean="0">
                <a:solidFill>
                  <a:srgbClr val="000000"/>
                </a:solidFill>
              </a:rPr>
              <a:t>integrate demand response into all areas of the market design to ensure comparable treatment </a:t>
            </a:r>
            <a:r>
              <a:rPr lang="en-US" sz="2400" dirty="0">
                <a:solidFill>
                  <a:srgbClr val="000000"/>
                </a:solidFill>
              </a:rPr>
              <a:t>of </a:t>
            </a:r>
            <a:r>
              <a:rPr lang="en-US" sz="2400" dirty="0" smtClean="0">
                <a:solidFill>
                  <a:srgbClr val="000000"/>
                </a:solidFill>
              </a:rPr>
              <a:t>all resources: </a:t>
            </a:r>
          </a:p>
          <a:p>
            <a:pPr lvl="1"/>
            <a:r>
              <a:rPr lang="en-US" dirty="0" smtClean="0">
                <a:solidFill>
                  <a:srgbClr val="000000"/>
                </a:solidFill>
              </a:rPr>
              <a:t>Integrating demand response into the base market design (e.g., Net Commitment Period Compensation)</a:t>
            </a:r>
            <a:endParaRPr lang="en-US" dirty="0">
              <a:solidFill>
                <a:srgbClr val="000000"/>
              </a:solidFill>
            </a:endParaRPr>
          </a:p>
          <a:p>
            <a:pPr lvl="1"/>
            <a:r>
              <a:rPr lang="en-US" dirty="0" smtClean="0">
                <a:solidFill>
                  <a:srgbClr val="000000"/>
                </a:solidFill>
              </a:rPr>
              <a:t>Applying recent or ongoing </a:t>
            </a:r>
            <a:r>
              <a:rPr lang="en-US" dirty="0">
                <a:solidFill>
                  <a:srgbClr val="000000"/>
                </a:solidFill>
              </a:rPr>
              <a:t>market </a:t>
            </a:r>
            <a:r>
              <a:rPr lang="en-US" dirty="0" smtClean="0">
                <a:solidFill>
                  <a:srgbClr val="000000"/>
                </a:solidFill>
              </a:rPr>
              <a:t>design changes </a:t>
            </a:r>
            <a:r>
              <a:rPr lang="en-US" dirty="0">
                <a:solidFill>
                  <a:srgbClr val="000000"/>
                </a:solidFill>
              </a:rPr>
              <a:t>to </a:t>
            </a:r>
            <a:r>
              <a:rPr lang="en-US" dirty="0" smtClean="0">
                <a:solidFill>
                  <a:srgbClr val="000000"/>
                </a:solidFill>
              </a:rPr>
              <a:t>Demand Response Resources </a:t>
            </a:r>
            <a:r>
              <a:rPr lang="en-US" dirty="0">
                <a:solidFill>
                  <a:srgbClr val="000000"/>
                </a:solidFill>
              </a:rPr>
              <a:t>as </a:t>
            </a:r>
            <a:r>
              <a:rPr lang="en-US" dirty="0" smtClean="0">
                <a:solidFill>
                  <a:srgbClr val="000000"/>
                </a:solidFill>
              </a:rPr>
              <a:t>appropriate (</a:t>
            </a:r>
            <a:r>
              <a:rPr lang="en-US" dirty="0">
                <a:solidFill>
                  <a:srgbClr val="000000"/>
                </a:solidFill>
              </a:rPr>
              <a:t>e.g., </a:t>
            </a:r>
            <a:r>
              <a:rPr lang="en-US" dirty="0" smtClean="0">
                <a:solidFill>
                  <a:srgbClr val="000000"/>
                </a:solidFill>
              </a:rPr>
              <a:t>Sub-Hourly Settlement)</a:t>
            </a:r>
            <a:r>
              <a:rPr lang="en-US" strike="sngStrike" dirty="0" smtClean="0">
                <a:solidFill>
                  <a:srgbClr val="FF0000"/>
                </a:solidFill>
              </a:rPr>
              <a:t> </a:t>
            </a:r>
            <a:endParaRPr lang="en-US" strike="sngStrike" dirty="0">
              <a:solidFill>
                <a:srgbClr val="FF0000"/>
              </a:solidFill>
            </a:endParaRPr>
          </a:p>
          <a:p>
            <a:r>
              <a:rPr lang="en-US" dirty="0" smtClean="0">
                <a:solidFill>
                  <a:srgbClr val="000000"/>
                </a:solidFill>
              </a:rPr>
              <a:t>Today’s presentation outlines </a:t>
            </a:r>
            <a:r>
              <a:rPr lang="en-US" b="1" i="1" dirty="0" smtClean="0">
                <a:solidFill>
                  <a:srgbClr val="000000"/>
                </a:solidFill>
              </a:rPr>
              <a:t>the scope </a:t>
            </a:r>
            <a:r>
              <a:rPr lang="en-US" dirty="0" smtClean="0">
                <a:solidFill>
                  <a:srgbClr val="000000"/>
                </a:solidFill>
              </a:rPr>
              <a:t>of these conforming changes</a:t>
            </a:r>
          </a:p>
        </p:txBody>
      </p:sp>
    </p:spTree>
    <p:extLst>
      <p:ext uri="{BB962C8B-B14F-4D97-AF65-F5344CB8AC3E}">
        <p14:creationId xmlns:p14="http://schemas.microsoft.com/office/powerpoint/2010/main" xmlns="" val="1383303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10C7F894-2A36-495D-AB7C-1055F7AC0F9D}" type="slidenum">
              <a:rPr lang="en-US" smtClean="0"/>
              <a:pPr/>
              <a:t>4</a:t>
            </a:fld>
            <a:endParaRPr lang="en-US" dirty="0"/>
          </a:p>
        </p:txBody>
      </p:sp>
      <p:sp>
        <p:nvSpPr>
          <p:cNvPr id="8" name="Title 7"/>
          <p:cNvSpPr>
            <a:spLocks noGrp="1"/>
          </p:cNvSpPr>
          <p:nvPr>
            <p:ph type="title"/>
          </p:nvPr>
        </p:nvSpPr>
        <p:spPr/>
        <p:txBody>
          <a:bodyPr>
            <a:normAutofit/>
          </a:bodyPr>
          <a:lstStyle/>
          <a:p>
            <a:r>
              <a:rPr lang="en-US" sz="2800" dirty="0" smtClean="0"/>
              <a:t>Background:  What Is Demand Response Full Integration?</a:t>
            </a:r>
            <a:endParaRPr lang="en-US" sz="2800" dirty="0"/>
          </a:p>
        </p:txBody>
      </p:sp>
      <p:sp>
        <p:nvSpPr>
          <p:cNvPr id="9" name="Content Placeholder 8"/>
          <p:cNvSpPr>
            <a:spLocks noGrp="1"/>
          </p:cNvSpPr>
          <p:nvPr>
            <p:ph idx="1"/>
          </p:nvPr>
        </p:nvSpPr>
        <p:spPr>
          <a:xfrm>
            <a:off x="1981200" y="1401762"/>
            <a:ext cx="6781800" cy="4999038"/>
          </a:xfrm>
        </p:spPr>
        <p:txBody>
          <a:bodyPr>
            <a:normAutofit lnSpcReduction="10000"/>
          </a:bodyPr>
          <a:lstStyle/>
          <a:p>
            <a:pPr>
              <a:spcBef>
                <a:spcPts val="600"/>
              </a:spcBef>
            </a:pPr>
            <a:r>
              <a:rPr lang="en-US" sz="2000" dirty="0" smtClean="0"/>
              <a:t>Demand Response Resources submit </a:t>
            </a:r>
            <a:r>
              <a:rPr lang="en-US" sz="2000" dirty="0"/>
              <a:t>D</a:t>
            </a:r>
            <a:r>
              <a:rPr lang="en-US" sz="2000" dirty="0" smtClean="0"/>
              <a:t>emand </a:t>
            </a:r>
            <a:r>
              <a:rPr lang="en-US" sz="2000" dirty="0"/>
              <a:t>R</a:t>
            </a:r>
            <a:r>
              <a:rPr lang="en-US" sz="2000" dirty="0" smtClean="0"/>
              <a:t>eduction </a:t>
            </a:r>
            <a:r>
              <a:rPr lang="en-US" sz="2000" dirty="0"/>
              <a:t>O</a:t>
            </a:r>
            <a:r>
              <a:rPr lang="en-US" sz="2000" dirty="0" smtClean="0"/>
              <a:t>ffers into Day-Ahead and Real-Time </a:t>
            </a:r>
            <a:r>
              <a:rPr lang="en-US" sz="2000" b="1" dirty="0" smtClean="0"/>
              <a:t>Energy Markets</a:t>
            </a:r>
            <a:r>
              <a:rPr lang="en-US" sz="2000" dirty="0" smtClean="0"/>
              <a:t>, and are committed and dispatched when economic </a:t>
            </a:r>
          </a:p>
          <a:p>
            <a:pPr lvl="1">
              <a:spcBef>
                <a:spcPts val="600"/>
              </a:spcBef>
            </a:pPr>
            <a:r>
              <a:rPr lang="en-US" sz="1600" i="1" dirty="0" smtClean="0"/>
              <a:t>ISO New England Inc.</a:t>
            </a:r>
            <a:r>
              <a:rPr lang="en-US" sz="1600" dirty="0" smtClean="0"/>
              <a:t>, Order No. 745 Compliance Filing, Docket Nos. ER11- 4336-000 and ER11-4336-001 </a:t>
            </a:r>
            <a:r>
              <a:rPr lang="en-US" sz="1600" dirty="0"/>
              <a:t>(filed August 19, 2011</a:t>
            </a:r>
            <a:r>
              <a:rPr lang="en-US" sz="1600" dirty="0" smtClean="0"/>
              <a:t>)</a:t>
            </a:r>
          </a:p>
          <a:p>
            <a:pPr>
              <a:spcBef>
                <a:spcPts val="600"/>
              </a:spcBef>
            </a:pPr>
            <a:r>
              <a:rPr lang="en-US" sz="2000" dirty="0" smtClean="0"/>
              <a:t>Once Demand Response Resources are integrated into the energy markets, they can be co-optimized to provide Energy and </a:t>
            </a:r>
            <a:r>
              <a:rPr lang="en-US" sz="2000" b="1" dirty="0" smtClean="0"/>
              <a:t>Reserves</a:t>
            </a:r>
            <a:r>
              <a:rPr lang="en-US" sz="2000" dirty="0" smtClean="0"/>
              <a:t> in the most economically efficient manner</a:t>
            </a:r>
          </a:p>
          <a:p>
            <a:pPr lvl="1">
              <a:spcBef>
                <a:spcPts val="600"/>
              </a:spcBef>
            </a:pPr>
            <a:r>
              <a:rPr lang="en-US" sz="1600" i="1" dirty="0"/>
              <a:t>ISO New England Inc. and New England Power Pool, </a:t>
            </a:r>
            <a:r>
              <a:rPr lang="en-US" sz="1600" dirty="0" smtClean="0"/>
              <a:t>Market </a:t>
            </a:r>
            <a:r>
              <a:rPr lang="en-US" sz="1600" dirty="0"/>
              <a:t>Rule 1 Changes to Integrate Price-Responsive Demand </a:t>
            </a:r>
            <a:r>
              <a:rPr lang="en-US" sz="1600" dirty="0" smtClean="0"/>
              <a:t>into Reserve Markets, Docket </a:t>
            </a:r>
            <a:r>
              <a:rPr lang="en-US" sz="1600" dirty="0"/>
              <a:t>No. ER15-257-000 et al</a:t>
            </a:r>
            <a:r>
              <a:rPr lang="en-US" sz="1600" dirty="0" smtClean="0"/>
              <a:t>. (filed October 31, 2014)</a:t>
            </a:r>
          </a:p>
          <a:p>
            <a:pPr>
              <a:spcBef>
                <a:spcPts val="600"/>
              </a:spcBef>
            </a:pPr>
            <a:r>
              <a:rPr lang="en-US" sz="2000" dirty="0"/>
              <a:t>Once Demand Response Resources are integrated into energy and reserves markets, all dispatchable resources will receive comparable obligations and incentives in the </a:t>
            </a:r>
            <a:r>
              <a:rPr lang="en-US" sz="2000" b="1" dirty="0"/>
              <a:t>Forward Capacity Market </a:t>
            </a:r>
          </a:p>
          <a:p>
            <a:pPr lvl="1">
              <a:spcBef>
                <a:spcPts val="600"/>
              </a:spcBef>
            </a:pPr>
            <a:r>
              <a:rPr lang="en-US" sz="1600" i="1" dirty="0"/>
              <a:t>ISO New England Inc., </a:t>
            </a:r>
            <a:r>
              <a:rPr lang="en-US" sz="1600" dirty="0"/>
              <a:t>Market Rule 1 Price Responsive Demand FCM Conforming Changes for Full Integration, Docket No. ER12-1627-000 (filed April 26, 2012)</a:t>
            </a:r>
            <a:endParaRPr lang="en-US" sz="1600" b="1" dirty="0"/>
          </a:p>
          <a:p>
            <a:pPr lvl="1">
              <a:spcBef>
                <a:spcPts val="600"/>
              </a:spcBef>
            </a:pPr>
            <a:endParaRPr lang="en-US" sz="1600" dirty="0"/>
          </a:p>
        </p:txBody>
      </p:sp>
      <p:grpSp>
        <p:nvGrpSpPr>
          <p:cNvPr id="10" name="Group 21"/>
          <p:cNvGrpSpPr/>
          <p:nvPr/>
        </p:nvGrpSpPr>
        <p:grpSpPr>
          <a:xfrm>
            <a:off x="304800" y="1524000"/>
            <a:ext cx="1524000" cy="1524000"/>
            <a:chOff x="310802" y="3048000"/>
            <a:chExt cx="2438400" cy="2283366"/>
          </a:xfrm>
        </p:grpSpPr>
        <p:sp>
          <p:nvSpPr>
            <p:cNvPr id="11" name="Rectangle 20"/>
            <p:cNvSpPr>
              <a:spLocks noChangeArrowheads="1"/>
            </p:cNvSpPr>
            <p:nvPr/>
          </p:nvSpPr>
          <p:spPr bwMode="auto">
            <a:xfrm>
              <a:off x="310802" y="5023589"/>
              <a:ext cx="2438400" cy="307777"/>
            </a:xfrm>
            <a:prstGeom prst="rect">
              <a:avLst/>
            </a:prstGeom>
            <a:noFill/>
            <a:ln w="9525">
              <a:noFill/>
              <a:miter lim="800000"/>
              <a:headEnd/>
              <a:tailEnd/>
            </a:ln>
          </p:spPr>
          <p:txBody>
            <a:bodyPr>
              <a:spAutoFit/>
            </a:bodyPr>
            <a:lstStyle/>
            <a:p>
              <a:pPr algn="ctr">
                <a:defRPr/>
              </a:pPr>
              <a:endParaRPr lang="en-US" sz="1400" dirty="0"/>
            </a:p>
          </p:txBody>
        </p:sp>
        <p:sp>
          <p:nvSpPr>
            <p:cNvPr id="12" name="Oval 11"/>
            <p:cNvSpPr/>
            <p:nvPr/>
          </p:nvSpPr>
          <p:spPr bwMode="auto">
            <a:xfrm>
              <a:off x="569501" y="3048000"/>
              <a:ext cx="2057400" cy="1905000"/>
            </a:xfrm>
            <a:prstGeom prst="ellipse">
              <a:avLst/>
            </a:prstGeom>
            <a:solidFill>
              <a:srgbClr val="1795D2"/>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mj-lt"/>
                </a:rPr>
                <a:t>Energy</a:t>
              </a:r>
              <a:br>
                <a:rPr kumimoji="0" lang="en-US" sz="2000" b="1" i="0" u="none" strike="noStrike" cap="none" normalizeH="0" baseline="0" dirty="0" smtClean="0">
                  <a:ln>
                    <a:noFill/>
                  </a:ln>
                  <a:solidFill>
                    <a:schemeClr val="bg1"/>
                  </a:solidFill>
                  <a:effectLst/>
                  <a:latin typeface="+mj-lt"/>
                </a:rPr>
              </a:br>
              <a:r>
                <a:rPr kumimoji="0" lang="en-US" sz="2000" b="1" i="0" u="none" strike="noStrike" cap="none" normalizeH="0" baseline="0" dirty="0" smtClean="0">
                  <a:ln>
                    <a:noFill/>
                  </a:ln>
                  <a:solidFill>
                    <a:schemeClr val="bg1"/>
                  </a:solidFill>
                  <a:effectLst/>
                  <a:latin typeface="+mj-lt"/>
                </a:rPr>
                <a:t>Market</a:t>
              </a:r>
            </a:p>
          </p:txBody>
        </p:sp>
      </p:grpSp>
      <p:grpSp>
        <p:nvGrpSpPr>
          <p:cNvPr id="13" name="Group 20"/>
          <p:cNvGrpSpPr/>
          <p:nvPr/>
        </p:nvGrpSpPr>
        <p:grpSpPr>
          <a:xfrm>
            <a:off x="257175" y="4648200"/>
            <a:ext cx="1800225" cy="1521351"/>
            <a:chOff x="3152775" y="2908526"/>
            <a:chExt cx="2667000" cy="2241865"/>
          </a:xfrm>
        </p:grpSpPr>
        <p:sp>
          <p:nvSpPr>
            <p:cNvPr id="14" name="Rectangle 60"/>
            <p:cNvSpPr>
              <a:spLocks noChangeArrowheads="1"/>
            </p:cNvSpPr>
            <p:nvPr/>
          </p:nvSpPr>
          <p:spPr bwMode="auto">
            <a:xfrm>
              <a:off x="3152775" y="4842614"/>
              <a:ext cx="2667000" cy="307777"/>
            </a:xfrm>
            <a:prstGeom prst="rect">
              <a:avLst/>
            </a:prstGeom>
            <a:noFill/>
            <a:ln w="9525">
              <a:noFill/>
              <a:miter lim="800000"/>
              <a:headEnd/>
              <a:tailEnd/>
            </a:ln>
          </p:spPr>
          <p:txBody>
            <a:bodyPr wrap="square">
              <a:spAutoFit/>
            </a:bodyPr>
            <a:lstStyle/>
            <a:p>
              <a:pPr algn="ctr">
                <a:defRPr/>
              </a:pPr>
              <a:endParaRPr lang="en-US" sz="1400" dirty="0">
                <a:cs typeface="Arial" pitchFamily="34" charset="0"/>
              </a:endParaRPr>
            </a:p>
          </p:txBody>
        </p:sp>
        <p:sp>
          <p:nvSpPr>
            <p:cNvPr id="15" name="Oval 14"/>
            <p:cNvSpPr/>
            <p:nvPr/>
          </p:nvSpPr>
          <p:spPr bwMode="auto">
            <a:xfrm>
              <a:off x="3449108" y="2908526"/>
              <a:ext cx="1947333" cy="1905000"/>
            </a:xfrm>
            <a:prstGeom prst="ellipse">
              <a:avLst/>
            </a:prstGeom>
            <a:solidFill>
              <a:schemeClr val="accent5"/>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mj-lt"/>
                </a:rPr>
                <a:t>Forward </a:t>
              </a:r>
            </a:p>
            <a:p>
              <a:pPr marL="0" marR="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mj-lt"/>
                </a:rPr>
                <a:t>Capacity</a:t>
              </a:r>
              <a:br>
                <a:rPr kumimoji="0" lang="en-US" sz="2000" b="1" i="0" u="none" strike="noStrike" cap="none" normalizeH="0" baseline="0" dirty="0" smtClean="0">
                  <a:ln>
                    <a:noFill/>
                  </a:ln>
                  <a:solidFill>
                    <a:schemeClr val="bg1"/>
                  </a:solidFill>
                  <a:effectLst/>
                  <a:latin typeface="+mj-lt"/>
                </a:rPr>
              </a:br>
              <a:r>
                <a:rPr kumimoji="0" lang="en-US" sz="2000" b="1" i="0" u="none" strike="noStrike" cap="none" normalizeH="0" baseline="0" dirty="0" smtClean="0">
                  <a:ln>
                    <a:noFill/>
                  </a:ln>
                  <a:solidFill>
                    <a:schemeClr val="bg1"/>
                  </a:solidFill>
                  <a:effectLst/>
                  <a:latin typeface="+mj-lt"/>
                </a:rPr>
                <a:t>Market</a:t>
              </a:r>
            </a:p>
          </p:txBody>
        </p:sp>
      </p:grpSp>
      <p:grpSp>
        <p:nvGrpSpPr>
          <p:cNvPr id="16" name="Group 22"/>
          <p:cNvGrpSpPr/>
          <p:nvPr/>
        </p:nvGrpSpPr>
        <p:grpSpPr>
          <a:xfrm>
            <a:off x="304800" y="3048000"/>
            <a:ext cx="1676400" cy="1600200"/>
            <a:chOff x="6261317" y="3048000"/>
            <a:chExt cx="2514600" cy="2273841"/>
          </a:xfrm>
        </p:grpSpPr>
        <p:sp>
          <p:nvSpPr>
            <p:cNvPr id="17" name="Rectangle 74"/>
            <p:cNvSpPr>
              <a:spLocks noChangeArrowheads="1"/>
            </p:cNvSpPr>
            <p:nvPr/>
          </p:nvSpPr>
          <p:spPr bwMode="auto">
            <a:xfrm>
              <a:off x="6261317" y="5014064"/>
              <a:ext cx="2514600" cy="307777"/>
            </a:xfrm>
            <a:prstGeom prst="rect">
              <a:avLst/>
            </a:prstGeom>
            <a:noFill/>
            <a:ln w="9525">
              <a:noFill/>
              <a:miter lim="800000"/>
              <a:headEnd/>
              <a:tailEnd/>
            </a:ln>
          </p:spPr>
          <p:txBody>
            <a:bodyPr>
              <a:spAutoFit/>
            </a:bodyPr>
            <a:lstStyle/>
            <a:p>
              <a:pPr algn="ctr">
                <a:defRPr/>
              </a:pPr>
              <a:endParaRPr lang="en-US" sz="1400" dirty="0">
                <a:latin typeface="+mn-lt"/>
                <a:cs typeface="Arial" pitchFamily="34" charset="0"/>
              </a:endParaRPr>
            </a:p>
          </p:txBody>
        </p:sp>
        <p:sp>
          <p:nvSpPr>
            <p:cNvPr id="18" name="Oval 17"/>
            <p:cNvSpPr/>
            <p:nvPr/>
          </p:nvSpPr>
          <p:spPr bwMode="auto">
            <a:xfrm>
              <a:off x="6503848" y="3048000"/>
              <a:ext cx="1954353" cy="1905000"/>
            </a:xfrm>
            <a:prstGeom prst="ellipse">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mj-lt"/>
                </a:rPr>
                <a:t>Ancillary</a:t>
              </a:r>
              <a:br>
                <a:rPr kumimoji="0" lang="en-US" sz="2000" b="1" i="0" u="none" strike="noStrike" cap="none" normalizeH="0" baseline="0" dirty="0" smtClean="0">
                  <a:ln>
                    <a:noFill/>
                  </a:ln>
                  <a:solidFill>
                    <a:schemeClr val="bg1"/>
                  </a:solidFill>
                  <a:effectLst/>
                  <a:latin typeface="+mj-lt"/>
                </a:rPr>
              </a:br>
              <a:r>
                <a:rPr lang="en-US" sz="2000" b="1" dirty="0" smtClean="0">
                  <a:solidFill>
                    <a:schemeClr val="bg1"/>
                  </a:solidFill>
                  <a:latin typeface="+mj-lt"/>
                </a:rPr>
                <a:t>Markets</a:t>
              </a:r>
              <a:endParaRPr kumimoji="0" lang="en-US" sz="2000" b="1" i="0" u="none" strike="noStrike" cap="none" normalizeH="0" baseline="0" dirty="0" smtClean="0">
                <a:ln>
                  <a:noFill/>
                </a:ln>
                <a:solidFill>
                  <a:schemeClr val="bg1"/>
                </a:solidFill>
                <a:effectLst/>
                <a:latin typeface="+mj-lt"/>
              </a:endParaRPr>
            </a:p>
          </p:txBody>
        </p:sp>
      </p:grpSp>
    </p:spTree>
    <p:extLst>
      <p:ext uri="{BB962C8B-B14F-4D97-AF65-F5344CB8AC3E}">
        <p14:creationId xmlns:p14="http://schemas.microsoft.com/office/powerpoint/2010/main" xmlns="" val="38543964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Problem Statement:  Conforming Changes Needed</a:t>
            </a:r>
            <a:r>
              <a:rPr lang="en-US" strike="sngStrike" dirty="0" smtClean="0"/>
              <a:t> </a:t>
            </a:r>
            <a:endParaRPr lang="en-US" b="0" i="1" strike="sngStrike" dirty="0"/>
          </a:p>
        </p:txBody>
      </p:sp>
      <p:sp>
        <p:nvSpPr>
          <p:cNvPr id="4" name="Slide Number Placeholder 3"/>
          <p:cNvSpPr>
            <a:spLocks noGrp="1"/>
          </p:cNvSpPr>
          <p:nvPr>
            <p:ph type="sldNum" sz="quarter" idx="4294967295"/>
          </p:nvPr>
        </p:nvSpPr>
        <p:spPr>
          <a:xfrm>
            <a:off x="8458200" y="6400800"/>
            <a:ext cx="533400" cy="228600"/>
          </a:xfrm>
          <a:prstGeom prst="rect">
            <a:avLst/>
          </a:prstGeom>
        </p:spPr>
        <p:txBody>
          <a:bodyPr/>
          <a:lstStyle/>
          <a:p>
            <a:fld id="{10C7F894-2A36-495D-AB7C-1055F7AC0F9D}" type="slidenum">
              <a:rPr lang="en-US" smtClean="0"/>
              <a:pPr/>
              <a:t>5</a:t>
            </a:fld>
            <a:endParaRPr lang="en-US" dirty="0"/>
          </a:p>
        </p:txBody>
      </p:sp>
      <p:sp>
        <p:nvSpPr>
          <p:cNvPr id="9" name="Rectangle 8"/>
          <p:cNvSpPr/>
          <p:nvPr/>
        </p:nvSpPr>
        <p:spPr>
          <a:xfrm>
            <a:off x="533400" y="2286000"/>
            <a:ext cx="8077200" cy="923330"/>
          </a:xfrm>
          <a:prstGeom prst="rect">
            <a:avLst/>
          </a:prstGeom>
        </p:spPr>
        <p:txBody>
          <a:bodyPr wrap="square">
            <a:spAutoFit/>
          </a:bodyPr>
          <a:lstStyle/>
          <a:p>
            <a:endParaRPr lang="en-US" dirty="0" smtClean="0"/>
          </a:p>
          <a:p>
            <a:endParaRPr lang="en-US" dirty="0" smtClean="0"/>
          </a:p>
          <a:p>
            <a:endParaRPr lang="en-US" dirty="0"/>
          </a:p>
        </p:txBody>
      </p:sp>
      <p:sp>
        <p:nvSpPr>
          <p:cNvPr id="7" name="TextBox 6"/>
          <p:cNvSpPr txBox="1"/>
          <p:nvPr/>
        </p:nvSpPr>
        <p:spPr>
          <a:xfrm>
            <a:off x="533400" y="2209800"/>
            <a:ext cx="8077200" cy="3276600"/>
          </a:xfrm>
          <a:prstGeom prst="rect">
            <a:avLst/>
          </a:prstGeom>
          <a:noFill/>
        </p:spPr>
        <p:txBody>
          <a:bodyPr wrap="square" rtlCol="0">
            <a:noAutofit/>
          </a:bodyPr>
          <a:lstStyle/>
          <a:p>
            <a:pPr marL="342900" indent="-342900">
              <a:buFont typeface="Arial" pitchFamily="34" charset="0"/>
              <a:buChar char="•"/>
            </a:pPr>
            <a:endParaRPr lang="en-US" dirty="0" smtClean="0"/>
          </a:p>
        </p:txBody>
      </p:sp>
      <p:sp>
        <p:nvSpPr>
          <p:cNvPr id="10" name="Text Placeholder 2"/>
          <p:cNvSpPr>
            <a:spLocks noGrp="1"/>
          </p:cNvSpPr>
          <p:nvPr>
            <p:ph type="body" sz="quarter" idx="4294967295"/>
          </p:nvPr>
        </p:nvSpPr>
        <p:spPr>
          <a:xfrm>
            <a:off x="533400" y="1219200"/>
            <a:ext cx="8229600" cy="5181600"/>
          </a:xfrm>
          <a:prstGeom prst="rect">
            <a:avLst/>
          </a:prstGeom>
        </p:spPr>
        <p:txBody>
          <a:bodyPr>
            <a:normAutofit/>
          </a:bodyPr>
          <a:lstStyle/>
          <a:p>
            <a:r>
              <a:rPr lang="en-US" dirty="0" smtClean="0"/>
              <a:t>The overall concept of fully integrating demand response into wholesale markets is in place, but conforming changes are required to address “gaps,” which generally fall into one of the following categories:</a:t>
            </a:r>
          </a:p>
          <a:p>
            <a:pPr marL="457200" indent="-457200">
              <a:buFont typeface="+mj-lt"/>
              <a:buAutoNum type="arabicPeriod"/>
            </a:pPr>
            <a:r>
              <a:rPr lang="en-US" dirty="0" smtClean="0"/>
              <a:t>Demand Response Resources were not fully integrated into some aspects of the base market design</a:t>
            </a:r>
          </a:p>
          <a:p>
            <a:pPr lvl="1"/>
            <a:r>
              <a:rPr lang="en-US" dirty="0" smtClean="0"/>
              <a:t>For example, Section III.E2.9.4 makes Demand Response Resources eligible for NCPC credits and charges, but Section III.F, which governs NCPC accounting, has not yet been modified to integrate Demand Response Resources</a:t>
            </a:r>
          </a:p>
          <a:p>
            <a:pPr marL="457200" indent="-457200">
              <a:buFont typeface="+mj-lt"/>
              <a:buAutoNum type="arabicPeriod"/>
            </a:pPr>
            <a:r>
              <a:rPr lang="en-US" dirty="0" smtClean="0"/>
              <a:t>Recent or ongoing market design changes after Order No. 745 did not incorporate demand response because of </a:t>
            </a:r>
            <a:r>
              <a:rPr lang="en-US" dirty="0"/>
              <a:t>uncertainty in the final demand </a:t>
            </a:r>
            <a:r>
              <a:rPr lang="en-US" dirty="0" smtClean="0"/>
              <a:t>response market </a:t>
            </a:r>
            <a:r>
              <a:rPr lang="en-US" dirty="0"/>
              <a:t>design </a:t>
            </a:r>
            <a:endParaRPr lang="en-US" strike="sngStrike" dirty="0" smtClean="0">
              <a:solidFill>
                <a:srgbClr val="FF0000"/>
              </a:solidFill>
            </a:endParaRPr>
          </a:p>
        </p:txBody>
      </p:sp>
    </p:spTree>
    <p:extLst>
      <p:ext uri="{BB962C8B-B14F-4D97-AF65-F5344CB8AC3E}">
        <p14:creationId xmlns:p14="http://schemas.microsoft.com/office/powerpoint/2010/main" xmlns="" val="13163357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PRD Conforming Changes:  Demand Response Full integration</a:t>
            </a:r>
          </a:p>
        </p:txBody>
      </p:sp>
      <p:sp>
        <p:nvSpPr>
          <p:cNvPr id="3" name="Text Placeholder 2"/>
          <p:cNvSpPr>
            <a:spLocks noGrp="1"/>
          </p:cNvSpPr>
          <p:nvPr>
            <p:ph type="body" idx="1"/>
          </p:nvPr>
        </p:nvSpPr>
        <p:spPr/>
        <p:txBody>
          <a:bodyPr/>
          <a:lstStyle/>
          <a:p>
            <a:r>
              <a:rPr lang="en-US" dirty="0" smtClean="0"/>
              <a:t>Integrating Demand Response Resources into the Base Market Design</a:t>
            </a:r>
            <a:endParaRPr lang="en-US" dirty="0"/>
          </a:p>
        </p:txBody>
      </p:sp>
      <p:sp>
        <p:nvSpPr>
          <p:cNvPr id="4" name="Slide Number Placeholder 3"/>
          <p:cNvSpPr>
            <a:spLocks noGrp="1"/>
          </p:cNvSpPr>
          <p:nvPr>
            <p:ph type="sldNum" sz="quarter" idx="4"/>
          </p:nvPr>
        </p:nvSpPr>
        <p:spPr/>
        <p:txBody>
          <a:bodyPr/>
          <a:lstStyle/>
          <a:p>
            <a:fld id="{10C7F894-2A36-495D-AB7C-1055F7AC0F9D}" type="slidenum">
              <a:rPr lang="en-US" smtClean="0"/>
              <a:pPr/>
              <a:t>6</a:t>
            </a:fld>
            <a:endParaRPr lang="en-US" dirty="0"/>
          </a:p>
        </p:txBody>
      </p:sp>
    </p:spTree>
    <p:extLst>
      <p:ext uri="{BB962C8B-B14F-4D97-AF65-F5344CB8AC3E}">
        <p14:creationId xmlns:p14="http://schemas.microsoft.com/office/powerpoint/2010/main" xmlns="" val="27447563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Integrating Demand Response into the Base Market Design</a:t>
            </a:r>
            <a:endParaRPr lang="en-US" sz="2800" strike="sngStrike" dirty="0">
              <a:solidFill>
                <a:srgbClr val="FF0000"/>
              </a:solidFill>
            </a:endParaRPr>
          </a:p>
        </p:txBody>
      </p:sp>
      <p:sp>
        <p:nvSpPr>
          <p:cNvPr id="3" name="Text Placeholder 2"/>
          <p:cNvSpPr>
            <a:spLocks noGrp="1"/>
          </p:cNvSpPr>
          <p:nvPr>
            <p:ph type="body" sz="quarter" idx="4294967295"/>
          </p:nvPr>
        </p:nvSpPr>
        <p:spPr>
          <a:xfrm>
            <a:off x="533400" y="1524000"/>
            <a:ext cx="8229600" cy="4800600"/>
          </a:xfrm>
          <a:prstGeom prst="rect">
            <a:avLst/>
          </a:prstGeom>
        </p:spPr>
        <p:txBody>
          <a:bodyPr>
            <a:normAutofit/>
          </a:bodyPr>
          <a:lstStyle/>
          <a:p>
            <a:pPr>
              <a:spcBef>
                <a:spcPts val="600"/>
              </a:spcBef>
            </a:pPr>
            <a:r>
              <a:rPr lang="en-US" dirty="0" smtClean="0"/>
              <a:t>Inadvertent Energy</a:t>
            </a:r>
          </a:p>
          <a:p>
            <a:pPr lvl="1"/>
            <a:r>
              <a:rPr lang="en-US" dirty="0" smtClean="0"/>
              <a:t>Imbalances between scheduled </a:t>
            </a:r>
            <a:r>
              <a:rPr lang="en-US" dirty="0"/>
              <a:t>external transactions and the actual energy flow across </a:t>
            </a:r>
            <a:r>
              <a:rPr lang="en-US" dirty="0" smtClean="0"/>
              <a:t>external </a:t>
            </a:r>
            <a:r>
              <a:rPr lang="en-US" dirty="0"/>
              <a:t>tie </a:t>
            </a:r>
            <a:r>
              <a:rPr lang="en-US" dirty="0" smtClean="0"/>
              <a:t>lines can result in credits or charges, which are currently allocated pro-rata </a:t>
            </a:r>
            <a:r>
              <a:rPr lang="en-US" dirty="0"/>
              <a:t>to Real-Time Generation </a:t>
            </a:r>
            <a:r>
              <a:rPr lang="en-US" dirty="0" smtClean="0"/>
              <a:t>Obligation</a:t>
            </a:r>
          </a:p>
          <a:p>
            <a:pPr lvl="1"/>
            <a:r>
              <a:rPr lang="en-US" dirty="0" smtClean="0"/>
              <a:t>Real-Time Demand Reduction Obligation also should be included in this allocation</a:t>
            </a:r>
          </a:p>
          <a:p>
            <a:pPr lvl="1"/>
            <a:r>
              <a:rPr lang="en-US" dirty="0"/>
              <a:t>T</a:t>
            </a:r>
            <a:r>
              <a:rPr lang="en-US" dirty="0" smtClean="0"/>
              <a:t>otal inadvertent energy was $1.7 million by end of year 2015</a:t>
            </a:r>
          </a:p>
        </p:txBody>
      </p:sp>
      <p:sp>
        <p:nvSpPr>
          <p:cNvPr id="4" name="Slide Number Placeholder 3"/>
          <p:cNvSpPr>
            <a:spLocks noGrp="1"/>
          </p:cNvSpPr>
          <p:nvPr>
            <p:ph type="sldNum" sz="quarter" idx="4294967295"/>
          </p:nvPr>
        </p:nvSpPr>
        <p:spPr>
          <a:xfrm>
            <a:off x="8610600" y="6400800"/>
            <a:ext cx="313326" cy="263518"/>
          </a:xfrm>
          <a:prstGeom prst="rect">
            <a:avLst/>
          </a:prstGeom>
        </p:spPr>
        <p:txBody>
          <a:bodyPr/>
          <a:lstStyle/>
          <a:p>
            <a:fld id="{10C7F894-2A36-495D-AB7C-1055F7AC0F9D}" type="slidenum">
              <a:rPr lang="en-US" smtClean="0"/>
              <a:pPr/>
              <a:t>7</a:t>
            </a:fld>
            <a:endParaRPr lang="en-US" dirty="0"/>
          </a:p>
        </p:txBody>
      </p:sp>
    </p:spTree>
    <p:extLst>
      <p:ext uri="{BB962C8B-B14F-4D97-AF65-F5344CB8AC3E}">
        <p14:creationId xmlns:p14="http://schemas.microsoft.com/office/powerpoint/2010/main" xmlns="" val="33903195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Integrating Demand Response into the Base Market Design</a:t>
            </a:r>
            <a:r>
              <a:rPr lang="en-US" sz="2800" dirty="0"/>
              <a:t>-Cont’d</a:t>
            </a:r>
            <a:endParaRPr lang="en-US" sz="2800" strike="sngStrike" dirty="0">
              <a:solidFill>
                <a:srgbClr val="FF0000"/>
              </a:solidFill>
            </a:endParaRPr>
          </a:p>
        </p:txBody>
      </p:sp>
      <p:sp>
        <p:nvSpPr>
          <p:cNvPr id="3" name="Text Placeholder 2"/>
          <p:cNvSpPr>
            <a:spLocks noGrp="1"/>
          </p:cNvSpPr>
          <p:nvPr>
            <p:ph type="body" sz="quarter" idx="4294967295"/>
          </p:nvPr>
        </p:nvSpPr>
        <p:spPr>
          <a:xfrm>
            <a:off x="533400" y="1524000"/>
            <a:ext cx="8229600" cy="4800600"/>
          </a:xfrm>
          <a:prstGeom prst="rect">
            <a:avLst/>
          </a:prstGeom>
        </p:spPr>
        <p:txBody>
          <a:bodyPr>
            <a:normAutofit/>
          </a:bodyPr>
          <a:lstStyle/>
          <a:p>
            <a:pPr>
              <a:spcBef>
                <a:spcPts val="600"/>
              </a:spcBef>
            </a:pPr>
            <a:r>
              <a:rPr lang="en-US" dirty="0" smtClean="0"/>
              <a:t>Shortage </a:t>
            </a:r>
            <a:r>
              <a:rPr lang="en-US" dirty="0"/>
              <a:t>of </a:t>
            </a:r>
            <a:r>
              <a:rPr lang="en-US" dirty="0" smtClean="0"/>
              <a:t>Transmission Congestion Revenue</a:t>
            </a:r>
          </a:p>
          <a:p>
            <a:pPr lvl="1"/>
            <a:r>
              <a:rPr lang="en-US" dirty="0"/>
              <a:t>U</a:t>
            </a:r>
            <a:r>
              <a:rPr lang="en-US" dirty="0" smtClean="0"/>
              <a:t>nder certain abnormal conditions, payments to </a:t>
            </a:r>
            <a:r>
              <a:rPr lang="en-US" dirty="0"/>
              <a:t>FTR </a:t>
            </a:r>
            <a:r>
              <a:rPr lang="en-US" dirty="0" smtClean="0"/>
              <a:t>Holders for transmission </a:t>
            </a:r>
            <a:r>
              <a:rPr lang="en-US" dirty="0"/>
              <a:t>c</a:t>
            </a:r>
            <a:r>
              <a:rPr lang="en-US" dirty="0" smtClean="0"/>
              <a:t>ongestion can exceed </a:t>
            </a:r>
            <a:r>
              <a:rPr lang="en-US" dirty="0"/>
              <a:t>funds collected</a:t>
            </a:r>
            <a:endParaRPr lang="en-US" dirty="0" smtClean="0"/>
          </a:p>
          <a:p>
            <a:pPr lvl="1"/>
            <a:r>
              <a:rPr lang="en-US" dirty="0" smtClean="0"/>
              <a:t>Any </a:t>
            </a:r>
            <a:r>
              <a:rPr lang="en-US" dirty="0"/>
              <a:t>funding shortage is </a:t>
            </a:r>
            <a:r>
              <a:rPr lang="en-US" dirty="0" smtClean="0"/>
              <a:t>allocated pro-rata to Market Participants using the approach for Real-Time </a:t>
            </a:r>
            <a:r>
              <a:rPr lang="en-US" dirty="0"/>
              <a:t>Energy Market NCPC</a:t>
            </a:r>
          </a:p>
          <a:p>
            <a:pPr lvl="1"/>
            <a:r>
              <a:rPr lang="en-US" dirty="0" smtClean="0"/>
              <a:t>Real-Time Demand Reduction Obligation also should be included in this allocation</a:t>
            </a:r>
          </a:p>
          <a:p>
            <a:pPr lvl="1"/>
            <a:r>
              <a:rPr lang="en-US" dirty="0" smtClean="0"/>
              <a:t>In 2015, there was no shortage of Transmission Congestion Revenue</a:t>
            </a:r>
            <a:endParaRPr lang="en-US" dirty="0"/>
          </a:p>
          <a:p>
            <a:pPr marL="457200" lvl="1" indent="0">
              <a:buNone/>
            </a:pPr>
            <a:endParaRPr lang="en-US" dirty="0" smtClean="0"/>
          </a:p>
        </p:txBody>
      </p:sp>
      <p:sp>
        <p:nvSpPr>
          <p:cNvPr id="4" name="Slide Number Placeholder 3"/>
          <p:cNvSpPr>
            <a:spLocks noGrp="1"/>
          </p:cNvSpPr>
          <p:nvPr>
            <p:ph type="sldNum" sz="quarter" idx="4294967295"/>
          </p:nvPr>
        </p:nvSpPr>
        <p:spPr>
          <a:xfrm>
            <a:off x="8610600" y="6400800"/>
            <a:ext cx="313326" cy="263518"/>
          </a:xfrm>
          <a:prstGeom prst="rect">
            <a:avLst/>
          </a:prstGeom>
        </p:spPr>
        <p:txBody>
          <a:bodyPr/>
          <a:lstStyle/>
          <a:p>
            <a:fld id="{10C7F894-2A36-495D-AB7C-1055F7AC0F9D}" type="slidenum">
              <a:rPr lang="en-US" smtClean="0"/>
              <a:pPr/>
              <a:t>8</a:t>
            </a:fld>
            <a:endParaRPr lang="en-US" dirty="0"/>
          </a:p>
        </p:txBody>
      </p:sp>
    </p:spTree>
    <p:extLst>
      <p:ext uri="{BB962C8B-B14F-4D97-AF65-F5344CB8AC3E}">
        <p14:creationId xmlns:p14="http://schemas.microsoft.com/office/powerpoint/2010/main" xmlns="" val="32449584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Integrating Demand Response into the Base Market Design-Cont’d</a:t>
            </a:r>
            <a:endParaRPr lang="en-US" sz="2800" dirty="0"/>
          </a:p>
        </p:txBody>
      </p:sp>
      <p:sp>
        <p:nvSpPr>
          <p:cNvPr id="3" name="Text Placeholder 2"/>
          <p:cNvSpPr>
            <a:spLocks noGrp="1"/>
          </p:cNvSpPr>
          <p:nvPr>
            <p:ph type="body" sz="quarter" idx="4294967295"/>
          </p:nvPr>
        </p:nvSpPr>
        <p:spPr>
          <a:xfrm>
            <a:off x="533400" y="1524000"/>
            <a:ext cx="8229600" cy="4800600"/>
          </a:xfrm>
          <a:prstGeom prst="rect">
            <a:avLst/>
          </a:prstGeom>
        </p:spPr>
        <p:txBody>
          <a:bodyPr>
            <a:normAutofit/>
          </a:bodyPr>
          <a:lstStyle/>
          <a:p>
            <a:pPr>
              <a:spcBef>
                <a:spcPts val="600"/>
              </a:spcBef>
            </a:pPr>
            <a:r>
              <a:rPr lang="en-US" dirty="0" smtClean="0"/>
              <a:t>Marginal </a:t>
            </a:r>
            <a:r>
              <a:rPr lang="en-US" dirty="0"/>
              <a:t>Loss Revenue </a:t>
            </a:r>
            <a:r>
              <a:rPr lang="en-US" dirty="0" smtClean="0"/>
              <a:t>Fund</a:t>
            </a:r>
          </a:p>
          <a:p>
            <a:pPr lvl="1"/>
            <a:r>
              <a:rPr lang="en-US" dirty="0" smtClean="0"/>
              <a:t>Differences in the LMP used to pay resources versus those used to charge loads can result in settlement imbalances, i.e., “Marginal Loss Revenue”</a:t>
            </a:r>
          </a:p>
          <a:p>
            <a:pPr lvl="1"/>
            <a:r>
              <a:rPr lang="en-US" dirty="0" smtClean="0"/>
              <a:t>Demand </a:t>
            </a:r>
            <a:r>
              <a:rPr lang="en-US" dirty="0"/>
              <a:t>Response Resources </a:t>
            </a:r>
            <a:r>
              <a:rPr lang="en-US" dirty="0" smtClean="0"/>
              <a:t>can contribute to Marginal Loss Revenue in the Day-Ahead Energy Market</a:t>
            </a:r>
          </a:p>
          <a:p>
            <a:pPr lvl="1"/>
            <a:r>
              <a:rPr lang="en-US" dirty="0" smtClean="0"/>
              <a:t>Day-Ahead Demand Reduction Obligation should be included in the allocation of Day-Ahead Marginal Loss Revenue</a:t>
            </a:r>
          </a:p>
          <a:p>
            <a:pPr lvl="1"/>
            <a:r>
              <a:rPr lang="en-US" dirty="0"/>
              <a:t>In 2014, </a:t>
            </a:r>
            <a:r>
              <a:rPr lang="en-US" dirty="0" smtClean="0"/>
              <a:t>the Marginal </a:t>
            </a:r>
            <a:r>
              <a:rPr lang="en-US" dirty="0"/>
              <a:t>Loss Revenue Fund averaged approximately </a:t>
            </a:r>
            <a:r>
              <a:rPr lang="en-US" dirty="0" smtClean="0"/>
              <a:t/>
            </a:r>
            <a:br>
              <a:rPr lang="en-US" dirty="0" smtClean="0"/>
            </a:br>
            <a:r>
              <a:rPr lang="en-US" dirty="0" smtClean="0"/>
              <a:t>$</a:t>
            </a:r>
            <a:r>
              <a:rPr lang="en-US" dirty="0"/>
              <a:t>6 </a:t>
            </a:r>
            <a:r>
              <a:rPr lang="en-US" dirty="0" smtClean="0"/>
              <a:t>million/month, which was less than 1% of the total Energy Market </a:t>
            </a:r>
          </a:p>
          <a:p>
            <a:pPr marL="457200" lvl="1" indent="0">
              <a:buNone/>
            </a:pPr>
            <a:endParaRPr lang="en-US" dirty="0" smtClean="0"/>
          </a:p>
        </p:txBody>
      </p:sp>
      <p:sp>
        <p:nvSpPr>
          <p:cNvPr id="4" name="Slide Number Placeholder 3"/>
          <p:cNvSpPr>
            <a:spLocks noGrp="1"/>
          </p:cNvSpPr>
          <p:nvPr>
            <p:ph type="sldNum" sz="quarter" idx="4294967295"/>
          </p:nvPr>
        </p:nvSpPr>
        <p:spPr>
          <a:xfrm>
            <a:off x="8610600" y="6400800"/>
            <a:ext cx="313326" cy="263518"/>
          </a:xfrm>
          <a:prstGeom prst="rect">
            <a:avLst/>
          </a:prstGeom>
        </p:spPr>
        <p:txBody>
          <a:bodyPr/>
          <a:lstStyle/>
          <a:p>
            <a:fld id="{10C7F894-2A36-495D-AB7C-1055F7AC0F9D}" type="slidenum">
              <a:rPr lang="en-US" smtClean="0"/>
              <a:pPr/>
              <a:t>9</a:t>
            </a:fld>
            <a:endParaRPr lang="en-US" dirty="0"/>
          </a:p>
        </p:txBody>
      </p:sp>
    </p:spTree>
    <p:extLst>
      <p:ext uri="{BB962C8B-B14F-4D97-AF65-F5344CB8AC3E}">
        <p14:creationId xmlns:p14="http://schemas.microsoft.com/office/powerpoint/2010/main" xmlns="" val="321216040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SO-PPT-Template-Public">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ISO-PPT-Template-Public</Template>
  <TotalTime>0</TotalTime>
  <Words>1491</Words>
  <Application>Microsoft Office PowerPoint</Application>
  <PresentationFormat>On-screen Show (4:3)</PresentationFormat>
  <Paragraphs>185</Paragraphs>
  <Slides>19</Slides>
  <Notes>19</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ISO-PPT-Template-Public</vt:lpstr>
      <vt:lpstr>blank</vt:lpstr>
      <vt:lpstr>Slide 1</vt:lpstr>
      <vt:lpstr>PRD Conforming Changes:  Demand Response Full integration</vt:lpstr>
      <vt:lpstr>Slide 3</vt:lpstr>
      <vt:lpstr>Background:  What Is Demand Response Full Integration?</vt:lpstr>
      <vt:lpstr>Problem Statement:  Conforming Changes Needed </vt:lpstr>
      <vt:lpstr>PRD Conforming Changes:  Demand Response Full integration</vt:lpstr>
      <vt:lpstr>Integrating Demand Response into the Base Market Design</vt:lpstr>
      <vt:lpstr>Integrating Demand Response into the Base Market Design-Cont’d</vt:lpstr>
      <vt:lpstr>Integrating Demand Response into the Base Market Design-Cont’d</vt:lpstr>
      <vt:lpstr>Integrating Demand Response into the Base Market Design-Cont’d</vt:lpstr>
      <vt:lpstr>Integrating Demand Response into the Base Market Design-Cont’d</vt:lpstr>
      <vt:lpstr>Integrating Demand Response into the Base Market Design-Cont’d</vt:lpstr>
      <vt:lpstr>Integrating Demand Response into the Base Market Design-Cont’d</vt:lpstr>
      <vt:lpstr>PRD Conforming Changes:  Demand Response Full integration</vt:lpstr>
      <vt:lpstr>Applying Recent or Ongoing Market Design Changes to Demand Response Resources</vt:lpstr>
      <vt:lpstr>Applying Recent or Ongoing Market Design Changes to Demand Response Resources-Cont’d</vt:lpstr>
      <vt:lpstr>Conclusion</vt:lpstr>
      <vt:lpstr>Stakeholder Schedule</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2016-07-05T20:50:14Z</dcterms:created>
  <dcterms:modified xsi:type="dcterms:W3CDTF">2016-07-12T18:06:54Z</dcterms:modified>
</cp:coreProperties>
</file>