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7" r:id="rId2"/>
    <p:sldId id="535" r:id="rId3"/>
    <p:sldId id="538" r:id="rId4"/>
    <p:sldId id="506" r:id="rId5"/>
    <p:sldId id="529" r:id="rId6"/>
    <p:sldId id="500" r:id="rId7"/>
    <p:sldId id="503" r:id="rId8"/>
    <p:sldId id="501" r:id="rId9"/>
    <p:sldId id="541" r:id="rId10"/>
    <p:sldId id="502" r:id="rId11"/>
    <p:sldId id="528" r:id="rId12"/>
    <p:sldId id="508" r:id="rId13"/>
    <p:sldId id="504" r:id="rId14"/>
    <p:sldId id="532" r:id="rId15"/>
    <p:sldId id="507" r:id="rId16"/>
    <p:sldId id="505" r:id="rId17"/>
    <p:sldId id="509" r:id="rId18"/>
    <p:sldId id="530" r:id="rId19"/>
    <p:sldId id="531" r:id="rId20"/>
    <p:sldId id="547" r:id="rId21"/>
    <p:sldId id="533" r:id="rId22"/>
    <p:sldId id="518" r:id="rId23"/>
    <p:sldId id="521" r:id="rId24"/>
    <p:sldId id="542" r:id="rId25"/>
    <p:sldId id="524" r:id="rId26"/>
    <p:sldId id="543" r:id="rId27"/>
    <p:sldId id="517" r:id="rId28"/>
    <p:sldId id="522" r:id="rId29"/>
    <p:sldId id="537" r:id="rId30"/>
    <p:sldId id="536" r:id="rId31"/>
    <p:sldId id="549" r:id="rId32"/>
    <p:sldId id="546" r:id="rId33"/>
    <p:sldId id="548" r:id="rId34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FF"/>
    <a:srgbClr val="CCFFFF"/>
    <a:srgbClr val="FF99FF"/>
    <a:srgbClr val="CCFFCC"/>
    <a:srgbClr val="161003"/>
    <a:srgbClr val="F8E9CC"/>
    <a:srgbClr val="63564D"/>
    <a:srgbClr val="65574F"/>
    <a:srgbClr val="A8A2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70" autoAdjust="0"/>
    <p:restoredTop sz="94660"/>
  </p:normalViewPr>
  <p:slideViewPr>
    <p:cSldViewPr>
      <p:cViewPr varScale="1">
        <p:scale>
          <a:sx n="79" d="100"/>
          <a:sy n="79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992" y="-108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4393" cy="46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8871" y="0"/>
            <a:ext cx="3014393" cy="46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E10AA-44E4-49B2-8B9E-D7A310A6257F}" type="datetimeFigureOut">
              <a:rPr lang="en-US" smtClean="0"/>
              <a:t>9/9/2016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14393" cy="46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8871" y="8841738"/>
            <a:ext cx="3014393" cy="46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8F272-2C23-417C-B4B0-2C801CBF5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0984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3763" cy="465455"/>
          </a:xfrm>
          <a:prstGeom prst="rect">
            <a:avLst/>
          </a:prstGeom>
        </p:spPr>
        <p:txBody>
          <a:bodyPr vert="horz" lIns="93148" tIns="46575" rIns="93148" bIns="4657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70" y="2"/>
            <a:ext cx="3013763" cy="465455"/>
          </a:xfrm>
          <a:prstGeom prst="rect">
            <a:avLst/>
          </a:prstGeom>
        </p:spPr>
        <p:txBody>
          <a:bodyPr vert="horz" lIns="93148" tIns="46575" rIns="93148" bIns="46575" rtlCol="0"/>
          <a:lstStyle>
            <a:lvl1pPr algn="r">
              <a:defRPr sz="1200"/>
            </a:lvl1pPr>
          </a:lstStyle>
          <a:p>
            <a:fld id="{FC01081B-0489-4B78-947C-DDE4406938B2}" type="datetimeFigureOut">
              <a:rPr lang="en-US" smtClean="0"/>
              <a:t>9/9/2016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700088"/>
            <a:ext cx="4652962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8" tIns="46575" rIns="93148" bIns="4657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421824"/>
            <a:ext cx="5563870" cy="4189095"/>
          </a:xfrm>
          <a:prstGeom prst="rect">
            <a:avLst/>
          </a:prstGeom>
        </p:spPr>
        <p:txBody>
          <a:bodyPr vert="horz" lIns="93148" tIns="46575" rIns="93148" bIns="4657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13763" cy="465455"/>
          </a:xfrm>
          <a:prstGeom prst="rect">
            <a:avLst/>
          </a:prstGeom>
        </p:spPr>
        <p:txBody>
          <a:bodyPr vert="horz" lIns="93148" tIns="46575" rIns="93148" bIns="4657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70" y="8842031"/>
            <a:ext cx="3013763" cy="465455"/>
          </a:xfrm>
          <a:prstGeom prst="rect">
            <a:avLst/>
          </a:prstGeom>
        </p:spPr>
        <p:txBody>
          <a:bodyPr vert="horz" lIns="93148" tIns="46575" rIns="93148" bIns="46575" rtlCol="0" anchor="b"/>
          <a:lstStyle>
            <a:lvl1pPr algn="r">
              <a:defRPr sz="1200"/>
            </a:lvl1pPr>
          </a:lstStyle>
          <a:p>
            <a:fld id="{09FDE440-AC38-4A7B-992C-96E103B2AF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1951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4850"/>
            <a:ext cx="46466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465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2674938" y="1905001"/>
            <a:ext cx="3794125" cy="1909763"/>
          </a:xfrm>
        </p:spPr>
        <p:txBody>
          <a:bodyPr anchor="ctr"/>
          <a:lstStyle>
            <a:lvl1pPr algn="ctr">
              <a:defRPr b="1">
                <a:solidFill>
                  <a:srgbClr val="98012E"/>
                </a:solidFill>
                <a:latin typeface="Garamond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4386263"/>
            <a:ext cx="3790950" cy="1447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665FA5-5701-42E5-BF65-DDBC5EED8E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/>
              <a:t>ISO-NE Public</a:t>
            </a:r>
          </a:p>
        </p:txBody>
      </p:sp>
    </p:spTree>
    <p:extLst>
      <p:ext uri="{BB962C8B-B14F-4D97-AF65-F5344CB8AC3E}">
        <p14:creationId xmlns:p14="http://schemas.microsoft.com/office/powerpoint/2010/main" val="153765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 b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>
                <a:latin typeface="Cambria" panose="02040503050406030204" pitchFamily="18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>
                <a:latin typeface="Cambria" panose="02040503050406030204" pitchFamily="18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>
                <a:latin typeface="Cambria" panose="02040503050406030204" pitchFamily="18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>
                <a:latin typeface="Cambria" panose="02040503050406030204" pitchFamily="18" charset="0"/>
              </a:defRPr>
            </a:lvl4pPr>
            <a:lvl5pPr marL="1147629" indent="-233336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00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 txBox="1">
            <a:spLocks noChangeArrowheads="1"/>
          </p:cNvSpPr>
          <p:nvPr userDrawn="1"/>
        </p:nvSpPr>
        <p:spPr bwMode="auto">
          <a:xfrm>
            <a:off x="3124200" y="6361771"/>
            <a:ext cx="2362200" cy="26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0" latinLnBrk="0" hangingPunct="0">
              <a:defRPr sz="800" kern="1200">
                <a:solidFill>
                  <a:srgbClr val="808080"/>
                </a:solidFill>
                <a:latin typeface="+mj-lt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665FA5-5701-42E5-BF65-DDBC5EED8E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/>
              <a:t>ISO-NE Public</a:t>
            </a:r>
          </a:p>
        </p:txBody>
      </p:sp>
    </p:spTree>
    <p:extLst>
      <p:ext uri="{BB962C8B-B14F-4D97-AF65-F5344CB8AC3E}">
        <p14:creationId xmlns:p14="http://schemas.microsoft.com/office/powerpoint/2010/main" val="425392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990600"/>
            <a:ext cx="4037012" cy="53340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 marL="1085723" indent="-171430">
              <a:buFont typeface="Arial" pitchFamily="34" charset="0"/>
              <a:buChar char="•"/>
              <a:defRPr sz="1000">
                <a:solidFill>
                  <a:schemeClr val="bg2">
                    <a:lumMod val="1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990600"/>
            <a:ext cx="4037013" cy="53340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 marL="1147629" indent="-233336">
              <a:buFont typeface="Arial" pitchFamily="34" charset="0"/>
              <a:buChar char="•"/>
              <a:defRPr sz="1000">
                <a:solidFill>
                  <a:schemeClr val="bg2">
                    <a:lumMod val="1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 txBox="1">
            <a:spLocks noChangeArrowheads="1"/>
          </p:cNvSpPr>
          <p:nvPr userDrawn="1"/>
        </p:nvSpPr>
        <p:spPr bwMode="auto">
          <a:xfrm>
            <a:off x="3124200" y="6361771"/>
            <a:ext cx="2362200" cy="26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0" latinLnBrk="0" hangingPunct="0">
              <a:defRPr sz="800" kern="1200">
                <a:solidFill>
                  <a:srgbClr val="808080"/>
                </a:solidFill>
                <a:latin typeface="+mj-lt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665FA5-5701-42E5-BF65-DDBC5EED8E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/>
              <a:t>ISO-NE Public</a:t>
            </a:r>
          </a:p>
        </p:txBody>
      </p:sp>
    </p:spTree>
    <p:extLst>
      <p:ext uri="{BB962C8B-B14F-4D97-AF65-F5344CB8AC3E}">
        <p14:creationId xmlns:p14="http://schemas.microsoft.com/office/powerpoint/2010/main" val="404236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124200" y="6361771"/>
            <a:ext cx="2362200" cy="26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0" latinLnBrk="0" hangingPunct="0">
              <a:defRPr sz="800" kern="1200">
                <a:solidFill>
                  <a:srgbClr val="808080"/>
                </a:solidFill>
                <a:latin typeface="+mj-lt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665FA5-5701-42E5-BF65-DDBC5EED8E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/>
              <a:t>ISO-NE Public</a:t>
            </a:r>
          </a:p>
        </p:txBody>
      </p:sp>
    </p:spTree>
    <p:extLst>
      <p:ext uri="{BB962C8B-B14F-4D97-AF65-F5344CB8AC3E}">
        <p14:creationId xmlns:p14="http://schemas.microsoft.com/office/powerpoint/2010/main" val="106256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 userDrawn="1"/>
        </p:nvSpPr>
        <p:spPr bwMode="auto">
          <a:xfrm>
            <a:off x="3124200" y="6361771"/>
            <a:ext cx="2362200" cy="26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0" latinLnBrk="0" hangingPunct="0">
              <a:defRPr sz="800" kern="1200">
                <a:solidFill>
                  <a:srgbClr val="808080"/>
                </a:solidFill>
                <a:latin typeface="+mj-lt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665FA5-5701-42E5-BF65-DDBC5EED8E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/>
              <a:t>ISO-NE Public</a:t>
            </a:r>
          </a:p>
        </p:txBody>
      </p:sp>
    </p:spTree>
    <p:extLst>
      <p:ext uri="{BB962C8B-B14F-4D97-AF65-F5344CB8AC3E}">
        <p14:creationId xmlns:p14="http://schemas.microsoft.com/office/powerpoint/2010/main" val="418168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350520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16B99"/>
              </a:buClr>
              <a:buSzTx/>
              <a:buFontTx/>
              <a:buChar char="•"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16B99"/>
              </a:buClr>
              <a:buSzTx/>
              <a:buFontTx/>
              <a:buChar char="–"/>
              <a:tabLst/>
              <a:defRPr/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16B99"/>
              </a:buClr>
              <a:buSzTx/>
              <a:buFontTx/>
              <a:buChar char="•"/>
              <a:tabLst/>
              <a:defRPr/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16B99"/>
              </a:buClr>
              <a:buSzTx/>
              <a:buFontTx/>
              <a:buChar char="–"/>
              <a:tabLst/>
              <a:defRPr/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16B99"/>
              </a:buClr>
              <a:buSzTx/>
              <a:buFontTx/>
              <a:buChar char="•"/>
              <a:tabLst/>
              <a:defRPr sz="1900"/>
            </a:lvl5pPr>
            <a:lvl6pPr>
              <a:defRPr sz="2600"/>
            </a:lvl6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16B99"/>
              </a:buClr>
              <a:buSzTx/>
              <a:buFontTx/>
              <a:buChar char="•"/>
              <a:tabLst/>
              <a:defRPr/>
            </a:pPr>
            <a:r>
              <a:rPr kumimoji="0" lang="en-US" sz="23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16B99"/>
              </a:buClr>
              <a:buSzTx/>
              <a:buFontTx/>
              <a:buChar char="–"/>
              <a:tabLst/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16B99"/>
              </a:buClr>
              <a:buSzTx/>
              <a:buFontTx/>
              <a:buChar char="•"/>
              <a:tabLst/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16B99"/>
              </a:buClr>
              <a:buSzTx/>
              <a:buFontTx/>
              <a:buChar char="–"/>
              <a:tabLst/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2057400" marR="0" lvl="4" indent="-2286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16B99"/>
              </a:buClr>
              <a:buSzTx/>
              <a:buFontTx/>
              <a:buChar char="•"/>
              <a:tabLst/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Fifth level</a:t>
            </a:r>
          </a:p>
          <a:p>
            <a:pPr marL="2057400" marR="0" lvl="4" indent="-2286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16B99"/>
              </a:buClr>
              <a:buSzTx/>
              <a:buFontTx/>
              <a:buChar char="•"/>
              <a:tabLst/>
              <a:defRPr/>
            </a:pPr>
            <a:endParaRPr kumimoji="0" lang="en-US" sz="19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2057400" marR="0" lvl="4" indent="-2286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16B99"/>
              </a:buClr>
              <a:buSzTx/>
              <a:buFontTx/>
              <a:buChar char="•"/>
              <a:tabLst/>
              <a:defRPr/>
            </a:pPr>
            <a:endParaRPr kumimoji="0" lang="en-GB" sz="19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 userDrawn="1"/>
        </p:nvSpPr>
        <p:spPr bwMode="auto">
          <a:xfrm>
            <a:off x="3124200" y="6361771"/>
            <a:ext cx="2362200" cy="26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0" latinLnBrk="0" hangingPunct="0">
              <a:defRPr sz="800" kern="1200">
                <a:solidFill>
                  <a:srgbClr val="808080"/>
                </a:solidFill>
                <a:latin typeface="+mj-lt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665FA5-5701-42E5-BF65-DDBC5EED8E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/>
              <a:t>ISO-NE Public</a:t>
            </a:r>
          </a:p>
        </p:txBody>
      </p:sp>
    </p:spTree>
    <p:extLst>
      <p:ext uri="{BB962C8B-B14F-4D97-AF65-F5344CB8AC3E}">
        <p14:creationId xmlns:p14="http://schemas.microsoft.com/office/powerpoint/2010/main" val="1528847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455614" y="914400"/>
            <a:ext cx="822642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lIns="91429" tIns="45714" rIns="91429" bIns="45714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5614" y="134471"/>
            <a:ext cx="8226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4" y="990600"/>
            <a:ext cx="822642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88531"/>
            <a:ext cx="2362200" cy="26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>
                <a:solidFill>
                  <a:srgbClr val="808080"/>
                </a:solidFill>
                <a:latin typeface="+mj-lt"/>
                <a:ea typeface="ＭＳ Ｐゴシック" pitchFamily="1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665FA5-5701-42E5-BF65-DDBC5EED8E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/>
              <a:t>ISO-NE Public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294769" y="6427361"/>
            <a:ext cx="3424238" cy="26161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7A0400"/>
                </a:solidFill>
                <a:latin typeface="Trajan Pro" pitchFamily="18" charset="0"/>
              </a:rPr>
              <a:t>Concentric Energy Advisors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33400" y="6255238"/>
            <a:ext cx="606910" cy="53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58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0">
          <a:solidFill>
            <a:schemeClr val="tx1"/>
          </a:solidFill>
          <a:effectLst/>
          <a:latin typeface="Century Gothic" panose="020B0502020202020204" pitchFamily="34" charset="0"/>
          <a:ea typeface="+mj-ea"/>
          <a:cs typeface="Century Gothic" panose="020B0502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rgbClr val="092A5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1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rgbClr val="092A5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1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rgbClr val="092A5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1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rgbClr val="092A5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1" charset="-128"/>
          <a:cs typeface="ＭＳ Ｐゴシック"/>
        </a:defRPr>
      </a:lvl5pPr>
      <a:lvl6pPr marL="457146" algn="l" rtl="0" eaLnBrk="1" fontAlgn="base" hangingPunct="1">
        <a:spcBef>
          <a:spcPct val="0"/>
        </a:spcBef>
        <a:spcAft>
          <a:spcPct val="0"/>
        </a:spcAft>
        <a:defRPr>
          <a:solidFill>
            <a:srgbClr val="092A5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1" charset="-128"/>
        </a:defRPr>
      </a:lvl6pPr>
      <a:lvl7pPr marL="914293" algn="l" rtl="0" eaLnBrk="1" fontAlgn="base" hangingPunct="1">
        <a:spcBef>
          <a:spcPct val="0"/>
        </a:spcBef>
        <a:spcAft>
          <a:spcPct val="0"/>
        </a:spcAft>
        <a:defRPr>
          <a:solidFill>
            <a:srgbClr val="092A5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1" charset="-128"/>
        </a:defRPr>
      </a:lvl7pPr>
      <a:lvl8pPr marL="1371440" algn="l" rtl="0" eaLnBrk="1" fontAlgn="base" hangingPunct="1">
        <a:spcBef>
          <a:spcPct val="0"/>
        </a:spcBef>
        <a:spcAft>
          <a:spcPct val="0"/>
        </a:spcAft>
        <a:defRPr>
          <a:solidFill>
            <a:srgbClr val="092A5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1" charset="-128"/>
        </a:defRPr>
      </a:lvl8pPr>
      <a:lvl9pPr marL="1828586" algn="l" rtl="0" eaLnBrk="1" fontAlgn="base" hangingPunct="1">
        <a:spcBef>
          <a:spcPct val="0"/>
        </a:spcBef>
        <a:spcAft>
          <a:spcPct val="0"/>
        </a:spcAft>
        <a:defRPr>
          <a:solidFill>
            <a:srgbClr val="092A5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1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50000"/>
          </a:schemeClr>
        </a:buClr>
        <a:buFont typeface="Wingdings 3" pitchFamily="18" charset="2"/>
        <a:buNone/>
        <a:defRPr sz="1800" i="0">
          <a:solidFill>
            <a:schemeClr val="bg2">
              <a:lumMod val="10000"/>
            </a:schemeClr>
          </a:solidFill>
          <a:latin typeface="Cambria" panose="02040503050406030204" pitchFamily="18" charset="0"/>
          <a:ea typeface="+mn-ea"/>
          <a:cs typeface="Cambria" panose="02040503050406030204" pitchFamily="18" charset="0"/>
        </a:defRPr>
      </a:lvl1pPr>
      <a:lvl2pPr marL="458735" indent="-228573" algn="l" rtl="0" eaLnBrk="1" fontAlgn="base" hangingPunct="1">
        <a:spcBef>
          <a:spcPct val="20000"/>
        </a:spcBef>
        <a:spcAft>
          <a:spcPct val="0"/>
        </a:spcAft>
        <a:buClr>
          <a:schemeClr val="bg2">
            <a:lumMod val="10000"/>
          </a:schemeClr>
        </a:buClr>
        <a:buFont typeface="Arial" pitchFamily="34" charset="0"/>
        <a:buChar char="•"/>
        <a:defRPr sz="1600">
          <a:solidFill>
            <a:schemeClr val="bg2">
              <a:lumMod val="10000"/>
            </a:schemeClr>
          </a:solidFill>
          <a:latin typeface="Cambria" panose="02040503050406030204" pitchFamily="18" charset="0"/>
          <a:ea typeface="+mn-ea"/>
          <a:cs typeface="Cambria" panose="02040503050406030204" pitchFamily="18" charset="0"/>
        </a:defRPr>
      </a:lvl2pPr>
      <a:lvl3pPr marL="682545" indent="-220637" algn="l" rtl="0" eaLnBrk="1" fontAlgn="base" hangingPunct="1">
        <a:spcBef>
          <a:spcPct val="20000"/>
        </a:spcBef>
        <a:spcAft>
          <a:spcPct val="0"/>
        </a:spcAft>
        <a:buClr>
          <a:schemeClr val="bg2">
            <a:lumMod val="10000"/>
          </a:schemeClr>
        </a:buClr>
        <a:buFont typeface="Arial" pitchFamily="34" charset="0"/>
        <a:buChar char="•"/>
        <a:defRPr sz="1400">
          <a:solidFill>
            <a:schemeClr val="bg2">
              <a:lumMod val="10000"/>
            </a:schemeClr>
          </a:solidFill>
          <a:latin typeface="Cambria" panose="02040503050406030204" pitchFamily="18" charset="0"/>
          <a:ea typeface="+mn-ea"/>
          <a:cs typeface="Cambria" panose="02040503050406030204" pitchFamily="18" charset="0"/>
        </a:defRPr>
      </a:lvl3pPr>
      <a:lvl4pPr marL="914293" indent="-228573" algn="l" rtl="0" eaLnBrk="1" fontAlgn="base" hangingPunct="1">
        <a:spcBef>
          <a:spcPct val="20000"/>
        </a:spcBef>
        <a:spcAft>
          <a:spcPct val="0"/>
        </a:spcAft>
        <a:buClr>
          <a:schemeClr val="bg2">
            <a:lumMod val="10000"/>
          </a:schemeClr>
        </a:buClr>
        <a:buFont typeface="Arial" pitchFamily="34" charset="0"/>
        <a:buChar char="•"/>
        <a:defRPr sz="1200">
          <a:solidFill>
            <a:schemeClr val="bg2">
              <a:lumMod val="10000"/>
            </a:schemeClr>
          </a:solidFill>
          <a:latin typeface="Cambria" panose="02040503050406030204" pitchFamily="18" charset="0"/>
          <a:ea typeface="+mn-ea"/>
          <a:cs typeface="Cambria" panose="02040503050406030204" pitchFamily="18" charset="0"/>
        </a:defRPr>
      </a:lvl4pPr>
      <a:lvl5pPr marL="1147629" indent="-233336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50000"/>
          </a:schemeClr>
        </a:buClr>
        <a:buFont typeface="Wingdings 3" pitchFamily="18" charset="2"/>
        <a:buChar char="Ê"/>
        <a:defRPr sz="1200">
          <a:solidFill>
            <a:schemeClr val="accent6">
              <a:lumMod val="50000"/>
            </a:schemeClr>
          </a:solidFill>
          <a:latin typeface="Palatino Linotype" pitchFamily="18" charset="0"/>
          <a:ea typeface="+mn-ea"/>
          <a:cs typeface="Palatino Linotype" pitchFamily="18" charset="0"/>
        </a:defRPr>
      </a:lvl5pPr>
      <a:lvl6pPr marL="1947635" indent="-22857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ea typeface="+mn-ea"/>
        </a:defRPr>
      </a:lvl6pPr>
      <a:lvl7pPr marL="2404782" indent="-22857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ea typeface="+mn-ea"/>
        </a:defRPr>
      </a:lvl7pPr>
      <a:lvl8pPr marL="2861928" indent="-22857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ea typeface="+mn-ea"/>
        </a:defRPr>
      </a:lvl8pPr>
      <a:lvl9pPr marL="3319075" indent="-22857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Z:\Marketing\Marketing Materials\Logo Files\Concentric Logos\For Print\4_Color\CEA_4c.t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42455"/>
            <a:ext cx="2520751" cy="62949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74451" y="2143177"/>
            <a:ext cx="8226425" cy="1066800"/>
          </a:xfrm>
        </p:spPr>
        <p:txBody>
          <a:bodyPr rtlCol="0">
            <a:noAutofit/>
          </a:bodyPr>
          <a:lstStyle/>
          <a:p>
            <a:pPr fontAlgn="auto">
              <a:spcAft>
                <a:spcPts val="120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en-US" sz="2000" kern="1200" cap="small" dirty="0">
                <a:solidFill>
                  <a:schemeClr val="tx1"/>
                </a:solidFill>
                <a:latin typeface="Adobe Garamond Pro Bold" pitchFamily="18" charset="0"/>
                <a:cs typeface="+mn-cs"/>
              </a:rPr>
              <a:t>ISO-NE CONE and ORTP Analysis</a:t>
            </a:r>
          </a:p>
          <a:p>
            <a:pPr fontAlgn="auto">
              <a:spcAft>
                <a:spcPts val="540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en-US" sz="1600" kern="1200" cap="small" dirty="0">
                <a:solidFill>
                  <a:schemeClr val="tx1"/>
                </a:solidFill>
                <a:latin typeface="Adobe Garamond Pro Bold" pitchFamily="18" charset="0"/>
              </a:rPr>
              <a:t>September 13, 2016</a:t>
            </a:r>
          </a:p>
          <a:p>
            <a:pPr fontAlgn="auto">
              <a:spcAft>
                <a:spcPts val="1200"/>
              </a:spcAft>
              <a:buClr>
                <a:schemeClr val="accent2">
                  <a:lumMod val="50000"/>
                </a:schemeClr>
              </a:buClr>
              <a:defRPr/>
            </a:pPr>
            <a:endParaRPr lang="en-US" sz="1600" kern="1200" cap="small" dirty="0">
              <a:solidFill>
                <a:schemeClr val="tx1"/>
              </a:solidFill>
              <a:latin typeface="Adobe Garamond Pro Bold" pitchFamily="18" charset="0"/>
              <a:cs typeface="+mn-cs"/>
            </a:endParaRPr>
          </a:p>
          <a:p>
            <a:pPr fontAlgn="auto">
              <a:spcAft>
                <a:spcPts val="1200"/>
              </a:spcAft>
              <a:buClr>
                <a:schemeClr val="accent2">
                  <a:lumMod val="50000"/>
                </a:schemeClr>
              </a:buClr>
              <a:defRPr/>
            </a:pPr>
            <a:endParaRPr lang="en-US" sz="1600" kern="1200" cap="small" dirty="0">
              <a:solidFill>
                <a:schemeClr val="tx1"/>
              </a:solidFill>
              <a:latin typeface="Adobe Garamond Pro Bold" pitchFamily="18" charset="0"/>
              <a:cs typeface="+mn-cs"/>
            </a:endParaRPr>
          </a:p>
          <a:p>
            <a:pPr fontAlgn="auto">
              <a:spcAft>
                <a:spcPts val="1200"/>
              </a:spcAft>
              <a:buClr>
                <a:schemeClr val="accent2">
                  <a:lumMod val="50000"/>
                </a:schemeClr>
              </a:buClr>
              <a:defRPr/>
            </a:pPr>
            <a:endParaRPr lang="en-US" sz="1600" kern="1200" cap="small" dirty="0">
              <a:solidFill>
                <a:schemeClr val="tx1"/>
              </a:solidFill>
              <a:latin typeface="Adobe Garamond Pro Bold" pitchFamily="18" charset="0"/>
              <a:cs typeface="+mn-cs"/>
            </a:endParaRPr>
          </a:p>
          <a:p>
            <a:pPr fontAlgn="auto">
              <a:spcAft>
                <a:spcPts val="1200"/>
              </a:spcAft>
              <a:buClr>
                <a:schemeClr val="accent2">
                  <a:lumMod val="50000"/>
                </a:schemeClr>
              </a:buClr>
              <a:defRPr/>
            </a:pPr>
            <a:endParaRPr lang="en-US" sz="1600" kern="1200" cap="small" dirty="0">
              <a:solidFill>
                <a:schemeClr val="tx1"/>
              </a:solidFill>
              <a:latin typeface="Adobe Garamond Pro Bold" pitchFamily="18" charset="0"/>
              <a:cs typeface="+mn-cs"/>
            </a:endParaRPr>
          </a:p>
          <a:p>
            <a:pPr fontAlgn="auto">
              <a:spcAft>
                <a:spcPts val="1200"/>
              </a:spcAft>
              <a:buClr>
                <a:schemeClr val="accent2">
                  <a:lumMod val="50000"/>
                </a:schemeClr>
              </a:buClr>
              <a:defRPr/>
            </a:pPr>
            <a:endParaRPr lang="en-US" sz="1600" kern="1200" cap="small" dirty="0">
              <a:solidFill>
                <a:schemeClr val="tx1"/>
              </a:solidFill>
              <a:latin typeface="Adobe Garamond Pro Bold" pitchFamily="18" charset="0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1080" y="3087149"/>
            <a:ext cx="6555493" cy="29051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615" y="142455"/>
            <a:ext cx="835465" cy="6957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1801" y="3233038"/>
            <a:ext cx="3200400" cy="254968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43200" y="6015335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cap="small" dirty="0"/>
              <a:t>ISO-NE</a:t>
            </a:r>
          </a:p>
          <a:p>
            <a:pPr algn="ctr"/>
            <a:r>
              <a:rPr lang="en-US" sz="1600" cap="small" dirty="0"/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309195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CONE: E&amp;AS Offsets by Technology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1700" dirty="0"/>
              <a:t>E&amp;AS offsets using LMP forecast</a:t>
            </a:r>
          </a:p>
          <a:p>
            <a:pPr marL="804863" lvl="3" indent="-1746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1600" dirty="0"/>
              <a:t>Offsets for each technology type are based on the same LMP forecast</a:t>
            </a:r>
            <a:endParaRPr lang="en-US" sz="1700" dirty="0"/>
          </a:p>
          <a:p>
            <a:pPr marL="4572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1700" dirty="0"/>
              <a:t>Key changes since the September meeting:</a:t>
            </a:r>
          </a:p>
          <a:p>
            <a:pPr marL="804863" lvl="3" indent="-1746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1600" dirty="0"/>
              <a:t>New gas price forecast excludes Access Northeast (ANE Project)</a:t>
            </a:r>
          </a:p>
          <a:p>
            <a:pPr marL="804863" lvl="3" indent="-1746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1600" dirty="0"/>
              <a:t>Update load forecast to utilize 2016 CELT</a:t>
            </a:r>
          </a:p>
          <a:p>
            <a:pPr marL="804863" lvl="3" indent="-1746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1600" dirty="0"/>
              <a:t>All plant capacities, retirements, and additions conform to CSOs</a:t>
            </a:r>
          </a:p>
          <a:p>
            <a:pPr marL="804863" lvl="3" indent="-174625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1600" dirty="0"/>
              <a:t>Include 1,000 MW import project from Canada into New Hampshire, no network upgrades associated with the project</a:t>
            </a:r>
          </a:p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069540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 Forecast – SEMA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66800"/>
            <a:ext cx="7062218" cy="512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74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Pay for Performance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1700" dirty="0"/>
              <a:t>Assumptions on number of scarcity hours are based on ISO-NE studies and testimony filed at the FERC; ER14-1050 dated January 17, 2014</a:t>
            </a:r>
          </a:p>
          <a:p>
            <a:pPr marL="4572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1700" dirty="0"/>
              <a:t>The performance payment rate increased to $5,455/mWh beginning in 2024</a:t>
            </a:r>
          </a:p>
          <a:p>
            <a:pPr marL="4572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1700" dirty="0"/>
              <a:t>The assumed performance of the combined cycle unit is based on testimony filed in ER14-1050</a:t>
            </a:r>
          </a:p>
          <a:p>
            <a:pPr marL="4572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1700" dirty="0"/>
              <a:t>The assumed performance of the combustion turbine and aeroderivative machines is based on their assumed forced outage rates</a:t>
            </a:r>
          </a:p>
          <a:p>
            <a:pPr marL="4572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1700" dirty="0"/>
              <a:t>The assumed scarcity hours are consistent with the need for new resources consistent with the Aurora market simulation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83744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CONE: Pay for Performance Revenues by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417099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008634"/>
              </p:ext>
            </p:extLst>
          </p:nvPr>
        </p:nvGraphicFramePr>
        <p:xfrm>
          <a:off x="533399" y="1455818"/>
          <a:ext cx="8077202" cy="3007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1">
                  <a:extLst>
                    <a:ext uri="{9D8B030D-6E8A-4147-A177-3AD203B41FA5}">
                      <a16:colId xmlns:a16="http://schemas.microsoft.com/office/drawing/2014/main" xmlns="" val="2094580635"/>
                    </a:ext>
                  </a:extLst>
                </a:gridCol>
                <a:gridCol w="1012371">
                  <a:extLst>
                    <a:ext uri="{9D8B030D-6E8A-4147-A177-3AD203B41FA5}">
                      <a16:colId xmlns:a16="http://schemas.microsoft.com/office/drawing/2014/main" xmlns="" val="1470662906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xmlns="" val="364333025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322292508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168698699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8045970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xmlns="" val="3150782577"/>
                    </a:ext>
                  </a:extLst>
                </a:gridCol>
              </a:tblGrid>
              <a:tr h="766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Technology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Scarcity Hours at Criteria (hrs)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Performance Payment Rate ($/mWh)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Actual Performance (%)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Balancing Ratio (%)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Net Performance Payments ($/kW-mo)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7223383"/>
                  </a:ext>
                </a:extLst>
              </a:tr>
              <a:tr h="34842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Combined Cycle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 5,455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years 4 - 20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9206915"/>
                  </a:ext>
                </a:extLst>
              </a:tr>
              <a:tr h="38784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Combustion Turbine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 5,455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1.25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51543111"/>
                  </a:ext>
                </a:extLst>
              </a:tr>
              <a:tr h="34842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Aeroderivative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 5,455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0.98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72502471"/>
                  </a:ext>
                </a:extLst>
              </a:tr>
              <a:tr h="34842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Combined Cycle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 3,500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years 1-3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09508988"/>
                  </a:ext>
                </a:extLst>
              </a:tr>
              <a:tr h="38784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Combustion Turbine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        3,500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97132619"/>
                  </a:ext>
                </a:extLst>
              </a:tr>
              <a:tr h="34842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Aeroderivative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 3,500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27390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492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CONE: Sensitivity to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1143000"/>
            <a:ext cx="8229600" cy="487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589514"/>
              </p:ext>
            </p:extLst>
          </p:nvPr>
        </p:nvGraphicFramePr>
        <p:xfrm>
          <a:off x="914400" y="1869440"/>
          <a:ext cx="73152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1280">
                  <a:extLst>
                    <a:ext uri="{9D8B030D-6E8A-4147-A177-3AD203B41FA5}">
                      <a16:colId xmlns:a16="http://schemas.microsoft.com/office/drawing/2014/main" xmlns="" val="3272493961"/>
                    </a:ext>
                  </a:extLst>
                </a:gridCol>
                <a:gridCol w="2342508">
                  <a:extLst>
                    <a:ext uri="{9D8B030D-6E8A-4147-A177-3AD203B41FA5}">
                      <a16:colId xmlns:a16="http://schemas.microsoft.com/office/drawing/2014/main" xmlns="" val="3583246258"/>
                    </a:ext>
                  </a:extLst>
                </a:gridCol>
                <a:gridCol w="2301412">
                  <a:extLst>
                    <a:ext uri="{9D8B030D-6E8A-4147-A177-3AD203B41FA5}">
                      <a16:colId xmlns:a16="http://schemas.microsoft.com/office/drawing/2014/main" xmlns="" val="1459504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Assumption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Impact on Net CONE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7283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Overnight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+/-</a:t>
                      </a:r>
                      <a:r>
                        <a:rPr lang="en-US" sz="1600" baseline="0" dirty="0"/>
                        <a:t> 25%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+/-</a:t>
                      </a:r>
                      <a:r>
                        <a:rPr lang="en-US" sz="1600" baseline="0" dirty="0"/>
                        <a:t> $3.40/kW-mo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2414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Cost of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+/-</a:t>
                      </a:r>
                      <a:r>
                        <a:rPr lang="en-US" sz="1600" baseline="0" dirty="0"/>
                        <a:t> 1 percentage point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+/-</a:t>
                      </a:r>
                      <a:r>
                        <a:rPr lang="en-US" sz="1600" baseline="0" dirty="0"/>
                        <a:t> $1.40/kW-mo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2014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E&amp;AS</a:t>
                      </a:r>
                      <a:r>
                        <a:rPr lang="en-US" sz="1600" dirty="0"/>
                        <a:t>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+/- 25%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+/-</a:t>
                      </a:r>
                      <a:r>
                        <a:rPr lang="en-US" sz="1600" baseline="0" dirty="0"/>
                        <a:t> $1.40/kW-mo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8309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Fixed O&amp;M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+/-</a:t>
                      </a:r>
                      <a:r>
                        <a:rPr lang="en-US" sz="1600" baseline="0" dirty="0"/>
                        <a:t> 25%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+/- $0.70/kW-mo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8786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Pay for Performance</a:t>
                      </a:r>
                      <a:r>
                        <a:rPr lang="en-US" sz="1600" baseline="0" dirty="0"/>
                        <a:t>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+/- 25%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+/- $0.14/kW-mo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652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42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CONE:  Estimates and Recommendation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4" y="990600"/>
            <a:ext cx="8226425" cy="54102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Initial Recommendation of Reference Technology</a:t>
            </a:r>
          </a:p>
          <a:p>
            <a:pPr marL="744485" lvl="1" indent="-285750"/>
            <a:r>
              <a:rPr lang="en-US" dirty="0">
                <a:solidFill>
                  <a:schemeClr val="tx1"/>
                </a:solidFill>
              </a:rPr>
              <a:t>Combustion Turbine (CT) is the lowest Net CONE resource</a:t>
            </a:r>
          </a:p>
          <a:p>
            <a:pPr marL="744485" lvl="1" indent="-285750"/>
            <a:r>
              <a:rPr lang="en-US" dirty="0"/>
              <a:t>CTs in development are new generating units at existing plants (Medway, Canal, and Wallingford) CONE/Net CONE technology</a:t>
            </a:r>
          </a:p>
          <a:p>
            <a:pPr marL="744485" lvl="1" indent="-285750"/>
            <a:r>
              <a:rPr lang="en-US" dirty="0"/>
              <a:t>Several Combined Cycle (CC) units are also in development (Salem Harbor, Bridgeport Harbor, Towantic, Clear River)</a:t>
            </a:r>
          </a:p>
          <a:p>
            <a:pPr marL="744485" lvl="1" indent="-285750"/>
            <a:r>
              <a:rPr lang="en-US" dirty="0"/>
              <a:t>The CT is the recommended CONE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4485" lvl="1" indent="-285750"/>
            <a:endParaRPr lang="en-US" dirty="0"/>
          </a:p>
          <a:p>
            <a:pPr marL="285750" indent="-285750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614" y="1143000"/>
            <a:ext cx="8226426" cy="181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03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CONE: Recommended Annual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</a:rPr>
              <a:t>E&amp;AS Annual Updates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700" dirty="0"/>
              <a:t>Based on changes to market expectations regarding spark spreads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700" dirty="0"/>
              <a:t>Change in implied spark spreads from ratio of MassHub and Algonquin forwards on NYMEX/CME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401638" lvl="2" indent="-173038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700" dirty="0"/>
              <a:t>Capital Cost Annual Updates</a:t>
            </a:r>
          </a:p>
          <a:p>
            <a:pPr marL="685800" lvl="3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Reviewed existing indices contained in Market Rule 1</a:t>
            </a:r>
          </a:p>
          <a:p>
            <a:pPr marL="685800" lvl="3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Reviewed alternative publicly available indices and approaches</a:t>
            </a:r>
          </a:p>
          <a:p>
            <a:pPr marL="685800" lvl="3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The existing indices are appropriate for updating the capital costs in the CONE value between recalculation periods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898352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ORTP: Assumptions and Initial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289415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ORTP: Key Assumptions by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296126"/>
              </p:ext>
            </p:extLst>
          </p:nvPr>
        </p:nvGraphicFramePr>
        <p:xfrm>
          <a:off x="685799" y="1086556"/>
          <a:ext cx="7772401" cy="4783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xmlns="" val="121545531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5183754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96039506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424334999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87998804"/>
                    </a:ext>
                  </a:extLst>
                </a:gridCol>
              </a:tblGrid>
              <a:tr h="845279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Combined Cycle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Simple Cycle GT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Wind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Solar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95260602"/>
                  </a:ext>
                </a:extLst>
              </a:tr>
              <a:tr h="845279">
                <a:tc>
                  <a:txBody>
                    <a:bodyPr/>
                    <a:lstStyle/>
                    <a:p>
                      <a:r>
                        <a:rPr lang="en-US" sz="1500" dirty="0"/>
                        <a:t>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Bristol County,</a:t>
                      </a:r>
                      <a:r>
                        <a:rPr lang="en-US" sz="1400" baseline="0" dirty="0"/>
                        <a:t> MA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Bristol County,</a:t>
                      </a:r>
                      <a:r>
                        <a:rPr lang="en-US" sz="1400" baseline="0" dirty="0"/>
                        <a:t> MA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Central NH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Bristol County,</a:t>
                      </a:r>
                      <a:r>
                        <a:rPr lang="en-US" sz="1400" baseline="0" dirty="0"/>
                        <a:t> MA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7610667"/>
                  </a:ext>
                </a:extLst>
              </a:tr>
              <a:tr h="571347">
                <a:tc>
                  <a:txBody>
                    <a:bodyPr/>
                    <a:lstStyle/>
                    <a:p>
                      <a:r>
                        <a:rPr lang="en-US" sz="1500" i="0" dirty="0"/>
                        <a:t>Net Plant Capacity </a:t>
                      </a:r>
                      <a:r>
                        <a:rPr lang="en-US" sz="1500" i="1" dirty="0"/>
                        <a:t>(MW)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47038885"/>
                  </a:ext>
                </a:extLst>
              </a:tr>
              <a:tr h="517466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Interconnection</a:t>
                      </a:r>
                      <a:endParaRPr lang="en-US" sz="15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4300" marR="0" indent="-11430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161003"/>
                          </a:solidFill>
                          <a:latin typeface="+mn-lt"/>
                        </a:rPr>
                        <a:t>2 mile electrical interconnection (to 345 kV system) plus network upgrades</a:t>
                      </a:r>
                    </a:p>
                    <a:p>
                      <a:pPr marL="114300" marR="0" indent="-11430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161003"/>
                          </a:solidFill>
                          <a:latin typeface="+mn-lt"/>
                        </a:rPr>
                        <a:t>2 mile gas lateral plus metering station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4300" marR="0" indent="-11430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161003"/>
                          </a:solidFill>
                          <a:latin typeface="+mn-lt"/>
                        </a:rPr>
                        <a:t>2 mile electrical interconnection (to 345 kV system) plus network upgrades</a:t>
                      </a:r>
                    </a:p>
                    <a:p>
                      <a:pPr marL="114300" marR="0" indent="-11430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161003"/>
                          </a:solidFill>
                          <a:latin typeface="+mn-lt"/>
                        </a:rPr>
                        <a:t>2 mile gas lateral plus metering station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115kV along</a:t>
                      </a:r>
                      <a:r>
                        <a:rPr lang="en-US" sz="1400" baseline="0" dirty="0"/>
                        <a:t> existing transmission corridor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13.8kV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0269412"/>
                  </a:ext>
                </a:extLst>
              </a:tr>
              <a:tr h="578426">
                <a:tc>
                  <a:txBody>
                    <a:bodyPr/>
                    <a:lstStyle/>
                    <a:p>
                      <a:r>
                        <a:rPr lang="en-US" sz="1500" dirty="0"/>
                        <a:t>Environmental controls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SCR and CO catalyst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68093177"/>
                  </a:ext>
                </a:extLst>
              </a:tr>
              <a:tr h="571347">
                <a:tc>
                  <a:txBody>
                    <a:bodyPr/>
                    <a:lstStyle/>
                    <a:p>
                      <a:r>
                        <a:rPr lang="en-US" sz="1500" dirty="0"/>
                        <a:t>Lot size </a:t>
                      </a:r>
                      <a:r>
                        <a:rPr lang="en-US" sz="1500" i="1" dirty="0"/>
                        <a:t>(acres)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87185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908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ORTP: Specifications by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798307"/>
              </p:ext>
            </p:extLst>
          </p:nvPr>
        </p:nvGraphicFramePr>
        <p:xfrm>
          <a:off x="609600" y="1066801"/>
          <a:ext cx="7772400" cy="4078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xmlns="" val="121545531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xmlns="" val="1993535016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xmlns="" val="960395064"/>
                    </a:ext>
                  </a:extLst>
                </a:gridCol>
                <a:gridCol w="1232863">
                  <a:extLst>
                    <a:ext uri="{9D8B030D-6E8A-4147-A177-3AD203B41FA5}">
                      <a16:colId xmlns:a16="http://schemas.microsoft.com/office/drawing/2014/main" xmlns="" val="4243349998"/>
                    </a:ext>
                  </a:extLst>
                </a:gridCol>
                <a:gridCol w="1876097">
                  <a:extLst>
                    <a:ext uri="{9D8B030D-6E8A-4147-A177-3AD203B41FA5}">
                      <a16:colId xmlns:a16="http://schemas.microsoft.com/office/drawing/2014/main" xmlns="" val="287998804"/>
                    </a:ext>
                  </a:extLst>
                </a:gridCol>
              </a:tblGrid>
              <a:tr h="52535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Combined Cycle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Simple Cycle GT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Wind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Solar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95260602"/>
                  </a:ext>
                </a:extLst>
              </a:tr>
              <a:tr h="364830">
                <a:tc>
                  <a:txBody>
                    <a:bodyPr/>
                    <a:lstStyle/>
                    <a:p>
                      <a:r>
                        <a:rPr lang="en-US" sz="1500" dirty="0"/>
                        <a:t>Model/</a:t>
                      </a:r>
                    </a:p>
                    <a:p>
                      <a:r>
                        <a:rPr lang="en-US" sz="1500" dirty="0"/>
                        <a:t>Configuration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7HA.02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7HA.02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Ground</a:t>
                      </a:r>
                      <a:r>
                        <a:rPr lang="en-US" sz="1500" baseline="0" dirty="0">
                          <a:solidFill>
                            <a:schemeClr val="tx1"/>
                          </a:solidFill>
                        </a:rPr>
                        <a:t> mounted PV panels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7610667"/>
                  </a:ext>
                </a:extLst>
              </a:tr>
              <a:tr h="355101">
                <a:tc>
                  <a:txBody>
                    <a:bodyPr/>
                    <a:lstStyle/>
                    <a:p>
                      <a:r>
                        <a:rPr lang="en-US" sz="1500" dirty="0"/>
                        <a:t>Capacity </a:t>
                      </a:r>
                      <a:r>
                        <a:rPr lang="en-US" sz="1500" i="1" dirty="0"/>
                        <a:t>(MW)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0269412"/>
                  </a:ext>
                </a:extLst>
              </a:tr>
              <a:tr h="525356">
                <a:tc>
                  <a:txBody>
                    <a:bodyPr/>
                    <a:lstStyle/>
                    <a:p>
                      <a:r>
                        <a:rPr lang="en-US" sz="1500" dirty="0"/>
                        <a:t>Net heat rate </a:t>
                      </a:r>
                      <a:r>
                        <a:rPr lang="en-US" sz="1500" i="1" dirty="0"/>
                        <a:t>(btu/kWh)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6,546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9,220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15334385"/>
                  </a:ext>
                </a:extLst>
              </a:tr>
              <a:tr h="487027">
                <a:tc>
                  <a:txBody>
                    <a:bodyPr/>
                    <a:lstStyle/>
                    <a:p>
                      <a:r>
                        <a:rPr lang="en-US" sz="1500" dirty="0"/>
                        <a:t>Capacity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30%</a:t>
                      </a:r>
                      <a:endParaRPr lang="en-US" sz="15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59736157"/>
                  </a:ext>
                </a:extLst>
              </a:tr>
              <a:tr h="487027">
                <a:tc>
                  <a:txBody>
                    <a:bodyPr/>
                    <a:lstStyle/>
                    <a:p>
                      <a:r>
                        <a:rPr lang="en-US" sz="1500" dirty="0"/>
                        <a:t>Qualified Capacity </a:t>
                      </a:r>
                      <a:r>
                        <a:rPr lang="en-US" sz="1500" i="1" dirty="0"/>
                        <a:t>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30%</a:t>
                      </a:r>
                      <a:r>
                        <a:rPr lang="en-US" sz="1500" baseline="30000" dirty="0"/>
                        <a:t>1</a:t>
                      </a:r>
                      <a:endParaRPr lang="en-US" sz="15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16%</a:t>
                      </a:r>
                      <a:r>
                        <a:rPr lang="en-US" sz="15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63205627"/>
                  </a:ext>
                </a:extLst>
              </a:tr>
              <a:tr h="355101">
                <a:tc>
                  <a:txBody>
                    <a:bodyPr/>
                    <a:lstStyle/>
                    <a:p>
                      <a:r>
                        <a:rPr lang="en-US" sz="1500" dirty="0"/>
                        <a:t>Duct firing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62309564"/>
                  </a:ext>
                </a:extLst>
              </a:tr>
              <a:tr h="355101">
                <a:tc>
                  <a:txBody>
                    <a:bodyPr/>
                    <a:lstStyle/>
                    <a:p>
                      <a:r>
                        <a:rPr lang="en-US" sz="1500" dirty="0"/>
                        <a:t>Primary 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Natural gas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Natural gas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Wind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Solar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87185470"/>
                  </a:ext>
                </a:extLst>
              </a:tr>
              <a:tr h="355101">
                <a:tc>
                  <a:txBody>
                    <a:bodyPr/>
                    <a:lstStyle/>
                    <a:p>
                      <a:r>
                        <a:rPr lang="en-US" sz="1500" dirty="0"/>
                        <a:t>Backup 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No. 2</a:t>
                      </a:r>
                      <a:r>
                        <a:rPr lang="en-US" sz="1500" baseline="0" dirty="0"/>
                        <a:t> oil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No. 2</a:t>
                      </a:r>
                      <a:r>
                        <a:rPr lang="en-US" sz="1500" baseline="0" dirty="0"/>
                        <a:t> oil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0453064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382575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 – Based on 5 yr historical capacity factors for similarly sized wind resources</a:t>
            </a:r>
          </a:p>
          <a:p>
            <a:r>
              <a:rPr lang="en-US" sz="1100" dirty="0"/>
              <a:t>2 – Based on 5 yr historical capacity factors for similarly sized solar resources</a:t>
            </a:r>
          </a:p>
        </p:txBody>
      </p:sp>
    </p:spTree>
    <p:extLst>
      <p:ext uri="{BB962C8B-B14F-4D97-AF65-F5344CB8AC3E}">
        <p14:creationId xmlns:p14="http://schemas.microsoft.com/office/powerpoint/2010/main" val="2262481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94" y="1078992"/>
            <a:ext cx="8226425" cy="5017008"/>
          </a:xfrm>
        </p:spPr>
        <p:txBody>
          <a:bodyPr/>
          <a:lstStyle/>
          <a:p>
            <a:pPr marL="395260" lvl="2" indent="-171450">
              <a:buClr>
                <a:schemeClr val="accent6">
                  <a:lumMod val="50000"/>
                </a:schemeClr>
              </a:buClr>
            </a:pPr>
            <a:r>
              <a:rPr lang="en-US" sz="1800" dirty="0"/>
              <a:t>CONE Calculations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Combustion Turbine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Combined Cycle Turbine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Two Aeroderivatives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CONE Results and Recommendation</a:t>
            </a:r>
          </a:p>
          <a:p>
            <a:pPr marL="395260" lvl="2" indent="-171450">
              <a:buClr>
                <a:schemeClr val="accent6">
                  <a:lumMod val="50000"/>
                </a:schemeClr>
              </a:buClr>
            </a:pPr>
            <a:r>
              <a:rPr lang="en-US" sz="1800" dirty="0"/>
              <a:t>ORTP Calculations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Combustion Turbine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Combined Cycle Turbine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On-Shore Wind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Solar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Demand Response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Energy Efficiency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ORTP Results and Recommendation</a:t>
            </a:r>
          </a:p>
          <a:p>
            <a:pPr marL="395260" lvl="2" indent="-171450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Next Steps</a:t>
            </a:r>
          </a:p>
          <a:p>
            <a:pPr marL="285750" lvl="1" indent="-285750">
              <a:buClr>
                <a:schemeClr val="accent6">
                  <a:lumMod val="50000"/>
                </a:schemeClr>
              </a:buClr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4793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ORTP: Key Financial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181798"/>
              </p:ext>
            </p:extLst>
          </p:nvPr>
        </p:nvGraphicFramePr>
        <p:xfrm>
          <a:off x="647700" y="1600200"/>
          <a:ext cx="7848599" cy="415087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90538">
                  <a:extLst>
                    <a:ext uri="{9D8B030D-6E8A-4147-A177-3AD203B41FA5}">
                      <a16:colId xmlns:a16="http://schemas.microsoft.com/office/drawing/2014/main" xmlns="" val="1847951725"/>
                    </a:ext>
                  </a:extLst>
                </a:gridCol>
                <a:gridCol w="4741861">
                  <a:extLst>
                    <a:ext uri="{9D8B030D-6E8A-4147-A177-3AD203B41FA5}">
                      <a16:colId xmlns:a16="http://schemas.microsoft.com/office/drawing/2014/main" xmlns="" val="785929015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xmlns="" val="3995141672"/>
                    </a:ext>
                  </a:extLst>
                </a:gridCol>
              </a:tblGrid>
              <a:tr h="345906">
                <a:tc gridSpan="3">
                  <a:txBody>
                    <a:bodyPr/>
                    <a:lstStyle/>
                    <a:p>
                      <a:r>
                        <a:rPr lang="en-US" sz="1500" dirty="0"/>
                        <a:t>General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650427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Inflation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8038084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Property</a:t>
                      </a:r>
                      <a:r>
                        <a:rPr lang="en-US" sz="1500" baseline="0" dirty="0"/>
                        <a:t> Tax Rate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192458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5/15/20 year MACRS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5350767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Incom</a:t>
                      </a:r>
                      <a:r>
                        <a:rPr lang="en-US" sz="1500" baseline="0" dirty="0"/>
                        <a:t>e Tax Rate (Effective)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40.2% ; 40.5%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7555902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Economic 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6436899"/>
                  </a:ext>
                </a:extLst>
              </a:tr>
              <a:tr h="345906">
                <a:tc gridSpan="3">
                  <a:txBody>
                    <a:bodyPr/>
                    <a:lstStyle/>
                    <a:p>
                      <a:pPr marL="0" marR="0" lvl="0" indent="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/>
                        <a:t>Weighted Average Cost of Capital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12789702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/>
                        <a:t>Return</a:t>
                      </a:r>
                      <a:r>
                        <a:rPr lang="en-US" sz="1500" b="0" baseline="0" dirty="0"/>
                        <a:t> on Equity</a:t>
                      </a:r>
                      <a:endParaRPr lang="en-US" sz="1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/>
                        <a:t>12.4%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9348276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Cost</a:t>
                      </a:r>
                      <a:r>
                        <a:rPr lang="en-US" sz="1500" baseline="0" dirty="0"/>
                        <a:t> of debt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2611939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Debt/equity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60/40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0937803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/>
                        <a:t>WACC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/>
                        <a:t>8.9%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8998616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/>
                        <a:t>ATWACC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/>
                        <a:t>7.3%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231556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398" y="5864342"/>
            <a:ext cx="495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 </a:t>
            </a:r>
            <a:r>
              <a:rPr lang="en-US" sz="1050" dirty="0"/>
              <a:t>Key financial assumption details included August MC Meeting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150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ORTP: Cost of Capital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633921"/>
              </p:ext>
            </p:extLst>
          </p:nvPr>
        </p:nvGraphicFramePr>
        <p:xfrm>
          <a:off x="1524000" y="1676400"/>
          <a:ext cx="5981881" cy="2767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xmlns="" val="310246651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757622012"/>
                    </a:ext>
                  </a:extLst>
                </a:gridCol>
                <a:gridCol w="1943281">
                  <a:extLst>
                    <a:ext uri="{9D8B030D-6E8A-4147-A177-3AD203B41FA5}">
                      <a16:colId xmlns:a16="http://schemas.microsoft.com/office/drawing/2014/main" xmlns="" val="2520169600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Input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ISO-NE </a:t>
                      </a:r>
                    </a:p>
                    <a:p>
                      <a:pPr algn="ctr"/>
                      <a:r>
                        <a:rPr lang="en-US" sz="1600" dirty="0"/>
                        <a:t>(2013)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Recommendation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3013815306"/>
                  </a:ext>
                </a:extLst>
              </a:tr>
              <a:tr h="6420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Return on Equity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11.3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12.4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4177673330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Cost of Debt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6.5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567109821"/>
                  </a:ext>
                </a:extLst>
              </a:tr>
              <a:tr h="6420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Debt to Equity Ratio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50/50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60/40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474737987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ATWACC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7.2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7.3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8886591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28939" y="5574268"/>
            <a:ext cx="495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 </a:t>
            </a:r>
            <a:r>
              <a:rPr lang="en-US" sz="1050" dirty="0"/>
              <a:t>Key financial assumption and source details included in August MC Meeting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122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lvl="1"/>
            <a:r>
              <a:rPr lang="en-US" sz="20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rPr>
            </a:br>
            <a:r>
              <a:rPr lang="en-US" sz="20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rPr>
            </a:br>
            <a:r>
              <a:rPr lang="en-US" sz="20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rPr>
              <a:t>ORTP: Adjustments from Net CONE Calculation for Gas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08406"/>
              </p:ext>
            </p:extLst>
          </p:nvPr>
        </p:nvGraphicFramePr>
        <p:xfrm>
          <a:off x="781050" y="1524000"/>
          <a:ext cx="75819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832">
                  <a:extLst>
                    <a:ext uri="{9D8B030D-6E8A-4147-A177-3AD203B41FA5}">
                      <a16:colId xmlns:a16="http://schemas.microsoft.com/office/drawing/2014/main" xmlns="" val="1167889591"/>
                    </a:ext>
                  </a:extLst>
                </a:gridCol>
                <a:gridCol w="2242534">
                  <a:extLst>
                    <a:ext uri="{9D8B030D-6E8A-4147-A177-3AD203B41FA5}">
                      <a16:colId xmlns:a16="http://schemas.microsoft.com/office/drawing/2014/main" xmlns="" val="2159033211"/>
                    </a:ext>
                  </a:extLst>
                </a:gridCol>
                <a:gridCol w="2242534">
                  <a:extLst>
                    <a:ext uri="{9D8B030D-6E8A-4147-A177-3AD203B41FA5}">
                      <a16:colId xmlns:a16="http://schemas.microsoft.com/office/drawing/2014/main" xmlns="" val="25541180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ORTP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30460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WACC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8.86%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65123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ATWACC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8.14%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7.29%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210509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Property Tax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73355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Insurance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0.6%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Overnight Cost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0.3% Overnight Cost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526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Electrical Interconnection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CONE assumption minus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10%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762410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Contingency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CONE assumption minus 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30746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923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ORTP: Wind and Solar Capital Costs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512930"/>
              </p:ext>
            </p:extLst>
          </p:nvPr>
        </p:nvGraphicFramePr>
        <p:xfrm>
          <a:off x="990600" y="1523997"/>
          <a:ext cx="7086600" cy="3357998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xmlns="" val="63588178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125719778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163189554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74963602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4156555060"/>
                    </a:ext>
                  </a:extLst>
                </a:gridCol>
              </a:tblGrid>
              <a:tr h="5385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Cost Component 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7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Wind 2016 $$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7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Wind ($/kW)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7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Solar 2016 $$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7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Solar ($/kW)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7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408083"/>
                  </a:ext>
                </a:extLst>
              </a:tr>
              <a:tr h="271902">
                <a:tc>
                  <a:txBody>
                    <a:bodyPr/>
                    <a:lstStyle/>
                    <a:p>
                      <a:pPr marL="0" indent="0" algn="l" defTabSz="914293" rtl="0" eaLnBrk="1" fontAlgn="b" latinLnBrk="0" hangingPunct="1"/>
                      <a:r>
                        <a:rPr lang="en-US" sz="14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Total EPC Costs</a:t>
                      </a:r>
                    </a:p>
                  </a:txBody>
                  <a:tcPr marL="400050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110,000,000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2,115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7,800,000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1,560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0734072"/>
                  </a:ext>
                </a:extLst>
              </a:tr>
              <a:tr h="3325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Owners Costs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6,000,000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115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905255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Interconnection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14,000,000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269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94588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Owners Contingency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1,750,000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34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811809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Working Capital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930,000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18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902661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Financing Fees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2,300,000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44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877612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indent="401638" algn="l" rtl="0" fontAlgn="b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Total Non-EPC Costs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24,980,000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480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2,300,000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460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D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130293"/>
                  </a:ext>
                </a:extLst>
              </a:tr>
              <a:tr h="5385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  Total Overnight Costs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134,980,000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2,596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10,100,000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2,020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582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15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ORTP: O&amp;M Costs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103758"/>
              </p:ext>
            </p:extLst>
          </p:nvPr>
        </p:nvGraphicFramePr>
        <p:xfrm>
          <a:off x="1143000" y="1752600"/>
          <a:ext cx="67818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4474">
                  <a:extLst>
                    <a:ext uri="{9D8B030D-6E8A-4147-A177-3AD203B41FA5}">
                      <a16:colId xmlns:a16="http://schemas.microsoft.com/office/drawing/2014/main" xmlns="" val="1215455312"/>
                    </a:ext>
                  </a:extLst>
                </a:gridCol>
                <a:gridCol w="1903663">
                  <a:extLst>
                    <a:ext uri="{9D8B030D-6E8A-4147-A177-3AD203B41FA5}">
                      <a16:colId xmlns:a16="http://schemas.microsoft.com/office/drawing/2014/main" xmlns="" val="323089687"/>
                    </a:ext>
                  </a:extLst>
                </a:gridCol>
                <a:gridCol w="1903663">
                  <a:extLst>
                    <a:ext uri="{9D8B030D-6E8A-4147-A177-3AD203B41FA5}">
                      <a16:colId xmlns:a16="http://schemas.microsoft.com/office/drawing/2014/main" xmlns="" val="960395064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Solar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952606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Fixed O&amp;M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$3,581,000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$227,000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0845428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Fixed O&amp;M ($/kW-yr)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$68.86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$45.40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6099669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Fixed O&amp;M ($/kW-mo)</a:t>
                      </a:r>
                    </a:p>
                    <a:p>
                      <a:pPr marL="0" marR="0" indent="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$5.74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$3.78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39907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606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563562"/>
          </a:xfrm>
        </p:spPr>
        <p:txBody>
          <a:bodyPr/>
          <a:lstStyle/>
          <a:p>
            <a:r>
              <a:rPr lang="en-US" dirty="0"/>
              <a:t>ORTP: E&amp;AS and PFP Revenues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285750" lvl="1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E&amp;AS revenues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For gas turbines, revenues are the same as used in the Net CONE analysis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Wind and solar resources use the same LMP forecast, output based on analysis of existing resources</a:t>
            </a:r>
            <a:endParaRPr lang="en-US" sz="1600" dirty="0">
              <a:solidFill>
                <a:srgbClr val="FF0000"/>
              </a:solidFill>
            </a:endParaRPr>
          </a:p>
          <a:p>
            <a:pPr marL="285750" lvl="1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PFP revenues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Consistent with the values used in the CONE analysis for gas turbines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PFP for wind and solar are based on average performance rates for existing (wind and solar) resources for operating reserve shortages in New England </a:t>
            </a:r>
            <a:endParaRPr lang="en-US" sz="17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5564"/>
              </p:ext>
            </p:extLst>
          </p:nvPr>
        </p:nvGraphicFramePr>
        <p:xfrm>
          <a:off x="609600" y="4114800"/>
          <a:ext cx="8077202" cy="1830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850">
                  <a:extLst>
                    <a:ext uri="{9D8B030D-6E8A-4147-A177-3AD203B41FA5}">
                      <a16:colId xmlns:a16="http://schemas.microsoft.com/office/drawing/2014/main" xmlns="" val="2094580635"/>
                    </a:ext>
                  </a:extLst>
                </a:gridCol>
                <a:gridCol w="1237922">
                  <a:extLst>
                    <a:ext uri="{9D8B030D-6E8A-4147-A177-3AD203B41FA5}">
                      <a16:colId xmlns:a16="http://schemas.microsoft.com/office/drawing/2014/main" xmlns="" val="1470662906"/>
                    </a:ext>
                  </a:extLst>
                </a:gridCol>
                <a:gridCol w="1426029">
                  <a:extLst>
                    <a:ext uri="{9D8B030D-6E8A-4147-A177-3AD203B41FA5}">
                      <a16:colId xmlns:a16="http://schemas.microsoft.com/office/drawing/2014/main" xmlns="" val="364333025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322292508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168698699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804597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xmlns="" val="3150782577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Technology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Scarcity Hours at Criteria (hrs)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Performance Payment Rate ($/mWh)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Performance per Installed  MW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Balancing Ratio (%)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Net Performance Payments </a:t>
                      </a:r>
                      <a:r>
                        <a:rPr lang="en-US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 Installed MW ($/</a:t>
                      </a:r>
                      <a:r>
                        <a:rPr 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kW-mo)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7223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Wind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21.2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            5,455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0.28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0.24</a:t>
                      </a:r>
                    </a:p>
                  </a:txBody>
                  <a:tcPr marL="4763" marR="4763" marT="476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years 4 - 20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19206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Solar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21.2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            5,455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0.25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1.10</a:t>
                      </a:r>
                    </a:p>
                  </a:txBody>
                  <a:tcPr marL="4763" marR="4763" marT="476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515431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Wind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            3,500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0.28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0.07</a:t>
                      </a:r>
                    </a:p>
                  </a:txBody>
                  <a:tcPr marL="4763" marR="4763" marT="476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years 1-3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095089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Solar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            3,500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0.25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0.33</a:t>
                      </a:r>
                    </a:p>
                  </a:txBody>
                  <a:tcPr marL="4763" marR="4763" marT="476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97132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6715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CONE: Wind and Solar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340969"/>
              </p:ext>
            </p:extLst>
          </p:nvPr>
        </p:nvGraphicFramePr>
        <p:xfrm>
          <a:off x="1447800" y="1737995"/>
          <a:ext cx="5867400" cy="2912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xmlns="" val="395496944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395608314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327702414"/>
                    </a:ext>
                  </a:extLst>
                </a:gridCol>
              </a:tblGrid>
              <a:tr h="2336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Wind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Solar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xmlns="" val="1887704919"/>
                  </a:ext>
                </a:extLst>
              </a:tr>
              <a:tr h="3451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 dirty="0">
                          <a:effectLst/>
                        </a:rPr>
                        <a:t>Installed Capacity (MW)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 dirty="0">
                          <a:effectLst/>
                        </a:rPr>
                        <a:t>52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 dirty="0">
                          <a:effectLst/>
                        </a:rPr>
                        <a:t>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312632933"/>
                  </a:ext>
                </a:extLst>
              </a:tr>
              <a:tr h="33559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 dirty="0">
                          <a:effectLst/>
                        </a:rPr>
                        <a:t>Qualified Capacity(MW)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 dirty="0">
                          <a:effectLst/>
                        </a:rPr>
                        <a:t>15.6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 dirty="0">
                          <a:effectLst/>
                        </a:rPr>
                        <a:t>0.8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705421035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 dirty="0">
                          <a:effectLst/>
                        </a:rPr>
                        <a:t>Capital Costs (Overnight) (2016$/kW)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 dirty="0">
                          <a:effectLst/>
                        </a:rPr>
                        <a:t>2,596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2,020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737939759"/>
                  </a:ext>
                </a:extLst>
              </a:tr>
              <a:tr h="3165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 dirty="0">
                          <a:effectLst/>
                        </a:rPr>
                        <a:t>ATWACC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 dirty="0">
                          <a:effectLst/>
                        </a:rPr>
                        <a:t>7.3%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 dirty="0">
                          <a:effectLst/>
                        </a:rPr>
                        <a:t>7.3%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3305783350"/>
                  </a:ext>
                </a:extLst>
              </a:tr>
              <a:tr h="32893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 dirty="0">
                          <a:effectLst/>
                        </a:rPr>
                        <a:t>Fixed O&amp;M ($/kW-mo)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5.74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3.78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907412299"/>
                  </a:ext>
                </a:extLst>
              </a:tr>
              <a:tr h="37369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 dirty="0">
                          <a:effectLst/>
                        </a:rPr>
                        <a:t>Revenue Offsets ($/kW-mo)</a:t>
                      </a:r>
                      <a:endParaRPr lang="en-US" sz="1500" b="1" i="1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19.51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 dirty="0">
                          <a:effectLst/>
                        </a:rPr>
                        <a:t>11.23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851079469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 dirty="0">
                          <a:effectLst/>
                        </a:rPr>
                        <a:t>ORTP ($/kW-mo)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 dirty="0">
                          <a:effectLst/>
                        </a:rPr>
                        <a:t>11.78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 dirty="0">
                          <a:effectLst/>
                        </a:rPr>
                        <a:t>21.46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3387953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3475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ORTP: EE and DR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285750" lvl="1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Assume Energy Efficiency programs consistent with current state programs</a:t>
            </a:r>
          </a:p>
          <a:p>
            <a:pPr marL="285750" lvl="1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Assume Demand Response 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Mass Market DR</a:t>
            </a:r>
          </a:p>
          <a:p>
            <a:pPr marL="1143000" lvl="3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Large-scale programs targeting residential or small commercial customers that control specific end uses, i.e. air conditioning, water heating,</a:t>
            </a:r>
          </a:p>
          <a:p>
            <a:pPr marL="1143000" lvl="3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Assumed 1kW of reduction based on utility programs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Medium – Large C&amp;I Load Management</a:t>
            </a:r>
          </a:p>
          <a:p>
            <a:pPr marL="1143000" lvl="3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Commercial or industrial customer that is using existing control technologies to implement load reductions</a:t>
            </a:r>
          </a:p>
          <a:p>
            <a:pPr marL="1143000" lvl="3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Incremental costs include metering and communication technologies</a:t>
            </a:r>
          </a:p>
          <a:p>
            <a:pPr marL="1143000" lvl="3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Assumed 1-4MW of load with 20% demand reduction</a:t>
            </a:r>
          </a:p>
          <a:p>
            <a:pPr marL="285750" lvl="1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</a:endParaRPr>
          </a:p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334614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ORTP: EE and DR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285750" lvl="1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EE Program Costs and Savings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Followed similar approach to previous ORTP studies conducted in New England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Reviewed 2016 state energy efficiency reports to determine costs across programs offered and the peak summer demand reduction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Avoided energy savings based on projected wholesale prices from electricity simulation model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Avoided T&amp;D savings based on 2015 CT Conservation &amp; Load Management Plan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lvl="1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DR Program Costs and Savings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Reviewed publicly available studies on Demand Response program costs and peak demand savings for residential and small C&amp;I customers</a:t>
            </a:r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Conducted interviews with DR providers in NE to estimate the costs of these programs</a:t>
            </a:r>
          </a:p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816590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ORTP: EE Specifications &amp;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609923"/>
              </p:ext>
            </p:extLst>
          </p:nvPr>
        </p:nvGraphicFramePr>
        <p:xfrm>
          <a:off x="2126876" y="1069041"/>
          <a:ext cx="44196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039">
                  <a:extLst>
                    <a:ext uri="{9D8B030D-6E8A-4147-A177-3AD203B41FA5}">
                      <a16:colId xmlns:a16="http://schemas.microsoft.com/office/drawing/2014/main" xmlns="" val="2377505300"/>
                    </a:ext>
                  </a:extLst>
                </a:gridCol>
                <a:gridCol w="1178561">
                  <a:extLst>
                    <a:ext uri="{9D8B030D-6E8A-4147-A177-3AD203B41FA5}">
                      <a16:colId xmlns:a16="http://schemas.microsoft.com/office/drawing/2014/main" xmlns="" val="3408335342"/>
                    </a:ext>
                  </a:extLst>
                </a:gridCol>
              </a:tblGrid>
              <a:tr h="29870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Energy</a:t>
                      </a:r>
                      <a:r>
                        <a:rPr lang="en-US" sz="1400" baseline="0" dirty="0">
                          <a:latin typeface="+mn-lt"/>
                        </a:rPr>
                        <a:t> Efficiency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093568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Installed Capacity (MW)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75758359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Qualified Capacity (MW)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55380545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Capital Costs (Installed)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3,733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09675663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Inflation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859489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ATWACC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8243012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ATWACC Real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57695064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Annual Energy Savings (MWh)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7,009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07777434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29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Energy Benefit ($/MWh)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59.91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44334793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29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Avoided T&amp;D Costs ($/kW-yr)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42.04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063232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29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Gross CONE ($/kW-mo)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35.97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97502658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29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Levelized Capital Costs ($/kW-mo)</a:t>
                      </a:r>
                    </a:p>
                  </a:txBody>
                  <a:tcPr marL="1143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35.97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99278897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29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Fixed O&amp;M ($/kW-mo)</a:t>
                      </a:r>
                    </a:p>
                  </a:txBody>
                  <a:tcPr marL="1143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8134464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29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Revenue Offsets ($/kW-mo)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38.50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6661174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29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Energy Savings ($/kW-mo)</a:t>
                      </a:r>
                    </a:p>
                  </a:txBody>
                  <a:tcPr marL="1143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34.99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04268817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29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T&amp;D Savings ($/kW-mo)</a:t>
                      </a:r>
                    </a:p>
                  </a:txBody>
                  <a:tcPr marL="1143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3.50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21939753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29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Net CONE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($/kW-mo)</a:t>
                      </a:r>
                      <a:endParaRPr lang="en-US" sz="1400" b="0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-2.53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029101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29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ORTP </a:t>
                      </a:r>
                      <a:r>
                        <a:rPr lang="en-US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($/kW-mo)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26381243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6172200"/>
            <a:ext cx="55659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Sources: Annual Energy Efficiency Program reports for New England Investor-Owned Utilities</a:t>
            </a:r>
          </a:p>
        </p:txBody>
      </p:sp>
    </p:spTree>
    <p:extLst>
      <p:ext uri="{BB962C8B-B14F-4D97-AF65-F5344CB8AC3E}">
        <p14:creationId xmlns:p14="http://schemas.microsoft.com/office/powerpoint/2010/main" val="1001356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Follow-Up from Questions at August MC Meeting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4" y="1143000"/>
            <a:ext cx="8226425" cy="5334000"/>
          </a:xfrm>
        </p:spPr>
        <p:txBody>
          <a:bodyPr/>
          <a:lstStyle/>
          <a:p>
            <a:pPr marL="395260" lvl="2" indent="-171450">
              <a:buClr>
                <a:schemeClr val="accent6">
                  <a:lumMod val="50000"/>
                </a:schemeClr>
              </a:buClr>
            </a:pPr>
            <a:r>
              <a:rPr lang="en-US" sz="1800" dirty="0"/>
              <a:t>The issues raised at the August MC Meeting will be addressed in the discussion today: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Updated Aurora modeling assumptions 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Changes to revenue calculation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Simulation models have been re-run to remove the ANE gas pipeline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Cost of capital peer group sensitivity 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CONE vs. ORTP gas-fired technologies 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Brownfield vs. greenfield definitions</a:t>
            </a:r>
          </a:p>
          <a:p>
            <a:pPr marL="804863" lvl="3" indent="-174625">
              <a:buClr>
                <a:schemeClr val="accent6">
                  <a:lumMod val="50000"/>
                </a:schemeClr>
              </a:buClr>
            </a:pPr>
            <a:r>
              <a:rPr lang="en-US" sz="1600" dirty="0"/>
              <a:t>Network upgrades have been included in the installed costs for gas-fired resources</a:t>
            </a:r>
          </a:p>
          <a:p>
            <a:pPr marL="395260" lvl="2" indent="-171450">
              <a:buClr>
                <a:schemeClr val="accent6">
                  <a:lumMod val="50000"/>
                </a:schemeClr>
              </a:buClr>
            </a:pPr>
            <a:endParaRPr lang="en-US" sz="1600" dirty="0"/>
          </a:p>
          <a:p>
            <a:pPr marL="285750" lvl="1" indent="-285750">
              <a:buClr>
                <a:schemeClr val="accent6">
                  <a:lumMod val="50000"/>
                </a:schemeClr>
              </a:buClr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3364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ORTP: DR Specifications &amp;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124049"/>
              </p:ext>
            </p:extLst>
          </p:nvPr>
        </p:nvGraphicFramePr>
        <p:xfrm>
          <a:off x="457200" y="1203960"/>
          <a:ext cx="3934179" cy="507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3775053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3018299650"/>
                    </a:ext>
                  </a:extLst>
                </a:gridCol>
                <a:gridCol w="1038579">
                  <a:extLst>
                    <a:ext uri="{9D8B030D-6E8A-4147-A177-3AD203B41FA5}">
                      <a16:colId xmlns:a16="http://schemas.microsoft.com/office/drawing/2014/main" xmlns="" val="3408335342"/>
                    </a:ext>
                  </a:extLst>
                </a:gridCol>
              </a:tblGrid>
              <a:tr h="36576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Large Commercial</a:t>
                      </a:r>
                      <a:r>
                        <a:rPr lang="en-US" sz="1300" baseline="0" dirty="0"/>
                        <a:t> and Industrial </a:t>
                      </a:r>
                    </a:p>
                    <a:p>
                      <a:pPr algn="ctr"/>
                      <a:r>
                        <a:rPr lang="en-US" sz="1300" baseline="0" dirty="0"/>
                        <a:t>(Load Management C&amp;I)</a:t>
                      </a:r>
                      <a:endParaRPr lang="en-US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093568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Assumptions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Value </a:t>
                      </a:r>
                    </a:p>
                    <a:p>
                      <a:pPr algn="ctr"/>
                      <a:r>
                        <a:rPr lang="en-US" sz="1300" b="1" dirty="0"/>
                        <a:t>($/kW-mo)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758359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Demand</a:t>
                      </a:r>
                      <a:r>
                        <a:rPr lang="en-US" sz="1300" baseline="0" dirty="0"/>
                        <a:t> Reduction (kW)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011368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Contract Life (years)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611742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ATWACC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7.3%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268817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Capacity Clearing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$7.03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93975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Reconfiguration</a:t>
                      </a:r>
                      <a:r>
                        <a:rPr lang="en-US" sz="1300" baseline="0" dirty="0"/>
                        <a:t> Auction Clearing Price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/>
                        <a:t>$1.03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265482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Customer Incentive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70% of Reconfiguration</a:t>
                      </a:r>
                      <a:r>
                        <a:rPr lang="en-US" sz="1300" baseline="0" dirty="0"/>
                        <a:t> Clearing Price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$0.72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9101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Sales Commission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1% of FCA Clearing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$0.07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516813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Equipment</a:t>
                      </a:r>
                      <a:r>
                        <a:rPr lang="en-US" sz="1300" baseline="0" dirty="0"/>
                        <a:t> Costs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$0.24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470777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ORTP Value ($/kW-mo)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$1.03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381243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20208"/>
              </p:ext>
            </p:extLst>
          </p:nvPr>
        </p:nvGraphicFramePr>
        <p:xfrm>
          <a:off x="4876800" y="1203960"/>
          <a:ext cx="37338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xmlns="" val="23775053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3018299650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Mass Market </a:t>
                      </a:r>
                    </a:p>
                    <a:p>
                      <a:pPr algn="ctr"/>
                      <a:r>
                        <a:rPr lang="en-US" sz="1300" dirty="0"/>
                        <a:t>(Load Management</a:t>
                      </a:r>
                      <a:r>
                        <a:rPr lang="en-US" sz="1300" baseline="0" dirty="0"/>
                        <a:t> Residential)</a:t>
                      </a:r>
                      <a:endParaRPr lang="en-US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093568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Assumptions /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758359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Demand</a:t>
                      </a:r>
                      <a:r>
                        <a:rPr lang="en-US" sz="1300" baseline="0" dirty="0"/>
                        <a:t> Reduction (kW)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011368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Contract Life (years)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611742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ATWACC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7.3%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268817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Installation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$2.25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93975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Annual Customer Incentives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/>
                        <a:t>$3.54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265482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O&amp;M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$0.88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9101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Software/Communication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$0.88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516813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ORTP Value ($/kW-mo)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$7.56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381243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53000" y="5486400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Sources: 2013 ORTP Study sources and interviews with DR providers in New England</a:t>
            </a:r>
          </a:p>
        </p:txBody>
      </p:sp>
    </p:spTree>
    <p:extLst>
      <p:ext uri="{BB962C8B-B14F-4D97-AF65-F5344CB8AC3E}">
        <p14:creationId xmlns:p14="http://schemas.microsoft.com/office/powerpoint/2010/main" val="3092429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ORTP Estimates and Recommendation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524000"/>
            <a:ext cx="8763000" cy="217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32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dirty="0"/>
              <a:t>Appendix – CONE Capital Cost Detail (2016$)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348354"/>
              </p:ext>
            </p:extLst>
          </p:nvPr>
        </p:nvGraphicFramePr>
        <p:xfrm>
          <a:off x="304796" y="990601"/>
          <a:ext cx="8534403" cy="5189856"/>
        </p:xfrm>
        <a:graphic>
          <a:graphicData uri="http://schemas.openxmlformats.org/drawingml/2006/table">
            <a:tbl>
              <a:tblPr/>
              <a:tblGrid>
                <a:gridCol w="2351456">
                  <a:extLst>
                    <a:ext uri="{9D8B030D-6E8A-4147-A177-3AD203B41FA5}">
                      <a16:colId xmlns:a16="http://schemas.microsoft.com/office/drawing/2014/main" xmlns="" val="619833045"/>
                    </a:ext>
                  </a:extLst>
                </a:gridCol>
                <a:gridCol w="1493866">
                  <a:extLst>
                    <a:ext uri="{9D8B030D-6E8A-4147-A177-3AD203B41FA5}">
                      <a16:colId xmlns:a16="http://schemas.microsoft.com/office/drawing/2014/main" xmlns="" val="1175527594"/>
                    </a:ext>
                  </a:extLst>
                </a:gridCol>
                <a:gridCol w="1563027">
                  <a:extLst>
                    <a:ext uri="{9D8B030D-6E8A-4147-A177-3AD203B41FA5}">
                      <a16:colId xmlns:a16="http://schemas.microsoft.com/office/drawing/2014/main" xmlns="" val="61905604"/>
                    </a:ext>
                  </a:extLst>
                </a:gridCol>
                <a:gridCol w="1563027">
                  <a:extLst>
                    <a:ext uri="{9D8B030D-6E8A-4147-A177-3AD203B41FA5}">
                      <a16:colId xmlns:a16="http://schemas.microsoft.com/office/drawing/2014/main" xmlns="" val="2149429648"/>
                    </a:ext>
                  </a:extLst>
                </a:gridCol>
                <a:gridCol w="1563027">
                  <a:extLst>
                    <a:ext uri="{9D8B030D-6E8A-4147-A177-3AD203B41FA5}">
                      <a16:colId xmlns:a16="http://schemas.microsoft.com/office/drawing/2014/main" xmlns="" val="598834297"/>
                    </a:ext>
                  </a:extLst>
                </a:gridCol>
              </a:tblGrid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2016$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76356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 Component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7HA.02 Combined Cycle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7HA.02 Simple Cycle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LM6000 PF+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LMS100PA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22819970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EPC Costs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91932946"/>
                  </a:ext>
                </a:extLst>
              </a:tr>
              <a:tr h="2873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Civil/Structural and Architectural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49,885,000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16,899,000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11,696,000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10,792,000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09947464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Mechanical Costs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250,493,000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137,485,000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78,496,000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69,026,000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2715205"/>
                  </a:ext>
                </a:extLst>
              </a:tr>
              <a:tr h="287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Electrical Instrumentation and Controls Cost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58,309,000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27,482,000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17,132,000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14,929,000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04082473"/>
                  </a:ext>
                </a:extLst>
              </a:tr>
              <a:tr h="287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Major Equipment and Construction Cost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358,687,000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181,866,000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107,324,000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94,747,000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7770292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Construction Management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12,531,000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3,866,000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3,392,000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3,392,000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4193721"/>
                  </a:ext>
                </a:extLst>
              </a:tr>
              <a:tr h="428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Other Project Costs including Freight, Startup Spares, A/E Support, Startup Testing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26,507,000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9,055,000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8,230,000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7,645,000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73108012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SUBTOTAL PROJECT COST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397,725,000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194,787,000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118,946,000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105,784,000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60025685"/>
                  </a:ext>
                </a:extLst>
              </a:tr>
              <a:tr h="287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PROJECT CONTINGENCY - 5% on Major Equipment 7% on Balance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24,121,000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11,115,000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6,981,000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6,227,000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2784244"/>
                  </a:ext>
                </a:extLst>
              </a:tr>
              <a:tr h="287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SUBTOTAL PROJECT COST with Contingency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421,846,000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205,902,000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125,927,000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112,011,000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0714898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EPC Contractor Fee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30,038,000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14,413,000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8,815,000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7,841,000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15726574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Project Cost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451,884,000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220,315,000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134,742,000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119,852,000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0743931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Owner's Contingency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22,594,000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11,016,000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6,737,000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5,993,000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19096281"/>
                  </a:ext>
                </a:extLst>
              </a:tr>
              <a:tr h="1957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Owner Project Cost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474,478,000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231,331,000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141,479,000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125,845,000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9025749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Non-EPC Costs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17287692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Owner's Costs (Services)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90550457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Electrical Interconnection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7,000,000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7,000,000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7,000,000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7,000,000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6200860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Electrical System Upgrade Costs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20,000,000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20,000,000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20,000,000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20,000,000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93091460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 Interconnection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2,000,000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2,000,000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2,000,000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2,000,000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80151101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Fuel Inventories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4,200,000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4,200,000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900,000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900,000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1832321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Working Capital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7,000,000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2,320,000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1,400,000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1,270,000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08787330"/>
                  </a:ext>
                </a:extLst>
              </a:tr>
              <a:tr h="1957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Non-EPC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40,200,000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35,520,000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31,300,000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31,170,000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5389110"/>
                  </a:ext>
                </a:extLst>
              </a:tr>
              <a:tr h="1957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2279274"/>
                  </a:ext>
                </a:extLst>
              </a:tr>
              <a:tr h="15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Overnight Capital Costs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514,678,000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266,851,000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172,779,000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157,015,000 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8156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029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dirty="0"/>
              <a:t>Appendix – ORTP Capital Cost Detail (2016$)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868345"/>
              </p:ext>
            </p:extLst>
          </p:nvPr>
        </p:nvGraphicFramePr>
        <p:xfrm>
          <a:off x="457201" y="1066799"/>
          <a:ext cx="8077199" cy="5084092"/>
        </p:xfrm>
        <a:graphic>
          <a:graphicData uri="http://schemas.openxmlformats.org/drawingml/2006/table">
            <a:tbl>
              <a:tblPr/>
              <a:tblGrid>
                <a:gridCol w="2647863">
                  <a:extLst>
                    <a:ext uri="{9D8B030D-6E8A-4147-A177-3AD203B41FA5}">
                      <a16:colId xmlns:a16="http://schemas.microsoft.com/office/drawing/2014/main" xmlns="" val="2494925018"/>
                    </a:ext>
                  </a:extLst>
                </a:gridCol>
                <a:gridCol w="1311785">
                  <a:extLst>
                    <a:ext uri="{9D8B030D-6E8A-4147-A177-3AD203B41FA5}">
                      <a16:colId xmlns:a16="http://schemas.microsoft.com/office/drawing/2014/main" xmlns="" val="2195175093"/>
                    </a:ext>
                  </a:extLst>
                </a:gridCol>
                <a:gridCol w="1372517">
                  <a:extLst>
                    <a:ext uri="{9D8B030D-6E8A-4147-A177-3AD203B41FA5}">
                      <a16:colId xmlns:a16="http://schemas.microsoft.com/office/drawing/2014/main" xmlns="" val="3637680939"/>
                    </a:ext>
                  </a:extLst>
                </a:gridCol>
                <a:gridCol w="1372517">
                  <a:extLst>
                    <a:ext uri="{9D8B030D-6E8A-4147-A177-3AD203B41FA5}">
                      <a16:colId xmlns:a16="http://schemas.microsoft.com/office/drawing/2014/main" xmlns="" val="50582265"/>
                    </a:ext>
                  </a:extLst>
                </a:gridCol>
                <a:gridCol w="1372517">
                  <a:extLst>
                    <a:ext uri="{9D8B030D-6E8A-4147-A177-3AD203B41FA5}">
                      <a16:colId xmlns:a16="http://schemas.microsoft.com/office/drawing/2014/main" xmlns="" val="1752540413"/>
                    </a:ext>
                  </a:extLst>
                </a:gridCol>
              </a:tblGrid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2016$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5974797"/>
                  </a:ext>
                </a:extLst>
              </a:tr>
              <a:tr h="4401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 Component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7HA.02 Combined Cycle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7HA.02 Simple Cycle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1654866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EPC Costs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63654197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Civil/Structural and Architectural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49,885,000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16,899,000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88630923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Mechanical Costs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250,493,000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137,485,000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2069619"/>
                  </a:ext>
                </a:extLst>
              </a:tr>
              <a:tr h="2844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Electrical Instrumentation and Controls Cost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58,309,000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27,482,000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48773396"/>
                  </a:ext>
                </a:extLst>
              </a:tr>
              <a:tr h="2844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Major Equipment and Construction Cost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358,687,000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181,866,000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9629531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Construction Management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12,531,000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3,866,000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61891129"/>
                  </a:ext>
                </a:extLst>
              </a:tr>
              <a:tr h="2844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Other Project Costs including Freight, Startup Spares, A/E Support, Startup Testing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26,507,000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9,055,000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5743121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SUBTOTAL PROJECT COST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397,725,000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194,787,000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362884"/>
                  </a:ext>
                </a:extLst>
              </a:tr>
              <a:tr h="2844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PROJECT CONTINGENCY - 5% on Major Equipment 7% on Balance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22,914,950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10,559,250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81860258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SUBTOTAL PROJECT COST with Contingency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420,639,950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205,346,250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5700924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EPC Contractor Fee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30,038,000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14,413,000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8874290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Grand Total Project Cost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450,677,950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219,759,250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3946394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Owner's Contingency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21,753,100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10,438,600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9087495"/>
                  </a:ext>
                </a:extLst>
              </a:tr>
              <a:tr h="1891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Owner Project Cost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472,431,050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230,197,850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110,000,000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7,800,000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1326025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Non-EPC Costs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87149236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Owner's Costs (Services)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6,000,000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33266697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Electrical Interconnection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6,300,000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6,300,000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14,000,000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4697360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Electrical System Upgrade Costs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18,000,000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18,000,000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8192211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 Interconnection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1,800,000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1,800,000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998685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Owners Contingency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1,750,000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3586181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Financing Fees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2,300,000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56834037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Fuel Inventories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4,200,000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4,200,000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12080823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Working Capital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7,000,000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2,320,000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930,000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1436440"/>
                  </a:ext>
                </a:extLst>
              </a:tr>
              <a:tr h="1891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Non-EPC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37,300,000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32,620,000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24,980,000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2,300,000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14928235"/>
                  </a:ext>
                </a:extLst>
              </a:tr>
              <a:tr h="1891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96327402"/>
                  </a:ext>
                </a:extLst>
              </a:tr>
              <a:tr h="146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Overnight Capital Costs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509,731,050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262,817,850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134,980,000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10,100,000 </a:t>
                      </a:r>
                    </a:p>
                  </a:txBody>
                  <a:tcPr marL="4639" marR="4639" marT="4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1885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177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CONE: Assumptions and Initial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215943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CONE:  Key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257073"/>
              </p:ext>
            </p:extLst>
          </p:nvPr>
        </p:nvGraphicFramePr>
        <p:xfrm>
          <a:off x="1295400" y="1397000"/>
          <a:ext cx="6324600" cy="350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5495">
                  <a:extLst>
                    <a:ext uri="{9D8B030D-6E8A-4147-A177-3AD203B41FA5}">
                      <a16:colId xmlns:a16="http://schemas.microsoft.com/office/drawing/2014/main" xmlns="" val="458133298"/>
                    </a:ext>
                  </a:extLst>
                </a:gridCol>
                <a:gridCol w="4269105">
                  <a:extLst>
                    <a:ext uri="{9D8B030D-6E8A-4147-A177-3AD203B41FA5}">
                      <a16:colId xmlns:a16="http://schemas.microsoft.com/office/drawing/2014/main" xmlns="" val="159773431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algn="ctr" defTabSz="914293" rtl="0" eaLnBrk="1" latinLnBrk="0" hangingPunct="1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Key Assumptions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293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9601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29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Location: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29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Bristol County, 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1429385"/>
                  </a:ext>
                </a:extLst>
              </a:tr>
              <a:tr h="528320">
                <a:tc>
                  <a:txBody>
                    <a:bodyPr/>
                    <a:lstStyle/>
                    <a:p>
                      <a:pPr marL="0" marR="0" indent="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+mn-lt"/>
                        </a:rPr>
                        <a:t>Electric </a:t>
                      </a:r>
                      <a:r>
                        <a:rPr lang="en-US" dirty="0">
                          <a:latin typeface="+mn-lt"/>
                        </a:rPr>
                        <a:t>Interconnection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baseline="0" dirty="0">
                          <a:solidFill>
                            <a:srgbClr val="161003"/>
                          </a:solidFill>
                          <a:latin typeface="+mn-lt"/>
                        </a:rPr>
                        <a:t>2 mile electrical interconnection (to 345 kV system) plus network upgrades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7021785"/>
                  </a:ext>
                </a:extLst>
              </a:tr>
              <a:tr h="52832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Gas</a:t>
                      </a:r>
                      <a:r>
                        <a:rPr lang="en-US" sz="1800" baseline="0" dirty="0">
                          <a:latin typeface="+mn-lt"/>
                        </a:rPr>
                        <a:t> </a:t>
                      </a:r>
                      <a:r>
                        <a:rPr lang="en-US" sz="1800" dirty="0">
                          <a:latin typeface="+mn-lt"/>
                        </a:rPr>
                        <a:t>Interconnection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 b="0" i="0" u="none" strike="noStrike" baseline="0" dirty="0">
                          <a:solidFill>
                            <a:srgbClr val="161003"/>
                          </a:solidFill>
                          <a:latin typeface="+mn-lt"/>
                        </a:rPr>
                        <a:t>2 mile gas lateral plus metering station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5266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Dual 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161003"/>
                          </a:solidFill>
                          <a:latin typeface="+mn-lt"/>
                        </a:rPr>
                        <a:t>No. 2 oil for backup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6657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Environmental Controls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161003"/>
                          </a:solidFill>
                          <a:latin typeface="+mn-lt"/>
                        </a:rPr>
                        <a:t>Selective Catalytic Reduction </a:t>
                      </a:r>
                    </a:p>
                    <a:p>
                      <a:pPr marL="0" marR="0" indent="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161003"/>
                          </a:solidFill>
                          <a:latin typeface="+mn-lt"/>
                        </a:rPr>
                        <a:t>CO catalyst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6444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Cooling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161003"/>
                          </a:solidFill>
                          <a:latin typeface="+mn-lt"/>
                        </a:rPr>
                        <a:t>Dry Cooling </a:t>
                      </a:r>
                      <a:r>
                        <a:rPr lang="en-US" sz="1600" b="0" i="0" u="none" strike="noStrike" kern="1200" baseline="0" dirty="0">
                          <a:solidFill>
                            <a:srgbClr val="161003"/>
                          </a:solidFill>
                          <a:latin typeface="+mn-lt"/>
                          <a:ea typeface="+mn-ea"/>
                          <a:cs typeface="+mn-cs"/>
                        </a:rPr>
                        <a:t>for the frame units and aeroderivative</a:t>
                      </a:r>
                    </a:p>
                    <a:p>
                      <a:pPr marL="0" marR="0" indent="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161003"/>
                          </a:solidFill>
                          <a:latin typeface="+mn-lt"/>
                        </a:rPr>
                        <a:t>Wet Cooling for the advanced aeroderivative</a:t>
                      </a:r>
                      <a:endParaRPr lang="en-US" sz="1600" b="0" i="0" u="none" strike="noStrike" baseline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052382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5053814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 </a:t>
            </a:r>
            <a:r>
              <a:rPr lang="en-US" sz="1050" dirty="0"/>
              <a:t>Key assumptions details included in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0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CONE: Specifications by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152429"/>
              </p:ext>
            </p:extLst>
          </p:nvPr>
        </p:nvGraphicFramePr>
        <p:xfrm>
          <a:off x="1219200" y="1272540"/>
          <a:ext cx="65532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xmlns="" val="1215455312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xmlns="" val="323089687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xmlns="" val="96039506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189047919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4243349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Combined Cycle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Simple Cycle GT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Aeroderivative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Advanced Aero</a:t>
                      </a:r>
                      <a:r>
                        <a:rPr lang="en-US" sz="1500" baseline="0" dirty="0"/>
                        <a:t>derivative</a:t>
                      </a:r>
                      <a:endParaRPr 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952606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dirty="0"/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7HA.02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7HA.02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LM6000 PF+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LMS100PA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7610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Capacity </a:t>
                      </a:r>
                      <a:r>
                        <a:rPr lang="en-US" sz="1500" i="1" dirty="0"/>
                        <a:t>(MW)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0269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Net heat rate </a:t>
                      </a:r>
                      <a:r>
                        <a:rPr lang="en-US" sz="1500" i="1" dirty="0"/>
                        <a:t>(btu/kWh)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6,381/6,546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9,220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9,774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9,021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15334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Duct firing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6230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Environmental controls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SCR and CO catalyst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SCR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68093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Primary 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Natural gas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Natural gas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Natural gas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Natural</a:t>
                      </a:r>
                      <a:r>
                        <a:rPr lang="en-US" sz="1500" baseline="0" dirty="0"/>
                        <a:t> gas</a:t>
                      </a:r>
                      <a:endParaRPr 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87185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Backup 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No. 2</a:t>
                      </a:r>
                      <a:r>
                        <a:rPr lang="en-US" sz="1500" baseline="0" dirty="0"/>
                        <a:t> oil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No. 2</a:t>
                      </a:r>
                      <a:r>
                        <a:rPr lang="en-US" sz="1500" baseline="0" dirty="0"/>
                        <a:t> oil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No. 2</a:t>
                      </a:r>
                      <a:r>
                        <a:rPr lang="en-US" sz="1500" baseline="0" dirty="0"/>
                        <a:t> oil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No. 2</a:t>
                      </a:r>
                      <a:r>
                        <a:rPr lang="en-US" sz="1500" baseline="0" dirty="0"/>
                        <a:t> oil</a:t>
                      </a:r>
                      <a:endParaRPr 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04530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Plot size </a:t>
                      </a:r>
                      <a:r>
                        <a:rPr lang="en-US" sz="1500" i="1" dirty="0"/>
                        <a:t>(acres)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52843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04544" y="52451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 </a:t>
            </a:r>
            <a:r>
              <a:rPr lang="en-US" sz="1050" dirty="0"/>
              <a:t>Key specification details included in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CONE: Key Financial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39910"/>
              </p:ext>
            </p:extLst>
          </p:nvPr>
        </p:nvGraphicFramePr>
        <p:xfrm>
          <a:off x="647700" y="1600200"/>
          <a:ext cx="7848599" cy="415087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90538">
                  <a:extLst>
                    <a:ext uri="{9D8B030D-6E8A-4147-A177-3AD203B41FA5}">
                      <a16:colId xmlns:a16="http://schemas.microsoft.com/office/drawing/2014/main" xmlns="" val="1847951725"/>
                    </a:ext>
                  </a:extLst>
                </a:gridCol>
                <a:gridCol w="4741861">
                  <a:extLst>
                    <a:ext uri="{9D8B030D-6E8A-4147-A177-3AD203B41FA5}">
                      <a16:colId xmlns:a16="http://schemas.microsoft.com/office/drawing/2014/main" xmlns="" val="785929015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xmlns="" val="3995141672"/>
                    </a:ext>
                  </a:extLst>
                </a:gridCol>
              </a:tblGrid>
              <a:tr h="345906">
                <a:tc gridSpan="3">
                  <a:txBody>
                    <a:bodyPr/>
                    <a:lstStyle/>
                    <a:p>
                      <a:r>
                        <a:rPr lang="en-US" sz="1500" dirty="0"/>
                        <a:t>General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650427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Inflation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8038084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Property</a:t>
                      </a:r>
                      <a:r>
                        <a:rPr lang="en-US" sz="1500" baseline="0" dirty="0"/>
                        <a:t> Tax Rate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192458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15/20 year MACRS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5350767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Incom</a:t>
                      </a:r>
                      <a:r>
                        <a:rPr lang="en-US" sz="1500" baseline="0" dirty="0"/>
                        <a:t>e Tax Rate (Effective)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40.2%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7555902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Economic 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6436899"/>
                  </a:ext>
                </a:extLst>
              </a:tr>
              <a:tr h="345906">
                <a:tc gridSpan="3">
                  <a:txBody>
                    <a:bodyPr/>
                    <a:lstStyle/>
                    <a:p>
                      <a:pPr marL="0" marR="0" lvl="0" indent="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/>
                        <a:t>Weighted Average Cost of Capital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12789702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/>
                        <a:t>Return</a:t>
                      </a:r>
                      <a:r>
                        <a:rPr lang="en-US" sz="1500" b="0" baseline="0" dirty="0"/>
                        <a:t> on Equity</a:t>
                      </a:r>
                      <a:endParaRPr lang="en-US" sz="1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/>
                        <a:t>13.4%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9348276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Cost</a:t>
                      </a:r>
                      <a:r>
                        <a:rPr lang="en-US" sz="1500" baseline="0" dirty="0"/>
                        <a:t> of debt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7.75%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2611939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Debt/equity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60/40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0937803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/>
                        <a:t>WACC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/>
                        <a:t>10.0%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8998616"/>
                  </a:ext>
                </a:extLst>
              </a:tr>
              <a:tr h="34590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/>
                        <a:t>ATWACC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/>
                        <a:t>8.1%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231556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398" y="5864342"/>
            <a:ext cx="495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 </a:t>
            </a:r>
            <a:r>
              <a:rPr lang="en-US" sz="1050" dirty="0"/>
              <a:t>Key financial assumption details included August MC Meeting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43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CONE: Capital Costs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625869"/>
              </p:ext>
            </p:extLst>
          </p:nvPr>
        </p:nvGraphicFramePr>
        <p:xfrm>
          <a:off x="1295400" y="1752600"/>
          <a:ext cx="7086599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998">
                  <a:extLst>
                    <a:ext uri="{9D8B030D-6E8A-4147-A177-3AD203B41FA5}">
                      <a16:colId xmlns:a16="http://schemas.microsoft.com/office/drawing/2014/main" xmlns="" val="1215455312"/>
                    </a:ext>
                  </a:extLst>
                </a:gridCol>
                <a:gridCol w="1211993">
                  <a:extLst>
                    <a:ext uri="{9D8B030D-6E8A-4147-A177-3AD203B41FA5}">
                      <a16:colId xmlns:a16="http://schemas.microsoft.com/office/drawing/2014/main" xmlns="" val="323089687"/>
                    </a:ext>
                  </a:extLst>
                </a:gridCol>
                <a:gridCol w="1353620">
                  <a:extLst>
                    <a:ext uri="{9D8B030D-6E8A-4147-A177-3AD203B41FA5}">
                      <a16:colId xmlns:a16="http://schemas.microsoft.com/office/drawing/2014/main" xmlns="" val="960395064"/>
                    </a:ext>
                  </a:extLst>
                </a:gridCol>
                <a:gridCol w="1737189">
                  <a:extLst>
                    <a:ext uri="{9D8B030D-6E8A-4147-A177-3AD203B41FA5}">
                      <a16:colId xmlns:a16="http://schemas.microsoft.com/office/drawing/2014/main" xmlns="" val="1890479190"/>
                    </a:ext>
                  </a:extLst>
                </a:gridCol>
                <a:gridCol w="1447799">
                  <a:extLst>
                    <a:ext uri="{9D8B030D-6E8A-4147-A177-3AD203B41FA5}">
                      <a16:colId xmlns:a16="http://schemas.microsoft.com/office/drawing/2014/main" xmlns="" val="4243349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Combined Cycle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Simple Cycle GT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Aeroderivative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Advanced Aero</a:t>
                      </a:r>
                      <a:r>
                        <a:rPr lang="en-US" sz="1500" baseline="0" dirty="0"/>
                        <a:t>derivative</a:t>
                      </a:r>
                      <a:endParaRPr 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952606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500" i="0" dirty="0"/>
                        <a:t>Total EPC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$474,478,000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$231,331,000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$141,479,000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$125,845,000 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xmlns="" val="3097610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0" dirty="0"/>
                        <a:t>Total</a:t>
                      </a:r>
                      <a:r>
                        <a:rPr lang="en-US" sz="1500" i="0" baseline="0" dirty="0"/>
                        <a:t> Non-EPC</a:t>
                      </a:r>
                      <a:endParaRPr lang="en-US" sz="15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$40,200,000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$35,520,000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$31,300,000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$31,170,000 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xmlns="" val="60269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0" dirty="0"/>
                        <a:t>Total Overnight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$514,678,000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$266,851,000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$172,779,000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$157,015,000 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xmlns="" val="2715334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Overnight Cost per kW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$966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$790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$1,838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ctr" latinLnBrk="0" hangingPunct="1"/>
                      <a:r>
                        <a:rPr lang="en-US" sz="13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$1,524 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xmlns="" val="56230956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5057000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 </a:t>
            </a:r>
            <a:r>
              <a:rPr lang="en-US" sz="1050" dirty="0"/>
              <a:t>Detailed capital costs included in Appendix</a:t>
            </a:r>
          </a:p>
        </p:txBody>
      </p:sp>
    </p:spTree>
    <p:extLst>
      <p:ext uri="{BB962C8B-B14F-4D97-AF65-F5344CB8AC3E}">
        <p14:creationId xmlns:p14="http://schemas.microsoft.com/office/powerpoint/2010/main" val="2398935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CONE: O&amp;M Costs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 marL="457200" lvl="2" inden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85800" lvl="2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804768"/>
              </p:ext>
            </p:extLst>
          </p:nvPr>
        </p:nvGraphicFramePr>
        <p:xfrm>
          <a:off x="914400" y="1366520"/>
          <a:ext cx="7086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121545531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32308968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96039506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189047919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4243349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Combined Cycle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Simple Cycle GT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Aeroderivative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Advanced Aero</a:t>
                      </a:r>
                      <a:r>
                        <a:rPr lang="en-US" sz="1500" baseline="0" dirty="0"/>
                        <a:t>derivative</a:t>
                      </a:r>
                      <a:endParaRPr 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952606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i="0" dirty="0"/>
                        <a:t>Fixed O&amp;M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7610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33363" lvl="1" indent="-4763"/>
                      <a:r>
                        <a:rPr lang="en-US" sz="1200" i="0" dirty="0"/>
                        <a:t>Labor, Materials and A&amp;G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93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$18,979,000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293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$6,940,000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293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$3,537,000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293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$3,146,000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60269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33363" lvl="1" indent="-4763" algn="l" defTabSz="914293" rtl="0" eaLnBrk="1" latinLnBrk="0" hangingPunct="1"/>
                      <a:r>
                        <a:rPr lang="en-US" sz="12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</a:t>
                      </a:r>
                      <a:r>
                        <a:rPr lang="en-US" sz="120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Upgrade Maintenance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$1,000,000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$1,000,000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29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$1,000,000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31673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5613" lvl="1" indent="-227013" algn="l" defTabSz="914293" rtl="0" eaLnBrk="1" latinLnBrk="0" hangingPunct="1"/>
                      <a:r>
                        <a:rPr lang="en-US" sz="12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Property 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$7,684,000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$2,916,000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$1,900,000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$ 1,725,000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95785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5613" lvl="1" indent="-227013" algn="l" defTabSz="914293" rtl="0" eaLnBrk="1" latinLnBrk="0" hangingPunct="1"/>
                      <a:r>
                        <a:rPr lang="en-US" sz="12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Site Leasing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$375,000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$202,500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$112,500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$142,500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7160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5613" marR="0" lvl="1" indent="-227013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Insurance</a:t>
                      </a:r>
                      <a:endParaRPr lang="en-US" sz="14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$ 3,568,000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$1,847,000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$1,191,000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$ 1,082,000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81002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Fixed O&amp;M ($)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93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$31,606,000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$12,906,000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$7,740,000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$7,095,000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08454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Levelized</a:t>
                      </a:r>
                      <a:r>
                        <a:rPr lang="en-US" sz="1400" b="1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 O&amp;M ($/kW-yr)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93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$59.30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$38.18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$82.34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293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$68.89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60996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532585"/>
      </p:ext>
    </p:extLst>
  </p:cSld>
  <p:clrMapOvr>
    <a:masterClrMapping/>
  </p:clrMapOvr>
</p:sld>
</file>

<file path=ppt/theme/theme1.xml><?xml version="1.0" encoding="utf-8"?>
<a:theme xmlns:a="http://schemas.openxmlformats.org/drawingml/2006/main" name="Concentric Presentation Template for Print &amp; Screen Option 2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CEA Presentation Template for Print and Screen">
      <a:majorFont>
        <a:latin typeface="Arial"/>
        <a:ea typeface="ＭＳ Ｐゴシック"/>
        <a:cs typeface=""/>
      </a:majorFont>
      <a:minorFont>
        <a:latin typeface="Garam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ＭＳ Ｐゴシック" pitchFamily="1" charset="-128"/>
          </a:defRPr>
        </a:defPPr>
      </a:lstStyle>
    </a:lnDef>
  </a:objectDefaults>
  <a:extraClrSchemeLst>
    <a:extraClrScheme>
      <a:clrScheme name="CEA Presentation Template for Print and Scre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A Presentation Template for Print and Scre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A Presentation Template for Print and Scre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A Presentation Template for Print and Scre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A Presentation Template for Print and Scre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A Presentation Template for Print and Scre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A Presentation Template for Print and Scre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A Presentation Template for Print and Scre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A Presentation Template for Print and Scre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A Presentation Template for Print and Scre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A Presentation Template for Print and Scre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A Presentation Template for Print and Scre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2629</Words>
  <Application>Microsoft Office PowerPoint</Application>
  <PresentationFormat>On-screen Show (4:3)</PresentationFormat>
  <Paragraphs>949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Concentric Presentation Template for Print &amp; Screen Option 2</vt:lpstr>
      <vt:lpstr>PowerPoint Presentation</vt:lpstr>
      <vt:lpstr>Overview</vt:lpstr>
      <vt:lpstr>Follow-Up from Questions at August MC Meeting </vt:lpstr>
      <vt:lpstr>PowerPoint Presentation</vt:lpstr>
      <vt:lpstr>CONE:  Key Assumptions</vt:lpstr>
      <vt:lpstr>CONE: Specifications by Technology</vt:lpstr>
      <vt:lpstr>CONE: Key Financial Assumptions</vt:lpstr>
      <vt:lpstr>CONE: Capital Costs</vt:lpstr>
      <vt:lpstr>CONE: O&amp;M Costs</vt:lpstr>
      <vt:lpstr>CONE: E&amp;AS Offsets by Technology</vt:lpstr>
      <vt:lpstr>LMP Forecast – SEMA</vt:lpstr>
      <vt:lpstr>Pay for Performance Methodology</vt:lpstr>
      <vt:lpstr>CONE: Pay for Performance Revenues by Technology</vt:lpstr>
      <vt:lpstr>CONE: Sensitivity to Assumptions</vt:lpstr>
      <vt:lpstr>CONE:  Estimates and Recommendation</vt:lpstr>
      <vt:lpstr>CONE: Recommended Annual Updates</vt:lpstr>
      <vt:lpstr>PowerPoint Presentation</vt:lpstr>
      <vt:lpstr>ORTP: Key Assumptions by Technology</vt:lpstr>
      <vt:lpstr>ORTP: Specifications by Technology</vt:lpstr>
      <vt:lpstr>ORTP: Key Financial Assumptions</vt:lpstr>
      <vt:lpstr>ORTP: Cost of Capital Assumptions</vt:lpstr>
      <vt:lpstr>  ORTP: Adjustments from Net CONE Calculation for Gas Resources</vt:lpstr>
      <vt:lpstr>ORTP: Wind and Solar Capital Costs</vt:lpstr>
      <vt:lpstr>ORTP: O&amp;M Costs</vt:lpstr>
      <vt:lpstr>ORTP: E&amp;AS and PFP Revenues</vt:lpstr>
      <vt:lpstr>CONE: Wind and Solar</vt:lpstr>
      <vt:lpstr>ORTP: EE and DR Assumptions</vt:lpstr>
      <vt:lpstr>ORTP: EE and DR Approach</vt:lpstr>
      <vt:lpstr>ORTP: EE Specifications &amp; Costs</vt:lpstr>
      <vt:lpstr>ORTP: DR Specifications &amp; Costs</vt:lpstr>
      <vt:lpstr>ORTP Estimates and Recommendation</vt:lpstr>
      <vt:lpstr>Appendix – CONE Capital Cost Detail (2016$)</vt:lpstr>
      <vt:lpstr>Appendix – ORTP Capital Cost Detail (2016$)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2016-09-09T20:38:27Z</dcterms:created>
  <dcterms:modified xsi:type="dcterms:W3CDTF">2016-09-09T20:38:37Z</dcterms:modified>
</cp:coreProperties>
</file>