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13"/>
  </p:notesMasterIdLst>
  <p:handoutMasterIdLst>
    <p:handoutMasterId r:id="rId14"/>
  </p:handoutMasterIdLst>
  <p:sldIdLst>
    <p:sldId id="275" r:id="rId3"/>
    <p:sldId id="277" r:id="rId4"/>
    <p:sldId id="286" r:id="rId5"/>
    <p:sldId id="279" r:id="rId6"/>
    <p:sldId id="280" r:id="rId7"/>
    <p:sldId id="281" r:id="rId8"/>
    <p:sldId id="282" r:id="rId9"/>
    <p:sldId id="283" r:id="rId10"/>
    <p:sldId id="284" r:id="rId11"/>
    <p:sldId id="285" r:id="rId12"/>
  </p:sldIdLst>
  <p:sldSz cx="9144000" cy="6858000" type="screen4x3"/>
  <p:notesSz cx="7010400" cy="92964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FBB92F"/>
    <a:srgbClr val="77BD2A"/>
    <a:srgbClr val="62777F"/>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4" autoAdjust="0"/>
    <p:restoredTop sz="99588" autoAdjust="0"/>
  </p:normalViewPr>
  <p:slideViewPr>
    <p:cSldViewPr>
      <p:cViewPr varScale="1">
        <p:scale>
          <a:sx n="58" d="100"/>
          <a:sy n="58" d="100"/>
        </p:scale>
        <p:origin x="-14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30"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114" tIns="46057" rIns="92114" bIns="46057"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114" tIns="46057" rIns="92114" bIns="46057" rtlCol="0"/>
          <a:lstStyle>
            <a:lvl1pPr algn="r">
              <a:defRPr sz="1300"/>
            </a:lvl1pPr>
          </a:lstStyle>
          <a:p>
            <a:fld id="{F87AAE7F-D37E-4830-9F5E-F36A5F180179}" type="datetimeFigureOut">
              <a:rPr lang="en-US" smtClean="0"/>
              <a:pPr/>
              <a:t>1/23/2018</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114" tIns="46057" rIns="92114" bIns="4605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114" tIns="46057" rIns="92114" bIns="46057" rtlCol="0" anchor="b"/>
          <a:lstStyle>
            <a:lvl1pPr algn="r">
              <a:defRPr sz="1300"/>
            </a:lvl1pPr>
          </a:lstStyle>
          <a:p>
            <a:fld id="{8FE02180-CD27-4473-AA37-00085480B5FA}" type="slidenum">
              <a:rPr lang="en-US" smtClean="0"/>
              <a:pPr/>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3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3" tIns="46587" rIns="93173" bIns="46587" rtlCol="0"/>
          <a:lstStyle>
            <a:lvl1pPr algn="r">
              <a:defRPr sz="1300"/>
            </a:lvl1pPr>
          </a:lstStyle>
          <a:p>
            <a:fld id="{9EDDEDB6-CD57-44C2-AB19-AC7D3BB8FF8E}" type="datetimeFigureOut">
              <a:rPr lang="en-US" smtClean="0"/>
              <a:pPr/>
              <a:t>1/23/2018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3" tIns="46587" rIns="93173"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3" tIns="46587" rIns="93173" bIns="465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3" tIns="46587" rIns="93173" bIns="46587"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Date Placeholder 3"/>
          <p:cNvSpPr>
            <a:spLocks noGrp="1"/>
          </p:cNvSpPr>
          <p:nvPr>
            <p:ph type="dt" sz="quarter" idx="1"/>
          </p:nvPr>
        </p:nvSpPr>
        <p:spPr/>
        <p:txBody>
          <a:bodyPr/>
          <a:lstStyle/>
          <a:p>
            <a:pPr>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06F18F0-60BE-4FE3-B702-B3E177D90B04}" type="slidenum">
              <a:rPr lang="en-US" smtClean="0"/>
              <a:pPr>
                <a:defRPr/>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C3EC9BD-5B76-4224-9151-2E8D4FC24CF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15DD782-C2D0-4CB6-B8E5-11B0C6C195C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D036194-031C-4DE7-AC17-98B30DE7A4D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 name="Date Placeholder 3"/>
          <p:cNvSpPr>
            <a:spLocks noGrp="1"/>
          </p:cNvSpPr>
          <p:nvPr>
            <p:ph type="dt" sz="quarter" idx="1"/>
          </p:nvPr>
        </p:nvSpPr>
        <p:spPr/>
        <p:txBody>
          <a:bodyPr/>
          <a:lstStyle/>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Date Placeholder 3"/>
          <p:cNvSpPr>
            <a:spLocks noGrp="1"/>
          </p:cNvSpPr>
          <p:nvPr>
            <p:ph type="dt" sz="quarter" idx="1"/>
          </p:nvPr>
        </p:nvSpPr>
        <p:spPr/>
        <p:txBody>
          <a:bodyPr/>
          <a:lstStyle/>
          <a:p>
            <a:pP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3708A24-85C0-42D4-97DA-4917D085BBB8}"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041C638-067D-4B2E-9F95-EE183F1CDAA6}"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 name="Date Placeholder 3"/>
          <p:cNvSpPr>
            <a:spLocks noGrp="1"/>
          </p:cNvSpPr>
          <p:nvPr>
            <p:ph type="dt" sz="quarter" idx="1"/>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9" name="Rectangle 8"/>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gridCol w="1066799"/>
                <a:gridCol w="2286001"/>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6553200" y="6019800"/>
            <a:ext cx="2012950" cy="669925"/>
          </a:xfrm>
          <a:prstGeom prst="rect">
            <a:avLst/>
          </a:prstGeom>
        </p:spPr>
        <p:txBody>
          <a:bodyPr/>
          <a:lstStyle>
            <a:lvl1pPr fontAlgn="auto">
              <a:spcBef>
                <a:spcPts val="0"/>
              </a:spcBef>
              <a:spcAft>
                <a:spcPts val="0"/>
              </a:spcAft>
              <a:defRPr>
                <a:latin typeface="+mn-lt"/>
              </a:defRPr>
            </a:lvl1pPr>
          </a:lstStyle>
          <a:p>
            <a:pPr>
              <a:defRPr/>
            </a:pPr>
            <a:r>
              <a:rPr lang="en-US" dirty="0"/>
              <a:t>ISO New England/NEPOOL Demand Resources Working Group Meeting  © 2012 ISO New England Inc. </a:t>
            </a:r>
            <a:endParaRPr lang="en-US" sz="800" dirty="0">
              <a:cs typeface="Arial" charset="0"/>
            </a:endParaRPr>
          </a:p>
        </p:txBody>
      </p:sp>
      <p:sp>
        <p:nvSpPr>
          <p:cNvPr id="5" name="Rectangle 4"/>
          <p:cNvSpPr>
            <a:spLocks noGrp="1" noChangeArrowheads="1"/>
          </p:cNvSpPr>
          <p:nvPr>
            <p:ph type="sldNum" sz="quarter" idx="11"/>
          </p:nvPr>
        </p:nvSpPr>
        <p:spPr/>
        <p:txBody>
          <a:bodyPr/>
          <a:lstStyle>
            <a:lvl1pPr>
              <a:defRPr/>
            </a:lvl1pPr>
          </a:lstStyle>
          <a:p>
            <a:pPr>
              <a:defRPr/>
            </a:pPr>
            <a:fld id="{E7C3CCEE-8335-48C7-8DA4-7B354FCE1D63}"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noChangeArrowheads="1"/>
          </p:cNvSpPr>
          <p:nvPr>
            <p:ph type="ftr" sz="quarter" idx="10"/>
          </p:nvPr>
        </p:nvSpPr>
        <p:spPr>
          <a:xfrm>
            <a:off x="6553200" y="6019800"/>
            <a:ext cx="2012950" cy="669925"/>
          </a:xfrm>
          <a:prstGeom prst="rect">
            <a:avLst/>
          </a:prstGeom>
        </p:spPr>
        <p:txBody>
          <a:bodyPr/>
          <a:lstStyle>
            <a:lvl1pPr fontAlgn="auto">
              <a:spcBef>
                <a:spcPts val="0"/>
              </a:spcBef>
              <a:spcAft>
                <a:spcPts val="0"/>
              </a:spcAft>
              <a:defRPr>
                <a:latin typeface="+mn-lt"/>
              </a:defRPr>
            </a:lvl1pPr>
          </a:lstStyle>
          <a:p>
            <a:pPr>
              <a:defRPr/>
            </a:pPr>
            <a:r>
              <a:rPr lang="en-US" dirty="0"/>
              <a:t>ISO New England/NEPOOL Demand Resources Working Group Meeting  © 2012 ISO New England Inc. </a:t>
            </a:r>
            <a:endParaRPr lang="en-US" sz="800" dirty="0">
              <a:cs typeface="Arial" charset="0"/>
            </a:endParaRPr>
          </a:p>
        </p:txBody>
      </p:sp>
      <p:sp>
        <p:nvSpPr>
          <p:cNvPr id="3" name="Rectangle 2"/>
          <p:cNvSpPr>
            <a:spLocks noGrp="1" noChangeArrowheads="1"/>
          </p:cNvSpPr>
          <p:nvPr>
            <p:ph type="sldNum" sz="quarter" idx="11"/>
          </p:nvPr>
        </p:nvSpPr>
        <p:spPr/>
        <p:txBody>
          <a:bodyPr/>
          <a:lstStyle>
            <a:lvl1pPr>
              <a:defRPr/>
            </a:lvl1pPr>
          </a:lstStyle>
          <a:p>
            <a:pPr>
              <a:defRPr/>
            </a:pPr>
            <a:fld id="{21D8794F-5FD4-4FB2-9667-FFEEBA3EF20B}"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 id="2147483721" r:id="rId31"/>
    <p:sldLayoutId id="2147483722" r:id="rId3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hyperlink" Target="http://www.iso-ne.com/stlmnts/deadlines/index.html"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hyperlink" Target="http://www.iso-ne.com/stlmnts/deadlines/index.html"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January 31, 2018</a:t>
            </a:r>
            <a:endParaRPr lang="en-US" dirty="0"/>
          </a:p>
        </p:txBody>
      </p:sp>
      <p:sp>
        <p:nvSpPr>
          <p:cNvPr id="8195" name="Text Placeholder 5"/>
          <p:cNvSpPr>
            <a:spLocks noGrp="1"/>
          </p:cNvSpPr>
          <p:nvPr>
            <p:ph type="body" sz="quarter" idx="17"/>
          </p:nvPr>
        </p:nvSpPr>
        <p:spPr/>
        <p:txBody>
          <a:bodyPr/>
          <a:lstStyle/>
          <a:p>
            <a:r>
              <a:rPr lang="en-US" smtClean="0"/>
              <a:t>Demand Resource Strategy Department</a:t>
            </a:r>
          </a:p>
          <a:p>
            <a:endParaRPr lang="en-US" dirty="0" smtClean="0"/>
          </a:p>
        </p:txBody>
      </p:sp>
      <p:sp>
        <p:nvSpPr>
          <p:cNvPr id="7" name="Text Placeholder 6"/>
          <p:cNvSpPr>
            <a:spLocks noGrp="1"/>
          </p:cNvSpPr>
          <p:nvPr>
            <p:ph type="body" sz="quarter" idx="18"/>
          </p:nvPr>
        </p:nvSpPr>
        <p:spPr/>
        <p:txBody>
          <a:bodyPr/>
          <a:lstStyle/>
          <a:p>
            <a:r>
              <a:rPr lang="en-US" smtClean="0"/>
              <a:t>ISO New England, Inc.</a:t>
            </a:r>
          </a:p>
          <a:p>
            <a:endParaRPr lang="en-US" dirty="0"/>
          </a:p>
        </p:txBody>
      </p:sp>
      <p:sp>
        <p:nvSpPr>
          <p:cNvPr id="8197" name="Text Placeholder 4"/>
          <p:cNvSpPr>
            <a:spLocks noGrp="1"/>
          </p:cNvSpPr>
          <p:nvPr>
            <p:ph type="body" sz="quarter" idx="16"/>
          </p:nvPr>
        </p:nvSpPr>
        <p:spPr/>
        <p:txBody>
          <a:bodyPr/>
          <a:lstStyle/>
          <a:p>
            <a:r>
              <a:rPr lang="en-US" dirty="0" smtClean="0"/>
              <a:t> </a:t>
            </a:r>
          </a:p>
        </p:txBody>
      </p:sp>
      <p:sp>
        <p:nvSpPr>
          <p:cNvPr id="8198" name="Text Placeholder 7"/>
          <p:cNvSpPr>
            <a:spLocks noGrp="1"/>
          </p:cNvSpPr>
          <p:nvPr>
            <p:ph type="body" sz="quarter" idx="19"/>
          </p:nvPr>
        </p:nvSpPr>
        <p:spPr/>
        <p:txBody>
          <a:bodyPr/>
          <a:lstStyle/>
          <a:p>
            <a:r>
              <a:rPr lang="en-US" dirty="0" smtClean="0"/>
              <a:t>Demand Resources Working Group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BCA77D3-3EDA-46E7-9864-5D67B1C13A70}" type="slidenum">
              <a:rPr lang="en-US" smtClean="0"/>
              <a:pPr/>
              <a:t>10</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304800" y="76200"/>
            <a:ext cx="8382000" cy="1143000"/>
          </a:xfrm>
        </p:spPr>
        <p:txBody>
          <a:bodyPr>
            <a:normAutofit fontScale="90000"/>
          </a:bodyPr>
          <a:lstStyle/>
          <a:p>
            <a:r>
              <a:rPr lang="en-US" dirty="0" smtClean="0"/>
              <a:t>Demand Resource Asset Enrolled MWs* by Demand Resource Type and Load Zone (as of </a:t>
            </a:r>
            <a:r>
              <a:rPr lang="en-US" dirty="0" smtClean="0"/>
              <a:t>2/01/2018</a:t>
            </a:r>
            <a:r>
              <a:rPr lang="en-US" dirty="0" smtClean="0"/>
              <a:t>)</a:t>
            </a:r>
          </a:p>
        </p:txBody>
      </p:sp>
      <p:sp>
        <p:nvSpPr>
          <p:cNvPr id="10243" name="Slide Number Placeholder 4"/>
          <p:cNvSpPr>
            <a:spLocks noGrp="1"/>
          </p:cNvSpPr>
          <p:nvPr>
            <p:ph type="sldNum" sz="quarter" idx="11"/>
          </p:nvPr>
        </p:nvSpPr>
        <p:spPr/>
        <p:txBody>
          <a:bodyPr/>
          <a:lstStyle/>
          <a:p>
            <a:fld id="{F5FED346-CFA4-426F-9CEC-D7428571EED2}" type="slidenum">
              <a:rPr lang="en-US" smtClean="0"/>
              <a:pPr/>
              <a:t>2</a:t>
            </a:fld>
            <a:endParaRPr lang="en-US" dirty="0" smtClean="0"/>
          </a:p>
        </p:txBody>
      </p:sp>
      <p:sp>
        <p:nvSpPr>
          <p:cNvPr id="7" name="TextBox 6"/>
          <p:cNvSpPr txBox="1"/>
          <p:nvPr/>
        </p:nvSpPr>
        <p:spPr>
          <a:xfrm>
            <a:off x="0" y="5715000"/>
            <a:ext cx="9144000" cy="461963"/>
          </a:xfrm>
          <a:prstGeom prst="rect">
            <a:avLst/>
          </a:prstGeom>
          <a:noFill/>
        </p:spPr>
        <p:txBody>
          <a:bodyPr>
            <a:spAutoFit/>
          </a:bodyPr>
          <a:lstStyle/>
          <a:p>
            <a:pPr algn="ctr" fontAlgn="auto">
              <a:spcBef>
                <a:spcPts val="0"/>
              </a:spcBef>
              <a:spcAft>
                <a:spcPts val="0"/>
              </a:spcAft>
              <a:defRPr/>
            </a:pPr>
            <a:r>
              <a:rPr lang="en-US" sz="1200" i="1" dirty="0">
                <a:solidFill>
                  <a:schemeClr val="tx1">
                    <a:lumMod val="50000"/>
                  </a:schemeClr>
                </a:solidFill>
                <a:latin typeface="+mn-lt"/>
              </a:rPr>
              <a:t>*Enrolled MWs are the ‘Max Interruptible Capacity’  values supplied by the Lead Participant as part of the asset registration process. Enrolled MWs are summed for Assets that are Ready to Respond and mapped to a Resource on the “as of” date.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24" y="1371600"/>
            <a:ext cx="871055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1"/>
          </p:nvPr>
        </p:nvSpPr>
        <p:spPr/>
        <p:txBody>
          <a:bodyPr/>
          <a:lstStyle/>
          <a:p>
            <a:fld id="{581F4DD2-296C-49A0-9F39-B45B494DD4D4}" type="slidenum">
              <a:rPr lang="en-US" smtClean="0"/>
              <a:pPr/>
              <a:t>3</a:t>
            </a:fld>
            <a:endParaRPr lang="en-US" dirty="0" smtClean="0"/>
          </a:p>
        </p:txBody>
      </p:sp>
      <p:sp>
        <p:nvSpPr>
          <p:cNvPr id="6" name="Rectangle 4"/>
          <p:cNvSpPr txBox="1">
            <a:spLocks noChangeArrowheads="1"/>
          </p:cNvSpPr>
          <p:nvPr/>
        </p:nvSpPr>
        <p:spPr>
          <a:xfrm>
            <a:off x="304800" y="228600"/>
            <a:ext cx="8839200" cy="990600"/>
          </a:xfrm>
          <a:prstGeom prst="rect">
            <a:avLst/>
          </a:prstGeom>
        </p:spPr>
        <p:txBody>
          <a:bodyPr/>
          <a:lstStyle/>
          <a:p>
            <a:pPr fontAlgn="auto">
              <a:spcBef>
                <a:spcPts val="0"/>
              </a:spcBef>
              <a:spcAft>
                <a:spcPts val="0"/>
              </a:spcAft>
              <a:defRPr/>
            </a:pPr>
            <a:r>
              <a:rPr lang="en-US" sz="2900" b="1" dirty="0">
                <a:solidFill>
                  <a:srgbClr val="000000"/>
                </a:solidFill>
                <a:latin typeface="+mj-lt"/>
                <a:ea typeface="+mj-ea"/>
                <a:cs typeface="+mj-cs"/>
              </a:rPr>
              <a:t>Preliminary Capacity Supply Obligation (CSO)* MW by Demand Resource Type and Load Zone </a:t>
            </a:r>
            <a:r>
              <a:rPr lang="en-US" sz="2900" b="1" dirty="0" smtClean="0">
                <a:solidFill>
                  <a:srgbClr val="000000"/>
                </a:solidFill>
                <a:latin typeface="+mj-lt"/>
                <a:ea typeface="+mj-ea"/>
                <a:cs typeface="+mj-cs"/>
              </a:rPr>
              <a:t>(as of </a:t>
            </a:r>
            <a:r>
              <a:rPr lang="en-US" sz="2900" b="1" dirty="0" smtClean="0">
                <a:solidFill>
                  <a:srgbClr val="000000"/>
                </a:solidFill>
                <a:latin typeface="+mj-lt"/>
                <a:ea typeface="+mj-ea"/>
                <a:cs typeface="+mj-cs"/>
              </a:rPr>
              <a:t>2/01/2018</a:t>
            </a:r>
            <a:r>
              <a:rPr lang="en-US" sz="2900" b="1" dirty="0" smtClean="0">
                <a:solidFill>
                  <a:srgbClr val="000000"/>
                </a:solidFill>
                <a:latin typeface="+mj-lt"/>
                <a:ea typeface="+mj-ea"/>
                <a:cs typeface="+mj-cs"/>
              </a:rPr>
              <a:t>)</a:t>
            </a:r>
            <a:endParaRPr lang="en-US" sz="2900" b="1" dirty="0">
              <a:solidFill>
                <a:srgbClr val="000000"/>
              </a:solidFill>
              <a:latin typeface="+mj-lt"/>
              <a:ea typeface="+mj-ea"/>
              <a:cs typeface="+mj-cs"/>
            </a:endParaRPr>
          </a:p>
        </p:txBody>
      </p:sp>
      <p:sp>
        <p:nvSpPr>
          <p:cNvPr id="7" name="TextBox 6"/>
          <p:cNvSpPr txBox="1"/>
          <p:nvPr/>
        </p:nvSpPr>
        <p:spPr>
          <a:xfrm>
            <a:off x="155575" y="5181600"/>
            <a:ext cx="8794750" cy="1139825"/>
          </a:xfrm>
          <a:prstGeom prst="rect">
            <a:avLst/>
          </a:prstGeom>
          <a:noFill/>
        </p:spPr>
        <p:txBody>
          <a:bodyPr>
            <a:spAutoFit/>
          </a:bodyPr>
          <a:lstStyle/>
          <a:p>
            <a:pPr fontAlgn="auto">
              <a:spcBef>
                <a:spcPts val="0"/>
              </a:spcBef>
              <a:spcAft>
                <a:spcPts val="0"/>
              </a:spcAft>
              <a:defRPr/>
            </a:pPr>
            <a:endParaRPr lang="en-US" sz="1200" i="1" dirty="0">
              <a:solidFill>
                <a:schemeClr val="tx1">
                  <a:lumMod val="50000"/>
                </a:schemeClr>
              </a:solidFill>
              <a:latin typeface="+mn-lt"/>
            </a:endParaRPr>
          </a:p>
          <a:p>
            <a:pPr fontAlgn="auto">
              <a:spcBef>
                <a:spcPts val="0"/>
              </a:spcBef>
              <a:spcAft>
                <a:spcPts val="0"/>
              </a:spcAft>
              <a:defRPr/>
            </a:pPr>
            <a:r>
              <a:rPr lang="en-US" sz="1200" i="1" dirty="0">
                <a:solidFill>
                  <a:schemeClr val="tx1">
                    <a:lumMod val="50000"/>
                  </a:schemeClr>
                </a:solidFill>
                <a:latin typeface="+mn-lt"/>
              </a:rPr>
              <a:t>*CSO values include applicable T&amp;D loss factor </a:t>
            </a:r>
            <a:r>
              <a:rPr lang="en-US" sz="1200" i="1" dirty="0" smtClean="0">
                <a:solidFill>
                  <a:schemeClr val="tx1">
                    <a:lumMod val="50000"/>
                  </a:schemeClr>
                </a:solidFill>
                <a:latin typeface="+mn-lt"/>
              </a:rPr>
              <a:t>gross-up </a:t>
            </a:r>
            <a:r>
              <a:rPr lang="en-US" sz="1200" i="1" dirty="0">
                <a:solidFill>
                  <a:schemeClr val="tx1">
                    <a:lumMod val="50000"/>
                  </a:schemeClr>
                </a:solidFill>
                <a:latin typeface="+mn-lt"/>
              </a:rPr>
              <a:t>and are net of bilaterals and reconfigurations. These are preliminary numbers which may change.  </a:t>
            </a:r>
          </a:p>
          <a:p>
            <a:pPr fontAlgn="auto">
              <a:spcBef>
                <a:spcPts val="0"/>
              </a:spcBef>
              <a:spcAft>
                <a:spcPts val="0"/>
              </a:spcAft>
              <a:defRPr/>
            </a:pPr>
            <a:endParaRPr lang="en-US" sz="800" i="1" kern="0" dirty="0">
              <a:solidFill>
                <a:schemeClr val="tx1">
                  <a:lumMod val="50000"/>
                </a:schemeClr>
              </a:solidFill>
              <a:latin typeface="+mn-lt"/>
            </a:endParaRPr>
          </a:p>
          <a:p>
            <a:pPr fontAlgn="auto">
              <a:spcBef>
                <a:spcPts val="0"/>
              </a:spcBef>
              <a:spcAft>
                <a:spcPts val="0"/>
              </a:spcAft>
              <a:defRPr/>
            </a:pPr>
            <a:r>
              <a:rPr lang="en-US" sz="1200" i="1" dirty="0">
                <a:solidFill>
                  <a:schemeClr val="tx1">
                    <a:lumMod val="50000"/>
                  </a:schemeClr>
                </a:solidFill>
                <a:latin typeface="+mn-lt"/>
              </a:rPr>
              <a:t>Note: Final Capacity Supply Obligation (CSO) MW by Demand Resource Type for this month will be available in the next COO Report which will be posted at: </a:t>
            </a:r>
            <a:r>
              <a:rPr lang="en-US" sz="1000" kern="0" dirty="0">
                <a:solidFill>
                  <a:schemeClr val="tx1">
                    <a:lumMod val="50000"/>
                  </a:schemeClr>
                </a:solidFill>
                <a:hlinkClick r:id="rId3"/>
              </a:rPr>
              <a:t>http://www.iso-ne.com/committees/comm_wkgrps/prtcpnts_comm/prtcpnts/mtrls/index.html</a:t>
            </a:r>
            <a:endParaRPr lang="en-US" sz="1000" i="1" dirty="0">
              <a:solidFill>
                <a:schemeClr val="tx1">
                  <a:lumMod val="50000"/>
                </a:schemeClr>
              </a:solidFill>
              <a:latin typeface="+mn-lt"/>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50" y="1600200"/>
            <a:ext cx="880247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normAutofit fontScale="90000"/>
          </a:bodyPr>
          <a:lstStyle/>
          <a:p>
            <a:r>
              <a:rPr lang="en-US" dirty="0" smtClean="0"/>
              <a:t>Demand Resource Asset Enrolled MWs* by Demand Resource Type and Load Zone (as of </a:t>
            </a:r>
            <a:r>
              <a:rPr lang="en-US" dirty="0" smtClean="0"/>
              <a:t>2/01/2018</a:t>
            </a:r>
            <a:r>
              <a:rPr lang="en-US" dirty="0" smtClean="0"/>
              <a:t>)</a:t>
            </a:r>
          </a:p>
        </p:txBody>
      </p:sp>
      <p:sp>
        <p:nvSpPr>
          <p:cNvPr id="12291" name="Slide Number Placeholder 4"/>
          <p:cNvSpPr>
            <a:spLocks noGrp="1"/>
          </p:cNvSpPr>
          <p:nvPr>
            <p:ph type="sldNum" sz="quarter" idx="11"/>
          </p:nvPr>
        </p:nvSpPr>
        <p:spPr/>
        <p:txBody>
          <a:bodyPr/>
          <a:lstStyle/>
          <a:p>
            <a:fld id="{A7A680B1-9C35-43F5-A960-27FD835830B3}" type="slidenum">
              <a:rPr lang="en-US" smtClean="0"/>
              <a:pPr/>
              <a:t>4</a:t>
            </a:fld>
            <a:endParaRPr lang="en-US" dirty="0" smtClean="0"/>
          </a:p>
        </p:txBody>
      </p:sp>
      <p:sp>
        <p:nvSpPr>
          <p:cNvPr id="7" name="TextBox 6"/>
          <p:cNvSpPr txBox="1"/>
          <p:nvPr/>
        </p:nvSpPr>
        <p:spPr>
          <a:xfrm>
            <a:off x="381000" y="5862638"/>
            <a:ext cx="8610600" cy="461962"/>
          </a:xfrm>
          <a:prstGeom prst="rect">
            <a:avLst/>
          </a:prstGeom>
          <a:noFill/>
        </p:spPr>
        <p:txBody>
          <a:bodyPr>
            <a:spAutoFit/>
          </a:bodyPr>
          <a:lstStyle/>
          <a:p>
            <a:pPr algn="ctr" fontAlgn="auto">
              <a:spcBef>
                <a:spcPts val="0"/>
              </a:spcBef>
              <a:spcAft>
                <a:spcPts val="0"/>
              </a:spcAft>
              <a:defRPr/>
            </a:pPr>
            <a:r>
              <a:rPr lang="en-US" sz="1200" i="1" dirty="0">
                <a:solidFill>
                  <a:schemeClr val="tx1">
                    <a:lumMod val="50000"/>
                  </a:schemeClr>
                </a:solidFill>
                <a:latin typeface="+mn-lt"/>
              </a:rPr>
              <a:t>*</a:t>
            </a:r>
            <a:r>
              <a:rPr lang="en-US" sz="1200" i="1" dirty="0">
                <a:solidFill>
                  <a:schemeClr val="tx1">
                    <a:lumMod val="50000"/>
                  </a:schemeClr>
                </a:solidFill>
              </a:rPr>
              <a:t>Enrolled MWs are the ‘Max Interruptible Capacity’  values supplied by the Lead Participant as part of the asset registration process. Enrolled MWs are summed for Assets that are Ready to Respond and mapped to a Resource on the “as of” date.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53373"/>
            <a:ext cx="7300364" cy="460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078"/>
          <p:cNvSpPr>
            <a:spLocks noGrp="1" noChangeArrowheads="1"/>
          </p:cNvSpPr>
          <p:nvPr>
            <p:ph type="title"/>
          </p:nvPr>
        </p:nvSpPr>
        <p:spPr>
          <a:xfrm>
            <a:off x="457200" y="178284"/>
            <a:ext cx="8229600" cy="1143000"/>
          </a:xfrm>
        </p:spPr>
        <p:txBody>
          <a:bodyPr/>
          <a:lstStyle/>
          <a:p>
            <a:r>
              <a:rPr lang="en-US" dirty="0" smtClean="0"/>
              <a:t>Transitional Price-Responsive Demand (TPRD) Enrolled MWs (as of </a:t>
            </a:r>
            <a:r>
              <a:rPr lang="en-US" dirty="0" smtClean="0"/>
              <a:t>2/01/2018</a:t>
            </a:r>
            <a:r>
              <a:rPr lang="en-US" dirty="0" smtClean="0"/>
              <a:t>)</a:t>
            </a:r>
          </a:p>
        </p:txBody>
      </p:sp>
      <p:sp>
        <p:nvSpPr>
          <p:cNvPr id="15364" name="Slide Number Placeholder 4"/>
          <p:cNvSpPr>
            <a:spLocks noGrp="1"/>
          </p:cNvSpPr>
          <p:nvPr>
            <p:ph type="sldNum" sz="quarter" idx="11"/>
          </p:nvPr>
        </p:nvSpPr>
        <p:spPr/>
        <p:txBody>
          <a:bodyPr/>
          <a:lstStyle/>
          <a:p>
            <a:fld id="{397FB40F-B631-4117-BACF-0B6A422E0D86}" type="slidenum">
              <a:rPr lang="en-US" smtClean="0"/>
              <a:pPr/>
              <a:t>5</a:t>
            </a:fld>
            <a:endParaRPr lang="en-US" dirty="0" smtClean="0"/>
          </a:p>
        </p:txBody>
      </p:sp>
      <p:sp>
        <p:nvSpPr>
          <p:cNvPr id="6" name="TextBox 5"/>
          <p:cNvSpPr txBox="1"/>
          <p:nvPr/>
        </p:nvSpPr>
        <p:spPr>
          <a:xfrm>
            <a:off x="152400" y="6048375"/>
            <a:ext cx="8839200" cy="276225"/>
          </a:xfrm>
          <a:prstGeom prst="rect">
            <a:avLst/>
          </a:prstGeom>
          <a:noFill/>
        </p:spPr>
        <p:txBody>
          <a:bodyPr>
            <a:spAutoFit/>
          </a:bodyPr>
          <a:lstStyle/>
          <a:p>
            <a:pPr algn="ctr" fontAlgn="auto">
              <a:spcBef>
                <a:spcPts val="0"/>
              </a:spcBef>
              <a:spcAft>
                <a:spcPts val="0"/>
              </a:spcAft>
              <a:defRPr/>
            </a:pPr>
            <a:r>
              <a:rPr lang="en-US" sz="1200" i="1" dirty="0">
                <a:solidFill>
                  <a:schemeClr val="tx1">
                    <a:lumMod val="50000"/>
                  </a:schemeClr>
                </a:solidFill>
                <a:latin typeface="+mn-lt"/>
              </a:rPr>
              <a:t>Displayed data is Enrolled MWs for Ready to Respond assets.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541" y="1433132"/>
            <a:ext cx="4944221" cy="425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normAutofit/>
          </a:bodyPr>
          <a:lstStyle/>
          <a:p>
            <a:r>
              <a:rPr lang="en-US" sz="2400" dirty="0" smtClean="0"/>
              <a:t>Active Demand Resource Asset Enrolled MWs* by Demand Resource Type, Load Zone and Dispatch Zone (as of </a:t>
            </a:r>
            <a:r>
              <a:rPr lang="en-US" sz="2400" dirty="0" smtClean="0"/>
              <a:t>2/01/2018</a:t>
            </a:r>
            <a:r>
              <a:rPr lang="en-US" sz="2400" dirty="0" smtClean="0"/>
              <a:t>)</a:t>
            </a:r>
          </a:p>
        </p:txBody>
      </p:sp>
      <p:sp>
        <p:nvSpPr>
          <p:cNvPr id="13315" name="Slide Number Placeholder 4"/>
          <p:cNvSpPr>
            <a:spLocks noGrp="1"/>
          </p:cNvSpPr>
          <p:nvPr>
            <p:ph type="sldNum" sz="quarter" idx="11"/>
          </p:nvPr>
        </p:nvSpPr>
        <p:spPr/>
        <p:txBody>
          <a:bodyPr/>
          <a:lstStyle/>
          <a:p>
            <a:fld id="{317D45AE-D2D4-442A-B64B-3E70E8522B5A}" type="slidenum">
              <a:rPr lang="en-US" smtClean="0"/>
              <a:pPr/>
              <a:t>6</a:t>
            </a:fld>
            <a:endParaRPr lang="en-US" dirty="0" smtClean="0"/>
          </a:p>
        </p:txBody>
      </p:sp>
      <p:sp>
        <p:nvSpPr>
          <p:cNvPr id="7" name="TextBox 6"/>
          <p:cNvSpPr txBox="1"/>
          <p:nvPr/>
        </p:nvSpPr>
        <p:spPr>
          <a:xfrm>
            <a:off x="0" y="5943600"/>
            <a:ext cx="9144000" cy="461963"/>
          </a:xfrm>
          <a:prstGeom prst="rect">
            <a:avLst/>
          </a:prstGeom>
          <a:noFill/>
        </p:spPr>
        <p:txBody>
          <a:bodyPr>
            <a:spAutoFit/>
          </a:bodyPr>
          <a:lstStyle/>
          <a:p>
            <a:pPr marL="171450" indent="-171450" algn="ctr" fontAlgn="auto">
              <a:spcBef>
                <a:spcPts val="0"/>
              </a:spcBef>
              <a:spcAft>
                <a:spcPts val="0"/>
              </a:spcAft>
              <a:buFont typeface="Arial" charset="0"/>
              <a:buChar char="•"/>
              <a:defRPr/>
            </a:pPr>
            <a:r>
              <a:rPr lang="en-US" sz="1200" i="1" dirty="0" smtClean="0">
                <a:solidFill>
                  <a:schemeClr val="tx1">
                    <a:lumMod val="50000"/>
                  </a:schemeClr>
                </a:solidFill>
                <a:latin typeface="+mn-lt"/>
              </a:rPr>
              <a:t>Passive </a:t>
            </a:r>
            <a:r>
              <a:rPr lang="en-US" sz="1200" i="1" dirty="0">
                <a:solidFill>
                  <a:schemeClr val="tx1">
                    <a:lumMod val="50000"/>
                  </a:schemeClr>
                </a:solidFill>
                <a:latin typeface="+mn-lt"/>
              </a:rPr>
              <a:t>Demand Resource assets are not included as they are not dispatchable and may not have a Dispatch Zone identified. </a:t>
            </a:r>
            <a:endParaRPr lang="en-US" sz="1200" i="1" dirty="0" smtClean="0">
              <a:solidFill>
                <a:schemeClr val="tx1">
                  <a:lumMod val="50000"/>
                </a:schemeClr>
              </a:solidFill>
              <a:latin typeface="+mn-lt"/>
            </a:endParaRPr>
          </a:p>
          <a:p>
            <a:pPr algn="ctr" fontAlgn="auto">
              <a:spcBef>
                <a:spcPts val="0"/>
              </a:spcBef>
              <a:spcAft>
                <a:spcPts val="0"/>
              </a:spcAft>
              <a:defRPr/>
            </a:pPr>
            <a:r>
              <a:rPr lang="en-US" sz="1200" i="1" dirty="0" smtClean="0">
                <a:solidFill>
                  <a:schemeClr val="tx1">
                    <a:lumMod val="50000"/>
                  </a:schemeClr>
                </a:solidFill>
                <a:latin typeface="+mn-lt"/>
              </a:rPr>
              <a:t>TPRD </a:t>
            </a:r>
            <a:r>
              <a:rPr lang="en-US" sz="1200" i="1" dirty="0">
                <a:solidFill>
                  <a:schemeClr val="tx1">
                    <a:lumMod val="50000"/>
                  </a:schemeClr>
                </a:solidFill>
                <a:latin typeface="+mn-lt"/>
              </a:rPr>
              <a:t>MWs are included in RTDR MWs. </a:t>
            </a:r>
            <a:endParaRPr lang="en-US" sz="1200" i="1" dirty="0">
              <a:solidFill>
                <a:schemeClr val="tx2">
                  <a:lumMod val="75000"/>
                </a:schemeClr>
              </a:solidFill>
              <a:latin typeface="+mn-l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22738"/>
            <a:ext cx="6953210" cy="490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normAutofit/>
          </a:bodyPr>
          <a:lstStyle/>
          <a:p>
            <a:r>
              <a:rPr lang="en-US" sz="2400" dirty="0" smtClean="0"/>
              <a:t>Active Demand Resource Asset Enrolled MWs* by Demand Resource Type, Load Zone and Dispatch Zone (as of </a:t>
            </a:r>
            <a:r>
              <a:rPr lang="en-US" sz="2400" dirty="0" smtClean="0"/>
              <a:t>2/01/2018</a:t>
            </a:r>
            <a:r>
              <a:rPr lang="en-US" sz="2400" dirty="0" smtClean="0"/>
              <a:t>)</a:t>
            </a:r>
          </a:p>
        </p:txBody>
      </p:sp>
      <p:sp>
        <p:nvSpPr>
          <p:cNvPr id="13315" name="Slide Number Placeholder 4"/>
          <p:cNvSpPr>
            <a:spLocks noGrp="1"/>
          </p:cNvSpPr>
          <p:nvPr>
            <p:ph type="sldNum" sz="quarter" idx="11"/>
          </p:nvPr>
        </p:nvSpPr>
        <p:spPr/>
        <p:txBody>
          <a:bodyPr/>
          <a:lstStyle/>
          <a:p>
            <a:fld id="{C02885B0-95A5-4F62-A1E4-0F9E8EFACEFE}" type="slidenum">
              <a:rPr lang="en-US" smtClean="0"/>
              <a:pPr/>
              <a:t>7</a:t>
            </a:fld>
            <a:endParaRPr lang="en-US" dirty="0" smtClean="0"/>
          </a:p>
        </p:txBody>
      </p:sp>
      <p:sp>
        <p:nvSpPr>
          <p:cNvPr id="7" name="TextBox 6"/>
          <p:cNvSpPr txBox="1"/>
          <p:nvPr/>
        </p:nvSpPr>
        <p:spPr>
          <a:xfrm>
            <a:off x="0" y="6076890"/>
            <a:ext cx="9144000" cy="400110"/>
          </a:xfrm>
          <a:prstGeom prst="rect">
            <a:avLst/>
          </a:prstGeom>
          <a:noFill/>
        </p:spPr>
        <p:txBody>
          <a:bodyPr>
            <a:spAutoFit/>
          </a:bodyPr>
          <a:lstStyle/>
          <a:p>
            <a:pPr algn="ctr" fontAlgn="auto">
              <a:spcBef>
                <a:spcPts val="0"/>
              </a:spcBef>
              <a:spcAft>
                <a:spcPts val="0"/>
              </a:spcAft>
              <a:defRPr/>
            </a:pPr>
            <a:r>
              <a:rPr lang="en-US" sz="1000" i="1" dirty="0">
                <a:solidFill>
                  <a:schemeClr val="tx1">
                    <a:lumMod val="50000"/>
                  </a:schemeClr>
                </a:solidFill>
              </a:rPr>
              <a:t>* Passive Demand Resource assets are not included as they are not dispatchable and may not have a Dispatch Zone identified. TPRD MWs are included in RTDR MWs. </a:t>
            </a:r>
            <a:r>
              <a:rPr lang="en-US" sz="1000" i="1" dirty="0">
                <a:solidFill>
                  <a:schemeClr val="tx2">
                    <a:lumMod val="75000"/>
                  </a:schemeClr>
                </a:solidFill>
              </a:rPr>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4622"/>
            <a:ext cx="8656140" cy="508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t>Demand Resource Asset and TPRD Asset Enrolled MWs by Month (as of </a:t>
            </a:r>
            <a:r>
              <a:rPr lang="en-US" dirty="0" smtClean="0"/>
              <a:t>2/01/2018</a:t>
            </a:r>
            <a:r>
              <a:rPr lang="en-US" dirty="0" smtClean="0"/>
              <a:t>)</a:t>
            </a:r>
          </a:p>
        </p:txBody>
      </p:sp>
      <p:sp>
        <p:nvSpPr>
          <p:cNvPr id="17411" name="Slide Number Placeholder 4"/>
          <p:cNvSpPr>
            <a:spLocks noGrp="1"/>
          </p:cNvSpPr>
          <p:nvPr>
            <p:ph type="sldNum" sz="quarter" idx="11"/>
          </p:nvPr>
        </p:nvSpPr>
        <p:spPr/>
        <p:txBody>
          <a:bodyPr/>
          <a:lstStyle/>
          <a:p>
            <a:fld id="{C3A20C22-D7C3-4B8F-B327-330D9C5AD01D}" type="slidenum">
              <a:rPr lang="en-US" smtClean="0"/>
              <a:pPr/>
              <a:t>8</a:t>
            </a:fld>
            <a:endParaRPr lang="en-US" dirty="0" smtClean="0"/>
          </a:p>
        </p:txBody>
      </p:sp>
      <p:sp>
        <p:nvSpPr>
          <p:cNvPr id="9" name="TextBox 8"/>
          <p:cNvSpPr txBox="1"/>
          <p:nvPr/>
        </p:nvSpPr>
        <p:spPr>
          <a:xfrm>
            <a:off x="304800" y="6138863"/>
            <a:ext cx="8686800" cy="261937"/>
          </a:xfrm>
          <a:prstGeom prst="rect">
            <a:avLst/>
          </a:prstGeom>
          <a:noFill/>
        </p:spPr>
        <p:txBody>
          <a:bodyPr>
            <a:spAutoFit/>
          </a:bodyPr>
          <a:lstStyle/>
          <a:p>
            <a:pPr algn="ctr" fontAlgn="auto">
              <a:spcBef>
                <a:spcPts val="0"/>
              </a:spcBef>
              <a:spcAft>
                <a:spcPts val="0"/>
              </a:spcAft>
              <a:defRPr/>
            </a:pPr>
            <a:r>
              <a:rPr lang="en-US" sz="1100" i="1" dirty="0">
                <a:solidFill>
                  <a:schemeClr val="tx1">
                    <a:lumMod val="50000"/>
                  </a:schemeClr>
                </a:solidFill>
                <a:latin typeface="+mn-lt"/>
              </a:rPr>
              <a:t>*TPRD MWs and DALRP MWs are included in RTDR MWs.</a:t>
            </a:r>
            <a:endParaRPr lang="en-US" sz="1100" dirty="0">
              <a:solidFill>
                <a:schemeClr val="tx1">
                  <a:lumMod val="50000"/>
                </a:schemeClr>
              </a:solidFill>
              <a:latin typeface="+mn-l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219200"/>
            <a:ext cx="8839200" cy="485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0" y="1039188"/>
            <a:ext cx="9144000" cy="5200650"/>
          </a:xfrm>
          <a:prstGeom prst="rect">
            <a:avLst/>
          </a:prstGeom>
          <a:noFill/>
          <a:ln w="9525">
            <a:noFill/>
            <a:miter lim="800000"/>
            <a:headEnd/>
            <a:tailEnd/>
          </a:ln>
          <a:effectLst/>
        </p:spPr>
        <p:txBody>
          <a:bodyPr lIns="101882" tIns="50941" rIns="101882" bIns="50941"/>
          <a:lstStyle/>
          <a:p>
            <a:pPr marL="800100" lvl="1" indent="-342900" fontAlgn="auto">
              <a:lnSpc>
                <a:spcPct val="150000"/>
              </a:lnSpc>
              <a:spcBef>
                <a:spcPct val="10000"/>
              </a:spcBef>
              <a:spcAft>
                <a:spcPct val="10000"/>
              </a:spcAft>
              <a:buFont typeface="Arial" pitchFamily="34" charset="0"/>
              <a:buChar char="•"/>
              <a:defRPr/>
            </a:pPr>
            <a:r>
              <a:rPr lang="en-US" sz="1700" kern="0" dirty="0"/>
              <a:t>Next DRWG meeting is </a:t>
            </a:r>
            <a:r>
              <a:rPr lang="en-US" sz="1700" b="1" kern="0" dirty="0" smtClean="0">
                <a:solidFill>
                  <a:schemeClr val="tx2">
                    <a:lumMod val="75000"/>
                  </a:schemeClr>
                </a:solidFill>
              </a:rPr>
              <a:t>Wednesday, </a:t>
            </a:r>
            <a:r>
              <a:rPr lang="en-US" sz="1700" b="1" kern="0" dirty="0" smtClean="0">
                <a:solidFill>
                  <a:schemeClr val="tx2">
                    <a:lumMod val="75000"/>
                  </a:schemeClr>
                </a:solidFill>
              </a:rPr>
              <a:t>February 28, </a:t>
            </a:r>
            <a:r>
              <a:rPr lang="en-US" sz="1700" b="1" kern="0" dirty="0" smtClean="0">
                <a:solidFill>
                  <a:schemeClr val="tx2">
                    <a:lumMod val="75000"/>
                  </a:schemeClr>
                </a:solidFill>
              </a:rPr>
              <a:t>2018 </a:t>
            </a:r>
            <a:r>
              <a:rPr lang="en-US" sz="1700" kern="0" dirty="0" smtClean="0"/>
              <a:t>in </a:t>
            </a:r>
            <a:r>
              <a:rPr lang="en-US" sz="1700" kern="0" dirty="0"/>
              <a:t>the </a:t>
            </a:r>
            <a:r>
              <a:rPr lang="en-US" sz="1700" b="1" kern="0" dirty="0" smtClean="0">
                <a:solidFill>
                  <a:srgbClr val="00B050"/>
                </a:solidFill>
              </a:rPr>
              <a:t>Boston</a:t>
            </a:r>
            <a:r>
              <a:rPr lang="en-US" sz="1700" kern="0" dirty="0" smtClean="0"/>
              <a:t> </a:t>
            </a:r>
            <a:r>
              <a:rPr lang="en-US" sz="1700" kern="0" dirty="0"/>
              <a:t>conference </a:t>
            </a:r>
            <a:r>
              <a:rPr lang="en-US" sz="1700" kern="0" dirty="0" smtClean="0"/>
              <a:t>room.</a:t>
            </a:r>
          </a:p>
          <a:p>
            <a:pPr lvl="1" fontAlgn="auto">
              <a:lnSpc>
                <a:spcPct val="150000"/>
              </a:lnSpc>
              <a:spcBef>
                <a:spcPct val="10000"/>
              </a:spcBef>
              <a:spcAft>
                <a:spcPct val="10000"/>
              </a:spcAft>
              <a:defRPr/>
            </a:pPr>
            <a:endParaRPr lang="en-US" sz="1700" kern="0" dirty="0" smtClean="0"/>
          </a:p>
          <a:p>
            <a:pPr lvl="1" fontAlgn="auto">
              <a:spcBef>
                <a:spcPct val="10000"/>
              </a:spcBef>
              <a:spcAft>
                <a:spcPct val="10000"/>
              </a:spcAft>
              <a:defRPr/>
            </a:pPr>
            <a:endParaRPr lang="en-US" kern="0" dirty="0"/>
          </a:p>
          <a:p>
            <a:pPr marL="742950" lvl="1" indent="-285750" fontAlgn="auto">
              <a:spcBef>
                <a:spcPct val="10000"/>
              </a:spcBef>
              <a:spcAft>
                <a:spcPct val="10000"/>
              </a:spcAft>
              <a:buFont typeface="Arial" pitchFamily="34" charset="0"/>
              <a:buChar char="•"/>
              <a:defRPr/>
            </a:pPr>
            <a:endParaRPr lang="en-US" kern="0" dirty="0"/>
          </a:p>
          <a:p>
            <a:pPr marL="742950" lvl="1" indent="-285750" fontAlgn="auto">
              <a:spcBef>
                <a:spcPct val="10000"/>
              </a:spcBef>
              <a:spcAft>
                <a:spcPct val="10000"/>
              </a:spcAft>
              <a:buFont typeface="Arial" pitchFamily="34" charset="0"/>
              <a:buChar char="•"/>
              <a:defRPr/>
            </a:pPr>
            <a:endParaRPr lang="en-US" kern="0" dirty="0"/>
          </a:p>
          <a:p>
            <a:pPr marL="742950" lvl="1" indent="-285750" algn="ctr" fontAlgn="auto">
              <a:spcBef>
                <a:spcPct val="10000"/>
              </a:spcBef>
              <a:spcAft>
                <a:spcPct val="10000"/>
              </a:spcAft>
              <a:buFont typeface="Arial" pitchFamily="34" charset="0"/>
              <a:buChar char="•"/>
              <a:defRPr/>
            </a:pPr>
            <a:endParaRPr lang="en-US" sz="1400" b="1" i="1" kern="0" dirty="0"/>
          </a:p>
          <a:p>
            <a:pPr marL="742950" lvl="1" indent="-285750" algn="ctr" fontAlgn="auto">
              <a:spcBef>
                <a:spcPct val="10000"/>
              </a:spcBef>
              <a:spcAft>
                <a:spcPct val="10000"/>
              </a:spcAft>
              <a:defRPr/>
            </a:pPr>
            <a:endParaRPr lang="en-US" sz="1400" b="1" i="1" kern="0" dirty="0"/>
          </a:p>
          <a:p>
            <a:pPr marL="742950" lvl="1" indent="-285750" algn="ctr" fontAlgn="auto">
              <a:spcBef>
                <a:spcPct val="10000"/>
              </a:spcBef>
              <a:spcAft>
                <a:spcPct val="10000"/>
              </a:spcAft>
              <a:defRPr/>
            </a:pPr>
            <a:endParaRPr lang="en-US" sz="1400" b="1" i="1" kern="0" dirty="0"/>
          </a:p>
          <a:p>
            <a:pPr marL="742950" lvl="1" indent="-285750" algn="ctr" fontAlgn="auto">
              <a:spcBef>
                <a:spcPct val="10000"/>
              </a:spcBef>
              <a:spcAft>
                <a:spcPct val="10000"/>
              </a:spcAft>
              <a:defRPr/>
            </a:pPr>
            <a:endParaRPr lang="en-US" sz="1400" b="1" i="1" kern="0" dirty="0"/>
          </a:p>
          <a:p>
            <a:pPr marL="742950" lvl="1" indent="-285750" algn="ctr" fontAlgn="auto">
              <a:spcBef>
                <a:spcPct val="10000"/>
              </a:spcBef>
              <a:spcAft>
                <a:spcPct val="10000"/>
              </a:spcAft>
              <a:defRPr/>
            </a:pPr>
            <a:endParaRPr lang="en-US" sz="1400" b="1" i="1" kern="0" dirty="0" smtClean="0"/>
          </a:p>
          <a:p>
            <a:pPr lvl="1" fontAlgn="auto">
              <a:spcBef>
                <a:spcPct val="10000"/>
              </a:spcBef>
              <a:spcAft>
                <a:spcPct val="10000"/>
              </a:spcAft>
              <a:defRPr/>
            </a:pPr>
            <a:endParaRPr lang="en-US" sz="1600" kern="0" dirty="0">
              <a:solidFill>
                <a:schemeClr val="tx1">
                  <a:lumMod val="50000"/>
                </a:schemeClr>
              </a:solidFill>
              <a:hlinkClick r:id="rId3"/>
            </a:endParaRPr>
          </a:p>
          <a:p>
            <a:pPr marL="742950" lvl="1" indent="-285750" fontAlgn="auto">
              <a:spcBef>
                <a:spcPct val="10000"/>
              </a:spcBef>
              <a:spcAft>
                <a:spcPct val="10000"/>
              </a:spcAft>
              <a:defRPr/>
            </a:pPr>
            <a:endParaRPr lang="en-US" i="1" kern="0" dirty="0"/>
          </a:p>
          <a:p>
            <a:pPr marL="742950" lvl="1" indent="-285750" fontAlgn="auto">
              <a:spcBef>
                <a:spcPct val="10000"/>
              </a:spcBef>
              <a:spcAft>
                <a:spcPct val="10000"/>
              </a:spcAft>
              <a:defRPr/>
            </a:pPr>
            <a:endParaRPr lang="en-US" i="1" kern="0" dirty="0"/>
          </a:p>
          <a:p>
            <a:pPr marL="742950" lvl="1" indent="-285750" fontAlgn="auto">
              <a:spcBef>
                <a:spcPct val="10000"/>
              </a:spcBef>
              <a:spcAft>
                <a:spcPct val="10000"/>
              </a:spcAft>
              <a:defRPr/>
            </a:pPr>
            <a:endParaRPr lang="en-US" kern="0" dirty="0"/>
          </a:p>
          <a:p>
            <a:pPr marL="742950" lvl="1" indent="-285750" fontAlgn="auto">
              <a:spcBef>
                <a:spcPct val="10000"/>
              </a:spcBef>
              <a:spcAft>
                <a:spcPct val="10000"/>
              </a:spcAft>
              <a:defRPr/>
            </a:pPr>
            <a:endParaRPr lang="en-US" i="1" kern="0" dirty="0">
              <a:latin typeface="+mn-lt"/>
            </a:endParaRPr>
          </a:p>
          <a:p>
            <a:pPr marL="742950" lvl="1" indent="-285750" fontAlgn="auto">
              <a:spcBef>
                <a:spcPct val="10000"/>
              </a:spcBef>
              <a:spcAft>
                <a:spcPct val="10000"/>
              </a:spcAft>
              <a:defRPr/>
            </a:pPr>
            <a:endParaRPr lang="en-US" i="1" kern="0" dirty="0">
              <a:latin typeface="+mn-lt"/>
            </a:endParaRPr>
          </a:p>
          <a:p>
            <a:pPr marL="742950" lvl="1" indent="-285750" fontAlgn="auto">
              <a:spcBef>
                <a:spcPct val="10000"/>
              </a:spcBef>
              <a:spcAft>
                <a:spcPct val="10000"/>
              </a:spcAft>
              <a:defRPr/>
            </a:pPr>
            <a:endParaRPr lang="en-US" i="1" kern="0" dirty="0">
              <a:solidFill>
                <a:schemeClr val="tx1">
                  <a:lumMod val="50000"/>
                </a:schemeClr>
              </a:solidFill>
              <a:latin typeface="+mn-lt"/>
            </a:endParaRPr>
          </a:p>
          <a:p>
            <a:pPr marL="742950" lvl="1" indent="-285750" fontAlgn="auto">
              <a:spcBef>
                <a:spcPct val="10000"/>
              </a:spcBef>
              <a:spcAft>
                <a:spcPct val="10000"/>
              </a:spcAft>
              <a:defRPr/>
            </a:pPr>
            <a:endParaRPr lang="en-US" i="1" kern="0" dirty="0">
              <a:solidFill>
                <a:schemeClr val="tx2"/>
              </a:solidFill>
              <a:latin typeface="+mn-lt"/>
            </a:endParaRPr>
          </a:p>
          <a:p>
            <a:pPr marL="742950" lvl="1" indent="-285750" fontAlgn="auto">
              <a:spcBef>
                <a:spcPct val="10000"/>
              </a:spcBef>
              <a:spcAft>
                <a:spcPct val="10000"/>
              </a:spcAft>
              <a:defRPr/>
            </a:pPr>
            <a:endParaRPr lang="en-US" i="1" kern="0" dirty="0">
              <a:solidFill>
                <a:schemeClr val="tx2"/>
              </a:solidFill>
              <a:latin typeface="+mn-lt"/>
            </a:endParaRPr>
          </a:p>
          <a:p>
            <a:pPr marL="742950" lvl="1" indent="-285750" fontAlgn="auto">
              <a:spcBef>
                <a:spcPct val="10000"/>
              </a:spcBef>
              <a:spcAft>
                <a:spcPct val="10000"/>
              </a:spcAft>
              <a:defRPr/>
            </a:pPr>
            <a:endParaRPr lang="en-US" i="1" kern="0" dirty="0">
              <a:solidFill>
                <a:schemeClr val="tx2"/>
              </a:solidFill>
              <a:latin typeface="+mn-lt"/>
            </a:endParaRPr>
          </a:p>
          <a:p>
            <a:pPr marL="742950" lvl="1" indent="-285750" fontAlgn="auto">
              <a:spcBef>
                <a:spcPct val="10000"/>
              </a:spcBef>
              <a:spcAft>
                <a:spcPct val="10000"/>
              </a:spcAft>
              <a:defRPr/>
            </a:pPr>
            <a:endParaRPr lang="en-US" i="1" kern="0" dirty="0">
              <a:solidFill>
                <a:schemeClr val="tx2"/>
              </a:solidFill>
              <a:latin typeface="+mn-lt"/>
            </a:endParaRPr>
          </a:p>
          <a:p>
            <a:pPr marL="742950" lvl="1" indent="-285750" fontAlgn="auto">
              <a:spcBef>
                <a:spcPct val="10000"/>
              </a:spcBef>
              <a:spcAft>
                <a:spcPct val="10000"/>
              </a:spcAft>
              <a:defRPr/>
            </a:pPr>
            <a:endParaRPr lang="en-US" i="1" kern="0" dirty="0">
              <a:solidFill>
                <a:schemeClr val="tx2"/>
              </a:solidFill>
              <a:latin typeface="+mn-lt"/>
            </a:endParaRPr>
          </a:p>
          <a:p>
            <a:pPr marL="742950" lvl="1" indent="-285750" fontAlgn="auto">
              <a:spcBef>
                <a:spcPct val="10000"/>
              </a:spcBef>
              <a:spcAft>
                <a:spcPct val="10000"/>
              </a:spcAft>
              <a:defRPr/>
            </a:pPr>
            <a:endParaRPr lang="en-US" i="1" kern="0" dirty="0">
              <a:solidFill>
                <a:schemeClr val="tx2"/>
              </a:solidFill>
              <a:latin typeface="+mn-lt"/>
            </a:endParaRPr>
          </a:p>
          <a:p>
            <a:pPr marL="742950" lvl="1" indent="-285750" fontAlgn="auto">
              <a:spcBef>
                <a:spcPct val="10000"/>
              </a:spcBef>
              <a:spcAft>
                <a:spcPct val="10000"/>
              </a:spcAft>
              <a:defRPr/>
            </a:pPr>
            <a:endParaRPr lang="en-US" i="1" kern="0" dirty="0">
              <a:solidFill>
                <a:schemeClr val="tx2"/>
              </a:solidFill>
              <a:latin typeface="+mn-lt"/>
            </a:endParaRPr>
          </a:p>
          <a:p>
            <a:pPr marL="742950" lvl="1" indent="-285750" fontAlgn="auto">
              <a:spcBef>
                <a:spcPct val="10000"/>
              </a:spcBef>
              <a:spcAft>
                <a:spcPct val="10000"/>
              </a:spcAft>
              <a:defRPr/>
            </a:pPr>
            <a:endParaRPr lang="en-US" i="1" kern="0" dirty="0">
              <a:solidFill>
                <a:schemeClr val="tx2"/>
              </a:solidFill>
              <a:latin typeface="+mn-lt"/>
            </a:endParaRPr>
          </a:p>
          <a:p>
            <a:pPr marL="742950" lvl="1" indent="-285750" fontAlgn="auto">
              <a:spcBef>
                <a:spcPct val="10000"/>
              </a:spcBef>
              <a:spcAft>
                <a:spcPct val="10000"/>
              </a:spcAft>
              <a:defRPr/>
            </a:pPr>
            <a:endParaRPr lang="en-US" i="1" kern="0" dirty="0">
              <a:solidFill>
                <a:schemeClr val="tx2"/>
              </a:solidFill>
              <a:latin typeface="+mn-lt"/>
            </a:endParaRPr>
          </a:p>
          <a:p>
            <a:pPr marL="742950" lvl="1" indent="-285750" fontAlgn="auto">
              <a:spcBef>
                <a:spcPct val="10000"/>
              </a:spcBef>
              <a:spcAft>
                <a:spcPct val="10000"/>
              </a:spcAft>
              <a:defRPr/>
            </a:pPr>
            <a:endParaRPr lang="en-US" i="1" kern="0" dirty="0">
              <a:solidFill>
                <a:schemeClr val="tx2"/>
              </a:solidFill>
              <a:latin typeface="+mn-lt"/>
            </a:endParaRPr>
          </a:p>
          <a:p>
            <a:pPr marL="742950" lvl="1" indent="-285750" fontAlgn="auto">
              <a:spcBef>
                <a:spcPct val="10000"/>
              </a:spcBef>
              <a:spcAft>
                <a:spcPct val="10000"/>
              </a:spcAft>
              <a:defRPr/>
            </a:pPr>
            <a:endParaRPr lang="en-US" sz="1600" kern="0" dirty="0">
              <a:solidFill>
                <a:schemeClr val="tx1">
                  <a:lumMod val="50000"/>
                </a:schemeClr>
              </a:solidFill>
              <a:latin typeface="+mn-lt"/>
              <a:hlinkClick r:id="rId3"/>
            </a:endParaRPr>
          </a:p>
          <a:p>
            <a:pPr marL="742950" lvl="1" indent="-285750" fontAlgn="auto">
              <a:spcBef>
                <a:spcPct val="10000"/>
              </a:spcBef>
              <a:spcAft>
                <a:spcPct val="10000"/>
              </a:spcAft>
              <a:defRPr/>
            </a:pPr>
            <a:endParaRPr lang="en-US" kern="0" dirty="0">
              <a:solidFill>
                <a:schemeClr val="tx2"/>
              </a:solidFill>
              <a:latin typeface="+mn-lt"/>
            </a:endParaRPr>
          </a:p>
          <a:p>
            <a:pPr marL="742950" lvl="1" indent="-285750" fontAlgn="auto">
              <a:spcBef>
                <a:spcPct val="10000"/>
              </a:spcBef>
              <a:spcAft>
                <a:spcPct val="10000"/>
              </a:spcAft>
              <a:defRPr/>
            </a:pPr>
            <a:endParaRPr lang="en-US" b="1" kern="0" dirty="0">
              <a:solidFill>
                <a:schemeClr val="tx2"/>
              </a:solidFill>
              <a:latin typeface="+mn-lt"/>
            </a:endParaRPr>
          </a:p>
          <a:p>
            <a:pPr marL="742950" lvl="1" indent="-285750" fontAlgn="auto">
              <a:spcBef>
                <a:spcPct val="10000"/>
              </a:spcBef>
              <a:spcAft>
                <a:spcPct val="10000"/>
              </a:spcAft>
              <a:defRPr/>
            </a:pPr>
            <a:endParaRPr lang="en-US" b="1" kern="0" dirty="0">
              <a:solidFill>
                <a:schemeClr val="tx2"/>
              </a:solidFill>
              <a:latin typeface="+mn-lt"/>
            </a:endParaRPr>
          </a:p>
          <a:p>
            <a:pPr marL="742950" lvl="1" indent="-285750" fontAlgn="auto">
              <a:spcBef>
                <a:spcPct val="10000"/>
              </a:spcBef>
              <a:spcAft>
                <a:spcPct val="10000"/>
              </a:spcAft>
              <a:defRPr/>
            </a:pPr>
            <a:endParaRPr lang="en-US" b="1" kern="0" dirty="0">
              <a:solidFill>
                <a:schemeClr val="tx2"/>
              </a:solidFill>
              <a:latin typeface="+mn-lt"/>
            </a:endParaRPr>
          </a:p>
          <a:p>
            <a:pPr marL="742950" lvl="1" indent="-285750" fontAlgn="auto">
              <a:spcBef>
                <a:spcPct val="10000"/>
              </a:spcBef>
              <a:spcAft>
                <a:spcPct val="10000"/>
              </a:spcAft>
              <a:defRPr/>
            </a:pPr>
            <a:endParaRPr lang="en-US" b="1" kern="0" dirty="0">
              <a:solidFill>
                <a:schemeClr val="tx2"/>
              </a:solidFill>
              <a:latin typeface="+mn-lt"/>
            </a:endParaRPr>
          </a:p>
          <a:p>
            <a:pPr marL="742950" lvl="1" indent="-285750" fontAlgn="auto">
              <a:spcBef>
                <a:spcPct val="10000"/>
              </a:spcBef>
              <a:spcAft>
                <a:spcPct val="10000"/>
              </a:spcAft>
              <a:defRPr/>
            </a:pPr>
            <a:endParaRPr lang="en-US" b="1" kern="0" dirty="0">
              <a:solidFill>
                <a:schemeClr val="tx2"/>
              </a:solidFill>
              <a:latin typeface="+mn-lt"/>
            </a:endParaRPr>
          </a:p>
          <a:p>
            <a:pPr marL="742950" lvl="1" indent="-285750" fontAlgn="auto">
              <a:spcBef>
                <a:spcPct val="10000"/>
              </a:spcBef>
              <a:spcAft>
                <a:spcPct val="10000"/>
              </a:spcAft>
              <a:defRPr/>
            </a:pPr>
            <a:endParaRPr lang="en-US" b="1" kern="0" dirty="0">
              <a:solidFill>
                <a:schemeClr val="tx2"/>
              </a:solidFill>
              <a:latin typeface="+mn-lt"/>
            </a:endParaRPr>
          </a:p>
          <a:p>
            <a:pPr marL="742950" lvl="1" indent="-285750" fontAlgn="auto">
              <a:spcBef>
                <a:spcPct val="10000"/>
              </a:spcBef>
              <a:spcAft>
                <a:spcPct val="10000"/>
              </a:spcAft>
              <a:defRPr/>
            </a:pPr>
            <a:endParaRPr lang="en-US" b="1" kern="0" dirty="0">
              <a:solidFill>
                <a:schemeClr val="tx2"/>
              </a:solidFill>
              <a:latin typeface="+mn-lt"/>
            </a:endParaRPr>
          </a:p>
          <a:p>
            <a:pPr fontAlgn="auto">
              <a:spcBef>
                <a:spcPts val="0"/>
              </a:spcBef>
              <a:spcAft>
                <a:spcPts val="0"/>
              </a:spcAft>
              <a:defRPr/>
            </a:pPr>
            <a:endParaRPr lang="en-US" dirty="0">
              <a:latin typeface="+mn-lt"/>
            </a:endParaRPr>
          </a:p>
          <a:p>
            <a:pPr algn="ctr" fontAlgn="auto">
              <a:spcBef>
                <a:spcPts val="0"/>
              </a:spcBef>
              <a:spcAft>
                <a:spcPts val="0"/>
              </a:spcAft>
              <a:defRPr/>
            </a:pPr>
            <a:endParaRPr lang="en-US" i="1" kern="0" dirty="0">
              <a:solidFill>
                <a:schemeClr val="tx2"/>
              </a:solidFill>
              <a:latin typeface="+mn-lt"/>
            </a:endParaRPr>
          </a:p>
          <a:p>
            <a:pPr marL="285750" indent="-285750" fontAlgn="auto">
              <a:spcBef>
                <a:spcPct val="10000"/>
              </a:spcBef>
              <a:spcAft>
                <a:spcPct val="10000"/>
              </a:spcAft>
              <a:defRPr/>
            </a:pPr>
            <a:endParaRPr lang="en-US" kern="0" dirty="0">
              <a:solidFill>
                <a:schemeClr val="tx2"/>
              </a:solidFill>
              <a:latin typeface="+mn-lt"/>
            </a:endParaRPr>
          </a:p>
        </p:txBody>
      </p:sp>
      <p:sp>
        <p:nvSpPr>
          <p:cNvPr id="17411" name="Rectangle 2"/>
          <p:cNvSpPr>
            <a:spLocks noGrp="1" noChangeArrowheads="1"/>
          </p:cNvSpPr>
          <p:nvPr>
            <p:ph type="title"/>
          </p:nvPr>
        </p:nvSpPr>
        <p:spPr/>
        <p:txBody>
          <a:bodyPr/>
          <a:lstStyle/>
          <a:p>
            <a:r>
              <a:rPr lang="en-US" dirty="0" smtClean="0"/>
              <a:t>Additional Information</a:t>
            </a:r>
          </a:p>
        </p:txBody>
      </p:sp>
      <p:sp>
        <p:nvSpPr>
          <p:cNvPr id="18435" name="Slide Number Placeholder 4"/>
          <p:cNvSpPr>
            <a:spLocks noGrp="1"/>
          </p:cNvSpPr>
          <p:nvPr>
            <p:ph type="sldNum" sz="quarter" idx="11"/>
          </p:nvPr>
        </p:nvSpPr>
        <p:spPr/>
        <p:txBody>
          <a:bodyPr/>
          <a:lstStyle/>
          <a:p>
            <a:fld id="{414F89A3-A9F8-4FB6-8AC4-A76946F42A84}" type="slidenum">
              <a:rPr lang="en-US" smtClean="0"/>
              <a:pPr/>
              <a:t>9</a:t>
            </a:fld>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_AMO_REPORTCONTROLSVISIBLE" val="Empty"/>
  <p:tag name="_AMO_UNIQUEIDENTIFIER" val="b8552b18-fb6a-4dc7-9373-6789a784135d"/>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0</TotalTime>
  <Words>417</Words>
  <Application>Microsoft Office PowerPoint</Application>
  <PresentationFormat>On-screen Show (4:3)</PresentationFormat>
  <Paragraphs>76</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ISO-PPT-Template-Public</vt:lpstr>
      <vt:lpstr>blank</vt:lpstr>
      <vt:lpstr>PowerPoint Presentation</vt:lpstr>
      <vt:lpstr>Demand Resource Asset Enrolled MWs* by Demand Resource Type and Load Zone (as of 2/01/2018)</vt:lpstr>
      <vt:lpstr>PowerPoint Presentation</vt:lpstr>
      <vt:lpstr>Demand Resource Asset Enrolled MWs* by Demand Resource Type and Load Zone (as of 2/01/2018)</vt:lpstr>
      <vt:lpstr>Transitional Price-Responsive Demand (TPRD) Enrolled MWs (as of 2/01/2018)</vt:lpstr>
      <vt:lpstr>Active Demand Resource Asset Enrolled MWs* by Demand Resource Type, Load Zone and Dispatch Zone (as of 2/01/2018)</vt:lpstr>
      <vt:lpstr>Active Demand Resource Asset Enrolled MWs* by Demand Resource Type, Load Zone and Dispatch Zone (as of 2/01/2018)</vt:lpstr>
      <vt:lpstr>Demand Resource Asset and TPRD Asset Enrolled MWs by Month (as of 2/01/2018)</vt:lpstr>
      <vt:lpstr>Additional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2015-11-24T17:45:29Z</dcterms:created>
  <dcterms:modified xsi:type="dcterms:W3CDTF">2018-01-23T18:41:20Z</dcterms:modified>
</cp:coreProperties>
</file>