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2.xml" ContentType="application/vnd.openxmlformats-officedocument.presentationml.tags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  <p:sldMasterId id="2147483708" r:id="rId2"/>
  </p:sldMasterIdLst>
  <p:notesMasterIdLst>
    <p:notesMasterId r:id="rId9"/>
  </p:notesMasterIdLst>
  <p:handoutMasterIdLst>
    <p:handoutMasterId r:id="rId10"/>
  </p:handoutMasterIdLst>
  <p:sldIdLst>
    <p:sldId id="281" r:id="rId3"/>
    <p:sldId id="277" r:id="rId4"/>
    <p:sldId id="282" r:id="rId5"/>
    <p:sldId id="283" r:id="rId6"/>
    <p:sldId id="284" r:id="rId7"/>
    <p:sldId id="285" r:id="rId8"/>
  </p:sldIdLst>
  <p:sldSz cx="9144000" cy="5143500" type="screen16x9"/>
  <p:notesSz cx="7315200" cy="96012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777F"/>
    <a:srgbClr val="000000"/>
    <a:srgbClr val="EC1F25"/>
    <a:srgbClr val="FBB92F"/>
    <a:srgbClr val="77BD2A"/>
    <a:srgbClr val="6FA943"/>
    <a:srgbClr val="B9D257"/>
    <a:srgbClr val="F68920"/>
    <a:srgbClr val="8555A1"/>
    <a:srgbClr val="1E6A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58" autoAdjust="0"/>
    <p:restoredTop sz="89965" autoAdjust="0"/>
  </p:normalViewPr>
  <p:slideViewPr>
    <p:cSldViewPr>
      <p:cViewPr varScale="1">
        <p:scale>
          <a:sx n="92" d="100"/>
          <a:sy n="92" d="100"/>
        </p:scale>
        <p:origin x="-936" y="-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708" y="-7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698" cy="480226"/>
          </a:xfrm>
          <a:prstGeom prst="rect">
            <a:avLst/>
          </a:prstGeom>
        </p:spPr>
        <p:txBody>
          <a:bodyPr vert="horz" lIns="95564" tIns="47782" rIns="95564" bIns="4778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832" y="0"/>
            <a:ext cx="3169698" cy="480226"/>
          </a:xfrm>
          <a:prstGeom prst="rect">
            <a:avLst/>
          </a:prstGeom>
        </p:spPr>
        <p:txBody>
          <a:bodyPr vert="horz" lIns="95564" tIns="47782" rIns="95564" bIns="47782" rtlCol="0"/>
          <a:lstStyle>
            <a:lvl1pPr algn="r">
              <a:defRPr sz="1300"/>
            </a:lvl1pPr>
          </a:lstStyle>
          <a:p>
            <a:fld id="{F87AAE7F-D37E-4830-9F5E-F36A5F180179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325"/>
            <a:ext cx="3169698" cy="480226"/>
          </a:xfrm>
          <a:prstGeom prst="rect">
            <a:avLst/>
          </a:prstGeom>
        </p:spPr>
        <p:txBody>
          <a:bodyPr vert="horz" lIns="95564" tIns="47782" rIns="95564" bIns="4778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832" y="9119325"/>
            <a:ext cx="3169698" cy="480226"/>
          </a:xfrm>
          <a:prstGeom prst="rect">
            <a:avLst/>
          </a:prstGeom>
        </p:spPr>
        <p:txBody>
          <a:bodyPr vert="horz" lIns="95564" tIns="47782" rIns="95564" bIns="47782" rtlCol="0" anchor="b"/>
          <a:lstStyle>
            <a:lvl1pPr algn="r">
              <a:defRPr sz="1300"/>
            </a:lvl1pPr>
          </a:lstStyle>
          <a:p>
            <a:fld id="{8FE02180-CD27-4473-AA37-00085480B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111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/>
          <a:lstStyle>
            <a:lvl1pPr algn="r">
              <a:defRPr sz="1300"/>
            </a:lvl1pPr>
          </a:lstStyle>
          <a:p>
            <a:fld id="{9EDDEDB6-CD57-44C2-AB19-AC7D3BB8FF8E}" type="datetimeFigureOut">
              <a:rPr lang="en-US" smtClean="0"/>
              <a:pPr/>
              <a:t>4/27/2018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3" tIns="48332" rIns="96663" bIns="4833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63" tIns="48332" rIns="96663" bIns="4833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3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 anchor="b"/>
          <a:lstStyle>
            <a:lvl1pPr algn="r">
              <a:defRPr sz="1300"/>
            </a:lvl1pPr>
          </a:lstStyle>
          <a:p>
            <a:fld id="{530677A1-BB48-42A6-9D40-5F3F87EA9D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805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940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hyperlink" Target="http://www.iso-ne.com/isoexpress/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jpeg"/><Relationship Id="rId12" Type="http://schemas.openxmlformats.org/officeDocument/2006/relationships/image" Target="../media/image12.png"/><Relationship Id="rId2" Type="http://schemas.openxmlformats.org/officeDocument/2006/relationships/hyperlink" Target="http://www.iso-ne.com/about/news-media/tweets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iso-ne.com/about/news-media/iso-to-go" TargetMode="External"/><Relationship Id="rId11" Type="http://schemas.openxmlformats.org/officeDocument/2006/relationships/hyperlink" Target="https://itunes.apple.com/us/app/iso-to-go/id555114876" TargetMode="External"/><Relationship Id="rId5" Type="http://schemas.openxmlformats.org/officeDocument/2006/relationships/image" Target="../media/image8.jpeg"/><Relationship Id="rId10" Type="http://schemas.openxmlformats.org/officeDocument/2006/relationships/image" Target="../media/image11.png"/><Relationship Id="rId4" Type="http://schemas.openxmlformats.org/officeDocument/2006/relationships/hyperlink" Target="http://www.isonewswire.com/" TargetMode="External"/><Relationship Id="rId9" Type="http://schemas.openxmlformats.org/officeDocument/2006/relationships/hyperlink" Target="https://play.google.com/store/apps/details?id=com.isone.iso.to.go&amp;feature=search_result" TargetMode="External"/><Relationship Id="rId14" Type="http://schemas.openxmlformats.org/officeDocument/2006/relationships/hyperlink" Target="https://twitter.com/isonewengland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and 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3289002" y="196701"/>
            <a:ext cx="5559552" cy="228600"/>
          </a:xfrm>
        </p:spPr>
        <p:txBody>
          <a:bodyPr anchor="ctr">
            <a:noAutofit/>
          </a:bodyPr>
          <a:lstStyle>
            <a:lvl1pPr algn="r">
              <a:buNone/>
              <a:defRPr sz="1100" kern="0" cap="all" spc="300" baseline="0">
                <a:solidFill>
                  <a:srgbClr val="000000"/>
                </a:solidFill>
              </a:defRPr>
            </a:lvl1pPr>
            <a:lvl2pPr>
              <a:buNone/>
              <a:defRPr sz="1800">
                <a:solidFill>
                  <a:schemeClr val="bg1"/>
                </a:solidFill>
              </a:defRPr>
            </a:lvl2pPr>
            <a:lvl3pPr>
              <a:buNone/>
              <a:defRPr sz="1800">
                <a:solidFill>
                  <a:schemeClr val="bg1"/>
                </a:solidFill>
              </a:defRPr>
            </a:lvl3pPr>
            <a:lvl4pPr>
              <a:buNone/>
              <a:defRPr sz="1800">
                <a:solidFill>
                  <a:schemeClr val="bg1"/>
                </a:solidFill>
              </a:defRPr>
            </a:lvl4pPr>
            <a:lvl5pP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DATE ALL CAPS  |   LOCATION ALL CAPS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303533" y="2435745"/>
            <a:ext cx="5559552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3289002" y="3835698"/>
            <a:ext cx="5559552" cy="28575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2400" i="0" baseline="0">
                <a:solidFill>
                  <a:schemeClr val="accent1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20" name="Text Placeholder 27"/>
          <p:cNvSpPr>
            <a:spLocks noGrp="1"/>
          </p:cNvSpPr>
          <p:nvPr>
            <p:ph type="body" sz="quarter" idx="18" hasCustomPrompt="1"/>
          </p:nvPr>
        </p:nvSpPr>
        <p:spPr>
          <a:xfrm>
            <a:off x="3289002" y="4186573"/>
            <a:ext cx="5559552" cy="28575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1050" i="0" kern="0" cap="all" spc="300" baseline="0">
                <a:solidFill>
                  <a:srgbClr val="000000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TITLE ALL CAPS</a:t>
            </a:r>
          </a:p>
        </p:txBody>
      </p:sp>
      <p:sp>
        <p:nvSpPr>
          <p:cNvPr id="17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3289002" y="2606760"/>
            <a:ext cx="5559552" cy="650790"/>
          </a:xfrm>
        </p:spPr>
        <p:txBody>
          <a:bodyPr wrap="square" lIns="0" tIns="0" rIns="0" bIns="0">
            <a:normAutofit/>
          </a:bodyPr>
          <a:lstStyle>
            <a:lvl1pPr marL="0" indent="0" algn="l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Subtitle of Presentation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3276600" y="1064579"/>
            <a:ext cx="5562600" cy="120015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400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Title of Presentation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8980" y="1892458"/>
            <a:ext cx="2287543" cy="10861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581891"/>
            <a:ext cx="5334000" cy="40005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99" y="2400300"/>
            <a:ext cx="3880514" cy="635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3846"/>
            <a:ext cx="4038600" cy="357530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3846"/>
            <a:ext cx="4038600" cy="3575304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iso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56132"/>
            <a:ext cx="4040188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54956"/>
            <a:ext cx="4040188" cy="3074194"/>
          </a:xfr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56132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554956"/>
            <a:ext cx="4041775" cy="3074194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6"/>
          <p:cNvSpPr>
            <a:spLocks noGrp="1"/>
          </p:cNvSpPr>
          <p:nvPr>
            <p:ph type="chart" sz="quarter" idx="11"/>
          </p:nvPr>
        </p:nvSpPr>
        <p:spPr>
          <a:xfrm>
            <a:off x="457200" y="1056132"/>
            <a:ext cx="8229600" cy="357187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smart ar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1"/>
          </p:nvPr>
        </p:nvSpPr>
        <p:spPr>
          <a:xfrm>
            <a:off x="457200" y="1053846"/>
            <a:ext cx="8229600" cy="357530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SmartArt graphic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457200" y="1053846"/>
            <a:ext cx="8229600" cy="357530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pictur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6132"/>
            <a:ext cx="4038600" cy="357505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45152" y="1056132"/>
            <a:ext cx="4041648" cy="357530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pictur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053846"/>
            <a:ext cx="4038600" cy="357530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57200" y="1053846"/>
            <a:ext cx="4041648" cy="357555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ch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6132"/>
            <a:ext cx="4038600" cy="35742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645152" y="1056132"/>
            <a:ext cx="4041648" cy="357301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h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076706"/>
            <a:ext cx="4038600" cy="357530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57200" y="1076707"/>
            <a:ext cx="4041648" cy="3574049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543051"/>
            <a:ext cx="7772400" cy="1021556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2571751"/>
            <a:ext cx="7772400" cy="1125140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4725162"/>
            <a:ext cx="9143992" cy="425513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3900856" y="4745736"/>
            <a:ext cx="1342288" cy="114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tabl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6132"/>
            <a:ext cx="4038600" cy="357505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645152" y="1056132"/>
            <a:ext cx="4041648" cy="357530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abl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056132"/>
            <a:ext cx="4038600" cy="357530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57200" y="1056132"/>
            <a:ext cx="4041648" cy="357555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smart art graphic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6132"/>
            <a:ext cx="4038600" cy="357276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4645152" y="1056132"/>
            <a:ext cx="4041648" cy="357301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SmartArt graphic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smart art graphic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056132"/>
            <a:ext cx="4038600" cy="357301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457200" y="1056132"/>
            <a:ext cx="4041648" cy="3573269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SmartArt graphic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media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6132"/>
            <a:ext cx="4038600" cy="357276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4645152" y="1056132"/>
            <a:ext cx="4041648" cy="357301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media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056132"/>
            <a:ext cx="4038600" cy="357301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457200" y="1056132"/>
            <a:ext cx="4041648" cy="3573269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clip 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6132"/>
            <a:ext cx="4038600" cy="35742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lipArt Placeholder 8"/>
          <p:cNvSpPr>
            <a:spLocks noGrp="1"/>
          </p:cNvSpPr>
          <p:nvPr>
            <p:ph type="clipArt" sz="quarter" idx="13"/>
          </p:nvPr>
        </p:nvSpPr>
        <p:spPr>
          <a:xfrm>
            <a:off x="4645152" y="1056132"/>
            <a:ext cx="4041648" cy="357301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clip 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lip 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056132"/>
            <a:ext cx="4038600" cy="357301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lipArt Placeholder 8"/>
          <p:cNvSpPr>
            <a:spLocks noGrp="1"/>
          </p:cNvSpPr>
          <p:nvPr>
            <p:ph type="clipArt" sz="quarter" idx="13"/>
          </p:nvPr>
        </p:nvSpPr>
        <p:spPr>
          <a:xfrm>
            <a:off x="457200" y="1056132"/>
            <a:ext cx="4041648" cy="357176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clip 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o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657351"/>
            <a:ext cx="7772400" cy="102155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 cap="none" baseline="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Topic Title (36pt)</a:t>
            </a:r>
            <a:endParaRPr lang="en-US" dirty="0"/>
          </a:p>
        </p:txBody>
      </p:sp>
      <p:sp>
        <p:nvSpPr>
          <p:cNvPr id="5" name="Subtitle 1.5"/>
          <p:cNvSpPr>
            <a:spLocks noGrp="1"/>
          </p:cNvSpPr>
          <p:nvPr>
            <p:ph type="body" idx="1" hasCustomPrompt="1"/>
          </p:nvPr>
        </p:nvSpPr>
        <p:spPr>
          <a:xfrm>
            <a:off x="685800" y="2686051"/>
            <a:ext cx="7772400" cy="112514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Subtitle of Topic (optional)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1706880" y="4457701"/>
            <a:ext cx="7360920" cy="290393"/>
          </a:xfrm>
          <a:prstGeom prst="roundRect">
            <a:avLst>
              <a:gd name="adj" fmla="val 8861"/>
            </a:avLst>
          </a:prstGeom>
        </p:spPr>
        <p:txBody>
          <a:bodyPr/>
          <a:lstStyle>
            <a:lvl1pPr algn="r">
              <a:defRPr i="1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Optional: use this for references or other footnotes (18pt )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4575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4945861"/>
            <a:ext cx="381000" cy="19763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948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543051"/>
            <a:ext cx="7772400" cy="1021556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2571751"/>
            <a:ext cx="7772400" cy="1125140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pic>
        <p:nvPicPr>
          <p:cNvPr id="11" name="Picture 10" descr="ISO049-PowerPoint-d1-revised-0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5162"/>
            <a:ext cx="9144000" cy="425513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900856" y="4745736"/>
            <a:ext cx="1342288" cy="114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965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4945861"/>
            <a:ext cx="381000" cy="19763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028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543051"/>
            <a:ext cx="7772400" cy="1021556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2571751"/>
            <a:ext cx="7772400" cy="1125140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4725162"/>
            <a:ext cx="9143992" cy="425513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900856" y="4745736"/>
            <a:ext cx="1342288" cy="114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488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543051"/>
            <a:ext cx="7772400" cy="1021556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2571751"/>
            <a:ext cx="7772400" cy="1125140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4725162"/>
            <a:ext cx="9143992" cy="425512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900856" y="4745736"/>
            <a:ext cx="1342288" cy="114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522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051322"/>
            <a:ext cx="8229600" cy="3609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for more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twitter-icon.png">
            <a:hlinkClick r:id="rId2"/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560607" y="229008"/>
            <a:ext cx="1600200" cy="1600200"/>
          </a:xfrm>
          <a:prstGeom prst="rect">
            <a:avLst/>
          </a:prstGeom>
        </p:spPr>
      </p:pic>
      <p:pic>
        <p:nvPicPr>
          <p:cNvPr id="6" name="Picture 4" descr="ISO Newswire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 cstate="print"/>
          <a:stretch>
            <a:fillRect/>
          </a:stretch>
        </p:blipFill>
        <p:spPr bwMode="auto">
          <a:xfrm>
            <a:off x="7235014" y="438150"/>
            <a:ext cx="1600200" cy="1600200"/>
          </a:xfrm>
          <a:prstGeom prst="rect">
            <a:avLst/>
          </a:prstGeom>
          <a:noFill/>
        </p:spPr>
      </p:pic>
      <p:pic>
        <p:nvPicPr>
          <p:cNvPr id="7" name="Picture 6" descr="iso-to-go-screenshot-1.jpg">
            <a:hlinkClick r:id="rId6"/>
          </p:cNvPr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5486400" y="1829208"/>
            <a:ext cx="1748614" cy="2514600"/>
          </a:xfrm>
          <a:prstGeom prst="rect">
            <a:avLst/>
          </a:prstGeom>
        </p:spPr>
      </p:pic>
      <p:pic>
        <p:nvPicPr>
          <p:cNvPr id="8" name="Picture 7" descr="iso-to-go-screenshot-6.jpg">
            <a:hlinkClick r:id="rId6"/>
          </p:cNvPr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6931621" y="2109788"/>
            <a:ext cx="1748614" cy="2514600"/>
          </a:xfrm>
          <a:prstGeom prst="rect">
            <a:avLst/>
          </a:prstGeom>
        </p:spPr>
      </p:pic>
      <p:pic>
        <p:nvPicPr>
          <p:cNvPr id="9" name="Picture 8" descr="google-play-badge.png">
            <a:hlinkClick r:id="rId9"/>
          </p:cNvPr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1619250" y="4214813"/>
            <a:ext cx="1238250" cy="409575"/>
          </a:xfrm>
          <a:prstGeom prst="rect">
            <a:avLst/>
          </a:prstGeom>
        </p:spPr>
      </p:pic>
      <p:pic>
        <p:nvPicPr>
          <p:cNvPr id="10" name="Picture 9" descr="app-store-badge.png">
            <a:hlinkClick r:id="rId11"/>
          </p:cNvPr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3219450" y="4214813"/>
            <a:ext cx="1276350" cy="409575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457200" y="1092994"/>
            <a:ext cx="4848101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Subscribe to the </a:t>
            </a:r>
            <a:r>
              <a:rPr lang="en-US" sz="2000" b="1" i="1" dirty="0" smtClean="0">
                <a:solidFill>
                  <a:srgbClr val="000000"/>
                </a:solidFill>
                <a:hlinkClick r:id="rId4"/>
              </a:rPr>
              <a:t>ISO Newswire</a:t>
            </a:r>
            <a:endParaRPr lang="en-US" sz="1400" b="1" i="0" dirty="0" smtClean="0">
              <a:solidFill>
                <a:srgbClr val="000000"/>
              </a:solidFill>
            </a:endParaRP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Regular news about the ISO and wholesale </a:t>
            </a:r>
            <a:b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</a:b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electricity industry within the six-state region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Log on to </a:t>
            </a:r>
            <a:r>
              <a:rPr lang="en-US" sz="2000" b="1" dirty="0" smtClean="0">
                <a:solidFill>
                  <a:srgbClr val="000000"/>
                </a:solidFill>
                <a:hlinkClick r:id="rId13"/>
              </a:rPr>
              <a:t>ISO Express </a:t>
            </a:r>
            <a:endParaRPr lang="en-US" sz="2000" b="1" dirty="0" smtClean="0">
              <a:solidFill>
                <a:srgbClr val="000000"/>
              </a:solidFill>
            </a:endParaRP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Real-time data on New England’s wholesale </a:t>
            </a:r>
            <a:b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</a:b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electricity markets and power system operations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Follow us on </a:t>
            </a:r>
            <a:r>
              <a:rPr lang="en-US" sz="2000" b="0" dirty="0" smtClean="0">
                <a:solidFill>
                  <a:srgbClr val="000000"/>
                </a:solidFill>
              </a:rPr>
              <a:t>Twitter: </a:t>
            </a:r>
            <a:r>
              <a:rPr lang="en-US" sz="2000" b="1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4"/>
              </a:rPr>
              <a:t>@isonewengland</a:t>
            </a:r>
            <a:endParaRPr lang="en-US" sz="2000" b="1" i="1" kern="1200" baseline="0" dirty="0" smtClea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Download the </a:t>
            </a:r>
            <a:r>
              <a:rPr lang="en-US" sz="2000" b="1" dirty="0" smtClean="0">
                <a:solidFill>
                  <a:srgbClr val="000000"/>
                </a:solidFill>
                <a:hlinkClick r:id="rId6"/>
              </a:rPr>
              <a:t>ISO to Go App</a:t>
            </a:r>
            <a:endParaRPr lang="en-US" sz="2000" b="1" dirty="0" smtClean="0">
              <a:solidFill>
                <a:srgbClr val="000000"/>
              </a:solidFill>
            </a:endParaRP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Free mobile app puts real-time wholesale electricity pricing and power grid info in the palm of your hand </a:t>
            </a:r>
          </a:p>
          <a:p>
            <a:pPr lvl="1"/>
            <a:endParaRPr lang="en-US" dirty="0" smtClean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57200" y="268651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+mj-lt"/>
              </a:rPr>
              <a:t>For More Information…</a:t>
            </a:r>
            <a:endParaRPr lang="en-US" sz="3200" b="1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98613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8700"/>
            <a:ext cx="8229600" cy="3609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4717987"/>
            <a:ext cx="9143992" cy="425513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900856" y="4746785"/>
            <a:ext cx="1342288" cy="114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83" r:id="rId2"/>
    <p:sldLayoutId id="2147483714" r:id="rId3"/>
    <p:sldLayoutId id="2147483715" r:id="rId4"/>
    <p:sldLayoutId id="2147483716" r:id="rId5"/>
    <p:sldLayoutId id="2147483675" r:id="rId6"/>
    <p:sldLayoutId id="2147483650" r:id="rId7"/>
    <p:sldLayoutId id="2147483664" r:id="rId8"/>
    <p:sldLayoutId id="2147483720" r:id="rId9"/>
    <p:sldLayoutId id="2147483684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  <p:sldLayoutId id="2147483699" r:id="rId23"/>
    <p:sldLayoutId id="2147483700" r:id="rId24"/>
    <p:sldLayoutId id="2147483701" r:id="rId25"/>
    <p:sldLayoutId id="2147483702" r:id="rId26"/>
    <p:sldLayoutId id="2147483703" r:id="rId27"/>
    <p:sldLayoutId id="2147483717" r:id="rId2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56132"/>
            <a:ext cx="8229600" cy="3520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4945861"/>
            <a:ext cx="381000" cy="19763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900856" y="5029200"/>
            <a:ext cx="1342288" cy="114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84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562600" y="196701"/>
            <a:ext cx="3285954" cy="228600"/>
          </a:xfrm>
        </p:spPr>
        <p:txBody>
          <a:bodyPr/>
          <a:lstStyle/>
          <a:p>
            <a:r>
              <a:rPr lang="en-US" dirty="0" smtClean="0"/>
              <a:t>May 2, 2018 | Holyoke MA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Doug Smith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Technical manager | market operations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Real-Time Offers for June 1, 2018</a:t>
            </a:r>
            <a:endParaRPr lang="en-US" dirty="0">
              <a:latin typeface="+mj-lt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Demand Response Resource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12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Issue Description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57200" y="1200150"/>
            <a:ext cx="8229600" cy="3314700"/>
          </a:xfrm>
        </p:spPr>
        <p:txBody>
          <a:bodyPr>
            <a:normAutofit/>
          </a:bodyPr>
          <a:lstStyle/>
          <a:p>
            <a:r>
              <a:rPr lang="en-US" dirty="0" smtClean="0"/>
              <a:t>The eMarket software will not be available to participants with Demand Response Resources (DRRs) until June 1</a:t>
            </a:r>
          </a:p>
          <a:p>
            <a:r>
              <a:rPr lang="en-US" dirty="0" smtClean="0"/>
              <a:t>Participants cannot change certain offer parameters after the re-offer period on Operating Day minus 1</a:t>
            </a:r>
          </a:p>
          <a:p>
            <a:pPr lvl="1"/>
            <a:r>
              <a:rPr lang="en-US" dirty="0" smtClean="0"/>
              <a:t>This is due to tariff provisions designed to prevent self-scheduling</a:t>
            </a:r>
          </a:p>
          <a:p>
            <a:r>
              <a:rPr lang="en-US" dirty="0" smtClean="0"/>
              <a:t>A manual method of </a:t>
            </a:r>
            <a:r>
              <a:rPr lang="en-US" dirty="0"/>
              <a:t>collecting </a:t>
            </a:r>
            <a:r>
              <a:rPr lang="en-US" dirty="0" smtClean="0"/>
              <a:t>DRR real-time offer information for Operating Day June 1, 2018 is needed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82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June 1 Real Time Offer Template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895350"/>
            <a:ext cx="8229600" cy="376548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After the June DRA/DRR communications model is finalized around May 15, ISO will email DRR templates out to participants with header information filled out</a:t>
            </a:r>
          </a:p>
          <a:p>
            <a:r>
              <a:rPr lang="en-US" dirty="0" smtClean="0"/>
              <a:t>By midnight on May 21, participants must complete and return the template for every DRR they wish to offer in real time on June 1</a:t>
            </a:r>
          </a:p>
          <a:p>
            <a:r>
              <a:rPr lang="en-US" dirty="0" smtClean="0"/>
              <a:t>If a template is received by May 21 for a DRR, it will be available for dispatch based on the offer parameters on June 1</a:t>
            </a:r>
          </a:p>
          <a:p>
            <a:r>
              <a:rPr lang="en-US" dirty="0" smtClean="0"/>
              <a:t>If a template is not received for a DRR, it will be ‘unavailable’ on June 1</a:t>
            </a:r>
          </a:p>
          <a:p>
            <a:r>
              <a:rPr lang="en-US" dirty="0" smtClean="0"/>
              <a:t>Day-ahead and Real-time offers for June 2 and beyond can be submitted via the eMarket UI or web services beginning on June 1 </a:t>
            </a:r>
          </a:p>
          <a:p>
            <a:pPr lvl="1"/>
            <a:r>
              <a:rPr lang="en-US" dirty="0" smtClean="0"/>
              <a:t>Note that the Daily/Default offers carry over but hourly overrides do not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321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Template – Required Daily/Default Parameters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5085794"/>
              </p:ext>
            </p:extLst>
          </p:nvPr>
        </p:nvGraphicFramePr>
        <p:xfrm>
          <a:off x="914400" y="895350"/>
          <a:ext cx="7282622" cy="3609980"/>
        </p:xfrm>
        <a:graphic>
          <a:graphicData uri="http://schemas.openxmlformats.org/drawingml/2006/table">
            <a:tbl>
              <a:tblPr/>
              <a:tblGrid>
                <a:gridCol w="2019260"/>
                <a:gridCol w="459316"/>
                <a:gridCol w="849302"/>
                <a:gridCol w="571979"/>
                <a:gridCol w="493982"/>
                <a:gridCol w="1502167"/>
                <a:gridCol w="693308"/>
                <a:gridCol w="693308"/>
              </a:tblGrid>
              <a:tr h="18049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DRR ID</a:t>
                      </a:r>
                    </a:p>
                  </a:txBody>
                  <a:tcPr marL="7521" marR="7521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4F81BD"/>
                          </a:solidFill>
                          <a:effectLst/>
                          <a:latin typeface="Calibri"/>
                        </a:rPr>
                        <a:t>Completed by ISO</a:t>
                      </a:r>
                    </a:p>
                  </a:txBody>
                  <a:tcPr marL="7521" marR="7521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21" marR="7521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21" marR="7521" marT="75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21" marR="7521" marT="75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49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DRR Short Name</a:t>
                      </a:r>
                    </a:p>
                  </a:txBody>
                  <a:tcPr marL="7521" marR="7521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4F81BD"/>
                          </a:solidFill>
                          <a:effectLst/>
                          <a:latin typeface="Calibri"/>
                        </a:rPr>
                        <a:t>Completed by ISO</a:t>
                      </a:r>
                    </a:p>
                  </a:txBody>
                  <a:tcPr marL="7521" marR="7521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 DRR offers in this spreadsheet will be effective as of 00:00 on June 1, 2018</a:t>
                      </a:r>
                    </a:p>
                  </a:txBody>
                  <a:tcPr marL="7521" marR="7521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049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DRR Long Name</a:t>
                      </a:r>
                    </a:p>
                  </a:txBody>
                  <a:tcPr marL="7521" marR="7521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4F81BD"/>
                          </a:solidFill>
                          <a:effectLst/>
                          <a:latin typeface="Calibri"/>
                        </a:rPr>
                        <a:t>Completed by ISO</a:t>
                      </a:r>
                    </a:p>
                  </a:txBody>
                  <a:tcPr marL="7521" marR="7521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049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Participant ID</a:t>
                      </a:r>
                    </a:p>
                  </a:txBody>
                  <a:tcPr marL="7521" marR="7521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4F81BD"/>
                          </a:solidFill>
                          <a:effectLst/>
                          <a:latin typeface="Calibri"/>
                        </a:rPr>
                        <a:t>Completed by ISO</a:t>
                      </a:r>
                    </a:p>
                  </a:txBody>
                  <a:tcPr marL="7521" marR="7521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21" marR="7521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21" marR="7521" marT="75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21" marR="7521" marT="75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49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Participant Name</a:t>
                      </a:r>
                    </a:p>
                  </a:txBody>
                  <a:tcPr marL="7521" marR="7521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4F81BD"/>
                          </a:solidFill>
                          <a:effectLst/>
                          <a:latin typeface="Calibri"/>
                        </a:rPr>
                        <a:t>Completed by ISO</a:t>
                      </a:r>
                    </a:p>
                  </a:txBody>
                  <a:tcPr marL="7521" marR="7521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21" marR="7521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21" marR="7521" marT="75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21" marR="7521" marT="75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49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21" marR="7521" marT="75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21" marR="7521" marT="75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21" marR="7521" marT="75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21" marR="7521" marT="75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21" marR="7521" marT="75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21" marR="7521" marT="752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Daily/Default</a:t>
                      </a:r>
                    </a:p>
                  </a:txBody>
                  <a:tcPr marL="7521" marR="7521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049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21" marR="7521" marT="75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21" marR="7521" marT="75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21" marR="7521" marT="75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21" marR="7521" marT="75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Interruption Cost ($)</a:t>
                      </a:r>
                    </a:p>
                  </a:txBody>
                  <a:tcPr marL="7521" marR="7521" marT="752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521" marR="7521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049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21" marR="7521" marT="75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21" marR="7521" marT="75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21" marR="7521" marT="75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21" marR="7521" marT="75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21" marR="7521" marT="75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21" marR="7521" marT="752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MW</a:t>
                      </a:r>
                    </a:p>
                  </a:txBody>
                  <a:tcPr marL="7521" marR="7521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Price</a:t>
                      </a:r>
                    </a:p>
                  </a:txBody>
                  <a:tcPr marL="7521" marR="7521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49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Default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RampRate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x.x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Mw/Min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7521" marR="7521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521" marR="7521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(up to 10 monotonically increasing pairs)</a:t>
                      </a:r>
                    </a:p>
                  </a:txBody>
                  <a:tcPr marL="7521" marR="7521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x.x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521" marR="7521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</a:t>
                      </a:r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x.xx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521" marR="7521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49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Claim10 offer - if Claim10Capable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x.x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MW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7521" marR="7521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521" marR="7521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21" marR="7521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21" marR="7521" marT="75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21" marR="7521" marT="752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521" marR="7521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521" marR="7521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49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Claim30 offer - if Claim30Capable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x.x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MW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7521" marR="7521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521" marR="7521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21" marR="7521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21" marR="7521" marT="75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21" marR="7521" marT="752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521" marR="7521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521" marR="7521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49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Default Status (Available/Unavailable)</a:t>
                      </a:r>
                    </a:p>
                  </a:txBody>
                  <a:tcPr marL="7521" marR="7521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521" marR="7521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21" marR="7521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21" marR="7521" marT="75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21" marR="7521" marT="752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521" marR="7521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521" marR="7521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49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 Daily Starts (for DA)</a:t>
                      </a:r>
                    </a:p>
                  </a:txBody>
                  <a:tcPr marL="7521" marR="7521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 required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21" marR="7521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21" marR="7521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21" marR="7521" marT="75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21" marR="7521" marT="752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521" marR="7521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521" marR="7521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49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 Daily Energy (for DA In MWh)</a:t>
                      </a:r>
                    </a:p>
                  </a:txBody>
                  <a:tcPr marL="7521" marR="7521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 required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21" marR="7521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21" marR="7521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21" marR="7521" marT="75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21" marR="7521" marT="752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521" marR="7521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521" marR="7521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49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 Time Between Reductions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x.xx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hr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7521" marR="7521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521" marR="7521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21" marR="7521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21" marR="7521" marT="75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21" marR="7521" marT="752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521" marR="7521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521" marR="7521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49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 Reduction Time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x.xx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hr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7521" marR="7521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521" marR="7521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21" marR="7521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21" marR="7521" marT="75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21" marR="7521" marT="752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521" marR="7521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521" marR="7521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49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 Resource Notification Time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x.xx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hr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7521" marR="7521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521" marR="7521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21" marR="7521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21" marR="7521" marT="75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21" marR="7521" marT="752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521" marR="7521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521" marR="7521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49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 Resource Startup Time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x.xx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hr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7521" marR="7521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521" marR="7521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21" marR="7521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21" marR="7521" marT="75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21" marR="7521" marT="752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521" marR="7521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521" marR="7521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49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 Reduction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x.x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MW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7521" marR="7521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521" marR="7521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21" marR="7521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21" marR="7521" marT="75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21" marR="7521" marT="75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21" marR="7521" marT="75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21" marR="7521" marT="75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049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 Reduction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x.x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MW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7521" marR="7521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521" marR="7521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21" marR="7521" marT="7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21" marR="7521" marT="75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21" marR="7521" marT="75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21" marR="7521" marT="75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21" marR="7521" marT="75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4432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Template – Optional Hourly Parameters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396767"/>
              </p:ext>
            </p:extLst>
          </p:nvPr>
        </p:nvGraphicFramePr>
        <p:xfrm>
          <a:off x="1295400" y="1050923"/>
          <a:ext cx="6535605" cy="3609980"/>
        </p:xfrm>
        <a:graphic>
          <a:graphicData uri="http://schemas.openxmlformats.org/drawingml/2006/table">
            <a:tbl>
              <a:tblPr/>
              <a:tblGrid>
                <a:gridCol w="2011741"/>
                <a:gridCol w="455805"/>
                <a:gridCol w="843239"/>
                <a:gridCol w="455805"/>
                <a:gridCol w="489990"/>
                <a:gridCol w="638127"/>
                <a:gridCol w="546966"/>
                <a:gridCol w="546966"/>
                <a:gridCol w="546966"/>
              </a:tblGrid>
              <a:tr h="16409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7" marR="6837" marT="68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7" marR="6837" marT="68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7" marR="6837" marT="68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7" marR="6837" marT="68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7" marR="6837" marT="68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7" marR="6837" marT="68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7" marR="6837" marT="68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7" marR="6837" marT="68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7" marR="6837" marT="68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09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7" marR="6837" marT="68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7" marR="6837" marT="68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7" marR="6837" marT="68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HE01</a:t>
                      </a:r>
                    </a:p>
                  </a:txBody>
                  <a:tcPr marL="6837" marR="6837" marT="68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HE02</a:t>
                      </a:r>
                    </a:p>
                  </a:txBody>
                  <a:tcPr marL="6837" marR="6837" marT="68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HE03</a:t>
                      </a:r>
                    </a:p>
                  </a:txBody>
                  <a:tcPr marL="6837" marR="6837" marT="68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4090">
                <a:tc gridSpan="3"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Interruption Cost($)</a:t>
                      </a:r>
                    </a:p>
                  </a:txBody>
                  <a:tcPr marL="6837" marR="6837" marT="68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7" marR="6837" marT="68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37" marR="6837" marT="6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37" marR="6837" marT="6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37" marR="6837" marT="68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4090">
                <a:tc gridSpan="3"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Notification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Time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x.xx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hr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7" marR="6837" marT="68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7" marR="6837" marT="68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37" marR="6837" marT="6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37" marR="6837" marT="6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37" marR="6837" marT="6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4090">
                <a:tc gridSpan="3"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Startup Time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x.xx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hr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6837" marR="6837" marT="68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7" marR="6837" marT="68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37" marR="6837" marT="6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37" marR="6837" marT="6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37" marR="6837" marT="6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4090">
                <a:tc gridSpan="3"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 Reduction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x.x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MW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6837" marR="6837" marT="68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7" marR="6837" marT="68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37" marR="6837" marT="6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37" marR="6837" marT="6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37" marR="6837" marT="6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4090">
                <a:tc gridSpan="3"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 Reduction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x.x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MW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6837" marR="6837" marT="68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7" marR="6837" marT="68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37" marR="6837" marT="6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37" marR="6837" marT="6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37" marR="6837" marT="6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4090">
                <a:tc gridSpan="3"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Claim10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x.x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MW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6837" marR="6837" marT="68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7" marR="6837" marT="68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37" marR="6837" marT="6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37" marR="6837" marT="6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37" marR="6837" marT="6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4090">
                <a:tc gridSpan="3"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Claim30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x.x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MW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6837" marR="6837" marT="68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7" marR="6837" marT="68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37" marR="6837" marT="6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37" marR="6837" marT="6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37" marR="6837" marT="6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4090">
                <a:tc gridSpan="3"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RampRate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x.x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MW/Min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6837" marR="6837" marT="68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7" marR="6837" marT="68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37" marR="6837" marT="6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37" marR="6837" marT="6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37" marR="6837" marT="6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4090">
                <a:tc gridSpan="3"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Available (Yes/No)</a:t>
                      </a:r>
                    </a:p>
                  </a:txBody>
                  <a:tcPr marL="6837" marR="6837" marT="68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7" marR="6837" marT="68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37" marR="6837" marT="6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37" marR="6837" marT="6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37" marR="6837" marT="6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409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7" marR="6837" marT="68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7" marR="6837" marT="68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7" marR="6837" marT="68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MW</a:t>
                      </a:r>
                    </a:p>
                  </a:txBody>
                  <a:tcPr marL="6837" marR="6837" marT="68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Price</a:t>
                      </a:r>
                    </a:p>
                  </a:txBody>
                  <a:tcPr marL="6837" marR="6837" marT="68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MW</a:t>
                      </a:r>
                    </a:p>
                  </a:txBody>
                  <a:tcPr marL="6837" marR="6837" marT="68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Price</a:t>
                      </a:r>
                    </a:p>
                  </a:txBody>
                  <a:tcPr marL="6837" marR="6837" marT="68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MW</a:t>
                      </a:r>
                    </a:p>
                  </a:txBody>
                  <a:tcPr marL="6837" marR="6837" marT="68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Price</a:t>
                      </a:r>
                    </a:p>
                  </a:txBody>
                  <a:tcPr marL="6837" marR="6837" marT="68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090">
                <a:tc gridSpan="3"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*MW/Price up to 10 monotonically increasing blocks</a:t>
                      </a:r>
                    </a:p>
                  </a:txBody>
                  <a:tcPr marL="6837" marR="6837" marT="68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7" marR="6837" marT="68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7" marR="6837" marT="68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37" marR="6837" marT="68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37" marR="6837" marT="68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37" marR="6837" marT="68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37" marR="6837" marT="68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37" marR="6837" marT="68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37" marR="6837" marT="68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09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7" marR="6837" marT="68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7" marR="6837" marT="68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7" marR="6837" marT="68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37" marR="6837" marT="68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37" marR="6837" marT="68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37" marR="6837" marT="68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37" marR="6837" marT="68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37" marR="6837" marT="68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37" marR="6837" marT="68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09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7" marR="6837" marT="68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7" marR="6837" marT="68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7" marR="6837" marT="68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37" marR="6837" marT="68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37" marR="6837" marT="68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37" marR="6837" marT="68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37" marR="6837" marT="68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37" marR="6837" marT="68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37" marR="6837" marT="68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09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7" marR="6837" marT="68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7" marR="6837" marT="68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7" marR="6837" marT="68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37" marR="6837" marT="68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37" marR="6837" marT="68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37" marR="6837" marT="68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37" marR="6837" marT="68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37" marR="6837" marT="68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37" marR="6837" marT="68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09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7" marR="6837" marT="68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7" marR="6837" marT="68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7" marR="6837" marT="68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37" marR="6837" marT="68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37" marR="6837" marT="68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37" marR="6837" marT="68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37" marR="6837" marT="68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37" marR="6837" marT="68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37" marR="6837" marT="68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09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7" marR="6837" marT="68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7" marR="6837" marT="68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7" marR="6837" marT="68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37" marR="6837" marT="68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37" marR="6837" marT="68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37" marR="6837" marT="68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37" marR="6837" marT="68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37" marR="6837" marT="68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37" marR="6837" marT="68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09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7" marR="6837" marT="68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7" marR="6837" marT="68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7" marR="6837" marT="68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37" marR="6837" marT="68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37" marR="6837" marT="68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37" marR="6837" marT="68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37" marR="6837" marT="68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37" marR="6837" marT="68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37" marR="6837" marT="68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09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7" marR="6837" marT="68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7" marR="6837" marT="68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7" marR="6837" marT="68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37" marR="6837" marT="68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37" marR="6837" marT="68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37" marR="6837" marT="68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37" marR="6837" marT="68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37" marR="6837" marT="68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37" marR="6837" marT="68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09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7" marR="6837" marT="68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7" marR="6837" marT="68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7" marR="6837" marT="68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37" marR="6837" marT="68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37" marR="6837" marT="68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37" marR="6837" marT="68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37" marR="6837" marT="68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37" marR="6837" marT="68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37" marR="6837" marT="68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09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7" marR="6837" marT="68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7" marR="6837" marT="68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7" marR="6837" marT="68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37" marR="6837" marT="68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37" marR="6837" marT="68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37" marR="6837" marT="68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37" marR="6837" marT="68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37" marR="6837" marT="68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37" marR="6837" marT="68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9600" y="1504950"/>
            <a:ext cx="2438400" cy="923330"/>
          </a:xfrm>
          <a:prstGeom prst="rect">
            <a:avLst/>
          </a:prstGeom>
          <a:noFill/>
          <a:effectLst>
            <a:reflection stA="0" endPos="650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These can be optionally entered for each of the 24 hours in the day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871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1271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ISO-PPT-Template-Public-16-9">
  <a:themeElements>
    <a:clrScheme name="ISO-NE">
      <a:dk1>
        <a:srgbClr val="62777F"/>
      </a:dk1>
      <a:lt1>
        <a:srgbClr val="FFFFFF"/>
      </a:lt1>
      <a:dk2>
        <a:srgbClr val="1E6A9A"/>
      </a:dk2>
      <a:lt2>
        <a:srgbClr val="6DCFF6"/>
      </a:lt2>
      <a:accent1>
        <a:srgbClr val="1795D2"/>
      </a:accent1>
      <a:accent2>
        <a:srgbClr val="8555A1"/>
      </a:accent2>
      <a:accent3>
        <a:srgbClr val="77BD2A"/>
      </a:accent3>
      <a:accent4>
        <a:srgbClr val="FBB92F"/>
      </a:accent4>
      <a:accent5>
        <a:srgbClr val="F68920"/>
      </a:accent5>
      <a:accent6>
        <a:srgbClr val="EC1F25"/>
      </a:accent6>
      <a:hlink>
        <a:srgbClr val="1795D2"/>
      </a:hlink>
      <a:folHlink>
        <a:srgbClr val="8555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">
  <a:themeElements>
    <a:clrScheme name="ISO-NE">
      <a:dk1>
        <a:srgbClr val="62777F"/>
      </a:dk1>
      <a:lt1>
        <a:srgbClr val="FFFFFF"/>
      </a:lt1>
      <a:dk2>
        <a:srgbClr val="1E6A9A"/>
      </a:dk2>
      <a:lt2>
        <a:srgbClr val="6DCFF6"/>
      </a:lt2>
      <a:accent1>
        <a:srgbClr val="1795D2"/>
      </a:accent1>
      <a:accent2>
        <a:srgbClr val="8555A1"/>
      </a:accent2>
      <a:accent3>
        <a:srgbClr val="77BD2A"/>
      </a:accent3>
      <a:accent4>
        <a:srgbClr val="FBB92F"/>
      </a:accent4>
      <a:accent5>
        <a:srgbClr val="F68920"/>
      </a:accent5>
      <a:accent6>
        <a:srgbClr val="EC1F25"/>
      </a:accent6>
      <a:hlink>
        <a:srgbClr val="1795D2"/>
      </a:hlink>
      <a:folHlink>
        <a:srgbClr val="8555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ISO-PPT-Template-Public-16-9</Template>
  <TotalTime>0</TotalTime>
  <Words>467</Words>
  <Application>Microsoft Office PowerPoint</Application>
  <PresentationFormat>On-screen Show (16:9)</PresentationFormat>
  <Paragraphs>193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ISO-PPT-Template-Public-16-9</vt:lpstr>
      <vt:lpstr>blank</vt:lpstr>
      <vt:lpstr>PowerPoint Presentation</vt:lpstr>
      <vt:lpstr>Issue Description</vt:lpstr>
      <vt:lpstr>June 1 Real Time Offer Template</vt:lpstr>
      <vt:lpstr>Template – Required Daily/Default Parameters</vt:lpstr>
      <vt:lpstr>Template – Optional Hourly Parameters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2018-04-27T14:01:02Z</dcterms:created>
  <dcterms:modified xsi:type="dcterms:W3CDTF">2018-04-27T14:01:05Z</dcterms:modified>
</cp:coreProperties>
</file>