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8" r:id="rId1"/>
    <p:sldMasterId id="2147483676" r:id="rId2"/>
  </p:sldMasterIdLst>
  <p:notesMasterIdLst>
    <p:notesMasterId r:id="rId20"/>
  </p:notesMasterIdLst>
  <p:handoutMasterIdLst>
    <p:handoutMasterId r:id="rId21"/>
  </p:handoutMasterIdLst>
  <p:sldIdLst>
    <p:sldId id="270" r:id="rId3"/>
    <p:sldId id="258" r:id="rId4"/>
    <p:sldId id="272" r:id="rId5"/>
    <p:sldId id="273" r:id="rId6"/>
    <p:sldId id="275" r:id="rId7"/>
    <p:sldId id="274" r:id="rId8"/>
    <p:sldId id="279" r:id="rId9"/>
    <p:sldId id="277" r:id="rId10"/>
    <p:sldId id="283" r:id="rId11"/>
    <p:sldId id="282" r:id="rId12"/>
    <p:sldId id="289" r:id="rId13"/>
    <p:sldId id="284" r:id="rId14"/>
    <p:sldId id="285" r:id="rId15"/>
    <p:sldId id="286" r:id="rId16"/>
    <p:sldId id="290" r:id="rId17"/>
    <p:sldId id="287" r:id="rId18"/>
    <p:sldId id="28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9D7410C0-15C5-47A5-8522-2588E5E03BC7}">
          <p14:sldIdLst>
            <p14:sldId id="270"/>
            <p14:sldId id="258"/>
            <p14:sldId id="272"/>
            <p14:sldId id="273"/>
            <p14:sldId id="275"/>
            <p14:sldId id="274"/>
            <p14:sldId id="279"/>
            <p14:sldId id="277"/>
            <p14:sldId id="283"/>
            <p14:sldId id="282"/>
            <p14:sldId id="289"/>
            <p14:sldId id="284"/>
            <p14:sldId id="285"/>
            <p14:sldId id="286"/>
            <p14:sldId id="290"/>
            <p14:sldId id="287"/>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302F35"/>
    <a:srgbClr val="00467F"/>
    <a:srgbClr val="CCCDC3"/>
    <a:srgbClr val="7FB9C2"/>
    <a:srgbClr val="E3D8C1"/>
    <a:srgbClr val="E3D8C3"/>
    <a:srgbClr val="E3DBC3"/>
    <a:srgbClr val="E1DBC3"/>
    <a:srgbClr val="E1DCC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815" autoAdjust="0"/>
    <p:restoredTop sz="89402" autoAdjust="0"/>
  </p:normalViewPr>
  <p:slideViewPr>
    <p:cSldViewPr snapToGrid="0">
      <p:cViewPr>
        <p:scale>
          <a:sx n="100" d="100"/>
          <a:sy n="100" d="100"/>
        </p:scale>
        <p:origin x="-1950" y="-486"/>
      </p:cViewPr>
      <p:guideLst>
        <p:guide orient="horz" pos="1128"/>
        <p:guide pos="166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96"/>
    </p:cViewPr>
  </p:sorterViewPr>
  <p:notesViewPr>
    <p:cSldViewPr snapToGrid="0">
      <p:cViewPr varScale="1">
        <p:scale>
          <a:sx n="85" d="100"/>
          <a:sy n="85" d="100"/>
        </p:scale>
        <p:origin x="-3744"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B04688-B411-416E-9366-370F8AEB2862}" type="datetimeFigureOut">
              <a:rPr lang="en-US" smtClean="0"/>
              <a:pPr/>
              <a:t>3/6/2014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11C67C4-9E33-49CB-BBA9-8542B3D04E35}" type="slidenum">
              <a:rPr lang="en-US" smtClean="0"/>
              <a:pPr/>
              <a:t>‹#›</a:t>
            </a:fld>
            <a:endParaRPr lang="en-US"/>
          </a:p>
        </p:txBody>
      </p:sp>
    </p:spTree>
    <p:extLst>
      <p:ext uri="{BB962C8B-B14F-4D97-AF65-F5344CB8AC3E}">
        <p14:creationId xmlns="" xmlns:p14="http://schemas.microsoft.com/office/powerpoint/2010/main" val="36309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0ABE49-9DA1-4917-8FD5-9394E4CB3A68}" type="datetimeFigureOut">
              <a:rPr lang="en-US" smtClean="0"/>
              <a:pPr/>
              <a:t>3/6/2014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9337EC-B44D-4CB5-9C94-A9D6BC5C7729}" type="slidenum">
              <a:rPr lang="en-US" smtClean="0"/>
              <a:pPr/>
              <a:t>‹#›</a:t>
            </a:fld>
            <a:endParaRPr lang="en-US"/>
          </a:p>
        </p:txBody>
      </p:sp>
    </p:spTree>
    <p:extLst>
      <p:ext uri="{BB962C8B-B14F-4D97-AF65-F5344CB8AC3E}">
        <p14:creationId xmlns="" xmlns:p14="http://schemas.microsoft.com/office/powerpoint/2010/main" val="107391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attle Theme Cover Slide">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1147801" y="1186175"/>
            <a:ext cx="6040438" cy="769441"/>
          </a:xfrm>
          <a:prstGeom prst="rect">
            <a:avLst/>
          </a:prstGeom>
        </p:spPr>
        <p:txBody>
          <a:bodyPr anchor="b" anchorCtr="0">
            <a:spAutoFit/>
          </a:bodyPr>
          <a:lstStyle>
            <a:lvl1pPr marL="0" indent="0">
              <a:buNone/>
              <a:defRPr sz="4400" spc="100" baseline="0">
                <a:solidFill>
                  <a:srgbClr val="FFFFFF"/>
                </a:solidFill>
                <a:latin typeface="Century Gothic" pitchFamily="34" charset="0"/>
              </a:defRPr>
            </a:lvl1pPr>
          </a:lstStyle>
          <a:p>
            <a:r>
              <a:rPr lang="en-US" dirty="0" smtClean="0"/>
              <a:t>Title Goes Here</a:t>
            </a:r>
            <a:endParaRPr lang="en-US" dirty="0"/>
          </a:p>
        </p:txBody>
      </p:sp>
      <p:sp>
        <p:nvSpPr>
          <p:cNvPr id="16" name="Text Placeholder 15"/>
          <p:cNvSpPr>
            <a:spLocks noGrp="1"/>
          </p:cNvSpPr>
          <p:nvPr>
            <p:ph type="body" sz="quarter" idx="11" hasCustomPrompt="1"/>
          </p:nvPr>
        </p:nvSpPr>
        <p:spPr>
          <a:xfrm>
            <a:off x="1169581" y="1978231"/>
            <a:ext cx="6024970" cy="329021"/>
          </a:xfrm>
          <a:prstGeom prst="rect">
            <a:avLst/>
          </a:prstGeom>
        </p:spPr>
        <p:txBody>
          <a:bodyPr/>
          <a:lstStyle>
            <a:lvl1pPr marL="0" indent="0" algn="l" defTabSz="457200" rtl="0" eaLnBrk="1" latinLnBrk="0" hangingPunct="1">
              <a:spcBef>
                <a:spcPct val="20000"/>
              </a:spcBef>
              <a:buFont typeface="Arial"/>
              <a:buNone/>
              <a:defRPr sz="1900">
                <a:solidFill>
                  <a:srgbClr val="71ADB6"/>
                </a:solidFill>
                <a:latin typeface="Century Gothic" pitchFamily="34" charset="0"/>
              </a:defRPr>
            </a:lvl1pPr>
          </a:lstStyle>
          <a:p>
            <a:pPr marL="0" indent="0" algn="l" defTabSz="457200" rtl="0" eaLnBrk="1" latinLnBrk="0" hangingPunct="1">
              <a:spcBef>
                <a:spcPct val="20000"/>
              </a:spcBef>
              <a:buFont typeface="Arial"/>
              <a:buNone/>
            </a:pPr>
            <a:r>
              <a:rPr lang="en-US" sz="1900" b="0" i="0" kern="1200" baseline="0" dirty="0" smtClean="0">
                <a:solidFill>
                  <a:srgbClr val="71ADB6"/>
                </a:solidFill>
                <a:latin typeface="Century Gothic"/>
                <a:ea typeface="+mn-ea"/>
                <a:cs typeface="Century Gothic"/>
              </a:rPr>
              <a:t>SUBHEAD GOES HERE</a:t>
            </a:r>
            <a:endParaRPr lang="en-US" sz="1900" b="0" i="0" kern="1200" baseline="0" dirty="0">
              <a:solidFill>
                <a:srgbClr val="71ADB6"/>
              </a:solidFill>
              <a:latin typeface="Century Gothic"/>
              <a:ea typeface="+mn-ea"/>
              <a:cs typeface="Century Gothic"/>
            </a:endParaRPr>
          </a:p>
        </p:txBody>
      </p:sp>
      <p:sp>
        <p:nvSpPr>
          <p:cNvPr id="18" name="Text Placeholder 17"/>
          <p:cNvSpPr>
            <a:spLocks noGrp="1"/>
          </p:cNvSpPr>
          <p:nvPr>
            <p:ph type="body" sz="quarter" idx="12" hasCustomPrompt="1"/>
          </p:nvPr>
        </p:nvSpPr>
        <p:spPr>
          <a:xfrm>
            <a:off x="1507061" y="2967137"/>
            <a:ext cx="3599901" cy="318312"/>
          </a:xfrm>
          <a:prstGeom prst="rect">
            <a:avLst/>
          </a:prstGeom>
        </p:spPr>
        <p:txBody>
          <a:bodyPr/>
          <a:lstStyle>
            <a:lvl1pPr marL="0" indent="0">
              <a:buNone/>
              <a:defRPr sz="1400" spc="100" baseline="0">
                <a:solidFill>
                  <a:schemeClr val="bg2"/>
                </a:solidFill>
                <a:latin typeface="Century Gothic" pitchFamily="34" charset="0"/>
              </a:defRPr>
            </a:lvl1pPr>
          </a:lstStyle>
          <a:p>
            <a:r>
              <a:rPr lang="en-US" dirty="0" smtClean="0"/>
              <a:t>Company Name Here</a:t>
            </a:r>
            <a:endParaRPr lang="en-US" dirty="0"/>
          </a:p>
        </p:txBody>
      </p:sp>
      <p:sp>
        <p:nvSpPr>
          <p:cNvPr id="20" name="Text Placeholder 19"/>
          <p:cNvSpPr>
            <a:spLocks noGrp="1"/>
          </p:cNvSpPr>
          <p:nvPr>
            <p:ph type="body" sz="quarter" idx="13" hasCustomPrompt="1"/>
          </p:nvPr>
        </p:nvSpPr>
        <p:spPr>
          <a:xfrm>
            <a:off x="1507061" y="3838016"/>
            <a:ext cx="3600968" cy="765875"/>
          </a:xfrm>
          <a:prstGeom prst="rect">
            <a:avLst/>
          </a:prstGeom>
        </p:spPr>
        <p:txBody>
          <a:bodyPr/>
          <a:lstStyle>
            <a:lvl1pPr marL="342900" indent="-342900">
              <a:buNone/>
              <a:defRPr lang="en-US" sz="1400" spc="0" baseline="0" dirty="0" smtClean="0">
                <a:solidFill>
                  <a:schemeClr val="bg2"/>
                </a:solidFill>
                <a:latin typeface="Century Gothic" pitchFamily="34" charset="0"/>
              </a:defRPr>
            </a:lvl1pPr>
          </a:lstStyle>
          <a:p>
            <a:pPr marL="0" lvl="0" indent="0"/>
            <a:r>
              <a:rPr lang="en-US" dirty="0" smtClean="0"/>
              <a:t>Name(s) of Author(s) Here</a:t>
            </a:r>
          </a:p>
        </p:txBody>
      </p:sp>
      <p:sp>
        <p:nvSpPr>
          <p:cNvPr id="24" name="Text Placeholder 23"/>
          <p:cNvSpPr>
            <a:spLocks noGrp="1"/>
          </p:cNvSpPr>
          <p:nvPr>
            <p:ph type="body" sz="quarter" idx="14" hasCustomPrompt="1"/>
          </p:nvPr>
        </p:nvSpPr>
        <p:spPr>
          <a:xfrm>
            <a:off x="1507061" y="4869531"/>
            <a:ext cx="3579219" cy="28726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100" spc="150" baseline="0">
                <a:solidFill>
                  <a:schemeClr val="bg2"/>
                </a:solidFill>
                <a:latin typeface="Century Gothic" pitchFamily="34" charset="0"/>
              </a:defRPr>
            </a:lvl1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MONTH 00, 2013</a:t>
            </a:r>
          </a:p>
        </p:txBody>
      </p:sp>
      <p:sp>
        <p:nvSpPr>
          <p:cNvPr id="3" name="TextBox 2"/>
          <p:cNvSpPr txBox="1"/>
          <p:nvPr userDrawn="1"/>
        </p:nvSpPr>
        <p:spPr>
          <a:xfrm>
            <a:off x="1507061" y="2673837"/>
            <a:ext cx="3462866" cy="26930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b="1" kern="100" spc="150" baseline="0" dirty="0" smtClean="0">
                <a:solidFill>
                  <a:srgbClr val="FFFFFF"/>
                </a:solidFill>
                <a:latin typeface="Century Gothic" pitchFamily="34" charset="0"/>
              </a:rPr>
              <a:t>PRESENTED TO</a:t>
            </a:r>
            <a:endParaRPr lang="en-US" sz="1100" b="1" dirty="0">
              <a:solidFill>
                <a:srgbClr val="FFFFFF"/>
              </a:solidFill>
              <a:latin typeface="Century Gothic" pitchFamily="34" charset="0"/>
            </a:endParaRPr>
          </a:p>
        </p:txBody>
      </p:sp>
      <p:sp>
        <p:nvSpPr>
          <p:cNvPr id="11" name="TextBox 10"/>
          <p:cNvSpPr txBox="1"/>
          <p:nvPr userDrawn="1"/>
        </p:nvSpPr>
        <p:spPr>
          <a:xfrm>
            <a:off x="1507061" y="3571333"/>
            <a:ext cx="3462866" cy="26930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b="1" kern="100" spc="150" baseline="0" dirty="0" smtClean="0">
                <a:solidFill>
                  <a:srgbClr val="FFFFFF"/>
                </a:solidFill>
                <a:latin typeface="Century Gothic" pitchFamily="34" charset="0"/>
              </a:rPr>
              <a:t>PRESENTED BY</a:t>
            </a:r>
            <a:endParaRPr lang="en-US" sz="1100" b="1" dirty="0">
              <a:solidFill>
                <a:srgbClr val="FFFFFF"/>
              </a:solidFill>
              <a:latin typeface="Century Gothic" pitchFamily="34" charset="0"/>
            </a:endParaRPr>
          </a:p>
        </p:txBody>
      </p:sp>
    </p:spTree>
    <p:extLst>
      <p:ext uri="{BB962C8B-B14F-4D97-AF65-F5344CB8AC3E}">
        <p14:creationId xmlns="" xmlns:p14="http://schemas.microsoft.com/office/powerpoint/2010/main" val="31061090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Box 2"/>
          <p:cNvSpPr txBox="1"/>
          <p:nvPr userDrawn="1"/>
        </p:nvSpPr>
        <p:spPr>
          <a:xfrm>
            <a:off x="397112" y="6315743"/>
            <a:ext cx="2828260" cy="400110"/>
          </a:xfrm>
          <a:prstGeom prst="rect">
            <a:avLst/>
          </a:prstGeom>
          <a:noFill/>
        </p:spPr>
        <p:txBody>
          <a:bodyPr wrap="square" rtlCol="0">
            <a:spAutoFit/>
          </a:bodyPr>
          <a:lstStyle/>
          <a:p>
            <a:r>
              <a:rPr lang="en-US" sz="1000" dirty="0" smtClean="0">
                <a:solidFill>
                  <a:srgbClr val="5D6368"/>
                </a:solidFill>
              </a:rPr>
              <a:t>Privileged and Confidential</a:t>
            </a:r>
          </a:p>
          <a:p>
            <a:r>
              <a:rPr lang="en-US" sz="1000" dirty="0" smtClean="0">
                <a:solidFill>
                  <a:srgbClr val="5D6368"/>
                </a:solidFill>
              </a:rPr>
              <a:t>Prepared</a:t>
            </a:r>
            <a:r>
              <a:rPr lang="en-US" sz="1000" baseline="0" dirty="0" smtClean="0">
                <a:solidFill>
                  <a:srgbClr val="5D6368"/>
                </a:solidFill>
              </a:rPr>
              <a:t> at the Request of Counsel</a:t>
            </a:r>
            <a:endParaRPr lang="en-US" sz="1000" dirty="0">
              <a:solidFill>
                <a:srgbClr val="5D6368"/>
              </a:solidFill>
            </a:endParaRPr>
          </a:p>
        </p:txBody>
      </p:sp>
      <p:sp>
        <p:nvSpPr>
          <p:cNvPr id="4" name="TextBox 3"/>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5" name="Rectangle 4"/>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cxnSp>
        <p:nvCxnSpPr>
          <p:cNvPr id="9" name="Straight Connector 8"/>
          <p:cNvCxnSpPr/>
          <p:nvPr userDrawn="1"/>
        </p:nvCxnSpPr>
        <p:spPr>
          <a:xfrm>
            <a:off x="817124" y="1140894"/>
            <a:ext cx="7548664" cy="0"/>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Tree>
    <p:extLst>
      <p:ext uri="{BB962C8B-B14F-4D97-AF65-F5344CB8AC3E}">
        <p14:creationId xmlns="" xmlns:p14="http://schemas.microsoft.com/office/powerpoint/2010/main" val="41499092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
        <p:nvSpPr>
          <p:cNvPr id="9" name="TextBox 8"/>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10" name="Rectangle 9"/>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cxnSp>
        <p:nvCxnSpPr>
          <p:cNvPr id="11" name="Straight Connector 10"/>
          <p:cNvCxnSpPr/>
          <p:nvPr userDrawn="1"/>
        </p:nvCxnSpPr>
        <p:spPr>
          <a:xfrm>
            <a:off x="817124" y="1140894"/>
            <a:ext cx="7548664" cy="16526"/>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12" name="Text Placeholder 4"/>
          <p:cNvSpPr>
            <a:spLocks noGrp="1"/>
          </p:cNvSpPr>
          <p:nvPr>
            <p:ph type="body" sz="quarter" idx="10"/>
          </p:nvPr>
        </p:nvSpPr>
        <p:spPr>
          <a:xfrm>
            <a:off x="711588" y="1318437"/>
            <a:ext cx="7654200"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690563"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914400"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1152525" indent="-228600" defTabSz="457200">
              <a:buClr>
                <a:srgbClr val="71ADB6"/>
              </a:buClr>
              <a:buSzPct val="80000"/>
              <a:buFont typeface="Wingdings" pitchFamily="2" charset="2"/>
              <a:buChar char="§"/>
              <a:defRPr baseline="0">
                <a:solidFill>
                  <a:srgbClr val="302F35"/>
                </a:solidFill>
              </a:defRPr>
            </a:lvl4pPr>
            <a:lvl5pPr marL="1371600"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p:txBody>
      </p:sp>
    </p:spTree>
    <p:extLst>
      <p:ext uri="{BB962C8B-B14F-4D97-AF65-F5344CB8AC3E}">
        <p14:creationId xmlns="" xmlns:p14="http://schemas.microsoft.com/office/powerpoint/2010/main" val="37580723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Box 1"/>
          <p:cNvSpPr txBox="1"/>
          <p:nvPr userDrawn="1"/>
        </p:nvSpPr>
        <p:spPr>
          <a:xfrm>
            <a:off x="397112" y="6315743"/>
            <a:ext cx="2828260" cy="400110"/>
          </a:xfrm>
          <a:prstGeom prst="rect">
            <a:avLst/>
          </a:prstGeom>
          <a:noFill/>
        </p:spPr>
        <p:txBody>
          <a:bodyPr wrap="square" rtlCol="0">
            <a:spAutoFit/>
          </a:bodyPr>
          <a:lstStyle/>
          <a:p>
            <a:r>
              <a:rPr lang="en-US" sz="1000" dirty="0" smtClean="0">
                <a:solidFill>
                  <a:srgbClr val="5D6368"/>
                </a:solidFill>
              </a:rPr>
              <a:t>Privileged and Confidential</a:t>
            </a:r>
          </a:p>
          <a:p>
            <a:r>
              <a:rPr lang="en-US" sz="1000" dirty="0" smtClean="0">
                <a:solidFill>
                  <a:srgbClr val="5D6368"/>
                </a:solidFill>
              </a:rPr>
              <a:t>Prepared</a:t>
            </a:r>
            <a:r>
              <a:rPr lang="en-US" sz="1000" baseline="0" dirty="0" smtClean="0">
                <a:solidFill>
                  <a:srgbClr val="5D6368"/>
                </a:solidFill>
              </a:rPr>
              <a:t> at the Request of Counsel</a:t>
            </a:r>
            <a:endParaRPr lang="en-US" sz="1000" dirty="0">
              <a:solidFill>
                <a:srgbClr val="5D6368"/>
              </a:solidFill>
            </a:endParaRPr>
          </a:p>
        </p:txBody>
      </p:sp>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spTree>
    <p:extLst>
      <p:ext uri="{BB962C8B-B14F-4D97-AF65-F5344CB8AC3E}">
        <p14:creationId xmlns="" xmlns:p14="http://schemas.microsoft.com/office/powerpoint/2010/main" val="37405735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with footer">
    <p:spTree>
      <p:nvGrpSpPr>
        <p:cNvPr id="1" name=""/>
        <p:cNvGrpSpPr/>
        <p:nvPr/>
      </p:nvGrpSpPr>
      <p:grpSpPr>
        <a:xfrm>
          <a:off x="0" y="0"/>
          <a:ext cx="0" cy="0"/>
          <a:chOff x="0" y="0"/>
          <a:chExt cx="0" cy="0"/>
        </a:xfrm>
      </p:grpSpPr>
      <p:sp>
        <p:nvSpPr>
          <p:cNvPr id="2" name="TextBox 1"/>
          <p:cNvSpPr txBox="1"/>
          <p:nvPr userDrawn="1"/>
        </p:nvSpPr>
        <p:spPr>
          <a:xfrm>
            <a:off x="397112" y="6315743"/>
            <a:ext cx="2828260" cy="400110"/>
          </a:xfrm>
          <a:prstGeom prst="rect">
            <a:avLst/>
          </a:prstGeom>
          <a:noFill/>
        </p:spPr>
        <p:txBody>
          <a:bodyPr wrap="square" rtlCol="0">
            <a:spAutoFit/>
          </a:bodyPr>
          <a:lstStyle/>
          <a:p>
            <a:r>
              <a:rPr lang="en-US" sz="1000" dirty="0" smtClean="0">
                <a:solidFill>
                  <a:srgbClr val="5D6368"/>
                </a:solidFill>
              </a:rPr>
              <a:t>Privileged and Confidential</a:t>
            </a:r>
          </a:p>
          <a:p>
            <a:r>
              <a:rPr lang="en-US" sz="1000" dirty="0" smtClean="0">
                <a:solidFill>
                  <a:srgbClr val="5D6368"/>
                </a:solidFill>
              </a:rPr>
              <a:t>Prepared</a:t>
            </a:r>
            <a:r>
              <a:rPr lang="en-US" sz="1000" baseline="0" dirty="0" smtClean="0">
                <a:solidFill>
                  <a:srgbClr val="5D6368"/>
                </a:solidFill>
              </a:rPr>
              <a:t> at the Request of Counsel</a:t>
            </a:r>
            <a:endParaRPr lang="en-US" sz="1000" dirty="0">
              <a:solidFill>
                <a:srgbClr val="5D6368"/>
              </a:solidFill>
            </a:endParaRPr>
          </a:p>
        </p:txBody>
      </p:sp>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sp>
        <p:nvSpPr>
          <p:cNvPr id="5" name="Title 1"/>
          <p:cNvSpPr>
            <a:spLocks noGrp="1"/>
          </p:cNvSpPr>
          <p:nvPr>
            <p:ph type="ctrTitle"/>
          </p:nvPr>
        </p:nvSpPr>
        <p:spPr>
          <a:xfrm>
            <a:off x="685800" y="2130425"/>
            <a:ext cx="7772400" cy="1470025"/>
          </a:xfrm>
          <a:prstGeom prst="rect">
            <a:avLst/>
          </a:prstGeom>
        </p:spPr>
        <p:txBody>
          <a:bodyPr wrap="square" anchor="ctr" anchorCtr="1">
            <a:noAutofit/>
          </a:bodyPr>
          <a:lstStyle>
            <a:lvl1pPr>
              <a:defRPr lang="en-US" sz="2800" b="1" i="0" baseline="0" dirty="0" smtClean="0">
                <a:solidFill>
                  <a:srgbClr val="00467F"/>
                </a:solidFill>
                <a:latin typeface="Century Gothic"/>
              </a:defRPr>
            </a:lvl1pPr>
          </a:lstStyle>
          <a:p>
            <a:pPr marL="0" lvl="0" algn="l" defTabSz="457200">
              <a:lnSpc>
                <a:spcPts val="2750"/>
              </a:lnSpc>
            </a:pPr>
            <a:r>
              <a:rPr lang="en-US" dirty="0" smtClean="0"/>
              <a:t>Click to edit Master title style</a:t>
            </a:r>
            <a:endParaRPr lang="en-US" dirty="0"/>
          </a:p>
        </p:txBody>
      </p:sp>
    </p:spTree>
    <p:extLst>
      <p:ext uri="{BB962C8B-B14F-4D97-AF65-F5344CB8AC3E}">
        <p14:creationId xmlns="" xmlns:p14="http://schemas.microsoft.com/office/powerpoint/2010/main" val="17847743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extBox 1"/>
          <p:cNvSpPr txBox="1"/>
          <p:nvPr userDrawn="1"/>
        </p:nvSpPr>
        <p:spPr>
          <a:xfrm>
            <a:off x="397112" y="6315743"/>
            <a:ext cx="2828260" cy="400110"/>
          </a:xfrm>
          <a:prstGeom prst="rect">
            <a:avLst/>
          </a:prstGeom>
          <a:noFill/>
        </p:spPr>
        <p:txBody>
          <a:bodyPr wrap="square" rtlCol="0">
            <a:spAutoFit/>
          </a:bodyPr>
          <a:lstStyle/>
          <a:p>
            <a:r>
              <a:rPr lang="en-US" sz="1000" dirty="0" smtClean="0">
                <a:solidFill>
                  <a:srgbClr val="5D6368"/>
                </a:solidFill>
              </a:rPr>
              <a:t>Privileged and Confidential</a:t>
            </a:r>
          </a:p>
          <a:p>
            <a:r>
              <a:rPr lang="en-US" sz="1000" dirty="0" smtClean="0">
                <a:solidFill>
                  <a:srgbClr val="5D6368"/>
                </a:solidFill>
              </a:rPr>
              <a:t>Prepared</a:t>
            </a:r>
            <a:r>
              <a:rPr lang="en-US" sz="1000" baseline="0" dirty="0" smtClean="0">
                <a:solidFill>
                  <a:srgbClr val="5D6368"/>
                </a:solidFill>
              </a:rPr>
              <a:t> at the Request of Counsel</a:t>
            </a:r>
            <a:endParaRPr lang="en-US" sz="1000" dirty="0">
              <a:solidFill>
                <a:srgbClr val="5D6368"/>
              </a:solidFill>
            </a:endParaRPr>
          </a:p>
        </p:txBody>
      </p:sp>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cxnSp>
        <p:nvCxnSpPr>
          <p:cNvPr id="11" name="Straight Connector 10"/>
          <p:cNvCxnSpPr/>
          <p:nvPr userDrawn="1"/>
        </p:nvCxnSpPr>
        <p:spPr>
          <a:xfrm>
            <a:off x="817124" y="1140894"/>
            <a:ext cx="7548664" cy="0"/>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
        <p:nvSpPr>
          <p:cNvPr id="12" name="Text Placeholder 4"/>
          <p:cNvSpPr>
            <a:spLocks noGrp="1"/>
          </p:cNvSpPr>
          <p:nvPr>
            <p:ph type="body" sz="quarter" idx="10"/>
          </p:nvPr>
        </p:nvSpPr>
        <p:spPr>
          <a:xfrm>
            <a:off x="711588" y="1318437"/>
            <a:ext cx="3764719"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919163" indent="-228600" defTabSz="457200">
              <a:buClr>
                <a:srgbClr val="71ADB6"/>
              </a:buClr>
              <a:buSzPct val="80000"/>
              <a:buFont typeface="Wingdings" pitchFamily="2" charset="2"/>
              <a:buChar char="§"/>
              <a:defRPr baseline="0">
                <a:solidFill>
                  <a:srgbClr val="302F35"/>
                </a:solidFill>
              </a:defRPr>
            </a:lvl4pPr>
            <a:lvl5pPr marL="1147763"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Text Placeholder 4"/>
          <p:cNvSpPr>
            <a:spLocks noGrp="1"/>
          </p:cNvSpPr>
          <p:nvPr>
            <p:ph type="body" sz="quarter" idx="11"/>
          </p:nvPr>
        </p:nvSpPr>
        <p:spPr>
          <a:xfrm>
            <a:off x="4476306" y="1318437"/>
            <a:ext cx="3889481"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919163" indent="-228600" defTabSz="457200">
              <a:buClr>
                <a:srgbClr val="71ADB6"/>
              </a:buClr>
              <a:buSzPct val="80000"/>
              <a:buFont typeface="Wingdings" pitchFamily="2" charset="2"/>
              <a:buChar char="§"/>
              <a:defRPr baseline="0">
                <a:solidFill>
                  <a:srgbClr val="302F35"/>
                </a:solidFill>
              </a:defRPr>
            </a:lvl4pPr>
            <a:lvl5pPr marL="1147763"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 xmlns:p14="http://schemas.microsoft.com/office/powerpoint/2010/main" val="7313879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Chart">
    <p:spTree>
      <p:nvGrpSpPr>
        <p:cNvPr id="1" name=""/>
        <p:cNvGrpSpPr/>
        <p:nvPr/>
      </p:nvGrpSpPr>
      <p:grpSpPr>
        <a:xfrm>
          <a:off x="0" y="0"/>
          <a:ext cx="0" cy="0"/>
          <a:chOff x="0" y="0"/>
          <a:chExt cx="0" cy="0"/>
        </a:xfrm>
      </p:grpSpPr>
      <p:sp>
        <p:nvSpPr>
          <p:cNvPr id="2" name="TextBox 1"/>
          <p:cNvSpPr txBox="1"/>
          <p:nvPr userDrawn="1"/>
        </p:nvSpPr>
        <p:spPr>
          <a:xfrm>
            <a:off x="397112" y="6315743"/>
            <a:ext cx="2828260" cy="400110"/>
          </a:xfrm>
          <a:prstGeom prst="rect">
            <a:avLst/>
          </a:prstGeom>
          <a:noFill/>
        </p:spPr>
        <p:txBody>
          <a:bodyPr wrap="square" rtlCol="0">
            <a:spAutoFit/>
          </a:bodyPr>
          <a:lstStyle/>
          <a:p>
            <a:r>
              <a:rPr lang="en-US" sz="1000" dirty="0" smtClean="0">
                <a:solidFill>
                  <a:srgbClr val="5D6368"/>
                </a:solidFill>
              </a:rPr>
              <a:t>Privileged and Confidential</a:t>
            </a:r>
          </a:p>
          <a:p>
            <a:r>
              <a:rPr lang="en-US" sz="1000" dirty="0" smtClean="0">
                <a:solidFill>
                  <a:srgbClr val="5D6368"/>
                </a:solidFill>
              </a:rPr>
              <a:t>Prepared</a:t>
            </a:r>
            <a:r>
              <a:rPr lang="en-US" sz="1000" baseline="0" dirty="0" smtClean="0">
                <a:solidFill>
                  <a:srgbClr val="5D6368"/>
                </a:solidFill>
              </a:rPr>
              <a:t> at the Request of Counsel</a:t>
            </a:r>
            <a:endParaRPr lang="en-US" sz="1000" dirty="0">
              <a:solidFill>
                <a:srgbClr val="5D6368"/>
              </a:solidFill>
            </a:endParaRPr>
          </a:p>
        </p:txBody>
      </p:sp>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sp>
        <p:nvSpPr>
          <p:cNvPr id="5" name="Chart Placeholder 6"/>
          <p:cNvSpPr>
            <a:spLocks noGrp="1"/>
          </p:cNvSpPr>
          <p:nvPr>
            <p:ph type="chart" sz="quarter" idx="13"/>
          </p:nvPr>
        </p:nvSpPr>
        <p:spPr>
          <a:xfrm>
            <a:off x="4598988" y="1755545"/>
            <a:ext cx="4014754" cy="3881899"/>
          </a:xfrm>
          <a:prstGeom prst="rect">
            <a:avLst/>
          </a:prstGeom>
        </p:spPr>
        <p:txBody>
          <a:bodyPr>
            <a:normAutofit/>
          </a:bodyPr>
          <a:lstStyle>
            <a:lvl1pPr marL="0" indent="0">
              <a:buNone/>
              <a:defRPr sz="1800" b="1">
                <a:latin typeface="Century Gothic" pitchFamily="34" charset="0"/>
              </a:defRPr>
            </a:lvl1pPr>
          </a:lstStyle>
          <a:p>
            <a:endParaRPr lang="en-US" dirty="0"/>
          </a:p>
        </p:txBody>
      </p:sp>
      <p:cxnSp>
        <p:nvCxnSpPr>
          <p:cNvPr id="12" name="Straight Connector 11"/>
          <p:cNvCxnSpPr/>
          <p:nvPr userDrawn="1"/>
        </p:nvCxnSpPr>
        <p:spPr>
          <a:xfrm>
            <a:off x="817124" y="1140894"/>
            <a:ext cx="7548664" cy="0"/>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
        <p:nvSpPr>
          <p:cNvPr id="10" name="Text Placeholder 4"/>
          <p:cNvSpPr>
            <a:spLocks noGrp="1"/>
          </p:cNvSpPr>
          <p:nvPr>
            <p:ph type="body" sz="quarter" idx="14"/>
          </p:nvPr>
        </p:nvSpPr>
        <p:spPr>
          <a:xfrm>
            <a:off x="711588" y="1318437"/>
            <a:ext cx="3732821"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919163" indent="-228600" defTabSz="457200">
              <a:buClr>
                <a:srgbClr val="71ADB6"/>
              </a:buClr>
              <a:buSzPct val="80000"/>
              <a:buFont typeface="Wingdings" pitchFamily="2" charset="2"/>
              <a:buChar char="§"/>
              <a:tabLst/>
              <a:defRPr baseline="0">
                <a:solidFill>
                  <a:srgbClr val="302F35"/>
                </a:solidFill>
              </a:defRPr>
            </a:lvl4pPr>
            <a:lvl5pPr marL="1147763"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 xmlns:p14="http://schemas.microsoft.com/office/powerpoint/2010/main" val="20555813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 no footer">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481314"/>
            <a:ext cx="7772400" cy="1470025"/>
          </a:xfrm>
          <a:prstGeom prst="rect">
            <a:avLst/>
          </a:prstGeom>
        </p:spPr>
        <p:txBody>
          <a:bodyPr anchor="ctr" anchorCtr="1"/>
          <a:lstStyle>
            <a:lvl1pPr>
              <a:defRPr sz="2800" b="1">
                <a:solidFill>
                  <a:srgbClr val="00467F"/>
                </a:solidFill>
                <a:latin typeface="Century Gothic" pitchFamily="34" charset="0"/>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27144852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screen">
            <a:extLst>
              <a:ext uri="{28A0092B-C50C-407E-A947-70E740481C1C}">
                <a14:useLocalDpi xmlns="" xmlns:a14="http://schemas.microsoft.com/office/drawing/2010/main"/>
              </a:ext>
            </a:extLst>
          </a:blip>
          <a:stretch>
            <a:fillRect/>
          </a:stretch>
        </p:blipFill>
        <p:spPr bwMode="ltGray">
          <a:xfrm>
            <a:off x="0" y="268"/>
            <a:ext cx="9144000" cy="6857464"/>
          </a:xfrm>
          <a:prstGeom prst="rect">
            <a:avLst/>
          </a:prstGeom>
        </p:spPr>
      </p:pic>
      <p:sp>
        <p:nvSpPr>
          <p:cNvPr id="15" name="Text Placeholder 27"/>
          <p:cNvSpPr txBox="1">
            <a:spLocks/>
          </p:cNvSpPr>
          <p:nvPr/>
        </p:nvSpPr>
        <p:spPr>
          <a:xfrm>
            <a:off x="39208" y="6677995"/>
            <a:ext cx="2559050" cy="201613"/>
          </a:xfrm>
          <a:prstGeom prst="rect">
            <a:avLst/>
          </a:prstGeom>
        </p:spPr>
        <p:txBody>
          <a:bodyPr>
            <a:noAutofit/>
          </a:bodyPr>
          <a:lstStyle>
            <a:lvl1pPr marL="0" indent="0" algn="l" defTabSz="457200" rtl="0" eaLnBrk="1" latinLnBrk="0" hangingPunct="1">
              <a:spcBef>
                <a:spcPct val="20000"/>
              </a:spcBef>
              <a:buFontTx/>
              <a:buNone/>
              <a:defRPr lang="en-US" sz="1000" b="0" i="0" u="none" strike="noStrike" kern="0" spc="100" baseline="30000" smtClean="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900" spc="0" baseline="30000" dirty="0" smtClean="0">
                <a:solidFill>
                  <a:srgbClr val="CBCCC2"/>
                </a:solidFill>
                <a:latin typeface="CenturyGothic"/>
              </a:rPr>
              <a:t>Copyright © 2013 The Brattle Group, Inc.</a:t>
            </a:r>
            <a:endParaRPr lang="en-US" sz="900" spc="0" baseline="30000" dirty="0">
              <a:solidFill>
                <a:srgbClr val="CBCCC2"/>
              </a:solidFill>
              <a:latin typeface="CenturyGothic"/>
            </a:endParaRPr>
          </a:p>
        </p:txBody>
      </p:sp>
    </p:spTree>
    <p:extLst>
      <p:ext uri="{BB962C8B-B14F-4D97-AF65-F5344CB8AC3E}">
        <p14:creationId xmlns="" xmlns:p14="http://schemas.microsoft.com/office/powerpoint/2010/main" val="906972764"/>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smtClean="0">
                <a:solidFill>
                  <a:srgbClr val="0C3E70">
                    <a:tint val="75000"/>
                  </a:srgbClr>
                </a:solidFill>
              </a:rPr>
              <a:t>Prepared at the Request of Counsel</a:t>
            </a:r>
            <a:endParaRPr lang="en-US">
              <a:solidFill>
                <a:srgbClr val="0C3E7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srgbClr val="0C3E70">
                    <a:tint val="75000"/>
                  </a:srgbClr>
                </a:solidFill>
              </a:rPr>
              <a:t>| BRATTLE.COM</a:t>
            </a:r>
            <a:endParaRPr lang="en-US">
              <a:solidFill>
                <a:srgbClr val="0C3E7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3EF36F2-846B-5B4C-8AAE-65585B5C29D3}" type="slidenum">
              <a:rPr lang="en-US" smtClean="0">
                <a:solidFill>
                  <a:srgbClr val="0C3E70">
                    <a:tint val="75000"/>
                  </a:srgbClr>
                </a:solidFill>
              </a:rPr>
              <a:pPr defTabSz="457200"/>
              <a:t>‹#›</a:t>
            </a:fld>
            <a:endParaRPr lang="en-US">
              <a:solidFill>
                <a:srgbClr val="0C3E70">
                  <a:tint val="75000"/>
                </a:srgbClr>
              </a:solidFill>
            </a:endParaRPr>
          </a:p>
        </p:txBody>
      </p:sp>
      <p:pic>
        <p:nvPicPr>
          <p:cNvPr id="7" name="Picture 6"/>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bwMode="ltGray">
          <a:xfrm>
            <a:off x="0" y="268"/>
            <a:ext cx="9144000" cy="6857464"/>
          </a:xfrm>
          <a:prstGeom prst="rect">
            <a:avLst/>
          </a:prstGeom>
        </p:spPr>
      </p:pic>
    </p:spTree>
    <p:extLst>
      <p:ext uri="{BB962C8B-B14F-4D97-AF65-F5344CB8AC3E}">
        <p14:creationId xmlns="" xmlns:p14="http://schemas.microsoft.com/office/powerpoint/2010/main" val="779824323"/>
      </p:ext>
    </p:extLst>
  </p:cSld>
  <p:clrMap bg1="lt1" tx1="dk1" bg2="lt2" tx2="dk2" accent1="accent1" accent2="accent2" accent3="accent3" accent4="accent4" accent5="accent5" accent6="accent6" hlink="hlink" folHlink="folHlink"/>
  <p:sldLayoutIdLst>
    <p:sldLayoutId id="2147483678" r:id="rId1"/>
    <p:sldLayoutId id="2147483684" r:id="rId2"/>
    <p:sldLayoutId id="2147483679" r:id="rId3"/>
    <p:sldLayoutId id="2147483680" r:id="rId4"/>
    <p:sldLayoutId id="2147483681" r:id="rId5"/>
    <p:sldLayoutId id="2147483682" r:id="rId6"/>
    <p:sldLayoutId id="2147483683" r:id="rId7"/>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theice.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theice.com/" TargetMode="External"/><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47801" y="597025"/>
            <a:ext cx="6709659" cy="1200329"/>
          </a:xfrm>
        </p:spPr>
        <p:txBody>
          <a:bodyPr/>
          <a:lstStyle/>
          <a:p>
            <a:pPr>
              <a:spcBef>
                <a:spcPts val="0"/>
              </a:spcBef>
            </a:pPr>
            <a:r>
              <a:rPr lang="en-US" sz="3600" dirty="0" smtClean="0"/>
              <a:t>Net CONE for the </a:t>
            </a:r>
          </a:p>
          <a:p>
            <a:pPr>
              <a:spcBef>
                <a:spcPts val="0"/>
              </a:spcBef>
            </a:pPr>
            <a:r>
              <a:rPr lang="en-US" sz="3600" dirty="0" smtClean="0"/>
              <a:t>ISO-NE Demand Curve</a:t>
            </a:r>
            <a:endParaRPr lang="en-US" sz="3600" dirty="0"/>
          </a:p>
        </p:txBody>
      </p:sp>
      <p:sp>
        <p:nvSpPr>
          <p:cNvPr id="3" name="Text Placeholder 2"/>
          <p:cNvSpPr>
            <a:spLocks noGrp="1"/>
          </p:cNvSpPr>
          <p:nvPr>
            <p:ph type="body" sz="quarter" idx="11"/>
          </p:nvPr>
        </p:nvSpPr>
        <p:spPr>
          <a:xfrm>
            <a:off x="1169580" y="1882534"/>
            <a:ext cx="7420505" cy="755158"/>
          </a:xfrm>
        </p:spPr>
        <p:txBody>
          <a:bodyPr/>
          <a:lstStyle/>
          <a:p>
            <a:r>
              <a:rPr lang="en-US" b="1" dirty="0" smtClean="0">
                <a:solidFill>
                  <a:srgbClr val="FFFFFF"/>
                </a:solidFill>
              </a:rPr>
              <a:t>Final Proposal</a:t>
            </a:r>
            <a:endParaRPr lang="en-US" b="1" dirty="0">
              <a:solidFill>
                <a:srgbClr val="FFFFFF"/>
              </a:solidFill>
            </a:endParaRPr>
          </a:p>
        </p:txBody>
      </p:sp>
      <p:sp>
        <p:nvSpPr>
          <p:cNvPr id="4" name="Text Placeholder 3"/>
          <p:cNvSpPr>
            <a:spLocks noGrp="1"/>
          </p:cNvSpPr>
          <p:nvPr>
            <p:ph type="body" sz="quarter" idx="12"/>
          </p:nvPr>
        </p:nvSpPr>
        <p:spPr/>
        <p:txBody>
          <a:bodyPr/>
          <a:lstStyle/>
          <a:p>
            <a:r>
              <a:rPr lang="en-US" dirty="0" smtClean="0"/>
              <a:t>NEPOOL Markets Committee</a:t>
            </a:r>
            <a:endParaRPr lang="en-US" dirty="0"/>
          </a:p>
        </p:txBody>
      </p:sp>
      <p:sp>
        <p:nvSpPr>
          <p:cNvPr id="5" name="Text Placeholder 4"/>
          <p:cNvSpPr>
            <a:spLocks noGrp="1"/>
          </p:cNvSpPr>
          <p:nvPr>
            <p:ph type="body" sz="quarter" idx="13"/>
          </p:nvPr>
        </p:nvSpPr>
        <p:spPr/>
        <p:txBody>
          <a:bodyPr/>
          <a:lstStyle/>
          <a:p>
            <a:r>
              <a:rPr lang="en-US" dirty="0" smtClean="0"/>
              <a:t>Samuel Newell, Brattle</a:t>
            </a:r>
          </a:p>
          <a:p>
            <a:r>
              <a:rPr lang="en-US" dirty="0" smtClean="0"/>
              <a:t>Chris </a:t>
            </a:r>
            <a:r>
              <a:rPr lang="en-US" dirty="0" err="1" smtClean="0"/>
              <a:t>Ungate</a:t>
            </a:r>
            <a:r>
              <a:rPr lang="en-US" dirty="0" smtClean="0"/>
              <a:t>, Sargent &amp; Lundy</a:t>
            </a:r>
            <a:endParaRPr lang="en-US" dirty="0"/>
          </a:p>
        </p:txBody>
      </p:sp>
      <p:sp>
        <p:nvSpPr>
          <p:cNvPr id="6" name="Text Placeholder 5"/>
          <p:cNvSpPr>
            <a:spLocks noGrp="1"/>
          </p:cNvSpPr>
          <p:nvPr>
            <p:ph type="body" sz="quarter" idx="14"/>
          </p:nvPr>
        </p:nvSpPr>
        <p:spPr/>
        <p:txBody>
          <a:bodyPr/>
          <a:lstStyle/>
          <a:p>
            <a:r>
              <a:rPr lang="en-US" dirty="0" smtClean="0"/>
              <a:t>March </a:t>
            </a:r>
            <a:r>
              <a:rPr lang="en-US" dirty="0" smtClean="0"/>
              <a:t>12, </a:t>
            </a:r>
            <a:r>
              <a:rPr lang="en-US" dirty="0" smtClean="0"/>
              <a:t>2014</a:t>
            </a:r>
            <a:endParaRPr lang="en-US" dirty="0"/>
          </a:p>
        </p:txBody>
      </p:sp>
    </p:spTree>
    <p:extLst>
      <p:ext uri="{BB962C8B-B14F-4D97-AF65-F5344CB8AC3E}">
        <p14:creationId xmlns="" xmlns:p14="http://schemas.microsoft.com/office/powerpoint/2010/main" val="3535742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Impacts on Net CONE</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1736110900"/>
              </p:ext>
            </p:extLst>
          </p:nvPr>
        </p:nvGraphicFramePr>
        <p:xfrm>
          <a:off x="440577" y="1791003"/>
          <a:ext cx="8344708" cy="3586480"/>
        </p:xfrm>
        <a:graphic>
          <a:graphicData uri="http://schemas.openxmlformats.org/drawingml/2006/table">
            <a:tbl>
              <a:tblPr firstRow="1" bandRow="1">
                <a:tableStyleId>{5C22544A-7EE6-4342-B048-85BDC9FD1C3A}</a:tableStyleId>
              </a:tblPr>
              <a:tblGrid>
                <a:gridCol w="4021455"/>
                <a:gridCol w="915014"/>
                <a:gridCol w="1129643"/>
                <a:gridCol w="1139298"/>
                <a:gridCol w="1139298"/>
              </a:tblGrid>
              <a:tr h="370840">
                <a:tc>
                  <a:txBody>
                    <a:bodyPr/>
                    <a:lstStyle/>
                    <a:p>
                      <a:r>
                        <a:rPr lang="en-US" baseline="0" dirty="0" smtClean="0"/>
                        <a:t>Adjustments</a:t>
                      </a:r>
                      <a:endParaRPr lang="en-US" dirty="0"/>
                    </a:p>
                  </a:txBody>
                  <a:tcPr/>
                </a:tc>
                <a:tc>
                  <a:txBody>
                    <a:bodyPr/>
                    <a:lstStyle/>
                    <a:p>
                      <a:pPr algn="ctr"/>
                      <a:r>
                        <a:rPr lang="en-US" dirty="0" smtClean="0"/>
                        <a:t>CC</a:t>
                      </a:r>
                      <a:endParaRPr lang="en-US" dirty="0"/>
                    </a:p>
                  </a:txBody>
                  <a:tcPr/>
                </a:tc>
                <a:tc>
                  <a:txBody>
                    <a:bodyPr/>
                    <a:lstStyle/>
                    <a:p>
                      <a:pPr algn="ctr"/>
                      <a:r>
                        <a:rPr lang="en-US" dirty="0" smtClean="0"/>
                        <a:t>Frame CT</a:t>
                      </a:r>
                      <a:endParaRPr lang="en-US" dirty="0"/>
                    </a:p>
                  </a:txBody>
                  <a:tcPr/>
                </a:tc>
                <a:tc>
                  <a:txBody>
                    <a:bodyPr/>
                    <a:lstStyle/>
                    <a:p>
                      <a:pPr algn="ctr"/>
                      <a:r>
                        <a:rPr lang="en-US" dirty="0" smtClean="0"/>
                        <a:t>LMS100</a:t>
                      </a:r>
                      <a:endParaRPr lang="en-US" dirty="0"/>
                    </a:p>
                  </a:txBody>
                  <a:tcPr/>
                </a:tc>
                <a:tc>
                  <a:txBody>
                    <a:bodyPr/>
                    <a:lstStyle/>
                    <a:p>
                      <a:pPr algn="ctr"/>
                      <a:r>
                        <a:rPr lang="en-US" dirty="0" smtClean="0"/>
                        <a:t>LM6000</a:t>
                      </a:r>
                      <a:endParaRPr lang="en-US" dirty="0"/>
                    </a:p>
                  </a:txBody>
                  <a:tcPr/>
                </a:tc>
              </a:tr>
              <a:tr h="149095">
                <a:tc>
                  <a:txBody>
                    <a:bodyPr/>
                    <a:lstStyle/>
                    <a:p>
                      <a:r>
                        <a:rPr lang="en-US" sz="1700" b="1" dirty="0" smtClean="0"/>
                        <a:t>Feb</a:t>
                      </a:r>
                      <a:r>
                        <a:rPr lang="en-US" sz="1700" b="1" baseline="0" dirty="0" smtClean="0"/>
                        <a:t> 27 Values</a:t>
                      </a:r>
                      <a:endParaRPr lang="en-US" sz="1700" b="1" dirty="0"/>
                    </a:p>
                  </a:txBody>
                  <a:tcPr/>
                </a:tc>
                <a:tc>
                  <a:txBody>
                    <a:bodyPr/>
                    <a:lstStyle/>
                    <a:p>
                      <a:pPr algn="r"/>
                      <a:r>
                        <a:rPr lang="en-US" sz="1700" b="1" dirty="0" smtClean="0"/>
                        <a:t>$11.71</a:t>
                      </a:r>
                      <a:endParaRPr lang="en-US" sz="1700" b="1" dirty="0"/>
                    </a:p>
                  </a:txBody>
                  <a:tcPr/>
                </a:tc>
                <a:tc>
                  <a:txBody>
                    <a:bodyPr/>
                    <a:lstStyle/>
                    <a:p>
                      <a:pPr algn="r"/>
                      <a:r>
                        <a:rPr lang="en-US" sz="1700" b="1" dirty="0" smtClean="0"/>
                        <a:t>$8.95</a:t>
                      </a:r>
                      <a:endParaRPr lang="en-US" sz="1700" b="1" dirty="0"/>
                    </a:p>
                  </a:txBody>
                  <a:tcPr/>
                </a:tc>
                <a:tc>
                  <a:txBody>
                    <a:bodyPr/>
                    <a:lstStyle/>
                    <a:p>
                      <a:pPr algn="r"/>
                      <a:r>
                        <a:rPr lang="en-US" sz="1700" b="1" dirty="0" smtClean="0"/>
                        <a:t>$17.85</a:t>
                      </a:r>
                      <a:endParaRPr lang="en-US" sz="1700" b="1" dirty="0"/>
                    </a:p>
                  </a:txBody>
                  <a:tcPr/>
                </a:tc>
                <a:tc>
                  <a:txBody>
                    <a:bodyPr/>
                    <a:lstStyle/>
                    <a:p>
                      <a:pPr algn="r"/>
                      <a:r>
                        <a:rPr lang="en-US" sz="1700" b="1" dirty="0" smtClean="0"/>
                        <a:t>$20.60</a:t>
                      </a:r>
                      <a:endParaRPr lang="en-US" sz="1700" b="1" dirty="0"/>
                    </a:p>
                  </a:txBody>
                  <a:tcPr/>
                </a:tc>
              </a:tr>
              <a:tr h="138011">
                <a:tc>
                  <a:txBody>
                    <a:bodyPr/>
                    <a:lstStyle/>
                    <a:p>
                      <a:pPr lvl="0"/>
                      <a:r>
                        <a:rPr lang="en-US" sz="1700" dirty="0" smtClean="0"/>
                        <a:t>   Added</a:t>
                      </a:r>
                      <a:r>
                        <a:rPr lang="en-US" sz="1700" baseline="0" dirty="0" smtClean="0"/>
                        <a:t> Network Upgrades Costs</a:t>
                      </a:r>
                      <a:endParaRPr lang="en-US" sz="1700" i="1" dirty="0"/>
                    </a:p>
                  </a:txBody>
                  <a:tcPr/>
                </a:tc>
                <a:tc>
                  <a:txBody>
                    <a:bodyPr/>
                    <a:lstStyle/>
                    <a:p>
                      <a:pPr algn="r"/>
                      <a:r>
                        <a:rPr lang="en-US" sz="1700" dirty="0" smtClean="0"/>
                        <a:t>+0.37</a:t>
                      </a:r>
                      <a:endParaRPr lang="en-US" sz="1700" dirty="0"/>
                    </a:p>
                  </a:txBody>
                  <a:tcPr/>
                </a:tc>
                <a:tc>
                  <a:txBody>
                    <a:bodyPr/>
                    <a:lstStyle/>
                    <a:p>
                      <a:pPr algn="r"/>
                      <a:r>
                        <a:rPr lang="en-US" sz="1700" dirty="0" smtClean="0"/>
                        <a:t>+0.27</a:t>
                      </a:r>
                      <a:endParaRPr lang="en-US" sz="1700" dirty="0"/>
                    </a:p>
                  </a:txBody>
                  <a:tcPr/>
                </a:tc>
                <a:tc>
                  <a:txBody>
                    <a:bodyPr/>
                    <a:lstStyle/>
                    <a:p>
                      <a:pPr algn="r"/>
                      <a:r>
                        <a:rPr lang="en-US" sz="1700" dirty="0" smtClean="0"/>
                        <a:t>+0.04</a:t>
                      </a:r>
                      <a:endParaRPr lang="en-US" sz="1700" dirty="0"/>
                    </a:p>
                  </a:txBody>
                  <a:tcPr/>
                </a:tc>
                <a:tc>
                  <a:txBody>
                    <a:bodyPr/>
                    <a:lstStyle/>
                    <a:p>
                      <a:pPr algn="r"/>
                      <a:r>
                        <a:rPr lang="en-US" sz="1700" dirty="0" smtClean="0"/>
                        <a:t>+0.01</a:t>
                      </a:r>
                      <a:endParaRPr lang="en-US" sz="1700" dirty="0"/>
                    </a:p>
                  </a:txBody>
                  <a:tcPr/>
                </a:tc>
              </a:tr>
              <a:tr h="138011">
                <a:tc>
                  <a:txBody>
                    <a:bodyPr/>
                    <a:lstStyle/>
                    <a:p>
                      <a:pPr lvl="0"/>
                      <a:r>
                        <a:rPr lang="en-US" sz="1700" dirty="0" smtClean="0"/>
                        <a:t>   Oil Inventory and </a:t>
                      </a:r>
                      <a:r>
                        <a:rPr lang="en-US" sz="1700" baseline="0" dirty="0" smtClean="0"/>
                        <a:t>Non-Depreciable Assets</a:t>
                      </a:r>
                      <a:endParaRPr lang="en-US" sz="1700" dirty="0"/>
                    </a:p>
                  </a:txBody>
                  <a:tcPr/>
                </a:tc>
                <a:tc>
                  <a:txBody>
                    <a:bodyPr/>
                    <a:lstStyle/>
                    <a:p>
                      <a:pPr algn="r"/>
                      <a:r>
                        <a:rPr lang="en-US" sz="1700" dirty="0" smtClean="0"/>
                        <a:t>+0.01</a:t>
                      </a:r>
                      <a:endParaRPr lang="en-US" sz="1700" dirty="0"/>
                    </a:p>
                  </a:txBody>
                  <a:tcPr/>
                </a:tc>
                <a:tc>
                  <a:txBody>
                    <a:bodyPr/>
                    <a:lstStyle/>
                    <a:p>
                      <a:pPr algn="r"/>
                      <a:r>
                        <a:rPr lang="en-US" sz="1700" dirty="0" smtClean="0"/>
                        <a:t>+0.01</a:t>
                      </a:r>
                      <a:endParaRPr lang="en-US" sz="1700" dirty="0"/>
                    </a:p>
                  </a:txBody>
                  <a:tcPr/>
                </a:tc>
                <a:tc>
                  <a:txBody>
                    <a:bodyPr/>
                    <a:lstStyle/>
                    <a:p>
                      <a:pPr algn="r"/>
                      <a:r>
                        <a:rPr lang="en-US" sz="1700" dirty="0" smtClean="0"/>
                        <a:t>+0.03</a:t>
                      </a:r>
                      <a:endParaRPr lang="en-US" sz="1700" dirty="0"/>
                    </a:p>
                  </a:txBody>
                  <a:tcPr/>
                </a:tc>
                <a:tc>
                  <a:txBody>
                    <a:bodyPr/>
                    <a:lstStyle/>
                    <a:p>
                      <a:pPr algn="r"/>
                      <a:r>
                        <a:rPr lang="en-US" sz="1700" dirty="0" smtClean="0"/>
                        <a:t>+0.04</a:t>
                      </a:r>
                      <a:endParaRPr lang="en-US" sz="1700" dirty="0"/>
                    </a:p>
                  </a:txBody>
                  <a:tcPr/>
                </a:tc>
              </a:tr>
              <a:tr h="0">
                <a:tc>
                  <a:txBody>
                    <a:bodyPr/>
                    <a:lstStyle/>
                    <a:p>
                      <a:pPr lvl="0"/>
                      <a:r>
                        <a:rPr lang="en-US" sz="1700" dirty="0" smtClean="0"/>
                        <a:t>   Updated</a:t>
                      </a:r>
                      <a:r>
                        <a:rPr lang="en-US" sz="1700" baseline="0" dirty="0" smtClean="0"/>
                        <a:t> CC E&amp;AS Representative Units</a:t>
                      </a:r>
                      <a:endParaRPr lang="en-US" sz="1700" dirty="0"/>
                    </a:p>
                  </a:txBody>
                  <a:tcPr/>
                </a:tc>
                <a:tc>
                  <a:txBody>
                    <a:bodyPr/>
                    <a:lstStyle/>
                    <a:p>
                      <a:pPr algn="r"/>
                      <a:r>
                        <a:rPr lang="en-US" sz="1700" dirty="0" smtClean="0">
                          <a:solidFill>
                            <a:schemeClr val="tx1"/>
                          </a:solidFill>
                        </a:rPr>
                        <a:t>-0.04</a:t>
                      </a:r>
                      <a:endParaRPr lang="en-US" sz="1700" dirty="0">
                        <a:solidFill>
                          <a:schemeClr val="tx1"/>
                        </a:solidFill>
                      </a:endParaRPr>
                    </a:p>
                  </a:txBody>
                  <a:tcPr/>
                </a:tc>
                <a:tc>
                  <a:txBody>
                    <a:bodyPr/>
                    <a:lstStyle/>
                    <a:p>
                      <a:pPr algn="r"/>
                      <a:r>
                        <a:rPr lang="en-US" sz="1700" dirty="0" smtClean="0"/>
                        <a:t>---</a:t>
                      </a:r>
                      <a:endParaRPr lang="en-US" sz="1700" dirty="0"/>
                    </a:p>
                  </a:txBody>
                  <a:tcPr/>
                </a:tc>
                <a:tc>
                  <a:txBody>
                    <a:bodyPr/>
                    <a:lstStyle/>
                    <a:p>
                      <a:pPr algn="r"/>
                      <a:r>
                        <a:rPr lang="en-US" sz="1700" dirty="0" smtClean="0"/>
                        <a:t>---</a:t>
                      </a:r>
                      <a:endParaRPr lang="en-US" sz="1700" dirty="0"/>
                    </a:p>
                  </a:txBody>
                  <a:tcPr/>
                </a:tc>
                <a:tc>
                  <a:txBody>
                    <a:bodyPr/>
                    <a:lstStyle/>
                    <a:p>
                      <a:pPr algn="r"/>
                      <a:r>
                        <a:rPr lang="en-US" sz="1700" dirty="0" smtClean="0"/>
                        <a:t>---</a:t>
                      </a:r>
                      <a:endParaRPr lang="en-US" sz="1700" dirty="0"/>
                    </a:p>
                  </a:txBody>
                  <a:tcPr/>
                </a:tc>
              </a:tr>
              <a:tr h="0">
                <a:tc>
                  <a:txBody>
                    <a:bodyPr/>
                    <a:lstStyle/>
                    <a:p>
                      <a:pPr lvl="0"/>
                      <a:r>
                        <a:rPr lang="en-US" sz="1700" dirty="0" smtClean="0"/>
                        <a:t>   Adjusted</a:t>
                      </a:r>
                      <a:r>
                        <a:rPr lang="en-US" sz="1700" baseline="0" dirty="0" smtClean="0"/>
                        <a:t> CT E&amp;AS for Payback and HR</a:t>
                      </a:r>
                      <a:endParaRPr lang="en-US" sz="1700" dirty="0"/>
                    </a:p>
                  </a:txBody>
                  <a:tcPr/>
                </a:tc>
                <a:tc>
                  <a:txBody>
                    <a:bodyPr/>
                    <a:lstStyle/>
                    <a:p>
                      <a:pPr algn="r"/>
                      <a:r>
                        <a:rPr lang="en-US" sz="1700" dirty="0" smtClean="0"/>
                        <a:t>---</a:t>
                      </a:r>
                      <a:endParaRPr lang="en-US" sz="1700" dirty="0">
                        <a:solidFill>
                          <a:schemeClr val="tx1"/>
                        </a:solidFill>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dirty="0" smtClean="0"/>
                        <a:t>+0.23</a:t>
                      </a:r>
                    </a:p>
                  </a:txBody>
                  <a:tcPr/>
                </a:tc>
                <a:tc>
                  <a:txBody>
                    <a:bodyPr/>
                    <a:lstStyle/>
                    <a:p>
                      <a:pPr algn="r"/>
                      <a:r>
                        <a:rPr lang="en-US" sz="1700" dirty="0" smtClean="0"/>
                        <a:t>+0.21</a:t>
                      </a:r>
                      <a:endParaRPr lang="en-US" sz="1700" dirty="0"/>
                    </a:p>
                  </a:txBody>
                  <a:tcPr/>
                </a:tc>
                <a:tc>
                  <a:txBody>
                    <a:bodyPr/>
                    <a:lstStyle/>
                    <a:p>
                      <a:pPr algn="r"/>
                      <a:r>
                        <a:rPr lang="en-US" sz="1700" dirty="0" smtClean="0"/>
                        <a:t>+0.22</a:t>
                      </a:r>
                      <a:endParaRPr lang="en-US" sz="1700" dirty="0"/>
                    </a:p>
                  </a:txBody>
                  <a:tcPr/>
                </a:tc>
              </a:tr>
              <a:tr h="0">
                <a:tc>
                  <a:txBody>
                    <a:bodyPr/>
                    <a:lstStyle/>
                    <a:p>
                      <a:pPr lvl="0"/>
                      <a:r>
                        <a:rPr lang="en-US" sz="1700" dirty="0" smtClean="0"/>
                        <a:t>   Substituted</a:t>
                      </a:r>
                      <a:r>
                        <a:rPr lang="en-US" sz="1700" baseline="0" dirty="0" smtClean="0"/>
                        <a:t> ICE Futures</a:t>
                      </a:r>
                      <a:endParaRPr lang="en-US" sz="1700" dirty="0"/>
                    </a:p>
                  </a:txBody>
                  <a:tcPr/>
                </a:tc>
                <a:tc>
                  <a:txBody>
                    <a:bodyPr/>
                    <a:lstStyle/>
                    <a:p>
                      <a:pPr algn="r"/>
                      <a:r>
                        <a:rPr lang="en-US" sz="1700" dirty="0" smtClean="0">
                          <a:solidFill>
                            <a:schemeClr val="tx1"/>
                          </a:solidFill>
                        </a:rPr>
                        <a:t>+0.09</a:t>
                      </a:r>
                      <a:endParaRPr lang="en-US" sz="1700" dirty="0">
                        <a:solidFill>
                          <a:schemeClr val="tx1"/>
                        </a:solidFill>
                      </a:endParaRPr>
                    </a:p>
                  </a:txBody>
                  <a:tcPr/>
                </a:tc>
                <a:tc>
                  <a:txBody>
                    <a:bodyPr/>
                    <a:lstStyle/>
                    <a:p>
                      <a:pPr algn="r"/>
                      <a:r>
                        <a:rPr lang="en-US" sz="1700" dirty="0" smtClean="0"/>
                        <a:t>+0.06</a:t>
                      </a:r>
                      <a:endParaRPr lang="en-US" sz="1700" dirty="0"/>
                    </a:p>
                  </a:txBody>
                  <a:tcPr/>
                </a:tc>
                <a:tc>
                  <a:txBody>
                    <a:bodyPr/>
                    <a:lstStyle/>
                    <a:p>
                      <a:pPr algn="r"/>
                      <a:r>
                        <a:rPr lang="en-US" sz="1700" dirty="0" smtClean="0"/>
                        <a:t>+0.05</a:t>
                      </a:r>
                      <a:endParaRPr lang="en-US" sz="1700" dirty="0"/>
                    </a:p>
                  </a:txBody>
                  <a:tcPr/>
                </a:tc>
                <a:tc>
                  <a:txBody>
                    <a:bodyPr/>
                    <a:lstStyle/>
                    <a:p>
                      <a:pPr algn="r"/>
                      <a:r>
                        <a:rPr lang="en-US" sz="1700" dirty="0" smtClean="0"/>
                        <a:t>+0.06</a:t>
                      </a:r>
                      <a:endParaRPr lang="en-US" sz="1700" dirty="0"/>
                    </a:p>
                  </a:txBody>
                  <a:tcPr/>
                </a:tc>
              </a:tr>
              <a:tr h="370840">
                <a:tc>
                  <a:txBody>
                    <a:bodyPr/>
                    <a:lstStyle/>
                    <a:p>
                      <a:r>
                        <a:rPr lang="en-US" sz="1700" b="0" dirty="0" smtClean="0"/>
                        <a:t>   Reduced H to 5.8</a:t>
                      </a:r>
                      <a:endParaRPr lang="en-US" sz="1700" b="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b="0" dirty="0" smtClean="0"/>
                        <a:t>-0.41</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b="0" dirty="0" smtClean="0"/>
                        <a:t>-0.41</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b="0" dirty="0" smtClean="0"/>
                        <a:t>-0.41</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b="0" dirty="0" smtClean="0"/>
                        <a:t>-0.41</a:t>
                      </a:r>
                    </a:p>
                  </a:txBody>
                  <a:tcPr/>
                </a:tc>
              </a:tr>
              <a:tr h="370840">
                <a:tc>
                  <a:txBody>
                    <a:bodyPr/>
                    <a:lstStyle/>
                    <a:p>
                      <a:pPr lvl="0"/>
                      <a:r>
                        <a:rPr lang="en-US" sz="1700" baseline="0" dirty="0" smtClean="0"/>
                        <a:t>   Removed Lumpiness</a:t>
                      </a:r>
                      <a:endParaRPr lang="en-US" sz="1700" dirty="0"/>
                    </a:p>
                  </a:txBody>
                  <a:tcPr/>
                </a:tc>
                <a:tc>
                  <a:txBody>
                    <a:bodyPr/>
                    <a:lstStyle/>
                    <a:p>
                      <a:pPr algn="r"/>
                      <a:r>
                        <a:rPr lang="en-US" sz="1700" dirty="0" smtClean="0"/>
                        <a:t>-0.64</a:t>
                      </a:r>
                      <a:endParaRPr lang="en-US" sz="17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dirty="0" smtClean="0"/>
                        <a:t>-0.64</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dirty="0" smtClean="0"/>
                        <a:t>-0.64</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700" dirty="0" smtClean="0"/>
                        <a:t>-0.64</a:t>
                      </a:r>
                    </a:p>
                  </a:txBody>
                  <a:tcPr/>
                </a:tc>
              </a:tr>
              <a:tr h="370840">
                <a:tc>
                  <a:txBody>
                    <a:bodyPr/>
                    <a:lstStyle/>
                    <a:p>
                      <a:r>
                        <a:rPr lang="en-US" sz="1700" b="1" dirty="0" smtClean="0"/>
                        <a:t>Updated</a:t>
                      </a:r>
                      <a:r>
                        <a:rPr lang="en-US" sz="1700" b="1" baseline="0" dirty="0" smtClean="0"/>
                        <a:t> Values</a:t>
                      </a:r>
                      <a:endParaRPr lang="en-US" sz="1700" b="1" dirty="0"/>
                    </a:p>
                  </a:txBody>
                  <a:tcPr/>
                </a:tc>
                <a:tc>
                  <a:txBody>
                    <a:bodyPr/>
                    <a:lstStyle/>
                    <a:p>
                      <a:pPr algn="r"/>
                      <a:r>
                        <a:rPr lang="en-US" sz="1700" b="1" dirty="0" smtClean="0"/>
                        <a:t>$11.08</a:t>
                      </a:r>
                      <a:endParaRPr lang="en-US" sz="1700" b="1" dirty="0"/>
                    </a:p>
                  </a:txBody>
                  <a:tcPr/>
                </a:tc>
                <a:tc>
                  <a:txBody>
                    <a:bodyPr/>
                    <a:lstStyle/>
                    <a:p>
                      <a:pPr algn="r"/>
                      <a:r>
                        <a:rPr lang="en-US" sz="1700" b="1" dirty="0" smtClean="0"/>
                        <a:t>$8.47</a:t>
                      </a:r>
                      <a:endParaRPr lang="en-US" sz="1700" b="1" dirty="0"/>
                    </a:p>
                  </a:txBody>
                  <a:tcPr/>
                </a:tc>
                <a:tc>
                  <a:txBody>
                    <a:bodyPr/>
                    <a:lstStyle/>
                    <a:p>
                      <a:pPr algn="r"/>
                      <a:r>
                        <a:rPr lang="en-US" sz="1700" b="1" dirty="0" smtClean="0"/>
                        <a:t>$17.13</a:t>
                      </a:r>
                    </a:p>
                  </a:txBody>
                  <a:tcPr/>
                </a:tc>
                <a:tc>
                  <a:txBody>
                    <a:bodyPr/>
                    <a:lstStyle/>
                    <a:p>
                      <a:pPr algn="r"/>
                      <a:r>
                        <a:rPr lang="en-US" sz="1700" b="1" dirty="0" smtClean="0"/>
                        <a:t>$19.88</a:t>
                      </a:r>
                    </a:p>
                  </a:txBody>
                  <a:tcPr/>
                </a:tc>
              </a:tr>
            </a:tbl>
          </a:graphicData>
        </a:graphic>
      </p:graphicFrame>
    </p:spTree>
    <p:extLst>
      <p:ext uri="{BB962C8B-B14F-4D97-AF65-F5344CB8AC3E}">
        <p14:creationId xmlns="" xmlns:p14="http://schemas.microsoft.com/office/powerpoint/2010/main" val="679320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a:t>
            </a:r>
            <a:endParaRPr lang="en-US" dirty="0"/>
          </a:p>
        </p:txBody>
      </p:sp>
      <p:sp>
        <p:nvSpPr>
          <p:cNvPr id="2" name="Text Placeholder 1"/>
          <p:cNvSpPr>
            <a:spLocks noGrp="1"/>
          </p:cNvSpPr>
          <p:nvPr>
            <p:ph type="body" sz="quarter" idx="10"/>
          </p:nvPr>
        </p:nvSpPr>
        <p:spPr/>
        <p:txBody>
          <a:bodyPr/>
          <a:lstStyle/>
          <a:p>
            <a:r>
              <a:rPr lang="en-US" dirty="0" smtClean="0">
                <a:solidFill>
                  <a:schemeClr val="tx1">
                    <a:lumMod val="25000"/>
                    <a:lumOff val="75000"/>
                  </a:schemeClr>
                </a:solidFill>
              </a:rPr>
              <a:t>Responses to Stakeholder Comments, and Associated Revisions</a:t>
            </a:r>
          </a:p>
          <a:p>
            <a:pPr lvl="1"/>
            <a:r>
              <a:rPr lang="en-US" dirty="0" smtClean="0">
                <a:solidFill>
                  <a:schemeClr val="tx1">
                    <a:lumMod val="25000"/>
                    <a:lumOff val="75000"/>
                  </a:schemeClr>
                </a:solidFill>
              </a:rPr>
              <a:t>Electrical Interconnection Network Upgrade Costs</a:t>
            </a:r>
          </a:p>
          <a:p>
            <a:pPr lvl="1"/>
            <a:r>
              <a:rPr lang="en-US" dirty="0" smtClean="0">
                <a:solidFill>
                  <a:schemeClr val="tx1">
                    <a:lumMod val="25000"/>
                    <a:lumOff val="75000"/>
                  </a:schemeClr>
                </a:solidFill>
              </a:rPr>
              <a:t>Oil Inventory and Other Non-Depreciable Assets</a:t>
            </a:r>
          </a:p>
          <a:p>
            <a:pPr lvl="1"/>
            <a:r>
              <a:rPr lang="en-US" dirty="0">
                <a:solidFill>
                  <a:schemeClr val="tx1">
                    <a:lumMod val="25000"/>
                    <a:lumOff val="75000"/>
                  </a:schemeClr>
                </a:solidFill>
              </a:rPr>
              <a:t>CT E&amp;AS RTR Payback</a:t>
            </a:r>
          </a:p>
          <a:p>
            <a:pPr lvl="1"/>
            <a:r>
              <a:rPr lang="en-US" dirty="0" smtClean="0">
                <a:solidFill>
                  <a:schemeClr val="tx1">
                    <a:lumMod val="25000"/>
                    <a:lumOff val="75000"/>
                  </a:schemeClr>
                </a:solidFill>
              </a:rPr>
              <a:t>CC E&amp;AS Representative Units </a:t>
            </a:r>
          </a:p>
          <a:p>
            <a:pPr lvl="1"/>
            <a:r>
              <a:rPr lang="en-US" dirty="0" smtClean="0">
                <a:solidFill>
                  <a:schemeClr val="tx1">
                    <a:lumMod val="25000"/>
                    <a:lumOff val="75000"/>
                  </a:schemeClr>
                </a:solidFill>
              </a:rPr>
              <a:t>Electricity Futures and PER/PFP Assumption</a:t>
            </a:r>
          </a:p>
          <a:p>
            <a:pPr lvl="1"/>
            <a:r>
              <a:rPr lang="en-US" dirty="0" smtClean="0">
                <a:solidFill>
                  <a:schemeClr val="tx1">
                    <a:lumMod val="25000"/>
                    <a:lumOff val="75000"/>
                  </a:schemeClr>
                </a:solidFill>
              </a:rPr>
              <a:t>Consideration </a:t>
            </a:r>
            <a:r>
              <a:rPr lang="en-US" dirty="0">
                <a:solidFill>
                  <a:schemeClr val="tx1">
                    <a:lumMod val="25000"/>
                    <a:lumOff val="75000"/>
                  </a:schemeClr>
                </a:solidFill>
              </a:rPr>
              <a:t>of </a:t>
            </a:r>
            <a:r>
              <a:rPr lang="en-US" dirty="0" smtClean="0">
                <a:solidFill>
                  <a:schemeClr val="tx1">
                    <a:lumMod val="25000"/>
                    <a:lumOff val="75000"/>
                  </a:schemeClr>
                </a:solidFill>
              </a:rPr>
              <a:t>Lumpiness</a:t>
            </a:r>
          </a:p>
          <a:p>
            <a:pPr lvl="1"/>
            <a:r>
              <a:rPr lang="en-US" dirty="0" smtClean="0">
                <a:solidFill>
                  <a:schemeClr val="tx1">
                    <a:lumMod val="25000"/>
                    <a:lumOff val="75000"/>
                  </a:schemeClr>
                </a:solidFill>
              </a:rPr>
              <a:t>Summary of Changes</a:t>
            </a:r>
            <a:endParaRPr lang="en-US" sz="1600" dirty="0" smtClean="0">
              <a:solidFill>
                <a:schemeClr val="tx1">
                  <a:lumMod val="25000"/>
                  <a:lumOff val="75000"/>
                </a:schemeClr>
              </a:solidFill>
            </a:endParaRPr>
          </a:p>
          <a:p>
            <a:r>
              <a:rPr lang="en-US" dirty="0" smtClean="0"/>
              <a:t>Recommendation</a:t>
            </a:r>
          </a:p>
          <a:p>
            <a:pPr lvl="1"/>
            <a:r>
              <a:rPr lang="en-US" dirty="0" smtClean="0"/>
              <a:t>Principles for Selecting Reference Technology</a:t>
            </a:r>
          </a:p>
          <a:p>
            <a:pPr lvl="1"/>
            <a:r>
              <a:rPr lang="en-US" dirty="0" smtClean="0"/>
              <a:t>Review of Reference Technologies</a:t>
            </a:r>
          </a:p>
          <a:p>
            <a:pPr lvl="1"/>
            <a:r>
              <a:rPr lang="en-US" dirty="0" smtClean="0"/>
              <a:t>Recommended Net CONE Based on CC</a:t>
            </a:r>
          </a:p>
          <a:p>
            <a:pPr lvl="1"/>
            <a:r>
              <a:rPr lang="en-US" dirty="0" smtClean="0"/>
              <a:t>Locational Net CONE</a:t>
            </a:r>
          </a:p>
        </p:txBody>
      </p:sp>
    </p:spTree>
    <p:extLst>
      <p:ext uri="{BB962C8B-B14F-4D97-AF65-F5344CB8AC3E}">
        <p14:creationId xmlns="" xmlns:p14="http://schemas.microsoft.com/office/powerpoint/2010/main" val="494825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124" y="634324"/>
            <a:ext cx="7879201" cy="530352"/>
          </a:xfrm>
        </p:spPr>
        <p:txBody>
          <a:bodyPr/>
          <a:lstStyle/>
          <a:p>
            <a:r>
              <a:rPr lang="en-US" sz="2500" dirty="0" smtClean="0"/>
              <a:t>Principles for Selecting a Reference Technology</a:t>
            </a:r>
            <a:endParaRPr lang="en-US" sz="2500" dirty="0"/>
          </a:p>
        </p:txBody>
      </p:sp>
      <p:sp>
        <p:nvSpPr>
          <p:cNvPr id="3" name="Text Placeholder 2"/>
          <p:cNvSpPr>
            <a:spLocks noGrp="1"/>
          </p:cNvSpPr>
          <p:nvPr>
            <p:ph type="body" sz="quarter" idx="10"/>
          </p:nvPr>
        </p:nvSpPr>
        <p:spPr>
          <a:xfrm>
            <a:off x="465513" y="1272717"/>
            <a:ext cx="8570422" cy="4703991"/>
          </a:xfrm>
        </p:spPr>
        <p:txBody>
          <a:bodyPr/>
          <a:lstStyle/>
          <a:p>
            <a:r>
              <a:rPr lang="en-US" sz="1600" dirty="0" smtClean="0">
                <a:solidFill>
                  <a:schemeClr val="tx1"/>
                </a:solidFill>
              </a:rPr>
              <a:t>Objective</a:t>
            </a:r>
            <a:endParaRPr lang="en-US" sz="1600" dirty="0">
              <a:solidFill>
                <a:schemeClr val="tx1"/>
              </a:solidFill>
            </a:endParaRPr>
          </a:p>
          <a:p>
            <a:pPr lvl="1"/>
            <a:r>
              <a:rPr lang="en-US" sz="1400" dirty="0" smtClean="0">
                <a:solidFill>
                  <a:schemeClr val="tx1"/>
                </a:solidFill>
              </a:rPr>
              <a:t>Estimate Net CONE that supports prices that are on a long-term average basis just </a:t>
            </a:r>
            <a:r>
              <a:rPr lang="en-US" sz="1400" dirty="0">
                <a:solidFill>
                  <a:schemeClr val="tx1"/>
                </a:solidFill>
              </a:rPr>
              <a:t>high enough to attract sufficient new investment </a:t>
            </a:r>
            <a:r>
              <a:rPr lang="en-US" sz="1400" dirty="0" smtClean="0">
                <a:solidFill>
                  <a:schemeClr val="tx1"/>
                </a:solidFill>
              </a:rPr>
              <a:t>to meet resource adequacy objectives</a:t>
            </a:r>
          </a:p>
          <a:p>
            <a:pPr>
              <a:spcBef>
                <a:spcPts val="600"/>
              </a:spcBef>
            </a:pPr>
            <a:r>
              <a:rPr lang="en-US" sz="1600" dirty="0" smtClean="0">
                <a:solidFill>
                  <a:schemeClr val="tx1"/>
                </a:solidFill>
              </a:rPr>
              <a:t>Criteria for selecting the Reference Technology to meet the objective</a:t>
            </a:r>
          </a:p>
          <a:p>
            <a:pPr lvl="1">
              <a:spcBef>
                <a:spcPts val="400"/>
              </a:spcBef>
            </a:pPr>
            <a:r>
              <a:rPr lang="en-US" sz="1400" dirty="0" smtClean="0">
                <a:solidFill>
                  <a:schemeClr val="tx1"/>
                </a:solidFill>
              </a:rPr>
              <a:t>Reliably able to help meet load</a:t>
            </a:r>
          </a:p>
          <a:p>
            <a:pPr lvl="2">
              <a:spcBef>
                <a:spcPts val="400"/>
              </a:spcBef>
            </a:pPr>
            <a:r>
              <a:rPr lang="en-US" sz="1200" dirty="0" smtClean="0">
                <a:solidFill>
                  <a:schemeClr val="tx1"/>
                </a:solidFill>
              </a:rPr>
              <a:t>Complies </a:t>
            </a:r>
            <a:r>
              <a:rPr lang="en-US" sz="1200" dirty="0">
                <a:solidFill>
                  <a:schemeClr val="tx1"/>
                </a:solidFill>
              </a:rPr>
              <a:t>with all environmental </a:t>
            </a:r>
            <a:r>
              <a:rPr lang="en-US" sz="1200" dirty="0" smtClean="0">
                <a:solidFill>
                  <a:schemeClr val="tx1"/>
                </a:solidFill>
              </a:rPr>
              <a:t>regulations</a:t>
            </a:r>
          </a:p>
          <a:p>
            <a:pPr lvl="2">
              <a:spcBef>
                <a:spcPts val="400"/>
              </a:spcBef>
            </a:pPr>
            <a:r>
              <a:rPr lang="en-US" sz="1200" dirty="0" err="1" smtClean="0">
                <a:solidFill>
                  <a:schemeClr val="tx1"/>
                </a:solidFill>
              </a:rPr>
              <a:t>Dispatchable</a:t>
            </a:r>
            <a:r>
              <a:rPr lang="en-US" sz="1200" dirty="0" smtClean="0">
                <a:solidFill>
                  <a:schemeClr val="tx1"/>
                </a:solidFill>
              </a:rPr>
              <a:t> technology that could be available to generate whenever capacity is scarce</a:t>
            </a:r>
            <a:endParaRPr lang="en-US" sz="1200" dirty="0">
              <a:solidFill>
                <a:schemeClr val="tx1"/>
              </a:solidFill>
            </a:endParaRPr>
          </a:p>
          <a:p>
            <a:pPr lvl="1">
              <a:spcBef>
                <a:spcPts val="400"/>
              </a:spcBef>
            </a:pPr>
            <a:r>
              <a:rPr lang="en-US" sz="1400" dirty="0" smtClean="0">
                <a:solidFill>
                  <a:schemeClr val="tx1"/>
                </a:solidFill>
              </a:rPr>
              <a:t>Likely to be economic for merchant entry as part of long-term equilibrium</a:t>
            </a:r>
          </a:p>
          <a:p>
            <a:pPr lvl="2">
              <a:spcBef>
                <a:spcPts val="400"/>
              </a:spcBef>
            </a:pPr>
            <a:r>
              <a:rPr lang="en-US" sz="1200" dirty="0" smtClean="0">
                <a:solidFill>
                  <a:schemeClr val="tx1"/>
                </a:solidFill>
              </a:rPr>
              <a:t>Demonstrated </a:t>
            </a:r>
            <a:r>
              <a:rPr lang="en-US" sz="1200" dirty="0">
                <a:solidFill>
                  <a:schemeClr val="tx1"/>
                </a:solidFill>
              </a:rPr>
              <a:t>commercial interest </a:t>
            </a:r>
            <a:r>
              <a:rPr lang="en-US" sz="1200" dirty="0" smtClean="0">
                <a:solidFill>
                  <a:schemeClr val="tx1"/>
                </a:solidFill>
              </a:rPr>
              <a:t>by merchant </a:t>
            </a:r>
            <a:r>
              <a:rPr lang="en-US" sz="1200" dirty="0">
                <a:solidFill>
                  <a:schemeClr val="tx1"/>
                </a:solidFill>
              </a:rPr>
              <a:t>developers, as evidenced by projects recently completed, under construction, or in the queue in New England or the rest of U.S.</a:t>
            </a:r>
          </a:p>
          <a:p>
            <a:pPr lvl="2">
              <a:spcBef>
                <a:spcPts val="400"/>
              </a:spcBef>
            </a:pPr>
            <a:r>
              <a:rPr lang="en-US" sz="1200" dirty="0">
                <a:solidFill>
                  <a:schemeClr val="tx1"/>
                </a:solidFill>
              </a:rPr>
              <a:t>Estimated Net CONE is not so high as to make it implausible that the technology </a:t>
            </a:r>
            <a:r>
              <a:rPr lang="en-US" sz="1200" dirty="0" smtClean="0">
                <a:solidFill>
                  <a:schemeClr val="tx1"/>
                </a:solidFill>
              </a:rPr>
              <a:t>would be part </a:t>
            </a:r>
            <a:r>
              <a:rPr lang="en-US" sz="1200" dirty="0">
                <a:solidFill>
                  <a:schemeClr val="tx1"/>
                </a:solidFill>
              </a:rPr>
              <a:t>of the </a:t>
            </a:r>
            <a:r>
              <a:rPr lang="en-US" sz="1200" dirty="0" smtClean="0">
                <a:solidFill>
                  <a:schemeClr val="tx1"/>
                </a:solidFill>
              </a:rPr>
              <a:t>long-term mix of resources entering the market</a:t>
            </a:r>
          </a:p>
          <a:p>
            <a:pPr lvl="2">
              <a:spcBef>
                <a:spcPts val="400"/>
              </a:spcBef>
            </a:pPr>
            <a:r>
              <a:rPr lang="en-US" sz="1200" dirty="0">
                <a:solidFill>
                  <a:schemeClr val="tx1"/>
                </a:solidFill>
              </a:rPr>
              <a:t>Available as </a:t>
            </a:r>
            <a:r>
              <a:rPr lang="en-US" sz="1200" dirty="0" smtClean="0">
                <a:solidFill>
                  <a:schemeClr val="tx1"/>
                </a:solidFill>
              </a:rPr>
              <a:t>standardized</a:t>
            </a:r>
            <a:r>
              <a:rPr lang="en-US" sz="1200" dirty="0">
                <a:solidFill>
                  <a:schemeClr val="tx1"/>
                </a:solidFill>
              </a:rPr>
              <a:t>, utility-scale commercial </a:t>
            </a:r>
            <a:r>
              <a:rPr lang="en-US" sz="1200" dirty="0" smtClean="0">
                <a:solidFill>
                  <a:schemeClr val="tx1"/>
                </a:solidFill>
              </a:rPr>
              <a:t>plants without inherent constraints on the amount that could enter</a:t>
            </a:r>
            <a:endParaRPr lang="en-US" sz="1200" dirty="0">
              <a:solidFill>
                <a:schemeClr val="tx1"/>
              </a:solidFill>
            </a:endParaRPr>
          </a:p>
          <a:p>
            <a:pPr lvl="1">
              <a:spcBef>
                <a:spcPts val="400"/>
              </a:spcBef>
            </a:pPr>
            <a:r>
              <a:rPr lang="en-US" sz="1400" dirty="0" smtClean="0">
                <a:solidFill>
                  <a:schemeClr val="tx1"/>
                </a:solidFill>
              </a:rPr>
              <a:t>Can estimate Net CONE with low uncertainty</a:t>
            </a:r>
          </a:p>
          <a:p>
            <a:pPr lvl="2">
              <a:spcBef>
                <a:spcPts val="400"/>
              </a:spcBef>
            </a:pPr>
            <a:r>
              <a:rPr lang="en-US" sz="1200" dirty="0" smtClean="0">
                <a:solidFill>
                  <a:schemeClr val="tx1"/>
                </a:solidFill>
              </a:rPr>
              <a:t>Cost estimates have less uncertainty, based on established, standardized technologies</a:t>
            </a:r>
          </a:p>
          <a:p>
            <a:pPr lvl="2">
              <a:spcBef>
                <a:spcPts val="400"/>
              </a:spcBef>
            </a:pPr>
            <a:r>
              <a:rPr lang="en-US" sz="1200" dirty="0" smtClean="0">
                <a:solidFill>
                  <a:schemeClr val="tx1"/>
                </a:solidFill>
              </a:rPr>
              <a:t>E&amp;AS estimates have less uncertainty </a:t>
            </a:r>
            <a:r>
              <a:rPr lang="en-US" sz="1200" dirty="0">
                <a:solidFill>
                  <a:schemeClr val="tx1"/>
                </a:solidFill>
              </a:rPr>
              <a:t>relative to other </a:t>
            </a:r>
            <a:r>
              <a:rPr lang="en-US" sz="1200" dirty="0" smtClean="0">
                <a:solidFill>
                  <a:schemeClr val="tx1"/>
                </a:solidFill>
              </a:rPr>
              <a:t>technologies</a:t>
            </a:r>
          </a:p>
          <a:p>
            <a:pPr>
              <a:spcBef>
                <a:spcPts val="600"/>
              </a:spcBef>
            </a:pPr>
            <a:r>
              <a:rPr lang="en-US" sz="1600" dirty="0" smtClean="0">
                <a:solidFill>
                  <a:schemeClr val="tx1"/>
                </a:solidFill>
              </a:rPr>
              <a:t>Additional considerations</a:t>
            </a:r>
          </a:p>
          <a:p>
            <a:pPr lvl="1">
              <a:spcBef>
                <a:spcPts val="400"/>
              </a:spcBef>
            </a:pPr>
            <a:r>
              <a:rPr lang="en-US" sz="1400" dirty="0" smtClean="0">
                <a:solidFill>
                  <a:schemeClr val="tx1"/>
                </a:solidFill>
              </a:rPr>
              <a:t>Several </a:t>
            </a:r>
            <a:r>
              <a:rPr lang="en-US" sz="1400" dirty="0">
                <a:solidFill>
                  <a:schemeClr val="tx1"/>
                </a:solidFill>
              </a:rPr>
              <a:t>technologies might be economic in a long-term equilibrium, with the same long-term average Net CONE, </a:t>
            </a:r>
            <a:r>
              <a:rPr lang="en-US" sz="1400" dirty="0" smtClean="0">
                <a:solidFill>
                  <a:schemeClr val="tx1"/>
                </a:solidFill>
              </a:rPr>
              <a:t>even if not currently economic due to temporary market conditions</a:t>
            </a:r>
            <a:endParaRPr lang="en-US" sz="1400" dirty="0">
              <a:solidFill>
                <a:schemeClr val="tx1"/>
              </a:solidFill>
            </a:endParaRPr>
          </a:p>
          <a:p>
            <a:pPr lvl="2">
              <a:spcBef>
                <a:spcPts val="200"/>
              </a:spcBef>
            </a:pPr>
            <a:r>
              <a:rPr lang="en-US" sz="1200" dirty="0">
                <a:solidFill>
                  <a:schemeClr val="tx1"/>
                </a:solidFill>
              </a:rPr>
              <a:t>It is important not to switch reference technologies </a:t>
            </a:r>
            <a:r>
              <a:rPr lang="en-US" sz="1200" dirty="0" smtClean="0">
                <a:solidFill>
                  <a:schemeClr val="tx1"/>
                </a:solidFill>
              </a:rPr>
              <a:t>back and forth over </a:t>
            </a:r>
            <a:r>
              <a:rPr lang="en-US" sz="1200" dirty="0">
                <a:solidFill>
                  <a:schemeClr val="tx1"/>
                </a:solidFill>
              </a:rPr>
              <a:t>time, particularly not in pursuit of the technology whose Net CONE is temporarily lowest, as doing so will tend to </a:t>
            </a:r>
            <a:r>
              <a:rPr lang="en-US" sz="1200" dirty="0" smtClean="0">
                <a:solidFill>
                  <a:schemeClr val="tx1"/>
                </a:solidFill>
              </a:rPr>
              <a:t>under-procure</a:t>
            </a:r>
            <a:endParaRPr lang="en-US" sz="1200" dirty="0">
              <a:solidFill>
                <a:schemeClr val="tx1"/>
              </a:solidFill>
            </a:endParaRPr>
          </a:p>
          <a:p>
            <a:pPr lvl="2">
              <a:spcBef>
                <a:spcPts val="200"/>
              </a:spcBef>
            </a:pPr>
            <a:r>
              <a:rPr lang="en-US" sz="1200" dirty="0">
                <a:solidFill>
                  <a:schemeClr val="tx1"/>
                </a:solidFill>
              </a:rPr>
              <a:t>If multiple technologies </a:t>
            </a:r>
            <a:r>
              <a:rPr lang="en-US" sz="1200" dirty="0" smtClean="0">
                <a:solidFill>
                  <a:schemeClr val="tx1"/>
                </a:solidFill>
              </a:rPr>
              <a:t>meet the </a:t>
            </a:r>
            <a:r>
              <a:rPr lang="en-US" sz="1200" dirty="0">
                <a:solidFill>
                  <a:schemeClr val="tx1"/>
                </a:solidFill>
              </a:rPr>
              <a:t>criteria, taking an average of their Net CONEs could help stabilize </a:t>
            </a:r>
            <a:r>
              <a:rPr lang="en-US" sz="1200" dirty="0" smtClean="0">
                <a:solidFill>
                  <a:schemeClr val="tx1"/>
                </a:solidFill>
              </a:rPr>
              <a:t>market outcomes and </a:t>
            </a:r>
            <a:r>
              <a:rPr lang="en-US" sz="1200" dirty="0">
                <a:solidFill>
                  <a:schemeClr val="tx1"/>
                </a:solidFill>
              </a:rPr>
              <a:t>reduce the risk of estimation </a:t>
            </a:r>
            <a:r>
              <a:rPr lang="en-US" sz="1200" dirty="0" smtClean="0">
                <a:solidFill>
                  <a:schemeClr val="tx1"/>
                </a:solidFill>
              </a:rPr>
              <a:t>errors</a:t>
            </a:r>
            <a:endParaRPr lang="en-US" sz="1200" dirty="0">
              <a:solidFill>
                <a:schemeClr val="tx1"/>
              </a:solidFill>
            </a:endParaRPr>
          </a:p>
        </p:txBody>
      </p:sp>
    </p:spTree>
    <p:extLst>
      <p:ext uri="{BB962C8B-B14F-4D97-AF65-F5344CB8AC3E}">
        <p14:creationId xmlns="" xmlns:p14="http://schemas.microsoft.com/office/powerpoint/2010/main" val="4111372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416043447"/>
              </p:ext>
            </p:extLst>
          </p:nvPr>
        </p:nvGraphicFramePr>
        <p:xfrm>
          <a:off x="343875" y="1811725"/>
          <a:ext cx="8510955" cy="3657600"/>
        </p:xfrm>
        <a:graphic>
          <a:graphicData uri="http://schemas.openxmlformats.org/drawingml/2006/table">
            <a:tbl>
              <a:tblPr firstRow="1" bandRow="1">
                <a:tableStyleId>{5C22544A-7EE6-4342-B048-85BDC9FD1C3A}</a:tableStyleId>
              </a:tblPr>
              <a:tblGrid>
                <a:gridCol w="1328617"/>
                <a:gridCol w="1062893"/>
                <a:gridCol w="1183613"/>
                <a:gridCol w="964782"/>
                <a:gridCol w="875163"/>
                <a:gridCol w="1498716"/>
                <a:gridCol w="1597171"/>
              </a:tblGrid>
              <a:tr h="370840">
                <a:tc>
                  <a:txBody>
                    <a:bodyPr/>
                    <a:lstStyle/>
                    <a:p>
                      <a:pPr algn="r"/>
                      <a:r>
                        <a:rPr lang="en-US" sz="1600" dirty="0" smtClean="0">
                          <a:solidFill>
                            <a:schemeClr val="bg2">
                              <a:lumMod val="60000"/>
                              <a:lumOff val="40000"/>
                            </a:schemeClr>
                          </a:solidFill>
                        </a:rPr>
                        <a:t>Criteria:</a:t>
                      </a:r>
                      <a:endParaRPr lang="en-US" sz="1600" dirty="0">
                        <a:solidFill>
                          <a:schemeClr val="bg2">
                            <a:lumMod val="60000"/>
                            <a:lumOff val="40000"/>
                          </a:schemeClr>
                        </a:solidFill>
                      </a:endParaRPr>
                    </a:p>
                  </a:txBody>
                  <a:tcPr anchor="ct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2">
                              <a:lumMod val="60000"/>
                              <a:lumOff val="40000"/>
                            </a:schemeClr>
                          </a:solidFill>
                        </a:rPr>
                        <a:t>1. Reliably</a:t>
                      </a:r>
                      <a:r>
                        <a:rPr lang="en-US" sz="1600" baseline="0" dirty="0" smtClean="0">
                          <a:solidFill>
                            <a:schemeClr val="bg2">
                              <a:lumMod val="60000"/>
                              <a:lumOff val="40000"/>
                            </a:schemeClr>
                          </a:solidFill>
                        </a:rPr>
                        <a:t> a</a:t>
                      </a:r>
                      <a:r>
                        <a:rPr lang="en-US" sz="1600" dirty="0" smtClean="0">
                          <a:solidFill>
                            <a:schemeClr val="bg2">
                              <a:lumMod val="60000"/>
                              <a:lumOff val="40000"/>
                            </a:schemeClr>
                          </a:solidFill>
                        </a:rPr>
                        <a:t>ble to help meet load during</a:t>
                      </a:r>
                      <a:r>
                        <a:rPr lang="en-US" sz="1600" baseline="0" dirty="0" smtClean="0">
                          <a:solidFill>
                            <a:schemeClr val="bg2">
                              <a:lumMod val="60000"/>
                              <a:lumOff val="40000"/>
                            </a:schemeClr>
                          </a:solidFill>
                        </a:rPr>
                        <a:t> scarcity</a:t>
                      </a:r>
                      <a:endParaRPr lang="en-US" sz="1600" dirty="0" smtClean="0">
                        <a:solidFill>
                          <a:schemeClr val="bg2">
                            <a:lumMod val="60000"/>
                            <a:lumOff val="40000"/>
                          </a:schemeClr>
                        </a:solidFill>
                      </a:endParaRPr>
                    </a:p>
                  </a:txBody>
                  <a:tcPr anchor="ct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chemeClr val="bg2">
                            <a:lumMod val="60000"/>
                            <a:lumOff val="40000"/>
                          </a:schemeClr>
                        </a:solidFill>
                      </a:endParaRPr>
                    </a:p>
                  </a:txBody>
                  <a:tcPr anchor="ct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2">
                              <a:lumMod val="60000"/>
                              <a:lumOff val="40000"/>
                            </a:schemeClr>
                          </a:solidFill>
                        </a:rPr>
                        <a:t>2.</a:t>
                      </a:r>
                      <a:r>
                        <a:rPr lang="en-US" sz="1600" baseline="0" dirty="0" smtClean="0">
                          <a:solidFill>
                            <a:schemeClr val="bg2">
                              <a:lumMod val="60000"/>
                              <a:lumOff val="40000"/>
                            </a:schemeClr>
                          </a:solidFill>
                        </a:rPr>
                        <a:t> Likely economic</a:t>
                      </a:r>
                      <a:endParaRPr lang="en-US" sz="1600" dirty="0" smtClean="0">
                        <a:solidFill>
                          <a:schemeClr val="bg2">
                            <a:lumMod val="60000"/>
                            <a:lumOff val="40000"/>
                          </a:schemeClr>
                        </a:solidFill>
                      </a:endParaRPr>
                    </a:p>
                  </a:txBody>
                  <a:tcPr anchor="ctr"/>
                </a:tc>
                <a:tc hMerge="1">
                  <a:txBody>
                    <a:bodyPr/>
                    <a:lstStyle/>
                    <a:p>
                      <a:endParaRPr lang="en-US" dirty="0"/>
                    </a:p>
                  </a:txBody>
                  <a:tcPr anchor="ctr"/>
                </a:tc>
                <a:tc gridSpan="2">
                  <a:txBody>
                    <a:bodyPr/>
                    <a:lstStyle/>
                    <a:p>
                      <a:pPr algn="ctr"/>
                      <a:r>
                        <a:rPr lang="en-US" sz="1600" dirty="0" smtClean="0">
                          <a:solidFill>
                            <a:schemeClr val="bg2">
                              <a:lumMod val="60000"/>
                              <a:lumOff val="40000"/>
                            </a:schemeClr>
                          </a:solidFill>
                        </a:rPr>
                        <a:t>3. E</a:t>
                      </a:r>
                      <a:r>
                        <a:rPr lang="en-US" sz="1600" baseline="0" dirty="0" smtClean="0">
                          <a:solidFill>
                            <a:schemeClr val="bg2">
                              <a:lumMod val="60000"/>
                              <a:lumOff val="40000"/>
                            </a:schemeClr>
                          </a:solidFill>
                        </a:rPr>
                        <a:t>stimate with limited uncertainty</a:t>
                      </a:r>
                      <a:endParaRPr lang="en-US" sz="1600" dirty="0">
                        <a:solidFill>
                          <a:schemeClr val="bg2">
                            <a:lumMod val="60000"/>
                            <a:lumOff val="40000"/>
                          </a:schemeClr>
                        </a:solidFill>
                      </a:endParaRPr>
                    </a:p>
                  </a:txBody>
                  <a:tcPr anchor="ctr"/>
                </a:tc>
                <a:tc hMerge="1">
                  <a:txBody>
                    <a:bodyPr/>
                    <a:lstStyle/>
                    <a:p>
                      <a:pPr algn="ctr"/>
                      <a:endParaRPr lang="en-US" sz="1600" dirty="0">
                        <a:solidFill>
                          <a:schemeClr val="bg2">
                            <a:lumMod val="60000"/>
                            <a:lumOff val="40000"/>
                          </a:schemeClr>
                        </a:solidFill>
                      </a:endParaRPr>
                    </a:p>
                  </a:txBody>
                  <a:tcPr anchor="ctr"/>
                </a:tc>
              </a:tr>
              <a:tr h="370840">
                <a:tc>
                  <a:txBody>
                    <a:bodyPr/>
                    <a:lstStyle/>
                    <a:p>
                      <a:r>
                        <a:rPr lang="en-US" sz="1600" dirty="0" smtClean="0">
                          <a:solidFill>
                            <a:schemeClr val="bg2">
                              <a:lumMod val="60000"/>
                              <a:lumOff val="40000"/>
                            </a:schemeClr>
                          </a:solidFill>
                        </a:rPr>
                        <a:t>Technology</a:t>
                      </a:r>
                      <a:endParaRPr lang="en-US" sz="1600" dirty="0">
                        <a:solidFill>
                          <a:schemeClr val="bg2">
                            <a:lumMod val="60000"/>
                            <a:lumOff val="40000"/>
                          </a:schemeClr>
                        </a:solidFill>
                      </a:endParaRPr>
                    </a:p>
                  </a:txBody>
                  <a:tcPr anchor="b">
                    <a:solidFill>
                      <a:schemeClr val="accent1"/>
                    </a:solidFill>
                  </a:tcPr>
                </a:tc>
                <a:tc>
                  <a:txBody>
                    <a:bodyPr/>
                    <a:lstStyle/>
                    <a:p>
                      <a:r>
                        <a:rPr lang="en-US" sz="1400" dirty="0" smtClean="0">
                          <a:solidFill>
                            <a:schemeClr val="bg2">
                              <a:lumMod val="60000"/>
                              <a:lumOff val="40000"/>
                            </a:schemeClr>
                          </a:solidFill>
                        </a:rPr>
                        <a:t>Meets</a:t>
                      </a:r>
                      <a:r>
                        <a:rPr lang="en-US" sz="1400" baseline="0" dirty="0" smtClean="0">
                          <a:solidFill>
                            <a:schemeClr val="bg2">
                              <a:lumMod val="60000"/>
                              <a:lumOff val="40000"/>
                            </a:schemeClr>
                          </a:solidFill>
                        </a:rPr>
                        <a:t> Environ. Regulations</a:t>
                      </a:r>
                      <a:endParaRPr lang="en-US" sz="1400" dirty="0">
                        <a:solidFill>
                          <a:schemeClr val="bg2">
                            <a:lumMod val="60000"/>
                            <a:lumOff val="40000"/>
                          </a:schemeClr>
                        </a:solidFill>
                      </a:endParaRPr>
                    </a:p>
                  </a:txBody>
                  <a:tcPr anchor="b">
                    <a:solidFill>
                      <a:schemeClr val="accent1"/>
                    </a:solidFill>
                  </a:tcPr>
                </a:tc>
                <a:tc>
                  <a:txBody>
                    <a:bodyPr/>
                    <a:lstStyle/>
                    <a:p>
                      <a:pPr marL="0" algn="l" defTabSz="457200" rtl="0" eaLnBrk="1" latinLnBrk="0" hangingPunct="1"/>
                      <a:r>
                        <a:rPr lang="en-US" sz="1400" kern="1200" dirty="0" err="1" smtClean="0">
                          <a:solidFill>
                            <a:schemeClr val="bg2">
                              <a:lumMod val="60000"/>
                              <a:lumOff val="40000"/>
                            </a:schemeClr>
                          </a:solidFill>
                          <a:latin typeface="+mn-lt"/>
                          <a:ea typeface="+mn-ea"/>
                          <a:cs typeface="+mn-cs"/>
                        </a:rPr>
                        <a:t>Dispatchable</a:t>
                      </a:r>
                      <a:endParaRPr lang="en-US" sz="1400" kern="1200" dirty="0">
                        <a:solidFill>
                          <a:schemeClr val="bg2">
                            <a:lumMod val="60000"/>
                            <a:lumOff val="40000"/>
                          </a:schemeClr>
                        </a:solidFill>
                        <a:latin typeface="+mn-lt"/>
                        <a:ea typeface="+mn-ea"/>
                        <a:cs typeface="+mn-cs"/>
                      </a:endParaRPr>
                    </a:p>
                  </a:txBody>
                  <a:tcPr anchor="b">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60000"/>
                              <a:lumOff val="40000"/>
                            </a:schemeClr>
                          </a:solidFill>
                        </a:rPr>
                        <a:t>Recently</a:t>
                      </a:r>
                      <a:r>
                        <a:rPr lang="en-US" sz="1400" baseline="0" dirty="0" smtClean="0">
                          <a:solidFill>
                            <a:schemeClr val="bg2">
                              <a:lumMod val="60000"/>
                              <a:lumOff val="40000"/>
                            </a:schemeClr>
                          </a:solidFill>
                        </a:rPr>
                        <a:t> </a:t>
                      </a:r>
                      <a:r>
                        <a:rPr lang="en-US" sz="1400" dirty="0" smtClean="0">
                          <a:solidFill>
                            <a:schemeClr val="bg2">
                              <a:lumMod val="60000"/>
                              <a:lumOff val="40000"/>
                            </a:schemeClr>
                          </a:solidFill>
                        </a:rPr>
                        <a:t>Built</a:t>
                      </a:r>
                      <a:r>
                        <a:rPr lang="en-US" sz="1400" baseline="0" dirty="0" smtClean="0">
                          <a:solidFill>
                            <a:schemeClr val="bg2">
                              <a:lumMod val="60000"/>
                              <a:lumOff val="40000"/>
                            </a:schemeClr>
                          </a:solidFill>
                        </a:rPr>
                        <a:t> or</a:t>
                      </a:r>
                      <a:r>
                        <a:rPr lang="en-US" sz="1400" dirty="0" smtClean="0">
                          <a:solidFill>
                            <a:schemeClr val="bg2">
                              <a:lumMod val="60000"/>
                              <a:lumOff val="40000"/>
                            </a:schemeClr>
                          </a:solidFill>
                        </a:rPr>
                        <a:t> Proposed</a:t>
                      </a:r>
                    </a:p>
                  </a:txBody>
                  <a:tcPr anchor="b">
                    <a:solidFill>
                      <a:schemeClr val="accent1"/>
                    </a:solidFill>
                  </a:tcPr>
                </a:tc>
                <a:tc>
                  <a:txBody>
                    <a:bodyPr/>
                    <a:lstStyle/>
                    <a:p>
                      <a:r>
                        <a:rPr lang="en-US" sz="1400" dirty="0" smtClean="0">
                          <a:solidFill>
                            <a:schemeClr val="bg2">
                              <a:lumMod val="60000"/>
                              <a:lumOff val="40000"/>
                            </a:schemeClr>
                          </a:solidFill>
                        </a:rPr>
                        <a:t>Net CONE</a:t>
                      </a:r>
                      <a:r>
                        <a:rPr lang="en-US" sz="1400" baseline="0" dirty="0" smtClean="0">
                          <a:solidFill>
                            <a:schemeClr val="bg2">
                              <a:lumMod val="60000"/>
                              <a:lumOff val="40000"/>
                            </a:schemeClr>
                          </a:solidFill>
                        </a:rPr>
                        <a:t> Estimate</a:t>
                      </a:r>
                      <a:endParaRPr lang="en-US" sz="1400" dirty="0">
                        <a:solidFill>
                          <a:schemeClr val="bg2">
                            <a:lumMod val="60000"/>
                            <a:lumOff val="40000"/>
                          </a:schemeClr>
                        </a:solidFill>
                      </a:endParaRPr>
                    </a:p>
                  </a:txBody>
                  <a:tcPr anchor="b">
                    <a:solidFill>
                      <a:schemeClr val="accent1"/>
                    </a:solidFill>
                  </a:tcPr>
                </a:tc>
                <a:tc>
                  <a:txBody>
                    <a:bodyPr/>
                    <a:lstStyle/>
                    <a:p>
                      <a:pPr algn="ctr"/>
                      <a:r>
                        <a:rPr lang="en-US" sz="1400" dirty="0" smtClean="0">
                          <a:solidFill>
                            <a:schemeClr val="bg2">
                              <a:lumMod val="60000"/>
                              <a:lumOff val="40000"/>
                            </a:schemeClr>
                          </a:solidFill>
                        </a:rPr>
                        <a:t>Accuracy of Capital</a:t>
                      </a:r>
                      <a:r>
                        <a:rPr lang="en-US" sz="1400" baseline="0" dirty="0" smtClean="0">
                          <a:solidFill>
                            <a:schemeClr val="bg2">
                              <a:lumMod val="60000"/>
                              <a:lumOff val="40000"/>
                            </a:schemeClr>
                          </a:solidFill>
                        </a:rPr>
                        <a:t> and FOM Cost Estimates</a:t>
                      </a:r>
                      <a:endParaRPr lang="en-US" sz="1400" dirty="0">
                        <a:solidFill>
                          <a:schemeClr val="bg2">
                            <a:lumMod val="60000"/>
                            <a:lumOff val="40000"/>
                          </a:schemeClr>
                        </a:solidFill>
                      </a:endParaRPr>
                    </a:p>
                  </a:txBody>
                  <a:tcPr anchor="b">
                    <a:solidFill>
                      <a:schemeClr val="accent1"/>
                    </a:solidFill>
                  </a:tcPr>
                </a:tc>
                <a:tc>
                  <a:txBody>
                    <a:bodyPr/>
                    <a:lstStyle/>
                    <a:p>
                      <a:pPr marL="0" algn="ctr" defTabSz="457200" rtl="0" eaLnBrk="1" latinLnBrk="0" hangingPunct="1"/>
                      <a:r>
                        <a:rPr lang="en-US" sz="1400" kern="1200" dirty="0" smtClean="0">
                          <a:solidFill>
                            <a:schemeClr val="bg2">
                              <a:lumMod val="60000"/>
                              <a:lumOff val="40000"/>
                            </a:schemeClr>
                          </a:solidFill>
                          <a:latin typeface="+mn-lt"/>
                          <a:ea typeface="+mn-ea"/>
                          <a:cs typeface="+mn-cs"/>
                        </a:rPr>
                        <a:t>Accuracy </a:t>
                      </a:r>
                    </a:p>
                    <a:p>
                      <a:pPr marL="0" algn="ctr" defTabSz="457200" rtl="0" eaLnBrk="1" latinLnBrk="0" hangingPunct="1"/>
                      <a:r>
                        <a:rPr lang="en-US" sz="1400" kern="1200" dirty="0" smtClean="0">
                          <a:solidFill>
                            <a:schemeClr val="bg2">
                              <a:lumMod val="60000"/>
                              <a:lumOff val="40000"/>
                            </a:schemeClr>
                          </a:solidFill>
                          <a:latin typeface="+mn-lt"/>
                          <a:ea typeface="+mn-ea"/>
                          <a:cs typeface="+mn-cs"/>
                        </a:rPr>
                        <a:t>of E&amp;AS </a:t>
                      </a:r>
                    </a:p>
                    <a:p>
                      <a:pPr marL="0" algn="ctr" defTabSz="457200" rtl="0" eaLnBrk="1" latinLnBrk="0" hangingPunct="1"/>
                      <a:r>
                        <a:rPr lang="en-US" sz="1400" kern="1200" dirty="0" smtClean="0">
                          <a:solidFill>
                            <a:schemeClr val="bg2">
                              <a:lumMod val="60000"/>
                              <a:lumOff val="40000"/>
                            </a:schemeClr>
                          </a:solidFill>
                          <a:latin typeface="+mn-lt"/>
                          <a:ea typeface="+mn-ea"/>
                          <a:cs typeface="+mn-cs"/>
                        </a:rPr>
                        <a:t>Estimate</a:t>
                      </a:r>
                      <a:endParaRPr lang="en-US" sz="1400" kern="1200" dirty="0">
                        <a:solidFill>
                          <a:schemeClr val="bg2">
                            <a:lumMod val="60000"/>
                            <a:lumOff val="40000"/>
                          </a:schemeClr>
                        </a:solidFill>
                        <a:latin typeface="+mn-lt"/>
                        <a:ea typeface="+mn-ea"/>
                        <a:cs typeface="+mn-cs"/>
                      </a:endParaRPr>
                    </a:p>
                  </a:txBody>
                  <a:tcPr anchor="b">
                    <a:solidFill>
                      <a:schemeClr val="accent1"/>
                    </a:solidFill>
                  </a:tcPr>
                </a:tc>
              </a:tr>
              <a:tr h="201570">
                <a:tc>
                  <a:txBody>
                    <a:bodyPr/>
                    <a:lstStyle/>
                    <a:p>
                      <a:r>
                        <a:rPr lang="en-US" sz="1600" b="1" dirty="0" smtClean="0"/>
                        <a:t>2x0</a:t>
                      </a:r>
                      <a:r>
                        <a:rPr lang="en-US" sz="1600" b="1" baseline="0" dirty="0" smtClean="0"/>
                        <a:t> </a:t>
                      </a:r>
                      <a:r>
                        <a:rPr lang="en-US" sz="1600" b="1" dirty="0" smtClean="0"/>
                        <a:t>LMS</a:t>
                      </a:r>
                      <a:r>
                        <a:rPr lang="en-US" sz="1600" b="1" baseline="0" dirty="0" smtClean="0"/>
                        <a:t>100</a:t>
                      </a:r>
                    </a:p>
                    <a:p>
                      <a:r>
                        <a:rPr lang="en-US" sz="1600" i="1" baseline="0" dirty="0" smtClean="0"/>
                        <a:t>188 MW</a:t>
                      </a:r>
                      <a:endParaRPr lang="en-US" sz="1600" i="1" dirty="0"/>
                    </a:p>
                  </a:txBody>
                  <a:tcPr>
                    <a:solidFill>
                      <a:srgbClr val="D4D5D6"/>
                    </a:solidFill>
                  </a:tcPr>
                </a:tc>
                <a:tc>
                  <a:txBody>
                    <a:bodyPr/>
                    <a:lstStyle/>
                    <a:p>
                      <a:pPr algn="ctr"/>
                      <a:r>
                        <a:rPr lang="en-US" sz="1400" dirty="0" smtClean="0"/>
                        <a:t>Yes</a:t>
                      </a:r>
                      <a:endParaRPr lang="en-US" sz="1400" dirty="0"/>
                    </a:p>
                  </a:txBody>
                  <a:tcPr>
                    <a:solidFill>
                      <a:srgbClr val="D4D5D6"/>
                    </a:solidFill>
                  </a:tcPr>
                </a:tc>
                <a:tc>
                  <a:txBody>
                    <a:bodyPr/>
                    <a:lstStyle/>
                    <a:p>
                      <a:pPr algn="ctr"/>
                      <a:r>
                        <a:rPr lang="en-US" sz="1400" dirty="0" smtClean="0"/>
                        <a:t>Yes</a:t>
                      </a:r>
                      <a:endParaRPr lang="en-US" sz="1400" dirty="0"/>
                    </a:p>
                  </a:txBody>
                  <a:tcPr>
                    <a:solidFill>
                      <a:srgbClr val="D4D5D6"/>
                    </a:solidFill>
                  </a:tcPr>
                </a:tc>
                <a:tc>
                  <a:txBody>
                    <a:bodyPr/>
                    <a:lstStyle/>
                    <a:p>
                      <a:pPr algn="ctr"/>
                      <a:r>
                        <a:rPr lang="en-US" sz="1400" dirty="0" smtClean="0"/>
                        <a:t>Limited</a:t>
                      </a:r>
                      <a:endParaRPr lang="en-US" sz="1400" dirty="0"/>
                    </a:p>
                  </a:txBody>
                  <a:tcPr>
                    <a:solidFill>
                      <a:srgbClr val="D4D5D6"/>
                    </a:solidFill>
                  </a:tcPr>
                </a:tc>
                <a:tc>
                  <a:txBody>
                    <a:bodyPr/>
                    <a:lstStyle/>
                    <a:p>
                      <a:pPr algn="ctr"/>
                      <a:r>
                        <a:rPr lang="en-US" sz="1400" dirty="0" smtClean="0">
                          <a:solidFill>
                            <a:schemeClr val="tx1"/>
                          </a:solidFill>
                        </a:rPr>
                        <a:t>$17.13/ kW-</a:t>
                      </a:r>
                      <a:r>
                        <a:rPr lang="en-US" sz="1400" dirty="0" err="1" smtClean="0">
                          <a:solidFill>
                            <a:schemeClr val="tx1"/>
                          </a:solidFill>
                        </a:rPr>
                        <a:t>mo</a:t>
                      </a:r>
                      <a:endParaRPr lang="en-US" sz="1400" dirty="0">
                        <a:solidFill>
                          <a:schemeClr val="tx1"/>
                        </a:solidFill>
                      </a:endParaRPr>
                    </a:p>
                  </a:txBody>
                  <a:tcPr>
                    <a:solidFill>
                      <a:srgbClr val="D4D5D6"/>
                    </a:solidFill>
                  </a:tcPr>
                </a:tc>
                <a:tc>
                  <a:txBody>
                    <a:bodyPr/>
                    <a:lstStyle/>
                    <a:p>
                      <a:pPr algn="ctr"/>
                      <a:r>
                        <a:rPr lang="en-US" sz="1400" dirty="0" smtClean="0"/>
                        <a:t>Well</a:t>
                      </a:r>
                      <a:r>
                        <a:rPr lang="en-US" sz="1400" baseline="0" dirty="0" smtClean="0"/>
                        <a:t> established technology</a:t>
                      </a:r>
                    </a:p>
                  </a:txBody>
                  <a:tcPr>
                    <a:solidFill>
                      <a:srgbClr val="D4D5D6"/>
                    </a:solidFill>
                  </a:tcPr>
                </a:tc>
                <a:tc>
                  <a:txBody>
                    <a:bodyPr/>
                    <a:lstStyle/>
                    <a:p>
                      <a:pPr algn="ctr"/>
                      <a:r>
                        <a:rPr lang="en-US" sz="1400" baseline="0" dirty="0" smtClean="0">
                          <a:solidFill>
                            <a:schemeClr val="tx1"/>
                          </a:solidFill>
                        </a:rPr>
                        <a:t>Similar magnitude, uncertainties exist</a:t>
                      </a:r>
                      <a:endParaRPr lang="en-US" sz="1400" dirty="0">
                        <a:solidFill>
                          <a:schemeClr val="tx1"/>
                        </a:solidFill>
                      </a:endParaRPr>
                    </a:p>
                  </a:txBody>
                  <a:tcPr>
                    <a:solidFill>
                      <a:srgbClr val="D4D5D6"/>
                    </a:solidFill>
                  </a:tcPr>
                </a:tc>
              </a:tr>
              <a:tr h="0">
                <a:tc>
                  <a:txBody>
                    <a:bodyPr/>
                    <a:lstStyle/>
                    <a:p>
                      <a:r>
                        <a:rPr lang="en-US" sz="1600" b="1" dirty="0" smtClean="0"/>
                        <a:t>2x0</a:t>
                      </a:r>
                      <a:r>
                        <a:rPr lang="en-US" sz="1600" b="1" baseline="0" dirty="0" smtClean="0"/>
                        <a:t> </a:t>
                      </a:r>
                      <a:r>
                        <a:rPr lang="en-US" sz="1600" b="1" dirty="0" smtClean="0"/>
                        <a:t>Frame</a:t>
                      </a:r>
                      <a:r>
                        <a:rPr lang="en-US" sz="1600" b="1" baseline="0" dirty="0" smtClean="0"/>
                        <a:t> CT</a:t>
                      </a:r>
                    </a:p>
                    <a:p>
                      <a:r>
                        <a:rPr lang="en-US" sz="1600" i="1" baseline="0" dirty="0" smtClean="0"/>
                        <a:t>417 MW</a:t>
                      </a:r>
                      <a:endParaRPr lang="en-US" sz="1600" i="1" dirty="0"/>
                    </a:p>
                  </a:txBody>
                  <a:tcPr>
                    <a:solidFill>
                      <a:schemeClr val="bg2">
                        <a:lumMod val="40000"/>
                        <a:lumOff val="60000"/>
                      </a:schemeClr>
                    </a:solidFill>
                  </a:tcPr>
                </a:tc>
                <a:tc>
                  <a:txBody>
                    <a:bodyPr/>
                    <a:lstStyle/>
                    <a:p>
                      <a:pPr marL="0" algn="ctr" defTabSz="457200" rtl="0" eaLnBrk="1" latinLnBrk="0" hangingPunct="1"/>
                      <a:r>
                        <a:rPr lang="en-US" sz="1400" kern="1200" dirty="0" smtClean="0">
                          <a:solidFill>
                            <a:schemeClr val="dk1"/>
                          </a:solidFill>
                          <a:latin typeface="+mn-lt"/>
                          <a:ea typeface="+mn-ea"/>
                          <a:cs typeface="+mn-cs"/>
                        </a:rPr>
                        <a:t>Yes</a:t>
                      </a:r>
                      <a:endParaRPr lang="en-US" sz="1400" kern="1200" dirty="0">
                        <a:solidFill>
                          <a:schemeClr val="dk1"/>
                        </a:solidFill>
                        <a:latin typeface="+mn-lt"/>
                        <a:ea typeface="+mn-ea"/>
                        <a:cs typeface="+mn-cs"/>
                      </a:endParaRPr>
                    </a:p>
                  </a:txBody>
                  <a:tcPr>
                    <a:solidFill>
                      <a:schemeClr val="bg2">
                        <a:lumMod val="40000"/>
                        <a:lumOff val="60000"/>
                      </a:schemeClr>
                    </a:solidFill>
                  </a:tcPr>
                </a:tc>
                <a:tc>
                  <a:txBody>
                    <a:bodyPr/>
                    <a:lstStyle/>
                    <a:p>
                      <a:pPr marL="0" algn="ctr" defTabSz="457200" rtl="0" eaLnBrk="1" latinLnBrk="0" hangingPunct="1"/>
                      <a:r>
                        <a:rPr lang="en-US" sz="1400" kern="1200" dirty="0" smtClean="0">
                          <a:solidFill>
                            <a:schemeClr val="dk1"/>
                          </a:solidFill>
                          <a:latin typeface="+mn-lt"/>
                          <a:ea typeface="+mn-ea"/>
                          <a:cs typeface="+mn-cs"/>
                        </a:rPr>
                        <a:t>Yes</a:t>
                      </a:r>
                      <a:endParaRPr lang="en-US" sz="1400" kern="1200" dirty="0">
                        <a:solidFill>
                          <a:schemeClr val="dk1"/>
                        </a:solidFill>
                        <a:latin typeface="+mn-lt"/>
                        <a:ea typeface="+mn-ea"/>
                        <a:cs typeface="+mn-cs"/>
                      </a:endParaRPr>
                    </a:p>
                  </a:txBody>
                  <a:tcPr>
                    <a:solidFill>
                      <a:schemeClr val="bg2">
                        <a:lumMod val="40000"/>
                        <a:lumOff val="60000"/>
                      </a:schemeClr>
                    </a:solidFill>
                  </a:tcPr>
                </a:tc>
                <a:tc>
                  <a:txBody>
                    <a:bodyPr/>
                    <a:lstStyle/>
                    <a:p>
                      <a:pPr algn="ctr"/>
                      <a:r>
                        <a:rPr lang="en-US" sz="1400" dirty="0" smtClean="0"/>
                        <a:t>Very limited</a:t>
                      </a:r>
                      <a:endParaRPr lang="en-US" sz="1400" dirty="0"/>
                    </a:p>
                  </a:txBody>
                  <a:tcPr>
                    <a:solidFill>
                      <a:schemeClr val="bg2">
                        <a:lumMod val="40000"/>
                        <a:lumOff val="60000"/>
                      </a:schemeClr>
                    </a:solidFill>
                  </a:tcPr>
                </a:tc>
                <a:tc>
                  <a:txBody>
                    <a:bodyPr/>
                    <a:lstStyle/>
                    <a:p>
                      <a:pPr algn="ctr"/>
                      <a:r>
                        <a:rPr lang="en-US" sz="1400" dirty="0" smtClean="0">
                          <a:solidFill>
                            <a:schemeClr val="tx1"/>
                          </a:solidFill>
                        </a:rPr>
                        <a:t>$8.47/  </a:t>
                      </a:r>
                    </a:p>
                    <a:p>
                      <a:pPr algn="ctr"/>
                      <a:r>
                        <a:rPr lang="en-US" sz="1400" dirty="0" smtClean="0">
                          <a:solidFill>
                            <a:schemeClr val="tx1"/>
                          </a:solidFill>
                        </a:rPr>
                        <a:t>kW-</a:t>
                      </a:r>
                      <a:r>
                        <a:rPr lang="en-US" sz="1400" dirty="0" err="1" smtClean="0">
                          <a:solidFill>
                            <a:schemeClr val="tx1"/>
                          </a:solidFill>
                        </a:rPr>
                        <a:t>mo</a:t>
                      </a:r>
                      <a:endParaRPr lang="en-US" sz="1400" dirty="0">
                        <a:solidFill>
                          <a:schemeClr val="tx1"/>
                        </a:solidFill>
                      </a:endParaRPr>
                    </a:p>
                  </a:txBody>
                  <a:tcPr>
                    <a:solidFill>
                      <a:schemeClr val="bg2">
                        <a:lumMod val="40000"/>
                        <a:lumOff val="60000"/>
                      </a:schemeClr>
                    </a:solidFill>
                  </a:tcPr>
                </a:tc>
                <a:tc>
                  <a:txBody>
                    <a:bodyPr/>
                    <a:lstStyle/>
                    <a:p>
                      <a:pPr algn="ctr"/>
                      <a:r>
                        <a:rPr lang="en-US" sz="1400" dirty="0" smtClean="0"/>
                        <a:t>Well</a:t>
                      </a:r>
                      <a:r>
                        <a:rPr lang="en-US" sz="1400" baseline="0" dirty="0" smtClean="0"/>
                        <a:t> established technology</a:t>
                      </a:r>
                      <a:r>
                        <a:rPr lang="en-US" sz="1400" baseline="0" dirty="0" smtClean="0">
                          <a:solidFill>
                            <a:schemeClr val="tx1"/>
                          </a:solidFill>
                        </a:rPr>
                        <a:t>, but less experience with SCR</a:t>
                      </a:r>
                    </a:p>
                  </a:txBody>
                  <a:tcPr>
                    <a:solidFill>
                      <a:schemeClr val="bg2">
                        <a:lumMod val="40000"/>
                        <a:lumOff val="60000"/>
                      </a:schemeClr>
                    </a:solidFill>
                  </a:tcPr>
                </a:tc>
                <a:tc>
                  <a:txBody>
                    <a:bodyPr/>
                    <a:lstStyle/>
                    <a:p>
                      <a:pPr algn="ctr"/>
                      <a:r>
                        <a:rPr lang="en-US" sz="1400" baseline="0" dirty="0" smtClean="0">
                          <a:solidFill>
                            <a:schemeClr val="tx1"/>
                          </a:solidFill>
                        </a:rPr>
                        <a:t>Similar magnitude, uncertainties exist</a:t>
                      </a:r>
                      <a:endParaRPr lang="en-US" sz="1400" dirty="0">
                        <a:solidFill>
                          <a:schemeClr val="tx1"/>
                        </a:solidFill>
                      </a:endParaRPr>
                    </a:p>
                  </a:txBody>
                  <a:tcPr>
                    <a:solidFill>
                      <a:schemeClr val="bg2">
                        <a:lumMod val="40000"/>
                        <a:lumOff val="60000"/>
                      </a:schemeClr>
                    </a:solidFill>
                  </a:tcPr>
                </a:tc>
              </a:tr>
              <a:tr h="0">
                <a:tc>
                  <a:txBody>
                    <a:bodyPr/>
                    <a:lstStyle/>
                    <a:p>
                      <a:r>
                        <a:rPr lang="en-US" sz="1600" b="1" dirty="0" smtClean="0"/>
                        <a:t>2x1</a:t>
                      </a:r>
                      <a:r>
                        <a:rPr lang="en-US" sz="1600" b="1" baseline="0" dirty="0" smtClean="0"/>
                        <a:t> CC</a:t>
                      </a:r>
                    </a:p>
                    <a:p>
                      <a:r>
                        <a:rPr lang="en-US" sz="1600" i="1" baseline="0" dirty="0" smtClean="0"/>
                        <a:t>715 MW</a:t>
                      </a:r>
                      <a:endParaRPr lang="en-US" sz="1600" i="1" dirty="0"/>
                    </a:p>
                  </a:txBody>
                  <a:tcPr>
                    <a:solidFill>
                      <a:srgbClr val="D4D5D6"/>
                    </a:solidFill>
                  </a:tcPr>
                </a:tc>
                <a:tc>
                  <a:txBody>
                    <a:bodyPr/>
                    <a:lstStyle/>
                    <a:p>
                      <a:pPr algn="ctr"/>
                      <a:r>
                        <a:rPr lang="en-US" sz="1400" dirty="0" smtClean="0"/>
                        <a:t>Yes</a:t>
                      </a:r>
                      <a:endParaRPr lang="en-US" sz="1400" dirty="0"/>
                    </a:p>
                  </a:txBody>
                  <a:tcPr>
                    <a:solidFill>
                      <a:srgbClr val="D4D5D6"/>
                    </a:solidFill>
                  </a:tcPr>
                </a:tc>
                <a:tc>
                  <a:txBody>
                    <a:bodyPr/>
                    <a:lstStyle/>
                    <a:p>
                      <a:pPr algn="ctr"/>
                      <a:r>
                        <a:rPr lang="en-US" sz="1400" dirty="0" smtClean="0"/>
                        <a:t>Yes</a:t>
                      </a:r>
                      <a:endParaRPr lang="en-US" sz="1400" dirty="0"/>
                    </a:p>
                  </a:txBody>
                  <a:tcPr>
                    <a:solidFill>
                      <a:srgbClr val="D4D5D6"/>
                    </a:solidFill>
                  </a:tcPr>
                </a:tc>
                <a:tc>
                  <a:txBody>
                    <a:bodyPr/>
                    <a:lstStyle/>
                    <a:p>
                      <a:pPr algn="ctr"/>
                      <a:r>
                        <a:rPr lang="en-US" sz="1400" dirty="0" smtClean="0"/>
                        <a:t>Numerous</a:t>
                      </a:r>
                      <a:endParaRPr lang="en-US" sz="1400" dirty="0"/>
                    </a:p>
                  </a:txBody>
                  <a:tcPr>
                    <a:solidFill>
                      <a:srgbClr val="D4D5D6"/>
                    </a:solidFill>
                  </a:tcPr>
                </a:tc>
                <a:tc>
                  <a:txBody>
                    <a:bodyPr/>
                    <a:lstStyle/>
                    <a:p>
                      <a:pPr algn="ctr"/>
                      <a:r>
                        <a:rPr lang="en-US" sz="1400" dirty="0" smtClean="0">
                          <a:solidFill>
                            <a:schemeClr val="tx1"/>
                          </a:solidFill>
                        </a:rPr>
                        <a:t>$11.08/ </a:t>
                      </a:r>
                    </a:p>
                    <a:p>
                      <a:pPr algn="ctr"/>
                      <a:r>
                        <a:rPr lang="en-US" sz="1400" dirty="0" smtClean="0">
                          <a:solidFill>
                            <a:schemeClr val="tx1"/>
                          </a:solidFill>
                        </a:rPr>
                        <a:t>kW-</a:t>
                      </a:r>
                      <a:r>
                        <a:rPr lang="en-US" sz="1400" dirty="0" err="1" smtClean="0">
                          <a:solidFill>
                            <a:schemeClr val="tx1"/>
                          </a:solidFill>
                        </a:rPr>
                        <a:t>mo</a:t>
                      </a:r>
                      <a:endParaRPr lang="en-US" sz="1400" dirty="0">
                        <a:solidFill>
                          <a:schemeClr val="tx1"/>
                        </a:solidFill>
                      </a:endParaRPr>
                    </a:p>
                  </a:txBody>
                  <a:tcPr>
                    <a:solidFill>
                      <a:srgbClr val="D4D5D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Well</a:t>
                      </a:r>
                      <a:r>
                        <a:rPr lang="en-US" sz="1400" baseline="0" dirty="0" smtClean="0"/>
                        <a:t> established technology</a:t>
                      </a:r>
                    </a:p>
                  </a:txBody>
                  <a:tcPr>
                    <a:solidFill>
                      <a:srgbClr val="D4D5D6"/>
                    </a:solidFill>
                  </a:tcPr>
                </a:tc>
                <a:tc>
                  <a:txBody>
                    <a:bodyPr/>
                    <a:lstStyle/>
                    <a:p>
                      <a:pPr algn="ctr"/>
                      <a:r>
                        <a:rPr lang="en-US" sz="1400" baseline="0" dirty="0" smtClean="0">
                          <a:solidFill>
                            <a:schemeClr val="tx1"/>
                          </a:solidFill>
                        </a:rPr>
                        <a:t>Similar magnitude, uncertainties exist</a:t>
                      </a:r>
                      <a:endParaRPr lang="en-US" sz="1400" dirty="0">
                        <a:solidFill>
                          <a:schemeClr val="tx1"/>
                        </a:solidFill>
                      </a:endParaRPr>
                    </a:p>
                  </a:txBody>
                  <a:tcPr>
                    <a:solidFill>
                      <a:srgbClr val="D4D5D6"/>
                    </a:solidFill>
                  </a:tcPr>
                </a:tc>
              </a:tr>
            </a:tbl>
          </a:graphicData>
        </a:graphic>
      </p:graphicFrame>
      <p:sp>
        <p:nvSpPr>
          <p:cNvPr id="2" name="Title 1"/>
          <p:cNvSpPr>
            <a:spLocks noGrp="1"/>
          </p:cNvSpPr>
          <p:nvPr>
            <p:ph type="title"/>
          </p:nvPr>
        </p:nvSpPr>
        <p:spPr/>
        <p:txBody>
          <a:bodyPr/>
          <a:lstStyle/>
          <a:p>
            <a:r>
              <a:rPr lang="en-US" dirty="0" smtClean="0"/>
              <a:t>Review of Reference Technologies</a:t>
            </a:r>
            <a:endParaRPr lang="en-US" dirty="0"/>
          </a:p>
        </p:txBody>
      </p:sp>
    </p:spTree>
    <p:extLst>
      <p:ext uri="{BB962C8B-B14F-4D97-AF65-F5344CB8AC3E}">
        <p14:creationId xmlns="" xmlns:p14="http://schemas.microsoft.com/office/powerpoint/2010/main" val="2537821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CONE Recommendation</a:t>
            </a:r>
            <a:endParaRPr lang="en-US" dirty="0"/>
          </a:p>
        </p:txBody>
      </p:sp>
      <p:sp>
        <p:nvSpPr>
          <p:cNvPr id="3" name="Text Placeholder 2"/>
          <p:cNvSpPr>
            <a:spLocks noGrp="1"/>
          </p:cNvSpPr>
          <p:nvPr>
            <p:ph type="body" sz="quarter" idx="10"/>
          </p:nvPr>
        </p:nvSpPr>
        <p:spPr>
          <a:xfrm>
            <a:off x="407324" y="1160493"/>
            <a:ext cx="8658522" cy="4291115"/>
          </a:xfrm>
        </p:spPr>
        <p:txBody>
          <a:bodyPr/>
          <a:lstStyle/>
          <a:p>
            <a:r>
              <a:rPr lang="en-US" sz="1600" dirty="0" smtClean="0"/>
              <a:t>We recommend the </a:t>
            </a:r>
            <a:r>
              <a:rPr lang="en-US" sz="1600" dirty="0"/>
              <a:t>2x1 CC as the Reference Technology </a:t>
            </a:r>
            <a:r>
              <a:rPr lang="en-US" sz="1600" dirty="0" smtClean="0"/>
              <a:t>with Net CONE at $11.08/kW-</a:t>
            </a:r>
            <a:r>
              <a:rPr lang="en-US" sz="1600" dirty="0" err="1" smtClean="0"/>
              <a:t>mo</a:t>
            </a:r>
            <a:endParaRPr lang="en-US" sz="1600" dirty="0" smtClean="0"/>
          </a:p>
          <a:p>
            <a:pPr lvl="1">
              <a:spcBef>
                <a:spcPts val="400"/>
              </a:spcBef>
            </a:pPr>
            <a:r>
              <a:rPr lang="en-US" sz="1400" dirty="0" smtClean="0"/>
              <a:t>CCs are clearly part of the equilibrium mix, </a:t>
            </a:r>
            <a:r>
              <a:rPr lang="en-US" sz="1400" dirty="0"/>
              <a:t>so how wrong could choosing it </a:t>
            </a:r>
            <a:r>
              <a:rPr lang="en-US" sz="1400" dirty="0" smtClean="0"/>
              <a:t>be?</a:t>
            </a:r>
          </a:p>
          <a:p>
            <a:pPr lvl="2">
              <a:spcBef>
                <a:spcPts val="400"/>
              </a:spcBef>
            </a:pPr>
            <a:r>
              <a:rPr lang="en-US" sz="1400" dirty="0"/>
              <a:t>Clear </a:t>
            </a:r>
            <a:r>
              <a:rPr lang="en-US" sz="1400" dirty="0">
                <a:solidFill>
                  <a:schemeClr val="tx1"/>
                </a:solidFill>
              </a:rPr>
              <a:t>signals from </a:t>
            </a:r>
            <a:r>
              <a:rPr lang="en-US" sz="1400" dirty="0" smtClean="0">
                <a:solidFill>
                  <a:schemeClr val="tx1"/>
                </a:solidFill>
              </a:rPr>
              <a:t>merchant developers through past, current, and proposed projects</a:t>
            </a:r>
            <a:endParaRPr lang="en-US" sz="1400" dirty="0">
              <a:solidFill>
                <a:schemeClr val="tx1"/>
              </a:solidFill>
            </a:endParaRPr>
          </a:p>
          <a:p>
            <a:pPr lvl="2">
              <a:spcBef>
                <a:spcPts val="400"/>
              </a:spcBef>
            </a:pPr>
            <a:r>
              <a:rPr lang="en-US" sz="1400" dirty="0" smtClean="0">
                <a:solidFill>
                  <a:schemeClr val="tx1"/>
                </a:solidFill>
              </a:rPr>
              <a:t>Near-lowest </a:t>
            </a:r>
            <a:r>
              <a:rPr lang="en-US" sz="1400" dirty="0">
                <a:solidFill>
                  <a:schemeClr val="tx1"/>
                </a:solidFill>
              </a:rPr>
              <a:t>Net </a:t>
            </a:r>
            <a:r>
              <a:rPr lang="en-US" sz="1400" dirty="0" smtClean="0">
                <a:solidFill>
                  <a:schemeClr val="tx1"/>
                </a:solidFill>
              </a:rPr>
              <a:t>CONE</a:t>
            </a:r>
          </a:p>
          <a:p>
            <a:pPr lvl="1">
              <a:spcBef>
                <a:spcPts val="400"/>
              </a:spcBef>
            </a:pPr>
            <a:r>
              <a:rPr lang="en-US" sz="1400" dirty="0" smtClean="0">
                <a:solidFill>
                  <a:schemeClr val="tx1"/>
                </a:solidFill>
              </a:rPr>
              <a:t>CC Net CONE estimation uncertainty is no higher than for CTs</a:t>
            </a:r>
          </a:p>
          <a:p>
            <a:pPr lvl="2">
              <a:spcBef>
                <a:spcPts val="400"/>
              </a:spcBef>
            </a:pPr>
            <a:r>
              <a:rPr lang="en-US" sz="1400" dirty="0" smtClean="0">
                <a:solidFill>
                  <a:schemeClr val="tx1"/>
                </a:solidFill>
              </a:rPr>
              <a:t>Most experience with technology</a:t>
            </a:r>
            <a:endParaRPr lang="en-US" sz="1400" dirty="0">
              <a:solidFill>
                <a:schemeClr val="tx1"/>
              </a:solidFill>
            </a:endParaRPr>
          </a:p>
          <a:p>
            <a:pPr lvl="2">
              <a:spcBef>
                <a:spcPts val="400"/>
              </a:spcBef>
            </a:pPr>
            <a:r>
              <a:rPr lang="en-US" sz="1400" dirty="0" smtClean="0">
                <a:solidFill>
                  <a:schemeClr val="tx1"/>
                </a:solidFill>
              </a:rPr>
              <a:t>CC E&amp;AS estimation uncertainty is not demonstrably </a:t>
            </a:r>
            <a:r>
              <a:rPr lang="en-US" sz="1400" dirty="0" smtClean="0"/>
              <a:t>higher than CTs in New England</a:t>
            </a:r>
          </a:p>
          <a:p>
            <a:pPr lvl="1">
              <a:spcBef>
                <a:spcPts val="400"/>
              </a:spcBef>
            </a:pPr>
            <a:r>
              <a:rPr lang="en-US" sz="1400" dirty="0" smtClean="0"/>
              <a:t>Since the Frame CT’s Net CONE is lower, choosing it could risk under-procurement if it cannot actually be built at the cost we estimated</a:t>
            </a:r>
          </a:p>
          <a:p>
            <a:pPr lvl="2">
              <a:spcBef>
                <a:spcPts val="400"/>
              </a:spcBef>
            </a:pPr>
            <a:r>
              <a:rPr lang="en-US" sz="1400" dirty="0" smtClean="0"/>
              <a:t>The lack of commercial activity suggests the possibility of risks or costs that are not captured in our analysis (alternatively, perhaps the SCR capability is too new to be showing up in projects yet but will soon; also possible that CTs just aren’t as economic as CCs in places where merchants are building)</a:t>
            </a:r>
          </a:p>
          <a:p>
            <a:pPr lvl="2">
              <a:spcBef>
                <a:spcPts val="400"/>
              </a:spcBef>
            </a:pPr>
            <a:r>
              <a:rPr lang="en-US" sz="1400" dirty="0" smtClean="0"/>
              <a:t>Our simulation analysis showed that </a:t>
            </a:r>
            <a:r>
              <a:rPr lang="en-US" sz="1400" dirty="0"/>
              <a:t>the reliability risks of understating True Net CONE are much </a:t>
            </a:r>
            <a:r>
              <a:rPr lang="en-US" sz="1400" dirty="0" smtClean="0"/>
              <a:t>more serious than </a:t>
            </a:r>
            <a:r>
              <a:rPr lang="en-US" sz="1400" dirty="0"/>
              <a:t>over-procurement risks of overstating True Net </a:t>
            </a:r>
            <a:r>
              <a:rPr lang="en-US" sz="1400" dirty="0" smtClean="0"/>
              <a:t>CONE</a:t>
            </a:r>
          </a:p>
          <a:p>
            <a:pPr lvl="2">
              <a:spcBef>
                <a:spcPts val="400"/>
              </a:spcBef>
            </a:pPr>
            <a:r>
              <a:rPr lang="en-US" sz="1400" dirty="0" smtClean="0"/>
              <a:t>In an </a:t>
            </a:r>
            <a:r>
              <a:rPr lang="en-US" sz="1400" dirty="0"/>
              <a:t>FCM </a:t>
            </a:r>
            <a:r>
              <a:rPr lang="en-US" sz="1400" dirty="0">
                <a:solidFill>
                  <a:schemeClr val="tx1"/>
                </a:solidFill>
              </a:rPr>
              <a:t>market with little history of merchant </a:t>
            </a:r>
            <a:r>
              <a:rPr lang="en-US" sz="1400" dirty="0" smtClean="0">
                <a:solidFill>
                  <a:schemeClr val="tx1"/>
                </a:solidFill>
              </a:rPr>
              <a:t>entry, launching a new demand curve that might not support sufficient entry could set up the new market for failure</a:t>
            </a:r>
          </a:p>
          <a:p>
            <a:pPr lvl="1">
              <a:spcBef>
                <a:spcPts val="400"/>
              </a:spcBef>
            </a:pPr>
            <a:r>
              <a:rPr lang="en-US" sz="1400" dirty="0">
                <a:solidFill>
                  <a:schemeClr val="tx1"/>
                </a:solidFill>
              </a:rPr>
              <a:t>The </a:t>
            </a:r>
            <a:r>
              <a:rPr lang="en-US" sz="1400" dirty="0" smtClean="0">
                <a:solidFill>
                  <a:schemeClr val="tx1"/>
                </a:solidFill>
              </a:rPr>
              <a:t>Aero CTs’ </a:t>
            </a:r>
            <a:r>
              <a:rPr lang="en-US" sz="1400" dirty="0">
                <a:solidFill>
                  <a:schemeClr val="tx1"/>
                </a:solidFill>
              </a:rPr>
              <a:t>Net CONE is too high </a:t>
            </a:r>
            <a:r>
              <a:rPr lang="en-US" sz="1400" dirty="0" smtClean="0">
                <a:solidFill>
                  <a:schemeClr val="tx1"/>
                </a:solidFill>
              </a:rPr>
              <a:t>to be plausibly part of the economic equilibrium mix of technologies</a:t>
            </a:r>
          </a:p>
          <a:p>
            <a:pPr>
              <a:spcBef>
                <a:spcPts val="1200"/>
              </a:spcBef>
            </a:pPr>
            <a:r>
              <a:rPr lang="en-US" sz="1600" dirty="0" smtClean="0">
                <a:solidFill>
                  <a:schemeClr val="tx1"/>
                </a:solidFill>
              </a:rPr>
              <a:t>Averaging multiple reference technologies could </a:t>
            </a:r>
            <a:r>
              <a:rPr lang="en-US" sz="1600" dirty="0">
                <a:solidFill>
                  <a:schemeClr val="tx1"/>
                </a:solidFill>
              </a:rPr>
              <a:t>help stabilize </a:t>
            </a:r>
            <a:r>
              <a:rPr lang="en-US" sz="1600" dirty="0" smtClean="0">
                <a:solidFill>
                  <a:schemeClr val="tx1"/>
                </a:solidFill>
              </a:rPr>
              <a:t>market outcomes </a:t>
            </a:r>
            <a:r>
              <a:rPr lang="en-US" sz="1600" dirty="0">
                <a:solidFill>
                  <a:schemeClr val="tx1"/>
                </a:solidFill>
              </a:rPr>
              <a:t>and reduce the risk of estimation </a:t>
            </a:r>
            <a:r>
              <a:rPr lang="en-US" sz="1600" dirty="0" smtClean="0">
                <a:solidFill>
                  <a:schemeClr val="tx1"/>
                </a:solidFill>
              </a:rPr>
              <a:t>errors; however, we recommend only the CC here</a:t>
            </a:r>
          </a:p>
          <a:p>
            <a:pPr lvl="1">
              <a:spcBef>
                <a:spcPts val="400"/>
              </a:spcBef>
            </a:pPr>
            <a:r>
              <a:rPr lang="en-US" sz="1400" dirty="0" smtClean="0">
                <a:solidFill>
                  <a:schemeClr val="tx1"/>
                </a:solidFill>
              </a:rPr>
              <a:t>The reasons we identified for not 100% relying on turbines in ISO-NE </a:t>
            </a:r>
            <a:r>
              <a:rPr lang="en-US" sz="1400" dirty="0" smtClean="0"/>
              <a:t>suggest not relying on them 50% either</a:t>
            </a:r>
          </a:p>
        </p:txBody>
      </p:sp>
    </p:spTree>
    <p:extLst>
      <p:ext uri="{BB962C8B-B14F-4D97-AF65-F5344CB8AC3E}">
        <p14:creationId xmlns="" xmlns:p14="http://schemas.microsoft.com/office/powerpoint/2010/main" val="368309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Locational Net CONE</a:t>
            </a:r>
            <a:endParaRPr lang="en-US" dirty="0"/>
          </a:p>
        </p:txBody>
      </p:sp>
      <p:sp>
        <p:nvSpPr>
          <p:cNvPr id="3" name="Text Placeholder 2"/>
          <p:cNvSpPr>
            <a:spLocks noGrp="1"/>
          </p:cNvSpPr>
          <p:nvPr>
            <p:ph type="body" sz="quarter" idx="10"/>
          </p:nvPr>
        </p:nvSpPr>
        <p:spPr>
          <a:xfrm>
            <a:off x="711587" y="1318437"/>
            <a:ext cx="7830627" cy="4582178"/>
          </a:xfrm>
        </p:spPr>
        <p:txBody>
          <a:bodyPr/>
          <a:lstStyle/>
          <a:p>
            <a:r>
              <a:rPr lang="en-US" sz="1800" dirty="0" smtClean="0"/>
              <a:t>CC CONE for NEMA/Boston is only slightly higher than rest-of-pool (ROP)</a:t>
            </a:r>
          </a:p>
          <a:p>
            <a:pPr lvl="1">
              <a:spcBef>
                <a:spcPts val="400"/>
              </a:spcBef>
            </a:pPr>
            <a:r>
              <a:rPr lang="en-US" sz="1600" dirty="0" smtClean="0"/>
              <a:t>Assumed the plant would be located in Lowell, MA</a:t>
            </a:r>
          </a:p>
          <a:p>
            <a:pPr lvl="1">
              <a:spcBef>
                <a:spcPts val="400"/>
              </a:spcBef>
            </a:pPr>
            <a:r>
              <a:rPr lang="en-US" sz="1600" dirty="0" smtClean="0"/>
              <a:t>Modified the ROP analysis based on labor and land costs, resulting in only a $0.21/kW-</a:t>
            </a:r>
            <a:r>
              <a:rPr lang="en-US" sz="1600" dirty="0" err="1" smtClean="0"/>
              <a:t>mo</a:t>
            </a:r>
            <a:r>
              <a:rPr lang="en-US" sz="1600" dirty="0" smtClean="0"/>
              <a:t> increase in CONE</a:t>
            </a:r>
            <a:endParaRPr lang="en-US" sz="1600" dirty="0"/>
          </a:p>
          <a:p>
            <a:pPr lvl="1">
              <a:spcBef>
                <a:spcPts val="400"/>
              </a:spcBef>
            </a:pPr>
            <a:endParaRPr lang="en-US" sz="1600" dirty="0" smtClean="0"/>
          </a:p>
          <a:p>
            <a:pPr>
              <a:spcBef>
                <a:spcPts val="400"/>
              </a:spcBef>
            </a:pPr>
            <a:r>
              <a:rPr lang="en-US" sz="1800" b="1" dirty="0"/>
              <a:t>Connecticut </a:t>
            </a:r>
            <a:r>
              <a:rPr lang="en-US" sz="1800" b="1" dirty="0" smtClean="0"/>
              <a:t>CONE </a:t>
            </a:r>
            <a:r>
              <a:rPr lang="en-US" sz="1800" dirty="0" smtClean="0"/>
              <a:t>would be even closer to ROP due to labor rates even closer to ROP’s (based on Middletown/Meriden/Bristol/New Britain/New Haven), but didn’t quantify it precisely</a:t>
            </a:r>
          </a:p>
          <a:p>
            <a:pPr>
              <a:spcBef>
                <a:spcPts val="400"/>
              </a:spcBef>
            </a:pPr>
            <a:endParaRPr lang="en-US" sz="1800" dirty="0"/>
          </a:p>
          <a:p>
            <a:pPr>
              <a:spcBef>
                <a:spcPts val="400"/>
              </a:spcBef>
            </a:pPr>
            <a:r>
              <a:rPr lang="en-US" sz="1800" dirty="0" smtClean="0"/>
              <a:t>Energy prices have been pretty uniform across ISO-NE</a:t>
            </a:r>
          </a:p>
          <a:p>
            <a:pPr>
              <a:spcBef>
                <a:spcPts val="400"/>
              </a:spcBef>
            </a:pPr>
            <a:endParaRPr lang="en-US" sz="1800" dirty="0"/>
          </a:p>
          <a:p>
            <a:pPr>
              <a:spcBef>
                <a:spcPts val="400"/>
              </a:spcBef>
            </a:pPr>
            <a:r>
              <a:rPr lang="en-US" sz="1800" dirty="0" smtClean="0"/>
              <a:t>Overall, the differences appear to small for us to recommend differentiating the Net CONE value across New England</a:t>
            </a:r>
            <a:endParaRPr lang="en-US" sz="1600" dirty="0" smtClean="0"/>
          </a:p>
        </p:txBody>
      </p:sp>
    </p:spTree>
    <p:extLst>
      <p:ext uri="{BB962C8B-B14F-4D97-AF65-F5344CB8AC3E}">
        <p14:creationId xmlns="" xmlns:p14="http://schemas.microsoft.com/office/powerpoint/2010/main" val="115246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9045" y="3526114"/>
            <a:ext cx="2097526" cy="530352"/>
          </a:xfrm>
        </p:spPr>
        <p:txBody>
          <a:bodyPr/>
          <a:lstStyle/>
          <a:p>
            <a:r>
              <a:rPr lang="en-US" dirty="0" smtClean="0"/>
              <a:t>Appendix</a:t>
            </a:r>
            <a:endParaRPr lang="en-US" dirty="0"/>
          </a:p>
        </p:txBody>
      </p:sp>
    </p:spTree>
    <p:extLst>
      <p:ext uri="{BB962C8B-B14F-4D97-AF65-F5344CB8AC3E}">
        <p14:creationId xmlns="" xmlns:p14="http://schemas.microsoft.com/office/powerpoint/2010/main" val="1969143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for Forward Curves</a:t>
            </a:r>
            <a:endParaRPr lang="en-US" dirty="0"/>
          </a:p>
        </p:txBody>
      </p:sp>
      <p:sp>
        <p:nvSpPr>
          <p:cNvPr id="9" name="Text Placeholder 8"/>
          <p:cNvSpPr>
            <a:spLocks noGrp="1"/>
          </p:cNvSpPr>
          <p:nvPr>
            <p:ph type="body" sz="quarter" idx="10"/>
          </p:nvPr>
        </p:nvSpPr>
        <p:spPr/>
        <p:txBody>
          <a:bodyPr/>
          <a:lstStyle/>
          <a:p>
            <a:pPr>
              <a:spcBef>
                <a:spcPts val="1200"/>
              </a:spcBef>
            </a:pPr>
            <a:r>
              <a:rPr lang="en-US" sz="1800" dirty="0" smtClean="0"/>
              <a:t>ICE: </a:t>
            </a:r>
            <a:r>
              <a:rPr lang="en-US" sz="1800" b="0" dirty="0" smtClean="0"/>
              <a:t>Obtained </a:t>
            </a:r>
            <a:r>
              <a:rPr lang="en-US" sz="1800" b="0" dirty="0"/>
              <a:t>from </a:t>
            </a:r>
            <a:r>
              <a:rPr lang="en-US" sz="1800" b="0" dirty="0" smtClean="0">
                <a:hlinkClick r:id="rId2"/>
              </a:rPr>
              <a:t>www.theice.com</a:t>
            </a:r>
            <a:endParaRPr lang="en-US" sz="1800" b="0" dirty="0" smtClean="0"/>
          </a:p>
          <a:p>
            <a:pPr>
              <a:spcBef>
                <a:spcPts val="1200"/>
              </a:spcBef>
            </a:pPr>
            <a:r>
              <a:rPr lang="en-US" sz="1800" dirty="0" smtClean="0"/>
              <a:t>NYMEX: </a:t>
            </a:r>
            <a:r>
              <a:rPr lang="en-US" sz="1800" b="0" dirty="0" smtClean="0"/>
              <a:t>Obtained from </a:t>
            </a:r>
            <a:r>
              <a:rPr lang="en-US" sz="1800" b="0" dirty="0" err="1"/>
              <a:t>Ventyx</a:t>
            </a:r>
            <a:r>
              <a:rPr lang="en-US" sz="1800" b="0" dirty="0"/>
              <a:t> Velocity </a:t>
            </a:r>
            <a:r>
              <a:rPr lang="en-US" sz="1800" b="0" dirty="0" smtClean="0"/>
              <a:t>Suite</a:t>
            </a:r>
          </a:p>
          <a:p>
            <a:pPr>
              <a:spcBef>
                <a:spcPts val="1200"/>
              </a:spcBef>
            </a:pPr>
            <a:r>
              <a:rPr lang="en-US" sz="1800" dirty="0" smtClean="0"/>
              <a:t>OTC: </a:t>
            </a:r>
            <a:r>
              <a:rPr lang="en-US" sz="1800" b="0" dirty="0" smtClean="0"/>
              <a:t>Compiled  </a:t>
            </a:r>
            <a:r>
              <a:rPr lang="en-US" sz="1800" b="0" dirty="0"/>
              <a:t>by OTC Global </a:t>
            </a:r>
            <a:r>
              <a:rPr lang="en-US" sz="1800" b="0" dirty="0" smtClean="0"/>
              <a:t>Holdings and </a:t>
            </a:r>
            <a:r>
              <a:rPr lang="en-US" sz="1800" b="0" dirty="0"/>
              <a:t>downloaded from SNL Financial </a:t>
            </a:r>
            <a:endParaRPr lang="en-US" sz="1800" b="0" dirty="0" smtClean="0"/>
          </a:p>
          <a:p>
            <a:pPr>
              <a:spcBef>
                <a:spcPts val="1200"/>
              </a:spcBef>
            </a:pPr>
            <a:r>
              <a:rPr lang="en-US" sz="1800" dirty="0" err="1" smtClean="0"/>
              <a:t>Platts</a:t>
            </a:r>
            <a:r>
              <a:rPr lang="en-US" sz="1800" dirty="0" smtClean="0"/>
              <a:t>: </a:t>
            </a:r>
            <a:r>
              <a:rPr lang="en-US" sz="1800" b="0" dirty="0" smtClean="0"/>
              <a:t>Purchased on </a:t>
            </a:r>
            <a:r>
              <a:rPr lang="en-US" sz="1800" b="0" dirty="0"/>
              <a:t>March 4, </a:t>
            </a:r>
            <a:r>
              <a:rPr lang="en-US" sz="1800" b="0" dirty="0" smtClean="0"/>
              <a:t>2014</a:t>
            </a:r>
          </a:p>
          <a:p>
            <a:endParaRPr lang="en-US" sz="1800" dirty="0"/>
          </a:p>
          <a:p>
            <a:r>
              <a:rPr lang="en-US" sz="1800" dirty="0" smtClean="0"/>
              <a:t>Note: </a:t>
            </a:r>
            <a:r>
              <a:rPr lang="en-US" sz="1800" b="0" dirty="0"/>
              <a:t>All futures were traded as of Feb 27, 2014, except for </a:t>
            </a:r>
            <a:r>
              <a:rPr lang="en-US" sz="1800" b="0" dirty="0" err="1"/>
              <a:t>Platts</a:t>
            </a:r>
            <a:r>
              <a:rPr lang="en-US" sz="1800" b="0" dirty="0"/>
              <a:t>, which was traded on March 3, 2014   </a:t>
            </a:r>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 xmlns:p14="http://schemas.microsoft.com/office/powerpoint/2010/main" val="183042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a:t>
            </a:r>
            <a:endParaRPr lang="en-US" dirty="0"/>
          </a:p>
        </p:txBody>
      </p:sp>
      <p:sp>
        <p:nvSpPr>
          <p:cNvPr id="2" name="Text Placeholder 1"/>
          <p:cNvSpPr>
            <a:spLocks noGrp="1"/>
          </p:cNvSpPr>
          <p:nvPr>
            <p:ph type="body" sz="quarter" idx="10"/>
          </p:nvPr>
        </p:nvSpPr>
        <p:spPr/>
        <p:txBody>
          <a:bodyPr/>
          <a:lstStyle/>
          <a:p>
            <a:r>
              <a:rPr lang="en-US" dirty="0" smtClean="0">
                <a:solidFill>
                  <a:schemeClr val="tx1"/>
                </a:solidFill>
              </a:rPr>
              <a:t>Responses to Stakeholder Comments, and Associated Revisions</a:t>
            </a:r>
          </a:p>
          <a:p>
            <a:pPr lvl="1"/>
            <a:r>
              <a:rPr lang="en-US" dirty="0" smtClean="0">
                <a:solidFill>
                  <a:schemeClr val="tx1"/>
                </a:solidFill>
              </a:rPr>
              <a:t>Electrical Interconnection Network Upgrade Costs</a:t>
            </a:r>
          </a:p>
          <a:p>
            <a:pPr lvl="1"/>
            <a:r>
              <a:rPr lang="en-US" dirty="0" smtClean="0">
                <a:solidFill>
                  <a:schemeClr val="tx1"/>
                </a:solidFill>
              </a:rPr>
              <a:t>Oil Inventory and Other Non-Depreciable Assets</a:t>
            </a:r>
          </a:p>
          <a:p>
            <a:pPr lvl="1"/>
            <a:r>
              <a:rPr lang="en-US" dirty="0">
                <a:solidFill>
                  <a:schemeClr val="tx1"/>
                </a:solidFill>
              </a:rPr>
              <a:t>CT E&amp;AS RTR Payback</a:t>
            </a:r>
          </a:p>
          <a:p>
            <a:pPr lvl="1"/>
            <a:r>
              <a:rPr lang="en-US" dirty="0" smtClean="0">
                <a:solidFill>
                  <a:schemeClr val="tx1"/>
                </a:solidFill>
              </a:rPr>
              <a:t>CC E&amp;AS Representative Units </a:t>
            </a:r>
          </a:p>
          <a:p>
            <a:pPr lvl="1"/>
            <a:r>
              <a:rPr lang="en-US" dirty="0" smtClean="0">
                <a:solidFill>
                  <a:schemeClr val="tx1"/>
                </a:solidFill>
              </a:rPr>
              <a:t>Electricity Forwards and PER/PFP Assumption</a:t>
            </a:r>
          </a:p>
          <a:p>
            <a:pPr lvl="1"/>
            <a:r>
              <a:rPr lang="en-US" dirty="0" smtClean="0">
                <a:solidFill>
                  <a:schemeClr val="tx1"/>
                </a:solidFill>
              </a:rPr>
              <a:t>Consideration </a:t>
            </a:r>
            <a:r>
              <a:rPr lang="en-US" dirty="0">
                <a:solidFill>
                  <a:schemeClr val="tx1"/>
                </a:solidFill>
              </a:rPr>
              <a:t>of </a:t>
            </a:r>
            <a:r>
              <a:rPr lang="en-US" dirty="0" smtClean="0">
                <a:solidFill>
                  <a:schemeClr val="tx1"/>
                </a:solidFill>
              </a:rPr>
              <a:t>Lumpiness</a:t>
            </a:r>
          </a:p>
          <a:p>
            <a:pPr lvl="1"/>
            <a:r>
              <a:rPr lang="en-US" dirty="0" smtClean="0">
                <a:solidFill>
                  <a:schemeClr val="tx1"/>
                </a:solidFill>
              </a:rPr>
              <a:t>Summary of Changes</a:t>
            </a:r>
            <a:endParaRPr lang="en-US" sz="1600" dirty="0" smtClean="0"/>
          </a:p>
          <a:p>
            <a:r>
              <a:rPr lang="en-US" dirty="0" smtClean="0"/>
              <a:t>Recommendation</a:t>
            </a:r>
          </a:p>
          <a:p>
            <a:pPr lvl="1"/>
            <a:r>
              <a:rPr lang="en-US" dirty="0" smtClean="0"/>
              <a:t>Principles for Selecting Reference Technology</a:t>
            </a:r>
          </a:p>
          <a:p>
            <a:pPr lvl="1"/>
            <a:r>
              <a:rPr lang="en-US" dirty="0" smtClean="0"/>
              <a:t>Review of Reference Technologies</a:t>
            </a:r>
          </a:p>
          <a:p>
            <a:pPr lvl="1"/>
            <a:r>
              <a:rPr lang="en-US" dirty="0" smtClean="0"/>
              <a:t>Recommended Net CONE Based on CC</a:t>
            </a:r>
          </a:p>
          <a:p>
            <a:pPr lvl="1"/>
            <a:r>
              <a:rPr lang="en-US" dirty="0" smtClean="0"/>
              <a:t>Locational Net CONE</a:t>
            </a:r>
          </a:p>
        </p:txBody>
      </p:sp>
    </p:spTree>
    <p:extLst>
      <p:ext uri="{BB962C8B-B14F-4D97-AF65-F5344CB8AC3E}">
        <p14:creationId xmlns="" xmlns:p14="http://schemas.microsoft.com/office/powerpoint/2010/main" val="426908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Interconnection</a:t>
            </a:r>
            <a:endParaRPr lang="en-US" dirty="0"/>
          </a:p>
        </p:txBody>
      </p:sp>
      <p:sp>
        <p:nvSpPr>
          <p:cNvPr id="3" name="Text Placeholder 2"/>
          <p:cNvSpPr>
            <a:spLocks noGrp="1"/>
          </p:cNvSpPr>
          <p:nvPr>
            <p:ph type="body" sz="quarter" idx="10"/>
          </p:nvPr>
        </p:nvSpPr>
        <p:spPr>
          <a:xfrm>
            <a:off x="-91440" y="1338448"/>
            <a:ext cx="5112327" cy="4291115"/>
          </a:xfrm>
        </p:spPr>
        <p:txBody>
          <a:bodyPr/>
          <a:lstStyle/>
          <a:p>
            <a:pPr lvl="1"/>
            <a:r>
              <a:rPr lang="en-US" sz="1800" dirty="0" smtClean="0"/>
              <a:t>Based on stakeholder feedback, we re-visited network upgrade cost assumption</a:t>
            </a:r>
          </a:p>
          <a:p>
            <a:pPr lvl="1"/>
            <a:r>
              <a:rPr lang="en-US" sz="1800" dirty="0" smtClean="0"/>
              <a:t>Transmission costs reported in Section 15.5 Applications show that the average historical cost of network upgrades beyond the generator lead was $35/kW (2013$)</a:t>
            </a:r>
          </a:p>
          <a:p>
            <a:pPr lvl="1"/>
            <a:r>
              <a:rPr lang="en-US" sz="1800" dirty="0" smtClean="0"/>
              <a:t>We adopt the reasonable assumption that generic future projects expect to pay the same on a $/kW basis, plus $1.1m for ½ mile lead based on S&amp;L estimate</a:t>
            </a:r>
          </a:p>
        </p:txBody>
      </p:sp>
      <p:sp>
        <p:nvSpPr>
          <p:cNvPr id="4" name="TextBox 3"/>
          <p:cNvSpPr txBox="1"/>
          <p:nvPr/>
        </p:nvSpPr>
        <p:spPr>
          <a:xfrm>
            <a:off x="4807380" y="1169171"/>
            <a:ext cx="4798646" cy="338554"/>
          </a:xfrm>
          <a:prstGeom prst="rect">
            <a:avLst/>
          </a:prstGeom>
          <a:noFill/>
        </p:spPr>
        <p:txBody>
          <a:bodyPr wrap="square" rtlCol="0">
            <a:spAutoFit/>
          </a:bodyPr>
          <a:lstStyle/>
          <a:p>
            <a:pPr algn="ctr"/>
            <a:r>
              <a:rPr lang="en-US" sz="1600" b="1" dirty="0" smtClean="0"/>
              <a:t>Transmission Costs from 15.5 Applications</a:t>
            </a:r>
            <a:endParaRPr lang="en-US" sz="1600" b="1" dirty="0"/>
          </a:p>
        </p:txBody>
      </p:sp>
      <p:sp>
        <p:nvSpPr>
          <p:cNvPr id="5" name="TextBox 4"/>
          <p:cNvSpPr txBox="1"/>
          <p:nvPr/>
        </p:nvSpPr>
        <p:spPr>
          <a:xfrm>
            <a:off x="5370022" y="6081015"/>
            <a:ext cx="3308466" cy="430887"/>
          </a:xfrm>
          <a:prstGeom prst="rect">
            <a:avLst/>
          </a:prstGeom>
          <a:noFill/>
        </p:spPr>
        <p:txBody>
          <a:bodyPr wrap="square" rtlCol="0">
            <a:spAutoFit/>
          </a:bodyPr>
          <a:lstStyle/>
          <a:p>
            <a:r>
              <a:rPr lang="en-US" sz="1100" b="1" dirty="0" smtClean="0"/>
              <a:t>Source</a:t>
            </a:r>
            <a:r>
              <a:rPr lang="en-US" sz="1100" dirty="0" smtClean="0"/>
              <a:t>: ISO-NE assembled from publicly available Section 15.5 Applications. </a:t>
            </a:r>
            <a:endParaRPr lang="en-US" sz="1100" dirty="0"/>
          </a:p>
        </p:txBody>
      </p:sp>
      <p:graphicFrame>
        <p:nvGraphicFramePr>
          <p:cNvPr id="6" name="Table 5"/>
          <p:cNvGraphicFramePr>
            <a:graphicFrameLocks noGrp="1"/>
          </p:cNvGraphicFramePr>
          <p:nvPr>
            <p:extLst>
              <p:ext uri="{D42A27DB-BD31-4B8C-83A1-F6EECF244321}">
                <p14:modId xmlns="" xmlns:p14="http://schemas.microsoft.com/office/powerpoint/2010/main" val="3056274899"/>
              </p:ext>
            </p:extLst>
          </p:nvPr>
        </p:nvGraphicFramePr>
        <p:xfrm>
          <a:off x="411414" y="4445680"/>
          <a:ext cx="4368404" cy="1645920"/>
        </p:xfrm>
        <a:graphic>
          <a:graphicData uri="http://schemas.openxmlformats.org/drawingml/2006/table">
            <a:tbl>
              <a:tblPr firstRow="1" bandRow="1">
                <a:tableStyleId>{5C22544A-7EE6-4342-B048-85BDC9FD1C3A}</a:tableStyleId>
              </a:tblPr>
              <a:tblGrid>
                <a:gridCol w="1049211"/>
                <a:gridCol w="1016000"/>
                <a:gridCol w="914400"/>
                <a:gridCol w="1388793"/>
              </a:tblGrid>
              <a:tr h="250783">
                <a:tc>
                  <a:txBody>
                    <a:bodyPr/>
                    <a:lstStyle/>
                    <a:p>
                      <a:r>
                        <a:rPr lang="en-US" sz="1300" dirty="0" smtClean="0"/>
                        <a:t>Technology</a:t>
                      </a:r>
                      <a:endParaRPr lang="en-US" sz="1300" dirty="0"/>
                    </a:p>
                  </a:txBody>
                  <a:tcPr/>
                </a:tc>
                <a:tc>
                  <a:txBody>
                    <a:bodyPr/>
                    <a:lstStyle/>
                    <a:p>
                      <a:pPr algn="r"/>
                      <a:r>
                        <a:rPr lang="en-US" sz="1300" dirty="0" smtClean="0"/>
                        <a:t>Initial Costs (2013$)</a:t>
                      </a:r>
                      <a:endParaRPr lang="en-US" sz="13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300" dirty="0" smtClean="0"/>
                        <a:t>Final Costs (2013$)</a:t>
                      </a:r>
                    </a:p>
                  </a:txBody>
                  <a:tcPr/>
                </a:tc>
                <a:tc>
                  <a:txBody>
                    <a:bodyPr/>
                    <a:lstStyle/>
                    <a:p>
                      <a:pPr algn="r"/>
                      <a:r>
                        <a:rPr lang="en-US" sz="1300" dirty="0" smtClean="0"/>
                        <a:t>Net CONE</a:t>
                      </a:r>
                      <a:r>
                        <a:rPr lang="en-US" sz="1300" baseline="0" dirty="0" smtClean="0"/>
                        <a:t> Impact</a:t>
                      </a:r>
                    </a:p>
                    <a:p>
                      <a:pPr algn="r"/>
                      <a:r>
                        <a:rPr lang="en-US" sz="1300" baseline="0" dirty="0" smtClean="0"/>
                        <a:t>(2018$/kW-</a:t>
                      </a:r>
                      <a:r>
                        <a:rPr lang="en-US" sz="1300" baseline="0" dirty="0" err="1" smtClean="0"/>
                        <a:t>mo</a:t>
                      </a:r>
                      <a:r>
                        <a:rPr lang="en-US" sz="1300" baseline="0" dirty="0" smtClean="0"/>
                        <a:t>)</a:t>
                      </a:r>
                      <a:endParaRPr lang="en-US" sz="1300" dirty="0"/>
                    </a:p>
                  </a:txBody>
                  <a:tcPr/>
                </a:tc>
              </a:tr>
              <a:tr h="146400">
                <a:tc>
                  <a:txBody>
                    <a:bodyPr/>
                    <a:lstStyle/>
                    <a:p>
                      <a:r>
                        <a:rPr lang="en-US" sz="1300" dirty="0" smtClean="0"/>
                        <a:t>LM6000</a:t>
                      </a:r>
                      <a:endParaRPr lang="en-US" sz="1300" dirty="0"/>
                    </a:p>
                  </a:txBody>
                  <a:tcPr/>
                </a:tc>
                <a:tc>
                  <a:txBody>
                    <a:bodyPr/>
                    <a:lstStyle/>
                    <a:p>
                      <a:pPr algn="r"/>
                      <a:r>
                        <a:rPr lang="en-US" sz="1300" dirty="0" smtClean="0"/>
                        <a:t>$7.1m</a:t>
                      </a:r>
                      <a:endParaRPr lang="en-US" sz="1300" dirty="0"/>
                    </a:p>
                  </a:txBody>
                  <a:tcPr/>
                </a:tc>
                <a:tc>
                  <a:txBody>
                    <a:bodyPr/>
                    <a:lstStyle/>
                    <a:p>
                      <a:pPr algn="r"/>
                      <a:r>
                        <a:rPr lang="en-US" sz="1300" dirty="0" smtClean="0"/>
                        <a:t>$7.2m</a:t>
                      </a:r>
                      <a:endParaRPr lang="en-US" sz="1300" dirty="0"/>
                    </a:p>
                  </a:txBody>
                  <a:tcPr/>
                </a:tc>
                <a:tc>
                  <a:txBody>
                    <a:bodyPr/>
                    <a:lstStyle/>
                    <a:p>
                      <a:pPr algn="r"/>
                      <a:r>
                        <a:rPr lang="en-US" sz="1300" dirty="0" smtClean="0"/>
                        <a:t>+0.01</a:t>
                      </a:r>
                      <a:endParaRPr lang="en-US" sz="1300" dirty="0"/>
                    </a:p>
                  </a:txBody>
                  <a:tcPr/>
                </a:tc>
              </a:tr>
              <a:tr h="0">
                <a:tc>
                  <a:txBody>
                    <a:bodyPr/>
                    <a:lstStyle/>
                    <a:p>
                      <a:r>
                        <a:rPr lang="en-US" sz="1300" dirty="0" smtClean="0"/>
                        <a:t>LMS100</a:t>
                      </a:r>
                      <a:endParaRPr lang="en-US" sz="13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300" dirty="0" smtClean="0"/>
                        <a:t>$7.1m</a:t>
                      </a:r>
                    </a:p>
                  </a:txBody>
                  <a:tcPr/>
                </a:tc>
                <a:tc>
                  <a:txBody>
                    <a:bodyPr/>
                    <a:lstStyle/>
                    <a:p>
                      <a:pPr algn="r"/>
                      <a:r>
                        <a:rPr lang="en-US" sz="1300" dirty="0" smtClean="0"/>
                        <a:t>$7.7m</a:t>
                      </a:r>
                      <a:endParaRPr lang="en-US" sz="1300" dirty="0"/>
                    </a:p>
                  </a:txBody>
                  <a:tcPr/>
                </a:tc>
                <a:tc>
                  <a:txBody>
                    <a:bodyPr/>
                    <a:lstStyle/>
                    <a:p>
                      <a:pPr algn="r"/>
                      <a:r>
                        <a:rPr lang="en-US" sz="1300" dirty="0" smtClean="0"/>
                        <a:t>+0.04</a:t>
                      </a:r>
                      <a:endParaRPr lang="en-US" sz="1300" dirty="0"/>
                    </a:p>
                  </a:txBody>
                  <a:tcPr/>
                </a:tc>
              </a:tr>
              <a:tr h="0">
                <a:tc>
                  <a:txBody>
                    <a:bodyPr/>
                    <a:lstStyle/>
                    <a:p>
                      <a:r>
                        <a:rPr lang="en-US" sz="1300" dirty="0" smtClean="0"/>
                        <a:t>Frame CT</a:t>
                      </a:r>
                      <a:endParaRPr lang="en-US" sz="13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300" dirty="0" smtClean="0"/>
                        <a:t>$7.1m</a:t>
                      </a:r>
                    </a:p>
                  </a:txBody>
                  <a:tcPr/>
                </a:tc>
                <a:tc>
                  <a:txBody>
                    <a:bodyPr/>
                    <a:lstStyle/>
                    <a:p>
                      <a:pPr algn="r"/>
                      <a:r>
                        <a:rPr lang="en-US" sz="1300" dirty="0" smtClean="0"/>
                        <a:t>$15.8m</a:t>
                      </a:r>
                      <a:endParaRPr lang="en-US" sz="1300" dirty="0"/>
                    </a:p>
                  </a:txBody>
                  <a:tcPr/>
                </a:tc>
                <a:tc>
                  <a:txBody>
                    <a:bodyPr/>
                    <a:lstStyle/>
                    <a:p>
                      <a:pPr algn="r"/>
                      <a:r>
                        <a:rPr lang="en-US" sz="1300" dirty="0" smtClean="0"/>
                        <a:t>+0.27</a:t>
                      </a:r>
                      <a:endParaRPr lang="en-US" sz="1300" dirty="0"/>
                    </a:p>
                  </a:txBody>
                  <a:tcPr/>
                </a:tc>
              </a:tr>
              <a:tr h="0">
                <a:tc>
                  <a:txBody>
                    <a:bodyPr/>
                    <a:lstStyle/>
                    <a:p>
                      <a:r>
                        <a:rPr lang="en-US" sz="1300" dirty="0" smtClean="0"/>
                        <a:t>CC</a:t>
                      </a:r>
                      <a:endParaRPr lang="en-US" sz="13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300" dirty="0" smtClean="0"/>
                        <a:t>$7.1m</a:t>
                      </a:r>
                    </a:p>
                  </a:txBody>
                  <a:tcPr/>
                </a:tc>
                <a:tc>
                  <a:txBody>
                    <a:bodyPr/>
                    <a:lstStyle/>
                    <a:p>
                      <a:pPr algn="r"/>
                      <a:r>
                        <a:rPr lang="en-US" sz="1300" dirty="0" smtClean="0"/>
                        <a:t>$26.2m</a:t>
                      </a:r>
                      <a:endParaRPr lang="en-US" sz="1300" dirty="0"/>
                    </a:p>
                  </a:txBody>
                  <a:tcPr/>
                </a:tc>
                <a:tc>
                  <a:txBody>
                    <a:bodyPr/>
                    <a:lstStyle/>
                    <a:p>
                      <a:pPr algn="r"/>
                      <a:r>
                        <a:rPr lang="en-US" sz="1300" dirty="0" smtClean="0"/>
                        <a:t>+0.37</a:t>
                      </a:r>
                      <a:endParaRPr lang="en-US" sz="1300" dirty="0"/>
                    </a:p>
                  </a:txBody>
                  <a:tcPr/>
                </a:tc>
              </a:tr>
            </a:tbl>
          </a:graphicData>
        </a:graphic>
      </p:graphicFrame>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38206" y="1421475"/>
            <a:ext cx="3564478" cy="4670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72538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124" y="634324"/>
            <a:ext cx="7808130" cy="530352"/>
          </a:xfrm>
        </p:spPr>
        <p:txBody>
          <a:bodyPr/>
          <a:lstStyle/>
          <a:p>
            <a:r>
              <a:rPr lang="en-US" sz="2600" dirty="0" smtClean="0"/>
              <a:t>Oil Inventory and Other Non-Depreciable Assets</a:t>
            </a:r>
            <a:endParaRPr lang="en-US" sz="2600" dirty="0"/>
          </a:p>
        </p:txBody>
      </p:sp>
      <p:sp>
        <p:nvSpPr>
          <p:cNvPr id="3" name="Text Placeholder 2"/>
          <p:cNvSpPr>
            <a:spLocks noGrp="1"/>
          </p:cNvSpPr>
          <p:nvPr>
            <p:ph type="body" sz="quarter" idx="10"/>
          </p:nvPr>
        </p:nvSpPr>
        <p:spPr/>
        <p:txBody>
          <a:bodyPr/>
          <a:lstStyle/>
          <a:p>
            <a:r>
              <a:rPr lang="en-US" sz="2000" dirty="0" smtClean="0"/>
              <a:t>Stakeholders requested that we review how fuel inventory and working capital are accounted for in the financial model</a:t>
            </a:r>
          </a:p>
          <a:p>
            <a:pPr lvl="1"/>
            <a:r>
              <a:rPr lang="en-US" sz="1800" dirty="0"/>
              <a:t>As the fuel inventory will hold residual value at the end of the economic life, we credited back to the capital costs the present value of the fuel inventory in 2038 based on long-term EIA escalation rates (+2.4%/year)</a:t>
            </a:r>
          </a:p>
          <a:p>
            <a:pPr lvl="1"/>
            <a:r>
              <a:rPr lang="en-US" sz="1800" dirty="0" smtClean="0"/>
              <a:t>Relatedly, we updated our calculation of depreciable costs based on accepted GAAP principles, which specifies that land, fuel inventory and working capital be considered non-depreciable</a:t>
            </a:r>
          </a:p>
        </p:txBody>
      </p:sp>
      <p:graphicFrame>
        <p:nvGraphicFramePr>
          <p:cNvPr id="4" name="Table 3"/>
          <p:cNvGraphicFramePr>
            <a:graphicFrameLocks noGrp="1"/>
          </p:cNvGraphicFramePr>
          <p:nvPr>
            <p:extLst>
              <p:ext uri="{D42A27DB-BD31-4B8C-83A1-F6EECF244321}">
                <p14:modId xmlns="" xmlns:p14="http://schemas.microsoft.com/office/powerpoint/2010/main" val="1646748752"/>
              </p:ext>
            </p:extLst>
          </p:nvPr>
        </p:nvGraphicFramePr>
        <p:xfrm>
          <a:off x="1488558" y="3969308"/>
          <a:ext cx="6001825" cy="2397760"/>
        </p:xfrm>
        <a:graphic>
          <a:graphicData uri="http://schemas.openxmlformats.org/drawingml/2006/table">
            <a:tbl>
              <a:tblPr firstRow="1" bandRow="1">
                <a:tableStyleId>{5C22544A-7EE6-4342-B048-85BDC9FD1C3A}</a:tableStyleId>
              </a:tblPr>
              <a:tblGrid>
                <a:gridCol w="1289259"/>
                <a:gridCol w="1336983"/>
                <a:gridCol w="1878837"/>
                <a:gridCol w="1496746"/>
              </a:tblGrid>
              <a:tr h="370840">
                <a:tc>
                  <a:txBody>
                    <a:bodyPr/>
                    <a:lstStyle/>
                    <a:p>
                      <a:r>
                        <a:rPr lang="en-US" sz="1800" dirty="0" smtClean="0"/>
                        <a:t>Technology</a:t>
                      </a:r>
                      <a:endParaRPr lang="en-US" sz="1800" dirty="0"/>
                    </a:p>
                  </a:txBody>
                  <a:tcPr anchor="b"/>
                </a:tc>
                <a:tc>
                  <a:txBody>
                    <a:bodyPr/>
                    <a:lstStyle/>
                    <a:p>
                      <a:pPr algn="r"/>
                      <a:r>
                        <a:rPr lang="en-US" sz="1800" dirty="0" smtClean="0"/>
                        <a:t>Fuel Credit Impact</a:t>
                      </a:r>
                    </a:p>
                    <a:p>
                      <a:pPr algn="r"/>
                      <a:r>
                        <a:rPr lang="en-US" sz="1800" dirty="0" smtClean="0"/>
                        <a:t>($/kW-</a:t>
                      </a:r>
                      <a:r>
                        <a:rPr lang="en-US" sz="1800" dirty="0" err="1" smtClean="0"/>
                        <a:t>mo</a:t>
                      </a:r>
                      <a:r>
                        <a:rPr lang="en-US" sz="1800" dirty="0" smtClean="0"/>
                        <a:t>)</a:t>
                      </a:r>
                      <a:endParaRPr lang="en-US" sz="1800" dirty="0"/>
                    </a:p>
                  </a:txBody>
                  <a:tcPr anchor="b"/>
                </a:tc>
                <a:tc>
                  <a:txBody>
                    <a:bodyPr/>
                    <a:lstStyle/>
                    <a:p>
                      <a:pPr algn="r"/>
                      <a:r>
                        <a:rPr lang="en-US" sz="1800" dirty="0" smtClean="0"/>
                        <a:t>Non-Depreciable Assets Impact</a:t>
                      </a:r>
                    </a:p>
                    <a:p>
                      <a:pPr algn="r"/>
                      <a:r>
                        <a:rPr lang="en-US" sz="1800" dirty="0" smtClean="0"/>
                        <a:t>($/kW-</a:t>
                      </a:r>
                      <a:r>
                        <a:rPr lang="en-US" sz="1800" dirty="0" err="1" smtClean="0"/>
                        <a:t>mo</a:t>
                      </a:r>
                      <a:r>
                        <a:rPr lang="en-US" sz="1800" dirty="0" smtClean="0"/>
                        <a:t>)</a:t>
                      </a:r>
                      <a:endParaRPr lang="en-US" sz="1800" dirty="0"/>
                    </a:p>
                  </a:txBody>
                  <a:tcPr anchor="b"/>
                </a:tc>
                <a:tc>
                  <a:txBody>
                    <a:bodyPr/>
                    <a:lstStyle/>
                    <a:p>
                      <a:pPr algn="r"/>
                      <a:r>
                        <a:rPr lang="en-US" sz="1800" dirty="0" smtClean="0"/>
                        <a:t>Total Net</a:t>
                      </a:r>
                      <a:r>
                        <a:rPr lang="en-US" sz="1800" baseline="0" dirty="0" smtClean="0"/>
                        <a:t> CONE</a:t>
                      </a:r>
                      <a:r>
                        <a:rPr lang="en-US" sz="1800" dirty="0" smtClean="0"/>
                        <a:t> Impact</a:t>
                      </a:r>
                    </a:p>
                    <a:p>
                      <a:pPr algn="r"/>
                      <a:r>
                        <a:rPr lang="en-US" sz="1800" dirty="0" smtClean="0"/>
                        <a:t>($/kW-</a:t>
                      </a:r>
                      <a:r>
                        <a:rPr lang="en-US" sz="1800" dirty="0" err="1" smtClean="0"/>
                        <a:t>mo</a:t>
                      </a:r>
                      <a:r>
                        <a:rPr lang="en-US" sz="1800" dirty="0" smtClean="0"/>
                        <a:t>)</a:t>
                      </a:r>
                      <a:endParaRPr lang="en-US" sz="1800" dirty="0"/>
                    </a:p>
                  </a:txBody>
                  <a:tcPr anchor="b"/>
                </a:tc>
              </a:tr>
              <a:tr h="370840">
                <a:tc>
                  <a:txBody>
                    <a:bodyPr/>
                    <a:lstStyle/>
                    <a:p>
                      <a:r>
                        <a:rPr lang="en-US" sz="1600" dirty="0" smtClean="0"/>
                        <a:t>LM6000</a:t>
                      </a:r>
                      <a:endParaRPr lang="en-US" sz="1600" dirty="0"/>
                    </a:p>
                  </a:txBody>
                  <a:tcPr/>
                </a:tc>
                <a:tc>
                  <a:txBody>
                    <a:bodyPr/>
                    <a:lstStyle/>
                    <a:p>
                      <a:pPr algn="r"/>
                      <a:r>
                        <a:rPr lang="en-US" dirty="0" smtClean="0"/>
                        <a:t>-0.05</a:t>
                      </a:r>
                      <a:endParaRPr lang="en-US" dirty="0"/>
                    </a:p>
                  </a:txBody>
                  <a:tcPr/>
                </a:tc>
                <a:tc>
                  <a:txBody>
                    <a:bodyPr/>
                    <a:lstStyle/>
                    <a:p>
                      <a:pPr algn="r"/>
                      <a:r>
                        <a:rPr lang="en-US" dirty="0" smtClean="0"/>
                        <a:t>+0.09</a:t>
                      </a:r>
                      <a:endParaRPr lang="en-US" dirty="0"/>
                    </a:p>
                  </a:txBody>
                  <a:tcPr/>
                </a:tc>
                <a:tc>
                  <a:txBody>
                    <a:bodyPr/>
                    <a:lstStyle/>
                    <a:p>
                      <a:pPr algn="r"/>
                      <a:r>
                        <a:rPr lang="en-US" dirty="0" smtClean="0"/>
                        <a:t>+0.04</a:t>
                      </a:r>
                      <a:endParaRPr lang="en-US" dirty="0"/>
                    </a:p>
                  </a:txBody>
                  <a:tcPr/>
                </a:tc>
              </a:tr>
              <a:tr h="370840">
                <a:tc>
                  <a:txBody>
                    <a:bodyPr/>
                    <a:lstStyle/>
                    <a:p>
                      <a:r>
                        <a:rPr lang="en-US" sz="1600" dirty="0" smtClean="0"/>
                        <a:t>LMS100</a:t>
                      </a:r>
                      <a:endParaRPr lang="en-US" sz="1600" dirty="0"/>
                    </a:p>
                  </a:txBody>
                  <a:tcPr/>
                </a:tc>
                <a:tc>
                  <a:txBody>
                    <a:bodyPr/>
                    <a:lstStyle/>
                    <a:p>
                      <a:pPr algn="r"/>
                      <a:r>
                        <a:rPr lang="en-US" dirty="0" smtClean="0"/>
                        <a:t>-0.06</a:t>
                      </a:r>
                      <a:endParaRPr lang="en-US" dirty="0"/>
                    </a:p>
                  </a:txBody>
                  <a:tcPr/>
                </a:tc>
                <a:tc>
                  <a:txBody>
                    <a:bodyPr/>
                    <a:lstStyle/>
                    <a:p>
                      <a:pPr algn="r"/>
                      <a:r>
                        <a:rPr lang="en-US" dirty="0" smtClean="0"/>
                        <a:t>+0.09</a:t>
                      </a:r>
                      <a:endParaRPr lang="en-US" dirty="0"/>
                    </a:p>
                  </a:txBody>
                  <a:tcPr/>
                </a:tc>
                <a:tc>
                  <a:txBody>
                    <a:bodyPr/>
                    <a:lstStyle/>
                    <a:p>
                      <a:pPr algn="r"/>
                      <a:r>
                        <a:rPr lang="en-US" dirty="0" smtClean="0"/>
                        <a:t>+0.03</a:t>
                      </a:r>
                      <a:endParaRPr lang="en-US" dirty="0"/>
                    </a:p>
                  </a:txBody>
                  <a:tcPr/>
                </a:tc>
              </a:tr>
              <a:tr h="370840">
                <a:tc>
                  <a:txBody>
                    <a:bodyPr/>
                    <a:lstStyle/>
                    <a:p>
                      <a:r>
                        <a:rPr lang="en-US" sz="1600" dirty="0" smtClean="0"/>
                        <a:t>Frame CT</a:t>
                      </a:r>
                      <a:endParaRPr lang="en-US" sz="1600" dirty="0"/>
                    </a:p>
                  </a:txBody>
                  <a:tcPr/>
                </a:tc>
                <a:tc>
                  <a:txBody>
                    <a:bodyPr/>
                    <a:lstStyle/>
                    <a:p>
                      <a:pPr algn="r"/>
                      <a:r>
                        <a:rPr lang="en-US" dirty="0" smtClean="0"/>
                        <a:t>-0.06</a:t>
                      </a:r>
                      <a:endParaRPr lang="en-US" dirty="0"/>
                    </a:p>
                  </a:txBody>
                  <a:tcPr/>
                </a:tc>
                <a:tc>
                  <a:txBody>
                    <a:bodyPr/>
                    <a:lstStyle/>
                    <a:p>
                      <a:pPr algn="r"/>
                      <a:r>
                        <a:rPr lang="en-US" dirty="0" smtClean="0"/>
                        <a:t>+0.07</a:t>
                      </a:r>
                      <a:endParaRPr lang="en-US" dirty="0"/>
                    </a:p>
                  </a:txBody>
                  <a:tcPr/>
                </a:tc>
                <a:tc>
                  <a:txBody>
                    <a:bodyPr/>
                    <a:lstStyle/>
                    <a:p>
                      <a:pPr algn="r"/>
                      <a:r>
                        <a:rPr lang="en-US" dirty="0" smtClean="0"/>
                        <a:t>+0.01</a:t>
                      </a:r>
                      <a:endParaRPr lang="en-US" dirty="0"/>
                    </a:p>
                  </a:txBody>
                  <a:tcPr/>
                </a:tc>
              </a:tr>
              <a:tr h="370840">
                <a:tc>
                  <a:txBody>
                    <a:bodyPr/>
                    <a:lstStyle/>
                    <a:p>
                      <a:r>
                        <a:rPr lang="en-US" sz="1600" dirty="0" smtClean="0"/>
                        <a:t>CC</a:t>
                      </a:r>
                      <a:endParaRPr lang="en-US" sz="1600" dirty="0"/>
                    </a:p>
                  </a:txBody>
                  <a:tcPr/>
                </a:tc>
                <a:tc>
                  <a:txBody>
                    <a:bodyPr/>
                    <a:lstStyle/>
                    <a:p>
                      <a:pPr algn="r"/>
                      <a:r>
                        <a:rPr lang="en-US" dirty="0" smtClean="0"/>
                        <a:t>-0.04</a:t>
                      </a:r>
                      <a:endParaRPr lang="en-US" dirty="0"/>
                    </a:p>
                  </a:txBody>
                  <a:tcPr/>
                </a:tc>
                <a:tc>
                  <a:txBody>
                    <a:bodyPr/>
                    <a:lstStyle/>
                    <a:p>
                      <a:pPr algn="r"/>
                      <a:r>
                        <a:rPr lang="en-US" dirty="0" smtClean="0"/>
                        <a:t>+0.05</a:t>
                      </a:r>
                      <a:endParaRPr lang="en-US" dirty="0"/>
                    </a:p>
                  </a:txBody>
                  <a:tcPr/>
                </a:tc>
                <a:tc>
                  <a:txBody>
                    <a:bodyPr/>
                    <a:lstStyle/>
                    <a:p>
                      <a:pPr algn="r"/>
                      <a:r>
                        <a:rPr lang="en-US" dirty="0" smtClean="0"/>
                        <a:t>+0.01</a:t>
                      </a:r>
                      <a:endParaRPr lang="en-US" dirty="0"/>
                    </a:p>
                  </a:txBody>
                  <a:tcPr/>
                </a:tc>
              </a:tr>
            </a:tbl>
          </a:graphicData>
        </a:graphic>
      </p:graphicFrame>
    </p:spTree>
    <p:extLst>
      <p:ext uri="{BB962C8B-B14F-4D97-AF65-F5344CB8AC3E}">
        <p14:creationId xmlns="" xmlns:p14="http://schemas.microsoft.com/office/powerpoint/2010/main" val="3228121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124" y="642637"/>
            <a:ext cx="7548663" cy="530352"/>
          </a:xfrm>
        </p:spPr>
        <p:txBody>
          <a:bodyPr/>
          <a:lstStyle/>
          <a:p>
            <a:r>
              <a:rPr lang="en-US" sz="2600" dirty="0" smtClean="0"/>
              <a:t>Real-Time Reserve Charge-Backs and Other E&amp;AS Adjustments to CTs</a:t>
            </a:r>
            <a:endParaRPr lang="en-US" sz="2600" dirty="0"/>
          </a:p>
        </p:txBody>
      </p:sp>
      <p:sp>
        <p:nvSpPr>
          <p:cNvPr id="3" name="Text Placeholder 2"/>
          <p:cNvSpPr>
            <a:spLocks noGrp="1"/>
          </p:cNvSpPr>
          <p:nvPr>
            <p:ph type="body" sz="quarter" idx="10"/>
          </p:nvPr>
        </p:nvSpPr>
        <p:spPr>
          <a:xfrm>
            <a:off x="307572" y="1205343"/>
            <a:ext cx="8562108" cy="4291115"/>
          </a:xfrm>
        </p:spPr>
        <p:txBody>
          <a:bodyPr/>
          <a:lstStyle/>
          <a:p>
            <a:r>
              <a:rPr lang="en-US" sz="1800" u="sng" dirty="0" smtClean="0"/>
              <a:t>Real-Time Reserve Charge-Backs</a:t>
            </a:r>
            <a:r>
              <a:rPr lang="en-US" sz="1800" dirty="0" smtClean="0"/>
              <a:t>: To better estimate CT E&amp;AS revenues, we incorporated data from ISO-NE on forward reserve obligation charges</a:t>
            </a:r>
          </a:p>
          <a:p>
            <a:pPr lvl="1"/>
            <a:r>
              <a:rPr lang="en-US" sz="1600" dirty="0"/>
              <a:t>Portfolios with FRM will receive real-time reserve revenues that will later be charged back</a:t>
            </a:r>
          </a:p>
          <a:p>
            <a:pPr lvl="1"/>
            <a:r>
              <a:rPr lang="en-US" sz="1600" dirty="0"/>
              <a:t>Using only asset-specific market settlement data over-estimates CT E&amp;AS as the obligation charges occur after the settlement at the portfolio level</a:t>
            </a:r>
          </a:p>
          <a:p>
            <a:pPr lvl="1"/>
            <a:r>
              <a:rPr lang="en-US" sz="1600" dirty="0" smtClean="0"/>
              <a:t>Adding ISO-NE’s portfolio-level </a:t>
            </a:r>
            <a:r>
              <a:rPr lang="en-US" sz="1600" dirty="0"/>
              <a:t>charge-back data </a:t>
            </a:r>
            <a:r>
              <a:rPr lang="en-US" sz="1600" dirty="0" smtClean="0"/>
              <a:t>reduces </a:t>
            </a:r>
            <a:r>
              <a:rPr lang="en-US" sz="1600" dirty="0"/>
              <a:t>the CT E&amp;AS by $</a:t>
            </a:r>
            <a:r>
              <a:rPr lang="en-US" sz="1600" dirty="0" smtClean="0"/>
              <a:t>0.13/kW-</a:t>
            </a:r>
            <a:r>
              <a:rPr lang="en-US" sz="1600" dirty="0" err="1" smtClean="0"/>
              <a:t>mo</a:t>
            </a:r>
            <a:endParaRPr lang="en-US" sz="1600" dirty="0"/>
          </a:p>
          <a:p>
            <a:pPr>
              <a:spcBef>
                <a:spcPts val="600"/>
              </a:spcBef>
            </a:pPr>
            <a:r>
              <a:rPr lang="en-US" sz="1800" u="sng" dirty="0" smtClean="0"/>
              <a:t>Heat Rates</a:t>
            </a:r>
            <a:r>
              <a:rPr lang="en-US" sz="1800" dirty="0" smtClean="0"/>
              <a:t>: We adjusted fuel costs for the Frame CT and LMS100 based on their heat rates relative to the LM6000 sample plants</a:t>
            </a:r>
          </a:p>
          <a:p>
            <a:pPr>
              <a:spcBef>
                <a:spcPts val="600"/>
              </a:spcBef>
            </a:pPr>
            <a:r>
              <a:rPr lang="en-US" sz="1800" u="sng" dirty="0" smtClean="0"/>
              <a:t>Calculation Adjustments</a:t>
            </a:r>
            <a:r>
              <a:rPr lang="en-US" sz="1800" dirty="0" smtClean="0"/>
              <a:t>: We adjusted </a:t>
            </a:r>
            <a:r>
              <a:rPr lang="en-US" sz="1800" dirty="0"/>
              <a:t>our calculation of the E&amp;AS margin across the plants in our sample from a simple average to capacity-weighted </a:t>
            </a:r>
            <a:r>
              <a:rPr lang="en-US" sz="1800" dirty="0" smtClean="0"/>
              <a:t>average; also we resolved a fuel cost calculation issue </a:t>
            </a:r>
            <a:r>
              <a:rPr lang="en-US" sz="1800" dirty="0" smtClean="0">
                <a:solidFill>
                  <a:schemeClr val="tx1"/>
                </a:solidFill>
              </a:rPr>
              <a:t>during our final audits of the analysis</a:t>
            </a:r>
            <a:endParaRPr lang="en-US" sz="1800" dirty="0">
              <a:solidFill>
                <a:schemeClr val="tx1"/>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2504454671"/>
              </p:ext>
            </p:extLst>
          </p:nvPr>
        </p:nvGraphicFramePr>
        <p:xfrm>
          <a:off x="985544" y="4623809"/>
          <a:ext cx="7215446" cy="1828800"/>
        </p:xfrm>
        <a:graphic>
          <a:graphicData uri="http://schemas.openxmlformats.org/drawingml/2006/table">
            <a:tbl>
              <a:tblPr firstRow="1" bandRow="1">
                <a:tableStyleId>{5C22544A-7EE6-4342-B048-85BDC9FD1C3A}</a:tableStyleId>
              </a:tblPr>
              <a:tblGrid>
                <a:gridCol w="1179703"/>
                <a:gridCol w="1197736"/>
                <a:gridCol w="1288472"/>
                <a:gridCol w="1197033"/>
                <a:gridCol w="1163782"/>
                <a:gridCol w="1188720"/>
              </a:tblGrid>
              <a:tr h="370840">
                <a:tc>
                  <a:txBody>
                    <a:bodyPr/>
                    <a:lstStyle/>
                    <a:p>
                      <a:r>
                        <a:rPr lang="en-US" sz="1600" dirty="0" smtClean="0"/>
                        <a:t>Technology</a:t>
                      </a:r>
                      <a:endParaRPr lang="en-US" sz="1600" dirty="0"/>
                    </a:p>
                  </a:txBody>
                  <a:tcPr anchor="b"/>
                </a:tc>
                <a:tc>
                  <a:txBody>
                    <a:bodyPr/>
                    <a:lstStyle/>
                    <a:p>
                      <a:pPr algn="r"/>
                      <a:r>
                        <a:rPr lang="en-US" sz="1600" dirty="0" smtClean="0"/>
                        <a:t>Initial </a:t>
                      </a:r>
                    </a:p>
                    <a:p>
                      <a:pPr algn="r"/>
                      <a:r>
                        <a:rPr lang="en-US" sz="1600" dirty="0" smtClean="0"/>
                        <a:t>E&amp;AS ($/kW-</a:t>
                      </a:r>
                      <a:r>
                        <a:rPr lang="en-US" sz="1600" dirty="0" err="1" smtClean="0"/>
                        <a:t>mo</a:t>
                      </a:r>
                      <a:r>
                        <a:rPr lang="en-US" sz="1600" dirty="0" smtClean="0"/>
                        <a:t>)</a:t>
                      </a:r>
                    </a:p>
                  </a:txBody>
                  <a:tcPr anchor="b"/>
                </a:tc>
                <a:tc>
                  <a:txBody>
                    <a:bodyPr/>
                    <a:lstStyle/>
                    <a:p>
                      <a:pPr algn="r"/>
                      <a:r>
                        <a:rPr lang="en-US" sz="1600" dirty="0" smtClean="0"/>
                        <a:t>Calculation Adjustments</a:t>
                      </a:r>
                      <a:endParaRPr lang="en-US" sz="1600" baseline="0" dirty="0" smtClean="0"/>
                    </a:p>
                    <a:p>
                      <a:pPr algn="r"/>
                      <a:r>
                        <a:rPr lang="en-US" sz="1600" baseline="0" dirty="0" smtClean="0"/>
                        <a:t>($/kW-</a:t>
                      </a:r>
                      <a:r>
                        <a:rPr lang="en-US" sz="1600" baseline="0" dirty="0" err="1" smtClean="0"/>
                        <a:t>mo</a:t>
                      </a:r>
                      <a:r>
                        <a:rPr lang="en-US" sz="1600" baseline="0" dirty="0" smtClean="0"/>
                        <a:t>)</a:t>
                      </a:r>
                      <a:endParaRPr lang="en-US" sz="1600" dirty="0" smtClean="0"/>
                    </a:p>
                  </a:txBody>
                  <a:tcPr anchor="b"/>
                </a:tc>
                <a:tc>
                  <a:txBody>
                    <a:bodyPr/>
                    <a:lstStyle/>
                    <a:p>
                      <a:pPr algn="r"/>
                      <a:r>
                        <a:rPr lang="en-US" sz="1600" dirty="0" smtClean="0"/>
                        <a:t>RTR</a:t>
                      </a:r>
                      <a:r>
                        <a:rPr lang="en-US" sz="1600" baseline="0" dirty="0" smtClean="0"/>
                        <a:t> Charge Back</a:t>
                      </a:r>
                    </a:p>
                    <a:p>
                      <a:pPr algn="r"/>
                      <a:r>
                        <a:rPr lang="en-US" sz="1600" baseline="0" dirty="0" smtClean="0"/>
                        <a:t>($/kW-</a:t>
                      </a:r>
                      <a:r>
                        <a:rPr lang="en-US" sz="1600" baseline="0" dirty="0" err="1" smtClean="0"/>
                        <a:t>mo</a:t>
                      </a:r>
                      <a:r>
                        <a:rPr lang="en-US" sz="1600" baseline="0" dirty="0" smtClean="0"/>
                        <a:t>)</a:t>
                      </a:r>
                      <a:endParaRPr lang="en-US" sz="1600" dirty="0"/>
                    </a:p>
                  </a:txBody>
                  <a:tcPr anchor="b"/>
                </a:tc>
                <a:tc>
                  <a:txBody>
                    <a:bodyPr/>
                    <a:lstStyle/>
                    <a:p>
                      <a:pPr algn="r"/>
                      <a:r>
                        <a:rPr lang="en-US" sz="1600" dirty="0" smtClean="0"/>
                        <a:t>Heat </a:t>
                      </a:r>
                    </a:p>
                    <a:p>
                      <a:pPr algn="r"/>
                      <a:r>
                        <a:rPr lang="en-US" sz="1600" dirty="0" smtClean="0"/>
                        <a:t>Rate</a:t>
                      </a:r>
                      <a:endParaRPr lang="en-US" sz="1600" baseline="0" dirty="0" smtClean="0"/>
                    </a:p>
                    <a:p>
                      <a:pPr algn="r"/>
                      <a:r>
                        <a:rPr lang="en-US" sz="1600" baseline="0" dirty="0" smtClean="0"/>
                        <a:t>($/kW-</a:t>
                      </a:r>
                      <a:r>
                        <a:rPr lang="en-US" sz="1600" baseline="0" dirty="0" err="1" smtClean="0"/>
                        <a:t>mo</a:t>
                      </a:r>
                      <a:r>
                        <a:rPr lang="en-US" sz="1600" baseline="0" dirty="0" smtClean="0"/>
                        <a:t>)</a:t>
                      </a:r>
                      <a:endParaRPr lang="en-US" sz="1600" dirty="0" smtClean="0"/>
                    </a:p>
                  </a:txBody>
                  <a:tcPr anchor="b"/>
                </a:tc>
                <a:tc>
                  <a:txBody>
                    <a:bodyPr/>
                    <a:lstStyle/>
                    <a:p>
                      <a:pPr algn="r"/>
                      <a:r>
                        <a:rPr lang="en-US" sz="1600" dirty="0" smtClean="0"/>
                        <a:t>Net CONE Impact</a:t>
                      </a:r>
                      <a:endParaRPr lang="en-US" sz="1600" baseline="0" dirty="0" smtClean="0"/>
                    </a:p>
                    <a:p>
                      <a:pPr algn="r"/>
                      <a:r>
                        <a:rPr lang="en-US" sz="1600" baseline="0" dirty="0" smtClean="0"/>
                        <a:t>($/kW-</a:t>
                      </a:r>
                      <a:r>
                        <a:rPr lang="en-US" sz="1600" baseline="0" dirty="0" err="1" smtClean="0"/>
                        <a:t>mo</a:t>
                      </a:r>
                      <a:r>
                        <a:rPr lang="en-US" sz="1600" baseline="0" dirty="0" smtClean="0"/>
                        <a:t>)</a:t>
                      </a:r>
                      <a:endParaRPr lang="en-US" sz="1600" dirty="0" smtClean="0"/>
                    </a:p>
                  </a:txBody>
                  <a:tcPr anchor="b"/>
                </a:tc>
              </a:tr>
              <a:tr h="148246">
                <a:tc>
                  <a:txBody>
                    <a:bodyPr/>
                    <a:lstStyle/>
                    <a:p>
                      <a:r>
                        <a:rPr lang="en-US" sz="1600" dirty="0" smtClean="0"/>
                        <a:t>LM6000</a:t>
                      </a:r>
                      <a:endParaRPr lang="en-US" sz="1600" dirty="0"/>
                    </a:p>
                  </a:txBody>
                  <a:tcPr/>
                </a:tc>
                <a:tc>
                  <a:txBody>
                    <a:bodyPr/>
                    <a:lstStyle/>
                    <a:p>
                      <a:pPr algn="r"/>
                      <a:r>
                        <a:rPr lang="en-US" sz="1600" dirty="0" smtClean="0">
                          <a:solidFill>
                            <a:schemeClr val="tx1"/>
                          </a:solidFill>
                        </a:rPr>
                        <a:t>$1.95</a:t>
                      </a:r>
                      <a:endParaRPr lang="en-US" sz="1600" dirty="0">
                        <a:solidFill>
                          <a:schemeClr val="tx1"/>
                        </a:solidFill>
                      </a:endParaRPr>
                    </a:p>
                  </a:txBody>
                  <a:tcPr/>
                </a:tc>
                <a:tc>
                  <a:txBody>
                    <a:bodyPr/>
                    <a:lstStyle/>
                    <a:p>
                      <a:pPr algn="r"/>
                      <a:r>
                        <a:rPr lang="en-US" sz="1600" dirty="0" smtClean="0">
                          <a:solidFill>
                            <a:schemeClr val="tx1"/>
                          </a:solidFill>
                        </a:rPr>
                        <a:t>$1.86</a:t>
                      </a:r>
                      <a:endParaRPr lang="en-US" sz="1600" dirty="0">
                        <a:solidFill>
                          <a:schemeClr val="tx1"/>
                        </a:solidFill>
                      </a:endParaRPr>
                    </a:p>
                  </a:txBody>
                  <a:tcPr/>
                </a:tc>
                <a:tc>
                  <a:txBody>
                    <a:bodyPr/>
                    <a:lstStyle/>
                    <a:p>
                      <a:pPr algn="r"/>
                      <a:r>
                        <a:rPr lang="en-US" sz="1600" dirty="0" smtClean="0"/>
                        <a:t>$1.73</a:t>
                      </a:r>
                    </a:p>
                  </a:txBody>
                  <a:tcPr/>
                </a:tc>
                <a:tc>
                  <a:txBody>
                    <a:bodyPr/>
                    <a:lstStyle/>
                    <a:p>
                      <a:pPr algn="r"/>
                      <a:r>
                        <a:rPr lang="en-US" sz="1600" dirty="0" smtClean="0"/>
                        <a:t>$1.73</a:t>
                      </a:r>
                    </a:p>
                  </a:txBody>
                  <a:tcPr/>
                </a:tc>
                <a:tc>
                  <a:txBody>
                    <a:bodyPr/>
                    <a:lstStyle/>
                    <a:p>
                      <a:pPr algn="r"/>
                      <a:r>
                        <a:rPr lang="en-US" sz="1600" dirty="0" smtClean="0"/>
                        <a:t>+0.22</a:t>
                      </a:r>
                      <a:endParaRPr lang="en-US" sz="1600" dirty="0"/>
                    </a:p>
                  </a:txBody>
                  <a:tcPr/>
                </a:tc>
              </a:tr>
              <a:tr h="195351">
                <a:tc>
                  <a:txBody>
                    <a:bodyPr/>
                    <a:lstStyle/>
                    <a:p>
                      <a:r>
                        <a:rPr lang="en-US" sz="1600" dirty="0" smtClean="0"/>
                        <a:t>LMS100</a:t>
                      </a:r>
                      <a:endParaRPr lang="en-US" sz="16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$1.95</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$1.86</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t>$1.73</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t>$1.74</a:t>
                      </a:r>
                    </a:p>
                  </a:txBody>
                  <a:tcPr/>
                </a:tc>
                <a:tc>
                  <a:txBody>
                    <a:bodyPr/>
                    <a:lstStyle/>
                    <a:p>
                      <a:pPr algn="r"/>
                      <a:r>
                        <a:rPr lang="en-US" sz="1600" dirty="0" smtClean="0"/>
                        <a:t>+0.21</a:t>
                      </a:r>
                      <a:endParaRPr lang="en-US" sz="1600" dirty="0"/>
                    </a:p>
                  </a:txBody>
                  <a:tcPr/>
                </a:tc>
              </a:tr>
              <a:tr h="126079">
                <a:tc>
                  <a:txBody>
                    <a:bodyPr/>
                    <a:lstStyle/>
                    <a:p>
                      <a:r>
                        <a:rPr lang="en-US" sz="1600" dirty="0" smtClean="0"/>
                        <a:t>Frame CT</a:t>
                      </a:r>
                      <a:endParaRPr lang="en-US" sz="16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$1.95</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$1.86</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smtClean="0"/>
                        <a:t>$1.73</a:t>
                      </a:r>
                    </a:p>
                  </a:txBody>
                  <a:tcPr/>
                </a:tc>
                <a:tc>
                  <a:txBody>
                    <a:bodyPr/>
                    <a:lstStyle/>
                    <a:p>
                      <a:pPr algn="r"/>
                      <a:r>
                        <a:rPr lang="en-US" sz="1600" dirty="0" smtClean="0"/>
                        <a:t>$1.72</a:t>
                      </a:r>
                      <a:endParaRPr lang="en-US" sz="1600" dirty="0"/>
                    </a:p>
                  </a:txBody>
                  <a:tcPr/>
                </a:tc>
                <a:tc>
                  <a:txBody>
                    <a:bodyPr/>
                    <a:lstStyle/>
                    <a:p>
                      <a:pPr algn="r"/>
                      <a:r>
                        <a:rPr lang="en-US" sz="1600" dirty="0" smtClean="0"/>
                        <a:t>+0.23</a:t>
                      </a:r>
                      <a:endParaRPr lang="en-US" sz="1600" dirty="0"/>
                    </a:p>
                  </a:txBody>
                  <a:tcPr/>
                </a:tc>
              </a:tr>
            </a:tbl>
          </a:graphicData>
        </a:graphic>
      </p:graphicFrame>
    </p:spTree>
    <p:extLst>
      <p:ext uri="{BB962C8B-B14F-4D97-AF65-F5344CB8AC3E}">
        <p14:creationId xmlns="" xmlns:p14="http://schemas.microsoft.com/office/powerpoint/2010/main" val="2342587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 E&amp;AS Representative Units</a:t>
            </a:r>
            <a:endParaRPr lang="en-US" dirty="0"/>
          </a:p>
        </p:txBody>
      </p:sp>
      <p:sp>
        <p:nvSpPr>
          <p:cNvPr id="3" name="Text Placeholder 2"/>
          <p:cNvSpPr>
            <a:spLocks noGrp="1"/>
          </p:cNvSpPr>
          <p:nvPr>
            <p:ph type="body" sz="quarter" idx="10"/>
          </p:nvPr>
        </p:nvSpPr>
        <p:spPr>
          <a:xfrm>
            <a:off x="232757" y="1189328"/>
            <a:ext cx="8695112" cy="4291115"/>
          </a:xfrm>
        </p:spPr>
        <p:txBody>
          <a:bodyPr/>
          <a:lstStyle/>
          <a:p>
            <a:r>
              <a:rPr lang="en-US" sz="1800" dirty="0" smtClean="0"/>
              <a:t>Based on stakeholder feedback, we refined our approach for selecting the representative CC plants used to calculate historical E&amp;AS revenues</a:t>
            </a:r>
          </a:p>
          <a:p>
            <a:pPr lvl="1"/>
            <a:r>
              <a:rPr lang="en-US" sz="1600" dirty="0" smtClean="0"/>
              <a:t>We received market revenue data from ISO-NE for </a:t>
            </a:r>
            <a:r>
              <a:rPr lang="en-US" sz="1600" b="1" dirty="0" smtClean="0"/>
              <a:t>20 plants</a:t>
            </a:r>
          </a:p>
          <a:p>
            <a:pPr lvl="1"/>
            <a:r>
              <a:rPr lang="en-US" sz="1600" dirty="0" smtClean="0"/>
              <a:t>We removed </a:t>
            </a:r>
            <a:r>
              <a:rPr lang="en-US" sz="1600" b="1" dirty="0" smtClean="0"/>
              <a:t>6 plants </a:t>
            </a:r>
            <a:r>
              <a:rPr lang="en-US" sz="1600" dirty="0" smtClean="0"/>
              <a:t>with average </a:t>
            </a:r>
            <a:r>
              <a:rPr lang="en-US" sz="1600" dirty="0" smtClean="0">
                <a:solidFill>
                  <a:schemeClr val="tx1"/>
                </a:solidFill>
              </a:rPr>
              <a:t>realized </a:t>
            </a:r>
            <a:r>
              <a:rPr lang="en-US" sz="1600" dirty="0" smtClean="0"/>
              <a:t>heat rates above 8,000 Btu/kWh</a:t>
            </a:r>
          </a:p>
          <a:p>
            <a:pPr lvl="1"/>
            <a:r>
              <a:rPr lang="en-US" sz="1600" dirty="0" smtClean="0"/>
              <a:t>We removed </a:t>
            </a:r>
            <a:r>
              <a:rPr lang="en-US" sz="1600" b="1" dirty="0" smtClean="0"/>
              <a:t>6 plants </a:t>
            </a:r>
            <a:r>
              <a:rPr lang="en-US" sz="1600" dirty="0" smtClean="0"/>
              <a:t>with fuel costs that are not represented by Algonquin </a:t>
            </a:r>
            <a:r>
              <a:rPr lang="en-US" sz="1600" dirty="0" err="1" smtClean="0"/>
              <a:t>Citygates</a:t>
            </a:r>
            <a:r>
              <a:rPr lang="en-US" sz="1600" dirty="0" smtClean="0"/>
              <a:t> prices due to firm gas capacity, alternative </a:t>
            </a:r>
            <a:r>
              <a:rPr lang="en-US" sz="1600" dirty="0"/>
              <a:t>sources of </a:t>
            </a:r>
            <a:r>
              <a:rPr lang="en-US" sz="1600" dirty="0" smtClean="0"/>
              <a:t>fuel, or plants with gas pricing based on Iroquois</a:t>
            </a:r>
          </a:p>
          <a:p>
            <a:pPr lvl="1"/>
            <a:r>
              <a:rPr lang="en-US" sz="1600" dirty="0" smtClean="0"/>
              <a:t>We removed </a:t>
            </a:r>
            <a:r>
              <a:rPr lang="en-US" sz="1600" b="1" dirty="0" smtClean="0"/>
              <a:t>2 plants </a:t>
            </a:r>
            <a:r>
              <a:rPr lang="en-US" sz="1600" dirty="0" smtClean="0"/>
              <a:t>with different operations mode such as district heating and </a:t>
            </a:r>
            <a:r>
              <a:rPr lang="en-US" sz="1600" dirty="0"/>
              <a:t>low CF (&lt;20%) </a:t>
            </a:r>
            <a:endParaRPr lang="en-US" sz="1600" dirty="0" smtClean="0"/>
          </a:p>
          <a:p>
            <a:pPr>
              <a:spcBef>
                <a:spcPts val="600"/>
              </a:spcBef>
            </a:pPr>
            <a:r>
              <a:rPr lang="en-US" sz="1800" dirty="0" smtClean="0"/>
              <a:t>The remaining </a:t>
            </a:r>
            <a:r>
              <a:rPr lang="en-US" sz="1800" b="1" dirty="0" smtClean="0"/>
              <a:t>6 plants </a:t>
            </a:r>
            <a:r>
              <a:rPr lang="en-US" sz="1800" dirty="0" smtClean="0"/>
              <a:t>have an average capacity factor of 58% and average heat rate of 7,400 Btu/kWh; the CC E&amp;AS increases by $0.04/kW-</a:t>
            </a:r>
            <a:r>
              <a:rPr lang="en-US" sz="1800" dirty="0" err="1" smtClean="0"/>
              <a:t>mo</a:t>
            </a:r>
            <a:r>
              <a:rPr lang="en-US" sz="1800" dirty="0" smtClean="0"/>
              <a:t> due to this change</a:t>
            </a:r>
            <a:endParaRPr lang="en-US" sz="1800" dirty="0"/>
          </a:p>
        </p:txBody>
      </p:sp>
      <p:pic>
        <p:nvPicPr>
          <p:cNvPr id="3075"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417" y="3845464"/>
            <a:ext cx="4507420" cy="29994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 xmlns:p14="http://schemas.microsoft.com/office/powerpoint/2010/main" val="3738656290"/>
              </p:ext>
            </p:extLst>
          </p:nvPr>
        </p:nvGraphicFramePr>
        <p:xfrm>
          <a:off x="4435449" y="4556406"/>
          <a:ext cx="4655391" cy="1158240"/>
        </p:xfrm>
        <a:graphic>
          <a:graphicData uri="http://schemas.openxmlformats.org/drawingml/2006/table">
            <a:tbl>
              <a:tblPr firstRow="1" bandRow="1">
                <a:tableStyleId>{5C22544A-7EE6-4342-B048-85BDC9FD1C3A}</a:tableStyleId>
              </a:tblPr>
              <a:tblGrid>
                <a:gridCol w="1179703"/>
                <a:gridCol w="1168422"/>
                <a:gridCol w="1158949"/>
                <a:gridCol w="1148317"/>
              </a:tblGrid>
              <a:tr h="370840">
                <a:tc>
                  <a:txBody>
                    <a:bodyPr/>
                    <a:lstStyle/>
                    <a:p>
                      <a:r>
                        <a:rPr lang="en-US" sz="1600" dirty="0" smtClean="0"/>
                        <a:t>Technology</a:t>
                      </a:r>
                      <a:endParaRPr lang="en-US" sz="1600" dirty="0"/>
                    </a:p>
                  </a:txBody>
                  <a:tcPr anchor="b"/>
                </a:tc>
                <a:tc>
                  <a:txBody>
                    <a:bodyPr/>
                    <a:lstStyle/>
                    <a:p>
                      <a:pPr algn="r"/>
                      <a:r>
                        <a:rPr lang="en-US" sz="1600" dirty="0" smtClean="0"/>
                        <a:t>Initial</a:t>
                      </a:r>
                      <a:r>
                        <a:rPr lang="en-US" sz="1600" baseline="0" dirty="0" smtClean="0"/>
                        <a:t> E&amp;AS ($/kW-</a:t>
                      </a:r>
                      <a:r>
                        <a:rPr lang="en-US" sz="1600" baseline="0" dirty="0" err="1" smtClean="0"/>
                        <a:t>mo</a:t>
                      </a:r>
                      <a:r>
                        <a:rPr lang="en-US" sz="1600" baseline="0" dirty="0" smtClean="0"/>
                        <a:t>)</a:t>
                      </a:r>
                      <a:endParaRPr lang="en-US" sz="1600" dirty="0"/>
                    </a:p>
                  </a:txBody>
                  <a:tcPr anchor="b"/>
                </a:tc>
                <a:tc>
                  <a:txBody>
                    <a:bodyPr/>
                    <a:lstStyle/>
                    <a:p>
                      <a:pPr algn="r"/>
                      <a:r>
                        <a:rPr lang="en-US" sz="1600" dirty="0" smtClean="0"/>
                        <a:t>Updated Units</a:t>
                      </a:r>
                    </a:p>
                    <a:p>
                      <a:pPr algn="r"/>
                      <a:r>
                        <a:rPr lang="en-US" sz="1600" dirty="0" smtClean="0"/>
                        <a:t>($/kW-</a:t>
                      </a:r>
                      <a:r>
                        <a:rPr lang="en-US" sz="1600" dirty="0" err="1" smtClean="0"/>
                        <a:t>mo</a:t>
                      </a:r>
                      <a:r>
                        <a:rPr lang="en-US" sz="1600" dirty="0" smtClean="0"/>
                        <a:t>)</a:t>
                      </a:r>
                      <a:endParaRPr lang="en-US" sz="1600" dirty="0"/>
                    </a:p>
                  </a:txBody>
                  <a:tcPr anchor="b"/>
                </a:tc>
                <a:tc>
                  <a:txBody>
                    <a:bodyPr/>
                    <a:lstStyle/>
                    <a:p>
                      <a:pPr algn="r"/>
                      <a:r>
                        <a:rPr lang="en-US" sz="1600" dirty="0" smtClean="0"/>
                        <a:t>Net CONE Impact </a:t>
                      </a:r>
                    </a:p>
                    <a:p>
                      <a:pPr algn="r"/>
                      <a:r>
                        <a:rPr lang="en-US" sz="1600" dirty="0" smtClean="0"/>
                        <a:t>($/kW-</a:t>
                      </a:r>
                      <a:r>
                        <a:rPr lang="en-US" sz="1600" dirty="0" err="1" smtClean="0"/>
                        <a:t>mo</a:t>
                      </a:r>
                      <a:r>
                        <a:rPr lang="en-US" sz="1600" dirty="0" smtClean="0"/>
                        <a:t>)</a:t>
                      </a:r>
                      <a:endParaRPr lang="en-US" sz="1600" dirty="0"/>
                    </a:p>
                  </a:txBody>
                  <a:tcPr anchor="b"/>
                </a:tc>
              </a:tr>
              <a:tr h="158235">
                <a:tc>
                  <a:txBody>
                    <a:bodyPr/>
                    <a:lstStyle/>
                    <a:p>
                      <a:r>
                        <a:rPr lang="en-US" sz="1600" dirty="0" smtClean="0"/>
                        <a:t>CC</a:t>
                      </a:r>
                      <a:endParaRPr lang="en-US" sz="1600" dirty="0"/>
                    </a:p>
                  </a:txBody>
                  <a:tcPr/>
                </a:tc>
                <a:tc>
                  <a:txBody>
                    <a:bodyPr/>
                    <a:lstStyle/>
                    <a:p>
                      <a:pPr algn="r"/>
                      <a:r>
                        <a:rPr lang="en-US" sz="1600" dirty="0" smtClean="0"/>
                        <a:t>$3.37</a:t>
                      </a:r>
                      <a:endParaRPr lang="en-US" sz="1600" dirty="0"/>
                    </a:p>
                  </a:txBody>
                  <a:tcPr/>
                </a:tc>
                <a:tc>
                  <a:txBody>
                    <a:bodyPr/>
                    <a:lstStyle/>
                    <a:p>
                      <a:pPr algn="r"/>
                      <a:r>
                        <a:rPr lang="en-US" sz="1600" dirty="0" smtClean="0"/>
                        <a:t>$3.41</a:t>
                      </a:r>
                      <a:endParaRPr lang="en-US" sz="1600" dirty="0"/>
                    </a:p>
                  </a:txBody>
                  <a:tcPr/>
                </a:tc>
                <a:tc>
                  <a:txBody>
                    <a:bodyPr/>
                    <a:lstStyle/>
                    <a:p>
                      <a:pPr algn="r"/>
                      <a:r>
                        <a:rPr lang="en-US" sz="1600" dirty="0" smtClean="0"/>
                        <a:t>-0.04</a:t>
                      </a:r>
                      <a:endParaRPr lang="en-US" sz="1600" dirty="0"/>
                    </a:p>
                  </a:txBody>
                  <a:tcPr/>
                </a:tc>
              </a:tr>
            </a:tbl>
          </a:graphicData>
        </a:graphic>
      </p:graphicFrame>
    </p:spTree>
    <p:extLst>
      <p:ext uri="{BB962C8B-B14F-4D97-AF65-F5344CB8AC3E}">
        <p14:creationId xmlns="" xmlns:p14="http://schemas.microsoft.com/office/powerpoint/2010/main" val="1968813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Curves</a:t>
            </a:r>
            <a:endParaRPr lang="en-US" dirty="0"/>
          </a:p>
        </p:txBody>
      </p:sp>
      <p:sp>
        <p:nvSpPr>
          <p:cNvPr id="3" name="Text Placeholder 2"/>
          <p:cNvSpPr>
            <a:spLocks noGrp="1"/>
          </p:cNvSpPr>
          <p:nvPr>
            <p:ph type="body" sz="quarter" idx="10"/>
          </p:nvPr>
        </p:nvSpPr>
        <p:spPr>
          <a:xfrm>
            <a:off x="-124691" y="1304626"/>
            <a:ext cx="5079076" cy="4291115"/>
          </a:xfrm>
        </p:spPr>
        <p:txBody>
          <a:bodyPr/>
          <a:lstStyle/>
          <a:p>
            <a:pPr lvl="1"/>
            <a:r>
              <a:rPr lang="en-US" sz="1800" dirty="0" smtClean="0"/>
              <a:t>Stakeholders requested futures data be used even if volume is thin</a:t>
            </a:r>
          </a:p>
          <a:p>
            <a:pPr lvl="1"/>
            <a:r>
              <a:rPr lang="en-US" sz="1800" dirty="0" smtClean="0"/>
              <a:t>We show Open Interest for ICE, which expresses the amount of forward contracts actually doing daily mark-to-market settlement on these prices</a:t>
            </a:r>
          </a:p>
          <a:p>
            <a:pPr lvl="1"/>
            <a:r>
              <a:rPr lang="en-US" sz="1800" dirty="0" smtClean="0"/>
              <a:t>We also compared to other sources available (NYMEX, ICE, </a:t>
            </a:r>
            <a:r>
              <a:rPr lang="en-US" sz="1800" dirty="0" err="1" smtClean="0"/>
              <a:t>Platts</a:t>
            </a:r>
            <a:r>
              <a:rPr lang="en-US" sz="1800" dirty="0" smtClean="0"/>
              <a:t>), which are in close agreement</a:t>
            </a:r>
          </a:p>
          <a:p>
            <a:pPr lvl="1"/>
            <a:r>
              <a:rPr lang="en-US" sz="1800" dirty="0" smtClean="0"/>
              <a:t>We will use ICE data in E&amp;AS analysis instead of previous average of NYMEX and OTC as it more often used and is publicly available</a:t>
            </a:r>
          </a:p>
        </p:txBody>
      </p:sp>
      <p:graphicFrame>
        <p:nvGraphicFramePr>
          <p:cNvPr id="4" name="Table 3"/>
          <p:cNvGraphicFramePr>
            <a:graphicFrameLocks noGrp="1"/>
          </p:cNvGraphicFramePr>
          <p:nvPr>
            <p:extLst>
              <p:ext uri="{D42A27DB-BD31-4B8C-83A1-F6EECF244321}">
                <p14:modId xmlns="" xmlns:p14="http://schemas.microsoft.com/office/powerpoint/2010/main" val="1431330292"/>
              </p:ext>
            </p:extLst>
          </p:nvPr>
        </p:nvGraphicFramePr>
        <p:xfrm>
          <a:off x="496915" y="4893624"/>
          <a:ext cx="3950394" cy="1844040"/>
        </p:xfrm>
        <a:graphic>
          <a:graphicData uri="http://schemas.openxmlformats.org/drawingml/2006/table">
            <a:tbl>
              <a:tblPr firstRow="1" bandRow="1">
                <a:tableStyleId>{5C22544A-7EE6-4342-B048-85BDC9FD1C3A}</a:tableStyleId>
              </a:tblPr>
              <a:tblGrid>
                <a:gridCol w="992505"/>
                <a:gridCol w="1004398"/>
                <a:gridCol w="964276"/>
                <a:gridCol w="989215"/>
              </a:tblGrid>
              <a:tr h="0">
                <a:tc>
                  <a:txBody>
                    <a:bodyPr/>
                    <a:lstStyle/>
                    <a:p>
                      <a:r>
                        <a:rPr lang="en-US" sz="1300" dirty="0" smtClean="0"/>
                        <a:t>Technology</a:t>
                      </a:r>
                      <a:endParaRPr lang="en-US" sz="1300" dirty="0"/>
                    </a:p>
                  </a:txBody>
                  <a:tcPr anchor="b"/>
                </a:tc>
                <a:tc>
                  <a:txBody>
                    <a:bodyPr/>
                    <a:lstStyle/>
                    <a:p>
                      <a:pPr algn="r"/>
                      <a:r>
                        <a:rPr lang="en-US" sz="1300" dirty="0" smtClean="0"/>
                        <a:t>Initial E&amp;AS ($/kW-</a:t>
                      </a:r>
                      <a:r>
                        <a:rPr lang="en-US" sz="1300" dirty="0" err="1" smtClean="0"/>
                        <a:t>mo</a:t>
                      </a:r>
                      <a:r>
                        <a:rPr lang="en-US" sz="1300" dirty="0" smtClean="0"/>
                        <a:t>)</a:t>
                      </a:r>
                      <a:endParaRPr lang="en-US" sz="1300" dirty="0"/>
                    </a:p>
                  </a:txBody>
                  <a:tcPr anchor="b"/>
                </a:tc>
                <a:tc>
                  <a:txBody>
                    <a:bodyPr/>
                    <a:lstStyle/>
                    <a:p>
                      <a:pPr algn="r"/>
                      <a:r>
                        <a:rPr lang="en-US" sz="1300" dirty="0" smtClean="0"/>
                        <a:t>Final E&amp;AS ($/kW-</a:t>
                      </a:r>
                      <a:r>
                        <a:rPr lang="en-US" sz="1300" dirty="0" err="1" smtClean="0"/>
                        <a:t>mo</a:t>
                      </a:r>
                      <a:r>
                        <a:rPr lang="en-US" sz="1300" dirty="0" smtClean="0"/>
                        <a:t>)</a:t>
                      </a:r>
                      <a:endParaRPr lang="en-US" sz="1300" dirty="0"/>
                    </a:p>
                  </a:txBody>
                  <a:tcPr anchor="b"/>
                </a:tc>
                <a:tc>
                  <a:txBody>
                    <a:bodyPr/>
                    <a:lstStyle/>
                    <a:p>
                      <a:pPr algn="r"/>
                      <a:r>
                        <a:rPr lang="en-US" sz="1300" dirty="0" smtClean="0"/>
                        <a:t>Net CONE Impact</a:t>
                      </a:r>
                    </a:p>
                    <a:p>
                      <a:pPr algn="r"/>
                      <a:r>
                        <a:rPr lang="en-US" sz="1300" dirty="0" smtClean="0"/>
                        <a:t>($/kW-</a:t>
                      </a:r>
                      <a:r>
                        <a:rPr lang="en-US" sz="1300" dirty="0" err="1" smtClean="0"/>
                        <a:t>mo</a:t>
                      </a:r>
                      <a:r>
                        <a:rPr lang="en-US" sz="1300" dirty="0" smtClean="0"/>
                        <a:t>)</a:t>
                      </a:r>
                      <a:endParaRPr lang="en-US" sz="1300" dirty="0"/>
                    </a:p>
                  </a:txBody>
                  <a:tcPr anchor="b"/>
                </a:tc>
              </a:tr>
              <a:tr h="0">
                <a:tc>
                  <a:txBody>
                    <a:bodyPr/>
                    <a:lstStyle/>
                    <a:p>
                      <a:r>
                        <a:rPr lang="en-US" sz="1300" dirty="0" smtClean="0"/>
                        <a:t>LM6000</a:t>
                      </a:r>
                      <a:endParaRPr lang="en-US" sz="1300" dirty="0"/>
                    </a:p>
                  </a:txBody>
                  <a:tcPr/>
                </a:tc>
                <a:tc>
                  <a:txBody>
                    <a:bodyPr/>
                    <a:lstStyle/>
                    <a:p>
                      <a:pPr algn="r"/>
                      <a:r>
                        <a:rPr lang="en-US" sz="1300" dirty="0" smtClean="0"/>
                        <a:t>$1.73</a:t>
                      </a:r>
                      <a:endParaRPr lang="en-US" sz="1300" dirty="0"/>
                    </a:p>
                  </a:txBody>
                  <a:tcPr/>
                </a:tc>
                <a:tc>
                  <a:txBody>
                    <a:bodyPr/>
                    <a:lstStyle/>
                    <a:p>
                      <a:pPr algn="r"/>
                      <a:r>
                        <a:rPr lang="en-US" sz="1300" dirty="0" smtClean="0"/>
                        <a:t>$1.67</a:t>
                      </a:r>
                      <a:endParaRPr lang="en-US" sz="1300" dirty="0"/>
                    </a:p>
                  </a:txBody>
                  <a:tcPr/>
                </a:tc>
                <a:tc>
                  <a:txBody>
                    <a:bodyPr/>
                    <a:lstStyle/>
                    <a:p>
                      <a:pPr algn="r"/>
                      <a:r>
                        <a:rPr lang="en-US" sz="1300" dirty="0" smtClean="0"/>
                        <a:t>+0.06</a:t>
                      </a:r>
                      <a:endParaRPr lang="en-US" sz="1300" dirty="0"/>
                    </a:p>
                  </a:txBody>
                  <a:tcPr/>
                </a:tc>
              </a:tr>
              <a:tr h="0">
                <a:tc>
                  <a:txBody>
                    <a:bodyPr/>
                    <a:lstStyle/>
                    <a:p>
                      <a:r>
                        <a:rPr lang="en-US" sz="1300" dirty="0" smtClean="0"/>
                        <a:t>LMS100</a:t>
                      </a:r>
                      <a:endParaRPr lang="en-US" sz="1300" dirty="0"/>
                    </a:p>
                  </a:txBody>
                  <a:tcPr/>
                </a:tc>
                <a:tc>
                  <a:txBody>
                    <a:bodyPr/>
                    <a:lstStyle/>
                    <a:p>
                      <a:pPr algn="r"/>
                      <a:r>
                        <a:rPr lang="en-US" sz="1300" dirty="0" smtClean="0"/>
                        <a:t>$1.74</a:t>
                      </a:r>
                      <a:endParaRPr lang="en-US" sz="1300" dirty="0"/>
                    </a:p>
                  </a:txBody>
                  <a:tcPr/>
                </a:tc>
                <a:tc>
                  <a:txBody>
                    <a:bodyPr/>
                    <a:lstStyle/>
                    <a:p>
                      <a:pPr algn="r"/>
                      <a:r>
                        <a:rPr lang="en-US" sz="1300" dirty="0" smtClean="0"/>
                        <a:t>$1.69</a:t>
                      </a:r>
                      <a:endParaRPr lang="en-US" sz="1300" dirty="0"/>
                    </a:p>
                  </a:txBody>
                  <a:tcPr/>
                </a:tc>
                <a:tc>
                  <a:txBody>
                    <a:bodyPr/>
                    <a:lstStyle/>
                    <a:p>
                      <a:pPr algn="r"/>
                      <a:r>
                        <a:rPr lang="en-US" sz="1300" dirty="0" smtClean="0"/>
                        <a:t>+0.05</a:t>
                      </a:r>
                      <a:endParaRPr lang="en-US" sz="1300" dirty="0"/>
                    </a:p>
                  </a:txBody>
                  <a:tcPr/>
                </a:tc>
              </a:tr>
              <a:tr h="153323">
                <a:tc>
                  <a:txBody>
                    <a:bodyPr/>
                    <a:lstStyle/>
                    <a:p>
                      <a:r>
                        <a:rPr lang="en-US" sz="1300" dirty="0" smtClean="0"/>
                        <a:t>Frame CT</a:t>
                      </a:r>
                      <a:endParaRPr lang="en-US" sz="1300" dirty="0"/>
                    </a:p>
                  </a:txBody>
                  <a:tcPr/>
                </a:tc>
                <a:tc>
                  <a:txBody>
                    <a:bodyPr/>
                    <a:lstStyle/>
                    <a:p>
                      <a:pPr algn="r"/>
                      <a:r>
                        <a:rPr lang="en-US" sz="1300" dirty="0" smtClean="0"/>
                        <a:t>$1.72</a:t>
                      </a:r>
                      <a:endParaRPr lang="en-US" sz="1300" dirty="0"/>
                    </a:p>
                  </a:txBody>
                  <a:tcPr/>
                </a:tc>
                <a:tc>
                  <a:txBody>
                    <a:bodyPr/>
                    <a:lstStyle/>
                    <a:p>
                      <a:pPr algn="r"/>
                      <a:r>
                        <a:rPr lang="en-US" sz="1300" dirty="0" smtClean="0"/>
                        <a:t>$1.66</a:t>
                      </a:r>
                      <a:endParaRPr lang="en-US" sz="1300" dirty="0"/>
                    </a:p>
                  </a:txBody>
                  <a:tcPr/>
                </a:tc>
                <a:tc>
                  <a:txBody>
                    <a:bodyPr/>
                    <a:lstStyle/>
                    <a:p>
                      <a:pPr algn="r"/>
                      <a:r>
                        <a:rPr lang="en-US" sz="1300" dirty="0" smtClean="0"/>
                        <a:t>+0.06</a:t>
                      </a:r>
                      <a:endParaRPr lang="en-US" sz="1300" dirty="0"/>
                    </a:p>
                  </a:txBody>
                  <a:tcPr/>
                </a:tc>
              </a:tr>
              <a:tr h="0">
                <a:tc>
                  <a:txBody>
                    <a:bodyPr/>
                    <a:lstStyle/>
                    <a:p>
                      <a:r>
                        <a:rPr lang="en-US" sz="1300" dirty="0" smtClean="0"/>
                        <a:t>CC</a:t>
                      </a:r>
                      <a:endParaRPr lang="en-US" sz="1300" dirty="0"/>
                    </a:p>
                  </a:txBody>
                  <a:tcPr/>
                </a:tc>
                <a:tc>
                  <a:txBody>
                    <a:bodyPr/>
                    <a:lstStyle/>
                    <a:p>
                      <a:pPr algn="r"/>
                      <a:r>
                        <a:rPr lang="en-US" sz="1300" dirty="0" smtClean="0"/>
                        <a:t>$3.41</a:t>
                      </a:r>
                      <a:endParaRPr lang="en-US" sz="1300" dirty="0"/>
                    </a:p>
                  </a:txBody>
                  <a:tcPr/>
                </a:tc>
                <a:tc>
                  <a:txBody>
                    <a:bodyPr/>
                    <a:lstStyle/>
                    <a:p>
                      <a:pPr algn="r"/>
                      <a:r>
                        <a:rPr lang="en-US" sz="1300" dirty="0" smtClean="0"/>
                        <a:t>$3.33</a:t>
                      </a:r>
                      <a:endParaRPr lang="en-US" sz="1300" dirty="0"/>
                    </a:p>
                  </a:txBody>
                  <a:tcPr/>
                </a:tc>
                <a:tc>
                  <a:txBody>
                    <a:bodyPr/>
                    <a:lstStyle/>
                    <a:p>
                      <a:pPr algn="r"/>
                      <a:r>
                        <a:rPr lang="en-US" sz="1300" dirty="0" smtClean="0"/>
                        <a:t>+0.08</a:t>
                      </a:r>
                      <a:endParaRPr lang="en-US" sz="1300" dirty="0"/>
                    </a:p>
                  </a:txBody>
                  <a:tcPr/>
                </a:tc>
              </a:tr>
            </a:tbl>
          </a:graphicData>
        </a:graphic>
      </p:graphicFrame>
      <p:pic>
        <p:nvPicPr>
          <p:cNvPr id="2057" name="Picture 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84463" y="3936087"/>
            <a:ext cx="4089400" cy="26465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88959" y="1358097"/>
            <a:ext cx="4089399" cy="2350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4689447" y="1122039"/>
            <a:ext cx="4454553" cy="307777"/>
          </a:xfrm>
          <a:prstGeom prst="rect">
            <a:avLst/>
          </a:prstGeom>
          <a:noFill/>
        </p:spPr>
        <p:txBody>
          <a:bodyPr wrap="square" rtlCol="0">
            <a:spAutoFit/>
          </a:bodyPr>
          <a:lstStyle/>
          <a:p>
            <a:pPr algn="ctr"/>
            <a:r>
              <a:rPr lang="en-US" sz="1400" b="1" dirty="0" smtClean="0"/>
              <a:t>Mass Hub On-Peak Futures and Open Interest (ICE)</a:t>
            </a:r>
          </a:p>
        </p:txBody>
      </p:sp>
      <p:sp>
        <p:nvSpPr>
          <p:cNvPr id="8" name="TextBox 7"/>
          <p:cNvSpPr txBox="1"/>
          <p:nvPr/>
        </p:nvSpPr>
        <p:spPr>
          <a:xfrm>
            <a:off x="4745019" y="3733835"/>
            <a:ext cx="4454553" cy="307777"/>
          </a:xfrm>
          <a:prstGeom prst="rect">
            <a:avLst/>
          </a:prstGeom>
          <a:noFill/>
        </p:spPr>
        <p:txBody>
          <a:bodyPr wrap="square" rtlCol="0">
            <a:spAutoFit/>
          </a:bodyPr>
          <a:lstStyle/>
          <a:p>
            <a:pPr algn="ctr"/>
            <a:r>
              <a:rPr lang="en-US" sz="1400" b="1" dirty="0" smtClean="0"/>
              <a:t>Mass Hub On-Peak Futures (All Sources)</a:t>
            </a:r>
          </a:p>
        </p:txBody>
      </p:sp>
      <p:sp>
        <p:nvSpPr>
          <p:cNvPr id="7" name="TextBox 6"/>
          <p:cNvSpPr txBox="1"/>
          <p:nvPr/>
        </p:nvSpPr>
        <p:spPr>
          <a:xfrm>
            <a:off x="5253644" y="6548309"/>
            <a:ext cx="1386918" cy="246221"/>
          </a:xfrm>
          <a:prstGeom prst="rect">
            <a:avLst/>
          </a:prstGeom>
          <a:noFill/>
        </p:spPr>
        <p:txBody>
          <a:bodyPr wrap="none" rtlCol="0">
            <a:spAutoFit/>
          </a:bodyPr>
          <a:lstStyle/>
          <a:p>
            <a:r>
              <a:rPr lang="en-US" sz="1000" b="1" dirty="0" smtClean="0"/>
              <a:t>Sources</a:t>
            </a:r>
            <a:r>
              <a:rPr lang="en-US" sz="1000" dirty="0" smtClean="0"/>
              <a:t>: See appendix.</a:t>
            </a:r>
            <a:endParaRPr lang="en-US" sz="1000" dirty="0"/>
          </a:p>
        </p:txBody>
      </p:sp>
    </p:spTree>
    <p:extLst>
      <p:ext uri="{BB962C8B-B14F-4D97-AF65-F5344CB8AC3E}">
        <p14:creationId xmlns="" xmlns:p14="http://schemas.microsoft.com/office/powerpoint/2010/main" val="722187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Value for PER/PFP Estimates</a:t>
            </a:r>
            <a:endParaRPr lang="en-US" dirty="0"/>
          </a:p>
        </p:txBody>
      </p:sp>
      <p:sp>
        <p:nvSpPr>
          <p:cNvPr id="3" name="Text Placeholder 2"/>
          <p:cNvSpPr>
            <a:spLocks noGrp="1"/>
          </p:cNvSpPr>
          <p:nvPr>
            <p:ph type="body" sz="quarter" idx="10"/>
          </p:nvPr>
        </p:nvSpPr>
        <p:spPr>
          <a:xfrm>
            <a:off x="125730" y="1318437"/>
            <a:ext cx="8240058" cy="4291115"/>
          </a:xfrm>
        </p:spPr>
        <p:txBody>
          <a:bodyPr/>
          <a:lstStyle/>
          <a:p>
            <a:pPr lvl="1">
              <a:spcBef>
                <a:spcPts val="600"/>
              </a:spcBef>
            </a:pPr>
            <a:r>
              <a:rPr lang="en-US" sz="1800" dirty="0" smtClean="0"/>
              <a:t>Stakeholders were concerned that assuming H = 10.9 for estimating PER and PFP is inconsistent with the electricity futures</a:t>
            </a:r>
          </a:p>
          <a:p>
            <a:pPr lvl="1">
              <a:spcBef>
                <a:spcPts val="600"/>
              </a:spcBef>
            </a:pPr>
            <a:r>
              <a:rPr lang="en-US" sz="1800" dirty="0" smtClean="0"/>
              <a:t>We have reviewed the implied market heat rate from the ICE forward curves for gas and electricity and agree that the lowest H case (H = 5.8) is a better assumption for our analysis</a:t>
            </a:r>
          </a:p>
          <a:p>
            <a:pPr lvl="1">
              <a:spcBef>
                <a:spcPts val="600"/>
              </a:spcBef>
            </a:pPr>
            <a:r>
              <a:rPr lang="en-US" sz="1800" dirty="0" smtClean="0"/>
              <a:t>At H = 5.8, the PER deduction will be $0.43/kW-</a:t>
            </a:r>
            <a:r>
              <a:rPr lang="en-US" sz="1800" dirty="0" err="1" smtClean="0"/>
              <a:t>mo</a:t>
            </a:r>
            <a:r>
              <a:rPr lang="en-US" sz="1800" dirty="0" smtClean="0"/>
              <a:t> and the PFP payment will be $0.06/kW-</a:t>
            </a:r>
            <a:r>
              <a:rPr lang="en-US" sz="1800" dirty="0" err="1" smtClean="0"/>
              <a:t>mo</a:t>
            </a:r>
            <a:r>
              <a:rPr lang="en-US" sz="1800" dirty="0" smtClean="0"/>
              <a:t>; this contributes $0.37 to Net CONE, which is </a:t>
            </a:r>
            <a:r>
              <a:rPr lang="en-US" sz="1800" b="1" dirty="0" smtClean="0"/>
              <a:t>$0.41/kW-</a:t>
            </a:r>
            <a:r>
              <a:rPr lang="en-US" sz="1800" b="1" dirty="0" err="1" smtClean="0"/>
              <a:t>mo</a:t>
            </a:r>
            <a:r>
              <a:rPr lang="en-US" sz="1800" b="1" dirty="0" smtClean="0"/>
              <a:t> less </a:t>
            </a:r>
            <a:r>
              <a:rPr lang="en-US" sz="1800" dirty="0" smtClean="0"/>
              <a:t>than the initial analysis </a:t>
            </a:r>
          </a:p>
        </p:txBody>
      </p:sp>
      <p:pic>
        <p:nvPicPr>
          <p:cNvPr id="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73100" y="3976577"/>
            <a:ext cx="5378356" cy="2379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550351" y="3729388"/>
            <a:ext cx="4023854" cy="338554"/>
          </a:xfrm>
          <a:prstGeom prst="rect">
            <a:avLst/>
          </a:prstGeom>
          <a:noFill/>
        </p:spPr>
        <p:txBody>
          <a:bodyPr wrap="square" rtlCol="0">
            <a:spAutoFit/>
          </a:bodyPr>
          <a:lstStyle/>
          <a:p>
            <a:pPr algn="ctr"/>
            <a:r>
              <a:rPr lang="en-US" sz="1600" b="1" dirty="0" smtClean="0"/>
              <a:t>ICE Futures and Implied Market Heat Rates</a:t>
            </a:r>
          </a:p>
        </p:txBody>
      </p:sp>
      <p:sp>
        <p:nvSpPr>
          <p:cNvPr id="8" name="TextBox 7"/>
          <p:cNvSpPr txBox="1"/>
          <p:nvPr/>
        </p:nvSpPr>
        <p:spPr>
          <a:xfrm>
            <a:off x="2315685" y="6335914"/>
            <a:ext cx="5189593" cy="461665"/>
          </a:xfrm>
          <a:prstGeom prst="rect">
            <a:avLst/>
          </a:prstGeom>
          <a:noFill/>
        </p:spPr>
        <p:txBody>
          <a:bodyPr wrap="square" rtlCol="0">
            <a:spAutoFit/>
          </a:bodyPr>
          <a:lstStyle/>
          <a:p>
            <a:r>
              <a:rPr lang="en-US" sz="800" b="1" dirty="0" smtClean="0"/>
              <a:t>Sources and Notes:</a:t>
            </a:r>
          </a:p>
          <a:p>
            <a:r>
              <a:rPr lang="en-US" sz="800" dirty="0" smtClean="0"/>
              <a:t>     ICE </a:t>
            </a:r>
            <a:r>
              <a:rPr lang="en-US" sz="800" dirty="0"/>
              <a:t>futures  were  obtained from </a:t>
            </a:r>
            <a:r>
              <a:rPr lang="en-US" sz="800" dirty="0" smtClean="0">
                <a:hlinkClick r:id="rId3"/>
              </a:rPr>
              <a:t>www.theice.com</a:t>
            </a:r>
            <a:r>
              <a:rPr lang="en-US" sz="800" dirty="0"/>
              <a:t>. </a:t>
            </a:r>
            <a:r>
              <a:rPr lang="en-US" sz="800" dirty="0" smtClean="0"/>
              <a:t> Trades are averaged </a:t>
            </a:r>
            <a:r>
              <a:rPr lang="en-US" sz="800" dirty="0"/>
              <a:t>from Feb 20 to Feb 28, 2014 </a:t>
            </a:r>
          </a:p>
          <a:p>
            <a:endParaRPr lang="en-US" sz="800" dirty="0" smtClean="0"/>
          </a:p>
        </p:txBody>
      </p:sp>
    </p:spTree>
    <p:extLst>
      <p:ext uri="{BB962C8B-B14F-4D97-AF65-F5344CB8AC3E}">
        <p14:creationId xmlns="" xmlns:p14="http://schemas.microsoft.com/office/powerpoint/2010/main" val="2608126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11010" y="1803861"/>
            <a:ext cx="4532990" cy="30132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sz="2600" dirty="0" smtClean="0"/>
              <a:t>Why Lumpiness Should Not Add to Net CONE</a:t>
            </a:r>
            <a:endParaRPr lang="en-US" sz="2600" dirty="0"/>
          </a:p>
        </p:txBody>
      </p:sp>
      <p:sp>
        <p:nvSpPr>
          <p:cNvPr id="3" name="Text Placeholder 2"/>
          <p:cNvSpPr>
            <a:spLocks noGrp="1"/>
          </p:cNvSpPr>
          <p:nvPr>
            <p:ph type="body" sz="quarter" idx="10"/>
          </p:nvPr>
        </p:nvSpPr>
        <p:spPr>
          <a:xfrm>
            <a:off x="-299257" y="1300033"/>
            <a:ext cx="5079076" cy="4291115"/>
          </a:xfrm>
        </p:spPr>
        <p:txBody>
          <a:bodyPr/>
          <a:lstStyle/>
          <a:p>
            <a:pPr lvl="1"/>
            <a:r>
              <a:rPr lang="en-US" sz="1600" dirty="0" smtClean="0">
                <a:solidFill>
                  <a:schemeClr val="tx1"/>
                </a:solidFill>
              </a:rPr>
              <a:t>The </a:t>
            </a:r>
            <a:r>
              <a:rPr lang="en-US" sz="1600" dirty="0">
                <a:solidFill>
                  <a:schemeClr val="tx1"/>
                </a:solidFill>
              </a:rPr>
              <a:t>demand curve was designed </a:t>
            </a:r>
            <a:r>
              <a:rPr lang="en-US" sz="1600" dirty="0" smtClean="0">
                <a:solidFill>
                  <a:schemeClr val="tx1"/>
                </a:solidFill>
              </a:rPr>
              <a:t>so that Net CONE is the </a:t>
            </a:r>
            <a:r>
              <a:rPr lang="en-US" sz="1600" dirty="0">
                <a:solidFill>
                  <a:schemeClr val="tx1"/>
                </a:solidFill>
              </a:rPr>
              <a:t>long-term average prices an entrant can expect, not their entry </a:t>
            </a:r>
            <a:r>
              <a:rPr lang="en-US" sz="1600" dirty="0" smtClean="0">
                <a:solidFill>
                  <a:schemeClr val="tx1"/>
                </a:solidFill>
              </a:rPr>
              <a:t>price</a:t>
            </a:r>
            <a:endParaRPr lang="en-US" sz="1600" dirty="0">
              <a:solidFill>
                <a:schemeClr val="tx1"/>
              </a:solidFill>
            </a:endParaRPr>
          </a:p>
          <a:p>
            <a:pPr lvl="1"/>
            <a:r>
              <a:rPr lang="en-US" sz="1600" dirty="0" smtClean="0">
                <a:solidFill>
                  <a:schemeClr val="tx1"/>
                </a:solidFill>
              </a:rPr>
              <a:t>Our curve design and simulations are consistent with lumpiness and other sources of volatility making entry more likely when P &gt; Net CONE, at the higher end of our price distributions</a:t>
            </a:r>
          </a:p>
          <a:p>
            <a:pPr lvl="1"/>
            <a:r>
              <a:rPr lang="en-US" sz="1600" dirty="0" smtClean="0">
                <a:solidFill>
                  <a:schemeClr val="tx1"/>
                </a:solidFill>
              </a:rPr>
              <a:t>Consider a simple example where a 600 MW unit enters at point A and clears with 600 MW overhang (worst case for lumpiness); with 300 MW/</a:t>
            </a:r>
            <a:r>
              <a:rPr lang="en-US" sz="1600" dirty="0" err="1" smtClean="0">
                <a:solidFill>
                  <a:schemeClr val="tx1"/>
                </a:solidFill>
              </a:rPr>
              <a:t>yr</a:t>
            </a:r>
            <a:r>
              <a:rPr lang="en-US" sz="1600" dirty="0" smtClean="0">
                <a:solidFill>
                  <a:schemeClr val="tx1"/>
                </a:solidFill>
              </a:rPr>
              <a:t> load growth, the next auction clears about 300 MW to the right, at point B.  The following auction adds 300 MW load, so we’re back at point A and the cycle repeats</a:t>
            </a:r>
          </a:p>
          <a:p>
            <a:pPr lvl="2"/>
            <a:r>
              <a:rPr lang="en-US" sz="1400" dirty="0" smtClean="0">
                <a:solidFill>
                  <a:schemeClr val="tx1"/>
                </a:solidFill>
              </a:rPr>
              <a:t>The entrant earns Net CONE on average, and the curve achieves the reliability objectives of 1-in-10, with average quantity at about 1% above NICR (addressing reliability asymmetry)</a:t>
            </a:r>
          </a:p>
          <a:p>
            <a:pPr lvl="2"/>
            <a:r>
              <a:rPr lang="en-US" sz="1400" dirty="0" smtClean="0">
                <a:solidFill>
                  <a:schemeClr val="tx1"/>
                </a:solidFill>
              </a:rPr>
              <a:t>If instead, we moved the curve up so the price at NICR + 1% were the entry price (pt. C) rather than Net CONE, we’d over-procure, with an average reserve margin at D</a:t>
            </a:r>
          </a:p>
        </p:txBody>
      </p:sp>
    </p:spTree>
    <p:extLst>
      <p:ext uri="{BB962C8B-B14F-4D97-AF65-F5344CB8AC3E}">
        <p14:creationId xmlns="" xmlns:p14="http://schemas.microsoft.com/office/powerpoint/2010/main" val="3808351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ttle PowerPoint Template">
  <a:themeElements>
    <a:clrScheme name="Brattle">
      <a:dk1>
        <a:srgbClr val="302F35"/>
      </a:dk1>
      <a:lt1>
        <a:srgbClr val="002B54"/>
      </a:lt1>
      <a:dk2>
        <a:srgbClr val="00467F"/>
      </a:dk2>
      <a:lt2>
        <a:srgbClr val="CCCDC3"/>
      </a:lt2>
      <a:accent1>
        <a:srgbClr val="6A7277"/>
      </a:accent1>
      <a:accent2>
        <a:srgbClr val="7FB9C2"/>
      </a:accent2>
      <a:accent3>
        <a:srgbClr val="EF4623"/>
      </a:accent3>
      <a:accent4>
        <a:srgbClr val="00467F"/>
      </a:accent4>
      <a:accent5>
        <a:srgbClr val="CCCDC3"/>
      </a:accent5>
      <a:accent6>
        <a:srgbClr val="EF4623"/>
      </a:accent6>
      <a:hlink>
        <a:srgbClr val="7FB9C2"/>
      </a:hlink>
      <a:folHlink>
        <a:srgbClr val="0046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attle Theme - Main">
  <a:themeElements>
    <a:clrScheme name="Brattle">
      <a:dk1>
        <a:srgbClr val="302F35"/>
      </a:dk1>
      <a:lt1>
        <a:srgbClr val="002B54"/>
      </a:lt1>
      <a:dk2>
        <a:srgbClr val="00467F"/>
      </a:dk2>
      <a:lt2>
        <a:srgbClr val="CCCDC3"/>
      </a:lt2>
      <a:accent1>
        <a:srgbClr val="6A7277"/>
      </a:accent1>
      <a:accent2>
        <a:srgbClr val="7FB9C2"/>
      </a:accent2>
      <a:accent3>
        <a:srgbClr val="EF4623"/>
      </a:accent3>
      <a:accent4>
        <a:srgbClr val="00467F"/>
      </a:accent4>
      <a:accent5>
        <a:srgbClr val="CCCDC3"/>
      </a:accent5>
      <a:accent6>
        <a:srgbClr val="EF4623"/>
      </a:accent6>
      <a:hlink>
        <a:srgbClr val="7FB9C2"/>
      </a:hlink>
      <a:folHlink>
        <a:srgbClr val="0046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Brattle PowerPoint Template</Template>
  <TotalTime>2659</TotalTime>
  <Words>2204</Words>
  <Application>Microsoft Office PowerPoint</Application>
  <PresentationFormat>On-screen Show (4:3)</PresentationFormat>
  <Paragraphs>330</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Brattle PowerPoint Template</vt:lpstr>
      <vt:lpstr>Brattle Theme - Main</vt:lpstr>
      <vt:lpstr>Slide 0</vt:lpstr>
      <vt:lpstr>Agenda</vt:lpstr>
      <vt:lpstr>Electrical Interconnection</vt:lpstr>
      <vt:lpstr>Oil Inventory and Other Non-Depreciable Assets</vt:lpstr>
      <vt:lpstr>Real-Time Reserve Charge-Backs and Other E&amp;AS Adjustments to CTs</vt:lpstr>
      <vt:lpstr>CC E&amp;AS Representative Units</vt:lpstr>
      <vt:lpstr>Forward Curves</vt:lpstr>
      <vt:lpstr>H Value for PER/PFP Estimates</vt:lpstr>
      <vt:lpstr>Why Lumpiness Should Not Add to Net CONE</vt:lpstr>
      <vt:lpstr>Summary of Impacts on Net CONE</vt:lpstr>
      <vt:lpstr>Agenda</vt:lpstr>
      <vt:lpstr>Principles for Selecting a Reference Technology</vt:lpstr>
      <vt:lpstr>Review of Reference Technologies</vt:lpstr>
      <vt:lpstr>Net CONE Recommendation</vt:lpstr>
      <vt:lpstr>Locational Net CONE</vt:lpstr>
      <vt:lpstr>Appendix</vt:lpstr>
      <vt:lpstr>Sources for Forward Curves</vt:lpstr>
    </vt:vector>
  </TitlesOfParts>
  <Company>The Brattle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Michael Hagerty</dc:creator>
  <cp:lastModifiedBy>akuznecow</cp:lastModifiedBy>
  <cp:revision>132</cp:revision>
  <cp:lastPrinted>2013-08-02T18:50:00Z</cp:lastPrinted>
  <dcterms:created xsi:type="dcterms:W3CDTF">2014-02-18T00:55:25Z</dcterms:created>
  <dcterms:modified xsi:type="dcterms:W3CDTF">2014-03-06T22:28:39Z</dcterms:modified>
</cp:coreProperties>
</file>