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4"/>
    <p:sldMasterId id="2147483835" r:id="rId5"/>
    <p:sldMasterId id="2147483843" r:id="rId6"/>
    <p:sldMasterId id="2147483851" r:id="rId7"/>
  </p:sldMasterIdLst>
  <p:notesMasterIdLst>
    <p:notesMasterId r:id="rId10"/>
  </p:notesMasterIdLst>
  <p:handoutMasterIdLst>
    <p:handoutMasterId r:id="rId11"/>
  </p:handoutMasterIdLst>
  <p:sldIdLst>
    <p:sldId id="778" r:id="rId8"/>
    <p:sldId id="77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DeLucia" initials="MD" lastIdx="11" clrIdx="0"/>
  <p:cmAuthor id="1" name="Spees, Kathleen" initials="K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CA3A"/>
    <a:srgbClr val="FFFFFF"/>
    <a:srgbClr val="D9D9D9"/>
    <a:srgbClr val="953735"/>
    <a:srgbClr val="D99694"/>
    <a:srgbClr val="00467F"/>
    <a:srgbClr val="000000"/>
    <a:srgbClr val="6A7277"/>
    <a:srgbClr val="7FB9C2"/>
    <a:srgbClr val="CCCD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577" autoAdjust="0"/>
    <p:restoredTop sz="97278" autoAdjust="0"/>
  </p:normalViewPr>
  <p:slideViewPr>
    <p:cSldViewPr>
      <p:cViewPr varScale="1">
        <p:scale>
          <a:sx n="118" d="100"/>
          <a:sy n="118" d="100"/>
        </p:scale>
        <p:origin x="-1482" y="-10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8F634-A274-430E-8A6B-A050864A0C80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4EE88-4A1B-48BB-B1F4-AB808679AC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87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40B1B0-CB75-47F3-833C-75DDBDEE3615}" type="datetimeFigureOut">
              <a:rPr lang="en-US"/>
              <a:pPr>
                <a:defRPr/>
              </a:pPr>
              <a:t>3/11/2014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9"/>
            <a:ext cx="5607050" cy="4183063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3BF3B9E-DD3E-42B9-9826-9A79B4581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774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ttle Theme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47801" y="1186175"/>
            <a:ext cx="6040438" cy="76944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4400" spc="100" baseline="0">
                <a:solidFill>
                  <a:srgbClr val="FFFFFF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69581" y="1978231"/>
            <a:ext cx="6024970" cy="32902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900">
                <a:solidFill>
                  <a:srgbClr val="FBFDFF"/>
                </a:solidFill>
                <a:latin typeface="Century Gothic" pitchFamily="34" charset="0"/>
              </a:defRPr>
            </a:lvl1pPr>
          </a:lstStyle>
          <a:p>
            <a:pPr mar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900" b="0" i="0" kern="1200" baseline="0" dirty="0" smtClean="0">
                <a:solidFill>
                  <a:srgbClr val="71ADB6"/>
                </a:solidFill>
                <a:latin typeface="Century Gothic"/>
                <a:ea typeface="+mn-ea"/>
                <a:cs typeface="Century Gothic"/>
              </a:rPr>
              <a:t>SUBHEAD GOES HERE</a:t>
            </a:r>
            <a:endParaRPr lang="en-US" sz="1900" b="0" i="0" kern="1200" baseline="0" dirty="0">
              <a:solidFill>
                <a:srgbClr val="71ADB6"/>
              </a:solidFill>
              <a:latin typeface="Century Gothic"/>
              <a:ea typeface="+mn-ea"/>
              <a:cs typeface="Century Gothic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07061" y="2967137"/>
            <a:ext cx="3599901" cy="31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spc="10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Company Name Here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507061" y="3838016"/>
            <a:ext cx="3600968" cy="765875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en-US" sz="1400" spc="0" baseline="0" dirty="0" smtClean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pPr marL="0" lvl="0" indent="0"/>
            <a:r>
              <a:rPr lang="en-US" dirty="0" smtClean="0"/>
              <a:t>Name(s) of Author(s) Here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507061" y="4869531"/>
            <a:ext cx="3579219" cy="28726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00, 2013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7061" y="2673837"/>
            <a:ext cx="346286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0" kern="100" spc="150" baseline="0" dirty="0" smtClean="0">
                <a:solidFill>
                  <a:srgbClr val="FFFFFF"/>
                </a:solidFill>
                <a:latin typeface="Century Gothic" pitchFamily="34" charset="0"/>
              </a:rPr>
              <a:t>PREPARED FOR</a:t>
            </a:r>
            <a:endParaRPr lang="en-US" sz="1100" b="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7061" y="3571333"/>
            <a:ext cx="3462866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50" b="0" kern="100" spc="150" baseline="0" dirty="0" smtClean="0">
                <a:solidFill>
                  <a:srgbClr val="FFFFFF"/>
                </a:solidFill>
                <a:latin typeface="Century Gothic" pitchFamily="34" charset="0"/>
              </a:rPr>
              <a:t>PREPARED BY</a:t>
            </a:r>
            <a:endParaRPr lang="en-US" sz="1100" b="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109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42900" y="1140894"/>
            <a:ext cx="8458200" cy="16526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267637"/>
            <a:ext cx="84582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690563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914400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1152525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371600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375807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374057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wrap="square" anchor="ctr" anchorCtr="1">
            <a:noAutofit/>
          </a:bodyPr>
          <a:lstStyle>
            <a:lvl1pPr>
              <a:defRPr lang="en-US" sz="2800" b="1" i="0" baseline="0" dirty="0" smtClean="0">
                <a:solidFill>
                  <a:srgbClr val="00467F"/>
                </a:solidFill>
                <a:latin typeface="Century Gothic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178477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42900" y="1140894"/>
            <a:ext cx="84582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12640" y="1257477"/>
            <a:ext cx="4194281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0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18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sz="1800"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18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69240" y="1257477"/>
            <a:ext cx="4194281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0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18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sz="1800"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18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Rectangle 15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731387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98988" y="1755545"/>
            <a:ext cx="4014754" cy="38818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2900" y="1140894"/>
            <a:ext cx="84582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81000" y="1257477"/>
            <a:ext cx="4114800" cy="4853763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0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18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sz="1800"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18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205558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81314"/>
            <a:ext cx="7772400" cy="1470025"/>
          </a:xfrm>
          <a:prstGeom prst="rect">
            <a:avLst/>
          </a:prstGeom>
        </p:spPr>
        <p:txBody>
          <a:bodyPr anchor="ctr" anchorCtr="1"/>
          <a:lstStyle>
            <a:lvl1pPr>
              <a:defRPr sz="2800" b="1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48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397112" y="6315743"/>
            <a:ext cx="282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Privileged and Confidential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Prepared at the Request of Counsel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17124" y="1087729"/>
            <a:ext cx="7548664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7124" y="581159"/>
            <a:ext cx="7548663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70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11588" y="1318437"/>
            <a:ext cx="76542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09638" indent="-2286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7124" y="581159"/>
            <a:ext cx="7548663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9374" y="6501494"/>
            <a:ext cx="2828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Confidential Draft—Not for Citation or Distribution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17124" y="1087729"/>
            <a:ext cx="7548664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792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11588" y="1318437"/>
            <a:ext cx="76542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09638" indent="-2286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7124" y="581159"/>
            <a:ext cx="7548663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7112" y="6315743"/>
            <a:ext cx="282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Privileged and Confidential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Prepared at the Request of Counsel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17124" y="1087729"/>
            <a:ext cx="7548664" cy="16526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3083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7112" y="6315743"/>
            <a:ext cx="282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Privileged and Confidential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Prepared at the Request of Counsel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17124" y="1087729"/>
            <a:ext cx="7548664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2923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42900" y="1295400"/>
            <a:ext cx="84582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2900" y="457200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414990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with footer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7112" y="6315743"/>
            <a:ext cx="282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Privileged and Confidential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Prepared at the Request of Counsel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wrap="square" anchor="ctr" anchorCtr="1">
            <a:noAutofit/>
          </a:bodyPr>
          <a:lstStyle>
            <a:lvl1pPr>
              <a:defRPr lang="en-US" sz="2800" b="1" i="0" baseline="0" dirty="0" smtClean="0">
                <a:solidFill>
                  <a:srgbClr val="00467F"/>
                </a:solidFill>
                <a:latin typeface="Century Gothic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390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7112" y="6315743"/>
            <a:ext cx="282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Privileged and Confidential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Prepared at the Request of Counsel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16685" y="1318436"/>
            <a:ext cx="3865009" cy="4269850"/>
          </a:xfrm>
          <a:prstGeom prst="rect">
            <a:avLst/>
          </a:prstGeom>
        </p:spPr>
        <p:txBody>
          <a:bodyPr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110000"/>
              <a:buFont typeface="Arial" pitchFamily="34" charset="0"/>
              <a:buChar char="■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09638" indent="-2286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lvl="1" indent="-223838" algn="l" defTabSz="914400" rtl="0" eaLnBrk="1" latinLnBrk="0" hangingPunct="1">
              <a:spcBef>
                <a:spcPct val="20000"/>
              </a:spcBef>
              <a:buClr>
                <a:srgbClr val="71ADB6"/>
              </a:buClr>
              <a:buSzPct val="60000"/>
              <a:buFont typeface="Arial" pitchFamily="34" charset="0"/>
              <a:buChar char="▀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81694" y="1318436"/>
            <a:ext cx="3809663" cy="4269850"/>
          </a:xfrm>
          <a:prstGeom prst="rect">
            <a:avLst/>
          </a:prstGeom>
        </p:spPr>
        <p:txBody>
          <a:bodyPr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110000"/>
              <a:buFont typeface="Arial" pitchFamily="34" charset="0"/>
              <a:buChar char="■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09638" indent="-2286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lvl="1" indent="-223838" algn="l" defTabSz="914400" rtl="0" eaLnBrk="1" latinLnBrk="0" hangingPunct="1">
              <a:spcBef>
                <a:spcPct val="20000"/>
              </a:spcBef>
              <a:buClr>
                <a:srgbClr val="71ADB6"/>
              </a:buClr>
              <a:buSzPct val="60000"/>
              <a:buFont typeface="Arial" pitchFamily="34" charset="0"/>
              <a:buChar char="▀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17124" y="1087729"/>
            <a:ext cx="7548664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17124" y="581159"/>
            <a:ext cx="7548663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3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r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97112" y="6315743"/>
            <a:ext cx="282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Privileged and Confidential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rgbClr val="5D6368"/>
                </a:solidFill>
                <a:latin typeface="Calibri"/>
              </a:rPr>
              <a:t>Prepared at the Request of Counsel</a:t>
            </a:r>
            <a:endParaRPr lang="en-US" sz="1000" dirty="0">
              <a:solidFill>
                <a:srgbClr val="5D6368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E8392A"/>
                </a:solidFill>
                <a:latin typeface="Calibri"/>
              </a:rPr>
              <a:t>|</a:t>
            </a:r>
            <a:r>
              <a:rPr lang="en-US" sz="1000" dirty="0" smtClean="0">
                <a:solidFill>
                  <a:srgbClr val="0C3E70"/>
                </a:solidFill>
                <a:latin typeface="Calibri"/>
              </a:rPr>
              <a:t> 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FB0CAFA3-61E7-4C74-80A9-05418F2CA66E}" type="slidenum">
              <a:rPr lang="en-US" sz="1000" smtClean="0">
                <a:solidFill>
                  <a:srgbClr val="0C3E70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C3E70"/>
              </a:solidFill>
              <a:latin typeface="Calibri"/>
            </a:endParaRPr>
          </a:p>
        </p:txBody>
      </p:sp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98988" y="1808710"/>
            <a:ext cx="4014754" cy="38818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16685" y="1318435"/>
            <a:ext cx="3817089" cy="4380613"/>
          </a:xfrm>
          <a:prstGeom prst="rect">
            <a:avLst/>
          </a:prstGeom>
        </p:spPr>
        <p:txBody>
          <a:bodyPr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110000"/>
              <a:buFont typeface="Arial" pitchFamily="34" charset="0"/>
              <a:buChar char="■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09638" indent="-2286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lvl="1" indent="-223838" algn="l" defTabSz="914400" rtl="0" eaLnBrk="1" latinLnBrk="0" hangingPunct="1">
              <a:spcBef>
                <a:spcPct val="20000"/>
              </a:spcBef>
              <a:buClr>
                <a:srgbClr val="71ADB6"/>
              </a:buClr>
              <a:buSzPct val="60000"/>
              <a:buFont typeface="Arial" pitchFamily="34" charset="0"/>
              <a:buChar char="▀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7124" y="1087729"/>
            <a:ext cx="7548664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17124" y="581159"/>
            <a:ext cx="7548663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83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no footer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81314"/>
            <a:ext cx="7772400" cy="1470025"/>
          </a:xfrm>
          <a:prstGeom prst="rect">
            <a:avLst/>
          </a:prstGeom>
        </p:spPr>
        <p:txBody>
          <a:bodyPr anchor="ctr" anchorCtr="1"/>
          <a:lstStyle>
            <a:lvl1pPr>
              <a:defRPr sz="2800" b="1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040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84876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42900" y="1295400"/>
            <a:ext cx="8458200" cy="16526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267637"/>
            <a:ext cx="84582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690563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914400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1152525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302F35"/>
                </a:solidFill>
              </a:defRPr>
            </a:lvl4pPr>
            <a:lvl5pPr marL="1371600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375807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374057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wrap="square" anchor="ctr" anchorCtr="1">
            <a:noAutofit/>
          </a:bodyPr>
          <a:lstStyle>
            <a:lvl1pPr>
              <a:defRPr lang="en-US" sz="2800" b="1" i="0" baseline="0" dirty="0" smtClean="0">
                <a:solidFill>
                  <a:srgbClr val="00467F"/>
                </a:solidFill>
                <a:latin typeface="Century Gothic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178477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42900" y="1140894"/>
            <a:ext cx="84582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612640" y="1257477"/>
            <a:ext cx="4194281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0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18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sz="1800"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18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69240" y="1257477"/>
            <a:ext cx="4194281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0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18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sz="1800"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18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Rectangle 15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731387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598988" y="1755545"/>
            <a:ext cx="4014754" cy="38818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2900" y="1140894"/>
            <a:ext cx="84582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81000" y="1257477"/>
            <a:ext cx="4114800" cy="4853763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000" b="1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1800" b="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1800" kern="1200" dirty="0" smtClean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sz="1800" baseline="0">
                <a:solidFill>
                  <a:srgbClr val="302F35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1800" kern="1200" baseline="0" dirty="0">
                <a:solidFill>
                  <a:srgbClr val="302F35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205558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81314"/>
            <a:ext cx="7772400" cy="1470025"/>
          </a:xfrm>
          <a:prstGeom prst="rect">
            <a:avLst/>
          </a:prstGeom>
        </p:spPr>
        <p:txBody>
          <a:bodyPr anchor="ctr" anchorCtr="1"/>
          <a:lstStyle>
            <a:lvl1pPr>
              <a:defRPr sz="2800" b="1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48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42900" y="1140894"/>
            <a:ext cx="84582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42900" y="634324"/>
            <a:ext cx="84582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800736" y="6533562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045135" y="654895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</p:spTree>
    <p:extLst>
      <p:ext uri="{BB962C8B-B14F-4D97-AF65-F5344CB8AC3E}">
        <p14:creationId xmlns:p14="http://schemas.microsoft.com/office/powerpoint/2010/main" xmlns="" val="414990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ltGray"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15" name="Text Placeholder 27"/>
          <p:cNvSpPr txBox="1">
            <a:spLocks/>
          </p:cNvSpPr>
          <p:nvPr/>
        </p:nvSpPr>
        <p:spPr>
          <a:xfrm>
            <a:off x="39208" y="6677995"/>
            <a:ext cx="2559050" cy="201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en-US" sz="1000" b="0" i="0" u="none" strike="noStrike" kern="0" spc="100" baseline="30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spc="0" baseline="30000" dirty="0" smtClean="0">
                <a:solidFill>
                  <a:schemeClr val="tx1"/>
                </a:solidFill>
                <a:latin typeface="CenturyGothic"/>
              </a:rPr>
              <a:t>Copyright © 2014 The Brattle Group, Inc.</a:t>
            </a:r>
            <a:endParaRPr lang="en-US" sz="900" spc="0" baseline="30000" dirty="0">
              <a:solidFill>
                <a:schemeClr val="tx1"/>
              </a:solidFill>
              <a:latin typeface="Century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9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srgbClr val="0C3E70">
                    <a:tint val="75000"/>
                  </a:srgbClr>
                </a:solidFill>
              </a:rPr>
              <a:t>Prepared at the Request of Counsel</a:t>
            </a:r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srgbClr val="0C3E70">
                    <a:tint val="75000"/>
                  </a:srgbClr>
                </a:solidFill>
              </a:rPr>
              <a:t>| BRATTLE.COM</a:t>
            </a:r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3EF36F2-846B-5B4C-8AAE-65585B5C29D3}" type="slidenum">
              <a:rPr lang="en-US" smtClean="0">
                <a:solidFill>
                  <a:srgbClr val="0C3E7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ltGray"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982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srgbClr val="0C3E70">
                    <a:tint val="75000"/>
                  </a:srgbClr>
                </a:solidFill>
              </a:rPr>
              <a:t>| BRATTLE.COM</a:t>
            </a:r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3EF36F2-846B-5B4C-8AAE-65585B5C29D3}" type="slidenum">
              <a:rPr lang="en-US" smtClean="0">
                <a:solidFill>
                  <a:srgbClr val="0C3E7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ltGray"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982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0C3E70">
                    <a:tint val="75000"/>
                  </a:srgbClr>
                </a:solidFill>
                <a:latin typeface="Calibri"/>
              </a:rPr>
              <a:t>Prepared at the Request of Counsel</a:t>
            </a:r>
            <a:endParaRPr lang="en-US">
              <a:solidFill>
                <a:srgbClr val="0C3E7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0C3E70">
                    <a:tint val="75000"/>
                  </a:srgbClr>
                </a:solidFill>
                <a:latin typeface="Calibri"/>
              </a:rPr>
              <a:t>| BRATTLE.COM</a:t>
            </a:r>
            <a:endParaRPr lang="en-US">
              <a:solidFill>
                <a:srgbClr val="0C3E7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C3EF36F2-846B-5B4C-8AAE-65585B5C29D3}" type="slidenum">
              <a:rPr lang="en-US" smtClean="0">
                <a:solidFill>
                  <a:srgbClr val="0C3E70">
                    <a:tint val="75000"/>
                  </a:srgbClr>
                </a:solidFill>
                <a:latin typeface="Calibri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C3E7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ltGray"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808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700" dirty="0"/>
              <a:t>Stakeholder Demand Curves</a:t>
            </a:r>
            <a:br>
              <a:rPr lang="en-US" sz="1700" dirty="0"/>
            </a:br>
            <a:r>
              <a:rPr lang="en-US" sz="2700" dirty="0" smtClean="0"/>
              <a:t>Performance Summary Table (Net CONE = $11.08)</a:t>
            </a:r>
            <a:endParaRPr lang="en-US" sz="2700" dirty="0"/>
          </a:p>
        </p:txBody>
      </p:sp>
      <p:sp>
        <p:nvSpPr>
          <p:cNvPr id="3" name="Rectangle 2"/>
          <p:cNvSpPr/>
          <p:nvPr/>
        </p:nvSpPr>
        <p:spPr>
          <a:xfrm>
            <a:off x="151201" y="5953125"/>
            <a:ext cx="8916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indent="-114300">
              <a:spcBef>
                <a:spcPts val="0"/>
              </a:spcBef>
              <a:buNone/>
              <a:tabLst>
                <a:tab pos="114300" algn="l"/>
              </a:tabLst>
            </a:pPr>
            <a:r>
              <a:rPr lang="en-US" sz="1000" i="1" dirty="0" smtClean="0">
                <a:latin typeface="+mn-lt"/>
                <a:cs typeface="Times" pitchFamily="18" charset="0"/>
              </a:rPr>
              <a:t>Notes:</a:t>
            </a:r>
          </a:p>
          <a:p>
            <a:pPr marL="0" lvl="1" indent="114300">
              <a:spcBef>
                <a:spcPts val="0"/>
              </a:spcBef>
              <a:buNone/>
              <a:tabLst>
                <a:tab pos="0" algn="l"/>
              </a:tabLst>
            </a:pPr>
            <a:r>
              <a:rPr lang="en-US" sz="1000" dirty="0" smtClean="0">
                <a:latin typeface="+mn-lt"/>
                <a:cs typeface="Times" pitchFamily="18" charset="0"/>
              </a:rPr>
              <a:t>Average </a:t>
            </a:r>
            <a:r>
              <a:rPr lang="en-US" sz="1000" dirty="0">
                <a:latin typeface="+mn-lt"/>
                <a:cs typeface="Times" pitchFamily="18" charset="0"/>
              </a:rPr>
              <a:t>prices do not account for potential reductions in the cost of capital supported by more gradual demand curves; Net CONE is assumed </a:t>
            </a:r>
            <a:r>
              <a:rPr lang="en-US" sz="1000" dirty="0" smtClean="0">
                <a:latin typeface="+mn-lt"/>
                <a:cs typeface="Times" pitchFamily="18" charset="0"/>
              </a:rPr>
              <a:t>constant.</a:t>
            </a:r>
            <a:endParaRPr lang="en-US" sz="1000" i="1" dirty="0" smtClean="0">
              <a:latin typeface="+mn-lt"/>
              <a:cs typeface="Times" pitchFamily="18" charset="0"/>
            </a:endParaRPr>
          </a:p>
          <a:p>
            <a:pPr marL="0" lvl="1" indent="114300">
              <a:spcBef>
                <a:spcPts val="0"/>
              </a:spcBef>
              <a:tabLst>
                <a:tab pos="0" algn="l"/>
              </a:tabLst>
            </a:pPr>
            <a:r>
              <a:rPr lang="en-US" sz="1000" dirty="0" smtClean="0">
                <a:latin typeface="+mn-lt"/>
                <a:cs typeface="Times" pitchFamily="18" charset="0"/>
              </a:rPr>
              <a:t>The </a:t>
            </a:r>
            <a:r>
              <a:rPr lang="en-US" sz="1000" dirty="0">
                <a:latin typeface="+mn-lt"/>
                <a:cs typeface="Times" pitchFamily="18" charset="0"/>
              </a:rPr>
              <a:t>reported Price * Quantity is the system price multiplied by the system total </a:t>
            </a:r>
            <a:r>
              <a:rPr lang="en-US" sz="1000" dirty="0" smtClean="0">
                <a:latin typeface="+mn-lt"/>
                <a:cs typeface="Times" pitchFamily="18" charset="0"/>
              </a:rPr>
              <a:t>quantity and </a:t>
            </a:r>
            <a:r>
              <a:rPr lang="en-US" sz="1000" dirty="0">
                <a:latin typeface="+mn-lt"/>
                <a:cs typeface="Times" pitchFamily="18" charset="0"/>
              </a:rPr>
              <a:t>does not reflect zonal price differentials.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6021"/>
            <a:ext cx="8916599" cy="451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297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1924"/>
            <a:ext cx="8458200" cy="6610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Stakeholder Demand </a:t>
            </a:r>
            <a:r>
              <a:rPr lang="en-US" dirty="0" smtClean="0"/>
              <a:t>Curve Specifications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267637"/>
            <a:ext cx="4419600" cy="4291115"/>
          </a:xfrm>
        </p:spPr>
        <p:txBody>
          <a:bodyPr/>
          <a:lstStyle/>
          <a:p>
            <a:pPr marL="854075" lvl="2" indent="-163513">
              <a:buSzPct val="100000"/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630238" lvl="1" indent="-163513">
              <a:buSzPct val="100000"/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796925" lvl="2" indent="-171450">
              <a:buSzPct val="100000"/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8448"/>
            <a:ext cx="7537042" cy="525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550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ttle Theme Cover Slide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attle Theme - Main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rattle Theme - Main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Brattle Theme - Main">
  <a:themeElements>
    <a:clrScheme name="Brattle - Custom Color Theme">
      <a:dk1>
        <a:srgbClr val="0C3E70"/>
      </a:dk1>
      <a:lt1>
        <a:sysClr val="window" lastClr="FFFFFF"/>
      </a:lt1>
      <a:dk2>
        <a:srgbClr val="71ADB6"/>
      </a:dk2>
      <a:lt2>
        <a:srgbClr val="C1C3B6"/>
      </a:lt2>
      <a:accent1>
        <a:srgbClr val="71ADB6"/>
      </a:accent1>
      <a:accent2>
        <a:srgbClr val="E8392A"/>
      </a:accent2>
      <a:accent3>
        <a:srgbClr val="5D6368"/>
      </a:accent3>
      <a:accent4>
        <a:srgbClr val="112D4A"/>
      </a:accent4>
      <a:accent5>
        <a:srgbClr val="EE6634"/>
      </a:accent5>
      <a:accent6>
        <a:srgbClr val="571954"/>
      </a:accent6>
      <a:hlink>
        <a:srgbClr val="E8392A"/>
      </a:hlink>
      <a:folHlink>
        <a:srgbClr val="E839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3D5946B413354FA3DC9AB35A938C44" ma:contentTypeVersion="0" ma:contentTypeDescription="Create a new document." ma:contentTypeScope="" ma:versionID="698e2e202c381ea7b1ba464f0f65fd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872EC7-8233-4766-B70D-0920D39C4E63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970F20-99FE-4160-99C2-46C09ECDBA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48432E-00FC-4399-814E-B35D2E038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43146</TotalTime>
  <Words>58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Brattle Theme Cover Slide</vt:lpstr>
      <vt:lpstr>Brattle Theme - Main</vt:lpstr>
      <vt:lpstr>1_Brattle Theme - Main</vt:lpstr>
      <vt:lpstr>2_Brattle Theme - Main</vt:lpstr>
      <vt:lpstr>Stakeholder Demand Curves Performance Summary Table (Net CONE = $11.08)</vt:lpstr>
      <vt:lpstr>Stakeholder Demand Curve Specifications</vt:lpstr>
    </vt:vector>
  </TitlesOfParts>
  <Company>The Brattle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Assumptions</dc:title>
  <dc:creator>warren katzenstein</dc:creator>
  <cp:lastModifiedBy>akuznecow</cp:lastModifiedBy>
  <cp:revision>2619</cp:revision>
  <cp:lastPrinted>2014-02-10T17:07:44Z</cp:lastPrinted>
  <dcterms:created xsi:type="dcterms:W3CDTF">2011-04-01T18:42:42Z</dcterms:created>
  <dcterms:modified xsi:type="dcterms:W3CDTF">2014-03-11T15:15:57Z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0x010100943D5946B413354FA3DC9AB35A938C44</vt:lpwstr>
  </property>
</Properties>
</file>