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3" r:id="rId2"/>
    <p:sldId id="285" r:id="rId3"/>
    <p:sldId id="257" r:id="rId4"/>
    <p:sldId id="303" r:id="rId5"/>
    <p:sldId id="304" r:id="rId6"/>
    <p:sldId id="307" r:id="rId7"/>
    <p:sldId id="308" r:id="rId8"/>
    <p:sldId id="294" r:id="rId9"/>
    <p:sldId id="293" r:id="rId10"/>
    <p:sldId id="262" r:id="rId11"/>
  </p:sldIdLst>
  <p:sldSz cx="9144000" cy="6858000" type="screen4x3"/>
  <p:notesSz cx="7010400" cy="92964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ent" initials="BK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B21"/>
    <a:srgbClr val="CF21A9"/>
    <a:srgbClr val="A9A8A9"/>
    <a:srgbClr val="59595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84" autoAdjust="0"/>
    <p:restoredTop sz="94660"/>
  </p:normalViewPr>
  <p:slideViewPr>
    <p:cSldViewPr>
      <p:cViewPr>
        <p:scale>
          <a:sx n="110" d="100"/>
          <a:sy n="110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4A806-72CA-44BF-87C8-3C64CD14D31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595959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21" name="Picture 20" descr="gray border large_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30047"/>
            <a:ext cx="9144000" cy="8279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600200"/>
            <a:ext cx="8229600" cy="4416552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600200"/>
            <a:ext cx="8229600" cy="4416552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pic>
        <p:nvPicPr>
          <p:cNvPr id="6" name="Picture 5" descr="ISO-PPT-Yellow-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525"/>
            <a:ext cx="9144000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_text cop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13" name="Picture 12" descr="blue_questi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6348412"/>
            <a:ext cx="9143991" cy="509587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675" r:id="rId3"/>
    <p:sldLayoutId id="2147483650" r:id="rId4"/>
    <p:sldLayoutId id="2147483664" r:id="rId5"/>
    <p:sldLayoutId id="2147483684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5959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October 15, 2013 | Reliability committee meeting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Mariah Winkler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Engineer, Resource Analysis &amp; Integration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00400" y="1419439"/>
            <a:ext cx="5943600" cy="1600200"/>
          </a:xfrm>
        </p:spPr>
        <p:txBody>
          <a:bodyPr/>
          <a:lstStyle/>
          <a:p>
            <a:r>
              <a:rPr lang="en-US" sz="2800" dirty="0" smtClean="0"/>
              <a:t>2017-2018 Capacity Commitment Period</a:t>
            </a:r>
          </a:p>
          <a:p>
            <a:r>
              <a:rPr lang="en-US" sz="2800" dirty="0" smtClean="0"/>
              <a:t>Evaluation of Non-Price Retirements</a:t>
            </a:r>
            <a:endParaRPr lang="en-US" sz="280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89002" y="3475680"/>
            <a:ext cx="5559552" cy="867720"/>
          </a:xfrm>
        </p:spPr>
        <p:txBody>
          <a:bodyPr/>
          <a:lstStyle/>
          <a:p>
            <a:r>
              <a:rPr lang="en-US" dirty="0" smtClean="0"/>
              <a:t>Submitted between 8/27/2013 – 9/26/2013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816" y="6400800"/>
            <a:ext cx="381000" cy="381000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FCA #8 Non-Price Retirement Details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457200" y="1219200"/>
            <a:ext cx="8229600" cy="4800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Non-Price Retirement Request (NPR) submission window for the 2017-2018 CCP opened on June 3, 2013 and closed on October 6, 2013</a:t>
            </a:r>
          </a:p>
          <a:p>
            <a:r>
              <a:rPr lang="en-US" sz="2000" dirty="0" smtClean="0"/>
              <a:t>98 NPRs have been submitted</a:t>
            </a:r>
          </a:p>
          <a:p>
            <a:pPr lvl="1"/>
            <a:r>
              <a:rPr lang="en-US" sz="1400" dirty="0" smtClean="0"/>
              <a:t>5 have been discussed and approved at the August Reliability Committee (RC) meeting </a:t>
            </a:r>
          </a:p>
          <a:p>
            <a:pPr lvl="1"/>
            <a:r>
              <a:rPr lang="en-US" sz="1400" dirty="0" smtClean="0"/>
              <a:t>7 will be discussed today</a:t>
            </a:r>
          </a:p>
          <a:p>
            <a:pPr lvl="1"/>
            <a:r>
              <a:rPr lang="en-US" sz="1400" dirty="0" smtClean="0"/>
              <a:t>86 will be discussed at the December RC Meeting</a:t>
            </a:r>
          </a:p>
          <a:p>
            <a:r>
              <a:rPr lang="en-US" sz="2000" dirty="0" smtClean="0"/>
              <a:t>Today’s meeting shall focus on the below seven resources that have submitted NPRs between 8/27/2013 and 9/26/2013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067B3-F661-4D23-AE43-41EBAED15BB0}" type="slidenum">
              <a:rPr lang="en-US" smtClean="0"/>
              <a:pPr/>
              <a:t>2</a:t>
            </a:fld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3810000"/>
          <a:ext cx="8153400" cy="2328330"/>
        </p:xfrm>
        <a:graphic>
          <a:graphicData uri="http://schemas.openxmlformats.org/drawingml/2006/table">
            <a:tbl>
              <a:tblPr/>
              <a:tblGrid>
                <a:gridCol w="661153"/>
                <a:gridCol w="848645"/>
                <a:gridCol w="473662"/>
                <a:gridCol w="1750340"/>
                <a:gridCol w="533400"/>
                <a:gridCol w="837001"/>
                <a:gridCol w="601946"/>
                <a:gridCol w="769700"/>
                <a:gridCol w="621681"/>
                <a:gridCol w="1055872"/>
              </a:tblGrid>
              <a:tr h="8466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Capacity Commitment </a:t>
                      </a:r>
                      <a:endParaRPr lang="en-US" sz="9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Period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Non-Price Retirement Type (Full or Partial)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Resource ID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Resource Name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Resource Type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Resource </a:t>
                      </a:r>
                      <a:endParaRPr lang="en-US" sz="9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Sub-Type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Relevant FCA Summer QC 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(MW)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Load Zone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 of Request Receipt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October 15th</a:t>
                      </a:r>
                    </a:p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RC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Action 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1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2017-2018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VT YANKEE NUCLEAR PWR STATION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Generator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Non-Intermittent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604.250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8/27/2013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Vote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2017-2018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Bar Harbor Diesels 1-4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Generator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Non-Intermittent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4.075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9/16/2013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Notification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2017-2018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Medway Diesels 1-4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Generator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Non-Intermittent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7.950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9/16/2013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Vote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2017-2018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Bridgeport Harbor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Generator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Non-Intermittent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9/20/2013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Notification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2017-2018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13664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John Street #3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Generator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Non-Intermittent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2.000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9/26/2013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Notification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2017-2018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13665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John Street #4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Generator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Non-Intermittent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2.000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9/26/2013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Notification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2017-2018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12528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John Street #5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Generator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Non-Intermittent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1.900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9/26/2013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Notification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Overview of the Reliability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44196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The reliability analysis for NPRs is done in accordance with ISO New England Planning Procedure No. 10 (PP-10) – Planning Procedure to Support the Forward Capacity Market (FCM)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Obligates the ISO to analyze the thermal, voltage and, if appropriate, the stability impacts of NPRs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Assumptions for the analysis specified in Appendix A of PP-10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A reliability need constitutes a rejection of the NPR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Consultation with Transmission Owners and ISO Operations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Included as a supplement to this presentation, as part of today’s meeting materials, are the following: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The Needs Assessments for each of the submitted NPRs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De-List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1600200"/>
          <a:ext cx="8153402" cy="1904999"/>
        </p:xfrm>
        <a:graphic>
          <a:graphicData uri="http://schemas.openxmlformats.org/drawingml/2006/table">
            <a:tbl>
              <a:tblPr/>
              <a:tblGrid>
                <a:gridCol w="861385"/>
                <a:gridCol w="662614"/>
                <a:gridCol w="2209800"/>
                <a:gridCol w="609600"/>
                <a:gridCol w="788984"/>
                <a:gridCol w="982329"/>
                <a:gridCol w="865589"/>
                <a:gridCol w="1173101"/>
              </a:tblGrid>
              <a:tr h="928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Capacity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Commitment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Period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Resource ID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Resource Name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De-list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Type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Retained for Reliability During FCA?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ISO 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Re-evaluation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Determination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Date of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Re-evaluation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Determination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ISO Re-evaluation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Determination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5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2013-14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611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VT YANKEE NUCLEAR PWR STATION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Dynamic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5/10/2012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2014-15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611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VT YANKEE NUCLEAR PWR STATION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Dynamic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11/15/2012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2015-16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611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VT YANKEE NUCLEAR PWR STATION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Dynamic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3810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Vermont Yankee has sought to de-list in 3 previous auctions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4191000"/>
          <a:ext cx="5132383" cy="1579359"/>
        </p:xfrm>
        <a:graphic>
          <a:graphicData uri="http://schemas.openxmlformats.org/drawingml/2006/table">
            <a:tbl>
              <a:tblPr/>
              <a:tblGrid>
                <a:gridCol w="861385"/>
                <a:gridCol w="662614"/>
                <a:gridCol w="2209800"/>
                <a:gridCol w="609600"/>
                <a:gridCol w="788984"/>
              </a:tblGrid>
              <a:tr h="928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Capacity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Commitment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Period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Resource ID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Resource Name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De-list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Type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Retained for Reliability During FCA?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5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2015-16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MEDWAY DIESELS 1-4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Dynamic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2016-17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MEDWAY DIESELS 1-4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Dynamic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 Placeholder 2"/>
          <p:cNvSpPr txBox="1">
            <a:spLocks/>
          </p:cNvSpPr>
          <p:nvPr/>
        </p:nvSpPr>
        <p:spPr>
          <a:xfrm>
            <a:off x="457200" y="365760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Medway Diesels 1-4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de-listed in 2 previous auctions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en-US" dirty="0" smtClean="0"/>
              <a:t>System Upgrades in the Vermont Yankee Region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600200"/>
            <a:ext cx="8610600" cy="4419600"/>
          </a:xfrm>
        </p:spPr>
        <p:txBody>
          <a:bodyPr>
            <a:normAutofit/>
          </a:bodyPr>
          <a:lstStyle/>
          <a:p>
            <a:pPr marL="0" lvl="0">
              <a:buNone/>
            </a:pPr>
            <a:r>
              <a:rPr lang="en-US" dirty="0" smtClean="0"/>
              <a:t>In addition to new resources procured in the region through the Forward Capacity Market, several transmission upgrades have been recently completed which are helpful to the operation of a system without Vermont Yankee:</a:t>
            </a:r>
          </a:p>
          <a:p>
            <a:pPr lvl="1"/>
            <a:r>
              <a:rPr lang="en-US" dirty="0" smtClean="0"/>
              <a:t>RSP Project #1171 – West Rutland Capacitor Rebuild (Completed 12/2011)</a:t>
            </a:r>
          </a:p>
          <a:p>
            <a:pPr lvl="1"/>
            <a:r>
              <a:rPr lang="en-US" dirty="0" smtClean="0"/>
              <a:t>RSP Project #1256 – Flagg Pond Upgrades (Completed 5/2012)</a:t>
            </a:r>
          </a:p>
          <a:p>
            <a:pPr lvl="1"/>
            <a:r>
              <a:rPr lang="en-US" dirty="0" smtClean="0"/>
              <a:t>RSP Project #1172 – Vermont Shunt Reactors (Completed 3/2013)</a:t>
            </a:r>
          </a:p>
          <a:p>
            <a:pPr lvl="1"/>
            <a:r>
              <a:rPr lang="en-US" dirty="0" smtClean="0"/>
              <a:t>RSP Project #680 – Bellows Falls Rebuild (Completed 9/2013) </a:t>
            </a:r>
          </a:p>
          <a:p>
            <a:pPr marL="0" lvl="1">
              <a:buNone/>
            </a:pPr>
            <a:endParaRPr lang="en-US" dirty="0" smtClean="0"/>
          </a:p>
          <a:p>
            <a:pPr marL="0"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NPR Transmission Operability Analysis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Vermont Yankee and Medway Diesels 1-4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 dirty="0" smtClean="0"/>
              <a:t>Voltage Results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Results of the N-1 and N-1-1 voltage analysis indicated that there are no voltage violations in the respective local study areas caused by the retirement of Vermont Yankee* or Medway Diesels 1-4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 dirty="0" smtClean="0"/>
              <a:t>Thermal Results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Results of the N-1 and N-1-1 thermal analysis indicated that there are no thermal violations in the respective local study areas caused by the retirement of Vermont Yankee* or Medway Diesels 1-4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ISO recommends that the NPRs for these resources be accepted</a:t>
            </a:r>
          </a:p>
          <a:p>
            <a:pPr marL="0">
              <a:buNone/>
            </a:pPr>
            <a:r>
              <a:rPr lang="en-US" sz="1400" dirty="0" smtClean="0"/>
              <a:t>*The recent New Hampshire/Vermont Needs Assessments and Solution Studies included cases that assumed Vermont Yankee as retired.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NPR Transmission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Operability Analysis Results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Advisory Vote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371600"/>
            <a:ext cx="8229600" cy="4648200"/>
          </a:xfrm>
        </p:spPr>
        <p:txBody>
          <a:bodyPr>
            <a:normAutofit fontScale="925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 smtClean="0"/>
              <a:t>Planning Procedure No. 10, Section 7.5.2 states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n-US" i="1" dirty="0" smtClean="0"/>
              <a:t>	“The Reliability Committee shall provide formal input and advice to  the ISO through an advisory vote regarding the review of Non-Price Retirement Requests prior to the ISO making a formal determination regarding the reliability impacts of a given Non-Price Retirement Request where, pursuant to Section III.13.2.5.2.5.(a)(</a:t>
            </a:r>
            <a:r>
              <a:rPr lang="en-US" i="1" dirty="0" err="1" smtClean="0"/>
              <a:t>i</a:t>
            </a:r>
            <a:r>
              <a:rPr lang="en-US" i="1" dirty="0" smtClean="0"/>
              <a:t>) of Market Rule 1, notification to the requesting Lead Market Participant will be made within 90 days of the submission of the Non-Price Retirement Request.”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 smtClean="0"/>
              <a:t>The ISO will seek an advisory vote today on the review of Vermont Yankee and Medway Diesels 1-4 NPRs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so_white_cover[1]">
  <a:themeElements>
    <a:clrScheme name="iso colors">
      <a:dk1>
        <a:srgbClr val="595959"/>
      </a:dk1>
      <a:lt1>
        <a:srgbClr val="FFFFFF"/>
      </a:lt1>
      <a:dk2>
        <a:srgbClr val="11479D"/>
      </a:dk2>
      <a:lt2>
        <a:srgbClr val="9B8F83"/>
      </a:lt2>
      <a:accent1>
        <a:srgbClr val="0082CF"/>
      </a:accent1>
      <a:accent2>
        <a:srgbClr val="E7251A"/>
      </a:accent2>
      <a:accent3>
        <a:srgbClr val="73B532"/>
      </a:accent3>
      <a:accent4>
        <a:srgbClr val="6159A6"/>
      </a:accent4>
      <a:accent5>
        <a:srgbClr val="F5943C"/>
      </a:accent5>
      <a:accent6>
        <a:srgbClr val="F9AF1C"/>
      </a:accent6>
      <a:hlink>
        <a:srgbClr val="11479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iso_white_cover[1]</Template>
  <TotalTime>2444</TotalTime>
  <Words>671</Words>
  <Application>Microsoft Office PowerPoint</Application>
  <PresentationFormat>On-screen Show (4:3)</PresentationFormat>
  <Paragraphs>189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iso_white_cover[1]</vt:lpstr>
      <vt:lpstr>Slide 1</vt:lpstr>
      <vt:lpstr>FCA #8 Non-Price Retirement Details</vt:lpstr>
      <vt:lpstr>Overview of the Reliability Analysis</vt:lpstr>
      <vt:lpstr>Background information</vt:lpstr>
      <vt:lpstr>De-List History</vt:lpstr>
      <vt:lpstr>System Upgrades in the Vermont Yankee Region </vt:lpstr>
      <vt:lpstr>NPR Transmission Operability Analysis</vt:lpstr>
      <vt:lpstr>Slide 8</vt:lpstr>
      <vt:lpstr>Advisory Vote</vt:lpstr>
      <vt:lpstr>Slide 10</vt:lpstr>
    </vt:vector>
  </TitlesOfParts>
  <Company>ISO New England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Mariah Winkler</dc:creator>
  <cp:lastModifiedBy>Mariah Winkler</cp:lastModifiedBy>
  <cp:revision>229</cp:revision>
  <dcterms:created xsi:type="dcterms:W3CDTF">2012-05-01T17:07:34Z</dcterms:created>
  <dcterms:modified xsi:type="dcterms:W3CDTF">2013-10-07T22:20:58Z</dcterms:modified>
</cp:coreProperties>
</file>