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3" r:id="rId2"/>
    <p:sldId id="355" r:id="rId3"/>
    <p:sldId id="276" r:id="rId4"/>
    <p:sldId id="317" r:id="rId5"/>
    <p:sldId id="318" r:id="rId6"/>
    <p:sldId id="320" r:id="rId7"/>
    <p:sldId id="319" r:id="rId8"/>
    <p:sldId id="315" r:id="rId9"/>
    <p:sldId id="333" r:id="rId10"/>
    <p:sldId id="347" r:id="rId11"/>
    <p:sldId id="334" r:id="rId12"/>
    <p:sldId id="350" r:id="rId13"/>
    <p:sldId id="339" r:id="rId14"/>
    <p:sldId id="351" r:id="rId15"/>
    <p:sldId id="340" r:id="rId16"/>
    <p:sldId id="341" r:id="rId17"/>
    <p:sldId id="342" r:id="rId18"/>
    <p:sldId id="343" r:id="rId19"/>
    <p:sldId id="348" r:id="rId20"/>
    <p:sldId id="356" r:id="rId21"/>
    <p:sldId id="344" r:id="rId22"/>
    <p:sldId id="328" r:id="rId23"/>
    <p:sldId id="352" r:id="rId24"/>
    <p:sldId id="353" r:id="rId25"/>
    <p:sldId id="354" r:id="rId26"/>
    <p:sldId id="358" r:id="rId27"/>
    <p:sldId id="322" r:id="rId28"/>
    <p:sldId id="357" r:id="rId29"/>
    <p:sldId id="262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ca Gonzalez" initials="MG" lastIdx="7" clrIdx="0"/>
  <p:cmAuthor id="1" name="Rich Kowalski" initials="RVK" lastIdx="1" clrIdx="1"/>
  <p:cmAuthor id="2" name="bkay" initials="b" lastIdx="2" clrIdx="2"/>
  <p:cmAuthor id="3" name="AMcB" initials="AMcB" lastIdx="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CF1B21"/>
    <a:srgbClr val="CF21A9"/>
    <a:srgbClr val="A9A8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91" autoAdjust="0"/>
    <p:restoredTop sz="94675" autoAdjust="0"/>
  </p:normalViewPr>
  <p:slideViewPr>
    <p:cSldViewPr>
      <p:cViewPr>
        <p:scale>
          <a:sx n="100" d="100"/>
          <a:sy n="100" d="100"/>
        </p:scale>
        <p:origin x="-267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06"/>
    </p:cViewPr>
  </p:sorterViewPr>
  <p:notesViewPr>
    <p:cSldViewPr>
      <p:cViewPr varScale="1">
        <p:scale>
          <a:sx n="56" d="100"/>
          <a:sy n="56" d="100"/>
        </p:scale>
        <p:origin x="-3000" y="-86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D2A3D-DEDA-4386-87EE-9F51725C00D3}" type="doc">
      <dgm:prSet loTypeId="urn:microsoft.com/office/officeart/2005/8/layout/cycle4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953C9A-20D6-4639-902A-1DB8BA772470}">
      <dgm:prSet phldrT="[Text]"/>
      <dgm:spPr/>
      <dgm:t>
        <a:bodyPr/>
        <a:lstStyle/>
        <a:p>
          <a:r>
            <a:rPr lang="en-US" dirty="0" smtClean="0"/>
            <a:t>PTF</a:t>
          </a:r>
          <a:endParaRPr lang="en-US" dirty="0"/>
        </a:p>
      </dgm:t>
    </dgm:pt>
    <dgm:pt modelId="{0FC9AB33-EC6D-4285-9B66-72C9A5F53B79}" type="parTrans" cxnId="{E732D2D2-307F-4F74-9F9F-7C128273555E}">
      <dgm:prSet/>
      <dgm:spPr/>
      <dgm:t>
        <a:bodyPr/>
        <a:lstStyle/>
        <a:p>
          <a:endParaRPr lang="en-US"/>
        </a:p>
      </dgm:t>
    </dgm:pt>
    <dgm:pt modelId="{F924939D-D64B-4DD8-8842-58A2EE28C2AE}" type="sibTrans" cxnId="{E732D2D2-307F-4F74-9F9F-7C128273555E}">
      <dgm:prSet/>
      <dgm:spPr/>
      <dgm:t>
        <a:bodyPr/>
        <a:lstStyle/>
        <a:p>
          <a:endParaRPr lang="en-US"/>
        </a:p>
      </dgm:t>
    </dgm:pt>
    <dgm:pt modelId="{3A7CD8E2-56CA-419F-B37F-9E2958429B80}">
      <dgm:prSet phldrT="[Text]" custT="1"/>
      <dgm:spPr/>
      <dgm:t>
        <a:bodyPr/>
        <a:lstStyle/>
        <a:p>
          <a:pPr algn="l"/>
          <a:r>
            <a:rPr lang="en-US" sz="1600" dirty="0" smtClean="0"/>
            <a:t>Regional Network Service</a:t>
          </a:r>
          <a:endParaRPr lang="en-US" sz="1600" dirty="0"/>
        </a:p>
      </dgm:t>
    </dgm:pt>
    <dgm:pt modelId="{FAB11840-5327-49B8-9035-080D81FBA173}" type="parTrans" cxnId="{8D4B07FB-95C7-45CB-A8E3-B8D8F1100336}">
      <dgm:prSet/>
      <dgm:spPr/>
      <dgm:t>
        <a:bodyPr/>
        <a:lstStyle/>
        <a:p>
          <a:endParaRPr lang="en-US"/>
        </a:p>
      </dgm:t>
    </dgm:pt>
    <dgm:pt modelId="{B4B05110-E6F8-43E9-8E29-5A73608F4C47}" type="sibTrans" cxnId="{8D4B07FB-95C7-45CB-A8E3-B8D8F1100336}">
      <dgm:prSet/>
      <dgm:spPr/>
      <dgm:t>
        <a:bodyPr/>
        <a:lstStyle/>
        <a:p>
          <a:endParaRPr lang="en-US"/>
        </a:p>
      </dgm:t>
    </dgm:pt>
    <dgm:pt modelId="{BA30A6B0-608E-42D6-99FB-D93C45012B62}">
      <dgm:prSet phldrT="[Text]"/>
      <dgm:spPr/>
      <dgm:t>
        <a:bodyPr/>
        <a:lstStyle/>
        <a:p>
          <a:r>
            <a:rPr lang="en-US" dirty="0" smtClean="0"/>
            <a:t>MTF</a:t>
          </a:r>
          <a:endParaRPr lang="en-US" dirty="0"/>
        </a:p>
      </dgm:t>
    </dgm:pt>
    <dgm:pt modelId="{718FA280-2FC2-401D-9ACC-59C54D5054DE}" type="parTrans" cxnId="{811D79B3-C479-485C-BA55-FBEDF0102E19}">
      <dgm:prSet/>
      <dgm:spPr/>
      <dgm:t>
        <a:bodyPr/>
        <a:lstStyle/>
        <a:p>
          <a:endParaRPr lang="en-US"/>
        </a:p>
      </dgm:t>
    </dgm:pt>
    <dgm:pt modelId="{A841B563-0653-4A93-9555-0DCB1CD19180}" type="sibTrans" cxnId="{811D79B3-C479-485C-BA55-FBEDF0102E19}">
      <dgm:prSet/>
      <dgm:spPr/>
      <dgm:t>
        <a:bodyPr/>
        <a:lstStyle/>
        <a:p>
          <a:endParaRPr lang="en-US"/>
        </a:p>
      </dgm:t>
    </dgm:pt>
    <dgm:pt modelId="{CD98AAB1-87E8-4D2F-8E84-9C10EED08EC6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e.g., </a:t>
          </a:r>
          <a:r>
            <a:rPr lang="en-US" sz="1600" dirty="0" smtClean="0"/>
            <a:t>CSC Point-to-Point Service</a:t>
          </a:r>
          <a:endParaRPr lang="en-US" sz="1600" dirty="0"/>
        </a:p>
      </dgm:t>
    </dgm:pt>
    <dgm:pt modelId="{A34D986C-7651-41E1-9361-54D711D8DD39}" type="parTrans" cxnId="{CEA06B1A-C168-47DB-BD82-9FC5959B6E64}">
      <dgm:prSet/>
      <dgm:spPr/>
      <dgm:t>
        <a:bodyPr/>
        <a:lstStyle/>
        <a:p>
          <a:endParaRPr lang="en-US"/>
        </a:p>
      </dgm:t>
    </dgm:pt>
    <dgm:pt modelId="{EE349674-B5CF-47C6-B4E7-68095B20BCF1}" type="sibTrans" cxnId="{CEA06B1A-C168-47DB-BD82-9FC5959B6E64}">
      <dgm:prSet/>
      <dgm:spPr/>
      <dgm:t>
        <a:bodyPr/>
        <a:lstStyle/>
        <a:p>
          <a:endParaRPr lang="en-US"/>
        </a:p>
      </dgm:t>
    </dgm:pt>
    <dgm:pt modelId="{6BCC5204-A188-4473-9F1E-3F5852D07EC0}">
      <dgm:prSet phldrT="[Text]"/>
      <dgm:spPr/>
      <dgm:t>
        <a:bodyPr/>
        <a:lstStyle/>
        <a:p>
          <a:r>
            <a:rPr lang="en-US" dirty="0" smtClean="0"/>
            <a:t>OTF</a:t>
          </a:r>
          <a:endParaRPr lang="en-US" dirty="0"/>
        </a:p>
      </dgm:t>
    </dgm:pt>
    <dgm:pt modelId="{9ED87CB1-3727-4058-A0A0-A391BC818C35}" type="parTrans" cxnId="{FF17CB2C-C437-4D98-B5E3-8D05E03E04C5}">
      <dgm:prSet/>
      <dgm:spPr/>
      <dgm:t>
        <a:bodyPr/>
        <a:lstStyle/>
        <a:p>
          <a:endParaRPr lang="en-US"/>
        </a:p>
      </dgm:t>
    </dgm:pt>
    <dgm:pt modelId="{882E55B6-B9D9-4A59-B3FA-53F2FC6A5882}" type="sibTrans" cxnId="{FF17CB2C-C437-4D98-B5E3-8D05E03E04C5}">
      <dgm:prSet/>
      <dgm:spPr/>
      <dgm:t>
        <a:bodyPr/>
        <a:lstStyle/>
        <a:p>
          <a:endParaRPr lang="en-US"/>
        </a:p>
      </dgm:t>
    </dgm:pt>
    <dgm:pt modelId="{07C2FCA0-758C-4337-8AE9-E3D43E4013B9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</a:rPr>
            <a:t>e.g., </a:t>
          </a:r>
          <a:r>
            <a:rPr lang="en-US" sz="1600" dirty="0" smtClean="0"/>
            <a:t>Phase I/II HVDC-TF Point-to-Point Service</a:t>
          </a:r>
          <a:endParaRPr lang="en-US" sz="1600" dirty="0"/>
        </a:p>
      </dgm:t>
    </dgm:pt>
    <dgm:pt modelId="{93AAC23D-229D-40F5-81AE-4BDD1A8F69BC}" type="parTrans" cxnId="{E6A3C3CE-A544-4A17-A541-3348C3F52A09}">
      <dgm:prSet/>
      <dgm:spPr/>
      <dgm:t>
        <a:bodyPr/>
        <a:lstStyle/>
        <a:p>
          <a:endParaRPr lang="en-US"/>
        </a:p>
      </dgm:t>
    </dgm:pt>
    <dgm:pt modelId="{5752172B-11E9-4D58-879D-C84065C590C5}" type="sibTrans" cxnId="{E6A3C3CE-A544-4A17-A541-3348C3F52A09}">
      <dgm:prSet/>
      <dgm:spPr/>
      <dgm:t>
        <a:bodyPr/>
        <a:lstStyle/>
        <a:p>
          <a:endParaRPr lang="en-US"/>
        </a:p>
      </dgm:t>
    </dgm:pt>
    <dgm:pt modelId="{76045ED9-9386-42D2-A29B-672741F0D92F}">
      <dgm:prSet phldrT="[Text]"/>
      <dgm:spPr/>
      <dgm:t>
        <a:bodyPr/>
        <a:lstStyle/>
        <a:p>
          <a:r>
            <a:rPr lang="en-US" dirty="0" smtClean="0"/>
            <a:t>Non-PTF</a:t>
          </a:r>
          <a:endParaRPr lang="en-US" dirty="0"/>
        </a:p>
      </dgm:t>
    </dgm:pt>
    <dgm:pt modelId="{E388B4DE-85BF-4C8D-856A-A3234D01B14E}" type="parTrans" cxnId="{71434F44-6CE4-4250-907D-051EA1F882F6}">
      <dgm:prSet/>
      <dgm:spPr/>
      <dgm:t>
        <a:bodyPr/>
        <a:lstStyle/>
        <a:p>
          <a:endParaRPr lang="en-US"/>
        </a:p>
      </dgm:t>
    </dgm:pt>
    <dgm:pt modelId="{B162FFAC-8416-4923-83B4-DA11D9E3AD13}" type="sibTrans" cxnId="{71434F44-6CE4-4250-907D-051EA1F882F6}">
      <dgm:prSet/>
      <dgm:spPr/>
      <dgm:t>
        <a:bodyPr/>
        <a:lstStyle/>
        <a:p>
          <a:endParaRPr lang="en-US"/>
        </a:p>
      </dgm:t>
    </dgm:pt>
    <dgm:pt modelId="{5E34E82A-82C3-4EF5-8D7F-4227C4B19AA2}">
      <dgm:prSet phldrT="[Text]" custT="1"/>
      <dgm:spPr/>
      <dgm:t>
        <a:bodyPr/>
        <a:lstStyle/>
        <a:p>
          <a:pPr algn="l"/>
          <a:r>
            <a:rPr lang="en-US" sz="1600" dirty="0" smtClean="0"/>
            <a:t>Local Network Service</a:t>
          </a:r>
          <a:endParaRPr lang="en-US" sz="1600" dirty="0"/>
        </a:p>
      </dgm:t>
    </dgm:pt>
    <dgm:pt modelId="{B873BCD7-2C0C-4E4A-9E8F-EDB627D0CDB3}" type="parTrans" cxnId="{039CD3A0-EBD1-4F74-B4FE-165CC4CEC33A}">
      <dgm:prSet/>
      <dgm:spPr/>
      <dgm:t>
        <a:bodyPr/>
        <a:lstStyle/>
        <a:p>
          <a:endParaRPr lang="en-US"/>
        </a:p>
      </dgm:t>
    </dgm:pt>
    <dgm:pt modelId="{7C5679B9-0237-4F87-B8BD-41B9B4271583}" type="sibTrans" cxnId="{039CD3A0-EBD1-4F74-B4FE-165CC4CEC33A}">
      <dgm:prSet/>
      <dgm:spPr/>
      <dgm:t>
        <a:bodyPr/>
        <a:lstStyle/>
        <a:p>
          <a:endParaRPr lang="en-US"/>
        </a:p>
      </dgm:t>
    </dgm:pt>
    <dgm:pt modelId="{1B61D62D-F8DC-4769-A569-E17BEC0A95FE}">
      <dgm:prSet phldrT="[Text]" custT="1"/>
      <dgm:spPr/>
      <dgm:t>
        <a:bodyPr/>
        <a:lstStyle/>
        <a:p>
          <a:pPr algn="l"/>
          <a:r>
            <a:rPr lang="en-US" sz="1600" dirty="0" smtClean="0"/>
            <a:t>Through or Out Service</a:t>
          </a:r>
          <a:endParaRPr lang="en-US" sz="1600" dirty="0"/>
        </a:p>
      </dgm:t>
    </dgm:pt>
    <dgm:pt modelId="{81250FD7-EB1E-400D-B459-A539E8400625}" type="parTrans" cxnId="{C15DD948-5D1B-444A-A672-17293190979B}">
      <dgm:prSet/>
      <dgm:spPr/>
      <dgm:t>
        <a:bodyPr/>
        <a:lstStyle/>
        <a:p>
          <a:endParaRPr lang="en-US"/>
        </a:p>
      </dgm:t>
    </dgm:pt>
    <dgm:pt modelId="{616E2A6C-57E0-40B2-B757-9E352AA0DFEF}" type="sibTrans" cxnId="{C15DD948-5D1B-444A-A672-17293190979B}">
      <dgm:prSet/>
      <dgm:spPr/>
      <dgm:t>
        <a:bodyPr/>
        <a:lstStyle/>
        <a:p>
          <a:endParaRPr lang="en-US"/>
        </a:p>
      </dgm:t>
    </dgm:pt>
    <dgm:pt modelId="{8EE75A0E-8202-4B25-BC08-2C57A22D7FE3}">
      <dgm:prSet phldrT="[Text]" custT="1"/>
      <dgm:spPr/>
      <dgm:t>
        <a:bodyPr/>
        <a:lstStyle/>
        <a:p>
          <a:pPr algn="l"/>
          <a:r>
            <a:rPr lang="en-US" sz="1600" dirty="0" smtClean="0"/>
            <a:t>Local Point-to-Point Service</a:t>
          </a:r>
          <a:endParaRPr lang="en-US" sz="1600" dirty="0"/>
        </a:p>
      </dgm:t>
    </dgm:pt>
    <dgm:pt modelId="{1FBA0FD4-04C6-40FD-9C1E-C0900963571A}" type="parTrans" cxnId="{76297000-F33C-4901-8A7C-7B1EC9F3C7E8}">
      <dgm:prSet/>
      <dgm:spPr/>
      <dgm:t>
        <a:bodyPr/>
        <a:lstStyle/>
        <a:p>
          <a:endParaRPr lang="en-US"/>
        </a:p>
      </dgm:t>
    </dgm:pt>
    <dgm:pt modelId="{0C7CB002-F784-4ADE-A96B-5FCE6B69E121}" type="sibTrans" cxnId="{76297000-F33C-4901-8A7C-7B1EC9F3C7E8}">
      <dgm:prSet/>
      <dgm:spPr/>
      <dgm:t>
        <a:bodyPr/>
        <a:lstStyle/>
        <a:p>
          <a:endParaRPr lang="en-US"/>
        </a:p>
      </dgm:t>
    </dgm:pt>
    <dgm:pt modelId="{2D33E755-C074-4611-A271-FDB898E21021}" type="pres">
      <dgm:prSet presAssocID="{63CD2A3D-DEDA-4386-87EE-9F51725C00D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92EBBA-0C48-406B-948E-74BEE78602BA}" type="pres">
      <dgm:prSet presAssocID="{63CD2A3D-DEDA-4386-87EE-9F51725C00D3}" presName="children" presStyleCnt="0"/>
      <dgm:spPr/>
    </dgm:pt>
    <dgm:pt modelId="{90D2877E-B64D-4F76-815A-7F4A2855EF6C}" type="pres">
      <dgm:prSet presAssocID="{63CD2A3D-DEDA-4386-87EE-9F51725C00D3}" presName="child1group" presStyleCnt="0"/>
      <dgm:spPr/>
    </dgm:pt>
    <dgm:pt modelId="{7F0FE974-6BEB-427D-B797-5FEE8CB9AEB7}" type="pres">
      <dgm:prSet presAssocID="{63CD2A3D-DEDA-4386-87EE-9F51725C00D3}" presName="child1" presStyleLbl="bgAcc1" presStyleIdx="0" presStyleCnt="4" custAng="0" custScaleX="114136" custLinFactNeighborX="-11237" custLinFactNeighborY="4167"/>
      <dgm:spPr/>
      <dgm:t>
        <a:bodyPr/>
        <a:lstStyle/>
        <a:p>
          <a:endParaRPr lang="en-US"/>
        </a:p>
      </dgm:t>
    </dgm:pt>
    <dgm:pt modelId="{68793A49-D16E-4C2A-A1F7-DE5C80FA6434}" type="pres">
      <dgm:prSet presAssocID="{63CD2A3D-DEDA-4386-87EE-9F51725C00D3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4C479-A9F8-4BF0-A9C9-127F4D8533B8}" type="pres">
      <dgm:prSet presAssocID="{63CD2A3D-DEDA-4386-87EE-9F51725C00D3}" presName="child2group" presStyleCnt="0"/>
      <dgm:spPr/>
    </dgm:pt>
    <dgm:pt modelId="{9EE2F9F8-208C-4CEB-80DD-6172568F5A72}" type="pres">
      <dgm:prSet presAssocID="{63CD2A3D-DEDA-4386-87EE-9F51725C00D3}" presName="child2" presStyleLbl="bgAcc1" presStyleIdx="1" presStyleCnt="4" custScaleX="114155" custScaleY="97811" custLinFactNeighborX="14058" custLinFactNeighborY="5261"/>
      <dgm:spPr/>
      <dgm:t>
        <a:bodyPr/>
        <a:lstStyle/>
        <a:p>
          <a:endParaRPr lang="en-US"/>
        </a:p>
      </dgm:t>
    </dgm:pt>
    <dgm:pt modelId="{A32A6CFA-2E58-4FFE-8698-8C9F83E6EB7E}" type="pres">
      <dgm:prSet presAssocID="{63CD2A3D-DEDA-4386-87EE-9F51725C00D3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3A6E2-8C2C-47E4-ACE9-EA83AD986DD9}" type="pres">
      <dgm:prSet presAssocID="{63CD2A3D-DEDA-4386-87EE-9F51725C00D3}" presName="child3group" presStyleCnt="0"/>
      <dgm:spPr/>
    </dgm:pt>
    <dgm:pt modelId="{F96DA9BF-E79E-4AE1-A632-0F97C9B11E68}" type="pres">
      <dgm:prSet presAssocID="{63CD2A3D-DEDA-4386-87EE-9F51725C00D3}" presName="child3" presStyleLbl="bgAcc1" presStyleIdx="2" presStyleCnt="4" custScaleX="110763" custScaleY="97103" custLinFactNeighborX="15754" custLinFactNeighborY="-5560"/>
      <dgm:spPr/>
      <dgm:t>
        <a:bodyPr/>
        <a:lstStyle/>
        <a:p>
          <a:endParaRPr lang="en-US"/>
        </a:p>
      </dgm:t>
    </dgm:pt>
    <dgm:pt modelId="{D5D9659D-1B95-46FB-97DF-022FEDF7CD0F}" type="pres">
      <dgm:prSet presAssocID="{63CD2A3D-DEDA-4386-87EE-9F51725C00D3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6DA53-8F4A-4116-8B29-C6F914FFF6D0}" type="pres">
      <dgm:prSet presAssocID="{63CD2A3D-DEDA-4386-87EE-9F51725C00D3}" presName="child4group" presStyleCnt="0"/>
      <dgm:spPr/>
    </dgm:pt>
    <dgm:pt modelId="{8D2E67CD-3D43-47E1-B474-5278C5E90617}" type="pres">
      <dgm:prSet presAssocID="{63CD2A3D-DEDA-4386-87EE-9F51725C00D3}" presName="child4" presStyleLbl="bgAcc1" presStyleIdx="3" presStyleCnt="4" custScaleX="113254" custLinFactNeighborX="-11457" custLinFactNeighborY="-5482"/>
      <dgm:spPr/>
      <dgm:t>
        <a:bodyPr/>
        <a:lstStyle/>
        <a:p>
          <a:endParaRPr lang="en-US"/>
        </a:p>
      </dgm:t>
    </dgm:pt>
    <dgm:pt modelId="{19CDD67C-521D-4014-B195-3ACE681C5FF8}" type="pres">
      <dgm:prSet presAssocID="{63CD2A3D-DEDA-4386-87EE-9F51725C00D3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F670D-EEA8-400C-9EDA-8D0B92607A30}" type="pres">
      <dgm:prSet presAssocID="{63CD2A3D-DEDA-4386-87EE-9F51725C00D3}" presName="childPlaceholder" presStyleCnt="0"/>
      <dgm:spPr/>
    </dgm:pt>
    <dgm:pt modelId="{A8CD8A7A-99CE-466B-A301-EB9372FF3F98}" type="pres">
      <dgm:prSet presAssocID="{63CD2A3D-DEDA-4386-87EE-9F51725C00D3}" presName="circle" presStyleCnt="0"/>
      <dgm:spPr/>
    </dgm:pt>
    <dgm:pt modelId="{B25B9BE8-C5AF-4690-B674-47BD80D33CC4}" type="pres">
      <dgm:prSet presAssocID="{63CD2A3D-DEDA-4386-87EE-9F51725C00D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9E4DE1-ADBE-4657-B40B-4E04068AA07A}" type="pres">
      <dgm:prSet presAssocID="{63CD2A3D-DEDA-4386-87EE-9F51725C00D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0A6-A43B-405B-939A-F5B0CA5F13A9}" type="pres">
      <dgm:prSet presAssocID="{63CD2A3D-DEDA-4386-87EE-9F51725C00D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7F167-189B-4962-904D-3D843C6EFD98}" type="pres">
      <dgm:prSet presAssocID="{63CD2A3D-DEDA-4386-87EE-9F51725C00D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0327E-3FFA-4B38-A6F8-A587B5C1EAC0}" type="pres">
      <dgm:prSet presAssocID="{63CD2A3D-DEDA-4386-87EE-9F51725C00D3}" presName="quadrantPlaceholder" presStyleCnt="0"/>
      <dgm:spPr/>
    </dgm:pt>
    <dgm:pt modelId="{4DBE19BA-8044-47A7-824A-A414184DA797}" type="pres">
      <dgm:prSet presAssocID="{63CD2A3D-DEDA-4386-87EE-9F51725C00D3}" presName="center1" presStyleLbl="fgShp" presStyleIdx="0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EC693FB-22A1-485F-9E3F-3B9E3435686A}" type="pres">
      <dgm:prSet presAssocID="{63CD2A3D-DEDA-4386-87EE-9F51725C00D3}" presName="center2" presStyleLbl="fgShp" presStyleIdx="1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D816D685-6839-4572-990D-6BB6E16E6F66}" type="presOf" srcId="{BA30A6B0-608E-42D6-99FB-D93C45012B62}" destId="{DB9E4DE1-ADBE-4657-B40B-4E04068AA07A}" srcOrd="0" destOrd="0" presId="urn:microsoft.com/office/officeart/2005/8/layout/cycle4#1"/>
    <dgm:cxn modelId="{5F4A35B6-8DD7-48BD-9E33-416DBD09B1A6}" type="presOf" srcId="{5E34E82A-82C3-4EF5-8D7F-4227C4B19AA2}" destId="{8D2E67CD-3D43-47E1-B474-5278C5E90617}" srcOrd="0" destOrd="0" presId="urn:microsoft.com/office/officeart/2005/8/layout/cycle4#1"/>
    <dgm:cxn modelId="{E6A3C3CE-A544-4A17-A541-3348C3F52A09}" srcId="{6BCC5204-A188-4473-9F1E-3F5852D07EC0}" destId="{07C2FCA0-758C-4337-8AE9-E3D43E4013B9}" srcOrd="0" destOrd="0" parTransId="{93AAC23D-229D-40F5-81AE-4BDD1A8F69BC}" sibTransId="{5752172B-11E9-4D58-879D-C84065C590C5}"/>
    <dgm:cxn modelId="{090CCF86-57E1-4918-B90E-CD144E819D10}" type="presOf" srcId="{63CD2A3D-DEDA-4386-87EE-9F51725C00D3}" destId="{2D33E755-C074-4611-A271-FDB898E21021}" srcOrd="0" destOrd="0" presId="urn:microsoft.com/office/officeart/2005/8/layout/cycle4#1"/>
    <dgm:cxn modelId="{933E2E79-0611-426F-87EE-986E7E28F1CD}" type="presOf" srcId="{8EE75A0E-8202-4B25-BC08-2C57A22D7FE3}" destId="{8D2E67CD-3D43-47E1-B474-5278C5E90617}" srcOrd="0" destOrd="1" presId="urn:microsoft.com/office/officeart/2005/8/layout/cycle4#1"/>
    <dgm:cxn modelId="{811D79B3-C479-485C-BA55-FBEDF0102E19}" srcId="{63CD2A3D-DEDA-4386-87EE-9F51725C00D3}" destId="{BA30A6B0-608E-42D6-99FB-D93C45012B62}" srcOrd="1" destOrd="0" parTransId="{718FA280-2FC2-401D-9ACC-59C54D5054DE}" sibTransId="{A841B563-0653-4A93-9555-0DCB1CD19180}"/>
    <dgm:cxn modelId="{71434F44-6CE4-4250-907D-051EA1F882F6}" srcId="{63CD2A3D-DEDA-4386-87EE-9F51725C00D3}" destId="{76045ED9-9386-42D2-A29B-672741F0D92F}" srcOrd="3" destOrd="0" parTransId="{E388B4DE-85BF-4C8D-856A-A3234D01B14E}" sibTransId="{B162FFAC-8416-4923-83B4-DA11D9E3AD13}"/>
    <dgm:cxn modelId="{858301E3-C00B-41CB-9ABE-0610721B2FCD}" type="presOf" srcId="{1B61D62D-F8DC-4769-A569-E17BEC0A95FE}" destId="{68793A49-D16E-4C2A-A1F7-DE5C80FA6434}" srcOrd="1" destOrd="1" presId="urn:microsoft.com/office/officeart/2005/8/layout/cycle4#1"/>
    <dgm:cxn modelId="{2038A860-1C6D-4852-841B-6E64C5CBE97B}" type="presOf" srcId="{6BCC5204-A188-4473-9F1E-3F5852D07EC0}" destId="{0C8090A6-A43B-405B-939A-F5B0CA5F13A9}" srcOrd="0" destOrd="0" presId="urn:microsoft.com/office/officeart/2005/8/layout/cycle4#1"/>
    <dgm:cxn modelId="{B6D5BB2F-C3EF-48C7-A220-3721D638C00B}" type="presOf" srcId="{F0953C9A-20D6-4639-902A-1DB8BA772470}" destId="{B25B9BE8-C5AF-4690-B674-47BD80D33CC4}" srcOrd="0" destOrd="0" presId="urn:microsoft.com/office/officeart/2005/8/layout/cycle4#1"/>
    <dgm:cxn modelId="{18BA2256-57A8-421F-9E70-CC0D925157E8}" type="presOf" srcId="{3A7CD8E2-56CA-419F-B37F-9E2958429B80}" destId="{7F0FE974-6BEB-427D-B797-5FEE8CB9AEB7}" srcOrd="0" destOrd="0" presId="urn:microsoft.com/office/officeart/2005/8/layout/cycle4#1"/>
    <dgm:cxn modelId="{296698A9-CAA6-4FBF-8EFD-756B68D62C47}" type="presOf" srcId="{76045ED9-9386-42D2-A29B-672741F0D92F}" destId="{A737F167-189B-4962-904D-3D843C6EFD98}" srcOrd="0" destOrd="0" presId="urn:microsoft.com/office/officeart/2005/8/layout/cycle4#1"/>
    <dgm:cxn modelId="{AE1C0E5B-74BC-4506-9515-689125C0BB55}" type="presOf" srcId="{1B61D62D-F8DC-4769-A569-E17BEC0A95FE}" destId="{7F0FE974-6BEB-427D-B797-5FEE8CB9AEB7}" srcOrd="0" destOrd="1" presId="urn:microsoft.com/office/officeart/2005/8/layout/cycle4#1"/>
    <dgm:cxn modelId="{789ADF26-E183-4D93-AF81-99E0FB539DFD}" type="presOf" srcId="{3A7CD8E2-56CA-419F-B37F-9E2958429B80}" destId="{68793A49-D16E-4C2A-A1F7-DE5C80FA6434}" srcOrd="1" destOrd="0" presId="urn:microsoft.com/office/officeart/2005/8/layout/cycle4#1"/>
    <dgm:cxn modelId="{9035F4F1-C8B1-4111-8167-47F1AEF1CD87}" type="presOf" srcId="{CD98AAB1-87E8-4D2F-8E84-9C10EED08EC6}" destId="{A32A6CFA-2E58-4FFE-8698-8C9F83E6EB7E}" srcOrd="1" destOrd="0" presId="urn:microsoft.com/office/officeart/2005/8/layout/cycle4#1"/>
    <dgm:cxn modelId="{70E5262C-A6D3-410A-8633-81EA7E70779E}" type="presOf" srcId="{07C2FCA0-758C-4337-8AE9-E3D43E4013B9}" destId="{F96DA9BF-E79E-4AE1-A632-0F97C9B11E68}" srcOrd="0" destOrd="0" presId="urn:microsoft.com/office/officeart/2005/8/layout/cycle4#1"/>
    <dgm:cxn modelId="{039CD3A0-EBD1-4F74-B4FE-165CC4CEC33A}" srcId="{76045ED9-9386-42D2-A29B-672741F0D92F}" destId="{5E34E82A-82C3-4EF5-8D7F-4227C4B19AA2}" srcOrd="0" destOrd="0" parTransId="{B873BCD7-2C0C-4E4A-9E8F-EDB627D0CDB3}" sibTransId="{7C5679B9-0237-4F87-B8BD-41B9B4271583}"/>
    <dgm:cxn modelId="{48D9792B-D046-48EF-B734-02A8FC56E22A}" type="presOf" srcId="{5E34E82A-82C3-4EF5-8D7F-4227C4B19AA2}" destId="{19CDD67C-521D-4014-B195-3ACE681C5FF8}" srcOrd="1" destOrd="0" presId="urn:microsoft.com/office/officeart/2005/8/layout/cycle4#1"/>
    <dgm:cxn modelId="{CEA06B1A-C168-47DB-BD82-9FC5959B6E64}" srcId="{BA30A6B0-608E-42D6-99FB-D93C45012B62}" destId="{CD98AAB1-87E8-4D2F-8E84-9C10EED08EC6}" srcOrd="0" destOrd="0" parTransId="{A34D986C-7651-41E1-9361-54D711D8DD39}" sibTransId="{EE349674-B5CF-47C6-B4E7-68095B20BCF1}"/>
    <dgm:cxn modelId="{952F37EE-D473-4845-A752-504A6DD9CF5A}" type="presOf" srcId="{CD98AAB1-87E8-4D2F-8E84-9C10EED08EC6}" destId="{9EE2F9F8-208C-4CEB-80DD-6172568F5A72}" srcOrd="0" destOrd="0" presId="urn:microsoft.com/office/officeart/2005/8/layout/cycle4#1"/>
    <dgm:cxn modelId="{8D4B07FB-95C7-45CB-A8E3-B8D8F1100336}" srcId="{F0953C9A-20D6-4639-902A-1DB8BA772470}" destId="{3A7CD8E2-56CA-419F-B37F-9E2958429B80}" srcOrd="0" destOrd="0" parTransId="{FAB11840-5327-49B8-9035-080D81FBA173}" sibTransId="{B4B05110-E6F8-43E9-8E29-5A73608F4C47}"/>
    <dgm:cxn modelId="{FF17CB2C-C437-4D98-B5E3-8D05E03E04C5}" srcId="{63CD2A3D-DEDA-4386-87EE-9F51725C00D3}" destId="{6BCC5204-A188-4473-9F1E-3F5852D07EC0}" srcOrd="2" destOrd="0" parTransId="{9ED87CB1-3727-4058-A0A0-A391BC818C35}" sibTransId="{882E55B6-B9D9-4A59-B3FA-53F2FC6A5882}"/>
    <dgm:cxn modelId="{E732D2D2-307F-4F74-9F9F-7C128273555E}" srcId="{63CD2A3D-DEDA-4386-87EE-9F51725C00D3}" destId="{F0953C9A-20D6-4639-902A-1DB8BA772470}" srcOrd="0" destOrd="0" parTransId="{0FC9AB33-EC6D-4285-9B66-72C9A5F53B79}" sibTransId="{F924939D-D64B-4DD8-8842-58A2EE28C2AE}"/>
    <dgm:cxn modelId="{C15DD948-5D1B-444A-A672-17293190979B}" srcId="{F0953C9A-20D6-4639-902A-1DB8BA772470}" destId="{1B61D62D-F8DC-4769-A569-E17BEC0A95FE}" srcOrd="1" destOrd="0" parTransId="{81250FD7-EB1E-400D-B459-A539E8400625}" sibTransId="{616E2A6C-57E0-40B2-B757-9E352AA0DFEF}"/>
    <dgm:cxn modelId="{E80B4A9A-283A-44F3-B5B0-3E7BB746461F}" type="presOf" srcId="{07C2FCA0-758C-4337-8AE9-E3D43E4013B9}" destId="{D5D9659D-1B95-46FB-97DF-022FEDF7CD0F}" srcOrd="1" destOrd="0" presId="urn:microsoft.com/office/officeart/2005/8/layout/cycle4#1"/>
    <dgm:cxn modelId="{18D0B27F-53DE-4730-88EE-DE485BABB85D}" type="presOf" srcId="{8EE75A0E-8202-4B25-BC08-2C57A22D7FE3}" destId="{19CDD67C-521D-4014-B195-3ACE681C5FF8}" srcOrd="1" destOrd="1" presId="urn:microsoft.com/office/officeart/2005/8/layout/cycle4#1"/>
    <dgm:cxn modelId="{76297000-F33C-4901-8A7C-7B1EC9F3C7E8}" srcId="{76045ED9-9386-42D2-A29B-672741F0D92F}" destId="{8EE75A0E-8202-4B25-BC08-2C57A22D7FE3}" srcOrd="1" destOrd="0" parTransId="{1FBA0FD4-04C6-40FD-9C1E-C0900963571A}" sibTransId="{0C7CB002-F784-4ADE-A96B-5FCE6B69E121}"/>
    <dgm:cxn modelId="{9081217A-0781-4BB9-A971-30B38AE80D9A}" type="presParOf" srcId="{2D33E755-C074-4611-A271-FDB898E21021}" destId="{A192EBBA-0C48-406B-948E-74BEE78602BA}" srcOrd="0" destOrd="0" presId="urn:microsoft.com/office/officeart/2005/8/layout/cycle4#1"/>
    <dgm:cxn modelId="{1F19613A-ABFB-45C6-8C0D-EAF197D234CE}" type="presParOf" srcId="{A192EBBA-0C48-406B-948E-74BEE78602BA}" destId="{90D2877E-B64D-4F76-815A-7F4A2855EF6C}" srcOrd="0" destOrd="0" presId="urn:microsoft.com/office/officeart/2005/8/layout/cycle4#1"/>
    <dgm:cxn modelId="{9190A95B-C18C-4596-A34F-2F901EB573E9}" type="presParOf" srcId="{90D2877E-B64D-4F76-815A-7F4A2855EF6C}" destId="{7F0FE974-6BEB-427D-B797-5FEE8CB9AEB7}" srcOrd="0" destOrd="0" presId="urn:microsoft.com/office/officeart/2005/8/layout/cycle4#1"/>
    <dgm:cxn modelId="{3A6637DE-143F-43DC-9B20-7FC8DA4E2314}" type="presParOf" srcId="{90D2877E-B64D-4F76-815A-7F4A2855EF6C}" destId="{68793A49-D16E-4C2A-A1F7-DE5C80FA6434}" srcOrd="1" destOrd="0" presId="urn:microsoft.com/office/officeart/2005/8/layout/cycle4#1"/>
    <dgm:cxn modelId="{C3FA72D8-09A3-4A57-8624-915BE6352840}" type="presParOf" srcId="{A192EBBA-0C48-406B-948E-74BEE78602BA}" destId="{C054C479-A9F8-4BF0-A9C9-127F4D8533B8}" srcOrd="1" destOrd="0" presId="urn:microsoft.com/office/officeart/2005/8/layout/cycle4#1"/>
    <dgm:cxn modelId="{0D8D257E-34D5-4820-8201-91200DA6891E}" type="presParOf" srcId="{C054C479-A9F8-4BF0-A9C9-127F4D8533B8}" destId="{9EE2F9F8-208C-4CEB-80DD-6172568F5A72}" srcOrd="0" destOrd="0" presId="urn:microsoft.com/office/officeart/2005/8/layout/cycle4#1"/>
    <dgm:cxn modelId="{C635F6A8-48C3-4F28-ADFE-7E54833A8E5A}" type="presParOf" srcId="{C054C479-A9F8-4BF0-A9C9-127F4D8533B8}" destId="{A32A6CFA-2E58-4FFE-8698-8C9F83E6EB7E}" srcOrd="1" destOrd="0" presId="urn:microsoft.com/office/officeart/2005/8/layout/cycle4#1"/>
    <dgm:cxn modelId="{53476CBE-EAC3-4972-BB54-D4A34B98267C}" type="presParOf" srcId="{A192EBBA-0C48-406B-948E-74BEE78602BA}" destId="{1853A6E2-8C2C-47E4-ACE9-EA83AD986DD9}" srcOrd="2" destOrd="0" presId="urn:microsoft.com/office/officeart/2005/8/layout/cycle4#1"/>
    <dgm:cxn modelId="{7754E74A-A1E2-4E7F-BC96-EF2C3756F5D8}" type="presParOf" srcId="{1853A6E2-8C2C-47E4-ACE9-EA83AD986DD9}" destId="{F96DA9BF-E79E-4AE1-A632-0F97C9B11E68}" srcOrd="0" destOrd="0" presId="urn:microsoft.com/office/officeart/2005/8/layout/cycle4#1"/>
    <dgm:cxn modelId="{6500FBFB-3562-41CA-A253-7BE11CF8E14A}" type="presParOf" srcId="{1853A6E2-8C2C-47E4-ACE9-EA83AD986DD9}" destId="{D5D9659D-1B95-46FB-97DF-022FEDF7CD0F}" srcOrd="1" destOrd="0" presId="urn:microsoft.com/office/officeart/2005/8/layout/cycle4#1"/>
    <dgm:cxn modelId="{D07D6A03-3EF5-4918-A2E6-7C8E1657C341}" type="presParOf" srcId="{A192EBBA-0C48-406B-948E-74BEE78602BA}" destId="{C536DA53-8F4A-4116-8B29-C6F914FFF6D0}" srcOrd="3" destOrd="0" presId="urn:microsoft.com/office/officeart/2005/8/layout/cycle4#1"/>
    <dgm:cxn modelId="{0F9C8C60-13BB-49F6-9E7F-2AA0C426C14F}" type="presParOf" srcId="{C536DA53-8F4A-4116-8B29-C6F914FFF6D0}" destId="{8D2E67CD-3D43-47E1-B474-5278C5E90617}" srcOrd="0" destOrd="0" presId="urn:microsoft.com/office/officeart/2005/8/layout/cycle4#1"/>
    <dgm:cxn modelId="{109461B6-A228-4734-8682-2C6FD5F630DD}" type="presParOf" srcId="{C536DA53-8F4A-4116-8B29-C6F914FFF6D0}" destId="{19CDD67C-521D-4014-B195-3ACE681C5FF8}" srcOrd="1" destOrd="0" presId="urn:microsoft.com/office/officeart/2005/8/layout/cycle4#1"/>
    <dgm:cxn modelId="{1B47A71B-EA27-47F1-9165-3279A2D9105A}" type="presParOf" srcId="{A192EBBA-0C48-406B-948E-74BEE78602BA}" destId="{A37F670D-EEA8-400C-9EDA-8D0B92607A30}" srcOrd="4" destOrd="0" presId="urn:microsoft.com/office/officeart/2005/8/layout/cycle4#1"/>
    <dgm:cxn modelId="{E2FB90E0-7CB4-40B6-B14E-BB91783E4CAD}" type="presParOf" srcId="{2D33E755-C074-4611-A271-FDB898E21021}" destId="{A8CD8A7A-99CE-466B-A301-EB9372FF3F98}" srcOrd="1" destOrd="0" presId="urn:microsoft.com/office/officeart/2005/8/layout/cycle4#1"/>
    <dgm:cxn modelId="{4A46B382-FDC2-4E87-86D2-5A497F77EEDC}" type="presParOf" srcId="{A8CD8A7A-99CE-466B-A301-EB9372FF3F98}" destId="{B25B9BE8-C5AF-4690-B674-47BD80D33CC4}" srcOrd="0" destOrd="0" presId="urn:microsoft.com/office/officeart/2005/8/layout/cycle4#1"/>
    <dgm:cxn modelId="{0318087E-7C6F-431E-BE2D-A9C73532DB3A}" type="presParOf" srcId="{A8CD8A7A-99CE-466B-A301-EB9372FF3F98}" destId="{DB9E4DE1-ADBE-4657-B40B-4E04068AA07A}" srcOrd="1" destOrd="0" presId="urn:microsoft.com/office/officeart/2005/8/layout/cycle4#1"/>
    <dgm:cxn modelId="{CFCCB880-616D-4D45-BCE9-D9FDB6CEFF25}" type="presParOf" srcId="{A8CD8A7A-99CE-466B-A301-EB9372FF3F98}" destId="{0C8090A6-A43B-405B-939A-F5B0CA5F13A9}" srcOrd="2" destOrd="0" presId="urn:microsoft.com/office/officeart/2005/8/layout/cycle4#1"/>
    <dgm:cxn modelId="{1A1E2E4B-9F40-4905-904C-4E155FA553A3}" type="presParOf" srcId="{A8CD8A7A-99CE-466B-A301-EB9372FF3F98}" destId="{A737F167-189B-4962-904D-3D843C6EFD98}" srcOrd="3" destOrd="0" presId="urn:microsoft.com/office/officeart/2005/8/layout/cycle4#1"/>
    <dgm:cxn modelId="{114D97F3-1C5E-4CC1-B1A1-32624972D105}" type="presParOf" srcId="{A8CD8A7A-99CE-466B-A301-EB9372FF3F98}" destId="{3350327E-3FFA-4B38-A6F8-A587B5C1EAC0}" srcOrd="4" destOrd="0" presId="urn:microsoft.com/office/officeart/2005/8/layout/cycle4#1"/>
    <dgm:cxn modelId="{D1BCB4C7-AF41-47DE-AFE7-7A7F2C30E554}" type="presParOf" srcId="{2D33E755-C074-4611-A271-FDB898E21021}" destId="{4DBE19BA-8044-47A7-824A-A414184DA797}" srcOrd="2" destOrd="0" presId="urn:microsoft.com/office/officeart/2005/8/layout/cycle4#1"/>
    <dgm:cxn modelId="{A1B96667-793C-4F60-A899-B5637DD5EF47}" type="presParOf" srcId="{2D33E755-C074-4611-A271-FDB898E21021}" destId="{9EC693FB-22A1-485F-9E3F-3B9E3435686A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6DA9BF-E79E-4AE1-A632-0F97C9B11E68}">
      <dsp:nvSpPr>
        <dsp:cNvPr id="0" name=""/>
        <dsp:cNvSpPr/>
      </dsp:nvSpPr>
      <dsp:spPr>
        <a:xfrm>
          <a:off x="5029956" y="2945062"/>
          <a:ext cx="2416531" cy="1372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e.g., </a:t>
          </a:r>
          <a:r>
            <a:rPr lang="en-US" sz="1600" kern="1200" dirty="0" smtClean="0"/>
            <a:t>Phase I/II HVDC-TF Point-to-Point Service</a:t>
          </a:r>
          <a:endParaRPr lang="en-US" sz="1600" kern="1200" dirty="0"/>
        </a:p>
      </dsp:txBody>
      <dsp:txXfrm>
        <a:off x="5754916" y="3288141"/>
        <a:ext cx="1691572" cy="1029235"/>
      </dsp:txXfrm>
    </dsp:sp>
    <dsp:sp modelId="{8D2E67CD-3D43-47E1-B474-5278C5E90617}">
      <dsp:nvSpPr>
        <dsp:cNvPr id="0" name=""/>
        <dsp:cNvSpPr/>
      </dsp:nvSpPr>
      <dsp:spPr>
        <a:xfrm>
          <a:off x="849478" y="2925694"/>
          <a:ext cx="2470878" cy="141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Local Network Service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Local Point-to-Point Service</a:t>
          </a:r>
          <a:endParaRPr lang="en-US" sz="1600" kern="1200" dirty="0"/>
        </a:p>
      </dsp:txBody>
      <dsp:txXfrm>
        <a:off x="849478" y="3279008"/>
        <a:ext cx="1729614" cy="1059942"/>
      </dsp:txXfrm>
    </dsp:sp>
    <dsp:sp modelId="{9EE2F9F8-208C-4CEB-80DD-6172568F5A72}">
      <dsp:nvSpPr>
        <dsp:cNvPr id="0" name=""/>
        <dsp:cNvSpPr/>
      </dsp:nvSpPr>
      <dsp:spPr>
        <a:xfrm>
          <a:off x="4955953" y="89819"/>
          <a:ext cx="2490535" cy="1382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tx1"/>
              </a:solidFill>
            </a:rPr>
            <a:t>e.g., </a:t>
          </a:r>
          <a:r>
            <a:rPr lang="en-US" sz="1600" kern="1200" dirty="0" smtClean="0"/>
            <a:t>CSC Point-to-Point Service</a:t>
          </a:r>
          <a:endParaRPr lang="en-US" sz="1600" kern="1200" dirty="0"/>
        </a:p>
      </dsp:txBody>
      <dsp:txXfrm>
        <a:off x="5703113" y="89819"/>
        <a:ext cx="1743374" cy="1036739"/>
      </dsp:txXfrm>
    </dsp:sp>
    <dsp:sp modelId="{7F0FE974-6BEB-427D-B797-5FEE8CB9AEB7}">
      <dsp:nvSpPr>
        <dsp:cNvPr id="0" name=""/>
        <dsp:cNvSpPr/>
      </dsp:nvSpPr>
      <dsp:spPr>
        <a:xfrm>
          <a:off x="844657" y="58890"/>
          <a:ext cx="2490121" cy="14132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Regional Network Service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Through or Out Service</a:t>
          </a:r>
          <a:endParaRPr lang="en-US" sz="1600" kern="1200" dirty="0"/>
        </a:p>
      </dsp:txBody>
      <dsp:txXfrm>
        <a:off x="844657" y="58890"/>
        <a:ext cx="1743084" cy="1059942"/>
      </dsp:txXfrm>
    </dsp:sp>
    <dsp:sp modelId="{B25B9BE8-C5AF-4690-B674-47BD80D33CC4}">
      <dsp:nvSpPr>
        <dsp:cNvPr id="0" name=""/>
        <dsp:cNvSpPr/>
      </dsp:nvSpPr>
      <dsp:spPr>
        <a:xfrm>
          <a:off x="2158323" y="251736"/>
          <a:ext cx="1912312" cy="1912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PTF</a:t>
          </a:r>
          <a:endParaRPr lang="en-US" sz="3200" kern="1200" dirty="0"/>
        </a:p>
      </dsp:txBody>
      <dsp:txXfrm>
        <a:off x="2158323" y="251736"/>
        <a:ext cx="1912312" cy="1912312"/>
      </dsp:txXfrm>
    </dsp:sp>
    <dsp:sp modelId="{DB9E4DE1-ADBE-4657-B40B-4E04068AA07A}">
      <dsp:nvSpPr>
        <dsp:cNvPr id="0" name=""/>
        <dsp:cNvSpPr/>
      </dsp:nvSpPr>
      <dsp:spPr>
        <a:xfrm rot="5400000">
          <a:off x="4158964" y="251736"/>
          <a:ext cx="1912312" cy="1912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MTF</a:t>
          </a:r>
          <a:endParaRPr lang="en-US" sz="3200" kern="1200" dirty="0"/>
        </a:p>
      </dsp:txBody>
      <dsp:txXfrm rot="5400000">
        <a:off x="4158964" y="251736"/>
        <a:ext cx="1912312" cy="1912312"/>
      </dsp:txXfrm>
    </dsp:sp>
    <dsp:sp modelId="{0C8090A6-A43B-405B-939A-F5B0CA5F13A9}">
      <dsp:nvSpPr>
        <dsp:cNvPr id="0" name=""/>
        <dsp:cNvSpPr/>
      </dsp:nvSpPr>
      <dsp:spPr>
        <a:xfrm rot="10800000">
          <a:off x="4158964" y="2252376"/>
          <a:ext cx="1912312" cy="1912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OTF</a:t>
          </a:r>
          <a:endParaRPr lang="en-US" sz="3200" kern="1200" dirty="0"/>
        </a:p>
      </dsp:txBody>
      <dsp:txXfrm rot="10800000">
        <a:off x="4158964" y="2252376"/>
        <a:ext cx="1912312" cy="1912312"/>
      </dsp:txXfrm>
    </dsp:sp>
    <dsp:sp modelId="{A737F167-189B-4962-904D-3D843C6EFD98}">
      <dsp:nvSpPr>
        <dsp:cNvPr id="0" name=""/>
        <dsp:cNvSpPr/>
      </dsp:nvSpPr>
      <dsp:spPr>
        <a:xfrm rot="16200000">
          <a:off x="2158323" y="2252376"/>
          <a:ext cx="1912312" cy="19123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Non-PTF</a:t>
          </a:r>
          <a:endParaRPr lang="en-US" sz="3200" kern="1200" dirty="0"/>
        </a:p>
      </dsp:txBody>
      <dsp:txXfrm rot="16200000">
        <a:off x="2158323" y="2252376"/>
        <a:ext cx="1912312" cy="1912312"/>
      </dsp:txXfrm>
    </dsp:sp>
    <dsp:sp modelId="{4DBE19BA-8044-47A7-824A-A414184DA797}">
      <dsp:nvSpPr>
        <dsp:cNvPr id="0" name=""/>
        <dsp:cNvSpPr/>
      </dsp:nvSpPr>
      <dsp:spPr>
        <a:xfrm>
          <a:off x="3784672" y="1810734"/>
          <a:ext cx="660255" cy="574135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693FB-22A1-485F-9E3F-3B9E3435686A}">
      <dsp:nvSpPr>
        <dsp:cNvPr id="0" name=""/>
        <dsp:cNvSpPr/>
      </dsp:nvSpPr>
      <dsp:spPr>
        <a:xfrm rot="10800000">
          <a:off x="3784672" y="2031555"/>
          <a:ext cx="660255" cy="574135"/>
        </a:xfrm>
        <a:prstGeom prst="circularArrow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/>
          <a:lstStyle>
            <a:lvl1pPr algn="r">
              <a:defRPr sz="1300"/>
            </a:lvl1pPr>
          </a:lstStyle>
          <a:p>
            <a:fld id="{1F4EADB5-A12B-49F2-A0F5-4038806AE6B6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2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2"/>
            <a:ext cx="3170583" cy="480389"/>
          </a:xfrm>
          <a:prstGeom prst="rect">
            <a:avLst/>
          </a:prstGeom>
        </p:spPr>
        <p:txBody>
          <a:bodyPr vert="horz" lIns="94856" tIns="47429" rIns="94856" bIns="47429" rtlCol="0" anchor="b"/>
          <a:lstStyle>
            <a:lvl1pPr algn="r">
              <a:defRPr sz="1300"/>
            </a:lvl1pPr>
          </a:lstStyle>
          <a:p>
            <a:fld id="{DEB3F0E7-7555-48D8-BE05-934D90C364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0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7" tIns="48329" rIns="96657" bIns="483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3"/>
            <a:ext cx="3169920" cy="480060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595959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21" name="Picture 20" descr="gray border large_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30047"/>
            <a:ext cx="9144000" cy="827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595959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600200"/>
            <a:ext cx="8229600" cy="4416552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600200"/>
            <a:ext cx="8229600" cy="4416552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199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600199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2098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transitional slide: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5814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59595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pic>
        <p:nvPicPr>
          <p:cNvPr id="6" name="Picture 5" descr="ISO-PPT-Yellow-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525"/>
            <a:ext cx="9144000" cy="752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600200"/>
            <a:ext cx="4041648" cy="452628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600200"/>
            <a:ext cx="4041648" cy="4524375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667000" y="2057400"/>
            <a:ext cx="9144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question_text cop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54100" y="3057175"/>
            <a:ext cx="3718253" cy="743651"/>
          </a:xfrm>
          <a:prstGeom prst="rect">
            <a:avLst/>
          </a:prstGeom>
        </p:spPr>
      </p:pic>
      <p:pic>
        <p:nvPicPr>
          <p:cNvPr id="13" name="Picture 12" descr="blue_questi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10200" y="1200429"/>
            <a:ext cx="2895238" cy="4457143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95959"/>
                </a:solidFill>
              </a:defRPr>
            </a:lvl1pPr>
            <a:lvl2pPr>
              <a:defRPr sz="1800">
                <a:solidFill>
                  <a:srgbClr val="595959"/>
                </a:solidFill>
              </a:defRPr>
            </a:lvl2pPr>
            <a:lvl3pPr>
              <a:defRPr sz="1600">
                <a:solidFill>
                  <a:srgbClr val="595959"/>
                </a:solidFill>
              </a:defRPr>
            </a:lvl3pPr>
            <a:lvl4pPr>
              <a:defRPr sz="1400">
                <a:solidFill>
                  <a:srgbClr val="595959"/>
                </a:solidFill>
              </a:defRPr>
            </a:lvl4pPr>
            <a:lvl5pPr>
              <a:defRPr sz="14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600200"/>
            <a:ext cx="8229600" cy="4419600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" y="6348412"/>
            <a:ext cx="9143991" cy="509587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0289" y="6448508"/>
            <a:ext cx="313326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900">
                <a:solidFill>
                  <a:srgbClr val="595959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675" r:id="rId3"/>
    <p:sldLayoutId id="2147483650" r:id="rId4"/>
    <p:sldLayoutId id="2147483664" r:id="rId5"/>
    <p:sldLayoutId id="2147483684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8" r:id="rId24"/>
    <p:sldLayoutId id="2147483709" r:id="rId25"/>
    <p:sldLayoutId id="2147483710" r:id="rId26"/>
    <p:sldLayoutId id="2147483711" r:id="rId2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59595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-ne.com/support/training/glossary/index-p8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3276600" y="2057400"/>
            <a:ext cx="6172200" cy="1143000"/>
          </a:xfrm>
        </p:spPr>
        <p:txBody>
          <a:bodyPr/>
          <a:lstStyle/>
          <a:p>
            <a:r>
              <a:rPr lang="en-US" sz="3200" dirty="0" smtClean="0"/>
              <a:t>Elective Transmission Upgrade Process Improvements</a:t>
            </a:r>
          </a:p>
          <a:p>
            <a:r>
              <a:rPr lang="en-US" sz="3200" dirty="0" smtClean="0"/>
              <a:t>Background and Project Scope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276600" y="3475680"/>
            <a:ext cx="5559552" cy="86772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595959"/>
                </a:solidFill>
              </a:rPr>
              <a:t>RC/TC Summer Meeting</a:t>
            </a:r>
            <a:endParaRPr lang="en-US" sz="2400" i="1" dirty="0">
              <a:solidFill>
                <a:srgbClr val="595959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89002" y="262268"/>
            <a:ext cx="5559552" cy="304800"/>
          </a:xfrm>
        </p:spPr>
        <p:txBody>
          <a:bodyPr/>
          <a:lstStyle/>
          <a:p>
            <a:r>
              <a:rPr lang="en-US" dirty="0" smtClean="0"/>
              <a:t>August 11-12, 2014 | woodstock, vt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89002" y="4834268"/>
            <a:ext cx="5559552" cy="381000"/>
          </a:xfrm>
        </p:spPr>
        <p:txBody>
          <a:bodyPr/>
          <a:lstStyle/>
          <a:p>
            <a:r>
              <a:rPr lang="en-US" dirty="0" smtClean="0"/>
              <a:t>Monica Gonzalez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89002" y="5142606"/>
            <a:ext cx="5559552" cy="381000"/>
          </a:xfrm>
        </p:spPr>
        <p:txBody>
          <a:bodyPr/>
          <a:lstStyle/>
          <a:p>
            <a:r>
              <a:rPr lang="en-US" dirty="0" smtClean="0"/>
              <a:t>Senior regulatory counsel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89002" y="5406662"/>
            <a:ext cx="5559552" cy="381000"/>
          </a:xfrm>
        </p:spPr>
        <p:txBody>
          <a:bodyPr/>
          <a:lstStyle/>
          <a:p>
            <a:r>
              <a:rPr lang="en-US" dirty="0" smtClean="0"/>
              <a:t>Rich Kowalski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89002" y="5715000"/>
            <a:ext cx="5559552" cy="381000"/>
          </a:xfrm>
        </p:spPr>
        <p:txBody>
          <a:bodyPr/>
          <a:lstStyle/>
          <a:p>
            <a:r>
              <a:rPr lang="en-US" dirty="0" smtClean="0"/>
              <a:t>Director, transmission strategy &amp;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OATT Service Over the Transmission Facilities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SmartArt Placeholder 4"/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="" xmlns:p14="http://schemas.microsoft.com/office/powerpoint/2010/main" val="1032717849"/>
              </p:ext>
            </p:extLst>
          </p:nvPr>
        </p:nvGraphicFramePr>
        <p:xfrm>
          <a:off x="457200" y="1600200"/>
          <a:ext cx="8229600" cy="44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OATT Transmission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143000"/>
          <a:ext cx="9144000" cy="5139574"/>
        </p:xfrm>
        <a:graphic>
          <a:graphicData uri="http://schemas.openxmlformats.org/drawingml/2006/table">
            <a:tbl>
              <a:tblPr/>
              <a:tblGrid>
                <a:gridCol w="201360"/>
                <a:gridCol w="408240"/>
                <a:gridCol w="523140"/>
                <a:gridCol w="949269"/>
                <a:gridCol w="1222544"/>
                <a:gridCol w="1093099"/>
                <a:gridCol w="250548"/>
                <a:gridCol w="756253"/>
                <a:gridCol w="158147"/>
                <a:gridCol w="1143000"/>
                <a:gridCol w="93992"/>
                <a:gridCol w="896608"/>
                <a:gridCol w="153341"/>
                <a:gridCol w="1093099"/>
                <a:gridCol w="201360"/>
              </a:tblGrid>
              <a:tr h="177139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254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OATT Transmission Services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013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Operating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Authority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Defined In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Facility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Defined In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Owner(s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Provider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Who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Determines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Rates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 Service Offered over the Facility(ies)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Who Pays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for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Service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718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PTF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Transmission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Operating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Agreement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(TOA)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60325" indent="0"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II.49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(non-radial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TF-owned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by PTOs above 69kV/115 kV)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60325" indent="0"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PTOs with PTF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(See PTF catalog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and</a:t>
                      </a:r>
                    </a:p>
                    <a:p>
                      <a:pPr marL="60325" indent="0"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Pool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Supported PTF + HTF Revenue Requirements)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ISO-NE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PTOs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9)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RNS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(II.B)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Monthly RNL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8569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PTOs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8)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TOut Service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(II.24-II.26,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II.30-II.35)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Hourly TOut Reservation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87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Non-PTF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  <a:ea typeface="+mn-ea"/>
                          <a:cs typeface="+mn-cs"/>
                        </a:rPr>
                        <a:t>TOA</a:t>
                      </a:r>
                      <a:endParaRPr lang="en-US" sz="700" b="1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That which is not </a:t>
                      </a:r>
                      <a:endParaRPr lang="en-US" sz="700" b="1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PTF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, MTF or OTF 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PTOs with Non-PTF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(See Schedule 21 stubs)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Individual PTOs w/ Schedule 21 stubs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Individual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PTOs 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w/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Schedule 21 stubs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21+Stubs)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LNS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21)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LNS Reservation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657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LPtP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21)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LPtP Reservation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39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MTF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(currently, only CSC is recognized as MTF)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013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CSC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Section 9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of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Attachment K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to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the OATT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Schedule 18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CSC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CSC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CSC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18)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PtP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18)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PtP Reservations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139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OTF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(currently, only Phase I/II is recognized as OTF)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449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492" marR="5492" marT="5492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Phase I/II</a:t>
                      </a: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HVDC TOA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Schedule 20A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New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England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Asset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Owners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Schedule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20A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Service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Providers 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Schedule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20A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Service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Providers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20A+Stubs)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PtP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(Schedule 20A)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PtP Reservations</a:t>
                      </a: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3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492" marR="5492" marT="54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pPr>
              <a:tabLst>
                <a:tab pos="1030288" algn="l"/>
                <a:tab pos="1203325" algn="l"/>
              </a:tabLst>
            </a:pPr>
            <a:r>
              <a:rPr lang="en-US" dirty="0" smtClean="0"/>
              <a:t>OATT Transmission Services,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066800"/>
          <a:ext cx="9143999" cy="4991248"/>
        </p:xfrm>
        <a:graphic>
          <a:graphicData uri="http://schemas.openxmlformats.org/drawingml/2006/table">
            <a:tbl>
              <a:tblPr/>
              <a:tblGrid>
                <a:gridCol w="177061"/>
                <a:gridCol w="607071"/>
                <a:gridCol w="607071"/>
                <a:gridCol w="970997"/>
                <a:gridCol w="268438"/>
                <a:gridCol w="874562"/>
                <a:gridCol w="200458"/>
                <a:gridCol w="1795917"/>
                <a:gridCol w="365825"/>
                <a:gridCol w="544781"/>
                <a:gridCol w="445819"/>
                <a:gridCol w="2070994"/>
                <a:gridCol w="215005"/>
              </a:tblGrid>
              <a:tr h="17174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8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OATT Transmission Services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10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Ancillary </a:t>
                      </a:r>
                      <a:endParaRPr lang="en-US" sz="7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Services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Generator 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Interconnection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Generator 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Interconnection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Service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Transmission </a:t>
                      </a:r>
                      <a:endParaRPr lang="en-US" sz="7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Interconnection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Types of </a:t>
                      </a:r>
                      <a:endParaRPr lang="en-US" sz="7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Transmission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Upgrades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1403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PTF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Schedules 1, 2, 16, 19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Schedules 3-7. 10, 11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LGI (Schedule 22)</a:t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SGI (Schedule 23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)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3">
                  <a:txBody>
                    <a:bodyPr/>
                    <a:lstStyle/>
                    <a:p>
                      <a:pPr marL="114300" indent="0" algn="ctr" fontAlgn="ctr"/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Network Resource Interconnection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Service</a:t>
                      </a:r>
                    </a:p>
                    <a:p>
                      <a:pPr marL="114300" indent="0"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(Allows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generator to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participate in the </a:t>
                      </a:r>
                      <a:endParaRPr lang="en-US" sz="700" b="1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marL="114300" indent="0"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New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England Energy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Markets)</a:t>
                      </a:r>
                    </a:p>
                    <a:p>
                      <a:pPr marL="114300" indent="0" algn="ctr" fontAlgn="ctr"/>
                      <a:endParaRPr lang="en-US" sz="700" b="1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Capacity Network Resource Interconnection Service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(Allows a generator to participate in the 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New England Capacity and Energy Markets)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Section II.G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l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14300" indent="0"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Regional Benefit Upgrades: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- Regional Reliability Transmission Upgrades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- Market Efficiency Transmission Upgrades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Public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Policy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Upgrades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Generator Interconnection Related Upgrades: 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- Interconnection Facilities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- Network Upgrades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Elective Transmission Upgrades: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 - Everything else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58740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56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Non-PTF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21 stubs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21+ stubs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Non-PTF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02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4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MTF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(currently, only CSC is recognized as MTF)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0310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CSC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18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18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18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CSC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1748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OTF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(currently, only Phase I/II is recognized as OTF)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4590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Phase I/II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Schedule 20A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HVDC TOA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HVDC TOA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Phase I/II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934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Impact of Transmission Service</a:t>
            </a:r>
            <a:br>
              <a:rPr lang="en-US" sz="3000" dirty="0" smtClean="0"/>
            </a:br>
            <a:r>
              <a:rPr lang="en-US" sz="3000" dirty="0" smtClean="0"/>
              <a:t>upon Internal Generation and External Transactions in the DAM and RTM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>
              <a:tabLst>
                <a:tab pos="1030288" algn="l"/>
              </a:tabLst>
            </a:pPr>
            <a:r>
              <a:rPr lang="en-US" sz="2800" dirty="0" smtClean="0"/>
              <a:t>Dispatch of Internal Generation, and Scheduling, Curtailment and Interruption of External Transactions in Day-Ahead Market (DAM) and Real-Time Energy Market (RTM)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1676400"/>
          <a:ext cx="9144003" cy="4708295"/>
        </p:xfrm>
        <a:graphic>
          <a:graphicData uri="http://schemas.openxmlformats.org/drawingml/2006/table">
            <a:tbl>
              <a:tblPr/>
              <a:tblGrid>
                <a:gridCol w="177062"/>
                <a:gridCol w="430008"/>
                <a:gridCol w="2858291"/>
                <a:gridCol w="1125611"/>
                <a:gridCol w="1441793"/>
                <a:gridCol w="1441793"/>
                <a:gridCol w="1441793"/>
                <a:gridCol w="227652"/>
              </a:tblGrid>
              <a:tr h="14192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9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Internal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Generators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External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Transactions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2780"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PTF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CSC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(MTF)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Phase I/II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(OTF)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9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DAM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Advance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Reservation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 Required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6005"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Dispatch of Internal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Generators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/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Scheduling of External Transactions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Economics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9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RTM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Advance Reservations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 Required *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Not Required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Required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Required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05">
                <a:tc rowSpan="2"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7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43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Dispatch of Internal Generation /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Scheduling of External Transactions ***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Economic/Security Constrained Dispatch </a:t>
                      </a:r>
                      <a:endParaRPr lang="en-US" sz="7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fontAlgn="ctr"/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Economics,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Transmission Priority **,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Timestamp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726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In-hour Curtailment of single interface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(i.e., TTC Reductions)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Economics,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Transmission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Priority **,</a:t>
                      </a: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Timestamp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Transmission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Priority **,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Timestamp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3436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In-hour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Reduction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of Multiple Interfaces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(e.g., Min. Gen Emergency, Capacity Deficiency ***)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N/A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FFFFFF"/>
                      </a:bgClr>
                    </a:patt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RTM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Only =&gt; (Economics, Transmission Priority, Timestamp); then </a:t>
                      </a:r>
                      <a:b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RTM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that cleared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DAM 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=&gt; (Economics, Transmission Priority, Timestamp)</a:t>
                      </a:r>
                    </a:p>
                  </a:txBody>
                  <a:tcPr marL="5059" marR="5059" marT="50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192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12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114300" indent="0" algn="l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*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Non-PTF: Schedule 21 service providers administer Local Service provisions in accordance with Schedule 21. 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The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economic scheduling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and dispatch of resources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and load within the wholesale energy markets by ISO-NE does not </a:t>
                      </a: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recognize Local </a:t>
                      </a:r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Service physical rights.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62321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114300" indent="0" algn="l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** Ties within Economics and Transmission Priority, and Transmission</a:t>
                      </a:r>
                      <a:r>
                        <a:rPr lang="en-US" sz="7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Priority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: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      (i) 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Ties within Economics are decided upon based on the associated transmission priority;</a:t>
                      </a:r>
                    </a:p>
                    <a:p>
                      <a:pPr marL="114300" indent="0" algn="l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      (ii) Transmission Priority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over the associated external interface are recognized (includes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PTF (including MEPCO Grandfathered Transmission Service</a:t>
                      </a:r>
                      <a:r>
                        <a:rPr lang="en-US" sz="7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Agreement (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MGTSA), CSC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and Phase I/II transmission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service priorities).  With the exception of MGTSAs, external transactions over PTF external interfaces all receive the same transmission service priority.  External transactions over CSC and Phase I/II external interfaces receive the transmission service priority associated with their advance reservation;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/>
                      </a:r>
                      <a:b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</a:b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      (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iii)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Ties within transmission priority are decided upon a "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RTM Only” and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"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RTM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that cleared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DAM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" status tiebreaker, and ties within a "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RTM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Only" or "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RTM that cleared DAM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" are decided upon a Section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III.1.10.7(f) status tiebreaker (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which recognizes Capacity Export Through Import Constrained Zone Transactions,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FCA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Cleared Export Transactions, Same Reserve Zone Export Transactions, Unconstrained Export Transactions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); and</a:t>
                      </a:r>
                    </a:p>
                    <a:p>
                      <a:pPr marL="114300" indent="0" algn="l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      (iv) Ties within the above</a:t>
                      </a:r>
                      <a:r>
                        <a:rPr lang="en-US" sz="700" b="1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are decided upon by way to the external transaction submittal or modification timestamp.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 </a:t>
                      </a:r>
                      <a:endParaRPr lang="en-US" sz="700" b="1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marL="114300" indent="0" algn="l" fontAlgn="ctr"/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***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When action is taken by the ISO to reduce External Transaction sales due to a system wide capacity deficient condition or the forecast of such a condition,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the External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Transaction sales referencing non-Capacity </a:t>
                      </a:r>
                      <a:r>
                        <a:rPr lang="en-US" sz="700" b="1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Supply Obligation MWs are </a:t>
                      </a:r>
                      <a:r>
                        <a:rPr lang="en-US" sz="700" b="1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Times New Roman"/>
                        </a:rPr>
                        <a:t>recognized per Section III.1.10.7(i).</a:t>
                      </a: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295"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059" marR="5059" marT="50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ETU process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OATT Section II.47.5 ETU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dirty="0" smtClean="0"/>
              <a:t>Current ETU Process Requirements</a:t>
            </a:r>
          </a:p>
          <a:p>
            <a:pPr lvl="1"/>
            <a:r>
              <a:rPr lang="en-US" dirty="0" smtClean="0"/>
              <a:t>Submit non-standardized application, along with $2,500 deposit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chemeClr val="tx1"/>
                </a:solidFill>
              </a:rPr>
              <a:t>required, initiate a System Impact </a:t>
            </a:r>
            <a:r>
              <a:rPr lang="en-US" dirty="0" smtClean="0"/>
              <a:t>Study with ISO and affected transmission owners </a:t>
            </a:r>
          </a:p>
          <a:p>
            <a:pPr lvl="1"/>
            <a:r>
              <a:rPr lang="en-US" dirty="0" smtClean="0"/>
              <a:t>Complete System Impact Study and provide notice as to whether Section I.3.9 approval will be pursued</a:t>
            </a:r>
          </a:p>
          <a:p>
            <a:pPr lvl="1"/>
            <a:r>
              <a:rPr lang="en-US" dirty="0" smtClean="0"/>
              <a:t>Obtain Section I.3.9 approval; ETUs are not respected by other projects prior to receiving Section I.3.9 approval</a:t>
            </a:r>
          </a:p>
          <a:p>
            <a:pPr lvl="1"/>
            <a:r>
              <a:rPr lang="en-US" dirty="0" smtClean="0"/>
              <a:t>Enter into support and interconnection agreements with interconnecting and affected transmission owners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OATT Section II.47.5 ETU Process, cont.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Current ETU Rights</a:t>
            </a:r>
          </a:p>
          <a:p>
            <a:pPr lvl="1"/>
            <a:r>
              <a:rPr lang="en-US" dirty="0" smtClean="0"/>
              <a:t>No energy or capacity service product/rights.  It provides a mechanism for an entity to build a transmission upgrade on the system.  Such upgrade may facilitate a specific resource objective (e.g., achieve a particular service/product), but the ETU itself does not result in the service/product.</a:t>
            </a:r>
          </a:p>
          <a:p>
            <a:pPr lvl="1"/>
            <a:r>
              <a:rPr lang="en-US" dirty="0" smtClean="0"/>
              <a:t>May request market rights (e.g., Incremental Auction Revenue Rights (IARRs), Capacity Transfer Rights (CTRs))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r>
              <a:rPr lang="en-US" dirty="0" smtClean="0"/>
              <a:t>Why is an ETU in Constant “Free-Fall” Today?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8229600" cy="45720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smtClean="0"/>
              <a:t>ETU Queue Position is meaningless</a:t>
            </a:r>
          </a:p>
          <a:p>
            <a:pPr>
              <a:buNone/>
            </a:pPr>
            <a:r>
              <a:rPr lang="en-US" sz="8000" dirty="0" smtClean="0"/>
              <a:t>	“The completion of a System Impact Study for an Elective Transmission Upgrade and the construction of an Elective Transmission Upgrade shall not delay the completion of a System Impact Study or Facilities Study for a Generator Owner applying to interconnect under the Capacity Capability Interconnection Standard or the Network Capability Interconnection Sta</a:t>
            </a:r>
            <a:r>
              <a:rPr lang="en-US" sz="8000" dirty="0" smtClean="0">
                <a:solidFill>
                  <a:schemeClr val="tx1"/>
                </a:solidFill>
              </a:rPr>
              <a:t>ndard and shall not delay the construction of upgrades for a generating unit interconnecting under these interconnection standards” (§ II.47.5)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Currently</a:t>
            </a:r>
          </a:p>
          <a:p>
            <a:pPr lvl="1"/>
            <a:r>
              <a:rPr lang="en-US" sz="8000" dirty="0" smtClean="0">
                <a:solidFill>
                  <a:schemeClr val="tx1"/>
                </a:solidFill>
              </a:rPr>
              <a:t>Conceptual project with limited deposit</a:t>
            </a:r>
            <a:endParaRPr lang="en-US" sz="8000" strike="sngStrike" dirty="0" smtClean="0">
              <a:solidFill>
                <a:schemeClr val="accent5"/>
              </a:solidFill>
            </a:endParaRPr>
          </a:p>
          <a:p>
            <a:pPr lvl="1"/>
            <a:r>
              <a:rPr lang="en-US" sz="8000" dirty="0" smtClean="0">
                <a:solidFill>
                  <a:schemeClr val="tx1"/>
                </a:solidFill>
              </a:rPr>
              <a:t>No material modification provisions</a:t>
            </a:r>
          </a:p>
          <a:p>
            <a:pPr lvl="1"/>
            <a:r>
              <a:rPr lang="en-US" sz="8000" dirty="0" smtClean="0">
                <a:solidFill>
                  <a:schemeClr val="tx1"/>
                </a:solidFill>
              </a:rPr>
              <a:t>ISO does not control the progress of the studies</a:t>
            </a:r>
          </a:p>
          <a:p>
            <a:pPr lvl="1"/>
            <a:r>
              <a:rPr lang="en-US" sz="8000" dirty="0" smtClean="0">
                <a:solidFill>
                  <a:schemeClr val="tx1"/>
                </a:solidFill>
              </a:rPr>
              <a:t>There are no consequences for not moving forward</a:t>
            </a:r>
          </a:p>
          <a:p>
            <a:r>
              <a:rPr lang="en-US" sz="9600" dirty="0" smtClean="0">
                <a:solidFill>
                  <a:schemeClr val="tx1"/>
                </a:solidFill>
              </a:rPr>
              <a:t>ETUs do not have the same requirements/obligations as generators to establish and maintain a meaningful Queue 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Existing ETU vs. Generator Processes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SmartArt Placeholder 4"/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="" xmlns:p14="http://schemas.microsoft.com/office/powerpoint/2010/main" val="1613725637"/>
              </p:ext>
            </p:extLst>
          </p:nvPr>
        </p:nvGraphicFramePr>
        <p:xfrm>
          <a:off x="283534" y="914400"/>
          <a:ext cx="8610600" cy="5403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675"/>
                <a:gridCol w="3048000"/>
                <a:gridCol w="3875925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ETU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II.47.5)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GENERATOR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 (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SCHEDULE 22/23)</a:t>
                      </a:r>
                      <a:endParaRPr lang="en-US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</a:tr>
              <a:tr h="875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REQUIREMENTS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TO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INITIATE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THE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PROCESS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Complete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Application 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$2,500 administration fee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Complete Interconnection Request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$50,000 deposit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Site Control if capacity or $10,000 if energy and no Site Control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required technical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161" marR="51161" marT="0" marB="0"/>
                </a:tc>
              </a:tr>
              <a:tr h="43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QUEUE </a:t>
                      </a:r>
                      <a:endParaRPr lang="en-US" sz="1400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POSITION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Uncertain Queue Position</a:t>
                      </a:r>
                    </a:p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In constant free-fall until such time as I.3.9 approval is achieved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Certain Queue Position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Used for study order and cost allocation</a:t>
                      </a:r>
                    </a:p>
                  </a:txBody>
                  <a:tcPr marL="51161" marR="51161" marT="0" marB="0"/>
                </a:tc>
              </a:tr>
              <a:tr h="1021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STUDIES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Need to respect: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Earlier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queued </a:t>
                      </a:r>
                      <a:r>
                        <a:rPr lang="en-US" sz="1400" dirty="0" smtClean="0">
                          <a:effectLst/>
                          <a:latin typeface="+mn-lt"/>
                        </a:rPr>
                        <a:t>generators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ETUs with I.3.9 approval</a:t>
                      </a:r>
                    </a:p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New generators that enter the queue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after the ETU and start their studies prior to the ETU studies &amp; I.3.9 being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Includes: 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 Impact Study and Facility Study</a:t>
                      </a:r>
                    </a:p>
                    <a:p>
                      <a:pPr marL="233363" marR="0" lvl="0" indent="-233363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Studies performed by ISO, ITO or Affected TO or ETU developers consultant under NDA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Need to respect:</a:t>
                      </a:r>
                      <a:endParaRPr lang="en-US" sz="1400" dirty="0">
                        <a:effectLst/>
                        <a:latin typeface="+mn-lt"/>
                      </a:endParaRP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Earlier queued generators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ETUs with I.3.9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approval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Includes: 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Feasibility Study, System Impact Study, Facilities Study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1" marR="5116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Presentation 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shortcomings in the Elective Transmission Upgrade (ETU)</a:t>
            </a:r>
            <a:r>
              <a:rPr lang="en-US" baseline="30000" dirty="0" smtClean="0"/>
              <a:t>*</a:t>
            </a:r>
            <a:r>
              <a:rPr lang="en-US" dirty="0" smtClean="0"/>
              <a:t> Process that need to be addressed</a:t>
            </a:r>
          </a:p>
          <a:p>
            <a:r>
              <a:rPr lang="en-US" dirty="0" smtClean="0"/>
              <a:t>Today, we are providing you with the background necessary to establish a common understanding of the ETU Process Enhancement Project (ETU Project) and to facilitate the discussions about the project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169863" indent="-169863">
              <a:buNone/>
            </a:pPr>
            <a:r>
              <a:rPr lang="en-US" sz="1400" dirty="0" smtClean="0"/>
              <a:t>*	This presentation contains many acronyms most of which are spelled out and/or will be discussed.  A list of acronyms is available at:  </a:t>
            </a:r>
            <a:r>
              <a:rPr lang="en-US" sz="1400" u="sng" dirty="0" smtClean="0">
                <a:hlinkClick r:id="rId3"/>
              </a:rPr>
              <a:t>http://www.iso-ne.com/support/training/glossary/index-p8.html</a:t>
            </a:r>
            <a:r>
              <a:rPr lang="en-US" sz="1400" u="sng" dirty="0" smtClean="0"/>
              <a:t>.</a:t>
            </a:r>
            <a:endParaRPr lang="en-US" sz="14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Existing ETU vs. Generator Processes, cont.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SmartArt Placeholder 4"/>
          <p:cNvGraphicFramePr>
            <a:graphicFrameLocks noGrp="1"/>
          </p:cNvGraphicFramePr>
          <p:nvPr>
            <p:ph type="dgm" sz="quarter" idx="11"/>
            <p:extLst>
              <p:ext uri="{D42A27DB-BD31-4B8C-83A1-F6EECF244321}">
                <p14:modId xmlns="" xmlns:p14="http://schemas.microsoft.com/office/powerpoint/2010/main" val="1613725637"/>
              </p:ext>
            </p:extLst>
          </p:nvPr>
        </p:nvGraphicFramePr>
        <p:xfrm>
          <a:off x="304800" y="1524000"/>
          <a:ext cx="8610600" cy="37426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6675"/>
                <a:gridCol w="3048000"/>
                <a:gridCol w="3875925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ETU 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en-US" sz="1800" dirty="0">
                          <a:effectLst/>
                        </a:rPr>
                        <a:t>II.47.5)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GENERATOR </a:t>
                      </a:r>
                      <a:r>
                        <a:rPr lang="en-US" sz="1800" dirty="0" smtClean="0">
                          <a:effectLst/>
                        </a:rPr>
                        <a:t> (</a:t>
                      </a:r>
                      <a:r>
                        <a:rPr lang="en-US" sz="1800" dirty="0">
                          <a:effectLst/>
                        </a:rPr>
                        <a:t>SCHEDULE 22/23)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MATERIAL MODIFICATIONS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233363" marR="0" lvl="0" indent="-23336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smtClean="0">
                          <a:effectLst/>
                          <a:latin typeface="+mn-lt"/>
                        </a:rPr>
                        <a:t>No rules to </a:t>
                      </a:r>
                      <a:r>
                        <a:rPr lang="en-US" sz="1400" dirty="0">
                          <a:effectLst/>
                          <a:latin typeface="+mn-lt"/>
                        </a:rPr>
                        <a:t>assess project modifications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Rules to assess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modifications</a:t>
                      </a:r>
                    </a:p>
                  </a:txBody>
                  <a:tcPr marL="51161" marR="51161" marT="0" marB="0"/>
                </a:tc>
              </a:tr>
              <a:tr h="87599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AGREEMENTS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Interconnection Agreements with Affected Transmission Owners (ISO is not a Party)</a:t>
                      </a:r>
                    </a:p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Agreements with Affected Transmission Owners (ISO is not a Party)</a:t>
                      </a: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3-Party Interconnection Agreements with ISO, Interconnecting Transmission Owner &amp; Interconnection Customer</a:t>
                      </a:r>
                    </a:p>
                  </a:txBody>
                  <a:tcPr marL="51161" marR="51161" marT="0" marB="0"/>
                </a:tc>
              </a:tr>
              <a:tr h="545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MILESTONES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milestones or monitoring</a:t>
                      </a: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Monitoring of Major Milestones to assure project is moving forward</a:t>
                      </a:r>
                    </a:p>
                  </a:txBody>
                  <a:tcPr marL="51161" marR="51161" marT="0" marB="0"/>
                </a:tc>
              </a:tr>
              <a:tr h="4379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CONFIDENTIALITY</a:t>
                      </a:r>
                      <a:endParaRPr lang="en-US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161" marR="51161" marT="0" marB="0" anchor="ctr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Merchant Transmission vs. Transmission Service Provider functional separation not sufficiently appreciated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1" marR="51161" marT="0" marB="0"/>
                </a:tc>
                <a:tc>
                  <a:txBody>
                    <a:bodyPr/>
                    <a:lstStyle/>
                    <a:p>
                      <a:pPr marL="233363" marR="0" lvl="0" indent="-233363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 vs. Transmission Service Provider functional separation well understood</a:t>
                      </a:r>
                      <a:endParaRPr 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161" marR="5116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an ETU be PTF, MTF or OTF?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458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YES</a:t>
            </a:r>
          </a:p>
          <a:p>
            <a:r>
              <a:rPr lang="en-US" dirty="0" smtClean="0"/>
              <a:t>An ETU is a transmission upgrade that modifies/interconnects to the PTF that is paid for by its proponent  </a:t>
            </a:r>
          </a:p>
          <a:p>
            <a:r>
              <a:rPr lang="en-US" dirty="0" smtClean="0"/>
              <a:t>Examples to follow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Types of ETU</a:t>
            </a:r>
            <a:r>
              <a:rPr lang="en-US" cap="small" dirty="0" smtClean="0"/>
              <a:t>s </a:t>
            </a:r>
            <a:r>
              <a:rPr lang="en-US" dirty="0" smtClean="0"/>
              <a:t>under current tariff provisions</a:t>
            </a:r>
            <a:endParaRPr lang="en-US" cap="small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ETUs: PTF Upgrades and Additions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7600" y="1600200"/>
            <a:ext cx="5410200" cy="4648200"/>
          </a:xfrm>
        </p:spPr>
        <p:txBody>
          <a:bodyPr>
            <a:noAutofit/>
          </a:bodyPr>
          <a:lstStyle/>
          <a:p>
            <a:pPr marL="457200" indent="-282575"/>
            <a:r>
              <a:rPr lang="en-US" dirty="0" smtClean="0"/>
              <a:t>ETU Operation</a:t>
            </a:r>
          </a:p>
          <a:p>
            <a:pPr marL="862013" lvl="1" indent="-287338"/>
            <a:r>
              <a:rPr lang="en-US" dirty="0" smtClean="0"/>
              <a:t>ISO operates DAM/RTM (including the dispatch of the ETU) without recognizing transmission service rights over any internal facilities </a:t>
            </a:r>
          </a:p>
          <a:p>
            <a:pPr marL="862013" lvl="1" indent="-287338"/>
            <a:r>
              <a:rPr lang="en-US" dirty="0" smtClean="0"/>
              <a:t>ISO Operates the ETU consistent with Energy Management System (EMS) + ETU physical capabilities to facilitate Security Constrained Economic Dispatch</a:t>
            </a:r>
          </a:p>
          <a:p>
            <a:pPr marL="862013" lvl="1" indent="-287338"/>
            <a:r>
              <a:rPr lang="en-US" dirty="0" smtClean="0"/>
              <a:t>TOA required; OATT Schedule and Operating Protocol, if needed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686800" cy="1143000"/>
          </a:xfrm>
        </p:spPr>
        <p:txBody>
          <a:bodyPr>
            <a:normAutofit fontScale="90000"/>
          </a:bodyPr>
          <a:lstStyle/>
          <a:p>
            <a:pPr>
              <a:tabLst>
                <a:tab pos="1030288" algn="l"/>
                <a:tab pos="1203325" algn="l"/>
              </a:tabLst>
            </a:pPr>
            <a:r>
              <a:rPr lang="en-US" dirty="0" smtClean="0"/>
              <a:t>ETUs:	- Connections between PTF + Non-PTF</a:t>
            </a:r>
            <a:br>
              <a:rPr lang="en-US" dirty="0" smtClean="0"/>
            </a:br>
            <a:r>
              <a:rPr lang="en-US" dirty="0" smtClean="0"/>
              <a:t>	- </a:t>
            </a:r>
            <a:r>
              <a:rPr lang="en-US" dirty="0" smtClean="0">
                <a:solidFill>
                  <a:schemeClr val="tx1"/>
                </a:solidFill>
              </a:rPr>
              <a:t>Connections that facilitate future generator 	  		interconnection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358148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05200" y="1600200"/>
            <a:ext cx="5486400" cy="4648200"/>
          </a:xfrm>
        </p:spPr>
        <p:txBody>
          <a:bodyPr>
            <a:noAutofit/>
          </a:bodyPr>
          <a:lstStyle/>
          <a:p>
            <a:pPr marL="457200" lvl="0" indent="-282575">
              <a:defRPr/>
            </a:pPr>
            <a:r>
              <a:rPr lang="en-US" sz="2200" dirty="0" smtClean="0"/>
              <a:t>ETU Operation</a:t>
            </a:r>
          </a:p>
          <a:p>
            <a:pPr marL="862013" lvl="1" indent="-287338"/>
            <a:r>
              <a:rPr lang="en-US" sz="1800" dirty="0" smtClean="0"/>
              <a:t>ISO operates DAM/RTM (including the dispatch of the ETU) without recognizing transmission service rights over any internal facilities </a:t>
            </a:r>
          </a:p>
          <a:p>
            <a:pPr marL="862013" lvl="1" indent="-287338"/>
            <a:r>
              <a:rPr lang="en-US" sz="1800" dirty="0" smtClean="0"/>
              <a:t>ISO dispatches the generator(s) based on market data/economic dispatch</a:t>
            </a:r>
          </a:p>
          <a:p>
            <a:pPr marL="862013" lvl="1" indent="-287338">
              <a:defRPr/>
            </a:pPr>
            <a:r>
              <a:rPr lang="en-US" sz="1800" dirty="0" smtClean="0"/>
              <a:t>In the case of a “Non-Generation Interconnection ETU that connects a generator(s) directly to PTF,” the ETU must be dynamically operated such that it follows the generator’s(s’) economic dispatch signal</a:t>
            </a:r>
          </a:p>
          <a:p>
            <a:pPr marL="862013" lvl="1" indent="-287338">
              <a:defRPr/>
            </a:pPr>
            <a:r>
              <a:rPr lang="en-US" sz="1800" dirty="0" smtClean="0"/>
              <a:t>ISO operates the ETU consistent with EMS + ETU physical capabilities to facilitate Security Constrained Economic Dispatch</a:t>
            </a:r>
          </a:p>
          <a:p>
            <a:pPr marL="862013" lvl="1" indent="-287338"/>
            <a:r>
              <a:rPr lang="en-US" sz="1800" dirty="0" smtClean="0"/>
              <a:t>TOA required; OATT Schedule and Operating Protocol (as applicable)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>
              <a:tabLst>
                <a:tab pos="1030288" algn="l"/>
              </a:tabLst>
            </a:pPr>
            <a:r>
              <a:rPr lang="en-US" dirty="0" smtClean="0"/>
              <a:t>ETUs: 3 Types of Connections between ISO-NE</a:t>
            </a:r>
            <a:br>
              <a:rPr lang="en-US" dirty="0" smtClean="0"/>
            </a:br>
            <a:r>
              <a:rPr lang="en-US" dirty="0" smtClean="0"/>
              <a:t>	and a Neighboring Control Area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3733800" cy="40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581400" y="1490332"/>
            <a:ext cx="53340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4813" marR="0" lvl="0" indent="-231775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70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 Operation</a:t>
            </a:r>
          </a:p>
          <a:p>
            <a:pPr marL="744538" marR="0" lvl="1" indent="-234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ISO schedules/curtails (S/C) RTM External Transactions over ETU consistent</a:t>
            </a:r>
            <a:r>
              <a:rPr kumimoji="0" lang="en-US" sz="1300" b="0" i="0" u="none" strike="noStrike" kern="1200" cap="none" spc="0" normalizeH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similarly </a:t>
            </a:r>
            <a:r>
              <a:rPr lang="en-US" sz="1300" dirty="0" smtClean="0">
                <a:solidFill>
                  <a:srgbClr val="595959"/>
                </a:solidFill>
              </a:rPr>
              <a:t>positioned external interfaces</a:t>
            </a:r>
          </a:p>
          <a:p>
            <a:pPr marL="1084263" lvl="2" indent="-222250"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595959"/>
                </a:solidFill>
              </a:rPr>
              <a:t>An ETU upgrade or addition to an existing external interface must also apply the same transmission service provisions</a:t>
            </a:r>
          </a:p>
          <a:p>
            <a:pPr marL="1084263" lvl="2" indent="-222250"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595959"/>
                </a:solidFill>
              </a:rPr>
              <a:t>Cannot administer non-pro forma PTF provisions and pro forma provisions over the same external interface</a:t>
            </a:r>
          </a:p>
          <a:p>
            <a:pPr marL="1084263" lvl="2" indent="-222250"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595959"/>
                </a:solidFill>
              </a:rPr>
              <a:t>An upgrade or addition to an existing external interface that:</a:t>
            </a:r>
          </a:p>
          <a:p>
            <a:pPr marL="1371600" lvl="4" indent="-169863">
              <a:buFont typeface="Courier New" pitchFamily="49" charset="0"/>
              <a:buChar char="o"/>
              <a:defRPr/>
            </a:pPr>
            <a:r>
              <a:rPr lang="en-US" sz="1300" dirty="0" smtClean="0"/>
              <a:t>does not have advance physical reservation requirements (e.g., NY AC, NNC, NE/NB) must also apply PTF S/C logic</a:t>
            </a:r>
          </a:p>
          <a:p>
            <a:pPr marL="1371600" lvl="4" indent="-169863">
              <a:buFont typeface="Courier New" pitchFamily="49" charset="0"/>
              <a:buChar char="o"/>
              <a:defRPr/>
            </a:pPr>
            <a:r>
              <a:rPr lang="en-US" sz="1300" dirty="0" smtClean="0"/>
              <a:t>has advance physical reservation requirements (e.g., CSC, PI/II, OTF, MTF) must also apply the associated OATT transmission service schedule S/C logic</a:t>
            </a:r>
          </a:p>
          <a:p>
            <a:pPr marL="1147763" lvl="2" indent="-233363">
              <a:buFont typeface="Wingdings" pitchFamily="2" charset="2"/>
              <a:buChar char="§"/>
              <a:defRPr/>
            </a:pPr>
            <a:r>
              <a:rPr lang="en-US" sz="1300" dirty="0" smtClean="0">
                <a:solidFill>
                  <a:srgbClr val="595959"/>
                </a:solidFill>
              </a:rPr>
              <a:t>An addition that establishes a new external interface will be administered in accordance with its TOA and OATT transmission service schedule.  Nothing precludes an OTF /MTF from eliminating advance reservation requirements and applying PTF S/C logic</a:t>
            </a:r>
          </a:p>
          <a:p>
            <a:pPr marL="744538" lvl="1" indent="-234950">
              <a:buFont typeface="Arial" pitchFamily="34" charset="0"/>
              <a:buChar char="–"/>
              <a:defRPr/>
            </a:pPr>
            <a:r>
              <a:rPr lang="en-US" sz="1300" dirty="0" smtClean="0">
                <a:solidFill>
                  <a:srgbClr val="595959"/>
                </a:solidFill>
              </a:rPr>
              <a:t>TOA, OATT Schedule and Coordination Agreement required; Operating Protocol (as applicable)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Each of the ETU Examples Described….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371600"/>
            <a:ext cx="8229600" cy="4419600"/>
          </a:xfrm>
        </p:spPr>
        <p:txBody>
          <a:bodyPr>
            <a:noAutofit/>
          </a:bodyPr>
          <a:lstStyle/>
          <a:p>
            <a:r>
              <a:rPr lang="en-US" dirty="0" smtClean="0"/>
              <a:t>Market Considerations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Potential market rights (e.g., IARRs, CTRs) in accordance with the Tariff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The ETU itself does not result in the energy or capacity service/product. It is simply a mechanism for an entity to build a transmission addition/upgrade that could facilitate a specific goal to achieve a particular service/product (e.g., relief of congestion or assist in qualifying capacity).</a:t>
            </a:r>
          </a:p>
          <a:p>
            <a:r>
              <a:rPr lang="en-US" dirty="0" smtClean="0"/>
              <a:t>Deficiencies of current ETU Process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ETU can experience Queue Position free-fall prior to I.3.9 approval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While the current ETU Process may be used to facilitate a certain resource objective, the absence of a meaningful Queue Position hinders the ability to associate an ETU with a resource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ETU Process lacks specificity as compared to other OATT processes (e.g., generator interconnection process)</a:t>
            </a:r>
          </a:p>
          <a:p>
            <a:pPr>
              <a:buNone/>
            </a:pP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Etu project schedule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ETU TC Project Schedule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TC Schedule</a:t>
            </a:r>
          </a:p>
          <a:p>
            <a:pPr lvl="1"/>
            <a:r>
              <a:rPr lang="en-US" dirty="0" smtClean="0"/>
              <a:t>September – Design presentation</a:t>
            </a:r>
          </a:p>
          <a:p>
            <a:pPr lvl="1"/>
            <a:r>
              <a:rPr lang="en-US" dirty="0" smtClean="0"/>
              <a:t>October – Design discussion and rules presentation</a:t>
            </a:r>
          </a:p>
          <a:p>
            <a:pPr lvl="1"/>
            <a:r>
              <a:rPr lang="en-US" dirty="0" smtClean="0"/>
              <a:t>November – Rules presentation</a:t>
            </a:r>
          </a:p>
          <a:p>
            <a:pPr lvl="1"/>
            <a:r>
              <a:rPr lang="en-US" dirty="0" smtClean="0"/>
              <a:t>December – Vote</a:t>
            </a:r>
          </a:p>
          <a:p>
            <a:r>
              <a:rPr lang="en-US" dirty="0" smtClean="0"/>
              <a:t>Filing early next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737816" y="6400800"/>
            <a:ext cx="381000" cy="381000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Presentation Overview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43000"/>
            <a:ext cx="8305800" cy="5334000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Presentation objectives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ETU Project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Objective of the ETU Project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What the ETU Project will accomplish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What the ETU Project will not do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Background to facilitate understanding of ETUs and the ETU Project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OATT transmission service overview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OATT upgrades and cost responsibility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OATT Section II.47.5 ETU Process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/>
              <a:t>Requirements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/>
              <a:t>Rights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ETU constant “free-fall”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ETU’s relation to PTF, OTF and MTF 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ETU examples under the current OATT (and the process shortcomings)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dirty="0" smtClean="0"/>
              <a:t>ETU Project schedule 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ETU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Objectives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Objective of the ETU Project?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ISO has identified certain shortcomings of the current ETU Process (OATT, Section II.47.5)</a:t>
            </a:r>
          </a:p>
          <a:p>
            <a:pPr lvl="1"/>
            <a:r>
              <a:rPr lang="en-US" dirty="0" smtClean="0"/>
              <a:t>ETUs cannot establish a meaningful Queue Position that is not subject to constant </a:t>
            </a:r>
            <a:r>
              <a:rPr lang="en-US" dirty="0" smtClean="0">
                <a:solidFill>
                  <a:schemeClr val="tx1"/>
                </a:solidFill>
              </a:rPr>
              <a:t>“free-fall.”  ETUs are not respected by other projects prior to receiving Section I.3.9 approval.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While the current ETU Process may be used to facilitate a certain resource objective, the absence of a meaningful Queue Position hinders the ability to associate an ETU with a resource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ETU Process lacks specificity as compared to other OATT processes (e.g., generator interconnection process) thereby making it difficult to manage the process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ETU rights are not comparable to generation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objective of the ETU Project is to fix these shortcomings within the framework of the existing </a:t>
            </a:r>
            <a:r>
              <a:rPr lang="en-US" dirty="0" smtClean="0"/>
              <a:t>ISO Tariff</a:t>
            </a:r>
            <a:endParaRPr lang="en-US" strike="sngStrike" dirty="0" smtClean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ETU Project Will Accomplish	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600200"/>
            <a:ext cx="8305800" cy="4419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Replace the current Section II.47.5 ETU Process with a new OATT Schedule for ETU interconnections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new Schedule may be based on the framework provided by Schedule 22 – Large Generator Interconnection Procedures/Agreement (LG</a:t>
            </a:r>
            <a:r>
              <a:rPr lang="en-US" dirty="0" smtClean="0"/>
              <a:t>IP/A)</a:t>
            </a:r>
            <a:endParaRPr lang="en-US" strike="sngStrike" dirty="0" smtClean="0">
              <a:solidFill>
                <a:srgbClr val="00B050"/>
              </a:solidFill>
            </a:endParaRPr>
          </a:p>
          <a:p>
            <a:pPr lvl="0"/>
            <a:r>
              <a:rPr lang="en-US" dirty="0" smtClean="0"/>
              <a:t>Stop free-fall problem by creating new requirements and obligations so ETUs can establish and maintain a meaningful Queue Position</a:t>
            </a:r>
          </a:p>
          <a:p>
            <a:pPr lvl="0"/>
            <a:r>
              <a:rPr lang="en-US" dirty="0" smtClean="0"/>
              <a:t>Allow ETUs to be associated with a resource seeking to achieve a specific resource objective</a:t>
            </a:r>
          </a:p>
          <a:p>
            <a:pPr lvl="1"/>
            <a:r>
              <a:rPr lang="en-US" dirty="0" smtClean="0"/>
              <a:t>ETU Process to complement the Generator Interconnection Process</a:t>
            </a:r>
          </a:p>
          <a:p>
            <a:pPr lvl="0"/>
            <a:r>
              <a:rPr lang="en-US" dirty="0" smtClean="0"/>
              <a:t>For certain ETUs, extend interconnection service products that are comparable to</a:t>
            </a:r>
            <a:r>
              <a:rPr lang="en-US" dirty="0" smtClean="0">
                <a:solidFill>
                  <a:schemeClr val="tx1"/>
                </a:solidFill>
              </a:rPr>
              <a:t> those available to generators</a:t>
            </a:r>
            <a:endParaRPr lang="en-US" strike="sngStrike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Market rule modifications to integrate the ETUs into the existing Forward Capacity Market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ETU Project Will </a:t>
            </a:r>
            <a:r>
              <a:rPr lang="en-US" u="sng" dirty="0" smtClean="0">
                <a:solidFill>
                  <a:schemeClr val="tx1"/>
                </a:solidFill>
              </a:rPr>
              <a:t>Not</a:t>
            </a:r>
            <a:r>
              <a:rPr lang="en-US" dirty="0" smtClean="0"/>
              <a:t>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The ETU Project will not: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 the fundamental structure of the ISO Markets, Transmission Service or Operations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Recognize any physical priority rights over Pool Transmission Facilities (PTF) tie-lines or any internal transmission facilities</a:t>
            </a:r>
          </a:p>
          <a:p>
            <a:pPr lvl="1"/>
            <a:r>
              <a:rPr lang="en-US" dirty="0" smtClean="0"/>
              <a:t>Create a new capacity market construct</a:t>
            </a:r>
            <a:endParaRPr lang="en-US" strike="sngStrike" dirty="0" smtClean="0">
              <a:solidFill>
                <a:schemeClr val="accent5"/>
              </a:solidFill>
            </a:endParaRPr>
          </a:p>
          <a:p>
            <a:pPr lvl="1"/>
            <a:r>
              <a:rPr lang="en-US" dirty="0" smtClean="0"/>
              <a:t>Create ISO authority for transmission upgrade interconnections to Non-PTF, Other Transmission Facilities (OTF), or Merchant Transmission Facilities (</a:t>
            </a:r>
            <a:r>
              <a:rPr lang="en-US" dirty="0" smtClean="0">
                <a:solidFill>
                  <a:schemeClr val="tx1"/>
                </a:solidFill>
              </a:rPr>
              <a:t>MTF)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Allow for an ETU to be proposed for the purpose of altering the completion of Regional System Planning (RSP) projects (regardless of process phase), which are not in commercial service</a:t>
            </a:r>
            <a:r>
              <a:rPr lang="en-US" dirty="0" smtClean="0"/>
              <a:t>  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8077200" cy="1362075"/>
          </a:xfrm>
        </p:spPr>
        <p:txBody>
          <a:bodyPr>
            <a:noAutofit/>
          </a:bodyPr>
          <a:lstStyle/>
          <a:p>
            <a:r>
              <a:rPr lang="en-US" sz="3000" dirty="0" smtClean="0"/>
              <a:t>Background to facilitate Understanding of etu</a:t>
            </a:r>
            <a:r>
              <a:rPr lang="en-US" sz="3000" cap="small" dirty="0" smtClean="0"/>
              <a:t>s</a:t>
            </a:r>
            <a:r>
              <a:rPr lang="en-US" sz="3000" dirty="0" smtClean="0"/>
              <a:t> and the ETU project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OATT Transmission Service Overview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_white_cover[1]">
  <a:themeElements>
    <a:clrScheme name="iso colors">
      <a:dk1>
        <a:srgbClr val="595959"/>
      </a:dk1>
      <a:lt1>
        <a:srgbClr val="FFFFFF"/>
      </a:lt1>
      <a:dk2>
        <a:srgbClr val="11479D"/>
      </a:dk2>
      <a:lt2>
        <a:srgbClr val="9B8F83"/>
      </a:lt2>
      <a:accent1>
        <a:srgbClr val="0082CF"/>
      </a:accent1>
      <a:accent2>
        <a:srgbClr val="E7251A"/>
      </a:accent2>
      <a:accent3>
        <a:srgbClr val="73B532"/>
      </a:accent3>
      <a:accent4>
        <a:srgbClr val="6159A6"/>
      </a:accent4>
      <a:accent5>
        <a:srgbClr val="F5943C"/>
      </a:accent5>
      <a:accent6>
        <a:srgbClr val="F9AF1C"/>
      </a:accent6>
      <a:hlink>
        <a:srgbClr val="11479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iso_white_cover[1]</Template>
  <TotalTime>10051</TotalTime>
  <Words>2059</Words>
  <Application>Microsoft Office PowerPoint</Application>
  <PresentationFormat>On-screen Show (4:3)</PresentationFormat>
  <Paragraphs>377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iso_white_cover[1]</vt:lpstr>
      <vt:lpstr>Slide 1</vt:lpstr>
      <vt:lpstr>Purpose of the Presentation  </vt:lpstr>
      <vt:lpstr> Presentation Overview</vt:lpstr>
      <vt:lpstr>The ETU Project</vt:lpstr>
      <vt:lpstr>What is the Objective of the ETU Project?</vt:lpstr>
      <vt:lpstr>What the ETU Project Will Accomplish </vt:lpstr>
      <vt:lpstr>What the ETU Project Will Not Do</vt:lpstr>
      <vt:lpstr>Background to facilitate Understanding of etus and the ETU project</vt:lpstr>
      <vt:lpstr>OATT Transmission Service Overview</vt:lpstr>
      <vt:lpstr>OATT Service Over the Transmission Facilities</vt:lpstr>
      <vt:lpstr>OATT Transmission Services</vt:lpstr>
      <vt:lpstr>OATT Transmission Services, cont.</vt:lpstr>
      <vt:lpstr>Impact of Transmission Service upon Internal Generation and External Transactions in the DAM and RTM</vt:lpstr>
      <vt:lpstr>Dispatch of Internal Generation, and Scheduling, Curtailment and Interruption of External Transactions in Day-Ahead Market (DAM) and Real-Time Energy Market (RTM)</vt:lpstr>
      <vt:lpstr>Current ETU process </vt:lpstr>
      <vt:lpstr>OATT Section II.47.5 ETU Process</vt:lpstr>
      <vt:lpstr>OATT Section II.47.5 ETU Process, cont.</vt:lpstr>
      <vt:lpstr>Why is an ETU in Constant “Free-Fall” Today?</vt:lpstr>
      <vt:lpstr>Existing ETU vs. Generator Processes</vt:lpstr>
      <vt:lpstr>Existing ETU vs. Generator Processes, cont.</vt:lpstr>
      <vt:lpstr>Can an ETU be PTF, MTF or OTF?</vt:lpstr>
      <vt:lpstr>Examples of Types of ETUs under current tariff provisions</vt:lpstr>
      <vt:lpstr>ETUs: PTF Upgrades and Additions</vt:lpstr>
      <vt:lpstr>ETUs: - Connections between PTF + Non-PTF  - Connections that facilitate future generator      interconnection</vt:lpstr>
      <vt:lpstr>ETUs: 3 Types of Connections between ISO-NE  and a Neighboring Control Area</vt:lpstr>
      <vt:lpstr>For Each of the ETU Examples Described….</vt:lpstr>
      <vt:lpstr>Etu project schedule</vt:lpstr>
      <vt:lpstr>Draft ETU TC Project Schedule </vt:lpstr>
      <vt:lpstr>Slide 29</vt:lpstr>
    </vt:vector>
  </TitlesOfParts>
  <Company>ISO New England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Drzewianowski</dc:creator>
  <cp:lastModifiedBy>ewasikgutierrez</cp:lastModifiedBy>
  <cp:revision>586</cp:revision>
  <dcterms:created xsi:type="dcterms:W3CDTF">2013-01-31T14:32:04Z</dcterms:created>
  <dcterms:modified xsi:type="dcterms:W3CDTF">2014-08-06T19:28:25Z</dcterms:modified>
</cp:coreProperties>
</file>