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41"/>
  </p:notesMasterIdLst>
  <p:handoutMasterIdLst>
    <p:handoutMasterId r:id="rId42"/>
  </p:handoutMasterIdLst>
  <p:sldIdLst>
    <p:sldId id="263" r:id="rId3"/>
    <p:sldId id="652" r:id="rId4"/>
    <p:sldId id="313" r:id="rId5"/>
    <p:sldId id="904" r:id="rId6"/>
    <p:sldId id="918" r:id="rId7"/>
    <p:sldId id="905" r:id="rId8"/>
    <p:sldId id="942" r:id="rId9"/>
    <p:sldId id="917" r:id="rId10"/>
    <p:sldId id="881" r:id="rId11"/>
    <p:sldId id="908" r:id="rId12"/>
    <p:sldId id="943" r:id="rId13"/>
    <p:sldId id="920" r:id="rId14"/>
    <p:sldId id="921" r:id="rId15"/>
    <p:sldId id="922" r:id="rId16"/>
    <p:sldId id="925" r:id="rId17"/>
    <p:sldId id="923" r:id="rId18"/>
    <p:sldId id="926" r:id="rId19"/>
    <p:sldId id="928" r:id="rId20"/>
    <p:sldId id="929" r:id="rId21"/>
    <p:sldId id="930" r:id="rId22"/>
    <p:sldId id="931" r:id="rId23"/>
    <p:sldId id="932" r:id="rId24"/>
    <p:sldId id="934" r:id="rId25"/>
    <p:sldId id="935" r:id="rId26"/>
    <p:sldId id="938" r:id="rId27"/>
    <p:sldId id="933" r:id="rId28"/>
    <p:sldId id="939" r:id="rId29"/>
    <p:sldId id="936" r:id="rId30"/>
    <p:sldId id="937" r:id="rId31"/>
    <p:sldId id="940" r:id="rId32"/>
    <p:sldId id="941" r:id="rId33"/>
    <p:sldId id="789" r:id="rId34"/>
    <p:sldId id="743" r:id="rId35"/>
    <p:sldId id="861" r:id="rId36"/>
    <p:sldId id="565" r:id="rId37"/>
    <p:sldId id="944" r:id="rId38"/>
    <p:sldId id="945" r:id="rId39"/>
    <p:sldId id="567" r:id="rId40"/>
  </p:sldIdLst>
  <p:sldSz cx="9144000" cy="5143500" type="screen16x9"/>
  <p:notesSz cx="7315200" cy="96012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165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1795D2"/>
    <a:srgbClr val="CEBADB"/>
    <a:srgbClr val="6DCFF6"/>
    <a:srgbClr val="F68920"/>
    <a:srgbClr val="DDDDDD"/>
    <a:srgbClr val="C9EBA4"/>
    <a:srgbClr val="F7A5A8"/>
    <a:srgbClr val="FBB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3103" autoAdjust="0"/>
  </p:normalViewPr>
  <p:slideViewPr>
    <p:cSldViewPr>
      <p:cViewPr varScale="1">
        <p:scale>
          <a:sx n="216" d="100"/>
          <a:sy n="216" d="100"/>
        </p:scale>
        <p:origin x="37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7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isoexpres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s://twitter.com/isonewenglan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196701"/>
            <a:ext cx="5559552" cy="2286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2435745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3835698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4186573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2606760"/>
            <a:ext cx="5559552" cy="65079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064579"/>
            <a:ext cx="5562600" cy="12001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80" y="1892458"/>
            <a:ext cx="2287543" cy="10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1891"/>
            <a:ext cx="5334000" cy="4000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2400300"/>
            <a:ext cx="3880514" cy="6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3846"/>
            <a:ext cx="4038600" cy="357530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956"/>
            <a:ext cx="4040188" cy="3074194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5613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4956"/>
            <a:ext cx="4041775" cy="307419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056132"/>
            <a:ext cx="8229600" cy="35718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053846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7670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76707"/>
            <a:ext cx="4041648" cy="35740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056132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056132"/>
            <a:ext cx="4041648" cy="357176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57351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2686051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4457701"/>
            <a:ext cx="7360920" cy="290393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371600"/>
            <a:ext cx="8229600" cy="33147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400050"/>
          <a:ext cx="8077200" cy="863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889">
                <a:tc>
                  <a:txBody>
                    <a:bodyPr/>
                    <a:lstStyle/>
                    <a:p>
                      <a:endParaRPr lang="en-US" sz="1800" baseline="30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19"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457200"/>
            <a:ext cx="6096000" cy="285750"/>
          </a:xfrm>
        </p:spPr>
        <p:txBody>
          <a:bodyPr>
            <a:noAutofit/>
          </a:bodyPr>
          <a:lstStyle>
            <a:lvl1pPr marL="0" indent="0">
              <a:buNone/>
              <a:defRPr sz="2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400050"/>
            <a:ext cx="1524000" cy="51435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900" y="1028700"/>
            <a:ext cx="7896101" cy="228600"/>
          </a:xfrm>
        </p:spPr>
        <p:txBody>
          <a:bodyPr>
            <a:noAutofit/>
          </a:bodyPr>
          <a:lstStyle>
            <a:lvl1pPr marL="0" indent="0">
              <a:buNone/>
              <a:defRPr sz="12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485900"/>
            <a:ext cx="8229600" cy="32004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47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62"/>
            <a:ext cx="9144000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60607" y="229008"/>
            <a:ext cx="1600200" cy="16002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235014" y="43815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486400" y="1829208"/>
            <a:ext cx="1748614" cy="2514600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31621" y="2109788"/>
            <a:ext cx="1748614" cy="2514600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19250" y="4214813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219450" y="4214813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092994"/>
            <a:ext cx="48481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  <a:hlinkClick r:id="rId4"/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Regular news about the ISO and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  <a:hlinkClick r:id="rId13"/>
              </a:rPr>
              <a:t>ISO Express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Real-time data on New England’s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us on </a:t>
            </a:r>
            <a:r>
              <a:rPr lang="en-US" sz="2000" b="0" dirty="0" smtClean="0">
                <a:solidFill>
                  <a:srgbClr val="000000"/>
                </a:solidFill>
              </a:rPr>
              <a:t>Twitter: </a:t>
            </a:r>
            <a:r>
              <a:rPr lang="en-US" sz="2000" b="1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@isonewengland</a:t>
            </a:r>
            <a:endParaRPr lang="en-US" sz="2000" b="1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  <a:hlinkClick r:id="rId6"/>
              </a:rPr>
              <a:t>ISO to Go App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Free mobile app puts real-time wholesale electricity pricing and power grid info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26865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17987"/>
            <a:ext cx="9143992" cy="42551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4746785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1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8229600" cy="352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3/02/a07d_mc_2023_02_07-09_firm_fuel_presentation_r1.pptx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4000" y="361950"/>
            <a:ext cx="7315200" cy="76200"/>
          </a:xfrm>
        </p:spPr>
        <p:txBody>
          <a:bodyPr/>
          <a:lstStyle/>
          <a:p>
            <a:r>
              <a:rPr lang="en-US" dirty="0" smtClean="0"/>
              <a:t>NEPOOL Markets Committee | November 7-8, 2023 | Westborough, </a:t>
            </a:r>
            <a:r>
              <a:rPr lang="en-US" dirty="0"/>
              <a:t>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Winter </a:t>
            </a:r>
            <a:r>
              <a:rPr lang="en-US" dirty="0" smtClean="0"/>
              <a:t>Gas and Oil Qualification, Modeling, and </a:t>
            </a:r>
            <a:r>
              <a:rPr lang="en-US" dirty="0"/>
              <a:t>Accreditation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3200" dirty="0"/>
              <a:t>Resource Capacity Accreditation in the Forward Capacity Market</a:t>
            </a:r>
            <a:endParaRPr lang="en-US" sz="3200" strike="sngStrike" dirty="0">
              <a:solidFill>
                <a:srgbClr val="FF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Technical Manager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Feng Zhao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Enhancements to Gas </a:t>
            </a:r>
            <a:r>
              <a:rPr lang="en-US" dirty="0"/>
              <a:t>and Oil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610600" cy="39207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three-component framework (qualification</a:t>
            </a:r>
            <a:r>
              <a:rPr lang="en-US" dirty="0"/>
              <a:t>, risk assessment, and </a:t>
            </a:r>
            <a:r>
              <a:rPr lang="en-US" dirty="0" smtClean="0"/>
              <a:t>resource accreditation) remains the same</a:t>
            </a:r>
          </a:p>
          <a:p>
            <a:r>
              <a:rPr lang="en-US" dirty="0" smtClean="0"/>
              <a:t>The </a:t>
            </a:r>
            <a:r>
              <a:rPr lang="en-US" dirty="0"/>
              <a:t>following </a:t>
            </a:r>
            <a:r>
              <a:rPr lang="en-US" dirty="0" smtClean="0"/>
              <a:t>model enhancements for gas and oil resources related to their energy limitations in the winter have been incorporated into the </a:t>
            </a:r>
            <a:r>
              <a:rPr lang="en-US" b="1" dirty="0"/>
              <a:t>seasonal risk </a:t>
            </a:r>
            <a:r>
              <a:rPr lang="en-US" b="1" dirty="0" smtClean="0"/>
              <a:t>assessment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Represent the total available gas (pipelines and LNG) for generation as </a:t>
            </a:r>
            <a:r>
              <a:rPr lang="en-US" b="1" dirty="0" smtClean="0"/>
              <a:t>hourly profile (derived from daily energy limits)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/>
              <a:t>Represent </a:t>
            </a:r>
            <a:r>
              <a:rPr lang="en-US" dirty="0" smtClean="0"/>
              <a:t>the oil limitation of aggregated Distillate Fuel Oil (DFO) </a:t>
            </a:r>
            <a:r>
              <a:rPr lang="en-US" dirty="0"/>
              <a:t>resources as </a:t>
            </a:r>
            <a:r>
              <a:rPr lang="en-US" b="1" dirty="0" smtClean="0"/>
              <a:t>bi-weekly</a:t>
            </a:r>
            <a:r>
              <a:rPr lang="en-US" dirty="0" smtClean="0"/>
              <a:t> </a:t>
            </a:r>
            <a:r>
              <a:rPr lang="en-US" b="1" dirty="0" smtClean="0"/>
              <a:t>oil energy limits </a:t>
            </a:r>
          </a:p>
          <a:p>
            <a:r>
              <a:rPr lang="en-US" dirty="0" smtClean="0"/>
              <a:t>The revised </a:t>
            </a:r>
            <a:r>
              <a:rPr lang="en-US" b="1" dirty="0" smtClean="0"/>
              <a:t>accreditation process </a:t>
            </a:r>
            <a:r>
              <a:rPr lang="en-US" dirty="0" smtClean="0"/>
              <a:t>will now: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Model the aggregated gas profile, and calculate </a:t>
            </a:r>
            <a:r>
              <a:rPr lang="en-US" dirty="0"/>
              <a:t>the gas fleet’s total winter accreditation value for the gas </a:t>
            </a:r>
            <a:r>
              <a:rPr lang="en-US" dirty="0" smtClean="0"/>
              <a:t>profile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Oil resources continue to be accredited as individually de-rated resources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Assign </a:t>
            </a:r>
            <a:r>
              <a:rPr lang="en-US" dirty="0" err="1" smtClean="0"/>
              <a:t>EFORd</a:t>
            </a:r>
            <a:r>
              <a:rPr lang="en-US" dirty="0"/>
              <a:t>-</a:t>
            </a:r>
            <a:r>
              <a:rPr lang="en-US" dirty="0" smtClean="0"/>
              <a:t>based winter MRIs for gas resources, and derive </a:t>
            </a:r>
            <a:r>
              <a:rPr lang="en-US" dirty="0"/>
              <a:t>gas DF </a:t>
            </a:r>
            <a:r>
              <a:rPr lang="en-US" dirty="0" smtClean="0"/>
              <a:t>using those MRIs instead of an equivalencing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0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</a:t>
            </a:r>
            <a:r>
              <a:rPr lang="en-US" dirty="0"/>
              <a:t>Models in the De-rating Framework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400550"/>
            <a:ext cx="8229600" cy="40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Major changes are circled in </a:t>
            </a:r>
            <a:r>
              <a:rPr lang="en-US" dirty="0" smtClean="0">
                <a:solidFill>
                  <a:srgbClr val="C00000"/>
                </a:solidFill>
              </a:rPr>
              <a:t>red</a:t>
            </a:r>
            <a:endParaRPr lang="en-US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152400" y="741561"/>
            <a:ext cx="8819775" cy="3555870"/>
            <a:chOff x="152400" y="741561"/>
            <a:chExt cx="8819775" cy="3555870"/>
          </a:xfrm>
        </p:grpSpPr>
        <p:grpSp>
          <p:nvGrpSpPr>
            <p:cNvPr id="101" name="Group 100"/>
            <p:cNvGrpSpPr/>
            <p:nvPr/>
          </p:nvGrpSpPr>
          <p:grpSpPr>
            <a:xfrm>
              <a:off x="152400" y="741561"/>
              <a:ext cx="8819775" cy="3555870"/>
              <a:chOff x="152400" y="814784"/>
              <a:chExt cx="8819775" cy="355587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299017" y="1233624"/>
                <a:ext cx="2616383" cy="3125674"/>
              </a:xfrm>
              <a:prstGeom prst="rect">
                <a:avLst/>
              </a:prstGeom>
              <a:solidFill>
                <a:srgbClr val="DDDDDD">
                  <a:alpha val="80000"/>
                </a:srgbClr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94519" y="1233624"/>
                <a:ext cx="2734545" cy="3137030"/>
              </a:xfrm>
              <a:prstGeom prst="rect">
                <a:avLst/>
              </a:prstGeom>
              <a:solidFill>
                <a:srgbClr val="DDDDDD">
                  <a:alpha val="80000"/>
                </a:srgbClr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57029" y="1233624"/>
                <a:ext cx="1069428" cy="871121"/>
                <a:chOff x="762000" y="2055882"/>
                <a:chExt cx="1219200" cy="914400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852412" y="2282230"/>
                  <a:ext cx="10668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2"/>
                      </a:solidFill>
                    </a:rPr>
                    <a:t>Gas-only Resources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62000" y="2055882"/>
                  <a:ext cx="1219200" cy="9144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52400" y="2391826"/>
                <a:ext cx="1074053" cy="1095280"/>
                <a:chOff x="762000" y="3049143"/>
                <a:chExt cx="1219200" cy="1295400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762000" y="3049143"/>
                  <a:ext cx="1219200" cy="12954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838200" y="3440322"/>
                  <a:ext cx="1066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2"/>
                      </a:solidFill>
                    </a:rPr>
                    <a:t>Dual-fuel Resources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531257" y="1170254"/>
                <a:ext cx="1219200" cy="523220"/>
                <a:chOff x="2286000" y="1989862"/>
                <a:chExt cx="1219200" cy="523220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2286000" y="2053233"/>
                  <a:ext cx="1219200" cy="39647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2286000" y="1989862"/>
                  <a:ext cx="1219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Gas Capacity </a:t>
                  </a:r>
                  <a:r>
                    <a:rPr lang="en-US" sz="1400" dirty="0" smtClean="0">
                      <a:solidFill>
                        <a:schemeClr val="bg1"/>
                      </a:solidFill>
                    </a:rPr>
                    <a:t>Non-firm Gas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539140" y="1637634"/>
                <a:ext cx="1219200" cy="523220"/>
                <a:chOff x="2286000" y="2662783"/>
                <a:chExt cx="1219200" cy="52322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2286000" y="2726154"/>
                  <a:ext cx="1219200" cy="39647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2286000" y="2662783"/>
                  <a:ext cx="1219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Gas Capacity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Firm Gas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531257" y="2237054"/>
                <a:ext cx="1219200" cy="523220"/>
                <a:chOff x="2286000" y="3093253"/>
                <a:chExt cx="1219200" cy="523220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2286000" y="3169453"/>
                  <a:ext cx="1219200" cy="39647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286000" y="3093253"/>
                  <a:ext cx="1219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Gas Capacity Non-firm </a:t>
                  </a:r>
                  <a:r>
                    <a:rPr lang="en-US" sz="1400" dirty="0" smtClean="0">
                      <a:solidFill>
                        <a:schemeClr val="bg1"/>
                      </a:solidFill>
                    </a:rPr>
                    <a:t>Gas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539140" y="2704434"/>
                <a:ext cx="1219200" cy="523220"/>
                <a:chOff x="2293883" y="3626723"/>
                <a:chExt cx="1219200" cy="523220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2293883" y="3687445"/>
                  <a:ext cx="1219200" cy="39647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293883" y="3626723"/>
                  <a:ext cx="1219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Gas Capacity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Firm </a:t>
                  </a:r>
                  <a:r>
                    <a:rPr lang="en-US" sz="1400" dirty="0" smtClean="0">
                      <a:solidFill>
                        <a:schemeClr val="bg1"/>
                      </a:solidFill>
                    </a:rPr>
                    <a:t>Gas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415643" y="3151454"/>
                <a:ext cx="1466193" cy="523220"/>
                <a:chOff x="3686503" y="2217921"/>
                <a:chExt cx="1466193" cy="52322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3810000" y="2278643"/>
                  <a:ext cx="1219200" cy="39647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686503" y="2217921"/>
                  <a:ext cx="14661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Oil Capacity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Tank-size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3338265" y="3787570"/>
                <a:ext cx="2514600" cy="523220"/>
                <a:chOff x="5181600" y="3413221"/>
                <a:chExt cx="2514600" cy="657635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5181600" y="3417291"/>
                  <a:ext cx="2514600" cy="612836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181601" y="3413221"/>
                  <a:ext cx="2485891" cy="657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Individual RFO Resources with </a:t>
                  </a:r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EFORd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3282317" y="1315704"/>
                <a:ext cx="2590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Aggregated Gas Energy</a:t>
                </a:r>
                <a:r>
                  <a:rPr lang="en-US" sz="1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2"/>
                    </a:solidFill>
                  </a:rPr>
                  <a:t>Limits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226457" y="1681763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376229" y="1431863"/>
                <a:ext cx="155028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1378857" y="1945378"/>
                <a:ext cx="155028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376229" y="1431863"/>
                <a:ext cx="0" cy="5135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226457" y="2999054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376229" y="2465654"/>
                <a:ext cx="155028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1378857" y="2999053"/>
                <a:ext cx="155028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371601" y="2465654"/>
                <a:ext cx="0" cy="1001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1374914" y="3456253"/>
                <a:ext cx="155028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750457" y="1431863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750457" y="2465654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750457" y="2999053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057270" y="3164822"/>
                <a:ext cx="290264" cy="37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902857" y="1431863"/>
                <a:ext cx="0" cy="15772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70" idx="3"/>
              </p:cNvCxnSpPr>
              <p:nvPr/>
            </p:nvCxnSpPr>
            <p:spPr>
              <a:xfrm>
                <a:off x="2758340" y="1899244"/>
                <a:ext cx="579924" cy="53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152400" y="3778544"/>
                <a:ext cx="1077370" cy="515910"/>
                <a:chOff x="762000" y="3017894"/>
                <a:chExt cx="1219200" cy="132664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762000" y="3049143"/>
                  <a:ext cx="1219200" cy="12954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838200" y="3017894"/>
                  <a:ext cx="1066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2"/>
                      </a:solidFill>
                    </a:rPr>
                    <a:t>Oil Resources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34" name="Straight Arrow Connector 33"/>
              <p:cNvCxnSpPr/>
              <p:nvPr/>
            </p:nvCxnSpPr>
            <p:spPr>
              <a:xfrm>
                <a:off x="1245936" y="4038067"/>
                <a:ext cx="303485" cy="6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1415643" y="3771234"/>
                <a:ext cx="1466193" cy="523220"/>
                <a:chOff x="3686503" y="2217921"/>
                <a:chExt cx="1466193" cy="52322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810000" y="2278643"/>
                  <a:ext cx="1219200" cy="39647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3686503" y="2217921"/>
                  <a:ext cx="14661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Oil Capacity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Tank-size</a:t>
                  </a:r>
                </a:p>
              </p:txBody>
            </p:sp>
          </p:grpSp>
          <p:cxnSp>
            <p:nvCxnSpPr>
              <p:cNvPr id="36" name="Straight Arrow Connector 35"/>
              <p:cNvCxnSpPr/>
              <p:nvPr/>
            </p:nvCxnSpPr>
            <p:spPr>
              <a:xfrm flipV="1">
                <a:off x="3067675" y="4143265"/>
                <a:ext cx="277480" cy="52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318015" y="2724150"/>
                <a:ext cx="2594047" cy="523220"/>
                <a:chOff x="5162516" y="2438721"/>
                <a:chExt cx="2594047" cy="657635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5162516" y="2483369"/>
                  <a:ext cx="2514600" cy="61283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5180852" y="2438721"/>
                  <a:ext cx="2575711" cy="657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</a:rPr>
                    <a:t>A Storage Resource representing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Bi-weekly </a:t>
                  </a:r>
                  <a:r>
                    <a:rPr lang="en-US" sz="1400" dirty="0">
                      <a:solidFill>
                        <a:schemeClr val="bg1"/>
                      </a:solidFill>
                    </a:rPr>
                    <a:t>Available </a:t>
                  </a:r>
                  <a:r>
                    <a:rPr lang="en-US" sz="1400" dirty="0" smtClean="0">
                      <a:solidFill>
                        <a:schemeClr val="bg1"/>
                      </a:solidFill>
                    </a:rPr>
                    <a:t>DFO Oil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3302194" y="3479368"/>
                <a:ext cx="24684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Individual RFO Capacity Limits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5938316" y="1313832"/>
                <a:ext cx="377928" cy="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 rot="16200000">
                <a:off x="5500461" y="1289545"/>
                <a:ext cx="12573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Seasonal Risks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92479" y="908892"/>
                <a:ext cx="19296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Resource Accreditation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6359458" y="2724150"/>
                <a:ext cx="2612717" cy="523220"/>
                <a:chOff x="4619554" y="3095543"/>
                <a:chExt cx="4215134" cy="71645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4705897" y="3125332"/>
                  <a:ext cx="3920284" cy="68409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4619554" y="3095543"/>
                  <a:ext cx="4215134" cy="716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Individual DFO Resources with Oil DQC and </a:t>
                  </a:r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EFORd</a:t>
                  </a:r>
                  <a:r>
                    <a:rPr lang="en-US" sz="1400" dirty="0" smtClean="0">
                      <a:solidFill>
                        <a:schemeClr val="bg1"/>
                      </a:solidFill>
                    </a:rPr>
                    <a:t> 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1490451" y="892373"/>
                <a:ext cx="12573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Qualification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657600" y="892373"/>
                <a:ext cx="20929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Risk Assessment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319182" y="1614725"/>
                <a:ext cx="2513433" cy="569037"/>
                <a:chOff x="5093083" y="2205783"/>
                <a:chExt cx="2590802" cy="569037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105400" y="2205783"/>
                  <a:ext cx="2514600" cy="569037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5093083" y="2246336"/>
                  <a:ext cx="25908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A Profile Resource representing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Hourly Available Total Gas</a:t>
                  </a: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6399225" y="1471671"/>
                <a:ext cx="2516176" cy="1086779"/>
                <a:chOff x="5093083" y="2062729"/>
                <a:chExt cx="2590802" cy="1086779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5105400" y="2062729"/>
                  <a:ext cx="2514600" cy="108677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5093083" y="2169231"/>
                  <a:ext cx="259080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A Profile Resource representing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Hourly Available Total Gas (with Allocation of the Fleet value to individual resources)</a:t>
                  </a:r>
                </a:p>
              </p:txBody>
            </p:sp>
          </p:grpSp>
          <p:cxnSp>
            <p:nvCxnSpPr>
              <p:cNvPr id="85" name="Straight Connector 84"/>
              <p:cNvCxnSpPr/>
              <p:nvPr/>
            </p:nvCxnSpPr>
            <p:spPr>
              <a:xfrm>
                <a:off x="2743200" y="340995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743200" y="401955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902857" y="3409950"/>
                <a:ext cx="0" cy="6197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3048000" y="3181350"/>
                <a:ext cx="1697" cy="9645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2895600" y="371475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3288772" y="2419350"/>
                <a:ext cx="2411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Aggregated DFO Energy Limits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6354117" y="3768120"/>
                <a:ext cx="2612717" cy="523220"/>
                <a:chOff x="4619554" y="3095541"/>
                <a:chExt cx="4215134" cy="716450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4705897" y="3125332"/>
                  <a:ext cx="3920284" cy="68409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4619554" y="3095541"/>
                  <a:ext cx="4215134" cy="716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Individual RFO Resources with </a:t>
                  </a:r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EFORd</a:t>
                  </a:r>
                  <a:r>
                    <a:rPr lang="en-US" sz="1400" dirty="0" smtClean="0">
                      <a:solidFill>
                        <a:schemeClr val="bg1"/>
                      </a:solidFill>
                    </a:rPr>
                    <a:t> 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90" name="Straight Arrow Connector 89"/>
            <p:cNvCxnSpPr/>
            <p:nvPr/>
          </p:nvCxnSpPr>
          <p:spPr>
            <a:xfrm flipV="1">
              <a:off x="5830888" y="2963853"/>
              <a:ext cx="576748" cy="3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5750570" y="1953596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5838906" y="3949899"/>
              <a:ext cx="576748" cy="3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3230076" y="1504949"/>
            <a:ext cx="2637324" cy="669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243129" y="2559185"/>
            <a:ext cx="2637324" cy="669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278076" y="1288260"/>
            <a:ext cx="2688758" cy="13429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9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43051"/>
            <a:ext cx="8001000" cy="10215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Gas and Oil Models in Seasonal Risk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1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673733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Role of Seasonal </a:t>
            </a:r>
            <a:r>
              <a:rPr lang="en-US" dirty="0" smtClean="0"/>
              <a:t>Risks in QMRIC Calculation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1550"/>
            <a:ext cx="8458200" cy="38826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resource’s QMRIC </a:t>
            </a:r>
            <a:r>
              <a:rPr lang="en-US" dirty="0" smtClean="0"/>
              <a:t>reflects </a:t>
            </a:r>
            <a:r>
              <a:rPr lang="en-US" dirty="0"/>
              <a:t>its </a:t>
            </a:r>
            <a:r>
              <a:rPr lang="en-US" dirty="0" smtClean="0"/>
              <a:t>annual contribution to adequacy, which includes summer and winter contributions </a:t>
            </a:r>
            <a:r>
              <a:rPr lang="en-US" dirty="0"/>
              <a:t>during the simulated summer and winter </a:t>
            </a:r>
            <a:r>
              <a:rPr lang="en-US" b="1" dirty="0"/>
              <a:t>MRI reliability </a:t>
            </a:r>
            <a:r>
              <a:rPr lang="en-US" b="1" dirty="0" smtClean="0"/>
              <a:t>hours</a:t>
            </a:r>
            <a:r>
              <a:rPr lang="en-US" dirty="0" smtClean="0"/>
              <a:t>, respectively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resource’s seasonal MRI (</a:t>
            </a:r>
            <a:r>
              <a:rPr lang="en-US" dirty="0" err="1" smtClean="0"/>
              <a:t>hrs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) reflects its expected performing time associated with its seasonal QC during the MRI reliability hours of the season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With </a:t>
            </a:r>
            <a:r>
              <a:rPr lang="en-US" dirty="0"/>
              <a:t>zero risk in one season, </a:t>
            </a:r>
            <a:r>
              <a:rPr lang="en-US" dirty="0" smtClean="0"/>
              <a:t>the MRI of the season is 0 and the </a:t>
            </a:r>
            <a:r>
              <a:rPr lang="en-US" dirty="0"/>
              <a:t>resource’s QMRIC will </a:t>
            </a:r>
            <a:r>
              <a:rPr lang="en-US" dirty="0" smtClean="0"/>
              <a:t>be solely determined in the other season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seasonal risk levels play an important role </a:t>
            </a:r>
            <a:r>
              <a:rPr lang="en-US" dirty="0" smtClean="0"/>
              <a:t>in determining QMRIC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02159" y="2035011"/>
            <a:ext cx="7304974" cy="1222539"/>
            <a:chOff x="902159" y="1882611"/>
            <a:chExt cx="7304974" cy="1222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01533" y="1882611"/>
                  <a:ext cx="6705600" cy="624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𝑀𝑅𝐼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𝑀𝑅𝐼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𝑝𝑒𝑟𝑓𝑒𝑐𝑡</m:t>
                                </m:r>
                              </m:sub>
                            </m:sSub>
                          </m:den>
                        </m:f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𝑆𝑢𝑚𝑚𝑒𝑟𝑄𝐶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𝑆𝑢𝑚𝑚𝑒𝑟𝑀𝑅𝐼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𝑀𝑅𝐼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𝑝𝑒𝑟𝑓𝑒𝑐𝑡</m:t>
                                </m:r>
                              </m:sub>
                            </m:sSub>
                          </m:den>
                        </m:f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𝑊𝑖𝑛𝑡𝑒𝑟𝑄𝐶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𝑊𝑖𝑛𝑡𝑒𝑟𝑀𝑅𝐼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𝑀𝑅𝐼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𝑝𝑒𝑟𝑓𝑒𝑐𝑡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533" y="1882611"/>
                  <a:ext cx="6705600" cy="6243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3254133" y="1882611"/>
              <a:ext cx="2438400" cy="6243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21133" y="1882611"/>
              <a:ext cx="2209800" cy="6243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4133" y="2452222"/>
              <a:ext cx="23846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“Summer contribution or </a:t>
              </a:r>
              <a:r>
                <a:rPr lang="en-US" dirty="0" err="1" smtClean="0"/>
                <a:t>QMRIC</a:t>
              </a:r>
              <a:r>
                <a:rPr lang="en-US" baseline="-25000" dirty="0" err="1" smtClean="0"/>
                <a:t>Summer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00683" y="2458819"/>
              <a:ext cx="2230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“Winter </a:t>
              </a:r>
              <a:r>
                <a:rPr lang="en-US" dirty="0"/>
                <a:t>contribution </a:t>
              </a:r>
              <a:r>
                <a:rPr lang="en-US" dirty="0" smtClean="0"/>
                <a:t>or </a:t>
              </a:r>
              <a:r>
                <a:rPr lang="en-US" dirty="0" err="1" smtClean="0"/>
                <a:t>QMRIC</a:t>
              </a:r>
              <a:r>
                <a:rPr lang="en-US" baseline="-25000" dirty="0" err="1" smtClean="0"/>
                <a:t>Winter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2159" y="2458819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“Annual contribution or QMRIC”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77733" y="1887415"/>
              <a:ext cx="1447800" cy="6243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924799" y="69058"/>
            <a:ext cx="1153351" cy="6001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Introduced</a:t>
            </a:r>
          </a:p>
          <a:p>
            <a:pPr algn="ctr"/>
            <a:r>
              <a:rPr lang="en-US" sz="1100" dirty="0" smtClean="0"/>
              <a:t>February 2023</a:t>
            </a:r>
            <a:br>
              <a:rPr lang="en-US" sz="1100" dirty="0" smtClean="0"/>
            </a:br>
            <a:r>
              <a:rPr lang="en-US" sz="1100" dirty="0" smtClean="0"/>
              <a:t>MC/RC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2553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of Seasonal Risk Assessment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to </a:t>
            </a:r>
            <a:r>
              <a:rPr lang="en-US" dirty="0"/>
              <a:t>the lack of </a:t>
            </a:r>
            <a:r>
              <a:rPr lang="en-US" dirty="0" smtClean="0"/>
              <a:t>seasonal </a:t>
            </a:r>
            <a:r>
              <a:rPr lang="en-US" dirty="0"/>
              <a:t>resource adequacy </a:t>
            </a:r>
            <a:r>
              <a:rPr lang="en-US" dirty="0" smtClean="0"/>
              <a:t>criteria, the proposed seasonal </a:t>
            </a:r>
            <a:r>
              <a:rPr lang="en-US" dirty="0"/>
              <a:t>risk assessment </a:t>
            </a:r>
            <a:r>
              <a:rPr lang="en-US" dirty="0" smtClean="0"/>
              <a:t>will establish the seasonal </a:t>
            </a:r>
            <a:r>
              <a:rPr lang="en-US" dirty="0"/>
              <a:t>risk </a:t>
            </a:r>
            <a:r>
              <a:rPr lang="en-US" dirty="0" smtClean="0"/>
              <a:t>levels under expected resource performance and 1-in-10 load conditions 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Winter risk is mainly driven by energy </a:t>
            </a:r>
            <a:r>
              <a:rPr lang="en-US" dirty="0"/>
              <a:t>limitations </a:t>
            </a:r>
            <a:r>
              <a:rPr lang="en-US" dirty="0" smtClean="0"/>
              <a:t>(e.g., gas </a:t>
            </a:r>
            <a:r>
              <a:rPr lang="en-US" dirty="0"/>
              <a:t>and </a:t>
            </a:r>
            <a:r>
              <a:rPr lang="en-US" dirty="0" smtClean="0"/>
              <a:t>oil)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Summer </a:t>
            </a:r>
            <a:r>
              <a:rPr lang="en-US" dirty="0" smtClean="0"/>
              <a:t>risk </a:t>
            </a:r>
            <a:r>
              <a:rPr lang="en-US" dirty="0"/>
              <a:t>is mainly driven by </a:t>
            </a:r>
            <a:r>
              <a:rPr lang="en-US" dirty="0" smtClean="0"/>
              <a:t>capacity limitations (e.g., outages)</a:t>
            </a:r>
          </a:p>
          <a:p>
            <a:r>
              <a:rPr lang="en-US" dirty="0" smtClean="0"/>
              <a:t>These seasonal risk levels will be measured </a:t>
            </a:r>
            <a:r>
              <a:rPr lang="en-US" dirty="0"/>
              <a:t>in LOLE to be consistent with the </a:t>
            </a:r>
            <a:r>
              <a:rPr lang="en-US" dirty="0" smtClean="0"/>
              <a:t>1-in-10 annual criterion and used as inputs for the resource accreditation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3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Revised Gas Model for Seasonal Risk Assessment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458200" cy="36095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Under the new proposal, the gas limitation for </a:t>
            </a:r>
            <a:r>
              <a:rPr lang="en-US" dirty="0"/>
              <a:t>the winter period </a:t>
            </a:r>
            <a:r>
              <a:rPr lang="en-US" dirty="0" smtClean="0"/>
              <a:t>will be represented by </a:t>
            </a:r>
            <a:r>
              <a:rPr lang="en-US" b="1" dirty="0"/>
              <a:t>HDD-correlated</a:t>
            </a:r>
            <a:r>
              <a:rPr lang="en-US" b="1" dirty="0" smtClean="0"/>
              <a:t> </a:t>
            </a:r>
            <a:r>
              <a:rPr lang="en-US" b="1" dirty="0"/>
              <a:t>daily </a:t>
            </a:r>
            <a:r>
              <a:rPr lang="en-US" b="1" dirty="0" smtClean="0"/>
              <a:t>total available gas </a:t>
            </a:r>
            <a:r>
              <a:rPr lang="en-US" dirty="0" smtClean="0"/>
              <a:t>(</a:t>
            </a:r>
            <a:r>
              <a:rPr lang="en-US" dirty="0"/>
              <a:t>including pipeline gas and LNG)</a:t>
            </a:r>
            <a:endParaRPr lang="en-US" b="1" dirty="0" smtClean="0"/>
          </a:p>
          <a:p>
            <a:pPr lvl="1">
              <a:spcBef>
                <a:spcPts val="600"/>
              </a:spcBef>
            </a:pPr>
            <a:r>
              <a:rPr lang="en-US" dirty="0"/>
              <a:t>The relationship between daily available gas and </a:t>
            </a:r>
            <a:r>
              <a:rPr lang="en-US" dirty="0" smtClean="0"/>
              <a:t>HDD will be formulated based on historical data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daily available gas will be converted to the daily total gas generation using the gas fleet heat rate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daily total gas generation will be distributed to hours of the day based on the historical gas generation pattern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revised gas model will </a:t>
            </a:r>
            <a:r>
              <a:rPr lang="en-US" dirty="0" smtClean="0"/>
              <a:t>more accurately represent the total available gas for generation in the winter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8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715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</a:t>
            </a:r>
            <a:r>
              <a:rPr lang="en-US" dirty="0"/>
              <a:t>Gas </a:t>
            </a:r>
            <a:r>
              <a:rPr lang="en-US" dirty="0" smtClean="0"/>
              <a:t>Model </a:t>
            </a:r>
            <a:r>
              <a:rPr lang="en-US" dirty="0"/>
              <a:t>for Seasonal Risk </a:t>
            </a:r>
            <a:r>
              <a:rPr lang="en-US" dirty="0" smtClean="0"/>
              <a:t>Assessment,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458200" cy="3609516"/>
          </a:xfrm>
        </p:spPr>
        <p:txBody>
          <a:bodyPr>
            <a:normAutofit/>
          </a:bodyPr>
          <a:lstStyle/>
          <a:p>
            <a:r>
              <a:rPr lang="en-US" dirty="0"/>
              <a:t>Under the new proposal, the </a:t>
            </a:r>
            <a:r>
              <a:rPr lang="en-US" dirty="0" smtClean="0"/>
              <a:t>aggregated </a:t>
            </a:r>
            <a:r>
              <a:rPr lang="en-US" dirty="0"/>
              <a:t>gas </a:t>
            </a:r>
            <a:r>
              <a:rPr lang="en-US" dirty="0" smtClean="0"/>
              <a:t>capacity (from </a:t>
            </a:r>
            <a:r>
              <a:rPr lang="en-US" dirty="0"/>
              <a:t>gas-only </a:t>
            </a:r>
            <a:r>
              <a:rPr lang="en-US" dirty="0" smtClean="0"/>
              <a:t>and dual-fuel resources) will </a:t>
            </a:r>
            <a:r>
              <a:rPr lang="en-US" dirty="0"/>
              <a:t>be modeled as </a:t>
            </a:r>
            <a:r>
              <a:rPr lang="en-US" dirty="0" smtClean="0"/>
              <a:t>a single </a:t>
            </a:r>
            <a:r>
              <a:rPr lang="en-US" b="1" dirty="0" smtClean="0"/>
              <a:t>hourly profile </a:t>
            </a:r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smtClean="0"/>
              <a:t>winter period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single profile model for total available gas replaces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previously separate pipeline and LNG models for the winter period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gas-only and dual-fuel resources </a:t>
            </a:r>
            <a:r>
              <a:rPr lang="en-US" dirty="0" smtClean="0"/>
              <a:t>will </a:t>
            </a:r>
            <a:r>
              <a:rPr lang="en-US" dirty="0"/>
              <a:t>continue to be modeled as individual thermal resources at their winter QC (without </a:t>
            </a:r>
            <a:r>
              <a:rPr lang="en-US" dirty="0" smtClean="0"/>
              <a:t>energy limitations) </a:t>
            </a:r>
            <a:r>
              <a:rPr lang="en-US" dirty="0"/>
              <a:t>in other </a:t>
            </a:r>
            <a:r>
              <a:rPr lang="en-US" dirty="0" smtClean="0"/>
              <a:t>months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800" u="sng" dirty="0" smtClean="0"/>
              <a:t>* Model </a:t>
            </a:r>
            <a:r>
              <a:rPr lang="en-US" sz="1800" u="sng" dirty="0"/>
              <a:t>details will be presented </a:t>
            </a:r>
            <a:r>
              <a:rPr lang="en-US" sz="1800" u="sng" dirty="0" smtClean="0"/>
              <a:t>at upcoming RC meetings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199462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Oil Model </a:t>
            </a:r>
            <a:r>
              <a:rPr lang="en-US" dirty="0"/>
              <a:t>for Seasonal Risk Assessment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Under the new proposal, an </a:t>
            </a:r>
            <a:r>
              <a:rPr lang="en-US" b="1" dirty="0" smtClean="0"/>
              <a:t>aggregated oil energy limit </a:t>
            </a:r>
            <a:r>
              <a:rPr lang="en-US" dirty="0" smtClean="0"/>
              <a:t>will be modeled </a:t>
            </a:r>
            <a:r>
              <a:rPr lang="en-US" dirty="0"/>
              <a:t>in </a:t>
            </a:r>
            <a:r>
              <a:rPr lang="en-US" dirty="0" smtClean="0"/>
              <a:t>the seasonal </a:t>
            </a:r>
            <a:r>
              <a:rPr lang="en-US" dirty="0"/>
              <a:t>risk </a:t>
            </a:r>
            <a:r>
              <a:rPr lang="en-US" dirty="0" smtClean="0"/>
              <a:t>assessment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Based on historical cold weather patterns, a </a:t>
            </a:r>
            <a:r>
              <a:rPr lang="en-US" b="1" dirty="0" smtClean="0"/>
              <a:t>two-week timeframe</a:t>
            </a:r>
            <a:r>
              <a:rPr lang="en-US" dirty="0" smtClean="0"/>
              <a:t> will be used for representing the oil energy limitation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limit will represent total oil supply for </a:t>
            </a:r>
            <a:r>
              <a:rPr lang="en-US" b="1" dirty="0" smtClean="0"/>
              <a:t>aggregated DFO</a:t>
            </a:r>
            <a:r>
              <a:rPr lang="en-US" dirty="0" smtClean="0"/>
              <a:t> resources within two weeks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</a:t>
            </a:r>
            <a:r>
              <a:rPr lang="en-US" dirty="0" smtClean="0"/>
              <a:t>limit </a:t>
            </a:r>
            <a:r>
              <a:rPr lang="en-US" dirty="0"/>
              <a:t>will be </a:t>
            </a:r>
            <a:r>
              <a:rPr lang="en-US" dirty="0" smtClean="0"/>
              <a:t>established </a:t>
            </a:r>
            <a:r>
              <a:rPr lang="en-US" dirty="0"/>
              <a:t>based on </a:t>
            </a:r>
            <a:r>
              <a:rPr lang="en-US" b="1" dirty="0"/>
              <a:t>historical starting inventory levels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smtClean="0"/>
              <a:t>replenishments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No energy limit is considered for Residual Fuel Oil (RFO) units as they typically have large </a:t>
            </a:r>
            <a:r>
              <a:rPr lang="en-US" dirty="0"/>
              <a:t>tank </a:t>
            </a:r>
            <a:r>
              <a:rPr lang="en-US" dirty="0" smtClean="0"/>
              <a:t>sizes and their large historical </a:t>
            </a:r>
            <a:r>
              <a:rPr lang="en-US" dirty="0"/>
              <a:t>inventory </a:t>
            </a:r>
            <a:r>
              <a:rPr lang="en-US" dirty="0" smtClean="0"/>
              <a:t>levels allow for continuous operation over two weeks </a:t>
            </a:r>
            <a:endParaRPr lang="en-US" dirty="0"/>
          </a:p>
          <a:p>
            <a:r>
              <a:rPr lang="en-US" dirty="0" smtClean="0"/>
              <a:t>The aggregated energy limit will provide a </a:t>
            </a:r>
            <a:r>
              <a:rPr lang="en-US" b="1" dirty="0" smtClean="0"/>
              <a:t>more accurate characterization of </a:t>
            </a:r>
            <a:r>
              <a:rPr lang="en-US" b="1" dirty="0"/>
              <a:t>the winter risk </a:t>
            </a:r>
            <a:r>
              <a:rPr lang="en-US" dirty="0"/>
              <a:t>impact of oil </a:t>
            </a:r>
            <a:r>
              <a:rPr lang="en-US" dirty="0" smtClean="0"/>
              <a:t>limitations in the winter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79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Oil Model </a:t>
            </a:r>
            <a:r>
              <a:rPr lang="en-US" dirty="0"/>
              <a:t>for </a:t>
            </a:r>
            <a:r>
              <a:rPr lang="en-US" dirty="0" smtClean="0"/>
              <a:t>Seasonal </a:t>
            </a:r>
            <a:r>
              <a:rPr lang="en-US" dirty="0"/>
              <a:t>Risk </a:t>
            </a:r>
            <a:r>
              <a:rPr lang="en-US" dirty="0" smtClean="0"/>
              <a:t>Assessment, Cont’d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534400" cy="360951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Under the new proposal, </a:t>
            </a:r>
            <a:r>
              <a:rPr lang="en-US" dirty="0" smtClean="0"/>
              <a:t>the total DFO capacity (from oil-only and dual-fuel resources) will be </a:t>
            </a:r>
            <a:r>
              <a:rPr lang="en-US" dirty="0"/>
              <a:t>modeled </a:t>
            </a:r>
            <a:r>
              <a:rPr lang="en-US" dirty="0" smtClean="0"/>
              <a:t>as an </a:t>
            </a:r>
            <a:r>
              <a:rPr lang="en-US" b="1" dirty="0" smtClean="0"/>
              <a:t>aggregated storage resource </a:t>
            </a:r>
            <a:r>
              <a:rPr lang="en-US" dirty="0" smtClean="0"/>
              <a:t>with energy limits over two-week periods in the winter risk assessment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On a </a:t>
            </a:r>
            <a:r>
              <a:rPr lang="en-US" b="1" dirty="0"/>
              <a:t>rolling basis</a:t>
            </a:r>
            <a:r>
              <a:rPr lang="en-US" dirty="0"/>
              <a:t>, the winter period (December </a:t>
            </a:r>
            <a:r>
              <a:rPr lang="en-US" dirty="0" smtClean="0"/>
              <a:t>through </a:t>
            </a:r>
            <a:r>
              <a:rPr lang="en-US" dirty="0"/>
              <a:t>February) will be divided into a series of independent two-week assessment periods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During each of these two-week assessment </a:t>
            </a:r>
            <a:r>
              <a:rPr lang="en-US" dirty="0" smtClean="0"/>
              <a:t>periods, </a:t>
            </a:r>
            <a:r>
              <a:rPr lang="en-US" dirty="0"/>
              <a:t>the total amount of energy from DFO units will be </a:t>
            </a:r>
            <a:r>
              <a:rPr lang="en-US" dirty="0" smtClean="0"/>
              <a:t>limited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 smtClean="0"/>
              <a:t>DFO resources will continue to be modeled as individual </a:t>
            </a:r>
            <a:r>
              <a:rPr lang="en-US" dirty="0"/>
              <a:t>thermal resources </a:t>
            </a:r>
            <a:r>
              <a:rPr lang="en-US" dirty="0" smtClean="0"/>
              <a:t>for other months (March to November)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RFO </a:t>
            </a:r>
            <a:r>
              <a:rPr lang="en-US" dirty="0"/>
              <a:t>resources </a:t>
            </a:r>
            <a:r>
              <a:rPr lang="en-US" dirty="0" smtClean="0"/>
              <a:t>will be </a:t>
            </a:r>
            <a:r>
              <a:rPr lang="en-US" dirty="0"/>
              <a:t>modeled </a:t>
            </a:r>
            <a:r>
              <a:rPr lang="en-US" dirty="0" smtClean="0"/>
              <a:t>as individual </a:t>
            </a:r>
            <a:r>
              <a:rPr lang="en-US" dirty="0"/>
              <a:t>thermal resources </a:t>
            </a:r>
            <a:r>
              <a:rPr lang="en-US" dirty="0" smtClean="0"/>
              <a:t>for all months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u="sng" dirty="0" smtClean="0"/>
              <a:t>* Model details will be presented at upcoming RC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48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Takeaways of Revised Oil and Gas Models in Seasonal Risk Assessment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newly proposed gas and oil models better capture the characteristics of gas and oil energy </a:t>
            </a:r>
            <a:r>
              <a:rPr lang="en-US" dirty="0" smtClean="0"/>
              <a:t>limitations </a:t>
            </a:r>
            <a:r>
              <a:rPr lang="en-US" dirty="0"/>
              <a:t>and historical performance in the winter period, and therefore are expected to yield a more </a:t>
            </a:r>
            <a:r>
              <a:rPr lang="en-US" dirty="0" smtClean="0"/>
              <a:t>accurate winter </a:t>
            </a:r>
            <a:r>
              <a:rPr lang="en-US" dirty="0"/>
              <a:t>risk </a:t>
            </a:r>
            <a:r>
              <a:rPr lang="en-US" dirty="0" smtClean="0"/>
              <a:t>level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seasonal risk levels will serve as </a:t>
            </a:r>
            <a:r>
              <a:rPr lang="en-US" dirty="0" smtClean="0"/>
              <a:t>inputs for </a:t>
            </a:r>
            <a:r>
              <a:rPr lang="en-US" dirty="0"/>
              <a:t>the </a:t>
            </a:r>
            <a:r>
              <a:rPr lang="en-US" dirty="0" smtClean="0"/>
              <a:t>accreditation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9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157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FCA 19 (with a one-year delay)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21752" y="1352550"/>
            <a:ext cx="8277226" cy="3486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Resource Capacity Accreditation (RCA) project proposes improvements to ISO-NE’s accreditation processes in the Forward Capacity Market (FCM) to further support a reliable, clean-energy transition by implementing methodologies that will more appropriately accredit resource contributions to resource adequacy as the resource mix transforms</a:t>
            </a:r>
          </a:p>
          <a:p>
            <a:r>
              <a:rPr lang="en-US" dirty="0" smtClean="0"/>
              <a:t>A </a:t>
            </a:r>
            <a:r>
              <a:rPr lang="en-US" dirty="0"/>
              <a:t>software bug </a:t>
            </a:r>
            <a:r>
              <a:rPr lang="en-US" dirty="0" smtClean="0"/>
              <a:t>triggered </a:t>
            </a:r>
            <a:r>
              <a:rPr lang="en-US" dirty="0"/>
              <a:t>the review of winter risk modeling and </a:t>
            </a:r>
            <a:r>
              <a:rPr lang="en-US" dirty="0" smtClean="0"/>
              <a:t>an </a:t>
            </a:r>
            <a:r>
              <a:rPr lang="en-US" dirty="0"/>
              <a:t>adjustment to </a:t>
            </a:r>
            <a:r>
              <a:rPr lang="en-US" dirty="0" smtClean="0"/>
              <a:t>the RCA project schedule</a:t>
            </a:r>
          </a:p>
          <a:p>
            <a:r>
              <a:rPr lang="en-US" dirty="0" smtClean="0"/>
              <a:t>While </a:t>
            </a:r>
            <a:r>
              <a:rPr lang="en-US" dirty="0"/>
              <a:t>the region is assessing </a:t>
            </a:r>
            <a:r>
              <a:rPr lang="en-US" dirty="0" smtClean="0"/>
              <a:t>prompt </a:t>
            </a:r>
            <a:r>
              <a:rPr lang="en-US" dirty="0"/>
              <a:t>and/or seasonal options for the 2028-29 Capacity Commitment Period (CCP 19), this presentation resumes the RCA discussions under a forward, annual construct and targets proposed RCA improvements for the nineteenth Forward Capacity Auction (FCA 19) with a one-year </a:t>
            </a:r>
            <a:r>
              <a:rPr lang="en-US" dirty="0" smtClean="0"/>
              <a:t>delay</a:t>
            </a:r>
          </a:p>
          <a:p>
            <a:r>
              <a:rPr lang="en-US" dirty="0"/>
              <a:t>The focus of today’s presentation is </a:t>
            </a:r>
            <a:r>
              <a:rPr lang="en-US" dirty="0" smtClean="0"/>
              <a:t>to review a revised approach </a:t>
            </a:r>
            <a:r>
              <a:rPr lang="en-US" dirty="0"/>
              <a:t>to qualifying, modeling, and accrediting gas and oil resources in the </a:t>
            </a:r>
            <a:r>
              <a:rPr lang="en-US" dirty="0" smtClean="0"/>
              <a:t>winter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3608" y="361950"/>
            <a:ext cx="6096000" cy="285750"/>
          </a:xfrm>
        </p:spPr>
        <p:txBody>
          <a:bodyPr>
            <a:noAutofit/>
          </a:bodyPr>
          <a:lstStyle/>
          <a:p>
            <a:r>
              <a:rPr lang="en-US" sz="1800" dirty="0" smtClean="0"/>
              <a:t>Resource Capacity Accreditation in the Forward Capacity Market</a:t>
            </a:r>
            <a:endParaRPr lang="en-US" sz="18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Gas and Oil Models in Resource Accreditation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2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</a:t>
            </a:r>
            <a:r>
              <a:rPr lang="en-US" dirty="0" smtClean="0"/>
              <a:t>Seasonal </a:t>
            </a:r>
            <a:r>
              <a:rPr lang="en-US" dirty="0"/>
              <a:t>Risk Assessment and Resource Accreditation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1"/>
            <a:ext cx="8229600" cy="22062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seasonal </a:t>
            </a:r>
            <a:r>
              <a:rPr lang="en-US" dirty="0"/>
              <a:t>risk assessment process </a:t>
            </a:r>
            <a:r>
              <a:rPr lang="en-US" dirty="0" smtClean="0"/>
              <a:t>will establish </a:t>
            </a:r>
            <a:r>
              <a:rPr lang="en-US" dirty="0"/>
              <a:t>the </a:t>
            </a:r>
            <a:r>
              <a:rPr lang="en-US" dirty="0" smtClean="0"/>
              <a:t>summer and winter </a:t>
            </a:r>
            <a:r>
              <a:rPr lang="en-US" dirty="0"/>
              <a:t>risk </a:t>
            </a:r>
            <a:r>
              <a:rPr lang="en-US" dirty="0" smtClean="0"/>
              <a:t>levels, measured in LOLE consistent with the annual risk criterion</a:t>
            </a:r>
            <a:endParaRPr lang="en-US" dirty="0"/>
          </a:p>
          <a:p>
            <a:r>
              <a:rPr lang="en-US" dirty="0" smtClean="0"/>
              <a:t>The seasonal </a:t>
            </a:r>
            <a:r>
              <a:rPr lang="en-US" dirty="0"/>
              <a:t>risk </a:t>
            </a:r>
            <a:r>
              <a:rPr lang="en-US" dirty="0" smtClean="0"/>
              <a:t>levels </a:t>
            </a:r>
            <a:r>
              <a:rPr lang="en-US" dirty="0"/>
              <a:t>will be used for the construction of the </a:t>
            </a:r>
            <a:r>
              <a:rPr lang="en-US" dirty="0" smtClean="0"/>
              <a:t>RAA </a:t>
            </a:r>
            <a:r>
              <a:rPr lang="en-US" dirty="0"/>
              <a:t>base case 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Seasonal load adjustments will be used to obtain the seasonal risk levels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relationship of the two processes </a:t>
            </a:r>
            <a:r>
              <a:rPr lang="en-US" dirty="0" smtClean="0"/>
              <a:t>is </a:t>
            </a:r>
            <a:r>
              <a:rPr lang="en-US" dirty="0"/>
              <a:t>illustrated as </a:t>
            </a:r>
            <a:r>
              <a:rPr lang="en-US" dirty="0" smtClean="0"/>
              <a:t>follows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/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76400" y="3301643"/>
            <a:ext cx="5644244" cy="602237"/>
            <a:chOff x="1904999" y="3153398"/>
            <a:chExt cx="5644244" cy="6022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D02155-12F6-C15D-5403-90ABA8D147EF}"/>
                </a:ext>
              </a:extLst>
            </p:cNvPr>
            <p:cNvSpPr/>
            <p:nvPr/>
          </p:nvSpPr>
          <p:spPr>
            <a:xfrm>
              <a:off x="5339443" y="3165872"/>
              <a:ext cx="2057400" cy="5661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E688AC-B6AE-FED0-BA44-B7EE2834D6BC}"/>
                </a:ext>
              </a:extLst>
            </p:cNvPr>
            <p:cNvSpPr txBox="1"/>
            <p:nvPr/>
          </p:nvSpPr>
          <p:spPr>
            <a:xfrm>
              <a:off x="5339443" y="3160198"/>
              <a:ext cx="22098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+mn-lt"/>
                </a:rPr>
                <a:t>Revised Resource Accreditation Process</a:t>
              </a:r>
              <a:endParaRPr lang="en-US" sz="16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D75B32-8E9A-A750-BBA7-76E151FD599F}"/>
                </a:ext>
              </a:extLst>
            </p:cNvPr>
            <p:cNvSpPr/>
            <p:nvPr/>
          </p:nvSpPr>
          <p:spPr>
            <a:xfrm>
              <a:off x="1904999" y="3153398"/>
              <a:ext cx="2209799" cy="567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30E9EF-9270-5FF9-CA8D-1AA0F8F68EDD}"/>
                </a:ext>
              </a:extLst>
            </p:cNvPr>
            <p:cNvSpPr txBox="1"/>
            <p:nvPr/>
          </p:nvSpPr>
          <p:spPr>
            <a:xfrm>
              <a:off x="1966912" y="3170860"/>
              <a:ext cx="214788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+mn-lt"/>
                </a:rPr>
                <a:t>Revised Seasonal Risk Assessment Process</a:t>
              </a:r>
              <a:endParaRPr lang="en-US" sz="16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9F25BE-8651-A51F-D811-86FA73A3752E}"/>
                </a:ext>
              </a:extLst>
            </p:cNvPr>
            <p:cNvSpPr txBox="1"/>
            <p:nvPr/>
          </p:nvSpPr>
          <p:spPr>
            <a:xfrm>
              <a:off x="4114798" y="3153398"/>
              <a:ext cx="12192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Seasonal Risks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CDBB0CE-E25B-21F6-B891-A239D9D0ADCD}"/>
                </a:ext>
              </a:extLst>
            </p:cNvPr>
            <p:cNvCxnSpPr>
              <a:stCxn id="8" idx="3"/>
              <a:endCxn id="5" idx="1"/>
            </p:cNvCxnSpPr>
            <p:nvPr/>
          </p:nvCxnSpPr>
          <p:spPr>
            <a:xfrm flipV="1">
              <a:off x="4114799" y="3448940"/>
              <a:ext cx="1224644" cy="143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029200" y="398281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accreditation process calculates resource MRIs and QMRICs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1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Revised Gas and Oil Models in </a:t>
            </a:r>
            <a:r>
              <a:rPr lang="en-US" dirty="0" smtClean="0"/>
              <a:t>Accreditation </a:t>
            </a:r>
            <a:r>
              <a:rPr lang="en-US" dirty="0"/>
              <a:t>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RAA base case </a:t>
            </a:r>
            <a:r>
              <a:rPr lang="en-US" dirty="0" smtClean="0"/>
              <a:t>will be used </a:t>
            </a:r>
            <a:r>
              <a:rPr lang="en-US" dirty="0"/>
              <a:t>for </a:t>
            </a:r>
            <a:r>
              <a:rPr lang="en-US" dirty="0" smtClean="0"/>
              <a:t>resource </a:t>
            </a:r>
            <a:r>
              <a:rPr lang="en-US" dirty="0"/>
              <a:t>accreditation and demand </a:t>
            </a:r>
            <a:r>
              <a:rPr lang="en-US" dirty="0" smtClean="0"/>
              <a:t>curve construction </a:t>
            </a:r>
            <a:r>
              <a:rPr lang="en-US" dirty="0"/>
              <a:t>using the seasonal risk targets  </a:t>
            </a:r>
            <a:r>
              <a:rPr lang="en-US" dirty="0" smtClean="0"/>
              <a:t>established in the risk assessment process</a:t>
            </a:r>
            <a:endParaRPr lang="en-US" dirty="0"/>
          </a:p>
          <a:p>
            <a:r>
              <a:rPr lang="en-US" dirty="0" smtClean="0"/>
              <a:t>Under the new proposal, the RAA base case for accreditation will use the following gas and oil models: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Gas capacity (from gas-only and dual-fuel) will use </a:t>
            </a:r>
            <a:r>
              <a:rPr lang="en-US" dirty="0"/>
              <a:t>the same </a:t>
            </a:r>
            <a:r>
              <a:rPr lang="en-US" dirty="0" smtClean="0"/>
              <a:t>aggregated hourly profile as </a:t>
            </a:r>
            <a:r>
              <a:rPr lang="en-US" dirty="0"/>
              <a:t>the seasonal </a:t>
            </a:r>
            <a:r>
              <a:rPr lang="en-US" dirty="0" smtClean="0"/>
              <a:t>risk assessment process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Oil capacity (from oil-only and dual-fuel) including RFOs and DFOs will </a:t>
            </a:r>
            <a:r>
              <a:rPr lang="en-US" dirty="0"/>
              <a:t>be modeled as individual de-rated </a:t>
            </a:r>
            <a:r>
              <a:rPr lang="en-US" dirty="0" smtClean="0"/>
              <a:t>resources (same as previously proposed oil model) </a:t>
            </a:r>
          </a:p>
        </p:txBody>
      </p:sp>
    </p:spTree>
    <p:extLst>
      <p:ext uri="{BB962C8B-B14F-4D97-AF65-F5344CB8AC3E}">
        <p14:creationId xmlns:p14="http://schemas.microsoft.com/office/powerpoint/2010/main" val="395437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Oil Models in Risk Assessment Process and Accreditation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382000" cy="36095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Bi-weekly </a:t>
            </a:r>
            <a:r>
              <a:rPr lang="en-US" dirty="0"/>
              <a:t>energy </a:t>
            </a:r>
            <a:r>
              <a:rPr lang="en-US" dirty="0" smtClean="0"/>
              <a:t>limits will be modeled for the aggregated DFO capacity in the seasonal risk assessment process, while de-rated individual DFOs will </a:t>
            </a:r>
            <a:r>
              <a:rPr lang="en-US" dirty="0"/>
              <a:t>be</a:t>
            </a:r>
            <a:r>
              <a:rPr lang="en-US" dirty="0" smtClean="0"/>
              <a:t> modeled in the resource accreditation process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While </a:t>
            </a:r>
            <a:r>
              <a:rPr lang="en-US" dirty="0"/>
              <a:t>the bi-weekly energy limits </a:t>
            </a:r>
            <a:r>
              <a:rPr lang="en-US" dirty="0" smtClean="0"/>
              <a:t>better </a:t>
            </a:r>
            <a:r>
              <a:rPr lang="en-US" dirty="0"/>
              <a:t>characterize the system risk impact of oil supply </a:t>
            </a:r>
            <a:r>
              <a:rPr lang="en-US" dirty="0" smtClean="0"/>
              <a:t>constraints </a:t>
            </a:r>
            <a:r>
              <a:rPr lang="en-US" dirty="0"/>
              <a:t>including </a:t>
            </a:r>
            <a:r>
              <a:rPr lang="en-US" dirty="0" smtClean="0"/>
              <a:t>initial </a:t>
            </a:r>
            <a:r>
              <a:rPr lang="en-US" dirty="0"/>
              <a:t>inventory and replenishment</a:t>
            </a:r>
            <a:r>
              <a:rPr lang="en-US" dirty="0" smtClean="0"/>
              <a:t>, </a:t>
            </a:r>
            <a:r>
              <a:rPr lang="en-US" dirty="0"/>
              <a:t>they are not suitable for individual oil resource accreditation since </a:t>
            </a:r>
            <a:r>
              <a:rPr lang="en-US" dirty="0" smtClean="0"/>
              <a:t>unlike </a:t>
            </a:r>
            <a:r>
              <a:rPr lang="en-US" dirty="0"/>
              <a:t>gas resources, oil resources do not share a common infrastructure for their stored </a:t>
            </a:r>
            <a:r>
              <a:rPr lang="en-US" dirty="0" smtClean="0"/>
              <a:t>fuel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Without accurately modeling the timing of oil replenishment, the bi-weekly energy limit may </a:t>
            </a:r>
            <a:r>
              <a:rPr lang="en-US" dirty="0" smtClean="0"/>
              <a:t>link </a:t>
            </a:r>
            <a:r>
              <a:rPr lang="en-US" dirty="0"/>
              <a:t>multiple loss of load events during a 2-week period, resulting in an overstated duration of MRI reliability events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Different models are used in the two processes with different focuses: the risk assessment process focuses on system </a:t>
            </a:r>
            <a:r>
              <a:rPr lang="en-US" dirty="0"/>
              <a:t>risks based on expected system conditions, </a:t>
            </a:r>
            <a:r>
              <a:rPr lang="en-US" dirty="0" smtClean="0"/>
              <a:t>and the accreditation process focuses on individual resource accreditations </a:t>
            </a:r>
            <a:r>
              <a:rPr lang="en-US" dirty="0"/>
              <a:t>based on infrastructure limitations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4160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Fuel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following requirements will continue to be used to qualify the capacity associated with gas </a:t>
            </a:r>
            <a:r>
              <a:rPr lang="en-US" dirty="0"/>
              <a:t>arrangements and oil </a:t>
            </a:r>
            <a:r>
              <a:rPr lang="en-US" dirty="0" smtClean="0"/>
              <a:t>storage capability: 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Daily Operating Hours Requirement (DOHR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Seasonal Operating Hours Requirement </a:t>
            </a:r>
            <a:r>
              <a:rPr lang="en-US" dirty="0" smtClean="0"/>
              <a:t>(SOHR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Oil </a:t>
            </a:r>
            <a:r>
              <a:rPr lang="en-US" dirty="0"/>
              <a:t>Storage Hours Requirement </a:t>
            </a:r>
            <a:r>
              <a:rPr lang="en-US" dirty="0" smtClean="0"/>
              <a:t>(OSHR</a:t>
            </a:r>
            <a:r>
              <a:rPr lang="en-US" dirty="0"/>
              <a:t>)</a:t>
            </a:r>
          </a:p>
          <a:p>
            <a:r>
              <a:rPr lang="en-US" dirty="0" smtClean="0"/>
              <a:t>The application of these requirements remains </a:t>
            </a:r>
            <a:r>
              <a:rPr lang="en-US" dirty="0"/>
              <a:t>unchanged 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/>
              <a:t>Values are being reviewed and will be presented at the January MC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1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Fuel-backed Capacity Qualification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458200" cy="3723089"/>
          </a:xfrm>
        </p:spPr>
        <p:txBody>
          <a:bodyPr>
            <a:normAutofit/>
          </a:bodyPr>
          <a:lstStyle/>
          <a:p>
            <a:r>
              <a:rPr lang="en-US" dirty="0" smtClean="0"/>
              <a:t>Volumes of gas contracts or oil storage capability will be converted to hours of operation, i.e., Daily Operating Hours (DOH), </a:t>
            </a:r>
            <a:r>
              <a:rPr lang="en-US" dirty="0"/>
              <a:t>Seasonal Operating </a:t>
            </a:r>
            <a:r>
              <a:rPr lang="en-US" dirty="0" smtClean="0"/>
              <a:t>Hours (SOH), and Oil Storage Hours (OSH)</a:t>
            </a:r>
          </a:p>
          <a:p>
            <a:r>
              <a:rPr lang="en-US" dirty="0"/>
              <a:t>The </a:t>
            </a:r>
            <a:r>
              <a:rPr lang="en-US" dirty="0" smtClean="0"/>
              <a:t>operating hours associated with firm gas </a:t>
            </a:r>
            <a:r>
              <a:rPr lang="en-US" dirty="0"/>
              <a:t>contracts or oil storage </a:t>
            </a:r>
            <a:r>
              <a:rPr lang="en-US" dirty="0" smtClean="0"/>
              <a:t>capability will be </a:t>
            </a:r>
            <a:r>
              <a:rPr lang="en-US" dirty="0"/>
              <a:t>compared to the corresponding </a:t>
            </a:r>
            <a:r>
              <a:rPr lang="en-US" dirty="0" smtClean="0"/>
              <a:t>fuel </a:t>
            </a:r>
            <a:r>
              <a:rPr lang="en-US" dirty="0"/>
              <a:t>requirements to determine the </a:t>
            </a:r>
            <a:r>
              <a:rPr lang="en-US" dirty="0" smtClean="0"/>
              <a:t>capacity associated with firm gas contracts or oil storage capability </a:t>
            </a:r>
            <a:r>
              <a:rPr lang="en-US" dirty="0"/>
              <a:t>(see </a:t>
            </a:r>
            <a:r>
              <a:rPr lang="en-US" dirty="0">
                <a:hlinkClick r:id="rId2"/>
              </a:rPr>
              <a:t>LAI’s February Presentation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55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Revised </a:t>
            </a:r>
            <a:r>
              <a:rPr lang="en-US" dirty="0"/>
              <a:t>Gas </a:t>
            </a:r>
            <a:r>
              <a:rPr lang="en-US" dirty="0" smtClean="0"/>
              <a:t>Accreditation: Gas Fleet 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1322"/>
                <a:ext cx="8458200" cy="360951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Under the revised proposal, the aggregated gas profile modeled in the accreditation process will be used to calculate the total gas capacity’s winter contribution,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𝑄𝑀𝑅𝐼𝐶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𝑊𝑖𝑛𝑡𝑒𝑟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𝑇𝑜𝑡𝑎𝑙𝐺𝑎𝑠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The calculation of the gas fleet’s winter QMRIC component follows a similar process for other profile modeled resources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The gas profile will represent all gas available for generation, whether contracted or not; the gas fleet’s winter value will represent the total accreditation value of all gas capacities, whether backed by firm gas contracts or not</a:t>
                </a:r>
              </a:p>
              <a:p>
                <a:pPr lvl="1">
                  <a:spcBef>
                    <a:spcPts val="600"/>
                  </a:spcBef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1322"/>
                <a:ext cx="8458200" cy="3609516"/>
              </a:xfrm>
              <a:blipFill>
                <a:blip r:embed="rId2"/>
                <a:stretch>
                  <a:fillRect l="-937" t="-1349"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213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458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Revised </a:t>
            </a:r>
            <a:r>
              <a:rPr lang="en-US" dirty="0"/>
              <a:t>Gas </a:t>
            </a:r>
            <a:r>
              <a:rPr lang="en-US" dirty="0" smtClean="0"/>
              <a:t>Accreditation: Individual Gas MRIs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458200" cy="36095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Under the new proposal, gas resources will be represented by the aggregated gas profile instead of individual gas models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Thus individual gas resource MRIs cannot be derived directly from the RAA base case without individual models 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 gas resource </a:t>
            </a:r>
            <a:r>
              <a:rPr lang="en-US" i="1" dirty="0" smtClean="0"/>
              <a:t>i</a:t>
            </a:r>
            <a:r>
              <a:rPr lang="en-US" dirty="0" smtClean="0"/>
              <a:t>’s winter-period MRI will be calculated as</a:t>
            </a:r>
          </a:p>
          <a:p>
            <a:pPr lvl="1">
              <a:spcBef>
                <a:spcPts val="600"/>
              </a:spcBef>
            </a:pPr>
            <a:endParaRPr lang="en-US" b="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endParaRPr lang="en-US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>
              <a:spcBef>
                <a:spcPts val="600"/>
              </a:spcBef>
            </a:pPr>
            <a:endParaRPr lang="en-US" dirty="0" smtClean="0"/>
          </a:p>
          <a:p>
            <a:pPr lvl="2">
              <a:spcBef>
                <a:spcPts val="600"/>
              </a:spcBef>
            </a:pPr>
            <a:r>
              <a:rPr lang="en-US" dirty="0" smtClean="0"/>
              <a:t>The above calculation of gas MRI represents the gas resource’s winter-period performance by discounting the perfect capacity resource’s performance with the gas resource’s </a:t>
            </a:r>
            <a:r>
              <a:rPr lang="en-US" dirty="0" err="1" smtClean="0"/>
              <a:t>EFORd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0728" y="2724150"/>
                <a:ext cx="716280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𝑊𝑖𝑛𝑡𝑒𝑟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𝑃𝑒𝑟𝑖𝑜𝑑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𝑀𝑅𝐼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=(1−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𝐸𝐹𝑂𝑅𝑑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𝑊𝑖𝑛𝑡𝑒𝑟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𝑃𝑒𝑟𝑖𝑜𝑑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𝑀𝑅𝐼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𝑝𝑒𝑟𝑓𝑒𝑐𝑡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28" y="2724150"/>
                <a:ext cx="7162800" cy="391582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81600" y="2724150"/>
            <a:ext cx="2590800" cy="466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318135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Perfect </a:t>
            </a:r>
            <a:r>
              <a:rPr lang="en-US" dirty="0"/>
              <a:t>capacity’s </a:t>
            </a:r>
            <a:r>
              <a:rPr lang="en-US" dirty="0" smtClean="0"/>
              <a:t>winter-period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03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</a:t>
            </a:r>
            <a:r>
              <a:rPr lang="en-US" dirty="0"/>
              <a:t>Gas </a:t>
            </a:r>
            <a:r>
              <a:rPr lang="en-US" dirty="0" smtClean="0"/>
              <a:t>Accreditation: Total </a:t>
            </a:r>
            <a:r>
              <a:rPr lang="en-US" dirty="0"/>
              <a:t>Value of Gas Capacity </a:t>
            </a:r>
            <a:r>
              <a:rPr lang="en-US" dirty="0" smtClean="0"/>
              <a:t>without Firm Gas Contracts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153400" cy="3042135"/>
          </a:xfrm>
        </p:spPr>
        <p:txBody>
          <a:bodyPr>
            <a:normAutofit/>
          </a:bodyPr>
          <a:lstStyle/>
          <a:p>
            <a:r>
              <a:rPr lang="en-US" dirty="0" smtClean="0"/>
              <a:t>With individual gas resources’ winter-period MRIs, the winter accreditation value associated with gas resource </a:t>
            </a:r>
            <a:r>
              <a:rPr lang="en-US" i="1" dirty="0" smtClean="0"/>
              <a:t>i</a:t>
            </a:r>
            <a:r>
              <a:rPr lang="en-US" dirty="0" smtClean="0"/>
              <a:t>’s gas capacity that is backed by firm gas contracts will be: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total value of gas capacity without backing of firm gas contracts is the remaining value after carving out the value associated with firm gas contracts, i.e., </a:t>
            </a:r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1100" y="2243631"/>
                <a:ext cx="7010400" cy="41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𝑄𝑀𝑅𝐼𝐶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𝑤𝑖𝑛𝑡𝑒𝑟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𝐹𝑖𝑟𝑚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𝐺𝑎𝑠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𝐶𝑎𝑝𝑎𝑐𝑖𝑡𝑦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𝐹𝑖𝑟𝑚𝐺𝑎𝑠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𝑊𝑖𝑛𝑡𝑒𝑟𝑃𝑒𝑟𝑖𝑜𝑑𝑀𝑅𝐼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𝑀𝑅𝐼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𝑝𝑒𝑟𝑓𝑒𝑐𝑡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2243631"/>
                <a:ext cx="7010400" cy="416845"/>
              </a:xfrm>
              <a:prstGeom prst="rect">
                <a:avLst/>
              </a:prstGeom>
              <a:blipFill>
                <a:blip r:embed="rId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852785"/>
                <a:ext cx="7924800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𝑇𝑜𝑡𝑎𝑙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𝑄𝑀𝑅𝐼𝐶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𝑊𝑖𝑛𝑡𝑒𝑟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𝑁𝑜𝑛𝐹𝑖𝑟𝑚𝐺𝑎𝑠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⁡(0,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𝑄𝑀𝑅𝐼𝐶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𝑊𝑖𝑛𝑡𝑒𝑟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𝑇𝑜𝑡𝑎𝑙𝐺𝑎𝑠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𝑄𝑀𝑅𝐼𝐶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𝑤𝑖𝑛𝑡𝑒𝑟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𝐹𝑖𝑟𝑚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𝐺𝑎𝑠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52785"/>
                <a:ext cx="7924800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124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</a:t>
            </a:r>
            <a:r>
              <a:rPr lang="en-US" dirty="0"/>
              <a:t>Gas </a:t>
            </a:r>
            <a:r>
              <a:rPr lang="en-US" dirty="0" smtClean="0"/>
              <a:t>Accreditation: Gas DF and Winter Accreditation 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1321"/>
                <a:ext cx="8382000" cy="357782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uniform gas de-rating factor will reflect the ratio </a:t>
                </a:r>
                <a:r>
                  <a:rPr lang="en-US" dirty="0"/>
                  <a:t>of the above total </a:t>
                </a:r>
                <a:r>
                  <a:rPr lang="en-US" dirty="0" smtClean="0"/>
                  <a:t>gas capacity value without firm gas contracts from </a:t>
                </a:r>
                <a:r>
                  <a:rPr lang="en-US" dirty="0"/>
                  <a:t>the </a:t>
                </a:r>
                <a:r>
                  <a:rPr lang="en-US" dirty="0" smtClean="0"/>
                  <a:t>“would-be” </a:t>
                </a:r>
                <a:r>
                  <a:rPr lang="en-US" dirty="0"/>
                  <a:t>full </a:t>
                </a:r>
                <a:r>
                  <a:rPr lang="en-US" dirty="0" smtClean="0"/>
                  <a:t>accreditation value</a:t>
                </a:r>
                <a:r>
                  <a:rPr lang="en-US" dirty="0"/>
                  <a:t>, i.e.,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above gas DF is calculated using the winter-period MRIs calculated in Slide 27 instead of the equivalencing process</a:t>
                </a:r>
              </a:p>
              <a:p>
                <a:r>
                  <a:rPr lang="en-US" dirty="0" smtClean="0"/>
                  <a:t>Gas </a:t>
                </a:r>
                <a:r>
                  <a:rPr lang="en-US" dirty="0"/>
                  <a:t>resource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’s De-rated QC (DQC) will be the sum of the capacity backed by firm gas contracts and a de-rate of the remaining capacity without firm gas, i.e., 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With gas resource </a:t>
                </a:r>
                <a:r>
                  <a:rPr lang="en-US" i="1" dirty="0"/>
                  <a:t>i</a:t>
                </a:r>
                <a:r>
                  <a:rPr lang="en-US" dirty="0"/>
                  <a:t>’s </a:t>
                </a:r>
                <a:r>
                  <a:rPr lang="en-US" dirty="0" smtClean="0"/>
                  <a:t>winter-period MRI, its winter accreditation value, or winter QMRIC component, will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𝐷𝑄𝐶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𝑊𝑖𝑛𝑡𝑒𝑟𝑃𝑒𝑟𝑖𝑜𝑑𝑀𝑅𝐼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𝑀𝑅𝐼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𝑝𝑒𝑟𝑓𝑒𝑐𝑡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1321"/>
                <a:ext cx="8382000" cy="3577829"/>
              </a:xfrm>
              <a:blipFill>
                <a:blip r:embed="rId2"/>
                <a:stretch>
                  <a:fillRect l="-364" t="-1704" r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1539379"/>
                <a:ext cx="7200901" cy="767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𝐷𝐹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𝑄𝑀𝑅𝐼𝐶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𝑊𝑖𝑛𝑡𝑒𝑟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𝑁𝑜𝑛𝐹𝑖𝑟𝑚𝐺𝑎𝑠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𝐶𝑎𝑝𝑎𝑐𝑖𝑡𝑦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𝑁𝑜𝑛𝐹𝑖𝑟𝑚𝐺𝑎𝑠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𝑊𝑖𝑛𝑡𝑒𝑟𝑃𝑒𝑟𝑖𝑜𝑑𝑀𝑅𝐼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𝑀𝑅𝐼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𝑝𝑒𝑟𝑓𝑒𝑐𝑡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39379"/>
                <a:ext cx="7200901" cy="7679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791451" y="203835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i="1" dirty="0" smtClean="0">
                <a:solidFill>
                  <a:schemeClr val="tx2"/>
                </a:solidFill>
              </a:rPr>
              <a:t>Full value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2307282"/>
            <a:ext cx="59143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6400" y="3333750"/>
                <a:ext cx="621913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𝐷𝑄𝐶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𝐶𝑎𝑝𝑎𝑐𝑖𝑡𝑦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𝐹𝑖𝑟𝑚𝐺𝑎𝑠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+(1−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𝐷𝐹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𝐶𝑎𝑝𝑎𝑐𝑖𝑡𝑦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𝑁𝑜𝑛𝐹𝑖𝑟𝑚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𝐺𝑎𝑠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33750"/>
                <a:ext cx="6219138" cy="381515"/>
              </a:xfrm>
              <a:prstGeom prst="rect">
                <a:avLst/>
              </a:prstGeom>
              <a:blipFill>
                <a:blip r:embed="rId4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17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157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FCA 19 </a:t>
            </a:r>
            <a:r>
              <a:rPr lang="en-US" dirty="0"/>
              <a:t>(with a one-year delay)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5774" y="1352550"/>
            <a:ext cx="7972426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Outline of today’s discussion</a:t>
            </a:r>
            <a:r>
              <a:rPr lang="en-US" sz="2000" dirty="0" smtClean="0"/>
              <a:t>: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Review </a:t>
            </a:r>
            <a:r>
              <a:rPr lang="en-US" sz="1800" dirty="0"/>
              <a:t>of Previously Proposed </a:t>
            </a:r>
            <a:r>
              <a:rPr lang="en-US" sz="1800" dirty="0" smtClean="0"/>
              <a:t>Gas and </a:t>
            </a:r>
            <a:r>
              <a:rPr lang="en-US" sz="1800" dirty="0"/>
              <a:t>Oil </a:t>
            </a:r>
            <a:r>
              <a:rPr lang="en-US" sz="1800" dirty="0" smtClean="0"/>
              <a:t>De-rating Framework </a:t>
            </a:r>
            <a:r>
              <a:rPr lang="en-US" sz="1800" dirty="0"/>
              <a:t>(slides </a:t>
            </a:r>
            <a:r>
              <a:rPr lang="en-US" sz="1800" dirty="0" smtClean="0"/>
              <a:t>5-8)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Highlight </a:t>
            </a:r>
            <a:r>
              <a:rPr lang="en-US" sz="1800" dirty="0"/>
              <a:t>of </a:t>
            </a:r>
            <a:r>
              <a:rPr lang="en-US" sz="1800" dirty="0" smtClean="0"/>
              <a:t>Revised </a:t>
            </a:r>
            <a:r>
              <a:rPr lang="en-US" sz="1800" dirty="0"/>
              <a:t>Gas and Oil </a:t>
            </a:r>
            <a:r>
              <a:rPr lang="en-US" sz="1800" dirty="0" smtClean="0"/>
              <a:t>Models in De-rating Framework (slides 10-11) 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Revised Gas and Oil Models in Seasonal </a:t>
            </a:r>
            <a:r>
              <a:rPr lang="en-US" sz="1800" dirty="0"/>
              <a:t>Risk Assessment Process (slides </a:t>
            </a:r>
            <a:r>
              <a:rPr lang="en-US" sz="1800" dirty="0" smtClean="0"/>
              <a:t>13-19)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Revised Gas and Oil </a:t>
            </a:r>
            <a:r>
              <a:rPr lang="en-US" sz="1800" dirty="0"/>
              <a:t>Models in Resource </a:t>
            </a:r>
            <a:r>
              <a:rPr lang="en-US" sz="1800" dirty="0" smtClean="0"/>
              <a:t>Accreditation Process (slides 21-32)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Key Takeaways </a:t>
            </a:r>
            <a:r>
              <a:rPr lang="en-US" sz="1800" dirty="0"/>
              <a:t>(</a:t>
            </a:r>
            <a:r>
              <a:rPr lang="en-US" sz="1800" dirty="0" smtClean="0"/>
              <a:t>slide 34) 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Stakeholder Schedule (</a:t>
            </a:r>
            <a:r>
              <a:rPr lang="en-US" sz="1800" dirty="0"/>
              <a:t>slides </a:t>
            </a:r>
            <a:r>
              <a:rPr lang="en-US" sz="1800" dirty="0" smtClean="0"/>
              <a:t>36-37)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3608" y="361950"/>
            <a:ext cx="6096000" cy="285750"/>
          </a:xfrm>
        </p:spPr>
        <p:txBody>
          <a:bodyPr>
            <a:noAutofit/>
          </a:bodyPr>
          <a:lstStyle/>
          <a:p>
            <a:r>
              <a:rPr lang="en-US" sz="1800" dirty="0" smtClean="0"/>
              <a:t>Resource Capacity Accreditation in the Forward Capacity Market</a:t>
            </a:r>
            <a:endParaRPr lang="en-US" sz="18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Resource Accreditation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1322"/>
                <a:ext cx="8458200" cy="36095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oil resource accreditation framework remains the same as the previous proposal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The de-rated oil capacity, or DQC, will be calculated by comparing the oil storage capability with Oil Storage Requirement (OSR)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Oil </a:t>
                </a:r>
                <a:r>
                  <a:rPr lang="en-US" dirty="0" smtClean="0"/>
                  <a:t>resources (both RFOs and DFOs) </a:t>
                </a:r>
                <a:r>
                  <a:rPr lang="en-US" dirty="0"/>
                  <a:t>will be modeled as individually de-rated thermal resources </a:t>
                </a:r>
                <a:r>
                  <a:rPr lang="en-US" dirty="0" smtClean="0"/>
                  <a:t>(with DQC and </a:t>
                </a:r>
                <a:r>
                  <a:rPr lang="en-US" dirty="0" err="1" smtClean="0"/>
                  <a:t>EFORd</a:t>
                </a:r>
                <a:r>
                  <a:rPr lang="en-US" dirty="0" smtClean="0"/>
                  <a:t>) in </a:t>
                </a:r>
                <a:r>
                  <a:rPr lang="en-US" dirty="0"/>
                  <a:t>the RAA base case for accreditation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An oil resource’s winter-period MRI </a:t>
                </a:r>
                <a:r>
                  <a:rPr lang="en-US" dirty="0"/>
                  <a:t>will be </a:t>
                </a:r>
                <a:r>
                  <a:rPr lang="en-US" dirty="0" smtClean="0"/>
                  <a:t>calculated from the individual oil model in the RAA base case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An oil </a:t>
                </a:r>
                <a:r>
                  <a:rPr lang="en-US" dirty="0" smtClean="0"/>
                  <a:t>resource’s </a:t>
                </a:r>
                <a:r>
                  <a:rPr lang="en-US" dirty="0" smtClean="0"/>
                  <a:t>winter accreditation value </a:t>
                </a:r>
                <a:r>
                  <a:rPr lang="en-US" dirty="0"/>
                  <a:t>will </a:t>
                </a:r>
                <a:r>
                  <a:rPr lang="en-US" dirty="0" smtClean="0"/>
                  <a:t>be: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𝐷𝑄𝐶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𝑊𝑖𝑛𝑡𝑒𝑟𝑃𝑒𝑟𝑖𝑜𝑑𝑀𝑅𝐼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𝑀𝑅𝐼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𝑝𝑒𝑟𝑓𝑒𝑐𝑡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1322"/>
                <a:ext cx="8458200" cy="3609516"/>
              </a:xfrm>
              <a:blipFill>
                <a:blip r:embed="rId2"/>
                <a:stretch>
                  <a:fillRect l="-937" t="-2361" r="-1081" b="-27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8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Dual-fuel Resource Accreditation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1322"/>
                <a:ext cx="8534400" cy="365402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Under the new proposal, a dual-fuel resource’s winter QC </a:t>
                </a:r>
                <a:r>
                  <a:rPr lang="en-US" dirty="0"/>
                  <a:t>will be </a:t>
                </a:r>
                <a:r>
                  <a:rPr lang="en-US" dirty="0" smtClean="0"/>
                  <a:t>composed of oil capacity backed by oil storage capability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𝐶𝑎𝑝𝑎𝑐𝑖𝑡𝑦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𝑂𝑖𝑙𝑇𝑎𝑛𝑘</m:t>
                        </m:r>
                      </m:sub>
                    </m:sSub>
                  </m:oMath>
                </a14:m>
                <a:r>
                  <a:rPr lang="en-US" dirty="0" smtClean="0"/>
                  <a:t>), gas capacity backed by firm gas contracts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𝐶𝑎𝑝𝑎𝑐𝑖𝑡𝑦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𝐹𝑖𝑟𝑚𝐺𝑎𝑠</m:t>
                        </m:r>
                      </m:sub>
                    </m:sSub>
                  </m:oMath>
                </a14:m>
                <a:r>
                  <a:rPr lang="en-US" dirty="0" smtClean="0"/>
                  <a:t>), and gas capacity without firm gas contracts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𝐶𝑎𝑝𝑎𝑐𝑖𝑡𝑦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𝑁𝑜𝑛𝐹𝑖𝑟𝑚𝐺𝑎𝑠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The calculation of the oil capacity associated with storage capability or the gas capacity associated with firm contracts will continue to be based on comparing with corresponding fuel requirements</a:t>
                </a:r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The oil capacity </a:t>
                </a:r>
                <a:r>
                  <a:rPr lang="en-US" dirty="0"/>
                  <a:t>will be </a:t>
                </a:r>
                <a:r>
                  <a:rPr lang="en-US" dirty="0" smtClean="0"/>
                  <a:t>modeled as an individual thermal resource, and the </a:t>
                </a:r>
                <a:r>
                  <a:rPr lang="en-US" b="1" dirty="0" smtClean="0"/>
                  <a:t>gas capacity </a:t>
                </a:r>
                <a:r>
                  <a:rPr lang="en-US" b="1" dirty="0"/>
                  <a:t>will be</a:t>
                </a:r>
                <a:r>
                  <a:rPr lang="en-US" b="1" dirty="0" smtClean="0"/>
                  <a:t> treated as part of the gas fleet profile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The winter-period accreditation value of a dual-fuel resource </a:t>
                </a:r>
                <a:r>
                  <a:rPr lang="en-US" dirty="0"/>
                  <a:t>will be </a:t>
                </a:r>
                <a:r>
                  <a:rPr lang="en-US" dirty="0" smtClean="0"/>
                  <a:t>the sum of accreditation values associated with oil and gas capacities</a:t>
                </a:r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1322"/>
                <a:ext cx="8534400" cy="3654028"/>
              </a:xfrm>
              <a:blipFill>
                <a:blip r:embed="rId2"/>
                <a:stretch>
                  <a:fillRect l="-786" t="-2667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727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Key Takeaways of </a:t>
            </a:r>
            <a:r>
              <a:rPr lang="en-US" dirty="0" smtClean="0"/>
              <a:t>Revised Gas </a:t>
            </a:r>
            <a:r>
              <a:rPr lang="en-US" dirty="0"/>
              <a:t>and Oil </a:t>
            </a:r>
            <a:r>
              <a:rPr lang="en-US" dirty="0" smtClean="0"/>
              <a:t>Models in Resource Accreditation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534400" cy="36095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Resource </a:t>
            </a:r>
            <a:r>
              <a:rPr lang="en-US" dirty="0"/>
              <a:t>accreditation will be based on the seasonal risk levels established from the </a:t>
            </a:r>
            <a:r>
              <a:rPr lang="en-US" dirty="0" smtClean="0"/>
              <a:t>seasonal risk </a:t>
            </a:r>
            <a:r>
              <a:rPr lang="en-US" dirty="0"/>
              <a:t>assessment process </a:t>
            </a:r>
          </a:p>
          <a:p>
            <a:r>
              <a:rPr lang="en-US" dirty="0" smtClean="0"/>
              <a:t>Gas </a:t>
            </a:r>
            <a:r>
              <a:rPr lang="en-US" dirty="0"/>
              <a:t>and oil capacities </a:t>
            </a:r>
            <a:r>
              <a:rPr lang="en-US" dirty="0" smtClean="0"/>
              <a:t>associated with firm fuel will </a:t>
            </a:r>
            <a:r>
              <a:rPr lang="en-US" dirty="0"/>
              <a:t>be calculated by comparing with corresponding </a:t>
            </a:r>
            <a:r>
              <a:rPr lang="en-US" dirty="0" smtClean="0"/>
              <a:t>fuel </a:t>
            </a:r>
            <a:r>
              <a:rPr lang="en-US" dirty="0"/>
              <a:t>requirements</a:t>
            </a:r>
          </a:p>
          <a:p>
            <a:r>
              <a:rPr lang="en-US" dirty="0" smtClean="0"/>
              <a:t>Gas capacities will </a:t>
            </a:r>
            <a:r>
              <a:rPr lang="en-US" dirty="0"/>
              <a:t>be modeled as </a:t>
            </a:r>
            <a:r>
              <a:rPr lang="en-US" dirty="0" smtClean="0"/>
              <a:t>an aggregated profile </a:t>
            </a:r>
            <a:r>
              <a:rPr lang="en-US" dirty="0"/>
              <a:t>and oil resources will be modeled as individually de-rated thermal </a:t>
            </a:r>
            <a:r>
              <a:rPr lang="en-US" dirty="0" smtClean="0"/>
              <a:t>units for the winter period</a:t>
            </a:r>
            <a:endParaRPr lang="en-US" dirty="0"/>
          </a:p>
          <a:p>
            <a:r>
              <a:rPr lang="en-US" dirty="0" smtClean="0"/>
              <a:t>The winter-period gas </a:t>
            </a:r>
            <a:r>
              <a:rPr lang="en-US" dirty="0"/>
              <a:t>fleet accreditation value will be calculated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aggregated profile</a:t>
            </a:r>
            <a:r>
              <a:rPr lang="en-US" dirty="0"/>
              <a:t>, and </a:t>
            </a:r>
            <a:r>
              <a:rPr lang="en-US" dirty="0" smtClean="0"/>
              <a:t>allocated to individual gas resources using </a:t>
            </a:r>
            <a:r>
              <a:rPr lang="en-US" dirty="0" err="1" smtClean="0"/>
              <a:t>EFORd</a:t>
            </a:r>
            <a:r>
              <a:rPr lang="en-US" dirty="0"/>
              <a:t>-</a:t>
            </a:r>
            <a:r>
              <a:rPr lang="en-US" dirty="0" smtClean="0"/>
              <a:t>based individual gas resource MRIs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3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43051"/>
            <a:ext cx="8001000" cy="1021556"/>
          </a:xfrm>
        </p:spPr>
        <p:txBody>
          <a:bodyPr>
            <a:normAutofit/>
          </a:bodyPr>
          <a:lstStyle/>
          <a:p>
            <a:r>
              <a:rPr lang="en-US" dirty="0"/>
              <a:t>Key </a:t>
            </a:r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50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Takeaways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RCA </a:t>
            </a:r>
            <a:r>
              <a:rPr lang="en-US" dirty="0"/>
              <a:t>stakeholder process will continue under a forward, annual construct and targets FCA 19 implementation with a one-year delay</a:t>
            </a:r>
          </a:p>
          <a:p>
            <a:r>
              <a:rPr lang="en-US" dirty="0" smtClean="0"/>
              <a:t>The </a:t>
            </a:r>
            <a:r>
              <a:rPr lang="en-US" dirty="0"/>
              <a:t>ISO proposes </a:t>
            </a:r>
            <a:r>
              <a:rPr lang="en-US" dirty="0" smtClean="0"/>
              <a:t>enhancements </a:t>
            </a:r>
            <a:r>
              <a:rPr lang="en-US" dirty="0"/>
              <a:t>to its </a:t>
            </a:r>
            <a:r>
              <a:rPr lang="en-US" dirty="0" smtClean="0"/>
              <a:t>gas </a:t>
            </a:r>
            <a:r>
              <a:rPr lang="en-US" dirty="0"/>
              <a:t>and oil models to better characterize the winter risk factors </a:t>
            </a:r>
            <a:r>
              <a:rPr lang="en-US" dirty="0" smtClean="0"/>
              <a:t>in the seasonal risk </a:t>
            </a:r>
            <a:r>
              <a:rPr lang="en-US" dirty="0"/>
              <a:t>assessment process</a:t>
            </a:r>
          </a:p>
          <a:p>
            <a:r>
              <a:rPr lang="en-US" dirty="0" smtClean="0"/>
              <a:t>The </a:t>
            </a:r>
            <a:r>
              <a:rPr lang="en-US" dirty="0"/>
              <a:t>resulting </a:t>
            </a:r>
            <a:r>
              <a:rPr lang="en-US" dirty="0" smtClean="0"/>
              <a:t>seasonal </a:t>
            </a:r>
            <a:r>
              <a:rPr lang="en-US" dirty="0"/>
              <a:t>risk </a:t>
            </a:r>
            <a:r>
              <a:rPr lang="en-US" dirty="0" smtClean="0"/>
              <a:t>levels </a:t>
            </a:r>
            <a:r>
              <a:rPr lang="en-US" dirty="0"/>
              <a:t>will be used as inputs to construct the base case for accreditation</a:t>
            </a:r>
          </a:p>
          <a:p>
            <a:r>
              <a:rPr lang="en-US" dirty="0" smtClean="0"/>
              <a:t>The </a:t>
            </a:r>
            <a:r>
              <a:rPr lang="en-US" dirty="0"/>
              <a:t>gas accreditation is modified</a:t>
            </a:r>
            <a:r>
              <a:rPr lang="en-US" dirty="0" smtClean="0"/>
              <a:t> with the aggregated profile model replacing individual models and the allocation of the gas fleet’s total winter value </a:t>
            </a:r>
            <a:r>
              <a:rPr lang="en-US" dirty="0"/>
              <a:t>replacing </a:t>
            </a:r>
            <a:r>
              <a:rPr lang="en-US" dirty="0" smtClean="0"/>
              <a:t>the </a:t>
            </a:r>
            <a:r>
              <a:rPr lang="en-US" dirty="0"/>
              <a:t>individual </a:t>
            </a:r>
            <a:r>
              <a:rPr lang="en-US" dirty="0" smtClean="0"/>
              <a:t>resource accreditation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6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Stakeholder Process -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3609516"/>
          </a:xfrm>
        </p:spPr>
        <p:txBody>
          <a:bodyPr/>
          <a:lstStyle/>
          <a:p>
            <a:r>
              <a:rPr lang="en-US" sz="1800" dirty="0" smtClean="0"/>
              <a:t>There </a:t>
            </a:r>
            <a:r>
              <a:rPr lang="en-US" sz="1800" dirty="0"/>
              <a:t>are several broad phases laid out in the stakeholder process:</a:t>
            </a:r>
          </a:p>
          <a:p>
            <a:pPr lvl="1"/>
            <a:r>
              <a:rPr lang="en-US" sz="1400" dirty="0"/>
              <a:t>RCA Refresher: October 2023</a:t>
            </a:r>
          </a:p>
          <a:p>
            <a:pPr lvl="1"/>
            <a:r>
              <a:rPr lang="en-US" sz="1400" dirty="0"/>
              <a:t>Conceptual &amp; Detailed Design: November 2023 – March 2024</a:t>
            </a:r>
          </a:p>
          <a:p>
            <a:pPr lvl="1"/>
            <a:r>
              <a:rPr lang="en-US" sz="1400" dirty="0"/>
              <a:t>Finalize Design, Review Tariff Language, and Stakeholder Amendments: April 2024 – June 2024</a:t>
            </a:r>
          </a:p>
          <a:p>
            <a:pPr lvl="1"/>
            <a:r>
              <a:rPr lang="en-US" sz="1400" dirty="0"/>
              <a:t>Voting: July 2024 (Technical Committees) and August 2024 (Participants Committee)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In addition, there are several key dates for the revised impact analysis projected in the process</a:t>
            </a:r>
            <a:r>
              <a:rPr lang="en-US" sz="160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January 2024: Review revised input assumptions and scenarios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February 2024 – May 2024: Review available results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June 2024: Final report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20850" y="3020416"/>
          <a:ext cx="5702300" cy="1028700"/>
        </p:xfrm>
        <a:graphic>
          <a:graphicData uri="http://schemas.openxmlformats.org/drawingml/2006/table">
            <a:tbl>
              <a:tblPr/>
              <a:tblGrid>
                <a:gridCol w="797990">
                  <a:extLst>
                    <a:ext uri="{9D8B030D-6E8A-4147-A177-3AD203B41FA5}">
                      <a16:colId xmlns:a16="http://schemas.microsoft.com/office/drawing/2014/main" val="3298133915"/>
                    </a:ext>
                  </a:extLst>
                </a:gridCol>
                <a:gridCol w="498744">
                  <a:extLst>
                    <a:ext uri="{9D8B030D-6E8A-4147-A177-3AD203B41FA5}">
                      <a16:colId xmlns:a16="http://schemas.microsoft.com/office/drawing/2014/main" val="134904236"/>
                    </a:ext>
                  </a:extLst>
                </a:gridCol>
                <a:gridCol w="199497">
                  <a:extLst>
                    <a:ext uri="{9D8B030D-6E8A-4147-A177-3AD203B41FA5}">
                      <a16:colId xmlns:a16="http://schemas.microsoft.com/office/drawing/2014/main" val="1660255449"/>
                    </a:ext>
                  </a:extLst>
                </a:gridCol>
                <a:gridCol w="199497">
                  <a:extLst>
                    <a:ext uri="{9D8B030D-6E8A-4147-A177-3AD203B41FA5}">
                      <a16:colId xmlns:a16="http://schemas.microsoft.com/office/drawing/2014/main" val="2146596431"/>
                    </a:ext>
                  </a:extLst>
                </a:gridCol>
                <a:gridCol w="199497">
                  <a:extLst>
                    <a:ext uri="{9D8B030D-6E8A-4147-A177-3AD203B41FA5}">
                      <a16:colId xmlns:a16="http://schemas.microsoft.com/office/drawing/2014/main" val="1586846228"/>
                    </a:ext>
                  </a:extLst>
                </a:gridCol>
                <a:gridCol w="199497">
                  <a:extLst>
                    <a:ext uri="{9D8B030D-6E8A-4147-A177-3AD203B41FA5}">
                      <a16:colId xmlns:a16="http://schemas.microsoft.com/office/drawing/2014/main" val="1834465956"/>
                    </a:ext>
                  </a:extLst>
                </a:gridCol>
                <a:gridCol w="199497">
                  <a:extLst>
                    <a:ext uri="{9D8B030D-6E8A-4147-A177-3AD203B41FA5}">
                      <a16:colId xmlns:a16="http://schemas.microsoft.com/office/drawing/2014/main" val="3163138030"/>
                    </a:ext>
                  </a:extLst>
                </a:gridCol>
                <a:gridCol w="232747">
                  <a:extLst>
                    <a:ext uri="{9D8B030D-6E8A-4147-A177-3AD203B41FA5}">
                      <a16:colId xmlns:a16="http://schemas.microsoft.com/office/drawing/2014/main" val="1126841230"/>
                    </a:ext>
                  </a:extLst>
                </a:gridCol>
                <a:gridCol w="324183">
                  <a:extLst>
                    <a:ext uri="{9D8B030D-6E8A-4147-A177-3AD203B41FA5}">
                      <a16:colId xmlns:a16="http://schemas.microsoft.com/office/drawing/2014/main" val="1621012740"/>
                    </a:ext>
                  </a:extLst>
                </a:gridCol>
                <a:gridCol w="299246">
                  <a:extLst>
                    <a:ext uri="{9D8B030D-6E8A-4147-A177-3AD203B41FA5}">
                      <a16:colId xmlns:a16="http://schemas.microsoft.com/office/drawing/2014/main" val="3653330973"/>
                    </a:ext>
                  </a:extLst>
                </a:gridCol>
                <a:gridCol w="482118">
                  <a:extLst>
                    <a:ext uri="{9D8B030D-6E8A-4147-A177-3AD203B41FA5}">
                      <a16:colId xmlns:a16="http://schemas.microsoft.com/office/drawing/2014/main" val="286131909"/>
                    </a:ext>
                  </a:extLst>
                </a:gridCol>
                <a:gridCol w="590237">
                  <a:extLst>
                    <a:ext uri="{9D8B030D-6E8A-4147-A177-3AD203B41FA5}">
                      <a16:colId xmlns:a16="http://schemas.microsoft.com/office/drawing/2014/main" val="141233788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3947667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24954127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82181949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7509938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509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217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0098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Schedule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Refresher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Conceptual and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 Design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Design, Review Tariff, and Amendments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MC/RC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 Vote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78417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534223" y="4097396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77091" y="4258330"/>
            <a:ext cx="89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000000"/>
                </a:solidFill>
              </a:rPr>
              <a:t>Review</a:t>
            </a:r>
          </a:p>
          <a:p>
            <a:pPr algn="ctr"/>
            <a:r>
              <a:rPr lang="en-US" sz="700" dirty="0" smtClean="0">
                <a:solidFill>
                  <a:srgbClr val="000000"/>
                </a:solidFill>
              </a:rPr>
              <a:t>Revised IA </a:t>
            </a:r>
          </a:p>
          <a:p>
            <a:pPr algn="ctr"/>
            <a:r>
              <a:rPr lang="en-US" sz="700" dirty="0" smtClean="0">
                <a:solidFill>
                  <a:srgbClr val="000000"/>
                </a:solidFill>
              </a:rPr>
              <a:t>Input Assumptions </a:t>
            </a:r>
          </a:p>
          <a:p>
            <a:pPr algn="ctr"/>
            <a:r>
              <a:rPr lang="en-US" sz="700" dirty="0" smtClean="0">
                <a:solidFill>
                  <a:srgbClr val="000000"/>
                </a:solidFill>
              </a:rPr>
              <a:t>and Scenarios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4006874" y="3747062"/>
            <a:ext cx="215858" cy="9143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44693" y="4312191"/>
            <a:ext cx="740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000000"/>
                </a:solidFill>
              </a:rPr>
              <a:t>Review</a:t>
            </a:r>
          </a:p>
          <a:p>
            <a:pPr algn="ctr"/>
            <a:r>
              <a:rPr lang="en-US" sz="700" dirty="0" smtClean="0">
                <a:solidFill>
                  <a:srgbClr val="000000"/>
                </a:solidFill>
              </a:rPr>
              <a:t>Available </a:t>
            </a:r>
          </a:p>
          <a:p>
            <a:pPr algn="ctr"/>
            <a:r>
              <a:rPr lang="en-US" sz="700" dirty="0" smtClean="0">
                <a:solidFill>
                  <a:srgbClr val="000000"/>
                </a:solidFill>
              </a:rPr>
              <a:t>IA Results</a:t>
            </a:r>
            <a:endParaRPr lang="en-US" sz="7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78820" y="4087216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84913" y="4267660"/>
            <a:ext cx="587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000000"/>
                </a:solidFill>
              </a:rPr>
              <a:t>Final</a:t>
            </a:r>
          </a:p>
          <a:p>
            <a:pPr algn="ctr"/>
            <a:r>
              <a:rPr lang="en-US" sz="700" dirty="0" smtClean="0">
                <a:solidFill>
                  <a:srgbClr val="000000"/>
                </a:solidFill>
              </a:rPr>
              <a:t>IA Report</a:t>
            </a:r>
            <a:endParaRPr lang="en-US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63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Parallel Stakeholder Processes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4350"/>
            <a:ext cx="8305800" cy="3609516"/>
          </a:xfrm>
        </p:spPr>
        <p:txBody>
          <a:bodyPr/>
          <a:lstStyle/>
          <a:p>
            <a:r>
              <a:rPr lang="en-US" sz="2000" dirty="0" smtClean="0"/>
              <a:t>While the ISO continues to evaluate plans of moving to prompt and/or seasonal auctions for CCP 19 and beyond, it is preparing to implement RCA for CCP 19 with the auction delayed to 2026</a:t>
            </a:r>
          </a:p>
          <a:p>
            <a:r>
              <a:rPr lang="en-US" sz="2000" dirty="0" smtClean="0"/>
              <a:t>Below are the parallel stakeholder processes associated with these FCA 19-related efforts</a:t>
            </a:r>
            <a:endParaRPr lang="en-US" sz="2000" dirty="0"/>
          </a:p>
          <a:p>
            <a:pPr marL="0" indent="0">
              <a:buNone/>
            </a:pP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14399" y="2343150"/>
          <a:ext cx="7162798" cy="2324100"/>
        </p:xfrm>
        <a:graphic>
          <a:graphicData uri="http://schemas.openxmlformats.org/drawingml/2006/table">
            <a:tbl>
              <a:tblPr/>
              <a:tblGrid>
                <a:gridCol w="1217882">
                  <a:extLst>
                    <a:ext uri="{9D8B030D-6E8A-4147-A177-3AD203B41FA5}">
                      <a16:colId xmlns:a16="http://schemas.microsoft.com/office/drawing/2014/main" val="491587804"/>
                    </a:ext>
                  </a:extLst>
                </a:gridCol>
                <a:gridCol w="564600">
                  <a:extLst>
                    <a:ext uri="{9D8B030D-6E8A-4147-A177-3AD203B41FA5}">
                      <a16:colId xmlns:a16="http://schemas.microsoft.com/office/drawing/2014/main" val="4224188672"/>
                    </a:ext>
                  </a:extLst>
                </a:gridCol>
                <a:gridCol w="602682">
                  <a:extLst>
                    <a:ext uri="{9D8B030D-6E8A-4147-A177-3AD203B41FA5}">
                      <a16:colId xmlns:a16="http://schemas.microsoft.com/office/drawing/2014/main" val="2049125904"/>
                    </a:ext>
                  </a:extLst>
                </a:gridCol>
                <a:gridCol w="262989">
                  <a:extLst>
                    <a:ext uri="{9D8B030D-6E8A-4147-A177-3AD203B41FA5}">
                      <a16:colId xmlns:a16="http://schemas.microsoft.com/office/drawing/2014/main" val="3057525563"/>
                    </a:ext>
                  </a:extLst>
                </a:gridCol>
                <a:gridCol w="365262">
                  <a:extLst>
                    <a:ext uri="{9D8B030D-6E8A-4147-A177-3AD203B41FA5}">
                      <a16:colId xmlns:a16="http://schemas.microsoft.com/office/drawing/2014/main" val="3207027284"/>
                    </a:ext>
                  </a:extLst>
                </a:gridCol>
                <a:gridCol w="262989">
                  <a:extLst>
                    <a:ext uri="{9D8B030D-6E8A-4147-A177-3AD203B41FA5}">
                      <a16:colId xmlns:a16="http://schemas.microsoft.com/office/drawing/2014/main" val="188448240"/>
                    </a:ext>
                  </a:extLst>
                </a:gridCol>
                <a:gridCol w="418528">
                  <a:extLst>
                    <a:ext uri="{9D8B030D-6E8A-4147-A177-3AD203B41FA5}">
                      <a16:colId xmlns:a16="http://schemas.microsoft.com/office/drawing/2014/main" val="192633861"/>
                    </a:ext>
                  </a:extLst>
                </a:gridCol>
                <a:gridCol w="151283">
                  <a:extLst>
                    <a:ext uri="{9D8B030D-6E8A-4147-A177-3AD203B41FA5}">
                      <a16:colId xmlns:a16="http://schemas.microsoft.com/office/drawing/2014/main" val="3347171735"/>
                    </a:ext>
                  </a:extLst>
                </a:gridCol>
                <a:gridCol w="178991">
                  <a:extLst>
                    <a:ext uri="{9D8B030D-6E8A-4147-A177-3AD203B41FA5}">
                      <a16:colId xmlns:a16="http://schemas.microsoft.com/office/drawing/2014/main" val="359735754"/>
                    </a:ext>
                  </a:extLst>
                </a:gridCol>
                <a:gridCol w="412842">
                  <a:extLst>
                    <a:ext uri="{9D8B030D-6E8A-4147-A177-3AD203B41FA5}">
                      <a16:colId xmlns:a16="http://schemas.microsoft.com/office/drawing/2014/main" val="159367622"/>
                    </a:ext>
                  </a:extLst>
                </a:gridCol>
                <a:gridCol w="412842">
                  <a:extLst>
                    <a:ext uri="{9D8B030D-6E8A-4147-A177-3AD203B41FA5}">
                      <a16:colId xmlns:a16="http://schemas.microsoft.com/office/drawing/2014/main" val="504532001"/>
                    </a:ext>
                  </a:extLst>
                </a:gridCol>
                <a:gridCol w="412842">
                  <a:extLst>
                    <a:ext uri="{9D8B030D-6E8A-4147-A177-3AD203B41FA5}">
                      <a16:colId xmlns:a16="http://schemas.microsoft.com/office/drawing/2014/main" val="3783457637"/>
                    </a:ext>
                  </a:extLst>
                </a:gridCol>
                <a:gridCol w="518375">
                  <a:extLst>
                    <a:ext uri="{9D8B030D-6E8A-4147-A177-3AD203B41FA5}">
                      <a16:colId xmlns:a16="http://schemas.microsoft.com/office/drawing/2014/main" val="3397381033"/>
                    </a:ext>
                  </a:extLst>
                </a:gridCol>
                <a:gridCol w="471188">
                  <a:extLst>
                    <a:ext uri="{9D8B030D-6E8A-4147-A177-3AD203B41FA5}">
                      <a16:colId xmlns:a16="http://schemas.microsoft.com/office/drawing/2014/main" val="2430515916"/>
                    </a:ext>
                  </a:extLst>
                </a:gridCol>
                <a:gridCol w="306820">
                  <a:extLst>
                    <a:ext uri="{9D8B030D-6E8A-4147-A177-3AD203B41FA5}">
                      <a16:colId xmlns:a16="http://schemas.microsoft.com/office/drawing/2014/main" val="3081861313"/>
                    </a:ext>
                  </a:extLst>
                </a:gridCol>
                <a:gridCol w="339694">
                  <a:extLst>
                    <a:ext uri="{9D8B030D-6E8A-4147-A177-3AD203B41FA5}">
                      <a16:colId xmlns:a16="http://schemas.microsoft.com/office/drawing/2014/main" val="3898218989"/>
                    </a:ext>
                  </a:extLst>
                </a:gridCol>
                <a:gridCol w="262989">
                  <a:extLst>
                    <a:ext uri="{9D8B030D-6E8A-4147-A177-3AD203B41FA5}">
                      <a16:colId xmlns:a16="http://schemas.microsoft.com/office/drawing/2014/main" val="33937521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81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644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333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RCA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Forward,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(for FCA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19 if delayed)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Refresher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Conceptual and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 Design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Design, Review Tariff, and Amendments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MC/RC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 Vote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5438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 19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One-Year Delay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Tariff; </a:t>
                      </a:r>
                    </a:p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 Vote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Vote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33289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FCM Commitment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Horizons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-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Scope, Methodology, and Findings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recommendation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on whether to develop prompt proposal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76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32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8155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Previously </a:t>
            </a:r>
            <a:r>
              <a:rPr lang="en-US" dirty="0"/>
              <a:t>Proposed </a:t>
            </a:r>
            <a:r>
              <a:rPr lang="en-US" dirty="0" smtClean="0"/>
              <a:t>De-rating </a:t>
            </a:r>
            <a:r>
              <a:rPr lang="en-US" dirty="0"/>
              <a:t>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7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391400" cy="85725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Previously Proposed De-rating Framework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500704-DFCC-AC95-83EF-BD9190C54A20}"/>
              </a:ext>
            </a:extLst>
          </p:cNvPr>
          <p:cNvSpPr/>
          <p:nvPr/>
        </p:nvSpPr>
        <p:spPr>
          <a:xfrm>
            <a:off x="5105400" y="1581149"/>
            <a:ext cx="338901" cy="2770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01B51-FDC6-48DE-2D61-5C25F6813A5D}"/>
              </a:ext>
            </a:extLst>
          </p:cNvPr>
          <p:cNvSpPr/>
          <p:nvPr/>
        </p:nvSpPr>
        <p:spPr>
          <a:xfrm>
            <a:off x="5580524" y="2967038"/>
            <a:ext cx="3334876" cy="15859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F49B8-3722-6195-300F-6EB95C838CC0}"/>
              </a:ext>
            </a:extLst>
          </p:cNvPr>
          <p:cNvSpPr/>
          <p:nvPr/>
        </p:nvSpPr>
        <p:spPr>
          <a:xfrm>
            <a:off x="5580525" y="1123950"/>
            <a:ext cx="3334876" cy="1749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D02155-12F6-C15D-5403-90ABA8D147EF}"/>
              </a:ext>
            </a:extLst>
          </p:cNvPr>
          <p:cNvSpPr/>
          <p:nvPr/>
        </p:nvSpPr>
        <p:spPr>
          <a:xfrm>
            <a:off x="5805488" y="3101975"/>
            <a:ext cx="2057400" cy="514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DBB0CE-E25B-21F6-B891-A239D9D0ADCD}"/>
              </a:ext>
            </a:extLst>
          </p:cNvPr>
          <p:cNvCxnSpPr/>
          <p:nvPr/>
        </p:nvCxnSpPr>
        <p:spPr>
          <a:xfrm flipH="1">
            <a:off x="6477000" y="1906588"/>
            <a:ext cx="0" cy="36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212529-3681-0B2F-28F7-5E40C2B25F3D}"/>
              </a:ext>
            </a:extLst>
          </p:cNvPr>
          <p:cNvSpPr txBox="1"/>
          <p:nvPr/>
        </p:nvSpPr>
        <p:spPr>
          <a:xfrm rot="16200000">
            <a:off x="3910012" y="2769394"/>
            <a:ext cx="267652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 smtClean="0">
                <a:latin typeface="+mn-lt"/>
              </a:rPr>
              <a:t>Resource Qualification</a:t>
            </a:r>
            <a:endParaRPr lang="en-US" sz="1350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688AC-B6AE-FED0-BA44-B7EE2834D6BC}"/>
              </a:ext>
            </a:extLst>
          </p:cNvPr>
          <p:cNvSpPr txBox="1"/>
          <p:nvPr/>
        </p:nvSpPr>
        <p:spPr>
          <a:xfrm>
            <a:off x="5867400" y="3119438"/>
            <a:ext cx="19431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 smtClean="0">
                <a:latin typeface="+mn-lt"/>
              </a:rPr>
              <a:t>Gas Capacity </a:t>
            </a:r>
            <a:r>
              <a:rPr lang="en-US" sz="1350" dirty="0">
                <a:latin typeface="+mn-lt"/>
              </a:rPr>
              <a:t>De-rating </a:t>
            </a:r>
            <a:r>
              <a:rPr lang="en-US" sz="1350" dirty="0" smtClean="0">
                <a:latin typeface="+mn-lt"/>
              </a:rPr>
              <a:t>Factor Determination</a:t>
            </a:r>
            <a:endParaRPr lang="en-US" sz="135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1867A-D74C-2470-4FFC-B10146D2C1EF}"/>
              </a:ext>
            </a:extLst>
          </p:cNvPr>
          <p:cNvSpPr txBox="1"/>
          <p:nvPr/>
        </p:nvSpPr>
        <p:spPr>
          <a:xfrm>
            <a:off x="5867400" y="3930235"/>
            <a:ext cx="19431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 smtClean="0">
                <a:latin typeface="+mn-lt"/>
              </a:rPr>
              <a:t>Resource MRI/QMRIC Calculation</a:t>
            </a:r>
            <a:endParaRPr lang="en-US" sz="135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014288-CF9B-3299-762D-63BCCB69F45F}"/>
              </a:ext>
            </a:extLst>
          </p:cNvPr>
          <p:cNvSpPr/>
          <p:nvPr/>
        </p:nvSpPr>
        <p:spPr>
          <a:xfrm>
            <a:off x="5802313" y="3887788"/>
            <a:ext cx="2057400" cy="514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B817A5-1E6A-5CC3-45C2-7E556E5566EF}"/>
              </a:ext>
            </a:extLst>
          </p:cNvPr>
          <p:cNvCxnSpPr>
            <a:stCxn id="8" idx="2"/>
          </p:cNvCxnSpPr>
          <p:nvPr/>
        </p:nvCxnSpPr>
        <p:spPr>
          <a:xfrm flipH="1">
            <a:off x="6832600" y="3616325"/>
            <a:ext cx="1588" cy="26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AC602A6-B43B-434A-C095-E0645FAFF071}"/>
              </a:ext>
            </a:extLst>
          </p:cNvPr>
          <p:cNvSpPr/>
          <p:nvPr/>
        </p:nvSpPr>
        <p:spPr>
          <a:xfrm>
            <a:off x="7048500" y="1395413"/>
            <a:ext cx="800100" cy="517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437B50-EEFA-DEB1-3E90-A37043E5FFEF}"/>
              </a:ext>
            </a:extLst>
          </p:cNvPr>
          <p:cNvSpPr txBox="1"/>
          <p:nvPr/>
        </p:nvSpPr>
        <p:spPr>
          <a:xfrm>
            <a:off x="6921727" y="1402121"/>
            <a:ext cx="100307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 smtClean="0">
                <a:latin typeface="+mn-lt"/>
              </a:rPr>
              <a:t>Gas Forecast</a:t>
            </a:r>
            <a:endParaRPr lang="en-US" sz="135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75B32-8E9A-A750-BBA7-76E151FD599F}"/>
              </a:ext>
            </a:extLst>
          </p:cNvPr>
          <p:cNvSpPr/>
          <p:nvPr/>
        </p:nvSpPr>
        <p:spPr>
          <a:xfrm>
            <a:off x="5791200" y="2271713"/>
            <a:ext cx="2057400" cy="514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0E9EF-9270-5FF9-CA8D-1AA0F8F68EDD}"/>
              </a:ext>
            </a:extLst>
          </p:cNvPr>
          <p:cNvSpPr txBox="1"/>
          <p:nvPr/>
        </p:nvSpPr>
        <p:spPr>
          <a:xfrm>
            <a:off x="5853113" y="2289175"/>
            <a:ext cx="19431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 smtClean="0">
                <a:latin typeface="+mn-lt"/>
              </a:rPr>
              <a:t>Adequacy Risk Assessment</a:t>
            </a:r>
            <a:endParaRPr lang="en-US" sz="1350" dirty="0"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E65292-7D65-095E-3D30-83FC88D03358}"/>
              </a:ext>
            </a:extLst>
          </p:cNvPr>
          <p:cNvCxnSpPr>
            <a:endCxn id="8" idx="0"/>
          </p:cNvCxnSpPr>
          <p:nvPr/>
        </p:nvCxnSpPr>
        <p:spPr>
          <a:xfrm>
            <a:off x="6832601" y="2797175"/>
            <a:ext cx="1587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2439E2-DF65-2B4D-D9C4-802C9AE1361D}"/>
              </a:ext>
            </a:extLst>
          </p:cNvPr>
          <p:cNvCxnSpPr/>
          <p:nvPr/>
        </p:nvCxnSpPr>
        <p:spPr>
          <a:xfrm>
            <a:off x="5434165" y="1679490"/>
            <a:ext cx="347950" cy="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F9DA20-76FD-9833-D497-AAFC98E46DBB}"/>
              </a:ext>
            </a:extLst>
          </p:cNvPr>
          <p:cNvSpPr txBox="1"/>
          <p:nvPr/>
        </p:nvSpPr>
        <p:spPr>
          <a:xfrm>
            <a:off x="7725389" y="1885950"/>
            <a:ext cx="119909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 smtClean="0">
                <a:latin typeface="+mn-lt"/>
              </a:rPr>
              <a:t>Winter Risk  Assessment</a:t>
            </a:r>
            <a:endParaRPr lang="en-US" sz="1350" b="1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9F25BE-8651-A51F-D811-86FA73A3752E}"/>
              </a:ext>
            </a:extLst>
          </p:cNvPr>
          <p:cNvSpPr txBox="1"/>
          <p:nvPr/>
        </p:nvSpPr>
        <p:spPr>
          <a:xfrm>
            <a:off x="7766137" y="3506078"/>
            <a:ext cx="1219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 smtClean="0"/>
              <a:t>R</a:t>
            </a:r>
            <a:r>
              <a:rPr lang="en-US" sz="1350" b="1" dirty="0" smtClean="0">
                <a:latin typeface="+mn-lt"/>
              </a:rPr>
              <a:t>esource Accreditation</a:t>
            </a:r>
            <a:endParaRPr lang="en-US" sz="1350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4799" y="69058"/>
            <a:ext cx="1153351" cy="6001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Introduced</a:t>
            </a:r>
          </a:p>
          <a:p>
            <a:pPr algn="ctr"/>
            <a:r>
              <a:rPr lang="en-US" sz="1100" dirty="0" smtClean="0"/>
              <a:t>December 2022 MC/RC Meeting</a:t>
            </a:r>
            <a:endParaRPr lang="en-US" sz="1100" dirty="0"/>
          </a:p>
        </p:txBody>
      </p:sp>
      <p:sp>
        <p:nvSpPr>
          <p:cNvPr id="27" name="Content Placeholder 3"/>
          <p:cNvSpPr>
            <a:spLocks noGrp="1"/>
          </p:cNvSpPr>
          <p:nvPr>
            <p:ph idx="1"/>
          </p:nvPr>
        </p:nvSpPr>
        <p:spPr>
          <a:xfrm>
            <a:off x="210011" y="742950"/>
            <a:ext cx="4895389" cy="3733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400" dirty="0"/>
              <a:t>The </a:t>
            </a:r>
            <a:r>
              <a:rPr lang="en-US" sz="1400" dirty="0" smtClean="0"/>
              <a:t>previously proposed de-rating framework</a:t>
            </a:r>
            <a:r>
              <a:rPr lang="en-US" sz="1400" b="1" dirty="0" smtClean="0"/>
              <a:t> </a:t>
            </a:r>
            <a:r>
              <a:rPr lang="en-US" sz="1400" dirty="0" smtClean="0"/>
              <a:t>had three components: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1400" b="1" u="sng" dirty="0" smtClean="0"/>
              <a:t>1. Resource Qualification</a:t>
            </a:r>
            <a:r>
              <a:rPr lang="en-US" sz="1400" dirty="0" smtClean="0"/>
              <a:t>:</a:t>
            </a:r>
            <a:r>
              <a:rPr lang="en-US" sz="1400" i="1" dirty="0" smtClean="0"/>
              <a:t> </a:t>
            </a:r>
            <a:r>
              <a:rPr lang="en-US" sz="1400" dirty="0"/>
              <a:t>Determine portions of a gas resource’s winter </a:t>
            </a:r>
            <a:r>
              <a:rPr lang="en-US" sz="1400" dirty="0" smtClean="0"/>
              <a:t>Qualified Capacity (QC) that are backed by</a:t>
            </a:r>
            <a:r>
              <a:rPr lang="en-US" sz="1400" b="1" dirty="0" smtClean="0"/>
              <a:t> </a:t>
            </a:r>
            <a:r>
              <a:rPr lang="en-US" sz="1400" i="1" dirty="0" smtClean="0"/>
              <a:t>firm gas</a:t>
            </a:r>
            <a:r>
              <a:rPr lang="en-US" sz="1400" b="1" dirty="0" smtClean="0"/>
              <a:t> </a:t>
            </a:r>
            <a:r>
              <a:rPr lang="en-US" sz="1400" dirty="0" smtClean="0"/>
              <a:t>(no </a:t>
            </a:r>
            <a:r>
              <a:rPr lang="en-US" sz="1400" dirty="0"/>
              <a:t>de-rating) </a:t>
            </a:r>
            <a:r>
              <a:rPr lang="en-US" sz="1400" dirty="0" smtClean="0"/>
              <a:t>or </a:t>
            </a:r>
            <a:r>
              <a:rPr lang="en-US" sz="1400" i="1" dirty="0"/>
              <a:t>non-firm</a:t>
            </a:r>
            <a:r>
              <a:rPr lang="en-US" sz="1400" b="1" dirty="0" smtClean="0"/>
              <a:t> </a:t>
            </a:r>
            <a:r>
              <a:rPr lang="en-US" sz="1400" dirty="0" smtClean="0"/>
              <a:t>gas</a:t>
            </a:r>
            <a:r>
              <a:rPr lang="en-US" sz="1400" b="1" dirty="0" smtClean="0"/>
              <a:t> </a:t>
            </a:r>
            <a:r>
              <a:rPr lang="en-US" sz="1400" dirty="0" smtClean="0"/>
              <a:t>(subject </a:t>
            </a:r>
            <a:r>
              <a:rPr lang="en-US" sz="1400" dirty="0"/>
              <a:t>to de-rating</a:t>
            </a:r>
            <a:r>
              <a:rPr lang="en-US" sz="1400" dirty="0" smtClean="0"/>
              <a:t>), and </a:t>
            </a:r>
            <a:r>
              <a:rPr lang="en-US" sz="1400" dirty="0"/>
              <a:t>de-rated winter QC </a:t>
            </a:r>
            <a:r>
              <a:rPr lang="en-US" sz="1400" dirty="0" smtClean="0"/>
              <a:t>of an oil resource based on its storage capability in </a:t>
            </a:r>
            <a:r>
              <a:rPr lang="en-US" sz="1400" dirty="0"/>
              <a:t>the </a:t>
            </a:r>
            <a:r>
              <a:rPr lang="en-US" sz="1400" b="1" dirty="0" smtClean="0"/>
              <a:t>qualification </a:t>
            </a:r>
            <a:r>
              <a:rPr lang="en-US" sz="1400" b="1" dirty="0"/>
              <a:t>process </a:t>
            </a:r>
            <a:endParaRPr lang="en-US" sz="1400" b="1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1400" b="1" u="sng" dirty="0" smtClean="0"/>
              <a:t>2. Risk Assessment </a:t>
            </a:r>
            <a:r>
              <a:rPr lang="en-US" sz="1400" u="sng" dirty="0" smtClean="0"/>
              <a:t>(with a focus on winter)</a:t>
            </a:r>
            <a:r>
              <a:rPr lang="en-US" sz="1400" dirty="0" smtClean="0"/>
              <a:t>:</a:t>
            </a:r>
            <a:r>
              <a:rPr lang="en-US" sz="1400" i="1" dirty="0" smtClean="0"/>
              <a:t> </a:t>
            </a:r>
            <a:r>
              <a:rPr lang="en-US" sz="1400" dirty="0" smtClean="0"/>
              <a:t>Develop </a:t>
            </a:r>
            <a:r>
              <a:rPr lang="en-US" sz="1400" dirty="0"/>
              <a:t>regional </a:t>
            </a:r>
            <a:r>
              <a:rPr lang="en-US" sz="1400" i="1" dirty="0"/>
              <a:t>gas forecasts </a:t>
            </a:r>
            <a:r>
              <a:rPr lang="en-US" sz="1400" dirty="0"/>
              <a:t>for the </a:t>
            </a:r>
            <a:r>
              <a:rPr lang="en-US" sz="1400" dirty="0" smtClean="0"/>
              <a:t>winter period, </a:t>
            </a:r>
            <a:r>
              <a:rPr lang="en-US" sz="1400" dirty="0"/>
              <a:t>and </a:t>
            </a:r>
            <a:r>
              <a:rPr lang="en-US" sz="1400" dirty="0" smtClean="0"/>
              <a:t>model </a:t>
            </a:r>
            <a:r>
              <a:rPr lang="en-US" sz="1400" i="1" dirty="0" smtClean="0"/>
              <a:t>aggregated gas resources and individual de-rated oil resources </a:t>
            </a:r>
            <a:r>
              <a:rPr lang="en-US" sz="1400" dirty="0" smtClean="0"/>
              <a:t>in the Resource Adequacy Assessment (RAA) </a:t>
            </a:r>
            <a:r>
              <a:rPr lang="en-US" sz="1400" dirty="0"/>
              <a:t>to </a:t>
            </a:r>
            <a:r>
              <a:rPr lang="en-US" sz="1400" dirty="0" smtClean="0"/>
              <a:t>reflect </a:t>
            </a:r>
            <a:r>
              <a:rPr lang="en-US" sz="1400" b="1" dirty="0" smtClean="0"/>
              <a:t>adequacy </a:t>
            </a:r>
            <a:r>
              <a:rPr lang="en-US" sz="1400" b="1" dirty="0"/>
              <a:t>risk </a:t>
            </a:r>
            <a:r>
              <a:rPr lang="en-US" sz="1400" b="1" dirty="0" smtClean="0"/>
              <a:t>in winter</a:t>
            </a:r>
            <a:endParaRPr lang="en-US" sz="1400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1400" b="1" u="sng" dirty="0" smtClean="0"/>
              <a:t>3. Resource Accreditation</a:t>
            </a:r>
            <a:r>
              <a:rPr lang="en-US" sz="1400" b="1" dirty="0" smtClean="0"/>
              <a:t>:</a:t>
            </a:r>
            <a:r>
              <a:rPr lang="en-US" sz="1400" i="1" dirty="0" smtClean="0"/>
              <a:t> </a:t>
            </a:r>
            <a:r>
              <a:rPr lang="en-US" sz="1400" dirty="0" smtClean="0"/>
              <a:t>Use an equivalencing process to determine the capacity </a:t>
            </a:r>
            <a:r>
              <a:rPr lang="en-US" sz="1400" b="1" dirty="0" smtClean="0"/>
              <a:t>De-rating Factor (DF) </a:t>
            </a:r>
            <a:r>
              <a:rPr lang="en-US" sz="1400" dirty="0" smtClean="0"/>
              <a:t>for gas capacity without firm gas contracts, </a:t>
            </a:r>
            <a:r>
              <a:rPr lang="en-US" sz="1400" dirty="0"/>
              <a:t>and calculate </a:t>
            </a:r>
            <a:r>
              <a:rPr lang="en-US" sz="1400" dirty="0" smtClean="0"/>
              <a:t>Qualified Marginal Reliability Impact Capacities (</a:t>
            </a:r>
            <a:r>
              <a:rPr lang="en-US" sz="1400" b="1" dirty="0" smtClean="0"/>
              <a:t>QMRICs</a:t>
            </a:r>
            <a:r>
              <a:rPr lang="en-US" sz="1400" dirty="0" smtClean="0"/>
              <a:t>) using </a:t>
            </a:r>
            <a:r>
              <a:rPr lang="en-US" sz="1400" i="1" dirty="0" smtClean="0"/>
              <a:t>individual gas and oil thermal resource models</a:t>
            </a:r>
            <a:r>
              <a:rPr lang="en-US" sz="1400" dirty="0" smtClean="0"/>
              <a:t> with De-rated QC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1400" u="sng" dirty="0" smtClean="0"/>
              <a:t>* The diagram is modified to include both gas and oil resources</a:t>
            </a:r>
            <a:endParaRPr lang="en-US" sz="1400" u="sng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22439E2-DF65-2B4D-D9C4-802C9AE1361D}"/>
              </a:ext>
            </a:extLst>
          </p:cNvPr>
          <p:cNvCxnSpPr/>
          <p:nvPr/>
        </p:nvCxnSpPr>
        <p:spPr>
          <a:xfrm>
            <a:off x="5434165" y="2554243"/>
            <a:ext cx="347950" cy="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22439E2-DF65-2B4D-D9C4-802C9AE1361D}"/>
              </a:ext>
            </a:extLst>
          </p:cNvPr>
          <p:cNvCxnSpPr/>
          <p:nvPr/>
        </p:nvCxnSpPr>
        <p:spPr>
          <a:xfrm>
            <a:off x="5444647" y="4177054"/>
            <a:ext cx="347950" cy="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2439E2-DF65-2B4D-D9C4-802C9AE1361D}"/>
              </a:ext>
            </a:extLst>
          </p:cNvPr>
          <p:cNvCxnSpPr/>
          <p:nvPr/>
        </p:nvCxnSpPr>
        <p:spPr>
          <a:xfrm>
            <a:off x="5473442" y="3373437"/>
            <a:ext cx="347950" cy="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AC602A6-B43B-434A-C095-E0645FAFF071}"/>
              </a:ext>
            </a:extLst>
          </p:cNvPr>
          <p:cNvSpPr/>
          <p:nvPr/>
        </p:nvSpPr>
        <p:spPr>
          <a:xfrm>
            <a:off x="5792571" y="1402121"/>
            <a:ext cx="1147006" cy="517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437B50-EEFA-DEB1-3E90-A37043E5FFEF}"/>
              </a:ext>
            </a:extLst>
          </p:cNvPr>
          <p:cNvSpPr txBox="1"/>
          <p:nvPr/>
        </p:nvSpPr>
        <p:spPr>
          <a:xfrm>
            <a:off x="5626533" y="1395161"/>
            <a:ext cx="147932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dirty="0" smtClean="0"/>
              <a:t>De-rated Oil Capacity</a:t>
            </a:r>
            <a:endParaRPr lang="en-US" sz="1350" dirty="0">
              <a:latin typeface="+mn-lt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DBB0CE-E25B-21F6-B891-A239D9D0ADCD}"/>
              </a:ext>
            </a:extLst>
          </p:cNvPr>
          <p:cNvCxnSpPr/>
          <p:nvPr/>
        </p:nvCxnSpPr>
        <p:spPr>
          <a:xfrm flipH="1">
            <a:off x="7391400" y="1924050"/>
            <a:ext cx="0" cy="36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37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52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Previously </a:t>
            </a:r>
            <a:r>
              <a:rPr lang="en-US" dirty="0"/>
              <a:t>Proposed </a:t>
            </a:r>
            <a:r>
              <a:rPr lang="en-US" dirty="0" smtClean="0"/>
              <a:t>De-rating Framework,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5361" y="666750"/>
            <a:ext cx="8430039" cy="4152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de-rating </a:t>
            </a:r>
            <a:r>
              <a:rPr lang="en-US" dirty="0"/>
              <a:t>framework was proposed to reflect the </a:t>
            </a:r>
            <a:r>
              <a:rPr lang="en-US" dirty="0" smtClean="0"/>
              <a:t>winter energy </a:t>
            </a:r>
            <a:r>
              <a:rPr lang="en-US" dirty="0"/>
              <a:t>limitations of gas and oil resources through winter </a:t>
            </a:r>
            <a:r>
              <a:rPr lang="en-US" dirty="0" smtClean="0"/>
              <a:t>De-rated QC (DQC)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b="1" dirty="0" smtClean="0"/>
              <a:t>Gas energy </a:t>
            </a:r>
            <a:r>
              <a:rPr lang="en-US" b="1" dirty="0"/>
              <a:t>limits</a:t>
            </a:r>
            <a:r>
              <a:rPr lang="en-US" dirty="0"/>
              <a:t> were represented by </a:t>
            </a:r>
            <a:r>
              <a:rPr lang="en-US" dirty="0" smtClean="0"/>
              <a:t>a weather-correlated </a:t>
            </a:r>
            <a:r>
              <a:rPr lang="en-US" dirty="0"/>
              <a:t>hourly </a:t>
            </a:r>
            <a:r>
              <a:rPr lang="en-US" b="1" dirty="0"/>
              <a:t>pipeline gas profile</a:t>
            </a:r>
            <a:r>
              <a:rPr lang="en-US" dirty="0"/>
              <a:t> and </a:t>
            </a:r>
            <a:r>
              <a:rPr lang="en-US" dirty="0" smtClean="0"/>
              <a:t>a monthly Liquefied Natural Gas (</a:t>
            </a:r>
            <a:r>
              <a:rPr lang="en-US" b="1" dirty="0" smtClean="0"/>
              <a:t>LNG) storage resource</a:t>
            </a:r>
            <a:r>
              <a:rPr lang="en-US" dirty="0" smtClean="0"/>
              <a:t> in the winter period (</a:t>
            </a:r>
            <a:r>
              <a:rPr lang="en-US" i="1" dirty="0" smtClean="0"/>
              <a:t>Dec.</a:t>
            </a:r>
            <a:r>
              <a:rPr lang="en-US" dirty="0" smtClean="0"/>
              <a:t> through </a:t>
            </a:r>
            <a:r>
              <a:rPr lang="en-US" i="1" dirty="0" smtClean="0"/>
              <a:t>Feb.</a:t>
            </a:r>
            <a:r>
              <a:rPr lang="en-US" dirty="0" smtClean="0"/>
              <a:t>)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Firm </a:t>
            </a:r>
            <a:r>
              <a:rPr lang="en-US" dirty="0"/>
              <a:t>gas </a:t>
            </a:r>
            <a:r>
              <a:rPr lang="en-US" dirty="0" smtClean="0"/>
              <a:t>contracts were compared to corresponding fuel </a:t>
            </a:r>
            <a:r>
              <a:rPr lang="en-US" dirty="0"/>
              <a:t>requirements (daily </a:t>
            </a:r>
            <a:r>
              <a:rPr lang="en-US" dirty="0" smtClean="0"/>
              <a:t>and </a:t>
            </a:r>
            <a:r>
              <a:rPr lang="en-US" dirty="0"/>
              <a:t>seasonal) </a:t>
            </a:r>
            <a:r>
              <a:rPr lang="en-US" dirty="0" smtClean="0"/>
              <a:t>to calculate the gas capacity supported by these contracts</a:t>
            </a:r>
            <a:endParaRPr lang="en-US" dirty="0" smtClean="0">
              <a:sym typeface="Symbol" panose="05050102010706020507" pitchFamily="18" charset="2"/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An </a:t>
            </a:r>
            <a:r>
              <a:rPr lang="en-US" b="1" dirty="0" smtClean="0"/>
              <a:t>equivalencing</a:t>
            </a:r>
            <a:r>
              <a:rPr lang="en-US" dirty="0" smtClean="0"/>
              <a:t> process was used to identify the uniform </a:t>
            </a:r>
            <a:r>
              <a:rPr lang="en-US" b="1" dirty="0" smtClean="0"/>
              <a:t>gas capacity DF</a:t>
            </a:r>
            <a:r>
              <a:rPr lang="en-US" dirty="0" smtClean="0"/>
              <a:t> that resulted in the same winter risk as the gas energy limits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Gas </a:t>
            </a:r>
            <a:r>
              <a:rPr lang="en-US" b="1" dirty="0"/>
              <a:t>resource </a:t>
            </a:r>
            <a:r>
              <a:rPr lang="en-US" b="1" dirty="0" smtClean="0"/>
              <a:t>DQC</a:t>
            </a:r>
            <a:r>
              <a:rPr lang="en-US" dirty="0"/>
              <a:t> </a:t>
            </a:r>
            <a:r>
              <a:rPr lang="en-US" dirty="0" smtClean="0"/>
              <a:t>is the sum of the gas capacity associated with firm gas contracts (not de-rated) and the de-rated gas capacity without firm gas contracts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Oil resources’ usable tank sizes were compared to an oil storage requirement to obtain </a:t>
            </a:r>
            <a:r>
              <a:rPr lang="en-US" b="1" dirty="0" smtClean="0"/>
              <a:t>oil resource DQC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Gas and oil resources were modeled as </a:t>
            </a:r>
            <a:r>
              <a:rPr lang="en-US" b="1" dirty="0" smtClean="0"/>
              <a:t>individual thermal resources with their DQC and </a:t>
            </a:r>
            <a:r>
              <a:rPr lang="en-US" b="1" dirty="0" err="1" smtClean="0"/>
              <a:t>EFORd</a:t>
            </a:r>
            <a:r>
              <a:rPr lang="en-US" b="1" dirty="0" smtClean="0"/>
              <a:t> </a:t>
            </a:r>
            <a:r>
              <a:rPr lang="en-US" dirty="0" smtClean="0"/>
              <a:t>in the RAA </a:t>
            </a:r>
            <a:r>
              <a:rPr lang="en-US" dirty="0"/>
              <a:t>base </a:t>
            </a:r>
            <a:r>
              <a:rPr lang="en-US" dirty="0" smtClean="0"/>
              <a:t>case for accreditation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Resource </a:t>
            </a:r>
            <a:r>
              <a:rPr lang="en-US" dirty="0"/>
              <a:t>MRIs and </a:t>
            </a:r>
            <a:r>
              <a:rPr lang="en-US" dirty="0" smtClean="0"/>
              <a:t>QMRICs were </a:t>
            </a:r>
            <a:r>
              <a:rPr lang="en-US" dirty="0"/>
              <a:t>derived from </a:t>
            </a:r>
            <a:r>
              <a:rPr lang="en-US" dirty="0" smtClean="0"/>
              <a:t>these individual resource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1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Models in Previous De-rating Framework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0696" y="4493288"/>
            <a:ext cx="8191502" cy="288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u="sng" dirty="0" smtClean="0"/>
              <a:t>* The diagram is modified to include both </a:t>
            </a:r>
            <a:r>
              <a:rPr lang="en-US" sz="1400" u="sng" dirty="0" smtClean="0">
                <a:solidFill>
                  <a:schemeClr val="accent5"/>
                </a:solidFill>
              </a:rPr>
              <a:t>gas</a:t>
            </a:r>
            <a:r>
              <a:rPr lang="en-US" sz="1400" u="sng" dirty="0" smtClean="0"/>
              <a:t> and </a:t>
            </a:r>
            <a:r>
              <a:rPr lang="en-US" sz="1400" u="sng" dirty="0" smtClean="0">
                <a:solidFill>
                  <a:schemeClr val="tx2"/>
                </a:solidFill>
              </a:rPr>
              <a:t>oil</a:t>
            </a:r>
            <a:r>
              <a:rPr lang="en-US" sz="1400" u="sng" dirty="0" smtClean="0"/>
              <a:t> models in the previous de-rating framework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24799" y="69058"/>
            <a:ext cx="1153351" cy="6001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Introduced</a:t>
            </a:r>
          </a:p>
          <a:p>
            <a:pPr algn="ctr"/>
            <a:r>
              <a:rPr lang="en-US" sz="1100" dirty="0" smtClean="0"/>
              <a:t>January 2023</a:t>
            </a:r>
            <a:br>
              <a:rPr lang="en-US" sz="1100" dirty="0" smtClean="0"/>
            </a:br>
            <a:r>
              <a:rPr lang="en-US" sz="1100" dirty="0" smtClean="0"/>
              <a:t>MC/RC Meeting</a:t>
            </a:r>
            <a:endParaRPr lang="en-US" sz="1100" dirty="0"/>
          </a:p>
        </p:txBody>
      </p:sp>
      <p:sp>
        <p:nvSpPr>
          <p:cNvPr id="7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567971" y="447887"/>
            <a:ext cx="8049710" cy="4045401"/>
            <a:chOff x="575190" y="332676"/>
            <a:chExt cx="8049710" cy="4045401"/>
          </a:xfrm>
        </p:grpSpPr>
        <p:sp>
          <p:nvSpPr>
            <p:cNvPr id="83" name="Rectangle 82"/>
            <p:cNvSpPr/>
            <p:nvPr/>
          </p:nvSpPr>
          <p:spPr>
            <a:xfrm>
              <a:off x="6725986" y="1176827"/>
              <a:ext cx="1844617" cy="3201250"/>
            </a:xfrm>
            <a:prstGeom prst="rect">
              <a:avLst/>
            </a:prstGeom>
            <a:solidFill>
              <a:srgbClr val="DDDDDD">
                <a:alpha val="80000"/>
              </a:srgb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17309" y="1170254"/>
              <a:ext cx="2734545" cy="3200400"/>
            </a:xfrm>
            <a:prstGeom prst="rect">
              <a:avLst/>
            </a:prstGeom>
            <a:solidFill>
              <a:srgbClr val="DDDDDD">
                <a:alpha val="80000"/>
              </a:srgb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79819" y="1233624"/>
              <a:ext cx="1069428" cy="871121"/>
              <a:chOff x="762000" y="2055882"/>
              <a:chExt cx="1219200" cy="9144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852412" y="2282230"/>
                <a:ext cx="10668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Gas-only Resources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62000" y="2055882"/>
                <a:ext cx="1219200" cy="9144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75190" y="2391826"/>
              <a:ext cx="1074053" cy="1095280"/>
              <a:chOff x="762000" y="3049143"/>
              <a:chExt cx="1219200" cy="1295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62000" y="3049143"/>
                <a:ext cx="1219200" cy="12954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38200" y="3440322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Dual-fuel Resources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954047" y="1170254"/>
              <a:ext cx="1219200" cy="523220"/>
              <a:chOff x="2286000" y="1989862"/>
              <a:chExt cx="1219200" cy="5232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286000" y="2053233"/>
                <a:ext cx="1219200" cy="39647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86000" y="1989862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Gas Capacity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Non-firm Fuel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961930" y="1637634"/>
              <a:ext cx="1219200" cy="523220"/>
              <a:chOff x="2286000" y="2662783"/>
              <a:chExt cx="1219200" cy="52322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286000" y="2726154"/>
                <a:ext cx="1219200" cy="39647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86000" y="2662783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Gas Capacity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Firm Fuel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954047" y="2237054"/>
              <a:ext cx="1219200" cy="523220"/>
              <a:chOff x="2286000" y="3093253"/>
              <a:chExt cx="1219200" cy="52322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86000" y="3169453"/>
                <a:ext cx="1219200" cy="39647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86000" y="3093253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Gas Capacity Non-firm Fuel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961930" y="2704434"/>
              <a:ext cx="1219200" cy="523220"/>
              <a:chOff x="2293883" y="3626723"/>
              <a:chExt cx="1219200" cy="52322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93883" y="3687445"/>
                <a:ext cx="1219200" cy="39647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93883" y="3626723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Gas Capacity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Firm Fuel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961929" y="3161634"/>
              <a:ext cx="1219201" cy="523220"/>
              <a:chOff x="3809999" y="2228101"/>
              <a:chExt cx="1219201" cy="52322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809999" y="2278643"/>
                <a:ext cx="1219201" cy="3964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57188" y="2228101"/>
                <a:ext cx="10934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Oil DQC Tank Size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761055" y="1461961"/>
              <a:ext cx="2581935" cy="1232293"/>
              <a:chOff x="5105400" y="2086594"/>
              <a:chExt cx="2581938" cy="1232293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105400" y="2086594"/>
                <a:ext cx="2514600" cy="123229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123483" y="2088654"/>
                <a:ext cx="256385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Aggregated Profile representing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Hourly Available Pipeline Gas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and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Aggregated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Storage representing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Monthly Available LNG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761055" y="3787570"/>
              <a:ext cx="2514600" cy="523220"/>
              <a:chOff x="5181600" y="3413221"/>
              <a:chExt cx="2514600" cy="65763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181600" y="3417291"/>
                <a:ext cx="2514600" cy="61283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181601" y="3413221"/>
                <a:ext cx="2362201" cy="65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Individual </a:t>
                </a:r>
                <a:r>
                  <a:rPr lang="en-US" sz="1400" dirty="0">
                    <a:solidFill>
                      <a:schemeClr val="bg1"/>
                    </a:solidFill>
                  </a:rPr>
                  <a:t>Oil Resources </a:t>
                </a:r>
                <a:endParaRPr lang="en-US" sz="14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with DQC and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EFORd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706647" y="1169404"/>
              <a:ext cx="2590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Aggregated Gas Energy</a:t>
              </a:r>
              <a:r>
                <a:rPr lang="en-US" sz="1400" b="1" dirty="0">
                  <a:solidFill>
                    <a:schemeClr val="tx2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Limits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649247" y="168176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799019" y="1431863"/>
              <a:ext cx="15502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801647" y="1945378"/>
              <a:ext cx="15502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99019" y="1431863"/>
              <a:ext cx="0" cy="5135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49247" y="2999054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799019" y="2465654"/>
              <a:ext cx="15502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801647" y="2999053"/>
              <a:ext cx="15502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94391" y="2465654"/>
              <a:ext cx="0" cy="1001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1797704" y="3456253"/>
              <a:ext cx="15502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173247" y="143186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173247" y="2465654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173247" y="299905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3173247" y="3422022"/>
              <a:ext cx="5878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25647" y="1431863"/>
              <a:ext cx="0" cy="15772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83598" y="1899244"/>
              <a:ext cx="5605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575190" y="3778544"/>
              <a:ext cx="1077370" cy="515910"/>
              <a:chOff x="762000" y="3017894"/>
              <a:chExt cx="1219200" cy="1326649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62000" y="3049143"/>
                <a:ext cx="1219200" cy="12954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38200" y="3017894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Oil Resources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>
            <a:xfrm>
              <a:off x="1668726" y="4038067"/>
              <a:ext cx="303485" cy="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1838433" y="3771234"/>
              <a:ext cx="1466193" cy="523220"/>
              <a:chOff x="3686503" y="2217921"/>
              <a:chExt cx="1466193" cy="52322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810000" y="2278643"/>
                <a:ext cx="1219200" cy="3964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686503" y="2217921"/>
                <a:ext cx="1466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Oil DQC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Tank Size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 flipV="1">
              <a:off x="3170541" y="4032844"/>
              <a:ext cx="590513" cy="97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3761055" y="3105150"/>
              <a:ext cx="2514600" cy="523220"/>
              <a:chOff x="5181600" y="3413220"/>
              <a:chExt cx="2514600" cy="657635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181600" y="3417291"/>
                <a:ext cx="2514600" cy="61283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181601" y="3413220"/>
                <a:ext cx="2362201" cy="65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Individual Oil Resources with Oil DQC and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EFORd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3706647" y="2870198"/>
              <a:ext cx="25515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Individual Oil Capacity Limits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6355192" y="1247231"/>
              <a:ext cx="382996" cy="6496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 rot="16200000">
              <a:off x="5788589" y="949129"/>
              <a:ext cx="1540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Equivalencing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712819" y="853362"/>
              <a:ext cx="1912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Resource Accreditation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844423" y="1565475"/>
              <a:ext cx="1585861" cy="7386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Individual Gas-only Resources with DQC and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EFORd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6868731" y="3638549"/>
              <a:ext cx="1665669" cy="738664"/>
              <a:chOff x="4700090" y="3110791"/>
              <a:chExt cx="2665566" cy="928426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4705897" y="3125331"/>
                <a:ext cx="2514600" cy="82990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700090" y="3110791"/>
                <a:ext cx="2665566" cy="92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Individual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Oil Resources with </a:t>
                </a:r>
                <a:r>
                  <a:rPr lang="en-US" sz="1400" dirty="0">
                    <a:solidFill>
                      <a:schemeClr val="bg1"/>
                    </a:solidFill>
                  </a:rPr>
                  <a:t>DQC and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EFORd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667131" y="856339"/>
              <a:ext cx="18566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Resource Qualification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85190" y="856339"/>
              <a:ext cx="15374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Risk Assessment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839447" y="2578658"/>
              <a:ext cx="1585860" cy="64248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/>
          </p:nvSpPr>
          <p:spPr>
            <a:xfrm rot="10800000">
              <a:off x="6839446" y="2571750"/>
              <a:ext cx="1585860" cy="651750"/>
            </a:xfrm>
            <a:prstGeom prst="triangle">
              <a:avLst>
                <a:gd name="adj" fmla="val 10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793324" y="2546687"/>
              <a:ext cx="1676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Individual Dual-fuel Resources with DQC and </a:t>
              </a:r>
              <a:r>
                <a:rPr lang="en-US" sz="1400" dirty="0" err="1">
                  <a:solidFill>
                    <a:schemeClr val="bg1"/>
                  </a:solidFill>
                </a:rPr>
                <a:t>EFORd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</a:p>
            <a:p>
              <a:endParaRPr lang="en-US" dirty="0"/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6240662" y="4140037"/>
            <a:ext cx="605001" cy="1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397581" y="2564489"/>
            <a:ext cx="0" cy="88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248494" y="2564327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45181" y="3450851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6401221" y="2996298"/>
            <a:ext cx="426306" cy="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252072" y="2113691"/>
            <a:ext cx="574798" cy="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73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/>
              <a:t>Motivations </a:t>
            </a:r>
            <a:r>
              <a:rPr lang="en-US" dirty="0" smtClean="0"/>
              <a:t>for Enhancements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47750"/>
            <a:ext cx="8382000" cy="36095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ISO’s review </a:t>
            </a:r>
            <a:r>
              <a:rPr lang="en-US" dirty="0"/>
              <a:t>of </a:t>
            </a:r>
            <a:r>
              <a:rPr lang="en-US" dirty="0" smtClean="0"/>
              <a:t>the previously proposed winter gas and oil </a:t>
            </a:r>
            <a:r>
              <a:rPr lang="en-US" dirty="0"/>
              <a:t>models </a:t>
            </a:r>
            <a:r>
              <a:rPr lang="en-US" dirty="0" smtClean="0"/>
              <a:t>revealed: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Separate modeling of the pipeline gas and LNG for generation requires capturing the complex interplay between pipeline, LNG and LDC systems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Gas supply for generation is </a:t>
            </a:r>
            <a:r>
              <a:rPr lang="en-US" dirty="0"/>
              <a:t>typically restricted </a:t>
            </a:r>
            <a:r>
              <a:rPr lang="en-US" dirty="0" smtClean="0"/>
              <a:t>on </a:t>
            </a:r>
            <a:r>
              <a:rPr lang="en-US" dirty="0"/>
              <a:t>a daily </a:t>
            </a:r>
            <a:r>
              <a:rPr lang="en-US" dirty="0" smtClean="0"/>
              <a:t>timeframe </a:t>
            </a:r>
            <a:r>
              <a:rPr lang="en-US" dirty="0"/>
              <a:t>rather than </a:t>
            </a:r>
            <a:r>
              <a:rPr lang="en-US" dirty="0" smtClean="0"/>
              <a:t>a monthly or seasonal </a:t>
            </a:r>
            <a:r>
              <a:rPr lang="en-US" dirty="0"/>
              <a:t>timeframe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energy limitation of oil resources has a significant impact on the winter risk level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Upon further analysis, the ISO has determined that the winter risk needs to be more accurately reflected by revising the previous winter gas and oil models to </a:t>
            </a:r>
            <a:r>
              <a:rPr lang="en-US" dirty="0"/>
              <a:t>better represent </a:t>
            </a:r>
            <a:r>
              <a:rPr lang="en-US" dirty="0" smtClean="0"/>
              <a:t>their energy limitations</a:t>
            </a:r>
          </a:p>
        </p:txBody>
      </p:sp>
    </p:spTree>
    <p:extLst>
      <p:ext uri="{BB962C8B-B14F-4D97-AF65-F5344CB8AC3E}">
        <p14:creationId xmlns:p14="http://schemas.microsoft.com/office/powerpoint/2010/main" val="270225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543051"/>
            <a:ext cx="8077200" cy="1021556"/>
          </a:xfrm>
        </p:spPr>
        <p:txBody>
          <a:bodyPr>
            <a:normAutofit/>
          </a:bodyPr>
          <a:lstStyle/>
          <a:p>
            <a:r>
              <a:rPr lang="en-US" dirty="0" smtClean="0"/>
              <a:t>Revised </a:t>
            </a:r>
            <a:r>
              <a:rPr lang="en-US" dirty="0"/>
              <a:t>Gas and Oil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71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-16-9" id="{32F30E78-C021-4951-B1FC-740B6C3FC246}" vid="{DEB9FD61-F7E9-4C5B-8D65-9F8B5A889844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-16-9" id="{32F30E78-C021-4951-B1FC-740B6C3FC246}" vid="{DEF36ABE-BF04-49E7-8010-928C0C008C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ISO-PPT-Template-Public-16-9</Template>
  <TotalTime>0</TotalTime>
  <Words>3802</Words>
  <Application>Microsoft Office PowerPoint</Application>
  <PresentationFormat>On-screen Show (16:9)</PresentationFormat>
  <Paragraphs>420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iso_white_cover</vt:lpstr>
      <vt:lpstr>blank</vt:lpstr>
      <vt:lpstr>PowerPoint Presentation</vt:lpstr>
      <vt:lpstr>PowerPoint Presentation</vt:lpstr>
      <vt:lpstr>PowerPoint Presentation</vt:lpstr>
      <vt:lpstr>Review of Previously Proposed De-rating Framework</vt:lpstr>
      <vt:lpstr>Previously Proposed De-rating Framework</vt:lpstr>
      <vt:lpstr>Previously Proposed De-rating Framework, Cont’d</vt:lpstr>
      <vt:lpstr>Models in Previous De-rating Framework</vt:lpstr>
      <vt:lpstr>Motivations for Enhancements</vt:lpstr>
      <vt:lpstr>Revised Gas and Oil Models</vt:lpstr>
      <vt:lpstr>Modeling Enhancements to Gas and Oil Resources</vt:lpstr>
      <vt:lpstr>Revised Models in the De-rating Framework</vt:lpstr>
      <vt:lpstr>Revised Gas and Oil Models in Seasonal Risk Assessment</vt:lpstr>
      <vt:lpstr>The Role of Seasonal Risks in QMRIC Calculation</vt:lpstr>
      <vt:lpstr>Purpose of Seasonal Risk Assessment</vt:lpstr>
      <vt:lpstr>Revised Gas Model for Seasonal Risk Assessment</vt:lpstr>
      <vt:lpstr>Revised Gas Model for Seasonal Risk Assessment, Cont’d</vt:lpstr>
      <vt:lpstr>Revised Oil Model for Seasonal Risk Assessment </vt:lpstr>
      <vt:lpstr>Revised Oil Model for Seasonal Risk Assessment, Cont’d </vt:lpstr>
      <vt:lpstr>Key Takeaways of Revised Oil and Gas Models in Seasonal Risk Assessment </vt:lpstr>
      <vt:lpstr>Revised Gas and Oil Models in Resource Accreditation</vt:lpstr>
      <vt:lpstr>Relationship between Seasonal Risk Assessment and Resource Accreditation</vt:lpstr>
      <vt:lpstr>Revised Gas and Oil Models in Accreditation Process</vt:lpstr>
      <vt:lpstr>Different Oil Models in Risk Assessment Process and Accreditation Process</vt:lpstr>
      <vt:lpstr>Fuel Requirements</vt:lpstr>
      <vt:lpstr>Fuel-backed Capacity Qualification</vt:lpstr>
      <vt:lpstr>Revised Gas Accreditation: Gas Fleet Value</vt:lpstr>
      <vt:lpstr>Revised Gas Accreditation: Individual Gas MRIs</vt:lpstr>
      <vt:lpstr>Revised Gas Accreditation: Total Value of Gas Capacity without Firm Gas Contracts</vt:lpstr>
      <vt:lpstr>Revised Gas Accreditation: Gas DF and Winter Accreditation Value</vt:lpstr>
      <vt:lpstr>Oil Resource Accreditation</vt:lpstr>
      <vt:lpstr>Dual-fuel Resource Accreditation</vt:lpstr>
      <vt:lpstr>Key Takeaways of Revised Gas and Oil Models in Resource Accreditation</vt:lpstr>
      <vt:lpstr>Key Takeaways</vt:lpstr>
      <vt:lpstr>Key Takeaways </vt:lpstr>
      <vt:lpstr>Stakeholder Schedule</vt:lpstr>
      <vt:lpstr>Stakeholder Process - Overview</vt:lpstr>
      <vt:lpstr>Parallel Stakeholder Processes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2023-11-06T21:06:27Z</dcterms:created>
  <dcterms:modified xsi:type="dcterms:W3CDTF">2023-11-06T21:21:21Z</dcterms:modified>
</cp:coreProperties>
</file>