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</p:sldMasterIdLst>
  <p:notesMasterIdLst>
    <p:notesMasterId r:id="rId7"/>
  </p:notesMasterIdLst>
  <p:sldIdLst>
    <p:sldId id="256" r:id="rId2"/>
    <p:sldId id="277" r:id="rId3"/>
    <p:sldId id="279" r:id="rId4"/>
    <p:sldId id="276" r:id="rId5"/>
    <p:sldId id="28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yan Johnson" initials="RJ" lastIdx="3" clrIdx="0">
    <p:extLst>
      <p:ext uri="{19B8F6BF-5375-455C-9EA6-DF929625EA0E}">
        <p15:presenceInfo xmlns:p15="http://schemas.microsoft.com/office/powerpoint/2012/main" userId="S-1-5-21-533726015-723411781-1236795852-690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108" y="7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CDFC7F-4BDB-489C-B25C-F8912699C00F}" type="datetimeFigureOut">
              <a:rPr lang="en-US" smtClean="0"/>
              <a:t>4/17/2025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C8EC91-893D-4167-B82D-8239E018B4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6585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9DA6A-8950-4502-89A8-58FA6614A316}" type="datetime1">
              <a:rPr lang="en-US" smtClean="0"/>
              <a:t>4/17/2025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5B1076-822D-48B5-89D7-6C7F1883057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98AF1-2B56-431E-8718-E2F22ED1E6FD}" type="datetime1">
              <a:rPr lang="en-US" smtClean="0"/>
              <a:t>4/17/2025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B1076-822D-48B5-89D7-6C7F188305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6DAB4-56A0-47F8-934D-EB07996DEA6F}" type="datetime1">
              <a:rPr lang="en-US" smtClean="0"/>
              <a:t>4/17/2025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B1076-822D-48B5-89D7-6C7F188305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B34A1-E636-4AB4-93AE-69716BD20CCB}" type="datetime1">
              <a:rPr lang="en-US" smtClean="0"/>
              <a:t>4/17/2025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B1076-822D-48B5-89D7-6C7F188305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20211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B769C-7B34-4C22-A393-FA432F151C7A}" type="datetime1">
              <a:rPr lang="en-US" smtClean="0"/>
              <a:t>4/17/2025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B1076-822D-48B5-89D7-6C7F1883057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4258628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4258628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4258628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84228-56FC-440B-BB9A-16FB5E4E615B}" type="datetime1">
              <a:rPr lang="en-US" smtClean="0"/>
              <a:t>4/17/2025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B1076-822D-48B5-89D7-6C7F1883057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BA6AE-8F3B-4A74-AC93-C4F113ED6B45}" type="datetime1">
              <a:rPr lang="en-US" smtClean="0"/>
              <a:t>4/17/2025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B1076-822D-48B5-89D7-6C7F18830578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4051C-4711-4B82-91C2-736159CEA9BA}" type="datetime1">
              <a:rPr lang="en-US" smtClean="0"/>
              <a:t>4/17/2025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B1076-822D-48B5-89D7-6C7F188305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CE3EC-9F5D-403E-9A85-38828A12CA63}" type="datetime1">
              <a:rPr lang="en-US" smtClean="0"/>
              <a:t>4/17/2025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B1076-822D-48B5-89D7-6C7F188305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2008C-3D7C-4CB1-BBA0-A803F99BFC88}" type="datetime1">
              <a:rPr lang="en-US" smtClean="0"/>
              <a:t>4/17/2025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B1076-822D-48B5-89D7-6C7F188305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341B6-E82A-4B24-B7CE-61FA369BD71B}" type="datetime1">
              <a:rPr lang="en-US" smtClean="0"/>
              <a:t>4/17/2025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B1076-822D-48B5-89D7-6C7F188305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9043DC80-ACC7-4378-A668-9378027F26B1}" type="datetime1">
              <a:rPr lang="en-US" smtClean="0"/>
              <a:t>4/17/2025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0B5B1076-822D-48B5-89D7-6C7F1883057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00"/>
            <a:ext cx="7772400" cy="3962400"/>
          </a:xfrm>
        </p:spPr>
        <p:txBody>
          <a:bodyPr/>
          <a:lstStyle/>
          <a:p>
            <a:r>
              <a:rPr lang="en-US" sz="4000" dirty="0" smtClean="0"/>
              <a:t>Transmission Line Refurbishment Project</a:t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K19 </a:t>
            </a:r>
            <a:r>
              <a:rPr lang="en-US" sz="4000" dirty="0" smtClean="0"/>
              <a:t>Line</a:t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2000" dirty="0" smtClean="0"/>
              <a:t>Reliability Committee </a:t>
            </a:r>
            <a:r>
              <a:rPr lang="en-US" sz="2000" dirty="0"/>
              <a:t>Meeting</a:t>
            </a:r>
            <a:br>
              <a:rPr lang="en-US" sz="2000" dirty="0"/>
            </a:br>
            <a:r>
              <a:rPr lang="en-US" sz="2000" dirty="0" smtClean="0"/>
              <a:t>May 15, 2025</a:t>
            </a:r>
            <a:endParaRPr lang="en-US" sz="2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990600"/>
            <a:ext cx="3657600" cy="86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5499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2" y="1752600"/>
            <a:ext cx="7772400" cy="2505075"/>
          </a:xfrm>
        </p:spPr>
        <p:txBody>
          <a:bodyPr/>
          <a:lstStyle/>
          <a:p>
            <a:r>
              <a:rPr lang="en-US" dirty="0" smtClean="0"/>
              <a:t>K19 </a:t>
            </a:r>
            <a:r>
              <a:rPr lang="en-US" dirty="0" smtClean="0"/>
              <a:t>Line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7700" y="4506913"/>
            <a:ext cx="7772400" cy="1589087"/>
          </a:xfrm>
        </p:spPr>
        <p:txBody>
          <a:bodyPr>
            <a:normAutofit/>
          </a:bodyPr>
          <a:lstStyle/>
          <a:p>
            <a:r>
              <a:rPr lang="en-US" dirty="0" smtClean="0"/>
              <a:t>115 kV line from </a:t>
            </a:r>
            <a:r>
              <a:rPr lang="en-US" dirty="0" smtClean="0"/>
              <a:t>Sandbar </a:t>
            </a:r>
            <a:r>
              <a:rPr lang="en-US" dirty="0" smtClean="0"/>
              <a:t>to </a:t>
            </a:r>
            <a:r>
              <a:rPr lang="en-US" dirty="0" smtClean="0"/>
              <a:t>Georgia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8.88 </a:t>
            </a:r>
            <a:r>
              <a:rPr lang="en-US" dirty="0"/>
              <a:t>mile line built in </a:t>
            </a:r>
            <a:r>
              <a:rPr lang="en-US" dirty="0" smtClean="0"/>
              <a:t>1975 on wooden H-frame Structures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B1076-822D-48B5-89D7-6C7F18830578}" type="slidenum">
              <a:rPr lang="en-US" smtClean="0"/>
              <a:t>2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t="7592"/>
          <a:stretch/>
        </p:blipFill>
        <p:spPr>
          <a:xfrm>
            <a:off x="1828800" y="914400"/>
            <a:ext cx="5114925" cy="2200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5323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800" dirty="0" smtClean="0">
                <a:solidFill>
                  <a:srgbClr val="2F5897"/>
                </a:solidFill>
              </a:rPr>
              <a:t>Example </a:t>
            </a:r>
            <a:r>
              <a:rPr lang="en-US" sz="3800" dirty="0">
                <a:solidFill>
                  <a:srgbClr val="2F5897"/>
                </a:solidFill>
              </a:rPr>
              <a:t>Inspection </a:t>
            </a:r>
            <a:r>
              <a:rPr lang="en-US" sz="3800" dirty="0" smtClean="0">
                <a:solidFill>
                  <a:srgbClr val="2F5897"/>
                </a:solidFill>
              </a:rPr>
              <a:t>Results</a:t>
            </a:r>
            <a:br>
              <a:rPr lang="en-US" sz="3800" dirty="0" smtClean="0">
                <a:solidFill>
                  <a:srgbClr val="2F5897"/>
                </a:solidFill>
              </a:rPr>
            </a:b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B1076-822D-48B5-89D7-6C7F18830578}" type="slidenum">
              <a:rPr lang="en-US" smtClean="0"/>
              <a:t>3</a:t>
            </a:fld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2"/>
          <a:srcRect l="7026" r="9847"/>
          <a:stretch/>
        </p:blipFill>
        <p:spPr>
          <a:xfrm>
            <a:off x="6019800" y="1143000"/>
            <a:ext cx="2971801" cy="554431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r="19753"/>
          <a:stretch/>
        </p:blipFill>
        <p:spPr>
          <a:xfrm>
            <a:off x="152400" y="1122562"/>
            <a:ext cx="2969645" cy="556475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68179" y="1153080"/>
            <a:ext cx="2045742" cy="193893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95650" y="3162300"/>
            <a:ext cx="2590800" cy="17145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76600" y="4981575"/>
            <a:ext cx="2609850" cy="1724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9146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K19 </a:t>
            </a:r>
            <a:r>
              <a:rPr lang="en-US" sz="4000" dirty="0" smtClean="0"/>
              <a:t>Line Structure Replacement Summary</a:t>
            </a:r>
            <a:endParaRPr lang="en-US" sz="4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B1076-822D-48B5-89D7-6C7F18830578}" type="slidenum">
              <a:rPr lang="en-US" smtClean="0"/>
              <a:t>4</a:t>
            </a:fld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365760" y="1524000"/>
            <a:ext cx="4739640" cy="4756150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endParaRPr lang="en-US" sz="2000" dirty="0" smtClean="0"/>
          </a:p>
          <a:p>
            <a:r>
              <a:rPr lang="en-US" sz="2000" dirty="0" smtClean="0"/>
              <a:t>Located in variable lowland terrain with large wetlands and challenging side slopes</a:t>
            </a:r>
            <a:endParaRPr lang="en-US" sz="2000" dirty="0" smtClean="0"/>
          </a:p>
          <a:p>
            <a:pPr marL="0" indent="0">
              <a:buNone/>
            </a:pPr>
            <a:endParaRPr lang="en-US" sz="2000" dirty="0" smtClean="0"/>
          </a:p>
          <a:p>
            <a:r>
              <a:rPr lang="en-US" sz="2000" dirty="0" smtClean="0"/>
              <a:t>Major </a:t>
            </a:r>
            <a:r>
              <a:rPr lang="en-US" sz="2000" dirty="0"/>
              <a:t>issues </a:t>
            </a:r>
            <a:r>
              <a:rPr lang="en-US" sz="2000" dirty="0" smtClean="0"/>
              <a:t>being addressed include significant woodpecker damage, internal pole voids, and rotten pole tops</a:t>
            </a:r>
            <a:endParaRPr lang="en-US" sz="2000" dirty="0" smtClean="0"/>
          </a:p>
          <a:p>
            <a:pPr lvl="1"/>
            <a:endParaRPr lang="en-US" sz="2000" dirty="0"/>
          </a:p>
          <a:p>
            <a:r>
              <a:rPr lang="en-US" sz="2000" dirty="0"/>
              <a:t>Additional assessment findings </a:t>
            </a:r>
            <a:r>
              <a:rPr lang="en-US" sz="2000" dirty="0" smtClean="0"/>
              <a:t>include </a:t>
            </a:r>
            <a:r>
              <a:rPr lang="en-US" sz="2000" dirty="0" smtClean="0"/>
              <a:t>severely weathered and cracke</a:t>
            </a:r>
            <a:r>
              <a:rPr lang="en-US" sz="2000" dirty="0" smtClean="0"/>
              <a:t>d poles</a:t>
            </a:r>
            <a:endParaRPr lang="en-US" sz="2000" dirty="0" smtClean="0"/>
          </a:p>
          <a:p>
            <a:pPr lvl="1"/>
            <a:endParaRPr lang="en-US" sz="2000" dirty="0"/>
          </a:p>
          <a:p>
            <a:r>
              <a:rPr lang="en-US" sz="2000" dirty="0" smtClean="0"/>
              <a:t>Replace </a:t>
            </a:r>
            <a:r>
              <a:rPr lang="en-US" sz="2000" dirty="0" smtClean="0"/>
              <a:t>41 </a:t>
            </a:r>
            <a:r>
              <a:rPr lang="en-US" sz="2000" dirty="0" smtClean="0"/>
              <a:t>out of </a:t>
            </a:r>
            <a:r>
              <a:rPr lang="en-US" sz="2000" dirty="0" smtClean="0"/>
              <a:t>93</a:t>
            </a:r>
            <a:r>
              <a:rPr lang="en-US" sz="2000" dirty="0" smtClean="0"/>
              <a:t> </a:t>
            </a:r>
            <a:r>
              <a:rPr lang="en-US" sz="2000" dirty="0" smtClean="0"/>
              <a:t>wood </a:t>
            </a:r>
            <a:r>
              <a:rPr lang="en-US" sz="2000" dirty="0"/>
              <a:t>H-frame </a:t>
            </a:r>
            <a:r>
              <a:rPr lang="en-US" sz="2000" dirty="0" smtClean="0"/>
              <a:t>structures.  Majority of replacements will be steel H-frames, especially in areas seeing woodpecker damage.  Minimal wood H-frames will be installed to reduce current wood pole inventory</a:t>
            </a:r>
            <a:r>
              <a:rPr lang="en-US" sz="2000" dirty="0" smtClean="0"/>
              <a:t>.</a:t>
            </a:r>
          </a:p>
          <a:p>
            <a:endParaRPr lang="en-US" sz="2000" dirty="0"/>
          </a:p>
          <a:p>
            <a:r>
              <a:rPr lang="en-US" sz="2000" dirty="0" smtClean="0"/>
              <a:t>Extensive matted roads are required to reach many of the D and C rated structures. These temporary roads will pass by the B rated structures. Replacement of the B rated, 50 year old structures is occurring to avoid having to re-incur the significant matting costs for the temporary roads.</a:t>
            </a:r>
            <a:endParaRPr lang="en-US" sz="2000" dirty="0"/>
          </a:p>
          <a:p>
            <a:pPr lvl="1"/>
            <a:endParaRPr lang="en-US" sz="2000" dirty="0"/>
          </a:p>
          <a:p>
            <a:r>
              <a:rPr lang="en-US" sz="2000" dirty="0"/>
              <a:t>Total Estimate: </a:t>
            </a:r>
            <a:r>
              <a:rPr lang="en-US" sz="2000" dirty="0" smtClean="0"/>
              <a:t>$</a:t>
            </a:r>
            <a:r>
              <a:rPr lang="en-US" sz="2000" dirty="0" smtClean="0"/>
              <a:t>5.8</a:t>
            </a:r>
            <a:r>
              <a:rPr lang="en-US" sz="2000" dirty="0" smtClean="0"/>
              <a:t> million </a:t>
            </a:r>
            <a:r>
              <a:rPr lang="en-US" sz="2000" dirty="0" smtClean="0"/>
              <a:t>PTF</a:t>
            </a:r>
            <a:endParaRPr lang="en-US" sz="2000" dirty="0"/>
          </a:p>
          <a:p>
            <a:pPr lvl="1"/>
            <a:endParaRPr lang="en-US" sz="2000" dirty="0"/>
          </a:p>
          <a:p>
            <a:r>
              <a:rPr lang="en-US" sz="2000" dirty="0"/>
              <a:t>Completion of work projected in </a:t>
            </a:r>
            <a:r>
              <a:rPr lang="en-US" sz="2000" dirty="0" smtClean="0"/>
              <a:t>2025</a:t>
            </a:r>
            <a:endParaRPr lang="en-US" sz="2000" dirty="0"/>
          </a:p>
          <a:p>
            <a:endParaRPr lang="en-US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472113" y="1676400"/>
            <a:ext cx="3443287" cy="4306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811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Cost estimate details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B1076-822D-48B5-89D7-6C7F18830578}" type="slidenum">
              <a:rPr lang="en-US" smtClean="0"/>
              <a:t>5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592" y="1816459"/>
            <a:ext cx="8814816" cy="4093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0449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19452</TotalTime>
  <Words>194</Words>
  <Application>Microsoft Office PowerPoint</Application>
  <PresentationFormat>On-screen Show (4:3)</PresentationFormat>
  <Paragraphs>26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Century Gothic</vt:lpstr>
      <vt:lpstr>Courier New</vt:lpstr>
      <vt:lpstr>Palatino Linotype</vt:lpstr>
      <vt:lpstr>Executive</vt:lpstr>
      <vt:lpstr>Transmission Line Refurbishment Project  K19 Line  Reliability Committee Meeting May 15, 2025</vt:lpstr>
      <vt:lpstr>K19 Line</vt:lpstr>
      <vt:lpstr>Example Inspection Results </vt:lpstr>
      <vt:lpstr>K19 Line Structure Replacement Summary</vt:lpstr>
      <vt:lpstr>Cost estimate details</vt:lpstr>
    </vt:vector>
  </TitlesOfParts>
  <Company>Vermont Electric Power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Transmission Line Refurbishment</dc:title>
  <dc:creator>Ryan Johnson</dc:creator>
  <cp:lastModifiedBy>Marc Allen</cp:lastModifiedBy>
  <cp:revision>205</cp:revision>
  <dcterms:created xsi:type="dcterms:W3CDTF">2018-07-09T17:21:02Z</dcterms:created>
  <dcterms:modified xsi:type="dcterms:W3CDTF">2025-04-17T18:58:38Z</dcterms:modified>
</cp:coreProperties>
</file>