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87" r:id="rId3"/>
    <p:sldId id="989" r:id="rId4"/>
    <p:sldId id="727" r:id="rId5"/>
    <p:sldId id="728" r:id="rId6"/>
    <p:sldId id="1475" r:id="rId7"/>
    <p:sldId id="1468" r:id="rId8"/>
    <p:sldId id="1470" r:id="rId9"/>
    <p:sldId id="1473" r:id="rId10"/>
    <p:sldId id="1474" r:id="rId11"/>
    <p:sldId id="1472" r:id="rId12"/>
    <p:sldId id="1471" r:id="rId13"/>
    <p:sldId id="321" r:id="rId14"/>
  </p:sldIdLst>
  <p:sldSz cx="9144000" cy="5143500" type="screen16x9"/>
  <p:notesSz cx="6950075" cy="92360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7C8C1"/>
    <a:srgbClr val="515556"/>
    <a:srgbClr val="165074"/>
    <a:srgbClr val="F16667"/>
    <a:srgbClr val="7EBF62"/>
    <a:srgbClr val="62777F"/>
    <a:srgbClr val="629DC0"/>
    <a:srgbClr val="FCD08E"/>
    <a:srgbClr val="FDD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3AB4F-B61F-48B4-8BA0-996AE51FEA5E}" v="18" dt="2025-10-11T14:34:41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451" y="96"/>
      </p:cViewPr>
      <p:guideLst>
        <p:guide orient="horz" pos="108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4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D6669-A599-E891-352C-DB3F5123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4350B-EA8F-4A1C-3122-FFC87FDAE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A689F-8C48-9360-3AA0-F4964D1B8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4EF9D-370B-A31F-718D-71126110B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apps.apple.com/us/app/iso-to-go/id555114876" TargetMode="External"/><Relationship Id="rId3" Type="http://schemas.openxmlformats.org/officeDocument/2006/relationships/hyperlink" Target="https://www.iso-ne.com/about/news-media/iso-to-go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hyperlink" Target="https://www.iso-ne.com/about/news-media/newswire" TargetMode="External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ay.google.com/store/apps/details?id=isone.com.isotogo.android" TargetMode="External"/><Relationship Id="rId5" Type="http://schemas.openxmlformats.org/officeDocument/2006/relationships/hyperlink" Target="https://www.iso-ne.com/isoexpress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hyperlink" Target="https://x.com/isonewengland" TargetMode="External"/><Relationship Id="rId9" Type="http://schemas.openxmlformats.org/officeDocument/2006/relationships/hyperlink" Target="https://www.linkedin.com/company/iso-new-england" TargetMode="External"/><Relationship Id="rId1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1885516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2952750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3303625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056531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514350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/>
              <a:t>Title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80" y="1342229"/>
            <a:ext cx="2287543" cy="1086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transitional slide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Transitional Slide Subtitle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Topic Title (36pt)</a:t>
            </a:r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324350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E62D-10DD-A5DD-8467-59101A6E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3636-61DE-6944-3EF5-91FB32238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07D6-B8F4-9ECF-C4F9-7BFD59E6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C1CA4-D7A6-F575-4F16-80895233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84DE5-04C8-314C-C79F-703CEE11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D064-DBB0-4720-BCB6-BE82AE6D4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2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0B66A6-4AA6-87DB-181A-2FA80889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53" y="365760"/>
            <a:ext cx="5068619" cy="28575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800">
                <a:solidFill>
                  <a:srgbClr val="4B6470"/>
                </a:solidFill>
              </a:rPr>
              <a:t>For More Information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6F73DB7-A0D9-1844-1CB7-3E73660BA0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90600" y="971550"/>
            <a:ext cx="4270371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/>
              <a:t>Subscribe to the </a:t>
            </a:r>
            <a:r>
              <a:rPr lang="en-US" sz="1500" b="1" i="1"/>
              <a:t>ISO Newswire</a:t>
            </a:r>
            <a:endParaRPr lang="en-US" sz="1500" b="1">
              <a:solidFill>
                <a:schemeClr val="tx1"/>
              </a:solidFill>
            </a:endParaRPr>
          </a:p>
          <a:p>
            <a:pPr marL="0" indent="0">
              <a:spcBef>
                <a:spcPts val="225"/>
              </a:spcBef>
              <a:buNone/>
            </a:pPr>
            <a:r>
              <a:rPr lang="en-US" sz="1050" i="1">
                <a:hlinkClick r:id="rId2"/>
              </a:rPr>
              <a:t>ISO Newswire</a:t>
            </a:r>
            <a:r>
              <a:rPr lang="en-US" sz="1050" i="1"/>
              <a:t> </a:t>
            </a:r>
            <a:r>
              <a:rPr lang="en-US" sz="1050"/>
              <a:t>is your source for regular news about ISO New England and the wholesale electricity industry within the six-state region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03091C-4819-6C35-6444-F45717857A94}"/>
              </a:ext>
            </a:extLst>
          </p:cNvPr>
          <p:cNvSpPr txBox="1">
            <a:spLocks/>
          </p:cNvSpPr>
          <p:nvPr userDrawn="1"/>
        </p:nvSpPr>
        <p:spPr>
          <a:xfrm>
            <a:off x="6019800" y="342900"/>
            <a:ext cx="2757488" cy="4099560"/>
          </a:xfrm>
          <a:prstGeom prst="rect">
            <a:avLst/>
          </a:prstGeom>
          <a:solidFill>
            <a:srgbClr val="D4DCDF"/>
          </a:solidFill>
        </p:spPr>
        <p:txBody>
          <a:bodyPr vert="horz" lIns="205740" tIns="171450" rIns="20574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latin typeface="Aptos" panose="020B0004020202020204" pitchFamily="34" charset="0"/>
              </a:rPr>
              <a:t>Download the ISO to Go App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050">
                <a:latin typeface="Aptos" panose="020B0004020202020204" pitchFamily="34" charset="0"/>
                <a:hlinkClick r:id="rId3"/>
              </a:rPr>
              <a:t>ISO to Go</a:t>
            </a:r>
            <a:r>
              <a:rPr lang="en-US" sz="1050">
                <a:latin typeface="Aptos" panose="020B0004020202020204" pitchFamily="34" charset="0"/>
              </a:rPr>
              <a:t> is a free mobile application that puts real-time wholesale electricity pricing and power grid information in the palm of your hand 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14104B-B5AE-8DF4-E9C7-F855ECE0D4FD}"/>
              </a:ext>
            </a:extLst>
          </p:cNvPr>
          <p:cNvSpPr txBox="1">
            <a:spLocks/>
          </p:cNvSpPr>
          <p:nvPr userDrawn="1"/>
        </p:nvSpPr>
        <p:spPr>
          <a:xfrm>
            <a:off x="1066799" y="2724150"/>
            <a:ext cx="4194172" cy="48731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>
                <a:latin typeface="Aptos" panose="020B0004020202020204" pitchFamily="34" charset="0"/>
              </a:rPr>
              <a:t>Follow the ISO on X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050">
                <a:latin typeface="Aptos" panose="020B0004020202020204" pitchFamily="34" charset="0"/>
                <a:hlinkClick r:id="rId4"/>
              </a:rPr>
              <a:t>@isonewengland</a:t>
            </a:r>
            <a:endParaRPr lang="en-US" sz="1800">
              <a:latin typeface="Aptos" panose="020B00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425AB9-F672-89B2-B142-CDBADA046AC6}"/>
              </a:ext>
            </a:extLst>
          </p:cNvPr>
          <p:cNvSpPr txBox="1">
            <a:spLocks/>
          </p:cNvSpPr>
          <p:nvPr userDrawn="1"/>
        </p:nvSpPr>
        <p:spPr>
          <a:xfrm>
            <a:off x="1066799" y="1885950"/>
            <a:ext cx="4255611" cy="648896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>
                <a:latin typeface="Aptos" panose="020B0004020202020204" pitchFamily="34" charset="0"/>
              </a:rPr>
              <a:t>Log on to ISO Express 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050">
                <a:latin typeface="Aptos" panose="020B0004020202020204" pitchFamily="34" charset="0"/>
                <a:hlinkClick r:id="rId5"/>
              </a:rPr>
              <a:t>ISO Express</a:t>
            </a:r>
            <a:r>
              <a:rPr lang="en-US" sz="1050">
                <a:latin typeface="Aptos" panose="020B0004020202020204" pitchFamily="34" charset="0"/>
              </a:rPr>
              <a:t> provides real-time data on New England’s wholesale electricity markets and power system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F3F19C-61B9-807E-C2F4-C7CE14AB6EBA}"/>
              </a:ext>
            </a:extLst>
          </p:cNvPr>
          <p:cNvSpPr/>
          <p:nvPr userDrawn="1"/>
        </p:nvSpPr>
        <p:spPr>
          <a:xfrm>
            <a:off x="448457" y="708660"/>
            <a:ext cx="5266543" cy="34290"/>
          </a:xfrm>
          <a:prstGeom prst="rect">
            <a:avLst/>
          </a:prstGeom>
          <a:solidFill>
            <a:srgbClr val="D4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A7ACB-443E-4728-8E10-12D3154D4B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800350"/>
            <a:ext cx="428625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0E094B-0680-D9F2-9EDE-7027866A02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788"/>
            <a:ext cx="428625" cy="428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DE14E-DEFB-C1E9-3ADA-5C5730DB62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3226"/>
            <a:ext cx="428625" cy="42862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F8FA03-E23A-9A1C-D67C-32AED1BB48E2}"/>
              </a:ext>
            </a:extLst>
          </p:cNvPr>
          <p:cNvSpPr txBox="1">
            <a:spLocks/>
          </p:cNvSpPr>
          <p:nvPr userDrawn="1"/>
        </p:nvSpPr>
        <p:spPr>
          <a:xfrm>
            <a:off x="1066800" y="3476228"/>
            <a:ext cx="4194171" cy="48731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>
                <a:latin typeface="Aptos" panose="020B0004020202020204" pitchFamily="34" charset="0"/>
              </a:rPr>
              <a:t>Follow the ISO on LinkedIn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050">
                <a:latin typeface="Aptos" panose="020B0004020202020204" pitchFamily="34" charset="0"/>
                <a:hlinkClick r:id="rId9"/>
              </a:rPr>
              <a:t>@iso-new-england</a:t>
            </a:r>
            <a:endParaRPr lang="en-US" sz="1800"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AF2A5-8C22-534A-6736-D72D5563349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4725"/>
            <a:ext cx="428625" cy="428625"/>
          </a:xfrm>
          <a:prstGeom prst="rect">
            <a:avLst/>
          </a:prstGeom>
        </p:spPr>
      </p:pic>
      <p:pic>
        <p:nvPicPr>
          <p:cNvPr id="16" name="Picture 15">
            <a:hlinkClick r:id="rId11"/>
            <a:extLst>
              <a:ext uri="{FF2B5EF4-FFF2-40B4-BE49-F238E27FC236}">
                <a16:creationId xmlns:a16="http://schemas.microsoft.com/office/drawing/2014/main" id="{897E1AEA-5EF1-A00E-D70C-D70E6BBD6FD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86" y="3604759"/>
            <a:ext cx="954089" cy="279245"/>
          </a:xfrm>
          <a:prstGeom prst="rect">
            <a:avLst/>
          </a:prstGeom>
          <a:effectLst/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1471B66-E948-3C8F-2506-F072CCB98D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02" y="3976437"/>
            <a:ext cx="950778" cy="278277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B8BD3B-2924-0C3A-895F-3B95310952C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905" y="1521851"/>
            <a:ext cx="981850" cy="1931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B2EA94-586C-785D-F96E-E6A3B5471B9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9220" y="1526760"/>
            <a:ext cx="981850" cy="1921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AEAD5D-5F7B-F5FF-92CC-8FE663E976C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429" y="3589282"/>
            <a:ext cx="665432" cy="665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61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F9608-952E-8CC6-3F67-5206DE2BA8E2}"/>
              </a:ext>
            </a:extLst>
          </p:cNvPr>
          <p:cNvSpPr txBox="1"/>
          <p:nvPr userDrawn="1"/>
        </p:nvSpPr>
        <p:spPr>
          <a:xfrm>
            <a:off x="990600" y="203835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E6A9A"/>
                </a:solidFill>
                <a:latin typeface="Aptos" panose="020B0004020202020204" pitchFamily="34" charset="0"/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D08D9-FDE0-9DB2-0CCF-54B0EC91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742950"/>
            <a:ext cx="2384900" cy="3276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441CF-2155-71E6-CD9C-BD43287609F2}"/>
              </a:ext>
            </a:extLst>
          </p:cNvPr>
          <p:cNvSpPr/>
          <p:nvPr userDrawn="1"/>
        </p:nvSpPr>
        <p:spPr>
          <a:xfrm>
            <a:off x="3900856" y="4727735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ISO-NE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718" r:id="rId6"/>
    <p:sldLayoutId id="2147483684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17" r:id="rId21"/>
    <p:sldLayoutId id="2147483719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EEC79-A36A-0DF6-6C4E-8C12AC68DE87}"/>
              </a:ext>
            </a:extLst>
          </p:cNvPr>
          <p:cNvSpPr/>
          <p:nvPr userDrawn="1"/>
        </p:nvSpPr>
        <p:spPr>
          <a:xfrm>
            <a:off x="3900856" y="496756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ISO-NE PUBLIC</a:t>
            </a: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ystem-planning/transmission-planning/interconnection-request-queu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so-ne.com/static-assets/documents/rules_proceds/isone_plan/pp05_6/pp5_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391D1E-390F-3A6C-F571-001CBFEFA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ptos"/>
              </a:rPr>
              <a:t>October 15 2025 | REV2025, Burlington VT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6AAB3-7160-88F9-7AF7-41510EE1D2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Alex Rost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26747-668D-00D5-29DE-BA73F8D6FE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Director, Transmission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7ED25-A17A-134A-151A-C73DD586E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ISO New England and Interconnection Overview </a:t>
            </a:r>
          </a:p>
        </p:txBody>
      </p:sp>
    </p:spTree>
    <p:extLst>
      <p:ext uri="{BB962C8B-B14F-4D97-AF65-F5344CB8AC3E}">
        <p14:creationId xmlns:p14="http://schemas.microsoft.com/office/powerpoint/2010/main" val="2383952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8F65-A2F8-65A2-B4B7-93CCAC417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B882F-DC8B-190C-0EF4-20601909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729F3-5342-A32D-C999-A5420A72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ISO has a History of Innovation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6B560-E8B3-126F-2093-90B7E652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Some examples include:</a:t>
            </a:r>
          </a:p>
          <a:p>
            <a:pPr lvl="1"/>
            <a:r>
              <a:rPr lang="en-US" dirty="0"/>
              <a:t>Using automation to run power system studies and analyze study results (for many years)</a:t>
            </a:r>
          </a:p>
          <a:p>
            <a:pPr lvl="1"/>
            <a:r>
              <a:rPr lang="en-US" dirty="0"/>
              <a:t>Using cloud computing to run power system studies (full implementation in 2017)</a:t>
            </a:r>
          </a:p>
          <a:p>
            <a:pPr lvl="1"/>
            <a:r>
              <a:rPr lang="en-US" dirty="0">
                <a:latin typeface="Aptos"/>
              </a:rPr>
              <a:t>Introducing and implementing Tariff rule changes that allowed new distributed energy resources interconnecting to distribution facilities to always proceed through the applicable state interconnection process</a:t>
            </a:r>
          </a:p>
          <a:p>
            <a:pPr lvl="2"/>
            <a:r>
              <a:rPr lang="en-US" dirty="0"/>
              <a:t>Before this rule change, certain types of distributed energy resources were subject to the ISO interconnection process</a:t>
            </a:r>
          </a:p>
          <a:p>
            <a:r>
              <a:rPr lang="en-US" dirty="0"/>
              <a:t>Innovation is one of the ISO’s core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0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AE470-8962-63C2-CAEC-12EAFE50B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4906B7-2762-EB93-8DC3-35FA5862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56D139-2291-DE8C-6C7C-F4D325CC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8E04E-74C8-E383-55BE-5126ADC7A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1322"/>
            <a:ext cx="8458200" cy="3609516"/>
          </a:xfrm>
        </p:spPr>
        <p:txBody>
          <a:bodyPr>
            <a:normAutofit/>
          </a:bodyPr>
          <a:lstStyle/>
          <a:p>
            <a:r>
              <a:rPr lang="en-US"/>
              <a:t>ISO New England is actively working to:</a:t>
            </a:r>
          </a:p>
          <a:p>
            <a:pPr lvl="1"/>
            <a:r>
              <a:rPr lang="en-US"/>
              <a:t>Coordinate, as needed, with state-jurisdiction interconnection to ensure transmission system reliability</a:t>
            </a:r>
          </a:p>
          <a:p>
            <a:pPr lvl="1"/>
            <a:r>
              <a:rPr lang="en-US"/>
              <a:t>Continually improve its interconnection process rules, including implementing required changes to comply with FERC Order No. 2023</a:t>
            </a:r>
          </a:p>
        </p:txBody>
      </p:sp>
      <p:pic>
        <p:nvPicPr>
          <p:cNvPr id="5" name="Picture 4" descr="A cartoon of buildings with speech bubbles&#10;&#10;AI-generated content may be incorrect.">
            <a:extLst>
              <a:ext uri="{FF2B5EF4-FFF2-40B4-BE49-F238E27FC236}">
                <a16:creationId xmlns:a16="http://schemas.microsoft.com/office/drawing/2014/main" id="{6C13C9DB-1C3F-3EB4-0D2B-56057D395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9806" y="2793632"/>
            <a:ext cx="3804388" cy="17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2075-253C-0E8D-35E9-E6A484FD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ISO New England’s </a:t>
            </a:r>
            <a:r>
              <a:rPr lang="en-US" i="1"/>
              <a:t>Mission and Vision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637192-A0EB-3476-7D97-82E4EFDF0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952501"/>
            <a:ext cx="5772150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b="1" u="sng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Vision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: </a:t>
            </a:r>
            <a:r>
              <a:rPr lang="en-US" sz="2400" i="1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Where we’re going</a:t>
            </a:r>
          </a:p>
          <a:p>
            <a:pPr>
              <a:spcAft>
                <a:spcPts val="450"/>
              </a:spcAft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To harness the power of competition and advanced technologies to reliably plan and operate the grid as the region transitions to clean energy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endParaRPr lang="en-US" sz="160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6021070" cy="19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b="1" u="sng">
                <a:solidFill>
                  <a:srgbClr val="000000"/>
                </a:solidFill>
                <a:latin typeface="Aptos" panose="020B0004020202020204" pitchFamily="34" charset="0"/>
              </a:rPr>
              <a:t>Mission</a:t>
            </a:r>
            <a:r>
              <a:rPr lang="en-US" sz="2400" b="1">
                <a:solidFill>
                  <a:srgbClr val="000000"/>
                </a:solidFill>
                <a:latin typeface="Aptos" panose="020B0004020202020204" pitchFamily="34" charset="0"/>
              </a:rPr>
              <a:t>: </a:t>
            </a:r>
            <a:r>
              <a:rPr lang="en-US" sz="2400" i="1">
                <a:solidFill>
                  <a:srgbClr val="000000"/>
                </a:solidFill>
                <a:latin typeface="Aptos" panose="020B0004020202020204" pitchFamily="34" charset="0"/>
              </a:rPr>
              <a:t>What we do</a:t>
            </a:r>
          </a:p>
          <a:p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Through collaboration and innovation, ISO New England plans the transmission system, administers the region’s wholesale markets, and operates the power system to ensure reliable and competitively priced wholesale electricity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A6E8F-5559-CBD1-8819-B413C641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70" y="1204579"/>
            <a:ext cx="2368639" cy="32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8239-8B88-93AC-9E32-055832D5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/>
              <a:t>ISO New England Performs Three Critical Roles to Ensure Reliable Electricity at Competitive Prices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8070-E473-5F63-498E-6ABC7CEA0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199791"/>
            <a:ext cx="2171700" cy="195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chemeClr val="accent1"/>
                </a:solidFill>
                <a:latin typeface="Aptos" panose="020B0004020202020204" pitchFamily="34" charset="0"/>
              </a:rPr>
              <a:t>Grid </a:t>
            </a:r>
            <a:br>
              <a:rPr lang="en-US" sz="2100" b="1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en-US" sz="2100" b="1">
                <a:solidFill>
                  <a:schemeClr val="accent1"/>
                </a:solidFill>
                <a:latin typeface="Aptos" panose="020B0004020202020204" pitchFamily="34" charset="0"/>
              </a:rPr>
              <a:t>Operation</a:t>
            </a:r>
          </a:p>
          <a:p>
            <a:pPr algn="ctr"/>
            <a:endParaRPr lang="en-US" sz="375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  <a:t>Coordinate and direct </a:t>
            </a:r>
            <a:b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  <a:t>the flow of electricity over the region’s </a:t>
            </a:r>
            <a:b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  <a:t>high-voltage </a:t>
            </a:r>
            <a:b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  <a:t>transmission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2356" y="1213087"/>
            <a:ext cx="2064544" cy="195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chemeClr val="accent5"/>
                </a:solidFill>
                <a:latin typeface="Aptos" panose="020B0004020202020204" pitchFamily="34" charset="0"/>
              </a:rPr>
              <a:t>Market Administration</a:t>
            </a:r>
          </a:p>
          <a:p>
            <a:pPr algn="ctr"/>
            <a:endParaRPr lang="en-US" sz="375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  <a:t>Design, run, and </a:t>
            </a:r>
            <a:b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  <a:t>oversee the markets where wholesale electricity is bought </a:t>
            </a:r>
            <a:b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  <a:t>and sold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0356" y="1188430"/>
            <a:ext cx="2064544" cy="195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C000"/>
                </a:solidFill>
                <a:latin typeface="Aptos" panose="020B0004020202020204" pitchFamily="34" charset="0"/>
              </a:rPr>
              <a:t>Power System Planning</a:t>
            </a:r>
          </a:p>
          <a:p>
            <a:pPr algn="ctr"/>
            <a:endParaRPr lang="en-US" sz="375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500">
                <a:solidFill>
                  <a:srgbClr val="000000"/>
                </a:solidFill>
                <a:latin typeface="Aptos" panose="020B0004020202020204" pitchFamily="34" charset="0"/>
              </a:rPr>
              <a:t>Study, analyze, and plan to make sure New England's electricity needs will be met over the next 10 years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3108" y="3095826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108" y="3095826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530" y="3095826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1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B7A5-2FFB-AE97-7FCC-5A45BAFF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Things We Don’t 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6646B-EA50-39DE-13D2-CE7CCB6CA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DE9860-425B-720A-D601-2724E508A5CE}"/>
              </a:ext>
            </a:extLst>
          </p:cNvPr>
          <p:cNvGrpSpPr/>
          <p:nvPr/>
        </p:nvGrpSpPr>
        <p:grpSpPr>
          <a:xfrm>
            <a:off x="321058" y="1472184"/>
            <a:ext cx="8501884" cy="2077102"/>
            <a:chOff x="505405" y="1470770"/>
            <a:chExt cx="8501884" cy="2077102"/>
          </a:xfrm>
        </p:grpSpPr>
        <p:grpSp>
          <p:nvGrpSpPr>
            <p:cNvPr id="10" name="Group 9"/>
            <p:cNvGrpSpPr/>
            <p:nvPr/>
          </p:nvGrpSpPr>
          <p:grpSpPr>
            <a:xfrm>
              <a:off x="597921" y="1472184"/>
              <a:ext cx="1096382" cy="1113705"/>
              <a:chOff x="742125" y="1603233"/>
              <a:chExt cx="1943921" cy="2185646"/>
            </a:xfrm>
          </p:grpSpPr>
          <p:sp>
            <p:nvSpPr>
              <p:cNvPr id="11" name="Hexagon 10"/>
              <p:cNvSpPr/>
              <p:nvPr/>
            </p:nvSpPr>
            <p:spPr>
              <a:xfrm rot="5400000">
                <a:off x="637381" y="1740213"/>
                <a:ext cx="2153410" cy="194392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vert" wrap="none" lIns="0" tIns="0" rIns="0" bIns="0" rtlCol="0" anchor="ctr"/>
              <a:lstStyle/>
              <a:p>
                <a:pPr algn="ctr"/>
                <a:endParaRPr lang="en-US" sz="6469" b="1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22112" y="1603233"/>
                <a:ext cx="994184" cy="157916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lvl="0" algn="ctr"/>
                <a:r>
                  <a:rPr lang="en-US" sz="6469" b="1">
                    <a:solidFill>
                      <a:srgbClr val="FFFFFF"/>
                    </a:solidFill>
                    <a:latin typeface="Aptos" panose="020B0004020202020204" pitchFamily="34" charset="0"/>
                    <a:sym typeface="Symbol"/>
                  </a:rPr>
                  <a:t></a:t>
                </a:r>
                <a:endParaRPr lang="en-US" sz="6469" b="1">
                  <a:solidFill>
                    <a:srgbClr val="FFFFFF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042297" y="1472184"/>
              <a:ext cx="1096382" cy="1113704"/>
              <a:chOff x="2813997" y="1485444"/>
              <a:chExt cx="1943921" cy="2185647"/>
            </a:xfrm>
          </p:grpSpPr>
          <p:sp>
            <p:nvSpPr>
              <p:cNvPr id="14" name="Hexagon 13"/>
              <p:cNvSpPr/>
              <p:nvPr/>
            </p:nvSpPr>
            <p:spPr>
              <a:xfrm rot="5400000">
                <a:off x="2709253" y="1622425"/>
                <a:ext cx="2153410" cy="194392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Aptos" panose="020B00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78633" y="1485444"/>
                <a:ext cx="994184" cy="1579171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lvl="0" algn="ctr"/>
                <a:r>
                  <a:rPr lang="en-US" sz="6469" b="1">
                    <a:solidFill>
                      <a:srgbClr val="FFFFFF"/>
                    </a:solidFill>
                    <a:latin typeface="Aptos" panose="020B0004020202020204" pitchFamily="34" charset="0"/>
                    <a:sym typeface="Symbol"/>
                  </a:rPr>
                  <a:t></a:t>
                </a:r>
                <a:endParaRPr lang="en-US" sz="6469" b="1">
                  <a:solidFill>
                    <a:srgbClr val="FFFFFF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488646" y="1470770"/>
              <a:ext cx="1096382" cy="1115119"/>
              <a:chOff x="5152492" y="1449596"/>
              <a:chExt cx="1943921" cy="2188421"/>
            </a:xfrm>
          </p:grpSpPr>
          <p:sp>
            <p:nvSpPr>
              <p:cNvPr id="17" name="Hexagon 16"/>
              <p:cNvSpPr/>
              <p:nvPr/>
            </p:nvSpPr>
            <p:spPr>
              <a:xfrm rot="5400000">
                <a:off x="5047746" y="1589350"/>
                <a:ext cx="2153413" cy="1943921"/>
              </a:xfrm>
              <a:prstGeom prst="hexagon">
                <a:avLst/>
              </a:prstGeom>
              <a:solidFill>
                <a:srgbClr val="1795D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Aptos" panose="020B00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27356" y="1449596"/>
                <a:ext cx="994184" cy="1578684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lvl="0" algn="ctr"/>
                <a:r>
                  <a:rPr lang="en-US" sz="6469" b="1">
                    <a:solidFill>
                      <a:srgbClr val="FFFFFF"/>
                    </a:solidFill>
                    <a:latin typeface="Aptos" panose="020B0004020202020204" pitchFamily="34" charset="0"/>
                    <a:sym typeface="Symbol"/>
                  </a:rPr>
                  <a:t></a:t>
                </a:r>
                <a:endParaRPr lang="en-US" sz="6469" b="1">
                  <a:solidFill>
                    <a:srgbClr val="FFFFFF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05405" y="2651760"/>
              <a:ext cx="1280160" cy="896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Aptos" panose="020B0004020202020204" pitchFamily="34" charset="0"/>
                </a:rPr>
                <a:t>Handle </a:t>
              </a:r>
            </a:p>
            <a:p>
              <a:pPr algn="ctr"/>
              <a:r>
                <a:rPr lang="en-US" sz="1500">
                  <a:solidFill>
                    <a:srgbClr val="000000"/>
                  </a:solidFill>
                  <a:latin typeface="Aptos" panose="020B0004020202020204" pitchFamily="34" charset="0"/>
                </a:rPr>
                <a:t>retail electricity</a:t>
              </a:r>
              <a:endParaRPr lang="en-US" sz="1350" i="1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50017" y="2648446"/>
              <a:ext cx="1280160" cy="893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Aptos" panose="020B0004020202020204" pitchFamily="34" charset="0"/>
                </a:rPr>
                <a:t>Own power grid infrastructure</a:t>
              </a:r>
              <a:endParaRPr lang="en-US" sz="1350" i="1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0701" y="2647951"/>
              <a:ext cx="1280160" cy="893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Aptos" panose="020B0004020202020204" pitchFamily="34" charset="0"/>
                </a:rPr>
                <a:t>Have a stake in companies that own grid infrastructure 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930271" y="1472184"/>
              <a:ext cx="1096382" cy="1115766"/>
              <a:chOff x="4741886" y="1465570"/>
              <a:chExt cx="1943921" cy="2189694"/>
            </a:xfrm>
            <a:solidFill>
              <a:schemeClr val="tx2">
                <a:lumMod val="50000"/>
              </a:schemeClr>
            </a:solidFill>
          </p:grpSpPr>
          <p:sp>
            <p:nvSpPr>
              <p:cNvPr id="27" name="Hexagon 26"/>
              <p:cNvSpPr/>
              <p:nvPr/>
            </p:nvSpPr>
            <p:spPr>
              <a:xfrm rot="5400000">
                <a:off x="4637141" y="1606598"/>
                <a:ext cx="2153411" cy="1943921"/>
              </a:xfrm>
              <a:prstGeom prst="hexagon">
                <a:avLst/>
              </a:prstGeom>
              <a:solidFill>
                <a:srgbClr val="1795D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Aptos" panose="020B00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215108" y="1465570"/>
                <a:ext cx="994184" cy="1571278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lvl="0" algn="ctr"/>
                <a:r>
                  <a:rPr lang="en-US" sz="6469" b="1">
                    <a:solidFill>
                      <a:srgbClr val="FFFFFF"/>
                    </a:solidFill>
                    <a:latin typeface="Aptos" panose="020B0004020202020204" pitchFamily="34" charset="0"/>
                    <a:sym typeface="Symbol"/>
                  </a:rPr>
                  <a:t></a:t>
                </a:r>
                <a:endParaRPr lang="en-US" sz="6469" b="1">
                  <a:solidFill>
                    <a:srgbClr val="FFFFFF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833349" y="2647951"/>
              <a:ext cx="1280160" cy="893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Aptos"/>
                </a:rPr>
                <a:t>Have jurisdiction </a:t>
              </a:r>
              <a:endParaRPr lang="en-US">
                <a:latin typeface="Aptos"/>
              </a:endParaRPr>
            </a:p>
            <a:p>
              <a:pPr algn="ctr"/>
              <a:r>
                <a:rPr lang="en-US" sz="1500">
                  <a:solidFill>
                    <a:srgbClr val="000000"/>
                  </a:solidFill>
                  <a:latin typeface="Aptos"/>
                </a:rPr>
                <a:t>over fuel infrastructure</a:t>
              </a:r>
              <a:endParaRPr lang="en-US">
                <a:latin typeface="Apto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C5414B-1933-7BF4-9A2C-78C281C4B840}"/>
                </a:ext>
              </a:extLst>
            </p:cNvPr>
            <p:cNvGrpSpPr/>
            <p:nvPr/>
          </p:nvGrpSpPr>
          <p:grpSpPr>
            <a:xfrm>
              <a:off x="6374647" y="1472184"/>
              <a:ext cx="1096381" cy="1115116"/>
              <a:chOff x="6203436" y="1453896"/>
              <a:chExt cx="1096381" cy="1115116"/>
            </a:xfrm>
          </p:grpSpPr>
          <p:sp>
            <p:nvSpPr>
              <p:cNvPr id="25" name="Hexagon 24"/>
              <p:cNvSpPr/>
              <p:nvPr/>
            </p:nvSpPr>
            <p:spPr>
              <a:xfrm rot="5400000">
                <a:off x="6202988" y="1472182"/>
                <a:ext cx="1097278" cy="1096381"/>
              </a:xfrm>
              <a:prstGeom prst="hexagon">
                <a:avLst/>
              </a:prstGeom>
              <a:solidFill>
                <a:srgbClr val="1795D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Aptos" panose="020B00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471263" y="1453896"/>
                <a:ext cx="560724" cy="80707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lvl="0" algn="ctr"/>
                <a:r>
                  <a:rPr lang="en-US" sz="6469" b="1">
                    <a:solidFill>
                      <a:srgbClr val="FFFFFF"/>
                    </a:solidFill>
                    <a:latin typeface="Aptos" panose="020B0004020202020204" pitchFamily="34" charset="0"/>
                    <a:sym typeface="Symbol"/>
                  </a:rPr>
                  <a:t></a:t>
                </a:r>
                <a:endParaRPr lang="en-US" sz="6469" b="1">
                  <a:solidFill>
                    <a:srgbClr val="FFFFFF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275997" y="2649955"/>
              <a:ext cx="1280160" cy="893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Aptos" panose="020B0004020202020204" pitchFamily="34" charset="0"/>
                </a:rPr>
                <a:t>Have control over siting decisions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C9475D0-9B67-C77F-8E1E-B9D95376BCB3}"/>
                </a:ext>
              </a:extLst>
            </p:cNvPr>
            <p:cNvGrpSpPr/>
            <p:nvPr/>
          </p:nvGrpSpPr>
          <p:grpSpPr>
            <a:xfrm>
              <a:off x="7819019" y="1471060"/>
              <a:ext cx="1096381" cy="1115118"/>
              <a:chOff x="7648047" y="1453896"/>
              <a:chExt cx="1096381" cy="1115118"/>
            </a:xfrm>
          </p:grpSpPr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AA505DE3-803B-FE12-20DB-00AC060BA456}"/>
                  </a:ext>
                </a:extLst>
              </p:cNvPr>
              <p:cNvSpPr/>
              <p:nvPr/>
            </p:nvSpPr>
            <p:spPr>
              <a:xfrm rot="5400000">
                <a:off x="7647598" y="1472184"/>
                <a:ext cx="1097279" cy="1096381"/>
              </a:xfrm>
              <a:prstGeom prst="hexagon">
                <a:avLst/>
              </a:prstGeom>
              <a:solidFill>
                <a:srgbClr val="1795D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Aptos" panose="020B00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7FB1AB3-7ACB-263A-0C3B-9C7DDA6C3230}"/>
                  </a:ext>
                </a:extLst>
              </p:cNvPr>
              <p:cNvSpPr/>
              <p:nvPr/>
            </p:nvSpPr>
            <p:spPr>
              <a:xfrm>
                <a:off x="7918891" y="1453896"/>
                <a:ext cx="560724" cy="807722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lvl="0" algn="ctr"/>
                <a:r>
                  <a:rPr lang="en-US" sz="6469" b="1">
                    <a:solidFill>
                      <a:srgbClr val="FFFFFF"/>
                    </a:solidFill>
                    <a:latin typeface="Aptos" panose="020B0004020202020204" pitchFamily="34" charset="0"/>
                    <a:sym typeface="Symbol"/>
                  </a:rPr>
                  <a:t></a:t>
                </a:r>
                <a:endParaRPr lang="en-US" sz="6469" b="1">
                  <a:solidFill>
                    <a:srgbClr val="FFFFFF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7B9643-811A-6E09-5E37-8354990ED3BB}"/>
                </a:ext>
              </a:extLst>
            </p:cNvPr>
            <p:cNvSpPr txBox="1"/>
            <p:nvPr/>
          </p:nvSpPr>
          <p:spPr>
            <a:xfrm>
              <a:off x="7727129" y="2648118"/>
              <a:ext cx="1280160" cy="8930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>
                  <a:solidFill>
                    <a:schemeClr val="tx1">
                      <a:lumMod val="49000"/>
                    </a:schemeClr>
                  </a:solidFill>
                  <a:latin typeface="Aptos"/>
                </a:rPr>
                <a:t>Plan the</a:t>
              </a:r>
              <a:r>
                <a:rPr lang="en-US" sz="1500">
                  <a:solidFill>
                    <a:srgbClr val="000000"/>
                  </a:solidFill>
                  <a:latin typeface="Aptos"/>
                </a:rPr>
                <a:t> resource mix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B6716-CCE9-54EC-601D-2A715C35F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B47563-F09E-8D7D-76B8-442477BD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F8D55-C820-612F-A476-97540724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Mix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ECD5-7CA5-D2A2-8B71-46E2548A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98" y="804050"/>
            <a:ext cx="4265802" cy="3609516"/>
          </a:xfrm>
        </p:spPr>
        <p:txBody>
          <a:bodyPr>
            <a:noAutofit/>
          </a:bodyPr>
          <a:lstStyle/>
          <a:p>
            <a:pPr fontAlgn="base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en-US" sz="1600" b="1" dirty="0">
                <a:solidFill>
                  <a:schemeClr val="accent5"/>
                </a:solidFill>
              </a:rPr>
              <a:t>Nearly 400</a:t>
            </a:r>
            <a:r>
              <a:rPr lang="en-US" sz="1600" dirty="0">
                <a:solidFill>
                  <a:schemeClr val="accent5"/>
                </a:solidFill>
              </a:rPr>
              <a:t> </a:t>
            </a:r>
            <a:r>
              <a:rPr lang="en-US" sz="1600" dirty="0"/>
              <a:t>dispatchable generators</a:t>
            </a:r>
          </a:p>
          <a:p>
            <a:pPr fontAlgn="base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en-US" sz="1600" b="1" dirty="0">
                <a:solidFill>
                  <a:schemeClr val="accent5"/>
                </a:solidFill>
              </a:rPr>
              <a:t>About 28,900 MW</a:t>
            </a:r>
            <a:r>
              <a:rPr lang="en-US" sz="1600" dirty="0">
                <a:solidFill>
                  <a:schemeClr val="accent5"/>
                </a:solidFill>
              </a:rPr>
              <a:t> </a:t>
            </a:r>
            <a:r>
              <a:rPr lang="en-US" sz="1600" dirty="0"/>
              <a:t>of generating capability</a:t>
            </a:r>
          </a:p>
          <a:p>
            <a:pPr fontAlgn="base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en-US" sz="1600" b="1" dirty="0">
                <a:solidFill>
                  <a:schemeClr val="accent5"/>
                </a:solidFill>
              </a:rPr>
              <a:t>99.5%</a:t>
            </a:r>
            <a:r>
              <a:rPr lang="en-US" sz="1600" dirty="0">
                <a:solidFill>
                  <a:schemeClr val="accent5"/>
                </a:solidFill>
              </a:rPr>
              <a:t> </a:t>
            </a:r>
            <a:r>
              <a:rPr lang="en-US" sz="1600" dirty="0"/>
              <a:t>of the region’s electricity in 2024 was provided by natural gas, nuclear, hydro, imported electricity (mostly hydropower from Eastern Canada), and renewables</a:t>
            </a:r>
          </a:p>
          <a:p>
            <a:pPr fontAlgn="base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en-US" sz="1600" b="1" dirty="0">
                <a:solidFill>
                  <a:schemeClr val="accent5"/>
                </a:solidFill>
              </a:rPr>
              <a:t>About 37,000 MW</a:t>
            </a:r>
            <a:r>
              <a:rPr lang="en-US" sz="1600" dirty="0">
                <a:solidFill>
                  <a:schemeClr val="accent5"/>
                </a:solidFill>
              </a:rPr>
              <a:t> </a:t>
            </a:r>
            <a:r>
              <a:rPr lang="en-US" sz="1600" dirty="0"/>
              <a:t>of new generating capacity proposed to be built, though many projects ultimately withdraw (source:</a:t>
            </a:r>
            <a:r>
              <a:rPr lang="en-US" sz="1600" dirty="0">
                <a:solidFill>
                  <a:schemeClr val="accent1"/>
                </a:solidFill>
              </a:rPr>
              <a:t> </a:t>
            </a:r>
            <a:r>
              <a:rPr lang="en-US" sz="1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ISO-NE Interconnection Request Queue</a:t>
            </a:r>
            <a:r>
              <a:rPr lang="en-US" sz="1600" dirty="0"/>
              <a:t>, April 2025)</a:t>
            </a:r>
          </a:p>
          <a:p>
            <a:pPr>
              <a:spcBef>
                <a:spcPts val="300"/>
              </a:spcBef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C744B-4752-FED7-5941-A01FD32A4879}"/>
              </a:ext>
            </a:extLst>
          </p:cNvPr>
          <p:cNvSpPr txBox="1"/>
          <p:nvPr/>
        </p:nvSpPr>
        <p:spPr>
          <a:xfrm>
            <a:off x="4687698" y="757927"/>
            <a:ext cx="4227702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en-US" sz="1600" b="1">
                <a:solidFill>
                  <a:schemeClr val="accent5"/>
                </a:solidFill>
                <a:latin typeface="Aptos" panose="020B0004020202020204" pitchFamily="34" charset="0"/>
              </a:rPr>
              <a:t>More than 7,000 MW</a:t>
            </a:r>
            <a:r>
              <a:rPr lang="en-US" sz="1600">
                <a:solidFill>
                  <a:schemeClr val="accent5"/>
                </a:solidFill>
                <a:latin typeface="Aptos" panose="020B0004020202020204" pitchFamily="34" charset="0"/>
              </a:rPr>
              <a:t> </a:t>
            </a:r>
            <a:r>
              <a:rPr lang="en-US" sz="1600">
                <a:solidFill>
                  <a:srgbClr val="000000"/>
                </a:solidFill>
                <a:latin typeface="Aptos" panose="020B0004020202020204" pitchFamily="34" charset="0"/>
              </a:rPr>
              <a:t>of generation have retired since 2013 or may retire in the next few years</a:t>
            </a:r>
          </a:p>
          <a:p>
            <a:pPr marL="285750" indent="-285750" fontAlgn="base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en-US" sz="1600" b="1">
                <a:solidFill>
                  <a:schemeClr val="accent5"/>
                </a:solidFill>
                <a:latin typeface="Aptos" panose="020B0004020202020204" pitchFamily="34" charset="0"/>
              </a:rPr>
              <a:t>About 3,000 MW</a:t>
            </a:r>
            <a:r>
              <a:rPr lang="en-US" sz="1600">
                <a:solidFill>
                  <a:schemeClr val="accent5"/>
                </a:solidFill>
                <a:latin typeface="Aptos" panose="020B0004020202020204" pitchFamily="34" charset="0"/>
              </a:rPr>
              <a:t> </a:t>
            </a:r>
            <a:r>
              <a:rPr lang="en-US" sz="1600">
                <a:solidFill>
                  <a:srgbClr val="000000"/>
                </a:solidFill>
                <a:latin typeface="Aptos" panose="020B0004020202020204" pitchFamily="34" charset="0"/>
              </a:rPr>
              <a:t>of demand capacity resources (DCRs)—including active DCRs, energy efficiency, and other passive DCRs—are registered in New England</a:t>
            </a:r>
          </a:p>
          <a:p>
            <a:pPr marL="285750" indent="-285750" fontAlgn="base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en-US" sz="1600" b="1">
                <a:solidFill>
                  <a:schemeClr val="accent5"/>
                </a:solidFill>
                <a:latin typeface="Aptos" panose="020B0004020202020204" pitchFamily="34" charset="0"/>
              </a:rPr>
              <a:t>About 1,500 MW</a:t>
            </a:r>
            <a:r>
              <a:rPr lang="en-US" sz="1600">
                <a:solidFill>
                  <a:schemeClr val="accent5"/>
                </a:solidFill>
                <a:latin typeface="Aptos" panose="020B0004020202020204" pitchFamily="34" charset="0"/>
              </a:rPr>
              <a:t> </a:t>
            </a:r>
            <a:r>
              <a:rPr lang="en-US" sz="1600">
                <a:solidFill>
                  <a:srgbClr val="000000"/>
                </a:solidFill>
                <a:latin typeface="Aptos" panose="020B0004020202020204" pitchFamily="34" charset="0"/>
              </a:rPr>
              <a:t>of imported electricity are obligated to be available for the region—mostly hydropower from Eastern Canada</a:t>
            </a:r>
          </a:p>
          <a:p>
            <a:pPr marL="285750" indent="-285750" fontAlgn="base"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en-US" sz="1600" b="1">
                <a:solidFill>
                  <a:schemeClr val="accent5"/>
                </a:solidFill>
                <a:latin typeface="Aptos" panose="020B0004020202020204" pitchFamily="34" charset="0"/>
              </a:rPr>
              <a:t>About 400,000</a:t>
            </a:r>
            <a:r>
              <a:rPr lang="en-US" sz="1600">
                <a:solidFill>
                  <a:schemeClr val="accent5"/>
                </a:solidFill>
                <a:latin typeface="Aptos" panose="020B0004020202020204" pitchFamily="34" charset="0"/>
              </a:rPr>
              <a:t> </a:t>
            </a:r>
            <a:r>
              <a:rPr lang="en-US" sz="1600">
                <a:solidFill>
                  <a:srgbClr val="000000"/>
                </a:solidFill>
                <a:latin typeface="Aptos" panose="020B0004020202020204" pitchFamily="34" charset="0"/>
              </a:rPr>
              <a:t>distributed solar power installations totaling about  </a:t>
            </a:r>
            <a:r>
              <a:rPr lang="en-US" sz="1600" b="1">
                <a:solidFill>
                  <a:schemeClr val="accent5"/>
                </a:solidFill>
                <a:latin typeface="Aptos" panose="020B0004020202020204" pitchFamily="34" charset="0"/>
              </a:rPr>
              <a:t>7,500 MW</a:t>
            </a:r>
            <a:r>
              <a:rPr lang="en-US" sz="1600">
                <a:solidFill>
                  <a:schemeClr val="accent5"/>
                </a:solidFill>
                <a:latin typeface="Aptos" panose="020B0004020202020204" pitchFamily="34" charset="0"/>
              </a:rPr>
              <a:t> </a:t>
            </a:r>
            <a:r>
              <a:rPr lang="en-US" sz="1600">
                <a:solidFill>
                  <a:srgbClr val="000000"/>
                </a:solidFill>
                <a:latin typeface="Aptos" panose="020B0004020202020204" pitchFamily="34" charset="0"/>
              </a:rPr>
              <a:t>(nameplate), with most connected “behind the meter”</a:t>
            </a:r>
          </a:p>
        </p:txBody>
      </p:sp>
    </p:spTree>
    <p:extLst>
      <p:ext uri="{BB962C8B-B14F-4D97-AF65-F5344CB8AC3E}">
        <p14:creationId xmlns:p14="http://schemas.microsoft.com/office/powerpoint/2010/main" val="67027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B2BEB-A1B0-76D3-1D5B-CA5A1F58F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99519-9F93-490B-3C0E-1BAE6AA4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63E05-EFB4-01EE-98E2-27BE1901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Close Coordination Between ISO and State Interconnection Processes Required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D41FF-CEC3-1BFD-812B-CDC4F2A6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region has successfully brought online a significant amount of distribution connected projects</a:t>
            </a:r>
          </a:p>
          <a:p>
            <a:r>
              <a:rPr lang="en-US" dirty="0"/>
              <a:t>The ISO works with developers, utilities and state entities to ensure transmission system reliability as projects connect to distribution systems</a:t>
            </a:r>
          </a:p>
          <a:p>
            <a:pPr lvl="1"/>
            <a:r>
              <a:rPr lang="en-US" dirty="0"/>
              <a:t>Close coordination of ISO and state-jurisdiction interconnection studies required</a:t>
            </a:r>
          </a:p>
          <a:p>
            <a:pPr lvl="1"/>
            <a:r>
              <a:rPr lang="en-US" dirty="0"/>
              <a:t>Close coordination of performance requirements for these resources supports distribution and transmission system reliability</a:t>
            </a:r>
          </a:p>
          <a:p>
            <a:pPr lvl="1"/>
            <a:r>
              <a:rPr lang="en-US" dirty="0"/>
              <a:t>Everyone needs a reliable transmission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614B-6C64-3294-74AB-79049757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D9B6D-B6F5-81F0-58AC-DFF2C66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121FEF-F85F-8083-9594-6657EC17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ISO’s Interconnection Process is Under Transition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A34D2-3341-7534-E063-1D697A606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July 2023, FERC issued Order No. 2023 with an aim to prioritize projects with a high development likelihood/deter speculative ventures</a:t>
            </a:r>
          </a:p>
          <a:p>
            <a:r>
              <a:rPr lang="en-US" dirty="0"/>
              <a:t>The ISO’s Order No. 2023 compliant Interconnection Procedures include several major changes to its previous “first-come, first-served” serial study-based interconnection process</a:t>
            </a:r>
          </a:p>
          <a:p>
            <a:pPr lvl="1"/>
            <a:r>
              <a:rPr lang="en-US" dirty="0"/>
              <a:t>Adopts a “first ready, first-served” cluster study process</a:t>
            </a:r>
          </a:p>
          <a:p>
            <a:pPr lvl="1"/>
            <a:r>
              <a:rPr lang="en-US" dirty="0"/>
              <a:t>Increased financial</a:t>
            </a:r>
            <a:r>
              <a:rPr lang="en-US"/>
              <a:t>/site </a:t>
            </a:r>
            <a:r>
              <a:rPr lang="en-US" dirty="0"/>
              <a:t>control requirements for those entering the ISO’s interconnection process</a:t>
            </a:r>
          </a:p>
          <a:p>
            <a:pPr lvl="1"/>
            <a:r>
              <a:rPr lang="en-US" dirty="0"/>
              <a:t>A penalty structure applied to the ISO and transmission owners for delays in study completion beyond established deadlines</a:t>
            </a:r>
          </a:p>
          <a:p>
            <a:r>
              <a:rPr lang="en-US" dirty="0"/>
              <a:t>The ISO started the Transitional Cluster Study on October 11, 2025, which must be completed by August 6, 2026</a:t>
            </a:r>
          </a:p>
          <a:p>
            <a:r>
              <a:rPr lang="en-US" dirty="0"/>
              <a:t>State-jurisdiction interconnection studies will continue to closely coordinate with ISO Interconnection Studies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8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98A8C-BA4F-D5C1-3F81-72C7E817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F4F78-73F1-157F-9C7F-84D67A5F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C7F894-2A36-495D-AB7C-1055F7AC0F9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0C2D9-7FB0-D0DA-C2B9-BDAC332C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Transitional Cluster Study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EC6B3-BA8A-D3B1-0F25-2FA2070E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0" y="914400"/>
            <a:ext cx="6609939" cy="35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4B76C-0C8F-CED8-4DD4-660CA09C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88FA7-E787-FD1A-DCCD-02B01F20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C7F894-2A36-495D-AB7C-1055F7AC0F9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D871C9-C038-6044-4891-72B761BF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General Cluster Study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79F70-3D89-7913-29D9-A1455CC5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03" y="737507"/>
            <a:ext cx="6627303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E4A9C-792A-C59B-E359-5DEEF988D503}"/>
              </a:ext>
            </a:extLst>
          </p:cNvPr>
          <p:cNvSpPr txBox="1"/>
          <p:nvPr/>
        </p:nvSpPr>
        <p:spPr>
          <a:xfrm>
            <a:off x="367393" y="3706585"/>
            <a:ext cx="263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Additional details available in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Planning Procedure 5-6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96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No Label-16-9" id="{36A6000F-1718-42EB-B327-09927A1E99D3}" vid="{49FCEF92-EF05-4C69-BFB7-B6F5FA78BB5B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No Label-16-9" id="{36A6000F-1718-42EB-B327-09927A1E99D3}" vid="{1CA30035-7E8F-4006-9B08-88B688595C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ISO-PPT-Template-No Label-16-9</Template>
  <TotalTime>0</TotalTime>
  <Words>729</Words>
  <Application>Microsoft Office PowerPoint</Application>
  <PresentationFormat>On-screen Show (16:9)</PresentationFormat>
  <Paragraphs>85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Wingdings</vt:lpstr>
      <vt:lpstr>iso_white_cover</vt:lpstr>
      <vt:lpstr>blank</vt:lpstr>
      <vt:lpstr>PowerPoint Presentation</vt:lpstr>
      <vt:lpstr>ISO New England’s Mission and Vision</vt:lpstr>
      <vt:lpstr>ISO New England Performs Three Critical Roles to Ensure Reliable Electricity at Competitive Prices</vt:lpstr>
      <vt:lpstr>Things We Don’t Do</vt:lpstr>
      <vt:lpstr>Resource Mix </vt:lpstr>
      <vt:lpstr>Close Coordination Between ISO and State Interconnection Processes Required</vt:lpstr>
      <vt:lpstr>The ISO’s Interconnection Process is Under Transition</vt:lpstr>
      <vt:lpstr>Transitional Cluster Study Timeline</vt:lpstr>
      <vt:lpstr>General Cluster Study Timeline</vt:lpstr>
      <vt:lpstr>The ISO has a History of Innovation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2025-10-16T14:52:56Z</dcterms:created>
  <dcterms:modified xsi:type="dcterms:W3CDTF">2025-10-16T14:53:10Z</dcterms:modified>
</cp:coreProperties>
</file>