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8" r:id="rId2"/>
  </p:sldMasterIdLst>
  <p:notesMasterIdLst>
    <p:notesMasterId r:id="rId15"/>
  </p:notesMasterIdLst>
  <p:handoutMasterIdLst>
    <p:handoutMasterId r:id="rId16"/>
  </p:handoutMasterIdLst>
  <p:sldIdLst>
    <p:sldId id="263" r:id="rId3"/>
    <p:sldId id="278" r:id="rId4"/>
    <p:sldId id="279" r:id="rId5"/>
    <p:sldId id="281" r:id="rId6"/>
    <p:sldId id="268" r:id="rId7"/>
    <p:sldId id="274" r:id="rId8"/>
    <p:sldId id="280" r:id="rId9"/>
    <p:sldId id="275" r:id="rId10"/>
    <p:sldId id="273" r:id="rId11"/>
    <p:sldId id="276" r:id="rId12"/>
    <p:sldId id="277" r:id="rId13"/>
    <p:sldId id="266" r:id="rId14"/>
  </p:sldIdLst>
  <p:sldSz cx="9144000" cy="6858000" type="screen4x3"/>
  <p:notesSz cx="7010400" cy="92964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opher A Parent" initials="CA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F25"/>
    <a:srgbClr val="FBB92F"/>
    <a:srgbClr val="77BD2A"/>
    <a:srgbClr val="62777F"/>
    <a:srgbClr val="6FA943"/>
    <a:srgbClr val="B9D257"/>
    <a:srgbClr val="F68920"/>
    <a:srgbClr val="8555A1"/>
    <a:srgbClr val="1E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8" autoAdjust="0"/>
    <p:restoredTop sz="94662" autoAdjust="0"/>
  </p:normalViewPr>
  <p:slideViewPr>
    <p:cSldViewPr>
      <p:cViewPr>
        <p:scale>
          <a:sx n="100" d="100"/>
          <a:sy n="100" d="100"/>
        </p:scale>
        <p:origin x="-1974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30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0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2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3" tIns="46587" rIns="93173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900856" y="6467127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637E8E"/>
                </a:solidFill>
              </a:rPr>
              <a:t>ISO-NE INTERNAL USE</a:t>
            </a:r>
            <a:endParaRPr lang="en-US" sz="800" b="1" dirty="0">
              <a:solidFill>
                <a:srgbClr val="637E8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8" y="1037170"/>
            <a:ext cx="30638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 userDrawn="1"/>
        </p:nvSpPr>
        <p:spPr>
          <a:xfrm>
            <a:off x="2988734" y="93133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64610" y="1257832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787401" y="2032000"/>
            <a:ext cx="2759075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View</a:t>
            </a:r>
            <a:r>
              <a:rPr lang="en-US" sz="1400" dirty="0" smtClean="0">
                <a:solidFill>
                  <a:srgbClr val="000000"/>
                </a:solidFill>
              </a:rPr>
              <a:t> tab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Slide Master </a:t>
            </a:r>
            <a:r>
              <a:rPr lang="en-US" sz="1400" dirty="0" smtClean="0">
                <a:solidFill>
                  <a:srgbClr val="000000"/>
                </a:solidFill>
              </a:rPr>
              <a:t>button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84204" y="2065875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84204" y="2434171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10"/>
          <a:stretch/>
        </p:blipFill>
        <p:spPr bwMode="auto">
          <a:xfrm>
            <a:off x="464610" y="2827870"/>
            <a:ext cx="1676399" cy="12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8"/>
          <p:cNvSpPr txBox="1">
            <a:spLocks/>
          </p:cNvSpPr>
          <p:nvPr userDrawn="1"/>
        </p:nvSpPr>
        <p:spPr>
          <a:xfrm>
            <a:off x="2426230" y="2836596"/>
            <a:ext cx="1951038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In the left-hand pane scroll up to the first and largest of the slides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223033" y="2866234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79932" y="125581"/>
            <a:ext cx="409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is intended for content considered </a:t>
            </a:r>
            <a:r>
              <a:rPr lang="en-US" sz="1600" b="1" dirty="0" smtClean="0">
                <a:solidFill>
                  <a:srgbClr val="000000"/>
                </a:solidFill>
              </a:rPr>
              <a:t>ISO-NE PUBLIC</a:t>
            </a:r>
            <a:r>
              <a:rPr lang="en-US" sz="1600" dirty="0" smtClean="0">
                <a:solidFill>
                  <a:srgbClr val="000000"/>
                </a:solidFill>
              </a:rPr>
              <a:t>. If at any point you need to change the label within the footer: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 Placeholder 8"/>
          <p:cNvSpPr txBox="1">
            <a:spLocks/>
          </p:cNvSpPr>
          <p:nvPr userDrawn="1"/>
        </p:nvSpPr>
        <p:spPr>
          <a:xfrm>
            <a:off x="2421467" y="4233335"/>
            <a:ext cx="1955801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Edit the footer to reflect the appropriate label</a:t>
            </a:r>
            <a:r>
              <a:rPr lang="en-US" sz="1400" baseline="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2218270" y="42629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68" y="5071535"/>
            <a:ext cx="571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8"/>
          <p:cNvSpPr txBox="1">
            <a:spLocks/>
          </p:cNvSpPr>
          <p:nvPr userDrawn="1"/>
        </p:nvSpPr>
        <p:spPr>
          <a:xfrm>
            <a:off x="2422525" y="5071535"/>
            <a:ext cx="2030943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On the </a:t>
            </a:r>
            <a:r>
              <a:rPr lang="en-US" sz="1400" i="1" dirty="0" smtClean="0">
                <a:solidFill>
                  <a:srgbClr val="000000"/>
                </a:solidFill>
              </a:rPr>
              <a:t>Slide Maste</a:t>
            </a:r>
            <a:r>
              <a:rPr lang="en-US" sz="1400" dirty="0" smtClean="0">
                <a:solidFill>
                  <a:srgbClr val="000000"/>
                </a:solidFill>
              </a:rPr>
              <a:t>r ribbon, click</a:t>
            </a:r>
            <a:r>
              <a:rPr lang="en-US" sz="1400" baseline="0" dirty="0" smtClean="0">
                <a:solidFill>
                  <a:srgbClr val="000000"/>
                </a:solidFill>
              </a:rPr>
              <a:t>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Close Master View</a:t>
            </a:r>
            <a:r>
              <a:rPr lang="en-US" sz="1400" baseline="0" dirty="0" smtClean="0">
                <a:solidFill>
                  <a:srgbClr val="000000"/>
                </a:solidFill>
              </a:rPr>
              <a:t> button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2219328" y="51011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758268" y="125580"/>
            <a:ext cx="4267200" cy="61990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86268" y="5862935"/>
            <a:ext cx="436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Note: If using transitional slides,</a:t>
            </a:r>
            <a:r>
              <a:rPr lang="en-US" sz="1200" i="1" baseline="0" dirty="0" smtClean="0">
                <a:solidFill>
                  <a:srgbClr val="000000"/>
                </a:solidFill>
              </a:rPr>
              <a:t> you must also locate these within the Slide Master and edit the footer label accordingly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5029200" y="135466"/>
            <a:ext cx="3886200" cy="248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</a:t>
            </a:r>
            <a:r>
              <a:rPr lang="en-US" sz="1600" baseline="0" dirty="0" smtClean="0">
                <a:solidFill>
                  <a:srgbClr val="000000"/>
                </a:solidFill>
              </a:rPr>
              <a:t> contains a variety of slide options to support your presentation needs.  </a:t>
            </a:r>
          </a:p>
          <a:p>
            <a:endParaRPr lang="en-US" sz="1400" baseline="0" dirty="0" smtClean="0">
              <a:solidFill>
                <a:srgbClr val="000000"/>
              </a:solidFill>
            </a:endParaRPr>
          </a:p>
          <a:p>
            <a:r>
              <a:rPr lang="en-US" sz="1400" baseline="0" dirty="0" smtClean="0">
                <a:solidFill>
                  <a:srgbClr val="000000"/>
                </a:solidFill>
              </a:rPr>
              <a:t>To change a slide layout: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Select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slide</a:t>
            </a:r>
            <a:r>
              <a:rPr lang="en-US" sz="1400" baseline="0" dirty="0" smtClean="0">
                <a:solidFill>
                  <a:srgbClr val="000000"/>
                </a:solidFill>
              </a:rPr>
              <a:t> you wish to change.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In the PowerPoint ribbon, click to view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Home</a:t>
            </a:r>
            <a:r>
              <a:rPr lang="en-US" sz="1400" baseline="0" dirty="0" smtClean="0">
                <a:solidFill>
                  <a:srgbClr val="000000"/>
                </a:solidFill>
              </a:rPr>
              <a:t> tab.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Layout</a:t>
            </a:r>
            <a:r>
              <a:rPr lang="en-US" sz="1400" dirty="0" smtClean="0">
                <a:solidFill>
                  <a:srgbClr val="000000"/>
                </a:solidFill>
              </a:rPr>
              <a:t> button.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From</a:t>
            </a:r>
            <a:r>
              <a:rPr lang="en-US" sz="1400" baseline="0" dirty="0" smtClean="0">
                <a:solidFill>
                  <a:srgbClr val="000000"/>
                </a:solidFill>
              </a:rPr>
              <a:t> the window of layout options that appears, choose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desired layout</a:t>
            </a:r>
            <a:r>
              <a:rPr lang="en-US" sz="1400" baseline="0" dirty="0" smtClean="0">
                <a:solidFill>
                  <a:srgbClr val="000000"/>
                </a:solidFill>
              </a:rPr>
              <a:t>.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1" y="2891357"/>
            <a:ext cx="3632192" cy="17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4"/>
          <p:cNvSpPr/>
          <p:nvPr userDrawn="1"/>
        </p:nvSpPr>
        <p:spPr>
          <a:xfrm>
            <a:off x="5249342" y="14060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249341" y="1866896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249342" y="21336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5249341" y="111019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5477942" y="27432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6400800" y="29419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7772400" y="394970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029200" y="481269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Note:</a:t>
            </a:r>
            <a:r>
              <a:rPr lang="en-US" sz="1600" baseline="0" dirty="0" smtClean="0">
                <a:solidFill>
                  <a:srgbClr val="000000"/>
                </a:solidFill>
              </a:rPr>
              <a:t> these same layout options are available to you when inserting a new slide.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6" y="4179125"/>
            <a:ext cx="17367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42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6" name="Picture 5" descr="ISO049-PowerPoint-d1-revised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3546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This template contains approved ISO-NE colors,</a:t>
            </a:r>
            <a:r>
              <a:rPr lang="en-US" sz="1400" baseline="0" dirty="0" smtClean="0">
                <a:solidFill>
                  <a:srgbClr val="000000"/>
                </a:solidFill>
              </a:rPr>
              <a:t> which can be accessed from any color palette (e.g., font color, shape fill):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30200"/>
            <a:ext cx="1562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09699927"/>
              </p:ext>
            </p:extLst>
          </p:nvPr>
        </p:nvGraphicFramePr>
        <p:xfrm>
          <a:off x="228600" y="1092200"/>
          <a:ext cx="4165068" cy="5212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12268"/>
                <a:gridCol w="1066799"/>
                <a:gridCol w="2286001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RGB Value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23.149.210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Blue: Use as primary color for headers and accents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251.185.47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Yellow: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246.137.32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Orange: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236.51.37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Red: Use as an accent color</a:t>
                      </a:r>
                    </a:p>
                    <a:p>
                      <a:pPr algn="l"/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133.85.161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Purple: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119.189.42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Green: Use as an accent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109.207.246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Light Blue: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30.106.154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en-US" sz="12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Dark Blue: </a:t>
                      </a: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Use as an accent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98.119.127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Gray: Use as a secondary font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0.0.0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Black: Use as a primary font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255.255.255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White: Use as needed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 userDrawn="1"/>
        </p:nvSpPr>
        <p:spPr>
          <a:xfrm>
            <a:off x="4758268" y="125581"/>
            <a:ext cx="4267200" cy="40654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851402" y="152400"/>
            <a:ext cx="409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contains approved font</a:t>
            </a:r>
            <a:r>
              <a:rPr lang="en-US" sz="1600" baseline="0" dirty="0" smtClean="0">
                <a:solidFill>
                  <a:srgbClr val="000000"/>
                </a:solidFill>
              </a:rPr>
              <a:t> size and style which will be automatically applied.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69937" y="685800"/>
            <a:ext cx="4038070" cy="2438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2800" b="1" baseline="0" dirty="0" smtClean="0">
                <a:solidFill>
                  <a:srgbClr val="000000"/>
                </a:solidFill>
              </a:rPr>
              <a:t>Slide Title – Calibri 28</a:t>
            </a:r>
          </a:p>
          <a:p>
            <a:pPr algn="r">
              <a:spcBef>
                <a:spcPts val="600"/>
              </a:spcBef>
            </a:pPr>
            <a:r>
              <a:rPr lang="en-US" sz="2400" baseline="0" dirty="0" smtClean="0">
                <a:solidFill>
                  <a:srgbClr val="000000"/>
                </a:solidFill>
              </a:rPr>
              <a:t>Content Title/Bullet 1 – Calibri 24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2000" baseline="0" dirty="0" smtClean="0">
                <a:solidFill>
                  <a:srgbClr val="000000"/>
                </a:solidFill>
              </a:rPr>
              <a:t>Content Text/Bullet 2 – Calibri 20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baseline="0" dirty="0" smtClean="0">
                <a:solidFill>
                  <a:srgbClr val="000000"/>
                </a:solidFill>
              </a:rPr>
              <a:t>Chart Content/Bullet 3 – Calibri18</a:t>
            </a:r>
          </a:p>
          <a:p>
            <a:pPr algn="r">
              <a:spcBef>
                <a:spcPts val="600"/>
              </a:spcBef>
            </a:pPr>
            <a:r>
              <a:rPr lang="en-US" sz="1600" baseline="0" dirty="0" smtClean="0">
                <a:solidFill>
                  <a:srgbClr val="000000"/>
                </a:solidFill>
              </a:rPr>
              <a:t>Bullet 4 &amp; Bullet 5 – Calibri 16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Slide Number – Calibri 14</a:t>
            </a:r>
          </a:p>
          <a:p>
            <a:pPr algn="r">
              <a:spcBef>
                <a:spcPts val="600"/>
              </a:spcBef>
            </a:pPr>
            <a:endParaRPr lang="en-US" sz="1600" b="0" baseline="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876800" y="32004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Font within the presentation will appear black by default, but may be changed to ISO gray if desired.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757058" y="4267200"/>
            <a:ext cx="42672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800600" y="4293275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: If you experience issues with page numbering: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to view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400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tab.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Header &amp; Footer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the dialog box that opens, uncheck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 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Return to the Header and Footer dialog</a:t>
            </a:r>
            <a:r>
              <a:rPr lang="en-US" sz="14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  <a:endParaRPr lang="en-US" sz="14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28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  <p:sldLayoutId id="2147483718" r:id="rId29"/>
    <p:sldLayoutId id="2147483719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October 8, 2015 | nepool markets committee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Jon Lowell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Market development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Improving price formation and efficient dispatch</a:t>
            </a:r>
            <a:endParaRPr lang="en-US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Resource Dispatchability Requirements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❷ Current Intermittent Power Resource definition includes resources that are not inherently intermittent</a:t>
            </a:r>
            <a:r>
              <a:rPr lang="en-US" sz="2700" dirty="0" smtClean="0"/>
              <a:t>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618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Intermittent Power Resources are non-dispatchable today</a:t>
            </a:r>
          </a:p>
          <a:p>
            <a:pPr lvl="1"/>
            <a:r>
              <a:rPr lang="en-US" dirty="0" smtClean="0"/>
              <a:t>Note that wind and hydro will be DNE Dispatchable in April 2016</a:t>
            </a:r>
          </a:p>
          <a:p>
            <a:r>
              <a:rPr lang="en-US" dirty="0" smtClean="0"/>
              <a:t>Intermittents other than wind, hydro and solar use thermal generating technologies that are capable of being controlled and dispatched</a:t>
            </a:r>
          </a:p>
          <a:p>
            <a:r>
              <a:rPr lang="en-US" dirty="0" smtClean="0"/>
              <a:t>When located in export constrained local areas, they contribute to congestion</a:t>
            </a:r>
          </a:p>
          <a:p>
            <a:pPr lvl="1"/>
            <a:r>
              <a:rPr lang="en-US" dirty="0" smtClean="0"/>
              <a:t>Burden of relieving real-time congestion falls first on the dispatchable resources and may never impact non-dispatchable resources that contribute equally or more to the congestion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When congestion can’t be resolved through economic dispatch, manual curtailments are required to maintain reliability, leading to:</a:t>
            </a:r>
          </a:p>
          <a:p>
            <a:pPr lvl="1"/>
            <a:r>
              <a:rPr lang="en-US" sz="2100" dirty="0" smtClean="0"/>
              <a:t>Inefficient prices (congestion pricing likely goes away)</a:t>
            </a:r>
          </a:p>
          <a:p>
            <a:pPr lvl="1"/>
            <a:r>
              <a:rPr lang="en-US" dirty="0" smtClean="0"/>
              <a:t>Inefficient dispatch outcomes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❸ Fixed (</a:t>
            </a:r>
            <a:r>
              <a:rPr lang="en-US" dirty="0" err="1" smtClean="0"/>
              <a:t>unpriced</a:t>
            </a:r>
            <a:r>
              <a:rPr lang="en-US" dirty="0" smtClean="0"/>
              <a:t>) transactions in the Day-Ahead Market can produce unintended outcomes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Fixed load bids and exports can clear at prices well above the Participant’s actual willingness-to-pay</a:t>
            </a:r>
          </a:p>
          <a:p>
            <a:r>
              <a:rPr lang="en-US" dirty="0" smtClean="0"/>
              <a:t>Self-scheduled generation and imports can clear at prices below the offer floor</a:t>
            </a:r>
          </a:p>
          <a:p>
            <a:r>
              <a:rPr lang="en-US" dirty="0" smtClean="0"/>
              <a:t>These outcomes:</a:t>
            </a:r>
          </a:p>
          <a:p>
            <a:pPr lvl="1"/>
            <a:r>
              <a:rPr lang="en-US" dirty="0" smtClean="0"/>
              <a:t>Rely on administrative pricing rules to clear the Day-Ahead Market</a:t>
            </a:r>
          </a:p>
          <a:p>
            <a:pPr lvl="1"/>
            <a:r>
              <a:rPr lang="en-US" dirty="0" smtClean="0"/>
              <a:t>Are seldom anticipated or desired by the Participant</a:t>
            </a:r>
          </a:p>
          <a:p>
            <a:pPr lvl="1"/>
            <a:r>
              <a:rPr lang="en-US" dirty="0" smtClean="0"/>
              <a:t>Produce “scary”</a:t>
            </a:r>
            <a:r>
              <a:rPr lang="en-US" baseline="30000" dirty="0" smtClean="0"/>
              <a:t>1</a:t>
            </a:r>
            <a:r>
              <a:rPr lang="en-US" dirty="0" smtClean="0"/>
              <a:t> Day-Ahead prices that are not transparent and do not reflect true preferences</a:t>
            </a:r>
          </a:p>
          <a:p>
            <a:pPr lvl="1"/>
            <a:r>
              <a:rPr lang="en-US" dirty="0" smtClean="0"/>
              <a:t>Increase the divergence between Day-Ahead commitment schedules and the resources actually needed to meet real-time load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5715000"/>
            <a:ext cx="6705600" cy="52322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aseline="30000" dirty="0" smtClean="0">
                <a:solidFill>
                  <a:srgbClr val="0070C0"/>
                </a:solidFill>
              </a:rPr>
              <a:t>1</a:t>
            </a:r>
            <a:r>
              <a:rPr lang="en-US" sz="1400" dirty="0" smtClean="0">
                <a:solidFill>
                  <a:srgbClr val="0070C0"/>
                </a:solidFill>
              </a:rPr>
              <a:t>“Scary” is an imprecise term referring to Day-Ahead prices much higher than buyers’ true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   willingness to pay or much lower than sellers true willingness to accept.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Anticipated Schedule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ISO plans to come back to the Markets Committee in November and December depending upon the extent of comments and feedback from stakeholders</a:t>
            </a:r>
          </a:p>
          <a:p>
            <a:r>
              <a:rPr lang="en-US" smtClean="0"/>
              <a:t>Timing of when proposal will be finalized for a vote and implemented will be determined based upon the discussion over the next several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dirty="0" smtClean="0"/>
              <a:t>Improving Price Formation and Efficient Dispatch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190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number of recent market design efforts have focused on improving price formation, operational flexibility, and efficient dispatch outcomes.  A partial list includes:</a:t>
            </a:r>
          </a:p>
          <a:p>
            <a:pPr lvl="1"/>
            <a:r>
              <a:rPr lang="en-US" dirty="0" smtClean="0"/>
              <a:t>Coordinated Transaction Scheduling</a:t>
            </a:r>
          </a:p>
          <a:p>
            <a:pPr lvl="1"/>
            <a:r>
              <a:rPr lang="en-US" dirty="0" smtClean="0"/>
              <a:t>Energy Market Offer Flexibility</a:t>
            </a:r>
          </a:p>
          <a:p>
            <a:pPr lvl="1"/>
            <a:r>
              <a:rPr lang="en-US" dirty="0" smtClean="0"/>
              <a:t>Fast Start Pricing</a:t>
            </a:r>
          </a:p>
          <a:p>
            <a:pPr lvl="1"/>
            <a:r>
              <a:rPr lang="en-US" dirty="0" smtClean="0"/>
              <a:t>DNE Dispatch</a:t>
            </a:r>
          </a:p>
          <a:p>
            <a:pPr lvl="1"/>
            <a:r>
              <a:rPr lang="en-US" dirty="0" smtClean="0"/>
              <a:t>DARD Pump Intertemporal Parameters</a:t>
            </a:r>
          </a:p>
          <a:p>
            <a:r>
              <a:rPr lang="en-US" dirty="0" smtClean="0"/>
              <a:t>Several common threads tie these efforts together:</a:t>
            </a:r>
          </a:p>
          <a:p>
            <a:pPr lvl="1"/>
            <a:r>
              <a:rPr lang="en-US" dirty="0" smtClean="0"/>
              <a:t>Improved ISO ability to dispatch resources in accordance with economic offers specified by the Participant</a:t>
            </a:r>
          </a:p>
          <a:p>
            <a:pPr lvl="1"/>
            <a:r>
              <a:rPr lang="en-US" dirty="0" smtClean="0"/>
              <a:t>Prices more consistent with Participants’ economic preferences and with operational requirements</a:t>
            </a:r>
          </a:p>
          <a:p>
            <a:pPr lvl="1"/>
            <a:r>
              <a:rPr lang="en-US" dirty="0" smtClean="0"/>
              <a:t>Improved performance incentives resulting from those prices</a:t>
            </a:r>
          </a:p>
          <a:p>
            <a:r>
              <a:rPr lang="en-US" dirty="0" smtClean="0"/>
              <a:t>One significant group of resources remains outside these improvements – “non-dispatchable” generators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Non-Dispatchable Generation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051102"/>
              </p:ext>
            </p:extLst>
          </p:nvPr>
        </p:nvGraphicFramePr>
        <p:xfrm>
          <a:off x="457200" y="1401763"/>
          <a:ext cx="8229051" cy="3932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820"/>
                <a:gridCol w="1564077"/>
                <a:gridCol w="1564077"/>
                <a:gridCol w="1564077"/>
              </a:tblGrid>
              <a:tr h="8964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Category</a:t>
                      </a:r>
                      <a:endParaRPr lang="en-US" sz="2000" dirty="0"/>
                    </a:p>
                  </a:txBody>
                  <a:tcPr marL="88818" marR="88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SCC MW</a:t>
                      </a:r>
                      <a:endParaRPr lang="en-US" sz="2000" dirty="0"/>
                    </a:p>
                  </a:txBody>
                  <a:tcPr marL="88818" marR="88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WCC MW</a:t>
                      </a:r>
                      <a:endParaRPr lang="en-US" sz="2000" dirty="0"/>
                    </a:p>
                  </a:txBody>
                  <a:tcPr marL="88818" marR="88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Nameplate MW</a:t>
                      </a:r>
                      <a:endParaRPr lang="en-US" sz="2000" dirty="0"/>
                    </a:p>
                  </a:txBody>
                  <a:tcPr marL="88818" marR="88818" anchor="ctr"/>
                </a:tc>
              </a:tr>
              <a:tr h="4791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Intermittent – DNE Dispatchable</a:t>
                      </a:r>
                      <a:endParaRPr lang="en-US" sz="2000" dirty="0"/>
                    </a:p>
                  </a:txBody>
                  <a:tcPr marL="88818" marR="88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378</a:t>
                      </a:r>
                      <a:endParaRPr lang="en-US" sz="2000" dirty="0"/>
                    </a:p>
                  </a:txBody>
                  <a:tcPr marL="88818" marR="88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527</a:t>
                      </a:r>
                      <a:endParaRPr lang="en-US" sz="2000" dirty="0"/>
                    </a:p>
                  </a:txBody>
                  <a:tcPr marL="88818" marR="88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1475</a:t>
                      </a:r>
                      <a:endParaRPr lang="en-US" sz="2000" dirty="0"/>
                    </a:p>
                  </a:txBody>
                  <a:tcPr marL="88818" marR="88818" anchor="ctr"/>
                </a:tc>
              </a:tr>
              <a:tr h="5193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Intermittent – Other</a:t>
                      </a:r>
                      <a:endParaRPr lang="en-US" sz="2000" dirty="0"/>
                    </a:p>
                  </a:txBody>
                  <a:tcPr marL="88818" marR="88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451</a:t>
                      </a:r>
                      <a:endParaRPr lang="en-US" sz="2000" dirty="0"/>
                    </a:p>
                  </a:txBody>
                  <a:tcPr marL="88818" marR="88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454</a:t>
                      </a:r>
                      <a:endParaRPr lang="en-US" sz="2000" dirty="0"/>
                    </a:p>
                  </a:txBody>
                  <a:tcPr marL="88818" marR="88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953</a:t>
                      </a:r>
                      <a:endParaRPr lang="en-US" sz="2000" dirty="0"/>
                    </a:p>
                  </a:txBody>
                  <a:tcPr marL="88818" marR="88818" anchor="ctr"/>
                </a:tc>
              </a:tr>
              <a:tr h="5193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Non-Intermittent</a:t>
                      </a:r>
                      <a:endParaRPr lang="en-US" sz="2000" dirty="0"/>
                    </a:p>
                  </a:txBody>
                  <a:tcPr marL="88818" marR="88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4,455</a:t>
                      </a:r>
                      <a:endParaRPr lang="en-US" sz="2000" dirty="0"/>
                    </a:p>
                  </a:txBody>
                  <a:tcPr marL="88818" marR="88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4,513</a:t>
                      </a:r>
                      <a:endParaRPr lang="en-US" sz="2000" dirty="0"/>
                    </a:p>
                  </a:txBody>
                  <a:tcPr marL="88818" marR="88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5,181</a:t>
                      </a:r>
                      <a:endParaRPr lang="en-US" sz="2000" dirty="0"/>
                    </a:p>
                  </a:txBody>
                  <a:tcPr marL="88818" marR="88818" anchor="ctr"/>
                </a:tc>
              </a:tr>
              <a:tr h="4791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Settlement Only Resources</a:t>
                      </a:r>
                      <a:endParaRPr lang="en-US" sz="2000" dirty="0"/>
                    </a:p>
                  </a:txBody>
                  <a:tcPr marL="88818" marR="88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264</a:t>
                      </a:r>
                      <a:endParaRPr lang="en-US" sz="2000" dirty="0"/>
                    </a:p>
                  </a:txBody>
                  <a:tcPr marL="88818" marR="88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202</a:t>
                      </a:r>
                      <a:endParaRPr lang="en-US" sz="2000" dirty="0"/>
                    </a:p>
                  </a:txBody>
                  <a:tcPr marL="88818" marR="88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887</a:t>
                      </a:r>
                      <a:endParaRPr lang="en-US" sz="2000" dirty="0"/>
                    </a:p>
                  </a:txBody>
                  <a:tcPr marL="88818" marR="88818" anchor="ctr"/>
                </a:tc>
              </a:tr>
              <a:tr h="519375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818" marR="88818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5,548</a:t>
                      </a:r>
                    </a:p>
                  </a:txBody>
                  <a:tcPr marL="88818" marR="88818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5,696</a:t>
                      </a:r>
                    </a:p>
                  </a:txBody>
                  <a:tcPr marL="88818" marR="88818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8,497</a:t>
                      </a:r>
                    </a:p>
                  </a:txBody>
                  <a:tcPr marL="88818" marR="88818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19375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(excluding DNE)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818" marR="88818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5,171</a:t>
                      </a:r>
                    </a:p>
                  </a:txBody>
                  <a:tcPr marL="88818" marR="88818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5,169</a:t>
                      </a:r>
                    </a:p>
                  </a:txBody>
                  <a:tcPr marL="88818" marR="88818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7,021</a:t>
                      </a:r>
                    </a:p>
                  </a:txBody>
                  <a:tcPr marL="88818" marR="88818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/>
          <a:lstStyle/>
          <a:p>
            <a:r>
              <a:rPr lang="en-US" dirty="0" smtClean="0"/>
              <a:t>Non-dispatchable resources present three particular challenges and concerns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618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Non-dispatchable generation can adversely impact price formation and efficient dispatch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Current Intermittent Power Resource definition includes resources that are not inherently intermittent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Fixed (</a:t>
            </a:r>
            <a:r>
              <a:rPr lang="en-US" dirty="0" err="1" smtClean="0"/>
              <a:t>unpriced</a:t>
            </a:r>
            <a:r>
              <a:rPr lang="en-US" dirty="0" smtClean="0"/>
              <a:t>) transactions in the Day-Ahead Market can produce unintended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8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❶ Non-dispatchable generation adversely impacts price formation and efficient dispatch</a:t>
            </a:r>
            <a:endParaRPr lang="en-US" sz="2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Resources not under dispatch control can contribute to real-time congestion and prices that don’t reflect the congestion</a:t>
            </a:r>
          </a:p>
          <a:p>
            <a:r>
              <a:rPr lang="en-US" dirty="0" smtClean="0"/>
              <a:t>In some cases, this requires System Operators to issue manual curtailment instructions to ensure reliable operation</a:t>
            </a:r>
          </a:p>
          <a:p>
            <a:pPr lvl="1"/>
            <a:r>
              <a:rPr lang="en-US" dirty="0" smtClean="0"/>
              <a:t>Manual curtailments are not reflected in real-time prices</a:t>
            </a:r>
          </a:p>
          <a:p>
            <a:pPr lvl="1"/>
            <a:r>
              <a:rPr lang="en-US" dirty="0" smtClean="0"/>
              <a:t>Real-time prices become inconsistent with operational requirements</a:t>
            </a:r>
          </a:p>
          <a:p>
            <a:r>
              <a:rPr lang="en-US" dirty="0" smtClean="0"/>
              <a:t>When low loads combine with large amounts of non-dispatchable generation, Minimum Generation Emergencies become more likely and last longer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❶ Non-dispatchable generation adversely impacts price formation and efficient dispatch </a:t>
            </a:r>
            <a:r>
              <a:rPr lang="en-US" sz="2700" dirty="0" smtClean="0"/>
              <a:t>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Today, many types of resources are non-dispatchable in real-time:</a:t>
            </a:r>
          </a:p>
          <a:p>
            <a:pPr lvl="1"/>
            <a:r>
              <a:rPr lang="en-US" dirty="0" smtClean="0"/>
              <a:t>Settlement Only Resources</a:t>
            </a:r>
          </a:p>
          <a:p>
            <a:pPr lvl="1"/>
            <a:r>
              <a:rPr lang="en-US" dirty="0" smtClean="0"/>
              <a:t>Intermittent Power Resources</a:t>
            </a:r>
          </a:p>
          <a:p>
            <a:pPr lvl="1"/>
            <a:r>
              <a:rPr lang="en-US" dirty="0" smtClean="0"/>
              <a:t>Nuclear</a:t>
            </a:r>
          </a:p>
          <a:p>
            <a:pPr lvl="1"/>
            <a:r>
              <a:rPr lang="en-US" dirty="0" smtClean="0"/>
              <a:t>External Transactions</a:t>
            </a:r>
          </a:p>
          <a:p>
            <a:pPr lvl="1"/>
            <a:r>
              <a:rPr lang="en-US" dirty="0" smtClean="0"/>
              <a:t>Demand Response</a:t>
            </a:r>
          </a:p>
          <a:p>
            <a:r>
              <a:rPr lang="en-US" dirty="0" smtClean="0"/>
              <a:t>It is not uncommon to have more than 50% of online resources participating in the Real-Time Energy Market in a non-dispatchable status </a:t>
            </a:r>
            <a:r>
              <a:rPr lang="en-US" sz="2000" dirty="0" smtClean="0"/>
              <a:t>(see next slide)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552450"/>
            <a:ext cx="73914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❶ Non-dispatchable generation adversely impacts price formation and efficient dispatch</a:t>
            </a:r>
            <a:r>
              <a:rPr lang="en-US" sz="2700" dirty="0" smtClean="0"/>
              <a:t>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752600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When dispatchable and non-dispatchable resources are located in an export-limited local area, the burden of relieving real-time congestion falls first on the dispatchable resources</a:t>
            </a:r>
          </a:p>
          <a:p>
            <a:r>
              <a:rPr lang="en-US" dirty="0" smtClean="0"/>
              <a:t>This leads to economically inefficient outcomes that can be inconsistent with state regulatory and energy policy goals, even when the value of Renewable Energy Credits are reflected in offer prices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❷ Current Intermittent Power Resource definition includes resources that are not inherently intermittent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618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original Intermittent Power Resource definition reflected</a:t>
            </a:r>
          </a:p>
          <a:p>
            <a:pPr lvl="1"/>
            <a:r>
              <a:rPr lang="en-US" dirty="0" smtClean="0"/>
              <a:t>Differences in FCM qualification requirements and qualified capability determination based on technology</a:t>
            </a:r>
          </a:p>
          <a:p>
            <a:pPr lvl="1"/>
            <a:r>
              <a:rPr lang="en-US" dirty="0" smtClean="0"/>
              <a:t>Use of a renewable energy source</a:t>
            </a:r>
          </a:p>
          <a:p>
            <a:pPr lvl="1"/>
            <a:r>
              <a:rPr lang="en-US" dirty="0" smtClean="0"/>
              <a:t>Contractual status as a Qualified Facility</a:t>
            </a:r>
          </a:p>
          <a:p>
            <a:pPr lvl="1"/>
            <a:r>
              <a:rPr lang="en-US" dirty="0" smtClean="0"/>
              <a:t>Contractual requirements that restricted operational flexibility</a:t>
            </a:r>
          </a:p>
          <a:p>
            <a:r>
              <a:rPr lang="en-US" dirty="0" smtClean="0"/>
              <a:t>FERC Order 764 defines “Variable Energy Resources” as:</a:t>
            </a:r>
          </a:p>
          <a:p>
            <a:pPr marL="917575" lvl="2" indent="-3175">
              <a:buNone/>
            </a:pPr>
            <a:r>
              <a:rPr lang="en-US" dirty="0" smtClean="0"/>
              <a:t>”a device for the production of electricity that is characterized by an energy source that:  (1) is renewable; (2) cannot be stored by the facility owner or operator; and (3) has variability that is beyond the control of the facility owner or operator.”</a:t>
            </a:r>
          </a:p>
          <a:p>
            <a:r>
              <a:rPr lang="en-US" dirty="0" smtClean="0"/>
              <a:t>Resources historically registered  as Intermittent Power Resources include technologies that do not fit the FERC definition:</a:t>
            </a:r>
          </a:p>
          <a:p>
            <a:pPr lvl="1"/>
            <a:r>
              <a:rPr lang="en-US" dirty="0" smtClean="0"/>
              <a:t>Biomass</a:t>
            </a:r>
          </a:p>
          <a:p>
            <a:pPr lvl="1"/>
            <a:r>
              <a:rPr lang="en-US" dirty="0" smtClean="0"/>
              <a:t>Coal</a:t>
            </a:r>
          </a:p>
          <a:p>
            <a:pPr lvl="1"/>
            <a:r>
              <a:rPr lang="en-US" dirty="0" smtClean="0"/>
              <a:t>Internal combustion 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Public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ISO-PPT-Template-Public</Template>
  <TotalTime>1226</TotalTime>
  <Words>868</Words>
  <Application>Microsoft Office PowerPoint</Application>
  <PresentationFormat>On-screen Show (4:3)</PresentationFormat>
  <Paragraphs>113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ISO-PPT-Template-Public</vt:lpstr>
      <vt:lpstr>blank</vt:lpstr>
      <vt:lpstr>PowerPoint Presentation</vt:lpstr>
      <vt:lpstr>Improving Price Formation and Efficient Dispatch</vt:lpstr>
      <vt:lpstr>Current Non-Dispatchable Generation</vt:lpstr>
      <vt:lpstr>Non-dispatchable resources present three particular challenges and concerns</vt:lpstr>
      <vt:lpstr>❶ Non-dispatchable generation adversely impacts price formation and efficient dispatch</vt:lpstr>
      <vt:lpstr>❶ Non-dispatchable generation adversely impacts price formation and efficient dispatch (cont.)</vt:lpstr>
      <vt:lpstr>PowerPoint Presentation</vt:lpstr>
      <vt:lpstr>❶ Non-dispatchable generation adversely impacts price formation and efficient dispatch (cont.)</vt:lpstr>
      <vt:lpstr>❷ Current Intermittent Power Resource definition includes resources that are not inherently intermittent</vt:lpstr>
      <vt:lpstr>❷ Current Intermittent Power Resource definition includes resources that are not inherently intermittent (cont.)</vt:lpstr>
      <vt:lpstr>❸ Fixed (unpriced) transactions in the Day-Ahead Market can produce unintended outcomes </vt:lpstr>
      <vt:lpstr>Anticipated Schedule</vt:lpstr>
    </vt:vector>
  </TitlesOfParts>
  <Company>ISO New England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JBLowell</dc:creator>
  <cp:lastModifiedBy>akuznecow</cp:lastModifiedBy>
  <cp:revision>123</cp:revision>
  <cp:lastPrinted>2015-05-13T16:52:31Z</cp:lastPrinted>
  <dcterms:created xsi:type="dcterms:W3CDTF">2015-08-25T17:19:29Z</dcterms:created>
  <dcterms:modified xsi:type="dcterms:W3CDTF">2015-10-01T19:08:13Z</dcterms:modified>
</cp:coreProperties>
</file>