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notesSlides/notesSlide69.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charts/colors1.xml" ContentType="application/vnd.ms-office.chartcolorstyl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7"/>
  </p:notesMasterIdLst>
  <p:handoutMasterIdLst>
    <p:handoutMasterId r:id="rId78"/>
  </p:handoutMasterIdLst>
  <p:sldIdLst>
    <p:sldId id="257" r:id="rId2"/>
    <p:sldId id="258" r:id="rId3"/>
    <p:sldId id="290" r:id="rId4"/>
    <p:sldId id="294" r:id="rId5"/>
    <p:sldId id="295" r:id="rId6"/>
    <p:sldId id="332" r:id="rId7"/>
    <p:sldId id="445" r:id="rId8"/>
    <p:sldId id="365" r:id="rId9"/>
    <p:sldId id="446" r:id="rId10"/>
    <p:sldId id="447" r:id="rId11"/>
    <p:sldId id="449" r:id="rId12"/>
    <p:sldId id="450" r:id="rId13"/>
    <p:sldId id="448" r:id="rId14"/>
    <p:sldId id="330" r:id="rId15"/>
    <p:sldId id="374" r:id="rId16"/>
    <p:sldId id="493" r:id="rId17"/>
    <p:sldId id="451" r:id="rId18"/>
    <p:sldId id="452" r:id="rId19"/>
    <p:sldId id="494" r:id="rId20"/>
    <p:sldId id="495" r:id="rId21"/>
    <p:sldId id="455" r:id="rId22"/>
    <p:sldId id="456" r:id="rId23"/>
    <p:sldId id="496" r:id="rId24"/>
    <p:sldId id="497" r:id="rId25"/>
    <p:sldId id="375" r:id="rId26"/>
    <p:sldId id="376" r:id="rId27"/>
    <p:sldId id="461" r:id="rId28"/>
    <p:sldId id="462" r:id="rId29"/>
    <p:sldId id="498" r:id="rId30"/>
    <p:sldId id="499" r:id="rId31"/>
    <p:sldId id="381" r:id="rId32"/>
    <p:sldId id="480" r:id="rId33"/>
    <p:sldId id="481" r:id="rId34"/>
    <p:sldId id="482" r:id="rId35"/>
    <p:sldId id="483" r:id="rId36"/>
    <p:sldId id="484" r:id="rId37"/>
    <p:sldId id="486" r:id="rId38"/>
    <p:sldId id="487" r:id="rId39"/>
    <p:sldId id="485" r:id="rId40"/>
    <p:sldId id="488" r:id="rId41"/>
    <p:sldId id="489" r:id="rId42"/>
    <p:sldId id="441" r:id="rId43"/>
    <p:sldId id="431" r:id="rId44"/>
    <p:sldId id="432" r:id="rId45"/>
    <p:sldId id="442" r:id="rId46"/>
    <p:sldId id="433" r:id="rId47"/>
    <p:sldId id="492" r:id="rId48"/>
    <p:sldId id="435" r:id="rId49"/>
    <p:sldId id="437" r:id="rId50"/>
    <p:sldId id="438" r:id="rId51"/>
    <p:sldId id="439" r:id="rId52"/>
    <p:sldId id="436" r:id="rId53"/>
    <p:sldId id="395" r:id="rId54"/>
    <p:sldId id="490" r:id="rId55"/>
    <p:sldId id="465" r:id="rId56"/>
    <p:sldId id="491" r:id="rId57"/>
    <p:sldId id="466" r:id="rId58"/>
    <p:sldId id="467" r:id="rId59"/>
    <p:sldId id="468" r:id="rId60"/>
    <p:sldId id="469" r:id="rId61"/>
    <p:sldId id="398" r:id="rId62"/>
    <p:sldId id="399" r:id="rId63"/>
    <p:sldId id="401" r:id="rId64"/>
    <p:sldId id="404" r:id="rId65"/>
    <p:sldId id="405" r:id="rId66"/>
    <p:sldId id="470" r:id="rId67"/>
    <p:sldId id="471" r:id="rId68"/>
    <p:sldId id="410" r:id="rId69"/>
    <p:sldId id="411" r:id="rId70"/>
    <p:sldId id="473" r:id="rId71"/>
    <p:sldId id="477" r:id="rId72"/>
    <p:sldId id="416" r:id="rId73"/>
    <p:sldId id="479" r:id="rId74"/>
    <p:sldId id="444" r:id="rId75"/>
    <p:sldId id="478" r:id="rId76"/>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CC"/>
    <a:srgbClr val="FFFFFF"/>
    <a:srgbClr val="CCFFFF"/>
    <a:srgbClr val="FF99FF"/>
    <a:srgbClr val="CCFFCC"/>
    <a:srgbClr val="161003"/>
    <a:srgbClr val="F8E9CC"/>
    <a:srgbClr val="63564D"/>
    <a:srgbClr val="65574F"/>
    <a:srgbClr val="A8A2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4660"/>
  </p:normalViewPr>
  <p:slideViewPr>
    <p:cSldViewPr>
      <p:cViewPr>
        <p:scale>
          <a:sx n="100" d="100"/>
          <a:sy n="100" d="100"/>
        </p:scale>
        <p:origin x="-1950"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1992" y="-108"/>
      </p:cViewPr>
      <p:guideLst>
        <p:guide orient="horz" pos="2932"/>
        <p:guide pos="219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EAFS1\CEAData\(03200-03299)%20-%20Projects\03297%20-%20ISO-NE%20CONE%20and%20ORTP%20Analysis\Finance\WACC%20v3.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6822864342221182E-2"/>
          <c:y val="3.9190180292263774E-2"/>
          <c:w val="0.88099737532808409"/>
          <c:h val="0.84147382618839339"/>
        </c:manualLayout>
      </c:layout>
      <c:lineChart>
        <c:grouping val="standard"/>
        <c:ser>
          <c:idx val="0"/>
          <c:order val="0"/>
          <c:tx>
            <c:strRef>
              <c:f>COD!$R$14</c:f>
              <c:strCache>
                <c:ptCount val="1"/>
                <c:pt idx="0">
                  <c:v>B</c:v>
                </c:pt>
              </c:strCache>
            </c:strRef>
          </c:tx>
          <c:spPr>
            <a:ln w="28575" cap="rnd">
              <a:solidFill>
                <a:schemeClr val="accent1"/>
              </a:solidFill>
              <a:round/>
            </a:ln>
            <a:effectLst/>
          </c:spPr>
          <c:marker>
            <c:symbol val="none"/>
          </c:marker>
          <c:cat>
            <c:numRef>
              <c:f>COD!$M$1183:$M$1335</c:f>
              <c:numCache>
                <c:formatCode>yyyy\-mm\-dd</c:formatCode>
                <c:ptCount val="153"/>
                <c:pt idx="0">
                  <c:v>42373</c:v>
                </c:pt>
                <c:pt idx="1">
                  <c:v>42374</c:v>
                </c:pt>
                <c:pt idx="2">
                  <c:v>42375</c:v>
                </c:pt>
                <c:pt idx="3">
                  <c:v>42376</c:v>
                </c:pt>
                <c:pt idx="4">
                  <c:v>42377</c:v>
                </c:pt>
                <c:pt idx="5">
                  <c:v>42380</c:v>
                </c:pt>
                <c:pt idx="6">
                  <c:v>42381</c:v>
                </c:pt>
                <c:pt idx="7">
                  <c:v>42382</c:v>
                </c:pt>
                <c:pt idx="8">
                  <c:v>42383</c:v>
                </c:pt>
                <c:pt idx="9">
                  <c:v>42384</c:v>
                </c:pt>
                <c:pt idx="10">
                  <c:v>42387</c:v>
                </c:pt>
                <c:pt idx="11">
                  <c:v>42388</c:v>
                </c:pt>
                <c:pt idx="12">
                  <c:v>42389</c:v>
                </c:pt>
                <c:pt idx="13">
                  <c:v>42390</c:v>
                </c:pt>
                <c:pt idx="14">
                  <c:v>42391</c:v>
                </c:pt>
                <c:pt idx="15">
                  <c:v>42394</c:v>
                </c:pt>
                <c:pt idx="16">
                  <c:v>42395</c:v>
                </c:pt>
                <c:pt idx="17">
                  <c:v>42396</c:v>
                </c:pt>
                <c:pt idx="18">
                  <c:v>42397</c:v>
                </c:pt>
                <c:pt idx="19">
                  <c:v>42398</c:v>
                </c:pt>
                <c:pt idx="20">
                  <c:v>42400</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42457</c:v>
                </c:pt>
                <c:pt idx="61">
                  <c:v>42458</c:v>
                </c:pt>
                <c:pt idx="62">
                  <c:v>42459</c:v>
                </c:pt>
                <c:pt idx="63">
                  <c:v>42460</c:v>
                </c:pt>
                <c:pt idx="64">
                  <c:v>42461</c:v>
                </c:pt>
                <c:pt idx="65">
                  <c:v>42464</c:v>
                </c:pt>
                <c:pt idx="66">
                  <c:v>42465</c:v>
                </c:pt>
                <c:pt idx="67">
                  <c:v>42466</c:v>
                </c:pt>
                <c:pt idx="68">
                  <c:v>42467</c:v>
                </c:pt>
                <c:pt idx="69">
                  <c:v>42468</c:v>
                </c:pt>
                <c:pt idx="70">
                  <c:v>42471</c:v>
                </c:pt>
                <c:pt idx="71">
                  <c:v>42472</c:v>
                </c:pt>
                <c:pt idx="72">
                  <c:v>42473</c:v>
                </c:pt>
                <c:pt idx="73">
                  <c:v>42474</c:v>
                </c:pt>
                <c:pt idx="74">
                  <c:v>42475</c:v>
                </c:pt>
                <c:pt idx="75">
                  <c:v>42478</c:v>
                </c:pt>
                <c:pt idx="76">
                  <c:v>42479</c:v>
                </c:pt>
                <c:pt idx="77">
                  <c:v>42480</c:v>
                </c:pt>
                <c:pt idx="78">
                  <c:v>42481</c:v>
                </c:pt>
                <c:pt idx="79">
                  <c:v>42482</c:v>
                </c:pt>
                <c:pt idx="80">
                  <c:v>42485</c:v>
                </c:pt>
                <c:pt idx="81">
                  <c:v>42486</c:v>
                </c:pt>
                <c:pt idx="82">
                  <c:v>42487</c:v>
                </c:pt>
                <c:pt idx="83">
                  <c:v>42488</c:v>
                </c:pt>
                <c:pt idx="84">
                  <c:v>42489</c:v>
                </c:pt>
                <c:pt idx="85">
                  <c:v>42490</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42582</c:v>
                </c:pt>
                <c:pt idx="152">
                  <c:v>42583</c:v>
                </c:pt>
              </c:numCache>
            </c:numRef>
          </c:cat>
          <c:val>
            <c:numRef>
              <c:f>COD!$K$1183:$K$1335</c:f>
              <c:numCache>
                <c:formatCode>0.00</c:formatCode>
                <c:ptCount val="153"/>
                <c:pt idx="0">
                  <c:v>9.1</c:v>
                </c:pt>
                <c:pt idx="1">
                  <c:v>9.01</c:v>
                </c:pt>
                <c:pt idx="2">
                  <c:v>9.02</c:v>
                </c:pt>
                <c:pt idx="3">
                  <c:v>9.129999999999999</c:v>
                </c:pt>
                <c:pt idx="4">
                  <c:v>9.09</c:v>
                </c:pt>
                <c:pt idx="5">
                  <c:v>9.18</c:v>
                </c:pt>
                <c:pt idx="6">
                  <c:v>9.2199999999999989</c:v>
                </c:pt>
                <c:pt idx="7">
                  <c:v>9.33</c:v>
                </c:pt>
                <c:pt idx="8">
                  <c:v>9.43</c:v>
                </c:pt>
                <c:pt idx="9">
                  <c:v>9.7100000000000009</c:v>
                </c:pt>
                <c:pt idx="10">
                  <c:v>9.7100000000000009</c:v>
                </c:pt>
                <c:pt idx="11">
                  <c:v>9.7299999999999986</c:v>
                </c:pt>
                <c:pt idx="12">
                  <c:v>10.11</c:v>
                </c:pt>
                <c:pt idx="13">
                  <c:v>9.99</c:v>
                </c:pt>
                <c:pt idx="14">
                  <c:v>9.7299999999999986</c:v>
                </c:pt>
                <c:pt idx="15">
                  <c:v>9.67</c:v>
                </c:pt>
                <c:pt idx="16">
                  <c:v>9.61</c:v>
                </c:pt>
                <c:pt idx="17">
                  <c:v>9.56</c:v>
                </c:pt>
                <c:pt idx="18">
                  <c:v>9.52</c:v>
                </c:pt>
                <c:pt idx="19">
                  <c:v>9.4500000000000011</c:v>
                </c:pt>
                <c:pt idx="20">
                  <c:v>9.2800000000000011</c:v>
                </c:pt>
                <c:pt idx="21">
                  <c:v>9.34</c:v>
                </c:pt>
                <c:pt idx="22">
                  <c:v>9.4700000000000006</c:v>
                </c:pt>
                <c:pt idx="23">
                  <c:v>9.5400000000000009</c:v>
                </c:pt>
                <c:pt idx="24">
                  <c:v>9.51</c:v>
                </c:pt>
                <c:pt idx="25">
                  <c:v>9.59</c:v>
                </c:pt>
                <c:pt idx="26">
                  <c:v>9.92</c:v>
                </c:pt>
                <c:pt idx="27">
                  <c:v>10.030000000000001</c:v>
                </c:pt>
                <c:pt idx="28">
                  <c:v>9.89</c:v>
                </c:pt>
                <c:pt idx="29">
                  <c:v>10.18</c:v>
                </c:pt>
                <c:pt idx="30">
                  <c:v>10.040000000000001</c:v>
                </c:pt>
                <c:pt idx="31">
                  <c:v>10</c:v>
                </c:pt>
                <c:pt idx="32">
                  <c:v>9.89</c:v>
                </c:pt>
                <c:pt idx="33">
                  <c:v>9.7000000000000011</c:v>
                </c:pt>
                <c:pt idx="34">
                  <c:v>9.620000000000001</c:v>
                </c:pt>
                <c:pt idx="35">
                  <c:v>9.7000000000000011</c:v>
                </c:pt>
                <c:pt idx="36">
                  <c:v>9.57</c:v>
                </c:pt>
                <c:pt idx="37">
                  <c:v>9.59</c:v>
                </c:pt>
                <c:pt idx="38">
                  <c:v>9.67</c:v>
                </c:pt>
                <c:pt idx="39">
                  <c:v>9.51</c:v>
                </c:pt>
                <c:pt idx="40">
                  <c:v>9.27</c:v>
                </c:pt>
                <c:pt idx="41">
                  <c:v>9.0300000000000011</c:v>
                </c:pt>
                <c:pt idx="42">
                  <c:v>8.8600000000000012</c:v>
                </c:pt>
                <c:pt idx="43">
                  <c:v>8.69</c:v>
                </c:pt>
                <c:pt idx="44">
                  <c:v>8.629999999999999</c:v>
                </c:pt>
                <c:pt idx="45">
                  <c:v>8.4700000000000006</c:v>
                </c:pt>
                <c:pt idx="46">
                  <c:v>8.44</c:v>
                </c:pt>
                <c:pt idx="47">
                  <c:v>8.49</c:v>
                </c:pt>
                <c:pt idx="48">
                  <c:v>8.52</c:v>
                </c:pt>
                <c:pt idx="49">
                  <c:v>8.4500000000000011</c:v>
                </c:pt>
                <c:pt idx="50">
                  <c:v>8.27</c:v>
                </c:pt>
                <c:pt idx="51">
                  <c:v>8.18</c:v>
                </c:pt>
                <c:pt idx="52">
                  <c:v>8.32</c:v>
                </c:pt>
                <c:pt idx="53">
                  <c:v>8.3800000000000008</c:v>
                </c:pt>
                <c:pt idx="54">
                  <c:v>8.26</c:v>
                </c:pt>
                <c:pt idx="55">
                  <c:v>8.120000000000001</c:v>
                </c:pt>
                <c:pt idx="56">
                  <c:v>8.09</c:v>
                </c:pt>
                <c:pt idx="57">
                  <c:v>8.129999999999999</c:v>
                </c:pt>
                <c:pt idx="58">
                  <c:v>8.18</c:v>
                </c:pt>
                <c:pt idx="59">
                  <c:v>8.3600000000000012</c:v>
                </c:pt>
                <c:pt idx="60">
                  <c:v>8.39</c:v>
                </c:pt>
                <c:pt idx="61">
                  <c:v>8.4700000000000006</c:v>
                </c:pt>
                <c:pt idx="62">
                  <c:v>8.33</c:v>
                </c:pt>
                <c:pt idx="63">
                  <c:v>8.16</c:v>
                </c:pt>
                <c:pt idx="64">
                  <c:v>8.18</c:v>
                </c:pt>
                <c:pt idx="65">
                  <c:v>8.120000000000001</c:v>
                </c:pt>
                <c:pt idx="66">
                  <c:v>8.17</c:v>
                </c:pt>
                <c:pt idx="67">
                  <c:v>8.07</c:v>
                </c:pt>
                <c:pt idx="68">
                  <c:v>8.08</c:v>
                </c:pt>
                <c:pt idx="69">
                  <c:v>8.0300000000000011</c:v>
                </c:pt>
                <c:pt idx="70">
                  <c:v>8.01</c:v>
                </c:pt>
                <c:pt idx="71">
                  <c:v>7.95</c:v>
                </c:pt>
                <c:pt idx="72">
                  <c:v>7.78</c:v>
                </c:pt>
                <c:pt idx="73">
                  <c:v>7.68</c:v>
                </c:pt>
                <c:pt idx="74">
                  <c:v>7.6599999999999993</c:v>
                </c:pt>
                <c:pt idx="75">
                  <c:v>7.7</c:v>
                </c:pt>
                <c:pt idx="76">
                  <c:v>7.53</c:v>
                </c:pt>
                <c:pt idx="77">
                  <c:v>7.46</c:v>
                </c:pt>
                <c:pt idx="78">
                  <c:v>7.46</c:v>
                </c:pt>
                <c:pt idx="79">
                  <c:v>7.49</c:v>
                </c:pt>
                <c:pt idx="80">
                  <c:v>7.52</c:v>
                </c:pt>
                <c:pt idx="81">
                  <c:v>7.48</c:v>
                </c:pt>
                <c:pt idx="82">
                  <c:v>7.4</c:v>
                </c:pt>
                <c:pt idx="83">
                  <c:v>7.29</c:v>
                </c:pt>
                <c:pt idx="84">
                  <c:v>7.33</c:v>
                </c:pt>
                <c:pt idx="85">
                  <c:v>7.41</c:v>
                </c:pt>
                <c:pt idx="86">
                  <c:v>7.42</c:v>
                </c:pt>
                <c:pt idx="87">
                  <c:v>7.51</c:v>
                </c:pt>
                <c:pt idx="88">
                  <c:v>7.58</c:v>
                </c:pt>
                <c:pt idx="89">
                  <c:v>7.56</c:v>
                </c:pt>
                <c:pt idx="90">
                  <c:v>7.67</c:v>
                </c:pt>
                <c:pt idx="91">
                  <c:v>7.68</c:v>
                </c:pt>
                <c:pt idx="92">
                  <c:v>7.63</c:v>
                </c:pt>
                <c:pt idx="93">
                  <c:v>7.55</c:v>
                </c:pt>
                <c:pt idx="94">
                  <c:v>7.55</c:v>
                </c:pt>
                <c:pt idx="95">
                  <c:v>7.57</c:v>
                </c:pt>
                <c:pt idx="96">
                  <c:v>7.5</c:v>
                </c:pt>
                <c:pt idx="97">
                  <c:v>7.48</c:v>
                </c:pt>
                <c:pt idx="98">
                  <c:v>7.49</c:v>
                </c:pt>
                <c:pt idx="99">
                  <c:v>7.6099999999999994</c:v>
                </c:pt>
                <c:pt idx="100">
                  <c:v>7.53</c:v>
                </c:pt>
                <c:pt idx="101">
                  <c:v>7.52</c:v>
                </c:pt>
                <c:pt idx="102">
                  <c:v>7.44</c:v>
                </c:pt>
                <c:pt idx="103">
                  <c:v>7.37</c:v>
                </c:pt>
                <c:pt idx="104">
                  <c:v>7.3599999999999994</c:v>
                </c:pt>
                <c:pt idx="105">
                  <c:v>7.3599999999999994</c:v>
                </c:pt>
                <c:pt idx="106">
                  <c:v>7.3599999999999994</c:v>
                </c:pt>
                <c:pt idx="107">
                  <c:v>7.45</c:v>
                </c:pt>
                <c:pt idx="108">
                  <c:v>7.52</c:v>
                </c:pt>
                <c:pt idx="109">
                  <c:v>7.4700000000000006</c:v>
                </c:pt>
                <c:pt idx="110">
                  <c:v>7.45</c:v>
                </c:pt>
                <c:pt idx="111">
                  <c:v>7.3599999999999994</c:v>
                </c:pt>
                <c:pt idx="112">
                  <c:v>7.26</c:v>
                </c:pt>
                <c:pt idx="113">
                  <c:v>7.17</c:v>
                </c:pt>
                <c:pt idx="114">
                  <c:v>7.18</c:v>
                </c:pt>
                <c:pt idx="115">
                  <c:v>7.26</c:v>
                </c:pt>
                <c:pt idx="116">
                  <c:v>7.33</c:v>
                </c:pt>
                <c:pt idx="117">
                  <c:v>7.45</c:v>
                </c:pt>
                <c:pt idx="118">
                  <c:v>7.42</c:v>
                </c:pt>
                <c:pt idx="119">
                  <c:v>7.55</c:v>
                </c:pt>
                <c:pt idx="120">
                  <c:v>7.48</c:v>
                </c:pt>
                <c:pt idx="121">
                  <c:v>7.3</c:v>
                </c:pt>
                <c:pt idx="122">
                  <c:v>7.34</c:v>
                </c:pt>
                <c:pt idx="123">
                  <c:v>7.28</c:v>
                </c:pt>
                <c:pt idx="124">
                  <c:v>7.17</c:v>
                </c:pt>
                <c:pt idx="125">
                  <c:v>7.58</c:v>
                </c:pt>
                <c:pt idx="126">
                  <c:v>7.75</c:v>
                </c:pt>
                <c:pt idx="127">
                  <c:v>7.6499999999999995</c:v>
                </c:pt>
                <c:pt idx="128">
                  <c:v>7.42</c:v>
                </c:pt>
                <c:pt idx="129">
                  <c:v>7.4300000000000006</c:v>
                </c:pt>
                <c:pt idx="130">
                  <c:v>7.31</c:v>
                </c:pt>
                <c:pt idx="131">
                  <c:v>7.31</c:v>
                </c:pt>
                <c:pt idx="132">
                  <c:v>7.3</c:v>
                </c:pt>
                <c:pt idx="133">
                  <c:v>7.29</c:v>
                </c:pt>
                <c:pt idx="134">
                  <c:v>7.1599999999999993</c:v>
                </c:pt>
                <c:pt idx="135">
                  <c:v>7.01</c:v>
                </c:pt>
                <c:pt idx="136">
                  <c:v>6.8199999999999994</c:v>
                </c:pt>
                <c:pt idx="137">
                  <c:v>6.6599999999999993</c:v>
                </c:pt>
                <c:pt idx="138">
                  <c:v>6.7700000000000005</c:v>
                </c:pt>
                <c:pt idx="139">
                  <c:v>6.67</c:v>
                </c:pt>
                <c:pt idx="140">
                  <c:v>6.71</c:v>
                </c:pt>
                <c:pt idx="141">
                  <c:v>6.73</c:v>
                </c:pt>
                <c:pt idx="142">
                  <c:v>6.72</c:v>
                </c:pt>
                <c:pt idx="143">
                  <c:v>6.6599999999999993</c:v>
                </c:pt>
                <c:pt idx="144">
                  <c:v>6.6599999999999993</c:v>
                </c:pt>
                <c:pt idx="145">
                  <c:v>6.6599999999999993</c:v>
                </c:pt>
                <c:pt idx="146">
                  <c:v>6.6599999999999993</c:v>
                </c:pt>
                <c:pt idx="147">
                  <c:v>6.75</c:v>
                </c:pt>
                <c:pt idx="148">
                  <c:v>6.7700000000000005</c:v>
                </c:pt>
                <c:pt idx="149">
                  <c:v>6.81</c:v>
                </c:pt>
                <c:pt idx="150">
                  <c:v>6.8199999999999994</c:v>
                </c:pt>
                <c:pt idx="151">
                  <c:v>6.8599999999999994</c:v>
                </c:pt>
                <c:pt idx="152">
                  <c:v>6.88</c:v>
                </c:pt>
              </c:numCache>
            </c:numRef>
          </c:val>
          <c:extLst xmlns:c16r2="http://schemas.microsoft.com/office/drawing/2015/06/chart">
            <c:ext xmlns:c16="http://schemas.microsoft.com/office/drawing/2014/chart" uri="{C3380CC4-5D6E-409C-BE32-E72D297353CC}">
              <c16:uniqueId val="{00000000-82AE-42B8-AB68-61342AC3DF08}"/>
            </c:ext>
          </c:extLst>
        </c:ser>
        <c:ser>
          <c:idx val="1"/>
          <c:order val="1"/>
          <c:tx>
            <c:strRef>
              <c:f>COD!$S$14</c:f>
              <c:strCache>
                <c:ptCount val="1"/>
                <c:pt idx="0">
                  <c:v>BB</c:v>
                </c:pt>
              </c:strCache>
            </c:strRef>
          </c:tx>
          <c:spPr>
            <a:ln w="28575" cap="rnd">
              <a:solidFill>
                <a:schemeClr val="accent2"/>
              </a:solidFill>
              <a:round/>
            </a:ln>
            <a:effectLst/>
          </c:spPr>
          <c:marker>
            <c:symbol val="none"/>
          </c:marker>
          <c:cat>
            <c:numRef>
              <c:f>COD!$M$1183:$M$1335</c:f>
              <c:numCache>
                <c:formatCode>yyyy\-mm\-dd</c:formatCode>
                <c:ptCount val="153"/>
                <c:pt idx="0">
                  <c:v>42373</c:v>
                </c:pt>
                <c:pt idx="1">
                  <c:v>42374</c:v>
                </c:pt>
                <c:pt idx="2">
                  <c:v>42375</c:v>
                </c:pt>
                <c:pt idx="3">
                  <c:v>42376</c:v>
                </c:pt>
                <c:pt idx="4">
                  <c:v>42377</c:v>
                </c:pt>
                <c:pt idx="5">
                  <c:v>42380</c:v>
                </c:pt>
                <c:pt idx="6">
                  <c:v>42381</c:v>
                </c:pt>
                <c:pt idx="7">
                  <c:v>42382</c:v>
                </c:pt>
                <c:pt idx="8">
                  <c:v>42383</c:v>
                </c:pt>
                <c:pt idx="9">
                  <c:v>42384</c:v>
                </c:pt>
                <c:pt idx="10">
                  <c:v>42387</c:v>
                </c:pt>
                <c:pt idx="11">
                  <c:v>42388</c:v>
                </c:pt>
                <c:pt idx="12">
                  <c:v>42389</c:v>
                </c:pt>
                <c:pt idx="13">
                  <c:v>42390</c:v>
                </c:pt>
                <c:pt idx="14">
                  <c:v>42391</c:v>
                </c:pt>
                <c:pt idx="15">
                  <c:v>42394</c:v>
                </c:pt>
                <c:pt idx="16">
                  <c:v>42395</c:v>
                </c:pt>
                <c:pt idx="17">
                  <c:v>42396</c:v>
                </c:pt>
                <c:pt idx="18">
                  <c:v>42397</c:v>
                </c:pt>
                <c:pt idx="19">
                  <c:v>42398</c:v>
                </c:pt>
                <c:pt idx="20">
                  <c:v>42400</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42457</c:v>
                </c:pt>
                <c:pt idx="61">
                  <c:v>42458</c:v>
                </c:pt>
                <c:pt idx="62">
                  <c:v>42459</c:v>
                </c:pt>
                <c:pt idx="63">
                  <c:v>42460</c:v>
                </c:pt>
                <c:pt idx="64">
                  <c:v>42461</c:v>
                </c:pt>
                <c:pt idx="65">
                  <c:v>42464</c:v>
                </c:pt>
                <c:pt idx="66">
                  <c:v>42465</c:v>
                </c:pt>
                <c:pt idx="67">
                  <c:v>42466</c:v>
                </c:pt>
                <c:pt idx="68">
                  <c:v>42467</c:v>
                </c:pt>
                <c:pt idx="69">
                  <c:v>42468</c:v>
                </c:pt>
                <c:pt idx="70">
                  <c:v>42471</c:v>
                </c:pt>
                <c:pt idx="71">
                  <c:v>42472</c:v>
                </c:pt>
                <c:pt idx="72">
                  <c:v>42473</c:v>
                </c:pt>
                <c:pt idx="73">
                  <c:v>42474</c:v>
                </c:pt>
                <c:pt idx="74">
                  <c:v>42475</c:v>
                </c:pt>
                <c:pt idx="75">
                  <c:v>42478</c:v>
                </c:pt>
                <c:pt idx="76">
                  <c:v>42479</c:v>
                </c:pt>
                <c:pt idx="77">
                  <c:v>42480</c:v>
                </c:pt>
                <c:pt idx="78">
                  <c:v>42481</c:v>
                </c:pt>
                <c:pt idx="79">
                  <c:v>42482</c:v>
                </c:pt>
                <c:pt idx="80">
                  <c:v>42485</c:v>
                </c:pt>
                <c:pt idx="81">
                  <c:v>42486</c:v>
                </c:pt>
                <c:pt idx="82">
                  <c:v>42487</c:v>
                </c:pt>
                <c:pt idx="83">
                  <c:v>42488</c:v>
                </c:pt>
                <c:pt idx="84">
                  <c:v>42489</c:v>
                </c:pt>
                <c:pt idx="85">
                  <c:v>42490</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42582</c:v>
                </c:pt>
                <c:pt idx="152">
                  <c:v>42583</c:v>
                </c:pt>
              </c:numCache>
            </c:numRef>
          </c:cat>
          <c:val>
            <c:numRef>
              <c:f>COD!$N$1183:$N$1335</c:f>
              <c:numCache>
                <c:formatCode>0.00</c:formatCode>
                <c:ptCount val="153"/>
                <c:pt idx="0">
                  <c:v>6.18</c:v>
                </c:pt>
                <c:pt idx="1">
                  <c:v>6.1199999999999992</c:v>
                </c:pt>
                <c:pt idx="2">
                  <c:v>6.13</c:v>
                </c:pt>
                <c:pt idx="3">
                  <c:v>6.2</c:v>
                </c:pt>
                <c:pt idx="4">
                  <c:v>6.1899999999999995</c:v>
                </c:pt>
                <c:pt idx="5">
                  <c:v>6.24</c:v>
                </c:pt>
                <c:pt idx="6">
                  <c:v>6.26</c:v>
                </c:pt>
                <c:pt idx="7">
                  <c:v>6.33</c:v>
                </c:pt>
                <c:pt idx="8">
                  <c:v>6.42</c:v>
                </c:pt>
                <c:pt idx="9">
                  <c:v>6.63</c:v>
                </c:pt>
                <c:pt idx="10">
                  <c:v>6.63</c:v>
                </c:pt>
                <c:pt idx="11">
                  <c:v>6.6099999999999994</c:v>
                </c:pt>
                <c:pt idx="12">
                  <c:v>6.88</c:v>
                </c:pt>
                <c:pt idx="13">
                  <c:v>6.76</c:v>
                </c:pt>
                <c:pt idx="14">
                  <c:v>6.56</c:v>
                </c:pt>
                <c:pt idx="15">
                  <c:v>6.53</c:v>
                </c:pt>
                <c:pt idx="16">
                  <c:v>6.49</c:v>
                </c:pt>
                <c:pt idx="17">
                  <c:v>6.46</c:v>
                </c:pt>
                <c:pt idx="18">
                  <c:v>6.39</c:v>
                </c:pt>
                <c:pt idx="19">
                  <c:v>6.3199999999999994</c:v>
                </c:pt>
                <c:pt idx="20">
                  <c:v>6.3599999999999994</c:v>
                </c:pt>
                <c:pt idx="21">
                  <c:v>6.4300000000000006</c:v>
                </c:pt>
                <c:pt idx="22">
                  <c:v>6.52</c:v>
                </c:pt>
                <c:pt idx="23">
                  <c:v>6.55</c:v>
                </c:pt>
                <c:pt idx="24">
                  <c:v>6.5</c:v>
                </c:pt>
                <c:pt idx="25">
                  <c:v>6.53</c:v>
                </c:pt>
                <c:pt idx="26">
                  <c:v>6.8</c:v>
                </c:pt>
                <c:pt idx="27">
                  <c:v>6.9</c:v>
                </c:pt>
                <c:pt idx="28">
                  <c:v>6.83</c:v>
                </c:pt>
                <c:pt idx="29">
                  <c:v>7.07</c:v>
                </c:pt>
                <c:pt idx="30">
                  <c:v>6.9300000000000006</c:v>
                </c:pt>
                <c:pt idx="31">
                  <c:v>6.91</c:v>
                </c:pt>
                <c:pt idx="32">
                  <c:v>6.78</c:v>
                </c:pt>
                <c:pt idx="33">
                  <c:v>6.59</c:v>
                </c:pt>
                <c:pt idx="34">
                  <c:v>6.48</c:v>
                </c:pt>
                <c:pt idx="35">
                  <c:v>6.54</c:v>
                </c:pt>
                <c:pt idx="36">
                  <c:v>6.41</c:v>
                </c:pt>
                <c:pt idx="37">
                  <c:v>6.38</c:v>
                </c:pt>
                <c:pt idx="38">
                  <c:v>6.4300000000000006</c:v>
                </c:pt>
                <c:pt idx="39">
                  <c:v>6.3199999999999994</c:v>
                </c:pt>
                <c:pt idx="40">
                  <c:v>6.17</c:v>
                </c:pt>
                <c:pt idx="41">
                  <c:v>6.1199999999999992</c:v>
                </c:pt>
                <c:pt idx="42">
                  <c:v>5.94</c:v>
                </c:pt>
                <c:pt idx="43">
                  <c:v>5.83</c:v>
                </c:pt>
                <c:pt idx="44">
                  <c:v>5.8199999999999994</c:v>
                </c:pt>
                <c:pt idx="45">
                  <c:v>5.71</c:v>
                </c:pt>
                <c:pt idx="46">
                  <c:v>5.68</c:v>
                </c:pt>
                <c:pt idx="47">
                  <c:v>5.75</c:v>
                </c:pt>
                <c:pt idx="48">
                  <c:v>5.8199999999999994</c:v>
                </c:pt>
                <c:pt idx="49">
                  <c:v>5.7700000000000005</c:v>
                </c:pt>
                <c:pt idx="50">
                  <c:v>5.6099999999999994</c:v>
                </c:pt>
                <c:pt idx="51">
                  <c:v>5.56</c:v>
                </c:pt>
                <c:pt idx="52">
                  <c:v>5.6199999999999992</c:v>
                </c:pt>
                <c:pt idx="53">
                  <c:v>5.6599999999999993</c:v>
                </c:pt>
                <c:pt idx="54">
                  <c:v>5.51</c:v>
                </c:pt>
                <c:pt idx="55">
                  <c:v>5.4</c:v>
                </c:pt>
                <c:pt idx="56">
                  <c:v>5.4</c:v>
                </c:pt>
                <c:pt idx="57">
                  <c:v>5.4700000000000006</c:v>
                </c:pt>
                <c:pt idx="58">
                  <c:v>5.51</c:v>
                </c:pt>
                <c:pt idx="59">
                  <c:v>5.64</c:v>
                </c:pt>
                <c:pt idx="60">
                  <c:v>5.67</c:v>
                </c:pt>
                <c:pt idx="61">
                  <c:v>5.73</c:v>
                </c:pt>
                <c:pt idx="62">
                  <c:v>5.63</c:v>
                </c:pt>
                <c:pt idx="63">
                  <c:v>5.6599999999999993</c:v>
                </c:pt>
                <c:pt idx="64">
                  <c:v>5.68</c:v>
                </c:pt>
                <c:pt idx="65">
                  <c:v>5.64</c:v>
                </c:pt>
                <c:pt idx="66">
                  <c:v>5.7</c:v>
                </c:pt>
                <c:pt idx="67">
                  <c:v>5.64</c:v>
                </c:pt>
                <c:pt idx="68">
                  <c:v>5.6599999999999993</c:v>
                </c:pt>
                <c:pt idx="69">
                  <c:v>5.6099999999999994</c:v>
                </c:pt>
                <c:pt idx="70">
                  <c:v>5.57</c:v>
                </c:pt>
                <c:pt idx="71">
                  <c:v>5.51</c:v>
                </c:pt>
                <c:pt idx="72">
                  <c:v>5.41</c:v>
                </c:pt>
                <c:pt idx="73">
                  <c:v>5.3599999999999994</c:v>
                </c:pt>
                <c:pt idx="74">
                  <c:v>5.3599999999999994</c:v>
                </c:pt>
                <c:pt idx="75">
                  <c:v>5.3599999999999994</c:v>
                </c:pt>
                <c:pt idx="76">
                  <c:v>5.25</c:v>
                </c:pt>
                <c:pt idx="77">
                  <c:v>5.18</c:v>
                </c:pt>
                <c:pt idx="78">
                  <c:v>5.2</c:v>
                </c:pt>
                <c:pt idx="79">
                  <c:v>5.2</c:v>
                </c:pt>
                <c:pt idx="80">
                  <c:v>5.24</c:v>
                </c:pt>
                <c:pt idx="81">
                  <c:v>5.21</c:v>
                </c:pt>
                <c:pt idx="82">
                  <c:v>5.17</c:v>
                </c:pt>
                <c:pt idx="83">
                  <c:v>5.0999999999999996</c:v>
                </c:pt>
                <c:pt idx="84">
                  <c:v>5.14</c:v>
                </c:pt>
                <c:pt idx="85">
                  <c:v>5.23</c:v>
                </c:pt>
                <c:pt idx="86">
                  <c:v>5.22</c:v>
                </c:pt>
                <c:pt idx="87">
                  <c:v>5.3</c:v>
                </c:pt>
                <c:pt idx="88">
                  <c:v>5.35</c:v>
                </c:pt>
                <c:pt idx="89">
                  <c:v>5.37</c:v>
                </c:pt>
                <c:pt idx="90">
                  <c:v>5.4300000000000006</c:v>
                </c:pt>
                <c:pt idx="91">
                  <c:v>5.44</c:v>
                </c:pt>
                <c:pt idx="92">
                  <c:v>5.38</c:v>
                </c:pt>
                <c:pt idx="93">
                  <c:v>5.33</c:v>
                </c:pt>
                <c:pt idx="94">
                  <c:v>5.3199999999999994</c:v>
                </c:pt>
                <c:pt idx="95">
                  <c:v>5.34</c:v>
                </c:pt>
                <c:pt idx="96">
                  <c:v>5.29</c:v>
                </c:pt>
                <c:pt idx="97">
                  <c:v>5.2700000000000005</c:v>
                </c:pt>
                <c:pt idx="98">
                  <c:v>5.3</c:v>
                </c:pt>
                <c:pt idx="99">
                  <c:v>5.4</c:v>
                </c:pt>
                <c:pt idx="100">
                  <c:v>5.33</c:v>
                </c:pt>
                <c:pt idx="101">
                  <c:v>5.3199999999999994</c:v>
                </c:pt>
                <c:pt idx="102">
                  <c:v>5.2700000000000005</c:v>
                </c:pt>
                <c:pt idx="103">
                  <c:v>5.21</c:v>
                </c:pt>
                <c:pt idx="104">
                  <c:v>5.21</c:v>
                </c:pt>
                <c:pt idx="105">
                  <c:v>5.21</c:v>
                </c:pt>
                <c:pt idx="106">
                  <c:v>5.21</c:v>
                </c:pt>
                <c:pt idx="107">
                  <c:v>5.2</c:v>
                </c:pt>
                <c:pt idx="108">
                  <c:v>5.25</c:v>
                </c:pt>
                <c:pt idx="109">
                  <c:v>5.23</c:v>
                </c:pt>
                <c:pt idx="110">
                  <c:v>5.2</c:v>
                </c:pt>
                <c:pt idx="111">
                  <c:v>5.1199999999999992</c:v>
                </c:pt>
                <c:pt idx="112">
                  <c:v>5.05</c:v>
                </c:pt>
                <c:pt idx="113">
                  <c:v>4.99</c:v>
                </c:pt>
                <c:pt idx="114">
                  <c:v>5.01</c:v>
                </c:pt>
                <c:pt idx="115">
                  <c:v>5.09</c:v>
                </c:pt>
                <c:pt idx="116">
                  <c:v>5.13</c:v>
                </c:pt>
                <c:pt idx="117">
                  <c:v>5.26</c:v>
                </c:pt>
                <c:pt idx="118">
                  <c:v>5.2</c:v>
                </c:pt>
                <c:pt idx="119">
                  <c:v>5.29</c:v>
                </c:pt>
                <c:pt idx="120">
                  <c:v>5.22</c:v>
                </c:pt>
                <c:pt idx="121">
                  <c:v>5.09</c:v>
                </c:pt>
                <c:pt idx="122">
                  <c:v>5.1199999999999992</c:v>
                </c:pt>
                <c:pt idx="123">
                  <c:v>5.08</c:v>
                </c:pt>
                <c:pt idx="124">
                  <c:v>5.0199999999999996</c:v>
                </c:pt>
                <c:pt idx="125">
                  <c:v>5.29</c:v>
                </c:pt>
                <c:pt idx="126">
                  <c:v>5.4</c:v>
                </c:pt>
                <c:pt idx="127">
                  <c:v>5.3199999999999994</c:v>
                </c:pt>
                <c:pt idx="128">
                  <c:v>5.1499999999999995</c:v>
                </c:pt>
                <c:pt idx="129">
                  <c:v>5.1499999999999995</c:v>
                </c:pt>
                <c:pt idx="130">
                  <c:v>5.0599999999999996</c:v>
                </c:pt>
                <c:pt idx="131">
                  <c:v>5.0599999999999996</c:v>
                </c:pt>
                <c:pt idx="132">
                  <c:v>5.03</c:v>
                </c:pt>
                <c:pt idx="133">
                  <c:v>5.0199999999999996</c:v>
                </c:pt>
                <c:pt idx="134">
                  <c:v>4.92</c:v>
                </c:pt>
                <c:pt idx="135">
                  <c:v>4.79</c:v>
                </c:pt>
                <c:pt idx="136">
                  <c:v>4.68</c:v>
                </c:pt>
                <c:pt idx="137">
                  <c:v>4.58</c:v>
                </c:pt>
                <c:pt idx="138">
                  <c:v>4.6599999999999993</c:v>
                </c:pt>
                <c:pt idx="139">
                  <c:v>4.58</c:v>
                </c:pt>
                <c:pt idx="140">
                  <c:v>4.6099999999999994</c:v>
                </c:pt>
                <c:pt idx="141">
                  <c:v>4.6099999999999994</c:v>
                </c:pt>
                <c:pt idx="142">
                  <c:v>4.5999999999999996</c:v>
                </c:pt>
                <c:pt idx="143">
                  <c:v>4.57</c:v>
                </c:pt>
                <c:pt idx="144">
                  <c:v>4.5599999999999996</c:v>
                </c:pt>
                <c:pt idx="145">
                  <c:v>4.57</c:v>
                </c:pt>
                <c:pt idx="146">
                  <c:v>4.57</c:v>
                </c:pt>
                <c:pt idx="147">
                  <c:v>4.6199999999999992</c:v>
                </c:pt>
                <c:pt idx="148">
                  <c:v>4.6199999999999992</c:v>
                </c:pt>
                <c:pt idx="149">
                  <c:v>4.6499999999999995</c:v>
                </c:pt>
                <c:pt idx="150">
                  <c:v>4.68</c:v>
                </c:pt>
                <c:pt idx="151">
                  <c:v>4.76</c:v>
                </c:pt>
                <c:pt idx="152">
                  <c:v>4.79</c:v>
                </c:pt>
              </c:numCache>
            </c:numRef>
          </c:val>
          <c:extLst xmlns:c16r2="http://schemas.microsoft.com/office/drawing/2015/06/chart">
            <c:ext xmlns:c16="http://schemas.microsoft.com/office/drawing/2014/chart" uri="{C3380CC4-5D6E-409C-BE32-E72D297353CC}">
              <c16:uniqueId val="{00000001-82AE-42B8-AB68-61342AC3DF08}"/>
            </c:ext>
          </c:extLst>
        </c:ser>
        <c:dLbls/>
        <c:marker val="1"/>
        <c:axId val="58082048"/>
        <c:axId val="63436288"/>
      </c:lineChart>
      <c:dateAx>
        <c:axId val="58082048"/>
        <c:scaling>
          <c:orientation val="minMax"/>
        </c:scaling>
        <c:axPos val="b"/>
        <c:numFmt formatCode="m/d/yyyy" sourceLinked="0"/>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3436288"/>
        <c:crosses val="autoZero"/>
        <c:auto val="1"/>
        <c:lblOffset val="100"/>
        <c:baseTimeUnit val="days"/>
      </c:dateAx>
      <c:valAx>
        <c:axId val="6343628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a:t>
                </a:r>
              </a:p>
            </c:rich>
          </c:tx>
          <c:spPr>
            <a:noFill/>
            <a:ln>
              <a:noFill/>
            </a:ln>
            <a:effectLst/>
          </c:spPr>
        </c:title>
        <c:numFmt formatCode="#,##0.0" sourceLinked="0"/>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8082048"/>
        <c:crosses val="autoZero"/>
        <c:crossBetween val="between"/>
      </c:valAx>
      <c:spPr>
        <a:noFill/>
        <a:ln>
          <a:noFill/>
        </a:ln>
        <a:effectLst/>
      </c:spPr>
    </c:plotArea>
    <c:legend>
      <c:legendPos val="r"/>
      <c:layout>
        <c:manualLayout>
          <c:xMode val="edge"/>
          <c:yMode val="edge"/>
          <c:x val="0.41241604523520292"/>
          <c:y val="0.5898153998175022"/>
          <c:w val="0.11052799650043744"/>
          <c:h val="0.15625109361329839"/>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Weight of</a:t>
            </a:r>
            <a:r>
              <a:rPr lang="en-US" baseline="0"/>
              <a:t> Debt</a:t>
            </a:r>
            <a:endParaRPr lang="en-US"/>
          </a:p>
        </c:rich>
      </c:tx>
      <c:layout>
        <c:manualLayout>
          <c:xMode val="edge"/>
          <c:yMode val="edge"/>
          <c:x val="0.38031225876177238"/>
          <c:y val="6.0536479968383926E-2"/>
        </c:manualLayout>
      </c:layout>
      <c:spPr>
        <a:noFill/>
        <a:ln>
          <a:noFill/>
        </a:ln>
        <a:effectLst/>
      </c:spPr>
    </c:title>
    <c:plotArea>
      <c:layout>
        <c:manualLayout>
          <c:layoutTarget val="inner"/>
          <c:xMode val="edge"/>
          <c:yMode val="edge"/>
          <c:x val="8.8150481189851276E-2"/>
          <c:y val="6.0601851851851879E-2"/>
          <c:w val="0.8812939632545933"/>
          <c:h val="0.75229078923274106"/>
        </c:manualLayout>
      </c:layout>
      <c:lineChart>
        <c:grouping val="standard"/>
        <c:ser>
          <c:idx val="0"/>
          <c:order val="0"/>
          <c:tx>
            <c:strRef>
              <c:f>'D to E'!$C$1</c:f>
              <c:strCache>
                <c:ptCount val="1"/>
                <c:pt idx="0">
                  <c:v>CPN</c:v>
                </c:pt>
              </c:strCache>
            </c:strRef>
          </c:tx>
          <c:spPr>
            <a:ln w="28575" cap="rnd">
              <a:solidFill>
                <a:schemeClr val="accent1"/>
              </a:solidFill>
              <a:round/>
            </a:ln>
            <a:effectLst/>
          </c:spPr>
          <c:marker>
            <c:symbol val="none"/>
          </c:marker>
          <c:cat>
            <c:strRef>
              <c:f>'D to E'!$A$8:$A$25</c:f>
              <c:strCache>
                <c:ptCount val="18"/>
                <c:pt idx="0">
                  <c:v>2012 Q1</c:v>
                </c:pt>
                <c:pt idx="1">
                  <c:v>2012 Q2</c:v>
                </c:pt>
                <c:pt idx="2">
                  <c:v>2012 Q3</c:v>
                </c:pt>
                <c:pt idx="3">
                  <c:v>2012 Q4</c:v>
                </c:pt>
                <c:pt idx="4">
                  <c:v>2013 Q1</c:v>
                </c:pt>
                <c:pt idx="5">
                  <c:v>2013 Q2</c:v>
                </c:pt>
                <c:pt idx="6">
                  <c:v>2013 Q3</c:v>
                </c:pt>
                <c:pt idx="7">
                  <c:v>2013 Q4</c:v>
                </c:pt>
                <c:pt idx="8">
                  <c:v>2014 Q1</c:v>
                </c:pt>
                <c:pt idx="9">
                  <c:v>2014 Q2</c:v>
                </c:pt>
                <c:pt idx="10">
                  <c:v>2014 Q3</c:v>
                </c:pt>
                <c:pt idx="11">
                  <c:v>2014 Q4</c:v>
                </c:pt>
                <c:pt idx="12">
                  <c:v>2015 Q1</c:v>
                </c:pt>
                <c:pt idx="13">
                  <c:v>2015 Q2</c:v>
                </c:pt>
                <c:pt idx="14">
                  <c:v>2015 Q3</c:v>
                </c:pt>
                <c:pt idx="15">
                  <c:v>2015 Q4</c:v>
                </c:pt>
                <c:pt idx="16">
                  <c:v>2016 Q1</c:v>
                </c:pt>
                <c:pt idx="17">
                  <c:v>2016 Q2</c:v>
                </c:pt>
              </c:strCache>
            </c:strRef>
          </c:cat>
          <c:val>
            <c:numRef>
              <c:f>'D to E'!$C$8:$C$25</c:f>
              <c:numCache>
                <c:formatCode>General</c:formatCode>
                <c:ptCount val="18"/>
                <c:pt idx="0">
                  <c:v>55.812799999999996</c:v>
                </c:pt>
                <c:pt idx="1">
                  <c:v>57.890700000000002</c:v>
                </c:pt>
                <c:pt idx="2">
                  <c:v>56.989100000000001</c:v>
                </c:pt>
                <c:pt idx="3">
                  <c:v>56.4711</c:v>
                </c:pt>
                <c:pt idx="4">
                  <c:v>53.483899999999998</c:v>
                </c:pt>
                <c:pt idx="5">
                  <c:v>54.028400000000012</c:v>
                </c:pt>
                <c:pt idx="6">
                  <c:v>56.473100000000002</c:v>
                </c:pt>
                <c:pt idx="7">
                  <c:v>57.035700000000006</c:v>
                </c:pt>
                <c:pt idx="8">
                  <c:v>56.457599999999999</c:v>
                </c:pt>
                <c:pt idx="9">
                  <c:v>53.547699999999999</c:v>
                </c:pt>
                <c:pt idx="10">
                  <c:v>57.056100000000001</c:v>
                </c:pt>
                <c:pt idx="11">
                  <c:v>57.1706</c:v>
                </c:pt>
                <c:pt idx="12">
                  <c:v>57.814199999999992</c:v>
                </c:pt>
                <c:pt idx="13">
                  <c:v>64.278299999999987</c:v>
                </c:pt>
                <c:pt idx="14">
                  <c:v>69.065399999999983</c:v>
                </c:pt>
                <c:pt idx="15">
                  <c:v>70.081599999999995</c:v>
                </c:pt>
                <c:pt idx="16">
                  <c:v>68.560300000000012</c:v>
                </c:pt>
                <c:pt idx="17">
                  <c:v>69.090800000000002</c:v>
                </c:pt>
              </c:numCache>
            </c:numRef>
          </c:val>
          <c:extLst xmlns:c16r2="http://schemas.microsoft.com/office/drawing/2015/06/chart">
            <c:ext xmlns:c16="http://schemas.microsoft.com/office/drawing/2014/chart" uri="{C3380CC4-5D6E-409C-BE32-E72D297353CC}">
              <c16:uniqueId val="{00000000-6564-4314-9022-04E07E13B03D}"/>
            </c:ext>
          </c:extLst>
        </c:ser>
        <c:ser>
          <c:idx val="1"/>
          <c:order val="1"/>
          <c:tx>
            <c:strRef>
              <c:f>'D to E'!$E$1</c:f>
              <c:strCache>
                <c:ptCount val="1"/>
                <c:pt idx="0">
                  <c:v>TLN</c:v>
                </c:pt>
              </c:strCache>
            </c:strRef>
          </c:tx>
          <c:spPr>
            <a:ln w="28575" cap="rnd">
              <a:solidFill>
                <a:srgbClr val="92D050"/>
              </a:solidFill>
              <a:round/>
            </a:ln>
            <a:effectLst/>
          </c:spPr>
          <c:marker>
            <c:symbol val="none"/>
          </c:marker>
          <c:cat>
            <c:strRef>
              <c:f>'D to E'!$A$8:$A$25</c:f>
              <c:strCache>
                <c:ptCount val="18"/>
                <c:pt idx="0">
                  <c:v>2012 Q1</c:v>
                </c:pt>
                <c:pt idx="1">
                  <c:v>2012 Q2</c:v>
                </c:pt>
                <c:pt idx="2">
                  <c:v>2012 Q3</c:v>
                </c:pt>
                <c:pt idx="3">
                  <c:v>2012 Q4</c:v>
                </c:pt>
                <c:pt idx="4">
                  <c:v>2013 Q1</c:v>
                </c:pt>
                <c:pt idx="5">
                  <c:v>2013 Q2</c:v>
                </c:pt>
                <c:pt idx="6">
                  <c:v>2013 Q3</c:v>
                </c:pt>
                <c:pt idx="7">
                  <c:v>2013 Q4</c:v>
                </c:pt>
                <c:pt idx="8">
                  <c:v>2014 Q1</c:v>
                </c:pt>
                <c:pt idx="9">
                  <c:v>2014 Q2</c:v>
                </c:pt>
                <c:pt idx="10">
                  <c:v>2014 Q3</c:v>
                </c:pt>
                <c:pt idx="11">
                  <c:v>2014 Q4</c:v>
                </c:pt>
                <c:pt idx="12">
                  <c:v>2015 Q1</c:v>
                </c:pt>
                <c:pt idx="13">
                  <c:v>2015 Q2</c:v>
                </c:pt>
                <c:pt idx="14">
                  <c:v>2015 Q3</c:v>
                </c:pt>
                <c:pt idx="15">
                  <c:v>2015 Q4</c:v>
                </c:pt>
                <c:pt idx="16">
                  <c:v>2016 Q1</c:v>
                </c:pt>
                <c:pt idx="17">
                  <c:v>2016 Q2</c:v>
                </c:pt>
              </c:strCache>
            </c:strRef>
          </c:cat>
          <c:val>
            <c:numRef>
              <c:f>'D to E'!$E$8:$E$25</c:f>
              <c:numCache>
                <c:formatCode>General</c:formatCode>
                <c:ptCount val="18"/>
                <c:pt idx="12">
                  <c:v>42.469500000000004</c:v>
                </c:pt>
                <c:pt idx="13">
                  <c:v>64.796600000000012</c:v>
                </c:pt>
                <c:pt idx="14">
                  <c:v>75.638999999999982</c:v>
                </c:pt>
                <c:pt idx="15">
                  <c:v>85.733000000000004</c:v>
                </c:pt>
                <c:pt idx="16">
                  <c:v>78.67649999999999</c:v>
                </c:pt>
                <c:pt idx="17">
                  <c:v>78.67649999999999</c:v>
                </c:pt>
              </c:numCache>
            </c:numRef>
          </c:val>
          <c:extLst xmlns:c16r2="http://schemas.microsoft.com/office/drawing/2015/06/chart">
            <c:ext xmlns:c16="http://schemas.microsoft.com/office/drawing/2014/chart" uri="{C3380CC4-5D6E-409C-BE32-E72D297353CC}">
              <c16:uniqueId val="{00000001-6564-4314-9022-04E07E13B03D}"/>
            </c:ext>
          </c:extLst>
        </c:ser>
        <c:ser>
          <c:idx val="2"/>
          <c:order val="2"/>
          <c:tx>
            <c:strRef>
              <c:f>'D to E'!$G$1</c:f>
              <c:strCache>
                <c:ptCount val="1"/>
                <c:pt idx="0">
                  <c:v>AES</c:v>
                </c:pt>
              </c:strCache>
            </c:strRef>
          </c:tx>
          <c:spPr>
            <a:ln w="28575" cap="rnd">
              <a:solidFill>
                <a:schemeClr val="accent3"/>
              </a:solidFill>
              <a:round/>
            </a:ln>
            <a:effectLst/>
          </c:spPr>
          <c:marker>
            <c:symbol val="none"/>
          </c:marker>
          <c:cat>
            <c:strRef>
              <c:f>'D to E'!$A$8:$A$25</c:f>
              <c:strCache>
                <c:ptCount val="18"/>
                <c:pt idx="0">
                  <c:v>2012 Q1</c:v>
                </c:pt>
                <c:pt idx="1">
                  <c:v>2012 Q2</c:v>
                </c:pt>
                <c:pt idx="2">
                  <c:v>2012 Q3</c:v>
                </c:pt>
                <c:pt idx="3">
                  <c:v>2012 Q4</c:v>
                </c:pt>
                <c:pt idx="4">
                  <c:v>2013 Q1</c:v>
                </c:pt>
                <c:pt idx="5">
                  <c:v>2013 Q2</c:v>
                </c:pt>
                <c:pt idx="6">
                  <c:v>2013 Q3</c:v>
                </c:pt>
                <c:pt idx="7">
                  <c:v>2013 Q4</c:v>
                </c:pt>
                <c:pt idx="8">
                  <c:v>2014 Q1</c:v>
                </c:pt>
                <c:pt idx="9">
                  <c:v>2014 Q2</c:v>
                </c:pt>
                <c:pt idx="10">
                  <c:v>2014 Q3</c:v>
                </c:pt>
                <c:pt idx="11">
                  <c:v>2014 Q4</c:v>
                </c:pt>
                <c:pt idx="12">
                  <c:v>2015 Q1</c:v>
                </c:pt>
                <c:pt idx="13">
                  <c:v>2015 Q2</c:v>
                </c:pt>
                <c:pt idx="14">
                  <c:v>2015 Q3</c:v>
                </c:pt>
                <c:pt idx="15">
                  <c:v>2015 Q4</c:v>
                </c:pt>
                <c:pt idx="16">
                  <c:v>2016 Q1</c:v>
                </c:pt>
                <c:pt idx="17">
                  <c:v>2016 Q2</c:v>
                </c:pt>
              </c:strCache>
            </c:strRef>
          </c:cat>
          <c:val>
            <c:numRef>
              <c:f>'D to E'!$G$8:$G$25</c:f>
              <c:numCache>
                <c:formatCode>General</c:formatCode>
                <c:ptCount val="18"/>
                <c:pt idx="0">
                  <c:v>68.746700000000004</c:v>
                </c:pt>
                <c:pt idx="1">
                  <c:v>69.145299999999992</c:v>
                </c:pt>
                <c:pt idx="2">
                  <c:v>72.353099999999998</c:v>
                </c:pt>
                <c:pt idx="3">
                  <c:v>72.041399999999996</c:v>
                </c:pt>
                <c:pt idx="4">
                  <c:v>69.816100000000006</c:v>
                </c:pt>
                <c:pt idx="5">
                  <c:v>70.041200000000018</c:v>
                </c:pt>
                <c:pt idx="6">
                  <c:v>67.905299999999997</c:v>
                </c:pt>
                <c:pt idx="7">
                  <c:v>66.588399999999993</c:v>
                </c:pt>
                <c:pt idx="8">
                  <c:v>67.307999999999993</c:v>
                </c:pt>
                <c:pt idx="9">
                  <c:v>65.733500000000006</c:v>
                </c:pt>
                <c:pt idx="10">
                  <c:v>67.311400000000006</c:v>
                </c:pt>
                <c:pt idx="11">
                  <c:v>68.100999999999999</c:v>
                </c:pt>
                <c:pt idx="12">
                  <c:v>68.560400000000001</c:v>
                </c:pt>
                <c:pt idx="13">
                  <c:v>68.406499999999994</c:v>
                </c:pt>
                <c:pt idx="14">
                  <c:v>74.349000000000004</c:v>
                </c:pt>
                <c:pt idx="15">
                  <c:v>75.044100000000014</c:v>
                </c:pt>
                <c:pt idx="16">
                  <c:v>70.873599999999982</c:v>
                </c:pt>
                <c:pt idx="17">
                  <c:v>69.831500000000005</c:v>
                </c:pt>
              </c:numCache>
            </c:numRef>
          </c:val>
          <c:extLst xmlns:c16r2="http://schemas.microsoft.com/office/drawing/2015/06/chart">
            <c:ext xmlns:c16="http://schemas.microsoft.com/office/drawing/2014/chart" uri="{C3380CC4-5D6E-409C-BE32-E72D297353CC}">
              <c16:uniqueId val="{00000002-6564-4314-9022-04E07E13B03D}"/>
            </c:ext>
          </c:extLst>
        </c:ser>
        <c:ser>
          <c:idx val="3"/>
          <c:order val="3"/>
          <c:tx>
            <c:strRef>
              <c:f>'D to E'!$I$1</c:f>
              <c:strCache>
                <c:ptCount val="1"/>
                <c:pt idx="0">
                  <c:v>DYN</c:v>
                </c:pt>
              </c:strCache>
            </c:strRef>
          </c:tx>
          <c:spPr>
            <a:ln w="28575" cap="rnd">
              <a:solidFill>
                <a:schemeClr val="accent4"/>
              </a:solidFill>
              <a:round/>
            </a:ln>
            <a:effectLst/>
          </c:spPr>
          <c:marker>
            <c:symbol val="none"/>
          </c:marker>
          <c:cat>
            <c:strRef>
              <c:f>'D to E'!$A$8:$A$25</c:f>
              <c:strCache>
                <c:ptCount val="18"/>
                <c:pt idx="0">
                  <c:v>2012 Q1</c:v>
                </c:pt>
                <c:pt idx="1">
                  <c:v>2012 Q2</c:v>
                </c:pt>
                <c:pt idx="2">
                  <c:v>2012 Q3</c:v>
                </c:pt>
                <c:pt idx="3">
                  <c:v>2012 Q4</c:v>
                </c:pt>
                <c:pt idx="4">
                  <c:v>2013 Q1</c:v>
                </c:pt>
                <c:pt idx="5">
                  <c:v>2013 Q2</c:v>
                </c:pt>
                <c:pt idx="6">
                  <c:v>2013 Q3</c:v>
                </c:pt>
                <c:pt idx="7">
                  <c:v>2013 Q4</c:v>
                </c:pt>
                <c:pt idx="8">
                  <c:v>2014 Q1</c:v>
                </c:pt>
                <c:pt idx="9">
                  <c:v>2014 Q2</c:v>
                </c:pt>
                <c:pt idx="10">
                  <c:v>2014 Q3</c:v>
                </c:pt>
                <c:pt idx="11">
                  <c:v>2014 Q4</c:v>
                </c:pt>
                <c:pt idx="12">
                  <c:v>2015 Q1</c:v>
                </c:pt>
                <c:pt idx="13">
                  <c:v>2015 Q2</c:v>
                </c:pt>
                <c:pt idx="14">
                  <c:v>2015 Q3</c:v>
                </c:pt>
                <c:pt idx="15">
                  <c:v>2015 Q4</c:v>
                </c:pt>
                <c:pt idx="16">
                  <c:v>2016 Q1</c:v>
                </c:pt>
                <c:pt idx="17">
                  <c:v>2016 Q2</c:v>
                </c:pt>
              </c:strCache>
            </c:strRef>
          </c:cat>
          <c:val>
            <c:numRef>
              <c:f>'D to E'!$I$8:$I$25</c:f>
              <c:numCache>
                <c:formatCode>General</c:formatCode>
                <c:ptCount val="18"/>
                <c:pt idx="0">
                  <c:v>42.5182</c:v>
                </c:pt>
                <c:pt idx="1">
                  <c:v>42.5182</c:v>
                </c:pt>
                <c:pt idx="2">
                  <c:v>42.5182</c:v>
                </c:pt>
                <c:pt idx="3">
                  <c:v>42.5182</c:v>
                </c:pt>
                <c:pt idx="4">
                  <c:v>36.551399999999994</c:v>
                </c:pt>
                <c:pt idx="5">
                  <c:v>36.489899999999999</c:v>
                </c:pt>
                <c:pt idx="6">
                  <c:v>40.102200000000003</c:v>
                </c:pt>
                <c:pt idx="7">
                  <c:v>48.019100000000002</c:v>
                </c:pt>
                <c:pt idx="8">
                  <c:v>44.500300000000003</c:v>
                </c:pt>
                <c:pt idx="9">
                  <c:v>36.5047</c:v>
                </c:pt>
                <c:pt idx="10">
                  <c:v>40.9617</c:v>
                </c:pt>
                <c:pt idx="11">
                  <c:v>63.054199999999994</c:v>
                </c:pt>
                <c:pt idx="12">
                  <c:v>62.131100000000011</c:v>
                </c:pt>
                <c:pt idx="13">
                  <c:v>63.217100000000002</c:v>
                </c:pt>
                <c:pt idx="14">
                  <c:v>70.475099999999998</c:v>
                </c:pt>
                <c:pt idx="15">
                  <c:v>77.482699999999994</c:v>
                </c:pt>
                <c:pt idx="16">
                  <c:v>76.732699999999994</c:v>
                </c:pt>
                <c:pt idx="17">
                  <c:v>77.732699999999994</c:v>
                </c:pt>
              </c:numCache>
            </c:numRef>
          </c:val>
          <c:extLst xmlns:c16r2="http://schemas.microsoft.com/office/drawing/2015/06/chart">
            <c:ext xmlns:c16="http://schemas.microsoft.com/office/drawing/2014/chart" uri="{C3380CC4-5D6E-409C-BE32-E72D297353CC}">
              <c16:uniqueId val="{00000003-6564-4314-9022-04E07E13B03D}"/>
            </c:ext>
          </c:extLst>
        </c:ser>
        <c:ser>
          <c:idx val="4"/>
          <c:order val="4"/>
          <c:tx>
            <c:strRef>
              <c:f>'D to E'!$J$1</c:f>
              <c:strCache>
                <c:ptCount val="1"/>
                <c:pt idx="0">
                  <c:v>NRG</c:v>
                </c:pt>
              </c:strCache>
            </c:strRef>
          </c:tx>
          <c:spPr>
            <a:ln w="28575" cap="rnd">
              <a:solidFill>
                <a:schemeClr val="tx1"/>
              </a:solidFill>
              <a:round/>
            </a:ln>
            <a:effectLst/>
          </c:spPr>
          <c:marker>
            <c:symbol val="none"/>
          </c:marker>
          <c:cat>
            <c:strRef>
              <c:f>'D to E'!$A$8:$A$25</c:f>
              <c:strCache>
                <c:ptCount val="18"/>
                <c:pt idx="0">
                  <c:v>2012 Q1</c:v>
                </c:pt>
                <c:pt idx="1">
                  <c:v>2012 Q2</c:v>
                </c:pt>
                <c:pt idx="2">
                  <c:v>2012 Q3</c:v>
                </c:pt>
                <c:pt idx="3">
                  <c:v>2012 Q4</c:v>
                </c:pt>
                <c:pt idx="4">
                  <c:v>2013 Q1</c:v>
                </c:pt>
                <c:pt idx="5">
                  <c:v>2013 Q2</c:v>
                </c:pt>
                <c:pt idx="6">
                  <c:v>2013 Q3</c:v>
                </c:pt>
                <c:pt idx="7">
                  <c:v>2013 Q4</c:v>
                </c:pt>
                <c:pt idx="8">
                  <c:v>2014 Q1</c:v>
                </c:pt>
                <c:pt idx="9">
                  <c:v>2014 Q2</c:v>
                </c:pt>
                <c:pt idx="10">
                  <c:v>2014 Q3</c:v>
                </c:pt>
                <c:pt idx="11">
                  <c:v>2014 Q4</c:v>
                </c:pt>
                <c:pt idx="12">
                  <c:v>2015 Q1</c:v>
                </c:pt>
                <c:pt idx="13">
                  <c:v>2015 Q2</c:v>
                </c:pt>
                <c:pt idx="14">
                  <c:v>2015 Q3</c:v>
                </c:pt>
                <c:pt idx="15">
                  <c:v>2015 Q4</c:v>
                </c:pt>
                <c:pt idx="16">
                  <c:v>2016 Q1</c:v>
                </c:pt>
                <c:pt idx="17">
                  <c:v>2016 Q2</c:v>
                </c:pt>
              </c:strCache>
            </c:strRef>
          </c:cat>
          <c:val>
            <c:numRef>
              <c:f>'D to E'!$K$8:$K$25</c:f>
              <c:numCache>
                <c:formatCode>General</c:formatCode>
                <c:ptCount val="18"/>
                <c:pt idx="0">
                  <c:v>72.810400000000001</c:v>
                </c:pt>
                <c:pt idx="1">
                  <c:v>71.522599999999983</c:v>
                </c:pt>
                <c:pt idx="2">
                  <c:v>68.847700000000003</c:v>
                </c:pt>
                <c:pt idx="3">
                  <c:v>67.444500000000019</c:v>
                </c:pt>
                <c:pt idx="4">
                  <c:v>65.203300000000013</c:v>
                </c:pt>
                <c:pt idx="5">
                  <c:v>65.231800000000007</c:v>
                </c:pt>
                <c:pt idx="6">
                  <c:v>64.782699999999991</c:v>
                </c:pt>
                <c:pt idx="7">
                  <c:v>63.785500000000006</c:v>
                </c:pt>
                <c:pt idx="8">
                  <c:v>62.329900000000002</c:v>
                </c:pt>
                <c:pt idx="9">
                  <c:v>59.740200000000002</c:v>
                </c:pt>
                <c:pt idx="10">
                  <c:v>66.316900000000004</c:v>
                </c:pt>
                <c:pt idx="11">
                  <c:v>68.175899999999984</c:v>
                </c:pt>
                <c:pt idx="12">
                  <c:v>70.155799999999985</c:v>
                </c:pt>
                <c:pt idx="13">
                  <c:v>72.090800000000002</c:v>
                </c:pt>
                <c:pt idx="14">
                  <c:v>79.893799999999999</c:v>
                </c:pt>
                <c:pt idx="15">
                  <c:v>82.802599999999998</c:v>
                </c:pt>
                <c:pt idx="16">
                  <c:v>81.306799999999981</c:v>
                </c:pt>
                <c:pt idx="17">
                  <c:v>81.306799999999981</c:v>
                </c:pt>
              </c:numCache>
            </c:numRef>
          </c:val>
          <c:extLst xmlns:c16r2="http://schemas.microsoft.com/office/drawing/2015/06/chart">
            <c:ext xmlns:c16="http://schemas.microsoft.com/office/drawing/2014/chart" uri="{C3380CC4-5D6E-409C-BE32-E72D297353CC}">
              <c16:uniqueId val="{00000004-6564-4314-9022-04E07E13B03D}"/>
            </c:ext>
          </c:extLst>
        </c:ser>
        <c:dLbls/>
        <c:marker val="1"/>
        <c:axId val="154013696"/>
        <c:axId val="154016000"/>
      </c:lineChart>
      <c:catAx>
        <c:axId val="15401369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4016000"/>
        <c:crosses val="autoZero"/>
        <c:auto val="1"/>
        <c:lblAlgn val="ctr"/>
        <c:lblOffset val="100"/>
      </c:catAx>
      <c:valAx>
        <c:axId val="154016000"/>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spPr>
            <a:noFill/>
            <a:ln>
              <a:noFill/>
            </a:ln>
            <a:effectLst/>
          </c:spPr>
        </c:title>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013696"/>
        <c:crosses val="autoZero"/>
        <c:crossBetween val="between"/>
      </c:valAx>
      <c:spPr>
        <a:noFill/>
        <a:ln>
          <a:noFill/>
        </a:ln>
        <a:effectLst/>
      </c:spPr>
    </c:plotArea>
    <c:legend>
      <c:legendPos val="b"/>
      <c:layout>
        <c:manualLayout>
          <c:xMode val="edge"/>
          <c:yMode val="edge"/>
          <c:x val="0.75574011888219872"/>
          <c:y val="0.37232550957714583"/>
          <c:w val="0.18639523184601933"/>
          <c:h val="0.28645888013998261"/>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393" cy="46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8871" y="0"/>
            <a:ext cx="3014393" cy="467363"/>
          </a:xfrm>
          <a:prstGeom prst="rect">
            <a:avLst/>
          </a:prstGeom>
        </p:spPr>
        <p:txBody>
          <a:bodyPr vert="horz" lIns="91440" tIns="45720" rIns="91440" bIns="45720" rtlCol="0"/>
          <a:lstStyle>
            <a:lvl1pPr algn="r">
              <a:defRPr sz="1200"/>
            </a:lvl1pPr>
          </a:lstStyle>
          <a:p>
            <a:fld id="{D00E10AA-44E4-49B2-8B9E-D7A310A6257F}" type="datetimeFigureOut">
              <a:rPr lang="en-US" smtClean="0"/>
              <a:pPr/>
              <a:t>8/11/2016</a:t>
            </a:fld>
            <a:endParaRPr lang="en-US"/>
          </a:p>
        </p:txBody>
      </p:sp>
      <p:sp>
        <p:nvSpPr>
          <p:cNvPr id="4" name="Footer Placeholder 3"/>
          <p:cNvSpPr>
            <a:spLocks noGrp="1"/>
          </p:cNvSpPr>
          <p:nvPr>
            <p:ph type="ftr" sz="quarter" idx="2"/>
          </p:nvPr>
        </p:nvSpPr>
        <p:spPr>
          <a:xfrm>
            <a:off x="1" y="8841738"/>
            <a:ext cx="3014393" cy="4673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8871" y="8841738"/>
            <a:ext cx="3014393" cy="467363"/>
          </a:xfrm>
          <a:prstGeom prst="rect">
            <a:avLst/>
          </a:prstGeom>
        </p:spPr>
        <p:txBody>
          <a:bodyPr vert="horz" lIns="91440" tIns="45720" rIns="91440" bIns="45720" rtlCol="0" anchor="b"/>
          <a:lstStyle>
            <a:lvl1pPr algn="r">
              <a:defRPr sz="1200"/>
            </a:lvl1pPr>
          </a:lstStyle>
          <a:p>
            <a:fld id="{C0B8F272-2C23-417C-B4B0-2C801CBF509C}" type="slidenum">
              <a:rPr lang="en-US" smtClean="0"/>
              <a:pPr/>
              <a:t>‹#›</a:t>
            </a:fld>
            <a:endParaRPr lang="en-US"/>
          </a:p>
        </p:txBody>
      </p:sp>
    </p:spTree>
    <p:extLst>
      <p:ext uri="{BB962C8B-B14F-4D97-AF65-F5344CB8AC3E}">
        <p14:creationId xmlns:p14="http://schemas.microsoft.com/office/powerpoint/2010/main" xmlns="" val="20370984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3763" cy="465455"/>
          </a:xfrm>
          <a:prstGeom prst="rect">
            <a:avLst/>
          </a:prstGeom>
        </p:spPr>
        <p:txBody>
          <a:bodyPr vert="horz" lIns="93148" tIns="46575" rIns="93148" bIns="46575" rtlCol="0"/>
          <a:lstStyle>
            <a:lvl1pPr algn="l">
              <a:defRPr sz="1200"/>
            </a:lvl1pPr>
          </a:lstStyle>
          <a:p>
            <a:endParaRPr lang="en-US" dirty="0"/>
          </a:p>
        </p:txBody>
      </p:sp>
      <p:sp>
        <p:nvSpPr>
          <p:cNvPr id="3" name="Date Placeholder 2"/>
          <p:cNvSpPr>
            <a:spLocks noGrp="1"/>
          </p:cNvSpPr>
          <p:nvPr>
            <p:ph type="dt" idx="1"/>
          </p:nvPr>
        </p:nvSpPr>
        <p:spPr>
          <a:xfrm>
            <a:off x="3939470" y="2"/>
            <a:ext cx="3013763" cy="465455"/>
          </a:xfrm>
          <a:prstGeom prst="rect">
            <a:avLst/>
          </a:prstGeom>
        </p:spPr>
        <p:txBody>
          <a:bodyPr vert="horz" lIns="93148" tIns="46575" rIns="93148" bIns="46575" rtlCol="0"/>
          <a:lstStyle>
            <a:lvl1pPr algn="r">
              <a:defRPr sz="1200"/>
            </a:lvl1pPr>
          </a:lstStyle>
          <a:p>
            <a:fld id="{FC01081B-0489-4B78-947C-DDE4406938B2}" type="datetimeFigureOut">
              <a:rPr lang="en-US" smtClean="0"/>
              <a:pPr/>
              <a:t>8/11/2016</a:t>
            </a:fld>
            <a:endParaRPr lang="en-US" dirty="0"/>
          </a:p>
        </p:txBody>
      </p:sp>
      <p:sp>
        <p:nvSpPr>
          <p:cNvPr id="4" name="Slide Image Placeholder 3"/>
          <p:cNvSpPr>
            <a:spLocks noGrp="1" noRot="1" noChangeAspect="1"/>
          </p:cNvSpPr>
          <p:nvPr>
            <p:ph type="sldImg" idx="2"/>
          </p:nvPr>
        </p:nvSpPr>
        <p:spPr>
          <a:xfrm>
            <a:off x="1150938" y="700088"/>
            <a:ext cx="4652962" cy="3490912"/>
          </a:xfrm>
          <a:prstGeom prst="rect">
            <a:avLst/>
          </a:prstGeom>
          <a:noFill/>
          <a:ln w="12700">
            <a:solidFill>
              <a:prstClr val="black"/>
            </a:solidFill>
          </a:ln>
        </p:spPr>
        <p:txBody>
          <a:bodyPr vert="horz" lIns="93148" tIns="46575" rIns="93148" bIns="46575" rtlCol="0" anchor="ctr"/>
          <a:lstStyle/>
          <a:p>
            <a:endParaRPr lang="en-US" dirty="0"/>
          </a:p>
        </p:txBody>
      </p:sp>
      <p:sp>
        <p:nvSpPr>
          <p:cNvPr id="5" name="Notes Placeholder 4"/>
          <p:cNvSpPr>
            <a:spLocks noGrp="1"/>
          </p:cNvSpPr>
          <p:nvPr>
            <p:ph type="body" sz="quarter" idx="3"/>
          </p:nvPr>
        </p:nvSpPr>
        <p:spPr>
          <a:xfrm>
            <a:off x="695485" y="4421824"/>
            <a:ext cx="5563870" cy="4189095"/>
          </a:xfrm>
          <a:prstGeom prst="rect">
            <a:avLst/>
          </a:prstGeom>
        </p:spPr>
        <p:txBody>
          <a:bodyPr vert="horz" lIns="93148" tIns="46575" rIns="93148" bIns="465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13763" cy="465455"/>
          </a:xfrm>
          <a:prstGeom prst="rect">
            <a:avLst/>
          </a:prstGeom>
        </p:spPr>
        <p:txBody>
          <a:bodyPr vert="horz" lIns="93148" tIns="46575" rIns="93148" bIns="465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70" y="8842031"/>
            <a:ext cx="3013763" cy="465455"/>
          </a:xfrm>
          <a:prstGeom prst="rect">
            <a:avLst/>
          </a:prstGeom>
        </p:spPr>
        <p:txBody>
          <a:bodyPr vert="horz" lIns="93148" tIns="46575" rIns="93148" bIns="46575" rtlCol="0" anchor="b"/>
          <a:lstStyle>
            <a:lvl1pPr algn="r">
              <a:defRPr sz="1200"/>
            </a:lvl1pPr>
          </a:lstStyle>
          <a:p>
            <a:fld id="{09FDE440-AC38-4A7B-992C-96E103B2AFBD}" type="slidenum">
              <a:rPr lang="en-US" smtClean="0"/>
              <a:pPr/>
              <a:t>‹#›</a:t>
            </a:fld>
            <a:endParaRPr lang="en-US" dirty="0"/>
          </a:p>
        </p:txBody>
      </p:sp>
    </p:spTree>
    <p:extLst>
      <p:ext uri="{BB962C8B-B14F-4D97-AF65-F5344CB8AC3E}">
        <p14:creationId xmlns:p14="http://schemas.microsoft.com/office/powerpoint/2010/main" xmlns="" val="5151951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4850"/>
            <a:ext cx="4646612"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543465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705791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269" indent="-285734"/>
            <a:r>
              <a:rPr lang="en-US" sz="1100" dirty="0"/>
              <a:t>Beta – peer group average of Yahoo Finance beta </a:t>
            </a:r>
          </a:p>
          <a:p>
            <a:pPr marL="287269" indent="-285734"/>
            <a:r>
              <a:rPr lang="en-US" sz="1100" dirty="0"/>
              <a:t>Equity Risk Premium – Duff &amp; Phelps 2016 (Ibbotson)</a:t>
            </a:r>
          </a:p>
          <a:p>
            <a:endParaRPr lang="en-US" dirty="0"/>
          </a:p>
        </p:txBody>
      </p:sp>
    </p:spTree>
    <p:extLst>
      <p:ext uri="{BB962C8B-B14F-4D97-AF65-F5344CB8AC3E}">
        <p14:creationId xmlns:p14="http://schemas.microsoft.com/office/powerpoint/2010/main" xmlns="" val="614288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035" name="Rectangle 3"/>
          <p:cNvSpPr>
            <a:spLocks noGrp="1" noChangeAspect="1" noChangeArrowheads="1"/>
          </p:cNvSpPr>
          <p:nvPr>
            <p:ph type="ctrTitle"/>
          </p:nvPr>
        </p:nvSpPr>
        <p:spPr>
          <a:xfrm>
            <a:off x="2674938" y="1905001"/>
            <a:ext cx="3794125" cy="1909763"/>
          </a:xfrm>
        </p:spPr>
        <p:txBody>
          <a:bodyPr anchor="ctr"/>
          <a:lstStyle>
            <a:lvl1pPr algn="ctr">
              <a:defRPr b="1">
                <a:solidFill>
                  <a:srgbClr val="98012E"/>
                </a:solidFill>
                <a:latin typeface="Garamond" pitchFamily="18" charset="0"/>
              </a:defRPr>
            </a:lvl1pPr>
          </a:lstStyle>
          <a:p>
            <a:r>
              <a:rPr lang="en-US"/>
              <a:t>Click to edit Master title style</a:t>
            </a:r>
          </a:p>
        </p:txBody>
      </p:sp>
      <p:sp>
        <p:nvSpPr>
          <p:cNvPr id="44036" name="Rectangle 4"/>
          <p:cNvSpPr>
            <a:spLocks noGrp="1" noChangeArrowheads="1"/>
          </p:cNvSpPr>
          <p:nvPr>
            <p:ph type="subTitle" idx="1"/>
          </p:nvPr>
        </p:nvSpPr>
        <p:spPr>
          <a:xfrm>
            <a:off x="2686050" y="4386263"/>
            <a:ext cx="3790950" cy="1447800"/>
          </a:xfrm>
        </p:spPr>
        <p:txBody>
          <a:bodyPr/>
          <a:lstStyle>
            <a:lvl1pPr algn="ctr">
              <a:defRPr/>
            </a:lvl1pPr>
          </a:lstStyle>
          <a:p>
            <a:r>
              <a:rPr lang="en-US"/>
              <a:t>Click to edit Master subtitle style</a:t>
            </a:r>
          </a:p>
        </p:txBody>
      </p:sp>
      <p:sp>
        <p:nvSpPr>
          <p:cNvPr id="2" name="Slide Number Placeholder 1"/>
          <p:cNvSpPr>
            <a:spLocks noGrp="1"/>
          </p:cNvSpPr>
          <p:nvPr>
            <p:ph type="sldNum" sz="quarter" idx="10"/>
          </p:nvPr>
        </p:nvSpPr>
        <p:spPr/>
        <p:txBody>
          <a:body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Tree>
    <p:extLst>
      <p:ext uri="{BB962C8B-B14F-4D97-AF65-F5344CB8AC3E}">
        <p14:creationId xmlns:p14="http://schemas.microsoft.com/office/powerpoint/2010/main" xmlns="" val="15376546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0">
                <a:solidFill>
                  <a:schemeClr val="tx1"/>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14000"/>
              </a:lnSpc>
              <a:spcBef>
                <a:spcPts val="0"/>
              </a:spcBef>
              <a:spcAft>
                <a:spcPts val="600"/>
              </a:spcAft>
              <a:defRPr>
                <a:latin typeface="Cambria" panose="02040503050406030204" pitchFamily="18" charset="0"/>
              </a:defRPr>
            </a:lvl1pPr>
            <a:lvl2pPr>
              <a:lnSpc>
                <a:spcPct val="114000"/>
              </a:lnSpc>
              <a:spcBef>
                <a:spcPts val="0"/>
              </a:spcBef>
              <a:spcAft>
                <a:spcPts val="600"/>
              </a:spcAft>
              <a:defRPr>
                <a:latin typeface="Cambria" panose="02040503050406030204" pitchFamily="18" charset="0"/>
              </a:defRPr>
            </a:lvl2pPr>
            <a:lvl3pPr>
              <a:lnSpc>
                <a:spcPct val="114000"/>
              </a:lnSpc>
              <a:spcBef>
                <a:spcPts val="0"/>
              </a:spcBef>
              <a:spcAft>
                <a:spcPts val="600"/>
              </a:spcAft>
              <a:defRPr>
                <a:latin typeface="Cambria" panose="02040503050406030204" pitchFamily="18" charset="0"/>
              </a:defRPr>
            </a:lvl3pPr>
            <a:lvl4pPr>
              <a:lnSpc>
                <a:spcPct val="114000"/>
              </a:lnSpc>
              <a:spcBef>
                <a:spcPts val="0"/>
              </a:spcBef>
              <a:spcAft>
                <a:spcPts val="600"/>
              </a:spcAft>
              <a:defRPr>
                <a:latin typeface="Cambria" panose="02040503050406030204" pitchFamily="18" charset="0"/>
              </a:defRPr>
            </a:lvl4pPr>
            <a:lvl5pPr marL="1147629" indent="-233336">
              <a:lnSpc>
                <a:spcPct val="114000"/>
              </a:lnSpc>
              <a:spcBef>
                <a:spcPts val="0"/>
              </a:spcBef>
              <a:spcAft>
                <a:spcPts val="600"/>
              </a:spcAft>
              <a:buFont typeface="Arial" pitchFamily="34" charset="0"/>
              <a:buChar char="•"/>
              <a:defRPr sz="1000">
                <a:solidFill>
                  <a:schemeClr val="bg2">
                    <a:lumMod val="10000"/>
                  </a:schemeClr>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txBox="1">
            <a:spLocks noChangeArrowheads="1"/>
          </p:cNvSpPr>
          <p:nvPr userDrawn="1"/>
        </p:nvSpPr>
        <p:spPr bwMode="auto">
          <a:xfrm>
            <a:off x="3124200" y="6361771"/>
            <a:ext cx="23622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Tree>
    <p:extLst>
      <p:ext uri="{BB962C8B-B14F-4D97-AF65-F5344CB8AC3E}">
        <p14:creationId xmlns:p14="http://schemas.microsoft.com/office/powerpoint/2010/main" xmlns="" val="4253926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5613" y="990600"/>
            <a:ext cx="4037012" cy="5334000"/>
          </a:xfrm>
        </p:spPr>
        <p:txBody>
          <a:bodyPr/>
          <a:lstStyle>
            <a:lvl1pPr>
              <a:defRPr sz="1600"/>
            </a:lvl1pPr>
            <a:lvl2pPr>
              <a:defRPr sz="1400"/>
            </a:lvl2pPr>
            <a:lvl3pPr>
              <a:defRPr sz="1200"/>
            </a:lvl3pPr>
            <a:lvl4pPr>
              <a:defRPr sz="1100"/>
            </a:lvl4pPr>
            <a:lvl5pPr marL="1085723" indent="-171430">
              <a:buFont typeface="Arial" pitchFamily="34" charset="0"/>
              <a:buChar char="•"/>
              <a:defRPr sz="1000">
                <a:solidFill>
                  <a:schemeClr val="bg2">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025" y="990600"/>
            <a:ext cx="4037013" cy="5334000"/>
          </a:xfrm>
        </p:spPr>
        <p:txBody>
          <a:bodyPr/>
          <a:lstStyle>
            <a:lvl1pPr>
              <a:defRPr sz="1600"/>
            </a:lvl1pPr>
            <a:lvl2pPr>
              <a:defRPr sz="1400"/>
            </a:lvl2pPr>
            <a:lvl3pPr>
              <a:defRPr sz="1200"/>
            </a:lvl3pPr>
            <a:lvl4pPr>
              <a:defRPr sz="1100"/>
            </a:lvl4pPr>
            <a:lvl5pPr marL="1147629" indent="-233336">
              <a:buFont typeface="Arial" pitchFamily="34" charset="0"/>
              <a:buChar char="•"/>
              <a:defRPr sz="1000">
                <a:solidFill>
                  <a:schemeClr val="bg2">
                    <a:lumMod val="1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txBox="1">
            <a:spLocks noChangeArrowheads="1"/>
          </p:cNvSpPr>
          <p:nvPr userDrawn="1"/>
        </p:nvSpPr>
        <p:spPr bwMode="auto">
          <a:xfrm>
            <a:off x="3124200" y="6361771"/>
            <a:ext cx="23622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Tree>
    <p:extLst>
      <p:ext uri="{BB962C8B-B14F-4D97-AF65-F5344CB8AC3E}">
        <p14:creationId xmlns:p14="http://schemas.microsoft.com/office/powerpoint/2010/main" xmlns="" val="4042361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6"/>
          <p:cNvSpPr txBox="1">
            <a:spLocks noChangeArrowheads="1"/>
          </p:cNvSpPr>
          <p:nvPr userDrawn="1"/>
        </p:nvSpPr>
        <p:spPr bwMode="auto">
          <a:xfrm>
            <a:off x="3124200" y="6361771"/>
            <a:ext cx="23622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Tree>
    <p:extLst>
      <p:ext uri="{BB962C8B-B14F-4D97-AF65-F5344CB8AC3E}">
        <p14:creationId xmlns:p14="http://schemas.microsoft.com/office/powerpoint/2010/main" xmlns="" val="10625690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txBox="1">
            <a:spLocks noChangeArrowheads="1"/>
          </p:cNvSpPr>
          <p:nvPr userDrawn="1"/>
        </p:nvSpPr>
        <p:spPr bwMode="auto">
          <a:xfrm>
            <a:off x="3124200" y="6361771"/>
            <a:ext cx="23622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Tree>
    <p:extLst>
      <p:ext uri="{BB962C8B-B14F-4D97-AF65-F5344CB8AC3E}">
        <p14:creationId xmlns:p14="http://schemas.microsoft.com/office/powerpoint/2010/main" xmlns="" val="4181685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en-GB" dirty="0"/>
          </a:p>
        </p:txBody>
      </p:sp>
      <p:sp>
        <p:nvSpPr>
          <p:cNvPr id="5" name="Text Placeholder 4"/>
          <p:cNvSpPr>
            <a:spLocks noGrp="1"/>
          </p:cNvSpPr>
          <p:nvPr>
            <p:ph type="body" sz="quarter" idx="10"/>
          </p:nvPr>
        </p:nvSpPr>
        <p:spPr>
          <a:xfrm>
            <a:off x="457200" y="1600200"/>
            <a:ext cx="8229600" cy="3505200"/>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216B99"/>
              </a:buClr>
              <a:buSzTx/>
              <a:buFontTx/>
              <a:buChar char="•"/>
              <a:tabLst/>
              <a:defRPr/>
            </a:lvl1pPr>
            <a:lvl2pPr marL="742950" marR="0" indent="-285750" algn="l" defTabSz="914400" rtl="0" eaLnBrk="1" fontAlgn="base" latinLnBrk="0" hangingPunct="1">
              <a:lnSpc>
                <a:spcPct val="100000"/>
              </a:lnSpc>
              <a:spcBef>
                <a:spcPct val="50000"/>
              </a:spcBef>
              <a:spcAft>
                <a:spcPct val="0"/>
              </a:spcAft>
              <a:buClr>
                <a:srgbClr val="216B99"/>
              </a:buClr>
              <a:buSzTx/>
              <a:buFontTx/>
              <a:buChar char="–"/>
              <a:tabLst/>
              <a:defRPr/>
            </a:lvl2pPr>
            <a:lvl3pPr marL="1143000" marR="0" indent="-228600" algn="l" defTabSz="914400" rtl="0" eaLnBrk="1" fontAlgn="base" latinLnBrk="0" hangingPunct="1">
              <a:lnSpc>
                <a:spcPct val="100000"/>
              </a:lnSpc>
              <a:spcBef>
                <a:spcPct val="50000"/>
              </a:spcBef>
              <a:spcAft>
                <a:spcPct val="0"/>
              </a:spcAft>
              <a:buClr>
                <a:srgbClr val="216B99"/>
              </a:buClr>
              <a:buSzTx/>
              <a:buFontTx/>
              <a:buChar char="•"/>
              <a:tabLst/>
              <a:defRPr/>
            </a:lvl3pPr>
            <a:lvl4pPr marL="1600200" marR="0" indent="-228600" algn="l" defTabSz="914400" rtl="0" eaLnBrk="1" fontAlgn="base" latinLnBrk="0" hangingPunct="1">
              <a:lnSpc>
                <a:spcPct val="100000"/>
              </a:lnSpc>
              <a:spcBef>
                <a:spcPct val="50000"/>
              </a:spcBef>
              <a:spcAft>
                <a:spcPct val="0"/>
              </a:spcAft>
              <a:buClr>
                <a:srgbClr val="216B99"/>
              </a:buClr>
              <a:buSzTx/>
              <a:buFontTx/>
              <a:buChar char="–"/>
              <a:tabLst/>
              <a:defRPr/>
            </a:lvl4pPr>
            <a:lvl5pPr marL="2057400" marR="0" indent="-228600" algn="l" defTabSz="914400" rtl="0" eaLnBrk="1" fontAlgn="base" latinLnBrk="0" hangingPunct="1">
              <a:lnSpc>
                <a:spcPct val="100000"/>
              </a:lnSpc>
              <a:spcBef>
                <a:spcPct val="50000"/>
              </a:spcBef>
              <a:spcAft>
                <a:spcPct val="0"/>
              </a:spcAft>
              <a:buClr>
                <a:srgbClr val="216B99"/>
              </a:buClr>
              <a:buSzTx/>
              <a:buFontTx/>
              <a:buChar char="•"/>
              <a:tabLst/>
              <a:defRPr sz="1900"/>
            </a:lvl5pPr>
            <a:lvl6pPr>
              <a:defRPr sz="2600"/>
            </a:lvl6pPr>
          </a:lstStyle>
          <a:p>
            <a:pPr marL="342900" marR="0" lvl="0" indent="-3429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2300" b="0" i="0" u="none" strike="noStrike" kern="0" cap="none" spc="0" normalizeH="0" baseline="0" noProof="0" dirty="0">
                <a:ln>
                  <a:noFill/>
                </a:ln>
                <a:solidFill>
                  <a:schemeClr val="tx1"/>
                </a:solidFill>
                <a:effectLst/>
                <a:uLnTx/>
                <a:uFillTx/>
                <a:latin typeface="+mj-lt"/>
                <a:ea typeface="+mn-ea"/>
                <a:cs typeface="+mn-cs"/>
              </a:rPr>
              <a:t>Click to edit Master text styles</a:t>
            </a:r>
          </a:p>
          <a:p>
            <a:pPr marL="742950" marR="0" lvl="1" indent="-28575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dirty="0">
                <a:ln>
                  <a:noFill/>
                </a:ln>
                <a:solidFill>
                  <a:schemeClr val="tx1"/>
                </a:solidFill>
                <a:effectLst/>
                <a:uLnTx/>
                <a:uFillTx/>
                <a:latin typeface="+mn-lt"/>
              </a:rPr>
              <a:t>Second level</a:t>
            </a:r>
          </a:p>
          <a:p>
            <a:pPr marL="1143000" marR="0" lvl="2"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dirty="0">
                <a:ln>
                  <a:noFill/>
                </a:ln>
                <a:solidFill>
                  <a:schemeClr val="tx1"/>
                </a:solidFill>
                <a:effectLst/>
                <a:uLnTx/>
                <a:uFillTx/>
                <a:latin typeface="+mn-lt"/>
              </a:rPr>
              <a:t>Third level</a:t>
            </a:r>
          </a:p>
          <a:p>
            <a:pPr marL="1600200" marR="0" lvl="3"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dirty="0">
                <a:ln>
                  <a:noFill/>
                </a:ln>
                <a:solidFill>
                  <a:schemeClr val="tx1"/>
                </a:solidFill>
                <a:effectLst/>
                <a:uLnTx/>
                <a:uFillTx/>
                <a:latin typeface="+mn-lt"/>
              </a:rPr>
              <a:t>Fourth level</a:t>
            </a: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dirty="0">
                <a:ln>
                  <a:noFill/>
                </a:ln>
                <a:solidFill>
                  <a:schemeClr val="tx1"/>
                </a:solidFill>
                <a:effectLst/>
                <a:uLnTx/>
                <a:uFillTx/>
                <a:latin typeface="+mn-lt"/>
              </a:rPr>
              <a:t>Fifth level</a:t>
            </a: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endParaRPr kumimoji="0" lang="en-US" sz="1900" b="0" i="0" u="none" strike="noStrike" kern="0" cap="none" spc="0" normalizeH="0" baseline="0" noProof="0" dirty="0">
              <a:ln>
                <a:noFill/>
              </a:ln>
              <a:solidFill>
                <a:schemeClr val="tx1"/>
              </a:solidFill>
              <a:effectLst/>
              <a:uLnTx/>
              <a:uFillTx/>
              <a:latin typeface="+mn-lt"/>
            </a:endParaRP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endParaRPr kumimoji="0" lang="en-GB" sz="1900" b="0" i="0" u="none" strike="noStrike" kern="0" cap="none" spc="0" normalizeH="0" baseline="0" noProof="0" dirty="0">
              <a:ln>
                <a:noFill/>
              </a:ln>
              <a:solidFill>
                <a:schemeClr val="tx1"/>
              </a:solidFill>
              <a:effectLst/>
              <a:uLnTx/>
              <a:uFillTx/>
              <a:latin typeface="+mn-lt"/>
            </a:endParaRPr>
          </a:p>
        </p:txBody>
      </p:sp>
      <p:sp>
        <p:nvSpPr>
          <p:cNvPr id="6" name="Rectangle 6"/>
          <p:cNvSpPr txBox="1">
            <a:spLocks noChangeArrowheads="1"/>
          </p:cNvSpPr>
          <p:nvPr userDrawn="1"/>
        </p:nvSpPr>
        <p:spPr bwMode="auto">
          <a:xfrm>
            <a:off x="3124200" y="6361771"/>
            <a:ext cx="23622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Tree>
    <p:extLst>
      <p:ext uri="{BB962C8B-B14F-4D97-AF65-F5344CB8AC3E}">
        <p14:creationId xmlns:p14="http://schemas.microsoft.com/office/powerpoint/2010/main" xmlns="" val="15288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1" name="Line 3"/>
          <p:cNvSpPr>
            <a:spLocks noChangeShapeType="1"/>
          </p:cNvSpPr>
          <p:nvPr/>
        </p:nvSpPr>
        <p:spPr bwMode="auto">
          <a:xfrm>
            <a:off x="455614" y="914400"/>
            <a:ext cx="8226425"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lIns="91429" tIns="45714" rIns="91429" bIns="45714"/>
          <a:lstStyle/>
          <a:p>
            <a:pPr fontAlgn="base">
              <a:spcBef>
                <a:spcPct val="0"/>
              </a:spcBef>
              <a:spcAft>
                <a:spcPct val="0"/>
              </a:spcAft>
              <a:defRPr/>
            </a:pPr>
            <a:endParaRPr lang="en-US" sz="1600" dirty="0">
              <a:solidFill>
                <a:srgbClr val="000000"/>
              </a:solidFill>
            </a:endParaRPr>
          </a:p>
        </p:txBody>
      </p:sp>
      <p:sp>
        <p:nvSpPr>
          <p:cNvPr id="43012" name="Rectangle 4"/>
          <p:cNvSpPr>
            <a:spLocks noGrp="1" noChangeArrowheads="1"/>
          </p:cNvSpPr>
          <p:nvPr>
            <p:ph type="title"/>
          </p:nvPr>
        </p:nvSpPr>
        <p:spPr bwMode="auto">
          <a:xfrm>
            <a:off x="455614" y="134471"/>
            <a:ext cx="8226425" cy="762000"/>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dirty="0"/>
              <a:t>Click to edit Master title style</a:t>
            </a:r>
          </a:p>
        </p:txBody>
      </p:sp>
      <p:sp>
        <p:nvSpPr>
          <p:cNvPr id="1029" name="Rectangle 5"/>
          <p:cNvSpPr>
            <a:spLocks noGrp="1" noChangeArrowheads="1"/>
          </p:cNvSpPr>
          <p:nvPr>
            <p:ph type="body" idx="1"/>
          </p:nvPr>
        </p:nvSpPr>
        <p:spPr bwMode="auto">
          <a:xfrm>
            <a:off x="455614" y="990600"/>
            <a:ext cx="8226425" cy="5334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3014" name="Rectangle 6"/>
          <p:cNvSpPr>
            <a:spLocks noGrp="1" noChangeArrowheads="1"/>
          </p:cNvSpPr>
          <p:nvPr>
            <p:ph type="sldNum" sz="quarter" idx="4"/>
          </p:nvPr>
        </p:nvSpPr>
        <p:spPr bwMode="auto">
          <a:xfrm>
            <a:off x="3276600" y="6388531"/>
            <a:ext cx="23622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algn="ctr" eaLnBrk="0" hangingPunct="0">
              <a:defRPr sz="800">
                <a:solidFill>
                  <a:srgbClr val="808080"/>
                </a:solidFill>
                <a:latin typeface="+mj-lt"/>
                <a:ea typeface="ＭＳ Ｐゴシック" pitchFamily="1" charset="-128"/>
                <a:cs typeface="+mn-cs"/>
              </a:defRPr>
            </a:lvl1pPr>
          </a:lstStyle>
          <a:p>
            <a:pPr fontAlgn="base">
              <a:spcBef>
                <a:spcPct val="0"/>
              </a:spcBef>
              <a:spcAft>
                <a:spcPct val="0"/>
              </a:spcAft>
              <a:defRPr/>
            </a:pPr>
            <a:fld id="{5C665FA5-5701-42E5-BF65-DDBC5EED8E61}" type="slidenum">
              <a:rPr lang="en-US" smtClean="0"/>
              <a:pPr fontAlgn="base">
                <a:spcBef>
                  <a:spcPct val="0"/>
                </a:spcBef>
                <a:spcAft>
                  <a:spcPct val="0"/>
                </a:spcAft>
                <a:defRPr/>
              </a:pPr>
              <a:t>‹#›</a:t>
            </a:fld>
            <a:endParaRPr lang="en-US" dirty="0"/>
          </a:p>
          <a:p>
            <a:pPr fontAlgn="base">
              <a:spcBef>
                <a:spcPct val="0"/>
              </a:spcBef>
              <a:spcAft>
                <a:spcPct val="0"/>
              </a:spcAft>
              <a:defRPr/>
            </a:pPr>
            <a:r>
              <a:rPr lang="en-US" sz="1000" dirty="0"/>
              <a:t>ISO-NE Public</a:t>
            </a:r>
          </a:p>
        </p:txBody>
      </p:sp>
      <p:sp>
        <p:nvSpPr>
          <p:cNvPr id="8" name="TextBox 7"/>
          <p:cNvSpPr txBox="1"/>
          <p:nvPr userDrawn="1"/>
        </p:nvSpPr>
        <p:spPr>
          <a:xfrm>
            <a:off x="5294769" y="6427361"/>
            <a:ext cx="3424238" cy="261610"/>
          </a:xfrm>
          <a:prstGeom prst="rect">
            <a:avLst/>
          </a:prstGeom>
          <a:noFill/>
        </p:spPr>
        <p:txBody>
          <a:bodyPr wrap="square" lIns="91429" tIns="45714" rIns="91429" bIns="45714" rtlCol="0">
            <a:spAutoFit/>
          </a:bodyPr>
          <a:lstStyle/>
          <a:p>
            <a:pPr algn="r" fontAlgn="base">
              <a:spcBef>
                <a:spcPct val="0"/>
              </a:spcBef>
              <a:spcAft>
                <a:spcPct val="0"/>
              </a:spcAft>
            </a:pPr>
            <a:r>
              <a:rPr lang="en-US" sz="1100" b="1" dirty="0">
                <a:solidFill>
                  <a:srgbClr val="7A0400"/>
                </a:solidFill>
                <a:latin typeface="Trajan Pro" pitchFamily="18" charset="0"/>
              </a:rPr>
              <a:t>Concentric Energy Advisors</a:t>
            </a:r>
          </a:p>
        </p:txBody>
      </p:sp>
      <p:pic>
        <p:nvPicPr>
          <p:cNvPr id="2" name="Picture 1"/>
          <p:cNvPicPr>
            <a:picLocks noChangeAspect="1"/>
          </p:cNvPicPr>
          <p:nvPr userDrawn="1"/>
        </p:nvPicPr>
        <p:blipFill>
          <a:blip r:embed="rId8" cstate="print"/>
          <a:stretch>
            <a:fillRect/>
          </a:stretch>
        </p:blipFill>
        <p:spPr>
          <a:xfrm>
            <a:off x="533400" y="6255238"/>
            <a:ext cx="606910" cy="536495"/>
          </a:xfrm>
          <a:prstGeom prst="rect">
            <a:avLst/>
          </a:prstGeom>
        </p:spPr>
      </p:pic>
    </p:spTree>
    <p:extLst>
      <p:ext uri="{BB962C8B-B14F-4D97-AF65-F5344CB8AC3E}">
        <p14:creationId xmlns:p14="http://schemas.microsoft.com/office/powerpoint/2010/main" xmlns="" val="3610586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rtl="0" eaLnBrk="1" fontAlgn="base" hangingPunct="1">
        <a:spcBef>
          <a:spcPct val="0"/>
        </a:spcBef>
        <a:spcAft>
          <a:spcPct val="0"/>
        </a:spcAft>
        <a:defRPr sz="2000" b="0">
          <a:solidFill>
            <a:schemeClr val="tx1"/>
          </a:solidFill>
          <a:effectLst/>
          <a:latin typeface="Century Gothic" panose="020B0502020202020204" pitchFamily="34" charset="0"/>
          <a:ea typeface="+mj-ea"/>
          <a:cs typeface="Century Gothic" panose="020B0502020202020204" pitchFamily="34" charset="0"/>
        </a:defRPr>
      </a:lvl1pPr>
      <a:lvl2pPr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cs typeface="ＭＳ Ｐゴシック"/>
        </a:defRPr>
      </a:lvl2pPr>
      <a:lvl3pPr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cs typeface="ＭＳ Ｐゴシック"/>
        </a:defRPr>
      </a:lvl3pPr>
      <a:lvl4pPr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cs typeface="ＭＳ Ｐゴシック"/>
        </a:defRPr>
      </a:lvl4pPr>
      <a:lvl5pPr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cs typeface="ＭＳ Ｐゴシック"/>
        </a:defRPr>
      </a:lvl5pPr>
      <a:lvl6pPr marL="457146"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defRPr>
      </a:lvl6pPr>
      <a:lvl7pPr marL="914293"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defRPr>
      </a:lvl7pPr>
      <a:lvl8pPr marL="1371440"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defRPr>
      </a:lvl8pPr>
      <a:lvl9pPr marL="1828586" algn="l" rtl="0" eaLnBrk="1" fontAlgn="base" hangingPunct="1">
        <a:spcBef>
          <a:spcPct val="0"/>
        </a:spcBef>
        <a:spcAft>
          <a:spcPct val="0"/>
        </a:spcAft>
        <a:defRPr>
          <a:solidFill>
            <a:srgbClr val="092A56"/>
          </a:solidFill>
          <a:effectLst>
            <a:outerShdw blurRad="38100" dist="38100" dir="2700000" algn="tl">
              <a:srgbClr val="C0C0C0"/>
            </a:outerShdw>
          </a:effectLst>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6">
            <a:lumMod val="50000"/>
          </a:schemeClr>
        </a:buClr>
        <a:buFont typeface="Wingdings 3" pitchFamily="18" charset="2"/>
        <a:buNone/>
        <a:defRPr sz="1800" i="0">
          <a:solidFill>
            <a:schemeClr val="bg2">
              <a:lumMod val="10000"/>
            </a:schemeClr>
          </a:solidFill>
          <a:latin typeface="Cambria" panose="02040503050406030204" pitchFamily="18" charset="0"/>
          <a:ea typeface="+mn-ea"/>
          <a:cs typeface="Cambria" panose="02040503050406030204" pitchFamily="18" charset="0"/>
        </a:defRPr>
      </a:lvl1pPr>
      <a:lvl2pPr marL="458735" indent="-228573" algn="l" rtl="0" eaLnBrk="1" fontAlgn="base" hangingPunct="1">
        <a:spcBef>
          <a:spcPct val="20000"/>
        </a:spcBef>
        <a:spcAft>
          <a:spcPct val="0"/>
        </a:spcAft>
        <a:buClr>
          <a:schemeClr val="bg2">
            <a:lumMod val="10000"/>
          </a:schemeClr>
        </a:buClr>
        <a:buFont typeface="Arial" pitchFamily="34" charset="0"/>
        <a:buChar char="•"/>
        <a:defRPr sz="1600">
          <a:solidFill>
            <a:schemeClr val="bg2">
              <a:lumMod val="10000"/>
            </a:schemeClr>
          </a:solidFill>
          <a:latin typeface="Cambria" panose="02040503050406030204" pitchFamily="18" charset="0"/>
          <a:ea typeface="+mn-ea"/>
          <a:cs typeface="Cambria" panose="02040503050406030204" pitchFamily="18" charset="0"/>
        </a:defRPr>
      </a:lvl2pPr>
      <a:lvl3pPr marL="682545" indent="-220637" algn="l" rtl="0" eaLnBrk="1" fontAlgn="base" hangingPunct="1">
        <a:spcBef>
          <a:spcPct val="20000"/>
        </a:spcBef>
        <a:spcAft>
          <a:spcPct val="0"/>
        </a:spcAft>
        <a:buClr>
          <a:schemeClr val="bg2">
            <a:lumMod val="10000"/>
          </a:schemeClr>
        </a:buClr>
        <a:buFont typeface="Arial" pitchFamily="34" charset="0"/>
        <a:buChar char="•"/>
        <a:defRPr sz="1400">
          <a:solidFill>
            <a:schemeClr val="bg2">
              <a:lumMod val="10000"/>
            </a:schemeClr>
          </a:solidFill>
          <a:latin typeface="Cambria" panose="02040503050406030204" pitchFamily="18" charset="0"/>
          <a:ea typeface="+mn-ea"/>
          <a:cs typeface="Cambria" panose="02040503050406030204" pitchFamily="18" charset="0"/>
        </a:defRPr>
      </a:lvl3pPr>
      <a:lvl4pPr marL="914293" indent="-228573" algn="l" rtl="0" eaLnBrk="1" fontAlgn="base" hangingPunct="1">
        <a:spcBef>
          <a:spcPct val="20000"/>
        </a:spcBef>
        <a:spcAft>
          <a:spcPct val="0"/>
        </a:spcAft>
        <a:buClr>
          <a:schemeClr val="bg2">
            <a:lumMod val="10000"/>
          </a:schemeClr>
        </a:buClr>
        <a:buFont typeface="Arial" pitchFamily="34" charset="0"/>
        <a:buChar char="•"/>
        <a:defRPr sz="1200">
          <a:solidFill>
            <a:schemeClr val="bg2">
              <a:lumMod val="10000"/>
            </a:schemeClr>
          </a:solidFill>
          <a:latin typeface="Cambria" panose="02040503050406030204" pitchFamily="18" charset="0"/>
          <a:ea typeface="+mn-ea"/>
          <a:cs typeface="Cambria" panose="02040503050406030204" pitchFamily="18" charset="0"/>
        </a:defRPr>
      </a:lvl4pPr>
      <a:lvl5pPr marL="1147629" indent="-233336" algn="l" rtl="0" eaLnBrk="1" fontAlgn="base" hangingPunct="1">
        <a:spcBef>
          <a:spcPct val="20000"/>
        </a:spcBef>
        <a:spcAft>
          <a:spcPct val="0"/>
        </a:spcAft>
        <a:buClr>
          <a:schemeClr val="accent6">
            <a:lumMod val="50000"/>
          </a:schemeClr>
        </a:buClr>
        <a:buFont typeface="Wingdings 3" pitchFamily="18" charset="2"/>
        <a:buChar char="Ê"/>
        <a:defRPr sz="1200">
          <a:solidFill>
            <a:schemeClr val="accent6">
              <a:lumMod val="50000"/>
            </a:schemeClr>
          </a:solidFill>
          <a:latin typeface="Palatino Linotype" pitchFamily="18" charset="0"/>
          <a:ea typeface="+mn-ea"/>
          <a:cs typeface="Palatino Linotype" pitchFamily="18" charset="0"/>
        </a:defRPr>
      </a:lvl5pPr>
      <a:lvl6pPr marL="1947635"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6pPr>
      <a:lvl7pPr marL="2404782"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7pPr>
      <a:lvl8pPr marL="2861928"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8pPr>
      <a:lvl9pPr marL="3319075"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Z:\Marketing\Marketing Materials\Logo Files\Concentric Logos\For Print\4_Color\CEA_4c.tif"/>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48884" y="284910"/>
            <a:ext cx="2520751" cy="803275"/>
          </a:xfrm>
          <a:prstGeom prst="rect">
            <a:avLst/>
          </a:prstGeom>
          <a:noFill/>
          <a:ln>
            <a:noFill/>
          </a:ln>
        </p:spPr>
      </p:pic>
      <p:sp>
        <p:nvSpPr>
          <p:cNvPr id="7" name="Line 3"/>
          <p:cNvSpPr>
            <a:spLocks noChangeShapeType="1"/>
          </p:cNvSpPr>
          <p:nvPr/>
        </p:nvSpPr>
        <p:spPr bwMode="auto">
          <a:xfrm>
            <a:off x="455615" y="1385046"/>
            <a:ext cx="8226425"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lIns="91418" tIns="45709" rIns="91418" bIns="45709"/>
          <a:lstStyle/>
          <a:p>
            <a:pPr fontAlgn="base">
              <a:spcBef>
                <a:spcPct val="0"/>
              </a:spcBef>
              <a:spcAft>
                <a:spcPct val="0"/>
              </a:spcAft>
              <a:defRPr/>
            </a:pPr>
            <a:endParaRPr lang="en-US" dirty="0">
              <a:solidFill>
                <a:srgbClr val="000000"/>
              </a:solidFill>
            </a:endParaRPr>
          </a:p>
        </p:txBody>
      </p:sp>
      <p:sp>
        <p:nvSpPr>
          <p:cNvPr id="9" name="Subtitle 2"/>
          <p:cNvSpPr>
            <a:spLocks noGrp="1"/>
          </p:cNvSpPr>
          <p:nvPr>
            <p:ph type="subTitle" idx="1"/>
          </p:nvPr>
        </p:nvSpPr>
        <p:spPr>
          <a:xfrm>
            <a:off x="474451" y="2143177"/>
            <a:ext cx="8226425" cy="1066800"/>
          </a:xfrm>
        </p:spPr>
        <p:txBody>
          <a:bodyPr rtlCol="0">
            <a:noAutofit/>
          </a:bodyPr>
          <a:lstStyle/>
          <a:p>
            <a:pPr fontAlgn="auto">
              <a:spcAft>
                <a:spcPts val="1200"/>
              </a:spcAft>
              <a:buClr>
                <a:schemeClr val="accent2">
                  <a:lumMod val="50000"/>
                </a:schemeClr>
              </a:buClr>
              <a:defRPr/>
            </a:pPr>
            <a:r>
              <a:rPr lang="en-US" sz="2000" kern="1200" cap="small" dirty="0">
                <a:solidFill>
                  <a:schemeClr val="tx1"/>
                </a:solidFill>
                <a:latin typeface="Adobe Garamond Pro Bold" pitchFamily="18" charset="0"/>
                <a:cs typeface="+mn-cs"/>
              </a:rPr>
              <a:t>ISO-NE CONE and ORTP Analysis</a:t>
            </a:r>
          </a:p>
          <a:p>
            <a:pPr fontAlgn="auto">
              <a:spcAft>
                <a:spcPts val="5400"/>
              </a:spcAft>
              <a:buClr>
                <a:schemeClr val="accent2">
                  <a:lumMod val="50000"/>
                </a:schemeClr>
              </a:buClr>
              <a:defRPr/>
            </a:pPr>
            <a:r>
              <a:rPr lang="en-US" sz="1600" kern="1200" cap="small" dirty="0">
                <a:solidFill>
                  <a:schemeClr val="tx1"/>
                </a:solidFill>
                <a:latin typeface="Adobe Garamond Pro Bold" pitchFamily="18" charset="0"/>
              </a:rPr>
              <a:t>August 16, 2016</a:t>
            </a:r>
          </a:p>
          <a:p>
            <a:pPr fontAlgn="auto">
              <a:spcAft>
                <a:spcPts val="1200"/>
              </a:spcAft>
              <a:buClr>
                <a:schemeClr val="accent2">
                  <a:lumMod val="50000"/>
                </a:schemeClr>
              </a:buClr>
              <a:defRPr/>
            </a:pPr>
            <a:endParaRPr lang="en-US" sz="1600" kern="1200" cap="small" dirty="0">
              <a:solidFill>
                <a:schemeClr val="tx1"/>
              </a:solidFill>
              <a:latin typeface="Adobe Garamond Pro Bold" pitchFamily="18" charset="0"/>
              <a:cs typeface="+mn-cs"/>
            </a:endParaRPr>
          </a:p>
          <a:p>
            <a:pPr fontAlgn="auto">
              <a:spcAft>
                <a:spcPts val="1200"/>
              </a:spcAft>
              <a:buClr>
                <a:schemeClr val="accent2">
                  <a:lumMod val="50000"/>
                </a:schemeClr>
              </a:buClr>
              <a:defRPr/>
            </a:pPr>
            <a:endParaRPr lang="en-US" sz="1600" kern="1200" cap="small" dirty="0">
              <a:solidFill>
                <a:schemeClr val="tx1"/>
              </a:solidFill>
              <a:latin typeface="Adobe Garamond Pro Bold" pitchFamily="18" charset="0"/>
              <a:cs typeface="+mn-cs"/>
            </a:endParaRPr>
          </a:p>
          <a:p>
            <a:pPr fontAlgn="auto">
              <a:spcAft>
                <a:spcPts val="1200"/>
              </a:spcAft>
              <a:buClr>
                <a:schemeClr val="accent2">
                  <a:lumMod val="50000"/>
                </a:schemeClr>
              </a:buClr>
              <a:defRPr/>
            </a:pPr>
            <a:endParaRPr lang="en-US" sz="1600" kern="1200" cap="small" dirty="0">
              <a:solidFill>
                <a:schemeClr val="tx1"/>
              </a:solidFill>
              <a:latin typeface="Adobe Garamond Pro Bold" pitchFamily="18" charset="0"/>
              <a:cs typeface="+mn-cs"/>
            </a:endParaRPr>
          </a:p>
          <a:p>
            <a:pPr fontAlgn="auto">
              <a:spcAft>
                <a:spcPts val="1200"/>
              </a:spcAft>
              <a:buClr>
                <a:schemeClr val="accent2">
                  <a:lumMod val="50000"/>
                </a:schemeClr>
              </a:buClr>
              <a:defRPr/>
            </a:pPr>
            <a:endParaRPr lang="en-US" sz="1600" kern="1200" cap="small" dirty="0">
              <a:solidFill>
                <a:schemeClr val="tx1"/>
              </a:solidFill>
              <a:latin typeface="Adobe Garamond Pro Bold" pitchFamily="18" charset="0"/>
              <a:cs typeface="+mn-cs"/>
            </a:endParaRPr>
          </a:p>
          <a:p>
            <a:pPr fontAlgn="auto">
              <a:spcAft>
                <a:spcPts val="1200"/>
              </a:spcAft>
              <a:buClr>
                <a:schemeClr val="accent2">
                  <a:lumMod val="50000"/>
                </a:schemeClr>
              </a:buClr>
              <a:defRPr/>
            </a:pPr>
            <a:endParaRPr lang="en-US" sz="1600" kern="1200" cap="small" dirty="0">
              <a:solidFill>
                <a:schemeClr val="tx1"/>
              </a:solidFill>
              <a:latin typeface="Adobe Garamond Pro Bold" pitchFamily="18" charset="0"/>
              <a:cs typeface="+mn-cs"/>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xmlns="" val="0"/>
              </a:ext>
            </a:extLst>
          </a:blip>
          <a:srcRect b="7885"/>
          <a:stretch/>
        </p:blipFill>
        <p:spPr>
          <a:xfrm>
            <a:off x="1291080" y="3087149"/>
            <a:ext cx="6555493" cy="2905125"/>
          </a:xfrm>
          <a:prstGeom prst="rect">
            <a:avLst/>
          </a:prstGeom>
        </p:spPr>
      </p:pic>
      <p:sp>
        <p:nvSpPr>
          <p:cNvPr id="8" name="Rectangle 7"/>
          <p:cNvSpPr/>
          <p:nvPr/>
        </p:nvSpPr>
        <p:spPr>
          <a:xfrm>
            <a:off x="7309260" y="6477000"/>
            <a:ext cx="1556836" cy="184666"/>
          </a:xfrm>
          <a:prstGeom prst="rect">
            <a:avLst/>
          </a:prstGeom>
        </p:spPr>
        <p:txBody>
          <a:bodyPr wrap="none">
            <a:spAutoFit/>
          </a:bodyPr>
          <a:lstStyle/>
          <a:p>
            <a:pPr marL="0" marR="0" algn="ctr" fontAlgn="base">
              <a:spcBef>
                <a:spcPts val="0"/>
              </a:spcBef>
              <a:spcAft>
                <a:spcPts val="0"/>
              </a:spcAft>
            </a:pPr>
            <a:r>
              <a:rPr lang="en-US" sz="600" kern="1200" dirty="0">
                <a:solidFill>
                  <a:schemeClr val="accent6">
                    <a:lumMod val="75000"/>
                  </a:schemeClr>
                </a:solidFill>
                <a:effectLst/>
                <a:latin typeface="Palatino Linotype"/>
                <a:ea typeface="MS PGothic"/>
                <a:cs typeface="Times New Roman"/>
              </a:rPr>
              <a:t>© Concentric Energy Advisors, Inc. 2016</a:t>
            </a:r>
            <a:endParaRPr lang="en-US" sz="1200" dirty="0">
              <a:solidFill>
                <a:schemeClr val="accent6">
                  <a:lumMod val="75000"/>
                </a:schemeClr>
              </a:solidFill>
              <a:effectLst/>
              <a:latin typeface="Times New Roman"/>
              <a:ea typeface="Times New Roman"/>
            </a:endParaRPr>
          </a:p>
        </p:txBody>
      </p:sp>
      <p:pic>
        <p:nvPicPr>
          <p:cNvPr id="3" name="Picture 2"/>
          <p:cNvPicPr>
            <a:picLocks noChangeAspect="1"/>
          </p:cNvPicPr>
          <p:nvPr/>
        </p:nvPicPr>
        <p:blipFill>
          <a:blip r:embed="rId5" cstate="print"/>
          <a:stretch>
            <a:fillRect/>
          </a:stretch>
        </p:blipFill>
        <p:spPr>
          <a:xfrm>
            <a:off x="455615" y="303350"/>
            <a:ext cx="1040953" cy="865797"/>
          </a:xfrm>
          <a:prstGeom prst="rect">
            <a:avLst/>
          </a:prstGeom>
        </p:spPr>
      </p:pic>
      <p:pic>
        <p:nvPicPr>
          <p:cNvPr id="4" name="Picture 3"/>
          <p:cNvPicPr>
            <a:picLocks noChangeAspect="1"/>
          </p:cNvPicPr>
          <p:nvPr/>
        </p:nvPicPr>
        <p:blipFill>
          <a:blip r:embed="rId6" cstate="print"/>
          <a:stretch>
            <a:fillRect/>
          </a:stretch>
        </p:blipFill>
        <p:spPr>
          <a:xfrm>
            <a:off x="2971801" y="3233038"/>
            <a:ext cx="3200400" cy="2549686"/>
          </a:xfrm>
          <a:prstGeom prst="rect">
            <a:avLst/>
          </a:prstGeom>
        </p:spPr>
      </p:pic>
      <p:sp>
        <p:nvSpPr>
          <p:cNvPr id="10" name="TextBox 9"/>
          <p:cNvSpPr txBox="1"/>
          <p:nvPr/>
        </p:nvSpPr>
        <p:spPr>
          <a:xfrm>
            <a:off x="2743200" y="6015335"/>
            <a:ext cx="3429000" cy="338554"/>
          </a:xfrm>
          <a:prstGeom prst="rect">
            <a:avLst/>
          </a:prstGeom>
          <a:noFill/>
        </p:spPr>
        <p:txBody>
          <a:bodyPr wrap="square" rtlCol="0">
            <a:spAutoFit/>
          </a:bodyPr>
          <a:lstStyle/>
          <a:p>
            <a:pPr algn="ctr"/>
            <a:r>
              <a:rPr lang="en-US" sz="1600" cap="small" dirty="0"/>
              <a:t>ISO-NE Public</a:t>
            </a:r>
          </a:p>
        </p:txBody>
      </p:sp>
    </p:spTree>
    <p:extLst>
      <p:ext uri="{BB962C8B-B14F-4D97-AF65-F5344CB8AC3E}">
        <p14:creationId xmlns:p14="http://schemas.microsoft.com/office/powerpoint/2010/main" xmlns="" val="3091952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2425" y="274638"/>
            <a:ext cx="8686800" cy="563562"/>
          </a:xfrm>
        </p:spPr>
        <p:txBody>
          <a:bodyPr/>
          <a:lstStyle/>
          <a:p>
            <a:r>
              <a:rPr lang="en-US" dirty="0"/>
              <a:t>Assumptions: Approach and Preliminary Recommendations (cont’d)</a:t>
            </a:r>
          </a:p>
        </p:txBody>
      </p:sp>
      <p:sp>
        <p:nvSpPr>
          <p:cNvPr id="3" name="Content Placeholder 2"/>
          <p:cNvSpPr>
            <a:spLocks noGrp="1"/>
          </p:cNvSpPr>
          <p:nvPr>
            <p:ph type="body" sz="quarter" idx="10"/>
          </p:nvPr>
        </p:nvSpPr>
        <p:spPr>
          <a:xfrm>
            <a:off x="457200" y="1066800"/>
            <a:ext cx="8229600" cy="5029200"/>
          </a:xfrm>
          <a:solidFill>
            <a:schemeClr val="bg1"/>
          </a:solidFill>
        </p:spPr>
        <p:txBody>
          <a:bodyPr>
            <a:normAutofit/>
          </a:bodyPr>
          <a:lstStyle/>
          <a:p>
            <a:pPr marL="285750" lvl="1">
              <a:lnSpc>
                <a:spcPct val="134000"/>
              </a:lnSpc>
              <a:spcBef>
                <a:spcPts val="0"/>
              </a:spcBef>
              <a:spcAft>
                <a:spcPts val="0"/>
              </a:spcAft>
              <a:buClr>
                <a:srgbClr val="9D936F">
                  <a:lumMod val="50000"/>
                </a:srgbClr>
              </a:buClr>
              <a:buFont typeface="Arial" panose="020B0604020202020204" pitchFamily="34" charset="0"/>
              <a:buChar char="•"/>
            </a:pPr>
            <a:r>
              <a:rPr lang="en-US" sz="1900" dirty="0">
                <a:solidFill>
                  <a:srgbClr val="DC9E1F">
                    <a:lumMod val="10000"/>
                  </a:srgbClr>
                </a:solidFill>
              </a:rPr>
              <a:t>Plant Size and Configuration</a:t>
            </a:r>
          </a:p>
          <a:p>
            <a:pPr marL="685800" lvl="2">
              <a:lnSpc>
                <a:spcPct val="134000"/>
              </a:lnSpc>
              <a:spcBef>
                <a:spcPts val="0"/>
              </a:spcBef>
              <a:spcAft>
                <a:spcPts val="0"/>
              </a:spcAft>
              <a:buClr>
                <a:srgbClr val="9D936F">
                  <a:lumMod val="50000"/>
                </a:srgbClr>
              </a:buClr>
              <a:buFont typeface="Arial" panose="020B0604020202020204" pitchFamily="34" charset="0"/>
              <a:buChar char="•"/>
            </a:pPr>
            <a:r>
              <a:rPr lang="en-US" sz="1700" dirty="0">
                <a:solidFill>
                  <a:srgbClr val="DC9E1F">
                    <a:lumMod val="10000"/>
                  </a:srgbClr>
                </a:solidFill>
              </a:rPr>
              <a:t>Based on likely anticipated market drivers such as baseload, peaking, fast to market, and flexible operation</a:t>
            </a:r>
          </a:p>
          <a:p>
            <a:pPr marL="685800" lvl="2">
              <a:lnSpc>
                <a:spcPct val="134000"/>
              </a:lnSpc>
              <a:spcBef>
                <a:spcPts val="0"/>
              </a:spcBef>
              <a:spcAft>
                <a:spcPts val="0"/>
              </a:spcAft>
              <a:buClr>
                <a:srgbClr val="9D936F">
                  <a:lumMod val="50000"/>
                </a:srgbClr>
              </a:buClr>
              <a:buFont typeface="Arial" panose="020B0604020202020204" pitchFamily="34" charset="0"/>
              <a:buChar char="•"/>
            </a:pPr>
            <a:r>
              <a:rPr lang="en-US" sz="1700" dirty="0">
                <a:solidFill>
                  <a:srgbClr val="DC9E1F">
                    <a:lumMod val="10000"/>
                  </a:srgbClr>
                </a:solidFill>
              </a:rPr>
              <a:t>Plant capacity based on the market history of specific technologies utilized to address market needs </a:t>
            </a:r>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900" dirty="0"/>
              <a:t>Interconnection Assumptions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700" dirty="0">
                <a:solidFill>
                  <a:schemeClr val="tx1"/>
                </a:solidFill>
              </a:rPr>
              <a:t>Gas – 2 mile interconnection plus metering station</a:t>
            </a:r>
            <a:endParaRPr lang="en-US" sz="1600" dirty="0">
              <a:solidFill>
                <a:schemeClr val="tx1"/>
              </a:solidFill>
            </a:endParaRP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700" dirty="0">
                <a:solidFill>
                  <a:schemeClr val="tx1"/>
                </a:solidFill>
              </a:rPr>
              <a:t>Electrical -  2 mile interconnection to the 345kV system plus network upgrades </a:t>
            </a:r>
            <a:endParaRPr lang="en-US" sz="1600" dirty="0">
              <a:solidFill>
                <a:schemeClr val="tx1"/>
              </a:solidFill>
            </a:endParaRPr>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900" dirty="0"/>
              <a:t>Dual Fuel Assumptions </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700" dirty="0"/>
              <a:t>Liquefied Petroleum Gas (LPG), Liquefied Natural Gas (LNG), and No. 2 oil were considered</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700" dirty="0"/>
              <a:t>No. 2 oil is by far the most commonly installed backup fuel utilized, and public cost estimates are available</a:t>
            </a:r>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p:txBody>
      </p:sp>
    </p:spTree>
    <p:extLst>
      <p:ext uri="{BB962C8B-B14F-4D97-AF65-F5344CB8AC3E}">
        <p14:creationId xmlns:p14="http://schemas.microsoft.com/office/powerpoint/2010/main" xmlns="" val="1735583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57200" y="1066800"/>
            <a:ext cx="8229600" cy="5105400"/>
          </a:xfrm>
          <a:solidFill>
            <a:schemeClr val="bg1"/>
          </a:solidFill>
        </p:spPr>
        <p:txBody>
          <a:bodyPr>
            <a:normAutofit/>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2000" dirty="0"/>
              <a:t>Environmental Assumptions </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800" dirty="0"/>
              <a:t>Based on ease of permitting and proven methods for New England project development</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800" dirty="0"/>
              <a:t>All technologies include:</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600" dirty="0"/>
              <a:t>Selective Catalytic Reduction (SCR) devices</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600" dirty="0"/>
              <a:t>Combined Cycle also includes a Carbon Monoxide (CO) catalyst</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800" dirty="0"/>
              <a:t>Cooling System Assumptions</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600" dirty="0"/>
              <a:t>All plants utilize dry cooling systems to ease permitting </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600" dirty="0"/>
              <a:t>Dry cooling is a well proven method for development projects in New England</a:t>
            </a:r>
          </a:p>
          <a:p>
            <a:pPr marL="285750" lvl="1">
              <a:lnSpc>
                <a:spcPct val="134000"/>
              </a:lnSpc>
              <a:spcBef>
                <a:spcPts val="0"/>
              </a:spcBef>
              <a:spcAft>
                <a:spcPts val="0"/>
              </a:spcAft>
              <a:buClr>
                <a:schemeClr val="accent6">
                  <a:lumMod val="50000"/>
                </a:schemeClr>
              </a:buClr>
              <a:buFont typeface="Arial" panose="020B0604020202020204" pitchFamily="34" charset="0"/>
              <a:buChar char="•"/>
            </a:pPr>
            <a:endParaRPr lang="en-US" sz="19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p:txBody>
      </p:sp>
      <p:sp>
        <p:nvSpPr>
          <p:cNvPr id="7" name="Title 1"/>
          <p:cNvSpPr>
            <a:spLocks noGrp="1"/>
          </p:cNvSpPr>
          <p:nvPr>
            <p:ph type="title"/>
          </p:nvPr>
        </p:nvSpPr>
        <p:spPr>
          <a:xfrm>
            <a:off x="352425" y="274638"/>
            <a:ext cx="8686800" cy="563562"/>
          </a:xfrm>
        </p:spPr>
        <p:txBody>
          <a:bodyPr/>
          <a:lstStyle/>
          <a:p>
            <a:r>
              <a:rPr lang="en-US" dirty="0"/>
              <a:t>Assumptions: Approach and Preliminary Recommendations (cont’d)</a:t>
            </a:r>
          </a:p>
        </p:txBody>
      </p:sp>
    </p:spTree>
    <p:extLst>
      <p:ext uri="{BB962C8B-B14F-4D97-AF65-F5344CB8AC3E}">
        <p14:creationId xmlns:p14="http://schemas.microsoft.com/office/powerpoint/2010/main" xmlns="" val="68795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CONE Specifications:  Simple Cycle Gas Turbine</a:t>
            </a:r>
          </a:p>
        </p:txBody>
      </p:sp>
    </p:spTree>
    <p:extLst>
      <p:ext uri="{BB962C8B-B14F-4D97-AF65-F5344CB8AC3E}">
        <p14:creationId xmlns:p14="http://schemas.microsoft.com/office/powerpoint/2010/main" xmlns="" val="25691832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Simple Cycle Gas Turbine GE 7HA.02</a:t>
            </a:r>
          </a:p>
        </p:txBody>
      </p:sp>
      <p:sp>
        <p:nvSpPr>
          <p:cNvPr id="3" name="Content Placeholder 2"/>
          <p:cNvSpPr>
            <a:spLocks noGrp="1"/>
          </p:cNvSpPr>
          <p:nvPr>
            <p:ph type="body" sz="quarter" idx="10"/>
          </p:nvPr>
        </p:nvSpPr>
        <p:spPr>
          <a:xfrm>
            <a:off x="457200" y="1066800"/>
            <a:ext cx="8229600" cy="3048000"/>
          </a:xfrm>
          <a:solidFill>
            <a:schemeClr val="bg1"/>
          </a:solidFill>
        </p:spPr>
        <p:txBody>
          <a:bodyPr>
            <a:normAutofit/>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solidFill>
                  <a:schemeClr val="tx1"/>
                </a:solidFill>
              </a:rPr>
              <a:t>Characteristics of the 7HA.02</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Technology</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Size</a:t>
            </a:r>
          </a:p>
          <a:p>
            <a:pPr marL="1601735" lvl="3">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Large Frame machine designed with latest materials and combustion technology available</a:t>
            </a:r>
          </a:p>
          <a:p>
            <a:pPr marL="1601735" lvl="3">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Highest capacity available for a simple cycle machine</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Efficiency</a:t>
            </a:r>
          </a:p>
          <a:p>
            <a:pPr marL="1601735" lvl="3">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High simple cycle efficiency</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Flexibility</a:t>
            </a:r>
          </a:p>
          <a:p>
            <a:pPr marL="1601735" lvl="3">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GT has a low minimum load point and high ramp rates for flexible operation</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Basis for a combined-cycle</a:t>
            </a:r>
          </a:p>
          <a:p>
            <a:pPr marL="1601735" lvl="3">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If arranged properly can become the basis for a future combined cycle</a:t>
            </a:r>
            <a:endParaRPr lang="en-US" dirty="0"/>
          </a:p>
        </p:txBody>
      </p:sp>
      <p:grpSp>
        <p:nvGrpSpPr>
          <p:cNvPr id="7" name="Group 6"/>
          <p:cNvGrpSpPr/>
          <p:nvPr/>
        </p:nvGrpSpPr>
        <p:grpSpPr>
          <a:xfrm>
            <a:off x="2590800" y="4191000"/>
            <a:ext cx="3352800" cy="1981200"/>
            <a:chOff x="2819400" y="3657600"/>
            <a:chExt cx="3543300" cy="2353212"/>
          </a:xfrm>
        </p:grpSpPr>
        <p:sp>
          <p:nvSpPr>
            <p:cNvPr id="5" name="TextBox 4"/>
            <p:cNvSpPr txBox="1"/>
            <p:nvPr/>
          </p:nvSpPr>
          <p:spPr>
            <a:xfrm>
              <a:off x="4229100" y="5826146"/>
              <a:ext cx="723900" cy="184666"/>
            </a:xfrm>
            <a:prstGeom prst="rect">
              <a:avLst/>
            </a:prstGeom>
            <a:noFill/>
          </p:spPr>
          <p:txBody>
            <a:bodyPr wrap="square" rtlCol="0">
              <a:spAutoFit/>
            </a:bodyPr>
            <a:lstStyle/>
            <a:p>
              <a:r>
                <a:rPr lang="en-US" sz="600" dirty="0"/>
                <a:t>Reference: GE</a:t>
              </a:r>
            </a:p>
          </p:txBody>
        </p:sp>
        <p:pic>
          <p:nvPicPr>
            <p:cNvPr id="4098" name="Picture 2" descr="C:\Users\pau77459\Documents\ISO_NE\CONE with Concentric Advisors\7HA02_gasturbineworlddotco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9400" y="3657600"/>
              <a:ext cx="3543300" cy="216854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99231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Simple Cycle Gas Turbine GE 7HA.02</a:t>
            </a:r>
          </a:p>
        </p:txBody>
      </p:sp>
      <p:graphicFrame>
        <p:nvGraphicFramePr>
          <p:cNvPr id="6" name="Table 5"/>
          <p:cNvGraphicFramePr>
            <a:graphicFrameLocks noGrp="1"/>
          </p:cNvGraphicFramePr>
          <p:nvPr>
            <p:extLst>
              <p:ext uri="{D42A27DB-BD31-4B8C-83A1-F6EECF244321}">
                <p14:modId xmlns:p14="http://schemas.microsoft.com/office/powerpoint/2010/main" xmlns="" val="3327650358"/>
              </p:ext>
            </p:extLst>
          </p:nvPr>
        </p:nvGraphicFramePr>
        <p:xfrm>
          <a:off x="1295400" y="1066800"/>
          <a:ext cx="6969760" cy="5191760"/>
        </p:xfrm>
        <a:graphic>
          <a:graphicData uri="http://schemas.openxmlformats.org/drawingml/2006/table">
            <a:tbl>
              <a:tblPr firstRow="1" bandRow="1">
                <a:tableStyleId>{5940675A-B579-460E-94D1-54222C63F5DA}</a:tableStyleId>
              </a:tblPr>
              <a:tblGrid>
                <a:gridCol w="2712720">
                  <a:extLst>
                    <a:ext uri="{9D8B030D-6E8A-4147-A177-3AD203B41FA5}">
                      <a16:colId xmlns="" xmlns:a16="http://schemas.microsoft.com/office/drawing/2014/main" val="1273943579"/>
                    </a:ext>
                  </a:extLst>
                </a:gridCol>
                <a:gridCol w="4257040">
                  <a:extLst>
                    <a:ext uri="{9D8B030D-6E8A-4147-A177-3AD203B41FA5}">
                      <a16:colId xmlns="" xmlns:a16="http://schemas.microsoft.com/office/drawing/2014/main" val="3285005363"/>
                    </a:ext>
                  </a:extLst>
                </a:gridCol>
              </a:tblGrid>
              <a:tr h="370840">
                <a:tc>
                  <a:txBody>
                    <a:bodyPr/>
                    <a:lstStyle/>
                    <a:p>
                      <a:r>
                        <a:rPr lang="en-US" sz="1600" b="1" dirty="0"/>
                        <a:t>Turbine model</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7HA.02</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429432196"/>
                  </a:ext>
                </a:extLst>
              </a:tr>
              <a:tr h="370840">
                <a:tc>
                  <a:txBody>
                    <a:bodyPr/>
                    <a:lstStyle/>
                    <a:p>
                      <a:r>
                        <a:rPr lang="en-US" sz="1600" b="1" dirty="0"/>
                        <a:t>Configuration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Simple cycle</a:t>
                      </a:r>
                      <a:r>
                        <a:rPr lang="en-US" sz="1600" baseline="0" dirty="0"/>
                        <a:t> frame machine</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29567300"/>
                  </a:ext>
                </a:extLst>
              </a:tr>
              <a:tr h="370840">
                <a:tc>
                  <a:txBody>
                    <a:bodyPr/>
                    <a:lstStyle/>
                    <a:p>
                      <a:r>
                        <a:rPr lang="en-US" sz="1600" b="1" dirty="0"/>
                        <a:t>Net plant</a:t>
                      </a:r>
                      <a:r>
                        <a:rPr lang="en-US" sz="1600" b="1" baseline="0" dirty="0"/>
                        <a:t> capacity (MW)</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338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396447152"/>
                  </a:ext>
                </a:extLst>
              </a:tr>
              <a:tr h="370840">
                <a:tc>
                  <a:txBody>
                    <a:bodyPr/>
                    <a:lstStyle/>
                    <a:p>
                      <a:r>
                        <a:rPr lang="en-US" sz="1600" b="1" dirty="0"/>
                        <a:t>Location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Bristol County, Massachusetts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23320193"/>
                  </a:ext>
                </a:extLst>
              </a:tr>
              <a:tr h="370840">
                <a:tc>
                  <a:txBody>
                    <a:bodyPr/>
                    <a:lstStyle/>
                    <a:p>
                      <a:r>
                        <a:rPr lang="en-US" sz="1600" b="1" dirty="0"/>
                        <a:t>Cooling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Fin fan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701294047"/>
                  </a:ext>
                </a:extLst>
              </a:tr>
              <a:tr h="370840">
                <a:tc>
                  <a:txBody>
                    <a:bodyPr/>
                    <a:lstStyle/>
                    <a:p>
                      <a:r>
                        <a:rPr lang="en-US" sz="1600" b="1" dirty="0"/>
                        <a:t>Power augmentation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Evaporative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1966374"/>
                  </a:ext>
                </a:extLst>
              </a:tr>
              <a:tr h="370840">
                <a:tc>
                  <a:txBody>
                    <a:bodyPr/>
                    <a:lstStyle/>
                    <a:p>
                      <a:r>
                        <a:rPr lang="en-US" sz="1600" b="1" dirty="0"/>
                        <a:t>Net heat rate (Btu/kWh)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9,220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11640814"/>
                  </a:ext>
                </a:extLst>
              </a:tr>
              <a:tr h="370840">
                <a:tc>
                  <a:txBody>
                    <a:bodyPr/>
                    <a:lstStyle/>
                    <a:p>
                      <a:r>
                        <a:rPr lang="en-US" sz="1600" b="1" dirty="0"/>
                        <a:t>Environmental controls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Selective catalytic</a:t>
                      </a:r>
                      <a:r>
                        <a:rPr lang="en-US" sz="1600" baseline="0" dirty="0"/>
                        <a:t> reduction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9387545"/>
                  </a:ext>
                </a:extLst>
              </a:tr>
              <a:tr h="370840">
                <a:tc>
                  <a:txBody>
                    <a:bodyPr/>
                    <a:lstStyle/>
                    <a:p>
                      <a:r>
                        <a:rPr lang="en-US" sz="1600" b="1" dirty="0"/>
                        <a:t>Duel-fuel</a:t>
                      </a:r>
                      <a:r>
                        <a:rPr lang="en-US" sz="1600" b="1" baseline="0" dirty="0"/>
                        <a:t> capability</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Natural</a:t>
                      </a:r>
                      <a:r>
                        <a:rPr lang="en-US" sz="1600" baseline="0" dirty="0"/>
                        <a:t> gas w/ No. 2 oil backup</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752223737"/>
                  </a:ext>
                </a:extLst>
              </a:tr>
              <a:tr h="370840">
                <a:tc>
                  <a:txBody>
                    <a:bodyPr/>
                    <a:lstStyle/>
                    <a:p>
                      <a:r>
                        <a:rPr lang="en-US" sz="1600" b="1" dirty="0"/>
                        <a:t>Black start?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94797356"/>
                  </a:ext>
                </a:extLst>
              </a:tr>
              <a:tr h="370840">
                <a:tc>
                  <a:txBody>
                    <a:bodyPr/>
                    <a:lstStyle/>
                    <a:p>
                      <a:r>
                        <a:rPr lang="en-US" sz="1600" b="1" dirty="0"/>
                        <a:t>On-site</a:t>
                      </a:r>
                      <a:r>
                        <a:rPr lang="en-US" sz="1600" b="1" baseline="0" dirty="0"/>
                        <a:t> gas compression?</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59854943"/>
                  </a:ext>
                </a:extLst>
              </a:tr>
              <a:tr h="370840">
                <a:tc>
                  <a:txBody>
                    <a:bodyPr/>
                    <a:lstStyle/>
                    <a:p>
                      <a:r>
                        <a:rPr lang="en-US" sz="1600" b="1" dirty="0"/>
                        <a:t>Gas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Onsite</a:t>
                      </a:r>
                      <a:r>
                        <a:rPr lang="en-US" sz="1600" baseline="0" dirty="0"/>
                        <a:t> connection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4407465"/>
                  </a:ext>
                </a:extLst>
              </a:tr>
              <a:tr h="370840">
                <a:tc>
                  <a:txBody>
                    <a:bodyPr/>
                    <a:lstStyle/>
                    <a:p>
                      <a:r>
                        <a:rPr lang="en-US" sz="1600" b="1" dirty="0"/>
                        <a:t>Electrical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Onsite 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055054021"/>
                  </a:ext>
                </a:extLst>
              </a:tr>
              <a:tr h="370840">
                <a:tc>
                  <a:txBody>
                    <a:bodyPr/>
                    <a:lstStyle/>
                    <a:p>
                      <a:r>
                        <a:rPr lang="en-US" sz="1600" b="1" dirty="0"/>
                        <a:t>Plot</a:t>
                      </a:r>
                      <a:r>
                        <a:rPr lang="en-US" sz="1600" b="1" baseline="0" dirty="0"/>
                        <a:t> size (acres)</a:t>
                      </a:r>
                      <a:endParaRPr lang="en-US" sz="1600" b="1"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8.1</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16920077"/>
                  </a:ext>
                </a:extLst>
              </a:tr>
            </a:tbl>
          </a:graphicData>
        </a:graphic>
      </p:graphicFrame>
    </p:spTree>
    <p:extLst>
      <p:ext uri="{BB962C8B-B14F-4D97-AF65-F5344CB8AC3E}">
        <p14:creationId xmlns:p14="http://schemas.microsoft.com/office/powerpoint/2010/main" xmlns="" val="4067161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Capital Costs:  Simple Cycle Gas Turbine GE 7HA.02</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744485" lvl="1">
              <a:lnSpc>
                <a:spcPct val="124000"/>
              </a:lnSpc>
              <a:spcBef>
                <a:spcPts val="0"/>
              </a:spcBef>
              <a:spcAft>
                <a:spcPts val="0"/>
              </a:spcAft>
              <a:buClr>
                <a:schemeClr val="bg2">
                  <a:lumMod val="10000"/>
                </a:schemeClr>
              </a:buClr>
              <a:buFont typeface="Arial" pitchFamily="34" charset="0"/>
              <a:buChar char="•"/>
            </a:pPr>
            <a:endParaRPr lang="en-US" dirty="0"/>
          </a:p>
          <a:p>
            <a:pPr marL="744485" lvl="1">
              <a:lnSpc>
                <a:spcPct val="124000"/>
              </a:lnSpc>
              <a:spcBef>
                <a:spcPts val="0"/>
              </a:spcBef>
              <a:spcAft>
                <a:spcPts val="600"/>
              </a:spcAft>
              <a:buClr>
                <a:schemeClr val="bg2">
                  <a:lumMod val="10000"/>
                </a:schemeClr>
              </a:buClr>
              <a:buFont typeface="Arial" pitchFamily="34" charset="0"/>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831907469"/>
              </p:ext>
            </p:extLst>
          </p:nvPr>
        </p:nvGraphicFramePr>
        <p:xfrm>
          <a:off x="1066800" y="1095375"/>
          <a:ext cx="7162800" cy="4512159"/>
        </p:xfrm>
        <a:graphic>
          <a:graphicData uri="http://schemas.openxmlformats.org/drawingml/2006/table">
            <a:tbl>
              <a:tblPr firstRow="1" bandRow="1">
                <a:tableStyleId>{5C22544A-7EE6-4342-B048-85BDC9FD1C3A}</a:tableStyleId>
              </a:tblPr>
              <a:tblGrid>
                <a:gridCol w="5252720">
                  <a:extLst>
                    <a:ext uri="{9D8B030D-6E8A-4147-A177-3AD203B41FA5}">
                      <a16:colId xmlns="" xmlns:a16="http://schemas.microsoft.com/office/drawing/2014/main" val="2272908115"/>
                    </a:ext>
                  </a:extLst>
                </a:gridCol>
                <a:gridCol w="1034627">
                  <a:extLst>
                    <a:ext uri="{9D8B030D-6E8A-4147-A177-3AD203B41FA5}">
                      <a16:colId xmlns="" xmlns:a16="http://schemas.microsoft.com/office/drawing/2014/main" val="1148388887"/>
                    </a:ext>
                  </a:extLst>
                </a:gridCol>
                <a:gridCol w="875453">
                  <a:extLst>
                    <a:ext uri="{9D8B030D-6E8A-4147-A177-3AD203B41FA5}">
                      <a16:colId xmlns="" xmlns:a16="http://schemas.microsoft.com/office/drawing/2014/main" val="827023298"/>
                    </a:ext>
                  </a:extLst>
                </a:gridCol>
              </a:tblGrid>
              <a:tr h="268029">
                <a:tc>
                  <a:txBody>
                    <a:bodyPr/>
                    <a:lstStyle/>
                    <a:p>
                      <a:r>
                        <a:rPr lang="en-US" sz="1400" dirty="0"/>
                        <a:t>Cost Component  </a:t>
                      </a:r>
                    </a:p>
                  </a:txBody>
                  <a:tcPr/>
                </a:tc>
                <a:tc>
                  <a:txBody>
                    <a:bodyPr/>
                    <a:lstStyle/>
                    <a:p>
                      <a:pPr algn="r"/>
                      <a:r>
                        <a:rPr lang="en-US" sz="1400" dirty="0"/>
                        <a:t>2016</a:t>
                      </a:r>
                      <a:r>
                        <a:rPr lang="en-US" sz="1400" baseline="0" dirty="0"/>
                        <a:t> $$</a:t>
                      </a:r>
                      <a:endParaRPr lang="en-US" sz="1400" dirty="0"/>
                    </a:p>
                  </a:txBody>
                  <a:tcPr/>
                </a:tc>
                <a:tc>
                  <a:txBody>
                    <a:bodyPr/>
                    <a:lstStyle/>
                    <a:p>
                      <a:pPr algn="r"/>
                      <a:r>
                        <a:rPr lang="en-US" sz="1400" dirty="0"/>
                        <a:t>$/kW</a:t>
                      </a:r>
                    </a:p>
                  </a:txBody>
                  <a:tcPr/>
                </a:tc>
                <a:extLst>
                  <a:ext uri="{0D108BD9-81ED-4DB2-BD59-A6C34878D82A}">
                    <a16:rowId xmlns="" xmlns:a16="http://schemas.microsoft.com/office/drawing/2014/main" val="2243975844"/>
                  </a:ext>
                </a:extLst>
              </a:tr>
              <a:tr h="262622">
                <a:tc>
                  <a:txBody>
                    <a:bodyPr/>
                    <a:lstStyle/>
                    <a:p>
                      <a:pPr algn="l" fontAlgn="b"/>
                      <a:r>
                        <a:rPr lang="en-US" sz="1000" b="0" i="0" u="none" strike="noStrike" dirty="0">
                          <a:effectLst/>
                          <a:latin typeface="Arial"/>
                        </a:rPr>
                        <a:t>  Total Civil/Structural and Architectural</a:t>
                      </a:r>
                    </a:p>
                  </a:txBody>
                  <a:tcPr marL="0" marR="0" marT="0" marB="0" anchor="b"/>
                </a:tc>
                <a:tc>
                  <a:txBody>
                    <a:bodyPr/>
                    <a:lstStyle/>
                    <a:p>
                      <a:pPr algn="r" fontAlgn="b"/>
                      <a:r>
                        <a:rPr lang="en-US" sz="1000" b="0" i="0" u="none" strike="noStrike" dirty="0">
                          <a:effectLst/>
                          <a:latin typeface="Arial"/>
                        </a:rPr>
                        <a:t>16,899,000</a:t>
                      </a:r>
                    </a:p>
                  </a:txBody>
                  <a:tcPr marL="0" marR="0" marT="0" marB="0" anchor="b"/>
                </a:tc>
                <a:tc>
                  <a:txBody>
                    <a:bodyPr/>
                    <a:lstStyle/>
                    <a:p>
                      <a:pPr algn="r" fontAlgn="b"/>
                      <a:r>
                        <a:rPr lang="en-US" sz="1000" b="0" i="0" u="none" strike="noStrike">
                          <a:effectLst/>
                          <a:latin typeface="Arial"/>
                        </a:rPr>
                        <a:t>50</a:t>
                      </a:r>
                    </a:p>
                  </a:txBody>
                  <a:tcPr marL="0" marR="0" marT="0" marB="0" anchor="b"/>
                </a:tc>
                <a:extLst>
                  <a:ext uri="{0D108BD9-81ED-4DB2-BD59-A6C34878D82A}">
                    <a16:rowId xmlns="" xmlns:a16="http://schemas.microsoft.com/office/drawing/2014/main" val="3542276104"/>
                  </a:ext>
                </a:extLst>
              </a:tr>
              <a:tr h="262622">
                <a:tc>
                  <a:txBody>
                    <a:bodyPr/>
                    <a:lstStyle/>
                    <a:p>
                      <a:pPr algn="l" fontAlgn="b"/>
                      <a:r>
                        <a:rPr lang="en-US" sz="1000" b="0" i="0" u="none" strike="noStrike" dirty="0">
                          <a:effectLst/>
                          <a:latin typeface="Arial"/>
                        </a:rPr>
                        <a:t>  Total Mechanical Costs</a:t>
                      </a:r>
                    </a:p>
                  </a:txBody>
                  <a:tcPr marL="0" marR="0" marT="0" marB="0" anchor="b"/>
                </a:tc>
                <a:tc>
                  <a:txBody>
                    <a:bodyPr/>
                    <a:lstStyle/>
                    <a:p>
                      <a:pPr algn="r" fontAlgn="b"/>
                      <a:r>
                        <a:rPr lang="en-US" sz="1000" b="0" i="0" u="none" strike="noStrike">
                          <a:effectLst/>
                          <a:latin typeface="Arial"/>
                        </a:rPr>
                        <a:t>130,210,000</a:t>
                      </a:r>
                    </a:p>
                  </a:txBody>
                  <a:tcPr marL="0" marR="0" marT="0" marB="0" anchor="b"/>
                </a:tc>
                <a:tc>
                  <a:txBody>
                    <a:bodyPr/>
                    <a:lstStyle/>
                    <a:p>
                      <a:pPr algn="r" fontAlgn="b"/>
                      <a:r>
                        <a:rPr lang="en-US" sz="1000" b="0" i="0" u="none" strike="noStrike">
                          <a:effectLst/>
                          <a:latin typeface="Arial"/>
                        </a:rPr>
                        <a:t>385</a:t>
                      </a:r>
                    </a:p>
                  </a:txBody>
                  <a:tcPr marL="0" marR="0" marT="0" marB="0" anchor="b"/>
                </a:tc>
                <a:extLst>
                  <a:ext uri="{0D108BD9-81ED-4DB2-BD59-A6C34878D82A}">
                    <a16:rowId xmlns="" xmlns:a16="http://schemas.microsoft.com/office/drawing/2014/main" val="1073915037"/>
                  </a:ext>
                </a:extLst>
              </a:tr>
              <a:tr h="262622">
                <a:tc>
                  <a:txBody>
                    <a:bodyPr/>
                    <a:lstStyle/>
                    <a:p>
                      <a:pPr algn="l" fontAlgn="b"/>
                      <a:r>
                        <a:rPr lang="en-US" sz="1000" b="0" i="0" u="none" strike="noStrike" kern="1200" dirty="0">
                          <a:solidFill>
                            <a:schemeClr val="dk1"/>
                          </a:solidFill>
                          <a:effectLst/>
                          <a:latin typeface="Arial"/>
                          <a:ea typeface="+mn-ea"/>
                          <a:cs typeface="+mn-cs"/>
                        </a:rPr>
                        <a:t>  Total Electrical Instrumentation and Controls Cost</a:t>
                      </a:r>
                    </a:p>
                  </a:txBody>
                  <a:tcPr marL="0" marR="0" marT="0" marB="0" anchor="b"/>
                </a:tc>
                <a:tc>
                  <a:txBody>
                    <a:bodyPr/>
                    <a:lstStyle/>
                    <a:p>
                      <a:pPr algn="r" fontAlgn="b"/>
                      <a:r>
                        <a:rPr lang="en-US" sz="1000" b="0" i="0" u="none" strike="noStrike" dirty="0">
                          <a:effectLst/>
                          <a:latin typeface="Arial"/>
                        </a:rPr>
                        <a:t>27,482,000</a:t>
                      </a:r>
                    </a:p>
                  </a:txBody>
                  <a:tcPr marL="0" marR="0" marT="0" marB="0" anchor="b"/>
                </a:tc>
                <a:tc>
                  <a:txBody>
                    <a:bodyPr/>
                    <a:lstStyle/>
                    <a:p>
                      <a:pPr algn="r" fontAlgn="b"/>
                      <a:r>
                        <a:rPr lang="en-US" sz="1000" b="0" i="0" u="none" strike="noStrike">
                          <a:effectLst/>
                          <a:latin typeface="Arial"/>
                        </a:rPr>
                        <a:t>81</a:t>
                      </a:r>
                    </a:p>
                  </a:txBody>
                  <a:tcPr marL="0" marR="0" marT="0" marB="0" anchor="b"/>
                </a:tc>
                <a:extLst>
                  <a:ext uri="{0D108BD9-81ED-4DB2-BD59-A6C34878D82A}">
                    <a16:rowId xmlns="" xmlns:a16="http://schemas.microsoft.com/office/drawing/2014/main" val="706271784"/>
                  </a:ext>
                </a:extLst>
              </a:tr>
              <a:tr h="262622">
                <a:tc>
                  <a:txBody>
                    <a:bodyPr/>
                    <a:lstStyle/>
                    <a:p>
                      <a:pPr algn="l" fontAlgn="b"/>
                      <a:r>
                        <a:rPr lang="en-US" sz="1000" b="0" i="0" u="none" strike="noStrike" kern="1200" dirty="0">
                          <a:solidFill>
                            <a:schemeClr val="dk1"/>
                          </a:solidFill>
                          <a:effectLst/>
                          <a:latin typeface="Arial"/>
                          <a:ea typeface="+mn-ea"/>
                          <a:cs typeface="+mn-cs"/>
                        </a:rPr>
                        <a:t>  Total Major Equipment and Construction Cost</a:t>
                      </a:r>
                    </a:p>
                  </a:txBody>
                  <a:tcPr marL="0" marR="0" marT="0" marB="0" anchor="b"/>
                </a:tc>
                <a:tc>
                  <a:txBody>
                    <a:bodyPr/>
                    <a:lstStyle/>
                    <a:p>
                      <a:pPr algn="r" fontAlgn="b"/>
                      <a:r>
                        <a:rPr lang="en-US" sz="1000" b="0" i="0" u="none" strike="noStrike" dirty="0">
                          <a:effectLst/>
                          <a:latin typeface="Arial"/>
                        </a:rPr>
                        <a:t>174,591,000</a:t>
                      </a:r>
                    </a:p>
                  </a:txBody>
                  <a:tcPr marL="0" marR="0" marT="0" marB="0" anchor="b"/>
                </a:tc>
                <a:tc>
                  <a:txBody>
                    <a:bodyPr/>
                    <a:lstStyle/>
                    <a:p>
                      <a:pPr algn="r" fontAlgn="b"/>
                      <a:r>
                        <a:rPr lang="en-US" sz="1000" b="0" i="0" u="none" strike="noStrike">
                          <a:effectLst/>
                          <a:latin typeface="Arial"/>
                        </a:rPr>
                        <a:t>517</a:t>
                      </a:r>
                    </a:p>
                  </a:txBody>
                  <a:tcPr marL="0" marR="0" marT="0" marB="0" anchor="b"/>
                </a:tc>
                <a:extLst>
                  <a:ext uri="{0D108BD9-81ED-4DB2-BD59-A6C34878D82A}">
                    <a16:rowId xmlns="" xmlns:a16="http://schemas.microsoft.com/office/drawing/2014/main" val="4036152478"/>
                  </a:ext>
                </a:extLst>
              </a:tr>
              <a:tr h="262622">
                <a:tc>
                  <a:txBody>
                    <a:bodyPr/>
                    <a:lstStyle/>
                    <a:p>
                      <a:pPr algn="l" fontAlgn="b"/>
                      <a:r>
                        <a:rPr lang="en-US" sz="1000" b="0" i="0" u="none" strike="noStrike" kern="1200" dirty="0">
                          <a:solidFill>
                            <a:schemeClr val="dk1"/>
                          </a:solidFill>
                          <a:effectLst/>
                          <a:latin typeface="Arial"/>
                          <a:ea typeface="+mn-ea"/>
                          <a:cs typeface="+mn-cs"/>
                        </a:rPr>
                        <a:t>  Total Construction Management</a:t>
                      </a:r>
                    </a:p>
                  </a:txBody>
                  <a:tcPr marL="0" marR="0" marT="0" marB="0" anchor="b"/>
                </a:tc>
                <a:tc>
                  <a:txBody>
                    <a:bodyPr/>
                    <a:lstStyle/>
                    <a:p>
                      <a:pPr algn="r" fontAlgn="b"/>
                      <a:r>
                        <a:rPr lang="en-US" sz="1000" b="0" i="0" u="none" strike="noStrike" dirty="0">
                          <a:effectLst/>
                          <a:latin typeface="Arial"/>
                        </a:rPr>
                        <a:t>3,866,000</a:t>
                      </a:r>
                    </a:p>
                  </a:txBody>
                  <a:tcPr marL="0" marR="0" marT="0" marB="0" anchor="b"/>
                </a:tc>
                <a:tc>
                  <a:txBody>
                    <a:bodyPr/>
                    <a:lstStyle/>
                    <a:p>
                      <a:pPr algn="r" fontAlgn="b"/>
                      <a:r>
                        <a:rPr lang="en-US" sz="1000" b="0" i="0" u="none" strike="noStrike">
                          <a:effectLst/>
                          <a:latin typeface="Arial"/>
                        </a:rPr>
                        <a:t>11</a:t>
                      </a:r>
                    </a:p>
                  </a:txBody>
                  <a:tcPr marL="0" marR="0" marT="0" marB="0" anchor="b"/>
                </a:tc>
                <a:extLst>
                  <a:ext uri="{0D108BD9-81ED-4DB2-BD59-A6C34878D82A}">
                    <a16:rowId xmlns="" xmlns:a16="http://schemas.microsoft.com/office/drawing/2014/main" val="4000726164"/>
                  </a:ext>
                </a:extLst>
              </a:tr>
              <a:tr h="268029">
                <a:tc>
                  <a:txBody>
                    <a:bodyPr/>
                    <a:lstStyle/>
                    <a:p>
                      <a:pPr lvl="0" algn="l" fontAlgn="b"/>
                      <a:r>
                        <a:rPr lang="en-US" sz="1000" b="0" i="0" u="none" strike="noStrike" kern="1200" dirty="0">
                          <a:solidFill>
                            <a:schemeClr val="dk1"/>
                          </a:solidFill>
                          <a:effectLst/>
                          <a:latin typeface="Arial"/>
                          <a:ea typeface="+mn-ea"/>
                          <a:cs typeface="+mn-cs"/>
                        </a:rPr>
                        <a:t>  Other Project Costs including Freight, Startup Spares,  A/E support and Startup Testing</a:t>
                      </a:r>
                    </a:p>
                  </a:txBody>
                  <a:tcPr marL="0" marR="0" marT="0" marB="0" anchor="b"/>
                </a:tc>
                <a:tc>
                  <a:txBody>
                    <a:bodyPr/>
                    <a:lstStyle/>
                    <a:p>
                      <a:pPr algn="r" fontAlgn="b"/>
                      <a:r>
                        <a:rPr lang="en-US" sz="1000" b="0" i="0" u="none" strike="noStrike" dirty="0">
                          <a:effectLst/>
                          <a:latin typeface="Arial"/>
                        </a:rPr>
                        <a:t>9,055,000</a:t>
                      </a:r>
                    </a:p>
                  </a:txBody>
                  <a:tcPr marL="0" marR="0" marT="0" marB="0" anchor="b"/>
                </a:tc>
                <a:tc>
                  <a:txBody>
                    <a:bodyPr/>
                    <a:lstStyle/>
                    <a:p>
                      <a:pPr algn="r" fontAlgn="b"/>
                      <a:r>
                        <a:rPr lang="en-US" sz="1000" b="0" i="0" u="none" strike="noStrike">
                          <a:effectLst/>
                          <a:latin typeface="Arial"/>
                        </a:rPr>
                        <a:t>27</a:t>
                      </a:r>
                    </a:p>
                  </a:txBody>
                  <a:tcPr marL="0" marR="0" marT="0" marB="0" anchor="b"/>
                </a:tc>
                <a:extLst>
                  <a:ext uri="{0D108BD9-81ED-4DB2-BD59-A6C34878D82A}">
                    <a16:rowId xmlns="" xmlns:a16="http://schemas.microsoft.com/office/drawing/2014/main" val="988283528"/>
                  </a:ext>
                </a:extLst>
              </a:tr>
              <a:tr h="262622">
                <a:tc>
                  <a:txBody>
                    <a:bodyPr/>
                    <a:lstStyle/>
                    <a:p>
                      <a:pPr lvl="1" algn="l" fontAlgn="b"/>
                      <a:r>
                        <a:rPr lang="en-US" sz="1000" b="1" i="1" u="none" strike="noStrike" kern="1200" dirty="0">
                          <a:solidFill>
                            <a:schemeClr val="dk1"/>
                          </a:solidFill>
                          <a:effectLst/>
                          <a:latin typeface="Arial"/>
                          <a:ea typeface="+mn-ea"/>
                          <a:cs typeface="+mn-cs"/>
                        </a:rPr>
                        <a:t>Subtotal Project Cost</a:t>
                      </a:r>
                    </a:p>
                  </a:txBody>
                  <a:tcPr marL="0" marR="0" marT="0" marB="0" anchor="b"/>
                </a:tc>
                <a:tc>
                  <a:txBody>
                    <a:bodyPr/>
                    <a:lstStyle/>
                    <a:p>
                      <a:pPr algn="r" fontAlgn="b"/>
                      <a:r>
                        <a:rPr lang="en-US" sz="1000" b="1" i="1" u="none" strike="noStrike" dirty="0">
                          <a:effectLst/>
                          <a:latin typeface="Arial"/>
                        </a:rPr>
                        <a:t>187,512,000</a:t>
                      </a:r>
                    </a:p>
                  </a:txBody>
                  <a:tcPr marL="0" marR="0" marT="0" marB="0" anchor="b"/>
                </a:tc>
                <a:tc>
                  <a:txBody>
                    <a:bodyPr/>
                    <a:lstStyle/>
                    <a:p>
                      <a:pPr algn="r" fontAlgn="b"/>
                      <a:r>
                        <a:rPr lang="en-US" sz="1000" b="1" i="1" u="none" strike="noStrike" dirty="0">
                          <a:effectLst/>
                          <a:latin typeface="Arial"/>
                        </a:rPr>
                        <a:t>555</a:t>
                      </a:r>
                    </a:p>
                  </a:txBody>
                  <a:tcPr marL="0" marR="0" marT="0" marB="0" anchor="b"/>
                </a:tc>
                <a:extLst>
                  <a:ext uri="{0D108BD9-81ED-4DB2-BD59-A6C34878D82A}">
                    <a16:rowId xmlns="" xmlns:a16="http://schemas.microsoft.com/office/drawing/2014/main" val="2478895536"/>
                  </a:ext>
                </a:extLst>
              </a:tr>
              <a:tr h="262622">
                <a:tc>
                  <a:txBody>
                    <a:bodyPr/>
                    <a:lstStyle/>
                    <a:p>
                      <a:pPr algn="l" fontAlgn="b"/>
                      <a:r>
                        <a:rPr lang="en-US" sz="1000" b="0" i="0" u="none" strike="noStrike" kern="1200" dirty="0">
                          <a:solidFill>
                            <a:schemeClr val="dk1"/>
                          </a:solidFill>
                          <a:effectLst/>
                          <a:latin typeface="Arial"/>
                          <a:ea typeface="+mn-ea"/>
                          <a:cs typeface="+mn-cs"/>
                        </a:rPr>
                        <a:t>  Project Contingency - 5% on Major Equipment 7% on Balance</a:t>
                      </a:r>
                    </a:p>
                  </a:txBody>
                  <a:tcPr marL="0" marR="0" marT="0" marB="0" anchor="b"/>
                </a:tc>
                <a:tc>
                  <a:txBody>
                    <a:bodyPr/>
                    <a:lstStyle/>
                    <a:p>
                      <a:pPr algn="r" fontAlgn="b"/>
                      <a:r>
                        <a:rPr lang="en-US" sz="1000" b="0" i="0" u="none" strike="noStrike" dirty="0">
                          <a:effectLst/>
                          <a:latin typeface="Arial"/>
                        </a:rPr>
                        <a:t>10,751,000</a:t>
                      </a:r>
                    </a:p>
                  </a:txBody>
                  <a:tcPr marL="0" marR="0" marT="0" marB="0" anchor="b"/>
                </a:tc>
                <a:tc>
                  <a:txBody>
                    <a:bodyPr/>
                    <a:lstStyle/>
                    <a:p>
                      <a:pPr algn="r" fontAlgn="b"/>
                      <a:r>
                        <a:rPr lang="en-US" sz="1000" b="0" i="0" u="none" strike="noStrike" dirty="0">
                          <a:effectLst/>
                          <a:latin typeface="Arial"/>
                        </a:rPr>
                        <a:t>32</a:t>
                      </a:r>
                    </a:p>
                  </a:txBody>
                  <a:tcPr marL="0" marR="0" marT="0" marB="0" anchor="b"/>
                </a:tc>
                <a:extLst>
                  <a:ext uri="{0D108BD9-81ED-4DB2-BD59-A6C34878D82A}">
                    <a16:rowId xmlns="" xmlns:a16="http://schemas.microsoft.com/office/drawing/2014/main" val="1584229318"/>
                  </a:ext>
                </a:extLst>
              </a:tr>
              <a:tr h="262622">
                <a:tc>
                  <a:txBody>
                    <a:bodyPr/>
                    <a:lstStyle/>
                    <a:p>
                      <a:pPr marL="457146" marR="0" lvl="1" indent="0" algn="l" defTabSz="914293" rtl="0" eaLnBrk="1" fontAlgn="b" latinLnBrk="0" hangingPunct="1">
                        <a:lnSpc>
                          <a:spcPct val="100000"/>
                        </a:lnSpc>
                        <a:spcBef>
                          <a:spcPts val="0"/>
                        </a:spcBef>
                        <a:spcAft>
                          <a:spcPts val="0"/>
                        </a:spcAft>
                        <a:buClrTx/>
                        <a:buSzTx/>
                        <a:buFontTx/>
                        <a:buNone/>
                        <a:tabLst/>
                        <a:defRPr/>
                      </a:pPr>
                      <a:r>
                        <a:rPr lang="en-US" sz="1000" b="1" i="1" u="none" strike="noStrike" kern="1200" dirty="0">
                          <a:solidFill>
                            <a:schemeClr val="dk1"/>
                          </a:solidFill>
                          <a:effectLst/>
                          <a:latin typeface="Arial"/>
                          <a:ea typeface="+mn-ea"/>
                          <a:cs typeface="+mn-cs"/>
                        </a:rPr>
                        <a:t>Subtotal Project Cost</a:t>
                      </a:r>
                      <a:r>
                        <a:rPr lang="en-US" sz="1000" b="1" i="1" u="none" strike="noStrike" kern="1200" baseline="0" dirty="0">
                          <a:solidFill>
                            <a:schemeClr val="dk1"/>
                          </a:solidFill>
                          <a:effectLst/>
                          <a:latin typeface="Arial"/>
                          <a:ea typeface="+mn-ea"/>
                          <a:cs typeface="+mn-cs"/>
                        </a:rPr>
                        <a:t> </a:t>
                      </a:r>
                      <a:r>
                        <a:rPr lang="en-US" sz="1000" b="1" i="1" u="none" strike="noStrike" kern="1200" dirty="0">
                          <a:solidFill>
                            <a:schemeClr val="dk1"/>
                          </a:solidFill>
                          <a:effectLst/>
                          <a:latin typeface="Arial"/>
                          <a:ea typeface="+mn-ea"/>
                          <a:cs typeface="+mn-cs"/>
                        </a:rPr>
                        <a:t>with Contingency</a:t>
                      </a:r>
                    </a:p>
                  </a:txBody>
                  <a:tcPr marL="0" marR="0" marT="0" marB="0" anchor="b"/>
                </a:tc>
                <a:tc>
                  <a:txBody>
                    <a:bodyPr/>
                    <a:lstStyle/>
                    <a:p>
                      <a:pPr algn="r" fontAlgn="b"/>
                      <a:r>
                        <a:rPr lang="en-US" sz="1000" b="1" i="1" u="none" strike="noStrike" dirty="0">
                          <a:effectLst/>
                          <a:latin typeface="Arial"/>
                        </a:rPr>
                        <a:t>198,263,000</a:t>
                      </a:r>
                    </a:p>
                  </a:txBody>
                  <a:tcPr marL="0" marR="0" marT="0" marB="0" anchor="b"/>
                </a:tc>
                <a:tc>
                  <a:txBody>
                    <a:bodyPr/>
                    <a:lstStyle/>
                    <a:p>
                      <a:pPr algn="r" fontAlgn="b"/>
                      <a:r>
                        <a:rPr lang="en-US" sz="1000" b="1" i="1" u="none" strike="noStrike" dirty="0">
                          <a:effectLst/>
                          <a:latin typeface="Arial"/>
                        </a:rPr>
                        <a:t>587</a:t>
                      </a:r>
                    </a:p>
                  </a:txBody>
                  <a:tcPr marL="0" marR="0" marT="0" marB="0" anchor="b"/>
                </a:tc>
                <a:extLst>
                  <a:ext uri="{0D108BD9-81ED-4DB2-BD59-A6C34878D82A}">
                    <a16:rowId xmlns="" xmlns:a16="http://schemas.microsoft.com/office/drawing/2014/main" val="4073807369"/>
                  </a:ext>
                </a:extLst>
              </a:tr>
              <a:tr h="262622">
                <a:tc>
                  <a:txBody>
                    <a:bodyPr/>
                    <a:lstStyle/>
                    <a:p>
                      <a:pPr algn="l" fontAlgn="b"/>
                      <a:r>
                        <a:rPr lang="en-US" sz="1000" b="0" i="0" u="none" strike="noStrike" kern="1200" dirty="0">
                          <a:solidFill>
                            <a:schemeClr val="dk1"/>
                          </a:solidFill>
                          <a:effectLst/>
                          <a:latin typeface="Arial"/>
                          <a:ea typeface="+mn-ea"/>
                          <a:cs typeface="+mn-cs"/>
                        </a:rPr>
                        <a:t>  EPC Contractor Fee</a:t>
                      </a:r>
                    </a:p>
                  </a:txBody>
                  <a:tcPr marL="0" marR="0" marT="0" marB="0" anchor="b"/>
                </a:tc>
                <a:tc>
                  <a:txBody>
                    <a:bodyPr/>
                    <a:lstStyle/>
                    <a:p>
                      <a:pPr algn="r" fontAlgn="b"/>
                      <a:r>
                        <a:rPr lang="en-US" sz="1000" b="0" i="0" u="none" strike="noStrike">
                          <a:effectLst/>
                          <a:latin typeface="Arial"/>
                        </a:rPr>
                        <a:t>13,878,000</a:t>
                      </a:r>
                    </a:p>
                  </a:txBody>
                  <a:tcPr marL="0" marR="0" marT="0" marB="0" anchor="b"/>
                </a:tc>
                <a:tc>
                  <a:txBody>
                    <a:bodyPr/>
                    <a:lstStyle/>
                    <a:p>
                      <a:pPr algn="r" fontAlgn="b"/>
                      <a:r>
                        <a:rPr lang="en-US" sz="1000" b="0" i="0" u="none" strike="noStrike" dirty="0">
                          <a:effectLst/>
                          <a:latin typeface="Arial"/>
                        </a:rPr>
                        <a:t>41</a:t>
                      </a:r>
                    </a:p>
                  </a:txBody>
                  <a:tcPr marL="0" marR="0" marT="0" marB="0" anchor="b"/>
                </a:tc>
                <a:extLst>
                  <a:ext uri="{0D108BD9-81ED-4DB2-BD59-A6C34878D82A}">
                    <a16:rowId xmlns="" xmlns:a16="http://schemas.microsoft.com/office/drawing/2014/main" val="685733973"/>
                  </a:ext>
                </a:extLst>
              </a:tr>
              <a:tr h="262622">
                <a:tc>
                  <a:txBody>
                    <a:bodyPr/>
                    <a:lstStyle/>
                    <a:p>
                      <a:pPr lvl="1" algn="l" fontAlgn="b"/>
                      <a:r>
                        <a:rPr lang="en-US" sz="1000" b="1" i="1" u="none" strike="noStrike" kern="1200" dirty="0">
                          <a:solidFill>
                            <a:schemeClr val="dk1"/>
                          </a:solidFill>
                          <a:effectLst/>
                          <a:latin typeface="Arial"/>
                          <a:ea typeface="+mn-ea"/>
                          <a:cs typeface="+mn-cs"/>
                        </a:rPr>
                        <a:t>  Total Project Cost</a:t>
                      </a:r>
                    </a:p>
                  </a:txBody>
                  <a:tcPr marL="0" marR="0" marT="0" marB="0" anchor="b"/>
                </a:tc>
                <a:tc>
                  <a:txBody>
                    <a:bodyPr/>
                    <a:lstStyle/>
                    <a:p>
                      <a:pPr algn="r" fontAlgn="b"/>
                      <a:r>
                        <a:rPr lang="en-US" sz="1000" b="1" i="1" u="none" strike="noStrike" dirty="0">
                          <a:effectLst/>
                          <a:latin typeface="Arial"/>
                        </a:rPr>
                        <a:t>212,141,000</a:t>
                      </a:r>
                    </a:p>
                  </a:txBody>
                  <a:tcPr marL="0" marR="0" marT="0" marB="0" anchor="b"/>
                </a:tc>
                <a:tc>
                  <a:txBody>
                    <a:bodyPr/>
                    <a:lstStyle/>
                    <a:p>
                      <a:pPr algn="r" fontAlgn="b"/>
                      <a:r>
                        <a:rPr lang="en-US" sz="1000" b="1" i="1" u="none" strike="noStrike" dirty="0">
                          <a:effectLst/>
                          <a:latin typeface="Arial"/>
                        </a:rPr>
                        <a:t>628</a:t>
                      </a:r>
                    </a:p>
                  </a:txBody>
                  <a:tcPr marL="0" marR="0" marT="0" marB="0" anchor="b"/>
                </a:tc>
                <a:extLst>
                  <a:ext uri="{0D108BD9-81ED-4DB2-BD59-A6C34878D82A}">
                    <a16:rowId xmlns="" xmlns:a16="http://schemas.microsoft.com/office/drawing/2014/main" val="104085412"/>
                  </a:ext>
                </a:extLst>
              </a:tr>
              <a:tr h="262622">
                <a:tc>
                  <a:txBody>
                    <a:bodyPr/>
                    <a:lstStyle/>
                    <a:p>
                      <a:pPr algn="l" fontAlgn="b"/>
                      <a:r>
                        <a:rPr lang="en-US" sz="1000" b="0" i="0" u="none" strike="noStrike" kern="1200" dirty="0">
                          <a:solidFill>
                            <a:schemeClr val="dk1"/>
                          </a:solidFill>
                          <a:effectLst/>
                          <a:latin typeface="Arial"/>
                          <a:ea typeface="+mn-ea"/>
                          <a:cs typeface="+mn-cs"/>
                        </a:rPr>
                        <a:t>  Owner's Contingency</a:t>
                      </a:r>
                    </a:p>
                  </a:txBody>
                  <a:tcPr marL="0" marR="0" marT="0" marB="0" anchor="b"/>
                </a:tc>
                <a:tc>
                  <a:txBody>
                    <a:bodyPr/>
                    <a:lstStyle/>
                    <a:p>
                      <a:pPr algn="r" fontAlgn="b"/>
                      <a:r>
                        <a:rPr lang="en-US" sz="1000" b="0" i="0" u="none" strike="noStrike" dirty="0">
                          <a:effectLst/>
                          <a:latin typeface="Arial"/>
                        </a:rPr>
                        <a:t>10,607,000</a:t>
                      </a:r>
                    </a:p>
                  </a:txBody>
                  <a:tcPr marL="0" marR="0" marT="0" marB="0" anchor="b"/>
                </a:tc>
                <a:tc>
                  <a:txBody>
                    <a:bodyPr/>
                    <a:lstStyle/>
                    <a:p>
                      <a:pPr algn="r" fontAlgn="b"/>
                      <a:r>
                        <a:rPr lang="en-US" sz="1000" b="0" i="0" u="none" strike="noStrike" dirty="0">
                          <a:effectLst/>
                          <a:latin typeface="Arial"/>
                        </a:rPr>
                        <a:t>31</a:t>
                      </a:r>
                    </a:p>
                  </a:txBody>
                  <a:tcPr marL="0" marR="0" marT="0" marB="0" anchor="b"/>
                </a:tc>
                <a:extLst>
                  <a:ext uri="{0D108BD9-81ED-4DB2-BD59-A6C34878D82A}">
                    <a16:rowId xmlns="" xmlns:a16="http://schemas.microsoft.com/office/drawing/2014/main" val="4281828726"/>
                  </a:ext>
                </a:extLst>
              </a:tr>
              <a:tr h="262622">
                <a:tc>
                  <a:txBody>
                    <a:bodyPr/>
                    <a:lstStyle/>
                    <a:p>
                      <a:pPr lvl="1" algn="l" fontAlgn="b"/>
                      <a:r>
                        <a:rPr lang="en-US" sz="1000" b="1" i="1" u="none" strike="noStrike" kern="1200" dirty="0">
                          <a:solidFill>
                            <a:schemeClr val="dk1"/>
                          </a:solidFill>
                          <a:effectLst/>
                          <a:latin typeface="Arial"/>
                          <a:ea typeface="+mn-ea"/>
                          <a:cs typeface="+mn-cs"/>
                        </a:rPr>
                        <a:t>  Total Owner Project Cost</a:t>
                      </a:r>
                    </a:p>
                  </a:txBody>
                  <a:tcPr marL="0" marR="0" marT="0" marB="0" anchor="b"/>
                </a:tc>
                <a:tc>
                  <a:txBody>
                    <a:bodyPr/>
                    <a:lstStyle/>
                    <a:p>
                      <a:pPr algn="r" fontAlgn="b"/>
                      <a:r>
                        <a:rPr lang="en-US" sz="1000" b="1" i="1" u="none" strike="noStrike" dirty="0">
                          <a:effectLst/>
                          <a:latin typeface="Arial"/>
                        </a:rPr>
                        <a:t>222,748,000</a:t>
                      </a:r>
                    </a:p>
                  </a:txBody>
                  <a:tcPr marL="0" marR="0" marT="0" marB="0" anchor="b"/>
                </a:tc>
                <a:tc>
                  <a:txBody>
                    <a:bodyPr/>
                    <a:lstStyle/>
                    <a:p>
                      <a:pPr algn="r" fontAlgn="b"/>
                      <a:r>
                        <a:rPr lang="en-US" sz="1000" b="1" i="1" u="none" strike="noStrike" dirty="0">
                          <a:effectLst/>
                          <a:latin typeface="Arial"/>
                        </a:rPr>
                        <a:t>659</a:t>
                      </a:r>
                    </a:p>
                  </a:txBody>
                  <a:tcPr marL="0" marR="0" marT="0" marB="0" anchor="b"/>
                </a:tc>
                <a:extLst>
                  <a:ext uri="{0D108BD9-81ED-4DB2-BD59-A6C34878D82A}">
                    <a16:rowId xmlns="" xmlns:a16="http://schemas.microsoft.com/office/drawing/2014/main" val="326862301"/>
                  </a:ext>
                </a:extLst>
              </a:tr>
              <a:tr h="262622">
                <a:tc>
                  <a:txBody>
                    <a:bodyPr/>
                    <a:lstStyle/>
                    <a:p>
                      <a:pPr algn="l" fontAlgn="b"/>
                      <a:r>
                        <a:rPr lang="en-US" sz="1000" b="0" i="0" u="none" strike="noStrike" kern="1200" dirty="0">
                          <a:solidFill>
                            <a:schemeClr val="dk1"/>
                          </a:solidFill>
                          <a:effectLst/>
                          <a:latin typeface="Arial"/>
                          <a:ea typeface="+mn-ea"/>
                          <a:cs typeface="+mn-cs"/>
                        </a:rPr>
                        <a:t>  Working Capital  </a:t>
                      </a:r>
                      <a:r>
                        <a:rPr lang="en-US" sz="1000" b="0" i="0" u="none" strike="noStrike" dirty="0">
                          <a:effectLst/>
                          <a:latin typeface="Arial"/>
                        </a:rPr>
                        <a:t>(approximately</a:t>
                      </a:r>
                      <a:r>
                        <a:rPr lang="en-US" sz="1000" b="0" i="0" u="none" strike="noStrike" baseline="0" dirty="0">
                          <a:effectLst/>
                          <a:latin typeface="Arial"/>
                        </a:rPr>
                        <a:t> 1% of EPC Costs)</a:t>
                      </a:r>
                      <a:endParaRPr lang="en-US" sz="1000" b="0" i="0" u="none" strike="noStrike" kern="1200" dirty="0">
                        <a:solidFill>
                          <a:schemeClr val="dk1"/>
                        </a:solidFill>
                        <a:effectLst/>
                        <a:latin typeface="Arial"/>
                        <a:ea typeface="+mn-ea"/>
                        <a:cs typeface="+mn-cs"/>
                      </a:endParaRPr>
                    </a:p>
                  </a:txBody>
                  <a:tcPr marL="0" marR="0" marT="0" marB="0" anchor="b"/>
                </a:tc>
                <a:tc>
                  <a:txBody>
                    <a:bodyPr/>
                    <a:lstStyle/>
                    <a:p>
                      <a:pPr marL="0" algn="r" defTabSz="914293" rtl="0" eaLnBrk="1" fontAlgn="b" latinLnBrk="0" hangingPunct="1"/>
                      <a:r>
                        <a:rPr lang="en-US" sz="1000" b="0" i="0" u="none" strike="noStrike" kern="1200" dirty="0">
                          <a:solidFill>
                            <a:schemeClr val="dk1"/>
                          </a:solidFill>
                          <a:effectLst/>
                          <a:latin typeface="Arial"/>
                          <a:ea typeface="+mn-ea"/>
                          <a:cs typeface="+mn-cs"/>
                        </a:rPr>
                        <a:t>2,200,000</a:t>
                      </a:r>
                    </a:p>
                  </a:txBody>
                  <a:tcPr marL="0" marR="0" marT="0" marB="0" anchor="b"/>
                </a:tc>
                <a:tc>
                  <a:txBody>
                    <a:bodyPr/>
                    <a:lstStyle/>
                    <a:p>
                      <a:pPr marL="0" algn="r" defTabSz="914293" rtl="0" eaLnBrk="1" fontAlgn="b" latinLnBrk="0" hangingPunct="1"/>
                      <a:r>
                        <a:rPr lang="en-US" sz="1000" b="0" i="0" u="none" strike="noStrike" kern="1200" dirty="0">
                          <a:solidFill>
                            <a:schemeClr val="dk1"/>
                          </a:solidFill>
                          <a:effectLst/>
                          <a:latin typeface="Arial"/>
                          <a:ea typeface="+mn-ea"/>
                          <a:cs typeface="+mn-cs"/>
                        </a:rPr>
                        <a:t> </a:t>
                      </a:r>
                    </a:p>
                  </a:txBody>
                  <a:tcPr marL="0" marR="0" marT="0" marB="0" anchor="b"/>
                </a:tc>
                <a:extLst>
                  <a:ext uri="{0D108BD9-81ED-4DB2-BD59-A6C34878D82A}">
                    <a16:rowId xmlns="" xmlns:a16="http://schemas.microsoft.com/office/drawing/2014/main" val="828754827"/>
                  </a:ext>
                </a:extLst>
              </a:tr>
              <a:tr h="262622">
                <a:tc>
                  <a:txBody>
                    <a:bodyPr/>
                    <a:lstStyle/>
                    <a:p>
                      <a:pPr algn="l" fontAlgn="b"/>
                      <a:r>
                        <a:rPr lang="en-US" sz="1000" b="0" i="0" u="none" strike="noStrike" kern="1200" dirty="0">
                          <a:solidFill>
                            <a:schemeClr val="dk1"/>
                          </a:solidFill>
                          <a:effectLst/>
                          <a:latin typeface="Arial"/>
                          <a:ea typeface="+mn-ea"/>
                          <a:cs typeface="+mn-cs"/>
                        </a:rPr>
                        <a:t>  Financing Fees  (approximately</a:t>
                      </a:r>
                      <a:r>
                        <a:rPr lang="en-US" sz="1000" b="0" i="0" u="none" strike="noStrike" kern="1200" baseline="0" dirty="0">
                          <a:solidFill>
                            <a:schemeClr val="dk1"/>
                          </a:solidFill>
                          <a:effectLst/>
                          <a:latin typeface="Arial"/>
                          <a:ea typeface="+mn-ea"/>
                          <a:cs typeface="+mn-cs"/>
                        </a:rPr>
                        <a:t> 4% of total costs financed by debt)</a:t>
                      </a:r>
                      <a:endParaRPr lang="en-US" sz="1000" b="0" i="0" u="none" strike="noStrike" kern="1200" dirty="0">
                        <a:solidFill>
                          <a:schemeClr val="dk1"/>
                        </a:solidFill>
                        <a:effectLst/>
                        <a:latin typeface="Arial"/>
                        <a:ea typeface="+mn-ea"/>
                        <a:cs typeface="+mn-cs"/>
                      </a:endParaRPr>
                    </a:p>
                  </a:txBody>
                  <a:tcPr marL="0" marR="0" marT="0" marB="0" anchor="b"/>
                </a:tc>
                <a:tc>
                  <a:txBody>
                    <a:bodyPr/>
                    <a:lstStyle/>
                    <a:p>
                      <a:pPr marL="0" lvl="0" algn="r" defTabSz="914293" rtl="0" eaLnBrk="1" fontAlgn="b" latinLnBrk="0" hangingPunct="1"/>
                      <a:r>
                        <a:rPr lang="en-US" sz="1000" b="0" i="0" u="none" strike="noStrike" kern="1200" dirty="0">
                          <a:solidFill>
                            <a:schemeClr val="dk1"/>
                          </a:solidFill>
                          <a:effectLst/>
                          <a:latin typeface="Arial"/>
                          <a:ea typeface="+mn-ea"/>
                          <a:cs typeface="+mn-cs"/>
                        </a:rPr>
                        <a:t>8,000,000</a:t>
                      </a:r>
                    </a:p>
                  </a:txBody>
                  <a:tcPr marL="0" marR="0" marT="0" marB="0" anchor="b"/>
                </a:tc>
                <a:tc>
                  <a:txBody>
                    <a:bodyPr/>
                    <a:lstStyle/>
                    <a:p>
                      <a:pPr marL="0" algn="r" defTabSz="914293" rtl="0" eaLnBrk="1" fontAlgn="b" latinLnBrk="0" hangingPunct="1"/>
                      <a:r>
                        <a:rPr lang="en-US" sz="1000" b="0" i="0" u="none" strike="noStrike" kern="1200" dirty="0">
                          <a:solidFill>
                            <a:schemeClr val="dk1"/>
                          </a:solidFill>
                          <a:effectLst/>
                          <a:latin typeface="Arial"/>
                          <a:ea typeface="+mn-ea"/>
                          <a:cs typeface="+mn-cs"/>
                        </a:rPr>
                        <a:t> </a:t>
                      </a:r>
                    </a:p>
                  </a:txBody>
                  <a:tcPr marL="0" marR="0" marT="0" marB="0" anchor="b"/>
                </a:tc>
                <a:extLst>
                  <a:ext uri="{0D108BD9-81ED-4DB2-BD59-A6C34878D82A}">
                    <a16:rowId xmlns="" xmlns:a16="http://schemas.microsoft.com/office/drawing/2014/main" val="97668461"/>
                  </a:ext>
                </a:extLst>
              </a:tr>
              <a:tr h="262622">
                <a:tc>
                  <a:txBody>
                    <a:bodyPr/>
                    <a:lstStyle/>
                    <a:p>
                      <a:pPr algn="l" fontAlgn="b"/>
                      <a:r>
                        <a:rPr lang="en-US" sz="1000" b="0" i="0" u="none" strike="noStrike" kern="1200" dirty="0">
                          <a:solidFill>
                            <a:schemeClr val="dk1"/>
                          </a:solidFill>
                          <a:effectLst/>
                          <a:latin typeface="Arial"/>
                          <a:ea typeface="+mn-ea"/>
                          <a:cs typeface="+mn-cs"/>
                        </a:rPr>
                        <a:t>  Fuel Inventory - 1,400K gal @ $3/gal</a:t>
                      </a:r>
                    </a:p>
                  </a:txBody>
                  <a:tcPr marL="0" marR="0" marT="0" marB="0" anchor="b"/>
                </a:tc>
                <a:tc>
                  <a:txBody>
                    <a:bodyPr/>
                    <a:lstStyle/>
                    <a:p>
                      <a:pPr algn="r" fontAlgn="b"/>
                      <a:r>
                        <a:rPr lang="en-US" sz="1000" b="0" i="0" u="none" strike="noStrike">
                          <a:effectLst/>
                          <a:latin typeface="Arial"/>
                        </a:rPr>
                        <a:t>4,200,000</a:t>
                      </a:r>
                    </a:p>
                  </a:txBody>
                  <a:tcPr marL="0" marR="0" marT="0" marB="0" anchor="b"/>
                </a:tc>
                <a:tc>
                  <a:txBody>
                    <a:bodyPr/>
                    <a:lstStyle/>
                    <a:p>
                      <a:pPr algn="r" fontAlgn="b"/>
                      <a:endParaRPr lang="en-US" sz="1000" b="0" i="0" u="none" strike="noStrike" dirty="0">
                        <a:effectLst/>
                        <a:latin typeface="Arial"/>
                      </a:endParaRPr>
                    </a:p>
                  </a:txBody>
                  <a:tcPr marL="0" marR="0" marT="0" marB="0" anchor="b"/>
                </a:tc>
                <a:extLst>
                  <a:ext uri="{0D108BD9-81ED-4DB2-BD59-A6C34878D82A}">
                    <a16:rowId xmlns="" xmlns:a16="http://schemas.microsoft.com/office/drawing/2014/main" val="894910087"/>
                  </a:ext>
                </a:extLst>
              </a:tr>
            </a:tbl>
          </a:graphicData>
        </a:graphic>
      </p:graphicFrame>
      <p:sp>
        <p:nvSpPr>
          <p:cNvPr id="5" name="TextBox 4"/>
          <p:cNvSpPr txBox="1"/>
          <p:nvPr/>
        </p:nvSpPr>
        <p:spPr>
          <a:xfrm>
            <a:off x="1676400" y="5936226"/>
            <a:ext cx="5040312" cy="261610"/>
          </a:xfrm>
          <a:prstGeom prst="rect">
            <a:avLst/>
          </a:prstGeom>
          <a:noFill/>
        </p:spPr>
        <p:txBody>
          <a:bodyPr wrap="square" rtlCol="0">
            <a:spAutoFit/>
          </a:bodyPr>
          <a:lstStyle/>
          <a:p>
            <a:r>
              <a:rPr lang="en-US" sz="1100" dirty="0"/>
              <a:t>Source:  Data is based on Mott MacDonald confidential estimating database</a:t>
            </a:r>
          </a:p>
        </p:txBody>
      </p:sp>
    </p:spTree>
    <p:extLst>
      <p:ext uri="{BB962C8B-B14F-4D97-AF65-F5344CB8AC3E}">
        <p14:creationId xmlns:p14="http://schemas.microsoft.com/office/powerpoint/2010/main" xmlns="" val="413819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O&amp;M Costs:  Simple Cycle Gas Turbine GE 7HA.02</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0" indent="0" fontAlgn="b">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972719248"/>
              </p:ext>
            </p:extLst>
          </p:nvPr>
        </p:nvGraphicFramePr>
        <p:xfrm>
          <a:off x="1981200" y="2369820"/>
          <a:ext cx="5257800" cy="2270760"/>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2272908115"/>
                    </a:ext>
                  </a:extLst>
                </a:gridCol>
                <a:gridCol w="1905000">
                  <a:extLst>
                    <a:ext uri="{9D8B030D-6E8A-4147-A177-3AD203B41FA5}">
                      <a16:colId xmlns="" xmlns:a16="http://schemas.microsoft.com/office/drawing/2014/main" val="1148388887"/>
                    </a:ext>
                  </a:extLst>
                </a:gridCol>
              </a:tblGrid>
              <a:tr h="370840">
                <a:tc>
                  <a:txBody>
                    <a:bodyPr/>
                    <a:lstStyle/>
                    <a:p>
                      <a:r>
                        <a:rPr lang="en-US" sz="1600" dirty="0"/>
                        <a:t>Fixed O&amp;M</a:t>
                      </a:r>
                    </a:p>
                  </a:txBody>
                  <a:tcPr/>
                </a:tc>
                <a:tc>
                  <a:txBody>
                    <a:bodyPr/>
                    <a:lstStyle/>
                    <a:p>
                      <a:r>
                        <a:rPr lang="en-US" sz="1600" dirty="0"/>
                        <a:t>Proposed Values</a:t>
                      </a:r>
                    </a:p>
                  </a:txBody>
                  <a:tcPr/>
                </a:tc>
                <a:extLst>
                  <a:ext uri="{0D108BD9-81ED-4DB2-BD59-A6C34878D82A}">
                    <a16:rowId xmlns="" xmlns:a16="http://schemas.microsoft.com/office/drawing/2014/main" val="2243975844"/>
                  </a:ext>
                </a:extLst>
              </a:tr>
              <a:tr h="370840">
                <a:tc>
                  <a:txBody>
                    <a:bodyPr/>
                    <a:lstStyle/>
                    <a:p>
                      <a:r>
                        <a:rPr lang="en-US" sz="1600" dirty="0"/>
                        <a:t>O&amp;M. Labor, Materials,</a:t>
                      </a:r>
                      <a:r>
                        <a:rPr lang="en-US" sz="1600" baseline="0" dirty="0"/>
                        <a:t> Contract Services, A&amp;G</a:t>
                      </a:r>
                      <a:endParaRPr lang="en-US" sz="1600" dirty="0"/>
                    </a:p>
                  </a:txBody>
                  <a:tcPr/>
                </a:tc>
                <a:tc>
                  <a:txBody>
                    <a:bodyPr/>
                    <a:lstStyle/>
                    <a:p>
                      <a:r>
                        <a:rPr lang="en-US" sz="1600" dirty="0"/>
                        <a:t>$26/kW-</a:t>
                      </a:r>
                      <a:r>
                        <a:rPr lang="en-US" sz="1600" dirty="0" err="1"/>
                        <a:t>yr</a:t>
                      </a:r>
                      <a:endParaRPr lang="en-US" sz="1600" dirty="0"/>
                    </a:p>
                  </a:txBody>
                  <a:tcPr/>
                </a:tc>
                <a:extLst>
                  <a:ext uri="{0D108BD9-81ED-4DB2-BD59-A6C34878D82A}">
                    <a16:rowId xmlns="" xmlns:a16="http://schemas.microsoft.com/office/drawing/2014/main" val="3542276104"/>
                  </a:ext>
                </a:extLst>
              </a:tr>
              <a:tr h="370840">
                <a:tc>
                  <a:txBody>
                    <a:bodyPr/>
                    <a:lstStyle/>
                    <a:p>
                      <a:r>
                        <a:rPr lang="en-US" sz="1600" dirty="0"/>
                        <a:t>Site Leasing</a:t>
                      </a:r>
                    </a:p>
                  </a:txBody>
                  <a:tcPr/>
                </a:tc>
                <a:tc>
                  <a:txBody>
                    <a:bodyPr/>
                    <a:lstStyle/>
                    <a:p>
                      <a:r>
                        <a:rPr lang="en-US" sz="1600" dirty="0"/>
                        <a:t>$20,000/acre/</a:t>
                      </a:r>
                      <a:r>
                        <a:rPr lang="en-US" sz="1600" dirty="0" err="1"/>
                        <a:t>yr</a:t>
                      </a:r>
                      <a:endParaRPr lang="en-US" sz="1600" dirty="0"/>
                    </a:p>
                  </a:txBody>
                  <a:tcPr/>
                </a:tc>
                <a:extLst>
                  <a:ext uri="{0D108BD9-81ED-4DB2-BD59-A6C34878D82A}">
                    <a16:rowId xmlns="" xmlns:a16="http://schemas.microsoft.com/office/drawing/2014/main" val="685733973"/>
                  </a:ext>
                </a:extLst>
              </a:tr>
              <a:tr h="370840">
                <a:tc>
                  <a:txBody>
                    <a:bodyPr/>
                    <a:lstStyle/>
                    <a:p>
                      <a:r>
                        <a:rPr lang="en-US" sz="1600" dirty="0"/>
                        <a:t>Property Taxes</a:t>
                      </a:r>
                    </a:p>
                  </a:txBody>
                  <a:tcPr/>
                </a:tc>
                <a:tc>
                  <a:txBody>
                    <a:bodyPr/>
                    <a:lstStyle/>
                    <a:p>
                      <a:r>
                        <a:rPr lang="en-US" sz="1600" dirty="0"/>
                        <a:t>3%</a:t>
                      </a:r>
                    </a:p>
                  </a:txBody>
                  <a:tcPr/>
                </a:tc>
                <a:extLst>
                  <a:ext uri="{0D108BD9-81ED-4DB2-BD59-A6C34878D82A}">
                    <a16:rowId xmlns="" xmlns:a16="http://schemas.microsoft.com/office/drawing/2014/main" val="104085412"/>
                  </a:ext>
                </a:extLst>
              </a:tr>
              <a:tr h="370840">
                <a:tc>
                  <a:txBody>
                    <a:bodyPr/>
                    <a:lstStyle/>
                    <a:p>
                      <a:r>
                        <a:rPr lang="en-US" sz="1600" dirty="0"/>
                        <a:t>Insurance</a:t>
                      </a:r>
                    </a:p>
                  </a:txBody>
                  <a:tcPr/>
                </a:tc>
                <a:tc>
                  <a:txBody>
                    <a:bodyPr/>
                    <a:lstStyle/>
                    <a:p>
                      <a:r>
                        <a:rPr lang="en-US" sz="1600" dirty="0"/>
                        <a:t>0.6% of</a:t>
                      </a:r>
                      <a:r>
                        <a:rPr lang="en-US" sz="1600" baseline="0" dirty="0"/>
                        <a:t> installed costs</a:t>
                      </a:r>
                      <a:endParaRPr lang="en-US" sz="1600" dirty="0"/>
                    </a:p>
                  </a:txBody>
                  <a:tcPr/>
                </a:tc>
                <a:extLst>
                  <a:ext uri="{0D108BD9-81ED-4DB2-BD59-A6C34878D82A}">
                    <a16:rowId xmlns="" xmlns:a16="http://schemas.microsoft.com/office/drawing/2014/main" val="4281828726"/>
                  </a:ext>
                </a:extLst>
              </a:tr>
            </a:tbl>
          </a:graphicData>
        </a:graphic>
      </p:graphicFrame>
    </p:spTree>
    <p:extLst>
      <p:ext uri="{BB962C8B-B14F-4D97-AF65-F5344CB8AC3E}">
        <p14:creationId xmlns:p14="http://schemas.microsoft.com/office/powerpoint/2010/main" xmlns="" val="336747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err="1"/>
              <a:t>Aeroderivative</a:t>
            </a:r>
            <a:r>
              <a:rPr lang="en-US" dirty="0"/>
              <a:t> Gas Turbine LM6000</a:t>
            </a:r>
          </a:p>
        </p:txBody>
      </p:sp>
      <p:sp>
        <p:nvSpPr>
          <p:cNvPr id="3" name="Content Placeholder 2"/>
          <p:cNvSpPr>
            <a:spLocks noGrp="1"/>
          </p:cNvSpPr>
          <p:nvPr>
            <p:ph type="body" sz="quarter" idx="10"/>
          </p:nvPr>
        </p:nvSpPr>
        <p:spPr>
          <a:xfrm>
            <a:off x="457200" y="1066800"/>
            <a:ext cx="8229600" cy="2590800"/>
          </a:xfrm>
          <a:solidFill>
            <a:schemeClr val="bg1"/>
          </a:solidFill>
        </p:spPr>
        <p:txBody>
          <a:bodyPr>
            <a:normAutofit fontScale="92500" lnSpcReduction="10000"/>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solidFill>
                  <a:schemeClr val="tx1"/>
                </a:solidFill>
              </a:rPr>
              <a:t>Characteristics of the LM6000</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History</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Huge installed base</a:t>
            </a:r>
          </a:p>
          <a:p>
            <a:pPr marL="1601735" lvl="3">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One of the largest installed bases of any gas turbine</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Based on GE jet engine technology with millions of hours of operation</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Speed to Market</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One of the fastest turbines to engineer, procure, construct, and operate above 20MWe in capacity</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One of the most widely installed machines in ISO-NE</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Basis for a Combined Cycle</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If arranged properly can become the basis for a future combined cycle</a:t>
            </a:r>
            <a:endParaRPr lang="en-US" dirty="0"/>
          </a:p>
        </p:txBody>
      </p:sp>
      <p:grpSp>
        <p:nvGrpSpPr>
          <p:cNvPr id="10" name="Group 9"/>
          <p:cNvGrpSpPr/>
          <p:nvPr/>
        </p:nvGrpSpPr>
        <p:grpSpPr>
          <a:xfrm>
            <a:off x="1981200" y="3831967"/>
            <a:ext cx="5238750" cy="2492633"/>
            <a:chOff x="1981200" y="3572836"/>
            <a:chExt cx="5238750" cy="2492633"/>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3572836"/>
              <a:ext cx="5238750"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4238625" y="5880803"/>
              <a:ext cx="723900" cy="184666"/>
            </a:xfrm>
            <a:prstGeom prst="rect">
              <a:avLst/>
            </a:prstGeom>
            <a:noFill/>
          </p:spPr>
          <p:txBody>
            <a:bodyPr wrap="square" rtlCol="0">
              <a:spAutoFit/>
            </a:bodyPr>
            <a:lstStyle/>
            <a:p>
              <a:r>
                <a:rPr lang="en-US" sz="600" dirty="0"/>
                <a:t>Reference: GE</a:t>
              </a:r>
            </a:p>
          </p:txBody>
        </p:sp>
      </p:grpSp>
    </p:spTree>
    <p:extLst>
      <p:ext uri="{BB962C8B-B14F-4D97-AF65-F5344CB8AC3E}">
        <p14:creationId xmlns:p14="http://schemas.microsoft.com/office/powerpoint/2010/main" xmlns="" val="290856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a:t>
            </a:r>
            <a:r>
              <a:rPr lang="en-US" dirty="0" err="1"/>
              <a:t>Aeroderivative</a:t>
            </a:r>
            <a:r>
              <a:rPr lang="en-US" dirty="0"/>
              <a:t> Gas Turbine LM6000</a:t>
            </a:r>
          </a:p>
        </p:txBody>
      </p:sp>
      <p:graphicFrame>
        <p:nvGraphicFramePr>
          <p:cNvPr id="5" name="Table 4"/>
          <p:cNvGraphicFramePr>
            <a:graphicFrameLocks noGrp="1"/>
          </p:cNvGraphicFramePr>
          <p:nvPr>
            <p:extLst>
              <p:ext uri="{D42A27DB-BD31-4B8C-83A1-F6EECF244321}">
                <p14:modId xmlns:p14="http://schemas.microsoft.com/office/powerpoint/2010/main" xmlns="" val="952170563"/>
              </p:ext>
            </p:extLst>
          </p:nvPr>
        </p:nvGraphicFramePr>
        <p:xfrm>
          <a:off x="1219200" y="1066800"/>
          <a:ext cx="6969760" cy="5191760"/>
        </p:xfrm>
        <a:graphic>
          <a:graphicData uri="http://schemas.openxmlformats.org/drawingml/2006/table">
            <a:tbl>
              <a:tblPr firstRow="1" bandRow="1">
                <a:tableStyleId>{5940675A-B579-460E-94D1-54222C63F5DA}</a:tableStyleId>
              </a:tblPr>
              <a:tblGrid>
                <a:gridCol w="2712720">
                  <a:extLst>
                    <a:ext uri="{9D8B030D-6E8A-4147-A177-3AD203B41FA5}">
                      <a16:colId xmlns="" xmlns:a16="http://schemas.microsoft.com/office/drawing/2014/main" val="1273943579"/>
                    </a:ext>
                  </a:extLst>
                </a:gridCol>
                <a:gridCol w="4257040">
                  <a:extLst>
                    <a:ext uri="{9D8B030D-6E8A-4147-A177-3AD203B41FA5}">
                      <a16:colId xmlns="" xmlns:a16="http://schemas.microsoft.com/office/drawing/2014/main" val="3285005363"/>
                    </a:ext>
                  </a:extLst>
                </a:gridCol>
              </a:tblGrid>
              <a:tr h="370840">
                <a:tc>
                  <a:txBody>
                    <a:bodyPr/>
                    <a:lstStyle/>
                    <a:p>
                      <a:r>
                        <a:rPr lang="en-US" sz="1600" b="1" dirty="0"/>
                        <a:t>Turbine model</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LM6000</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429432196"/>
                  </a:ext>
                </a:extLst>
              </a:tr>
              <a:tr h="370840">
                <a:tc>
                  <a:txBody>
                    <a:bodyPr/>
                    <a:lstStyle/>
                    <a:p>
                      <a:r>
                        <a:rPr lang="en-US" sz="1600" b="1" dirty="0"/>
                        <a:t>Configuration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Two SC </a:t>
                      </a:r>
                      <a:r>
                        <a:rPr lang="en-US" sz="1600" dirty="0" err="1"/>
                        <a:t>Aeroderivative</a:t>
                      </a:r>
                      <a:r>
                        <a:rPr lang="en-US" sz="1600" baseline="0" dirty="0"/>
                        <a:t> GTs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29567300"/>
                  </a:ext>
                </a:extLst>
              </a:tr>
              <a:tr h="370840">
                <a:tc>
                  <a:txBody>
                    <a:bodyPr/>
                    <a:lstStyle/>
                    <a:p>
                      <a:r>
                        <a:rPr lang="en-US" sz="1600" b="1" dirty="0"/>
                        <a:t>Net plant</a:t>
                      </a:r>
                      <a:r>
                        <a:rPr lang="en-US" sz="1600" b="1" baseline="0" dirty="0"/>
                        <a:t> capacity (MW)</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396447152"/>
                  </a:ext>
                </a:extLst>
              </a:tr>
              <a:tr h="370840">
                <a:tc>
                  <a:txBody>
                    <a:bodyPr/>
                    <a:lstStyle/>
                    <a:p>
                      <a:r>
                        <a:rPr lang="en-US" sz="1600" b="1" dirty="0"/>
                        <a:t>Location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Bristol County, Massachusetts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23320193"/>
                  </a:ext>
                </a:extLst>
              </a:tr>
              <a:tr h="370840">
                <a:tc>
                  <a:txBody>
                    <a:bodyPr/>
                    <a:lstStyle/>
                    <a:p>
                      <a:r>
                        <a:rPr lang="en-US" sz="1600" b="1" dirty="0"/>
                        <a:t>Cooling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Fin fan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701294047"/>
                  </a:ext>
                </a:extLst>
              </a:tr>
              <a:tr h="370840">
                <a:tc>
                  <a:txBody>
                    <a:bodyPr/>
                    <a:lstStyle/>
                    <a:p>
                      <a:r>
                        <a:rPr lang="en-US" sz="1600" b="1" dirty="0"/>
                        <a:t>Power augmentation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Evaporative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1966374"/>
                  </a:ext>
                </a:extLst>
              </a:tr>
              <a:tr h="370840">
                <a:tc>
                  <a:txBody>
                    <a:bodyPr/>
                    <a:lstStyle/>
                    <a:p>
                      <a:r>
                        <a:rPr lang="en-US" sz="1600" b="1" dirty="0"/>
                        <a:t>Net heat rate (Btu/kWh)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9,774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11640814"/>
                  </a:ext>
                </a:extLst>
              </a:tr>
              <a:tr h="370840">
                <a:tc>
                  <a:txBody>
                    <a:bodyPr/>
                    <a:lstStyle/>
                    <a:p>
                      <a:r>
                        <a:rPr lang="en-US" sz="1600" b="1" dirty="0"/>
                        <a:t>Environmental controls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Selective catalytic</a:t>
                      </a:r>
                      <a:r>
                        <a:rPr lang="en-US" sz="1600" baseline="0" dirty="0"/>
                        <a:t> reduction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9387545"/>
                  </a:ext>
                </a:extLst>
              </a:tr>
              <a:tr h="370840">
                <a:tc>
                  <a:txBody>
                    <a:bodyPr/>
                    <a:lstStyle/>
                    <a:p>
                      <a:r>
                        <a:rPr lang="en-US" sz="1600" b="1" dirty="0"/>
                        <a:t>Duel-fuel</a:t>
                      </a:r>
                      <a:r>
                        <a:rPr lang="en-US" sz="1600" b="1" baseline="0" dirty="0"/>
                        <a:t> capability</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Natural</a:t>
                      </a:r>
                      <a:r>
                        <a:rPr lang="en-US" sz="1600" baseline="0" dirty="0"/>
                        <a:t> gas w/ No. 2 oil backup</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752223737"/>
                  </a:ext>
                </a:extLst>
              </a:tr>
              <a:tr h="370840">
                <a:tc>
                  <a:txBody>
                    <a:bodyPr/>
                    <a:lstStyle/>
                    <a:p>
                      <a:r>
                        <a:rPr lang="en-US" sz="1600" b="1" dirty="0"/>
                        <a:t>Black start?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94797356"/>
                  </a:ext>
                </a:extLst>
              </a:tr>
              <a:tr h="370840">
                <a:tc>
                  <a:txBody>
                    <a:bodyPr/>
                    <a:lstStyle/>
                    <a:p>
                      <a:r>
                        <a:rPr lang="en-US" sz="1600" b="1" dirty="0"/>
                        <a:t>On-site</a:t>
                      </a:r>
                      <a:r>
                        <a:rPr lang="en-US" sz="1600" b="1" baseline="0" dirty="0"/>
                        <a:t> gas compression?</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59854943"/>
                  </a:ext>
                </a:extLst>
              </a:tr>
              <a:tr h="370840">
                <a:tc>
                  <a:txBody>
                    <a:bodyPr/>
                    <a:lstStyle/>
                    <a:p>
                      <a:r>
                        <a:rPr lang="en-US" sz="1600" b="1" dirty="0"/>
                        <a:t>Gas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Onsite</a:t>
                      </a:r>
                      <a:r>
                        <a:rPr lang="en-US" sz="1600" baseline="0" dirty="0"/>
                        <a:t> connection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4407465"/>
                  </a:ext>
                </a:extLst>
              </a:tr>
              <a:tr h="370840">
                <a:tc>
                  <a:txBody>
                    <a:bodyPr/>
                    <a:lstStyle/>
                    <a:p>
                      <a:r>
                        <a:rPr lang="en-US" sz="1600" b="1" dirty="0"/>
                        <a:t>Electrical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Onsite 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055054021"/>
                  </a:ext>
                </a:extLst>
              </a:tr>
              <a:tr h="370840">
                <a:tc>
                  <a:txBody>
                    <a:bodyPr/>
                    <a:lstStyle/>
                    <a:p>
                      <a:r>
                        <a:rPr lang="en-US" sz="1600" b="1" dirty="0"/>
                        <a:t>Plot</a:t>
                      </a:r>
                      <a:r>
                        <a:rPr lang="en-US" sz="1600" b="1" baseline="0" dirty="0"/>
                        <a:t> size (acres)</a:t>
                      </a:r>
                      <a:endParaRPr lang="en-US" sz="1600" b="1"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4.5</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16920077"/>
                  </a:ext>
                </a:extLst>
              </a:tr>
            </a:tbl>
          </a:graphicData>
        </a:graphic>
      </p:graphicFrame>
    </p:spTree>
    <p:extLst>
      <p:ext uri="{BB962C8B-B14F-4D97-AF65-F5344CB8AC3E}">
        <p14:creationId xmlns:p14="http://schemas.microsoft.com/office/powerpoint/2010/main" xmlns="" val="74010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744485" lvl="1">
              <a:lnSpc>
                <a:spcPct val="124000"/>
              </a:lnSpc>
              <a:spcBef>
                <a:spcPts val="0"/>
              </a:spcBef>
              <a:spcAft>
                <a:spcPts val="0"/>
              </a:spcAft>
              <a:buClr>
                <a:schemeClr val="bg2">
                  <a:lumMod val="10000"/>
                </a:schemeClr>
              </a:buClr>
              <a:buFont typeface="Arial" pitchFamily="34" charset="0"/>
              <a:buChar char="•"/>
            </a:pPr>
            <a:endParaRPr lang="en-US" dirty="0"/>
          </a:p>
          <a:p>
            <a:pPr marL="744485" lvl="1">
              <a:lnSpc>
                <a:spcPct val="124000"/>
              </a:lnSpc>
              <a:spcBef>
                <a:spcPts val="0"/>
              </a:spcBef>
              <a:spcAft>
                <a:spcPts val="600"/>
              </a:spcAft>
              <a:buClr>
                <a:schemeClr val="bg2">
                  <a:lumMod val="10000"/>
                </a:schemeClr>
              </a:buClr>
              <a:buFont typeface="Arial" pitchFamily="34" charset="0"/>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687606389"/>
              </p:ext>
            </p:extLst>
          </p:nvPr>
        </p:nvGraphicFramePr>
        <p:xfrm>
          <a:off x="1066800" y="1095375"/>
          <a:ext cx="6858000" cy="4512159"/>
        </p:xfrm>
        <a:graphic>
          <a:graphicData uri="http://schemas.openxmlformats.org/drawingml/2006/table">
            <a:tbl>
              <a:tblPr firstRow="1" bandRow="1">
                <a:tableStyleId>{5C22544A-7EE6-4342-B048-85BDC9FD1C3A}</a:tableStyleId>
              </a:tblPr>
              <a:tblGrid>
                <a:gridCol w="5105400">
                  <a:extLst>
                    <a:ext uri="{9D8B030D-6E8A-4147-A177-3AD203B41FA5}">
                      <a16:colId xmlns="" xmlns:a16="http://schemas.microsoft.com/office/drawing/2014/main" val="2272908115"/>
                    </a:ext>
                  </a:extLst>
                </a:gridCol>
                <a:gridCol w="914400">
                  <a:extLst>
                    <a:ext uri="{9D8B030D-6E8A-4147-A177-3AD203B41FA5}">
                      <a16:colId xmlns="" xmlns:a16="http://schemas.microsoft.com/office/drawing/2014/main" val="1148388887"/>
                    </a:ext>
                  </a:extLst>
                </a:gridCol>
                <a:gridCol w="838200">
                  <a:extLst>
                    <a:ext uri="{9D8B030D-6E8A-4147-A177-3AD203B41FA5}">
                      <a16:colId xmlns="" xmlns:a16="http://schemas.microsoft.com/office/drawing/2014/main" val="827023298"/>
                    </a:ext>
                  </a:extLst>
                </a:gridCol>
              </a:tblGrid>
              <a:tr h="268029">
                <a:tc>
                  <a:txBody>
                    <a:bodyPr/>
                    <a:lstStyle/>
                    <a:p>
                      <a:r>
                        <a:rPr lang="en-US" sz="1400" dirty="0"/>
                        <a:t>Cost Component  </a:t>
                      </a:r>
                    </a:p>
                  </a:txBody>
                  <a:tcPr/>
                </a:tc>
                <a:tc>
                  <a:txBody>
                    <a:bodyPr/>
                    <a:lstStyle/>
                    <a:p>
                      <a:pPr algn="r"/>
                      <a:r>
                        <a:rPr lang="en-US" sz="1400" dirty="0"/>
                        <a:t>2016</a:t>
                      </a:r>
                      <a:r>
                        <a:rPr lang="en-US" sz="1400" baseline="0" dirty="0"/>
                        <a:t> $$</a:t>
                      </a:r>
                      <a:endParaRPr lang="en-US" sz="1400" dirty="0"/>
                    </a:p>
                  </a:txBody>
                  <a:tcPr/>
                </a:tc>
                <a:tc>
                  <a:txBody>
                    <a:bodyPr/>
                    <a:lstStyle/>
                    <a:p>
                      <a:pPr algn="r"/>
                      <a:r>
                        <a:rPr lang="en-US" sz="1400" dirty="0"/>
                        <a:t>$/kW</a:t>
                      </a:r>
                    </a:p>
                  </a:txBody>
                  <a:tcPr/>
                </a:tc>
                <a:extLst>
                  <a:ext uri="{0D108BD9-81ED-4DB2-BD59-A6C34878D82A}">
                    <a16:rowId xmlns="" xmlns:a16="http://schemas.microsoft.com/office/drawing/2014/main" val="2243975844"/>
                  </a:ext>
                </a:extLst>
              </a:tr>
              <a:tr h="262622">
                <a:tc>
                  <a:txBody>
                    <a:bodyPr/>
                    <a:lstStyle/>
                    <a:p>
                      <a:pPr algn="l" fontAlgn="b"/>
                      <a:r>
                        <a:rPr lang="en-US" sz="1000" b="0" i="0" u="none" strike="noStrike" dirty="0">
                          <a:effectLst/>
                          <a:latin typeface="Arial"/>
                        </a:rPr>
                        <a:t>  Total Civil/Structural and Architectural</a:t>
                      </a:r>
                    </a:p>
                  </a:txBody>
                  <a:tcPr marL="0" marR="0" marT="0" marB="0" anchor="b"/>
                </a:tc>
                <a:tc>
                  <a:txBody>
                    <a:bodyPr/>
                    <a:lstStyle/>
                    <a:p>
                      <a:pPr algn="r" fontAlgn="b"/>
                      <a:r>
                        <a:rPr lang="en-US" sz="1000" b="0" i="0" u="none" strike="noStrike">
                          <a:effectLst/>
                          <a:latin typeface="Arial"/>
                        </a:rPr>
                        <a:t>11,696,000</a:t>
                      </a:r>
                    </a:p>
                  </a:txBody>
                  <a:tcPr marL="0" marR="0" marT="0" marB="0" anchor="b"/>
                </a:tc>
                <a:tc>
                  <a:txBody>
                    <a:bodyPr/>
                    <a:lstStyle/>
                    <a:p>
                      <a:pPr algn="r" fontAlgn="b"/>
                      <a:r>
                        <a:rPr lang="en-US" sz="1000" b="0" i="0" u="none" strike="noStrike">
                          <a:effectLst/>
                          <a:latin typeface="Arial"/>
                        </a:rPr>
                        <a:t>124</a:t>
                      </a:r>
                    </a:p>
                  </a:txBody>
                  <a:tcPr marL="0" marR="0" marT="0" marB="0" anchor="b"/>
                </a:tc>
                <a:extLst>
                  <a:ext uri="{0D108BD9-81ED-4DB2-BD59-A6C34878D82A}">
                    <a16:rowId xmlns="" xmlns:a16="http://schemas.microsoft.com/office/drawing/2014/main" val="3542276104"/>
                  </a:ext>
                </a:extLst>
              </a:tr>
              <a:tr h="262622">
                <a:tc>
                  <a:txBody>
                    <a:bodyPr/>
                    <a:lstStyle/>
                    <a:p>
                      <a:pPr algn="l" fontAlgn="b"/>
                      <a:r>
                        <a:rPr lang="en-US" sz="1000" b="0" i="0" u="none" strike="noStrike" dirty="0">
                          <a:effectLst/>
                          <a:latin typeface="Arial"/>
                        </a:rPr>
                        <a:t>  Total Mechanical Costs</a:t>
                      </a:r>
                    </a:p>
                  </a:txBody>
                  <a:tcPr marL="0" marR="0" marT="0" marB="0" anchor="b"/>
                </a:tc>
                <a:tc>
                  <a:txBody>
                    <a:bodyPr/>
                    <a:lstStyle/>
                    <a:p>
                      <a:pPr algn="r" fontAlgn="b"/>
                      <a:r>
                        <a:rPr lang="en-US" sz="1000" b="0" i="0" u="none" strike="noStrike">
                          <a:effectLst/>
                          <a:latin typeface="Arial"/>
                        </a:rPr>
                        <a:t>78,496,000</a:t>
                      </a:r>
                    </a:p>
                  </a:txBody>
                  <a:tcPr marL="0" marR="0" marT="0" marB="0" anchor="b"/>
                </a:tc>
                <a:tc>
                  <a:txBody>
                    <a:bodyPr/>
                    <a:lstStyle/>
                    <a:p>
                      <a:pPr algn="r" fontAlgn="b"/>
                      <a:r>
                        <a:rPr lang="en-US" sz="1000" b="0" i="0" u="none" strike="noStrike">
                          <a:effectLst/>
                          <a:latin typeface="Arial"/>
                        </a:rPr>
                        <a:t>831</a:t>
                      </a:r>
                    </a:p>
                  </a:txBody>
                  <a:tcPr marL="0" marR="0" marT="0" marB="0" anchor="b"/>
                </a:tc>
                <a:extLst>
                  <a:ext uri="{0D108BD9-81ED-4DB2-BD59-A6C34878D82A}">
                    <a16:rowId xmlns="" xmlns:a16="http://schemas.microsoft.com/office/drawing/2014/main" val="1073915037"/>
                  </a:ext>
                </a:extLst>
              </a:tr>
              <a:tr h="262622">
                <a:tc>
                  <a:txBody>
                    <a:bodyPr/>
                    <a:lstStyle/>
                    <a:p>
                      <a:pPr algn="l" fontAlgn="b"/>
                      <a:r>
                        <a:rPr lang="en-US" sz="1000" b="0" i="0" u="none" strike="noStrike" baseline="0" dirty="0">
                          <a:effectLst/>
                          <a:latin typeface="Arial"/>
                        </a:rPr>
                        <a:t>  </a:t>
                      </a:r>
                      <a:r>
                        <a:rPr lang="en-US" sz="1000" b="0" i="0" u="none" strike="noStrike" dirty="0">
                          <a:effectLst/>
                          <a:latin typeface="Arial"/>
                        </a:rPr>
                        <a:t>Total Electrical Instrumentation and Controls Cost</a:t>
                      </a:r>
                    </a:p>
                  </a:txBody>
                  <a:tcPr marL="0" marR="0" marT="0" marB="0" anchor="b"/>
                </a:tc>
                <a:tc>
                  <a:txBody>
                    <a:bodyPr/>
                    <a:lstStyle/>
                    <a:p>
                      <a:pPr algn="r" fontAlgn="b"/>
                      <a:r>
                        <a:rPr lang="en-US" sz="1000" b="0" i="0" u="none" strike="noStrike">
                          <a:effectLst/>
                          <a:latin typeface="Arial"/>
                        </a:rPr>
                        <a:t>17,132,000</a:t>
                      </a:r>
                    </a:p>
                  </a:txBody>
                  <a:tcPr marL="0" marR="0" marT="0" marB="0" anchor="b"/>
                </a:tc>
                <a:tc>
                  <a:txBody>
                    <a:bodyPr/>
                    <a:lstStyle/>
                    <a:p>
                      <a:pPr algn="r" fontAlgn="b"/>
                      <a:r>
                        <a:rPr lang="en-US" sz="1000" b="0" i="0" u="none" strike="noStrike">
                          <a:effectLst/>
                          <a:latin typeface="Arial"/>
                        </a:rPr>
                        <a:t>181</a:t>
                      </a:r>
                    </a:p>
                  </a:txBody>
                  <a:tcPr marL="0" marR="0" marT="0" marB="0" anchor="b"/>
                </a:tc>
                <a:extLst>
                  <a:ext uri="{0D108BD9-81ED-4DB2-BD59-A6C34878D82A}">
                    <a16:rowId xmlns="" xmlns:a16="http://schemas.microsoft.com/office/drawing/2014/main" val="706271784"/>
                  </a:ext>
                </a:extLst>
              </a:tr>
              <a:tr h="262622">
                <a:tc>
                  <a:txBody>
                    <a:bodyPr/>
                    <a:lstStyle/>
                    <a:p>
                      <a:pPr algn="l" fontAlgn="b"/>
                      <a:r>
                        <a:rPr lang="en-US" sz="1000" b="0" i="0" u="none" strike="noStrike" baseline="0" dirty="0">
                          <a:effectLst/>
                          <a:latin typeface="Arial"/>
                        </a:rPr>
                        <a:t>  </a:t>
                      </a:r>
                      <a:r>
                        <a:rPr lang="en-US" sz="1000" b="0" i="0" u="none" strike="noStrike" dirty="0">
                          <a:effectLst/>
                          <a:latin typeface="Arial"/>
                        </a:rPr>
                        <a:t>Total Major Equipment and Construction Cost</a:t>
                      </a:r>
                    </a:p>
                  </a:txBody>
                  <a:tcPr marL="0" marR="0" marT="0" marB="0" anchor="b"/>
                </a:tc>
                <a:tc>
                  <a:txBody>
                    <a:bodyPr/>
                    <a:lstStyle/>
                    <a:p>
                      <a:pPr algn="r" fontAlgn="b"/>
                      <a:r>
                        <a:rPr lang="en-US" sz="1000" b="0" i="0" u="none" strike="noStrike">
                          <a:effectLst/>
                          <a:latin typeface="Arial"/>
                        </a:rPr>
                        <a:t>107,324,000</a:t>
                      </a:r>
                    </a:p>
                  </a:txBody>
                  <a:tcPr marL="0" marR="0" marT="0" marB="0" anchor="b"/>
                </a:tc>
                <a:tc>
                  <a:txBody>
                    <a:bodyPr/>
                    <a:lstStyle/>
                    <a:p>
                      <a:pPr algn="r" fontAlgn="b"/>
                      <a:r>
                        <a:rPr lang="en-US" sz="1000" b="0" i="0" u="none" strike="noStrike">
                          <a:effectLst/>
                          <a:latin typeface="Arial"/>
                        </a:rPr>
                        <a:t>1136</a:t>
                      </a:r>
                    </a:p>
                  </a:txBody>
                  <a:tcPr marL="0" marR="0" marT="0" marB="0" anchor="b"/>
                </a:tc>
                <a:extLst>
                  <a:ext uri="{0D108BD9-81ED-4DB2-BD59-A6C34878D82A}">
                    <a16:rowId xmlns="" xmlns:a16="http://schemas.microsoft.com/office/drawing/2014/main" val="4036152478"/>
                  </a:ext>
                </a:extLst>
              </a:tr>
              <a:tr h="262622">
                <a:tc>
                  <a:txBody>
                    <a:bodyPr/>
                    <a:lstStyle/>
                    <a:p>
                      <a:pPr algn="l" fontAlgn="b"/>
                      <a:r>
                        <a:rPr lang="en-US" sz="1000" b="0" i="0" u="none" strike="noStrike" baseline="0" dirty="0">
                          <a:effectLst/>
                          <a:latin typeface="Arial"/>
                        </a:rPr>
                        <a:t>  </a:t>
                      </a:r>
                      <a:r>
                        <a:rPr lang="en-US" sz="1000" b="0" i="0" u="none" strike="noStrike" dirty="0">
                          <a:effectLst/>
                          <a:latin typeface="Arial"/>
                        </a:rPr>
                        <a:t>Total Construction Management</a:t>
                      </a:r>
                    </a:p>
                  </a:txBody>
                  <a:tcPr marL="0" marR="0" marT="0" marB="0" anchor="b"/>
                </a:tc>
                <a:tc>
                  <a:txBody>
                    <a:bodyPr/>
                    <a:lstStyle/>
                    <a:p>
                      <a:pPr algn="r" fontAlgn="b"/>
                      <a:r>
                        <a:rPr lang="en-US" sz="1000" b="0" i="0" u="none" strike="noStrike">
                          <a:effectLst/>
                          <a:latin typeface="Arial"/>
                        </a:rPr>
                        <a:t>3,392,000</a:t>
                      </a:r>
                    </a:p>
                  </a:txBody>
                  <a:tcPr marL="0" marR="0" marT="0" marB="0" anchor="b"/>
                </a:tc>
                <a:tc>
                  <a:txBody>
                    <a:bodyPr/>
                    <a:lstStyle/>
                    <a:p>
                      <a:pPr algn="r" fontAlgn="b"/>
                      <a:r>
                        <a:rPr lang="en-US" sz="1000" b="0" i="0" u="none" strike="noStrike">
                          <a:effectLst/>
                          <a:latin typeface="Arial"/>
                        </a:rPr>
                        <a:t>36</a:t>
                      </a:r>
                    </a:p>
                  </a:txBody>
                  <a:tcPr marL="0" marR="0" marT="0" marB="0" anchor="b"/>
                </a:tc>
                <a:extLst>
                  <a:ext uri="{0D108BD9-81ED-4DB2-BD59-A6C34878D82A}">
                    <a16:rowId xmlns="" xmlns:a16="http://schemas.microsoft.com/office/drawing/2014/main" val="4000726164"/>
                  </a:ext>
                </a:extLst>
              </a:tr>
              <a:tr h="268029">
                <a:tc>
                  <a:txBody>
                    <a:bodyPr/>
                    <a:lstStyle/>
                    <a:p>
                      <a:pPr algn="l" fontAlgn="b"/>
                      <a:r>
                        <a:rPr lang="en-US" sz="1000" b="0" i="0" u="none" strike="noStrike" baseline="0" dirty="0">
                          <a:effectLst/>
                          <a:latin typeface="Arial"/>
                        </a:rPr>
                        <a:t>  </a:t>
                      </a:r>
                      <a:r>
                        <a:rPr lang="en-US" sz="1000" b="0" i="0" u="none" strike="noStrike" dirty="0">
                          <a:effectLst/>
                          <a:latin typeface="Arial"/>
                        </a:rPr>
                        <a:t>Other Project Costs including Freight, Startup Spares, A/E Support, Startup Testing</a:t>
                      </a:r>
                    </a:p>
                  </a:txBody>
                  <a:tcPr marL="0" marR="0" marT="0" marB="0" anchor="b"/>
                </a:tc>
                <a:tc>
                  <a:txBody>
                    <a:bodyPr/>
                    <a:lstStyle/>
                    <a:p>
                      <a:pPr algn="r" fontAlgn="b"/>
                      <a:r>
                        <a:rPr lang="en-US" sz="1000" b="0" i="0" u="none" strike="noStrike">
                          <a:effectLst/>
                          <a:latin typeface="Arial"/>
                        </a:rPr>
                        <a:t>8,230,000</a:t>
                      </a:r>
                    </a:p>
                  </a:txBody>
                  <a:tcPr marL="0" marR="0" marT="0" marB="0" anchor="b"/>
                </a:tc>
                <a:tc>
                  <a:txBody>
                    <a:bodyPr/>
                    <a:lstStyle/>
                    <a:p>
                      <a:pPr algn="r" fontAlgn="b"/>
                      <a:r>
                        <a:rPr lang="en-US" sz="1000" b="0" i="0" u="none" strike="noStrike">
                          <a:effectLst/>
                          <a:latin typeface="Arial"/>
                        </a:rPr>
                        <a:t>87</a:t>
                      </a:r>
                    </a:p>
                  </a:txBody>
                  <a:tcPr marL="0" marR="0" marT="0" marB="0" anchor="b"/>
                </a:tc>
                <a:extLst>
                  <a:ext uri="{0D108BD9-81ED-4DB2-BD59-A6C34878D82A}">
                    <a16:rowId xmlns="" xmlns:a16="http://schemas.microsoft.com/office/drawing/2014/main" val="988283528"/>
                  </a:ext>
                </a:extLst>
              </a:tr>
              <a:tr h="262622">
                <a:tc>
                  <a:txBody>
                    <a:bodyPr/>
                    <a:lstStyle/>
                    <a:p>
                      <a:pPr lvl="1" algn="l" fontAlgn="b"/>
                      <a:r>
                        <a:rPr lang="en-US" sz="1000" b="1" i="1" u="none" strike="noStrike" dirty="0">
                          <a:effectLst/>
                          <a:latin typeface="Arial"/>
                        </a:rPr>
                        <a:t>Subtotal Project Cost</a:t>
                      </a:r>
                    </a:p>
                  </a:txBody>
                  <a:tcPr marL="0" marR="0" marT="0" marB="0" anchor="b"/>
                </a:tc>
                <a:tc>
                  <a:txBody>
                    <a:bodyPr/>
                    <a:lstStyle/>
                    <a:p>
                      <a:pPr algn="r" fontAlgn="b"/>
                      <a:r>
                        <a:rPr lang="en-US" sz="1000" b="1" i="1" u="none" strike="noStrike" dirty="0">
                          <a:effectLst/>
                          <a:latin typeface="Arial"/>
                        </a:rPr>
                        <a:t>118,946,000</a:t>
                      </a:r>
                    </a:p>
                  </a:txBody>
                  <a:tcPr marL="0" marR="0" marT="0" marB="0" anchor="b"/>
                </a:tc>
                <a:tc>
                  <a:txBody>
                    <a:bodyPr/>
                    <a:lstStyle/>
                    <a:p>
                      <a:pPr algn="r" fontAlgn="b"/>
                      <a:r>
                        <a:rPr lang="en-US" sz="1000" b="1" i="1" u="none" strike="noStrike" dirty="0">
                          <a:effectLst/>
                          <a:latin typeface="Arial"/>
                        </a:rPr>
                        <a:t>1,259</a:t>
                      </a:r>
                    </a:p>
                  </a:txBody>
                  <a:tcPr marL="0" marR="0" marT="0" marB="0" anchor="b"/>
                </a:tc>
                <a:extLst>
                  <a:ext uri="{0D108BD9-81ED-4DB2-BD59-A6C34878D82A}">
                    <a16:rowId xmlns="" xmlns:a16="http://schemas.microsoft.com/office/drawing/2014/main" val="2478895536"/>
                  </a:ext>
                </a:extLst>
              </a:tr>
              <a:tr h="262622">
                <a:tc>
                  <a:txBody>
                    <a:bodyPr/>
                    <a:lstStyle/>
                    <a:p>
                      <a:pPr algn="l" fontAlgn="b"/>
                      <a:r>
                        <a:rPr lang="en-US" sz="1000" b="0" i="0" u="none" strike="noStrike" dirty="0">
                          <a:effectLst/>
                          <a:latin typeface="Arial"/>
                        </a:rPr>
                        <a:t>  Project Contingency - 5% on Major Equipment 7% on Balance</a:t>
                      </a:r>
                    </a:p>
                  </a:txBody>
                  <a:tcPr marL="0" marR="0" marT="0" marB="0" anchor="b"/>
                </a:tc>
                <a:tc>
                  <a:txBody>
                    <a:bodyPr/>
                    <a:lstStyle/>
                    <a:p>
                      <a:pPr algn="r" fontAlgn="b"/>
                      <a:r>
                        <a:rPr lang="en-US" sz="1000" b="0" i="0" u="none" strike="noStrike" dirty="0">
                          <a:effectLst/>
                          <a:latin typeface="Arial"/>
                        </a:rPr>
                        <a:t>6,981,000</a:t>
                      </a:r>
                    </a:p>
                  </a:txBody>
                  <a:tcPr marL="0" marR="0" marT="0" marB="0" anchor="b"/>
                </a:tc>
                <a:tc>
                  <a:txBody>
                    <a:bodyPr/>
                    <a:lstStyle/>
                    <a:p>
                      <a:pPr algn="r" fontAlgn="b"/>
                      <a:r>
                        <a:rPr lang="en-US" sz="1000" b="0" i="0" u="none" strike="noStrike">
                          <a:effectLst/>
                          <a:latin typeface="Arial"/>
                        </a:rPr>
                        <a:t>74</a:t>
                      </a:r>
                    </a:p>
                  </a:txBody>
                  <a:tcPr marL="0" marR="0" marT="0" marB="0" anchor="b"/>
                </a:tc>
                <a:extLst>
                  <a:ext uri="{0D108BD9-81ED-4DB2-BD59-A6C34878D82A}">
                    <a16:rowId xmlns="" xmlns:a16="http://schemas.microsoft.com/office/drawing/2014/main" val="1584229318"/>
                  </a:ext>
                </a:extLst>
              </a:tr>
              <a:tr h="262622">
                <a:tc>
                  <a:txBody>
                    <a:bodyPr/>
                    <a:lstStyle/>
                    <a:p>
                      <a:pPr marL="457146" lvl="1" algn="l" defTabSz="914293" rtl="0" eaLnBrk="1" fontAlgn="b" latinLnBrk="0" hangingPunct="1"/>
                      <a:r>
                        <a:rPr lang="en-US" sz="1000" b="1" i="1" u="none" strike="noStrike" kern="1200" dirty="0">
                          <a:solidFill>
                            <a:schemeClr val="dk1"/>
                          </a:solidFill>
                          <a:effectLst/>
                          <a:latin typeface="Arial"/>
                          <a:ea typeface="+mn-ea"/>
                          <a:cs typeface="+mn-cs"/>
                        </a:rPr>
                        <a:t>Subtotal  Project Cost with Contingency</a:t>
                      </a:r>
                    </a:p>
                  </a:txBody>
                  <a:tcPr marL="0" marR="0" marT="0" marB="0" anchor="b"/>
                </a:tc>
                <a:tc>
                  <a:txBody>
                    <a:bodyPr/>
                    <a:lstStyle/>
                    <a:p>
                      <a:pPr algn="r" fontAlgn="b"/>
                      <a:r>
                        <a:rPr lang="en-US" sz="1000" b="1" i="1" u="none" strike="noStrike" dirty="0">
                          <a:effectLst/>
                          <a:latin typeface="Arial"/>
                        </a:rPr>
                        <a:t>125,927,000</a:t>
                      </a:r>
                    </a:p>
                  </a:txBody>
                  <a:tcPr marL="0" marR="0" marT="0" marB="0" anchor="b"/>
                </a:tc>
                <a:tc>
                  <a:txBody>
                    <a:bodyPr/>
                    <a:lstStyle/>
                    <a:p>
                      <a:pPr algn="r" fontAlgn="b"/>
                      <a:r>
                        <a:rPr lang="en-US" sz="1000" b="1" i="1" u="none" strike="noStrike" dirty="0">
                          <a:effectLst/>
                          <a:latin typeface="Arial"/>
                        </a:rPr>
                        <a:t>1,333</a:t>
                      </a:r>
                    </a:p>
                  </a:txBody>
                  <a:tcPr marL="0" marR="0" marT="0" marB="0" anchor="b"/>
                </a:tc>
                <a:extLst>
                  <a:ext uri="{0D108BD9-81ED-4DB2-BD59-A6C34878D82A}">
                    <a16:rowId xmlns="" xmlns:a16="http://schemas.microsoft.com/office/drawing/2014/main" val="4073807369"/>
                  </a:ext>
                </a:extLst>
              </a:tr>
              <a:tr h="262622">
                <a:tc>
                  <a:txBody>
                    <a:bodyPr/>
                    <a:lstStyle/>
                    <a:p>
                      <a:pPr algn="l" fontAlgn="b"/>
                      <a:r>
                        <a:rPr lang="en-US" sz="1000" b="0" i="0" u="none" strike="noStrike" dirty="0">
                          <a:effectLst/>
                          <a:latin typeface="Arial"/>
                        </a:rPr>
                        <a:t>  EPC Contractor Fee</a:t>
                      </a:r>
                    </a:p>
                  </a:txBody>
                  <a:tcPr marL="0" marR="0" marT="0" marB="0" anchor="b"/>
                </a:tc>
                <a:tc>
                  <a:txBody>
                    <a:bodyPr/>
                    <a:lstStyle/>
                    <a:p>
                      <a:pPr algn="r" fontAlgn="b"/>
                      <a:r>
                        <a:rPr lang="en-US" sz="1000" b="0" i="0" u="none" strike="noStrike" dirty="0">
                          <a:effectLst/>
                          <a:latin typeface="Arial"/>
                        </a:rPr>
                        <a:t>8,815,000</a:t>
                      </a:r>
                    </a:p>
                  </a:txBody>
                  <a:tcPr marL="0" marR="0" marT="0" marB="0" anchor="b"/>
                </a:tc>
                <a:tc>
                  <a:txBody>
                    <a:bodyPr/>
                    <a:lstStyle/>
                    <a:p>
                      <a:pPr algn="r" fontAlgn="b"/>
                      <a:r>
                        <a:rPr lang="en-US" sz="1000" b="0" i="0" u="none" strike="noStrike">
                          <a:effectLst/>
                          <a:latin typeface="Arial"/>
                        </a:rPr>
                        <a:t>93</a:t>
                      </a:r>
                    </a:p>
                  </a:txBody>
                  <a:tcPr marL="0" marR="0" marT="0" marB="0" anchor="b"/>
                </a:tc>
                <a:extLst>
                  <a:ext uri="{0D108BD9-81ED-4DB2-BD59-A6C34878D82A}">
                    <a16:rowId xmlns="" xmlns:a16="http://schemas.microsoft.com/office/drawing/2014/main" val="685733973"/>
                  </a:ext>
                </a:extLst>
              </a:tr>
              <a:tr h="262622">
                <a:tc>
                  <a:txBody>
                    <a:bodyPr/>
                    <a:lstStyle/>
                    <a:p>
                      <a:pPr lvl="1" algn="l" fontAlgn="b"/>
                      <a:r>
                        <a:rPr lang="en-US" sz="1000" b="1" i="1" u="none" strike="noStrike" dirty="0">
                          <a:effectLst/>
                          <a:latin typeface="Arial"/>
                        </a:rPr>
                        <a:t>Total Project Cost </a:t>
                      </a:r>
                    </a:p>
                  </a:txBody>
                  <a:tcPr marL="0" marR="0" marT="0" marB="0" anchor="b"/>
                </a:tc>
                <a:tc>
                  <a:txBody>
                    <a:bodyPr/>
                    <a:lstStyle/>
                    <a:p>
                      <a:pPr algn="r" fontAlgn="b"/>
                      <a:r>
                        <a:rPr lang="en-US" sz="1000" b="1" i="1" u="none" strike="noStrike" dirty="0">
                          <a:effectLst/>
                          <a:latin typeface="Arial"/>
                        </a:rPr>
                        <a:t>134,742,000</a:t>
                      </a:r>
                    </a:p>
                  </a:txBody>
                  <a:tcPr marL="0" marR="0" marT="0" marB="0" anchor="b"/>
                </a:tc>
                <a:tc>
                  <a:txBody>
                    <a:bodyPr/>
                    <a:lstStyle/>
                    <a:p>
                      <a:pPr algn="r" fontAlgn="b"/>
                      <a:r>
                        <a:rPr lang="en-US" sz="1000" b="1" i="1" u="none" strike="noStrike" dirty="0">
                          <a:effectLst/>
                          <a:latin typeface="Arial"/>
                        </a:rPr>
                        <a:t>1,427</a:t>
                      </a:r>
                    </a:p>
                  </a:txBody>
                  <a:tcPr marL="0" marR="0" marT="0" marB="0" anchor="b"/>
                </a:tc>
                <a:extLst>
                  <a:ext uri="{0D108BD9-81ED-4DB2-BD59-A6C34878D82A}">
                    <a16:rowId xmlns="" xmlns:a16="http://schemas.microsoft.com/office/drawing/2014/main" val="104085412"/>
                  </a:ext>
                </a:extLst>
              </a:tr>
              <a:tr h="262622">
                <a:tc>
                  <a:txBody>
                    <a:bodyPr/>
                    <a:lstStyle/>
                    <a:p>
                      <a:pPr algn="l" fontAlgn="b"/>
                      <a:r>
                        <a:rPr lang="en-US" sz="1000" b="0" i="0" u="none" strike="noStrike" dirty="0">
                          <a:effectLst/>
                          <a:latin typeface="Arial"/>
                        </a:rPr>
                        <a:t>  Owner's Contingency</a:t>
                      </a:r>
                    </a:p>
                  </a:txBody>
                  <a:tcPr marL="0" marR="0" marT="0" marB="0" anchor="b"/>
                </a:tc>
                <a:tc>
                  <a:txBody>
                    <a:bodyPr/>
                    <a:lstStyle/>
                    <a:p>
                      <a:pPr algn="r" fontAlgn="b"/>
                      <a:r>
                        <a:rPr lang="en-US" sz="1000" b="0" i="0" u="none" strike="noStrike" dirty="0">
                          <a:effectLst/>
                          <a:latin typeface="Arial"/>
                        </a:rPr>
                        <a:t>6,737,000</a:t>
                      </a:r>
                    </a:p>
                  </a:txBody>
                  <a:tcPr marL="0" marR="0" marT="0" marB="0" anchor="b"/>
                </a:tc>
                <a:tc>
                  <a:txBody>
                    <a:bodyPr/>
                    <a:lstStyle/>
                    <a:p>
                      <a:pPr algn="r" fontAlgn="b"/>
                      <a:r>
                        <a:rPr lang="en-US" sz="1000" b="0" i="0" u="none" strike="noStrike" dirty="0">
                          <a:effectLst/>
                          <a:latin typeface="Arial"/>
                        </a:rPr>
                        <a:t>71</a:t>
                      </a:r>
                    </a:p>
                  </a:txBody>
                  <a:tcPr marL="0" marR="0" marT="0" marB="0" anchor="b"/>
                </a:tc>
                <a:extLst>
                  <a:ext uri="{0D108BD9-81ED-4DB2-BD59-A6C34878D82A}">
                    <a16:rowId xmlns="" xmlns:a16="http://schemas.microsoft.com/office/drawing/2014/main" val="4281828726"/>
                  </a:ext>
                </a:extLst>
              </a:tr>
              <a:tr h="262622">
                <a:tc>
                  <a:txBody>
                    <a:bodyPr/>
                    <a:lstStyle/>
                    <a:p>
                      <a:pPr lvl="1" algn="l" fontAlgn="b"/>
                      <a:r>
                        <a:rPr lang="en-US" sz="1000" b="1" i="1" u="none" strike="noStrike" dirty="0">
                          <a:effectLst/>
                          <a:latin typeface="Arial"/>
                        </a:rPr>
                        <a:t>  Total</a:t>
                      </a:r>
                      <a:r>
                        <a:rPr lang="en-US" sz="1000" b="1" i="1" u="none" strike="noStrike" baseline="0" dirty="0">
                          <a:effectLst/>
                          <a:latin typeface="Arial"/>
                        </a:rPr>
                        <a:t> </a:t>
                      </a:r>
                      <a:r>
                        <a:rPr lang="en-US" sz="1000" b="1" i="1" u="none" strike="noStrike" dirty="0">
                          <a:effectLst/>
                          <a:latin typeface="Arial"/>
                        </a:rPr>
                        <a:t>Owner Project Cost</a:t>
                      </a:r>
                    </a:p>
                  </a:txBody>
                  <a:tcPr marL="0" marR="0" marT="0" marB="0" anchor="b"/>
                </a:tc>
                <a:tc>
                  <a:txBody>
                    <a:bodyPr/>
                    <a:lstStyle/>
                    <a:p>
                      <a:pPr algn="r" fontAlgn="b"/>
                      <a:r>
                        <a:rPr lang="en-US" sz="1000" b="1" i="1" u="none" strike="noStrike" dirty="0">
                          <a:effectLst/>
                          <a:latin typeface="Arial"/>
                        </a:rPr>
                        <a:t>141,479,000</a:t>
                      </a:r>
                    </a:p>
                  </a:txBody>
                  <a:tcPr marL="0" marR="0" marT="0" marB="0" anchor="b"/>
                </a:tc>
                <a:tc>
                  <a:txBody>
                    <a:bodyPr/>
                    <a:lstStyle/>
                    <a:p>
                      <a:pPr algn="r" fontAlgn="b"/>
                      <a:r>
                        <a:rPr lang="en-US" sz="1000" b="1" i="1" u="none" strike="noStrike" dirty="0">
                          <a:effectLst/>
                          <a:latin typeface="Arial"/>
                        </a:rPr>
                        <a:t>1,498</a:t>
                      </a:r>
                    </a:p>
                  </a:txBody>
                  <a:tcPr marL="0" marR="0" marT="0" marB="0" anchor="b"/>
                </a:tc>
                <a:extLst>
                  <a:ext uri="{0D108BD9-81ED-4DB2-BD59-A6C34878D82A}">
                    <a16:rowId xmlns="" xmlns:a16="http://schemas.microsoft.com/office/drawing/2014/main" val="326862301"/>
                  </a:ext>
                </a:extLst>
              </a:tr>
              <a:tr h="262622">
                <a:tc>
                  <a:txBody>
                    <a:bodyPr/>
                    <a:lstStyle/>
                    <a:p>
                      <a:pPr algn="l" fontAlgn="b"/>
                      <a:r>
                        <a:rPr lang="en-US" sz="1000" b="0" i="0" u="none" strike="noStrike" dirty="0">
                          <a:effectLst/>
                          <a:latin typeface="Arial"/>
                        </a:rPr>
                        <a:t>  Working Capital (approximately</a:t>
                      </a:r>
                      <a:r>
                        <a:rPr lang="en-US" sz="1000" b="0" i="0" u="none" strike="noStrike" baseline="0" dirty="0">
                          <a:effectLst/>
                          <a:latin typeface="Arial"/>
                        </a:rPr>
                        <a:t> 1% of EPC Costs)</a:t>
                      </a:r>
                      <a:endParaRPr lang="en-US" sz="1000" b="0" i="0" u="none" strike="noStrike" dirty="0">
                        <a:effectLst/>
                        <a:latin typeface="Arial"/>
                      </a:endParaRPr>
                    </a:p>
                  </a:txBody>
                  <a:tcPr marL="0" marR="0" marT="0" marB="0" anchor="b"/>
                </a:tc>
                <a:tc>
                  <a:txBody>
                    <a:bodyPr/>
                    <a:lstStyle/>
                    <a:p>
                      <a:pPr marL="0" algn="r" defTabSz="914293" rtl="0" eaLnBrk="1" fontAlgn="b" latinLnBrk="0" hangingPunct="1"/>
                      <a:r>
                        <a:rPr lang="en-US" sz="1000" b="0" i="0" u="none" strike="noStrike" kern="1200" dirty="0">
                          <a:solidFill>
                            <a:schemeClr val="dk1"/>
                          </a:solidFill>
                          <a:effectLst/>
                          <a:latin typeface="Arial"/>
                          <a:ea typeface="+mn-ea"/>
                          <a:cs typeface="+mn-cs"/>
                        </a:rPr>
                        <a:t>1,400,000</a:t>
                      </a:r>
                    </a:p>
                  </a:txBody>
                  <a:tcPr marL="0" marR="0" marT="0" marB="0" anchor="b"/>
                </a:tc>
                <a:tc>
                  <a:txBody>
                    <a:bodyPr/>
                    <a:lstStyle/>
                    <a:p>
                      <a:pPr marL="0" algn="r" defTabSz="914293" rtl="0" eaLnBrk="1" fontAlgn="b" latinLnBrk="0" hangingPunct="1"/>
                      <a:r>
                        <a:rPr lang="en-US" sz="1000" b="0" i="0" u="none" strike="noStrike" kern="1200" dirty="0">
                          <a:solidFill>
                            <a:schemeClr val="dk1"/>
                          </a:solidFill>
                          <a:effectLst/>
                          <a:latin typeface="Arial"/>
                          <a:ea typeface="+mn-ea"/>
                          <a:cs typeface="+mn-cs"/>
                        </a:rPr>
                        <a:t> </a:t>
                      </a:r>
                    </a:p>
                  </a:txBody>
                  <a:tcPr marL="0" marR="0" marT="0" marB="0" anchor="b"/>
                </a:tc>
                <a:extLst>
                  <a:ext uri="{0D108BD9-81ED-4DB2-BD59-A6C34878D82A}">
                    <a16:rowId xmlns="" xmlns:a16="http://schemas.microsoft.com/office/drawing/2014/main" val="828754827"/>
                  </a:ext>
                </a:extLst>
              </a:tr>
              <a:tr h="262622">
                <a:tc>
                  <a:txBody>
                    <a:bodyPr/>
                    <a:lstStyle/>
                    <a:p>
                      <a:pPr algn="just" fontAlgn="b"/>
                      <a:r>
                        <a:rPr lang="en-US" sz="1000" b="0" i="0" u="none" strike="noStrike" kern="1200" dirty="0">
                          <a:solidFill>
                            <a:schemeClr val="dk1"/>
                          </a:solidFill>
                          <a:effectLst/>
                          <a:latin typeface="Arial"/>
                          <a:ea typeface="+mn-ea"/>
                          <a:cs typeface="+mn-cs"/>
                        </a:rPr>
                        <a:t>  Financing Fees (approximately</a:t>
                      </a:r>
                      <a:r>
                        <a:rPr lang="en-US" sz="1000" b="0" i="0" u="none" strike="noStrike" kern="1200" baseline="0" dirty="0">
                          <a:solidFill>
                            <a:schemeClr val="dk1"/>
                          </a:solidFill>
                          <a:effectLst/>
                          <a:latin typeface="Arial"/>
                          <a:ea typeface="+mn-ea"/>
                          <a:cs typeface="+mn-cs"/>
                        </a:rPr>
                        <a:t> 4% of total costs financed by debt)</a:t>
                      </a:r>
                      <a:endParaRPr lang="en-US" sz="1000" b="0" i="0" u="none" strike="noStrike" kern="1200" dirty="0">
                        <a:solidFill>
                          <a:schemeClr val="dk1"/>
                        </a:solidFill>
                        <a:effectLst/>
                        <a:latin typeface="Arial"/>
                        <a:ea typeface="+mn-ea"/>
                        <a:cs typeface="+mn-cs"/>
                      </a:endParaRPr>
                    </a:p>
                  </a:txBody>
                  <a:tcPr marL="0" marR="0" marT="0" marB="0" anchor="b"/>
                </a:tc>
                <a:tc>
                  <a:txBody>
                    <a:bodyPr/>
                    <a:lstStyle/>
                    <a:p>
                      <a:pPr marL="0" algn="r" defTabSz="914293" rtl="0" eaLnBrk="1" fontAlgn="b" latinLnBrk="0" hangingPunct="1"/>
                      <a:r>
                        <a:rPr lang="en-US" sz="1000" b="0" i="0" u="none" strike="noStrike" kern="1200" dirty="0">
                          <a:solidFill>
                            <a:schemeClr val="dk1"/>
                          </a:solidFill>
                          <a:effectLst/>
                          <a:latin typeface="Arial"/>
                          <a:ea typeface="+mn-ea"/>
                          <a:cs typeface="+mn-cs"/>
                        </a:rPr>
                        <a:t>7,000,000</a:t>
                      </a:r>
                    </a:p>
                  </a:txBody>
                  <a:tcPr marL="0" marR="0" marT="0" marB="0" anchor="b"/>
                </a:tc>
                <a:tc>
                  <a:txBody>
                    <a:bodyPr/>
                    <a:lstStyle/>
                    <a:p>
                      <a:pPr algn="l" fontAlgn="b"/>
                      <a:r>
                        <a:rPr lang="en-US" sz="1000" b="0" i="0" u="none" strike="noStrike" dirty="0">
                          <a:effectLst/>
                          <a:latin typeface="Arial"/>
                        </a:rPr>
                        <a:t> </a:t>
                      </a:r>
                    </a:p>
                  </a:txBody>
                  <a:tcPr marL="0" marR="0" marT="0" marB="0" anchor="b"/>
                </a:tc>
                <a:extLst>
                  <a:ext uri="{0D108BD9-81ED-4DB2-BD59-A6C34878D82A}">
                    <a16:rowId xmlns="" xmlns:a16="http://schemas.microsoft.com/office/drawing/2014/main" val="97668461"/>
                  </a:ext>
                </a:extLst>
              </a:tr>
              <a:tr h="262622">
                <a:tc>
                  <a:txBody>
                    <a:bodyPr/>
                    <a:lstStyle/>
                    <a:p>
                      <a:pPr algn="l" fontAlgn="b"/>
                      <a:r>
                        <a:rPr lang="en-US" sz="1000" b="0" i="0" u="none" strike="noStrike" dirty="0">
                          <a:effectLst/>
                          <a:latin typeface="Arial"/>
                        </a:rPr>
                        <a:t>  Fuel Inventory - 300K gal @ $3/gal</a:t>
                      </a:r>
                    </a:p>
                  </a:txBody>
                  <a:tcPr marL="0" marR="0" marT="0" marB="0" anchor="b"/>
                </a:tc>
                <a:tc>
                  <a:txBody>
                    <a:bodyPr/>
                    <a:lstStyle/>
                    <a:p>
                      <a:pPr algn="r" fontAlgn="b"/>
                      <a:r>
                        <a:rPr lang="en-US" sz="1000" b="0" i="0" u="none" strike="noStrike" dirty="0">
                          <a:effectLst/>
                          <a:latin typeface="Arial"/>
                        </a:rPr>
                        <a:t>900,000</a:t>
                      </a:r>
                    </a:p>
                  </a:txBody>
                  <a:tcPr marL="0" marR="0" marT="0" marB="0" anchor="b"/>
                </a:tc>
                <a:tc>
                  <a:txBody>
                    <a:bodyPr/>
                    <a:lstStyle/>
                    <a:p>
                      <a:pPr algn="r" fontAlgn="b"/>
                      <a:endParaRPr lang="en-US" sz="1000" b="0" i="0" u="none" strike="noStrike" dirty="0">
                        <a:effectLst/>
                        <a:latin typeface="Arial"/>
                      </a:endParaRPr>
                    </a:p>
                  </a:txBody>
                  <a:tcPr marL="0" marR="0" marT="0" marB="0" anchor="b"/>
                </a:tc>
                <a:extLst>
                  <a:ext uri="{0D108BD9-81ED-4DB2-BD59-A6C34878D82A}">
                    <a16:rowId xmlns="" xmlns:a16="http://schemas.microsoft.com/office/drawing/2014/main" val="894910087"/>
                  </a:ext>
                </a:extLst>
              </a:tr>
            </a:tbl>
          </a:graphicData>
        </a:graphic>
      </p:graphicFrame>
      <p:sp>
        <p:nvSpPr>
          <p:cNvPr id="5" name="TextBox 4"/>
          <p:cNvSpPr txBox="1"/>
          <p:nvPr/>
        </p:nvSpPr>
        <p:spPr>
          <a:xfrm>
            <a:off x="1676400" y="5936226"/>
            <a:ext cx="5040312" cy="261610"/>
          </a:xfrm>
          <a:prstGeom prst="rect">
            <a:avLst/>
          </a:prstGeom>
          <a:noFill/>
        </p:spPr>
        <p:txBody>
          <a:bodyPr wrap="square" rtlCol="0">
            <a:spAutoFit/>
          </a:bodyPr>
          <a:lstStyle/>
          <a:p>
            <a:r>
              <a:rPr lang="en-US" sz="1100" dirty="0"/>
              <a:t>Source:  Data is based on Mott MacDonald confidential estimating database</a:t>
            </a:r>
          </a:p>
        </p:txBody>
      </p:sp>
      <p:sp>
        <p:nvSpPr>
          <p:cNvPr id="10" name="Title 1"/>
          <p:cNvSpPr>
            <a:spLocks noGrp="1"/>
          </p:cNvSpPr>
          <p:nvPr>
            <p:ph type="title"/>
          </p:nvPr>
        </p:nvSpPr>
        <p:spPr>
          <a:xfrm>
            <a:off x="457200" y="274638"/>
            <a:ext cx="8229600" cy="563562"/>
          </a:xfrm>
        </p:spPr>
        <p:txBody>
          <a:bodyPr/>
          <a:lstStyle/>
          <a:p>
            <a:r>
              <a:rPr lang="en-US" dirty="0"/>
              <a:t>Capital Costs: </a:t>
            </a:r>
            <a:r>
              <a:rPr lang="en-US" dirty="0" err="1"/>
              <a:t>Aeroderivative</a:t>
            </a:r>
            <a:r>
              <a:rPr lang="en-US" dirty="0"/>
              <a:t> Gas Turbine LM6000</a:t>
            </a:r>
          </a:p>
        </p:txBody>
      </p:sp>
    </p:spTree>
    <p:extLst>
      <p:ext uri="{BB962C8B-B14F-4D97-AF65-F5344CB8AC3E}">
        <p14:creationId xmlns:p14="http://schemas.microsoft.com/office/powerpoint/2010/main" xmlns="" val="212502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Topics for CONE &amp; ORTP</a:t>
            </a:r>
            <a:endParaRPr lang="en-US" b="1" dirty="0">
              <a:solidFill>
                <a:srgbClr val="FF0000"/>
              </a:solidFill>
            </a:endParaRPr>
          </a:p>
        </p:txBody>
      </p:sp>
      <p:sp>
        <p:nvSpPr>
          <p:cNvPr id="3" name="Content Placeholder 2"/>
          <p:cNvSpPr>
            <a:spLocks noGrp="1"/>
          </p:cNvSpPr>
          <p:nvPr>
            <p:ph idx="1"/>
          </p:nvPr>
        </p:nvSpPr>
        <p:spPr>
          <a:xfrm>
            <a:off x="487513" y="990600"/>
            <a:ext cx="8226425" cy="5334000"/>
          </a:xfrm>
        </p:spPr>
        <p:txBody>
          <a:bodyPr/>
          <a:lstStyle/>
          <a:p>
            <a:pPr marL="395260" lvl="2" indent="-171450">
              <a:buClr>
                <a:schemeClr val="accent6">
                  <a:lumMod val="50000"/>
                </a:schemeClr>
              </a:buClr>
            </a:pPr>
            <a:endParaRPr lang="en-US" sz="2400" dirty="0"/>
          </a:p>
          <a:p>
            <a:pPr marL="395260" lvl="2" indent="-171450">
              <a:buClr>
                <a:schemeClr val="accent6">
                  <a:lumMod val="50000"/>
                </a:schemeClr>
              </a:buClr>
            </a:pPr>
            <a:r>
              <a:rPr lang="en-US" sz="2000" dirty="0"/>
              <a:t>Resource Screening </a:t>
            </a:r>
          </a:p>
          <a:p>
            <a:pPr marL="395260" lvl="2" indent="-171450">
              <a:buClr>
                <a:schemeClr val="accent6">
                  <a:lumMod val="50000"/>
                </a:schemeClr>
              </a:buClr>
            </a:pPr>
            <a:r>
              <a:rPr lang="en-US" sz="2000" dirty="0"/>
              <a:t>General Assumptions</a:t>
            </a:r>
          </a:p>
          <a:p>
            <a:pPr marL="395260" lvl="2" indent="-171450">
              <a:buClr>
                <a:schemeClr val="accent6">
                  <a:lumMod val="50000"/>
                </a:schemeClr>
              </a:buClr>
            </a:pPr>
            <a:r>
              <a:rPr lang="en-US" sz="2000" dirty="0"/>
              <a:t>Technology Specifications</a:t>
            </a:r>
          </a:p>
          <a:p>
            <a:pPr marL="395260" lvl="2" indent="-171450">
              <a:buClr>
                <a:schemeClr val="accent6">
                  <a:lumMod val="50000"/>
                </a:schemeClr>
              </a:buClr>
            </a:pPr>
            <a:r>
              <a:rPr lang="en-US" sz="2000" dirty="0"/>
              <a:t>Energy &amp; Ancillary Services Revenue Calculation</a:t>
            </a:r>
          </a:p>
          <a:p>
            <a:pPr marL="395260" lvl="2" indent="-171450">
              <a:buClr>
                <a:schemeClr val="accent6">
                  <a:lumMod val="50000"/>
                </a:schemeClr>
              </a:buClr>
            </a:pPr>
            <a:r>
              <a:rPr lang="en-US" sz="2000" dirty="0"/>
              <a:t>Financial Model Inputs</a:t>
            </a:r>
          </a:p>
          <a:p>
            <a:pPr marL="395260" lvl="2" indent="-171450">
              <a:buClr>
                <a:schemeClr val="accent6">
                  <a:lumMod val="50000"/>
                </a:schemeClr>
              </a:buClr>
            </a:pPr>
            <a:r>
              <a:rPr lang="en-US" sz="2000" dirty="0"/>
              <a:t>Financial Model Mechanics</a:t>
            </a:r>
          </a:p>
          <a:p>
            <a:pPr marL="223810" lvl="2" indent="0">
              <a:buClr>
                <a:schemeClr val="accent6">
                  <a:lumMod val="50000"/>
                </a:schemeClr>
              </a:buClr>
              <a:buNone/>
            </a:pPr>
            <a:endParaRPr lang="en-US" sz="1800" dirty="0"/>
          </a:p>
          <a:p>
            <a:pPr marL="509560" lvl="2" indent="-285750">
              <a:buClr>
                <a:schemeClr val="accent6">
                  <a:lumMod val="50000"/>
                </a:schemeClr>
              </a:buClr>
            </a:pPr>
            <a:endParaRPr lang="en-US" sz="1800" dirty="0"/>
          </a:p>
          <a:p>
            <a:pPr marL="223810" lvl="2" indent="0">
              <a:buClr>
                <a:schemeClr val="accent6">
                  <a:lumMod val="50000"/>
                </a:schemeClr>
              </a:buClr>
              <a:buNone/>
            </a:pPr>
            <a:endParaRPr lang="en-US" sz="1800" dirty="0"/>
          </a:p>
          <a:p>
            <a:pPr marL="395260" lvl="2" indent="-171450">
              <a:buClr>
                <a:schemeClr val="accent6">
                  <a:lumMod val="50000"/>
                </a:schemeClr>
              </a:buClr>
            </a:pPr>
            <a:endParaRPr lang="en-US" sz="1600" dirty="0"/>
          </a:p>
          <a:p>
            <a:pPr marL="395260" lvl="2" indent="-171450">
              <a:buClr>
                <a:schemeClr val="accent6">
                  <a:lumMod val="50000"/>
                </a:schemeClr>
              </a:buClr>
            </a:pPr>
            <a:endParaRPr lang="en-US" sz="1800" dirty="0"/>
          </a:p>
          <a:p>
            <a:pPr marL="285750" lvl="1" indent="-285750">
              <a:buClr>
                <a:schemeClr val="accent6">
                  <a:lumMod val="50000"/>
                </a:schemeClr>
              </a:buClr>
            </a:pPr>
            <a:endParaRPr lang="en-US" sz="1300" dirty="0"/>
          </a:p>
          <a:p>
            <a:pPr marL="509560" lvl="2" indent="-285750">
              <a:buClr>
                <a:schemeClr val="accent6">
                  <a:lumMod val="50000"/>
                </a:schemeClr>
              </a:buClr>
            </a:pPr>
            <a:endParaRPr lang="en-US" sz="1100" dirty="0"/>
          </a:p>
          <a:p>
            <a:pPr marL="285750" lvl="1" indent="-285750">
              <a:buClr>
                <a:schemeClr val="accent6">
                  <a:lumMod val="50000"/>
                </a:schemeClr>
              </a:buClr>
            </a:pPr>
            <a:endParaRPr lang="en-US" sz="1300" dirty="0"/>
          </a:p>
        </p:txBody>
      </p:sp>
    </p:spTree>
    <p:extLst>
      <p:ext uri="{BB962C8B-B14F-4D97-AF65-F5344CB8AC3E}">
        <p14:creationId xmlns:p14="http://schemas.microsoft.com/office/powerpoint/2010/main" xmlns="" val="24807079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O&amp;M Costs: </a:t>
            </a:r>
            <a:r>
              <a:rPr lang="en-US" dirty="0" err="1"/>
              <a:t>Aeroderivative</a:t>
            </a:r>
            <a:r>
              <a:rPr lang="en-US" dirty="0"/>
              <a:t> Gas Turbine LM6000</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0" indent="0" fontAlgn="b">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902585680"/>
              </p:ext>
            </p:extLst>
          </p:nvPr>
        </p:nvGraphicFramePr>
        <p:xfrm>
          <a:off x="1981200" y="2369820"/>
          <a:ext cx="5257800" cy="2270760"/>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2272908115"/>
                    </a:ext>
                  </a:extLst>
                </a:gridCol>
                <a:gridCol w="1905000">
                  <a:extLst>
                    <a:ext uri="{9D8B030D-6E8A-4147-A177-3AD203B41FA5}">
                      <a16:colId xmlns="" xmlns:a16="http://schemas.microsoft.com/office/drawing/2014/main" val="1148388887"/>
                    </a:ext>
                  </a:extLst>
                </a:gridCol>
              </a:tblGrid>
              <a:tr h="370840">
                <a:tc>
                  <a:txBody>
                    <a:bodyPr/>
                    <a:lstStyle/>
                    <a:p>
                      <a:r>
                        <a:rPr lang="en-US" sz="1600" dirty="0"/>
                        <a:t>Fixed O&amp;M</a:t>
                      </a:r>
                    </a:p>
                  </a:txBody>
                  <a:tcPr/>
                </a:tc>
                <a:tc>
                  <a:txBody>
                    <a:bodyPr/>
                    <a:lstStyle/>
                    <a:p>
                      <a:r>
                        <a:rPr lang="en-US" sz="1600" dirty="0"/>
                        <a:t>Proposed Values</a:t>
                      </a:r>
                    </a:p>
                  </a:txBody>
                  <a:tcPr/>
                </a:tc>
                <a:extLst>
                  <a:ext uri="{0D108BD9-81ED-4DB2-BD59-A6C34878D82A}">
                    <a16:rowId xmlns="" xmlns:a16="http://schemas.microsoft.com/office/drawing/2014/main" val="2243975844"/>
                  </a:ext>
                </a:extLst>
              </a:tr>
              <a:tr h="370840">
                <a:tc>
                  <a:txBody>
                    <a:bodyPr/>
                    <a:lstStyle/>
                    <a:p>
                      <a:r>
                        <a:rPr lang="en-US" sz="1600" dirty="0"/>
                        <a:t>O&amp;M. Labor, Materials,</a:t>
                      </a:r>
                      <a:r>
                        <a:rPr lang="en-US" sz="1600" baseline="0" dirty="0"/>
                        <a:t> Contract Services, A&amp;G</a:t>
                      </a:r>
                      <a:endParaRPr lang="en-US" sz="1600" dirty="0"/>
                    </a:p>
                  </a:txBody>
                  <a:tcPr/>
                </a:tc>
                <a:tc>
                  <a:txBody>
                    <a:bodyPr/>
                    <a:lstStyle/>
                    <a:p>
                      <a:r>
                        <a:rPr lang="en-US" sz="1600" dirty="0"/>
                        <a:t>$60/kW-</a:t>
                      </a:r>
                      <a:r>
                        <a:rPr lang="en-US" sz="1600" dirty="0" err="1"/>
                        <a:t>yr</a:t>
                      </a:r>
                      <a:endParaRPr lang="en-US" sz="1600" dirty="0"/>
                    </a:p>
                  </a:txBody>
                  <a:tcPr/>
                </a:tc>
                <a:extLst>
                  <a:ext uri="{0D108BD9-81ED-4DB2-BD59-A6C34878D82A}">
                    <a16:rowId xmlns="" xmlns:a16="http://schemas.microsoft.com/office/drawing/2014/main" val="3542276104"/>
                  </a:ext>
                </a:extLst>
              </a:tr>
              <a:tr h="370840">
                <a:tc>
                  <a:txBody>
                    <a:bodyPr/>
                    <a:lstStyle/>
                    <a:p>
                      <a:r>
                        <a:rPr lang="en-US" sz="1600" dirty="0"/>
                        <a:t>Site Leasing</a:t>
                      </a:r>
                    </a:p>
                  </a:txBody>
                  <a:tcPr/>
                </a:tc>
                <a:tc>
                  <a:txBody>
                    <a:bodyPr/>
                    <a:lstStyle/>
                    <a:p>
                      <a:r>
                        <a:rPr lang="en-US" sz="1600" dirty="0"/>
                        <a:t>$20,000/acre/</a:t>
                      </a:r>
                      <a:r>
                        <a:rPr lang="en-US" sz="1600" dirty="0" err="1"/>
                        <a:t>yr</a:t>
                      </a:r>
                      <a:endParaRPr lang="en-US" sz="1600" dirty="0"/>
                    </a:p>
                  </a:txBody>
                  <a:tcPr/>
                </a:tc>
                <a:extLst>
                  <a:ext uri="{0D108BD9-81ED-4DB2-BD59-A6C34878D82A}">
                    <a16:rowId xmlns="" xmlns:a16="http://schemas.microsoft.com/office/drawing/2014/main" val="685733973"/>
                  </a:ext>
                </a:extLst>
              </a:tr>
              <a:tr h="370840">
                <a:tc>
                  <a:txBody>
                    <a:bodyPr/>
                    <a:lstStyle/>
                    <a:p>
                      <a:r>
                        <a:rPr lang="en-US" sz="1600" dirty="0"/>
                        <a:t>Property Taxes</a:t>
                      </a:r>
                    </a:p>
                  </a:txBody>
                  <a:tcPr/>
                </a:tc>
                <a:tc>
                  <a:txBody>
                    <a:bodyPr/>
                    <a:lstStyle/>
                    <a:p>
                      <a:r>
                        <a:rPr lang="en-US" sz="1600" dirty="0"/>
                        <a:t>3%</a:t>
                      </a:r>
                    </a:p>
                  </a:txBody>
                  <a:tcPr/>
                </a:tc>
                <a:extLst>
                  <a:ext uri="{0D108BD9-81ED-4DB2-BD59-A6C34878D82A}">
                    <a16:rowId xmlns="" xmlns:a16="http://schemas.microsoft.com/office/drawing/2014/main" val="104085412"/>
                  </a:ext>
                </a:extLst>
              </a:tr>
              <a:tr h="370840">
                <a:tc>
                  <a:txBody>
                    <a:bodyPr/>
                    <a:lstStyle/>
                    <a:p>
                      <a:r>
                        <a:rPr lang="en-US" sz="1600" dirty="0"/>
                        <a:t>Insurance</a:t>
                      </a:r>
                    </a:p>
                  </a:txBody>
                  <a:tcPr/>
                </a:tc>
                <a:tc>
                  <a:txBody>
                    <a:bodyPr/>
                    <a:lstStyle/>
                    <a:p>
                      <a:r>
                        <a:rPr lang="en-US" sz="1600" dirty="0"/>
                        <a:t>0.6% of</a:t>
                      </a:r>
                      <a:r>
                        <a:rPr lang="en-US" sz="1600" baseline="0" dirty="0"/>
                        <a:t> installed costs</a:t>
                      </a:r>
                      <a:endParaRPr lang="en-US" sz="1600" dirty="0"/>
                    </a:p>
                  </a:txBody>
                  <a:tcPr/>
                </a:tc>
                <a:extLst>
                  <a:ext uri="{0D108BD9-81ED-4DB2-BD59-A6C34878D82A}">
                    <a16:rowId xmlns="" xmlns:a16="http://schemas.microsoft.com/office/drawing/2014/main" val="4281828726"/>
                  </a:ext>
                </a:extLst>
              </a:tr>
            </a:tbl>
          </a:graphicData>
        </a:graphic>
      </p:graphicFrame>
    </p:spTree>
    <p:extLst>
      <p:ext uri="{BB962C8B-B14F-4D97-AF65-F5344CB8AC3E}">
        <p14:creationId xmlns:p14="http://schemas.microsoft.com/office/powerpoint/2010/main" xmlns="" val="292297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Advanced </a:t>
            </a:r>
            <a:r>
              <a:rPr lang="en-US" dirty="0" err="1"/>
              <a:t>Aeroderivative</a:t>
            </a:r>
            <a:r>
              <a:rPr lang="en-US" dirty="0"/>
              <a:t> Gas Turbine LMS100PB</a:t>
            </a:r>
          </a:p>
        </p:txBody>
      </p:sp>
      <p:sp>
        <p:nvSpPr>
          <p:cNvPr id="3" name="Content Placeholder 2"/>
          <p:cNvSpPr>
            <a:spLocks noGrp="1"/>
          </p:cNvSpPr>
          <p:nvPr>
            <p:ph type="body" sz="quarter" idx="10"/>
          </p:nvPr>
        </p:nvSpPr>
        <p:spPr>
          <a:xfrm>
            <a:off x="457200" y="1066800"/>
            <a:ext cx="8229600" cy="2590800"/>
          </a:xfrm>
          <a:solidFill>
            <a:schemeClr val="bg1"/>
          </a:solidFill>
        </p:spPr>
        <p:txBody>
          <a:bodyPr>
            <a:normAutofit lnSpcReduction="10000"/>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solidFill>
                  <a:schemeClr val="tx1"/>
                </a:solidFill>
              </a:rPr>
              <a:t>Characteristics of the LMS100PB</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Hybrid design</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Based on GE jet engine technology and GE Frame Gas Turbine technology</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Efficiency</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Highest simple cycle efficiency of any gas turbine</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Flexibility</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Has a very fast startup times and ramp rates for flexible operation</a:t>
            </a:r>
          </a:p>
          <a:p>
            <a:pPr marL="744485" lvl="1">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Combined Cycle</a:t>
            </a:r>
          </a:p>
          <a:p>
            <a:pPr marL="1144535" lvl="2">
              <a:lnSpc>
                <a:spcPct val="124000"/>
              </a:lnSpc>
              <a:spcBef>
                <a:spcPts val="0"/>
              </a:spcBef>
              <a:spcAft>
                <a:spcPts val="0"/>
              </a:spcAft>
              <a:buClr>
                <a:schemeClr val="bg2">
                  <a:lumMod val="10000"/>
                </a:schemeClr>
              </a:buClr>
              <a:buFont typeface="Arial" pitchFamily="34" charset="0"/>
              <a:buChar char="•"/>
            </a:pPr>
            <a:r>
              <a:rPr lang="en-US" dirty="0">
                <a:solidFill>
                  <a:schemeClr val="tx1"/>
                </a:solidFill>
              </a:rPr>
              <a:t>Gas turbine is so efficient, exhaust gas is cold, so not the best option for combined cycle</a:t>
            </a:r>
          </a:p>
        </p:txBody>
      </p:sp>
      <p:grpSp>
        <p:nvGrpSpPr>
          <p:cNvPr id="4" name="Group 3"/>
          <p:cNvGrpSpPr/>
          <p:nvPr/>
        </p:nvGrpSpPr>
        <p:grpSpPr>
          <a:xfrm>
            <a:off x="2286000" y="3565588"/>
            <a:ext cx="4343400" cy="2779848"/>
            <a:chOff x="2286000" y="3565588"/>
            <a:chExt cx="4343400" cy="2779848"/>
          </a:xfrm>
        </p:grpSpPr>
        <p:pic>
          <p:nvPicPr>
            <p:cNvPr id="3075" name="Picture 3" descr="C:\Users\pau77459\Documents\ISO_NE\CONE with Concentric Advisors\LMS100_GEJapa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3565588"/>
              <a:ext cx="4343400" cy="259518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4238625" y="6160770"/>
              <a:ext cx="723900" cy="184666"/>
            </a:xfrm>
            <a:prstGeom prst="rect">
              <a:avLst/>
            </a:prstGeom>
            <a:noFill/>
          </p:spPr>
          <p:txBody>
            <a:bodyPr wrap="square" rtlCol="0">
              <a:spAutoFit/>
            </a:bodyPr>
            <a:lstStyle/>
            <a:p>
              <a:r>
                <a:rPr lang="en-US" sz="600" dirty="0"/>
                <a:t>Reference: GE</a:t>
              </a:r>
            </a:p>
          </p:txBody>
        </p:sp>
      </p:grpSp>
    </p:spTree>
    <p:extLst>
      <p:ext uri="{BB962C8B-B14F-4D97-AF65-F5344CB8AC3E}">
        <p14:creationId xmlns:p14="http://schemas.microsoft.com/office/powerpoint/2010/main" xmlns="" val="2987748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Advanced </a:t>
            </a:r>
            <a:r>
              <a:rPr lang="en-US" dirty="0" err="1"/>
              <a:t>Aeroderivative</a:t>
            </a:r>
            <a:r>
              <a:rPr lang="en-US" dirty="0"/>
              <a:t> Gas Turbine LMS100PB</a:t>
            </a:r>
          </a:p>
        </p:txBody>
      </p:sp>
      <p:graphicFrame>
        <p:nvGraphicFramePr>
          <p:cNvPr id="5" name="Table 4"/>
          <p:cNvGraphicFramePr>
            <a:graphicFrameLocks noGrp="1"/>
          </p:cNvGraphicFramePr>
          <p:nvPr>
            <p:extLst>
              <p:ext uri="{D42A27DB-BD31-4B8C-83A1-F6EECF244321}">
                <p14:modId xmlns:p14="http://schemas.microsoft.com/office/powerpoint/2010/main" xmlns="" val="42138123"/>
              </p:ext>
            </p:extLst>
          </p:nvPr>
        </p:nvGraphicFramePr>
        <p:xfrm>
          <a:off x="1219200" y="1066800"/>
          <a:ext cx="6969760" cy="5191760"/>
        </p:xfrm>
        <a:graphic>
          <a:graphicData uri="http://schemas.openxmlformats.org/drawingml/2006/table">
            <a:tbl>
              <a:tblPr firstRow="1" bandRow="1">
                <a:tableStyleId>{5940675A-B579-460E-94D1-54222C63F5DA}</a:tableStyleId>
              </a:tblPr>
              <a:tblGrid>
                <a:gridCol w="2712720">
                  <a:extLst>
                    <a:ext uri="{9D8B030D-6E8A-4147-A177-3AD203B41FA5}">
                      <a16:colId xmlns="" xmlns:a16="http://schemas.microsoft.com/office/drawing/2014/main" val="1273943579"/>
                    </a:ext>
                  </a:extLst>
                </a:gridCol>
                <a:gridCol w="4257040">
                  <a:extLst>
                    <a:ext uri="{9D8B030D-6E8A-4147-A177-3AD203B41FA5}">
                      <a16:colId xmlns="" xmlns:a16="http://schemas.microsoft.com/office/drawing/2014/main" val="3285005363"/>
                    </a:ext>
                  </a:extLst>
                </a:gridCol>
              </a:tblGrid>
              <a:tr h="370840">
                <a:tc>
                  <a:txBody>
                    <a:bodyPr/>
                    <a:lstStyle/>
                    <a:p>
                      <a:r>
                        <a:rPr lang="en-US" sz="1600" b="1" dirty="0"/>
                        <a:t>Turbine model</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LMS100PB</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429432196"/>
                  </a:ext>
                </a:extLst>
              </a:tr>
              <a:tr h="370840">
                <a:tc>
                  <a:txBody>
                    <a:bodyPr/>
                    <a:lstStyle/>
                    <a:p>
                      <a:r>
                        <a:rPr lang="en-US" sz="1600" b="1" dirty="0"/>
                        <a:t>Configuration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SC advanced </a:t>
                      </a:r>
                      <a:r>
                        <a:rPr lang="en-US" sz="1600" dirty="0" err="1"/>
                        <a:t>aeroderivative</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29567300"/>
                  </a:ext>
                </a:extLst>
              </a:tr>
              <a:tr h="370840">
                <a:tc>
                  <a:txBody>
                    <a:bodyPr/>
                    <a:lstStyle/>
                    <a:p>
                      <a:r>
                        <a:rPr lang="en-US" sz="1600" b="1" dirty="0"/>
                        <a:t>Net plant</a:t>
                      </a:r>
                      <a:r>
                        <a:rPr lang="en-US" sz="1600" b="1" baseline="0" dirty="0"/>
                        <a:t> capacity (MW)</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396447152"/>
                  </a:ext>
                </a:extLst>
              </a:tr>
              <a:tr h="370840">
                <a:tc>
                  <a:txBody>
                    <a:bodyPr/>
                    <a:lstStyle/>
                    <a:p>
                      <a:r>
                        <a:rPr lang="en-US" sz="1600" b="1" dirty="0"/>
                        <a:t>Location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Bristol County, Massachusetts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223320193"/>
                  </a:ext>
                </a:extLst>
              </a:tr>
              <a:tr h="370840">
                <a:tc>
                  <a:txBody>
                    <a:bodyPr/>
                    <a:lstStyle/>
                    <a:p>
                      <a:r>
                        <a:rPr lang="en-US" sz="1600" b="1" dirty="0"/>
                        <a:t>Cooling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Fin fan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701294047"/>
                  </a:ext>
                </a:extLst>
              </a:tr>
              <a:tr h="370840">
                <a:tc>
                  <a:txBody>
                    <a:bodyPr/>
                    <a:lstStyle/>
                    <a:p>
                      <a:r>
                        <a:rPr lang="en-US" sz="1600" b="1" dirty="0"/>
                        <a:t>Power augmentation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Evaporative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401966374"/>
                  </a:ext>
                </a:extLst>
              </a:tr>
              <a:tr h="370840">
                <a:tc>
                  <a:txBody>
                    <a:bodyPr/>
                    <a:lstStyle/>
                    <a:p>
                      <a:r>
                        <a:rPr lang="en-US" sz="1600" b="1" dirty="0"/>
                        <a:t>Net heat rate (Btu/kWh)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9,105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11640814"/>
                  </a:ext>
                </a:extLst>
              </a:tr>
              <a:tr h="370840">
                <a:tc>
                  <a:txBody>
                    <a:bodyPr/>
                    <a:lstStyle/>
                    <a:p>
                      <a:r>
                        <a:rPr lang="en-US" sz="1600" b="1" dirty="0"/>
                        <a:t>Environmental controls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Selective catalytic</a:t>
                      </a:r>
                      <a:r>
                        <a:rPr lang="en-US" sz="1600" baseline="0" dirty="0"/>
                        <a:t> reduction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9387545"/>
                  </a:ext>
                </a:extLst>
              </a:tr>
              <a:tr h="370840">
                <a:tc>
                  <a:txBody>
                    <a:bodyPr/>
                    <a:lstStyle/>
                    <a:p>
                      <a:r>
                        <a:rPr lang="en-US" sz="1600" b="1" dirty="0"/>
                        <a:t>Duel-fuel</a:t>
                      </a:r>
                      <a:r>
                        <a:rPr lang="en-US" sz="1600" b="1" baseline="0" dirty="0"/>
                        <a:t> capability</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Natural</a:t>
                      </a:r>
                      <a:r>
                        <a:rPr lang="en-US" sz="1600" baseline="0" dirty="0"/>
                        <a:t> gas w/ No. 2 oil backup</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752223737"/>
                  </a:ext>
                </a:extLst>
              </a:tr>
              <a:tr h="370840">
                <a:tc>
                  <a:txBody>
                    <a:bodyPr/>
                    <a:lstStyle/>
                    <a:p>
                      <a:r>
                        <a:rPr lang="en-US" sz="1600" b="1" dirty="0"/>
                        <a:t>Black start?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94797356"/>
                  </a:ext>
                </a:extLst>
              </a:tr>
              <a:tr h="370840">
                <a:tc>
                  <a:txBody>
                    <a:bodyPr/>
                    <a:lstStyle/>
                    <a:p>
                      <a:r>
                        <a:rPr lang="en-US" sz="1600" b="1" dirty="0"/>
                        <a:t>On-site</a:t>
                      </a:r>
                      <a:r>
                        <a:rPr lang="en-US" sz="1600" b="1" baseline="0" dirty="0"/>
                        <a:t> gas compression?</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59854943"/>
                  </a:ext>
                </a:extLst>
              </a:tr>
              <a:tr h="370840">
                <a:tc>
                  <a:txBody>
                    <a:bodyPr/>
                    <a:lstStyle/>
                    <a:p>
                      <a:r>
                        <a:rPr lang="en-US" sz="1600" b="1" dirty="0"/>
                        <a:t>Gas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Onsite</a:t>
                      </a:r>
                      <a:r>
                        <a:rPr lang="en-US" sz="1600" baseline="0" dirty="0"/>
                        <a:t> connection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4407465"/>
                  </a:ext>
                </a:extLst>
              </a:tr>
              <a:tr h="370840">
                <a:tc>
                  <a:txBody>
                    <a:bodyPr/>
                    <a:lstStyle/>
                    <a:p>
                      <a:r>
                        <a:rPr lang="en-US" sz="1600" b="1" dirty="0"/>
                        <a:t>Electrical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Onsite 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055054021"/>
                  </a:ext>
                </a:extLst>
              </a:tr>
              <a:tr h="370840">
                <a:tc>
                  <a:txBody>
                    <a:bodyPr/>
                    <a:lstStyle/>
                    <a:p>
                      <a:r>
                        <a:rPr lang="en-US" sz="1600" b="1" dirty="0"/>
                        <a:t>Plot</a:t>
                      </a:r>
                      <a:r>
                        <a:rPr lang="en-US" sz="1600" b="1" baseline="0" dirty="0"/>
                        <a:t> size (acres)</a:t>
                      </a:r>
                      <a:endParaRPr lang="en-US" sz="1600" b="1"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5.7</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16920077"/>
                  </a:ext>
                </a:extLst>
              </a:tr>
            </a:tbl>
          </a:graphicData>
        </a:graphic>
      </p:graphicFrame>
    </p:spTree>
    <p:extLst>
      <p:ext uri="{BB962C8B-B14F-4D97-AF65-F5344CB8AC3E}">
        <p14:creationId xmlns:p14="http://schemas.microsoft.com/office/powerpoint/2010/main" xmlns="" val="1593566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744485" lvl="1">
              <a:lnSpc>
                <a:spcPct val="124000"/>
              </a:lnSpc>
              <a:spcBef>
                <a:spcPts val="0"/>
              </a:spcBef>
              <a:spcAft>
                <a:spcPts val="0"/>
              </a:spcAft>
              <a:buClr>
                <a:schemeClr val="bg2">
                  <a:lumMod val="10000"/>
                </a:schemeClr>
              </a:buClr>
              <a:buFont typeface="Arial" pitchFamily="34" charset="0"/>
              <a:buChar char="•"/>
            </a:pPr>
            <a:endParaRPr lang="en-US" dirty="0"/>
          </a:p>
          <a:p>
            <a:pPr marL="744485" lvl="1">
              <a:lnSpc>
                <a:spcPct val="124000"/>
              </a:lnSpc>
              <a:spcBef>
                <a:spcPts val="0"/>
              </a:spcBef>
              <a:spcAft>
                <a:spcPts val="600"/>
              </a:spcAft>
              <a:buClr>
                <a:schemeClr val="bg2">
                  <a:lumMod val="10000"/>
                </a:schemeClr>
              </a:buClr>
              <a:buFont typeface="Arial" pitchFamily="34" charset="0"/>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38581793"/>
              </p:ext>
            </p:extLst>
          </p:nvPr>
        </p:nvGraphicFramePr>
        <p:xfrm>
          <a:off x="1066800" y="1095375"/>
          <a:ext cx="6858000" cy="4533382"/>
        </p:xfrm>
        <a:graphic>
          <a:graphicData uri="http://schemas.openxmlformats.org/drawingml/2006/table">
            <a:tbl>
              <a:tblPr firstRow="1" bandRow="1">
                <a:tableStyleId>{5C22544A-7EE6-4342-B048-85BDC9FD1C3A}</a:tableStyleId>
              </a:tblPr>
              <a:tblGrid>
                <a:gridCol w="5105400">
                  <a:extLst>
                    <a:ext uri="{9D8B030D-6E8A-4147-A177-3AD203B41FA5}">
                      <a16:colId xmlns="" xmlns:a16="http://schemas.microsoft.com/office/drawing/2014/main" val="2272908115"/>
                    </a:ext>
                  </a:extLst>
                </a:gridCol>
                <a:gridCol w="914400">
                  <a:extLst>
                    <a:ext uri="{9D8B030D-6E8A-4147-A177-3AD203B41FA5}">
                      <a16:colId xmlns="" xmlns:a16="http://schemas.microsoft.com/office/drawing/2014/main" val="1148388887"/>
                    </a:ext>
                  </a:extLst>
                </a:gridCol>
                <a:gridCol w="838200">
                  <a:extLst>
                    <a:ext uri="{9D8B030D-6E8A-4147-A177-3AD203B41FA5}">
                      <a16:colId xmlns="" xmlns:a16="http://schemas.microsoft.com/office/drawing/2014/main" val="827023298"/>
                    </a:ext>
                  </a:extLst>
                </a:gridCol>
              </a:tblGrid>
              <a:tr h="268029">
                <a:tc>
                  <a:txBody>
                    <a:bodyPr/>
                    <a:lstStyle/>
                    <a:p>
                      <a:r>
                        <a:rPr lang="en-US" sz="1400" dirty="0"/>
                        <a:t>Cost Component  </a:t>
                      </a:r>
                    </a:p>
                  </a:txBody>
                  <a:tcPr/>
                </a:tc>
                <a:tc>
                  <a:txBody>
                    <a:bodyPr/>
                    <a:lstStyle/>
                    <a:p>
                      <a:pPr algn="r"/>
                      <a:r>
                        <a:rPr lang="en-US" sz="1400" dirty="0"/>
                        <a:t>2016</a:t>
                      </a:r>
                      <a:r>
                        <a:rPr lang="en-US" sz="1400" baseline="0" dirty="0"/>
                        <a:t> $$</a:t>
                      </a:r>
                      <a:endParaRPr lang="en-US" sz="1400" dirty="0"/>
                    </a:p>
                  </a:txBody>
                  <a:tcPr/>
                </a:tc>
                <a:tc>
                  <a:txBody>
                    <a:bodyPr/>
                    <a:lstStyle/>
                    <a:p>
                      <a:pPr algn="r"/>
                      <a:r>
                        <a:rPr lang="en-US" sz="1400" dirty="0"/>
                        <a:t>$/kW</a:t>
                      </a:r>
                    </a:p>
                  </a:txBody>
                  <a:tcPr/>
                </a:tc>
                <a:extLst>
                  <a:ext uri="{0D108BD9-81ED-4DB2-BD59-A6C34878D82A}">
                    <a16:rowId xmlns="" xmlns:a16="http://schemas.microsoft.com/office/drawing/2014/main" val="2243975844"/>
                  </a:ext>
                </a:extLst>
              </a:tr>
              <a:tr h="262622">
                <a:tc>
                  <a:txBody>
                    <a:bodyPr/>
                    <a:lstStyle/>
                    <a:p>
                      <a:pPr marL="0" algn="l" rtl="0" eaLnBrk="1" fontAlgn="b" latinLnBrk="0" hangingPunct="1">
                        <a:spcBef>
                          <a:spcPts val="0"/>
                        </a:spcBef>
                        <a:spcAft>
                          <a:spcPts val="0"/>
                        </a:spcAft>
                      </a:pPr>
                      <a:r>
                        <a:rPr lang="en-US" sz="1000" b="0" i="0" u="none" strike="noStrike" kern="1200" baseline="0" dirty="0">
                          <a:solidFill>
                            <a:srgbClr val="000000"/>
                          </a:solidFill>
                          <a:effectLst/>
                          <a:latin typeface="Arial" panose="020B0604020202020204" pitchFamily="34" charset="0"/>
                          <a:ea typeface="ＭＳ Ｐゴシック" panose="020B0600070205080204" pitchFamily="34" charset="-128"/>
                        </a:rPr>
                        <a:t>  </a:t>
                      </a: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Total Civil/Structural and Architectural</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10,792,000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112</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3542276104"/>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Total Mechanical Costs</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76,026,000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786</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1073915037"/>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Total Electrical Instrumentation and Controls Cost</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14,929,000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154</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706271784"/>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Total Major Equipment and Construction Cost</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101,747,000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1052</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4036152478"/>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Total Construction Management</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3,392,000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35</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4000726164"/>
                  </a:ext>
                </a:extLst>
              </a:tr>
              <a:tr h="268029">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Other Project Costs including Freight, Startup Spares, A/E Support, Startup Testing</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7,645,000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79</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988283528"/>
                  </a:ext>
                </a:extLst>
              </a:tr>
              <a:tr h="262622">
                <a:tc>
                  <a:txBody>
                    <a:bodyPr/>
                    <a:lstStyle/>
                    <a:p>
                      <a:pPr marL="457146" lvl="1" algn="l"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rPr>
                        <a:t>Subtotal</a:t>
                      </a:r>
                      <a:r>
                        <a:rPr lang="en-US" sz="1000" b="1" i="1" u="none" strike="noStrike" kern="1200" baseline="0" dirty="0">
                          <a:solidFill>
                            <a:srgbClr val="000000"/>
                          </a:solidFill>
                          <a:effectLst/>
                          <a:latin typeface="Arial" panose="020B0604020202020204" pitchFamily="34" charset="0"/>
                          <a:ea typeface="ＭＳ Ｐゴシック" panose="020B0600070205080204" pitchFamily="34" charset="-128"/>
                        </a:rPr>
                        <a:t> Project Cost</a:t>
                      </a:r>
                      <a:endParaRPr lang="en-US" sz="1800" b="1" i="1"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rPr>
                        <a:t>112,785,000</a:t>
                      </a:r>
                      <a:endParaRPr lang="en-US" sz="1800" b="1" i="1"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rPr>
                        <a:t>1,166</a:t>
                      </a:r>
                      <a:endParaRPr lang="en-US" sz="1800" b="1" i="1"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2478895536"/>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Project Contingency -  5% on Major Equipment 7% on Balance</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6,577,000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68</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1584229318"/>
                  </a:ext>
                </a:extLst>
              </a:tr>
              <a:tr h="262622">
                <a:tc>
                  <a:txBody>
                    <a:bodyPr/>
                    <a:lstStyle/>
                    <a:p>
                      <a:pPr marL="457146" lvl="1" algn="l"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Subtotal Project</a:t>
                      </a:r>
                      <a:r>
                        <a:rPr lang="en-US" sz="1000" b="1" i="1" u="none" strike="noStrike" kern="1200" baseline="0" dirty="0">
                          <a:solidFill>
                            <a:srgbClr val="000000"/>
                          </a:solidFill>
                          <a:effectLst/>
                          <a:latin typeface="Arial" panose="020B0604020202020204" pitchFamily="34" charset="0"/>
                          <a:ea typeface="ＭＳ Ｐゴシック" panose="020B0600070205080204" pitchFamily="34" charset="-128"/>
                          <a:cs typeface="+mn-cs"/>
                        </a:rPr>
                        <a:t> Cost </a:t>
                      </a: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 with Contingency</a:t>
                      </a:r>
                    </a:p>
                  </a:txBody>
                  <a:tcPr marL="9525" marR="9525" marT="9525" marB="0" anchor="b"/>
                </a:tc>
                <a:tc>
                  <a:txBody>
                    <a:bodyPr/>
                    <a:lstStyle/>
                    <a:p>
                      <a:pPr marL="0" lvl="0" algn="r"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119,362,000</a:t>
                      </a:r>
                    </a:p>
                  </a:txBody>
                  <a:tcPr marL="9525" marR="9525" marT="9525" marB="0" anchor="b"/>
                </a:tc>
                <a:tc>
                  <a:txBody>
                    <a:bodyPr/>
                    <a:lstStyle/>
                    <a:p>
                      <a:pPr marL="457146" lvl="1" algn="l"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1,234</a:t>
                      </a:r>
                    </a:p>
                  </a:txBody>
                  <a:tcPr marL="9525" marR="9525" marT="9525" marB="0" anchor="b"/>
                </a:tc>
                <a:extLst>
                  <a:ext uri="{0D108BD9-81ED-4DB2-BD59-A6C34878D82A}">
                    <a16:rowId xmlns="" xmlns:a16="http://schemas.microsoft.com/office/drawing/2014/main" val="4073807369"/>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EPC Contractor Fee</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8,355,000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86</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685733973"/>
                  </a:ext>
                </a:extLst>
              </a:tr>
              <a:tr h="262622">
                <a:tc>
                  <a:txBody>
                    <a:bodyPr/>
                    <a:lstStyle/>
                    <a:p>
                      <a:pPr marL="457146" lvl="1" algn="l"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Total Project Cost</a:t>
                      </a:r>
                    </a:p>
                  </a:txBody>
                  <a:tcPr marL="9525" marR="9525" marT="9525" marB="0" anchor="b"/>
                </a:tc>
                <a:tc>
                  <a:txBody>
                    <a:bodyPr/>
                    <a:lstStyle/>
                    <a:p>
                      <a:pPr marL="0" lvl="0" algn="r"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127,717,000</a:t>
                      </a:r>
                    </a:p>
                  </a:txBody>
                  <a:tcPr marL="9525" marR="9525" marT="9525" marB="0" anchor="b"/>
                </a:tc>
                <a:tc>
                  <a:txBody>
                    <a:bodyPr/>
                    <a:lstStyle/>
                    <a:p>
                      <a:pPr marL="457146" lvl="1" algn="l"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1 321</a:t>
                      </a:r>
                    </a:p>
                  </a:txBody>
                  <a:tcPr marL="9525" marR="9525" marT="9525" marB="0" anchor="b"/>
                </a:tc>
                <a:extLst>
                  <a:ext uri="{0D108BD9-81ED-4DB2-BD59-A6C34878D82A}">
                    <a16:rowId xmlns="" xmlns:a16="http://schemas.microsoft.com/office/drawing/2014/main" val="104085412"/>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Owner's Contingency</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6,386,000</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66</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4281828726"/>
                  </a:ext>
                </a:extLst>
              </a:tr>
              <a:tr h="262622">
                <a:tc>
                  <a:txBody>
                    <a:bodyPr/>
                    <a:lstStyle/>
                    <a:p>
                      <a:pPr marL="457146" lvl="1" algn="l"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Owner Project Cost</a:t>
                      </a:r>
                    </a:p>
                  </a:txBody>
                  <a:tcPr marL="9525" marR="9525" marT="9525" marB="0" anchor="b"/>
                </a:tc>
                <a:tc>
                  <a:txBody>
                    <a:bodyPr/>
                    <a:lstStyle/>
                    <a:p>
                      <a:pPr marL="0" lvl="0" algn="r"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134,103,000</a:t>
                      </a:r>
                    </a:p>
                  </a:txBody>
                  <a:tcPr marL="9525" marR="9525" marT="9525" marB="0" anchor="b"/>
                </a:tc>
                <a:tc>
                  <a:txBody>
                    <a:bodyPr/>
                    <a:lstStyle/>
                    <a:p>
                      <a:pPr marL="457146" lvl="1" algn="l" defTabSz="914293" rtl="0" eaLnBrk="1" fontAlgn="b" latinLnBrk="0" hangingPunct="1">
                        <a:spcBef>
                          <a:spcPts val="0"/>
                        </a:spcBef>
                        <a:spcAft>
                          <a:spcPts val="0"/>
                        </a:spcAft>
                      </a:pPr>
                      <a:r>
                        <a:rPr lang="en-US" sz="1000" b="1" i="1" u="none" strike="noStrike" kern="1200" dirty="0">
                          <a:solidFill>
                            <a:srgbClr val="000000"/>
                          </a:solidFill>
                          <a:effectLst/>
                          <a:latin typeface="Arial" panose="020B0604020202020204" pitchFamily="34" charset="0"/>
                          <a:ea typeface="ＭＳ Ｐゴシック" panose="020B0600070205080204" pitchFamily="34" charset="-128"/>
                          <a:cs typeface="+mn-cs"/>
                        </a:rPr>
                        <a:t>1,387</a:t>
                      </a:r>
                    </a:p>
                  </a:txBody>
                  <a:tcPr marL="9525" marR="9525" marT="9525" marB="0" anchor="b"/>
                </a:tc>
                <a:extLst>
                  <a:ext uri="{0D108BD9-81ED-4DB2-BD59-A6C34878D82A}">
                    <a16:rowId xmlns="" xmlns:a16="http://schemas.microsoft.com/office/drawing/2014/main" val="326862301"/>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Working Capital  </a:t>
                      </a: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cs typeface="+mn-cs"/>
                        </a:rPr>
                        <a:t>(approximately 1% of EPC Costs)</a:t>
                      </a: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dirty="0">
                          <a:solidFill>
                            <a:schemeClr val="tx1"/>
                          </a:solidFill>
                          <a:effectLst/>
                          <a:latin typeface="Arial" panose="020B0604020202020204" pitchFamily="34" charset="0"/>
                          <a:ea typeface="ＭＳ Ｐゴシック" panose="020B0600070205080204" pitchFamily="34" charset="-128"/>
                        </a:rPr>
                        <a:t>1,350,000</a:t>
                      </a:r>
                      <a:endParaRPr lang="en-US" sz="1800" b="0" i="0" u="none" strike="noStrike" dirty="0">
                        <a:solidFill>
                          <a:schemeClr val="tx1"/>
                        </a:solidFill>
                        <a:effectLst/>
                        <a:latin typeface="Arial" panose="020B0604020202020204" pitchFamily="34" charset="0"/>
                      </a:endParaRPr>
                    </a:p>
                  </a:txBody>
                  <a:tcPr marL="9525" marR="9525" marT="9525" marB="0" anchor="b"/>
                </a:tc>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a:t>
                      </a: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828754827"/>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Financing Fees  </a:t>
                      </a: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cs typeface="+mn-cs"/>
                        </a:rPr>
                        <a:t>(approximately 4% of total costs financed by debt)</a:t>
                      </a: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dirty="0">
                          <a:solidFill>
                            <a:schemeClr val="tx1"/>
                          </a:solidFill>
                          <a:effectLst/>
                          <a:latin typeface="Arial" panose="020B0604020202020204" pitchFamily="34" charset="0"/>
                          <a:ea typeface="ＭＳ Ｐゴシック" panose="020B0600070205080204" pitchFamily="34" charset="-128"/>
                          <a:cs typeface="+mn-cs"/>
                        </a:rPr>
                        <a:t>6,500,000</a:t>
                      </a:r>
                    </a:p>
                  </a:txBody>
                  <a:tcPr marL="9525" marR="9525" marT="9525" marB="0" anchor="b"/>
                </a:tc>
                <a:tc>
                  <a:txBody>
                    <a:bodyPr/>
                    <a:lstStyle/>
                    <a:p>
                      <a:pPr marL="0" algn="l"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 </a:t>
                      </a:r>
                      <a:endParaRPr lang="en-US" sz="1800" b="0" i="0" u="none" strike="noStrike">
                        <a:effectLst/>
                        <a:latin typeface="Arial" panose="020B0604020202020204" pitchFamily="34" charset="0"/>
                      </a:endParaRPr>
                    </a:p>
                  </a:txBody>
                  <a:tcPr marL="9525" marR="9525" marT="9525" marB="0" anchor="b"/>
                </a:tc>
                <a:extLst>
                  <a:ext uri="{0D108BD9-81ED-4DB2-BD59-A6C34878D82A}">
                    <a16:rowId xmlns="" xmlns:a16="http://schemas.microsoft.com/office/drawing/2014/main" val="97668461"/>
                  </a:ext>
                </a:extLst>
              </a:tr>
              <a:tr h="262622">
                <a:tc>
                  <a:txBody>
                    <a:bodyPr/>
                    <a:lstStyle/>
                    <a:p>
                      <a:pPr marL="0" algn="l" rtl="0" eaLnBrk="1" fontAlgn="b" latinLnBrk="0" hangingPunct="1">
                        <a:spcBef>
                          <a:spcPts val="0"/>
                        </a:spcBef>
                        <a:spcAft>
                          <a:spcPts val="0"/>
                        </a:spcAft>
                      </a:pP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rPr>
                        <a:t>  Fuel Inventory - 300K gal @ $3/gal</a:t>
                      </a:r>
                      <a:endParaRPr lang="en-US" sz="1800" b="0" i="0" u="none" strike="noStrike" dirty="0">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r>
                        <a:rPr lang="en-US" sz="1000" b="0" i="0" u="none" strike="noStrike" kern="1200">
                          <a:solidFill>
                            <a:srgbClr val="000000"/>
                          </a:solidFill>
                          <a:effectLst/>
                          <a:latin typeface="Arial" panose="020B0604020202020204" pitchFamily="34" charset="0"/>
                          <a:ea typeface="ＭＳ Ｐゴシック" panose="020B0600070205080204" pitchFamily="34" charset="-128"/>
                        </a:rPr>
                        <a:t>900,000</a:t>
                      </a:r>
                      <a:endParaRPr lang="en-US" sz="1800" b="0" i="0" u="none" strike="noStrike">
                        <a:effectLst/>
                        <a:latin typeface="Arial" panose="020B0604020202020204" pitchFamily="34" charset="0"/>
                      </a:endParaRPr>
                    </a:p>
                  </a:txBody>
                  <a:tcPr marL="9525" marR="9525" marT="9525" marB="0" anchor="b"/>
                </a:tc>
                <a:tc>
                  <a:txBody>
                    <a:bodyPr/>
                    <a:lstStyle/>
                    <a:p>
                      <a:pPr marL="0" algn="r" rtl="0" eaLnBrk="1" fontAlgn="b" latinLnBrk="0" hangingPunct="1">
                        <a:spcBef>
                          <a:spcPts val="0"/>
                        </a:spcBef>
                        <a:spcAft>
                          <a:spcPts val="0"/>
                        </a:spcAft>
                      </a:pPr>
                      <a:endParaRPr lang="en-US" sz="1800" b="0" i="0" u="none" strike="noStrike" dirty="0">
                        <a:effectLst/>
                        <a:latin typeface="Arial" panose="020B0604020202020204" pitchFamily="34" charset="0"/>
                      </a:endParaRPr>
                    </a:p>
                  </a:txBody>
                  <a:tcPr marL="9525" marR="9525" marT="9525" marB="0" anchor="b"/>
                </a:tc>
                <a:extLst>
                  <a:ext uri="{0D108BD9-81ED-4DB2-BD59-A6C34878D82A}">
                    <a16:rowId xmlns="" xmlns:a16="http://schemas.microsoft.com/office/drawing/2014/main" val="894910087"/>
                  </a:ext>
                </a:extLst>
              </a:tr>
            </a:tbl>
          </a:graphicData>
        </a:graphic>
      </p:graphicFrame>
      <p:sp>
        <p:nvSpPr>
          <p:cNvPr id="5" name="TextBox 4"/>
          <p:cNvSpPr txBox="1"/>
          <p:nvPr/>
        </p:nvSpPr>
        <p:spPr>
          <a:xfrm>
            <a:off x="1676400" y="5936226"/>
            <a:ext cx="5040312" cy="261610"/>
          </a:xfrm>
          <a:prstGeom prst="rect">
            <a:avLst/>
          </a:prstGeom>
          <a:noFill/>
        </p:spPr>
        <p:txBody>
          <a:bodyPr wrap="square" rtlCol="0">
            <a:spAutoFit/>
          </a:bodyPr>
          <a:lstStyle/>
          <a:p>
            <a:r>
              <a:rPr lang="en-US" sz="1100" dirty="0"/>
              <a:t>Source:  Data is based on Mott MacDonald confidential estimating database</a:t>
            </a:r>
          </a:p>
        </p:txBody>
      </p:sp>
      <p:sp>
        <p:nvSpPr>
          <p:cNvPr id="10" name="Title 1"/>
          <p:cNvSpPr>
            <a:spLocks noGrp="1"/>
          </p:cNvSpPr>
          <p:nvPr>
            <p:ph type="title"/>
          </p:nvPr>
        </p:nvSpPr>
        <p:spPr>
          <a:xfrm>
            <a:off x="457200" y="274638"/>
            <a:ext cx="8229600" cy="563562"/>
          </a:xfrm>
        </p:spPr>
        <p:txBody>
          <a:bodyPr/>
          <a:lstStyle/>
          <a:p>
            <a:r>
              <a:rPr lang="en-US" dirty="0"/>
              <a:t>Capital Costs: Advanced </a:t>
            </a:r>
            <a:r>
              <a:rPr lang="en-US" dirty="0" err="1"/>
              <a:t>Aeroderivative</a:t>
            </a:r>
            <a:r>
              <a:rPr lang="en-US" dirty="0"/>
              <a:t> Gas Turbine LMS100PB</a:t>
            </a:r>
          </a:p>
        </p:txBody>
      </p:sp>
    </p:spTree>
    <p:extLst>
      <p:ext uri="{BB962C8B-B14F-4D97-AF65-F5344CB8AC3E}">
        <p14:creationId xmlns:p14="http://schemas.microsoft.com/office/powerpoint/2010/main" xmlns="" val="372305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O&amp;M Costs: Advanced </a:t>
            </a:r>
            <a:r>
              <a:rPr lang="en-US" dirty="0" err="1"/>
              <a:t>Aeroderivative</a:t>
            </a:r>
            <a:r>
              <a:rPr lang="en-US" dirty="0"/>
              <a:t> Gas Turbine LMS100PB</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0" indent="0" fontAlgn="b">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891395892"/>
              </p:ext>
            </p:extLst>
          </p:nvPr>
        </p:nvGraphicFramePr>
        <p:xfrm>
          <a:off x="1981200" y="2369820"/>
          <a:ext cx="5257800" cy="2270760"/>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2272908115"/>
                    </a:ext>
                  </a:extLst>
                </a:gridCol>
                <a:gridCol w="1905000">
                  <a:extLst>
                    <a:ext uri="{9D8B030D-6E8A-4147-A177-3AD203B41FA5}">
                      <a16:colId xmlns="" xmlns:a16="http://schemas.microsoft.com/office/drawing/2014/main" val="1148388887"/>
                    </a:ext>
                  </a:extLst>
                </a:gridCol>
              </a:tblGrid>
              <a:tr h="370840">
                <a:tc>
                  <a:txBody>
                    <a:bodyPr/>
                    <a:lstStyle/>
                    <a:p>
                      <a:r>
                        <a:rPr lang="en-US" sz="1600" dirty="0"/>
                        <a:t>Fixed O&amp;M</a:t>
                      </a:r>
                    </a:p>
                  </a:txBody>
                  <a:tcPr/>
                </a:tc>
                <a:tc>
                  <a:txBody>
                    <a:bodyPr/>
                    <a:lstStyle/>
                    <a:p>
                      <a:r>
                        <a:rPr lang="en-US" sz="1600" dirty="0"/>
                        <a:t>Proposed Values</a:t>
                      </a:r>
                    </a:p>
                  </a:txBody>
                  <a:tcPr/>
                </a:tc>
                <a:extLst>
                  <a:ext uri="{0D108BD9-81ED-4DB2-BD59-A6C34878D82A}">
                    <a16:rowId xmlns="" xmlns:a16="http://schemas.microsoft.com/office/drawing/2014/main" val="2243975844"/>
                  </a:ext>
                </a:extLst>
              </a:tr>
              <a:tr h="370840">
                <a:tc>
                  <a:txBody>
                    <a:bodyPr/>
                    <a:lstStyle/>
                    <a:p>
                      <a:r>
                        <a:rPr lang="en-US" sz="1600" dirty="0"/>
                        <a:t>O&amp;M. Labor, Materials,</a:t>
                      </a:r>
                      <a:r>
                        <a:rPr lang="en-US" sz="1600" baseline="0" dirty="0"/>
                        <a:t> Contract Services, A&amp;G</a:t>
                      </a:r>
                      <a:endParaRPr lang="en-US" sz="1600" dirty="0"/>
                    </a:p>
                  </a:txBody>
                  <a:tcPr/>
                </a:tc>
                <a:tc>
                  <a:txBody>
                    <a:bodyPr/>
                    <a:lstStyle/>
                    <a:p>
                      <a:r>
                        <a:rPr lang="en-US" sz="1600" dirty="0"/>
                        <a:t>$55/kW-</a:t>
                      </a:r>
                      <a:r>
                        <a:rPr lang="en-US" sz="1600" dirty="0" err="1"/>
                        <a:t>yr</a:t>
                      </a:r>
                      <a:endParaRPr lang="en-US" sz="1600" dirty="0"/>
                    </a:p>
                  </a:txBody>
                  <a:tcPr/>
                </a:tc>
                <a:extLst>
                  <a:ext uri="{0D108BD9-81ED-4DB2-BD59-A6C34878D82A}">
                    <a16:rowId xmlns="" xmlns:a16="http://schemas.microsoft.com/office/drawing/2014/main" val="3542276104"/>
                  </a:ext>
                </a:extLst>
              </a:tr>
              <a:tr h="370840">
                <a:tc>
                  <a:txBody>
                    <a:bodyPr/>
                    <a:lstStyle/>
                    <a:p>
                      <a:r>
                        <a:rPr lang="en-US" sz="1600" dirty="0"/>
                        <a:t>Site Leasing</a:t>
                      </a:r>
                    </a:p>
                  </a:txBody>
                  <a:tcPr/>
                </a:tc>
                <a:tc>
                  <a:txBody>
                    <a:bodyPr/>
                    <a:lstStyle/>
                    <a:p>
                      <a:r>
                        <a:rPr lang="en-US" sz="1600" dirty="0"/>
                        <a:t>$20,000/acre/</a:t>
                      </a:r>
                      <a:r>
                        <a:rPr lang="en-US" sz="1600" dirty="0" err="1"/>
                        <a:t>yr</a:t>
                      </a:r>
                      <a:endParaRPr lang="en-US" sz="1600" dirty="0"/>
                    </a:p>
                  </a:txBody>
                  <a:tcPr/>
                </a:tc>
                <a:extLst>
                  <a:ext uri="{0D108BD9-81ED-4DB2-BD59-A6C34878D82A}">
                    <a16:rowId xmlns="" xmlns:a16="http://schemas.microsoft.com/office/drawing/2014/main" val="685733973"/>
                  </a:ext>
                </a:extLst>
              </a:tr>
              <a:tr h="370840">
                <a:tc>
                  <a:txBody>
                    <a:bodyPr/>
                    <a:lstStyle/>
                    <a:p>
                      <a:r>
                        <a:rPr lang="en-US" sz="1600" dirty="0"/>
                        <a:t>Property Taxes</a:t>
                      </a:r>
                    </a:p>
                  </a:txBody>
                  <a:tcPr/>
                </a:tc>
                <a:tc>
                  <a:txBody>
                    <a:bodyPr/>
                    <a:lstStyle/>
                    <a:p>
                      <a:r>
                        <a:rPr lang="en-US" sz="1600" dirty="0"/>
                        <a:t>3% </a:t>
                      </a:r>
                    </a:p>
                  </a:txBody>
                  <a:tcPr/>
                </a:tc>
                <a:extLst>
                  <a:ext uri="{0D108BD9-81ED-4DB2-BD59-A6C34878D82A}">
                    <a16:rowId xmlns="" xmlns:a16="http://schemas.microsoft.com/office/drawing/2014/main" val="104085412"/>
                  </a:ext>
                </a:extLst>
              </a:tr>
              <a:tr h="370840">
                <a:tc>
                  <a:txBody>
                    <a:bodyPr/>
                    <a:lstStyle/>
                    <a:p>
                      <a:r>
                        <a:rPr lang="en-US" sz="1600" dirty="0"/>
                        <a:t>Insurance</a:t>
                      </a:r>
                    </a:p>
                  </a:txBody>
                  <a:tcPr/>
                </a:tc>
                <a:tc>
                  <a:txBody>
                    <a:bodyPr/>
                    <a:lstStyle/>
                    <a:p>
                      <a:r>
                        <a:rPr lang="en-US" sz="1600" dirty="0"/>
                        <a:t>0.6% of</a:t>
                      </a:r>
                      <a:r>
                        <a:rPr lang="en-US" sz="1600" baseline="0" dirty="0"/>
                        <a:t> installed costs</a:t>
                      </a:r>
                      <a:endParaRPr lang="en-US" sz="1600" dirty="0"/>
                    </a:p>
                  </a:txBody>
                  <a:tcPr/>
                </a:tc>
                <a:extLst>
                  <a:ext uri="{0D108BD9-81ED-4DB2-BD59-A6C34878D82A}">
                    <a16:rowId xmlns="" xmlns:a16="http://schemas.microsoft.com/office/drawing/2014/main" val="4281828726"/>
                  </a:ext>
                </a:extLst>
              </a:tr>
            </a:tbl>
          </a:graphicData>
        </a:graphic>
      </p:graphicFrame>
    </p:spTree>
    <p:extLst>
      <p:ext uri="{BB962C8B-B14F-4D97-AF65-F5344CB8AC3E}">
        <p14:creationId xmlns:p14="http://schemas.microsoft.com/office/powerpoint/2010/main" xmlns="" val="884287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Questions</a:t>
            </a:r>
          </a:p>
        </p:txBody>
      </p:sp>
    </p:spTree>
    <p:extLst>
      <p:ext uri="{BB962C8B-B14F-4D97-AF65-F5344CB8AC3E}">
        <p14:creationId xmlns:p14="http://schemas.microsoft.com/office/powerpoint/2010/main" xmlns="" val="31949784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CONE Specifications:  Combined Cycle Gas Turbine</a:t>
            </a:r>
          </a:p>
        </p:txBody>
      </p:sp>
    </p:spTree>
    <p:extLst>
      <p:ext uri="{BB962C8B-B14F-4D97-AF65-F5344CB8AC3E}">
        <p14:creationId xmlns:p14="http://schemas.microsoft.com/office/powerpoint/2010/main" xmlns="" val="30505217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Assumptions:  Combined Cycle Diagram – Basic Design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092235"/>
            <a:ext cx="6553200" cy="5038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70731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Combined Cycle Gas Turbine GE 7HA.02</a:t>
            </a:r>
          </a:p>
        </p:txBody>
      </p:sp>
      <p:graphicFrame>
        <p:nvGraphicFramePr>
          <p:cNvPr id="5" name="Table 4"/>
          <p:cNvGraphicFramePr>
            <a:graphicFrameLocks noGrp="1"/>
          </p:cNvGraphicFramePr>
          <p:nvPr>
            <p:extLst>
              <p:ext uri="{D42A27DB-BD31-4B8C-83A1-F6EECF244321}">
                <p14:modId xmlns:p14="http://schemas.microsoft.com/office/powerpoint/2010/main" xmlns="" val="2026971045"/>
              </p:ext>
            </p:extLst>
          </p:nvPr>
        </p:nvGraphicFramePr>
        <p:xfrm>
          <a:off x="1143000" y="990600"/>
          <a:ext cx="6985000" cy="5364480"/>
        </p:xfrm>
        <a:graphic>
          <a:graphicData uri="http://schemas.openxmlformats.org/drawingml/2006/table">
            <a:tbl>
              <a:tblPr firstRow="1" bandRow="1">
                <a:tableStyleId>{5940675A-B579-460E-94D1-54222C63F5DA}</a:tableStyleId>
              </a:tblPr>
              <a:tblGrid>
                <a:gridCol w="3312836">
                  <a:extLst>
                    <a:ext uri="{9D8B030D-6E8A-4147-A177-3AD203B41FA5}">
                      <a16:colId xmlns="" xmlns:a16="http://schemas.microsoft.com/office/drawing/2014/main" val="1273943579"/>
                    </a:ext>
                  </a:extLst>
                </a:gridCol>
                <a:gridCol w="3672164">
                  <a:extLst>
                    <a:ext uri="{9D8B030D-6E8A-4147-A177-3AD203B41FA5}">
                      <a16:colId xmlns="" xmlns:a16="http://schemas.microsoft.com/office/drawing/2014/main" val="3285005363"/>
                    </a:ext>
                  </a:extLst>
                </a:gridCol>
              </a:tblGrid>
              <a:tr h="322474">
                <a:tc>
                  <a:txBody>
                    <a:bodyPr/>
                    <a:lstStyle/>
                    <a:p>
                      <a:r>
                        <a:rPr lang="en-US" sz="1600" b="1" dirty="0"/>
                        <a:t>Turbine model</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7HA.02 combined cycle</a:t>
                      </a:r>
                    </a:p>
                  </a:txBody>
                  <a:tcPr>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429432196"/>
                  </a:ext>
                </a:extLst>
              </a:tr>
              <a:tr h="322474">
                <a:tc>
                  <a:txBody>
                    <a:bodyPr/>
                    <a:lstStyle/>
                    <a:p>
                      <a:r>
                        <a:rPr lang="en-US" sz="1600" b="1" dirty="0"/>
                        <a:t>Configuration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Combined cycle</a:t>
                      </a:r>
                      <a:r>
                        <a:rPr lang="en-US" sz="1600" baseline="0" dirty="0"/>
                        <a:t> w/ frame GT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529567300"/>
                  </a:ext>
                </a:extLst>
              </a:tr>
              <a:tr h="322474">
                <a:tc>
                  <a:txBody>
                    <a:bodyPr/>
                    <a:lstStyle/>
                    <a:p>
                      <a:r>
                        <a:rPr lang="en-US" sz="1600" b="1" baseline="0" dirty="0"/>
                        <a:t>Net baseload capacity (MW)</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491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396447152"/>
                  </a:ext>
                </a:extLst>
              </a:tr>
              <a:tr h="322474">
                <a:tc>
                  <a:txBody>
                    <a:bodyPr/>
                    <a:lstStyle/>
                    <a:p>
                      <a:r>
                        <a:rPr lang="en-US" sz="1600" b="1" dirty="0"/>
                        <a:t>Net capacity w/ duct</a:t>
                      </a:r>
                      <a:r>
                        <a:rPr lang="en-US" sz="1600" b="1" baseline="0" dirty="0"/>
                        <a:t> firing (MW)</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533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226915168"/>
                  </a:ext>
                </a:extLst>
              </a:tr>
              <a:tr h="322474">
                <a:tc>
                  <a:txBody>
                    <a:bodyPr/>
                    <a:lstStyle/>
                    <a:p>
                      <a:r>
                        <a:rPr lang="en-US" sz="1600" b="1" dirty="0"/>
                        <a:t>Location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Bristol County, Massachusetts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223320193"/>
                  </a:ext>
                </a:extLst>
              </a:tr>
              <a:tr h="322474">
                <a:tc>
                  <a:txBody>
                    <a:bodyPr/>
                    <a:lstStyle/>
                    <a:p>
                      <a:r>
                        <a:rPr lang="en-US" sz="1600" b="1" dirty="0"/>
                        <a:t>Cooling system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t>Fin fan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701294047"/>
                  </a:ext>
                </a:extLst>
              </a:tr>
              <a:tr h="322474">
                <a:tc>
                  <a:txBody>
                    <a:bodyPr/>
                    <a:lstStyle/>
                    <a:p>
                      <a:r>
                        <a:rPr lang="en-US" sz="1600" b="1" dirty="0"/>
                        <a:t>Power augmentation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Evaporative coolers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401966374"/>
                  </a:ext>
                </a:extLst>
              </a:tr>
              <a:tr h="322474">
                <a:tc>
                  <a:txBody>
                    <a:bodyPr/>
                    <a:lstStyle/>
                    <a:p>
                      <a:r>
                        <a:rPr lang="en-US" sz="1600" b="1" dirty="0"/>
                        <a:t>Baseload net heat rate (Btu/kWh)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t>6,381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11640814"/>
                  </a:ext>
                </a:extLst>
              </a:tr>
              <a:tr h="322474">
                <a:tc>
                  <a:txBody>
                    <a:bodyPr/>
                    <a:lstStyle/>
                    <a:p>
                      <a:r>
                        <a:rPr lang="en-US" sz="1600" b="1" dirty="0"/>
                        <a:t>Duct firing net heat rate (Btu/kWh)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6,546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125643092"/>
                  </a:ext>
                </a:extLst>
              </a:tr>
              <a:tr h="322474">
                <a:tc>
                  <a:txBody>
                    <a:bodyPr/>
                    <a:lstStyle/>
                    <a:p>
                      <a:r>
                        <a:rPr lang="en-US" sz="1600" b="1" dirty="0"/>
                        <a:t>Environmental controls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SCR and CO catalyst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9387545"/>
                  </a:ext>
                </a:extLst>
              </a:tr>
              <a:tr h="322474">
                <a:tc>
                  <a:txBody>
                    <a:bodyPr/>
                    <a:lstStyle/>
                    <a:p>
                      <a:r>
                        <a:rPr lang="en-US" sz="1600" b="1" dirty="0"/>
                        <a:t>Duel-fuel</a:t>
                      </a:r>
                      <a:r>
                        <a:rPr lang="en-US" sz="1600" b="1" baseline="0" dirty="0"/>
                        <a:t> capability</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Natural</a:t>
                      </a:r>
                      <a:r>
                        <a:rPr lang="en-US" sz="1600" baseline="0" dirty="0"/>
                        <a:t> gas w/ No. 2 oil backup</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752223737"/>
                  </a:ext>
                </a:extLst>
              </a:tr>
              <a:tr h="322474">
                <a:tc>
                  <a:txBody>
                    <a:bodyPr/>
                    <a:lstStyle/>
                    <a:p>
                      <a:r>
                        <a:rPr lang="en-US" sz="1600" b="1" dirty="0"/>
                        <a:t>Black start?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994797356"/>
                  </a:ext>
                </a:extLst>
              </a:tr>
              <a:tr h="322474">
                <a:tc>
                  <a:txBody>
                    <a:bodyPr/>
                    <a:lstStyle/>
                    <a:p>
                      <a:r>
                        <a:rPr lang="en-US" sz="1600" b="1" dirty="0"/>
                        <a:t>On-site</a:t>
                      </a:r>
                      <a:r>
                        <a:rPr lang="en-US" sz="1600" b="1" baseline="0" dirty="0"/>
                        <a:t> gas compression?</a:t>
                      </a:r>
                      <a:endParaRPr lang="en-US" sz="16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No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59854943"/>
                  </a:ext>
                </a:extLst>
              </a:tr>
              <a:tr h="322474">
                <a:tc>
                  <a:txBody>
                    <a:bodyPr/>
                    <a:lstStyle/>
                    <a:p>
                      <a:r>
                        <a:rPr lang="en-US" sz="1600" b="1" dirty="0"/>
                        <a:t>Gas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Onsite</a:t>
                      </a:r>
                      <a:r>
                        <a:rPr lang="en-US" sz="1600" baseline="0" dirty="0"/>
                        <a:t> connection</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354407465"/>
                  </a:ext>
                </a:extLst>
              </a:tr>
              <a:tr h="322474">
                <a:tc>
                  <a:txBody>
                    <a:bodyPr/>
                    <a:lstStyle/>
                    <a:p>
                      <a:r>
                        <a:rPr lang="en-US" sz="1600" b="1" dirty="0"/>
                        <a:t>Electrical interconnection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t>Onsite connection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055054021"/>
                  </a:ext>
                </a:extLst>
              </a:tr>
              <a:tr h="322474">
                <a:tc>
                  <a:txBody>
                    <a:bodyPr/>
                    <a:lstStyle/>
                    <a:p>
                      <a:r>
                        <a:rPr lang="en-US" sz="1600" b="1" dirty="0"/>
                        <a:t>Plot</a:t>
                      </a:r>
                      <a:r>
                        <a:rPr lang="en-US" sz="1600" b="1" baseline="0" dirty="0"/>
                        <a:t> size (acres)</a:t>
                      </a:r>
                      <a:endParaRPr lang="en-US" sz="1600" b="1" dirty="0"/>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15</a:t>
                      </a:r>
                    </a:p>
                  </a:txBody>
                  <a:tcPr>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716920077"/>
                  </a:ext>
                </a:extLst>
              </a:tr>
            </a:tbl>
          </a:graphicData>
        </a:graphic>
      </p:graphicFrame>
    </p:spTree>
    <p:extLst>
      <p:ext uri="{BB962C8B-B14F-4D97-AF65-F5344CB8AC3E}">
        <p14:creationId xmlns:p14="http://schemas.microsoft.com/office/powerpoint/2010/main" xmlns="" val="4332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744485" lvl="1">
              <a:lnSpc>
                <a:spcPct val="124000"/>
              </a:lnSpc>
              <a:spcBef>
                <a:spcPts val="0"/>
              </a:spcBef>
              <a:spcAft>
                <a:spcPts val="0"/>
              </a:spcAft>
              <a:buClr>
                <a:schemeClr val="bg2">
                  <a:lumMod val="10000"/>
                </a:schemeClr>
              </a:buClr>
              <a:buFont typeface="Arial" pitchFamily="34" charset="0"/>
              <a:buChar char="•"/>
            </a:pPr>
            <a:endParaRPr lang="en-US" dirty="0"/>
          </a:p>
          <a:p>
            <a:pPr marL="744485" lvl="1">
              <a:lnSpc>
                <a:spcPct val="124000"/>
              </a:lnSpc>
              <a:spcBef>
                <a:spcPts val="0"/>
              </a:spcBef>
              <a:spcAft>
                <a:spcPts val="600"/>
              </a:spcAft>
              <a:buClr>
                <a:schemeClr val="bg2">
                  <a:lumMod val="10000"/>
                </a:schemeClr>
              </a:buClr>
              <a:buFont typeface="Arial" pitchFamily="34" charset="0"/>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032989087"/>
              </p:ext>
            </p:extLst>
          </p:nvPr>
        </p:nvGraphicFramePr>
        <p:xfrm>
          <a:off x="1066800" y="1095375"/>
          <a:ext cx="7010400" cy="4512159"/>
        </p:xfrm>
        <a:graphic>
          <a:graphicData uri="http://schemas.openxmlformats.org/drawingml/2006/table">
            <a:tbl>
              <a:tblPr firstRow="1" bandRow="1">
                <a:tableStyleId>{5C22544A-7EE6-4342-B048-85BDC9FD1C3A}</a:tableStyleId>
              </a:tblPr>
              <a:tblGrid>
                <a:gridCol w="5296747">
                  <a:extLst>
                    <a:ext uri="{9D8B030D-6E8A-4147-A177-3AD203B41FA5}">
                      <a16:colId xmlns="" xmlns:a16="http://schemas.microsoft.com/office/drawing/2014/main" val="2272908115"/>
                    </a:ext>
                  </a:extLst>
                </a:gridCol>
                <a:gridCol w="934720">
                  <a:extLst>
                    <a:ext uri="{9D8B030D-6E8A-4147-A177-3AD203B41FA5}">
                      <a16:colId xmlns="" xmlns:a16="http://schemas.microsoft.com/office/drawing/2014/main" val="1148388887"/>
                    </a:ext>
                  </a:extLst>
                </a:gridCol>
                <a:gridCol w="778933">
                  <a:extLst>
                    <a:ext uri="{9D8B030D-6E8A-4147-A177-3AD203B41FA5}">
                      <a16:colId xmlns="" xmlns:a16="http://schemas.microsoft.com/office/drawing/2014/main" val="827023298"/>
                    </a:ext>
                  </a:extLst>
                </a:gridCol>
              </a:tblGrid>
              <a:tr h="268029">
                <a:tc>
                  <a:txBody>
                    <a:bodyPr/>
                    <a:lstStyle/>
                    <a:p>
                      <a:r>
                        <a:rPr lang="en-US" sz="1400" dirty="0"/>
                        <a:t>Cost Component  </a:t>
                      </a:r>
                    </a:p>
                  </a:txBody>
                  <a:tcPr/>
                </a:tc>
                <a:tc>
                  <a:txBody>
                    <a:bodyPr/>
                    <a:lstStyle/>
                    <a:p>
                      <a:pPr algn="r"/>
                      <a:r>
                        <a:rPr lang="en-US" sz="1400" dirty="0"/>
                        <a:t>2016</a:t>
                      </a:r>
                      <a:r>
                        <a:rPr lang="en-US" sz="1400" baseline="0" dirty="0"/>
                        <a:t> $$</a:t>
                      </a:r>
                      <a:endParaRPr lang="en-US" sz="1400" dirty="0"/>
                    </a:p>
                  </a:txBody>
                  <a:tcPr/>
                </a:tc>
                <a:tc>
                  <a:txBody>
                    <a:bodyPr/>
                    <a:lstStyle/>
                    <a:p>
                      <a:pPr algn="r"/>
                      <a:r>
                        <a:rPr lang="en-US" sz="1400" dirty="0"/>
                        <a:t>$/kW</a:t>
                      </a:r>
                    </a:p>
                  </a:txBody>
                  <a:tcPr/>
                </a:tc>
                <a:extLst>
                  <a:ext uri="{0D108BD9-81ED-4DB2-BD59-A6C34878D82A}">
                    <a16:rowId xmlns="" xmlns:a16="http://schemas.microsoft.com/office/drawing/2014/main" val="2243975844"/>
                  </a:ext>
                </a:extLst>
              </a:tr>
              <a:tr h="262622">
                <a:tc>
                  <a:txBody>
                    <a:bodyPr/>
                    <a:lstStyle/>
                    <a:p>
                      <a:pPr algn="l" fontAlgn="b"/>
                      <a:r>
                        <a:rPr lang="en-US" sz="1000" b="0" i="0" u="none" strike="noStrike" baseline="0" dirty="0">
                          <a:effectLst/>
                          <a:latin typeface="Arial"/>
                        </a:rPr>
                        <a:t>  </a:t>
                      </a:r>
                      <a:r>
                        <a:rPr lang="en-US" sz="1000" b="0" i="0" u="none" strike="noStrike" dirty="0">
                          <a:effectLst/>
                          <a:latin typeface="Arial"/>
                        </a:rPr>
                        <a:t>Total Civil/Structural and Architectural</a:t>
                      </a:r>
                    </a:p>
                  </a:txBody>
                  <a:tcPr marL="9525" marR="9525" marT="9525" marB="0" anchor="b"/>
                </a:tc>
                <a:tc>
                  <a:txBody>
                    <a:bodyPr/>
                    <a:lstStyle/>
                    <a:p>
                      <a:pPr algn="r" fontAlgn="b"/>
                      <a:r>
                        <a:rPr lang="en-US" sz="1000" b="0" i="0" u="none" strike="noStrike">
                          <a:effectLst/>
                          <a:latin typeface="Arial"/>
                        </a:rPr>
                        <a:t>49,885,000</a:t>
                      </a:r>
                    </a:p>
                  </a:txBody>
                  <a:tcPr marL="9525" marR="9525" marT="9525" marB="0" anchor="b"/>
                </a:tc>
                <a:tc>
                  <a:txBody>
                    <a:bodyPr/>
                    <a:lstStyle/>
                    <a:p>
                      <a:pPr algn="r" fontAlgn="b"/>
                      <a:r>
                        <a:rPr lang="en-US" sz="1000" b="0" i="0" u="none" strike="noStrike">
                          <a:effectLst/>
                          <a:latin typeface="Arial"/>
                        </a:rPr>
                        <a:t>102</a:t>
                      </a:r>
                    </a:p>
                  </a:txBody>
                  <a:tcPr marL="9525" marR="9525" marT="9525" marB="0" anchor="b"/>
                </a:tc>
                <a:extLst>
                  <a:ext uri="{0D108BD9-81ED-4DB2-BD59-A6C34878D82A}">
                    <a16:rowId xmlns="" xmlns:a16="http://schemas.microsoft.com/office/drawing/2014/main" val="3542276104"/>
                  </a:ext>
                </a:extLst>
              </a:tr>
              <a:tr h="262622">
                <a:tc>
                  <a:txBody>
                    <a:bodyPr/>
                    <a:lstStyle/>
                    <a:p>
                      <a:pPr algn="l" fontAlgn="b"/>
                      <a:r>
                        <a:rPr lang="en-US" sz="1000" b="0" i="0" u="none" strike="noStrike" dirty="0">
                          <a:effectLst/>
                          <a:latin typeface="Arial"/>
                        </a:rPr>
                        <a:t>  Total Mechanical Costs</a:t>
                      </a:r>
                    </a:p>
                  </a:txBody>
                  <a:tcPr marL="9525" marR="9525" marT="9525" marB="0" anchor="b"/>
                </a:tc>
                <a:tc>
                  <a:txBody>
                    <a:bodyPr/>
                    <a:lstStyle/>
                    <a:p>
                      <a:pPr algn="r" fontAlgn="b"/>
                      <a:r>
                        <a:rPr lang="en-US" sz="1000" b="0" i="0" u="none" strike="noStrike">
                          <a:effectLst/>
                          <a:latin typeface="Arial"/>
                        </a:rPr>
                        <a:t>250,493,000</a:t>
                      </a:r>
                    </a:p>
                  </a:txBody>
                  <a:tcPr marL="9525" marR="9525" marT="9525" marB="0" anchor="b"/>
                </a:tc>
                <a:tc>
                  <a:txBody>
                    <a:bodyPr/>
                    <a:lstStyle/>
                    <a:p>
                      <a:pPr algn="r" fontAlgn="b"/>
                      <a:r>
                        <a:rPr lang="en-US" sz="1000" b="0" i="0" u="none" strike="noStrike">
                          <a:effectLst/>
                          <a:latin typeface="Arial"/>
                        </a:rPr>
                        <a:t>510</a:t>
                      </a:r>
                    </a:p>
                  </a:txBody>
                  <a:tcPr marL="9525" marR="9525" marT="9525" marB="0" anchor="b"/>
                </a:tc>
                <a:extLst>
                  <a:ext uri="{0D108BD9-81ED-4DB2-BD59-A6C34878D82A}">
                    <a16:rowId xmlns="" xmlns:a16="http://schemas.microsoft.com/office/drawing/2014/main" val="1073915037"/>
                  </a:ext>
                </a:extLst>
              </a:tr>
              <a:tr h="262622">
                <a:tc>
                  <a:txBody>
                    <a:bodyPr/>
                    <a:lstStyle/>
                    <a:p>
                      <a:pPr algn="l" fontAlgn="b"/>
                      <a:r>
                        <a:rPr lang="en-US" sz="1000" b="0" i="0" u="none" strike="noStrike" dirty="0">
                          <a:effectLst/>
                          <a:latin typeface="Arial"/>
                        </a:rPr>
                        <a:t>  Total Electrical Instrumentation and Controls Cost</a:t>
                      </a:r>
                    </a:p>
                  </a:txBody>
                  <a:tcPr marL="9525" marR="9525" marT="9525" marB="0" anchor="b"/>
                </a:tc>
                <a:tc>
                  <a:txBody>
                    <a:bodyPr/>
                    <a:lstStyle/>
                    <a:p>
                      <a:pPr algn="r" fontAlgn="b"/>
                      <a:r>
                        <a:rPr lang="en-US" sz="1000" b="0" i="0" u="none" strike="noStrike">
                          <a:effectLst/>
                          <a:latin typeface="Arial"/>
                        </a:rPr>
                        <a:t>58,309,000</a:t>
                      </a:r>
                    </a:p>
                  </a:txBody>
                  <a:tcPr marL="9525" marR="9525" marT="9525" marB="0" anchor="b"/>
                </a:tc>
                <a:tc>
                  <a:txBody>
                    <a:bodyPr/>
                    <a:lstStyle/>
                    <a:p>
                      <a:pPr algn="r" fontAlgn="b"/>
                      <a:r>
                        <a:rPr lang="en-US" sz="1000" b="0" i="0" u="none" strike="noStrike">
                          <a:effectLst/>
                          <a:latin typeface="Arial"/>
                        </a:rPr>
                        <a:t>119</a:t>
                      </a:r>
                    </a:p>
                  </a:txBody>
                  <a:tcPr marL="9525" marR="9525" marT="9525" marB="0" anchor="b"/>
                </a:tc>
                <a:extLst>
                  <a:ext uri="{0D108BD9-81ED-4DB2-BD59-A6C34878D82A}">
                    <a16:rowId xmlns="" xmlns:a16="http://schemas.microsoft.com/office/drawing/2014/main" val="706271784"/>
                  </a:ext>
                </a:extLst>
              </a:tr>
              <a:tr h="262622">
                <a:tc>
                  <a:txBody>
                    <a:bodyPr/>
                    <a:lstStyle/>
                    <a:p>
                      <a:pPr algn="l" fontAlgn="b"/>
                      <a:r>
                        <a:rPr lang="en-US" sz="1000" b="0" i="0" u="none" strike="noStrike" dirty="0">
                          <a:effectLst/>
                          <a:latin typeface="Arial"/>
                        </a:rPr>
                        <a:t>  Total Major Equipment and Construction Cost</a:t>
                      </a:r>
                    </a:p>
                  </a:txBody>
                  <a:tcPr marL="9525" marR="9525" marT="9525" marB="0" anchor="b"/>
                </a:tc>
                <a:tc>
                  <a:txBody>
                    <a:bodyPr/>
                    <a:lstStyle/>
                    <a:p>
                      <a:pPr algn="r" fontAlgn="b"/>
                      <a:r>
                        <a:rPr lang="en-US" sz="1000" b="0" i="0" u="none" strike="noStrike">
                          <a:effectLst/>
                          <a:latin typeface="Arial"/>
                        </a:rPr>
                        <a:t>358,687,000</a:t>
                      </a:r>
                    </a:p>
                  </a:txBody>
                  <a:tcPr marL="9525" marR="9525" marT="9525" marB="0" anchor="b"/>
                </a:tc>
                <a:tc>
                  <a:txBody>
                    <a:bodyPr/>
                    <a:lstStyle/>
                    <a:p>
                      <a:pPr algn="r" fontAlgn="b"/>
                      <a:r>
                        <a:rPr lang="en-US" sz="1000" b="0" i="0" u="none" strike="noStrike">
                          <a:effectLst/>
                          <a:latin typeface="Arial"/>
                        </a:rPr>
                        <a:t>730</a:t>
                      </a:r>
                    </a:p>
                  </a:txBody>
                  <a:tcPr marL="9525" marR="9525" marT="9525" marB="0" anchor="b"/>
                </a:tc>
                <a:extLst>
                  <a:ext uri="{0D108BD9-81ED-4DB2-BD59-A6C34878D82A}">
                    <a16:rowId xmlns="" xmlns:a16="http://schemas.microsoft.com/office/drawing/2014/main" val="4036152478"/>
                  </a:ext>
                </a:extLst>
              </a:tr>
              <a:tr h="262622">
                <a:tc>
                  <a:txBody>
                    <a:bodyPr/>
                    <a:lstStyle/>
                    <a:p>
                      <a:pPr algn="l" fontAlgn="b"/>
                      <a:r>
                        <a:rPr lang="en-US" sz="1000" b="0" i="0" u="none" strike="noStrike" dirty="0">
                          <a:effectLst/>
                          <a:latin typeface="Arial"/>
                        </a:rPr>
                        <a:t>  Total Construction Management</a:t>
                      </a:r>
                    </a:p>
                  </a:txBody>
                  <a:tcPr marL="9525" marR="9525" marT="9525" marB="0" anchor="b"/>
                </a:tc>
                <a:tc>
                  <a:txBody>
                    <a:bodyPr/>
                    <a:lstStyle/>
                    <a:p>
                      <a:pPr algn="r" fontAlgn="b"/>
                      <a:r>
                        <a:rPr lang="en-US" sz="1000" b="0" i="0" u="none" strike="noStrike">
                          <a:effectLst/>
                          <a:latin typeface="Arial"/>
                        </a:rPr>
                        <a:t>12,531,000</a:t>
                      </a:r>
                    </a:p>
                  </a:txBody>
                  <a:tcPr marL="9525" marR="9525" marT="9525" marB="0" anchor="b"/>
                </a:tc>
                <a:tc>
                  <a:txBody>
                    <a:bodyPr/>
                    <a:lstStyle/>
                    <a:p>
                      <a:pPr algn="r" fontAlgn="b"/>
                      <a:r>
                        <a:rPr lang="en-US" sz="1000" b="0" i="0" u="none" strike="noStrike">
                          <a:effectLst/>
                          <a:latin typeface="Arial"/>
                        </a:rPr>
                        <a:t>25</a:t>
                      </a:r>
                    </a:p>
                  </a:txBody>
                  <a:tcPr marL="9525" marR="9525" marT="9525" marB="0" anchor="b"/>
                </a:tc>
                <a:extLst>
                  <a:ext uri="{0D108BD9-81ED-4DB2-BD59-A6C34878D82A}">
                    <a16:rowId xmlns="" xmlns:a16="http://schemas.microsoft.com/office/drawing/2014/main" val="4000726164"/>
                  </a:ext>
                </a:extLst>
              </a:tr>
              <a:tr h="268029">
                <a:tc>
                  <a:txBody>
                    <a:bodyPr/>
                    <a:lstStyle/>
                    <a:p>
                      <a:pPr algn="l" fontAlgn="b"/>
                      <a:r>
                        <a:rPr lang="en-US" sz="1000" b="0" i="0" u="none" strike="noStrike" dirty="0">
                          <a:effectLst/>
                          <a:latin typeface="Arial"/>
                        </a:rPr>
                        <a:t>  Other Project Costs including Freight, Startup Spares, A/E Support, Startup Testing</a:t>
                      </a:r>
                    </a:p>
                  </a:txBody>
                  <a:tcPr marL="9525" marR="9525" marT="9525" marB="0" anchor="b"/>
                </a:tc>
                <a:tc>
                  <a:txBody>
                    <a:bodyPr/>
                    <a:lstStyle/>
                    <a:p>
                      <a:pPr algn="r" fontAlgn="b"/>
                      <a:r>
                        <a:rPr lang="en-US" sz="1000" b="0" i="0" u="none" strike="noStrike">
                          <a:effectLst/>
                          <a:latin typeface="Arial"/>
                        </a:rPr>
                        <a:t>26,507,000</a:t>
                      </a:r>
                    </a:p>
                  </a:txBody>
                  <a:tcPr marL="9525" marR="9525" marT="9525" marB="0" anchor="b"/>
                </a:tc>
                <a:tc>
                  <a:txBody>
                    <a:bodyPr/>
                    <a:lstStyle/>
                    <a:p>
                      <a:pPr algn="r" fontAlgn="b"/>
                      <a:r>
                        <a:rPr lang="en-US" sz="1000" b="0" i="0" u="none" strike="noStrike">
                          <a:effectLst/>
                          <a:latin typeface="Arial"/>
                        </a:rPr>
                        <a:t>54</a:t>
                      </a:r>
                    </a:p>
                  </a:txBody>
                  <a:tcPr marL="9525" marR="9525" marT="9525" marB="0" anchor="b"/>
                </a:tc>
                <a:extLst>
                  <a:ext uri="{0D108BD9-81ED-4DB2-BD59-A6C34878D82A}">
                    <a16:rowId xmlns="" xmlns:a16="http://schemas.microsoft.com/office/drawing/2014/main" val="988283528"/>
                  </a:ext>
                </a:extLst>
              </a:tr>
              <a:tr h="262622">
                <a:tc>
                  <a:txBody>
                    <a:bodyPr/>
                    <a:lstStyle/>
                    <a:p>
                      <a:pPr lvl="1" algn="l" fontAlgn="b"/>
                      <a:r>
                        <a:rPr lang="en-US" sz="1000" b="1" i="1" u="none" strike="noStrike" dirty="0">
                          <a:effectLst/>
                          <a:latin typeface="Arial"/>
                        </a:rPr>
                        <a:t>Subtotal Project Cost</a:t>
                      </a:r>
                    </a:p>
                  </a:txBody>
                  <a:tcPr marL="9525" marR="9525" marT="9525" marB="0" anchor="b"/>
                </a:tc>
                <a:tc>
                  <a:txBody>
                    <a:bodyPr/>
                    <a:lstStyle/>
                    <a:p>
                      <a:pPr algn="r" fontAlgn="b"/>
                      <a:r>
                        <a:rPr lang="en-US" sz="1000" b="1" i="1" u="none" strike="noStrike" dirty="0">
                          <a:effectLst/>
                          <a:latin typeface="Arial"/>
                        </a:rPr>
                        <a:t>397,725,000</a:t>
                      </a:r>
                    </a:p>
                  </a:txBody>
                  <a:tcPr marL="9525" marR="9525" marT="9525" marB="0" anchor="b"/>
                </a:tc>
                <a:tc>
                  <a:txBody>
                    <a:bodyPr/>
                    <a:lstStyle/>
                    <a:p>
                      <a:pPr algn="r" fontAlgn="b"/>
                      <a:r>
                        <a:rPr lang="en-US" sz="1000" b="1" i="1" u="none" strike="noStrike" dirty="0">
                          <a:effectLst/>
                          <a:latin typeface="Arial"/>
                        </a:rPr>
                        <a:t>809</a:t>
                      </a:r>
                    </a:p>
                  </a:txBody>
                  <a:tcPr marL="9525" marR="9525" marT="9525" marB="0" anchor="b"/>
                </a:tc>
                <a:extLst>
                  <a:ext uri="{0D108BD9-81ED-4DB2-BD59-A6C34878D82A}">
                    <a16:rowId xmlns="" xmlns:a16="http://schemas.microsoft.com/office/drawing/2014/main" val="2478895536"/>
                  </a:ext>
                </a:extLst>
              </a:tr>
              <a:tr h="262622">
                <a:tc>
                  <a:txBody>
                    <a:bodyPr/>
                    <a:lstStyle/>
                    <a:p>
                      <a:pPr algn="l" fontAlgn="b"/>
                      <a:r>
                        <a:rPr lang="en-US" sz="1000" b="0" i="0" u="none" strike="noStrike" dirty="0">
                          <a:effectLst/>
                          <a:latin typeface="Arial"/>
                        </a:rPr>
                        <a:t>  Project</a:t>
                      </a:r>
                      <a:r>
                        <a:rPr lang="en-US" sz="1000" b="0" i="0" u="none" strike="noStrike" baseline="0" dirty="0">
                          <a:effectLst/>
                          <a:latin typeface="Arial"/>
                        </a:rPr>
                        <a:t> Contingency</a:t>
                      </a:r>
                      <a:r>
                        <a:rPr lang="en-US" sz="1000" b="0" i="0" u="none" strike="noStrike" dirty="0">
                          <a:effectLst/>
                          <a:latin typeface="Arial"/>
                        </a:rPr>
                        <a:t>- 5% on Major Equipment 7% on Balance</a:t>
                      </a:r>
                    </a:p>
                  </a:txBody>
                  <a:tcPr marL="9525" marR="9525" marT="9525" marB="0" anchor="b"/>
                </a:tc>
                <a:tc>
                  <a:txBody>
                    <a:bodyPr/>
                    <a:lstStyle/>
                    <a:p>
                      <a:pPr algn="r" fontAlgn="b"/>
                      <a:r>
                        <a:rPr lang="en-US" sz="1000" b="0" i="0" u="none" strike="noStrike" dirty="0">
                          <a:effectLst/>
                          <a:latin typeface="Arial"/>
                        </a:rPr>
                        <a:t>23,758,000</a:t>
                      </a:r>
                    </a:p>
                  </a:txBody>
                  <a:tcPr marL="9525" marR="9525" marT="9525" marB="0" anchor="b"/>
                </a:tc>
                <a:tc>
                  <a:txBody>
                    <a:bodyPr/>
                    <a:lstStyle/>
                    <a:p>
                      <a:pPr algn="r" fontAlgn="b"/>
                      <a:r>
                        <a:rPr lang="en-US" sz="1000" b="0" i="0" u="none" strike="noStrike">
                          <a:effectLst/>
                          <a:latin typeface="Arial"/>
                        </a:rPr>
                        <a:t>48</a:t>
                      </a:r>
                    </a:p>
                  </a:txBody>
                  <a:tcPr marL="9525" marR="9525" marT="9525" marB="0" anchor="b"/>
                </a:tc>
                <a:extLst>
                  <a:ext uri="{0D108BD9-81ED-4DB2-BD59-A6C34878D82A}">
                    <a16:rowId xmlns="" xmlns:a16="http://schemas.microsoft.com/office/drawing/2014/main" val="1584229318"/>
                  </a:ext>
                </a:extLst>
              </a:tr>
              <a:tr h="262622">
                <a:tc>
                  <a:txBody>
                    <a:bodyPr/>
                    <a:lstStyle/>
                    <a:p>
                      <a:pPr marL="457146" lvl="1" algn="l" defTabSz="914293" rtl="0" eaLnBrk="1" fontAlgn="b" latinLnBrk="0" hangingPunct="1"/>
                      <a:r>
                        <a:rPr lang="en-US" sz="1000" b="1" i="1" u="none" strike="noStrike" kern="1200" dirty="0">
                          <a:solidFill>
                            <a:schemeClr val="dk1"/>
                          </a:solidFill>
                          <a:effectLst/>
                          <a:latin typeface="Arial"/>
                          <a:ea typeface="+mn-ea"/>
                          <a:cs typeface="+mn-cs"/>
                        </a:rPr>
                        <a:t>Subtotal</a:t>
                      </a:r>
                      <a:r>
                        <a:rPr lang="en-US" sz="1000" b="1" i="1" u="none" strike="noStrike" kern="1200" baseline="0" dirty="0">
                          <a:solidFill>
                            <a:schemeClr val="dk1"/>
                          </a:solidFill>
                          <a:effectLst/>
                          <a:latin typeface="Arial"/>
                          <a:ea typeface="+mn-ea"/>
                          <a:cs typeface="+mn-cs"/>
                        </a:rPr>
                        <a:t> Project Cost </a:t>
                      </a:r>
                      <a:r>
                        <a:rPr lang="en-US" sz="1000" b="1" i="1" u="none" strike="noStrike" kern="1200" dirty="0">
                          <a:solidFill>
                            <a:schemeClr val="dk1"/>
                          </a:solidFill>
                          <a:effectLst/>
                          <a:latin typeface="Arial"/>
                          <a:ea typeface="+mn-ea"/>
                          <a:cs typeface="+mn-cs"/>
                        </a:rPr>
                        <a:t>with Contingency</a:t>
                      </a:r>
                    </a:p>
                  </a:txBody>
                  <a:tcPr marL="9525" marR="9525" marT="9525" marB="0" anchor="b"/>
                </a:tc>
                <a:tc>
                  <a:txBody>
                    <a:bodyPr/>
                    <a:lstStyle/>
                    <a:p>
                      <a:pPr marL="0" lvl="0" algn="r" defTabSz="914293" rtl="0" eaLnBrk="1" fontAlgn="b" latinLnBrk="0" hangingPunct="1"/>
                      <a:r>
                        <a:rPr lang="en-US" sz="1000" b="1" i="1" u="none" strike="noStrike" kern="1200" dirty="0">
                          <a:solidFill>
                            <a:schemeClr val="dk1"/>
                          </a:solidFill>
                          <a:effectLst/>
                          <a:latin typeface="Arial"/>
                          <a:ea typeface="+mn-ea"/>
                          <a:cs typeface="+mn-cs"/>
                        </a:rPr>
                        <a:t>421,483,000</a:t>
                      </a:r>
                    </a:p>
                  </a:txBody>
                  <a:tcPr marL="9525" marR="9525" marT="9525" marB="0" anchor="b"/>
                </a:tc>
                <a:tc>
                  <a:txBody>
                    <a:bodyPr/>
                    <a:lstStyle/>
                    <a:p>
                      <a:pPr marL="457146" lvl="1" algn="r" defTabSz="914293" rtl="0" eaLnBrk="1" fontAlgn="b" latinLnBrk="0" hangingPunct="1"/>
                      <a:r>
                        <a:rPr lang="en-US" sz="1000" b="1" i="1" u="none" strike="noStrike" kern="1200" dirty="0">
                          <a:solidFill>
                            <a:schemeClr val="dk1"/>
                          </a:solidFill>
                          <a:effectLst/>
                          <a:latin typeface="Arial"/>
                          <a:ea typeface="+mn-ea"/>
                          <a:cs typeface="+mn-cs"/>
                        </a:rPr>
                        <a:t>858</a:t>
                      </a:r>
                    </a:p>
                  </a:txBody>
                  <a:tcPr marL="9525" marR="9525" marT="9525" marB="0" anchor="b"/>
                </a:tc>
                <a:extLst>
                  <a:ext uri="{0D108BD9-81ED-4DB2-BD59-A6C34878D82A}">
                    <a16:rowId xmlns="" xmlns:a16="http://schemas.microsoft.com/office/drawing/2014/main" val="4073807369"/>
                  </a:ext>
                </a:extLst>
              </a:tr>
              <a:tr h="262622">
                <a:tc>
                  <a:txBody>
                    <a:bodyPr/>
                    <a:lstStyle/>
                    <a:p>
                      <a:pPr algn="l" fontAlgn="b"/>
                      <a:r>
                        <a:rPr lang="en-US" sz="1000" b="0" i="0" u="none" strike="noStrike" dirty="0">
                          <a:effectLst/>
                          <a:latin typeface="Arial"/>
                        </a:rPr>
                        <a:t>  EPC Contractor Fee</a:t>
                      </a:r>
                    </a:p>
                  </a:txBody>
                  <a:tcPr marL="9525" marR="9525" marT="9525" marB="0" anchor="b"/>
                </a:tc>
                <a:tc>
                  <a:txBody>
                    <a:bodyPr/>
                    <a:lstStyle/>
                    <a:p>
                      <a:pPr algn="r" fontAlgn="b"/>
                      <a:r>
                        <a:rPr lang="en-US" sz="1000" b="0" i="0" u="none" strike="noStrike" dirty="0">
                          <a:effectLst/>
                          <a:latin typeface="Arial"/>
                        </a:rPr>
                        <a:t>29,504,000</a:t>
                      </a:r>
                    </a:p>
                  </a:txBody>
                  <a:tcPr marL="9525" marR="9525" marT="9525" marB="0" anchor="b"/>
                </a:tc>
                <a:tc>
                  <a:txBody>
                    <a:bodyPr/>
                    <a:lstStyle/>
                    <a:p>
                      <a:pPr algn="r" fontAlgn="b"/>
                      <a:r>
                        <a:rPr lang="en-US" sz="1000" b="0" i="0" u="none" strike="noStrike" dirty="0">
                          <a:effectLst/>
                          <a:latin typeface="Arial"/>
                        </a:rPr>
                        <a:t>60</a:t>
                      </a:r>
                    </a:p>
                  </a:txBody>
                  <a:tcPr marL="9525" marR="9525" marT="9525" marB="0" anchor="b"/>
                </a:tc>
                <a:extLst>
                  <a:ext uri="{0D108BD9-81ED-4DB2-BD59-A6C34878D82A}">
                    <a16:rowId xmlns="" xmlns:a16="http://schemas.microsoft.com/office/drawing/2014/main" val="685733973"/>
                  </a:ext>
                </a:extLst>
              </a:tr>
              <a:tr h="262622">
                <a:tc>
                  <a:txBody>
                    <a:bodyPr/>
                    <a:lstStyle/>
                    <a:p>
                      <a:pPr marL="457146" lvl="1" algn="l" defTabSz="914293" rtl="0" eaLnBrk="1" fontAlgn="b" latinLnBrk="0" hangingPunct="1"/>
                      <a:r>
                        <a:rPr lang="en-US" sz="1000" b="1" i="1" u="none" strike="noStrike" kern="1200" dirty="0">
                          <a:solidFill>
                            <a:schemeClr val="dk1"/>
                          </a:solidFill>
                          <a:effectLst/>
                          <a:latin typeface="Arial"/>
                          <a:ea typeface="+mn-ea"/>
                          <a:cs typeface="+mn-cs"/>
                        </a:rPr>
                        <a:t>Total Project Cost</a:t>
                      </a:r>
                    </a:p>
                  </a:txBody>
                  <a:tcPr marL="9525" marR="9525" marT="9525" marB="0" anchor="b"/>
                </a:tc>
                <a:tc>
                  <a:txBody>
                    <a:bodyPr/>
                    <a:lstStyle/>
                    <a:p>
                      <a:pPr marL="0" lvl="0" algn="r" defTabSz="914293" rtl="0" eaLnBrk="1" fontAlgn="b" latinLnBrk="0" hangingPunct="1"/>
                      <a:r>
                        <a:rPr lang="en-US" sz="1000" b="1" i="1" u="none" strike="noStrike" kern="1200" dirty="0">
                          <a:solidFill>
                            <a:schemeClr val="dk1"/>
                          </a:solidFill>
                          <a:effectLst/>
                          <a:latin typeface="Arial"/>
                          <a:ea typeface="+mn-ea"/>
                          <a:cs typeface="+mn-cs"/>
                        </a:rPr>
                        <a:t>450,987,000</a:t>
                      </a:r>
                    </a:p>
                  </a:txBody>
                  <a:tcPr marL="9525" marR="9525" marT="9525" marB="0" anchor="b"/>
                </a:tc>
                <a:tc>
                  <a:txBody>
                    <a:bodyPr/>
                    <a:lstStyle/>
                    <a:p>
                      <a:pPr marL="457146" lvl="1" algn="r" defTabSz="914293" rtl="0" eaLnBrk="1" fontAlgn="b" latinLnBrk="0" hangingPunct="1"/>
                      <a:r>
                        <a:rPr lang="en-US" sz="1000" b="1" i="1" u="none" strike="noStrike" kern="1200" dirty="0">
                          <a:solidFill>
                            <a:schemeClr val="dk1"/>
                          </a:solidFill>
                          <a:effectLst/>
                          <a:latin typeface="Arial"/>
                          <a:ea typeface="+mn-ea"/>
                          <a:cs typeface="+mn-cs"/>
                        </a:rPr>
                        <a:t>918</a:t>
                      </a:r>
                    </a:p>
                  </a:txBody>
                  <a:tcPr marL="9525" marR="9525" marT="9525" marB="0" anchor="b"/>
                </a:tc>
                <a:extLst>
                  <a:ext uri="{0D108BD9-81ED-4DB2-BD59-A6C34878D82A}">
                    <a16:rowId xmlns="" xmlns:a16="http://schemas.microsoft.com/office/drawing/2014/main" val="104085412"/>
                  </a:ext>
                </a:extLst>
              </a:tr>
              <a:tr h="262622">
                <a:tc>
                  <a:txBody>
                    <a:bodyPr/>
                    <a:lstStyle/>
                    <a:p>
                      <a:pPr algn="l" fontAlgn="b"/>
                      <a:r>
                        <a:rPr lang="en-US" sz="1000" b="0" i="0" u="none" strike="noStrike" dirty="0">
                          <a:effectLst/>
                          <a:latin typeface="Arial"/>
                        </a:rPr>
                        <a:t>  Owner's Contingency</a:t>
                      </a:r>
                    </a:p>
                  </a:txBody>
                  <a:tcPr marL="9525" marR="9525" marT="9525" marB="0" anchor="b"/>
                </a:tc>
                <a:tc>
                  <a:txBody>
                    <a:bodyPr/>
                    <a:lstStyle/>
                    <a:p>
                      <a:pPr algn="r" fontAlgn="b"/>
                      <a:r>
                        <a:rPr lang="en-US" sz="1000" b="0" i="0" u="none" strike="noStrike" dirty="0">
                          <a:effectLst/>
                          <a:latin typeface="Arial"/>
                        </a:rPr>
                        <a:t>22,549,000</a:t>
                      </a:r>
                    </a:p>
                  </a:txBody>
                  <a:tcPr marL="9525" marR="9525" marT="9525" marB="0" anchor="b"/>
                </a:tc>
                <a:tc>
                  <a:txBody>
                    <a:bodyPr/>
                    <a:lstStyle/>
                    <a:p>
                      <a:pPr algn="r" fontAlgn="b"/>
                      <a:r>
                        <a:rPr lang="en-US" sz="1000" b="0" i="0" u="none" strike="noStrike" dirty="0">
                          <a:effectLst/>
                          <a:latin typeface="Arial"/>
                        </a:rPr>
                        <a:t>46</a:t>
                      </a:r>
                    </a:p>
                  </a:txBody>
                  <a:tcPr marL="9525" marR="9525" marT="9525" marB="0" anchor="b"/>
                </a:tc>
                <a:extLst>
                  <a:ext uri="{0D108BD9-81ED-4DB2-BD59-A6C34878D82A}">
                    <a16:rowId xmlns="" xmlns:a16="http://schemas.microsoft.com/office/drawing/2014/main" val="4281828726"/>
                  </a:ext>
                </a:extLst>
              </a:tr>
              <a:tr h="262622">
                <a:tc>
                  <a:txBody>
                    <a:bodyPr/>
                    <a:lstStyle/>
                    <a:p>
                      <a:pPr lvl="1" algn="l" fontAlgn="b"/>
                      <a:r>
                        <a:rPr lang="en-US" sz="1000" b="1" i="1" u="none" strike="noStrike" dirty="0">
                          <a:effectLst/>
                          <a:latin typeface="Arial"/>
                        </a:rPr>
                        <a:t>Total Owner Project Cost</a:t>
                      </a:r>
                    </a:p>
                  </a:txBody>
                  <a:tcPr marL="9525" marR="9525" marT="9525" marB="0" anchor="b"/>
                </a:tc>
                <a:tc>
                  <a:txBody>
                    <a:bodyPr/>
                    <a:lstStyle/>
                    <a:p>
                      <a:pPr algn="r" fontAlgn="b"/>
                      <a:r>
                        <a:rPr lang="en-US" sz="1000" b="1" i="1" u="none" strike="noStrike" dirty="0">
                          <a:effectLst/>
                          <a:latin typeface="Arial"/>
                        </a:rPr>
                        <a:t>473,536,000</a:t>
                      </a:r>
                    </a:p>
                  </a:txBody>
                  <a:tcPr marL="9525" marR="9525" marT="9525" marB="0" anchor="b"/>
                </a:tc>
                <a:tc>
                  <a:txBody>
                    <a:bodyPr/>
                    <a:lstStyle/>
                    <a:p>
                      <a:pPr algn="r" fontAlgn="b"/>
                      <a:r>
                        <a:rPr lang="en-US" sz="1000" b="1" i="1" u="none" strike="noStrike" dirty="0">
                          <a:effectLst/>
                          <a:latin typeface="Arial"/>
                        </a:rPr>
                        <a:t>964</a:t>
                      </a:r>
                    </a:p>
                  </a:txBody>
                  <a:tcPr marL="9525" marR="9525" marT="9525" marB="0" anchor="b"/>
                </a:tc>
                <a:extLst>
                  <a:ext uri="{0D108BD9-81ED-4DB2-BD59-A6C34878D82A}">
                    <a16:rowId xmlns="" xmlns:a16="http://schemas.microsoft.com/office/drawing/2014/main" val="326862301"/>
                  </a:ext>
                </a:extLst>
              </a:tr>
              <a:tr h="262622">
                <a:tc>
                  <a:txBody>
                    <a:bodyPr/>
                    <a:lstStyle/>
                    <a:p>
                      <a:pPr algn="l" fontAlgn="b"/>
                      <a:r>
                        <a:rPr lang="en-US" sz="1000" b="0" i="0" u="none" strike="noStrike" dirty="0">
                          <a:effectLst/>
                          <a:latin typeface="Arial"/>
                        </a:rPr>
                        <a:t>  Working Capital </a:t>
                      </a: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cs typeface="+mn-cs"/>
                        </a:rPr>
                        <a:t>(approximately 1% of EPC Costs)</a:t>
                      </a:r>
                      <a:endParaRPr lang="en-US" sz="1000" b="0" i="0" u="none" strike="noStrike" dirty="0">
                        <a:effectLst/>
                        <a:latin typeface="Arial"/>
                      </a:endParaRPr>
                    </a:p>
                  </a:txBody>
                  <a:tcPr marL="9525" marR="9525" marT="9525" marB="0" anchor="b"/>
                </a:tc>
                <a:tc>
                  <a:txBody>
                    <a:bodyPr/>
                    <a:lstStyle/>
                    <a:p>
                      <a:pPr algn="r" fontAlgn="b"/>
                      <a:r>
                        <a:rPr lang="en-US" sz="1000" b="0" i="0" u="none" strike="noStrike" dirty="0">
                          <a:solidFill>
                            <a:schemeClr val="tx1"/>
                          </a:solidFill>
                          <a:effectLst/>
                          <a:latin typeface="Arial"/>
                        </a:rPr>
                        <a:t>7,000,000</a:t>
                      </a:r>
                    </a:p>
                  </a:txBody>
                  <a:tcPr marL="9525" marR="9525" marT="9525" marB="0" anchor="b"/>
                </a:tc>
                <a:tc>
                  <a:txBody>
                    <a:bodyPr/>
                    <a:lstStyle/>
                    <a:p>
                      <a:pPr algn="l" fontAlgn="b"/>
                      <a:r>
                        <a:rPr lang="en-US" sz="1000" b="0" i="0" u="none" strike="noStrike" dirty="0">
                          <a:effectLst/>
                          <a:latin typeface="Arial"/>
                        </a:rPr>
                        <a:t> </a:t>
                      </a:r>
                    </a:p>
                  </a:txBody>
                  <a:tcPr marL="9525" marR="9525" marT="9525" marB="0" anchor="b"/>
                </a:tc>
                <a:extLst>
                  <a:ext uri="{0D108BD9-81ED-4DB2-BD59-A6C34878D82A}">
                    <a16:rowId xmlns="" xmlns:a16="http://schemas.microsoft.com/office/drawing/2014/main" val="828754827"/>
                  </a:ext>
                </a:extLst>
              </a:tr>
              <a:tr h="262622">
                <a:tc>
                  <a:txBody>
                    <a:bodyPr/>
                    <a:lstStyle/>
                    <a:p>
                      <a:pPr algn="l" fontAlgn="b"/>
                      <a:r>
                        <a:rPr lang="en-US" sz="1000" b="0" i="0" u="none" strike="noStrike" dirty="0">
                          <a:effectLst/>
                          <a:latin typeface="Arial"/>
                        </a:rPr>
                        <a:t>  Financing Fees </a:t>
                      </a:r>
                      <a:r>
                        <a:rPr lang="en-US" sz="1000" b="0" i="0" u="none" strike="noStrike" kern="1200" dirty="0">
                          <a:solidFill>
                            <a:srgbClr val="000000"/>
                          </a:solidFill>
                          <a:effectLst/>
                          <a:latin typeface="Arial" panose="020B0604020202020204" pitchFamily="34" charset="0"/>
                          <a:ea typeface="ＭＳ Ｐゴシック" panose="020B0600070205080204" pitchFamily="34" charset="-128"/>
                          <a:cs typeface="+mn-cs"/>
                        </a:rPr>
                        <a:t>(approximately 4% of total costs financed by debt)</a:t>
                      </a:r>
                      <a:endParaRPr lang="en-US" sz="1000" b="0" i="0" u="none" strike="noStrike" dirty="0">
                        <a:effectLst/>
                        <a:latin typeface="Arial"/>
                      </a:endParaRPr>
                    </a:p>
                  </a:txBody>
                  <a:tcPr marL="9525" marR="9525" marT="9525" marB="0" anchor="b"/>
                </a:tc>
                <a:tc>
                  <a:txBody>
                    <a:bodyPr/>
                    <a:lstStyle/>
                    <a:p>
                      <a:pPr algn="r" fontAlgn="b"/>
                      <a:r>
                        <a:rPr lang="en-US" sz="1000" b="0" i="0" u="none" strike="noStrike" dirty="0">
                          <a:solidFill>
                            <a:schemeClr val="tx1"/>
                          </a:solidFill>
                          <a:effectLst/>
                          <a:latin typeface="Arial"/>
                        </a:rPr>
                        <a:t>16,800,000</a:t>
                      </a:r>
                    </a:p>
                  </a:txBody>
                  <a:tcPr marL="9525" marR="9525" marT="9525" marB="0" anchor="b"/>
                </a:tc>
                <a:tc>
                  <a:txBody>
                    <a:bodyPr/>
                    <a:lstStyle/>
                    <a:p>
                      <a:pPr algn="l" fontAlgn="b"/>
                      <a:r>
                        <a:rPr lang="en-US" sz="1000" b="0" i="0" u="none" strike="noStrike" dirty="0">
                          <a:effectLst/>
                          <a:latin typeface="Arial"/>
                        </a:rPr>
                        <a:t> </a:t>
                      </a:r>
                    </a:p>
                  </a:txBody>
                  <a:tcPr marL="9525" marR="9525" marT="9525" marB="0" anchor="b"/>
                </a:tc>
                <a:extLst>
                  <a:ext uri="{0D108BD9-81ED-4DB2-BD59-A6C34878D82A}">
                    <a16:rowId xmlns="" xmlns:a16="http://schemas.microsoft.com/office/drawing/2014/main" val="97668461"/>
                  </a:ext>
                </a:extLst>
              </a:tr>
              <a:tr h="262622">
                <a:tc>
                  <a:txBody>
                    <a:bodyPr/>
                    <a:lstStyle/>
                    <a:p>
                      <a:pPr algn="l" fontAlgn="b"/>
                      <a:r>
                        <a:rPr lang="en-US" sz="1000" b="0" i="0" u="none" strike="noStrike" dirty="0">
                          <a:effectLst/>
                          <a:latin typeface="Arial"/>
                        </a:rPr>
                        <a:t>  Fuel Inventory - 1,400K gal @ $3/gal</a:t>
                      </a:r>
                    </a:p>
                  </a:txBody>
                  <a:tcPr marL="9525" marR="9525" marT="9525" marB="0" anchor="b"/>
                </a:tc>
                <a:tc>
                  <a:txBody>
                    <a:bodyPr/>
                    <a:lstStyle/>
                    <a:p>
                      <a:pPr algn="r" fontAlgn="b"/>
                      <a:r>
                        <a:rPr lang="en-US" sz="1000" b="0" i="0" u="none" strike="noStrike">
                          <a:effectLst/>
                          <a:latin typeface="Arial"/>
                        </a:rPr>
                        <a:t>4,200,000</a:t>
                      </a:r>
                    </a:p>
                  </a:txBody>
                  <a:tcPr marL="9525" marR="9525" marT="9525" marB="0" anchor="b"/>
                </a:tc>
                <a:tc>
                  <a:txBody>
                    <a:bodyPr/>
                    <a:lstStyle/>
                    <a:p>
                      <a:pPr algn="r" fontAlgn="b"/>
                      <a:endParaRPr lang="en-US" sz="1000" b="0" i="0" u="none" strike="noStrike" dirty="0">
                        <a:effectLst/>
                        <a:latin typeface="Arial"/>
                      </a:endParaRPr>
                    </a:p>
                  </a:txBody>
                  <a:tcPr marL="9525" marR="9525" marT="9525" marB="0" anchor="b"/>
                </a:tc>
                <a:extLst>
                  <a:ext uri="{0D108BD9-81ED-4DB2-BD59-A6C34878D82A}">
                    <a16:rowId xmlns="" xmlns:a16="http://schemas.microsoft.com/office/drawing/2014/main" val="894910087"/>
                  </a:ext>
                </a:extLst>
              </a:tr>
            </a:tbl>
          </a:graphicData>
        </a:graphic>
      </p:graphicFrame>
      <p:sp>
        <p:nvSpPr>
          <p:cNvPr id="5" name="TextBox 4"/>
          <p:cNvSpPr txBox="1"/>
          <p:nvPr/>
        </p:nvSpPr>
        <p:spPr>
          <a:xfrm>
            <a:off x="1676400" y="5936226"/>
            <a:ext cx="5040312" cy="261610"/>
          </a:xfrm>
          <a:prstGeom prst="rect">
            <a:avLst/>
          </a:prstGeom>
          <a:noFill/>
        </p:spPr>
        <p:txBody>
          <a:bodyPr wrap="square" rtlCol="0">
            <a:spAutoFit/>
          </a:bodyPr>
          <a:lstStyle/>
          <a:p>
            <a:r>
              <a:rPr lang="en-US" sz="1100" dirty="0"/>
              <a:t>Source:  Data is based on Mott MacDonald confidential estimating database</a:t>
            </a:r>
          </a:p>
        </p:txBody>
      </p:sp>
      <p:sp>
        <p:nvSpPr>
          <p:cNvPr id="10" name="Title 1"/>
          <p:cNvSpPr>
            <a:spLocks noGrp="1"/>
          </p:cNvSpPr>
          <p:nvPr>
            <p:ph type="title"/>
          </p:nvPr>
        </p:nvSpPr>
        <p:spPr>
          <a:xfrm>
            <a:off x="457200" y="274638"/>
            <a:ext cx="8229600" cy="563562"/>
          </a:xfrm>
        </p:spPr>
        <p:txBody>
          <a:bodyPr/>
          <a:lstStyle/>
          <a:p>
            <a:r>
              <a:rPr lang="en-US" dirty="0"/>
              <a:t>Capital Costs: Combined Cycle Gas Turbine GE 7HA.02</a:t>
            </a:r>
          </a:p>
        </p:txBody>
      </p:sp>
    </p:spTree>
    <p:extLst>
      <p:ext uri="{BB962C8B-B14F-4D97-AF65-F5344CB8AC3E}">
        <p14:creationId xmlns:p14="http://schemas.microsoft.com/office/powerpoint/2010/main" xmlns="" val="143565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Screening Criteria:  CONE/Net CONE and ORTP</a:t>
            </a:r>
          </a:p>
        </p:txBody>
      </p:sp>
      <p:sp>
        <p:nvSpPr>
          <p:cNvPr id="3" name="Content Placeholder 2"/>
          <p:cNvSpPr>
            <a:spLocks noGrp="1"/>
          </p:cNvSpPr>
          <p:nvPr>
            <p:ph idx="1"/>
          </p:nvPr>
        </p:nvSpPr>
        <p:spPr>
          <a:xfrm>
            <a:off x="455614" y="990600"/>
            <a:ext cx="8226425" cy="4343400"/>
          </a:xfrm>
        </p:spPr>
        <p:txBody>
          <a:bodyPr/>
          <a:lstStyle/>
          <a:p>
            <a:pPr marL="285750" indent="-285750">
              <a:buFont typeface="Arial" panose="020B0604020202020204" pitchFamily="34" charset="0"/>
              <a:buChar char="•"/>
            </a:pPr>
            <a:r>
              <a:rPr lang="en-US" dirty="0"/>
              <a:t>CONE/Net CONE technology screening criteria:</a:t>
            </a:r>
          </a:p>
          <a:p>
            <a:pPr marL="744485" lvl="1" indent="-285750"/>
            <a:r>
              <a:rPr lang="en-US" dirty="0"/>
              <a:t>Must be likely to be economic for merchant entry under long-term equilibrium conditions</a:t>
            </a:r>
          </a:p>
          <a:p>
            <a:pPr marL="744485" lvl="1" indent="-285750"/>
            <a:r>
              <a:rPr lang="en-US" dirty="0"/>
              <a:t>Must have reliable cost information available to calculate a CONE value using a full “bottom up” analytical approach</a:t>
            </a:r>
          </a:p>
          <a:p>
            <a:pPr marL="285750" indent="-285750">
              <a:buFont typeface="Arial" panose="020B0604020202020204" pitchFamily="34" charset="0"/>
              <a:buChar char="•"/>
            </a:pPr>
            <a:r>
              <a:rPr lang="en-US" dirty="0"/>
              <a:t>ORTP technology screening criteria:</a:t>
            </a:r>
          </a:p>
          <a:p>
            <a:pPr marL="744485" lvl="1" indent="-285750"/>
            <a:r>
              <a:rPr lang="en-US" dirty="0"/>
              <a:t>Represent technologies that have been installed in the region and participated in recent FCAs</a:t>
            </a:r>
          </a:p>
          <a:p>
            <a:pPr marL="744485" lvl="1" indent="-285750"/>
            <a:r>
              <a:rPr lang="en-US" dirty="0"/>
              <a:t>Have reliable cost information available to calculate an ORTP using a full “bottom up” analytical approach</a:t>
            </a:r>
          </a:p>
          <a:p>
            <a:pPr marL="744485" lvl="1" indent="-285750"/>
            <a:r>
              <a:rPr lang="en-US" dirty="0"/>
              <a:t>Have a first year revenue requirement below the FCA starting price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4485" lvl="1" indent="-285750"/>
            <a:endParaRPr lang="en-US" dirty="0"/>
          </a:p>
          <a:p>
            <a:pPr marL="285750" indent="-285750"/>
            <a:endParaRPr lang="en-US" dirty="0"/>
          </a:p>
        </p:txBody>
      </p:sp>
    </p:spTree>
    <p:extLst>
      <p:ext uri="{BB962C8B-B14F-4D97-AF65-F5344CB8AC3E}">
        <p14:creationId xmlns:p14="http://schemas.microsoft.com/office/powerpoint/2010/main" xmlns="" val="3727246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O&amp;M Costs: Combined Cycle Gas Turbine GE 7HA.02</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0" indent="0" fontAlgn="b">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1899212014"/>
              </p:ext>
            </p:extLst>
          </p:nvPr>
        </p:nvGraphicFramePr>
        <p:xfrm>
          <a:off x="1981200" y="2369820"/>
          <a:ext cx="5257800" cy="2270760"/>
        </p:xfrm>
        <a:graphic>
          <a:graphicData uri="http://schemas.openxmlformats.org/drawingml/2006/table">
            <a:tbl>
              <a:tblPr firstRow="1" bandRow="1">
                <a:tableStyleId>{5C22544A-7EE6-4342-B048-85BDC9FD1C3A}</a:tableStyleId>
              </a:tblPr>
              <a:tblGrid>
                <a:gridCol w="3352800">
                  <a:extLst>
                    <a:ext uri="{9D8B030D-6E8A-4147-A177-3AD203B41FA5}">
                      <a16:colId xmlns="" xmlns:a16="http://schemas.microsoft.com/office/drawing/2014/main" val="2272908115"/>
                    </a:ext>
                  </a:extLst>
                </a:gridCol>
                <a:gridCol w="1905000">
                  <a:extLst>
                    <a:ext uri="{9D8B030D-6E8A-4147-A177-3AD203B41FA5}">
                      <a16:colId xmlns="" xmlns:a16="http://schemas.microsoft.com/office/drawing/2014/main" val="1148388887"/>
                    </a:ext>
                  </a:extLst>
                </a:gridCol>
              </a:tblGrid>
              <a:tr h="370840">
                <a:tc>
                  <a:txBody>
                    <a:bodyPr/>
                    <a:lstStyle/>
                    <a:p>
                      <a:r>
                        <a:rPr lang="en-US" sz="1600" dirty="0"/>
                        <a:t>Fixed O&amp;M</a:t>
                      </a:r>
                    </a:p>
                  </a:txBody>
                  <a:tcPr/>
                </a:tc>
                <a:tc>
                  <a:txBody>
                    <a:bodyPr/>
                    <a:lstStyle/>
                    <a:p>
                      <a:r>
                        <a:rPr lang="en-US" sz="1600" dirty="0"/>
                        <a:t>Proposed Values</a:t>
                      </a:r>
                    </a:p>
                  </a:txBody>
                  <a:tcPr/>
                </a:tc>
                <a:extLst>
                  <a:ext uri="{0D108BD9-81ED-4DB2-BD59-A6C34878D82A}">
                    <a16:rowId xmlns="" xmlns:a16="http://schemas.microsoft.com/office/drawing/2014/main" val="2243975844"/>
                  </a:ext>
                </a:extLst>
              </a:tr>
              <a:tr h="370840">
                <a:tc>
                  <a:txBody>
                    <a:bodyPr/>
                    <a:lstStyle/>
                    <a:p>
                      <a:r>
                        <a:rPr lang="en-US" sz="1600" dirty="0"/>
                        <a:t>O&amp;M. Labor, Materials,</a:t>
                      </a:r>
                      <a:r>
                        <a:rPr lang="en-US" sz="1600" baseline="0" dirty="0"/>
                        <a:t> Contract Services, A&amp;G</a:t>
                      </a:r>
                      <a:endParaRPr lang="en-US" sz="1600" dirty="0"/>
                    </a:p>
                  </a:txBody>
                  <a:tcPr/>
                </a:tc>
                <a:tc>
                  <a:txBody>
                    <a:bodyPr/>
                    <a:lstStyle/>
                    <a:p>
                      <a:r>
                        <a:rPr lang="en-US" sz="1600" dirty="0"/>
                        <a:t>$39/kW-</a:t>
                      </a:r>
                      <a:r>
                        <a:rPr lang="en-US" sz="1600" dirty="0" err="1"/>
                        <a:t>yr</a:t>
                      </a:r>
                      <a:endParaRPr lang="en-US" sz="1600" dirty="0"/>
                    </a:p>
                  </a:txBody>
                  <a:tcPr/>
                </a:tc>
                <a:extLst>
                  <a:ext uri="{0D108BD9-81ED-4DB2-BD59-A6C34878D82A}">
                    <a16:rowId xmlns="" xmlns:a16="http://schemas.microsoft.com/office/drawing/2014/main" val="3542276104"/>
                  </a:ext>
                </a:extLst>
              </a:tr>
              <a:tr h="370840">
                <a:tc>
                  <a:txBody>
                    <a:bodyPr/>
                    <a:lstStyle/>
                    <a:p>
                      <a:r>
                        <a:rPr lang="en-US" sz="1600" dirty="0"/>
                        <a:t>Site Leasing</a:t>
                      </a:r>
                    </a:p>
                  </a:txBody>
                  <a:tcPr/>
                </a:tc>
                <a:tc>
                  <a:txBody>
                    <a:bodyPr/>
                    <a:lstStyle/>
                    <a:p>
                      <a:r>
                        <a:rPr lang="en-US" sz="1600" dirty="0"/>
                        <a:t>$20,000/acre/</a:t>
                      </a:r>
                      <a:r>
                        <a:rPr lang="en-US" sz="1600" dirty="0" err="1"/>
                        <a:t>yr</a:t>
                      </a:r>
                      <a:endParaRPr lang="en-US" sz="1600" dirty="0"/>
                    </a:p>
                  </a:txBody>
                  <a:tcPr/>
                </a:tc>
                <a:extLst>
                  <a:ext uri="{0D108BD9-81ED-4DB2-BD59-A6C34878D82A}">
                    <a16:rowId xmlns="" xmlns:a16="http://schemas.microsoft.com/office/drawing/2014/main" val="685733973"/>
                  </a:ext>
                </a:extLst>
              </a:tr>
              <a:tr h="370840">
                <a:tc>
                  <a:txBody>
                    <a:bodyPr/>
                    <a:lstStyle/>
                    <a:p>
                      <a:r>
                        <a:rPr lang="en-US" sz="1600" dirty="0"/>
                        <a:t>Property Taxes</a:t>
                      </a:r>
                    </a:p>
                  </a:txBody>
                  <a:tcPr/>
                </a:tc>
                <a:tc>
                  <a:txBody>
                    <a:bodyPr/>
                    <a:lstStyle/>
                    <a:p>
                      <a:r>
                        <a:rPr lang="en-US" sz="1600" dirty="0"/>
                        <a:t>3%</a:t>
                      </a:r>
                    </a:p>
                  </a:txBody>
                  <a:tcPr/>
                </a:tc>
                <a:extLst>
                  <a:ext uri="{0D108BD9-81ED-4DB2-BD59-A6C34878D82A}">
                    <a16:rowId xmlns="" xmlns:a16="http://schemas.microsoft.com/office/drawing/2014/main" val="104085412"/>
                  </a:ext>
                </a:extLst>
              </a:tr>
              <a:tr h="370840">
                <a:tc>
                  <a:txBody>
                    <a:bodyPr/>
                    <a:lstStyle/>
                    <a:p>
                      <a:r>
                        <a:rPr lang="en-US" sz="1600" dirty="0"/>
                        <a:t>Insurance</a:t>
                      </a:r>
                    </a:p>
                  </a:txBody>
                  <a:tcPr/>
                </a:tc>
                <a:tc>
                  <a:txBody>
                    <a:bodyPr/>
                    <a:lstStyle/>
                    <a:p>
                      <a:r>
                        <a:rPr lang="en-US" sz="1600" dirty="0"/>
                        <a:t>0.6% of</a:t>
                      </a:r>
                      <a:r>
                        <a:rPr lang="en-US" sz="1600" baseline="0" dirty="0"/>
                        <a:t> installed costs</a:t>
                      </a:r>
                      <a:endParaRPr lang="en-US" sz="1600" dirty="0"/>
                    </a:p>
                  </a:txBody>
                  <a:tcPr/>
                </a:tc>
                <a:extLst>
                  <a:ext uri="{0D108BD9-81ED-4DB2-BD59-A6C34878D82A}">
                    <a16:rowId xmlns="" xmlns:a16="http://schemas.microsoft.com/office/drawing/2014/main" val="4281828726"/>
                  </a:ext>
                </a:extLst>
              </a:tr>
            </a:tbl>
          </a:graphicData>
        </a:graphic>
      </p:graphicFrame>
    </p:spTree>
    <p:extLst>
      <p:ext uri="{BB962C8B-B14F-4D97-AF65-F5344CB8AC3E}">
        <p14:creationId xmlns:p14="http://schemas.microsoft.com/office/powerpoint/2010/main" xmlns="" val="2518659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Questions</a:t>
            </a:r>
          </a:p>
        </p:txBody>
      </p:sp>
    </p:spTree>
    <p:extLst>
      <p:ext uri="{BB962C8B-B14F-4D97-AF65-F5344CB8AC3E}">
        <p14:creationId xmlns:p14="http://schemas.microsoft.com/office/powerpoint/2010/main" xmlns="" val="2968753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Energy &amp; Ancillary Services</a:t>
            </a:r>
          </a:p>
        </p:txBody>
      </p:sp>
    </p:spTree>
    <p:extLst>
      <p:ext uri="{BB962C8B-B14F-4D97-AF65-F5344CB8AC3E}">
        <p14:creationId xmlns:p14="http://schemas.microsoft.com/office/powerpoint/2010/main" xmlns="" val="1243113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E&amp;AS Overview</a:t>
            </a:r>
          </a:p>
        </p:txBody>
      </p:sp>
      <p:sp>
        <p:nvSpPr>
          <p:cNvPr id="3" name="Content Placeholder 2"/>
          <p:cNvSpPr>
            <a:spLocks noGrp="1"/>
          </p:cNvSpPr>
          <p:nvPr>
            <p:ph idx="1"/>
          </p:nvPr>
        </p:nvSpPr>
        <p:spPr>
          <a:xfrm>
            <a:off x="455614" y="990600"/>
            <a:ext cx="8226425" cy="5181600"/>
          </a:xfrm>
        </p:spPr>
        <p:txBody>
          <a:bodyPr/>
          <a:lstStyle/>
          <a:p>
            <a:pPr marL="285750" lvl="1" indent="-285750">
              <a:buClr>
                <a:schemeClr val="accent6">
                  <a:lumMod val="50000"/>
                </a:schemeClr>
              </a:buClr>
            </a:pPr>
            <a:r>
              <a:rPr lang="en-US" sz="1800" dirty="0"/>
              <a:t>Single 20-year forecast of Locational Marginal Prices (LMPs) based on expected value conditions</a:t>
            </a:r>
          </a:p>
          <a:p>
            <a:pPr marL="285750" indent="-285750">
              <a:buFont typeface="Arial" panose="020B0604020202020204" pitchFamily="34" charset="0"/>
              <a:buChar char="•"/>
            </a:pPr>
            <a:r>
              <a:rPr lang="en-US" dirty="0"/>
              <a:t>Used to estimate revenues for the reference technology (CONE) and each technology type (ORTP)</a:t>
            </a:r>
          </a:p>
          <a:p>
            <a:pPr marL="285750" indent="-285750">
              <a:buFont typeface="Arial" panose="020B0604020202020204" pitchFamily="34" charset="0"/>
              <a:buChar char="•"/>
            </a:pPr>
            <a:r>
              <a:rPr lang="en-US" dirty="0"/>
              <a:t>LMPs are based on a simulation via </a:t>
            </a:r>
            <a:r>
              <a:rPr lang="en-US" dirty="0" err="1"/>
              <a:t>AURORAxmp</a:t>
            </a:r>
            <a:endParaRPr lang="en-US" dirty="0"/>
          </a:p>
          <a:p>
            <a:pPr marL="744485" lvl="1" indent="-285750"/>
            <a:r>
              <a:rPr lang="en-US" dirty="0"/>
              <a:t>Optimal commitment and dispatch model that forecasts hourly zonal prices</a:t>
            </a:r>
          </a:p>
          <a:p>
            <a:pPr marL="744485" lvl="1" indent="-285750"/>
            <a:r>
              <a:rPr lang="en-US" dirty="0"/>
              <a:t>Unit-specific dispatch, imports/exports, hourly loads, transmission constraints, etc., for New England and surrounding regions</a:t>
            </a:r>
          </a:p>
          <a:p>
            <a:pPr marL="744485" lvl="1" indent="-285750"/>
            <a:r>
              <a:rPr lang="en-US" dirty="0"/>
              <a:t>Finer resolution of forward contract data for modeling operating hours and margins</a:t>
            </a:r>
          </a:p>
          <a:p>
            <a:pPr marL="285750" indent="-285750">
              <a:buFont typeface="Arial" panose="020B0604020202020204" pitchFamily="34" charset="0"/>
              <a:buChar char="•"/>
            </a:pPr>
            <a:r>
              <a:rPr lang="en-US" dirty="0"/>
              <a:t>LMPs are used to develop revenue estimates (CONE and ORTP) and are calculated outside of the simulation model</a:t>
            </a:r>
          </a:p>
          <a:p>
            <a:pPr marL="673048" lvl="1" indent="-214313"/>
            <a:r>
              <a:rPr lang="en-US" dirty="0"/>
              <a:t>All revenue calculations will be based on the same price forecast</a:t>
            </a:r>
          </a:p>
          <a:p>
            <a:pPr marL="285750" indent="-285750">
              <a:buFont typeface="Arial" panose="020B0604020202020204" pitchFamily="34" charset="0"/>
              <a:buChar char="•"/>
            </a:pPr>
            <a:r>
              <a:rPr lang="en-US" dirty="0"/>
              <a:t>Recommended price curves will be available at the September meeting</a:t>
            </a:r>
          </a:p>
          <a:p>
            <a:endParaRPr lang="en-US" sz="1650" b="1" dirty="0"/>
          </a:p>
          <a:p>
            <a:endParaRPr lang="en-US" sz="1650" dirty="0"/>
          </a:p>
          <a:p>
            <a:endParaRPr lang="en-US" sz="1650" dirty="0"/>
          </a:p>
          <a:p>
            <a:endParaRPr lang="en-US" sz="1650" dirty="0"/>
          </a:p>
          <a:p>
            <a:endParaRPr lang="en-US" sz="1650" dirty="0"/>
          </a:p>
        </p:txBody>
      </p:sp>
    </p:spTree>
    <p:extLst>
      <p:ext uri="{BB962C8B-B14F-4D97-AF65-F5344CB8AC3E}">
        <p14:creationId xmlns:p14="http://schemas.microsoft.com/office/powerpoint/2010/main" xmlns="" val="599132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forecast drivers</a:t>
            </a:r>
          </a:p>
        </p:txBody>
      </p:sp>
      <p:sp>
        <p:nvSpPr>
          <p:cNvPr id="3" name="Content Placeholder 2"/>
          <p:cNvSpPr>
            <a:spLocks noGrp="1"/>
          </p:cNvSpPr>
          <p:nvPr>
            <p:ph idx="1"/>
          </p:nvPr>
        </p:nvSpPr>
        <p:spPr/>
        <p:txBody>
          <a:bodyPr/>
          <a:lstStyle/>
          <a:p>
            <a:pPr marL="342900" indent="-342900">
              <a:lnSpc>
                <a:spcPct val="200000"/>
              </a:lnSpc>
              <a:buFont typeface="Arial" panose="020B0604020202020204" pitchFamily="34" charset="0"/>
              <a:buChar char="•"/>
            </a:pPr>
            <a:r>
              <a:rPr lang="en-US" dirty="0"/>
              <a:t>Delivered fuel prices</a:t>
            </a:r>
          </a:p>
          <a:p>
            <a:pPr marL="342900" indent="-342900">
              <a:lnSpc>
                <a:spcPct val="200000"/>
              </a:lnSpc>
              <a:buFont typeface="Arial" panose="020B0604020202020204" pitchFamily="34" charset="0"/>
              <a:buChar char="•"/>
            </a:pPr>
            <a:r>
              <a:rPr lang="en-US" dirty="0"/>
              <a:t>Retirements </a:t>
            </a:r>
          </a:p>
          <a:p>
            <a:pPr marL="342900" indent="-342900">
              <a:lnSpc>
                <a:spcPct val="200000"/>
              </a:lnSpc>
              <a:buFont typeface="Arial" panose="020B0604020202020204" pitchFamily="34" charset="0"/>
              <a:buChar char="•"/>
            </a:pPr>
            <a:r>
              <a:rPr lang="en-US" dirty="0"/>
              <a:t>New additions</a:t>
            </a:r>
          </a:p>
          <a:p>
            <a:pPr marL="342900" indent="-342900">
              <a:lnSpc>
                <a:spcPct val="200000"/>
              </a:lnSpc>
              <a:buFont typeface="Arial" panose="020B0604020202020204" pitchFamily="34" charset="0"/>
              <a:buChar char="•"/>
            </a:pPr>
            <a:r>
              <a:rPr lang="en-US" dirty="0"/>
              <a:t>Demand growth</a:t>
            </a:r>
          </a:p>
          <a:p>
            <a:pPr marL="342900" indent="-342900">
              <a:lnSpc>
                <a:spcPct val="200000"/>
              </a:lnSpc>
              <a:buFont typeface="Arial" panose="020B0604020202020204" pitchFamily="34" charset="0"/>
              <a:buChar char="•"/>
            </a:pPr>
            <a:r>
              <a:rPr lang="en-US" dirty="0"/>
              <a:t>Topology changes</a:t>
            </a:r>
          </a:p>
          <a:p>
            <a:endParaRPr lang="en-US" sz="1650" dirty="0"/>
          </a:p>
          <a:p>
            <a:endParaRPr lang="en-US" sz="1650" dirty="0"/>
          </a:p>
          <a:p>
            <a:endParaRPr lang="en-US" sz="1650" dirty="0"/>
          </a:p>
          <a:p>
            <a:endParaRPr lang="en-US" sz="1650" dirty="0"/>
          </a:p>
        </p:txBody>
      </p:sp>
    </p:spTree>
    <p:extLst>
      <p:ext uri="{BB962C8B-B14F-4D97-AF65-F5344CB8AC3E}">
        <p14:creationId xmlns:p14="http://schemas.microsoft.com/office/powerpoint/2010/main" xmlns="" val="513324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 Price Forecast</a:t>
            </a:r>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1875" dirty="0"/>
              <a:t>Gas price forecast – simulation via GPCM</a:t>
            </a:r>
          </a:p>
          <a:p>
            <a:pPr marL="801635" lvl="1" indent="-342900">
              <a:lnSpc>
                <a:spcPct val="100000"/>
              </a:lnSpc>
            </a:pPr>
            <a:r>
              <a:rPr lang="en-US" sz="1675" dirty="0"/>
              <a:t>Industry-standard model of North American production, delivery, prices, imports/exports, LNG, etc., using detailed network model</a:t>
            </a:r>
          </a:p>
          <a:p>
            <a:pPr marL="342900" indent="-342900">
              <a:lnSpc>
                <a:spcPct val="100000"/>
              </a:lnSpc>
              <a:buFont typeface="Arial" panose="020B0604020202020204" pitchFamily="34" charset="0"/>
              <a:buChar char="•"/>
            </a:pPr>
            <a:endParaRPr lang="en-US" sz="1875" dirty="0"/>
          </a:p>
          <a:p>
            <a:pPr marL="342900" indent="-342900">
              <a:lnSpc>
                <a:spcPct val="100000"/>
              </a:lnSpc>
              <a:buFont typeface="Arial" panose="020B0604020202020204" pitchFamily="34" charset="0"/>
              <a:buChar char="•"/>
            </a:pPr>
            <a:r>
              <a:rPr lang="en-US" sz="1875" dirty="0"/>
              <a:t>RBAC Base Case</a:t>
            </a:r>
          </a:p>
          <a:p>
            <a:pPr marL="801635" lvl="1" indent="-342900">
              <a:lnSpc>
                <a:spcPct val="100000"/>
              </a:lnSpc>
            </a:pPr>
            <a:r>
              <a:rPr lang="en-US" sz="1675" dirty="0"/>
              <a:t>Key pipeline projects included:</a:t>
            </a:r>
          </a:p>
          <a:p>
            <a:pPr marL="1117897" lvl="4" indent="-257175">
              <a:lnSpc>
                <a:spcPct val="100000"/>
              </a:lnSpc>
            </a:pPr>
            <a:r>
              <a:rPr lang="en-US" sz="1400" dirty="0"/>
              <a:t>Connecticut Expansion (Tennessee), AIM (Algonquin), Access Northeast (Algonquin), Atlantic Bridge (Algonquin)</a:t>
            </a:r>
          </a:p>
          <a:p>
            <a:pPr marL="652813" lvl="2" indent="-257175">
              <a:lnSpc>
                <a:spcPct val="100000"/>
              </a:lnSpc>
            </a:pPr>
            <a:r>
              <a:rPr lang="en-US" sz="1680" dirty="0"/>
              <a:t>Projects excluded:</a:t>
            </a:r>
          </a:p>
          <a:p>
            <a:pPr marL="1117897" lvl="4" indent="-257175">
              <a:lnSpc>
                <a:spcPct val="100000"/>
              </a:lnSpc>
            </a:pPr>
            <a:r>
              <a:rPr lang="en-US" sz="1400" dirty="0"/>
              <a:t>Northeast Energy Direct (Tennessee), Constitution Pipeline</a:t>
            </a:r>
          </a:p>
          <a:p>
            <a:pPr marL="257175" indent="-257175">
              <a:lnSpc>
                <a:spcPct val="100000"/>
              </a:lnSpc>
            </a:pPr>
            <a:endParaRPr lang="en-US" sz="1875" dirty="0"/>
          </a:p>
          <a:p>
            <a:pPr marL="342900" indent="-342900">
              <a:lnSpc>
                <a:spcPct val="100000"/>
              </a:lnSpc>
              <a:buFont typeface="Arial" panose="020B0604020202020204" pitchFamily="34" charset="0"/>
              <a:buChar char="•"/>
            </a:pPr>
            <a:r>
              <a:rPr lang="en-US" sz="1875" dirty="0"/>
              <a:t>Oil price forecast – econometric model based on historical relationship between distillates and crude</a:t>
            </a:r>
          </a:p>
          <a:p>
            <a:pPr marL="801635" lvl="1" indent="-342900">
              <a:lnSpc>
                <a:spcPct val="100000"/>
              </a:lnSpc>
            </a:pPr>
            <a:r>
              <a:rPr lang="en-US" sz="1675" dirty="0"/>
              <a:t>Simple and transparent, robust statistical results</a:t>
            </a:r>
          </a:p>
          <a:p>
            <a:pPr marL="1000832" lvl="3" indent="-257175">
              <a:lnSpc>
                <a:spcPct val="100000"/>
              </a:lnSpc>
            </a:pPr>
            <a:r>
              <a:rPr lang="en-US" sz="1400" dirty="0"/>
              <a:t>Crude curve from NYMEX</a:t>
            </a:r>
          </a:p>
          <a:p>
            <a:pPr marL="1000832" lvl="3" indent="-257175">
              <a:lnSpc>
                <a:spcPct val="100000"/>
              </a:lnSpc>
            </a:pPr>
            <a:r>
              <a:rPr lang="en-US" sz="1400" dirty="0"/>
              <a:t>Settlements on NYMEX through 2024, linear extrapolation thereafter</a:t>
            </a:r>
          </a:p>
          <a:p>
            <a:endParaRPr lang="en-US" sz="1650" dirty="0"/>
          </a:p>
          <a:p>
            <a:endParaRPr lang="en-US" sz="1650" dirty="0"/>
          </a:p>
          <a:p>
            <a:endParaRPr lang="en-US" sz="1650" dirty="0"/>
          </a:p>
          <a:p>
            <a:endParaRPr lang="en-US" sz="1650" dirty="0"/>
          </a:p>
        </p:txBody>
      </p:sp>
    </p:spTree>
    <p:extLst>
      <p:ext uri="{BB962C8B-B14F-4D97-AF65-F5344CB8AC3E}">
        <p14:creationId xmlns:p14="http://schemas.microsoft.com/office/powerpoint/2010/main" xmlns="" val="13291345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Delivered Fuel Price Forecast</a:t>
            </a:r>
          </a:p>
        </p:txBody>
      </p:sp>
      <p:pic>
        <p:nvPicPr>
          <p:cNvPr id="3" name="Picture 2"/>
          <p:cNvPicPr>
            <a:picLocks/>
          </p:cNvPicPr>
          <p:nvPr/>
        </p:nvPicPr>
        <p:blipFill>
          <a:blip r:embed="rId3" cstate="print"/>
          <a:stretch>
            <a:fillRect/>
          </a:stretch>
        </p:blipFill>
        <p:spPr>
          <a:xfrm>
            <a:off x="371946" y="1371600"/>
            <a:ext cx="8305800" cy="4419600"/>
          </a:xfrm>
          <a:prstGeom prst="rect">
            <a:avLst/>
          </a:prstGeom>
        </p:spPr>
      </p:pic>
    </p:spTree>
    <p:extLst>
      <p:ext uri="{BB962C8B-B14F-4D97-AF65-F5344CB8AC3E}">
        <p14:creationId xmlns:p14="http://schemas.microsoft.com/office/powerpoint/2010/main" xmlns="" val="781687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Retirements (for E&amp;AS modeling purposes)</a:t>
            </a:r>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1875" dirty="0"/>
              <a:t>Retirements for purposes of modeling E&amp;AS revenues only</a:t>
            </a:r>
          </a:p>
          <a:p>
            <a:pPr marL="801635" lvl="1" indent="-342900">
              <a:lnSpc>
                <a:spcPct val="100000"/>
              </a:lnSpc>
            </a:pPr>
            <a:r>
              <a:rPr lang="en-US" sz="1675" dirty="0"/>
              <a:t>Based on public data</a:t>
            </a:r>
          </a:p>
          <a:p>
            <a:pPr>
              <a:lnSpc>
                <a:spcPct val="100000"/>
              </a:lnSpc>
            </a:pPr>
            <a:endParaRPr lang="en-US" sz="1875" dirty="0"/>
          </a:p>
          <a:p>
            <a:pPr marL="342900" indent="-342900">
              <a:lnSpc>
                <a:spcPct val="100000"/>
              </a:lnSpc>
              <a:buFont typeface="Arial" panose="020B0604020202020204" pitchFamily="34" charset="0"/>
              <a:buChar char="•"/>
            </a:pPr>
            <a:r>
              <a:rPr lang="en-US" sz="1875" dirty="0"/>
              <a:t>Announced retirements (early in forecast) and retirements based on economics (later years)</a:t>
            </a:r>
          </a:p>
          <a:p>
            <a:pPr algn="ctr">
              <a:lnSpc>
                <a:spcPct val="100000"/>
              </a:lnSpc>
            </a:pPr>
            <a:r>
              <a:rPr lang="en-US" sz="1875" dirty="0"/>
              <a:t/>
            </a:r>
            <a:br>
              <a:rPr lang="en-US" sz="1875" dirty="0"/>
            </a:br>
            <a:r>
              <a:rPr lang="en-US" sz="1875" dirty="0"/>
              <a:t>Major Retirements – list is not exhaustive</a:t>
            </a:r>
          </a:p>
          <a:p>
            <a:pPr>
              <a:lnSpc>
                <a:spcPct val="100000"/>
              </a:lnSpc>
            </a:pPr>
            <a:endParaRPr lang="en-US" sz="1875" dirty="0"/>
          </a:p>
          <a:p>
            <a:pPr>
              <a:lnSpc>
                <a:spcPct val="100000"/>
              </a:lnSpc>
            </a:pPr>
            <a:endParaRPr lang="en-US" sz="1425" dirty="0"/>
          </a:p>
          <a:p>
            <a:endParaRPr lang="en-US" sz="1650" dirty="0"/>
          </a:p>
          <a:p>
            <a:endParaRPr lang="en-US" sz="1650" dirty="0"/>
          </a:p>
          <a:p>
            <a:endParaRPr lang="en-US" sz="1650" dirty="0"/>
          </a:p>
          <a:p>
            <a:endParaRPr lang="en-US" sz="1650" dirty="0"/>
          </a:p>
        </p:txBody>
      </p:sp>
      <p:graphicFrame>
        <p:nvGraphicFramePr>
          <p:cNvPr id="5" name="Table 4"/>
          <p:cNvGraphicFramePr>
            <a:graphicFrameLocks noGrp="1"/>
          </p:cNvGraphicFramePr>
          <p:nvPr>
            <p:extLst>
              <p:ext uri="{D42A27DB-BD31-4B8C-83A1-F6EECF244321}">
                <p14:modId xmlns:p14="http://schemas.microsoft.com/office/powerpoint/2010/main" xmlns="" val="925183839"/>
              </p:ext>
            </p:extLst>
          </p:nvPr>
        </p:nvGraphicFramePr>
        <p:xfrm>
          <a:off x="2139951" y="3581400"/>
          <a:ext cx="4857750" cy="2537460"/>
        </p:xfrm>
        <a:graphic>
          <a:graphicData uri="http://schemas.openxmlformats.org/drawingml/2006/table">
            <a:tbl>
              <a:tblPr firstRow="1" bandRow="1">
                <a:tableStyleId>{5C22544A-7EE6-4342-B048-85BDC9FD1C3A}</a:tableStyleId>
              </a:tblPr>
              <a:tblGrid>
                <a:gridCol w="1485900">
                  <a:extLst>
                    <a:ext uri="{9D8B030D-6E8A-4147-A177-3AD203B41FA5}">
                      <a16:colId xmlns="" xmlns:a16="http://schemas.microsoft.com/office/drawing/2014/main" val="4023460550"/>
                    </a:ext>
                  </a:extLst>
                </a:gridCol>
                <a:gridCol w="800100">
                  <a:extLst>
                    <a:ext uri="{9D8B030D-6E8A-4147-A177-3AD203B41FA5}">
                      <a16:colId xmlns="" xmlns:a16="http://schemas.microsoft.com/office/drawing/2014/main" val="358865011"/>
                    </a:ext>
                  </a:extLst>
                </a:gridCol>
                <a:gridCol w="1143000">
                  <a:extLst>
                    <a:ext uri="{9D8B030D-6E8A-4147-A177-3AD203B41FA5}">
                      <a16:colId xmlns="" xmlns:a16="http://schemas.microsoft.com/office/drawing/2014/main" val="2250379047"/>
                    </a:ext>
                  </a:extLst>
                </a:gridCol>
                <a:gridCol w="1428750">
                  <a:extLst>
                    <a:ext uri="{9D8B030D-6E8A-4147-A177-3AD203B41FA5}">
                      <a16:colId xmlns="" xmlns:a16="http://schemas.microsoft.com/office/drawing/2014/main" val="577768079"/>
                    </a:ext>
                  </a:extLst>
                </a:gridCol>
              </a:tblGrid>
              <a:tr h="278130">
                <a:tc>
                  <a:txBody>
                    <a:bodyPr/>
                    <a:lstStyle/>
                    <a:p>
                      <a:r>
                        <a:rPr lang="en-US" sz="1400" dirty="0">
                          <a:solidFill>
                            <a:schemeClr val="tx1"/>
                          </a:solidFill>
                        </a:rPr>
                        <a:t>Plant</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Date</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Fuel type</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Capacity (MW)</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1018716"/>
                  </a:ext>
                </a:extLst>
              </a:tr>
              <a:tr h="278130">
                <a:tc>
                  <a:txBody>
                    <a:bodyPr/>
                    <a:lstStyle/>
                    <a:p>
                      <a:r>
                        <a:rPr lang="en-US" sz="1400" dirty="0">
                          <a:solidFill>
                            <a:schemeClr val="tx1"/>
                          </a:solidFill>
                        </a:rPr>
                        <a:t>Brayton</a:t>
                      </a:r>
                      <a:r>
                        <a:rPr lang="en-US" sz="1400" baseline="0" dirty="0">
                          <a:solidFill>
                            <a:schemeClr val="tx1"/>
                          </a:solidFill>
                        </a:rPr>
                        <a:t> Point</a:t>
                      </a:r>
                      <a:endParaRPr lang="en-US" sz="1400" dirty="0">
                        <a:solidFill>
                          <a:schemeClr val="tx1"/>
                        </a:solidFill>
                      </a:endParaRPr>
                    </a:p>
                  </a:txBody>
                  <a:tcPr marL="68580" marR="68580" marT="34290" marB="34290">
                    <a:lnT w="1905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2017</a:t>
                      </a:r>
                    </a:p>
                  </a:txBody>
                  <a:tcPr marL="68580" marR="68580" marT="34290" marB="34290">
                    <a:lnT w="1905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Coal/Oil</a:t>
                      </a:r>
                    </a:p>
                  </a:txBody>
                  <a:tcPr marL="68580" marR="68580" marT="34290" marB="34290">
                    <a:lnT w="1905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1,516</a:t>
                      </a:r>
                    </a:p>
                  </a:txBody>
                  <a:tcPr marL="68580" marR="68580" marT="34290" marB="34290">
                    <a:lnT w="1905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784186856"/>
                  </a:ext>
                </a:extLst>
              </a:tr>
              <a:tr h="278130">
                <a:tc>
                  <a:txBody>
                    <a:bodyPr/>
                    <a:lstStyle/>
                    <a:p>
                      <a:r>
                        <a:rPr lang="en-US" sz="1400" dirty="0">
                          <a:solidFill>
                            <a:schemeClr val="tx1"/>
                          </a:solidFill>
                        </a:rPr>
                        <a:t>Middletown</a:t>
                      </a:r>
                    </a:p>
                  </a:txBody>
                  <a:tcPr marL="68580" marR="68580" marT="34290" marB="34290">
                    <a:noFill/>
                  </a:tcPr>
                </a:tc>
                <a:tc>
                  <a:txBody>
                    <a:bodyPr/>
                    <a:lstStyle/>
                    <a:p>
                      <a:pPr algn="ctr"/>
                      <a:r>
                        <a:rPr lang="en-US" sz="1400" dirty="0">
                          <a:solidFill>
                            <a:schemeClr val="tx1"/>
                          </a:solidFill>
                        </a:rPr>
                        <a:t>2019</a:t>
                      </a:r>
                    </a:p>
                  </a:txBody>
                  <a:tcPr marL="68580" marR="68580" marT="34290" marB="34290">
                    <a:noFill/>
                  </a:tcPr>
                </a:tc>
                <a:tc>
                  <a:txBody>
                    <a:bodyPr/>
                    <a:lstStyle/>
                    <a:p>
                      <a:pPr algn="ctr"/>
                      <a:r>
                        <a:rPr lang="en-US" sz="1400" dirty="0">
                          <a:solidFill>
                            <a:schemeClr val="tx1"/>
                          </a:solidFill>
                        </a:rPr>
                        <a:t>Oil</a:t>
                      </a:r>
                    </a:p>
                  </a:txBody>
                  <a:tcPr marL="68580" marR="68580" marT="34290" marB="34290">
                    <a:noFill/>
                  </a:tcPr>
                </a:tc>
                <a:tc>
                  <a:txBody>
                    <a:bodyPr/>
                    <a:lstStyle/>
                    <a:p>
                      <a:pPr algn="ctr"/>
                      <a:r>
                        <a:rPr lang="en-US" sz="1400" dirty="0">
                          <a:solidFill>
                            <a:schemeClr val="tx1"/>
                          </a:solidFill>
                        </a:rPr>
                        <a:t>760</a:t>
                      </a:r>
                    </a:p>
                  </a:txBody>
                  <a:tcPr marL="68580" marR="68580" marT="34290" marB="34290">
                    <a:noFill/>
                  </a:tcPr>
                </a:tc>
                <a:extLst>
                  <a:ext uri="{0D108BD9-81ED-4DB2-BD59-A6C34878D82A}">
                    <a16:rowId xmlns="" xmlns:a16="http://schemas.microsoft.com/office/drawing/2014/main" val="2081957014"/>
                  </a:ext>
                </a:extLst>
              </a:tr>
              <a:tr h="278130">
                <a:tc>
                  <a:txBody>
                    <a:bodyPr/>
                    <a:lstStyle/>
                    <a:p>
                      <a:r>
                        <a:rPr lang="en-US" sz="1400" dirty="0">
                          <a:solidFill>
                            <a:schemeClr val="tx1"/>
                          </a:solidFill>
                        </a:rPr>
                        <a:t>Pilgrim 1</a:t>
                      </a:r>
                    </a:p>
                  </a:txBody>
                  <a:tcPr marL="68580" marR="68580" marT="34290" marB="34290">
                    <a:noFill/>
                  </a:tcPr>
                </a:tc>
                <a:tc>
                  <a:txBody>
                    <a:bodyPr/>
                    <a:lstStyle/>
                    <a:p>
                      <a:pPr algn="ctr"/>
                      <a:r>
                        <a:rPr lang="en-US" sz="1400" dirty="0">
                          <a:solidFill>
                            <a:schemeClr val="tx1"/>
                          </a:solidFill>
                        </a:rPr>
                        <a:t>2019</a:t>
                      </a:r>
                    </a:p>
                  </a:txBody>
                  <a:tcPr marL="68580" marR="68580" marT="34290" marB="34290">
                    <a:noFill/>
                  </a:tcPr>
                </a:tc>
                <a:tc>
                  <a:txBody>
                    <a:bodyPr/>
                    <a:lstStyle/>
                    <a:p>
                      <a:pPr algn="ctr"/>
                      <a:r>
                        <a:rPr lang="en-US" sz="1400" dirty="0">
                          <a:solidFill>
                            <a:schemeClr val="tx1"/>
                          </a:solidFill>
                        </a:rPr>
                        <a:t>Nuclear</a:t>
                      </a:r>
                    </a:p>
                  </a:txBody>
                  <a:tcPr marL="68580" marR="68580" marT="34290" marB="34290">
                    <a:noFill/>
                  </a:tcPr>
                </a:tc>
                <a:tc>
                  <a:txBody>
                    <a:bodyPr/>
                    <a:lstStyle/>
                    <a:p>
                      <a:pPr algn="ctr"/>
                      <a:r>
                        <a:rPr lang="en-US" sz="1400" dirty="0">
                          <a:solidFill>
                            <a:schemeClr val="tx1"/>
                          </a:solidFill>
                        </a:rPr>
                        <a:t>681</a:t>
                      </a:r>
                    </a:p>
                  </a:txBody>
                  <a:tcPr marL="68580" marR="68580" marT="34290" marB="34290">
                    <a:noFill/>
                  </a:tcPr>
                </a:tc>
                <a:extLst>
                  <a:ext uri="{0D108BD9-81ED-4DB2-BD59-A6C34878D82A}">
                    <a16:rowId xmlns="" xmlns:a16="http://schemas.microsoft.com/office/drawing/2014/main" val="1932677171"/>
                  </a:ext>
                </a:extLst>
              </a:tr>
              <a:tr h="278130">
                <a:tc>
                  <a:txBody>
                    <a:bodyPr/>
                    <a:lstStyle/>
                    <a:p>
                      <a:r>
                        <a:rPr lang="en-US" sz="1400" dirty="0">
                          <a:solidFill>
                            <a:schemeClr val="tx1"/>
                          </a:solidFill>
                        </a:rPr>
                        <a:t>Mystic</a:t>
                      </a:r>
                    </a:p>
                  </a:txBody>
                  <a:tcPr marL="68580" marR="68580" marT="34290" marB="34290">
                    <a:noFill/>
                  </a:tcPr>
                </a:tc>
                <a:tc>
                  <a:txBody>
                    <a:bodyPr/>
                    <a:lstStyle/>
                    <a:p>
                      <a:pPr algn="ctr"/>
                      <a:r>
                        <a:rPr lang="en-US" sz="1400" dirty="0">
                          <a:solidFill>
                            <a:schemeClr val="tx1"/>
                          </a:solidFill>
                        </a:rPr>
                        <a:t>2021</a:t>
                      </a:r>
                    </a:p>
                  </a:txBody>
                  <a:tcPr marL="68580" marR="68580" marT="34290" marB="34290">
                    <a:noFill/>
                  </a:tcPr>
                </a:tc>
                <a:tc>
                  <a:txBody>
                    <a:bodyPr/>
                    <a:lstStyle/>
                    <a:p>
                      <a:pPr algn="ctr"/>
                      <a:r>
                        <a:rPr lang="en-US" sz="1400" dirty="0">
                          <a:solidFill>
                            <a:schemeClr val="tx1"/>
                          </a:solidFill>
                        </a:rPr>
                        <a:t>Oil</a:t>
                      </a:r>
                    </a:p>
                  </a:txBody>
                  <a:tcPr marL="68580" marR="68580" marT="34290" marB="34290">
                    <a:noFill/>
                  </a:tcPr>
                </a:tc>
                <a:tc>
                  <a:txBody>
                    <a:bodyPr/>
                    <a:lstStyle/>
                    <a:p>
                      <a:pPr algn="ctr"/>
                      <a:r>
                        <a:rPr lang="en-US" sz="1400" dirty="0">
                          <a:solidFill>
                            <a:schemeClr val="tx1"/>
                          </a:solidFill>
                        </a:rPr>
                        <a:t>560</a:t>
                      </a:r>
                    </a:p>
                  </a:txBody>
                  <a:tcPr marL="68580" marR="68580" marT="34290" marB="34290">
                    <a:noFill/>
                  </a:tcPr>
                </a:tc>
                <a:extLst>
                  <a:ext uri="{0D108BD9-81ED-4DB2-BD59-A6C34878D82A}">
                    <a16:rowId xmlns="" xmlns:a16="http://schemas.microsoft.com/office/drawing/2014/main" val="1238400335"/>
                  </a:ext>
                </a:extLst>
              </a:tr>
              <a:tr h="278130">
                <a:tc>
                  <a:txBody>
                    <a:bodyPr/>
                    <a:lstStyle/>
                    <a:p>
                      <a:r>
                        <a:rPr lang="en-US" sz="1400" dirty="0">
                          <a:solidFill>
                            <a:schemeClr val="tx1"/>
                          </a:solidFill>
                        </a:rPr>
                        <a:t>Canal</a:t>
                      </a:r>
                      <a:r>
                        <a:rPr lang="en-US" sz="1400" baseline="0" dirty="0">
                          <a:solidFill>
                            <a:schemeClr val="tx1"/>
                          </a:solidFill>
                        </a:rPr>
                        <a:t> 1 &amp; 2</a:t>
                      </a:r>
                      <a:endParaRPr lang="en-US" sz="1400" dirty="0">
                        <a:solidFill>
                          <a:schemeClr val="tx1"/>
                        </a:solidFill>
                      </a:endParaRPr>
                    </a:p>
                  </a:txBody>
                  <a:tcPr marL="68580" marR="68580" marT="34290" marB="34290">
                    <a:noFill/>
                  </a:tcPr>
                </a:tc>
                <a:tc>
                  <a:txBody>
                    <a:bodyPr/>
                    <a:lstStyle/>
                    <a:p>
                      <a:pPr algn="ctr"/>
                      <a:r>
                        <a:rPr lang="en-US" sz="1400" dirty="0">
                          <a:solidFill>
                            <a:schemeClr val="tx1"/>
                          </a:solidFill>
                        </a:rPr>
                        <a:t>2023</a:t>
                      </a:r>
                    </a:p>
                  </a:txBody>
                  <a:tcPr marL="68580" marR="68580" marT="34290" marB="34290">
                    <a:noFill/>
                  </a:tcPr>
                </a:tc>
                <a:tc>
                  <a:txBody>
                    <a:bodyPr/>
                    <a:lstStyle/>
                    <a:p>
                      <a:pPr algn="ctr"/>
                      <a:r>
                        <a:rPr lang="en-US" sz="1400" dirty="0">
                          <a:solidFill>
                            <a:schemeClr val="tx1"/>
                          </a:solidFill>
                        </a:rPr>
                        <a:t>Oil</a:t>
                      </a:r>
                    </a:p>
                  </a:txBody>
                  <a:tcPr marL="68580" marR="68580" marT="34290" marB="34290">
                    <a:noFill/>
                  </a:tcPr>
                </a:tc>
                <a:tc>
                  <a:txBody>
                    <a:bodyPr/>
                    <a:lstStyle/>
                    <a:p>
                      <a:pPr algn="ctr"/>
                      <a:r>
                        <a:rPr lang="en-US" sz="1400" dirty="0">
                          <a:solidFill>
                            <a:schemeClr val="tx1"/>
                          </a:solidFill>
                        </a:rPr>
                        <a:t>1,094</a:t>
                      </a:r>
                    </a:p>
                  </a:txBody>
                  <a:tcPr marL="68580" marR="68580" marT="34290" marB="34290">
                    <a:noFill/>
                  </a:tcPr>
                </a:tc>
                <a:extLst>
                  <a:ext uri="{0D108BD9-81ED-4DB2-BD59-A6C34878D82A}">
                    <a16:rowId xmlns="" xmlns:a16="http://schemas.microsoft.com/office/drawing/2014/main" val="2365837014"/>
                  </a:ext>
                </a:extLst>
              </a:tr>
              <a:tr h="278130">
                <a:tc>
                  <a:txBody>
                    <a:bodyPr/>
                    <a:lstStyle/>
                    <a:p>
                      <a:r>
                        <a:rPr lang="en-US" sz="1400" dirty="0">
                          <a:solidFill>
                            <a:schemeClr val="tx1"/>
                          </a:solidFill>
                        </a:rPr>
                        <a:t>Yarmouth</a:t>
                      </a:r>
                    </a:p>
                  </a:txBody>
                  <a:tcPr marL="68580" marR="68580" marT="34290" marB="34290">
                    <a:noFill/>
                  </a:tcPr>
                </a:tc>
                <a:tc>
                  <a:txBody>
                    <a:bodyPr/>
                    <a:lstStyle/>
                    <a:p>
                      <a:pPr algn="ctr"/>
                      <a:r>
                        <a:rPr lang="en-US" sz="1400" dirty="0">
                          <a:solidFill>
                            <a:schemeClr val="tx1"/>
                          </a:solidFill>
                        </a:rPr>
                        <a:t>2024</a:t>
                      </a:r>
                    </a:p>
                  </a:txBody>
                  <a:tcPr marL="68580" marR="68580" marT="34290" marB="34290">
                    <a:noFill/>
                  </a:tcPr>
                </a:tc>
                <a:tc>
                  <a:txBody>
                    <a:bodyPr/>
                    <a:lstStyle/>
                    <a:p>
                      <a:pPr algn="ctr"/>
                      <a:r>
                        <a:rPr lang="en-US" sz="1400" dirty="0">
                          <a:solidFill>
                            <a:schemeClr val="tx1"/>
                          </a:solidFill>
                        </a:rPr>
                        <a:t>Oil</a:t>
                      </a:r>
                    </a:p>
                  </a:txBody>
                  <a:tcPr marL="68580" marR="68580" marT="34290" marB="34290">
                    <a:noFill/>
                  </a:tcPr>
                </a:tc>
                <a:tc>
                  <a:txBody>
                    <a:bodyPr/>
                    <a:lstStyle/>
                    <a:p>
                      <a:pPr algn="ctr"/>
                      <a:r>
                        <a:rPr lang="en-US" sz="1400" dirty="0">
                          <a:solidFill>
                            <a:schemeClr val="tx1"/>
                          </a:solidFill>
                        </a:rPr>
                        <a:t>822</a:t>
                      </a:r>
                    </a:p>
                  </a:txBody>
                  <a:tcPr marL="68580" marR="68580" marT="34290" marB="34290">
                    <a:noFill/>
                  </a:tcPr>
                </a:tc>
                <a:extLst>
                  <a:ext uri="{0D108BD9-81ED-4DB2-BD59-A6C34878D82A}">
                    <a16:rowId xmlns="" xmlns:a16="http://schemas.microsoft.com/office/drawing/2014/main" val="701217279"/>
                  </a:ext>
                </a:extLst>
              </a:tr>
              <a:tr h="278130">
                <a:tc>
                  <a:txBody>
                    <a:bodyPr/>
                    <a:lstStyle/>
                    <a:p>
                      <a:r>
                        <a:rPr lang="en-US" sz="1400" dirty="0">
                          <a:solidFill>
                            <a:schemeClr val="tx1"/>
                          </a:solidFill>
                        </a:rPr>
                        <a:t>Stony Brook CTs</a:t>
                      </a:r>
                    </a:p>
                  </a:txBody>
                  <a:tcPr marL="68580" marR="68580" marT="34290" marB="34290">
                    <a:noFill/>
                  </a:tcPr>
                </a:tc>
                <a:tc>
                  <a:txBody>
                    <a:bodyPr/>
                    <a:lstStyle/>
                    <a:p>
                      <a:pPr algn="ctr"/>
                      <a:r>
                        <a:rPr lang="en-US" sz="1400" dirty="0">
                          <a:solidFill>
                            <a:schemeClr val="tx1"/>
                          </a:solidFill>
                        </a:rPr>
                        <a:t>2025</a:t>
                      </a:r>
                    </a:p>
                  </a:txBody>
                  <a:tcPr marL="68580" marR="68580" marT="34290" marB="34290">
                    <a:noFill/>
                  </a:tcPr>
                </a:tc>
                <a:tc>
                  <a:txBody>
                    <a:bodyPr/>
                    <a:lstStyle/>
                    <a:p>
                      <a:pPr algn="ctr"/>
                      <a:r>
                        <a:rPr lang="en-US" sz="1400" dirty="0">
                          <a:solidFill>
                            <a:schemeClr val="tx1"/>
                          </a:solidFill>
                        </a:rPr>
                        <a:t>Oil</a:t>
                      </a:r>
                    </a:p>
                  </a:txBody>
                  <a:tcPr marL="68580" marR="68580" marT="34290" marB="34290">
                    <a:noFill/>
                  </a:tcPr>
                </a:tc>
                <a:tc>
                  <a:txBody>
                    <a:bodyPr/>
                    <a:lstStyle/>
                    <a:p>
                      <a:pPr algn="ctr"/>
                      <a:r>
                        <a:rPr lang="en-US" sz="1400" dirty="0">
                          <a:solidFill>
                            <a:schemeClr val="tx1"/>
                          </a:solidFill>
                        </a:rPr>
                        <a:t>336</a:t>
                      </a:r>
                    </a:p>
                  </a:txBody>
                  <a:tcPr marL="68580" marR="68580" marT="34290" marB="34290">
                    <a:noFill/>
                  </a:tcPr>
                </a:tc>
                <a:extLst>
                  <a:ext uri="{0D108BD9-81ED-4DB2-BD59-A6C34878D82A}">
                    <a16:rowId xmlns="" xmlns:a16="http://schemas.microsoft.com/office/drawing/2014/main" val="3608516894"/>
                  </a:ext>
                </a:extLst>
              </a:tr>
              <a:tr h="278130">
                <a:tc>
                  <a:txBody>
                    <a:bodyPr/>
                    <a:lstStyle/>
                    <a:p>
                      <a:r>
                        <a:rPr lang="en-US" sz="1400" dirty="0">
                          <a:solidFill>
                            <a:schemeClr val="tx1"/>
                          </a:solidFill>
                        </a:rPr>
                        <a:t>Millstone 2</a:t>
                      </a:r>
                    </a:p>
                  </a:txBody>
                  <a:tcPr marL="68580" marR="68580" marT="34290" marB="34290">
                    <a:lnB w="381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2035</a:t>
                      </a:r>
                    </a:p>
                  </a:txBody>
                  <a:tcPr marL="68580" marR="68580" marT="34290" marB="34290">
                    <a:lnB w="381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Nuclear</a:t>
                      </a:r>
                    </a:p>
                  </a:txBody>
                  <a:tcPr marL="68580" marR="68580" marT="34290" marB="34290">
                    <a:lnB w="381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875</a:t>
                      </a:r>
                    </a:p>
                  </a:txBody>
                  <a:tcPr marL="68580" marR="68580" marT="34290" marB="34290">
                    <a:lnB w="381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62471043"/>
                  </a:ext>
                </a:extLst>
              </a:tr>
            </a:tbl>
          </a:graphicData>
        </a:graphic>
      </p:graphicFrame>
    </p:spTree>
    <p:extLst>
      <p:ext uri="{BB962C8B-B14F-4D97-AF65-F5344CB8AC3E}">
        <p14:creationId xmlns:p14="http://schemas.microsoft.com/office/powerpoint/2010/main" xmlns="" val="398981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Additions (for E&amp;AS modeling purposes)</a:t>
            </a:r>
          </a:p>
        </p:txBody>
      </p:sp>
      <p:sp>
        <p:nvSpPr>
          <p:cNvPr id="3" name="Content Placeholder 2"/>
          <p:cNvSpPr>
            <a:spLocks noGrp="1"/>
          </p:cNvSpPr>
          <p:nvPr>
            <p:ph idx="1"/>
          </p:nvPr>
        </p:nvSpPr>
        <p:spPr/>
        <p:txBody>
          <a:bodyPr/>
          <a:lstStyle/>
          <a:p>
            <a:pPr marL="342900" indent="-342900">
              <a:lnSpc>
                <a:spcPct val="100000"/>
              </a:lnSpc>
              <a:buFont typeface="Arial" panose="020B0604020202020204" pitchFamily="34" charset="0"/>
              <a:buChar char="•"/>
            </a:pPr>
            <a:r>
              <a:rPr lang="en-US" sz="1875" dirty="0"/>
              <a:t>Additions for purposes of modeling E&amp;AS revenues only</a:t>
            </a:r>
          </a:p>
          <a:p>
            <a:pPr>
              <a:lnSpc>
                <a:spcPct val="100000"/>
              </a:lnSpc>
            </a:pPr>
            <a:endParaRPr lang="en-US" sz="1875" dirty="0"/>
          </a:p>
          <a:p>
            <a:pPr marL="342900" indent="-342900">
              <a:lnSpc>
                <a:spcPct val="100000"/>
              </a:lnSpc>
              <a:buFont typeface="Arial" panose="020B0604020202020204" pitchFamily="34" charset="0"/>
              <a:buChar char="•"/>
            </a:pPr>
            <a:r>
              <a:rPr lang="en-US" sz="1875" dirty="0"/>
              <a:t>Known additions (early) and generic additions to maintain reserve margins (later), plus wind and PV to meet regulatory mandates</a:t>
            </a:r>
          </a:p>
          <a:p>
            <a:pPr algn="ctr">
              <a:lnSpc>
                <a:spcPct val="100000"/>
              </a:lnSpc>
            </a:pPr>
            <a:endParaRPr lang="en-US" sz="1875" dirty="0"/>
          </a:p>
          <a:p>
            <a:pPr algn="ctr">
              <a:lnSpc>
                <a:spcPct val="100000"/>
              </a:lnSpc>
            </a:pPr>
            <a:r>
              <a:rPr lang="en-US" sz="1875" dirty="0"/>
              <a:t>Major Additions – list is not exhaustive</a:t>
            </a:r>
          </a:p>
          <a:p>
            <a:pPr>
              <a:lnSpc>
                <a:spcPct val="100000"/>
              </a:lnSpc>
            </a:pPr>
            <a:endParaRPr lang="en-US" sz="1875" dirty="0"/>
          </a:p>
          <a:p>
            <a:pPr>
              <a:lnSpc>
                <a:spcPct val="100000"/>
              </a:lnSpc>
            </a:pPr>
            <a:endParaRPr lang="en-US" sz="1425" dirty="0"/>
          </a:p>
          <a:p>
            <a:pPr>
              <a:lnSpc>
                <a:spcPct val="100000"/>
              </a:lnSpc>
            </a:pPr>
            <a:endParaRPr lang="en-US" sz="1425" dirty="0"/>
          </a:p>
          <a:p>
            <a:pPr>
              <a:lnSpc>
                <a:spcPct val="100000"/>
              </a:lnSpc>
            </a:pPr>
            <a:endParaRPr lang="en-US" sz="1425" dirty="0"/>
          </a:p>
          <a:p>
            <a:pPr>
              <a:lnSpc>
                <a:spcPct val="100000"/>
              </a:lnSpc>
            </a:pPr>
            <a:endParaRPr lang="en-US" sz="1425" dirty="0"/>
          </a:p>
          <a:p>
            <a:pPr>
              <a:lnSpc>
                <a:spcPct val="100000"/>
              </a:lnSpc>
            </a:pPr>
            <a:endParaRPr lang="en-US" sz="1425" dirty="0"/>
          </a:p>
          <a:p>
            <a:pPr>
              <a:lnSpc>
                <a:spcPct val="100000"/>
              </a:lnSpc>
            </a:pPr>
            <a:endParaRPr lang="en-US" sz="1425" dirty="0"/>
          </a:p>
          <a:p>
            <a:pPr>
              <a:lnSpc>
                <a:spcPct val="100000"/>
              </a:lnSpc>
            </a:pPr>
            <a:endParaRPr lang="en-US" sz="1425" dirty="0"/>
          </a:p>
          <a:p>
            <a:pPr algn="ctr">
              <a:lnSpc>
                <a:spcPct val="100000"/>
              </a:lnSpc>
            </a:pPr>
            <a:r>
              <a:rPr lang="en-US" sz="1425" dirty="0"/>
              <a:t>- Approx. 2,000 MW of wind capacity and 150 MW of PV added over the forecast period</a:t>
            </a:r>
          </a:p>
          <a:p>
            <a:endParaRPr lang="en-US" sz="1650" dirty="0"/>
          </a:p>
          <a:p>
            <a:endParaRPr lang="en-US" sz="1650" dirty="0"/>
          </a:p>
          <a:p>
            <a:endParaRPr lang="en-US" sz="1650" dirty="0"/>
          </a:p>
          <a:p>
            <a:endParaRPr lang="en-US" sz="1650" dirty="0"/>
          </a:p>
        </p:txBody>
      </p:sp>
      <p:graphicFrame>
        <p:nvGraphicFramePr>
          <p:cNvPr id="5" name="Table 4"/>
          <p:cNvGraphicFramePr>
            <a:graphicFrameLocks noGrp="1"/>
          </p:cNvGraphicFramePr>
          <p:nvPr>
            <p:extLst>
              <p:ext uri="{D42A27DB-BD31-4B8C-83A1-F6EECF244321}">
                <p14:modId xmlns:p14="http://schemas.microsoft.com/office/powerpoint/2010/main" xmlns="" val="913995872"/>
              </p:ext>
            </p:extLst>
          </p:nvPr>
        </p:nvGraphicFramePr>
        <p:xfrm>
          <a:off x="2139950" y="3352800"/>
          <a:ext cx="4857751" cy="1973580"/>
        </p:xfrm>
        <a:graphic>
          <a:graphicData uri="http://schemas.openxmlformats.org/drawingml/2006/table">
            <a:tbl>
              <a:tblPr firstRow="1" bandRow="1">
                <a:tableStyleId>{5C22544A-7EE6-4342-B048-85BDC9FD1C3A}</a:tableStyleId>
              </a:tblPr>
              <a:tblGrid>
                <a:gridCol w="1503985">
                  <a:extLst>
                    <a:ext uri="{9D8B030D-6E8A-4147-A177-3AD203B41FA5}">
                      <a16:colId xmlns="" xmlns:a16="http://schemas.microsoft.com/office/drawing/2014/main" val="4023460550"/>
                    </a:ext>
                  </a:extLst>
                </a:gridCol>
                <a:gridCol w="795809">
                  <a:extLst>
                    <a:ext uri="{9D8B030D-6E8A-4147-A177-3AD203B41FA5}">
                      <a16:colId xmlns="" xmlns:a16="http://schemas.microsoft.com/office/drawing/2014/main" val="358865011"/>
                    </a:ext>
                  </a:extLst>
                </a:gridCol>
                <a:gridCol w="1136870">
                  <a:extLst>
                    <a:ext uri="{9D8B030D-6E8A-4147-A177-3AD203B41FA5}">
                      <a16:colId xmlns="" xmlns:a16="http://schemas.microsoft.com/office/drawing/2014/main" val="2250379047"/>
                    </a:ext>
                  </a:extLst>
                </a:gridCol>
                <a:gridCol w="1421087">
                  <a:extLst>
                    <a:ext uri="{9D8B030D-6E8A-4147-A177-3AD203B41FA5}">
                      <a16:colId xmlns="" xmlns:a16="http://schemas.microsoft.com/office/drawing/2014/main" val="577768079"/>
                    </a:ext>
                  </a:extLst>
                </a:gridCol>
              </a:tblGrid>
              <a:tr h="274320">
                <a:tc>
                  <a:txBody>
                    <a:bodyPr/>
                    <a:lstStyle/>
                    <a:p>
                      <a:r>
                        <a:rPr lang="en-US" sz="1400" dirty="0">
                          <a:solidFill>
                            <a:schemeClr val="tx1"/>
                          </a:solidFill>
                        </a:rPr>
                        <a:t>Plant</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Date</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Fuel type</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1"/>
                          </a:solidFill>
                        </a:rPr>
                        <a:t>Capacity (MW)</a:t>
                      </a:r>
                    </a:p>
                  </a:txBody>
                  <a:tcPr marL="68580" marR="68580" marT="34290" marB="34290">
                    <a:lnL w="12700" cmpd="sng">
                      <a:noFill/>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21018716"/>
                  </a:ext>
                </a:extLst>
              </a:tr>
              <a:tr h="274320">
                <a:tc>
                  <a:txBody>
                    <a:bodyPr/>
                    <a:lstStyle/>
                    <a:p>
                      <a:r>
                        <a:rPr lang="en-US" sz="1400" dirty="0">
                          <a:solidFill>
                            <a:schemeClr val="tx1"/>
                          </a:solidFill>
                        </a:rPr>
                        <a:t>Footprint</a:t>
                      </a:r>
                    </a:p>
                  </a:txBody>
                  <a:tcPr marL="68580" marR="68580" marT="34290" marB="34290">
                    <a:lnT w="1905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2017</a:t>
                      </a:r>
                    </a:p>
                  </a:txBody>
                  <a:tcPr marL="68580" marR="68580" marT="34290" marB="34290">
                    <a:lnT w="1905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Gas</a:t>
                      </a:r>
                    </a:p>
                  </a:txBody>
                  <a:tcPr marL="68580" marR="68580" marT="34290" marB="34290">
                    <a:lnT w="19050" cap="flat" cmpd="sng" algn="ctr">
                      <a:solidFill>
                        <a:schemeClr val="tx1"/>
                      </a:solidFill>
                      <a:prstDash val="solid"/>
                      <a:round/>
                      <a:headEnd type="none" w="med" len="med"/>
                      <a:tailEnd type="none" w="med" len="med"/>
                    </a:lnT>
                    <a:noFill/>
                  </a:tcPr>
                </a:tc>
                <a:tc>
                  <a:txBody>
                    <a:bodyPr/>
                    <a:lstStyle/>
                    <a:p>
                      <a:pPr algn="ctr"/>
                      <a:r>
                        <a:rPr lang="en-US" sz="1400" dirty="0">
                          <a:solidFill>
                            <a:schemeClr val="tx1"/>
                          </a:solidFill>
                        </a:rPr>
                        <a:t>650</a:t>
                      </a:r>
                    </a:p>
                  </a:txBody>
                  <a:tcPr marL="68580" marR="68580" marT="34290" marB="34290">
                    <a:lnT w="1905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784186856"/>
                  </a:ext>
                </a:extLst>
              </a:tr>
              <a:tr h="274320">
                <a:tc>
                  <a:txBody>
                    <a:bodyPr/>
                    <a:lstStyle/>
                    <a:p>
                      <a:r>
                        <a:rPr lang="en-US" sz="1400" dirty="0">
                          <a:solidFill>
                            <a:schemeClr val="tx1"/>
                          </a:solidFill>
                        </a:rPr>
                        <a:t>CPV </a:t>
                      </a:r>
                      <a:r>
                        <a:rPr lang="en-US" sz="1400" dirty="0" err="1">
                          <a:solidFill>
                            <a:schemeClr val="tx1"/>
                          </a:solidFill>
                        </a:rPr>
                        <a:t>Towantic</a:t>
                      </a:r>
                      <a:endParaRPr lang="en-US" sz="1400" dirty="0">
                        <a:solidFill>
                          <a:schemeClr val="tx1"/>
                        </a:solidFill>
                      </a:endParaRPr>
                    </a:p>
                  </a:txBody>
                  <a:tcPr marL="68580" marR="68580" marT="34290" marB="34290">
                    <a:noFill/>
                  </a:tcPr>
                </a:tc>
                <a:tc>
                  <a:txBody>
                    <a:bodyPr/>
                    <a:lstStyle/>
                    <a:p>
                      <a:pPr algn="ctr"/>
                      <a:r>
                        <a:rPr lang="en-US" sz="1400" dirty="0">
                          <a:solidFill>
                            <a:schemeClr val="tx1"/>
                          </a:solidFill>
                        </a:rPr>
                        <a:t>2018</a:t>
                      </a:r>
                    </a:p>
                  </a:txBody>
                  <a:tcPr marL="68580" marR="68580" marT="34290" marB="34290">
                    <a:noFill/>
                  </a:tcPr>
                </a:tc>
                <a:tc>
                  <a:txBody>
                    <a:bodyPr/>
                    <a:lstStyle/>
                    <a:p>
                      <a:pPr algn="ctr"/>
                      <a:r>
                        <a:rPr lang="en-US" sz="1400" dirty="0">
                          <a:solidFill>
                            <a:schemeClr val="tx1"/>
                          </a:solidFill>
                        </a:rPr>
                        <a:t>Gas</a:t>
                      </a:r>
                    </a:p>
                  </a:txBody>
                  <a:tcPr marL="68580" marR="68580" marT="34290" marB="34290">
                    <a:noFill/>
                  </a:tcPr>
                </a:tc>
                <a:tc>
                  <a:txBody>
                    <a:bodyPr/>
                    <a:lstStyle/>
                    <a:p>
                      <a:pPr algn="ctr"/>
                      <a:r>
                        <a:rPr lang="en-US" sz="1400" dirty="0">
                          <a:solidFill>
                            <a:schemeClr val="tx1"/>
                          </a:solidFill>
                        </a:rPr>
                        <a:t>724</a:t>
                      </a:r>
                    </a:p>
                  </a:txBody>
                  <a:tcPr marL="68580" marR="68580" marT="34290" marB="34290">
                    <a:noFill/>
                  </a:tcPr>
                </a:tc>
                <a:extLst>
                  <a:ext uri="{0D108BD9-81ED-4DB2-BD59-A6C34878D82A}">
                    <a16:rowId xmlns="" xmlns:a16="http://schemas.microsoft.com/office/drawing/2014/main" val="3892104593"/>
                  </a:ext>
                </a:extLst>
              </a:tr>
              <a:tr h="274320">
                <a:tc>
                  <a:txBody>
                    <a:bodyPr/>
                    <a:lstStyle/>
                    <a:p>
                      <a:r>
                        <a:rPr lang="en-US" sz="1400" dirty="0">
                          <a:solidFill>
                            <a:schemeClr val="tx1"/>
                          </a:solidFill>
                        </a:rPr>
                        <a:t>Canal 3</a:t>
                      </a:r>
                    </a:p>
                  </a:txBody>
                  <a:tcPr marL="68580" marR="68580" marT="34290" marB="34290">
                    <a:noFill/>
                  </a:tcPr>
                </a:tc>
                <a:tc>
                  <a:txBody>
                    <a:bodyPr/>
                    <a:lstStyle/>
                    <a:p>
                      <a:pPr algn="ctr"/>
                      <a:r>
                        <a:rPr lang="en-US" sz="1400" dirty="0">
                          <a:solidFill>
                            <a:schemeClr val="tx1"/>
                          </a:solidFill>
                        </a:rPr>
                        <a:t>2019</a:t>
                      </a:r>
                    </a:p>
                  </a:txBody>
                  <a:tcPr marL="68580" marR="68580" marT="34290" marB="34290">
                    <a:noFill/>
                  </a:tcPr>
                </a:tc>
                <a:tc>
                  <a:txBody>
                    <a:bodyPr/>
                    <a:lstStyle/>
                    <a:p>
                      <a:pPr algn="ctr"/>
                      <a:r>
                        <a:rPr lang="en-US" sz="1400" dirty="0">
                          <a:solidFill>
                            <a:schemeClr val="tx1"/>
                          </a:solidFill>
                        </a:rPr>
                        <a:t>Gas</a:t>
                      </a:r>
                    </a:p>
                  </a:txBody>
                  <a:tcPr marL="68580" marR="68580" marT="34290" marB="34290">
                    <a:noFill/>
                  </a:tcPr>
                </a:tc>
                <a:tc>
                  <a:txBody>
                    <a:bodyPr/>
                    <a:lstStyle/>
                    <a:p>
                      <a:pPr algn="ctr"/>
                      <a:r>
                        <a:rPr lang="en-US" sz="1400" dirty="0">
                          <a:solidFill>
                            <a:schemeClr val="tx1"/>
                          </a:solidFill>
                        </a:rPr>
                        <a:t>321</a:t>
                      </a:r>
                    </a:p>
                  </a:txBody>
                  <a:tcPr marL="68580" marR="68580" marT="34290" marB="34290">
                    <a:noFill/>
                  </a:tcPr>
                </a:tc>
                <a:extLst>
                  <a:ext uri="{0D108BD9-81ED-4DB2-BD59-A6C34878D82A}">
                    <a16:rowId xmlns="" xmlns:a16="http://schemas.microsoft.com/office/drawing/2014/main" val="445526024"/>
                  </a:ext>
                </a:extLst>
              </a:tr>
              <a:tr h="274320">
                <a:tc>
                  <a:txBody>
                    <a:bodyPr/>
                    <a:lstStyle/>
                    <a:p>
                      <a:r>
                        <a:rPr lang="en-US" sz="1400" dirty="0">
                          <a:solidFill>
                            <a:schemeClr val="tx1"/>
                          </a:solidFill>
                        </a:rPr>
                        <a:t>PSEG Bridgeport</a:t>
                      </a:r>
                    </a:p>
                  </a:txBody>
                  <a:tcPr marL="68580" marR="68580" marT="34290" marB="34290">
                    <a:noFill/>
                  </a:tcPr>
                </a:tc>
                <a:tc>
                  <a:txBody>
                    <a:bodyPr/>
                    <a:lstStyle/>
                    <a:p>
                      <a:pPr algn="ctr"/>
                      <a:r>
                        <a:rPr lang="en-US" sz="1400" dirty="0">
                          <a:solidFill>
                            <a:schemeClr val="tx1"/>
                          </a:solidFill>
                        </a:rPr>
                        <a:t>2019</a:t>
                      </a:r>
                    </a:p>
                  </a:txBody>
                  <a:tcPr marL="68580" marR="68580" marT="34290" marB="34290">
                    <a:noFill/>
                  </a:tcPr>
                </a:tc>
                <a:tc>
                  <a:txBody>
                    <a:bodyPr/>
                    <a:lstStyle/>
                    <a:p>
                      <a:pPr algn="ctr"/>
                      <a:r>
                        <a:rPr lang="en-US" sz="1400" dirty="0">
                          <a:solidFill>
                            <a:schemeClr val="tx1"/>
                          </a:solidFill>
                        </a:rPr>
                        <a:t>Gas</a:t>
                      </a:r>
                    </a:p>
                  </a:txBody>
                  <a:tcPr marL="68580" marR="68580" marT="34290" marB="34290">
                    <a:noFill/>
                  </a:tcPr>
                </a:tc>
                <a:tc>
                  <a:txBody>
                    <a:bodyPr/>
                    <a:lstStyle/>
                    <a:p>
                      <a:pPr algn="ctr"/>
                      <a:r>
                        <a:rPr lang="en-US" sz="1400" dirty="0">
                          <a:solidFill>
                            <a:schemeClr val="tx1"/>
                          </a:solidFill>
                        </a:rPr>
                        <a:t>467</a:t>
                      </a:r>
                    </a:p>
                  </a:txBody>
                  <a:tcPr marL="68580" marR="68580" marT="34290" marB="34290">
                    <a:noFill/>
                  </a:tcPr>
                </a:tc>
                <a:extLst>
                  <a:ext uri="{0D108BD9-81ED-4DB2-BD59-A6C34878D82A}">
                    <a16:rowId xmlns="" xmlns:a16="http://schemas.microsoft.com/office/drawing/2014/main" val="2081957014"/>
                  </a:ext>
                </a:extLst>
              </a:tr>
              <a:tr h="274320">
                <a:tc>
                  <a:txBody>
                    <a:bodyPr/>
                    <a:lstStyle/>
                    <a:p>
                      <a:r>
                        <a:rPr lang="en-US" sz="1400" b="0" dirty="0">
                          <a:solidFill>
                            <a:schemeClr val="tx1"/>
                          </a:solidFill>
                        </a:rPr>
                        <a:t>Next Gen CC</a:t>
                      </a:r>
                    </a:p>
                  </a:txBody>
                  <a:tcPr marL="68580" marR="68580" marT="34290" marB="34290">
                    <a:noFill/>
                  </a:tcPr>
                </a:tc>
                <a:tc>
                  <a:txBody>
                    <a:bodyPr/>
                    <a:lstStyle/>
                    <a:p>
                      <a:pPr algn="ctr"/>
                      <a:r>
                        <a:rPr lang="en-US" sz="1400" b="0" dirty="0">
                          <a:solidFill>
                            <a:schemeClr val="tx1"/>
                          </a:solidFill>
                        </a:rPr>
                        <a:t>2019</a:t>
                      </a:r>
                    </a:p>
                  </a:txBody>
                  <a:tcPr marL="68580" marR="68580" marT="34290" marB="34290">
                    <a:noFill/>
                  </a:tcPr>
                </a:tc>
                <a:tc>
                  <a:txBody>
                    <a:bodyPr/>
                    <a:lstStyle/>
                    <a:p>
                      <a:pPr algn="ctr"/>
                      <a:r>
                        <a:rPr lang="en-US" sz="1400" b="0" dirty="0">
                          <a:solidFill>
                            <a:schemeClr val="tx1"/>
                          </a:solidFill>
                        </a:rPr>
                        <a:t>Gas</a:t>
                      </a:r>
                    </a:p>
                  </a:txBody>
                  <a:tcPr marL="68580" marR="68580" marT="34290" marB="34290">
                    <a:noFill/>
                  </a:tcPr>
                </a:tc>
                <a:tc>
                  <a:txBody>
                    <a:bodyPr/>
                    <a:lstStyle/>
                    <a:p>
                      <a:pPr algn="ctr"/>
                      <a:r>
                        <a:rPr lang="en-US" sz="1400" b="0" dirty="0">
                          <a:solidFill>
                            <a:schemeClr val="tx1"/>
                          </a:solidFill>
                        </a:rPr>
                        <a:t>768</a:t>
                      </a:r>
                    </a:p>
                  </a:txBody>
                  <a:tcPr marL="68580" marR="68580" marT="34290" marB="34290">
                    <a:noFill/>
                  </a:tcPr>
                </a:tc>
                <a:extLst>
                  <a:ext uri="{0D108BD9-81ED-4DB2-BD59-A6C34878D82A}">
                    <a16:rowId xmlns="" xmlns:a16="http://schemas.microsoft.com/office/drawing/2014/main" val="1932677171"/>
                  </a:ext>
                </a:extLst>
              </a:tr>
              <a:tr h="274320">
                <a:tc>
                  <a:txBody>
                    <a:bodyPr/>
                    <a:lstStyle/>
                    <a:p>
                      <a:r>
                        <a:rPr lang="en-US" sz="1400" dirty="0">
                          <a:solidFill>
                            <a:schemeClr val="tx1"/>
                          </a:solidFill>
                        </a:rPr>
                        <a:t>Medway Peaker</a:t>
                      </a:r>
                    </a:p>
                  </a:txBody>
                  <a:tcPr marL="68580" marR="68580" marT="34290" marB="34290">
                    <a:lnB w="381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2019</a:t>
                      </a:r>
                    </a:p>
                  </a:txBody>
                  <a:tcPr marL="68580" marR="68580" marT="34290" marB="34290">
                    <a:lnB w="381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Gas</a:t>
                      </a:r>
                    </a:p>
                  </a:txBody>
                  <a:tcPr marL="68580" marR="68580" marT="34290" marB="34290">
                    <a:lnB w="381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188</a:t>
                      </a:r>
                    </a:p>
                  </a:txBody>
                  <a:tcPr marL="68580" marR="68580" marT="34290" marB="34290">
                    <a:lnB w="381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61831129"/>
                  </a:ext>
                </a:extLst>
              </a:tr>
            </a:tbl>
          </a:graphicData>
        </a:graphic>
      </p:graphicFrame>
    </p:spTree>
    <p:extLst>
      <p:ext uri="{BB962C8B-B14F-4D97-AF65-F5344CB8AC3E}">
        <p14:creationId xmlns:p14="http://schemas.microsoft.com/office/powerpoint/2010/main" xmlns="" val="2486573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Outlook – 2015 CELT Report</a:t>
            </a:r>
          </a:p>
        </p:txBody>
      </p:sp>
      <p:pic>
        <p:nvPicPr>
          <p:cNvPr id="8" name="Picture 7"/>
          <p:cNvPicPr>
            <a:picLocks noChangeAspect="1"/>
          </p:cNvPicPr>
          <p:nvPr/>
        </p:nvPicPr>
        <p:blipFill>
          <a:blip r:embed="rId3" cstate="print"/>
          <a:stretch>
            <a:fillRect/>
          </a:stretch>
        </p:blipFill>
        <p:spPr>
          <a:xfrm>
            <a:off x="838200" y="990600"/>
            <a:ext cx="7086600" cy="5121700"/>
          </a:xfrm>
          <a:prstGeom prst="rect">
            <a:avLst/>
          </a:prstGeom>
        </p:spPr>
      </p:pic>
    </p:spTree>
    <p:extLst>
      <p:ext uri="{BB962C8B-B14F-4D97-AF65-F5344CB8AC3E}">
        <p14:creationId xmlns:p14="http://schemas.microsoft.com/office/powerpoint/2010/main" xmlns="" val="32505744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Resource Screening: CONE/Net CONE</a:t>
            </a:r>
          </a:p>
        </p:txBody>
      </p:sp>
    </p:spTree>
    <p:extLst>
      <p:ext uri="{BB962C8B-B14F-4D97-AF65-F5344CB8AC3E}">
        <p14:creationId xmlns:p14="http://schemas.microsoft.com/office/powerpoint/2010/main" xmlns="" val="605058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Transmission Topology Changes</a:t>
            </a:r>
          </a:p>
        </p:txBody>
      </p:sp>
      <p:sp>
        <p:nvSpPr>
          <p:cNvPr id="3" name="Content Placeholder 2"/>
          <p:cNvSpPr>
            <a:spLocks noGrp="1"/>
          </p:cNvSpPr>
          <p:nvPr>
            <p:ph idx="1"/>
          </p:nvPr>
        </p:nvSpPr>
        <p:spPr/>
        <p:txBody>
          <a:bodyPr/>
          <a:lstStyle/>
          <a:p>
            <a:pPr>
              <a:lnSpc>
                <a:spcPct val="100000"/>
              </a:lnSpc>
            </a:pPr>
            <a:endParaRPr lang="en-US" sz="1875" dirty="0"/>
          </a:p>
          <a:p>
            <a:pPr marL="342900" indent="-342900">
              <a:lnSpc>
                <a:spcPct val="100000"/>
              </a:lnSpc>
              <a:buFont typeface="Arial" panose="020B0604020202020204" pitchFamily="34" charset="0"/>
              <a:buChar char="•"/>
            </a:pPr>
            <a:r>
              <a:rPr lang="en-US" sz="2000" dirty="0"/>
              <a:t>Key changes are imports via new Canadian projects</a:t>
            </a:r>
          </a:p>
          <a:p>
            <a:pPr marL="801635" lvl="1" indent="-342900">
              <a:lnSpc>
                <a:spcPct val="100000"/>
              </a:lnSpc>
            </a:pPr>
            <a:r>
              <a:rPr lang="en-US" sz="1800" dirty="0"/>
              <a:t>Model includes approx. 1,000 MW of import capacity from Canada</a:t>
            </a:r>
          </a:p>
          <a:p>
            <a:pPr marL="801635" lvl="1" indent="-342900">
              <a:lnSpc>
                <a:spcPct val="100000"/>
              </a:lnSpc>
            </a:pPr>
            <a:r>
              <a:rPr lang="en-US" sz="1800" dirty="0"/>
              <a:t>Imports dispatched based on marginal economics</a:t>
            </a:r>
          </a:p>
          <a:p>
            <a:pPr>
              <a:lnSpc>
                <a:spcPct val="100000"/>
              </a:lnSpc>
            </a:pPr>
            <a:endParaRPr lang="en-US" sz="1875" dirty="0"/>
          </a:p>
          <a:p>
            <a:pPr algn="ctr">
              <a:lnSpc>
                <a:spcPct val="100000"/>
              </a:lnSpc>
            </a:pPr>
            <a:endParaRPr lang="en-US" sz="1875" dirty="0">
              <a:solidFill>
                <a:srgbClr val="FF0000"/>
              </a:solidFill>
            </a:endParaRPr>
          </a:p>
          <a:p>
            <a:pPr algn="ctr">
              <a:lnSpc>
                <a:spcPct val="100000"/>
              </a:lnSpc>
            </a:pPr>
            <a:r>
              <a:rPr lang="en-US" sz="1875" dirty="0">
                <a:solidFill>
                  <a:srgbClr val="FF0000"/>
                </a:solidFill>
              </a:rPr>
              <a:t>Transmission inputs are still under review and subject to change prior to the September meeting</a:t>
            </a:r>
          </a:p>
          <a:p>
            <a:pPr>
              <a:lnSpc>
                <a:spcPct val="100000"/>
              </a:lnSpc>
            </a:pPr>
            <a:endParaRPr lang="en-US" sz="1875" dirty="0"/>
          </a:p>
          <a:p>
            <a:pPr>
              <a:lnSpc>
                <a:spcPct val="100000"/>
              </a:lnSpc>
            </a:pPr>
            <a:endParaRPr lang="en-US" sz="1875" dirty="0"/>
          </a:p>
          <a:p>
            <a:pPr>
              <a:lnSpc>
                <a:spcPct val="100000"/>
              </a:lnSpc>
            </a:pPr>
            <a:endParaRPr lang="en-US" sz="1875" dirty="0"/>
          </a:p>
          <a:p>
            <a:pPr>
              <a:lnSpc>
                <a:spcPct val="100000"/>
              </a:lnSpc>
            </a:pPr>
            <a:endParaRPr lang="en-US" sz="1875" dirty="0"/>
          </a:p>
          <a:p>
            <a:pPr>
              <a:lnSpc>
                <a:spcPct val="100000"/>
              </a:lnSpc>
            </a:pPr>
            <a:endParaRPr lang="en-US" sz="1425" dirty="0"/>
          </a:p>
          <a:p>
            <a:endParaRPr lang="en-US" sz="1650" dirty="0"/>
          </a:p>
          <a:p>
            <a:endParaRPr lang="en-US" sz="1650" dirty="0"/>
          </a:p>
          <a:p>
            <a:endParaRPr lang="en-US" sz="1650" dirty="0"/>
          </a:p>
          <a:p>
            <a:endParaRPr lang="en-US" sz="1650" dirty="0"/>
          </a:p>
        </p:txBody>
      </p:sp>
    </p:spTree>
    <p:extLst>
      <p:ext uri="{BB962C8B-B14F-4D97-AF65-F5344CB8AC3E}">
        <p14:creationId xmlns:p14="http://schemas.microsoft.com/office/powerpoint/2010/main" xmlns="" val="351222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Revenues</a:t>
            </a:r>
          </a:p>
        </p:txBody>
      </p:sp>
      <p:sp>
        <p:nvSpPr>
          <p:cNvPr id="3" name="Content Placeholder 2"/>
          <p:cNvSpPr>
            <a:spLocks noGrp="1"/>
          </p:cNvSpPr>
          <p:nvPr>
            <p:ph idx="1"/>
          </p:nvPr>
        </p:nvSpPr>
        <p:spPr/>
        <p:txBody>
          <a:bodyPr/>
          <a:lstStyle/>
          <a:p>
            <a:pPr marL="342900" indent="-342900">
              <a:lnSpc>
                <a:spcPct val="100000"/>
              </a:lnSpc>
              <a:spcAft>
                <a:spcPts val="300"/>
              </a:spcAft>
              <a:buFont typeface="Arial" panose="020B0604020202020204" pitchFamily="34" charset="0"/>
              <a:buChar char="•"/>
            </a:pPr>
            <a:r>
              <a:rPr lang="en-US" sz="1875" dirty="0"/>
              <a:t>Framework needs to support both CONE and ORTP</a:t>
            </a:r>
          </a:p>
          <a:p>
            <a:pPr marL="715910" lvl="1" indent="-257175">
              <a:lnSpc>
                <a:spcPct val="100000"/>
              </a:lnSpc>
              <a:spcAft>
                <a:spcPts val="300"/>
              </a:spcAft>
            </a:pPr>
            <a:r>
              <a:rPr lang="en-US" dirty="0"/>
              <a:t>Endogenous calculation of revenues not practical</a:t>
            </a:r>
          </a:p>
          <a:p>
            <a:pPr marL="342900" indent="-342900">
              <a:lnSpc>
                <a:spcPct val="100000"/>
              </a:lnSpc>
              <a:spcAft>
                <a:spcPts val="300"/>
              </a:spcAft>
              <a:buFont typeface="Arial" panose="020B0604020202020204" pitchFamily="34" charset="0"/>
              <a:buChar char="•"/>
            </a:pPr>
            <a:r>
              <a:rPr lang="en-US" sz="1875" dirty="0"/>
              <a:t>Revenue calculation steps:</a:t>
            </a:r>
          </a:p>
          <a:p>
            <a:pPr marL="910761" lvl="2" indent="-342900">
              <a:lnSpc>
                <a:spcPct val="100000"/>
              </a:lnSpc>
              <a:buFont typeface="+mj-lt"/>
              <a:buAutoNum type="arabicPeriod"/>
            </a:pPr>
            <a:r>
              <a:rPr lang="en-US" sz="1600" dirty="0"/>
              <a:t>Develop LMP forecast (see above)</a:t>
            </a:r>
          </a:p>
          <a:p>
            <a:pPr marL="910761" lvl="2" indent="-342900">
              <a:lnSpc>
                <a:spcPct val="100000"/>
              </a:lnSpc>
              <a:buFont typeface="+mj-lt"/>
              <a:buAutoNum type="arabicPeriod"/>
            </a:pPr>
            <a:r>
              <a:rPr lang="en-US" sz="1600" dirty="0"/>
              <a:t>Develop fuel forecast</a:t>
            </a:r>
          </a:p>
          <a:p>
            <a:pPr marL="910761" lvl="2" indent="-342900">
              <a:lnSpc>
                <a:spcPct val="100000"/>
              </a:lnSpc>
              <a:buFont typeface="+mj-lt"/>
              <a:buAutoNum type="arabicPeriod"/>
            </a:pPr>
            <a:r>
              <a:rPr lang="en-US" sz="1600" dirty="0"/>
              <a:t>Assumptions re heat rate (if any), Variable Operating and Maintenance (VOM) costs</a:t>
            </a:r>
          </a:p>
          <a:p>
            <a:pPr marL="910761" lvl="2" indent="-342900">
              <a:lnSpc>
                <a:spcPct val="100000"/>
              </a:lnSpc>
              <a:buFont typeface="+mj-lt"/>
              <a:buAutoNum type="arabicPeriod"/>
            </a:pPr>
            <a:r>
              <a:rPr lang="en-US" sz="1725" dirty="0"/>
              <a:t>4-hour block dispatch algorithm</a:t>
            </a:r>
          </a:p>
          <a:p>
            <a:pPr marL="1234168" lvl="4" indent="-257175">
              <a:lnSpc>
                <a:spcPct val="100000"/>
              </a:lnSpc>
            </a:pPr>
            <a:r>
              <a:rPr lang="en-US" sz="1600" dirty="0"/>
              <a:t>Divide each day into 6 four hour blocks</a:t>
            </a:r>
          </a:p>
          <a:p>
            <a:pPr marL="1234168" lvl="4" indent="-257175">
              <a:lnSpc>
                <a:spcPct val="100000"/>
              </a:lnSpc>
            </a:pPr>
            <a:r>
              <a:rPr lang="en-US" sz="1600" dirty="0"/>
              <a:t>If spark spreads are positive in two or more hours within a block, unit is assumed to run for the entire block</a:t>
            </a:r>
          </a:p>
          <a:p>
            <a:pPr marL="342900" lvl="2" indent="-342900">
              <a:lnSpc>
                <a:spcPct val="100000"/>
              </a:lnSpc>
              <a:spcAft>
                <a:spcPts val="300"/>
              </a:spcAft>
              <a:buClr>
                <a:schemeClr val="accent6">
                  <a:lumMod val="50000"/>
                </a:schemeClr>
              </a:buClr>
            </a:pPr>
            <a:r>
              <a:rPr lang="en-US" sz="1875" dirty="0"/>
              <a:t>Provides more detailed revenue modeling than on-peak/off-peak pricing coupled with a static capacity factor</a:t>
            </a:r>
          </a:p>
          <a:p>
            <a:pPr marL="807984" lvl="4" indent="-342900">
              <a:lnSpc>
                <a:spcPct val="100000"/>
              </a:lnSpc>
              <a:spcAft>
                <a:spcPts val="300"/>
              </a:spcAft>
            </a:pPr>
            <a:r>
              <a:rPr lang="en-US" sz="1600" dirty="0"/>
              <a:t>Constraining dispatch to 4-hour blocks provides an approximation of plant operating constraints</a:t>
            </a:r>
          </a:p>
          <a:p>
            <a:pPr marL="807984" lvl="4" indent="-342900">
              <a:lnSpc>
                <a:spcPct val="100000"/>
              </a:lnSpc>
              <a:spcAft>
                <a:spcPts val="300"/>
              </a:spcAft>
            </a:pPr>
            <a:r>
              <a:rPr lang="en-US" sz="1600" dirty="0"/>
              <a:t>Transparent approach that can be reviewed by participants and used for ORTP</a:t>
            </a:r>
          </a:p>
          <a:p>
            <a:pPr>
              <a:lnSpc>
                <a:spcPct val="100000"/>
              </a:lnSpc>
            </a:pPr>
            <a:endParaRPr lang="en-US" sz="1875" dirty="0"/>
          </a:p>
          <a:p>
            <a:pPr>
              <a:lnSpc>
                <a:spcPct val="100000"/>
              </a:lnSpc>
            </a:pPr>
            <a:endParaRPr lang="en-US" sz="1425" dirty="0"/>
          </a:p>
          <a:p>
            <a:endParaRPr lang="en-US" sz="1650" dirty="0"/>
          </a:p>
          <a:p>
            <a:endParaRPr lang="en-US" sz="1650" dirty="0"/>
          </a:p>
          <a:p>
            <a:endParaRPr lang="en-US" sz="1650" dirty="0"/>
          </a:p>
          <a:p>
            <a:endParaRPr lang="en-US" sz="1650" dirty="0"/>
          </a:p>
        </p:txBody>
      </p:sp>
    </p:spTree>
    <p:extLst>
      <p:ext uri="{BB962C8B-B14F-4D97-AF65-F5344CB8AC3E}">
        <p14:creationId xmlns:p14="http://schemas.microsoft.com/office/powerpoint/2010/main" xmlns="" val="34654585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b="1" dirty="0"/>
          </a:p>
          <a:p>
            <a:endParaRPr lang="en-US" b="1" dirty="0"/>
          </a:p>
          <a:p>
            <a:endParaRPr lang="en-US" b="1" dirty="0"/>
          </a:p>
          <a:p>
            <a:endParaRPr lang="en-US" b="1" dirty="0"/>
          </a:p>
          <a:p>
            <a:pPr algn="ctr"/>
            <a:r>
              <a:rPr lang="en-US" sz="2000" b="1" dirty="0">
                <a:latin typeface="Century Gothic" panose="020B0502020202020204" pitchFamily="34" charset="0"/>
              </a:rPr>
              <a:t>Financial Model Inputs</a:t>
            </a:r>
          </a:p>
        </p:txBody>
      </p:sp>
    </p:spTree>
    <p:extLst>
      <p:ext uri="{BB962C8B-B14F-4D97-AF65-F5344CB8AC3E}">
        <p14:creationId xmlns:p14="http://schemas.microsoft.com/office/powerpoint/2010/main" xmlns="" val="30569497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a:t>
            </a:r>
          </a:p>
        </p:txBody>
      </p:sp>
      <p:sp>
        <p:nvSpPr>
          <p:cNvPr id="3" name="Content Placeholder 2"/>
          <p:cNvSpPr>
            <a:spLocks noGrp="1"/>
          </p:cNvSpPr>
          <p:nvPr>
            <p:ph idx="1"/>
          </p:nvPr>
        </p:nvSpPr>
        <p:spPr/>
        <p:txBody>
          <a:bodyPr/>
          <a:lstStyle/>
          <a:p>
            <a:r>
              <a:rPr lang="en-US" dirty="0"/>
              <a:t/>
            </a:r>
            <a:br>
              <a:rPr lang="en-US" dirty="0"/>
            </a:br>
            <a:endParaRPr lang="en-US" dirty="0"/>
          </a:p>
        </p:txBody>
      </p:sp>
      <p:sp>
        <p:nvSpPr>
          <p:cNvPr id="4" name="Content Placeholder 2"/>
          <p:cNvSpPr txBox="1">
            <a:spLocks/>
          </p:cNvSpPr>
          <p:nvPr/>
        </p:nvSpPr>
        <p:spPr bwMode="auto">
          <a:xfrm>
            <a:off x="455615" y="1066800"/>
            <a:ext cx="8340726" cy="4648200"/>
          </a:xfrm>
          <a:prstGeom prst="rect">
            <a:avLst/>
          </a:prstGeom>
          <a:noFill/>
          <a:ln w="9525">
            <a:noFill/>
            <a:miter lim="800000"/>
            <a:headEnd/>
            <a:tailEnd/>
          </a:ln>
        </p:spPr>
        <p:txBody>
          <a:bodyPr vert="horz" wrap="square" lIns="68572" tIns="34286" rIns="68572" bIns="34286" numCol="1" anchor="t" anchorCtr="0" compatLnSpc="1">
            <a:prstTxWarp prst="textNoShape">
              <a:avLst/>
            </a:prstTxWarp>
          </a:bodyPr>
          <a:lstStyle>
            <a:lvl1pPr marL="0" indent="0" algn="l" rtl="0" eaLnBrk="1" fontAlgn="base" hangingPunct="1">
              <a:lnSpc>
                <a:spcPct val="114000"/>
              </a:lnSpc>
              <a:spcBef>
                <a:spcPts val="0"/>
              </a:spcBef>
              <a:spcAft>
                <a:spcPts val="600"/>
              </a:spcAft>
              <a:buClr>
                <a:schemeClr val="accent6">
                  <a:lumMod val="50000"/>
                </a:schemeClr>
              </a:buClr>
              <a:buFont typeface="Wingdings 3" pitchFamily="18" charset="2"/>
              <a:buNone/>
              <a:defRPr sz="1800" i="0">
                <a:solidFill>
                  <a:schemeClr val="bg2">
                    <a:lumMod val="10000"/>
                  </a:schemeClr>
                </a:solidFill>
                <a:latin typeface="Cambria" panose="02040503050406030204" pitchFamily="18" charset="0"/>
                <a:ea typeface="+mn-ea"/>
                <a:cs typeface="Cambria" panose="02040503050406030204" pitchFamily="18" charset="0"/>
              </a:defRPr>
            </a:lvl1pPr>
            <a:lvl2pPr marL="458735" indent="-228573" algn="l" rtl="0" eaLnBrk="1" fontAlgn="base" hangingPunct="1">
              <a:lnSpc>
                <a:spcPct val="114000"/>
              </a:lnSpc>
              <a:spcBef>
                <a:spcPts val="0"/>
              </a:spcBef>
              <a:spcAft>
                <a:spcPts val="600"/>
              </a:spcAft>
              <a:buClr>
                <a:schemeClr val="bg2">
                  <a:lumMod val="10000"/>
                </a:schemeClr>
              </a:buClr>
              <a:buFont typeface="Arial" pitchFamily="34" charset="0"/>
              <a:buChar char="•"/>
              <a:defRPr sz="1600">
                <a:solidFill>
                  <a:schemeClr val="bg2">
                    <a:lumMod val="10000"/>
                  </a:schemeClr>
                </a:solidFill>
                <a:latin typeface="Cambria" panose="02040503050406030204" pitchFamily="18" charset="0"/>
                <a:ea typeface="+mn-ea"/>
                <a:cs typeface="Cambria" panose="02040503050406030204" pitchFamily="18" charset="0"/>
              </a:defRPr>
            </a:lvl2pPr>
            <a:lvl3pPr marL="682545" indent="-220637" algn="l" rtl="0" eaLnBrk="1" fontAlgn="base" hangingPunct="1">
              <a:lnSpc>
                <a:spcPct val="114000"/>
              </a:lnSpc>
              <a:spcBef>
                <a:spcPts val="0"/>
              </a:spcBef>
              <a:spcAft>
                <a:spcPts val="600"/>
              </a:spcAft>
              <a:buClr>
                <a:schemeClr val="bg2">
                  <a:lumMod val="10000"/>
                </a:schemeClr>
              </a:buClr>
              <a:buFont typeface="Arial" pitchFamily="34" charset="0"/>
              <a:buChar char="•"/>
              <a:defRPr sz="1400">
                <a:solidFill>
                  <a:schemeClr val="bg2">
                    <a:lumMod val="10000"/>
                  </a:schemeClr>
                </a:solidFill>
                <a:latin typeface="Cambria" panose="02040503050406030204" pitchFamily="18" charset="0"/>
                <a:ea typeface="+mn-ea"/>
                <a:cs typeface="Cambria" panose="02040503050406030204" pitchFamily="18" charset="0"/>
              </a:defRPr>
            </a:lvl3pPr>
            <a:lvl4pPr marL="914293" indent="-228573" algn="l" rtl="0" eaLnBrk="1" fontAlgn="base" hangingPunct="1">
              <a:lnSpc>
                <a:spcPct val="114000"/>
              </a:lnSpc>
              <a:spcBef>
                <a:spcPts val="0"/>
              </a:spcBef>
              <a:spcAft>
                <a:spcPts val="600"/>
              </a:spcAft>
              <a:buClr>
                <a:schemeClr val="bg2">
                  <a:lumMod val="10000"/>
                </a:schemeClr>
              </a:buClr>
              <a:buFont typeface="Arial" pitchFamily="34" charset="0"/>
              <a:buChar char="•"/>
              <a:defRPr sz="1200">
                <a:solidFill>
                  <a:schemeClr val="bg2">
                    <a:lumMod val="10000"/>
                  </a:schemeClr>
                </a:solidFill>
                <a:latin typeface="Cambria" panose="02040503050406030204" pitchFamily="18" charset="0"/>
                <a:ea typeface="+mn-ea"/>
                <a:cs typeface="Cambria" panose="02040503050406030204" pitchFamily="18" charset="0"/>
              </a:defRPr>
            </a:lvl4pPr>
            <a:lvl5pPr marL="1147629" indent="-233336" algn="l" rtl="0" eaLnBrk="1" fontAlgn="base" hangingPunct="1">
              <a:lnSpc>
                <a:spcPct val="114000"/>
              </a:lnSpc>
              <a:spcBef>
                <a:spcPts val="0"/>
              </a:spcBef>
              <a:spcAft>
                <a:spcPts val="600"/>
              </a:spcAft>
              <a:buClr>
                <a:schemeClr val="accent6">
                  <a:lumMod val="50000"/>
                </a:schemeClr>
              </a:buClr>
              <a:buFont typeface="Arial" pitchFamily="34" charset="0"/>
              <a:buChar char="•"/>
              <a:defRPr sz="1000">
                <a:solidFill>
                  <a:schemeClr val="bg2">
                    <a:lumMod val="10000"/>
                  </a:schemeClr>
                </a:solidFill>
                <a:latin typeface="Cambria" panose="02040503050406030204" pitchFamily="18" charset="0"/>
                <a:ea typeface="+mn-ea"/>
                <a:cs typeface="Palatino Linotype" pitchFamily="18" charset="0"/>
              </a:defRPr>
            </a:lvl5pPr>
            <a:lvl6pPr marL="1947635"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6pPr>
            <a:lvl7pPr marL="2404782"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7pPr>
            <a:lvl8pPr marL="2861928"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8pPr>
            <a:lvl9pPr marL="3319075"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9pPr>
          </a:lstStyle>
          <a:p>
            <a:pPr marL="48835" indent="-214313">
              <a:buFont typeface="Arial" panose="020B0604020202020204" pitchFamily="34" charset="0"/>
              <a:buChar char="•"/>
            </a:pPr>
            <a:r>
              <a:rPr lang="en-US" dirty="0"/>
              <a:t>Blue Chip Long Term Consensus Forecast, March 2016</a:t>
            </a:r>
          </a:p>
          <a:p>
            <a:pPr lvl="3"/>
            <a:r>
              <a:rPr lang="en-US" sz="1800" dirty="0"/>
              <a:t>Consumer Price Index (for all urban consumers), 10-year average (2018-2027), 2.3%</a:t>
            </a:r>
          </a:p>
          <a:p>
            <a:pPr marL="214313" indent="-214313">
              <a:buFont typeface="Arial" panose="020B0604020202020204" pitchFamily="34" charset="0"/>
              <a:buChar char="•"/>
            </a:pPr>
            <a:r>
              <a:rPr lang="en-US" dirty="0"/>
              <a:t>Treasury Inflation-Protected Securities (TIPS) Implied Inflation</a:t>
            </a:r>
          </a:p>
          <a:p>
            <a:pPr marL="726221" lvl="2" indent="-214313"/>
            <a:r>
              <a:rPr lang="en-US" sz="1800" dirty="0"/>
              <a:t>Daily Treasury Yield Curve – Daily Treasury Real Yield Curve</a:t>
            </a:r>
          </a:p>
          <a:p>
            <a:pPr marL="900032" lvl="3" indent="-214313"/>
            <a:r>
              <a:rPr lang="en-US" sz="1400" dirty="0"/>
              <a:t>30-day average of 20-year: 1.37%</a:t>
            </a:r>
          </a:p>
          <a:p>
            <a:pPr marL="900032" lvl="3" indent="-214313"/>
            <a:endParaRPr lang="en-US" sz="1050" dirty="0"/>
          </a:p>
          <a:p>
            <a:pPr marL="900032" lvl="3" indent="-214313"/>
            <a:endParaRPr lang="en-US" sz="1050" dirty="0"/>
          </a:p>
          <a:p>
            <a:pPr marL="900032" lvl="3" indent="-214313"/>
            <a:endParaRPr lang="en-US" sz="1050" dirty="0"/>
          </a:p>
          <a:p>
            <a:pPr marL="214313" indent="-214313" algn="ct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033988654"/>
              </p:ext>
            </p:extLst>
          </p:nvPr>
        </p:nvGraphicFramePr>
        <p:xfrm>
          <a:off x="3200400" y="3733800"/>
          <a:ext cx="2043640" cy="685800"/>
        </p:xfrm>
        <a:graphic>
          <a:graphicData uri="http://schemas.openxmlformats.org/drawingml/2006/table">
            <a:tbl>
              <a:tblPr firstRow="1" bandRow="1">
                <a:tableStyleId>{5C22544A-7EE6-4342-B048-85BDC9FD1C3A}</a:tableStyleId>
              </a:tblPr>
              <a:tblGrid>
                <a:gridCol w="2043640">
                  <a:extLst>
                    <a:ext uri="{9D8B030D-6E8A-4147-A177-3AD203B41FA5}">
                      <a16:colId xmlns="" xmlns:a16="http://schemas.microsoft.com/office/drawing/2014/main" val="1320627971"/>
                    </a:ext>
                  </a:extLst>
                </a:gridCol>
              </a:tblGrid>
              <a:tr h="278130">
                <a:tc>
                  <a:txBody>
                    <a:bodyPr/>
                    <a:lstStyle/>
                    <a:p>
                      <a:r>
                        <a:rPr lang="en-US" sz="1800" dirty="0"/>
                        <a:t>Recommendation:</a:t>
                      </a:r>
                    </a:p>
                  </a:txBody>
                  <a:tcPr marL="68580" marR="68580" marT="34290" marB="34290"/>
                </a:tc>
                <a:extLst>
                  <a:ext uri="{0D108BD9-81ED-4DB2-BD59-A6C34878D82A}">
                    <a16:rowId xmlns="" xmlns:a16="http://schemas.microsoft.com/office/drawing/2014/main" val="2173228030"/>
                  </a:ext>
                </a:extLst>
              </a:tr>
              <a:tr h="278130">
                <a:tc>
                  <a:txBody>
                    <a:bodyPr/>
                    <a:lstStyle/>
                    <a:p>
                      <a:pPr algn="ctr"/>
                      <a:r>
                        <a:rPr lang="en-US" sz="1800" dirty="0"/>
                        <a:t>2.0%</a:t>
                      </a:r>
                    </a:p>
                  </a:txBody>
                  <a:tcPr marL="68580" marR="68580" marT="34290" marB="34290"/>
                </a:tc>
                <a:extLst>
                  <a:ext uri="{0D108BD9-81ED-4DB2-BD59-A6C34878D82A}">
                    <a16:rowId xmlns="" xmlns:a16="http://schemas.microsoft.com/office/drawing/2014/main" val="2293831062"/>
                  </a:ext>
                </a:extLst>
              </a:tr>
            </a:tbl>
          </a:graphicData>
        </a:graphic>
      </p:graphicFrame>
    </p:spTree>
    <p:extLst>
      <p:ext uri="{BB962C8B-B14F-4D97-AF65-F5344CB8AC3E}">
        <p14:creationId xmlns:p14="http://schemas.microsoft.com/office/powerpoint/2010/main" xmlns="" val="14943086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Depreciation</a:t>
            </a:r>
          </a:p>
        </p:txBody>
      </p:sp>
      <p:sp>
        <p:nvSpPr>
          <p:cNvPr id="3" name="Content Placeholder 2"/>
          <p:cNvSpPr>
            <a:spLocks noGrp="1"/>
          </p:cNvSpPr>
          <p:nvPr>
            <p:ph idx="1"/>
          </p:nvPr>
        </p:nvSpPr>
        <p:spPr/>
        <p:txBody>
          <a:bodyPr/>
          <a:lstStyle/>
          <a:p>
            <a:r>
              <a:rPr lang="en-US" dirty="0"/>
              <a:t/>
            </a:r>
            <a:br>
              <a:rPr lang="en-US" dirty="0"/>
            </a:br>
            <a:endParaRPr lang="en-US" dirty="0"/>
          </a:p>
        </p:txBody>
      </p:sp>
      <p:sp>
        <p:nvSpPr>
          <p:cNvPr id="4" name="Content Placeholder 2"/>
          <p:cNvSpPr txBox="1">
            <a:spLocks/>
          </p:cNvSpPr>
          <p:nvPr/>
        </p:nvSpPr>
        <p:spPr bwMode="auto">
          <a:xfrm>
            <a:off x="228600" y="1143000"/>
            <a:ext cx="8610600" cy="5029200"/>
          </a:xfrm>
          <a:prstGeom prst="rect">
            <a:avLst/>
          </a:prstGeom>
          <a:noFill/>
          <a:ln w="9525">
            <a:noFill/>
            <a:miter lim="800000"/>
            <a:headEnd/>
            <a:tailEnd/>
          </a:ln>
        </p:spPr>
        <p:txBody>
          <a:bodyPr vert="horz" wrap="square" lIns="68572" tIns="34286" rIns="68572" bIns="34286" numCol="1" anchor="t" anchorCtr="0" compatLnSpc="1">
            <a:prstTxWarp prst="textNoShape">
              <a:avLst/>
            </a:prstTxWarp>
          </a:bodyPr>
          <a:lstStyle>
            <a:lvl1pPr marL="0" indent="0" algn="l" rtl="0" eaLnBrk="1" fontAlgn="base" hangingPunct="1">
              <a:lnSpc>
                <a:spcPct val="114000"/>
              </a:lnSpc>
              <a:spcBef>
                <a:spcPts val="0"/>
              </a:spcBef>
              <a:spcAft>
                <a:spcPts val="600"/>
              </a:spcAft>
              <a:buClr>
                <a:schemeClr val="accent6">
                  <a:lumMod val="50000"/>
                </a:schemeClr>
              </a:buClr>
              <a:buFont typeface="Wingdings 3" pitchFamily="18" charset="2"/>
              <a:buNone/>
              <a:defRPr sz="1800" i="0">
                <a:solidFill>
                  <a:schemeClr val="bg2">
                    <a:lumMod val="10000"/>
                  </a:schemeClr>
                </a:solidFill>
                <a:latin typeface="Cambria" panose="02040503050406030204" pitchFamily="18" charset="0"/>
                <a:ea typeface="+mn-ea"/>
                <a:cs typeface="Cambria" panose="02040503050406030204" pitchFamily="18" charset="0"/>
              </a:defRPr>
            </a:lvl1pPr>
            <a:lvl2pPr marL="458735" indent="-228573" algn="l" rtl="0" eaLnBrk="1" fontAlgn="base" hangingPunct="1">
              <a:lnSpc>
                <a:spcPct val="114000"/>
              </a:lnSpc>
              <a:spcBef>
                <a:spcPts val="0"/>
              </a:spcBef>
              <a:spcAft>
                <a:spcPts val="600"/>
              </a:spcAft>
              <a:buClr>
                <a:schemeClr val="bg2">
                  <a:lumMod val="10000"/>
                </a:schemeClr>
              </a:buClr>
              <a:buFont typeface="Arial" pitchFamily="34" charset="0"/>
              <a:buChar char="•"/>
              <a:defRPr sz="1600">
                <a:solidFill>
                  <a:schemeClr val="bg2">
                    <a:lumMod val="10000"/>
                  </a:schemeClr>
                </a:solidFill>
                <a:latin typeface="Cambria" panose="02040503050406030204" pitchFamily="18" charset="0"/>
                <a:ea typeface="+mn-ea"/>
                <a:cs typeface="Cambria" panose="02040503050406030204" pitchFamily="18" charset="0"/>
              </a:defRPr>
            </a:lvl2pPr>
            <a:lvl3pPr marL="682545" indent="-220637" algn="l" rtl="0" eaLnBrk="1" fontAlgn="base" hangingPunct="1">
              <a:lnSpc>
                <a:spcPct val="114000"/>
              </a:lnSpc>
              <a:spcBef>
                <a:spcPts val="0"/>
              </a:spcBef>
              <a:spcAft>
                <a:spcPts val="600"/>
              </a:spcAft>
              <a:buClr>
                <a:schemeClr val="bg2">
                  <a:lumMod val="10000"/>
                </a:schemeClr>
              </a:buClr>
              <a:buFont typeface="Arial" pitchFamily="34" charset="0"/>
              <a:buChar char="•"/>
              <a:defRPr sz="1400">
                <a:solidFill>
                  <a:schemeClr val="bg2">
                    <a:lumMod val="10000"/>
                  </a:schemeClr>
                </a:solidFill>
                <a:latin typeface="Cambria" panose="02040503050406030204" pitchFamily="18" charset="0"/>
                <a:ea typeface="+mn-ea"/>
                <a:cs typeface="Cambria" panose="02040503050406030204" pitchFamily="18" charset="0"/>
              </a:defRPr>
            </a:lvl3pPr>
            <a:lvl4pPr marL="914293" indent="-228573" algn="l" rtl="0" eaLnBrk="1" fontAlgn="base" hangingPunct="1">
              <a:lnSpc>
                <a:spcPct val="114000"/>
              </a:lnSpc>
              <a:spcBef>
                <a:spcPts val="0"/>
              </a:spcBef>
              <a:spcAft>
                <a:spcPts val="600"/>
              </a:spcAft>
              <a:buClr>
                <a:schemeClr val="bg2">
                  <a:lumMod val="10000"/>
                </a:schemeClr>
              </a:buClr>
              <a:buFont typeface="Arial" pitchFamily="34" charset="0"/>
              <a:buChar char="•"/>
              <a:defRPr sz="1200">
                <a:solidFill>
                  <a:schemeClr val="bg2">
                    <a:lumMod val="10000"/>
                  </a:schemeClr>
                </a:solidFill>
                <a:latin typeface="Cambria" panose="02040503050406030204" pitchFamily="18" charset="0"/>
                <a:ea typeface="+mn-ea"/>
                <a:cs typeface="Cambria" panose="02040503050406030204" pitchFamily="18" charset="0"/>
              </a:defRPr>
            </a:lvl4pPr>
            <a:lvl5pPr marL="1147629" indent="-233336" algn="l" rtl="0" eaLnBrk="1" fontAlgn="base" hangingPunct="1">
              <a:lnSpc>
                <a:spcPct val="114000"/>
              </a:lnSpc>
              <a:spcBef>
                <a:spcPts val="0"/>
              </a:spcBef>
              <a:spcAft>
                <a:spcPts val="600"/>
              </a:spcAft>
              <a:buClr>
                <a:schemeClr val="accent6">
                  <a:lumMod val="50000"/>
                </a:schemeClr>
              </a:buClr>
              <a:buFont typeface="Arial" pitchFamily="34" charset="0"/>
              <a:buChar char="•"/>
              <a:defRPr sz="1000">
                <a:solidFill>
                  <a:schemeClr val="bg2">
                    <a:lumMod val="10000"/>
                  </a:schemeClr>
                </a:solidFill>
                <a:latin typeface="Cambria" panose="02040503050406030204" pitchFamily="18" charset="0"/>
                <a:ea typeface="+mn-ea"/>
                <a:cs typeface="Palatino Linotype" pitchFamily="18" charset="0"/>
              </a:defRPr>
            </a:lvl5pPr>
            <a:lvl6pPr marL="1947635"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6pPr>
            <a:lvl7pPr marL="2404782"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7pPr>
            <a:lvl8pPr marL="2861928"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8pPr>
            <a:lvl9pPr marL="3319075" indent="-228573" algn="l" rtl="0" eaLnBrk="1" fontAlgn="base" hangingPunct="1">
              <a:spcBef>
                <a:spcPct val="20000"/>
              </a:spcBef>
              <a:spcAft>
                <a:spcPct val="0"/>
              </a:spcAft>
              <a:buClr>
                <a:schemeClr val="tx1"/>
              </a:buClr>
              <a:buFont typeface="Wingdings" pitchFamily="2" charset="2"/>
              <a:buChar char="§"/>
              <a:defRPr sz="1000">
                <a:solidFill>
                  <a:schemeClr val="tx1"/>
                </a:solidFill>
                <a:latin typeface="+mn-lt"/>
                <a:ea typeface="+mn-ea"/>
              </a:defRPr>
            </a:lvl9pPr>
          </a:lstStyle>
          <a:p>
            <a:pPr marL="685719" lvl="3" indent="0">
              <a:buNone/>
            </a:pPr>
            <a:endParaRPr lang="en-US" sz="1050" dirty="0"/>
          </a:p>
          <a:p>
            <a:pPr marL="91697" lvl="3" indent="-257175">
              <a:buClr>
                <a:schemeClr val="accent6">
                  <a:lumMod val="50000"/>
                </a:schemeClr>
              </a:buClr>
            </a:pPr>
            <a:r>
              <a:rPr lang="en-US" sz="1800" dirty="0"/>
              <a:t>Modified Accelerated Cost Recovery System (MACRS)</a:t>
            </a:r>
          </a:p>
          <a:p>
            <a:pPr marL="1125039" lvl="5" indent="-257175"/>
            <a:r>
              <a:rPr lang="en-US" sz="1600" dirty="0"/>
              <a:t>Capitalized cost of tangible property is recovered over the specified                                    life by an annual depreciation allowance</a:t>
            </a:r>
          </a:p>
          <a:p>
            <a:pPr marL="1125039" lvl="5" indent="-257175"/>
            <a:r>
              <a:rPr lang="en-US" sz="1600" dirty="0"/>
              <a:t>Allows for faster recovery of asset</a:t>
            </a:r>
          </a:p>
          <a:p>
            <a:pPr marL="1125039" lvl="5" indent="-257175"/>
            <a:endParaRPr lang="en-US" sz="1600" dirty="0"/>
          </a:p>
          <a:p>
            <a:pPr marL="91697" lvl="3" indent="-257175">
              <a:buClr>
                <a:schemeClr val="accent6">
                  <a:lumMod val="50000"/>
                </a:schemeClr>
              </a:buClr>
            </a:pPr>
            <a:r>
              <a:rPr lang="en-US" sz="1800" dirty="0"/>
              <a:t>MACRS 15 or 20 year by technology type</a:t>
            </a:r>
          </a:p>
          <a:p>
            <a:pPr marL="91697" indent="-257175">
              <a:buFont typeface="Arial" panose="020B0604020202020204" pitchFamily="34" charset="0"/>
              <a:buChar char="•"/>
            </a:pPr>
            <a:r>
              <a:rPr lang="en-US" dirty="0"/>
              <a:t>IRS Publication 946</a:t>
            </a:r>
          </a:p>
          <a:p>
            <a:pPr marL="603606" lvl="2" indent="-257175"/>
            <a:r>
              <a:rPr lang="en-US" sz="1800" dirty="0"/>
              <a:t>Table B-2</a:t>
            </a:r>
          </a:p>
          <a:p>
            <a:pPr marL="603606" lvl="2" indent="-257175"/>
            <a:r>
              <a:rPr lang="en-US" sz="1800" dirty="0"/>
              <a:t>Mid-quarter convention; placed in service in Q1</a:t>
            </a:r>
          </a:p>
          <a:p>
            <a:pPr marL="777417" lvl="3" indent="-257175"/>
            <a:endParaRPr lang="en-US" sz="1400" dirty="0"/>
          </a:p>
          <a:p>
            <a:pPr marL="777417" lvl="3" indent="-257175"/>
            <a:endParaRPr lang="en-US" sz="1400" dirty="0"/>
          </a:p>
          <a:p>
            <a:pPr marL="214313" indent="-214313"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665289413"/>
              </p:ext>
            </p:extLst>
          </p:nvPr>
        </p:nvGraphicFramePr>
        <p:xfrm>
          <a:off x="6878639" y="1143000"/>
          <a:ext cx="1803400" cy="5116830"/>
        </p:xfrm>
        <a:graphic>
          <a:graphicData uri="http://schemas.openxmlformats.org/drawingml/2006/table">
            <a:tbl>
              <a:tblPr>
                <a:tableStyleId>{5C22544A-7EE6-4342-B048-85BDC9FD1C3A}</a:tableStyleId>
              </a:tblPr>
              <a:tblGrid>
                <a:gridCol w="901700">
                  <a:extLst>
                    <a:ext uri="{9D8B030D-6E8A-4147-A177-3AD203B41FA5}">
                      <a16:colId xmlns="" xmlns:a16="http://schemas.microsoft.com/office/drawing/2014/main" val="253920566"/>
                    </a:ext>
                  </a:extLst>
                </a:gridCol>
                <a:gridCol w="901700">
                  <a:extLst>
                    <a:ext uri="{9D8B030D-6E8A-4147-A177-3AD203B41FA5}">
                      <a16:colId xmlns="" xmlns:a16="http://schemas.microsoft.com/office/drawing/2014/main" val="3121533503"/>
                    </a:ext>
                  </a:extLst>
                </a:gridCol>
              </a:tblGrid>
              <a:tr h="348175">
                <a:tc>
                  <a:txBody>
                    <a:bodyPr/>
                    <a:lstStyle/>
                    <a:p>
                      <a:pPr algn="ctr" fontAlgn="b"/>
                      <a:r>
                        <a:rPr lang="en-US" sz="1400" u="none" strike="noStrike" dirty="0">
                          <a:effectLst/>
                        </a:rPr>
                        <a:t>15yr MACRS</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20yr MACRS</a:t>
                      </a:r>
                      <a:endParaRPr lang="en-US" sz="14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379066307"/>
                  </a:ext>
                </a:extLst>
              </a:tr>
              <a:tr h="179363">
                <a:tc>
                  <a:txBody>
                    <a:bodyPr/>
                    <a:lstStyle/>
                    <a:p>
                      <a:pPr algn="ctr" fontAlgn="b"/>
                      <a:r>
                        <a:rPr lang="en-US" sz="1400" u="none" strike="noStrike">
                          <a:effectLst/>
                        </a:rPr>
                        <a:t>8.750%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6.563%</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707019908"/>
                  </a:ext>
                </a:extLst>
              </a:tr>
              <a:tr h="179363">
                <a:tc>
                  <a:txBody>
                    <a:bodyPr/>
                    <a:lstStyle/>
                    <a:p>
                      <a:pPr algn="ctr" fontAlgn="b"/>
                      <a:r>
                        <a:rPr lang="en-US" sz="1400" u="none" strike="noStrike">
                          <a:effectLst/>
                        </a:rPr>
                        <a:t>9.130%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7.000%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2701839053"/>
                  </a:ext>
                </a:extLst>
              </a:tr>
              <a:tr h="179363">
                <a:tc>
                  <a:txBody>
                    <a:bodyPr/>
                    <a:lstStyle/>
                    <a:p>
                      <a:pPr algn="ctr" fontAlgn="b"/>
                      <a:r>
                        <a:rPr lang="en-US" sz="1400" u="none" strike="noStrike">
                          <a:effectLst/>
                        </a:rPr>
                        <a:t>8.210%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6.482%</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375487476"/>
                  </a:ext>
                </a:extLst>
              </a:tr>
              <a:tr h="179363">
                <a:tc>
                  <a:txBody>
                    <a:bodyPr/>
                    <a:lstStyle/>
                    <a:p>
                      <a:pPr algn="ctr" fontAlgn="b"/>
                      <a:r>
                        <a:rPr lang="en-US" sz="1400" u="none" strike="noStrike">
                          <a:effectLst/>
                        </a:rPr>
                        <a:t>7.390%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5.996%</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624163233"/>
                  </a:ext>
                </a:extLst>
              </a:tr>
              <a:tr h="179363">
                <a:tc>
                  <a:txBody>
                    <a:bodyPr/>
                    <a:lstStyle/>
                    <a:p>
                      <a:pPr algn="ctr" fontAlgn="b"/>
                      <a:r>
                        <a:rPr lang="en-US" sz="1400" u="none" strike="noStrike">
                          <a:effectLst/>
                        </a:rPr>
                        <a:t>6.650%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5.546%</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815143634"/>
                  </a:ext>
                </a:extLst>
              </a:tr>
              <a:tr h="179363">
                <a:tc>
                  <a:txBody>
                    <a:bodyPr/>
                    <a:lstStyle/>
                    <a:p>
                      <a:pPr algn="ctr" fontAlgn="b"/>
                      <a:r>
                        <a:rPr lang="en-US" sz="1400" u="none" strike="noStrike" dirty="0">
                          <a:effectLst/>
                        </a:rPr>
                        <a:t>5.990%</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5.130%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4043415121"/>
                  </a:ext>
                </a:extLst>
              </a:tr>
              <a:tr h="179363">
                <a:tc>
                  <a:txBody>
                    <a:bodyPr/>
                    <a:lstStyle/>
                    <a:p>
                      <a:pPr algn="ctr" fontAlgn="b"/>
                      <a:r>
                        <a:rPr lang="en-US" sz="1400" u="none" strike="noStrike">
                          <a:effectLst/>
                        </a:rPr>
                        <a:t>5.900%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4.746%</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047543677"/>
                  </a:ext>
                </a:extLst>
              </a:tr>
              <a:tr h="179363">
                <a:tc>
                  <a:txBody>
                    <a:bodyPr/>
                    <a:lstStyle/>
                    <a:p>
                      <a:pPr algn="ctr" fontAlgn="b"/>
                      <a:r>
                        <a:rPr lang="en-US" sz="1400" u="none" strike="noStrike">
                          <a:effectLst/>
                        </a:rPr>
                        <a:t>5.910%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584451869"/>
                  </a:ext>
                </a:extLst>
              </a:tr>
              <a:tr h="179363">
                <a:tc>
                  <a:txBody>
                    <a:bodyPr/>
                    <a:lstStyle/>
                    <a:p>
                      <a:pPr algn="ctr" fontAlgn="b"/>
                      <a:r>
                        <a:rPr lang="en-US" sz="1400" u="none" strike="noStrike">
                          <a:effectLst/>
                        </a:rPr>
                        <a:t>5.900%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86258297"/>
                  </a:ext>
                </a:extLst>
              </a:tr>
              <a:tr h="179363">
                <a:tc>
                  <a:txBody>
                    <a:bodyPr/>
                    <a:lstStyle/>
                    <a:p>
                      <a:pPr algn="ctr" fontAlgn="b"/>
                      <a:r>
                        <a:rPr lang="en-US" sz="1400" u="none" strike="noStrike" dirty="0">
                          <a:effectLst/>
                        </a:rPr>
                        <a:t>5.910%</a:t>
                      </a:r>
                      <a:endParaRPr lang="en-US" sz="14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788498139"/>
                  </a:ext>
                </a:extLst>
              </a:tr>
              <a:tr h="179363">
                <a:tc>
                  <a:txBody>
                    <a:bodyPr/>
                    <a:lstStyle/>
                    <a:p>
                      <a:pPr algn="ctr" fontAlgn="b"/>
                      <a:r>
                        <a:rPr lang="en-US" sz="1400" u="none" strike="noStrike">
                          <a:effectLst/>
                        </a:rPr>
                        <a:t>5.900%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781971242"/>
                  </a:ext>
                </a:extLst>
              </a:tr>
              <a:tr h="179363">
                <a:tc>
                  <a:txBody>
                    <a:bodyPr/>
                    <a:lstStyle/>
                    <a:p>
                      <a:pPr algn="ctr" fontAlgn="b"/>
                      <a:r>
                        <a:rPr lang="en-US" sz="1400" u="none" strike="noStrike">
                          <a:effectLst/>
                        </a:rPr>
                        <a:t>5.910%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4.460%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638729266"/>
                  </a:ext>
                </a:extLst>
              </a:tr>
              <a:tr h="179363">
                <a:tc>
                  <a:txBody>
                    <a:bodyPr/>
                    <a:lstStyle/>
                    <a:p>
                      <a:pPr algn="ctr" fontAlgn="b"/>
                      <a:r>
                        <a:rPr lang="en-US" sz="1400" u="none" strike="noStrike">
                          <a:effectLst/>
                        </a:rPr>
                        <a:t>5.900%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715527364"/>
                  </a:ext>
                </a:extLst>
              </a:tr>
              <a:tr h="179363">
                <a:tc>
                  <a:txBody>
                    <a:bodyPr/>
                    <a:lstStyle/>
                    <a:p>
                      <a:pPr algn="ctr" fontAlgn="b"/>
                      <a:r>
                        <a:rPr lang="en-US" sz="1400" u="none" strike="noStrike">
                          <a:effectLst/>
                        </a:rPr>
                        <a:t>5.910%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4.460%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054805839"/>
                  </a:ext>
                </a:extLst>
              </a:tr>
              <a:tr h="179363">
                <a:tc>
                  <a:txBody>
                    <a:bodyPr/>
                    <a:lstStyle/>
                    <a:p>
                      <a:pPr algn="ctr" fontAlgn="b"/>
                      <a:r>
                        <a:rPr lang="en-US" sz="1400" u="none" strike="noStrike">
                          <a:effectLst/>
                        </a:rPr>
                        <a:t>5.910%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531630775"/>
                  </a:ext>
                </a:extLst>
              </a:tr>
              <a:tr h="179363">
                <a:tc>
                  <a:txBody>
                    <a:bodyPr/>
                    <a:lstStyle/>
                    <a:p>
                      <a:pPr algn="ctr" fontAlgn="b"/>
                      <a:r>
                        <a:rPr lang="en-US" sz="1400" u="none" strike="noStrike">
                          <a:effectLst/>
                        </a:rPr>
                        <a:t>0.740%</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4.460%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3062518279"/>
                  </a:ext>
                </a:extLst>
              </a:tr>
              <a:tr h="179363">
                <a:tc>
                  <a:txBody>
                    <a:bodyPr/>
                    <a:lstStyle/>
                    <a:p>
                      <a:pPr algn="ctr" fontAlgn="b"/>
                      <a:r>
                        <a:rPr lang="en-US" sz="1400" u="none" strike="noStrike">
                          <a:effectLst/>
                        </a:rPr>
                        <a:t>0.0%</a:t>
                      </a:r>
                      <a:endParaRPr lang="en-US" sz="1400" b="0" i="0" u="none" strike="noStrike">
                        <a:solidFill>
                          <a:srgbClr val="C0C0C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836926666"/>
                  </a:ext>
                </a:extLst>
              </a:tr>
              <a:tr h="179363">
                <a:tc>
                  <a:txBody>
                    <a:bodyPr/>
                    <a:lstStyle/>
                    <a:p>
                      <a:pPr algn="ctr" fontAlgn="b"/>
                      <a:r>
                        <a:rPr lang="en-US" sz="1400" u="none" strike="noStrike">
                          <a:effectLst/>
                        </a:rPr>
                        <a:t>0.0%</a:t>
                      </a:r>
                      <a:endParaRPr lang="en-US" sz="1400" b="0" i="0" u="none" strike="noStrike">
                        <a:solidFill>
                          <a:srgbClr val="C0C0C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4.460%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978873675"/>
                  </a:ext>
                </a:extLst>
              </a:tr>
              <a:tr h="179363">
                <a:tc>
                  <a:txBody>
                    <a:bodyPr/>
                    <a:lstStyle/>
                    <a:p>
                      <a:pPr algn="ctr" fontAlgn="b"/>
                      <a:r>
                        <a:rPr lang="en-US" sz="1400" u="none" strike="noStrike">
                          <a:effectLst/>
                        </a:rPr>
                        <a:t>0.0%</a:t>
                      </a:r>
                      <a:endParaRPr lang="en-US" sz="1400" b="0" i="0" u="none" strike="noStrike">
                        <a:solidFill>
                          <a:srgbClr val="C0C0C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4.459%</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4153125433"/>
                  </a:ext>
                </a:extLst>
              </a:tr>
              <a:tr h="179363">
                <a:tc>
                  <a:txBody>
                    <a:bodyPr/>
                    <a:lstStyle/>
                    <a:p>
                      <a:pPr algn="ctr" fontAlgn="b"/>
                      <a:r>
                        <a:rPr lang="en-US" sz="1400" u="none" strike="noStrike">
                          <a:effectLst/>
                        </a:rPr>
                        <a:t>0.0%</a:t>
                      </a:r>
                      <a:endParaRPr lang="en-US" sz="1400" b="0" i="0" u="none" strike="noStrike">
                        <a:solidFill>
                          <a:srgbClr val="C0C0C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4.460%</a:t>
                      </a:r>
                      <a:endParaRPr lang="en-US" sz="1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472049562"/>
                  </a:ext>
                </a:extLst>
              </a:tr>
              <a:tr h="179363">
                <a:tc>
                  <a:txBody>
                    <a:bodyPr/>
                    <a:lstStyle/>
                    <a:p>
                      <a:pPr algn="ctr" fontAlgn="b"/>
                      <a:r>
                        <a:rPr lang="en-US" sz="1400" u="none" strike="noStrike">
                          <a:effectLst/>
                        </a:rPr>
                        <a:t>0.0%</a:t>
                      </a:r>
                      <a:endParaRPr lang="en-US" sz="1400" b="0" i="0" u="none" strike="noStrike">
                        <a:solidFill>
                          <a:srgbClr val="C0C0C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0.565%</a:t>
                      </a:r>
                      <a:endParaRPr lang="en-US" sz="1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 xmlns:a16="http://schemas.microsoft.com/office/drawing/2014/main" val="1183103344"/>
                  </a:ext>
                </a:extLst>
              </a:tr>
            </a:tbl>
          </a:graphicData>
        </a:graphic>
      </p:graphicFrame>
    </p:spTree>
    <p:extLst>
      <p:ext uri="{BB962C8B-B14F-4D97-AF65-F5344CB8AC3E}">
        <p14:creationId xmlns:p14="http://schemas.microsoft.com/office/powerpoint/2010/main" xmlns="" val="26402116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Taxes</a:t>
            </a:r>
            <a:endParaRPr lang="en-US" dirty="0">
              <a:solidFill>
                <a:srgbClr val="7030A0"/>
              </a:solidFill>
            </a:endParaRP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Property taxes will be equal to the product of the assessed value and the appropriate municipal C&amp;I tax rate</a:t>
            </a:r>
          </a:p>
          <a:p>
            <a:pPr marL="285750" indent="-285750">
              <a:buFont typeface="Arial" panose="020B0604020202020204" pitchFamily="34" charset="0"/>
              <a:buChar char="•"/>
            </a:pPr>
            <a:r>
              <a:rPr lang="en-US" dirty="0"/>
              <a:t>C&amp;I rate in Massachusetts has ranged from approximately 0.2-4% in last three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a:t>Federal and State tax rates will be reflected in the ATWACC</a:t>
            </a:r>
          </a:p>
        </p:txBody>
      </p:sp>
      <p:graphicFrame>
        <p:nvGraphicFramePr>
          <p:cNvPr id="5" name="Table 4"/>
          <p:cNvGraphicFramePr>
            <a:graphicFrameLocks noGrp="1"/>
          </p:cNvGraphicFramePr>
          <p:nvPr>
            <p:extLst>
              <p:ext uri="{D42A27DB-BD31-4B8C-83A1-F6EECF244321}">
                <p14:modId xmlns:p14="http://schemas.microsoft.com/office/powerpoint/2010/main" xmlns="" val="1834870950"/>
              </p:ext>
            </p:extLst>
          </p:nvPr>
        </p:nvGraphicFramePr>
        <p:xfrm>
          <a:off x="1600200" y="2546417"/>
          <a:ext cx="5684594" cy="1752600"/>
        </p:xfrm>
        <a:graphic>
          <a:graphicData uri="http://schemas.openxmlformats.org/drawingml/2006/table">
            <a:tbl>
              <a:tblPr firstRow="1" bandRow="1">
                <a:tableStyleId>{5C22544A-7EE6-4342-B048-85BDC9FD1C3A}</a:tableStyleId>
              </a:tblPr>
              <a:tblGrid>
                <a:gridCol w="1033464">
                  <a:extLst>
                    <a:ext uri="{9D8B030D-6E8A-4147-A177-3AD203B41FA5}">
                      <a16:colId xmlns="" xmlns:a16="http://schemas.microsoft.com/office/drawing/2014/main" val="2295928502"/>
                    </a:ext>
                  </a:extLst>
                </a:gridCol>
                <a:gridCol w="1142556">
                  <a:extLst>
                    <a:ext uri="{9D8B030D-6E8A-4147-A177-3AD203B41FA5}">
                      <a16:colId xmlns="" xmlns:a16="http://schemas.microsoft.com/office/drawing/2014/main" val="3704172175"/>
                    </a:ext>
                  </a:extLst>
                </a:gridCol>
                <a:gridCol w="1165035">
                  <a:extLst>
                    <a:ext uri="{9D8B030D-6E8A-4147-A177-3AD203B41FA5}">
                      <a16:colId xmlns="" xmlns:a16="http://schemas.microsoft.com/office/drawing/2014/main" val="1171086289"/>
                    </a:ext>
                  </a:extLst>
                </a:gridCol>
                <a:gridCol w="1059244">
                  <a:extLst>
                    <a:ext uri="{9D8B030D-6E8A-4147-A177-3AD203B41FA5}">
                      <a16:colId xmlns="" xmlns:a16="http://schemas.microsoft.com/office/drawing/2014/main" val="3030619184"/>
                    </a:ext>
                  </a:extLst>
                </a:gridCol>
                <a:gridCol w="1284295">
                  <a:extLst>
                    <a:ext uri="{9D8B030D-6E8A-4147-A177-3AD203B41FA5}">
                      <a16:colId xmlns="" xmlns:a16="http://schemas.microsoft.com/office/drawing/2014/main" val="550086249"/>
                    </a:ext>
                  </a:extLst>
                </a:gridCol>
              </a:tblGrid>
              <a:tr h="370840">
                <a:tc>
                  <a:txBody>
                    <a:bodyPr/>
                    <a:lstStyle/>
                    <a:p>
                      <a:pPr algn="ctr"/>
                      <a:endParaRPr lang="en-US" dirty="0"/>
                    </a:p>
                  </a:txBody>
                  <a:tcPr anchor="ctr"/>
                </a:tc>
                <a:tc>
                  <a:txBody>
                    <a:bodyPr/>
                    <a:lstStyle/>
                    <a:p>
                      <a:pPr algn="ctr"/>
                      <a:r>
                        <a:rPr lang="en-US" dirty="0"/>
                        <a:t>Attleboro</a:t>
                      </a:r>
                    </a:p>
                  </a:txBody>
                  <a:tcPr anchor="ctr"/>
                </a:tc>
                <a:tc>
                  <a:txBody>
                    <a:bodyPr/>
                    <a:lstStyle/>
                    <a:p>
                      <a:pPr algn="ctr"/>
                      <a:r>
                        <a:rPr lang="en-US" dirty="0"/>
                        <a:t>Fall River</a:t>
                      </a:r>
                    </a:p>
                  </a:txBody>
                  <a:tcPr anchor="ctr"/>
                </a:tc>
                <a:tc>
                  <a:txBody>
                    <a:bodyPr/>
                    <a:lstStyle/>
                    <a:p>
                      <a:pPr marL="0" algn="ctr" defTabSz="914293" rtl="0" eaLnBrk="1" fontAlgn="b" latinLnBrk="0" hangingPunct="1"/>
                      <a:r>
                        <a:rPr lang="en-US" sz="1800" b="1" kern="1200" dirty="0">
                          <a:solidFill>
                            <a:schemeClr val="lt1"/>
                          </a:solidFill>
                          <a:latin typeface="+mn-lt"/>
                          <a:ea typeface="+mn-ea"/>
                          <a:cs typeface="+mn-cs"/>
                        </a:rPr>
                        <a:t>Taunton</a:t>
                      </a:r>
                    </a:p>
                  </a:txBody>
                  <a:tcPr anchor="ctr"/>
                </a:tc>
                <a:tc>
                  <a:txBody>
                    <a:bodyPr/>
                    <a:lstStyle/>
                    <a:p>
                      <a:pPr algn="ctr"/>
                      <a:r>
                        <a:rPr lang="en-US" dirty="0"/>
                        <a:t>New Bedford</a:t>
                      </a:r>
                    </a:p>
                  </a:txBody>
                  <a:tcPr anchor="ctr"/>
                </a:tc>
                <a:extLst>
                  <a:ext uri="{0D108BD9-81ED-4DB2-BD59-A6C34878D82A}">
                    <a16:rowId xmlns="" xmlns:a16="http://schemas.microsoft.com/office/drawing/2014/main" val="722739934"/>
                  </a:ext>
                </a:extLst>
              </a:tr>
              <a:tr h="370840">
                <a:tc>
                  <a:txBody>
                    <a:bodyPr/>
                    <a:lstStyle/>
                    <a:p>
                      <a:pPr algn="ctr"/>
                      <a:r>
                        <a:rPr lang="en-US" dirty="0"/>
                        <a:t>2013</a:t>
                      </a:r>
                    </a:p>
                  </a:txBody>
                  <a:tcPr anchor="ctr"/>
                </a:tc>
                <a:tc>
                  <a:txBody>
                    <a:bodyPr/>
                    <a:lstStyle/>
                    <a:p>
                      <a:pPr marL="0" algn="ctr" defTabSz="914293" rtl="0" eaLnBrk="1" fontAlgn="b" latinLnBrk="0" hangingPunct="1"/>
                      <a:r>
                        <a:rPr lang="en-US" sz="1800" kern="1200" dirty="0">
                          <a:solidFill>
                            <a:schemeClr val="dk1"/>
                          </a:solidFill>
                          <a:latin typeface="+mn-lt"/>
                          <a:ea typeface="+mn-ea"/>
                          <a:cs typeface="+mn-cs"/>
                        </a:rPr>
                        <a:t>2.05%</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2.54%</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3.06%</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2.95%</a:t>
                      </a:r>
                    </a:p>
                  </a:txBody>
                  <a:tcPr marL="9525" marR="9525" marT="9525" marB="0" anchor="ctr"/>
                </a:tc>
                <a:extLst>
                  <a:ext uri="{0D108BD9-81ED-4DB2-BD59-A6C34878D82A}">
                    <a16:rowId xmlns="" xmlns:a16="http://schemas.microsoft.com/office/drawing/2014/main" val="1750468869"/>
                  </a:ext>
                </a:extLst>
              </a:tr>
              <a:tr h="370840">
                <a:tc>
                  <a:txBody>
                    <a:bodyPr/>
                    <a:lstStyle/>
                    <a:p>
                      <a:pPr algn="ctr"/>
                      <a:r>
                        <a:rPr lang="en-US" dirty="0"/>
                        <a:t>2014</a:t>
                      </a:r>
                    </a:p>
                  </a:txBody>
                  <a:tcPr anchor="ctr"/>
                </a:tc>
                <a:tc>
                  <a:txBody>
                    <a:bodyPr/>
                    <a:lstStyle/>
                    <a:p>
                      <a:pPr marL="0" algn="ctr" defTabSz="914293" rtl="0" eaLnBrk="1" fontAlgn="b" latinLnBrk="0" hangingPunct="1"/>
                      <a:r>
                        <a:rPr lang="en-US" sz="1800" kern="1200">
                          <a:solidFill>
                            <a:schemeClr val="dk1"/>
                          </a:solidFill>
                          <a:latin typeface="+mn-lt"/>
                          <a:ea typeface="+mn-ea"/>
                          <a:cs typeface="+mn-cs"/>
                        </a:rPr>
                        <a:t>2.16%</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2.67%</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3.12%</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3.11%</a:t>
                      </a:r>
                    </a:p>
                  </a:txBody>
                  <a:tcPr marL="9525" marR="9525" marT="9525" marB="0" anchor="ctr"/>
                </a:tc>
                <a:extLst>
                  <a:ext uri="{0D108BD9-81ED-4DB2-BD59-A6C34878D82A}">
                    <a16:rowId xmlns="" xmlns:a16="http://schemas.microsoft.com/office/drawing/2014/main" val="3322358061"/>
                  </a:ext>
                </a:extLst>
              </a:tr>
              <a:tr h="370840">
                <a:tc>
                  <a:txBody>
                    <a:bodyPr/>
                    <a:lstStyle/>
                    <a:p>
                      <a:pPr algn="ctr"/>
                      <a:r>
                        <a:rPr lang="en-US" dirty="0"/>
                        <a:t>2015</a:t>
                      </a:r>
                    </a:p>
                  </a:txBody>
                  <a:tcPr anchor="ctr"/>
                </a:tc>
                <a:tc>
                  <a:txBody>
                    <a:bodyPr/>
                    <a:lstStyle/>
                    <a:p>
                      <a:pPr marL="0" algn="ctr" defTabSz="914293" rtl="0" eaLnBrk="1" fontAlgn="b" latinLnBrk="0" hangingPunct="1"/>
                      <a:r>
                        <a:rPr lang="en-US" sz="1800" kern="1200" dirty="0">
                          <a:solidFill>
                            <a:schemeClr val="dk1"/>
                          </a:solidFill>
                          <a:latin typeface="+mn-lt"/>
                          <a:ea typeface="+mn-ea"/>
                          <a:cs typeface="+mn-cs"/>
                        </a:rPr>
                        <a:t>2.13%</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2.81%</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3.32%</a:t>
                      </a:r>
                    </a:p>
                  </a:txBody>
                  <a:tcPr marL="9525" marR="9525" marT="9525" marB="0" anchor="ctr"/>
                </a:tc>
                <a:tc>
                  <a:txBody>
                    <a:bodyPr/>
                    <a:lstStyle/>
                    <a:p>
                      <a:pPr marL="0" algn="ctr" defTabSz="914293" rtl="0" eaLnBrk="1" fontAlgn="b" latinLnBrk="0" hangingPunct="1"/>
                      <a:r>
                        <a:rPr lang="en-US" sz="1800" kern="1200" dirty="0">
                          <a:solidFill>
                            <a:schemeClr val="dk1"/>
                          </a:solidFill>
                          <a:latin typeface="+mn-lt"/>
                          <a:ea typeface="+mn-ea"/>
                          <a:cs typeface="+mn-cs"/>
                        </a:rPr>
                        <a:t>3.36%</a:t>
                      </a:r>
                    </a:p>
                  </a:txBody>
                  <a:tcPr marL="9525" marR="9525" marT="9525" marB="0" anchor="ctr"/>
                </a:tc>
                <a:extLst>
                  <a:ext uri="{0D108BD9-81ED-4DB2-BD59-A6C34878D82A}">
                    <a16:rowId xmlns="" xmlns:a16="http://schemas.microsoft.com/office/drawing/2014/main" val="146885752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967721521"/>
              </p:ext>
            </p:extLst>
          </p:nvPr>
        </p:nvGraphicFramePr>
        <p:xfrm>
          <a:off x="3619500" y="4570128"/>
          <a:ext cx="2057400" cy="74168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267743439"/>
                    </a:ext>
                  </a:extLst>
                </a:gridCol>
              </a:tblGrid>
              <a:tr h="370840">
                <a:tc>
                  <a:txBody>
                    <a:bodyPr/>
                    <a:lstStyle/>
                    <a:p>
                      <a:r>
                        <a:rPr lang="en-US" dirty="0"/>
                        <a:t>Recommendation:</a:t>
                      </a:r>
                    </a:p>
                  </a:txBody>
                  <a:tcPr/>
                </a:tc>
                <a:extLst>
                  <a:ext uri="{0D108BD9-81ED-4DB2-BD59-A6C34878D82A}">
                    <a16:rowId xmlns="" xmlns:a16="http://schemas.microsoft.com/office/drawing/2014/main" val="2560042346"/>
                  </a:ext>
                </a:extLst>
              </a:tr>
              <a:tr h="370840">
                <a:tc>
                  <a:txBody>
                    <a:bodyPr/>
                    <a:lstStyle/>
                    <a:p>
                      <a:pPr algn="ctr"/>
                      <a:r>
                        <a:rPr lang="en-US" dirty="0"/>
                        <a:t>3.0%</a:t>
                      </a:r>
                    </a:p>
                  </a:txBody>
                  <a:tcPr/>
                </a:tc>
                <a:extLst>
                  <a:ext uri="{0D108BD9-81ED-4DB2-BD59-A6C34878D82A}">
                    <a16:rowId xmlns="" xmlns:a16="http://schemas.microsoft.com/office/drawing/2014/main" val="220320559"/>
                  </a:ext>
                </a:extLst>
              </a:tr>
            </a:tbl>
          </a:graphicData>
        </a:graphic>
      </p:graphicFrame>
    </p:spTree>
    <p:extLst>
      <p:ext uri="{BB962C8B-B14F-4D97-AF65-F5344CB8AC3E}">
        <p14:creationId xmlns:p14="http://schemas.microsoft.com/office/powerpoint/2010/main" xmlns="" val="3872714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Tax Credits / Investment Tax Credits</a:t>
            </a:r>
          </a:p>
        </p:txBody>
      </p:sp>
      <p:sp>
        <p:nvSpPr>
          <p:cNvPr id="3" name="Content Placeholder 2"/>
          <p:cNvSpPr>
            <a:spLocks noGrp="1"/>
          </p:cNvSpPr>
          <p:nvPr>
            <p:ph idx="1"/>
          </p:nvPr>
        </p:nvSpPr>
        <p:spPr/>
        <p:txBody>
          <a:bodyPr/>
          <a:lstStyle/>
          <a:p>
            <a:pPr marL="214313" indent="-214313">
              <a:buFont typeface="Arial" panose="020B0604020202020204" pitchFamily="34" charset="0"/>
              <a:buChar char="•"/>
            </a:pPr>
            <a:endParaRPr lang="en-US" dirty="0"/>
          </a:p>
          <a:p>
            <a:pPr marL="214313" indent="-214313">
              <a:buFont typeface="Arial" panose="020B0604020202020204" pitchFamily="34" charset="0"/>
              <a:buChar char="•"/>
            </a:pPr>
            <a:r>
              <a:rPr lang="en-US" dirty="0"/>
              <a:t>PTC and ITC both being phased-down in coming years</a:t>
            </a:r>
          </a:p>
          <a:p>
            <a:pPr marL="344051" lvl="1" indent="0">
              <a:buNone/>
            </a:pPr>
            <a:endParaRPr lang="en-US" dirty="0"/>
          </a:p>
          <a:p>
            <a:pPr marL="99629" indent="-214313"/>
            <a:endParaRPr lang="en-US" dirty="0"/>
          </a:p>
          <a:p>
            <a:pPr marL="99629" indent="-214313"/>
            <a:r>
              <a:rPr lang="en-US" dirty="0"/>
              <a:t>Phase-down schedule for ITC:</a:t>
            </a:r>
          </a:p>
        </p:txBody>
      </p:sp>
      <p:graphicFrame>
        <p:nvGraphicFramePr>
          <p:cNvPr id="4" name="Table 3"/>
          <p:cNvGraphicFramePr>
            <a:graphicFrameLocks noGrp="1"/>
          </p:cNvGraphicFramePr>
          <p:nvPr>
            <p:extLst>
              <p:ext uri="{D42A27DB-BD31-4B8C-83A1-F6EECF244321}">
                <p14:modId xmlns:p14="http://schemas.microsoft.com/office/powerpoint/2010/main" xmlns="" val="3101031981"/>
              </p:ext>
            </p:extLst>
          </p:nvPr>
        </p:nvGraphicFramePr>
        <p:xfrm>
          <a:off x="455614" y="3200400"/>
          <a:ext cx="8226423" cy="2289748"/>
        </p:xfrm>
        <a:graphic>
          <a:graphicData uri="http://schemas.openxmlformats.org/drawingml/2006/table">
            <a:tbl>
              <a:tblPr firstRow="1" firstCol="1" bandRow="1">
                <a:tableStyleId>{5C22544A-7EE6-4342-B048-85BDC9FD1C3A}</a:tableStyleId>
              </a:tblPr>
              <a:tblGrid>
                <a:gridCol w="1453459">
                  <a:extLst>
                    <a:ext uri="{9D8B030D-6E8A-4147-A177-3AD203B41FA5}">
                      <a16:colId xmlns="" xmlns:a16="http://schemas.microsoft.com/office/drawing/2014/main" val="2839737996"/>
                    </a:ext>
                  </a:extLst>
                </a:gridCol>
                <a:gridCol w="681726">
                  <a:extLst>
                    <a:ext uri="{9D8B030D-6E8A-4147-A177-3AD203B41FA5}">
                      <a16:colId xmlns="" xmlns:a16="http://schemas.microsoft.com/office/drawing/2014/main" val="3137969525"/>
                    </a:ext>
                  </a:extLst>
                </a:gridCol>
                <a:gridCol w="857115">
                  <a:extLst>
                    <a:ext uri="{9D8B030D-6E8A-4147-A177-3AD203B41FA5}">
                      <a16:colId xmlns="" xmlns:a16="http://schemas.microsoft.com/office/drawing/2014/main" val="4153852140"/>
                    </a:ext>
                  </a:extLst>
                </a:gridCol>
                <a:gridCol w="904060">
                  <a:extLst>
                    <a:ext uri="{9D8B030D-6E8A-4147-A177-3AD203B41FA5}">
                      <a16:colId xmlns="" xmlns:a16="http://schemas.microsoft.com/office/drawing/2014/main" val="2410418036"/>
                    </a:ext>
                  </a:extLst>
                </a:gridCol>
                <a:gridCol w="904060">
                  <a:extLst>
                    <a:ext uri="{9D8B030D-6E8A-4147-A177-3AD203B41FA5}">
                      <a16:colId xmlns="" xmlns:a16="http://schemas.microsoft.com/office/drawing/2014/main" val="2596491828"/>
                    </a:ext>
                  </a:extLst>
                </a:gridCol>
                <a:gridCol w="904060">
                  <a:extLst>
                    <a:ext uri="{9D8B030D-6E8A-4147-A177-3AD203B41FA5}">
                      <a16:colId xmlns="" xmlns:a16="http://schemas.microsoft.com/office/drawing/2014/main" val="3539728603"/>
                    </a:ext>
                  </a:extLst>
                </a:gridCol>
                <a:gridCol w="904060">
                  <a:extLst>
                    <a:ext uri="{9D8B030D-6E8A-4147-A177-3AD203B41FA5}">
                      <a16:colId xmlns="" xmlns:a16="http://schemas.microsoft.com/office/drawing/2014/main" val="495134023"/>
                    </a:ext>
                  </a:extLst>
                </a:gridCol>
                <a:gridCol w="904060">
                  <a:extLst>
                    <a:ext uri="{9D8B030D-6E8A-4147-A177-3AD203B41FA5}">
                      <a16:colId xmlns="" xmlns:a16="http://schemas.microsoft.com/office/drawing/2014/main" val="2365963867"/>
                    </a:ext>
                  </a:extLst>
                </a:gridCol>
                <a:gridCol w="713823">
                  <a:extLst>
                    <a:ext uri="{9D8B030D-6E8A-4147-A177-3AD203B41FA5}">
                      <a16:colId xmlns="" xmlns:a16="http://schemas.microsoft.com/office/drawing/2014/main" val="1432171599"/>
                    </a:ext>
                  </a:extLst>
                </a:gridCol>
              </a:tblGrid>
              <a:tr h="384748">
                <a:tc>
                  <a:txBody>
                    <a:bodyPr/>
                    <a:lstStyle/>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Technology</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12/31/16</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12/31/17</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12/31/18</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12/31/19</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12/31/20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12/31/21</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12/31/22</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Future</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37480565"/>
                  </a:ext>
                </a:extLst>
              </a:tr>
              <a:tr h="384748">
                <a:tc>
                  <a:txBody>
                    <a:bodyPr/>
                    <a:lstStyle/>
                    <a:p>
                      <a:pPr marL="0" marR="0" algn="ctr">
                        <a:spcBef>
                          <a:spcPts val="0"/>
                        </a:spcBef>
                        <a:spcAft>
                          <a:spcPts val="0"/>
                        </a:spcAft>
                      </a:pPr>
                      <a:r>
                        <a:rPr lang="en-US" sz="1100" dirty="0">
                          <a:effectLst/>
                        </a:rPr>
                        <a:t>All solar except hybrid lighting</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26%</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22%</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51038105"/>
                  </a:ext>
                </a:extLst>
              </a:tr>
              <a:tr h="384748">
                <a:tc>
                  <a:txBody>
                    <a:bodyPr/>
                    <a:lstStyle/>
                    <a:p>
                      <a:pPr marL="0" marR="0" algn="ctr">
                        <a:spcBef>
                          <a:spcPts val="0"/>
                        </a:spcBef>
                        <a:spcAft>
                          <a:spcPts val="0"/>
                        </a:spcAft>
                      </a:pPr>
                      <a:r>
                        <a:rPr lang="en-US" sz="1100">
                          <a:effectLst/>
                        </a:rPr>
                        <a:t>Hybrid lighting, fuel cells, small wind</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195255919"/>
                  </a:ext>
                </a:extLst>
              </a:tr>
              <a:tr h="384748">
                <a:tc>
                  <a:txBody>
                    <a:bodyPr/>
                    <a:lstStyle/>
                    <a:p>
                      <a:pPr marL="0" marR="0" algn="ctr">
                        <a:spcBef>
                          <a:spcPts val="0"/>
                        </a:spcBef>
                        <a:spcAft>
                          <a:spcPts val="0"/>
                        </a:spcAft>
                      </a:pPr>
                      <a:r>
                        <a:rPr lang="en-US" sz="1100">
                          <a:effectLst/>
                        </a:rPr>
                        <a:t>Geothermal pumps, microturbines, CHP</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477897866"/>
                  </a:ext>
                </a:extLst>
              </a:tr>
              <a:tr h="366008">
                <a:tc>
                  <a:txBody>
                    <a:bodyPr/>
                    <a:lstStyle/>
                    <a:p>
                      <a:pPr marL="0" marR="0" algn="ctr">
                        <a:spcBef>
                          <a:spcPts val="0"/>
                        </a:spcBef>
                        <a:spcAft>
                          <a:spcPts val="0"/>
                        </a:spcAft>
                      </a:pPr>
                      <a:r>
                        <a:rPr lang="en-US" sz="1100">
                          <a:effectLst/>
                        </a:rPr>
                        <a:t>Geothermal electric</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944933828"/>
                  </a:ext>
                </a:extLst>
              </a:tr>
              <a:tr h="384748">
                <a:tc>
                  <a:txBody>
                    <a:bodyPr/>
                    <a:lstStyle/>
                    <a:p>
                      <a:pPr marL="0" marR="0" algn="ctr">
                        <a:spcBef>
                          <a:spcPts val="0"/>
                        </a:spcBef>
                        <a:spcAft>
                          <a:spcPts val="0"/>
                        </a:spcAft>
                      </a:pPr>
                      <a:r>
                        <a:rPr lang="en-US" sz="1100">
                          <a:effectLst/>
                        </a:rPr>
                        <a:t>Large wind</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30%</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24%</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18%</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12%</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N/A</a:t>
                      </a:r>
                      <a:endParaRPr lang="en-US" sz="110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effectLst/>
                        </a:rPr>
                        <a:t>N/A</a:t>
                      </a:r>
                      <a:endParaRPr lang="en-US" sz="11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244657077"/>
                  </a:ext>
                </a:extLst>
              </a:tr>
            </a:tbl>
          </a:graphicData>
        </a:graphic>
      </p:graphicFrame>
    </p:spTree>
    <p:extLst>
      <p:ext uri="{BB962C8B-B14F-4D97-AF65-F5344CB8AC3E}">
        <p14:creationId xmlns:p14="http://schemas.microsoft.com/office/powerpoint/2010/main" xmlns="" val="2722885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Capital</a:t>
            </a:r>
          </a:p>
        </p:txBody>
      </p:sp>
      <p:sp>
        <p:nvSpPr>
          <p:cNvPr id="3" name="Content Placeholder 2"/>
          <p:cNvSpPr>
            <a:spLocks noGrp="1"/>
          </p:cNvSpPr>
          <p:nvPr>
            <p:ph idx="1"/>
          </p:nvPr>
        </p:nvSpPr>
        <p:spPr/>
        <p:txBody>
          <a:bodyPr/>
          <a:lstStyle/>
          <a:p>
            <a:pPr marL="558364" lvl="1" indent="-214313"/>
            <a:r>
              <a:rPr lang="en-US" sz="1800" dirty="0"/>
              <a:t>Weighted Average Cost of Capital</a:t>
            </a:r>
          </a:p>
          <a:p>
            <a:pPr marL="782174" lvl="2" indent="-214313"/>
            <a:r>
              <a:rPr lang="en-US" sz="1600" dirty="0"/>
              <a:t>Return on Equity</a:t>
            </a:r>
          </a:p>
          <a:p>
            <a:pPr marL="782174" lvl="2" indent="-214313"/>
            <a:r>
              <a:rPr lang="en-US" sz="1600" dirty="0"/>
              <a:t>Cost of Debt</a:t>
            </a:r>
          </a:p>
          <a:p>
            <a:pPr marL="782174" lvl="2" indent="-214313"/>
            <a:r>
              <a:rPr lang="en-US" sz="1600" dirty="0"/>
              <a:t>Debt to Equity Ratio</a:t>
            </a:r>
          </a:p>
          <a:p>
            <a:pPr marL="782174" lvl="2" indent="-214313"/>
            <a:endParaRPr lang="en-US" sz="1600" dirty="0"/>
          </a:p>
          <a:p>
            <a:pPr marL="567861" lvl="2" indent="0" algn="ctr">
              <a:buNone/>
            </a:pPr>
            <a:r>
              <a:rPr lang="en-US" sz="1800" dirty="0"/>
              <a:t>WACC = ROE * Weight of Equity + COD * Weight of Debt</a:t>
            </a:r>
          </a:p>
          <a:p>
            <a:pPr marL="558364" lvl="1" indent="-214313"/>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340670155"/>
              </p:ext>
            </p:extLst>
          </p:nvPr>
        </p:nvGraphicFramePr>
        <p:xfrm>
          <a:off x="2830637" y="3505200"/>
          <a:ext cx="3476378" cy="2700344"/>
        </p:xfrm>
        <a:graphic>
          <a:graphicData uri="http://schemas.openxmlformats.org/drawingml/2006/table">
            <a:tbl>
              <a:tblPr firstRow="1" bandRow="1">
                <a:tableStyleId>{5C22544A-7EE6-4342-B048-85BDC9FD1C3A}</a:tableStyleId>
              </a:tblPr>
              <a:tblGrid>
                <a:gridCol w="1666191">
                  <a:extLst>
                    <a:ext uri="{9D8B030D-6E8A-4147-A177-3AD203B41FA5}">
                      <a16:colId xmlns="" xmlns:a16="http://schemas.microsoft.com/office/drawing/2014/main" val="3102466519"/>
                    </a:ext>
                  </a:extLst>
                </a:gridCol>
                <a:gridCol w="1810187">
                  <a:extLst>
                    <a:ext uri="{9D8B030D-6E8A-4147-A177-3AD203B41FA5}">
                      <a16:colId xmlns="" xmlns:a16="http://schemas.microsoft.com/office/drawing/2014/main" val="2520169600"/>
                    </a:ext>
                  </a:extLst>
                </a:gridCol>
              </a:tblGrid>
              <a:tr h="851460">
                <a:tc>
                  <a:txBody>
                    <a:bodyPr/>
                    <a:lstStyle/>
                    <a:p>
                      <a:pPr algn="ctr"/>
                      <a:endParaRPr lang="en-US" sz="1600" dirty="0"/>
                    </a:p>
                    <a:p>
                      <a:pPr algn="ctr"/>
                      <a:r>
                        <a:rPr lang="en-US" sz="1600" dirty="0"/>
                        <a:t>Input</a:t>
                      </a:r>
                    </a:p>
                  </a:txBody>
                  <a:tcPr marL="68580" marR="68580" marT="34290" marB="34290" anchor="ctr"/>
                </a:tc>
                <a:tc>
                  <a:txBody>
                    <a:bodyPr/>
                    <a:lstStyle/>
                    <a:p>
                      <a:pPr algn="ctr"/>
                      <a:r>
                        <a:rPr lang="en-US" sz="1600" dirty="0"/>
                        <a:t>Preliminary Recommendation</a:t>
                      </a:r>
                    </a:p>
                  </a:txBody>
                  <a:tcPr marL="68580" marR="68580" marT="34290" marB="34290" anchor="ctr"/>
                </a:tc>
                <a:extLst>
                  <a:ext uri="{0D108BD9-81ED-4DB2-BD59-A6C34878D82A}">
                    <a16:rowId xmlns="" xmlns:a16="http://schemas.microsoft.com/office/drawing/2014/main" val="3013815306"/>
                  </a:ext>
                </a:extLst>
              </a:tr>
              <a:tr h="591967">
                <a:tc>
                  <a:txBody>
                    <a:bodyPr/>
                    <a:lstStyle/>
                    <a:p>
                      <a:pPr algn="ctr"/>
                      <a:r>
                        <a:rPr lang="en-US" sz="1600" dirty="0"/>
                        <a:t>Return on Equity</a:t>
                      </a:r>
                    </a:p>
                  </a:txBody>
                  <a:tcPr marL="68580" marR="68580" marT="34290" marB="34290" anchor="ctr"/>
                </a:tc>
                <a:tc>
                  <a:txBody>
                    <a:bodyPr/>
                    <a:lstStyle/>
                    <a:p>
                      <a:pPr algn="ctr"/>
                      <a:r>
                        <a:rPr lang="en-US" sz="1600" dirty="0"/>
                        <a:t>13.4</a:t>
                      </a:r>
                    </a:p>
                  </a:txBody>
                  <a:tcPr marL="68580" marR="68580" marT="34290" marB="34290" anchor="ctr"/>
                </a:tc>
                <a:extLst>
                  <a:ext uri="{0D108BD9-81ED-4DB2-BD59-A6C34878D82A}">
                    <a16:rowId xmlns="" xmlns:a16="http://schemas.microsoft.com/office/drawing/2014/main" val="4177673330"/>
                  </a:ext>
                </a:extLst>
              </a:tr>
              <a:tr h="332475">
                <a:tc>
                  <a:txBody>
                    <a:bodyPr/>
                    <a:lstStyle/>
                    <a:p>
                      <a:pPr algn="ctr"/>
                      <a:r>
                        <a:rPr lang="en-US" sz="1600" dirty="0"/>
                        <a:t>Cost of Debt</a:t>
                      </a:r>
                    </a:p>
                  </a:txBody>
                  <a:tcPr marL="68580" marR="68580" marT="34290" marB="34290" anchor="ctr"/>
                </a:tc>
                <a:tc>
                  <a:txBody>
                    <a:bodyPr/>
                    <a:lstStyle/>
                    <a:p>
                      <a:pPr algn="ctr"/>
                      <a:r>
                        <a:rPr lang="en-US" sz="1600" dirty="0"/>
                        <a:t>7.75</a:t>
                      </a:r>
                    </a:p>
                  </a:txBody>
                  <a:tcPr marL="68580" marR="68580" marT="34290" marB="34290" anchor="ctr"/>
                </a:tc>
                <a:extLst>
                  <a:ext uri="{0D108BD9-81ED-4DB2-BD59-A6C34878D82A}">
                    <a16:rowId xmlns="" xmlns:a16="http://schemas.microsoft.com/office/drawing/2014/main" val="567109821"/>
                  </a:ext>
                </a:extLst>
              </a:tr>
              <a:tr h="591967">
                <a:tc>
                  <a:txBody>
                    <a:bodyPr/>
                    <a:lstStyle/>
                    <a:p>
                      <a:pPr algn="ctr"/>
                      <a:r>
                        <a:rPr lang="en-US" sz="1600" dirty="0"/>
                        <a:t>Debt to Equity Ratio</a:t>
                      </a:r>
                    </a:p>
                  </a:txBody>
                  <a:tcPr marL="68580" marR="68580" marT="34290" marB="34290" anchor="ctr"/>
                </a:tc>
                <a:tc>
                  <a:txBody>
                    <a:bodyPr/>
                    <a:lstStyle/>
                    <a:p>
                      <a:pPr algn="ctr"/>
                      <a:r>
                        <a:rPr lang="en-US" sz="1600" dirty="0"/>
                        <a:t>60/40</a:t>
                      </a:r>
                    </a:p>
                  </a:txBody>
                  <a:tcPr marL="68580" marR="68580" marT="34290" marB="34290" anchor="ctr"/>
                </a:tc>
                <a:extLst>
                  <a:ext uri="{0D108BD9-81ED-4DB2-BD59-A6C34878D82A}">
                    <a16:rowId xmlns="" xmlns:a16="http://schemas.microsoft.com/office/drawing/2014/main" val="1474737987"/>
                  </a:ext>
                </a:extLst>
              </a:tr>
              <a:tr h="332475">
                <a:tc>
                  <a:txBody>
                    <a:bodyPr/>
                    <a:lstStyle/>
                    <a:p>
                      <a:pPr algn="ctr"/>
                      <a:r>
                        <a:rPr lang="en-US" sz="1600" dirty="0"/>
                        <a:t>WACC</a:t>
                      </a:r>
                    </a:p>
                  </a:txBody>
                  <a:tcPr marL="68580" marR="68580" marT="34290" marB="34290" anchor="ctr"/>
                </a:tc>
                <a:tc>
                  <a:txBody>
                    <a:bodyPr/>
                    <a:lstStyle/>
                    <a:p>
                      <a:pPr algn="ctr"/>
                      <a:r>
                        <a:rPr lang="en-US" sz="1600" dirty="0"/>
                        <a:t>10.0</a:t>
                      </a:r>
                    </a:p>
                  </a:txBody>
                  <a:tcPr marL="68580" marR="68580" marT="34290" marB="34290" anchor="ctr"/>
                </a:tc>
                <a:extLst>
                  <a:ext uri="{0D108BD9-81ED-4DB2-BD59-A6C34878D82A}">
                    <a16:rowId xmlns="" xmlns:a16="http://schemas.microsoft.com/office/drawing/2014/main" val="1888659196"/>
                  </a:ext>
                </a:extLst>
              </a:tr>
            </a:tbl>
          </a:graphicData>
        </a:graphic>
      </p:graphicFrame>
    </p:spTree>
    <p:extLst>
      <p:ext uri="{BB962C8B-B14F-4D97-AF65-F5344CB8AC3E}">
        <p14:creationId xmlns:p14="http://schemas.microsoft.com/office/powerpoint/2010/main" xmlns="" val="37849278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Peer Group – Cost of Capital	</a:t>
            </a:r>
          </a:p>
        </p:txBody>
      </p:sp>
      <p:sp>
        <p:nvSpPr>
          <p:cNvPr id="3" name="Content Placeholder 2"/>
          <p:cNvSpPr>
            <a:spLocks noGrp="1"/>
          </p:cNvSpPr>
          <p:nvPr>
            <p:ph idx="1"/>
          </p:nvPr>
        </p:nvSpPr>
        <p:spPr/>
        <p:txBody>
          <a:bodyPr/>
          <a:lstStyle/>
          <a:p>
            <a:pPr marL="214313" indent="-214313">
              <a:buFont typeface="Arial" panose="020B0604020202020204" pitchFamily="34" charset="0"/>
              <a:buChar char="•"/>
            </a:pPr>
            <a:r>
              <a:rPr lang="en-US" dirty="0"/>
              <a:t>Cost of capital inputs should reflect risk of future cash flows over the life of the project</a:t>
            </a:r>
          </a:p>
          <a:p>
            <a:pPr marL="214313" indent="-214313">
              <a:buFont typeface="Arial" panose="020B0604020202020204" pitchFamily="34" charset="0"/>
              <a:buChar char="•"/>
            </a:pPr>
            <a:r>
              <a:rPr lang="en-US" dirty="0"/>
              <a:t>No PPA reflected in revenue streams</a:t>
            </a:r>
          </a:p>
          <a:p>
            <a:pPr marL="214313" indent="-214313">
              <a:buFont typeface="Arial" panose="020B0604020202020204" pitchFamily="34" charset="0"/>
              <a:buChar char="•"/>
            </a:pPr>
            <a:r>
              <a:rPr lang="en-US" dirty="0"/>
              <a:t>Generally, project-specific costs of capital are not publicly available</a:t>
            </a:r>
          </a:p>
          <a:p>
            <a:pPr marL="214313" indent="-214313">
              <a:buFont typeface="Arial" panose="020B0604020202020204" pitchFamily="34" charset="0"/>
              <a:buChar char="•"/>
            </a:pPr>
            <a:r>
              <a:rPr lang="en-US" dirty="0"/>
              <a:t>Appropriate cost of capital for the CONE resource is bounded by publicly available data subject to reasonable adjustments</a:t>
            </a:r>
          </a:p>
          <a:p>
            <a:pPr marL="214313" indent="-214313">
              <a:buFont typeface="Arial" panose="020B0604020202020204" pitchFamily="34" charset="0"/>
              <a:buChar char="•"/>
            </a:pPr>
            <a:r>
              <a:rPr lang="en-US" dirty="0"/>
              <a:t>Peer group: </a:t>
            </a:r>
          </a:p>
          <a:p>
            <a:pPr marL="558364" lvl="1" indent="-214313"/>
            <a:r>
              <a:rPr lang="en-US" dirty="0"/>
              <a:t>Pure-play merchant generation companies</a:t>
            </a:r>
          </a:p>
          <a:p>
            <a:pPr marL="558364" lvl="1" indent="-214313"/>
            <a:r>
              <a:rPr lang="en-US" dirty="0"/>
              <a:t>Publicly traded</a:t>
            </a:r>
            <a:endParaRPr lang="en-US" sz="2000" dirty="0"/>
          </a:p>
          <a:p>
            <a:pPr marL="558364" lvl="1" indent="-214313"/>
            <a:endParaRPr lang="en-US" dirty="0"/>
          </a:p>
          <a:p>
            <a:pPr marL="344051" lvl="1" indent="0">
              <a:buNone/>
            </a:pPr>
            <a:endParaRPr lang="en-US" dirty="0">
              <a:solidFill>
                <a:srgbClr val="FF0000"/>
              </a:solidFill>
            </a:endParaRPr>
          </a:p>
          <a:p>
            <a:pPr marL="558364" lvl="1" indent="-214313"/>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877788628"/>
              </p:ext>
            </p:extLst>
          </p:nvPr>
        </p:nvGraphicFramePr>
        <p:xfrm>
          <a:off x="5486400" y="3505200"/>
          <a:ext cx="1675664" cy="2057400"/>
        </p:xfrm>
        <a:graphic>
          <a:graphicData uri="http://schemas.openxmlformats.org/drawingml/2006/table">
            <a:tbl>
              <a:tblPr firstRow="1" bandRow="1">
                <a:tableStyleId>{5C22544A-7EE6-4342-B048-85BDC9FD1C3A}</a:tableStyleId>
              </a:tblPr>
              <a:tblGrid>
                <a:gridCol w="1675664">
                  <a:extLst>
                    <a:ext uri="{9D8B030D-6E8A-4147-A177-3AD203B41FA5}">
                      <a16:colId xmlns="" xmlns:a16="http://schemas.microsoft.com/office/drawing/2014/main" val="2520285685"/>
                    </a:ext>
                  </a:extLst>
                </a:gridCol>
              </a:tblGrid>
              <a:tr h="278130">
                <a:tc>
                  <a:txBody>
                    <a:bodyPr/>
                    <a:lstStyle/>
                    <a:p>
                      <a:pPr algn="ctr"/>
                      <a:r>
                        <a:rPr lang="en-US" sz="1800" dirty="0"/>
                        <a:t>Peer Group</a:t>
                      </a:r>
                    </a:p>
                  </a:txBody>
                  <a:tcPr marL="68580" marR="68580" marT="34290" marB="34290" anchor="ctr"/>
                </a:tc>
                <a:extLst>
                  <a:ext uri="{0D108BD9-81ED-4DB2-BD59-A6C34878D82A}">
                    <a16:rowId xmlns="" xmlns:a16="http://schemas.microsoft.com/office/drawing/2014/main" val="1250762380"/>
                  </a:ext>
                </a:extLst>
              </a:tr>
              <a:tr h="278130">
                <a:tc>
                  <a:txBody>
                    <a:bodyPr/>
                    <a:lstStyle/>
                    <a:p>
                      <a:pPr algn="ctr"/>
                      <a:r>
                        <a:rPr lang="en-US" sz="1800" dirty="0"/>
                        <a:t>Talen</a:t>
                      </a:r>
                    </a:p>
                  </a:txBody>
                  <a:tcPr marL="68580" marR="68580" marT="34290" marB="34290" anchor="ctr"/>
                </a:tc>
                <a:extLst>
                  <a:ext uri="{0D108BD9-81ED-4DB2-BD59-A6C34878D82A}">
                    <a16:rowId xmlns="" xmlns:a16="http://schemas.microsoft.com/office/drawing/2014/main" val="2076403448"/>
                  </a:ext>
                </a:extLst>
              </a:tr>
              <a:tr h="278130">
                <a:tc>
                  <a:txBody>
                    <a:bodyPr/>
                    <a:lstStyle/>
                    <a:p>
                      <a:pPr algn="ctr"/>
                      <a:r>
                        <a:rPr lang="en-US" sz="1800" dirty="0"/>
                        <a:t>AES</a:t>
                      </a:r>
                    </a:p>
                  </a:txBody>
                  <a:tcPr marL="68580" marR="68580" marT="34290" marB="34290" anchor="ctr"/>
                </a:tc>
                <a:extLst>
                  <a:ext uri="{0D108BD9-81ED-4DB2-BD59-A6C34878D82A}">
                    <a16:rowId xmlns="" xmlns:a16="http://schemas.microsoft.com/office/drawing/2014/main" val="3158185934"/>
                  </a:ext>
                </a:extLst>
              </a:tr>
              <a:tr h="278130">
                <a:tc>
                  <a:txBody>
                    <a:bodyPr/>
                    <a:lstStyle/>
                    <a:p>
                      <a:pPr algn="ctr"/>
                      <a:r>
                        <a:rPr lang="en-US" sz="1800" dirty="0"/>
                        <a:t>Dynegy</a:t>
                      </a:r>
                    </a:p>
                  </a:txBody>
                  <a:tcPr marL="68580" marR="68580" marT="34290" marB="34290" anchor="ctr"/>
                </a:tc>
                <a:extLst>
                  <a:ext uri="{0D108BD9-81ED-4DB2-BD59-A6C34878D82A}">
                    <a16:rowId xmlns="" xmlns:a16="http://schemas.microsoft.com/office/drawing/2014/main" val="226566822"/>
                  </a:ext>
                </a:extLst>
              </a:tr>
              <a:tr h="278130">
                <a:tc>
                  <a:txBody>
                    <a:bodyPr/>
                    <a:lstStyle/>
                    <a:p>
                      <a:pPr algn="ctr"/>
                      <a:r>
                        <a:rPr lang="en-US" sz="1800" dirty="0"/>
                        <a:t>Calpine</a:t>
                      </a:r>
                    </a:p>
                  </a:txBody>
                  <a:tcPr marL="68580" marR="68580" marT="34290" marB="34290" anchor="ctr"/>
                </a:tc>
                <a:extLst>
                  <a:ext uri="{0D108BD9-81ED-4DB2-BD59-A6C34878D82A}">
                    <a16:rowId xmlns="" xmlns:a16="http://schemas.microsoft.com/office/drawing/2014/main" val="2892142931"/>
                  </a:ext>
                </a:extLst>
              </a:tr>
              <a:tr h="278130">
                <a:tc>
                  <a:txBody>
                    <a:bodyPr/>
                    <a:lstStyle/>
                    <a:p>
                      <a:pPr algn="ctr"/>
                      <a:r>
                        <a:rPr lang="en-US" sz="1800" dirty="0"/>
                        <a:t>NRG Energy</a:t>
                      </a:r>
                    </a:p>
                  </a:txBody>
                  <a:tcPr marL="68580" marR="68580" marT="34290" marB="34290" anchor="ctr"/>
                </a:tc>
                <a:extLst>
                  <a:ext uri="{0D108BD9-81ED-4DB2-BD59-A6C34878D82A}">
                    <a16:rowId xmlns="" xmlns:a16="http://schemas.microsoft.com/office/drawing/2014/main" val="2865822073"/>
                  </a:ext>
                </a:extLst>
              </a:tr>
            </a:tbl>
          </a:graphicData>
        </a:graphic>
      </p:graphicFrame>
    </p:spTree>
    <p:extLst>
      <p:ext uri="{BB962C8B-B14F-4D97-AF65-F5344CB8AC3E}">
        <p14:creationId xmlns:p14="http://schemas.microsoft.com/office/powerpoint/2010/main" xmlns="" val="3126353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Debt</a:t>
            </a:r>
          </a:p>
        </p:txBody>
      </p:sp>
      <p:sp>
        <p:nvSpPr>
          <p:cNvPr id="3" name="Content Placeholder 2"/>
          <p:cNvSpPr>
            <a:spLocks noGrp="1"/>
          </p:cNvSpPr>
          <p:nvPr>
            <p:ph idx="1"/>
          </p:nvPr>
        </p:nvSpPr>
        <p:spPr/>
        <p:txBody>
          <a:bodyPr/>
          <a:lstStyle/>
          <a:p>
            <a:pPr marL="214313" indent="-214313">
              <a:buFont typeface="Arial" panose="020B0604020202020204" pitchFamily="34" charset="0"/>
              <a:buChar char="•"/>
            </a:pPr>
            <a:r>
              <a:rPr lang="en-US" dirty="0"/>
              <a:t>Generic corporate bond yields</a:t>
            </a:r>
          </a:p>
          <a:p>
            <a:pPr marL="214313" indent="-214313">
              <a:buFont typeface="Arial" panose="020B0604020202020204" pitchFamily="34" charset="0"/>
              <a:buChar char="•"/>
            </a:pPr>
            <a:r>
              <a:rPr lang="en-US" dirty="0"/>
              <a:t>Recommendation: 7.75%</a:t>
            </a:r>
          </a:p>
          <a:p>
            <a:pPr marL="214313" indent="-214313">
              <a:buFont typeface="Arial" panose="020B0604020202020204" pitchFamily="34" charset="0"/>
              <a:buChar char="•"/>
            </a:pPr>
            <a:r>
              <a:rPr lang="en-US" dirty="0"/>
              <a:t>Generally consistent with “B” rating</a:t>
            </a:r>
          </a:p>
          <a:p>
            <a:pPr marL="214313" indent="-214313">
              <a:buFont typeface="Arial" panose="020B0604020202020204" pitchFamily="34" charset="0"/>
              <a:buChar char="•"/>
            </a:pPr>
            <a:endParaRPr lang="en-US" dirty="0"/>
          </a:p>
          <a:p>
            <a:pPr marL="558364" lvl="1" indent="-214313"/>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17841945"/>
              </p:ext>
            </p:extLst>
          </p:nvPr>
        </p:nvGraphicFramePr>
        <p:xfrm>
          <a:off x="455613" y="2883331"/>
          <a:ext cx="3130356" cy="1284809"/>
        </p:xfrm>
        <a:graphic>
          <a:graphicData uri="http://schemas.openxmlformats.org/drawingml/2006/table">
            <a:tbl>
              <a:tblPr firstRow="1" bandRow="1">
                <a:tableStyleId>{5C22544A-7EE6-4342-B048-85BDC9FD1C3A}</a:tableStyleId>
              </a:tblPr>
              <a:tblGrid>
                <a:gridCol w="1601787">
                  <a:extLst>
                    <a:ext uri="{9D8B030D-6E8A-4147-A177-3AD203B41FA5}">
                      <a16:colId xmlns="" xmlns:a16="http://schemas.microsoft.com/office/drawing/2014/main" val="13756669"/>
                    </a:ext>
                  </a:extLst>
                </a:gridCol>
                <a:gridCol w="684848">
                  <a:extLst>
                    <a:ext uri="{9D8B030D-6E8A-4147-A177-3AD203B41FA5}">
                      <a16:colId xmlns="" xmlns:a16="http://schemas.microsoft.com/office/drawing/2014/main" val="3359633730"/>
                    </a:ext>
                  </a:extLst>
                </a:gridCol>
                <a:gridCol w="843721">
                  <a:extLst>
                    <a:ext uri="{9D8B030D-6E8A-4147-A177-3AD203B41FA5}">
                      <a16:colId xmlns="" xmlns:a16="http://schemas.microsoft.com/office/drawing/2014/main" val="368236652"/>
                    </a:ext>
                  </a:extLst>
                </a:gridCol>
              </a:tblGrid>
              <a:tr h="247367">
                <a:tc>
                  <a:txBody>
                    <a:bodyPr/>
                    <a:lstStyle/>
                    <a:p>
                      <a:pPr algn="ctr"/>
                      <a:endParaRPr lang="en-US" sz="1600" dirty="0"/>
                    </a:p>
                  </a:txBody>
                  <a:tcPr marL="68580" marR="68580" marT="34290" marB="34290" anchor="ctr"/>
                </a:tc>
                <a:tc>
                  <a:txBody>
                    <a:bodyPr/>
                    <a:lstStyle/>
                    <a:p>
                      <a:pPr algn="ctr"/>
                      <a:r>
                        <a:rPr lang="en-US" sz="1600" dirty="0"/>
                        <a:t>B</a:t>
                      </a:r>
                    </a:p>
                  </a:txBody>
                  <a:tcPr marL="68580" marR="68580" marT="34290" marB="34290" anchor="ctr"/>
                </a:tc>
                <a:tc>
                  <a:txBody>
                    <a:bodyPr/>
                    <a:lstStyle/>
                    <a:p>
                      <a:pPr algn="ctr"/>
                      <a:r>
                        <a:rPr lang="en-US" sz="1600" dirty="0"/>
                        <a:t>BB</a:t>
                      </a:r>
                    </a:p>
                  </a:txBody>
                  <a:tcPr marL="68580" marR="68580" marT="34290" marB="34290" anchor="ctr"/>
                </a:tc>
                <a:extLst>
                  <a:ext uri="{0D108BD9-81ED-4DB2-BD59-A6C34878D82A}">
                    <a16:rowId xmlns="" xmlns:a16="http://schemas.microsoft.com/office/drawing/2014/main" val="3730008013"/>
                  </a:ext>
                </a:extLst>
              </a:tr>
              <a:tr h="416129">
                <a:tc>
                  <a:txBody>
                    <a:bodyPr/>
                    <a:lstStyle/>
                    <a:p>
                      <a:pPr algn="ctr"/>
                      <a:r>
                        <a:rPr lang="en-US" sz="1600" dirty="0"/>
                        <a:t>2016 Average</a:t>
                      </a:r>
                    </a:p>
                  </a:txBody>
                  <a:tcPr marL="68580" marR="68580" marT="34290" marB="34290" anchor="ctr"/>
                </a:tc>
                <a:tc>
                  <a:txBody>
                    <a:bodyPr/>
                    <a:lstStyle/>
                    <a:p>
                      <a:pPr algn="ctr"/>
                      <a:r>
                        <a:rPr lang="en-US" sz="1600" dirty="0"/>
                        <a:t>8.12%</a:t>
                      </a:r>
                    </a:p>
                  </a:txBody>
                  <a:tcPr marL="68580" marR="68580" marT="34290" marB="34290" anchor="ctr"/>
                </a:tc>
                <a:tc>
                  <a:txBody>
                    <a:bodyPr/>
                    <a:lstStyle/>
                    <a:p>
                      <a:pPr algn="ctr"/>
                      <a:r>
                        <a:rPr lang="en-US" sz="1600" dirty="0"/>
                        <a:t>5.59%</a:t>
                      </a:r>
                    </a:p>
                  </a:txBody>
                  <a:tcPr marL="68580" marR="68580" marT="34290" marB="34290" anchor="ctr"/>
                </a:tc>
                <a:extLst>
                  <a:ext uri="{0D108BD9-81ED-4DB2-BD59-A6C34878D82A}">
                    <a16:rowId xmlns="" xmlns:a16="http://schemas.microsoft.com/office/drawing/2014/main" val="1799467962"/>
                  </a:ext>
                </a:extLst>
              </a:tr>
              <a:tr h="434563">
                <a:tc>
                  <a:txBody>
                    <a:bodyPr/>
                    <a:lstStyle/>
                    <a:p>
                      <a:pPr algn="ctr"/>
                      <a:r>
                        <a:rPr lang="en-US" sz="1600" dirty="0"/>
                        <a:t>Recommendation</a:t>
                      </a:r>
                    </a:p>
                  </a:txBody>
                  <a:tcPr marL="68580" marR="68580" marT="34290" marB="34290" anchor="ctr"/>
                </a:tc>
                <a:tc gridSpan="2">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600" dirty="0"/>
                        <a:t>  7.75%</a:t>
                      </a:r>
                    </a:p>
                    <a:p>
                      <a:pPr algn="ctr"/>
                      <a:endParaRPr lang="en-US" sz="1600" dirty="0"/>
                    </a:p>
                  </a:txBody>
                  <a:tcPr marL="68580" marR="68580" marT="34290" marB="34290" anchor="ctr"/>
                </a:tc>
                <a:tc hMerge="1">
                  <a:txBody>
                    <a:bodyPr/>
                    <a:lstStyle/>
                    <a:p>
                      <a:endParaRPr lang="en-US" dirty="0"/>
                    </a:p>
                  </a:txBody>
                  <a:tcPr/>
                </a:tc>
                <a:extLst>
                  <a:ext uri="{0D108BD9-81ED-4DB2-BD59-A6C34878D82A}">
                    <a16:rowId xmlns="" xmlns:a16="http://schemas.microsoft.com/office/drawing/2014/main" val="182489199"/>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xmlns="" val="3446342495"/>
              </p:ext>
            </p:extLst>
          </p:nvPr>
        </p:nvGraphicFramePr>
        <p:xfrm>
          <a:off x="3810000" y="2514600"/>
          <a:ext cx="4872039" cy="324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301991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CONE: Resources Screened and Recommendations</a:t>
            </a:r>
          </a:p>
        </p:txBody>
      </p:sp>
      <p:sp>
        <p:nvSpPr>
          <p:cNvPr id="3" name="Content Placeholder 2"/>
          <p:cNvSpPr>
            <a:spLocks noGrp="1"/>
          </p:cNvSpPr>
          <p:nvPr>
            <p:ph type="body" sz="quarter" idx="10"/>
          </p:nvPr>
        </p:nvSpPr>
        <p:spPr>
          <a:xfrm>
            <a:off x="457200" y="1066800"/>
            <a:ext cx="8229600" cy="4876800"/>
          </a:xfrm>
        </p:spPr>
        <p:txBody>
          <a:bodyPr>
            <a:normAutofit/>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t>Gas-fired resources that pass the screening criteria for a full bottoms up evaluation:</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Simple cycle gas turbine(s)</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400" dirty="0"/>
              <a:t>GE 7HA.02</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400" dirty="0"/>
              <a:t>GE LM6000</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400" dirty="0"/>
              <a:t>GE LMS100</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Combined cycle gas turbines</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400" dirty="0"/>
              <a:t>GE7HA.02 1x1</a:t>
            </a:r>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t>Other technologies and manufacturers were considered but will not be fully evaluated</a:t>
            </a:r>
            <a:endParaRPr lang="en-US" sz="1600" dirty="0">
              <a:solidFill>
                <a:srgbClr val="0070C0"/>
              </a:solidFill>
            </a:endParaRPr>
          </a:p>
          <a:p>
            <a:pPr marL="457200" lvl="2" indent="0">
              <a:lnSpc>
                <a:spcPct val="134000"/>
              </a:lnSpc>
              <a:spcBef>
                <a:spcPts val="0"/>
              </a:spcBef>
              <a:spcAft>
                <a:spcPts val="0"/>
              </a:spcAft>
              <a:buClr>
                <a:schemeClr val="accent6">
                  <a:lumMod val="50000"/>
                </a:schemeClr>
              </a:buClr>
              <a:buNone/>
            </a:pPr>
            <a:endParaRPr lang="en-US" sz="17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p:txBody>
      </p:sp>
    </p:spTree>
    <p:extLst>
      <p:ext uri="{BB962C8B-B14F-4D97-AF65-F5344CB8AC3E}">
        <p14:creationId xmlns:p14="http://schemas.microsoft.com/office/powerpoint/2010/main" xmlns="" val="2548569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 on Equity</a:t>
            </a:r>
          </a:p>
        </p:txBody>
      </p:sp>
      <p:sp>
        <p:nvSpPr>
          <p:cNvPr id="3" name="Content Placeholder 2"/>
          <p:cNvSpPr>
            <a:spLocks noGrp="1"/>
          </p:cNvSpPr>
          <p:nvPr>
            <p:ph idx="1"/>
          </p:nvPr>
        </p:nvSpPr>
        <p:spPr/>
        <p:txBody>
          <a:bodyPr/>
          <a:lstStyle/>
          <a:p>
            <a:pPr marL="214313" indent="-214313">
              <a:buFont typeface="Arial" panose="020B0604020202020204" pitchFamily="34" charset="0"/>
              <a:buChar char="•"/>
            </a:pPr>
            <a:r>
              <a:rPr lang="en-US" sz="1600" dirty="0"/>
              <a:t>Reflects investor’s willingness to take equity stake in ownership</a:t>
            </a:r>
          </a:p>
          <a:p>
            <a:pPr marL="214313" indent="-214313">
              <a:buFont typeface="Arial" panose="020B0604020202020204" pitchFamily="34" charset="0"/>
              <a:buChar char="•"/>
            </a:pPr>
            <a:r>
              <a:rPr lang="en-US" sz="1600" dirty="0"/>
              <a:t>Capital Asset Pricing Model (CAPM): where common equity investors are deemed to measure their required return based on a risk free rate of return plus compensation for the relative risk of a specific security in relation to the broader market.  This model may be expressed as:</a:t>
            </a:r>
            <a:endParaRPr lang="en-US" sz="1100" dirty="0"/>
          </a:p>
          <a:p>
            <a:pPr lvl="2">
              <a:buNone/>
            </a:pPr>
            <a:r>
              <a:rPr lang="en-US" dirty="0"/>
              <a:t>	</a:t>
            </a:r>
            <a:r>
              <a:rPr lang="en-US" sz="1800" dirty="0"/>
              <a:t>R</a:t>
            </a:r>
            <a:r>
              <a:rPr lang="en-US" sz="1800" baseline="-25000" dirty="0"/>
              <a:t>e</a:t>
            </a:r>
            <a:r>
              <a:rPr lang="en-US" sz="1800" dirty="0"/>
              <a:t>  =  </a:t>
            </a:r>
            <a:r>
              <a:rPr lang="en-US" sz="1800" dirty="0" err="1"/>
              <a:t>R</a:t>
            </a:r>
            <a:r>
              <a:rPr lang="en-US" sz="1800" baseline="-25000" dirty="0" err="1"/>
              <a:t>f</a:t>
            </a:r>
            <a:r>
              <a:rPr lang="en-US" sz="1800" dirty="0"/>
              <a:t> + β (R</a:t>
            </a:r>
            <a:r>
              <a:rPr lang="en-US" sz="1800" baseline="-25000" dirty="0"/>
              <a:t>m</a:t>
            </a:r>
            <a:r>
              <a:rPr lang="en-US" sz="1800" dirty="0"/>
              <a:t> – </a:t>
            </a:r>
            <a:r>
              <a:rPr lang="en-US" sz="1800" dirty="0" err="1"/>
              <a:t>R</a:t>
            </a:r>
            <a:r>
              <a:rPr lang="en-US" sz="1800" baseline="-25000" dirty="0" err="1"/>
              <a:t>f</a:t>
            </a:r>
            <a:r>
              <a:rPr lang="en-US" sz="1800" dirty="0"/>
              <a:t>)</a:t>
            </a:r>
          </a:p>
          <a:p>
            <a:pPr lvl="2">
              <a:buNone/>
            </a:pPr>
            <a:r>
              <a:rPr lang="en-US" dirty="0"/>
              <a:t>		where:</a:t>
            </a:r>
          </a:p>
          <a:p>
            <a:pPr marL="453972" lvl="2" indent="0">
              <a:buNone/>
            </a:pPr>
            <a:r>
              <a:rPr lang="en-US" sz="1100" dirty="0"/>
              <a:t>R</a:t>
            </a:r>
            <a:r>
              <a:rPr lang="en-US" sz="1100" baseline="-25000" dirty="0"/>
              <a:t>e</a:t>
            </a:r>
            <a:r>
              <a:rPr lang="en-US" sz="1100" dirty="0"/>
              <a:t>  = the required return on equity</a:t>
            </a:r>
          </a:p>
          <a:p>
            <a:pPr marL="453972" lvl="2" indent="0">
              <a:buNone/>
            </a:pPr>
            <a:r>
              <a:rPr lang="en-US" sz="1100" dirty="0" err="1"/>
              <a:t>R</a:t>
            </a:r>
            <a:r>
              <a:rPr lang="en-US" sz="1100" baseline="-25000" dirty="0" err="1"/>
              <a:t>f</a:t>
            </a:r>
            <a:r>
              <a:rPr lang="en-US" sz="1100" dirty="0"/>
              <a:t>  = the risk free rate of return</a:t>
            </a:r>
          </a:p>
          <a:p>
            <a:pPr marL="453972" lvl="2" indent="0">
              <a:buNone/>
            </a:pPr>
            <a:r>
              <a:rPr lang="en-US" sz="1100" dirty="0"/>
              <a:t>R</a:t>
            </a:r>
            <a:r>
              <a:rPr lang="en-US" sz="1100" baseline="-25000" dirty="0"/>
              <a:t>m</a:t>
            </a:r>
            <a:r>
              <a:rPr lang="en-US" sz="1100" dirty="0"/>
              <a:t> = the return required for the market as a whole</a:t>
            </a:r>
          </a:p>
          <a:p>
            <a:pPr marL="453972" lvl="2" indent="0">
              <a:buNone/>
            </a:pPr>
            <a:r>
              <a:rPr lang="en-US" sz="1100" dirty="0"/>
              <a:t>β    = Beta, a measure of the covariance between the returns (dividends plus capital gains) of the market average and those of a specific security.  </a:t>
            </a:r>
            <a:endParaRPr lang="en-US" dirty="0"/>
          </a:p>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a:p>
            <a:pPr marL="344051"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2881807794"/>
              </p:ext>
            </p:extLst>
          </p:nvPr>
        </p:nvGraphicFramePr>
        <p:xfrm>
          <a:off x="5181600" y="2743200"/>
          <a:ext cx="2040467" cy="685800"/>
        </p:xfrm>
        <a:graphic>
          <a:graphicData uri="http://schemas.openxmlformats.org/drawingml/2006/table">
            <a:tbl>
              <a:tblPr firstRow="1" bandRow="1">
                <a:tableStyleId>{5C22544A-7EE6-4342-B048-85BDC9FD1C3A}</a:tableStyleId>
              </a:tblPr>
              <a:tblGrid>
                <a:gridCol w="2040467">
                  <a:extLst>
                    <a:ext uri="{9D8B030D-6E8A-4147-A177-3AD203B41FA5}">
                      <a16:colId xmlns="" xmlns:a16="http://schemas.microsoft.com/office/drawing/2014/main" val="3927878997"/>
                    </a:ext>
                  </a:extLst>
                </a:gridCol>
              </a:tblGrid>
              <a:tr h="342900">
                <a:tc>
                  <a:txBody>
                    <a:bodyPr/>
                    <a:lstStyle/>
                    <a:p>
                      <a:r>
                        <a:rPr lang="en-US" sz="1800" dirty="0"/>
                        <a:t>Recommendation:</a:t>
                      </a:r>
                    </a:p>
                  </a:txBody>
                  <a:tcPr marL="68580" marR="68580" marT="34290" marB="34290"/>
                </a:tc>
                <a:extLst>
                  <a:ext uri="{0D108BD9-81ED-4DB2-BD59-A6C34878D82A}">
                    <a16:rowId xmlns="" xmlns:a16="http://schemas.microsoft.com/office/drawing/2014/main" val="3483911447"/>
                  </a:ext>
                </a:extLst>
              </a:tr>
              <a:tr h="342900">
                <a:tc>
                  <a:txBody>
                    <a:bodyPr/>
                    <a:lstStyle/>
                    <a:p>
                      <a:pPr algn="ctr"/>
                      <a:r>
                        <a:rPr lang="en-US" sz="1800" dirty="0"/>
                        <a:t>13.4%</a:t>
                      </a:r>
                    </a:p>
                  </a:txBody>
                  <a:tcPr marL="68580" marR="68580" marT="34290" marB="34290"/>
                </a:tc>
                <a:extLst>
                  <a:ext uri="{0D108BD9-81ED-4DB2-BD59-A6C34878D82A}">
                    <a16:rowId xmlns="" xmlns:a16="http://schemas.microsoft.com/office/drawing/2014/main" val="362080403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728606353"/>
              </p:ext>
            </p:extLst>
          </p:nvPr>
        </p:nvGraphicFramePr>
        <p:xfrm>
          <a:off x="2209800" y="4404360"/>
          <a:ext cx="5715000" cy="1700654"/>
        </p:xfrm>
        <a:graphic>
          <a:graphicData uri="http://schemas.openxmlformats.org/drawingml/2006/table">
            <a:tbl>
              <a:tblPr firstRow="1" bandRow="1">
                <a:tableStyleId>{5C22544A-7EE6-4342-B048-85BDC9FD1C3A}</a:tableStyleId>
              </a:tblPr>
              <a:tblGrid>
                <a:gridCol w="475897">
                  <a:extLst>
                    <a:ext uri="{9D8B030D-6E8A-4147-A177-3AD203B41FA5}">
                      <a16:colId xmlns="" xmlns:a16="http://schemas.microsoft.com/office/drawing/2014/main" val="3258791287"/>
                    </a:ext>
                  </a:extLst>
                </a:gridCol>
                <a:gridCol w="525758">
                  <a:extLst>
                    <a:ext uri="{9D8B030D-6E8A-4147-A177-3AD203B41FA5}">
                      <a16:colId xmlns="" xmlns:a16="http://schemas.microsoft.com/office/drawing/2014/main" val="1121181462"/>
                    </a:ext>
                  </a:extLst>
                </a:gridCol>
                <a:gridCol w="4713345">
                  <a:extLst>
                    <a:ext uri="{9D8B030D-6E8A-4147-A177-3AD203B41FA5}">
                      <a16:colId xmlns="" xmlns:a16="http://schemas.microsoft.com/office/drawing/2014/main" val="3184089561"/>
                    </a:ext>
                  </a:extLst>
                </a:gridCol>
              </a:tblGrid>
              <a:tr h="137160">
                <a:tc gridSpan="3">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 xmlns:a16="http://schemas.microsoft.com/office/drawing/2014/main" val="34281529"/>
                  </a:ext>
                </a:extLst>
              </a:tr>
              <a:tr h="408367">
                <a:tc>
                  <a:txBody>
                    <a:bodyPr/>
                    <a:lstStyle/>
                    <a:p>
                      <a:r>
                        <a:rPr lang="en-US" sz="1400" dirty="0" err="1"/>
                        <a:t>R</a:t>
                      </a:r>
                      <a:r>
                        <a:rPr lang="en-US" sz="1400" baseline="-25000" dirty="0" err="1"/>
                        <a:t>f</a:t>
                      </a:r>
                      <a:endParaRPr lang="en-US" sz="1400" dirty="0"/>
                    </a:p>
                  </a:txBody>
                  <a:tcPr/>
                </a:tc>
                <a:tc>
                  <a:txBody>
                    <a:bodyPr/>
                    <a:lstStyle/>
                    <a:p>
                      <a:r>
                        <a:rPr lang="en-US" sz="1400" dirty="0"/>
                        <a:t>2.24</a:t>
                      </a:r>
                    </a:p>
                  </a:txBody>
                  <a:tcPr/>
                </a:tc>
                <a:tc>
                  <a:txBody>
                    <a:bodyPr/>
                    <a:lstStyle/>
                    <a:p>
                      <a:r>
                        <a:rPr lang="en-US" sz="1400" dirty="0"/>
                        <a:t>Current</a:t>
                      </a:r>
                      <a:r>
                        <a:rPr lang="en-US" sz="1400" baseline="0" dirty="0"/>
                        <a:t> 30-day average of 30-year U.S. Treasury bond yield</a:t>
                      </a:r>
                      <a:endParaRPr lang="en-US" sz="1400" dirty="0"/>
                    </a:p>
                  </a:txBody>
                  <a:tcPr/>
                </a:tc>
                <a:extLst>
                  <a:ext uri="{0D108BD9-81ED-4DB2-BD59-A6C34878D82A}">
                    <a16:rowId xmlns="" xmlns:a16="http://schemas.microsoft.com/office/drawing/2014/main" val="45384363"/>
                  </a:ext>
                </a:extLst>
              </a:tr>
              <a:tr h="245020">
                <a:tc>
                  <a:txBody>
                    <a:bodyPr/>
                    <a:lstStyle/>
                    <a:p>
                      <a:r>
                        <a:rPr lang="en-US" sz="1400" dirty="0"/>
                        <a:t>R</a:t>
                      </a:r>
                      <a:r>
                        <a:rPr lang="en-US" sz="1400" baseline="-25000" dirty="0"/>
                        <a:t>m</a:t>
                      </a:r>
                      <a:endParaRPr lang="en-US" sz="1400" dirty="0"/>
                    </a:p>
                  </a:txBody>
                  <a:tcPr/>
                </a:tc>
                <a:tc>
                  <a:txBody>
                    <a:bodyPr/>
                    <a:lstStyle/>
                    <a:p>
                      <a:r>
                        <a:rPr lang="en-US" sz="1400" dirty="0"/>
                        <a:t>9.5</a:t>
                      </a:r>
                    </a:p>
                  </a:txBody>
                  <a:tcPr/>
                </a:tc>
                <a:tc>
                  <a:txBody>
                    <a:bodyPr/>
                    <a:lstStyle/>
                    <a:p>
                      <a:r>
                        <a:rPr lang="en-US" sz="1400" dirty="0"/>
                        <a:t>Duff &amp;</a:t>
                      </a:r>
                      <a:r>
                        <a:rPr lang="en-US" sz="1400" baseline="0" dirty="0"/>
                        <a:t> Phelps, 2016</a:t>
                      </a:r>
                      <a:endParaRPr lang="en-US" sz="1400" dirty="0"/>
                    </a:p>
                  </a:txBody>
                  <a:tcPr/>
                </a:tc>
                <a:extLst>
                  <a:ext uri="{0D108BD9-81ED-4DB2-BD59-A6C34878D82A}">
                    <a16:rowId xmlns="" xmlns:a16="http://schemas.microsoft.com/office/drawing/2014/main" val="3376081846"/>
                  </a:ext>
                </a:extLst>
              </a:tr>
              <a:tr h="408367">
                <a:tc>
                  <a:txBody>
                    <a:bodyPr/>
                    <a:lstStyle/>
                    <a:p>
                      <a:r>
                        <a:rPr lang="en-US" sz="1400" dirty="0"/>
                        <a:t>β</a:t>
                      </a:r>
                      <a:endParaRPr lang="en-US" sz="1400" b="1" dirty="0"/>
                    </a:p>
                  </a:txBody>
                  <a:tcPr/>
                </a:tc>
                <a:tc>
                  <a:txBody>
                    <a:bodyPr/>
                    <a:lstStyle/>
                    <a:p>
                      <a:r>
                        <a:rPr lang="en-US" sz="1400" dirty="0"/>
                        <a:t>1.53</a:t>
                      </a:r>
                    </a:p>
                  </a:txBody>
                  <a:tcPr/>
                </a:tc>
                <a:tc>
                  <a:txBody>
                    <a:bodyPr/>
                    <a:lstStyle/>
                    <a:p>
                      <a:r>
                        <a:rPr lang="en-US" sz="1400" dirty="0"/>
                        <a:t>Peer group</a:t>
                      </a:r>
                      <a:r>
                        <a:rPr lang="en-US" sz="1400" baseline="0" dirty="0"/>
                        <a:t> average, Yahoo Finance &amp; CEA calculation (TLN)</a:t>
                      </a:r>
                      <a:endParaRPr lang="en-US" sz="1400" dirty="0"/>
                    </a:p>
                  </a:txBody>
                  <a:tcPr/>
                </a:tc>
                <a:extLst>
                  <a:ext uri="{0D108BD9-81ED-4DB2-BD59-A6C34878D82A}">
                    <a16:rowId xmlns="" xmlns:a16="http://schemas.microsoft.com/office/drawing/2014/main" val="1547157594"/>
                  </a:ext>
                </a:extLst>
              </a:tr>
              <a:tr h="245020">
                <a:tc>
                  <a:txBody>
                    <a:bodyPr/>
                    <a:lstStyle/>
                    <a:p>
                      <a:r>
                        <a:rPr lang="en-US" sz="1400" dirty="0"/>
                        <a:t>R</a:t>
                      </a:r>
                      <a:r>
                        <a:rPr lang="en-US" sz="1400" baseline="-25000" dirty="0"/>
                        <a:t>e</a:t>
                      </a:r>
                      <a:endParaRPr lang="en-US" sz="1400" dirty="0"/>
                    </a:p>
                  </a:txBody>
                  <a:tcPr/>
                </a:tc>
                <a:tc>
                  <a:txBody>
                    <a:bodyPr/>
                    <a:lstStyle/>
                    <a:p>
                      <a:r>
                        <a:rPr lang="en-US" sz="1400" dirty="0"/>
                        <a:t>13.4</a:t>
                      </a:r>
                    </a:p>
                  </a:txBody>
                  <a:tcPr/>
                </a:tc>
                <a:tc>
                  <a:txBody>
                    <a:bodyPr/>
                    <a:lstStyle/>
                    <a:p>
                      <a:r>
                        <a:rPr lang="en-US" sz="1400" dirty="0"/>
                        <a:t>= 2.24 + 1.53</a:t>
                      </a:r>
                      <a:r>
                        <a:rPr lang="en-US" sz="1400" baseline="0" dirty="0"/>
                        <a:t> ( 9.5 – 2.24 )</a:t>
                      </a:r>
                      <a:endParaRPr lang="en-US" sz="1400" dirty="0"/>
                    </a:p>
                  </a:txBody>
                  <a:tcPr/>
                </a:tc>
                <a:extLst>
                  <a:ext uri="{0D108BD9-81ED-4DB2-BD59-A6C34878D82A}">
                    <a16:rowId xmlns="" xmlns:a16="http://schemas.microsoft.com/office/drawing/2014/main" val="254248946"/>
                  </a:ext>
                </a:extLst>
              </a:tr>
            </a:tbl>
          </a:graphicData>
        </a:graphic>
      </p:graphicFrame>
    </p:spTree>
    <p:extLst>
      <p:ext uri="{BB962C8B-B14F-4D97-AF65-F5344CB8AC3E}">
        <p14:creationId xmlns:p14="http://schemas.microsoft.com/office/powerpoint/2010/main" xmlns="" val="3929209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Debt to Equity Ratio</a:t>
            </a:r>
          </a:p>
        </p:txBody>
      </p:sp>
      <p:sp>
        <p:nvSpPr>
          <p:cNvPr id="3" name="Content Placeholder 2"/>
          <p:cNvSpPr>
            <a:spLocks noGrp="1"/>
          </p:cNvSpPr>
          <p:nvPr>
            <p:ph idx="1"/>
          </p:nvPr>
        </p:nvSpPr>
        <p:spPr>
          <a:xfrm>
            <a:off x="455615" y="990600"/>
            <a:ext cx="5259385" cy="4114800"/>
          </a:xfrm>
        </p:spPr>
        <p:txBody>
          <a:bodyPr/>
          <a:lstStyle/>
          <a:p>
            <a:pPr marL="257175" indent="-257175">
              <a:buFont typeface="Arial" panose="020B0604020202020204" pitchFamily="34" charset="0"/>
              <a:buChar char="•"/>
            </a:pPr>
            <a:r>
              <a:rPr lang="en-US" dirty="0"/>
              <a:t>Four year average weight of debt for peer group</a:t>
            </a:r>
          </a:p>
          <a:p>
            <a:pPr marL="601226" lvl="1" indent="-257175"/>
            <a:r>
              <a:rPr lang="en-US" dirty="0"/>
              <a:t>Results: 64% Debt/36% Equity</a:t>
            </a:r>
          </a:p>
          <a:p>
            <a:pPr marL="257175" indent="-257175">
              <a:buFont typeface="Arial" panose="020B0604020202020204" pitchFamily="34" charset="0"/>
              <a:buChar char="•"/>
            </a:pPr>
            <a:r>
              <a:rPr lang="en-US" dirty="0"/>
              <a:t>Current D/E ratios are higher than historical levels</a:t>
            </a:r>
          </a:p>
          <a:p>
            <a:pPr marL="257175" indent="-257175">
              <a:buFont typeface="Arial" panose="020B0604020202020204" pitchFamily="34" charset="0"/>
              <a:buChar char="•"/>
            </a:pPr>
            <a:r>
              <a:rPr lang="en-US" dirty="0"/>
              <a:t>Observed increase in debt weighting is due in part to:</a:t>
            </a:r>
          </a:p>
          <a:p>
            <a:pPr marL="744485" lvl="1" indent="-285750"/>
            <a:r>
              <a:rPr lang="en-US" sz="1400" dirty="0"/>
              <a:t> Relatively low costs of debt</a:t>
            </a:r>
          </a:p>
          <a:p>
            <a:pPr marL="744485" lvl="1" indent="-285750"/>
            <a:r>
              <a:rPr lang="en-US" sz="1400" dirty="0"/>
              <a:t>Declining market value of equity</a:t>
            </a:r>
          </a:p>
          <a:p>
            <a:endParaRPr lang="en-US" dirty="0"/>
          </a:p>
          <a:p>
            <a:pPr lvl="1" indent="0">
              <a:buNone/>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xmlns="" val="1984559412"/>
              </p:ext>
            </p:extLst>
          </p:nvPr>
        </p:nvGraphicFramePr>
        <p:xfrm>
          <a:off x="6248400" y="1295400"/>
          <a:ext cx="2059262" cy="685800"/>
        </p:xfrm>
        <a:graphic>
          <a:graphicData uri="http://schemas.openxmlformats.org/drawingml/2006/table">
            <a:tbl>
              <a:tblPr firstRow="1" bandRow="1">
                <a:tableStyleId>{5C22544A-7EE6-4342-B048-85BDC9FD1C3A}</a:tableStyleId>
              </a:tblPr>
              <a:tblGrid>
                <a:gridCol w="2059262">
                  <a:extLst>
                    <a:ext uri="{9D8B030D-6E8A-4147-A177-3AD203B41FA5}">
                      <a16:colId xmlns="" xmlns:a16="http://schemas.microsoft.com/office/drawing/2014/main" val="1786543442"/>
                    </a:ext>
                  </a:extLst>
                </a:gridCol>
              </a:tblGrid>
              <a:tr h="297180">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800" dirty="0"/>
                        <a:t>Recommendation:</a:t>
                      </a:r>
                    </a:p>
                  </a:txBody>
                  <a:tcPr marL="68580" marR="68580" marT="34290" marB="34290"/>
                </a:tc>
                <a:extLst>
                  <a:ext uri="{0D108BD9-81ED-4DB2-BD59-A6C34878D82A}">
                    <a16:rowId xmlns="" xmlns:a16="http://schemas.microsoft.com/office/drawing/2014/main" val="1337614074"/>
                  </a:ext>
                </a:extLst>
              </a:tr>
              <a:tr h="297180">
                <a:tc>
                  <a:txBody>
                    <a:bodyPr/>
                    <a:lstStyle/>
                    <a:p>
                      <a:pPr algn="ctr"/>
                      <a:r>
                        <a:rPr lang="en-US" sz="1800" dirty="0"/>
                        <a:t>60/40%</a:t>
                      </a:r>
                    </a:p>
                  </a:txBody>
                  <a:tcPr marL="68580" marR="68580" marT="34290" marB="34290"/>
                </a:tc>
                <a:extLst>
                  <a:ext uri="{0D108BD9-81ED-4DB2-BD59-A6C34878D82A}">
                    <a16:rowId xmlns="" xmlns:a16="http://schemas.microsoft.com/office/drawing/2014/main" val="2862999842"/>
                  </a:ext>
                </a:extLst>
              </a:tr>
            </a:tbl>
          </a:graphicData>
        </a:graphic>
      </p:graphicFrame>
      <p:graphicFrame>
        <p:nvGraphicFramePr>
          <p:cNvPr id="5" name="Chart 4"/>
          <p:cNvGraphicFramePr>
            <a:graphicFrameLocks/>
          </p:cNvGraphicFramePr>
          <p:nvPr>
            <p:extLst>
              <p:ext uri="{D42A27DB-BD31-4B8C-83A1-F6EECF244321}">
                <p14:modId xmlns:p14="http://schemas.microsoft.com/office/powerpoint/2010/main" xmlns="" val="2150321728"/>
              </p:ext>
            </p:extLst>
          </p:nvPr>
        </p:nvGraphicFramePr>
        <p:xfrm>
          <a:off x="3810000" y="2696356"/>
          <a:ext cx="5181600" cy="37044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5614" y="4276199"/>
            <a:ext cx="3201986" cy="923330"/>
          </a:xfrm>
          <a:prstGeom prst="rect">
            <a:avLst/>
          </a:prstGeom>
          <a:noFill/>
        </p:spPr>
        <p:txBody>
          <a:bodyPr wrap="square" rtlCol="0">
            <a:spAutoFit/>
          </a:bodyPr>
          <a:lstStyle/>
          <a:p>
            <a:pPr marL="257175" indent="-257175">
              <a:buFont typeface="Arial" panose="020B0604020202020204" pitchFamily="34" charset="0"/>
              <a:buChar char="•"/>
            </a:pPr>
            <a:r>
              <a:rPr lang="en-US" dirty="0">
                <a:solidFill>
                  <a:schemeClr val="bg2">
                    <a:lumMod val="10000"/>
                  </a:schemeClr>
                </a:solidFill>
                <a:latin typeface="Cambria" panose="02040503050406030204" pitchFamily="18" charset="0"/>
                <a:cs typeface="Cambria" panose="02040503050406030204" pitchFamily="18" charset="0"/>
              </a:rPr>
              <a:t>Public statements indicate merchant developers may begin to deleverage</a:t>
            </a:r>
          </a:p>
        </p:txBody>
      </p:sp>
    </p:spTree>
    <p:extLst>
      <p:ext uri="{BB962C8B-B14F-4D97-AF65-F5344CB8AC3E}">
        <p14:creationId xmlns:p14="http://schemas.microsoft.com/office/powerpoint/2010/main" xmlns="" val="2659083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 CONE Cost of Capital</a:t>
            </a:r>
          </a:p>
        </p:txBody>
      </p:sp>
      <p:sp>
        <p:nvSpPr>
          <p:cNvPr id="3" name="Content Placeholder 2"/>
          <p:cNvSpPr>
            <a:spLocks noGrp="1"/>
          </p:cNvSpPr>
          <p:nvPr>
            <p:ph idx="1"/>
          </p:nvPr>
        </p:nvSpPr>
        <p:spPr/>
        <p:txBody>
          <a:bodyPr/>
          <a:lstStyle/>
          <a:p>
            <a:pPr marL="214313" indent="-214313">
              <a:buFont typeface="Arial" panose="020B0604020202020204" pitchFamily="34" charset="0"/>
              <a:buChar char="•"/>
            </a:pPr>
            <a:endParaRPr lang="en-US" dirty="0"/>
          </a:p>
          <a:p>
            <a:pPr marL="558364" lvl="1" indent="-214313"/>
            <a:endParaRPr lang="en-US" dirty="0"/>
          </a:p>
          <a:p>
            <a:pPr marL="558364" lvl="1" indent="-214313"/>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597021161"/>
              </p:ext>
            </p:extLst>
          </p:nvPr>
        </p:nvGraphicFramePr>
        <p:xfrm>
          <a:off x="902271" y="1981200"/>
          <a:ext cx="7333109" cy="2928945"/>
        </p:xfrm>
        <a:graphic>
          <a:graphicData uri="http://schemas.openxmlformats.org/drawingml/2006/table">
            <a:tbl>
              <a:tblPr firstRow="1" bandRow="1">
                <a:tableStyleId>{5C22544A-7EE6-4342-B048-85BDC9FD1C3A}</a:tableStyleId>
              </a:tblPr>
              <a:tblGrid>
                <a:gridCol w="1629669">
                  <a:extLst>
                    <a:ext uri="{9D8B030D-6E8A-4147-A177-3AD203B41FA5}">
                      <a16:colId xmlns="" xmlns:a16="http://schemas.microsoft.com/office/drawing/2014/main" val="3102466519"/>
                    </a:ext>
                  </a:extLst>
                </a:gridCol>
                <a:gridCol w="1400783">
                  <a:extLst>
                    <a:ext uri="{9D8B030D-6E8A-4147-A177-3AD203B41FA5}">
                      <a16:colId xmlns="" xmlns:a16="http://schemas.microsoft.com/office/drawing/2014/main" val="2757622012"/>
                    </a:ext>
                  </a:extLst>
                </a:gridCol>
                <a:gridCol w="1153586">
                  <a:extLst>
                    <a:ext uri="{9D8B030D-6E8A-4147-A177-3AD203B41FA5}">
                      <a16:colId xmlns="" xmlns:a16="http://schemas.microsoft.com/office/drawing/2014/main" val="894202713"/>
                    </a:ext>
                  </a:extLst>
                </a:gridCol>
                <a:gridCol w="1378562">
                  <a:extLst>
                    <a:ext uri="{9D8B030D-6E8A-4147-A177-3AD203B41FA5}">
                      <a16:colId xmlns="" xmlns:a16="http://schemas.microsoft.com/office/drawing/2014/main" val="54993545"/>
                    </a:ext>
                  </a:extLst>
                </a:gridCol>
                <a:gridCol w="1770509">
                  <a:extLst>
                    <a:ext uri="{9D8B030D-6E8A-4147-A177-3AD203B41FA5}">
                      <a16:colId xmlns="" xmlns:a16="http://schemas.microsoft.com/office/drawing/2014/main" val="2520169600"/>
                    </a:ext>
                  </a:extLst>
                </a:gridCol>
              </a:tblGrid>
              <a:tr h="923541">
                <a:tc>
                  <a:txBody>
                    <a:bodyPr/>
                    <a:lstStyle/>
                    <a:p>
                      <a:pPr algn="ctr"/>
                      <a:endParaRPr lang="en-US" sz="1600" dirty="0"/>
                    </a:p>
                    <a:p>
                      <a:pPr algn="ctr"/>
                      <a:r>
                        <a:rPr lang="en-US" sz="1600" dirty="0"/>
                        <a:t>Input</a:t>
                      </a:r>
                    </a:p>
                  </a:txBody>
                  <a:tcPr marL="68580" marR="68580" marT="34290" marB="34290" anchor="ctr"/>
                </a:tc>
                <a:tc>
                  <a:txBody>
                    <a:bodyPr/>
                    <a:lstStyle/>
                    <a:p>
                      <a:pPr algn="ctr"/>
                      <a:r>
                        <a:rPr lang="en-US" sz="1600" dirty="0"/>
                        <a:t>ISO-NE </a:t>
                      </a:r>
                    </a:p>
                    <a:p>
                      <a:pPr algn="ctr"/>
                      <a:r>
                        <a:rPr lang="en-US" sz="1600" dirty="0"/>
                        <a:t>(2013)</a:t>
                      </a:r>
                    </a:p>
                  </a:txBody>
                  <a:tcPr marL="68580" marR="68580" marT="34290" marB="34290" anchor="ctr"/>
                </a:tc>
                <a:tc>
                  <a:txBody>
                    <a:bodyPr/>
                    <a:lstStyle/>
                    <a:p>
                      <a:pPr algn="ctr"/>
                      <a:r>
                        <a:rPr lang="en-US" sz="1600" dirty="0"/>
                        <a:t>PJM</a:t>
                      </a:r>
                    </a:p>
                    <a:p>
                      <a:pPr algn="ctr"/>
                      <a:r>
                        <a:rPr lang="en-US" sz="1600" dirty="0"/>
                        <a:t>(2013)</a:t>
                      </a:r>
                    </a:p>
                  </a:txBody>
                  <a:tcPr marL="68580" marR="68580" marT="34290" marB="34290" anchor="ctr"/>
                </a:tc>
                <a:tc>
                  <a:txBody>
                    <a:bodyPr/>
                    <a:lstStyle/>
                    <a:p>
                      <a:pPr algn="ctr"/>
                      <a:r>
                        <a:rPr lang="en-US" sz="1600" dirty="0"/>
                        <a:t>NYISO </a:t>
                      </a:r>
                    </a:p>
                    <a:p>
                      <a:pPr algn="ctr"/>
                      <a:r>
                        <a:rPr lang="en-US" sz="1600" dirty="0"/>
                        <a:t>(In progress)</a:t>
                      </a:r>
                    </a:p>
                  </a:txBody>
                  <a:tcPr marL="68580" marR="68580" marT="34290" marB="34290" anchor="ctr"/>
                </a:tc>
                <a:tc>
                  <a:txBody>
                    <a:bodyPr/>
                    <a:lstStyle/>
                    <a:p>
                      <a:pPr algn="ctr"/>
                      <a:r>
                        <a:rPr lang="en-US" sz="1600" dirty="0"/>
                        <a:t>Preliminary Recommendation</a:t>
                      </a:r>
                    </a:p>
                  </a:txBody>
                  <a:tcPr marL="68580" marR="68580" marT="34290" marB="34290" anchor="ctr"/>
                </a:tc>
                <a:extLst>
                  <a:ext uri="{0D108BD9-81ED-4DB2-BD59-A6C34878D82A}">
                    <a16:rowId xmlns="" xmlns:a16="http://schemas.microsoft.com/office/drawing/2014/main" val="3013815306"/>
                  </a:ext>
                </a:extLst>
              </a:tr>
              <a:tr h="642081">
                <a:tc>
                  <a:txBody>
                    <a:bodyPr/>
                    <a:lstStyle/>
                    <a:p>
                      <a:pPr algn="ctr"/>
                      <a:r>
                        <a:rPr lang="en-US" sz="1600" dirty="0"/>
                        <a:t>Return on Equity</a:t>
                      </a:r>
                    </a:p>
                  </a:txBody>
                  <a:tcPr marL="68580" marR="68580" marT="34290" marB="34290" anchor="ctr"/>
                </a:tc>
                <a:tc>
                  <a:txBody>
                    <a:bodyPr/>
                    <a:lstStyle/>
                    <a:p>
                      <a:pPr algn="ctr"/>
                      <a:r>
                        <a:rPr lang="en-US" sz="1600" dirty="0"/>
                        <a:t>13.8</a:t>
                      </a:r>
                    </a:p>
                  </a:txBody>
                  <a:tcPr marL="68580" marR="68580" marT="34290" marB="34290" anchor="ctr"/>
                </a:tc>
                <a:tc>
                  <a:txBody>
                    <a:bodyPr/>
                    <a:lstStyle/>
                    <a:p>
                      <a:pPr algn="ctr"/>
                      <a:r>
                        <a:rPr lang="en-US" sz="1600" dirty="0"/>
                        <a:t>13.8</a:t>
                      </a:r>
                    </a:p>
                  </a:txBody>
                  <a:tcPr marL="68580" marR="68580" marT="34290" marB="34290" anchor="ctr"/>
                </a:tc>
                <a:tc>
                  <a:txBody>
                    <a:bodyPr/>
                    <a:lstStyle/>
                    <a:p>
                      <a:pPr algn="ctr"/>
                      <a:r>
                        <a:rPr lang="en-US" sz="1600" dirty="0"/>
                        <a:t>13.4</a:t>
                      </a:r>
                    </a:p>
                  </a:txBody>
                  <a:tcPr marL="68580" marR="68580" marT="34290" marB="34290" anchor="ctr"/>
                </a:tc>
                <a:tc>
                  <a:txBody>
                    <a:bodyPr/>
                    <a:lstStyle/>
                    <a:p>
                      <a:pPr algn="ctr"/>
                      <a:r>
                        <a:rPr lang="en-US" sz="1600" dirty="0"/>
                        <a:t>13.4</a:t>
                      </a:r>
                    </a:p>
                  </a:txBody>
                  <a:tcPr marL="68580" marR="68580" marT="34290" marB="34290" anchor="ctr"/>
                </a:tc>
                <a:extLst>
                  <a:ext uri="{0D108BD9-81ED-4DB2-BD59-A6C34878D82A}">
                    <a16:rowId xmlns="" xmlns:a16="http://schemas.microsoft.com/office/drawing/2014/main" val="4177673330"/>
                  </a:ext>
                </a:extLst>
              </a:tr>
              <a:tr h="360621">
                <a:tc>
                  <a:txBody>
                    <a:bodyPr/>
                    <a:lstStyle/>
                    <a:p>
                      <a:pPr algn="ctr"/>
                      <a:r>
                        <a:rPr lang="en-US" sz="1600" dirty="0"/>
                        <a:t>Cost of Debt</a:t>
                      </a:r>
                    </a:p>
                  </a:txBody>
                  <a:tcPr marL="68580" marR="68580" marT="34290" marB="34290" anchor="ctr"/>
                </a:tc>
                <a:tc>
                  <a:txBody>
                    <a:bodyPr/>
                    <a:lstStyle/>
                    <a:p>
                      <a:pPr algn="ctr"/>
                      <a:r>
                        <a:rPr lang="en-US" sz="1600" dirty="0"/>
                        <a:t>7.0</a:t>
                      </a:r>
                    </a:p>
                  </a:txBody>
                  <a:tcPr marL="68580" marR="68580" marT="34290" marB="34290" anchor="ctr"/>
                </a:tc>
                <a:tc>
                  <a:txBody>
                    <a:bodyPr/>
                    <a:lstStyle/>
                    <a:p>
                      <a:pPr algn="ctr"/>
                      <a:r>
                        <a:rPr lang="en-US" sz="1600" dirty="0"/>
                        <a:t>7.0</a:t>
                      </a:r>
                    </a:p>
                  </a:txBody>
                  <a:tcPr marL="68580" marR="68580" marT="34290" marB="34290" anchor="ctr"/>
                </a:tc>
                <a:tc>
                  <a:txBody>
                    <a:bodyPr/>
                    <a:lstStyle/>
                    <a:p>
                      <a:pPr algn="ctr"/>
                      <a:r>
                        <a:rPr lang="en-US" sz="1600" dirty="0"/>
                        <a:t>7.75</a:t>
                      </a:r>
                    </a:p>
                  </a:txBody>
                  <a:tcPr marL="68580" marR="68580" marT="34290" marB="34290" anchor="ctr"/>
                </a:tc>
                <a:tc>
                  <a:txBody>
                    <a:bodyPr/>
                    <a:lstStyle/>
                    <a:p>
                      <a:pPr algn="ctr"/>
                      <a:r>
                        <a:rPr lang="en-US" sz="1600" dirty="0"/>
                        <a:t>7.75</a:t>
                      </a:r>
                    </a:p>
                  </a:txBody>
                  <a:tcPr marL="68580" marR="68580" marT="34290" marB="34290" anchor="ctr"/>
                </a:tc>
                <a:extLst>
                  <a:ext uri="{0D108BD9-81ED-4DB2-BD59-A6C34878D82A}">
                    <a16:rowId xmlns="" xmlns:a16="http://schemas.microsoft.com/office/drawing/2014/main" val="567109821"/>
                  </a:ext>
                </a:extLst>
              </a:tr>
              <a:tr h="642081">
                <a:tc>
                  <a:txBody>
                    <a:bodyPr/>
                    <a:lstStyle/>
                    <a:p>
                      <a:pPr algn="ctr"/>
                      <a:r>
                        <a:rPr lang="en-US" sz="1600" dirty="0"/>
                        <a:t>Debt to Equity Ratio</a:t>
                      </a:r>
                    </a:p>
                  </a:txBody>
                  <a:tcPr marL="68580" marR="68580" marT="34290" marB="34290" anchor="ctr"/>
                </a:tc>
                <a:tc>
                  <a:txBody>
                    <a:bodyPr/>
                    <a:lstStyle/>
                    <a:p>
                      <a:pPr algn="ctr"/>
                      <a:r>
                        <a:rPr lang="en-US" sz="1600" dirty="0"/>
                        <a:t>60/40</a:t>
                      </a:r>
                    </a:p>
                  </a:txBody>
                  <a:tcPr marL="68580" marR="68580" marT="34290" marB="34290" anchor="ctr"/>
                </a:tc>
                <a:tc>
                  <a:txBody>
                    <a:bodyPr/>
                    <a:lstStyle/>
                    <a:p>
                      <a:pPr algn="ctr"/>
                      <a:r>
                        <a:rPr lang="en-US" sz="1600" dirty="0"/>
                        <a:t>60/40</a:t>
                      </a:r>
                    </a:p>
                  </a:txBody>
                  <a:tcPr marL="68580" marR="68580" marT="34290" marB="34290" anchor="ctr"/>
                </a:tc>
                <a:tc>
                  <a:txBody>
                    <a:bodyPr/>
                    <a:lstStyle/>
                    <a:p>
                      <a:pPr algn="ctr"/>
                      <a:r>
                        <a:rPr lang="en-US" sz="1600" dirty="0"/>
                        <a:t>55/45</a:t>
                      </a:r>
                    </a:p>
                  </a:txBody>
                  <a:tcPr marL="68580" marR="68580" marT="34290" marB="34290" anchor="ctr"/>
                </a:tc>
                <a:tc>
                  <a:txBody>
                    <a:bodyPr/>
                    <a:lstStyle/>
                    <a:p>
                      <a:pPr algn="ctr"/>
                      <a:r>
                        <a:rPr lang="en-US" sz="1600" dirty="0"/>
                        <a:t>60/40</a:t>
                      </a:r>
                    </a:p>
                  </a:txBody>
                  <a:tcPr marL="68580" marR="68580" marT="34290" marB="34290" anchor="ctr"/>
                </a:tc>
                <a:extLst>
                  <a:ext uri="{0D108BD9-81ED-4DB2-BD59-A6C34878D82A}">
                    <a16:rowId xmlns="" xmlns:a16="http://schemas.microsoft.com/office/drawing/2014/main" val="1474737987"/>
                  </a:ext>
                </a:extLst>
              </a:tr>
              <a:tr h="360621">
                <a:tc>
                  <a:txBody>
                    <a:bodyPr/>
                    <a:lstStyle/>
                    <a:p>
                      <a:pPr algn="ctr"/>
                      <a:r>
                        <a:rPr lang="en-US" sz="1600" dirty="0"/>
                        <a:t>WACC</a:t>
                      </a:r>
                    </a:p>
                  </a:txBody>
                  <a:tcPr marL="68580" marR="68580" marT="34290" marB="34290" anchor="ctr"/>
                </a:tc>
                <a:tc>
                  <a:txBody>
                    <a:bodyPr/>
                    <a:lstStyle/>
                    <a:p>
                      <a:pPr algn="ctr"/>
                      <a:r>
                        <a:rPr lang="en-US" sz="1600" dirty="0"/>
                        <a:t>9.7</a:t>
                      </a:r>
                    </a:p>
                  </a:txBody>
                  <a:tcPr marL="68580" marR="68580" marT="34290" marB="34290" anchor="ctr"/>
                </a:tc>
                <a:tc>
                  <a:txBody>
                    <a:bodyPr/>
                    <a:lstStyle/>
                    <a:p>
                      <a:pPr algn="ctr"/>
                      <a:r>
                        <a:rPr lang="en-US" sz="1600" dirty="0"/>
                        <a:t>9.7</a:t>
                      </a:r>
                    </a:p>
                  </a:txBody>
                  <a:tcPr marL="68580" marR="68580" marT="34290" marB="34290" anchor="ctr"/>
                </a:tc>
                <a:tc>
                  <a:txBody>
                    <a:bodyPr/>
                    <a:lstStyle/>
                    <a:p>
                      <a:pPr algn="ctr"/>
                      <a:r>
                        <a:rPr lang="en-US" sz="1600" dirty="0"/>
                        <a:t>10.3</a:t>
                      </a:r>
                    </a:p>
                  </a:txBody>
                  <a:tcPr marL="68580" marR="68580" marT="34290" marB="34290" anchor="ctr"/>
                </a:tc>
                <a:tc>
                  <a:txBody>
                    <a:bodyPr/>
                    <a:lstStyle/>
                    <a:p>
                      <a:pPr algn="ctr"/>
                      <a:r>
                        <a:rPr lang="en-US" sz="1600" dirty="0"/>
                        <a:t>10.0</a:t>
                      </a:r>
                    </a:p>
                  </a:txBody>
                  <a:tcPr marL="68580" marR="68580" marT="34290" marB="34290" anchor="ctr"/>
                </a:tc>
                <a:extLst>
                  <a:ext uri="{0D108BD9-81ED-4DB2-BD59-A6C34878D82A}">
                    <a16:rowId xmlns="" xmlns:a16="http://schemas.microsoft.com/office/drawing/2014/main" val="1888659196"/>
                  </a:ext>
                </a:extLst>
              </a:tr>
            </a:tbl>
          </a:graphicData>
        </a:graphic>
      </p:graphicFrame>
    </p:spTree>
    <p:extLst>
      <p:ext uri="{BB962C8B-B14F-4D97-AF65-F5344CB8AC3E}">
        <p14:creationId xmlns:p14="http://schemas.microsoft.com/office/powerpoint/2010/main" xmlns="" val="2916822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Resource Screening: ORTP</a:t>
            </a:r>
          </a:p>
        </p:txBody>
      </p:sp>
    </p:spTree>
    <p:extLst>
      <p:ext uri="{BB962C8B-B14F-4D97-AF65-F5344CB8AC3E}">
        <p14:creationId xmlns:p14="http://schemas.microsoft.com/office/powerpoint/2010/main" xmlns="" val="242097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200" dirty="0"/>
              <a:t>Technology</a:t>
            </a:r>
            <a:r>
              <a:rPr lang="en-US" sz="3200" dirty="0"/>
              <a:t> </a:t>
            </a:r>
            <a:r>
              <a:rPr lang="en-US" sz="2200" dirty="0"/>
              <a:t>Type vs. ORTP Screening Criteria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91814264"/>
              </p:ext>
            </p:extLst>
          </p:nvPr>
        </p:nvGraphicFramePr>
        <p:xfrm>
          <a:off x="443582" y="1371600"/>
          <a:ext cx="8226424" cy="4323080"/>
        </p:xfrm>
        <a:graphic>
          <a:graphicData uri="http://schemas.openxmlformats.org/drawingml/2006/table">
            <a:tbl>
              <a:tblPr firstRow="1" bandRow="1">
                <a:tableStyleId>{5C22544A-7EE6-4342-B048-85BDC9FD1C3A}</a:tableStyleId>
              </a:tblPr>
              <a:tblGrid>
                <a:gridCol w="2056606">
                  <a:extLst>
                    <a:ext uri="{9D8B030D-6E8A-4147-A177-3AD203B41FA5}">
                      <a16:colId xmlns="" xmlns:a16="http://schemas.microsoft.com/office/drawing/2014/main" val="20000"/>
                    </a:ext>
                  </a:extLst>
                </a:gridCol>
                <a:gridCol w="2439194">
                  <a:extLst>
                    <a:ext uri="{9D8B030D-6E8A-4147-A177-3AD203B41FA5}">
                      <a16:colId xmlns="" xmlns:a16="http://schemas.microsoft.com/office/drawing/2014/main" val="20001"/>
                    </a:ext>
                  </a:extLst>
                </a:gridCol>
                <a:gridCol w="1674018">
                  <a:extLst>
                    <a:ext uri="{9D8B030D-6E8A-4147-A177-3AD203B41FA5}">
                      <a16:colId xmlns="" xmlns:a16="http://schemas.microsoft.com/office/drawing/2014/main" val="20002"/>
                    </a:ext>
                  </a:extLst>
                </a:gridCol>
                <a:gridCol w="2056606">
                  <a:extLst>
                    <a:ext uri="{9D8B030D-6E8A-4147-A177-3AD203B41FA5}">
                      <a16:colId xmlns="" xmlns:a16="http://schemas.microsoft.com/office/drawing/2014/main" val="20003"/>
                    </a:ext>
                  </a:extLst>
                </a:gridCol>
              </a:tblGrid>
              <a:tr h="370840">
                <a:tc>
                  <a:txBody>
                    <a:bodyPr/>
                    <a:lstStyle/>
                    <a:p>
                      <a:r>
                        <a:rPr lang="en-US" dirty="0"/>
                        <a:t>Technology Type</a:t>
                      </a:r>
                    </a:p>
                  </a:txBody>
                  <a:tcPr/>
                </a:tc>
                <a:tc>
                  <a:txBody>
                    <a:bodyPr/>
                    <a:lstStyle/>
                    <a:p>
                      <a:r>
                        <a:rPr lang="en-US" dirty="0"/>
                        <a:t>Installed In New England and Participated in Recent FCAs *</a:t>
                      </a:r>
                    </a:p>
                  </a:txBody>
                  <a:tcPr/>
                </a:tc>
                <a:tc>
                  <a:txBody>
                    <a:bodyPr/>
                    <a:lstStyle/>
                    <a:p>
                      <a:r>
                        <a:rPr lang="en-US" dirty="0"/>
                        <a:t>Reliable “Bottom Up” Cost Data</a:t>
                      </a:r>
                    </a:p>
                  </a:txBody>
                  <a:tcPr/>
                </a:tc>
                <a:tc>
                  <a:txBody>
                    <a:bodyPr/>
                    <a:lstStyle/>
                    <a:p>
                      <a:r>
                        <a:rPr lang="en-US" dirty="0"/>
                        <a:t>1</a:t>
                      </a:r>
                      <a:r>
                        <a:rPr lang="en-US" baseline="30000" dirty="0"/>
                        <a:t>st</a:t>
                      </a:r>
                      <a:r>
                        <a:rPr lang="en-US" dirty="0"/>
                        <a:t> Year Revenue Requirements</a:t>
                      </a:r>
                      <a:r>
                        <a:rPr lang="en-US" baseline="0" dirty="0"/>
                        <a:t> &lt; FCA Starting Price</a:t>
                      </a:r>
                      <a:endParaRPr lang="en-US" dirty="0"/>
                    </a:p>
                  </a:txBody>
                  <a:tcPr/>
                </a:tc>
                <a:extLst>
                  <a:ext uri="{0D108BD9-81ED-4DB2-BD59-A6C34878D82A}">
                    <a16:rowId xmlns="" xmlns:a16="http://schemas.microsoft.com/office/drawing/2014/main" val="10000"/>
                  </a:ext>
                </a:extLst>
              </a:tr>
              <a:tr h="370840">
                <a:tc>
                  <a:txBody>
                    <a:bodyPr/>
                    <a:lstStyle/>
                    <a:p>
                      <a:r>
                        <a:rPr lang="en-US" dirty="0"/>
                        <a:t>Simple Cycle Gas Turbine</a:t>
                      </a:r>
                    </a:p>
                  </a:txBody>
                  <a:tcPr/>
                </a:tc>
                <a:tc>
                  <a:txBody>
                    <a:bodyPr/>
                    <a:lstStyle/>
                    <a:p>
                      <a:pPr algn="ctr"/>
                      <a:r>
                        <a:rPr lang="en-US" dirty="0">
                          <a:solidFill>
                            <a:schemeClr val="tx1"/>
                          </a:solidFill>
                        </a:rPr>
                        <a:t>Yes</a:t>
                      </a:r>
                    </a:p>
                  </a:txBody>
                  <a:tcPr anchor="ctr"/>
                </a:tc>
                <a:tc>
                  <a:txBody>
                    <a:bodyPr/>
                    <a:lstStyle/>
                    <a:p>
                      <a:pPr algn="ctr"/>
                      <a:r>
                        <a:rPr lang="en-US" dirty="0"/>
                        <a:t>Yes</a:t>
                      </a:r>
                    </a:p>
                  </a:txBody>
                  <a:tcPr anchor="ctr"/>
                </a:tc>
                <a:tc>
                  <a:txBody>
                    <a:bodyPr/>
                    <a:lstStyle/>
                    <a:p>
                      <a:pPr algn="ctr"/>
                      <a:r>
                        <a:rPr lang="en-US" dirty="0"/>
                        <a:t>Yes</a:t>
                      </a:r>
                    </a:p>
                  </a:txBody>
                  <a:tcPr anchor="ctr"/>
                </a:tc>
                <a:extLst>
                  <a:ext uri="{0D108BD9-81ED-4DB2-BD59-A6C34878D82A}">
                    <a16:rowId xmlns="" xmlns:a16="http://schemas.microsoft.com/office/drawing/2014/main" val="10001"/>
                  </a:ext>
                </a:extLst>
              </a:tr>
              <a:tr h="370840">
                <a:tc>
                  <a:txBody>
                    <a:bodyPr/>
                    <a:lstStyle/>
                    <a:p>
                      <a:r>
                        <a:rPr lang="en-US" dirty="0"/>
                        <a:t>Combined Cycle Gas Turbine</a:t>
                      </a:r>
                    </a:p>
                  </a:txBody>
                  <a:tcPr/>
                </a:tc>
                <a:tc>
                  <a:txBody>
                    <a:bodyPr/>
                    <a:lstStyle/>
                    <a:p>
                      <a:pPr algn="ctr"/>
                      <a:r>
                        <a:rPr lang="en-US" dirty="0">
                          <a:solidFill>
                            <a:schemeClr val="tx1"/>
                          </a:solidFill>
                        </a:rPr>
                        <a:t>Yes</a:t>
                      </a:r>
                    </a:p>
                  </a:txBody>
                  <a:tcPr anchor="ctr"/>
                </a:tc>
                <a:tc>
                  <a:txBody>
                    <a:bodyPr/>
                    <a:lstStyle/>
                    <a:p>
                      <a:pPr algn="ctr"/>
                      <a:r>
                        <a:rPr lang="en-US" dirty="0"/>
                        <a:t>Yes</a:t>
                      </a:r>
                    </a:p>
                  </a:txBody>
                  <a:tcPr anchor="ctr"/>
                </a:tc>
                <a:tc>
                  <a:txBody>
                    <a:bodyPr/>
                    <a:lstStyle/>
                    <a:p>
                      <a:pPr algn="ctr"/>
                      <a:r>
                        <a:rPr lang="en-US" dirty="0"/>
                        <a:t>Yes</a:t>
                      </a:r>
                    </a:p>
                  </a:txBody>
                  <a:tcPr anchor="ctr"/>
                </a:tc>
                <a:extLst>
                  <a:ext uri="{0D108BD9-81ED-4DB2-BD59-A6C34878D82A}">
                    <a16:rowId xmlns="" xmlns:a16="http://schemas.microsoft.com/office/drawing/2014/main" val="10002"/>
                  </a:ext>
                </a:extLst>
              </a:tr>
              <a:tr h="370840">
                <a:tc>
                  <a:txBody>
                    <a:bodyPr/>
                    <a:lstStyle/>
                    <a:p>
                      <a:r>
                        <a:rPr lang="en-US" dirty="0"/>
                        <a:t>On-Shore Wind</a:t>
                      </a:r>
                    </a:p>
                  </a:txBody>
                  <a:tcPr/>
                </a:tc>
                <a:tc>
                  <a:txBody>
                    <a:bodyPr/>
                    <a:lstStyle/>
                    <a:p>
                      <a:pPr algn="ctr"/>
                      <a:r>
                        <a:rPr lang="en-US" dirty="0">
                          <a:solidFill>
                            <a:schemeClr val="tx1"/>
                          </a:solidFill>
                        </a:rPr>
                        <a:t>Yes</a:t>
                      </a:r>
                    </a:p>
                  </a:txBody>
                  <a:tcPr anchor="ctr"/>
                </a:tc>
                <a:tc>
                  <a:txBody>
                    <a:bodyPr/>
                    <a:lstStyle/>
                    <a:p>
                      <a:pPr algn="ctr"/>
                      <a:r>
                        <a:rPr lang="en-US" dirty="0"/>
                        <a:t>Yes</a:t>
                      </a:r>
                    </a:p>
                  </a:txBody>
                  <a:tcPr anchor="ctr"/>
                </a:tc>
                <a:tc>
                  <a:txBody>
                    <a:bodyPr/>
                    <a:lstStyle/>
                    <a:p>
                      <a:pPr algn="ctr"/>
                      <a:r>
                        <a:rPr lang="en-US" dirty="0"/>
                        <a:t>Yes</a:t>
                      </a:r>
                    </a:p>
                  </a:txBody>
                  <a:tcPr anchor="ctr"/>
                </a:tc>
                <a:extLst>
                  <a:ext uri="{0D108BD9-81ED-4DB2-BD59-A6C34878D82A}">
                    <a16:rowId xmlns="" xmlns:a16="http://schemas.microsoft.com/office/drawing/2014/main" val="10003"/>
                  </a:ext>
                </a:extLst>
              </a:tr>
              <a:tr h="370840">
                <a:tc>
                  <a:txBody>
                    <a:bodyPr/>
                    <a:lstStyle/>
                    <a:p>
                      <a:r>
                        <a:rPr lang="en-US" dirty="0"/>
                        <a:t>Solar</a:t>
                      </a:r>
                    </a:p>
                  </a:txBody>
                  <a:tcPr/>
                </a:tc>
                <a:tc>
                  <a:txBody>
                    <a:bodyPr/>
                    <a:lstStyle/>
                    <a:p>
                      <a:pPr algn="ctr"/>
                      <a:r>
                        <a:rPr lang="en-US" dirty="0">
                          <a:solidFill>
                            <a:schemeClr val="tx1"/>
                          </a:solidFill>
                        </a:rPr>
                        <a:t>Yes</a:t>
                      </a:r>
                    </a:p>
                  </a:txBody>
                  <a:tcPr anchor="ctr"/>
                </a:tc>
                <a:tc>
                  <a:txBody>
                    <a:bodyPr/>
                    <a:lstStyle/>
                    <a:p>
                      <a:pPr algn="ctr"/>
                      <a:r>
                        <a:rPr lang="en-US" dirty="0"/>
                        <a:t>Yes</a:t>
                      </a:r>
                    </a:p>
                  </a:txBody>
                  <a:tcPr anchor="ctr"/>
                </a:tc>
                <a:tc>
                  <a:txBody>
                    <a:bodyPr/>
                    <a:lstStyle/>
                    <a:p>
                      <a:pPr algn="ctr"/>
                      <a:r>
                        <a:rPr lang="en-US" dirty="0"/>
                        <a:t>Yes</a:t>
                      </a:r>
                    </a:p>
                  </a:txBody>
                  <a:tcPr anchor="ctr"/>
                </a:tc>
                <a:extLst>
                  <a:ext uri="{0D108BD9-81ED-4DB2-BD59-A6C34878D82A}">
                    <a16:rowId xmlns="" xmlns:a16="http://schemas.microsoft.com/office/drawing/2014/main" val="10004"/>
                  </a:ext>
                </a:extLst>
              </a:tr>
              <a:tr h="370840">
                <a:tc>
                  <a:txBody>
                    <a:bodyPr/>
                    <a:lstStyle/>
                    <a:p>
                      <a:r>
                        <a:rPr lang="en-US" dirty="0"/>
                        <a:t>Biomass</a:t>
                      </a:r>
                    </a:p>
                  </a:txBody>
                  <a:tcPr/>
                </a:tc>
                <a:tc>
                  <a:txBody>
                    <a:bodyPr/>
                    <a:lstStyle/>
                    <a:p>
                      <a:pPr algn="ctr"/>
                      <a:r>
                        <a:rPr lang="en-US" dirty="0">
                          <a:solidFill>
                            <a:schemeClr val="tx1"/>
                          </a:solidFill>
                        </a:rPr>
                        <a:t>Yes</a:t>
                      </a:r>
                    </a:p>
                  </a:txBody>
                  <a:tcPr anchor="ctr"/>
                </a:tc>
                <a:tc>
                  <a:txBody>
                    <a:bodyPr/>
                    <a:lstStyle/>
                    <a:p>
                      <a:pPr algn="ctr"/>
                      <a:r>
                        <a:rPr lang="en-US" dirty="0">
                          <a:solidFill>
                            <a:srgbClr val="FF0000"/>
                          </a:solidFill>
                        </a:rPr>
                        <a:t>No</a:t>
                      </a:r>
                    </a:p>
                  </a:txBody>
                  <a:tcPr anchor="ctr"/>
                </a:tc>
                <a:tc>
                  <a:txBody>
                    <a:bodyPr/>
                    <a:lstStyle/>
                    <a:p>
                      <a:pPr algn="ctr"/>
                      <a:r>
                        <a:rPr lang="en-US" dirty="0">
                          <a:solidFill>
                            <a:srgbClr val="FF0000"/>
                          </a:solidFill>
                        </a:rPr>
                        <a:t>N/A</a:t>
                      </a:r>
                    </a:p>
                  </a:txBody>
                  <a:tcPr anchor="ctr"/>
                </a:tc>
                <a:extLst>
                  <a:ext uri="{0D108BD9-81ED-4DB2-BD59-A6C34878D82A}">
                    <a16:rowId xmlns="" xmlns:a16="http://schemas.microsoft.com/office/drawing/2014/main" val="10005"/>
                  </a:ext>
                </a:extLst>
              </a:tr>
              <a:tr h="370840">
                <a:tc>
                  <a:txBody>
                    <a:bodyPr/>
                    <a:lstStyle/>
                    <a:p>
                      <a:r>
                        <a:rPr lang="en-US" dirty="0"/>
                        <a:t>Off-Shore Wind</a:t>
                      </a:r>
                    </a:p>
                  </a:txBody>
                  <a:tcPr/>
                </a:tc>
                <a:tc>
                  <a:txBody>
                    <a:bodyPr/>
                    <a:lstStyle/>
                    <a:p>
                      <a:pPr algn="ctr"/>
                      <a:r>
                        <a:rPr lang="en-US" dirty="0">
                          <a:solidFill>
                            <a:srgbClr val="FF0000"/>
                          </a:solidFill>
                        </a:rPr>
                        <a:t>No</a:t>
                      </a:r>
                    </a:p>
                  </a:txBody>
                  <a:tcPr anchor="ctr"/>
                </a:tc>
                <a:tc>
                  <a:txBody>
                    <a:bodyPr/>
                    <a:lstStyle/>
                    <a:p>
                      <a:pPr algn="ctr"/>
                      <a:r>
                        <a:rPr lang="en-US" dirty="0">
                          <a:solidFill>
                            <a:srgbClr val="FF0000"/>
                          </a:solidFill>
                        </a:rPr>
                        <a:t>No</a:t>
                      </a:r>
                    </a:p>
                  </a:txBody>
                  <a:tcPr anchor="ctr"/>
                </a:tc>
                <a:tc>
                  <a:txBody>
                    <a:bodyPr/>
                    <a:lstStyle/>
                    <a:p>
                      <a:pPr algn="ctr"/>
                      <a:r>
                        <a:rPr lang="en-US" dirty="0">
                          <a:solidFill>
                            <a:srgbClr val="FF0000"/>
                          </a:solidFill>
                        </a:rPr>
                        <a:t>N/A</a:t>
                      </a:r>
                    </a:p>
                  </a:txBody>
                  <a:tcPr anchor="ctr"/>
                </a:tc>
                <a:extLst>
                  <a:ext uri="{0D108BD9-81ED-4DB2-BD59-A6C34878D82A}">
                    <a16:rowId xmlns="" xmlns:a16="http://schemas.microsoft.com/office/drawing/2014/main" val="10006"/>
                  </a:ext>
                </a:extLst>
              </a:tr>
              <a:tr h="370840">
                <a:tc>
                  <a:txBody>
                    <a:bodyPr/>
                    <a:lstStyle/>
                    <a:p>
                      <a:r>
                        <a:rPr lang="en-US" dirty="0"/>
                        <a:t>Batteries</a:t>
                      </a:r>
                    </a:p>
                  </a:txBody>
                  <a:tcPr/>
                </a:tc>
                <a:tc>
                  <a:txBody>
                    <a:bodyPr/>
                    <a:lstStyle/>
                    <a:p>
                      <a:pPr algn="ctr"/>
                      <a:r>
                        <a:rPr lang="en-US" dirty="0">
                          <a:solidFill>
                            <a:srgbClr val="FF0000"/>
                          </a:solidFill>
                        </a:rPr>
                        <a:t>No</a:t>
                      </a:r>
                    </a:p>
                  </a:txBody>
                  <a:tcPr anchor="ctr"/>
                </a:tc>
                <a:tc>
                  <a:txBody>
                    <a:bodyPr/>
                    <a:lstStyle/>
                    <a:p>
                      <a:pPr algn="ctr"/>
                      <a:r>
                        <a:rPr lang="en-US" dirty="0">
                          <a:solidFill>
                            <a:srgbClr val="FF0000"/>
                          </a:solidFill>
                        </a:rPr>
                        <a:t>No</a:t>
                      </a:r>
                    </a:p>
                  </a:txBody>
                  <a:tcPr anchor="ctr"/>
                </a:tc>
                <a:tc>
                  <a:txBody>
                    <a:bodyPr/>
                    <a:lstStyle/>
                    <a:p>
                      <a:pPr algn="ctr"/>
                      <a:r>
                        <a:rPr lang="en-US" dirty="0">
                          <a:solidFill>
                            <a:srgbClr val="FF0000"/>
                          </a:solidFill>
                        </a:rPr>
                        <a:t>N/A</a:t>
                      </a:r>
                    </a:p>
                  </a:txBody>
                  <a:tcPr anchor="ctr"/>
                </a:tc>
                <a:extLst>
                  <a:ext uri="{0D108BD9-81ED-4DB2-BD59-A6C34878D82A}">
                    <a16:rowId xmlns="" xmlns:a16="http://schemas.microsoft.com/office/drawing/2014/main" val="10007"/>
                  </a:ext>
                </a:extLst>
              </a:tr>
            </a:tbl>
          </a:graphicData>
        </a:graphic>
      </p:graphicFrame>
      <p:sp>
        <p:nvSpPr>
          <p:cNvPr id="3" name="Rectangle 2"/>
          <p:cNvSpPr/>
          <p:nvPr/>
        </p:nvSpPr>
        <p:spPr>
          <a:xfrm>
            <a:off x="1371600" y="5841712"/>
            <a:ext cx="5867400" cy="307777"/>
          </a:xfrm>
          <a:prstGeom prst="rect">
            <a:avLst/>
          </a:prstGeom>
        </p:spPr>
        <p:txBody>
          <a:bodyPr wrap="square">
            <a:spAutoFit/>
          </a:bodyPr>
          <a:lstStyle/>
          <a:p>
            <a:r>
              <a:rPr lang="en-US" sz="1400" b="1" dirty="0"/>
              <a:t>* Does not include resources exempt from IMM cost review</a:t>
            </a:r>
          </a:p>
        </p:txBody>
      </p:sp>
    </p:spTree>
    <p:extLst>
      <p:ext uri="{BB962C8B-B14F-4D97-AF65-F5344CB8AC3E}">
        <p14:creationId xmlns:p14="http://schemas.microsoft.com/office/powerpoint/2010/main" xmlns="" val="37842762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ORTP: Resources Screened and Recommendations</a:t>
            </a:r>
          </a:p>
        </p:txBody>
      </p:sp>
      <p:sp>
        <p:nvSpPr>
          <p:cNvPr id="3" name="Content Placeholder 2"/>
          <p:cNvSpPr>
            <a:spLocks noGrp="1"/>
          </p:cNvSpPr>
          <p:nvPr>
            <p:ph idx="1"/>
          </p:nvPr>
        </p:nvSpPr>
        <p:spPr/>
        <p:txBody>
          <a:bodyPr/>
          <a:lstStyle/>
          <a:p>
            <a:pPr marL="285750" lvl="1">
              <a:lnSpc>
                <a:spcPct val="134000"/>
              </a:lnSpc>
              <a:spcAft>
                <a:spcPts val="0"/>
              </a:spcAft>
              <a:buClr>
                <a:schemeClr val="accent6">
                  <a:lumMod val="50000"/>
                </a:schemeClr>
              </a:buClr>
            </a:pPr>
            <a:r>
              <a:rPr lang="en-US" sz="2000" dirty="0"/>
              <a:t>Resources passing the screening criteria</a:t>
            </a:r>
          </a:p>
          <a:p>
            <a:pPr marL="509560" lvl="2">
              <a:lnSpc>
                <a:spcPct val="134000"/>
              </a:lnSpc>
              <a:spcAft>
                <a:spcPts val="0"/>
              </a:spcAft>
              <a:buClr>
                <a:schemeClr val="accent6">
                  <a:lumMod val="50000"/>
                </a:schemeClr>
              </a:buClr>
            </a:pPr>
            <a:r>
              <a:rPr lang="en-US" sz="1800" dirty="0"/>
              <a:t>Gas-fired resources that pass the screening criteria for a full evaluation consistent with CONE calculation:</a:t>
            </a:r>
          </a:p>
          <a:p>
            <a:pPr marL="917548" lvl="3">
              <a:lnSpc>
                <a:spcPct val="134000"/>
              </a:lnSpc>
              <a:spcAft>
                <a:spcPts val="0"/>
              </a:spcAft>
              <a:buClr>
                <a:schemeClr val="accent6">
                  <a:lumMod val="50000"/>
                </a:schemeClr>
              </a:buClr>
            </a:pPr>
            <a:r>
              <a:rPr lang="en-US" sz="1600" u="sng" dirty="0">
                <a:solidFill>
                  <a:schemeClr val="tx1"/>
                </a:solidFill>
              </a:rPr>
              <a:t>Frame simple cycle gas turbine </a:t>
            </a:r>
            <a:r>
              <a:rPr lang="en-US" sz="1600" dirty="0">
                <a:solidFill>
                  <a:schemeClr val="tx1"/>
                </a:solidFill>
              </a:rPr>
              <a:t>selected over </a:t>
            </a:r>
            <a:r>
              <a:rPr lang="en-US" sz="1600" dirty="0" err="1">
                <a:solidFill>
                  <a:schemeClr val="tx1"/>
                </a:solidFill>
              </a:rPr>
              <a:t>Aeroderivative</a:t>
            </a:r>
            <a:r>
              <a:rPr lang="en-US" sz="1600" dirty="0">
                <a:solidFill>
                  <a:schemeClr val="tx1"/>
                </a:solidFill>
              </a:rPr>
              <a:t>, and Advanced </a:t>
            </a:r>
            <a:r>
              <a:rPr lang="en-US" sz="1600" dirty="0" err="1">
                <a:solidFill>
                  <a:schemeClr val="tx1"/>
                </a:solidFill>
              </a:rPr>
              <a:t>Aeroderivative</a:t>
            </a:r>
            <a:endParaRPr lang="en-US" sz="1600" dirty="0">
              <a:solidFill>
                <a:schemeClr val="tx1"/>
              </a:solidFill>
            </a:endParaRPr>
          </a:p>
          <a:p>
            <a:pPr marL="1376336" lvl="4">
              <a:lnSpc>
                <a:spcPct val="134000"/>
              </a:lnSpc>
              <a:spcAft>
                <a:spcPts val="0"/>
              </a:spcAft>
            </a:pPr>
            <a:r>
              <a:rPr lang="en-US" sz="1400" dirty="0">
                <a:solidFill>
                  <a:schemeClr val="tx1"/>
                </a:solidFill>
              </a:rPr>
              <a:t>Recommended Size:  338 MW	</a:t>
            </a:r>
          </a:p>
          <a:p>
            <a:pPr marL="1376336" lvl="4">
              <a:lnSpc>
                <a:spcPct val="134000"/>
              </a:lnSpc>
              <a:spcAft>
                <a:spcPts val="0"/>
              </a:spcAft>
            </a:pPr>
            <a:r>
              <a:rPr lang="en-US" sz="1400" dirty="0">
                <a:solidFill>
                  <a:schemeClr val="tx1"/>
                </a:solidFill>
              </a:rPr>
              <a:t>Recommended Location:  Bristol County, MA</a:t>
            </a:r>
          </a:p>
          <a:p>
            <a:pPr marL="917548" lvl="3">
              <a:lnSpc>
                <a:spcPct val="134000"/>
              </a:lnSpc>
              <a:spcAft>
                <a:spcPts val="0"/>
              </a:spcAft>
              <a:buClr>
                <a:schemeClr val="accent6">
                  <a:lumMod val="50000"/>
                </a:schemeClr>
              </a:buClr>
            </a:pPr>
            <a:r>
              <a:rPr lang="en-US" sz="1600" u="sng" dirty="0">
                <a:solidFill>
                  <a:schemeClr val="tx1"/>
                </a:solidFill>
              </a:rPr>
              <a:t>Combined cycle gas turbine </a:t>
            </a:r>
            <a:r>
              <a:rPr lang="en-US" sz="1600" dirty="0">
                <a:solidFill>
                  <a:schemeClr val="tx1"/>
                </a:solidFill>
              </a:rPr>
              <a:t>is designed around Frame over </a:t>
            </a:r>
            <a:r>
              <a:rPr lang="en-US" sz="1600" dirty="0" err="1">
                <a:solidFill>
                  <a:schemeClr val="tx1"/>
                </a:solidFill>
              </a:rPr>
              <a:t>Aeroderivative</a:t>
            </a:r>
            <a:r>
              <a:rPr lang="en-US" sz="1600" dirty="0">
                <a:solidFill>
                  <a:schemeClr val="tx1"/>
                </a:solidFill>
              </a:rPr>
              <a:t> gas turbine</a:t>
            </a:r>
          </a:p>
          <a:p>
            <a:pPr marL="1376336" lvl="4">
              <a:lnSpc>
                <a:spcPct val="134000"/>
              </a:lnSpc>
              <a:spcAft>
                <a:spcPts val="0"/>
              </a:spcAft>
            </a:pPr>
            <a:r>
              <a:rPr lang="en-US" sz="1400" dirty="0">
                <a:solidFill>
                  <a:schemeClr val="tx1"/>
                </a:solidFill>
              </a:rPr>
              <a:t>Recommended Size:  491 MW	</a:t>
            </a:r>
          </a:p>
          <a:p>
            <a:pPr marL="1376336" lvl="4">
              <a:lnSpc>
                <a:spcPct val="134000"/>
              </a:lnSpc>
              <a:spcAft>
                <a:spcPts val="0"/>
              </a:spcAft>
            </a:pPr>
            <a:r>
              <a:rPr lang="en-US" sz="1400" dirty="0">
                <a:solidFill>
                  <a:schemeClr val="tx1"/>
                </a:solidFill>
              </a:rPr>
              <a:t>Recommended Location:  Bristol County, MA</a:t>
            </a:r>
          </a:p>
          <a:p>
            <a:endParaRPr lang="en-US" dirty="0"/>
          </a:p>
        </p:txBody>
      </p:sp>
    </p:spTree>
    <p:extLst>
      <p:ext uri="{BB962C8B-B14F-4D97-AF65-F5344CB8AC3E}">
        <p14:creationId xmlns:p14="http://schemas.microsoft.com/office/powerpoint/2010/main" xmlns="" val="3560403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ORTP: Resources Screened and Recommendations (cont’d)</a:t>
            </a:r>
          </a:p>
        </p:txBody>
      </p:sp>
      <p:sp>
        <p:nvSpPr>
          <p:cNvPr id="3" name="Content Placeholder 2"/>
          <p:cNvSpPr>
            <a:spLocks noGrp="1"/>
          </p:cNvSpPr>
          <p:nvPr>
            <p:ph idx="1"/>
          </p:nvPr>
        </p:nvSpPr>
        <p:spPr/>
        <p:txBody>
          <a:bodyPr/>
          <a:lstStyle/>
          <a:p>
            <a:pPr marL="285750" lvl="1">
              <a:lnSpc>
                <a:spcPct val="134000"/>
              </a:lnSpc>
              <a:spcAft>
                <a:spcPts val="0"/>
              </a:spcAft>
              <a:buClr>
                <a:schemeClr val="accent6">
                  <a:lumMod val="50000"/>
                </a:schemeClr>
              </a:buClr>
            </a:pPr>
            <a:r>
              <a:rPr lang="en-US" sz="1800" dirty="0"/>
              <a:t>Resources passing the screening criteria</a:t>
            </a:r>
          </a:p>
          <a:p>
            <a:pPr marL="509560" lvl="2">
              <a:lnSpc>
                <a:spcPct val="134000"/>
              </a:lnSpc>
              <a:spcAft>
                <a:spcPts val="0"/>
              </a:spcAft>
              <a:buClr>
                <a:schemeClr val="accent6">
                  <a:lumMod val="50000"/>
                </a:schemeClr>
              </a:buClr>
            </a:pPr>
            <a:r>
              <a:rPr lang="en-US" sz="1800" dirty="0"/>
              <a:t>On-Shore Wind</a:t>
            </a:r>
          </a:p>
          <a:p>
            <a:pPr marL="974644" lvl="4">
              <a:lnSpc>
                <a:spcPct val="134000"/>
              </a:lnSpc>
              <a:spcAft>
                <a:spcPts val="0"/>
              </a:spcAft>
            </a:pPr>
            <a:r>
              <a:rPr lang="en-US" sz="1600" dirty="0">
                <a:solidFill>
                  <a:schemeClr val="tx1"/>
                </a:solidFill>
              </a:rPr>
              <a:t>Onshore Wind has been installed in New England</a:t>
            </a:r>
          </a:p>
          <a:p>
            <a:pPr marL="974644" lvl="4">
              <a:lnSpc>
                <a:spcPct val="134000"/>
              </a:lnSpc>
              <a:spcAft>
                <a:spcPts val="0"/>
              </a:spcAft>
            </a:pPr>
            <a:r>
              <a:rPr lang="en-US" sz="1600" dirty="0">
                <a:solidFill>
                  <a:schemeClr val="tx1"/>
                </a:solidFill>
              </a:rPr>
              <a:t>Data is available on the different ways to construct these facilities</a:t>
            </a:r>
          </a:p>
          <a:p>
            <a:pPr marL="974644" lvl="4">
              <a:lnSpc>
                <a:spcPct val="134000"/>
              </a:lnSpc>
              <a:spcAft>
                <a:spcPts val="0"/>
              </a:spcAft>
            </a:pPr>
            <a:r>
              <a:rPr lang="en-US" sz="1600" dirty="0">
                <a:solidFill>
                  <a:schemeClr val="tx1"/>
                </a:solidFill>
              </a:rPr>
              <a:t>Facilities do have site specific details, but commonalities exist</a:t>
            </a:r>
          </a:p>
          <a:p>
            <a:pPr marL="974644" lvl="4">
              <a:lnSpc>
                <a:spcPct val="134000"/>
              </a:lnSpc>
              <a:spcAft>
                <a:spcPts val="0"/>
              </a:spcAft>
            </a:pPr>
            <a:r>
              <a:rPr lang="en-US" sz="1600" dirty="0">
                <a:solidFill>
                  <a:schemeClr val="tx1"/>
                </a:solidFill>
              </a:rPr>
              <a:t>Projects are not anticipated to significantly increase in capacity from recent installations</a:t>
            </a:r>
          </a:p>
          <a:p>
            <a:pPr marL="1027058" lvl="4" indent="-285750">
              <a:lnSpc>
                <a:spcPct val="134000"/>
              </a:lnSpc>
              <a:spcAft>
                <a:spcPts val="0"/>
              </a:spcAft>
            </a:pPr>
            <a:r>
              <a:rPr lang="en-US" sz="1600" dirty="0">
                <a:solidFill>
                  <a:schemeClr val="tx1"/>
                </a:solidFill>
              </a:rPr>
              <a:t>The location of the project is based on wind resource and transmission interconnection</a:t>
            </a:r>
          </a:p>
          <a:p>
            <a:pPr marL="1027058" lvl="4" indent="-285750">
              <a:lnSpc>
                <a:spcPct val="134000"/>
              </a:lnSpc>
              <a:spcAft>
                <a:spcPts val="0"/>
              </a:spcAft>
            </a:pPr>
            <a:r>
              <a:rPr lang="en-US" sz="1600" dirty="0">
                <a:solidFill>
                  <a:schemeClr val="tx1"/>
                </a:solidFill>
              </a:rPr>
              <a:t>Recommended size: 52 MW facility with 3 </a:t>
            </a:r>
            <a:r>
              <a:rPr lang="en-US" sz="1600" dirty="0" err="1">
                <a:solidFill>
                  <a:schemeClr val="tx1"/>
                </a:solidFill>
              </a:rPr>
              <a:t>MWe</a:t>
            </a:r>
            <a:r>
              <a:rPr lang="en-US" sz="1600" dirty="0">
                <a:solidFill>
                  <a:schemeClr val="tx1"/>
                </a:solidFill>
              </a:rPr>
              <a:t> wind turbines</a:t>
            </a:r>
          </a:p>
          <a:p>
            <a:pPr marL="1027058" lvl="4" indent="-285750">
              <a:lnSpc>
                <a:spcPct val="134000"/>
              </a:lnSpc>
              <a:spcAft>
                <a:spcPts val="0"/>
              </a:spcAft>
            </a:pPr>
            <a:r>
              <a:rPr lang="en-US" sz="1600" dirty="0">
                <a:solidFill>
                  <a:schemeClr val="tx1"/>
                </a:solidFill>
              </a:rPr>
              <a:t>Recommended location: central New Hampshire</a:t>
            </a:r>
          </a:p>
        </p:txBody>
      </p:sp>
    </p:spTree>
    <p:extLst>
      <p:ext uri="{BB962C8B-B14F-4D97-AF65-F5344CB8AC3E}">
        <p14:creationId xmlns:p14="http://schemas.microsoft.com/office/powerpoint/2010/main" xmlns="" val="782930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ORTP: Resources Screened and Recommendations (cont’d)</a:t>
            </a:r>
          </a:p>
        </p:txBody>
      </p:sp>
      <p:sp>
        <p:nvSpPr>
          <p:cNvPr id="3" name="Content Placeholder 2"/>
          <p:cNvSpPr>
            <a:spLocks noGrp="1"/>
          </p:cNvSpPr>
          <p:nvPr>
            <p:ph idx="1"/>
          </p:nvPr>
        </p:nvSpPr>
        <p:spPr/>
        <p:txBody>
          <a:bodyPr/>
          <a:lstStyle/>
          <a:p>
            <a:pPr marL="285750" lvl="1">
              <a:lnSpc>
                <a:spcPct val="134000"/>
              </a:lnSpc>
              <a:spcAft>
                <a:spcPts val="0"/>
              </a:spcAft>
              <a:buClr>
                <a:schemeClr val="accent6">
                  <a:lumMod val="50000"/>
                </a:schemeClr>
              </a:buClr>
            </a:pPr>
            <a:r>
              <a:rPr lang="en-US" sz="1800" dirty="0"/>
              <a:t>Resources passing the screening criteria</a:t>
            </a:r>
          </a:p>
          <a:p>
            <a:pPr marL="509560" lvl="2">
              <a:lnSpc>
                <a:spcPct val="134000"/>
              </a:lnSpc>
              <a:spcAft>
                <a:spcPts val="0"/>
              </a:spcAft>
              <a:buClr>
                <a:schemeClr val="accent6">
                  <a:lumMod val="50000"/>
                </a:schemeClr>
              </a:buClr>
            </a:pPr>
            <a:r>
              <a:rPr lang="en-US" sz="1800" dirty="0"/>
              <a:t>Solar</a:t>
            </a:r>
          </a:p>
          <a:p>
            <a:pPr marL="974644" lvl="4">
              <a:lnSpc>
                <a:spcPct val="134000"/>
              </a:lnSpc>
              <a:spcAft>
                <a:spcPts val="0"/>
              </a:spcAft>
            </a:pPr>
            <a:r>
              <a:rPr lang="en-US" sz="1600" dirty="0">
                <a:solidFill>
                  <a:schemeClr val="tx1"/>
                </a:solidFill>
              </a:rPr>
              <a:t>Solar facilities have been constructed in New England although most are 10 MW or smaller.</a:t>
            </a:r>
          </a:p>
          <a:p>
            <a:pPr marL="1376336" lvl="4">
              <a:lnSpc>
                <a:spcPct val="134000"/>
              </a:lnSpc>
              <a:spcAft>
                <a:spcPts val="0"/>
              </a:spcAft>
            </a:pPr>
            <a:r>
              <a:rPr lang="en-US" sz="1400" dirty="0">
                <a:solidFill>
                  <a:schemeClr val="tx1"/>
                </a:solidFill>
              </a:rPr>
              <a:t>A limited number of facilities have been constructed over 20 MW</a:t>
            </a:r>
          </a:p>
          <a:p>
            <a:pPr marL="1376336" lvl="4">
              <a:lnSpc>
                <a:spcPct val="134000"/>
              </a:lnSpc>
              <a:spcAft>
                <a:spcPts val="0"/>
              </a:spcAft>
            </a:pPr>
            <a:r>
              <a:rPr lang="en-US" sz="1400" dirty="0">
                <a:solidFill>
                  <a:schemeClr val="tx1"/>
                </a:solidFill>
              </a:rPr>
              <a:t>Primary market to this point has been commercial and residential not industrial in NE</a:t>
            </a:r>
          </a:p>
          <a:p>
            <a:pPr marL="974644" lvl="4">
              <a:lnSpc>
                <a:spcPct val="134000"/>
              </a:lnSpc>
              <a:spcAft>
                <a:spcPts val="0"/>
              </a:spcAft>
            </a:pPr>
            <a:r>
              <a:rPr lang="en-US" sz="1600" dirty="0">
                <a:solidFill>
                  <a:schemeClr val="tx1"/>
                </a:solidFill>
              </a:rPr>
              <a:t>Solar irradiance is limited and real estate is expensive, which also limits project area and thus the size of the facilities.</a:t>
            </a:r>
          </a:p>
          <a:p>
            <a:pPr marL="974644" lvl="4">
              <a:lnSpc>
                <a:spcPct val="134000"/>
              </a:lnSpc>
              <a:spcAft>
                <a:spcPts val="0"/>
              </a:spcAft>
            </a:pPr>
            <a:r>
              <a:rPr lang="en-US" sz="1600" dirty="0">
                <a:solidFill>
                  <a:schemeClr val="tx1"/>
                </a:solidFill>
              </a:rPr>
              <a:t>State tax structures and incentive plans differ from state to state</a:t>
            </a:r>
            <a:endParaRPr lang="en-US" sz="2000" dirty="0">
              <a:solidFill>
                <a:schemeClr val="tx1"/>
              </a:solidFill>
            </a:endParaRPr>
          </a:p>
          <a:p>
            <a:pPr marL="974644" lvl="4">
              <a:lnSpc>
                <a:spcPct val="134000"/>
              </a:lnSpc>
              <a:spcAft>
                <a:spcPts val="0"/>
              </a:spcAft>
            </a:pPr>
            <a:r>
              <a:rPr lang="en-US" sz="1600" dirty="0">
                <a:solidFill>
                  <a:schemeClr val="tx1"/>
                </a:solidFill>
              </a:rPr>
              <a:t>Recommended size:  10 MW solar facility </a:t>
            </a:r>
          </a:p>
          <a:p>
            <a:pPr marL="974644" lvl="4">
              <a:lnSpc>
                <a:spcPct val="134000"/>
              </a:lnSpc>
              <a:spcAft>
                <a:spcPts val="0"/>
              </a:spcAft>
            </a:pPr>
            <a:r>
              <a:rPr lang="en-US" sz="1600" dirty="0">
                <a:solidFill>
                  <a:schemeClr val="tx1"/>
                </a:solidFill>
              </a:rPr>
              <a:t>Recommended location:  Bristol County, MA</a:t>
            </a:r>
          </a:p>
          <a:p>
            <a:pPr marL="974644" lvl="4">
              <a:lnSpc>
                <a:spcPct val="134000"/>
              </a:lnSpc>
              <a:spcAft>
                <a:spcPts val="0"/>
              </a:spcAft>
            </a:pPr>
            <a:endParaRPr lang="en-US" sz="1400" dirty="0">
              <a:solidFill>
                <a:schemeClr val="tx1"/>
              </a:solidFill>
            </a:endParaRPr>
          </a:p>
          <a:p>
            <a:pPr marL="509560" lvl="2">
              <a:lnSpc>
                <a:spcPct val="134000"/>
              </a:lnSpc>
              <a:spcAft>
                <a:spcPts val="0"/>
              </a:spcAft>
            </a:pPr>
            <a:r>
              <a:rPr lang="en-US" sz="1800" dirty="0">
                <a:solidFill>
                  <a:schemeClr val="tx1"/>
                </a:solidFill>
              </a:rPr>
              <a:t>Energy Efficiency [to be reviewed at the September Meeting]</a:t>
            </a:r>
          </a:p>
          <a:p>
            <a:pPr marL="509560" lvl="2">
              <a:lnSpc>
                <a:spcPct val="134000"/>
              </a:lnSpc>
              <a:spcAft>
                <a:spcPts val="0"/>
              </a:spcAft>
            </a:pPr>
            <a:r>
              <a:rPr lang="en-US" sz="1800" dirty="0">
                <a:solidFill>
                  <a:schemeClr val="tx1"/>
                </a:solidFill>
              </a:rPr>
              <a:t>Demand Response [to be reviewed at the September Meeting]</a:t>
            </a:r>
          </a:p>
          <a:p>
            <a:endParaRPr lang="en-US" dirty="0"/>
          </a:p>
        </p:txBody>
      </p:sp>
    </p:spTree>
    <p:extLst>
      <p:ext uri="{BB962C8B-B14F-4D97-AF65-F5344CB8AC3E}">
        <p14:creationId xmlns:p14="http://schemas.microsoft.com/office/powerpoint/2010/main" xmlns="" val="25456423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ORTP: Resources Screened and Recommendations (cont’d)</a:t>
            </a:r>
          </a:p>
        </p:txBody>
      </p:sp>
      <p:sp>
        <p:nvSpPr>
          <p:cNvPr id="3" name="Content Placeholder 2"/>
          <p:cNvSpPr>
            <a:spLocks noGrp="1"/>
          </p:cNvSpPr>
          <p:nvPr>
            <p:ph idx="1"/>
          </p:nvPr>
        </p:nvSpPr>
        <p:spPr/>
        <p:txBody>
          <a:bodyPr/>
          <a:lstStyle/>
          <a:p>
            <a:pPr marL="461990" lvl="1">
              <a:lnSpc>
                <a:spcPct val="134000"/>
              </a:lnSpc>
              <a:spcAft>
                <a:spcPts val="0"/>
              </a:spcAft>
            </a:pPr>
            <a:r>
              <a:rPr lang="en-US" sz="2000" dirty="0">
                <a:solidFill>
                  <a:schemeClr val="tx1"/>
                </a:solidFill>
              </a:rPr>
              <a:t>Resources that do not pass the screening criteria</a:t>
            </a:r>
          </a:p>
          <a:p>
            <a:pPr marL="685800" lvl="2">
              <a:lnSpc>
                <a:spcPct val="134000"/>
              </a:lnSpc>
              <a:spcAft>
                <a:spcPts val="0"/>
              </a:spcAft>
            </a:pPr>
            <a:r>
              <a:rPr lang="en-US" sz="1800" dirty="0">
                <a:solidFill>
                  <a:schemeClr val="tx1"/>
                </a:solidFill>
              </a:rPr>
              <a:t>Biomass</a:t>
            </a:r>
          </a:p>
          <a:p>
            <a:pPr marL="917548" lvl="3">
              <a:lnSpc>
                <a:spcPct val="134000"/>
              </a:lnSpc>
              <a:spcAft>
                <a:spcPts val="0"/>
              </a:spcAft>
            </a:pPr>
            <a:r>
              <a:rPr lang="en-US" sz="1600" dirty="0">
                <a:solidFill>
                  <a:schemeClr val="tx1"/>
                </a:solidFill>
              </a:rPr>
              <a:t>The fuel utilized in Biomass plants is specific to each location.  Every source of wood, waste, sludge, biomass, etc. is different</a:t>
            </a:r>
          </a:p>
          <a:p>
            <a:pPr marL="917548" lvl="3">
              <a:lnSpc>
                <a:spcPct val="134000"/>
              </a:lnSpc>
              <a:spcAft>
                <a:spcPts val="0"/>
              </a:spcAft>
            </a:pPr>
            <a:r>
              <a:rPr lang="en-US" sz="1600" dirty="0">
                <a:solidFill>
                  <a:schemeClr val="tx1"/>
                </a:solidFill>
              </a:rPr>
              <a:t>Different fuels mean that the combustion process must be changed for each kind of fuel.  Sawdust is different than bark, which is different than pellets, which is different than sewage sludge, which is different than grass.  This means the design is customized for each site, so data is not applicable for a standard design across the entire New England region</a:t>
            </a:r>
          </a:p>
        </p:txBody>
      </p:sp>
      <p:pic>
        <p:nvPicPr>
          <p:cNvPr id="1026" name="Picture 2" descr="C:\Users\pau77459\Documents\ISO_NE\CONE with Concentric Advisors\Shiller Station_Biomas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4142677"/>
            <a:ext cx="2819400" cy="21145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0" y="4142677"/>
            <a:ext cx="5326485" cy="21257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09370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ORTP: Resources Screened and Recommendations (cont’d)</a:t>
            </a:r>
          </a:p>
        </p:txBody>
      </p:sp>
      <p:sp>
        <p:nvSpPr>
          <p:cNvPr id="3" name="Content Placeholder 2"/>
          <p:cNvSpPr>
            <a:spLocks noGrp="1"/>
          </p:cNvSpPr>
          <p:nvPr>
            <p:ph idx="1"/>
          </p:nvPr>
        </p:nvSpPr>
        <p:spPr/>
        <p:txBody>
          <a:bodyPr/>
          <a:lstStyle/>
          <a:p>
            <a:pPr marL="461990" lvl="1">
              <a:lnSpc>
                <a:spcPct val="134000"/>
              </a:lnSpc>
              <a:spcAft>
                <a:spcPts val="0"/>
              </a:spcAft>
            </a:pPr>
            <a:r>
              <a:rPr lang="en-US" sz="2000" dirty="0">
                <a:solidFill>
                  <a:schemeClr val="tx1"/>
                </a:solidFill>
              </a:rPr>
              <a:t>Resources that do not pass the screening criteria</a:t>
            </a:r>
          </a:p>
          <a:p>
            <a:pPr marL="685800" lvl="2">
              <a:lnSpc>
                <a:spcPct val="134000"/>
              </a:lnSpc>
              <a:spcAft>
                <a:spcPts val="0"/>
              </a:spcAft>
            </a:pPr>
            <a:r>
              <a:rPr lang="en-US" sz="1600" dirty="0">
                <a:solidFill>
                  <a:schemeClr val="tx1"/>
                </a:solidFill>
              </a:rPr>
              <a:t>Off-Shore Wind </a:t>
            </a:r>
            <a:endParaRPr lang="en-US" sz="1600" dirty="0">
              <a:solidFill>
                <a:srgbClr val="FF0000"/>
              </a:solidFill>
            </a:endParaRPr>
          </a:p>
          <a:p>
            <a:pPr marL="917548" lvl="3">
              <a:lnSpc>
                <a:spcPct val="134000"/>
              </a:lnSpc>
              <a:spcAft>
                <a:spcPts val="0"/>
              </a:spcAft>
            </a:pPr>
            <a:r>
              <a:rPr lang="en-US" sz="1400" dirty="0">
                <a:solidFill>
                  <a:schemeClr val="tx1"/>
                </a:solidFill>
              </a:rPr>
              <a:t>Insufficient data; "top down" cost data will not provide the IMM with sufficient confidence to effectively implement buyer-side mitigation</a:t>
            </a:r>
          </a:p>
          <a:p>
            <a:pPr marL="917548" lvl="3">
              <a:lnSpc>
                <a:spcPct val="134000"/>
              </a:lnSpc>
              <a:spcAft>
                <a:spcPts val="0"/>
              </a:spcAft>
            </a:pPr>
            <a:r>
              <a:rPr lang="en-US" sz="1400" dirty="0">
                <a:solidFill>
                  <a:schemeClr val="tx1"/>
                </a:solidFill>
              </a:rPr>
              <a:t>Estimates from other regions of the world are based on different: wind, underwater geotechnical data, currents, waves, labor rules rates and productivity, maintenance practices, rules where transmission comes ashore, etc. </a:t>
            </a:r>
          </a:p>
          <a:p>
            <a:pPr marL="917548" lvl="3">
              <a:lnSpc>
                <a:spcPct val="134000"/>
              </a:lnSpc>
              <a:spcAft>
                <a:spcPts val="0"/>
              </a:spcAft>
            </a:pPr>
            <a:r>
              <a:rPr lang="en-US" sz="1400" dirty="0">
                <a:solidFill>
                  <a:schemeClr val="tx1"/>
                </a:solidFill>
              </a:rPr>
              <a:t>Do not all apply in offshore New England waters</a:t>
            </a:r>
          </a:p>
          <a:p>
            <a:pPr marL="917548" lvl="3">
              <a:lnSpc>
                <a:spcPct val="134000"/>
              </a:lnSpc>
              <a:spcAft>
                <a:spcPts val="0"/>
              </a:spcAft>
            </a:pPr>
            <a:endParaRPr lang="en-US" dirty="0"/>
          </a:p>
        </p:txBody>
      </p:sp>
      <p:grpSp>
        <p:nvGrpSpPr>
          <p:cNvPr id="5" name="Group 4"/>
          <p:cNvGrpSpPr/>
          <p:nvPr/>
        </p:nvGrpSpPr>
        <p:grpSpPr>
          <a:xfrm>
            <a:off x="304800" y="3733800"/>
            <a:ext cx="2971801" cy="2209800"/>
            <a:chOff x="304800" y="4038600"/>
            <a:chExt cx="3229934" cy="2384941"/>
          </a:xfrm>
        </p:grpSpPr>
        <p:pic>
          <p:nvPicPr>
            <p:cNvPr id="2050" name="Picture 2" descr="C:\Users\pau77459\Documents\Misc\Helicopter Maintenance_ainonlin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4038600"/>
              <a:ext cx="3141334" cy="214788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458090" y="6186487"/>
              <a:ext cx="1076644" cy="237054"/>
            </a:xfrm>
            <a:prstGeom prst="rect">
              <a:avLst/>
            </a:prstGeom>
            <a:noFill/>
          </p:spPr>
          <p:txBody>
            <a:bodyPr wrap="square" rtlCol="0">
              <a:spAutoFit/>
            </a:bodyPr>
            <a:lstStyle/>
            <a:p>
              <a:r>
                <a:rPr lang="en-US" sz="800" dirty="0"/>
                <a:t>www.ainonline.com</a:t>
              </a:r>
            </a:p>
          </p:txBody>
        </p:sp>
      </p:grpSp>
      <p:grpSp>
        <p:nvGrpSpPr>
          <p:cNvPr id="6" name="Group 5"/>
          <p:cNvGrpSpPr/>
          <p:nvPr/>
        </p:nvGrpSpPr>
        <p:grpSpPr>
          <a:xfrm>
            <a:off x="3352800" y="3733800"/>
            <a:ext cx="2895600" cy="2209800"/>
            <a:chOff x="3657600" y="4038600"/>
            <a:chExt cx="3124200" cy="2357408"/>
          </a:xfrm>
        </p:grpSpPr>
        <p:sp>
          <p:nvSpPr>
            <p:cNvPr id="7" name="TextBox 6"/>
            <p:cNvSpPr txBox="1"/>
            <p:nvPr/>
          </p:nvSpPr>
          <p:spPr>
            <a:xfrm>
              <a:off x="5761667" y="6180564"/>
              <a:ext cx="1020133" cy="215444"/>
            </a:xfrm>
            <a:prstGeom prst="rect">
              <a:avLst/>
            </a:prstGeom>
            <a:noFill/>
          </p:spPr>
          <p:txBody>
            <a:bodyPr wrap="square" rtlCol="0">
              <a:spAutoFit/>
            </a:bodyPr>
            <a:lstStyle/>
            <a:p>
              <a:r>
                <a:rPr lang="en-US" sz="800" dirty="0"/>
                <a:t>www.boem.gov</a:t>
              </a:r>
            </a:p>
          </p:txBody>
        </p:sp>
        <p:pic>
          <p:nvPicPr>
            <p:cNvPr id="2052" name="Picture 4" descr="C:\Users\pau77459\Documents\Wind\offshore wind foundations_boemdotgov.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0" y="4038600"/>
              <a:ext cx="2861865" cy="214788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Group 8"/>
          <p:cNvGrpSpPr/>
          <p:nvPr/>
        </p:nvGrpSpPr>
        <p:grpSpPr>
          <a:xfrm>
            <a:off x="6133843" y="3746955"/>
            <a:ext cx="2933957" cy="2196645"/>
            <a:chOff x="6133843" y="4038599"/>
            <a:chExt cx="2933957" cy="2196645"/>
          </a:xfrm>
        </p:grpSpPr>
        <p:sp>
          <p:nvSpPr>
            <p:cNvPr id="8" name="TextBox 7"/>
            <p:cNvSpPr txBox="1"/>
            <p:nvPr/>
          </p:nvSpPr>
          <p:spPr>
            <a:xfrm>
              <a:off x="7620000" y="6019800"/>
              <a:ext cx="1447800" cy="215444"/>
            </a:xfrm>
            <a:prstGeom prst="rect">
              <a:avLst/>
            </a:prstGeom>
            <a:noFill/>
          </p:spPr>
          <p:txBody>
            <a:bodyPr wrap="square" rtlCol="0">
              <a:spAutoFit/>
            </a:bodyPr>
            <a:lstStyle/>
            <a:p>
              <a:r>
                <a:rPr lang="en-US" sz="800" dirty="0"/>
                <a:t>www.scottishenergynews.com</a:t>
              </a:r>
            </a:p>
          </p:txBody>
        </p:sp>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33843" y="4038599"/>
              <a:ext cx="2781557" cy="20078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4064278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Projects in Development in New England </a:t>
            </a:r>
          </a:p>
        </p:txBody>
      </p:sp>
      <p:sp>
        <p:nvSpPr>
          <p:cNvPr id="3" name="TextBox 2"/>
          <p:cNvSpPr txBox="1"/>
          <p:nvPr/>
        </p:nvSpPr>
        <p:spPr>
          <a:xfrm>
            <a:off x="1447800" y="6075134"/>
            <a:ext cx="4648200" cy="261610"/>
          </a:xfrm>
          <a:prstGeom prst="rect">
            <a:avLst/>
          </a:prstGeom>
          <a:noFill/>
        </p:spPr>
        <p:txBody>
          <a:bodyPr wrap="square" rtlCol="0">
            <a:spAutoFit/>
          </a:bodyPr>
          <a:lstStyle/>
          <a:p>
            <a:r>
              <a:rPr lang="en-US" sz="1050" dirty="0"/>
              <a:t>Source: SNL Energy</a:t>
            </a:r>
          </a:p>
        </p:txBody>
      </p:sp>
      <p:pic>
        <p:nvPicPr>
          <p:cNvPr id="4" name="Picture 3"/>
          <p:cNvPicPr>
            <a:picLocks noChangeAspect="1"/>
          </p:cNvPicPr>
          <p:nvPr/>
        </p:nvPicPr>
        <p:blipFill>
          <a:blip r:embed="rId3" cstate="print"/>
          <a:stretch>
            <a:fillRect/>
          </a:stretch>
        </p:blipFill>
        <p:spPr>
          <a:xfrm>
            <a:off x="86226" y="1066800"/>
            <a:ext cx="8981574" cy="5008333"/>
          </a:xfrm>
          <a:prstGeom prst="rect">
            <a:avLst/>
          </a:prstGeom>
        </p:spPr>
      </p:pic>
    </p:spTree>
    <p:extLst>
      <p:ext uri="{BB962C8B-B14F-4D97-AF65-F5344CB8AC3E}">
        <p14:creationId xmlns:p14="http://schemas.microsoft.com/office/powerpoint/2010/main" xmlns="" val="1930094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ORTP: Resources Screened and Recommendations (cont’d)</a:t>
            </a:r>
          </a:p>
        </p:txBody>
      </p:sp>
      <p:sp>
        <p:nvSpPr>
          <p:cNvPr id="3" name="Content Placeholder 2"/>
          <p:cNvSpPr>
            <a:spLocks noGrp="1"/>
          </p:cNvSpPr>
          <p:nvPr>
            <p:ph idx="1"/>
          </p:nvPr>
        </p:nvSpPr>
        <p:spPr/>
        <p:txBody>
          <a:bodyPr/>
          <a:lstStyle/>
          <a:p>
            <a:pPr marL="461990" lvl="1">
              <a:lnSpc>
                <a:spcPct val="134000"/>
              </a:lnSpc>
              <a:spcAft>
                <a:spcPts val="0"/>
              </a:spcAft>
            </a:pPr>
            <a:r>
              <a:rPr lang="en-US" sz="2000" dirty="0">
                <a:solidFill>
                  <a:schemeClr val="tx1"/>
                </a:solidFill>
              </a:rPr>
              <a:t>Resources that do not pass the screening criteria</a:t>
            </a:r>
          </a:p>
          <a:p>
            <a:pPr marL="685800" lvl="2">
              <a:lnSpc>
                <a:spcPct val="134000"/>
              </a:lnSpc>
              <a:spcAft>
                <a:spcPts val="0"/>
              </a:spcAft>
            </a:pPr>
            <a:r>
              <a:rPr lang="en-US" sz="1600" dirty="0">
                <a:solidFill>
                  <a:schemeClr val="tx1"/>
                </a:solidFill>
              </a:rPr>
              <a:t>Batteries </a:t>
            </a:r>
          </a:p>
          <a:p>
            <a:pPr marL="917548" lvl="3">
              <a:lnSpc>
                <a:spcPct val="134000"/>
              </a:lnSpc>
              <a:spcAft>
                <a:spcPts val="0"/>
              </a:spcAft>
            </a:pPr>
            <a:r>
              <a:rPr lang="en-US" sz="1400" dirty="0">
                <a:solidFill>
                  <a:schemeClr val="tx1"/>
                </a:solidFill>
              </a:rPr>
              <a:t>No stand alone largescale battery storage installations have been installed in New England</a:t>
            </a:r>
          </a:p>
          <a:p>
            <a:pPr marL="917548" lvl="3">
              <a:lnSpc>
                <a:spcPct val="134000"/>
              </a:lnSpc>
              <a:spcAft>
                <a:spcPts val="0"/>
              </a:spcAft>
            </a:pPr>
            <a:r>
              <a:rPr lang="en-US" sz="1400" dirty="0">
                <a:solidFill>
                  <a:schemeClr val="tx1"/>
                </a:solidFill>
              </a:rPr>
              <a:t>Insufficient data; "top down" cost data will not provide the IMM with sufficient confidence to effectively implement buyer-side mitigation</a:t>
            </a:r>
          </a:p>
          <a:p>
            <a:pPr marL="917548" lvl="3">
              <a:lnSpc>
                <a:spcPct val="134000"/>
              </a:lnSpc>
              <a:spcAft>
                <a:spcPts val="0"/>
              </a:spcAft>
            </a:pPr>
            <a:r>
              <a:rPr lang="en-US" sz="1400" dirty="0">
                <a:solidFill>
                  <a:schemeClr val="tx1"/>
                </a:solidFill>
              </a:rPr>
              <a:t>Technologies including lithium ion, sodium-sulfur, redox, flow etc. technologies are still being developed</a:t>
            </a:r>
          </a:p>
          <a:p>
            <a:pPr marL="917548" lvl="3">
              <a:lnSpc>
                <a:spcPct val="134000"/>
              </a:lnSpc>
              <a:spcAft>
                <a:spcPts val="0"/>
              </a:spcAft>
            </a:pPr>
            <a:r>
              <a:rPr lang="en-US" sz="1400" dirty="0">
                <a:solidFill>
                  <a:schemeClr val="tx1"/>
                </a:solidFill>
              </a:rPr>
              <a:t>The criteria of how capacity is to be measured (MW vs. MWH) and how the systems are to operate has not been agreed to, duration and sustainability of discharge is of particular focus.</a:t>
            </a:r>
          </a:p>
          <a:p>
            <a:pPr marL="688975" lvl="3" indent="0">
              <a:lnSpc>
                <a:spcPct val="134000"/>
              </a:lnSpc>
              <a:spcAft>
                <a:spcPts val="0"/>
              </a:spcAft>
              <a:buNone/>
            </a:pPr>
            <a:endParaRPr lang="en-US" sz="1400" dirty="0">
              <a:solidFill>
                <a:schemeClr val="tx1"/>
              </a:solidFill>
            </a:endParaRPr>
          </a:p>
          <a:p>
            <a:pPr marL="917548" lvl="3">
              <a:lnSpc>
                <a:spcPct val="134000"/>
              </a:lnSpc>
              <a:spcAft>
                <a:spcPts val="0"/>
              </a:spcAft>
            </a:pPr>
            <a:endParaRPr lang="en-US" dirty="0"/>
          </a:p>
        </p:txBody>
      </p:sp>
      <p:grpSp>
        <p:nvGrpSpPr>
          <p:cNvPr id="4" name="Group 3"/>
          <p:cNvGrpSpPr/>
          <p:nvPr/>
        </p:nvGrpSpPr>
        <p:grpSpPr>
          <a:xfrm>
            <a:off x="1371600" y="4419600"/>
            <a:ext cx="3810000" cy="1975466"/>
            <a:chOff x="1143000" y="4419600"/>
            <a:chExt cx="3810000" cy="1975466"/>
          </a:xfrm>
        </p:grpSpPr>
        <p:pic>
          <p:nvPicPr>
            <p:cNvPr id="3074" name="Picture 2" descr="C:\Users\pau77459\Documents\Wind\AES Energy Storag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0" y="4419600"/>
              <a:ext cx="3657600" cy="17131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657600" y="6179622"/>
              <a:ext cx="1295400" cy="215444"/>
            </a:xfrm>
            <a:prstGeom prst="rect">
              <a:avLst/>
            </a:prstGeom>
            <a:noFill/>
          </p:spPr>
          <p:txBody>
            <a:bodyPr wrap="square" rtlCol="0">
              <a:spAutoFit/>
            </a:bodyPr>
            <a:lstStyle/>
            <a:p>
              <a:r>
                <a:rPr lang="en-US" sz="800" dirty="0"/>
                <a:t>www.aesenergystorage.com</a:t>
              </a:r>
            </a:p>
          </p:txBody>
        </p:sp>
      </p:grpSp>
      <p:grpSp>
        <p:nvGrpSpPr>
          <p:cNvPr id="6" name="Group 5"/>
          <p:cNvGrpSpPr/>
          <p:nvPr/>
        </p:nvGrpSpPr>
        <p:grpSpPr>
          <a:xfrm>
            <a:off x="5664502" y="4419600"/>
            <a:ext cx="2336498" cy="1935299"/>
            <a:chOff x="5119360" y="4419600"/>
            <a:chExt cx="2336498" cy="1935299"/>
          </a:xfrm>
        </p:grpSpPr>
        <p:pic>
          <p:nvPicPr>
            <p:cNvPr id="3075" name="Picture 3" descr="C:\Users\pau77459\Documents\Wind\duke-energy battery.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19360" y="4419600"/>
              <a:ext cx="2262515" cy="171313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6324600" y="6139455"/>
              <a:ext cx="1131258" cy="215444"/>
            </a:xfrm>
            <a:prstGeom prst="rect">
              <a:avLst/>
            </a:prstGeom>
            <a:noFill/>
          </p:spPr>
          <p:txBody>
            <a:bodyPr wrap="square" rtlCol="0">
              <a:spAutoFit/>
            </a:bodyPr>
            <a:lstStyle/>
            <a:p>
              <a:r>
                <a:rPr lang="en-US" sz="800" dirty="0"/>
                <a:t>www.duke-energy.com</a:t>
              </a:r>
            </a:p>
          </p:txBody>
        </p:sp>
      </p:grpSp>
    </p:spTree>
    <p:extLst>
      <p:ext uri="{BB962C8B-B14F-4D97-AF65-F5344CB8AC3E}">
        <p14:creationId xmlns:p14="http://schemas.microsoft.com/office/powerpoint/2010/main" xmlns="" val="2768965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Questions</a:t>
            </a:r>
          </a:p>
        </p:txBody>
      </p:sp>
    </p:spTree>
    <p:extLst>
      <p:ext uri="{BB962C8B-B14F-4D97-AF65-F5344CB8AC3E}">
        <p14:creationId xmlns:p14="http://schemas.microsoft.com/office/powerpoint/2010/main" xmlns="" val="746137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ORTP Specifications:  Gas Turbines</a:t>
            </a:r>
          </a:p>
        </p:txBody>
      </p:sp>
    </p:spTree>
    <p:extLst>
      <p:ext uri="{BB962C8B-B14F-4D97-AF65-F5344CB8AC3E}">
        <p14:creationId xmlns:p14="http://schemas.microsoft.com/office/powerpoint/2010/main" xmlns="" val="992693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Simple Cycle and Combined Cycle</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solidFill>
                  <a:schemeClr val="tx1"/>
                </a:solidFill>
              </a:rPr>
              <a:t>Continuing to evaluate cost components that have a material range in values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Low end of the competitive range</a:t>
            </a:r>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solidFill>
                  <a:schemeClr val="tx1"/>
                </a:solidFill>
              </a:rPr>
              <a:t>Preliminary areas of further analysis: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Labor</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Contingency</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Interconnection</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Taxes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Insurance</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solidFill>
                  <a:schemeClr val="tx1"/>
                </a:solidFill>
              </a:rPr>
              <a:t>Other</a:t>
            </a:r>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600" dirty="0">
              <a:solidFill>
                <a:schemeClr val="tx1"/>
              </a:solidFill>
            </a:endParaRPr>
          </a:p>
        </p:txBody>
      </p:sp>
    </p:spTree>
    <p:extLst>
      <p:ext uri="{BB962C8B-B14F-4D97-AF65-F5344CB8AC3E}">
        <p14:creationId xmlns:p14="http://schemas.microsoft.com/office/powerpoint/2010/main" xmlns="" val="1117904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Questions</a:t>
            </a:r>
          </a:p>
        </p:txBody>
      </p:sp>
    </p:spTree>
    <p:extLst>
      <p:ext uri="{BB962C8B-B14F-4D97-AF65-F5344CB8AC3E}">
        <p14:creationId xmlns:p14="http://schemas.microsoft.com/office/powerpoint/2010/main" xmlns="" val="19819413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ORTP Specifications:  On-Shore Wind</a:t>
            </a:r>
          </a:p>
        </p:txBody>
      </p:sp>
    </p:spTree>
    <p:extLst>
      <p:ext uri="{BB962C8B-B14F-4D97-AF65-F5344CB8AC3E}">
        <p14:creationId xmlns:p14="http://schemas.microsoft.com/office/powerpoint/2010/main" xmlns="" val="283474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Assumptions:  Approach and Recommendations, On-Shore Wind</a:t>
            </a:r>
          </a:p>
        </p:txBody>
      </p:sp>
      <p:sp>
        <p:nvSpPr>
          <p:cNvPr id="3" name="Content Placeholder 2"/>
          <p:cNvSpPr>
            <a:spLocks noGrp="1"/>
          </p:cNvSpPr>
          <p:nvPr>
            <p:ph type="body" sz="quarter" idx="10"/>
          </p:nvPr>
        </p:nvSpPr>
        <p:spPr>
          <a:xfrm>
            <a:off x="457200" y="1066800"/>
            <a:ext cx="5599777" cy="5105400"/>
          </a:xfrm>
          <a:solidFill>
            <a:schemeClr val="bg1"/>
          </a:solidFill>
        </p:spPr>
        <p:txBody>
          <a:bodyPr>
            <a:normAutofit fontScale="92500" lnSpcReduction="20000"/>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900" dirty="0"/>
              <a:t>Location</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Approach</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500" dirty="0"/>
              <a:t>Onshore has two primary focal points: wind and transmission  </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500" dirty="0"/>
              <a:t>Altitude improves wind resources in general; northern New England has the advantage  </a:t>
            </a:r>
          </a:p>
          <a:p>
            <a:pPr marL="1143000" lvl="3">
              <a:lnSpc>
                <a:spcPct val="134000"/>
              </a:lnSpc>
              <a:spcBef>
                <a:spcPts val="0"/>
              </a:spcBef>
              <a:spcAft>
                <a:spcPts val="0"/>
              </a:spcAft>
              <a:buClr>
                <a:schemeClr val="accent6">
                  <a:lumMod val="50000"/>
                </a:schemeClr>
              </a:buClr>
              <a:buFont typeface="Arial" panose="020B0604020202020204" pitchFamily="34" charset="0"/>
              <a:buChar char="•"/>
            </a:pPr>
            <a:r>
              <a:rPr lang="en-US" sz="1500" dirty="0"/>
              <a:t>Transmission to market was the final differentiator</a:t>
            </a:r>
            <a:endParaRPr lang="en-US" sz="1500" dirty="0">
              <a:solidFill>
                <a:srgbClr val="FF0000"/>
              </a:solidFill>
            </a:endParaRP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Locations analyzed included Vermont, Maine, and New Hampshire</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Central New Hampshire has wind and transmission to market</a:t>
            </a:r>
            <a:endParaRPr lang="en-US" sz="15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900" dirty="0"/>
              <a:t>Plant Size and Configuration Assumptions </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dirty="0">
                <a:solidFill>
                  <a:schemeClr val="tx1"/>
                </a:solidFill>
              </a:rPr>
              <a:t>Land area is a significant expense in New England, therefore we do not anticipate large installations in the NE region</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dirty="0">
                <a:solidFill>
                  <a:schemeClr val="tx1"/>
                </a:solidFill>
              </a:rPr>
              <a:t>Based on recent NE project trends we are using a 52MW wind farm size based on 3 MW turbines for ORTP</a:t>
            </a:r>
            <a:endParaRPr lang="en-US" sz="17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900" dirty="0"/>
              <a:t>Interconnection Assumptions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700" dirty="0"/>
              <a:t>New wind farms will interconnect with existing transmission along the corridor </a:t>
            </a:r>
            <a:endParaRPr lang="en-US" sz="19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endParaRPr lang="en-US" sz="19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p:txBody>
      </p:sp>
      <p:pic>
        <p:nvPicPr>
          <p:cNvPr id="4098" name="Picture 2" descr="C:\Users\pau77459\Documents\ISO_NE\CONE with Concentric Advisors\NREL NH Wind Resourc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371600"/>
            <a:ext cx="3138055"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084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and Cost Ranges:  On-Shore Wind</a:t>
            </a:r>
          </a:p>
        </p:txBody>
      </p:sp>
      <p:graphicFrame>
        <p:nvGraphicFramePr>
          <p:cNvPr id="4" name="Table 3"/>
          <p:cNvGraphicFramePr>
            <a:graphicFrameLocks noGrp="1"/>
          </p:cNvGraphicFramePr>
          <p:nvPr>
            <p:extLst>
              <p:ext uri="{D42A27DB-BD31-4B8C-83A1-F6EECF244321}">
                <p14:modId xmlns:p14="http://schemas.microsoft.com/office/powerpoint/2010/main" xmlns="" val="2931456182"/>
              </p:ext>
            </p:extLst>
          </p:nvPr>
        </p:nvGraphicFramePr>
        <p:xfrm>
          <a:off x="762000" y="1143000"/>
          <a:ext cx="7599109" cy="4678705"/>
        </p:xfrm>
        <a:graphic>
          <a:graphicData uri="http://schemas.openxmlformats.org/drawingml/2006/table">
            <a:tbl>
              <a:tblPr firstRow="1" bandRow="1">
                <a:tableStyleId>{5C22544A-7EE6-4342-B048-85BDC9FD1C3A}</a:tableStyleId>
              </a:tblPr>
              <a:tblGrid>
                <a:gridCol w="2327593">
                  <a:extLst>
                    <a:ext uri="{9D8B030D-6E8A-4147-A177-3AD203B41FA5}">
                      <a16:colId xmlns="" xmlns:a16="http://schemas.microsoft.com/office/drawing/2014/main" val="417415366"/>
                    </a:ext>
                  </a:extLst>
                </a:gridCol>
                <a:gridCol w="5271516">
                  <a:extLst>
                    <a:ext uri="{9D8B030D-6E8A-4147-A177-3AD203B41FA5}">
                      <a16:colId xmlns="" xmlns:a16="http://schemas.microsoft.com/office/drawing/2014/main" val="1961904206"/>
                    </a:ext>
                  </a:extLst>
                </a:gridCol>
              </a:tblGrid>
              <a:tr h="288755">
                <a:tc>
                  <a:txBody>
                    <a:bodyPr/>
                    <a:lstStyle/>
                    <a:p>
                      <a:r>
                        <a:rPr lang="en-US" sz="1600" dirty="0"/>
                        <a:t>Specification</a:t>
                      </a:r>
                    </a:p>
                  </a:txBody>
                  <a:tcPr/>
                </a:tc>
                <a:tc>
                  <a:txBody>
                    <a:bodyPr/>
                    <a:lstStyle/>
                    <a:p>
                      <a:r>
                        <a:rPr lang="en-US" sz="1600" dirty="0"/>
                        <a:t>Preliminary</a:t>
                      </a:r>
                      <a:r>
                        <a:rPr lang="en-US" sz="1600" baseline="0" dirty="0"/>
                        <a:t> Review</a:t>
                      </a:r>
                      <a:endParaRPr lang="en-US" sz="1600" dirty="0"/>
                    </a:p>
                  </a:txBody>
                  <a:tcPr/>
                </a:tc>
                <a:extLst>
                  <a:ext uri="{0D108BD9-81ED-4DB2-BD59-A6C34878D82A}">
                    <a16:rowId xmlns="" xmlns:a16="http://schemas.microsoft.com/office/drawing/2014/main" val="822403345"/>
                  </a:ext>
                </a:extLst>
              </a:tr>
              <a:tr h="457199">
                <a:tc>
                  <a:txBody>
                    <a:bodyPr/>
                    <a:lstStyle/>
                    <a:p>
                      <a:pPr marL="0" marR="0" lvl="1"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Turbine Size</a:t>
                      </a:r>
                    </a:p>
                    <a:p>
                      <a:pPr algn="l"/>
                      <a:endParaRPr lang="en-US" sz="1600" dirty="0"/>
                    </a:p>
                  </a:txBody>
                  <a:tcPr anchor="ctr"/>
                </a:tc>
                <a:tc>
                  <a:txBody>
                    <a:bodyPr/>
                    <a:lstStyle/>
                    <a:p>
                      <a:pPr algn="l"/>
                      <a:r>
                        <a:rPr lang="en-US" sz="1600" dirty="0">
                          <a:solidFill>
                            <a:schemeClr val="tx1"/>
                          </a:solidFill>
                        </a:rPr>
                        <a:t>3 </a:t>
                      </a:r>
                      <a:r>
                        <a:rPr lang="en-US" sz="1600" dirty="0" err="1">
                          <a:solidFill>
                            <a:schemeClr val="tx1"/>
                          </a:solidFill>
                        </a:rPr>
                        <a:t>MWe</a:t>
                      </a:r>
                      <a:endParaRPr lang="en-US" sz="1600" dirty="0"/>
                    </a:p>
                  </a:txBody>
                  <a:tcPr anchor="ctr"/>
                </a:tc>
                <a:extLst>
                  <a:ext uri="{0D108BD9-81ED-4DB2-BD59-A6C34878D82A}">
                    <a16:rowId xmlns="" xmlns:a16="http://schemas.microsoft.com/office/drawing/2014/main" val="939996818"/>
                  </a:ext>
                </a:extLst>
              </a:tr>
              <a:tr h="288755">
                <a:tc>
                  <a:txBody>
                    <a:bodyPr/>
                    <a:lstStyle/>
                    <a:p>
                      <a:pPr algn="l"/>
                      <a:r>
                        <a:rPr lang="en-US" sz="1600" dirty="0">
                          <a:solidFill>
                            <a:schemeClr val="tx1"/>
                          </a:solidFill>
                        </a:rPr>
                        <a:t>Net Plant Capacity</a:t>
                      </a:r>
                      <a:endParaRPr lang="en-US" sz="1600" dirty="0"/>
                    </a:p>
                  </a:txBody>
                  <a:tcPr anchor="ctr"/>
                </a:tc>
                <a:tc>
                  <a:txBody>
                    <a:bodyPr/>
                    <a:lstStyle/>
                    <a:p>
                      <a:pPr algn="l"/>
                      <a:r>
                        <a:rPr lang="en-US" sz="1600" dirty="0">
                          <a:solidFill>
                            <a:schemeClr val="tx1"/>
                          </a:solidFill>
                        </a:rPr>
                        <a:t>52 MW</a:t>
                      </a:r>
                      <a:endParaRPr lang="en-US" sz="1600" dirty="0"/>
                    </a:p>
                  </a:txBody>
                  <a:tcPr anchor="ctr"/>
                </a:tc>
                <a:extLst>
                  <a:ext uri="{0D108BD9-81ED-4DB2-BD59-A6C34878D82A}">
                    <a16:rowId xmlns="" xmlns:a16="http://schemas.microsoft.com/office/drawing/2014/main" val="446787244"/>
                  </a:ext>
                </a:extLst>
              </a:tr>
              <a:tr h="288755">
                <a:tc>
                  <a:txBody>
                    <a:bodyPr/>
                    <a:lstStyle/>
                    <a:p>
                      <a:pPr algn="l"/>
                      <a:r>
                        <a:rPr lang="en-US" sz="1600" dirty="0">
                          <a:solidFill>
                            <a:schemeClr val="tx1"/>
                          </a:solidFill>
                        </a:rPr>
                        <a:t>Location</a:t>
                      </a:r>
                      <a:endParaRPr lang="en-US" sz="1600" dirty="0"/>
                    </a:p>
                  </a:txBody>
                  <a:tcPr anchor="ctr"/>
                </a:tc>
                <a:tc>
                  <a:txBody>
                    <a:bodyPr/>
                    <a:lstStyle/>
                    <a:p>
                      <a:pPr algn="l"/>
                      <a:r>
                        <a:rPr lang="en-US" sz="1600" dirty="0">
                          <a:solidFill>
                            <a:schemeClr val="tx1"/>
                          </a:solidFill>
                        </a:rPr>
                        <a:t>Central New Hampshire</a:t>
                      </a:r>
                      <a:endParaRPr lang="en-US" sz="1600" dirty="0"/>
                    </a:p>
                  </a:txBody>
                  <a:tcPr anchor="ctr"/>
                </a:tc>
                <a:extLst>
                  <a:ext uri="{0D108BD9-81ED-4DB2-BD59-A6C34878D82A}">
                    <a16:rowId xmlns="" xmlns:a16="http://schemas.microsoft.com/office/drawing/2014/main" val="1798906849"/>
                  </a:ext>
                </a:extLst>
              </a:tr>
              <a:tr h="288755">
                <a:tc>
                  <a:txBody>
                    <a:bodyPr/>
                    <a:lstStyle/>
                    <a:p>
                      <a:pPr algn="l"/>
                      <a:r>
                        <a:rPr lang="en-US" sz="1600" dirty="0">
                          <a:solidFill>
                            <a:schemeClr val="tx1"/>
                          </a:solidFill>
                        </a:rPr>
                        <a:t>Electrical Interconnection </a:t>
                      </a:r>
                      <a:endParaRPr lang="en-US" sz="1600" dirty="0"/>
                    </a:p>
                  </a:txBody>
                  <a:tcPr anchor="ctr"/>
                </a:tc>
                <a:tc>
                  <a:txBody>
                    <a:bodyPr/>
                    <a:lstStyle/>
                    <a:p>
                      <a:pPr algn="l"/>
                      <a:r>
                        <a:rPr lang="en-US" sz="1600" dirty="0">
                          <a:solidFill>
                            <a:schemeClr val="tx1"/>
                          </a:solidFill>
                        </a:rPr>
                        <a:t>Onsite,</a:t>
                      </a:r>
                      <a:r>
                        <a:rPr lang="en-US" sz="1600" baseline="0" dirty="0">
                          <a:solidFill>
                            <a:schemeClr val="tx1"/>
                          </a:solidFill>
                        </a:rPr>
                        <a:t> </a:t>
                      </a:r>
                      <a:r>
                        <a:rPr lang="en-US" sz="1600" dirty="0">
                          <a:solidFill>
                            <a:schemeClr val="tx1"/>
                          </a:solidFill>
                        </a:rPr>
                        <a:t>along the wind farm field or line</a:t>
                      </a:r>
                      <a:endParaRPr lang="en-US" sz="1600" dirty="0"/>
                    </a:p>
                  </a:txBody>
                  <a:tcPr anchor="ctr"/>
                </a:tc>
                <a:extLst>
                  <a:ext uri="{0D108BD9-81ED-4DB2-BD59-A6C34878D82A}">
                    <a16:rowId xmlns="" xmlns:a16="http://schemas.microsoft.com/office/drawing/2014/main" val="1483243287"/>
                  </a:ext>
                </a:extLst>
              </a:tr>
              <a:tr h="1097270">
                <a:tc>
                  <a:txBody>
                    <a:bodyPr/>
                    <a:lstStyle/>
                    <a:p>
                      <a:pPr algn="l"/>
                      <a:r>
                        <a:rPr lang="en-US" sz="1600" dirty="0">
                          <a:solidFill>
                            <a:schemeClr val="tx1"/>
                          </a:solidFill>
                        </a:rPr>
                        <a:t>Plot Size</a:t>
                      </a:r>
                      <a:endParaRPr lang="en-US" sz="1600" dirty="0"/>
                    </a:p>
                  </a:txBody>
                  <a:tcPr anchor="ctr"/>
                </a:tc>
                <a:tc>
                  <a:txBody>
                    <a:bodyPr/>
                    <a:lstStyle/>
                    <a:p>
                      <a:pPr algn="l"/>
                      <a:r>
                        <a:rPr lang="en-US" sz="1600" dirty="0">
                          <a:solidFill>
                            <a:schemeClr val="tx1"/>
                          </a:solidFill>
                        </a:rPr>
                        <a:t>Property will be leased for the duration of the project.  Most land can still be utilized for farming, commercial, industrial, or even residential purposes while the farm is producing power.  An acre or so will be required for a switchyard near the interconnection point</a:t>
                      </a:r>
                      <a:endParaRPr lang="en-US" sz="1600" dirty="0"/>
                    </a:p>
                  </a:txBody>
                  <a:tcPr anchor="ctr"/>
                </a:tc>
                <a:extLst>
                  <a:ext uri="{0D108BD9-81ED-4DB2-BD59-A6C34878D82A}">
                    <a16:rowId xmlns="" xmlns:a16="http://schemas.microsoft.com/office/drawing/2014/main" val="4293413153"/>
                  </a:ext>
                </a:extLst>
              </a:tr>
              <a:tr h="360943">
                <a:tc>
                  <a:txBody>
                    <a:bodyPr/>
                    <a:lstStyle/>
                    <a:p>
                      <a:pPr marL="0" marR="0" lvl="1"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Overnight Capital Costs</a:t>
                      </a:r>
                    </a:p>
                  </a:txBody>
                  <a:tcPr anchor="ctr"/>
                </a:tc>
                <a:tc>
                  <a:txBody>
                    <a:bodyPr/>
                    <a:lstStyle/>
                    <a:p>
                      <a:pPr algn="l"/>
                      <a:r>
                        <a:rPr lang="en-US" sz="1600" dirty="0"/>
                        <a:t>1250-2000 $/kW</a:t>
                      </a:r>
                    </a:p>
                  </a:txBody>
                  <a:tcPr anchor="ctr"/>
                </a:tc>
                <a:extLst>
                  <a:ext uri="{0D108BD9-81ED-4DB2-BD59-A6C34878D82A}">
                    <a16:rowId xmlns="" xmlns:a16="http://schemas.microsoft.com/office/drawing/2014/main" val="163365721"/>
                  </a:ext>
                </a:extLst>
              </a:tr>
              <a:tr h="433133">
                <a:tc>
                  <a:txBody>
                    <a:bodyPr/>
                    <a:lstStyle/>
                    <a:p>
                      <a:pPr marL="0" marR="0" lvl="1"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Fixed O&amp;M Costs</a:t>
                      </a:r>
                    </a:p>
                  </a:txBody>
                  <a:tcPr anchor="ctr"/>
                </a:tc>
                <a:tc>
                  <a:txBody>
                    <a:bodyPr/>
                    <a:lstStyle/>
                    <a:p>
                      <a:pPr algn="l"/>
                      <a:r>
                        <a:rPr lang="en-US" sz="1600" dirty="0"/>
                        <a:t>30-45</a:t>
                      </a:r>
                      <a:r>
                        <a:rPr lang="en-US" sz="1600" baseline="0" dirty="0"/>
                        <a:t> $/kW-</a:t>
                      </a:r>
                      <a:r>
                        <a:rPr lang="en-US" sz="1600" baseline="0" dirty="0" err="1"/>
                        <a:t>yr</a:t>
                      </a:r>
                      <a:endParaRPr lang="en-US" sz="1600" dirty="0"/>
                    </a:p>
                  </a:txBody>
                  <a:tcPr anchor="ctr"/>
                </a:tc>
                <a:extLst>
                  <a:ext uri="{0D108BD9-81ED-4DB2-BD59-A6C34878D82A}">
                    <a16:rowId xmlns="" xmlns:a16="http://schemas.microsoft.com/office/drawing/2014/main" val="3376802005"/>
                  </a:ext>
                </a:extLst>
              </a:tr>
              <a:tr h="653749">
                <a:tc>
                  <a:txBody>
                    <a:bodyPr/>
                    <a:lstStyle/>
                    <a:p>
                      <a:pPr algn="l"/>
                      <a:r>
                        <a:rPr lang="en-US" sz="1600" dirty="0"/>
                        <a:t>Capacity Factor</a:t>
                      </a:r>
                    </a:p>
                  </a:txBody>
                  <a:tcPr anchor="ctr"/>
                </a:tc>
                <a:tc>
                  <a:txBody>
                    <a:bodyPr/>
                    <a:lstStyle/>
                    <a:p>
                      <a:pPr algn="l"/>
                      <a:r>
                        <a:rPr lang="en-US" sz="1600" dirty="0"/>
                        <a:t>30-40%</a:t>
                      </a:r>
                    </a:p>
                  </a:txBody>
                  <a:tcPr anchor="ctr"/>
                </a:tc>
                <a:extLst>
                  <a:ext uri="{0D108BD9-81ED-4DB2-BD59-A6C34878D82A}">
                    <a16:rowId xmlns="" xmlns:a16="http://schemas.microsoft.com/office/drawing/2014/main" val="4121764441"/>
                  </a:ext>
                </a:extLst>
              </a:tr>
            </a:tbl>
          </a:graphicData>
        </a:graphic>
      </p:graphicFrame>
    </p:spTree>
    <p:extLst>
      <p:ext uri="{BB962C8B-B14F-4D97-AF65-F5344CB8AC3E}">
        <p14:creationId xmlns:p14="http://schemas.microsoft.com/office/powerpoint/2010/main" xmlns="" val="27610510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Questions</a:t>
            </a:r>
          </a:p>
        </p:txBody>
      </p:sp>
    </p:spTree>
    <p:extLst>
      <p:ext uri="{BB962C8B-B14F-4D97-AF65-F5344CB8AC3E}">
        <p14:creationId xmlns:p14="http://schemas.microsoft.com/office/powerpoint/2010/main" xmlns="" val="1020693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ORTP Specifications:  Solar</a:t>
            </a:r>
          </a:p>
        </p:txBody>
      </p:sp>
    </p:spTree>
    <p:extLst>
      <p:ext uri="{BB962C8B-B14F-4D97-AF65-F5344CB8AC3E}">
        <p14:creationId xmlns:p14="http://schemas.microsoft.com/office/powerpoint/2010/main" xmlns="" val="60771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CONE: Resources Screened and Recommendations (cont’d)</a:t>
            </a:r>
          </a:p>
        </p:txBody>
      </p:sp>
      <p:graphicFrame>
        <p:nvGraphicFramePr>
          <p:cNvPr id="4" name="Table 3"/>
          <p:cNvGraphicFramePr>
            <a:graphicFrameLocks noGrp="1"/>
          </p:cNvGraphicFramePr>
          <p:nvPr>
            <p:extLst>
              <p:ext uri="{D42A27DB-BD31-4B8C-83A1-F6EECF244321}">
                <p14:modId xmlns:p14="http://schemas.microsoft.com/office/powerpoint/2010/main" xmlns="" val="2734254317"/>
              </p:ext>
            </p:extLst>
          </p:nvPr>
        </p:nvGraphicFramePr>
        <p:xfrm>
          <a:off x="609600" y="1143000"/>
          <a:ext cx="7772400" cy="4942840"/>
        </p:xfrm>
        <a:graphic>
          <a:graphicData uri="http://schemas.openxmlformats.org/drawingml/2006/table">
            <a:tbl>
              <a:tblPr firstRow="1" bandRow="1">
                <a:tableStyleId>{5C22544A-7EE6-4342-B048-85BDC9FD1C3A}</a:tableStyleId>
              </a:tblPr>
              <a:tblGrid>
                <a:gridCol w="2057400">
                  <a:extLst>
                    <a:ext uri="{9D8B030D-6E8A-4147-A177-3AD203B41FA5}">
                      <a16:colId xmlns="" xmlns:a16="http://schemas.microsoft.com/office/drawing/2014/main" val="596937121"/>
                    </a:ext>
                  </a:extLst>
                </a:gridCol>
                <a:gridCol w="2743200">
                  <a:extLst>
                    <a:ext uri="{9D8B030D-6E8A-4147-A177-3AD203B41FA5}">
                      <a16:colId xmlns="" xmlns:a16="http://schemas.microsoft.com/office/drawing/2014/main" val="2315508483"/>
                    </a:ext>
                  </a:extLst>
                </a:gridCol>
                <a:gridCol w="2971800">
                  <a:extLst>
                    <a:ext uri="{9D8B030D-6E8A-4147-A177-3AD203B41FA5}">
                      <a16:colId xmlns="" xmlns:a16="http://schemas.microsoft.com/office/drawing/2014/main" val="2909682441"/>
                    </a:ext>
                  </a:extLst>
                </a:gridCol>
              </a:tblGrid>
              <a:tr h="736600">
                <a:tc>
                  <a:txBody>
                    <a:bodyPr/>
                    <a:lstStyle/>
                    <a:p>
                      <a:endParaRPr lang="en-US" dirty="0"/>
                    </a:p>
                  </a:txBody>
                  <a:tcPr/>
                </a:tc>
                <a:tc>
                  <a:txBody>
                    <a:bodyPr/>
                    <a:lstStyle/>
                    <a:p>
                      <a:pPr algn="ctr"/>
                      <a:r>
                        <a:rPr lang="en-US" sz="1600" dirty="0"/>
                        <a:t>Economic For Merchant Entry</a:t>
                      </a:r>
                    </a:p>
                  </a:txBody>
                  <a:tcPr/>
                </a:tc>
                <a:tc>
                  <a:txBody>
                    <a:bodyPr/>
                    <a:lstStyle/>
                    <a:p>
                      <a:pPr algn="ctr"/>
                      <a:r>
                        <a:rPr lang="en-US" sz="1600" dirty="0"/>
                        <a:t>Reliable Cost Information</a:t>
                      </a:r>
                      <a:r>
                        <a:rPr lang="en-US" sz="1600" baseline="0" dirty="0"/>
                        <a:t> for a Full Bottoms Up Approach</a:t>
                      </a:r>
                      <a:endParaRPr lang="en-US" sz="1600" dirty="0"/>
                    </a:p>
                  </a:txBody>
                  <a:tcPr/>
                </a:tc>
                <a:extLst>
                  <a:ext uri="{0D108BD9-81ED-4DB2-BD59-A6C34878D82A}">
                    <a16:rowId xmlns="" xmlns:a16="http://schemas.microsoft.com/office/drawing/2014/main" val="1436025600"/>
                  </a:ext>
                </a:extLst>
              </a:tr>
              <a:tr h="455620">
                <a:tc>
                  <a:txBody>
                    <a:bodyPr/>
                    <a:lstStyle/>
                    <a:p>
                      <a:r>
                        <a:rPr lang="en-US" sz="1600" dirty="0"/>
                        <a:t>On-Shore Wind</a:t>
                      </a:r>
                    </a:p>
                  </a:txBody>
                  <a:tcPr/>
                </a:tc>
                <a:tc>
                  <a:txBody>
                    <a:bodyPr/>
                    <a:lstStyle/>
                    <a:p>
                      <a:pPr marL="285750" indent="-285750">
                        <a:buFont typeface="Arial" panose="020B0604020202020204" pitchFamily="34" charset="0"/>
                        <a:buChar char="•"/>
                      </a:pPr>
                      <a:r>
                        <a:rPr lang="en-US" sz="1200" dirty="0"/>
                        <a:t>Higher</a:t>
                      </a:r>
                      <a:r>
                        <a:rPr lang="en-US" sz="1200" baseline="0" dirty="0"/>
                        <a:t> cost </a:t>
                      </a:r>
                      <a:r>
                        <a:rPr lang="en-US" sz="1200" baseline="0" dirty="0" smtClean="0"/>
                        <a:t>than </a:t>
                      </a:r>
                      <a:r>
                        <a:rPr lang="en-US" sz="1200" baseline="0" dirty="0"/>
                        <a:t>other CONE alternatives without a contract for output</a:t>
                      </a:r>
                      <a:endParaRPr lang="en-US" sz="1200" dirty="0"/>
                    </a:p>
                  </a:txBody>
                  <a:tcPr/>
                </a:tc>
                <a:tc>
                  <a:txBody>
                    <a:bodyPr/>
                    <a:lstStyle/>
                    <a:p>
                      <a:pPr marL="285750" marR="0" lvl="2" indent="-2857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Inconsistencies in project size and arrangement that differentiate projects.  </a:t>
                      </a:r>
                    </a:p>
                    <a:p>
                      <a:pPr marL="285750" marR="0" lvl="2" indent="-2857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A “Standard Design” more than likely would not fit multiple projects.</a:t>
                      </a:r>
                    </a:p>
                    <a:p>
                      <a:endParaRPr lang="en-US" dirty="0"/>
                    </a:p>
                  </a:txBody>
                  <a:tcPr/>
                </a:tc>
                <a:extLst>
                  <a:ext uri="{0D108BD9-81ED-4DB2-BD59-A6C34878D82A}">
                    <a16:rowId xmlns="" xmlns:a16="http://schemas.microsoft.com/office/drawing/2014/main" val="961475407"/>
                  </a:ext>
                </a:extLst>
              </a:tr>
              <a:tr h="455620">
                <a:tc>
                  <a:txBody>
                    <a:bodyPr/>
                    <a:lstStyle/>
                    <a:p>
                      <a:r>
                        <a:rPr lang="en-US" sz="1600" dirty="0"/>
                        <a:t>Off-Shore Wind</a:t>
                      </a:r>
                    </a:p>
                  </a:txBody>
                  <a:tcPr/>
                </a:tc>
                <a:tc>
                  <a:txBody>
                    <a:bodyPr/>
                    <a:lstStyle/>
                    <a:p>
                      <a:pPr marL="285750" marR="0" lvl="2" indent="-2857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Since no projects are in commercial operation in the US, the economics for merchant entry are unknown</a:t>
                      </a:r>
                    </a:p>
                  </a:txBody>
                  <a:tcPr/>
                </a:tc>
                <a:tc>
                  <a:txBody>
                    <a:bodyPr/>
                    <a:lstStyle/>
                    <a:p>
                      <a:pPr marL="171450" marR="0" lvl="2"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Since no projects are in commercial operation in the US, there</a:t>
                      </a:r>
                      <a:r>
                        <a:rPr lang="en-US" sz="1200" kern="1200" baseline="0" dirty="0">
                          <a:solidFill>
                            <a:schemeClr val="tx1"/>
                          </a:solidFill>
                          <a:latin typeface="+mn-lt"/>
                          <a:ea typeface="+mn-ea"/>
                          <a:cs typeface="+mn-cs"/>
                        </a:rPr>
                        <a:t> is insufficient data  to perform a full analysis</a:t>
                      </a:r>
                      <a:endParaRPr lang="en-US" sz="1200" kern="1200" dirty="0">
                        <a:solidFill>
                          <a:schemeClr val="tx1"/>
                        </a:solidFill>
                        <a:latin typeface="+mn-lt"/>
                        <a:ea typeface="+mn-ea"/>
                        <a:cs typeface="+mn-cs"/>
                      </a:endParaRPr>
                    </a:p>
                  </a:txBody>
                  <a:tcPr/>
                </a:tc>
                <a:extLst>
                  <a:ext uri="{0D108BD9-81ED-4DB2-BD59-A6C34878D82A}">
                    <a16:rowId xmlns="" xmlns:a16="http://schemas.microsoft.com/office/drawing/2014/main" val="2866033773"/>
                  </a:ext>
                </a:extLst>
              </a:tr>
              <a:tr h="455620">
                <a:tc>
                  <a:txBody>
                    <a:bodyPr/>
                    <a:lstStyle/>
                    <a:p>
                      <a:r>
                        <a:rPr lang="en-US" sz="1600" dirty="0"/>
                        <a:t>Coal</a:t>
                      </a:r>
                    </a:p>
                  </a:txBody>
                  <a:tcPr/>
                </a:tc>
                <a:tc>
                  <a:txBody>
                    <a:bodyPr/>
                    <a:lstStyle/>
                    <a:p>
                      <a:pPr marL="285750" marR="0" lvl="2" indent="-2857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Unlikely</a:t>
                      </a:r>
                      <a:r>
                        <a:rPr lang="en-US" sz="1200" kern="1200" baseline="0" dirty="0">
                          <a:solidFill>
                            <a:schemeClr val="tx1"/>
                          </a:solidFill>
                          <a:latin typeface="+mn-lt"/>
                          <a:ea typeface="+mn-ea"/>
                          <a:cs typeface="+mn-cs"/>
                        </a:rPr>
                        <a:t> to be developed in New England</a:t>
                      </a:r>
                      <a:endParaRPr lang="en-US" dirty="0"/>
                    </a:p>
                  </a:txBody>
                  <a:tcPr/>
                </a:tc>
                <a:tc>
                  <a:txBody>
                    <a:bodyPr/>
                    <a:lstStyle/>
                    <a:p>
                      <a:endParaRPr lang="en-US"/>
                    </a:p>
                  </a:txBody>
                  <a:tcPr/>
                </a:tc>
                <a:extLst>
                  <a:ext uri="{0D108BD9-81ED-4DB2-BD59-A6C34878D82A}">
                    <a16:rowId xmlns="" xmlns:a16="http://schemas.microsoft.com/office/drawing/2014/main" val="2192619125"/>
                  </a:ext>
                </a:extLst>
              </a:tr>
              <a:tr h="455620">
                <a:tc>
                  <a:txBody>
                    <a:bodyPr/>
                    <a:lstStyle/>
                    <a:p>
                      <a:r>
                        <a:rPr lang="en-US" sz="1600" dirty="0"/>
                        <a:t>Nuclear</a:t>
                      </a:r>
                    </a:p>
                  </a:txBody>
                  <a:tcPr/>
                </a:tc>
                <a:tc>
                  <a:txBody>
                    <a:bodyPr/>
                    <a:lstStyle/>
                    <a:p>
                      <a:pPr marL="285750" marR="0" lvl="2" indent="-2857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Unlikely to be developed in New England</a:t>
                      </a:r>
                    </a:p>
                    <a:p>
                      <a:endParaRPr lang="en-US" dirty="0"/>
                    </a:p>
                  </a:txBody>
                  <a:tcPr/>
                </a:tc>
                <a:tc>
                  <a:txBody>
                    <a:bodyPr/>
                    <a:lstStyle/>
                    <a:p>
                      <a:endParaRPr lang="en-US"/>
                    </a:p>
                  </a:txBody>
                  <a:tcPr/>
                </a:tc>
                <a:extLst>
                  <a:ext uri="{0D108BD9-81ED-4DB2-BD59-A6C34878D82A}">
                    <a16:rowId xmlns="" xmlns:a16="http://schemas.microsoft.com/office/drawing/2014/main" val="1833675636"/>
                  </a:ext>
                </a:extLst>
              </a:tr>
              <a:tr h="455620">
                <a:tc>
                  <a:txBody>
                    <a:bodyPr/>
                    <a:lstStyle/>
                    <a:p>
                      <a:r>
                        <a:rPr lang="en-US" sz="1600" dirty="0"/>
                        <a:t>Solar</a:t>
                      </a:r>
                    </a:p>
                  </a:txBody>
                  <a:tcPr/>
                </a:tc>
                <a:tc>
                  <a:txBody>
                    <a:bodyPr/>
                    <a:lstStyle/>
                    <a:p>
                      <a:pPr marL="285750" indent="-285750" algn="l" defTabSz="914293" rtl="0" eaLnBrk="1" latinLnBrk="0" hangingPunct="1">
                        <a:buFont typeface="Arial" panose="020B0604020202020204" pitchFamily="34" charset="0"/>
                        <a:buChar char="•"/>
                      </a:pPr>
                      <a:r>
                        <a:rPr lang="en-US" sz="1200" kern="1200" dirty="0">
                          <a:solidFill>
                            <a:schemeClr val="dk1"/>
                          </a:solidFill>
                          <a:latin typeface="+mn-lt"/>
                          <a:ea typeface="+mn-ea"/>
                          <a:cs typeface="+mn-cs"/>
                        </a:rPr>
                        <a:t>Higher cost than</a:t>
                      </a:r>
                      <a:r>
                        <a:rPr lang="en-US" sz="1200" kern="1200" baseline="0" dirty="0">
                          <a:solidFill>
                            <a:schemeClr val="dk1"/>
                          </a:solidFill>
                          <a:latin typeface="+mn-lt"/>
                          <a:ea typeface="+mn-ea"/>
                          <a:cs typeface="+mn-cs"/>
                        </a:rPr>
                        <a:t> other alternatives due to l</a:t>
                      </a:r>
                      <a:r>
                        <a:rPr lang="en-US" sz="1200" kern="1200" dirty="0">
                          <a:solidFill>
                            <a:schemeClr val="dk1"/>
                          </a:solidFill>
                          <a:latin typeface="+mn-lt"/>
                          <a:ea typeface="+mn-ea"/>
                          <a:cs typeface="+mn-cs"/>
                        </a:rPr>
                        <a:t>ow solar irradiance and high land cost</a:t>
                      </a:r>
                    </a:p>
                  </a:txBody>
                  <a:tcPr/>
                </a:tc>
                <a:tc>
                  <a: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Current</a:t>
                      </a:r>
                      <a:r>
                        <a:rPr lang="en-US" sz="1200" kern="1200" baseline="0" dirty="0">
                          <a:solidFill>
                            <a:schemeClr val="tx1"/>
                          </a:solidFill>
                          <a:latin typeface="+mn-lt"/>
                          <a:ea typeface="+mn-ea"/>
                          <a:cs typeface="+mn-cs"/>
                        </a:rPr>
                        <a:t> significant</a:t>
                      </a:r>
                      <a:r>
                        <a:rPr lang="en-US" sz="1200" kern="1200" dirty="0">
                          <a:solidFill>
                            <a:schemeClr val="tx1"/>
                          </a:solidFill>
                          <a:latin typeface="+mn-lt"/>
                          <a:ea typeface="+mn-ea"/>
                          <a:cs typeface="+mn-cs"/>
                        </a:rPr>
                        <a:t> differences</a:t>
                      </a:r>
                      <a:r>
                        <a:rPr lang="en-US" sz="1200" kern="1200" baseline="0" dirty="0">
                          <a:solidFill>
                            <a:schemeClr val="tx1"/>
                          </a:solidFill>
                          <a:latin typeface="+mn-lt"/>
                          <a:ea typeface="+mn-ea"/>
                          <a:cs typeface="+mn-cs"/>
                        </a:rPr>
                        <a:t> in costs and incentives result in inconsistent data</a:t>
                      </a:r>
                      <a:endParaRPr lang="en-US" sz="1200" kern="1200" dirty="0">
                        <a:solidFill>
                          <a:schemeClr val="tx1"/>
                        </a:solidFill>
                        <a:latin typeface="+mn-lt"/>
                        <a:ea typeface="+mn-ea"/>
                        <a:cs typeface="+mn-cs"/>
                      </a:endParaRPr>
                    </a:p>
                  </a:txBody>
                  <a:tcPr/>
                </a:tc>
                <a:extLst>
                  <a:ext uri="{0D108BD9-81ED-4DB2-BD59-A6C34878D82A}">
                    <a16:rowId xmlns="" xmlns:a16="http://schemas.microsoft.com/office/drawing/2014/main" val="151677019"/>
                  </a:ext>
                </a:extLst>
              </a:tr>
              <a:tr h="455620">
                <a:tc>
                  <a:txBody>
                    <a:bodyPr/>
                    <a:lstStyle/>
                    <a:p>
                      <a:r>
                        <a:rPr lang="en-US" sz="1600" dirty="0"/>
                        <a:t>Large-Scale</a:t>
                      </a:r>
                      <a:r>
                        <a:rPr lang="en-US" sz="1600" baseline="0" dirty="0"/>
                        <a:t> </a:t>
                      </a:r>
                      <a:r>
                        <a:rPr lang="en-US" sz="1600" dirty="0"/>
                        <a:t>Battery</a:t>
                      </a:r>
                    </a:p>
                  </a:txBody>
                  <a:tcPr/>
                </a:tc>
                <a:tc>
                  <a:txBody>
                    <a:bodyPr/>
                    <a:lstStyle/>
                    <a:p>
                      <a:pPr marL="285750" marR="0" lvl="2" indent="-2857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Since no projects are in commercial operation in the US, the economics for merchant entry are unknown</a:t>
                      </a:r>
                    </a:p>
                  </a:txBody>
                  <a:tcPr/>
                </a:tc>
                <a:tc>
                  <a:txBody>
                    <a:bodyPr/>
                    <a:lstStyle/>
                    <a:p>
                      <a:pPr marL="171450" marR="0" lvl="2" indent="-171450"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Since no projects are in commercial operation in the US, there</a:t>
                      </a:r>
                      <a:r>
                        <a:rPr lang="en-US" sz="1200" kern="1200" baseline="0" dirty="0">
                          <a:solidFill>
                            <a:schemeClr val="tx1"/>
                          </a:solidFill>
                          <a:latin typeface="+mn-lt"/>
                          <a:ea typeface="+mn-ea"/>
                          <a:cs typeface="+mn-cs"/>
                        </a:rPr>
                        <a:t> is insufficient data  to perform a full analysis</a:t>
                      </a:r>
                      <a:endParaRPr lang="en-US" sz="1200" kern="1200" dirty="0">
                        <a:solidFill>
                          <a:schemeClr val="tx1"/>
                        </a:solidFill>
                        <a:latin typeface="+mn-lt"/>
                        <a:ea typeface="+mn-ea"/>
                        <a:cs typeface="+mn-cs"/>
                      </a:endParaRPr>
                    </a:p>
                  </a:txBody>
                  <a:tcPr/>
                </a:tc>
                <a:extLst>
                  <a:ext uri="{0D108BD9-81ED-4DB2-BD59-A6C34878D82A}">
                    <a16:rowId xmlns="" xmlns:a16="http://schemas.microsoft.com/office/drawing/2014/main" val="937936694"/>
                  </a:ext>
                </a:extLst>
              </a:tr>
            </a:tbl>
          </a:graphicData>
        </a:graphic>
      </p:graphicFrame>
    </p:spTree>
    <p:extLst>
      <p:ext uri="{BB962C8B-B14F-4D97-AF65-F5344CB8AC3E}">
        <p14:creationId xmlns:p14="http://schemas.microsoft.com/office/powerpoint/2010/main" xmlns="" val="13620090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Assumptions:  Approach and Recommendations, Solar</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t>Location</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Approach – Identify a standard size solar facility that would be considered typical over the next three to five years for New England</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Max installed facility size in New England is 50 MW, with a few facilities making it to 20 MW in Vermont</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Multiple 10 MW installations exist across the region</a:t>
            </a:r>
            <a:endParaRPr lang="en-US" sz="1600" dirty="0">
              <a:solidFill>
                <a:srgbClr val="FF0000"/>
              </a:solidFill>
            </a:endParaRP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Locations analyzed – Location criteria was most dependent on available land area and connectivity</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Recommended location: Bristol County Massachusetts</a:t>
            </a:r>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t>Plant Size and Configuration Assumptions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Standard size is assumed to be 10 MW</a:t>
            </a:r>
            <a:endParaRPr lang="en-US" sz="18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900" dirty="0"/>
              <a:t>Interconnection Assumptions </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Site will have local onsite access to transmission</a:t>
            </a:r>
          </a:p>
          <a:p>
            <a:pPr marL="285750" lvl="1">
              <a:lnSpc>
                <a:spcPct val="134000"/>
              </a:lnSpc>
              <a:spcBef>
                <a:spcPts val="0"/>
              </a:spcBef>
              <a:spcAft>
                <a:spcPts val="0"/>
              </a:spcAft>
              <a:buClr>
                <a:schemeClr val="accent6">
                  <a:lumMod val="50000"/>
                </a:schemeClr>
              </a:buClr>
              <a:buFont typeface="Arial" panose="020B0604020202020204" pitchFamily="34" charset="0"/>
              <a:buChar char="•"/>
            </a:pPr>
            <a:endParaRPr lang="en-US" sz="19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endParaRPr lang="en-US" sz="19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p:txBody>
      </p:sp>
    </p:spTree>
    <p:extLst>
      <p:ext uri="{BB962C8B-B14F-4D97-AF65-F5344CB8AC3E}">
        <p14:creationId xmlns:p14="http://schemas.microsoft.com/office/powerpoint/2010/main" xmlns="" val="17445910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Technology Specifications and Cost Ranges: Solar</a:t>
            </a:r>
          </a:p>
        </p:txBody>
      </p:sp>
      <p:sp>
        <p:nvSpPr>
          <p:cNvPr id="3" name="Content Placeholder 2"/>
          <p:cNvSpPr>
            <a:spLocks noGrp="1"/>
          </p:cNvSpPr>
          <p:nvPr>
            <p:ph type="body" sz="quarter" idx="10"/>
          </p:nvPr>
        </p:nvSpPr>
        <p:spPr>
          <a:xfrm>
            <a:off x="457200" y="1066800"/>
            <a:ext cx="8229600" cy="4876800"/>
          </a:xfrm>
          <a:solidFill>
            <a:schemeClr val="bg1"/>
          </a:solidFill>
        </p:spPr>
        <p:txBody>
          <a:bodyPr>
            <a:normAutofit/>
          </a:bodyPr>
          <a:lstStyle/>
          <a:p>
            <a:pPr marL="744485" lvl="1">
              <a:lnSpc>
                <a:spcPct val="124000"/>
              </a:lnSpc>
              <a:spcBef>
                <a:spcPts val="0"/>
              </a:spcBef>
              <a:spcAft>
                <a:spcPts val="0"/>
              </a:spcAft>
              <a:buClr>
                <a:schemeClr val="bg2">
                  <a:lumMod val="10000"/>
                </a:schemeClr>
              </a:buClr>
              <a:buFont typeface="Arial" pitchFamily="34" charset="0"/>
              <a:buChar char="•"/>
            </a:pPr>
            <a:endParaRPr lang="en-US" dirty="0"/>
          </a:p>
          <a:p>
            <a:pPr marL="744485" lvl="1">
              <a:lnSpc>
                <a:spcPct val="124000"/>
              </a:lnSpc>
              <a:spcBef>
                <a:spcPts val="0"/>
              </a:spcBef>
              <a:spcAft>
                <a:spcPts val="600"/>
              </a:spcAft>
              <a:buClr>
                <a:schemeClr val="bg2">
                  <a:lumMod val="10000"/>
                </a:schemeClr>
              </a:buClr>
              <a:buFont typeface="Arial" pitchFamily="34" charset="0"/>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195056599"/>
              </p:ext>
            </p:extLst>
          </p:nvPr>
        </p:nvGraphicFramePr>
        <p:xfrm>
          <a:off x="1524000" y="1905000"/>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4155828694"/>
                    </a:ext>
                  </a:extLst>
                </a:gridCol>
                <a:gridCol w="3048000">
                  <a:extLst>
                    <a:ext uri="{9D8B030D-6E8A-4147-A177-3AD203B41FA5}">
                      <a16:colId xmlns="" xmlns:a16="http://schemas.microsoft.com/office/drawing/2014/main" val="57277405"/>
                    </a:ext>
                  </a:extLst>
                </a:gridCol>
              </a:tblGrid>
              <a:tr h="370840">
                <a:tc>
                  <a:txBody>
                    <a:bodyPr/>
                    <a:lstStyle/>
                    <a:p>
                      <a:r>
                        <a:rPr lang="en-US" sz="1600" dirty="0"/>
                        <a:t>Specification</a:t>
                      </a:r>
                    </a:p>
                  </a:txBody>
                  <a:tcPr/>
                </a:tc>
                <a:tc>
                  <a:txBody>
                    <a:bodyPr/>
                    <a:lstStyle/>
                    <a:p>
                      <a:r>
                        <a:rPr lang="en-US" sz="1600" dirty="0"/>
                        <a:t>Preliminary</a:t>
                      </a:r>
                      <a:r>
                        <a:rPr lang="en-US" sz="1600" baseline="0" dirty="0"/>
                        <a:t> Review</a:t>
                      </a:r>
                      <a:endParaRPr lang="en-US" sz="1600" dirty="0"/>
                    </a:p>
                  </a:txBody>
                  <a:tcPr/>
                </a:tc>
                <a:extLst>
                  <a:ext uri="{0D108BD9-81ED-4DB2-BD59-A6C34878D82A}">
                    <a16:rowId xmlns="" xmlns:a16="http://schemas.microsoft.com/office/drawing/2014/main" val="1472274268"/>
                  </a:ext>
                </a:extLst>
              </a:tr>
              <a:tr h="370840">
                <a:tc>
                  <a:txBody>
                    <a:bodyPr/>
                    <a:lstStyle/>
                    <a:p>
                      <a:r>
                        <a:rPr lang="en-US" sz="1600" dirty="0">
                          <a:solidFill>
                            <a:schemeClr val="tx1"/>
                          </a:solidFill>
                        </a:rPr>
                        <a:t>Net Plant Capacity</a:t>
                      </a:r>
                      <a:endParaRPr lang="en-US" sz="1600" dirty="0"/>
                    </a:p>
                  </a:txBody>
                  <a:tcPr/>
                </a:tc>
                <a:tc>
                  <a:txBody>
                    <a:bodyPr/>
                    <a:lstStyle/>
                    <a:p>
                      <a:r>
                        <a:rPr lang="en-US" sz="1600" dirty="0"/>
                        <a:t>10 MW</a:t>
                      </a:r>
                    </a:p>
                  </a:txBody>
                  <a:tcPr/>
                </a:tc>
                <a:extLst>
                  <a:ext uri="{0D108BD9-81ED-4DB2-BD59-A6C34878D82A}">
                    <a16:rowId xmlns="" xmlns:a16="http://schemas.microsoft.com/office/drawing/2014/main" val="4219925060"/>
                  </a:ext>
                </a:extLst>
              </a:tr>
              <a:tr h="370840">
                <a:tc>
                  <a:txBody>
                    <a:bodyPr/>
                    <a:lstStyle/>
                    <a:p>
                      <a:r>
                        <a:rPr lang="en-US" sz="1600" dirty="0">
                          <a:solidFill>
                            <a:schemeClr val="tx1"/>
                          </a:solidFill>
                        </a:rPr>
                        <a:t>Location</a:t>
                      </a:r>
                      <a:endParaRPr lang="en-US" sz="1600" dirty="0"/>
                    </a:p>
                  </a:txBody>
                  <a:tcPr/>
                </a:tc>
                <a:tc>
                  <a:txBody>
                    <a:bodyPr/>
                    <a:lstStyle/>
                    <a:p>
                      <a:r>
                        <a:rPr lang="en-US" sz="1600" dirty="0"/>
                        <a:t>Bristol County, MA</a:t>
                      </a:r>
                    </a:p>
                  </a:txBody>
                  <a:tcPr/>
                </a:tc>
                <a:extLst>
                  <a:ext uri="{0D108BD9-81ED-4DB2-BD59-A6C34878D82A}">
                    <a16:rowId xmlns="" xmlns:a16="http://schemas.microsoft.com/office/drawing/2014/main" val="1559682931"/>
                  </a:ext>
                </a:extLst>
              </a:tr>
              <a:tr h="370840">
                <a:tc>
                  <a:txBody>
                    <a:bodyPr/>
                    <a:lstStyle/>
                    <a:p>
                      <a:r>
                        <a:rPr lang="en-US" sz="1600" dirty="0">
                          <a:solidFill>
                            <a:schemeClr val="tx1"/>
                          </a:solidFill>
                        </a:rPr>
                        <a:t>Electrical Interconnection </a:t>
                      </a:r>
                      <a:endParaRPr lang="en-US" sz="1600" dirty="0"/>
                    </a:p>
                  </a:txBody>
                  <a:tcPr/>
                </a:tc>
                <a:tc>
                  <a:txBody>
                    <a:bodyPr/>
                    <a:lstStyle/>
                    <a:p>
                      <a:r>
                        <a:rPr lang="en-US" sz="1600" dirty="0"/>
                        <a:t>Onsite</a:t>
                      </a:r>
                    </a:p>
                  </a:txBody>
                  <a:tcPr/>
                </a:tc>
                <a:extLst>
                  <a:ext uri="{0D108BD9-81ED-4DB2-BD59-A6C34878D82A}">
                    <a16:rowId xmlns="" xmlns:a16="http://schemas.microsoft.com/office/drawing/2014/main" val="460068700"/>
                  </a:ext>
                </a:extLst>
              </a:tr>
              <a:tr h="370840">
                <a:tc>
                  <a:txBody>
                    <a:bodyPr/>
                    <a:lstStyle/>
                    <a:p>
                      <a:pPr marL="0" marR="0" lvl="1"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Overnight Capital Costs</a:t>
                      </a:r>
                    </a:p>
                  </a:txBody>
                  <a:tcPr/>
                </a:tc>
                <a:tc>
                  <a:txBody>
                    <a:bodyPr/>
                    <a:lstStyle/>
                    <a:p>
                      <a:r>
                        <a:rPr lang="en-US" sz="1600" dirty="0"/>
                        <a:t>$1400-1800</a:t>
                      </a:r>
                    </a:p>
                  </a:txBody>
                  <a:tcPr/>
                </a:tc>
                <a:extLst>
                  <a:ext uri="{0D108BD9-81ED-4DB2-BD59-A6C34878D82A}">
                    <a16:rowId xmlns="" xmlns:a16="http://schemas.microsoft.com/office/drawing/2014/main" val="2414390253"/>
                  </a:ext>
                </a:extLst>
              </a:tr>
              <a:tr h="370840">
                <a:tc>
                  <a:txBody>
                    <a:bodyPr/>
                    <a:lstStyle/>
                    <a:p>
                      <a:pPr marL="0" marR="0" lvl="1"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Fixed O&amp;M Costs</a:t>
                      </a:r>
                    </a:p>
                  </a:txBody>
                  <a:tcPr/>
                </a:tc>
                <a:tc>
                  <a:txBody>
                    <a:bodyPr/>
                    <a:lstStyle/>
                    <a:p>
                      <a:r>
                        <a:rPr lang="en-US" sz="1600" dirty="0"/>
                        <a:t>$9-13 / kW-</a:t>
                      </a:r>
                      <a:r>
                        <a:rPr lang="en-US" sz="1600" dirty="0" err="1"/>
                        <a:t>yr</a:t>
                      </a:r>
                      <a:endParaRPr lang="en-US" sz="1600" dirty="0"/>
                    </a:p>
                  </a:txBody>
                  <a:tcPr/>
                </a:tc>
                <a:extLst>
                  <a:ext uri="{0D108BD9-81ED-4DB2-BD59-A6C34878D82A}">
                    <a16:rowId xmlns="" xmlns:a16="http://schemas.microsoft.com/office/drawing/2014/main" val="2204574623"/>
                  </a:ext>
                </a:extLst>
              </a:tr>
              <a:tr h="370840">
                <a:tc>
                  <a:txBody>
                    <a:bodyPr/>
                    <a:lstStyle/>
                    <a:p>
                      <a:r>
                        <a:rPr lang="en-US" sz="1600" dirty="0"/>
                        <a:t>Capacity Factor</a:t>
                      </a:r>
                    </a:p>
                  </a:txBody>
                  <a:tcPr/>
                </a:tc>
                <a:tc>
                  <a:txBody>
                    <a:bodyPr/>
                    <a:lstStyle/>
                    <a:p>
                      <a:r>
                        <a:rPr lang="en-US" sz="1600" dirty="0"/>
                        <a:t>14%</a:t>
                      </a:r>
                    </a:p>
                  </a:txBody>
                  <a:tcPr/>
                </a:tc>
                <a:extLst>
                  <a:ext uri="{0D108BD9-81ED-4DB2-BD59-A6C34878D82A}">
                    <a16:rowId xmlns="" xmlns:a16="http://schemas.microsoft.com/office/drawing/2014/main" val="3440957073"/>
                  </a:ext>
                </a:extLst>
              </a:tr>
            </a:tbl>
          </a:graphicData>
        </a:graphic>
      </p:graphicFrame>
    </p:spTree>
    <p:extLst>
      <p:ext uri="{BB962C8B-B14F-4D97-AF65-F5344CB8AC3E}">
        <p14:creationId xmlns:p14="http://schemas.microsoft.com/office/powerpoint/2010/main" xmlns="" val="7528199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Questions</a:t>
            </a:r>
          </a:p>
        </p:txBody>
      </p:sp>
    </p:spTree>
    <p:extLst>
      <p:ext uri="{BB962C8B-B14F-4D97-AF65-F5344CB8AC3E}">
        <p14:creationId xmlns:p14="http://schemas.microsoft.com/office/powerpoint/2010/main" xmlns="" val="28010144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E&amp;AS Revenues – ORTP</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solidFill>
                  <a:schemeClr val="tx1"/>
                </a:solidFill>
              </a:rPr>
              <a:t>Based on same LMP curves as Net CONE </a:t>
            </a:r>
            <a:r>
              <a:rPr lang="en-US" i="1" dirty="0">
                <a:solidFill>
                  <a:schemeClr val="tx1"/>
                </a:solidFill>
              </a:rPr>
              <a:t>except</a:t>
            </a:r>
            <a:r>
              <a:rPr lang="en-US" dirty="0">
                <a:solidFill>
                  <a:schemeClr val="tx1"/>
                </a:solidFill>
              </a:rPr>
              <a:t> in a case where a PPA is assumed</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Method for dispatch will vary</a:t>
            </a:r>
          </a:p>
          <a:p>
            <a:pPr marL="744485" lvl="1" indent="-285750"/>
            <a:r>
              <a:rPr lang="en-US" dirty="0">
                <a:solidFill>
                  <a:schemeClr val="tx1"/>
                </a:solidFill>
              </a:rPr>
              <a:t>For fossil units, similar approach to Net CONE</a:t>
            </a:r>
          </a:p>
          <a:p>
            <a:pPr marL="744485" lvl="1" indent="-285750"/>
            <a:r>
              <a:rPr lang="en-US" dirty="0">
                <a:solidFill>
                  <a:schemeClr val="tx1"/>
                </a:solidFill>
              </a:rPr>
              <a:t>PV and wind will be based on output expectations</a:t>
            </a:r>
          </a:p>
          <a:p>
            <a:pPr marL="744485" lvl="1" indent="-285750"/>
            <a:r>
              <a:rPr lang="en-US" dirty="0">
                <a:solidFill>
                  <a:schemeClr val="tx1"/>
                </a:solidFill>
              </a:rPr>
              <a:t>DR/EE will be dispatched based on a “strike price”</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Approach to E&amp;AS still under development, to be finalized by September meeting</a:t>
            </a:r>
          </a:p>
          <a:p>
            <a:endParaRPr lang="en-US" dirty="0">
              <a:solidFill>
                <a:srgbClr val="FF0000"/>
              </a:solidFill>
            </a:endParaRPr>
          </a:p>
          <a:p>
            <a:r>
              <a:rPr lang="en-US" dirty="0">
                <a:solidFill>
                  <a:srgbClr val="FF0000"/>
                </a:solidFill>
              </a:rPr>
              <a:t> </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p:txBody>
      </p:sp>
    </p:spTree>
    <p:extLst>
      <p:ext uri="{BB962C8B-B14F-4D97-AF65-F5344CB8AC3E}">
        <p14:creationId xmlns:p14="http://schemas.microsoft.com/office/powerpoint/2010/main" xmlns="" val="3082698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Capital – ORTP</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dirty="0"/>
              <a:t>PPA-backed non-capacity revenues</a:t>
            </a:r>
          </a:p>
          <a:p>
            <a:pPr marL="285750" indent="-285750">
              <a:buFont typeface="Arial" panose="020B0604020202020204" pitchFamily="34" charset="0"/>
              <a:buChar char="•"/>
            </a:pPr>
            <a:endParaRPr lang="en-US" dirty="0"/>
          </a:p>
          <a:p>
            <a:pPr algn="ctr"/>
            <a:r>
              <a:rPr lang="en-US" dirty="0"/>
              <a:t>WACC</a:t>
            </a:r>
            <a:r>
              <a:rPr lang="en-US" baseline="-25000" dirty="0"/>
              <a:t>ORTP </a:t>
            </a:r>
            <a:r>
              <a:rPr lang="en-US" dirty="0"/>
              <a:t> &lt; WACC</a:t>
            </a:r>
            <a:r>
              <a:rPr lang="en-US" baseline="-25000" dirty="0"/>
              <a:t>CONE  </a:t>
            </a:r>
          </a:p>
          <a:p>
            <a:pPr algn="ctr"/>
            <a:endParaRPr lang="en-US" baseline="-25000" dirty="0"/>
          </a:p>
          <a:p>
            <a:pPr marL="285750" indent="-285750">
              <a:buFont typeface="Arial" panose="020B0604020202020204" pitchFamily="34" charset="0"/>
              <a:buChar char="•"/>
            </a:pPr>
            <a:r>
              <a:rPr lang="en-US" dirty="0"/>
              <a:t>Low end of competitive range for merchant generation</a:t>
            </a:r>
          </a:p>
          <a:p>
            <a:pPr marL="285750" indent="-285750">
              <a:buFont typeface="Arial" panose="020B0604020202020204" pitchFamily="34" charset="0"/>
              <a:buChar char="•"/>
            </a:pPr>
            <a:r>
              <a:rPr lang="en-US" dirty="0"/>
              <a:t>Adjust ROE using a higher risk free rate in CAPM calculation</a:t>
            </a:r>
          </a:p>
          <a:p>
            <a:pPr marL="285750" indent="-285750">
              <a:buFont typeface="Arial" panose="020B0604020202020204" pitchFamily="34" charset="0"/>
              <a:buChar char="•"/>
            </a:pPr>
            <a:r>
              <a:rPr lang="en-US" dirty="0"/>
              <a:t>Adjust COD using BB rated debt costs</a:t>
            </a:r>
          </a:p>
          <a:p>
            <a:pPr marL="285750" indent="-285750">
              <a:buFont typeface="Arial" panose="020B0604020202020204" pitchFamily="34" charset="0"/>
              <a:buChar char="•"/>
            </a:pPr>
            <a:r>
              <a:rPr lang="en-US" dirty="0"/>
              <a:t>Maintain debt to equity ratio</a:t>
            </a:r>
          </a:p>
          <a:p>
            <a:pPr marL="285750" indent="-285750">
              <a:buFont typeface="Arial" panose="020B0604020202020204" pitchFamily="34" charset="0"/>
              <a:buChar char="•"/>
            </a:pPr>
            <a:endParaRPr lang="en-US" dirty="0">
              <a:solidFill>
                <a:schemeClr val="tx1"/>
              </a:solidFill>
            </a:endParaRPr>
          </a:p>
          <a:p>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561636262"/>
              </p:ext>
            </p:extLst>
          </p:nvPr>
        </p:nvGraphicFramePr>
        <p:xfrm>
          <a:off x="3124200" y="4191000"/>
          <a:ext cx="2514600" cy="2062480"/>
        </p:xfrm>
        <a:graphic>
          <a:graphicData uri="http://schemas.openxmlformats.org/drawingml/2006/table">
            <a:tbl>
              <a:tblPr firstRow="1" bandRow="1">
                <a:tableStyleId>{5C22544A-7EE6-4342-B048-85BDC9FD1C3A}</a:tableStyleId>
              </a:tblPr>
              <a:tblGrid>
                <a:gridCol w="1219200">
                  <a:extLst>
                    <a:ext uri="{9D8B030D-6E8A-4147-A177-3AD203B41FA5}">
                      <a16:colId xmlns="" xmlns:a16="http://schemas.microsoft.com/office/drawing/2014/main" val="4069199457"/>
                    </a:ext>
                  </a:extLst>
                </a:gridCol>
                <a:gridCol w="1295400">
                  <a:extLst>
                    <a:ext uri="{9D8B030D-6E8A-4147-A177-3AD203B41FA5}">
                      <a16:colId xmlns="" xmlns:a16="http://schemas.microsoft.com/office/drawing/2014/main" val="3546075082"/>
                    </a:ext>
                  </a:extLst>
                </a:gridCol>
              </a:tblGrid>
              <a:tr h="370840">
                <a:tc gridSpan="2">
                  <a:txBody>
                    <a:bodyPr/>
                    <a:lstStyle/>
                    <a:p>
                      <a:pPr algn="ctr"/>
                      <a:r>
                        <a:rPr lang="en-US" sz="1600" dirty="0"/>
                        <a:t>Preliminary</a:t>
                      </a:r>
                      <a:r>
                        <a:rPr lang="en-US" sz="1600" baseline="0" dirty="0"/>
                        <a:t> </a:t>
                      </a:r>
                      <a:r>
                        <a:rPr lang="en-US" sz="1600" dirty="0"/>
                        <a:t>Recommendation:</a:t>
                      </a:r>
                    </a:p>
                  </a:txBody>
                  <a:tcPr anchor="ctr"/>
                </a:tc>
                <a:tc hMerge="1">
                  <a:txBody>
                    <a:bodyPr/>
                    <a:lstStyle/>
                    <a:p>
                      <a:endParaRPr lang="en-US" dirty="0"/>
                    </a:p>
                  </a:txBody>
                  <a:tcPr/>
                </a:tc>
                <a:extLst>
                  <a:ext uri="{0D108BD9-81ED-4DB2-BD59-A6C34878D82A}">
                    <a16:rowId xmlns="" xmlns:a16="http://schemas.microsoft.com/office/drawing/2014/main" val="3044276398"/>
                  </a:ext>
                </a:extLst>
              </a:tr>
              <a:tr h="370840">
                <a:tc>
                  <a:txBody>
                    <a:bodyPr/>
                    <a:lstStyle/>
                    <a:p>
                      <a:pPr marL="0" indent="0">
                        <a:buFont typeface="Arial" panose="020B0604020202020204" pitchFamily="34" charset="0"/>
                        <a:buNone/>
                      </a:pPr>
                      <a:r>
                        <a:rPr lang="en-US" sz="1600" dirty="0">
                          <a:solidFill>
                            <a:schemeClr val="tx1"/>
                          </a:solidFill>
                        </a:rPr>
                        <a:t>ROE</a:t>
                      </a:r>
                      <a:endParaRPr lang="en-US" sz="1600" dirty="0"/>
                    </a:p>
                  </a:txBody>
                  <a:tcPr anchor="ctr"/>
                </a:tc>
                <a:tc>
                  <a:txBody>
                    <a:bodyPr/>
                    <a:lstStyle/>
                    <a:p>
                      <a:pPr algn="ctr"/>
                      <a:r>
                        <a:rPr lang="en-US" sz="1600" dirty="0">
                          <a:solidFill>
                            <a:schemeClr val="tx1"/>
                          </a:solidFill>
                        </a:rPr>
                        <a:t>12.4</a:t>
                      </a:r>
                      <a:endParaRPr lang="en-US" sz="1600" dirty="0"/>
                    </a:p>
                  </a:txBody>
                  <a:tcPr anchor="ctr"/>
                </a:tc>
                <a:extLst>
                  <a:ext uri="{0D108BD9-81ED-4DB2-BD59-A6C34878D82A}">
                    <a16:rowId xmlns="" xmlns:a16="http://schemas.microsoft.com/office/drawing/2014/main" val="3733080582"/>
                  </a:ext>
                </a:extLst>
              </a:tr>
              <a:tr h="370840">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COD</a:t>
                      </a:r>
                      <a:endParaRPr lang="en-US" sz="1600" dirty="0"/>
                    </a:p>
                  </a:txBody>
                  <a:tcPr anchor="ctr"/>
                </a:tc>
                <a:tc>
                  <a:txBody>
                    <a:bodyPr/>
                    <a:lstStyle/>
                    <a:p>
                      <a:pPr algn="ctr"/>
                      <a:r>
                        <a:rPr lang="en-US" sz="1600" dirty="0">
                          <a:solidFill>
                            <a:schemeClr val="tx1"/>
                          </a:solidFill>
                        </a:rPr>
                        <a:t>6.5 </a:t>
                      </a:r>
                      <a:endParaRPr lang="en-US" sz="1600" dirty="0"/>
                    </a:p>
                  </a:txBody>
                  <a:tcPr anchor="ctr"/>
                </a:tc>
                <a:extLst>
                  <a:ext uri="{0D108BD9-81ED-4DB2-BD59-A6C34878D82A}">
                    <a16:rowId xmlns="" xmlns:a16="http://schemas.microsoft.com/office/drawing/2014/main" val="2344787086"/>
                  </a:ext>
                </a:extLst>
              </a:tr>
              <a:tr h="370840">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600" dirty="0"/>
                        <a:t>D/E</a:t>
                      </a:r>
                    </a:p>
                  </a:txBody>
                  <a:tcPr anchor="ctr"/>
                </a:tc>
                <a:tc>
                  <a:txBody>
                    <a:bodyPr/>
                    <a:lstStyle/>
                    <a:p>
                      <a:pPr algn="ctr"/>
                      <a:r>
                        <a:rPr lang="en-US" sz="1600" dirty="0"/>
                        <a:t>60/40</a:t>
                      </a:r>
                    </a:p>
                  </a:txBody>
                  <a:tcPr anchor="ctr"/>
                </a:tc>
                <a:extLst>
                  <a:ext uri="{0D108BD9-81ED-4DB2-BD59-A6C34878D82A}">
                    <a16:rowId xmlns="" xmlns:a16="http://schemas.microsoft.com/office/drawing/2014/main" val="1892150043"/>
                  </a:ext>
                </a:extLst>
              </a:tr>
              <a:tr h="370840">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600" dirty="0">
                          <a:solidFill>
                            <a:schemeClr val="tx1"/>
                          </a:solidFill>
                        </a:rPr>
                        <a:t>WACC</a:t>
                      </a:r>
                      <a:endParaRPr lang="en-US" sz="1600" dirty="0"/>
                    </a:p>
                  </a:txBody>
                  <a:tcPr anchor="ctr"/>
                </a:tc>
                <a:tc>
                  <a:txBody>
                    <a:bodyPr/>
                    <a:lstStyle/>
                    <a:p>
                      <a:pPr algn="ctr"/>
                      <a:r>
                        <a:rPr lang="en-US" sz="1600" dirty="0">
                          <a:solidFill>
                            <a:schemeClr val="tx1"/>
                          </a:solidFill>
                        </a:rPr>
                        <a:t>8.9 </a:t>
                      </a:r>
                      <a:endParaRPr lang="en-US" sz="1600" dirty="0"/>
                    </a:p>
                  </a:txBody>
                  <a:tcPr anchor="ctr"/>
                </a:tc>
                <a:extLst>
                  <a:ext uri="{0D108BD9-81ED-4DB2-BD59-A6C34878D82A}">
                    <a16:rowId xmlns="" xmlns:a16="http://schemas.microsoft.com/office/drawing/2014/main" val="3664004303"/>
                  </a:ext>
                </a:extLst>
              </a:tr>
            </a:tbl>
          </a:graphicData>
        </a:graphic>
      </p:graphicFrame>
    </p:spTree>
    <p:extLst>
      <p:ext uri="{BB962C8B-B14F-4D97-AF65-F5344CB8AC3E}">
        <p14:creationId xmlns:p14="http://schemas.microsoft.com/office/powerpoint/2010/main" xmlns="" val="2682042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a:solidFill>
                  <a:schemeClr val="tx1"/>
                </a:solidFill>
              </a:rPr>
              <a:t>To be reviewed at September meeting:</a:t>
            </a:r>
          </a:p>
          <a:p>
            <a:pPr marL="968295" lvl="2" indent="-285750"/>
            <a:r>
              <a:rPr lang="en-US" sz="1600" dirty="0">
                <a:solidFill>
                  <a:schemeClr val="tx1"/>
                </a:solidFill>
              </a:rPr>
              <a:t>Pay for Performance approach and recommendations</a:t>
            </a:r>
          </a:p>
          <a:p>
            <a:pPr marL="968295" lvl="2" indent="-285750"/>
            <a:r>
              <a:rPr lang="en-US" sz="1600" dirty="0">
                <a:solidFill>
                  <a:schemeClr val="tx1"/>
                </a:solidFill>
              </a:rPr>
              <a:t>Energy &amp; Ancillary Services revenues by resource type</a:t>
            </a:r>
          </a:p>
          <a:p>
            <a:pPr marL="968295" lvl="2" indent="-285750"/>
            <a:r>
              <a:rPr lang="en-US" sz="1600" dirty="0">
                <a:solidFill>
                  <a:schemeClr val="tx1"/>
                </a:solidFill>
              </a:rPr>
              <a:t>Methodologies for energy efficiency and demand response ORTP calculation</a:t>
            </a:r>
          </a:p>
          <a:p>
            <a:pPr marL="968295" lvl="2" indent="-285750"/>
            <a:r>
              <a:rPr lang="en-US" sz="1600" dirty="0">
                <a:solidFill>
                  <a:schemeClr val="tx1"/>
                </a:solidFill>
              </a:rPr>
              <a:t>Recommended CONE/Net CONE values</a:t>
            </a:r>
          </a:p>
          <a:p>
            <a:pPr marL="968295" lvl="2" indent="-285750"/>
            <a:r>
              <a:rPr lang="en-US" sz="1600" dirty="0">
                <a:solidFill>
                  <a:schemeClr val="tx1"/>
                </a:solidFill>
              </a:rPr>
              <a:t>Recommended ORTP values for wind, solar, combined cycle, simple cycle generating resources</a:t>
            </a:r>
          </a:p>
        </p:txBody>
      </p:sp>
    </p:spTree>
    <p:extLst>
      <p:ext uri="{BB962C8B-B14F-4D97-AF65-F5344CB8AC3E}">
        <p14:creationId xmlns:p14="http://schemas.microsoft.com/office/powerpoint/2010/main" xmlns="" val="4109181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pPr algn="ctr"/>
            <a:r>
              <a:rPr lang="en-US" sz="2000" b="1" dirty="0">
                <a:latin typeface="Century Gothic" panose="020B0502020202020204" pitchFamily="34" charset="0"/>
              </a:rPr>
              <a:t>CONE Analysis: General Assumptions</a:t>
            </a:r>
          </a:p>
        </p:txBody>
      </p:sp>
    </p:spTree>
    <p:extLst>
      <p:ext uri="{BB962C8B-B14F-4D97-AF65-F5344CB8AC3E}">
        <p14:creationId xmlns:p14="http://schemas.microsoft.com/office/powerpoint/2010/main" xmlns="" val="17020574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a:t>Assumptions:  Approach and Preliminary Recommendations</a:t>
            </a:r>
          </a:p>
        </p:txBody>
      </p:sp>
      <p:sp>
        <p:nvSpPr>
          <p:cNvPr id="3" name="Content Placeholder 2"/>
          <p:cNvSpPr>
            <a:spLocks noGrp="1"/>
          </p:cNvSpPr>
          <p:nvPr>
            <p:ph type="body" sz="quarter" idx="10"/>
          </p:nvPr>
        </p:nvSpPr>
        <p:spPr>
          <a:xfrm>
            <a:off x="457200" y="1066800"/>
            <a:ext cx="8229600" cy="3200400"/>
          </a:xfrm>
          <a:solidFill>
            <a:schemeClr val="bg1"/>
          </a:solidFill>
        </p:spPr>
        <p:txBody>
          <a:bodyPr>
            <a:normAutofit lnSpcReduction="10000"/>
          </a:bodyPr>
          <a:lstStyle/>
          <a:p>
            <a:pPr marL="285750" lvl="1">
              <a:lnSpc>
                <a:spcPct val="134000"/>
              </a:lnSpc>
              <a:spcBef>
                <a:spcPts val="0"/>
              </a:spcBef>
              <a:spcAft>
                <a:spcPts val="0"/>
              </a:spcAft>
              <a:buClr>
                <a:schemeClr val="accent6">
                  <a:lumMod val="50000"/>
                </a:schemeClr>
              </a:buClr>
              <a:buFont typeface="Arial" panose="020B0604020202020204" pitchFamily="34" charset="0"/>
              <a:buChar char="•"/>
            </a:pPr>
            <a:r>
              <a:rPr lang="en-US" sz="1800" dirty="0"/>
              <a:t>Location</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Approach – Identify locations where power infrastructure already exists including electric and gas transmission, and where retirements are scheduled, preferably in reasonable proximity to load centers or nodes. </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Locations analyzed in detail - Southeastern Connecticut and Bristol County Massachusetts fulfilled requirements.  Connecticut and Massachusetts  fulfilled the approach with Bristol County having more retirement MW’s and fewer current development projects.</a:t>
            </a:r>
          </a:p>
          <a:p>
            <a:pPr marL="685800" lvl="2">
              <a:lnSpc>
                <a:spcPct val="134000"/>
              </a:lnSpc>
              <a:spcBef>
                <a:spcPts val="0"/>
              </a:spcBef>
              <a:spcAft>
                <a:spcPts val="0"/>
              </a:spcAft>
              <a:buClr>
                <a:schemeClr val="accent6">
                  <a:lumMod val="50000"/>
                </a:schemeClr>
              </a:buClr>
              <a:buFont typeface="Arial" panose="020B0604020202020204" pitchFamily="34" charset="0"/>
              <a:buChar char="•"/>
            </a:pPr>
            <a:r>
              <a:rPr lang="en-US" sz="1600" dirty="0"/>
              <a:t>Recommendation - Bristol County Massachusetts is a location where it is reasonable to assume there will be development in the next three to five years.</a:t>
            </a:r>
            <a:endParaRPr lang="en-US" sz="15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endParaRPr lang="en-US" sz="1900" dirty="0"/>
          </a:p>
          <a:p>
            <a:pPr marL="285750" lvl="1">
              <a:lnSpc>
                <a:spcPct val="134000"/>
              </a:lnSpc>
              <a:spcBef>
                <a:spcPts val="0"/>
              </a:spcBef>
              <a:spcAft>
                <a:spcPts val="0"/>
              </a:spcAft>
              <a:buClr>
                <a:schemeClr val="accent6">
                  <a:lumMod val="50000"/>
                </a:schemeClr>
              </a:buClr>
              <a:buFont typeface="Arial" panose="020B0604020202020204" pitchFamily="34" charset="0"/>
              <a:buChar char="•"/>
            </a:pPr>
            <a:endParaRPr lang="en-US" sz="19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a:p>
            <a:pPr marL="685800" lvl="2">
              <a:lnSpc>
                <a:spcPct val="134000"/>
              </a:lnSpc>
              <a:spcBef>
                <a:spcPts val="0"/>
              </a:spcBef>
              <a:spcAft>
                <a:spcPts val="0"/>
              </a:spcAft>
              <a:buClr>
                <a:schemeClr val="accent6">
                  <a:lumMod val="50000"/>
                </a:schemeClr>
              </a:buClr>
              <a:buFont typeface="Arial" panose="020B0604020202020204" pitchFamily="34" charset="0"/>
              <a:buChar char="•"/>
            </a:pPr>
            <a:endParaRPr lang="en-US" sz="1700" dirty="0"/>
          </a:p>
        </p:txBody>
      </p:sp>
      <p:grpSp>
        <p:nvGrpSpPr>
          <p:cNvPr id="5" name="Group 4"/>
          <p:cNvGrpSpPr/>
          <p:nvPr/>
        </p:nvGrpSpPr>
        <p:grpSpPr>
          <a:xfrm>
            <a:off x="1295400" y="4267200"/>
            <a:ext cx="3962400" cy="2133600"/>
            <a:chOff x="1447800" y="4267200"/>
            <a:chExt cx="3962400" cy="2133600"/>
          </a:xfrm>
        </p:grpSpPr>
        <p:pic>
          <p:nvPicPr>
            <p:cNvPr id="1026" name="Picture 2" descr="C:\Users\pau77459\Documents\ISO_NE\CONE with Concentric Advisors\BraytonPoint_Kiewitdotco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4267200"/>
              <a:ext cx="3886200" cy="191302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419600" y="6181154"/>
              <a:ext cx="990600" cy="219646"/>
            </a:xfrm>
            <a:prstGeom prst="rect">
              <a:avLst/>
            </a:prstGeom>
            <a:noFill/>
          </p:spPr>
          <p:txBody>
            <a:bodyPr wrap="square" rtlCol="0">
              <a:spAutoFit/>
            </a:bodyPr>
            <a:lstStyle/>
            <a:p>
              <a:r>
                <a:rPr lang="en-US" sz="800" dirty="0"/>
                <a:t>www.kiewit.com</a:t>
              </a:r>
            </a:p>
          </p:txBody>
        </p:sp>
      </p:grpSp>
      <p:grpSp>
        <p:nvGrpSpPr>
          <p:cNvPr id="8" name="Group 7"/>
          <p:cNvGrpSpPr/>
          <p:nvPr/>
        </p:nvGrpSpPr>
        <p:grpSpPr>
          <a:xfrm>
            <a:off x="5638800" y="4267199"/>
            <a:ext cx="2097713" cy="2146043"/>
            <a:chOff x="5979487" y="4267199"/>
            <a:chExt cx="2097713" cy="2146043"/>
          </a:xfrm>
        </p:grpSpPr>
        <p:pic>
          <p:nvPicPr>
            <p:cNvPr id="1028" name="Picture 4" descr="C:\Users\pau77459\Documents\ISO_NE\CONE with Concentric Advisors\CPVTowantic_gemmapowe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79487" y="4267199"/>
              <a:ext cx="1913021" cy="191302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858000" y="6197798"/>
              <a:ext cx="1219200" cy="215444"/>
            </a:xfrm>
            <a:prstGeom prst="rect">
              <a:avLst/>
            </a:prstGeom>
            <a:noFill/>
          </p:spPr>
          <p:txBody>
            <a:bodyPr wrap="square" rtlCol="0">
              <a:spAutoFit/>
            </a:bodyPr>
            <a:lstStyle/>
            <a:p>
              <a:r>
                <a:rPr lang="en-US" sz="800" dirty="0"/>
                <a:t>www.gemmapower.com</a:t>
              </a:r>
            </a:p>
          </p:txBody>
        </p:sp>
      </p:grpSp>
    </p:spTree>
    <p:extLst>
      <p:ext uri="{BB962C8B-B14F-4D97-AF65-F5344CB8AC3E}">
        <p14:creationId xmlns:p14="http://schemas.microsoft.com/office/powerpoint/2010/main" xmlns="" val="2216520218"/>
      </p:ext>
    </p:extLst>
  </p:cSld>
  <p:clrMapOvr>
    <a:masterClrMapping/>
  </p:clrMapOvr>
</p:sld>
</file>

<file path=ppt/theme/theme1.xml><?xml version="1.0" encoding="utf-8"?>
<a:theme xmlns:a="http://schemas.openxmlformats.org/drawingml/2006/main" name="Concentric Presentation Template for Print &amp; Screen Option 2">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CEA Presentation Template for Print and Screen">
      <a:majorFont>
        <a:latin typeface="Arial"/>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Garamond" pitchFamily="18"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Garamond" pitchFamily="18" charset="0"/>
            <a:ea typeface="ＭＳ Ｐゴシック" pitchFamily="1" charset="-128"/>
          </a:defRPr>
        </a:defPPr>
      </a:lstStyle>
    </a:lnDef>
  </a:objectDefaults>
  <a:extraClrSchemeLst>
    <a:extraClrScheme>
      <a:clrScheme name="CEA Presentation Template for Print and 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A Presentation Template for Print and Sc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A Presentation Template for Print and Sc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A Presentation Template for Print and Sc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A Presentation Template for Print and Sc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A Presentation Template for Print and Sc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A Presentation Template for Print and Scre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A Presentation Template for Print and Sc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A Presentation Template for Print and Sc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A Presentation Template for Print and Sc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A Presentation Template for Print and Sc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A Presentation Template for Print and Sc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4726</Words>
  <Application>Microsoft Office PowerPoint</Application>
  <PresentationFormat>On-screen Show (4:3)</PresentationFormat>
  <Paragraphs>1216</Paragraphs>
  <Slides>75</Slides>
  <Notes>75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Concentric Presentation Template for Print &amp; Screen Option 2</vt:lpstr>
      <vt:lpstr>Slide 1</vt:lpstr>
      <vt:lpstr>Discussion Topics for CONE &amp; ORTP</vt:lpstr>
      <vt:lpstr>Screening Criteria:  CONE/Net CONE and ORTP</vt:lpstr>
      <vt:lpstr>Slide 4</vt:lpstr>
      <vt:lpstr>CONE: Resources Screened and Recommendations</vt:lpstr>
      <vt:lpstr>Projects in Development in New England </vt:lpstr>
      <vt:lpstr>CONE: Resources Screened and Recommendations (cont’d)</vt:lpstr>
      <vt:lpstr>Slide 8</vt:lpstr>
      <vt:lpstr>Assumptions:  Approach and Preliminary Recommendations</vt:lpstr>
      <vt:lpstr>Assumptions: Approach and Preliminary Recommendations (cont’d)</vt:lpstr>
      <vt:lpstr>Assumptions: Approach and Preliminary Recommendations (cont’d)</vt:lpstr>
      <vt:lpstr>Slide 12</vt:lpstr>
      <vt:lpstr>Simple Cycle Gas Turbine GE 7HA.02</vt:lpstr>
      <vt:lpstr>Technology Specifications:  Simple Cycle Gas Turbine GE 7HA.02</vt:lpstr>
      <vt:lpstr>Capital Costs:  Simple Cycle Gas Turbine GE 7HA.02</vt:lpstr>
      <vt:lpstr>O&amp;M Costs:  Simple Cycle Gas Turbine GE 7HA.02</vt:lpstr>
      <vt:lpstr>Aeroderivative Gas Turbine LM6000</vt:lpstr>
      <vt:lpstr>Technology Specifications:  Aeroderivative Gas Turbine LM6000</vt:lpstr>
      <vt:lpstr>Capital Costs: Aeroderivative Gas Turbine LM6000</vt:lpstr>
      <vt:lpstr>O&amp;M Costs: Aeroderivative Gas Turbine LM6000</vt:lpstr>
      <vt:lpstr>Advanced Aeroderivative Gas Turbine LMS100PB</vt:lpstr>
      <vt:lpstr>Technology Specifications:  Advanced Aeroderivative Gas Turbine LMS100PB</vt:lpstr>
      <vt:lpstr>Capital Costs: Advanced Aeroderivative Gas Turbine LMS100PB</vt:lpstr>
      <vt:lpstr>O&amp;M Costs: Advanced Aeroderivative Gas Turbine LMS100PB</vt:lpstr>
      <vt:lpstr>Slide 25</vt:lpstr>
      <vt:lpstr>Slide 26</vt:lpstr>
      <vt:lpstr>Assumptions:  Combined Cycle Diagram – Basic Design</vt:lpstr>
      <vt:lpstr>Technology Specifications:  Combined Cycle Gas Turbine GE 7HA.02</vt:lpstr>
      <vt:lpstr>Capital Costs: Combined Cycle Gas Turbine GE 7HA.02</vt:lpstr>
      <vt:lpstr>O&amp;M Costs: Combined Cycle Gas Turbine GE 7HA.02</vt:lpstr>
      <vt:lpstr>Slide 31</vt:lpstr>
      <vt:lpstr>Slide 32</vt:lpstr>
      <vt:lpstr>E&amp;AS Overview</vt:lpstr>
      <vt:lpstr>Key forecast drivers</vt:lpstr>
      <vt:lpstr>Fuel Price Forecast</vt:lpstr>
      <vt:lpstr>Delivered Fuel Price Forecast</vt:lpstr>
      <vt:lpstr>Retirements (for E&amp;AS modeling purposes)</vt:lpstr>
      <vt:lpstr>Additions (for E&amp;AS modeling purposes)</vt:lpstr>
      <vt:lpstr>Demand Outlook – 2015 CELT Report</vt:lpstr>
      <vt:lpstr>Key Transmission Topology Changes</vt:lpstr>
      <vt:lpstr>Unit Revenues</vt:lpstr>
      <vt:lpstr>Slide 42</vt:lpstr>
      <vt:lpstr>Inflation</vt:lpstr>
      <vt:lpstr>Depreciation</vt:lpstr>
      <vt:lpstr>Property Taxes</vt:lpstr>
      <vt:lpstr>Production Tax Credits / Investment Tax Credits</vt:lpstr>
      <vt:lpstr>Cost of Capital</vt:lpstr>
      <vt:lpstr>Peer Group – Cost of Capital </vt:lpstr>
      <vt:lpstr>Cost of Debt</vt:lpstr>
      <vt:lpstr>Return on Equity</vt:lpstr>
      <vt:lpstr>Debt to Equity Ratio</vt:lpstr>
      <vt:lpstr>Recommendation – CONE Cost of Capital</vt:lpstr>
      <vt:lpstr>Slide 53</vt:lpstr>
      <vt:lpstr>Technology Type vs. ORTP Screening Criteria</vt:lpstr>
      <vt:lpstr>ORTP: Resources Screened and Recommendations</vt:lpstr>
      <vt:lpstr>ORTP: Resources Screened and Recommendations (cont’d)</vt:lpstr>
      <vt:lpstr>ORTP: Resources Screened and Recommendations (cont’d)</vt:lpstr>
      <vt:lpstr>ORTP: Resources Screened and Recommendations (cont’d)</vt:lpstr>
      <vt:lpstr>ORTP: Resources Screened and Recommendations (cont’d)</vt:lpstr>
      <vt:lpstr>ORTP: Resources Screened and Recommendations (cont’d)</vt:lpstr>
      <vt:lpstr>Slide 61</vt:lpstr>
      <vt:lpstr>Slide 62</vt:lpstr>
      <vt:lpstr>Technology Specifications:  Simple Cycle and Combined Cycle</vt:lpstr>
      <vt:lpstr>Slide 64</vt:lpstr>
      <vt:lpstr>Slide 65</vt:lpstr>
      <vt:lpstr>Assumptions:  Approach and Recommendations, On-Shore Wind</vt:lpstr>
      <vt:lpstr>Technology Specifications and Cost Ranges:  On-Shore Wind</vt:lpstr>
      <vt:lpstr>Slide 68</vt:lpstr>
      <vt:lpstr>Slide 69</vt:lpstr>
      <vt:lpstr>Assumptions:  Approach and Recommendations, Solar</vt:lpstr>
      <vt:lpstr>Technology Specifications and Cost Ranges: Solar</vt:lpstr>
      <vt:lpstr>Slide 72</vt:lpstr>
      <vt:lpstr>E&amp;AS Revenues – ORTP</vt:lpstr>
      <vt:lpstr>Cost of Capital – ORTP</vt:lpstr>
      <vt:lpstr>Next Steps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2016-08-11T13:19:53Z</dcterms:created>
  <dcterms:modified xsi:type="dcterms:W3CDTF">2016-08-11T13:19:58Z</dcterms:modified>
</cp:coreProperties>
</file>