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1"/>
  </p:notesMasterIdLst>
  <p:handoutMasterIdLst>
    <p:handoutMasterId r:id="rId12"/>
  </p:handoutMasterIdLst>
  <p:sldIdLst>
    <p:sldId id="263" r:id="rId3"/>
    <p:sldId id="277" r:id="rId4"/>
    <p:sldId id="298" r:id="rId5"/>
    <p:sldId id="274" r:id="rId6"/>
    <p:sldId id="286" r:id="rId7"/>
    <p:sldId id="287" r:id="rId8"/>
    <p:sldId id="296" r:id="rId9"/>
    <p:sldId id="282" r:id="rId10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20"/>
    <a:srgbClr val="000000"/>
    <a:srgbClr val="6FA943"/>
    <a:srgbClr val="EC1F25"/>
    <a:srgbClr val="FBB92F"/>
    <a:srgbClr val="77BD2A"/>
    <a:srgbClr val="62777F"/>
    <a:srgbClr val="B9D257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662" autoAdjust="0"/>
  </p:normalViewPr>
  <p:slideViewPr>
    <p:cSldViewPr>
      <p:cViewPr>
        <p:scale>
          <a:sx n="100" d="100"/>
          <a:sy n="100" d="100"/>
        </p:scale>
        <p:origin x="-197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3703970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  <p:sldLayoutId id="2147483721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NEPOOL Markets COMMITTEE | sep13,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Hanhan Hammer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Market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Dispatch Lost Opportunity Cost Calculation Clarifications and Updates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NCPC Modifications for Subhourly Settlement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867032"/>
              </p:ext>
            </p:extLst>
          </p:nvPr>
        </p:nvGraphicFramePr>
        <p:xfrm>
          <a:off x="457200" y="533400"/>
          <a:ext cx="8077200" cy="122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600200"/>
              </a:tblGrid>
              <a:tr h="5048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NCPC Modifications for Subhourly Settlement:</a:t>
                      </a:r>
                      <a:r>
                        <a:rPr lang="en-US" sz="2400" baseline="0" dirty="0" smtClean="0"/>
                        <a:t> Summary 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WMPP ID: 106</a:t>
                      </a:r>
                      <a:endParaRPr lang="en-US" sz="2400" dirty="0"/>
                    </a:p>
                  </a:txBody>
                  <a:tcPr/>
                </a:tc>
              </a:tr>
              <a:tr h="404050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Proposed Effective Date: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 2017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Three NCPC related issues have been identified during the Subhourly Settlement 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Calculate Dispatch Lost Opportunity </a:t>
            </a:r>
            <a:r>
              <a:rPr lang="en-US" dirty="0" smtClean="0">
                <a:solidFill>
                  <a:srgbClr val="000000"/>
                </a:solidFill>
              </a:rPr>
              <a:t>Cost NCPC credit </a:t>
            </a:r>
            <a:r>
              <a:rPr lang="en-US" dirty="0">
                <a:solidFill>
                  <a:srgbClr val="000000"/>
                </a:solidFill>
              </a:rPr>
              <a:t>to provide financial incentives for resources to follow the dispatch instruction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Conform DARD pump NCPC calculations to be subhourly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000000"/>
                </a:solidFill>
              </a:rPr>
              <a:t>Clarify </a:t>
            </a:r>
            <a:r>
              <a:rPr lang="en-US" sz="2100" dirty="0">
                <a:solidFill>
                  <a:srgbClr val="000000"/>
                </a:solidFill>
              </a:rPr>
              <a:t>the tariff </a:t>
            </a:r>
            <a:r>
              <a:rPr lang="en-US" sz="2100" dirty="0" smtClean="0">
                <a:solidFill>
                  <a:srgbClr val="000000"/>
                </a:solidFill>
              </a:rPr>
              <a:t>language to better describe Rapid </a:t>
            </a:r>
            <a:r>
              <a:rPr lang="en-US" sz="2100" dirty="0">
                <a:solidFill>
                  <a:srgbClr val="000000"/>
                </a:solidFill>
              </a:rPr>
              <a:t>Response Pricing Opportunity Cost NCPC </a:t>
            </a:r>
            <a:r>
              <a:rPr lang="en-US" sz="2100" dirty="0" smtClean="0">
                <a:solidFill>
                  <a:srgbClr val="000000"/>
                </a:solidFill>
              </a:rPr>
              <a:t>calculation </a:t>
            </a:r>
            <a:r>
              <a:rPr lang="en-US" sz="2100" dirty="0">
                <a:solidFill>
                  <a:srgbClr val="000000"/>
                </a:solidFill>
              </a:rPr>
              <a:t>for DARD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NCPC modifications will be implemented concurrently with Subhourly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ettlement changes in March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Lost Opportunity Cost Proposal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Dispatch LOC NCPC credit to provide the financial incentives for resources to follow the dispatch instruction when the DDP is lower than the EDP</a:t>
            </a:r>
          </a:p>
          <a:p>
            <a:r>
              <a:rPr lang="en-US" dirty="0" smtClean="0"/>
              <a:t>All online dispatchable resources will be eligible, except:</a:t>
            </a:r>
          </a:p>
          <a:p>
            <a:pPr lvl="1"/>
            <a:r>
              <a:rPr lang="en-US" dirty="0" smtClean="0"/>
              <a:t>Resources providing regulation during the interval</a:t>
            </a:r>
          </a:p>
          <a:p>
            <a:pPr lvl="2"/>
            <a:r>
              <a:rPr lang="en-US" dirty="0" smtClean="0"/>
              <a:t>Regulation compensation already includes opportunity costs</a:t>
            </a:r>
          </a:p>
          <a:p>
            <a:pPr lvl="1"/>
            <a:r>
              <a:rPr lang="en-US" dirty="0" smtClean="0"/>
              <a:t>Resources that are postured</a:t>
            </a:r>
          </a:p>
          <a:p>
            <a:pPr lvl="2"/>
            <a:r>
              <a:rPr lang="en-US" dirty="0" smtClean="0"/>
              <a:t>Postured resources are paid Posturing NCPC credits</a:t>
            </a:r>
          </a:p>
          <a:p>
            <a:r>
              <a:rPr lang="en-US" dirty="0" smtClean="0"/>
              <a:t>Subhourly settlement simulation from 6/1/2015 to  5/31/2016 shows the </a:t>
            </a:r>
            <a:r>
              <a:rPr lang="en-US" dirty="0"/>
              <a:t>Dispatch LOC credit is about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$1.77 M without the reserve revenue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$1.81 M 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reserve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revenue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Dispatch LOC will be calculated subhourly to provide financial incentives to follow dispatch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Dispatch LOC is calculated for every 5-minute interval, using 5-minute energy quantity and 5-minute RT LMPs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Dispatch LOC = Max Profit – Actual Profit</a:t>
            </a:r>
          </a:p>
          <a:p>
            <a:pPr lvl="1"/>
            <a:r>
              <a:rPr lang="en-US" dirty="0" smtClean="0"/>
              <a:t>Max Profit = energy profit at EDP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+ reserve profit at EDP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EDP is restricted by the physical capability, such as ramp rate and EcoMax</a:t>
            </a:r>
          </a:p>
          <a:p>
            <a:pPr lvl="1"/>
            <a:r>
              <a:rPr lang="en-US" dirty="0" smtClean="0"/>
              <a:t>Actual Profit = max (actual energy profit, energy profit at the DDP) + reserve payments</a:t>
            </a:r>
          </a:p>
          <a:p>
            <a:r>
              <a:rPr lang="en-US" dirty="0" smtClean="0"/>
              <a:t>Dispatch LOC credit is adjusted down by the amount of the Rapid Response Pricing Opportunity Cost NCPC credit for the same interval</a:t>
            </a:r>
          </a:p>
          <a:p>
            <a:r>
              <a:rPr lang="en-US" dirty="0" smtClean="0"/>
              <a:t>Dispatch LOC credit will be included in other NCPC credit calculations as a form of additional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3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 Schedule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85450"/>
          </a:xfrm>
        </p:spPr>
        <p:txBody>
          <a:bodyPr/>
          <a:lstStyle/>
          <a:p>
            <a:r>
              <a:rPr lang="en-US" dirty="0" smtClean="0"/>
              <a:t>NCPC modifications will be implemented concurrently with Subhourly Settlement project which targets March 2017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Calculate Dispatch Lost Opportunity Cost NCPC credit to provide financial incentives for resources to follow the dispatch instruction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Conform DARD pump NCPC calculations to be subhourly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Clarify the tariff language to better describe Rapid Response Pricing Opportunity Cost NCPC calculation for DARD </a:t>
            </a:r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663"/>
              </p:ext>
            </p:extLst>
          </p:nvPr>
        </p:nvGraphicFramePr>
        <p:xfrm>
          <a:off x="533400" y="1371600"/>
          <a:ext cx="7772400" cy="182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181"/>
                <a:gridCol w="3436219"/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Committee and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Committee: October-2016</a:t>
                      </a:r>
                      <a:endParaRPr lang="en-US" sz="18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Review tariff language</a:t>
                      </a:r>
                      <a:endParaRPr lang="en-US" sz="18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Markets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Committee: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November-2016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Request vote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on proposal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Participants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Committee: December-2016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Request vote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on proposal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9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84416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Hanhan Hammer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535-4049 | hhammer@iso-ne.com</a:t>
            </a:r>
          </a:p>
        </p:txBody>
      </p:sp>
    </p:spTree>
    <p:extLst>
      <p:ext uri="{BB962C8B-B14F-4D97-AF65-F5344CB8AC3E}">
        <p14:creationId xmlns:p14="http://schemas.microsoft.com/office/powerpoint/2010/main" val="2207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Dispatch LOC Calculation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7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Dispatch LOC for resources ramping down to respond to DDP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3733800"/>
            <a:ext cx="8382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Actual Profit </a:t>
            </a:r>
            <a:r>
              <a:rPr lang="en-US" sz="2200" dirty="0"/>
              <a:t>= </a:t>
            </a:r>
            <a:r>
              <a:rPr lang="en-US" sz="2200" b="1" dirty="0"/>
              <a:t>$</a:t>
            </a:r>
            <a:r>
              <a:rPr lang="en-US" sz="2200" b="1" dirty="0" smtClean="0"/>
              <a:t>94</a:t>
            </a:r>
            <a:br>
              <a:rPr lang="en-US" sz="2200" b="1" dirty="0" smtClean="0"/>
            </a:br>
            <a:r>
              <a:rPr lang="en-US" sz="2200" dirty="0" smtClean="0"/>
              <a:t>= </a:t>
            </a:r>
            <a:r>
              <a:rPr lang="en-US" sz="2200" dirty="0"/>
              <a:t>Actual Revenue – Actual Cost</a:t>
            </a:r>
          </a:p>
          <a:p>
            <a:pPr marL="0" indent="0">
              <a:buNone/>
            </a:pPr>
            <a:r>
              <a:rPr lang="en-US" sz="1700" dirty="0" smtClean="0"/>
              <a:t>= {87.5 MW</a:t>
            </a:r>
            <a:r>
              <a:rPr lang="en-US" sz="1700" baseline="30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x $30/MWh – [25 MW x $10/MWh +(87.5 </a:t>
            </a:r>
            <a:r>
              <a:rPr lang="en-US" sz="1700" dirty="0" smtClean="0"/>
              <a:t>MW </a:t>
            </a:r>
            <a:r>
              <a:rPr lang="en-US" sz="1700" dirty="0"/>
              <a:t>– 25 </a:t>
            </a:r>
            <a:r>
              <a:rPr lang="en-US" sz="1700" dirty="0" smtClean="0"/>
              <a:t>MW</a:t>
            </a:r>
            <a:r>
              <a:rPr lang="en-US" sz="1700" dirty="0"/>
              <a:t>) x $20/MWh] </a:t>
            </a:r>
            <a:r>
              <a:rPr lang="en-US" sz="1700" dirty="0" smtClean="0"/>
              <a:t>}/12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Dispatch LOC = </a:t>
            </a:r>
            <a:r>
              <a:rPr lang="en-US" sz="2200" b="1" dirty="0">
                <a:solidFill>
                  <a:srgbClr val="00B050"/>
                </a:solidFill>
              </a:rPr>
              <a:t>$</a:t>
            </a:r>
            <a:r>
              <a:rPr lang="en-US" sz="2200" b="1" dirty="0" smtClean="0">
                <a:solidFill>
                  <a:srgbClr val="00B050"/>
                </a:solidFill>
              </a:rPr>
              <a:t>10</a:t>
            </a:r>
            <a:r>
              <a:rPr lang="en-US" sz="2200" b="1" i="1" dirty="0" smtClean="0">
                <a:solidFill>
                  <a:srgbClr val="00B050"/>
                </a:solidFill>
              </a:rPr>
              <a:t/>
            </a:r>
            <a:br>
              <a:rPr lang="en-US" sz="2200" b="1" i="1" dirty="0" smtClean="0">
                <a:solidFill>
                  <a:srgbClr val="00B050"/>
                </a:solidFill>
              </a:rPr>
            </a:br>
            <a:r>
              <a:rPr lang="en-US" sz="2200" dirty="0" smtClean="0"/>
              <a:t>= Max Profit – Actual Profit </a:t>
            </a:r>
            <a:br>
              <a:rPr lang="en-US" sz="2200" dirty="0" smtClean="0"/>
            </a:br>
            <a:r>
              <a:rPr lang="en-US" sz="1700" dirty="0" smtClean="0"/>
              <a:t>= $104 </a:t>
            </a:r>
            <a:r>
              <a:rPr lang="en-US" sz="1700" dirty="0"/>
              <a:t>– $</a:t>
            </a:r>
            <a:r>
              <a:rPr lang="en-US" sz="1700" dirty="0" smtClean="0"/>
              <a:t>94</a:t>
            </a:r>
          </a:p>
          <a:p>
            <a:pPr marL="0" indent="0">
              <a:buNone/>
            </a:pPr>
            <a:r>
              <a:rPr lang="en-US" sz="1200" baseline="30000" dirty="0" smtClean="0"/>
              <a:t>1</a:t>
            </a:r>
            <a:r>
              <a:rPr lang="en-US" sz="1200" i="1" dirty="0" smtClean="0"/>
              <a:t>87.5 </a:t>
            </a:r>
            <a:r>
              <a:rPr lang="en-US" sz="1200" i="1" dirty="0"/>
              <a:t>MW is the 5-minute integrated quantity for the </a:t>
            </a:r>
            <a:r>
              <a:rPr lang="en-US" sz="1200" i="1" dirty="0" smtClean="0"/>
              <a:t>interval, </a:t>
            </a:r>
            <a:r>
              <a:rPr lang="en-US" sz="1200" i="1" dirty="0"/>
              <a:t>calculated as [</a:t>
            </a:r>
            <a:r>
              <a:rPr lang="en-US" sz="1200" i="1" dirty="0" smtClean="0"/>
              <a:t>100 </a:t>
            </a:r>
            <a:r>
              <a:rPr lang="en-US" sz="1200" i="1" dirty="0"/>
              <a:t>MW + </a:t>
            </a:r>
            <a:r>
              <a:rPr lang="en-US" sz="1200" i="1" dirty="0" smtClean="0"/>
              <a:t>(100 MW – 5 MW/min x 5 minute)</a:t>
            </a:r>
            <a:r>
              <a:rPr lang="en-US" sz="1200" i="1" dirty="0"/>
              <a:t>]</a:t>
            </a:r>
            <a:r>
              <a:rPr lang="en-US" sz="1200" i="1" dirty="0" smtClean="0"/>
              <a:t>/2</a:t>
            </a:r>
            <a:endParaRPr lang="en-US" sz="1200" i="1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57200" y="1143000"/>
            <a:ext cx="39624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For </a:t>
            </a:r>
            <a:r>
              <a:rPr lang="en-US" sz="2200" dirty="0"/>
              <a:t>interval </a:t>
            </a:r>
            <a:r>
              <a:rPr lang="en-US" sz="2200" dirty="0" smtClean="0"/>
              <a:t>beginning t = 0, </a:t>
            </a:r>
            <a:br>
              <a:rPr lang="en-US" sz="2200" dirty="0" smtClean="0"/>
            </a:br>
            <a:r>
              <a:rPr lang="en-US" sz="2200" dirty="0" smtClean="0"/>
              <a:t>EDP = 100 MW</a:t>
            </a:r>
          </a:p>
          <a:p>
            <a:pPr marL="0" indent="0">
              <a:buNone/>
            </a:pPr>
            <a:r>
              <a:rPr lang="en-US" sz="2200" b="1" dirty="0"/>
              <a:t>Max Profit </a:t>
            </a:r>
            <a:r>
              <a:rPr lang="en-US" sz="2200" dirty="0"/>
              <a:t>= </a:t>
            </a:r>
            <a:r>
              <a:rPr lang="en-US" sz="2200" b="1" dirty="0"/>
              <a:t>$</a:t>
            </a:r>
            <a:r>
              <a:rPr lang="en-US" sz="2200" b="1" dirty="0" smtClean="0"/>
              <a:t>104</a:t>
            </a:r>
            <a:br>
              <a:rPr lang="en-US" sz="2200" b="1" dirty="0" smtClean="0"/>
            </a:br>
            <a:r>
              <a:rPr lang="en-US" sz="2200" dirty="0" smtClean="0"/>
              <a:t>= </a:t>
            </a:r>
            <a:r>
              <a:rPr lang="en-US" sz="2200" dirty="0"/>
              <a:t>Revenue at </a:t>
            </a:r>
            <a:r>
              <a:rPr lang="en-US" sz="2200" dirty="0" smtClean="0"/>
              <a:t>EDP – </a:t>
            </a:r>
            <a:r>
              <a:rPr lang="en-US" sz="2200" dirty="0"/>
              <a:t>Cost at EDP</a:t>
            </a:r>
          </a:p>
          <a:p>
            <a:pPr marL="171450" indent="-171450">
              <a:buNone/>
            </a:pPr>
            <a:r>
              <a:rPr lang="en-US" sz="1700" dirty="0" smtClean="0"/>
              <a:t>= </a:t>
            </a:r>
            <a:r>
              <a:rPr lang="en-US" sz="1700" dirty="0"/>
              <a:t>{</a:t>
            </a:r>
            <a:r>
              <a:rPr lang="en-US" sz="1700" dirty="0" smtClean="0"/>
              <a:t>100 </a:t>
            </a:r>
            <a:r>
              <a:rPr lang="en-US" sz="1700" dirty="0"/>
              <a:t>MW x $30/MWh – </a:t>
            </a:r>
            <a:r>
              <a:rPr lang="en-US" sz="1700" dirty="0" smtClean="0"/>
              <a:t>[</a:t>
            </a:r>
            <a:r>
              <a:rPr lang="en-US" sz="1700" dirty="0"/>
              <a:t>25 MW x $10/MWh </a:t>
            </a:r>
            <a:r>
              <a:rPr lang="en-US" sz="1700" dirty="0" smtClean="0"/>
              <a:t>+ (</a:t>
            </a:r>
            <a:r>
              <a:rPr lang="en-US" sz="1700" dirty="0"/>
              <a:t>100 </a:t>
            </a:r>
            <a:r>
              <a:rPr lang="en-US" sz="1700" dirty="0" smtClean="0"/>
              <a:t>MW </a:t>
            </a:r>
            <a:r>
              <a:rPr lang="en-US" sz="1700" dirty="0"/>
              <a:t>– </a:t>
            </a:r>
            <a:r>
              <a:rPr lang="en-US" sz="1700" dirty="0" smtClean="0"/>
              <a:t>25 </a:t>
            </a:r>
            <a:r>
              <a:rPr lang="en-US" sz="1700" dirty="0"/>
              <a:t>MW) x $20/MWh</a:t>
            </a:r>
            <a:r>
              <a:rPr lang="en-US" sz="1700" dirty="0" smtClean="0"/>
              <a:t>]}/12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648200" cy="34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605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_AMO_REPORTCONTROLSVISIBLE" val="Empty"/>
  <p:tag name="_AMO_UNIQUEIDENTIFIER" val="a459a89a-e8ee-4936-8514-e7cc0d01c4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453</Words>
  <Application>Microsoft Office PowerPoint</Application>
  <PresentationFormat>On-screen Show (4:3)</PresentationFormat>
  <Paragraphs>67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ISO-PPT-Template-Public</vt:lpstr>
      <vt:lpstr>blank</vt:lpstr>
      <vt:lpstr>PowerPoint Presentation</vt:lpstr>
      <vt:lpstr>PowerPoint Presentation</vt:lpstr>
      <vt:lpstr>Dispatch Lost Opportunity Cost Proposal</vt:lpstr>
      <vt:lpstr>Dispatch LOC will be calculated subhourly to provide financial incentives to follow dispatch</vt:lpstr>
      <vt:lpstr>Stakeholder Schedule</vt:lpstr>
      <vt:lpstr>PowerPoint Presentation</vt:lpstr>
      <vt:lpstr>Appendix </vt:lpstr>
      <vt:lpstr>Example: Dispatch LOC for resources ramping down to respond to DDP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2016-09-07T15:50:44Z</dcterms:created>
  <dcterms:modified xsi:type="dcterms:W3CDTF">2016-09-07T15:50:58Z</dcterms:modified>
</cp:coreProperties>
</file>