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4"/>
  </p:sldMasterIdLst>
  <p:notesMasterIdLst>
    <p:notesMasterId r:id="rId42"/>
  </p:notesMasterIdLst>
  <p:sldIdLst>
    <p:sldId id="343" r:id="rId5"/>
    <p:sldId id="395" r:id="rId6"/>
    <p:sldId id="440" r:id="rId7"/>
    <p:sldId id="396" r:id="rId8"/>
    <p:sldId id="397" r:id="rId9"/>
    <p:sldId id="423" r:id="rId10"/>
    <p:sldId id="424" r:id="rId11"/>
    <p:sldId id="425" r:id="rId12"/>
    <p:sldId id="426" r:id="rId13"/>
    <p:sldId id="399" r:id="rId14"/>
    <p:sldId id="400" r:id="rId15"/>
    <p:sldId id="401" r:id="rId16"/>
    <p:sldId id="402" r:id="rId17"/>
    <p:sldId id="403" r:id="rId18"/>
    <p:sldId id="405" r:id="rId19"/>
    <p:sldId id="430" r:id="rId20"/>
    <p:sldId id="431" r:id="rId21"/>
    <p:sldId id="432" r:id="rId22"/>
    <p:sldId id="433" r:id="rId23"/>
    <p:sldId id="434" r:id="rId24"/>
    <p:sldId id="435" r:id="rId25"/>
    <p:sldId id="436" r:id="rId26"/>
    <p:sldId id="437" r:id="rId27"/>
    <p:sldId id="438" r:id="rId28"/>
    <p:sldId id="439" r:id="rId29"/>
    <p:sldId id="394" r:id="rId30"/>
    <p:sldId id="382" r:id="rId31"/>
    <p:sldId id="383" r:id="rId32"/>
    <p:sldId id="393" r:id="rId33"/>
    <p:sldId id="379" r:id="rId34"/>
    <p:sldId id="385" r:id="rId35"/>
    <p:sldId id="386" r:id="rId36"/>
    <p:sldId id="380" r:id="rId37"/>
    <p:sldId id="390" r:id="rId38"/>
    <p:sldId id="391" r:id="rId39"/>
    <p:sldId id="392" r:id="rId40"/>
    <p:sldId id="388" r:id="rId41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5195D3"/>
    <a:srgbClr val="5B9BD5"/>
    <a:srgbClr val="5D7F9D"/>
    <a:srgbClr val="F3FBFF"/>
    <a:srgbClr val="E4F6FE"/>
    <a:srgbClr val="D5F0F9"/>
    <a:srgbClr val="AAD2E9"/>
    <a:srgbClr val="FFEB99"/>
    <a:srgbClr val="E6C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366" autoAdjust="0"/>
  </p:normalViewPr>
  <p:slideViewPr>
    <p:cSldViewPr snapToGrid="0">
      <p:cViewPr varScale="1">
        <p:scale>
          <a:sx n="111" d="100"/>
          <a:sy n="111" d="100"/>
        </p:scale>
        <p:origin x="14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XDP\Desktop\CES-21\CES21_PUC_Workshop_Tables&amp;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XDP\Desktop\CES-21\CES21_PUC_Workshop_Tables&amp;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XDP\Desktop\CES-21\CES21_PUC_Workshop_Tables&amp;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Sheet1!$D$28</c:f>
              <c:strCache>
                <c:ptCount val="1"/>
                <c:pt idx="0">
                  <c:v>Load</c:v>
                </c:pt>
              </c:strCache>
            </c:strRef>
          </c:tx>
          <c:spPr>
            <a:ln w="63500">
              <a:solidFill>
                <a:srgbClr val="C00000"/>
              </a:solidFill>
              <a:prstDash val="solid"/>
            </a:ln>
          </c:spPr>
          <c:marker>
            <c:symbol val="none"/>
          </c:marker>
          <c:val>
            <c:numRef>
              <c:f>Sheet1!$D$29:$D$52</c:f>
              <c:numCache>
                <c:formatCode>#,##0</c:formatCode>
                <c:ptCount val="24"/>
                <c:pt idx="0">
                  <c:v>34208</c:v>
                </c:pt>
                <c:pt idx="1">
                  <c:v>32739.38</c:v>
                </c:pt>
                <c:pt idx="2">
                  <c:v>30597.75</c:v>
                </c:pt>
                <c:pt idx="3">
                  <c:v>31598.009999999995</c:v>
                </c:pt>
                <c:pt idx="4">
                  <c:v>30466.160000000003</c:v>
                </c:pt>
                <c:pt idx="5">
                  <c:v>29790.16</c:v>
                </c:pt>
                <c:pt idx="6">
                  <c:v>31166</c:v>
                </c:pt>
                <c:pt idx="7">
                  <c:v>34476</c:v>
                </c:pt>
                <c:pt idx="8">
                  <c:v>38337.32</c:v>
                </c:pt>
                <c:pt idx="9">
                  <c:v>41964.800000000003</c:v>
                </c:pt>
                <c:pt idx="10">
                  <c:v>45884.2</c:v>
                </c:pt>
                <c:pt idx="11">
                  <c:v>48642</c:v>
                </c:pt>
                <c:pt idx="12">
                  <c:v>50667.119999999995</c:v>
                </c:pt>
                <c:pt idx="13">
                  <c:v>51988.03</c:v>
                </c:pt>
                <c:pt idx="14">
                  <c:v>52640</c:v>
                </c:pt>
                <c:pt idx="15">
                  <c:v>52935</c:v>
                </c:pt>
                <c:pt idx="16">
                  <c:v>52697</c:v>
                </c:pt>
                <c:pt idx="17">
                  <c:v>51707</c:v>
                </c:pt>
                <c:pt idx="18">
                  <c:v>49929</c:v>
                </c:pt>
                <c:pt idx="19">
                  <c:v>48208</c:v>
                </c:pt>
                <c:pt idx="20">
                  <c:v>47658</c:v>
                </c:pt>
                <c:pt idx="21">
                  <c:v>46083.549999999996</c:v>
                </c:pt>
                <c:pt idx="22">
                  <c:v>42871.600000000006</c:v>
                </c:pt>
                <c:pt idx="23">
                  <c:v>39765.9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69-4372-8A04-559C139A726D}"/>
            </c:ext>
          </c:extLst>
        </c:ser>
        <c:ser>
          <c:idx val="1"/>
          <c:order val="1"/>
          <c:tx>
            <c:strRef>
              <c:f>Sheet1!$E$28</c:f>
              <c:strCache>
                <c:ptCount val="1"/>
                <c:pt idx="0">
                  <c:v>Generation</c:v>
                </c:pt>
              </c:strCache>
            </c:strRef>
          </c:tx>
          <c:spPr>
            <a:ln w="63500">
              <a:solidFill>
                <a:srgbClr val="00B0F0"/>
              </a:solidFill>
              <a:prstDash val="solid"/>
            </a:ln>
          </c:spPr>
          <c:marker>
            <c:symbol val="none"/>
          </c:marker>
          <c:val>
            <c:numRef>
              <c:f>Sheet1!$E$29:$E$52</c:f>
              <c:numCache>
                <c:formatCode>#,##0</c:formatCode>
                <c:ptCount val="24"/>
                <c:pt idx="0">
                  <c:v>34208</c:v>
                </c:pt>
                <c:pt idx="1">
                  <c:v>32739.38</c:v>
                </c:pt>
                <c:pt idx="2">
                  <c:v>30597.75</c:v>
                </c:pt>
                <c:pt idx="3">
                  <c:v>31598.009999999995</c:v>
                </c:pt>
                <c:pt idx="4">
                  <c:v>30466.160000000003</c:v>
                </c:pt>
                <c:pt idx="5">
                  <c:v>29790.16</c:v>
                </c:pt>
                <c:pt idx="6">
                  <c:v>31166</c:v>
                </c:pt>
                <c:pt idx="7">
                  <c:v>32976</c:v>
                </c:pt>
                <c:pt idx="8">
                  <c:v>36337.32</c:v>
                </c:pt>
                <c:pt idx="9">
                  <c:v>39464.800000000003</c:v>
                </c:pt>
                <c:pt idx="10">
                  <c:v>45884.2</c:v>
                </c:pt>
                <c:pt idx="11">
                  <c:v>48642</c:v>
                </c:pt>
                <c:pt idx="12">
                  <c:v>50667.119999999995</c:v>
                </c:pt>
                <c:pt idx="13">
                  <c:v>51988.03</c:v>
                </c:pt>
                <c:pt idx="14">
                  <c:v>52640</c:v>
                </c:pt>
                <c:pt idx="15">
                  <c:v>52935</c:v>
                </c:pt>
                <c:pt idx="16">
                  <c:v>52697</c:v>
                </c:pt>
                <c:pt idx="17">
                  <c:v>51707</c:v>
                </c:pt>
                <c:pt idx="18">
                  <c:v>49929</c:v>
                </c:pt>
                <c:pt idx="19">
                  <c:v>48208</c:v>
                </c:pt>
                <c:pt idx="20">
                  <c:v>47658</c:v>
                </c:pt>
                <c:pt idx="21">
                  <c:v>46083.549999999996</c:v>
                </c:pt>
                <c:pt idx="22">
                  <c:v>42871.600000000006</c:v>
                </c:pt>
                <c:pt idx="23">
                  <c:v>39765.9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69-4372-8A04-559C139A72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4728400"/>
        <c:axId val="994728792"/>
      </c:lineChart>
      <c:catAx>
        <c:axId val="994728400"/>
        <c:scaling>
          <c:orientation val="minMax"/>
        </c:scaling>
        <c:delete val="0"/>
        <c:axPos val="b"/>
        <c:majorTickMark val="out"/>
        <c:minorTickMark val="none"/>
        <c:tickLblPos val="nextTo"/>
        <c:crossAx val="994728792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994728792"/>
        <c:scaling>
          <c:orientation val="minMax"/>
          <c:max val="55000"/>
          <c:min val="20000"/>
        </c:scaling>
        <c:delete val="0"/>
        <c:axPos val="l"/>
        <c:numFmt formatCode="#,##0" sourceLinked="1"/>
        <c:majorTickMark val="out"/>
        <c:minorTickMark val="none"/>
        <c:tickLblPos val="nextTo"/>
        <c:crossAx val="994728400"/>
        <c:crosses val="autoZero"/>
        <c:crossBetween val="between"/>
        <c:majorUnit val="1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Sheet1!$O$57</c:f>
              <c:strCache>
                <c:ptCount val="1"/>
                <c:pt idx="0">
                  <c:v>Actual Load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Sheet1!$M$58:$M$70</c:f>
              <c:numCache>
                <c:formatCode>h:mm;@</c:formatCode>
                <c:ptCount val="13"/>
                <c:pt idx="0">
                  <c:v>0.41666666666666669</c:v>
                </c:pt>
                <c:pt idx="1">
                  <c:v>0.4201388888888889</c:v>
                </c:pt>
                <c:pt idx="2">
                  <c:v>0.4236111111111111</c:v>
                </c:pt>
                <c:pt idx="3">
                  <c:v>0.42708333333333331</c:v>
                </c:pt>
                <c:pt idx="4">
                  <c:v>0.43055555555555552</c:v>
                </c:pt>
                <c:pt idx="5">
                  <c:v>0.43402777777777773</c:v>
                </c:pt>
                <c:pt idx="6">
                  <c:v>0.43749999999999994</c:v>
                </c:pt>
                <c:pt idx="7">
                  <c:v>0.44097222222222215</c:v>
                </c:pt>
                <c:pt idx="8">
                  <c:v>0.44444444444444436</c:v>
                </c:pt>
                <c:pt idx="9">
                  <c:v>0.44791666666666657</c:v>
                </c:pt>
                <c:pt idx="10">
                  <c:v>0.45138888888888878</c:v>
                </c:pt>
                <c:pt idx="11">
                  <c:v>0.45486111111111099</c:v>
                </c:pt>
                <c:pt idx="12">
                  <c:v>0.4583333333333332</c:v>
                </c:pt>
              </c:numCache>
            </c:numRef>
          </c:cat>
          <c:val>
            <c:numRef>
              <c:f>Sheet1!$O$58:$O$70</c:f>
              <c:numCache>
                <c:formatCode>General</c:formatCode>
                <c:ptCount val="13"/>
                <c:pt idx="0" formatCode="#,##0">
                  <c:v>41964.800000000003</c:v>
                </c:pt>
                <c:pt idx="1">
                  <c:v>42575.8</c:v>
                </c:pt>
                <c:pt idx="2">
                  <c:v>43089.8</c:v>
                </c:pt>
                <c:pt idx="3">
                  <c:v>43643.8</c:v>
                </c:pt>
                <c:pt idx="4">
                  <c:v>44177.8</c:v>
                </c:pt>
                <c:pt idx="5">
                  <c:v>43928.800000000003</c:v>
                </c:pt>
                <c:pt idx="6">
                  <c:v>44208.800000000003</c:v>
                </c:pt>
                <c:pt idx="7">
                  <c:v>43986.8</c:v>
                </c:pt>
                <c:pt idx="8">
                  <c:v>44316.800000000003</c:v>
                </c:pt>
                <c:pt idx="9">
                  <c:v>44677.8</c:v>
                </c:pt>
                <c:pt idx="10">
                  <c:v>45004.800000000003</c:v>
                </c:pt>
                <c:pt idx="11">
                  <c:v>45562.8</c:v>
                </c:pt>
                <c:pt idx="12" formatCode="#,##0">
                  <c:v>45884.2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05-4932-B184-EE41DD5C964E}"/>
            </c:ext>
          </c:extLst>
        </c:ser>
        <c:ser>
          <c:idx val="2"/>
          <c:order val="1"/>
          <c:tx>
            <c:strRef>
              <c:f>Sheet1!$P$57</c:f>
              <c:strCache>
                <c:ptCount val="1"/>
                <c:pt idx="0">
                  <c:v>Generation</c:v>
                </c:pt>
              </c:strCache>
            </c:strRef>
          </c:tx>
          <c:spPr>
            <a:ln w="635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Sheet1!$M$58:$M$70</c:f>
              <c:numCache>
                <c:formatCode>h:mm;@</c:formatCode>
                <c:ptCount val="13"/>
                <c:pt idx="0">
                  <c:v>0.41666666666666669</c:v>
                </c:pt>
                <c:pt idx="1">
                  <c:v>0.4201388888888889</c:v>
                </c:pt>
                <c:pt idx="2">
                  <c:v>0.4236111111111111</c:v>
                </c:pt>
                <c:pt idx="3">
                  <c:v>0.42708333333333331</c:v>
                </c:pt>
                <c:pt idx="4">
                  <c:v>0.43055555555555552</c:v>
                </c:pt>
                <c:pt idx="5">
                  <c:v>0.43402777777777773</c:v>
                </c:pt>
                <c:pt idx="6">
                  <c:v>0.43749999999999994</c:v>
                </c:pt>
                <c:pt idx="7">
                  <c:v>0.44097222222222215</c:v>
                </c:pt>
                <c:pt idx="8">
                  <c:v>0.44444444444444436</c:v>
                </c:pt>
                <c:pt idx="9">
                  <c:v>0.44791666666666657</c:v>
                </c:pt>
                <c:pt idx="10">
                  <c:v>0.45138888888888878</c:v>
                </c:pt>
                <c:pt idx="11">
                  <c:v>0.45486111111111099</c:v>
                </c:pt>
                <c:pt idx="12">
                  <c:v>0.4583333333333332</c:v>
                </c:pt>
              </c:numCache>
            </c:numRef>
          </c:cat>
          <c:val>
            <c:numRef>
              <c:f>Sheet1!$P$58:$P$70</c:f>
              <c:numCache>
                <c:formatCode>#,##0</c:formatCode>
                <c:ptCount val="13"/>
                <c:pt idx="0">
                  <c:v>41964.800000000003</c:v>
                </c:pt>
                <c:pt idx="1">
                  <c:v>42575.8</c:v>
                </c:pt>
                <c:pt idx="2">
                  <c:v>43089.8</c:v>
                </c:pt>
                <c:pt idx="3">
                  <c:v>43343.8</c:v>
                </c:pt>
                <c:pt idx="4">
                  <c:v>43677.8</c:v>
                </c:pt>
                <c:pt idx="5">
                  <c:v>43928.800000000003</c:v>
                </c:pt>
                <c:pt idx="6">
                  <c:v>44208.800000000003</c:v>
                </c:pt>
                <c:pt idx="7">
                  <c:v>43986.8</c:v>
                </c:pt>
                <c:pt idx="8">
                  <c:v>44316.800000000003</c:v>
                </c:pt>
                <c:pt idx="9">
                  <c:v>44677.8</c:v>
                </c:pt>
                <c:pt idx="10">
                  <c:v>45004.800000000003</c:v>
                </c:pt>
                <c:pt idx="11">
                  <c:v>45562.8</c:v>
                </c:pt>
                <c:pt idx="12">
                  <c:v>45884.2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05-4932-B184-EE41DD5C96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4727616"/>
        <c:axId val="994729184"/>
      </c:lineChart>
      <c:catAx>
        <c:axId val="994727616"/>
        <c:scaling>
          <c:orientation val="minMax"/>
        </c:scaling>
        <c:delete val="0"/>
        <c:axPos val="b"/>
        <c:numFmt formatCode="h:mm;@" sourceLinked="1"/>
        <c:majorTickMark val="out"/>
        <c:minorTickMark val="none"/>
        <c:tickLblPos val="nextTo"/>
        <c:crossAx val="994729184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994729184"/>
        <c:scaling>
          <c:orientation val="minMax"/>
          <c:max val="46000"/>
          <c:min val="41500"/>
        </c:scaling>
        <c:delete val="0"/>
        <c:axPos val="l"/>
        <c:numFmt formatCode="#,##0" sourceLinked="1"/>
        <c:majorTickMark val="out"/>
        <c:minorTickMark val="none"/>
        <c:tickLblPos val="nextTo"/>
        <c:crossAx val="994727616"/>
        <c:crosses val="autoZero"/>
        <c:crossBetween val="between"/>
        <c:majorUnit val="1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Load</c:v>
                </c:pt>
              </c:strCache>
            </c:strRef>
          </c:tx>
          <c:spPr>
            <a:ln w="63500">
              <a:solidFill>
                <a:srgbClr val="C00000"/>
              </a:solidFill>
              <a:prstDash val="solid"/>
            </a:ln>
          </c:spPr>
          <c:marker>
            <c:symbol val="none"/>
          </c:marker>
          <c:val>
            <c:numRef>
              <c:f>Sheet1!$D$2:$D$25</c:f>
              <c:numCache>
                <c:formatCode>#,##0</c:formatCode>
                <c:ptCount val="24"/>
                <c:pt idx="0">
                  <c:v>34208</c:v>
                </c:pt>
                <c:pt idx="1">
                  <c:v>32739.38</c:v>
                </c:pt>
                <c:pt idx="2">
                  <c:v>30597.75</c:v>
                </c:pt>
                <c:pt idx="3">
                  <c:v>31598.009999999995</c:v>
                </c:pt>
                <c:pt idx="4">
                  <c:v>30466.160000000003</c:v>
                </c:pt>
                <c:pt idx="5">
                  <c:v>29790.16</c:v>
                </c:pt>
                <c:pt idx="6">
                  <c:v>31166</c:v>
                </c:pt>
                <c:pt idx="7">
                  <c:v>34476</c:v>
                </c:pt>
                <c:pt idx="8">
                  <c:v>38337.32</c:v>
                </c:pt>
                <c:pt idx="9">
                  <c:v>41964.800000000003</c:v>
                </c:pt>
                <c:pt idx="10">
                  <c:v>45884.2</c:v>
                </c:pt>
                <c:pt idx="11">
                  <c:v>48642</c:v>
                </c:pt>
                <c:pt idx="12">
                  <c:v>50667.119999999995</c:v>
                </c:pt>
                <c:pt idx="13">
                  <c:v>51988.03</c:v>
                </c:pt>
                <c:pt idx="14">
                  <c:v>52640</c:v>
                </c:pt>
                <c:pt idx="15">
                  <c:v>52935</c:v>
                </c:pt>
                <c:pt idx="16">
                  <c:v>52697</c:v>
                </c:pt>
                <c:pt idx="17">
                  <c:v>51707</c:v>
                </c:pt>
                <c:pt idx="18">
                  <c:v>49929</c:v>
                </c:pt>
                <c:pt idx="19">
                  <c:v>48208</c:v>
                </c:pt>
                <c:pt idx="20">
                  <c:v>47658</c:v>
                </c:pt>
                <c:pt idx="21">
                  <c:v>46083.549999999996</c:v>
                </c:pt>
                <c:pt idx="22">
                  <c:v>42871.600000000006</c:v>
                </c:pt>
                <c:pt idx="23">
                  <c:v>39765.9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BB-4BDE-B9C9-CE57D006D167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Generation</c:v>
                </c:pt>
              </c:strCache>
            </c:strRef>
          </c:tx>
          <c:spPr>
            <a:ln w="63500">
              <a:solidFill>
                <a:srgbClr val="00B0F0"/>
              </a:solidFill>
              <a:prstDash val="solid"/>
            </a:ln>
          </c:spPr>
          <c:marker>
            <c:symbol val="none"/>
          </c:marker>
          <c:val>
            <c:numRef>
              <c:f>Sheet1!$E$2:$E$25</c:f>
              <c:numCache>
                <c:formatCode>#,##0</c:formatCode>
                <c:ptCount val="24"/>
                <c:pt idx="0">
                  <c:v>34208</c:v>
                </c:pt>
                <c:pt idx="1">
                  <c:v>32739.38</c:v>
                </c:pt>
                <c:pt idx="2">
                  <c:v>30597.75</c:v>
                </c:pt>
                <c:pt idx="3">
                  <c:v>31598.009999999995</c:v>
                </c:pt>
                <c:pt idx="4">
                  <c:v>30466.160000000003</c:v>
                </c:pt>
                <c:pt idx="5">
                  <c:v>29790.16</c:v>
                </c:pt>
                <c:pt idx="6">
                  <c:v>31166</c:v>
                </c:pt>
                <c:pt idx="7">
                  <c:v>34476</c:v>
                </c:pt>
                <c:pt idx="8">
                  <c:v>38337.32</c:v>
                </c:pt>
                <c:pt idx="9">
                  <c:v>41964.800000000003</c:v>
                </c:pt>
                <c:pt idx="10">
                  <c:v>45884.2</c:v>
                </c:pt>
                <c:pt idx="11">
                  <c:v>48642</c:v>
                </c:pt>
                <c:pt idx="12">
                  <c:v>50667.119999999995</c:v>
                </c:pt>
                <c:pt idx="13">
                  <c:v>51488.03</c:v>
                </c:pt>
                <c:pt idx="14">
                  <c:v>51440</c:v>
                </c:pt>
                <c:pt idx="15">
                  <c:v>51435</c:v>
                </c:pt>
                <c:pt idx="16">
                  <c:v>51497</c:v>
                </c:pt>
                <c:pt idx="17">
                  <c:v>51707</c:v>
                </c:pt>
                <c:pt idx="18">
                  <c:v>49929</c:v>
                </c:pt>
                <c:pt idx="19">
                  <c:v>48208</c:v>
                </c:pt>
                <c:pt idx="20">
                  <c:v>47658</c:v>
                </c:pt>
                <c:pt idx="21">
                  <c:v>46083.549999999996</c:v>
                </c:pt>
                <c:pt idx="22">
                  <c:v>42871.600000000006</c:v>
                </c:pt>
                <c:pt idx="23">
                  <c:v>39765.9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BB-4BDE-B9C9-CE57D006D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4730752"/>
        <c:axId val="994731144"/>
      </c:lineChart>
      <c:catAx>
        <c:axId val="994730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Hours</a:t>
                </a:r>
              </a:p>
            </c:rich>
          </c:tx>
          <c:overlay val="0"/>
        </c:title>
        <c:majorTickMark val="out"/>
        <c:minorTickMark val="none"/>
        <c:tickLblPos val="nextTo"/>
        <c:crossAx val="994731144"/>
        <c:crosses val="autoZero"/>
        <c:auto val="1"/>
        <c:lblAlgn val="ctr"/>
        <c:lblOffset val="100"/>
        <c:noMultiLvlLbl val="0"/>
      </c:catAx>
      <c:valAx>
        <c:axId val="9947311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MW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99473075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0501E3-B901-4452-8227-81CFF8DE5740}" type="doc">
      <dgm:prSet loTypeId="urn:microsoft.com/office/officeart/2005/8/layout/hList7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ABD484-C977-4AA1-9FED-CF7EB0D11D85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Reliability Analysis Methods/Tools</a:t>
          </a:r>
        </a:p>
      </dgm:t>
    </dgm:pt>
    <dgm:pt modelId="{7CAE8236-482B-4B29-B16A-8B75687038C9}" type="parTrans" cxnId="{5880CF70-872C-44B0-91AC-304CFE5697F5}">
      <dgm:prSet/>
      <dgm:spPr/>
      <dgm:t>
        <a:bodyPr/>
        <a:lstStyle/>
        <a:p>
          <a:endParaRPr lang="en-US" b="1"/>
        </a:p>
      </dgm:t>
    </dgm:pt>
    <dgm:pt modelId="{66E1E751-0A6E-4AC4-98E1-8E78659E2B91}" type="sibTrans" cxnId="{5880CF70-872C-44B0-91AC-304CFE5697F5}">
      <dgm:prSet/>
      <dgm:spPr/>
      <dgm:t>
        <a:bodyPr/>
        <a:lstStyle/>
        <a:p>
          <a:endParaRPr lang="en-US" b="1"/>
        </a:p>
      </dgm:t>
    </dgm:pt>
    <dgm:pt modelId="{5B4C6F46-7D83-4230-95F0-6C781B846CB7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Economic Analysis Methods/Tools</a:t>
          </a:r>
        </a:p>
      </dgm:t>
    </dgm:pt>
    <dgm:pt modelId="{29E03BF1-9DB1-48EC-B954-020F5D408ACF}" type="parTrans" cxnId="{5ECE50F6-5D47-4EA2-A77E-E4AE2B132F86}">
      <dgm:prSet/>
      <dgm:spPr/>
      <dgm:t>
        <a:bodyPr/>
        <a:lstStyle/>
        <a:p>
          <a:endParaRPr lang="en-US" b="1"/>
        </a:p>
      </dgm:t>
    </dgm:pt>
    <dgm:pt modelId="{524522D7-25A4-4EF8-988B-997C1A2CD52A}" type="sibTrans" cxnId="{5ECE50F6-5D47-4EA2-A77E-E4AE2B132F86}">
      <dgm:prSet/>
      <dgm:spPr/>
      <dgm:t>
        <a:bodyPr/>
        <a:lstStyle/>
        <a:p>
          <a:endParaRPr lang="en-US" b="1"/>
        </a:p>
      </dgm:t>
    </dgm:pt>
    <dgm:pt modelId="{2DC5EB85-D71A-495A-AF56-B4348EBF6734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Decision Support Methods/Tools</a:t>
          </a:r>
        </a:p>
      </dgm:t>
    </dgm:pt>
    <dgm:pt modelId="{CEFA0013-2224-4873-B4CA-E0E439760AAA}" type="parTrans" cxnId="{F2907168-1155-4B97-8245-88B4A65D60DC}">
      <dgm:prSet/>
      <dgm:spPr/>
      <dgm:t>
        <a:bodyPr/>
        <a:lstStyle/>
        <a:p>
          <a:endParaRPr lang="en-US" b="1"/>
        </a:p>
      </dgm:t>
    </dgm:pt>
    <dgm:pt modelId="{E3954987-07D7-4345-9A4F-6A2F9A54407D}" type="sibTrans" cxnId="{F2907168-1155-4B97-8245-88B4A65D60DC}">
      <dgm:prSet/>
      <dgm:spPr/>
      <dgm:t>
        <a:bodyPr/>
        <a:lstStyle/>
        <a:p>
          <a:endParaRPr lang="en-US" b="1"/>
        </a:p>
      </dgm:t>
    </dgm:pt>
    <dgm:pt modelId="{74102AFE-AE82-4D06-BCEF-6BD36E07BEF0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Model Development &amp; Validation</a:t>
          </a:r>
        </a:p>
      </dgm:t>
    </dgm:pt>
    <dgm:pt modelId="{1C222EDD-3C3E-447E-ABAD-481CA356804C}" type="parTrans" cxnId="{F47F9B2D-58F8-4C5E-9E18-5B751504961D}">
      <dgm:prSet/>
      <dgm:spPr/>
      <dgm:t>
        <a:bodyPr/>
        <a:lstStyle/>
        <a:p>
          <a:endParaRPr lang="en-US" b="1"/>
        </a:p>
      </dgm:t>
    </dgm:pt>
    <dgm:pt modelId="{29125AD7-CE20-4C27-B149-FE6CE4396949}" type="sibTrans" cxnId="{F47F9B2D-58F8-4C5E-9E18-5B751504961D}">
      <dgm:prSet/>
      <dgm:spPr/>
      <dgm:t>
        <a:bodyPr/>
        <a:lstStyle/>
        <a:p>
          <a:endParaRPr lang="en-US" b="1"/>
        </a:p>
      </dgm:t>
    </dgm:pt>
    <dgm:pt modelId="{79C8BAEA-5008-4E91-84C4-F37592CEC239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Operator/Planner Reference Guides</a:t>
          </a:r>
        </a:p>
      </dgm:t>
    </dgm:pt>
    <dgm:pt modelId="{FB71FB84-D838-4186-AB24-A0F473901419}" type="parTrans" cxnId="{8D0EDEA7-4CE7-4DBC-96E2-A5C9D31BF1DD}">
      <dgm:prSet/>
      <dgm:spPr/>
      <dgm:t>
        <a:bodyPr/>
        <a:lstStyle/>
        <a:p>
          <a:endParaRPr lang="en-US" b="1"/>
        </a:p>
      </dgm:t>
    </dgm:pt>
    <dgm:pt modelId="{82C0CC7C-63E8-4BB4-87FA-F90275BC339A}" type="sibTrans" cxnId="{8D0EDEA7-4CE7-4DBC-96E2-A5C9D31BF1DD}">
      <dgm:prSet/>
      <dgm:spPr/>
      <dgm:t>
        <a:bodyPr/>
        <a:lstStyle/>
        <a:p>
          <a:endParaRPr lang="en-US" b="1"/>
        </a:p>
      </dgm:t>
    </dgm:pt>
    <dgm:pt modelId="{113612AC-859F-4B75-B10B-F4B8615B3138}" type="pres">
      <dgm:prSet presAssocID="{0A0501E3-B901-4452-8227-81CFF8DE5740}" presName="Name0" presStyleCnt="0">
        <dgm:presLayoutVars>
          <dgm:dir/>
          <dgm:resizeHandles val="exact"/>
        </dgm:presLayoutVars>
      </dgm:prSet>
      <dgm:spPr/>
    </dgm:pt>
    <dgm:pt modelId="{B02C1C03-65EA-468C-B6BF-858660B71BE2}" type="pres">
      <dgm:prSet presAssocID="{0A0501E3-B901-4452-8227-81CFF8DE5740}" presName="fgShape" presStyleLbl="fgShp" presStyleIdx="0" presStyleCnt="1" custScaleY="204182" custLinFactY="200000" custLinFactNeighborX="-1809" custLinFactNeighborY="214733"/>
      <dgm:spPr/>
    </dgm:pt>
    <dgm:pt modelId="{582B0D78-2A8B-43F1-9DF5-21841490B425}" type="pres">
      <dgm:prSet presAssocID="{0A0501E3-B901-4452-8227-81CFF8DE5740}" presName="linComp" presStyleCnt="0"/>
      <dgm:spPr/>
    </dgm:pt>
    <dgm:pt modelId="{6915E272-75B4-4FD3-9313-BB5E91BAE45A}" type="pres">
      <dgm:prSet presAssocID="{74102AFE-AE82-4D06-BCEF-6BD36E07BEF0}" presName="compNode" presStyleCnt="0"/>
      <dgm:spPr/>
    </dgm:pt>
    <dgm:pt modelId="{D5B1EE73-9AF3-432A-8099-77787866CBCF}" type="pres">
      <dgm:prSet presAssocID="{74102AFE-AE82-4D06-BCEF-6BD36E07BEF0}" presName="bkgdShape" presStyleLbl="node1" presStyleIdx="0" presStyleCnt="5"/>
      <dgm:spPr/>
    </dgm:pt>
    <dgm:pt modelId="{36A80DDF-54CB-450E-9822-419A345F7B41}" type="pres">
      <dgm:prSet presAssocID="{74102AFE-AE82-4D06-BCEF-6BD36E07BEF0}" presName="nodeTx" presStyleLbl="node1" presStyleIdx="0" presStyleCnt="5">
        <dgm:presLayoutVars>
          <dgm:bulletEnabled val="1"/>
        </dgm:presLayoutVars>
      </dgm:prSet>
      <dgm:spPr/>
    </dgm:pt>
    <dgm:pt modelId="{B61B6311-CB40-4614-BD28-D8C2E05DECB3}" type="pres">
      <dgm:prSet presAssocID="{74102AFE-AE82-4D06-BCEF-6BD36E07BEF0}" presName="invisiNode" presStyleLbl="node1" presStyleIdx="0" presStyleCnt="5"/>
      <dgm:spPr/>
    </dgm:pt>
    <dgm:pt modelId="{9715EC26-FB41-40EF-8BCB-B909BAD92DEC}" type="pres">
      <dgm:prSet presAssocID="{74102AFE-AE82-4D06-BCEF-6BD36E07BEF0}" presName="imagNode" presStyleLbl="fgImgPlace1" presStyleIdx="0" presStyleCnt="5" custScaleX="161140" custScaleY="136286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BFEA7129-BFCF-411C-81A7-F98F97B382A4}" type="pres">
      <dgm:prSet presAssocID="{29125AD7-CE20-4C27-B149-FE6CE4396949}" presName="sibTrans" presStyleLbl="sibTrans2D1" presStyleIdx="0" presStyleCnt="0"/>
      <dgm:spPr/>
    </dgm:pt>
    <dgm:pt modelId="{977C2D4C-523A-4EFF-84B4-2B88CA74B8C4}" type="pres">
      <dgm:prSet presAssocID="{CDABD484-C977-4AA1-9FED-CF7EB0D11D85}" presName="compNode" presStyleCnt="0"/>
      <dgm:spPr/>
    </dgm:pt>
    <dgm:pt modelId="{0AA2D786-9759-4C36-88D2-CF7DED91378D}" type="pres">
      <dgm:prSet presAssocID="{CDABD484-C977-4AA1-9FED-CF7EB0D11D85}" presName="bkgdShape" presStyleLbl="node1" presStyleIdx="1" presStyleCnt="5"/>
      <dgm:spPr/>
    </dgm:pt>
    <dgm:pt modelId="{2DDE6223-C753-4C05-B659-F58DC7F8652B}" type="pres">
      <dgm:prSet presAssocID="{CDABD484-C977-4AA1-9FED-CF7EB0D11D85}" presName="nodeTx" presStyleLbl="node1" presStyleIdx="1" presStyleCnt="5">
        <dgm:presLayoutVars>
          <dgm:bulletEnabled val="1"/>
        </dgm:presLayoutVars>
      </dgm:prSet>
      <dgm:spPr/>
    </dgm:pt>
    <dgm:pt modelId="{61833685-EE01-4575-8340-0AAB9247E5F2}" type="pres">
      <dgm:prSet presAssocID="{CDABD484-C977-4AA1-9FED-CF7EB0D11D85}" presName="invisiNode" presStyleLbl="node1" presStyleIdx="1" presStyleCnt="5"/>
      <dgm:spPr/>
    </dgm:pt>
    <dgm:pt modelId="{C8C57B83-47AC-4147-A768-2863286850FE}" type="pres">
      <dgm:prSet presAssocID="{CDABD484-C977-4AA1-9FED-CF7EB0D11D85}" presName="imagNode" presStyleLbl="fgImgPlace1" presStyleIdx="1" presStyleCnt="5" custScaleX="162654" custScaleY="126679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A3DC29BF-D774-4C42-836A-117146FB6C4E}" type="pres">
      <dgm:prSet presAssocID="{66E1E751-0A6E-4AC4-98E1-8E78659E2B91}" presName="sibTrans" presStyleLbl="sibTrans2D1" presStyleIdx="0" presStyleCnt="0"/>
      <dgm:spPr/>
    </dgm:pt>
    <dgm:pt modelId="{72C7ABD4-FD5B-46F4-8C51-86126D8E3F9C}" type="pres">
      <dgm:prSet presAssocID="{5B4C6F46-7D83-4230-95F0-6C781B846CB7}" presName="compNode" presStyleCnt="0"/>
      <dgm:spPr/>
    </dgm:pt>
    <dgm:pt modelId="{4C84133D-8992-4936-A236-F7734C64DA28}" type="pres">
      <dgm:prSet presAssocID="{5B4C6F46-7D83-4230-95F0-6C781B846CB7}" presName="bkgdShape" presStyleLbl="node1" presStyleIdx="2" presStyleCnt="5" custLinFactNeighborX="-83"/>
      <dgm:spPr/>
    </dgm:pt>
    <dgm:pt modelId="{7EC68FB0-24D0-4FDC-85B3-B723CF17E892}" type="pres">
      <dgm:prSet presAssocID="{5B4C6F46-7D83-4230-95F0-6C781B846CB7}" presName="nodeTx" presStyleLbl="node1" presStyleIdx="2" presStyleCnt="5">
        <dgm:presLayoutVars>
          <dgm:bulletEnabled val="1"/>
        </dgm:presLayoutVars>
      </dgm:prSet>
      <dgm:spPr/>
    </dgm:pt>
    <dgm:pt modelId="{7B0665EB-03F4-4595-872E-85B934EB6847}" type="pres">
      <dgm:prSet presAssocID="{5B4C6F46-7D83-4230-95F0-6C781B846CB7}" presName="invisiNode" presStyleLbl="node1" presStyleIdx="2" presStyleCnt="5"/>
      <dgm:spPr/>
    </dgm:pt>
    <dgm:pt modelId="{7F7A4323-99E8-41C6-B250-330F0EFD63F0}" type="pres">
      <dgm:prSet presAssocID="{5B4C6F46-7D83-4230-95F0-6C781B846CB7}" presName="imagNode" presStyleLbl="fgImgPlace1" presStyleIdx="2" presStyleCnt="5" custScaleX="179854" custScaleY="136224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D8464887-C072-4BF5-95F8-7544B80293A6}" type="pres">
      <dgm:prSet presAssocID="{524522D7-25A4-4EF8-988B-997C1A2CD52A}" presName="sibTrans" presStyleLbl="sibTrans2D1" presStyleIdx="0" presStyleCnt="0"/>
      <dgm:spPr/>
    </dgm:pt>
    <dgm:pt modelId="{15B93249-7DC7-4062-BEF3-0A0DE610B8C1}" type="pres">
      <dgm:prSet presAssocID="{2DC5EB85-D71A-495A-AF56-B4348EBF6734}" presName="compNode" presStyleCnt="0"/>
      <dgm:spPr/>
    </dgm:pt>
    <dgm:pt modelId="{7F8D9750-A44C-45B7-9CD5-1D6658C85536}" type="pres">
      <dgm:prSet presAssocID="{2DC5EB85-D71A-495A-AF56-B4348EBF6734}" presName="bkgdShape" presStyleLbl="node1" presStyleIdx="3" presStyleCnt="5"/>
      <dgm:spPr/>
    </dgm:pt>
    <dgm:pt modelId="{20D31259-E071-4AE7-8896-348D39B2259A}" type="pres">
      <dgm:prSet presAssocID="{2DC5EB85-D71A-495A-AF56-B4348EBF6734}" presName="nodeTx" presStyleLbl="node1" presStyleIdx="3" presStyleCnt="5">
        <dgm:presLayoutVars>
          <dgm:bulletEnabled val="1"/>
        </dgm:presLayoutVars>
      </dgm:prSet>
      <dgm:spPr/>
    </dgm:pt>
    <dgm:pt modelId="{6E2B4A33-F839-450F-B93D-9398EDEA3B7D}" type="pres">
      <dgm:prSet presAssocID="{2DC5EB85-D71A-495A-AF56-B4348EBF6734}" presName="invisiNode" presStyleLbl="node1" presStyleIdx="3" presStyleCnt="5"/>
      <dgm:spPr/>
    </dgm:pt>
    <dgm:pt modelId="{F0A7BCEE-9292-4EC9-A97B-77C0BA427D1D}" type="pres">
      <dgm:prSet presAssocID="{2DC5EB85-D71A-495A-AF56-B4348EBF6734}" presName="imagNode" presStyleLbl="fgImgPlace1" presStyleIdx="3" presStyleCnt="5" custScaleX="154060" custScaleY="126679"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419E2C87-82B0-4376-8C49-72446AFF869F}" type="pres">
      <dgm:prSet presAssocID="{E3954987-07D7-4345-9A4F-6A2F9A54407D}" presName="sibTrans" presStyleLbl="sibTrans2D1" presStyleIdx="0" presStyleCnt="0"/>
      <dgm:spPr/>
    </dgm:pt>
    <dgm:pt modelId="{78E43A70-D464-4A03-9473-EA50E2D3AEA6}" type="pres">
      <dgm:prSet presAssocID="{79C8BAEA-5008-4E91-84C4-F37592CEC239}" presName="compNode" presStyleCnt="0"/>
      <dgm:spPr/>
    </dgm:pt>
    <dgm:pt modelId="{56F00451-724E-40CB-9229-4F4BAEF5D912}" type="pres">
      <dgm:prSet presAssocID="{79C8BAEA-5008-4E91-84C4-F37592CEC239}" presName="bkgdShape" presStyleLbl="node1" presStyleIdx="4" presStyleCnt="5"/>
      <dgm:spPr/>
    </dgm:pt>
    <dgm:pt modelId="{516F8E66-3015-4A7D-832F-43D88341E87E}" type="pres">
      <dgm:prSet presAssocID="{79C8BAEA-5008-4E91-84C4-F37592CEC239}" presName="nodeTx" presStyleLbl="node1" presStyleIdx="4" presStyleCnt="5">
        <dgm:presLayoutVars>
          <dgm:bulletEnabled val="1"/>
        </dgm:presLayoutVars>
      </dgm:prSet>
      <dgm:spPr/>
    </dgm:pt>
    <dgm:pt modelId="{31C8FA41-9DFF-46E6-92E6-91CB6EE8423E}" type="pres">
      <dgm:prSet presAssocID="{79C8BAEA-5008-4E91-84C4-F37592CEC239}" presName="invisiNode" presStyleLbl="node1" presStyleIdx="4" presStyleCnt="5"/>
      <dgm:spPr/>
    </dgm:pt>
    <dgm:pt modelId="{DBEBBA4E-AEBC-45F4-A221-E8C01E5DDAD4}" type="pres">
      <dgm:prSet presAssocID="{79C8BAEA-5008-4E91-84C4-F37592CEC239}" presName="imagNode" presStyleLbl="fgImgPlace1" presStyleIdx="4" presStyleCnt="5" custScaleX="148106" custScaleY="126679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D13174D1-A341-4A9B-BDA4-733EAFC15A4B}" type="presOf" srcId="{2DC5EB85-D71A-495A-AF56-B4348EBF6734}" destId="{7F8D9750-A44C-45B7-9CD5-1D6658C85536}" srcOrd="0" destOrd="0" presId="urn:microsoft.com/office/officeart/2005/8/layout/hList7#1"/>
    <dgm:cxn modelId="{3827CE41-01AA-4215-A510-919BB5CB2C72}" type="presOf" srcId="{CDABD484-C977-4AA1-9FED-CF7EB0D11D85}" destId="{0AA2D786-9759-4C36-88D2-CF7DED91378D}" srcOrd="0" destOrd="0" presId="urn:microsoft.com/office/officeart/2005/8/layout/hList7#1"/>
    <dgm:cxn modelId="{BC5E2243-14F6-437B-8B5D-B0A239F8C259}" type="presOf" srcId="{E3954987-07D7-4345-9A4F-6A2F9A54407D}" destId="{419E2C87-82B0-4376-8C49-72446AFF869F}" srcOrd="0" destOrd="0" presId="urn:microsoft.com/office/officeart/2005/8/layout/hList7#1"/>
    <dgm:cxn modelId="{67BA0CCA-19BD-4632-806B-5D17E19B0E00}" type="presOf" srcId="{2DC5EB85-D71A-495A-AF56-B4348EBF6734}" destId="{20D31259-E071-4AE7-8896-348D39B2259A}" srcOrd="1" destOrd="0" presId="urn:microsoft.com/office/officeart/2005/8/layout/hList7#1"/>
    <dgm:cxn modelId="{4EC39426-B0A0-4BFE-B046-FD098A1F5D68}" type="presOf" srcId="{29125AD7-CE20-4C27-B149-FE6CE4396949}" destId="{BFEA7129-BFCF-411C-81A7-F98F97B382A4}" srcOrd="0" destOrd="0" presId="urn:microsoft.com/office/officeart/2005/8/layout/hList7#1"/>
    <dgm:cxn modelId="{F47F9B2D-58F8-4C5E-9E18-5B751504961D}" srcId="{0A0501E3-B901-4452-8227-81CFF8DE5740}" destId="{74102AFE-AE82-4D06-BCEF-6BD36E07BEF0}" srcOrd="0" destOrd="0" parTransId="{1C222EDD-3C3E-447E-ABAD-481CA356804C}" sibTransId="{29125AD7-CE20-4C27-B149-FE6CE4396949}"/>
    <dgm:cxn modelId="{5880CF70-872C-44B0-91AC-304CFE5697F5}" srcId="{0A0501E3-B901-4452-8227-81CFF8DE5740}" destId="{CDABD484-C977-4AA1-9FED-CF7EB0D11D85}" srcOrd="1" destOrd="0" parTransId="{7CAE8236-482B-4B29-B16A-8B75687038C9}" sibTransId="{66E1E751-0A6E-4AC4-98E1-8E78659E2B91}"/>
    <dgm:cxn modelId="{A1369F51-CF49-46AB-BBC4-B7882858649B}" type="presOf" srcId="{66E1E751-0A6E-4AC4-98E1-8E78659E2B91}" destId="{A3DC29BF-D774-4C42-836A-117146FB6C4E}" srcOrd="0" destOrd="0" presId="urn:microsoft.com/office/officeart/2005/8/layout/hList7#1"/>
    <dgm:cxn modelId="{5282CC19-D465-48F1-AB1E-F3A82EE64D85}" type="presOf" srcId="{79C8BAEA-5008-4E91-84C4-F37592CEC239}" destId="{516F8E66-3015-4A7D-832F-43D88341E87E}" srcOrd="1" destOrd="0" presId="urn:microsoft.com/office/officeart/2005/8/layout/hList7#1"/>
    <dgm:cxn modelId="{5ECE50F6-5D47-4EA2-A77E-E4AE2B132F86}" srcId="{0A0501E3-B901-4452-8227-81CFF8DE5740}" destId="{5B4C6F46-7D83-4230-95F0-6C781B846CB7}" srcOrd="2" destOrd="0" parTransId="{29E03BF1-9DB1-48EC-B954-020F5D408ACF}" sibTransId="{524522D7-25A4-4EF8-988B-997C1A2CD52A}"/>
    <dgm:cxn modelId="{4A8862D0-3704-4BAF-B4A1-752869F26595}" type="presOf" srcId="{524522D7-25A4-4EF8-988B-997C1A2CD52A}" destId="{D8464887-C072-4BF5-95F8-7544B80293A6}" srcOrd="0" destOrd="0" presId="urn:microsoft.com/office/officeart/2005/8/layout/hList7#1"/>
    <dgm:cxn modelId="{FF8CE264-1AFC-4F26-9C6D-FFB9AD64BBD6}" type="presOf" srcId="{5B4C6F46-7D83-4230-95F0-6C781B846CB7}" destId="{7EC68FB0-24D0-4FDC-85B3-B723CF17E892}" srcOrd="1" destOrd="0" presId="urn:microsoft.com/office/officeart/2005/8/layout/hList7#1"/>
    <dgm:cxn modelId="{6ABBC07C-3D65-42AC-A0A9-29B4ABBF499B}" type="presOf" srcId="{74102AFE-AE82-4D06-BCEF-6BD36E07BEF0}" destId="{36A80DDF-54CB-450E-9822-419A345F7B41}" srcOrd="1" destOrd="0" presId="urn:microsoft.com/office/officeart/2005/8/layout/hList7#1"/>
    <dgm:cxn modelId="{8D0EDEA7-4CE7-4DBC-96E2-A5C9D31BF1DD}" srcId="{0A0501E3-B901-4452-8227-81CFF8DE5740}" destId="{79C8BAEA-5008-4E91-84C4-F37592CEC239}" srcOrd="4" destOrd="0" parTransId="{FB71FB84-D838-4186-AB24-A0F473901419}" sibTransId="{82C0CC7C-63E8-4BB4-87FA-F90275BC339A}"/>
    <dgm:cxn modelId="{F20777FC-102D-43E7-BCB0-3CC042DDE7BB}" type="presOf" srcId="{5B4C6F46-7D83-4230-95F0-6C781B846CB7}" destId="{4C84133D-8992-4936-A236-F7734C64DA28}" srcOrd="0" destOrd="0" presId="urn:microsoft.com/office/officeart/2005/8/layout/hList7#1"/>
    <dgm:cxn modelId="{F2907168-1155-4B97-8245-88B4A65D60DC}" srcId="{0A0501E3-B901-4452-8227-81CFF8DE5740}" destId="{2DC5EB85-D71A-495A-AF56-B4348EBF6734}" srcOrd="3" destOrd="0" parTransId="{CEFA0013-2224-4873-B4CA-E0E439760AAA}" sibTransId="{E3954987-07D7-4345-9A4F-6A2F9A54407D}"/>
    <dgm:cxn modelId="{9748EE0D-E078-4E35-8F59-7896A56619C4}" type="presOf" srcId="{79C8BAEA-5008-4E91-84C4-F37592CEC239}" destId="{56F00451-724E-40CB-9229-4F4BAEF5D912}" srcOrd="0" destOrd="0" presId="urn:microsoft.com/office/officeart/2005/8/layout/hList7#1"/>
    <dgm:cxn modelId="{9E46906A-FEDF-4AF1-B3BD-4A39F3F68C19}" type="presOf" srcId="{CDABD484-C977-4AA1-9FED-CF7EB0D11D85}" destId="{2DDE6223-C753-4C05-B659-F58DC7F8652B}" srcOrd="1" destOrd="0" presId="urn:microsoft.com/office/officeart/2005/8/layout/hList7#1"/>
    <dgm:cxn modelId="{5AB92854-5D5C-476E-A7EF-EA071813E8FA}" type="presOf" srcId="{74102AFE-AE82-4D06-BCEF-6BD36E07BEF0}" destId="{D5B1EE73-9AF3-432A-8099-77787866CBCF}" srcOrd="0" destOrd="0" presId="urn:microsoft.com/office/officeart/2005/8/layout/hList7#1"/>
    <dgm:cxn modelId="{75B77D89-61D8-4A78-A01A-15D6BE6C4734}" type="presOf" srcId="{0A0501E3-B901-4452-8227-81CFF8DE5740}" destId="{113612AC-859F-4B75-B10B-F4B8615B3138}" srcOrd="0" destOrd="0" presId="urn:microsoft.com/office/officeart/2005/8/layout/hList7#1"/>
    <dgm:cxn modelId="{E204BD1E-2BC5-4303-BDF2-5C963F59BDCD}" type="presParOf" srcId="{113612AC-859F-4B75-B10B-F4B8615B3138}" destId="{B02C1C03-65EA-468C-B6BF-858660B71BE2}" srcOrd="0" destOrd="0" presId="urn:microsoft.com/office/officeart/2005/8/layout/hList7#1"/>
    <dgm:cxn modelId="{18CE17B8-E22A-44E8-9CED-15CC7C6AD013}" type="presParOf" srcId="{113612AC-859F-4B75-B10B-F4B8615B3138}" destId="{582B0D78-2A8B-43F1-9DF5-21841490B425}" srcOrd="1" destOrd="0" presId="urn:microsoft.com/office/officeart/2005/8/layout/hList7#1"/>
    <dgm:cxn modelId="{F0EEEC3C-4354-47FC-AF5F-3EACB6FFCB41}" type="presParOf" srcId="{582B0D78-2A8B-43F1-9DF5-21841490B425}" destId="{6915E272-75B4-4FD3-9313-BB5E91BAE45A}" srcOrd="0" destOrd="0" presId="urn:microsoft.com/office/officeart/2005/8/layout/hList7#1"/>
    <dgm:cxn modelId="{93D89132-AB6D-4D0E-A892-F3C9C3A6A391}" type="presParOf" srcId="{6915E272-75B4-4FD3-9313-BB5E91BAE45A}" destId="{D5B1EE73-9AF3-432A-8099-77787866CBCF}" srcOrd="0" destOrd="0" presId="urn:microsoft.com/office/officeart/2005/8/layout/hList7#1"/>
    <dgm:cxn modelId="{A2C7ADAE-88BD-4974-A7BF-A872E83F83C9}" type="presParOf" srcId="{6915E272-75B4-4FD3-9313-BB5E91BAE45A}" destId="{36A80DDF-54CB-450E-9822-419A345F7B41}" srcOrd="1" destOrd="0" presId="urn:microsoft.com/office/officeart/2005/8/layout/hList7#1"/>
    <dgm:cxn modelId="{F8CC7EB9-8B09-431A-8BA6-136B3A5567A6}" type="presParOf" srcId="{6915E272-75B4-4FD3-9313-BB5E91BAE45A}" destId="{B61B6311-CB40-4614-BD28-D8C2E05DECB3}" srcOrd="2" destOrd="0" presId="urn:microsoft.com/office/officeart/2005/8/layout/hList7#1"/>
    <dgm:cxn modelId="{11FA77CC-3788-4E88-B62C-CCF539889E59}" type="presParOf" srcId="{6915E272-75B4-4FD3-9313-BB5E91BAE45A}" destId="{9715EC26-FB41-40EF-8BCB-B909BAD92DEC}" srcOrd="3" destOrd="0" presId="urn:microsoft.com/office/officeart/2005/8/layout/hList7#1"/>
    <dgm:cxn modelId="{64403510-A824-4341-864B-33F6C49D274A}" type="presParOf" srcId="{582B0D78-2A8B-43F1-9DF5-21841490B425}" destId="{BFEA7129-BFCF-411C-81A7-F98F97B382A4}" srcOrd="1" destOrd="0" presId="urn:microsoft.com/office/officeart/2005/8/layout/hList7#1"/>
    <dgm:cxn modelId="{225926DF-3A56-4C07-8D64-7B2854965FEC}" type="presParOf" srcId="{582B0D78-2A8B-43F1-9DF5-21841490B425}" destId="{977C2D4C-523A-4EFF-84B4-2B88CA74B8C4}" srcOrd="2" destOrd="0" presId="urn:microsoft.com/office/officeart/2005/8/layout/hList7#1"/>
    <dgm:cxn modelId="{B7A00023-9053-47E5-8EC0-111FDF97D6A4}" type="presParOf" srcId="{977C2D4C-523A-4EFF-84B4-2B88CA74B8C4}" destId="{0AA2D786-9759-4C36-88D2-CF7DED91378D}" srcOrd="0" destOrd="0" presId="urn:microsoft.com/office/officeart/2005/8/layout/hList7#1"/>
    <dgm:cxn modelId="{DFDD3549-4C17-4EA8-BF4A-9AAD711911FE}" type="presParOf" srcId="{977C2D4C-523A-4EFF-84B4-2B88CA74B8C4}" destId="{2DDE6223-C753-4C05-B659-F58DC7F8652B}" srcOrd="1" destOrd="0" presId="urn:microsoft.com/office/officeart/2005/8/layout/hList7#1"/>
    <dgm:cxn modelId="{BC506397-C04E-4084-8C36-3647671634EF}" type="presParOf" srcId="{977C2D4C-523A-4EFF-84B4-2B88CA74B8C4}" destId="{61833685-EE01-4575-8340-0AAB9247E5F2}" srcOrd="2" destOrd="0" presId="urn:microsoft.com/office/officeart/2005/8/layout/hList7#1"/>
    <dgm:cxn modelId="{9E4A47B8-EF02-4C8E-8F26-A2A1D343F283}" type="presParOf" srcId="{977C2D4C-523A-4EFF-84B4-2B88CA74B8C4}" destId="{C8C57B83-47AC-4147-A768-2863286850FE}" srcOrd="3" destOrd="0" presId="urn:microsoft.com/office/officeart/2005/8/layout/hList7#1"/>
    <dgm:cxn modelId="{4AC3555D-4F71-4B9E-B2C0-58A34F7CF655}" type="presParOf" srcId="{582B0D78-2A8B-43F1-9DF5-21841490B425}" destId="{A3DC29BF-D774-4C42-836A-117146FB6C4E}" srcOrd="3" destOrd="0" presId="urn:microsoft.com/office/officeart/2005/8/layout/hList7#1"/>
    <dgm:cxn modelId="{8C935F3A-4604-46D5-8AF0-5948074E7A84}" type="presParOf" srcId="{582B0D78-2A8B-43F1-9DF5-21841490B425}" destId="{72C7ABD4-FD5B-46F4-8C51-86126D8E3F9C}" srcOrd="4" destOrd="0" presId="urn:microsoft.com/office/officeart/2005/8/layout/hList7#1"/>
    <dgm:cxn modelId="{C4C72724-35EA-4356-B2D8-B23E258D00A9}" type="presParOf" srcId="{72C7ABD4-FD5B-46F4-8C51-86126D8E3F9C}" destId="{4C84133D-8992-4936-A236-F7734C64DA28}" srcOrd="0" destOrd="0" presId="urn:microsoft.com/office/officeart/2005/8/layout/hList7#1"/>
    <dgm:cxn modelId="{BE71F031-5645-4219-BF98-B23BF667DA68}" type="presParOf" srcId="{72C7ABD4-FD5B-46F4-8C51-86126D8E3F9C}" destId="{7EC68FB0-24D0-4FDC-85B3-B723CF17E892}" srcOrd="1" destOrd="0" presId="urn:microsoft.com/office/officeart/2005/8/layout/hList7#1"/>
    <dgm:cxn modelId="{7DA23CE0-21C3-42B7-8DF4-E0F0142C5251}" type="presParOf" srcId="{72C7ABD4-FD5B-46F4-8C51-86126D8E3F9C}" destId="{7B0665EB-03F4-4595-872E-85B934EB6847}" srcOrd="2" destOrd="0" presId="urn:microsoft.com/office/officeart/2005/8/layout/hList7#1"/>
    <dgm:cxn modelId="{41ACAA83-A152-459B-A124-B54A3C74358D}" type="presParOf" srcId="{72C7ABD4-FD5B-46F4-8C51-86126D8E3F9C}" destId="{7F7A4323-99E8-41C6-B250-330F0EFD63F0}" srcOrd="3" destOrd="0" presId="urn:microsoft.com/office/officeart/2005/8/layout/hList7#1"/>
    <dgm:cxn modelId="{4BF374E6-A473-443F-AE18-BE00A1426E37}" type="presParOf" srcId="{582B0D78-2A8B-43F1-9DF5-21841490B425}" destId="{D8464887-C072-4BF5-95F8-7544B80293A6}" srcOrd="5" destOrd="0" presId="urn:microsoft.com/office/officeart/2005/8/layout/hList7#1"/>
    <dgm:cxn modelId="{AEFB9535-A26F-40B1-A42D-87DF1D9528D4}" type="presParOf" srcId="{582B0D78-2A8B-43F1-9DF5-21841490B425}" destId="{15B93249-7DC7-4062-BEF3-0A0DE610B8C1}" srcOrd="6" destOrd="0" presId="urn:microsoft.com/office/officeart/2005/8/layout/hList7#1"/>
    <dgm:cxn modelId="{E7E6224D-EBF2-4850-BD85-15987B6E754F}" type="presParOf" srcId="{15B93249-7DC7-4062-BEF3-0A0DE610B8C1}" destId="{7F8D9750-A44C-45B7-9CD5-1D6658C85536}" srcOrd="0" destOrd="0" presId="urn:microsoft.com/office/officeart/2005/8/layout/hList7#1"/>
    <dgm:cxn modelId="{5C8031E4-EFBD-4BEE-9BCD-4F052876C693}" type="presParOf" srcId="{15B93249-7DC7-4062-BEF3-0A0DE610B8C1}" destId="{20D31259-E071-4AE7-8896-348D39B2259A}" srcOrd="1" destOrd="0" presId="urn:microsoft.com/office/officeart/2005/8/layout/hList7#1"/>
    <dgm:cxn modelId="{C22E1EC8-E7C2-4DA6-9096-BE4AC6AC7AD0}" type="presParOf" srcId="{15B93249-7DC7-4062-BEF3-0A0DE610B8C1}" destId="{6E2B4A33-F839-450F-B93D-9398EDEA3B7D}" srcOrd="2" destOrd="0" presId="urn:microsoft.com/office/officeart/2005/8/layout/hList7#1"/>
    <dgm:cxn modelId="{FE4740E0-3946-453C-AB2E-49EEB3961EA4}" type="presParOf" srcId="{15B93249-7DC7-4062-BEF3-0A0DE610B8C1}" destId="{F0A7BCEE-9292-4EC9-A97B-77C0BA427D1D}" srcOrd="3" destOrd="0" presId="urn:microsoft.com/office/officeart/2005/8/layout/hList7#1"/>
    <dgm:cxn modelId="{1B6214FA-EAB4-43A1-B6F2-5F67E61E1EF7}" type="presParOf" srcId="{582B0D78-2A8B-43F1-9DF5-21841490B425}" destId="{419E2C87-82B0-4376-8C49-72446AFF869F}" srcOrd="7" destOrd="0" presId="urn:microsoft.com/office/officeart/2005/8/layout/hList7#1"/>
    <dgm:cxn modelId="{A0E65A14-72F3-4DCC-AAE5-CDC6D2D4FC33}" type="presParOf" srcId="{582B0D78-2A8B-43F1-9DF5-21841490B425}" destId="{78E43A70-D464-4A03-9473-EA50E2D3AEA6}" srcOrd="8" destOrd="0" presId="urn:microsoft.com/office/officeart/2005/8/layout/hList7#1"/>
    <dgm:cxn modelId="{C929EEBE-EED6-4E8C-BE0F-62DF692AE622}" type="presParOf" srcId="{78E43A70-D464-4A03-9473-EA50E2D3AEA6}" destId="{56F00451-724E-40CB-9229-4F4BAEF5D912}" srcOrd="0" destOrd="0" presId="urn:microsoft.com/office/officeart/2005/8/layout/hList7#1"/>
    <dgm:cxn modelId="{688FC6FD-59F7-4236-9933-4AE35B049825}" type="presParOf" srcId="{78E43A70-D464-4A03-9473-EA50E2D3AEA6}" destId="{516F8E66-3015-4A7D-832F-43D88341E87E}" srcOrd="1" destOrd="0" presId="urn:microsoft.com/office/officeart/2005/8/layout/hList7#1"/>
    <dgm:cxn modelId="{42FB2955-1302-487C-90D7-1B8011F08594}" type="presParOf" srcId="{78E43A70-D464-4A03-9473-EA50E2D3AEA6}" destId="{31C8FA41-9DFF-46E6-92E6-91CB6EE8423E}" srcOrd="2" destOrd="0" presId="urn:microsoft.com/office/officeart/2005/8/layout/hList7#1"/>
    <dgm:cxn modelId="{483C00D6-23FC-4225-8354-3C24A19729B3}" type="presParOf" srcId="{78E43A70-D464-4A03-9473-EA50E2D3AEA6}" destId="{DBEBBA4E-AEBC-45F4-A221-E8C01E5DDAD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1EE73-9AF3-432A-8099-77787866CBCF}">
      <dsp:nvSpPr>
        <dsp:cNvPr id="0" name=""/>
        <dsp:cNvSpPr/>
      </dsp:nvSpPr>
      <dsp:spPr>
        <a:xfrm>
          <a:off x="0" y="-19788"/>
          <a:ext cx="1605557" cy="1438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Model Development &amp; Validation</a:t>
          </a:r>
        </a:p>
      </dsp:txBody>
      <dsp:txXfrm>
        <a:off x="0" y="555607"/>
        <a:ext cx="1605557" cy="575396"/>
      </dsp:txXfrm>
    </dsp:sp>
    <dsp:sp modelId="{9715EC26-FB41-40EF-8BCB-B909BAD92DEC}">
      <dsp:nvSpPr>
        <dsp:cNvPr id="0" name=""/>
        <dsp:cNvSpPr/>
      </dsp:nvSpPr>
      <dsp:spPr>
        <a:xfrm>
          <a:off x="416834" y="-20386"/>
          <a:ext cx="771888" cy="652833"/>
        </a:xfrm>
        <a:prstGeom prst="ellipse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AA2D786-9759-4C36-88D2-CF7DED91378D}">
      <dsp:nvSpPr>
        <dsp:cNvPr id="0" name=""/>
        <dsp:cNvSpPr/>
      </dsp:nvSpPr>
      <dsp:spPr>
        <a:xfrm>
          <a:off x="1653724" y="-20087"/>
          <a:ext cx="1605557" cy="1438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Reliability Analysis Methods/Tools</a:t>
          </a:r>
        </a:p>
      </dsp:txBody>
      <dsp:txXfrm>
        <a:off x="1653724" y="555308"/>
        <a:ext cx="1605557" cy="575396"/>
      </dsp:txXfrm>
    </dsp:sp>
    <dsp:sp modelId="{C8C57B83-47AC-4147-A768-2863286850FE}">
      <dsp:nvSpPr>
        <dsp:cNvPr id="0" name=""/>
        <dsp:cNvSpPr/>
      </dsp:nvSpPr>
      <dsp:spPr>
        <a:xfrm>
          <a:off x="2066933" y="2323"/>
          <a:ext cx="779140" cy="606814"/>
        </a:xfrm>
        <a:prstGeom prst="ellipse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C84133D-8992-4936-A236-F7734C64DA28}">
      <dsp:nvSpPr>
        <dsp:cNvPr id="0" name=""/>
        <dsp:cNvSpPr/>
      </dsp:nvSpPr>
      <dsp:spPr>
        <a:xfrm>
          <a:off x="3306116" y="-19862"/>
          <a:ext cx="1605557" cy="1438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Economic Analysis Methods/Tools</a:t>
          </a:r>
        </a:p>
      </dsp:txBody>
      <dsp:txXfrm>
        <a:off x="3306116" y="555533"/>
        <a:ext cx="1605557" cy="575396"/>
      </dsp:txXfrm>
    </dsp:sp>
    <dsp:sp modelId="{7F7A4323-99E8-41C6-B250-330F0EFD63F0}">
      <dsp:nvSpPr>
        <dsp:cNvPr id="0" name=""/>
        <dsp:cNvSpPr/>
      </dsp:nvSpPr>
      <dsp:spPr>
        <a:xfrm>
          <a:off x="3679462" y="-20312"/>
          <a:ext cx="861531" cy="652536"/>
        </a:xfrm>
        <a:prstGeom prst="ellipse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F8D9750-A44C-45B7-9CD5-1D6658C85536}">
      <dsp:nvSpPr>
        <dsp:cNvPr id="0" name=""/>
        <dsp:cNvSpPr/>
      </dsp:nvSpPr>
      <dsp:spPr>
        <a:xfrm>
          <a:off x="4961173" y="-20087"/>
          <a:ext cx="1605557" cy="1438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Decision Support Methods/Tools</a:t>
          </a:r>
        </a:p>
      </dsp:txBody>
      <dsp:txXfrm>
        <a:off x="4961173" y="555308"/>
        <a:ext cx="1605557" cy="575396"/>
      </dsp:txXfrm>
    </dsp:sp>
    <dsp:sp modelId="{F0A7BCEE-9292-4EC9-A97B-77C0BA427D1D}">
      <dsp:nvSpPr>
        <dsp:cNvPr id="0" name=""/>
        <dsp:cNvSpPr/>
      </dsp:nvSpPr>
      <dsp:spPr>
        <a:xfrm>
          <a:off x="5394965" y="2323"/>
          <a:ext cx="737973" cy="606814"/>
        </a:xfrm>
        <a:prstGeom prst="ellipse">
          <a:avLst/>
        </a:prstGeom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6F00451-724E-40CB-9229-4F4BAEF5D912}">
      <dsp:nvSpPr>
        <dsp:cNvPr id="0" name=""/>
        <dsp:cNvSpPr/>
      </dsp:nvSpPr>
      <dsp:spPr>
        <a:xfrm>
          <a:off x="6614898" y="-20087"/>
          <a:ext cx="1605557" cy="1438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Operator/Planner Reference Guides</a:t>
          </a:r>
        </a:p>
      </dsp:txBody>
      <dsp:txXfrm>
        <a:off x="6614898" y="555308"/>
        <a:ext cx="1605557" cy="575396"/>
      </dsp:txXfrm>
    </dsp:sp>
    <dsp:sp modelId="{DBEBBA4E-AEBC-45F4-A221-E8C01E5DDAD4}">
      <dsp:nvSpPr>
        <dsp:cNvPr id="0" name=""/>
        <dsp:cNvSpPr/>
      </dsp:nvSpPr>
      <dsp:spPr>
        <a:xfrm>
          <a:off x="7062950" y="2323"/>
          <a:ext cx="709453" cy="606814"/>
        </a:xfrm>
        <a:prstGeom prst="ellipse">
          <a:avLst/>
        </a:prstGeom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02C1C03-65EA-468C-B6BF-858660B71BE2}">
      <dsp:nvSpPr>
        <dsp:cNvPr id="0" name=""/>
        <dsp:cNvSpPr/>
      </dsp:nvSpPr>
      <dsp:spPr>
        <a:xfrm>
          <a:off x="192006" y="1018306"/>
          <a:ext cx="7562819" cy="44057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6412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6412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21D603EA-85D6-422C-AB10-17A2A7923832}" type="datetimeFigureOut">
              <a:rPr lang="en-US" smtClean="0"/>
              <a:t>10/12/2016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50" tIns="45825" rIns="91650" bIns="458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74689"/>
            <a:ext cx="5607684" cy="3659661"/>
          </a:xfrm>
          <a:prstGeom prst="rect">
            <a:avLst/>
          </a:prstGeom>
        </p:spPr>
        <p:txBody>
          <a:bodyPr vert="horz" lIns="91650" tIns="45825" rIns="91650" bIns="458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89"/>
            <a:ext cx="3037628" cy="466411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989"/>
            <a:ext cx="3037628" cy="466411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6DE649CB-0B81-4204-A849-0379B10D6E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F481FB-BCF6-41AB-B4A6-3CA0994AAA51}" type="slidenum">
              <a:rPr lang="en-US"/>
              <a:pPr/>
              <a:t>1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28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DBBB1-3D70-694C-949D-C78C1488B8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76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Specification of the reactive support</a:t>
            </a:r>
            <a:r>
              <a:rPr lang="en-US" baseline="0" dirty="0"/>
              <a:t> has not been defined.</a:t>
            </a:r>
          </a:p>
          <a:p>
            <a:endParaRPr lang="en-US" baseline="0" dirty="0"/>
          </a:p>
          <a:p>
            <a:r>
              <a:rPr lang="en-US" baseline="0" dirty="0"/>
              <a:t>Momentary cessation requires inverters remain online for zero voltages (block inverters), but inject current</a:t>
            </a:r>
          </a:p>
          <a:p>
            <a:endParaRPr lang="en-US" baseline="0" dirty="0"/>
          </a:p>
          <a:p>
            <a:r>
              <a:rPr lang="en-US" baseline="0" dirty="0"/>
              <a:t>Adds potential to not only support stability requirements locally, but also at the transmission system level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919E7-73E1-4ADB-9D0D-CA716DCC55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39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F481FB-BCF6-41AB-B4A6-3CA0994AAA51}" type="slidenum">
              <a:rPr lang="en-US"/>
              <a:pPr/>
              <a:t>26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07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649CB-0B81-4204-A849-0379B10D6E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762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Obviously inter-related</a:t>
            </a:r>
          </a:p>
          <a:p>
            <a:r>
              <a:rPr lang="en-US" dirty="0"/>
              <a:t>Also</a:t>
            </a:r>
            <a:r>
              <a:rPr lang="en-US" baseline="0" dirty="0"/>
              <a:t> missing emerging technologies angle that fits into some of these – storage, HVDC,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DBBB1-3D70-694C-949D-C78C1488B8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0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Models to characterize load and performance of emerging resources</a:t>
            </a:r>
          </a:p>
          <a:p>
            <a:r>
              <a:rPr lang="en-US" dirty="0"/>
              <a:t>Operational reliability must</a:t>
            </a:r>
            <a:r>
              <a:rPr lang="en-US" baseline="0" dirty="0"/>
              <a:t> be considered – ramping, thermal, voltage, frequency</a:t>
            </a:r>
            <a:endParaRPr lang="en-US" dirty="0"/>
          </a:p>
          <a:p>
            <a:r>
              <a:rPr lang="en-US" dirty="0"/>
              <a:t>Stochastic</a:t>
            </a:r>
            <a:r>
              <a:rPr lang="en-US" baseline="0" dirty="0"/>
              <a:t> methods to </a:t>
            </a:r>
            <a:r>
              <a:rPr lang="en-US" dirty="0"/>
              <a:t>address</a:t>
            </a:r>
            <a:r>
              <a:rPr lang="en-US" baseline="0" dirty="0"/>
              <a:t> uncertainty</a:t>
            </a:r>
          </a:p>
          <a:p>
            <a:r>
              <a:rPr lang="en-US" baseline="0" dirty="0"/>
              <a:t>Interactions between Trans and </a:t>
            </a:r>
            <a:r>
              <a:rPr lang="en-US" baseline="0" dirty="0" err="1"/>
              <a:t>Dist</a:t>
            </a:r>
            <a:r>
              <a:rPr lang="en-US" baseline="0" dirty="0"/>
              <a:t> and Customer</a:t>
            </a:r>
          </a:p>
          <a:p>
            <a:r>
              <a:rPr lang="en-US" baseline="0" dirty="0"/>
              <a:t>Interactions with other systems – gas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DBBB1-3D70-694C-949D-C78C1488B8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60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Models to characterize load and performance of emerging resources</a:t>
            </a:r>
          </a:p>
          <a:p>
            <a:r>
              <a:rPr lang="en-US" dirty="0"/>
              <a:t>Operational reliability must</a:t>
            </a:r>
            <a:r>
              <a:rPr lang="en-US" baseline="0" dirty="0"/>
              <a:t> be considered – ramping, thermal, voltage, frequency</a:t>
            </a:r>
            <a:endParaRPr lang="en-US" dirty="0"/>
          </a:p>
          <a:p>
            <a:r>
              <a:rPr lang="en-US" dirty="0"/>
              <a:t>Stochastic</a:t>
            </a:r>
            <a:r>
              <a:rPr lang="en-US" baseline="0" dirty="0"/>
              <a:t> methods to </a:t>
            </a:r>
            <a:r>
              <a:rPr lang="en-US" dirty="0"/>
              <a:t>address</a:t>
            </a:r>
            <a:r>
              <a:rPr lang="en-US" baseline="0" dirty="0"/>
              <a:t> uncertainty</a:t>
            </a:r>
          </a:p>
          <a:p>
            <a:r>
              <a:rPr lang="en-US" baseline="0" dirty="0"/>
              <a:t>Interactions between Trans and </a:t>
            </a:r>
            <a:r>
              <a:rPr lang="en-US" baseline="0" dirty="0" err="1"/>
              <a:t>Dist</a:t>
            </a:r>
            <a:r>
              <a:rPr lang="en-US" baseline="0" dirty="0"/>
              <a:t> and Customer</a:t>
            </a:r>
          </a:p>
          <a:p>
            <a:r>
              <a:rPr lang="en-US" baseline="0" dirty="0"/>
              <a:t>Interactions with other systems – gas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DBBB1-3D70-694C-949D-C78C1488B8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3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Models to characterize load and performance of emerging resources</a:t>
            </a:r>
          </a:p>
          <a:p>
            <a:r>
              <a:rPr lang="en-US" dirty="0"/>
              <a:t>Operational reliability must</a:t>
            </a:r>
            <a:r>
              <a:rPr lang="en-US" baseline="0" dirty="0"/>
              <a:t> be considered – ramping, thermal, voltage, frequency</a:t>
            </a:r>
            <a:endParaRPr lang="en-US" dirty="0"/>
          </a:p>
          <a:p>
            <a:r>
              <a:rPr lang="en-US" dirty="0"/>
              <a:t>Stochastic</a:t>
            </a:r>
            <a:r>
              <a:rPr lang="en-US" baseline="0" dirty="0"/>
              <a:t> methods to </a:t>
            </a:r>
            <a:r>
              <a:rPr lang="en-US" dirty="0"/>
              <a:t>address</a:t>
            </a:r>
            <a:r>
              <a:rPr lang="en-US" baseline="0" dirty="0"/>
              <a:t> uncertainty</a:t>
            </a:r>
          </a:p>
          <a:p>
            <a:r>
              <a:rPr lang="en-US" baseline="0" dirty="0"/>
              <a:t>Interactions between Trans and </a:t>
            </a:r>
            <a:r>
              <a:rPr lang="en-US" baseline="0" dirty="0" err="1"/>
              <a:t>Dist</a:t>
            </a:r>
            <a:r>
              <a:rPr lang="en-US" baseline="0" dirty="0"/>
              <a:t> and Customer</a:t>
            </a:r>
          </a:p>
          <a:p>
            <a:r>
              <a:rPr lang="en-US" baseline="0" dirty="0"/>
              <a:t>Interactions with other systems – gas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DBBB1-3D70-694C-949D-C78C1488B8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13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Models to characterize load and performance of emerging resources</a:t>
            </a:r>
          </a:p>
          <a:p>
            <a:r>
              <a:rPr lang="en-US" dirty="0"/>
              <a:t>Operational reliability must</a:t>
            </a:r>
            <a:r>
              <a:rPr lang="en-US" baseline="0" dirty="0"/>
              <a:t> be considered – ramping, thermal, voltage, frequency</a:t>
            </a:r>
            <a:endParaRPr lang="en-US" dirty="0"/>
          </a:p>
          <a:p>
            <a:r>
              <a:rPr lang="en-US" dirty="0"/>
              <a:t>Stochastic</a:t>
            </a:r>
            <a:r>
              <a:rPr lang="en-US" baseline="0" dirty="0"/>
              <a:t> methods to </a:t>
            </a:r>
            <a:r>
              <a:rPr lang="en-US" dirty="0"/>
              <a:t>address</a:t>
            </a:r>
            <a:r>
              <a:rPr lang="en-US" baseline="0" dirty="0"/>
              <a:t> uncertainty</a:t>
            </a:r>
          </a:p>
          <a:p>
            <a:r>
              <a:rPr lang="en-US" baseline="0" dirty="0"/>
              <a:t>Interactions between Trans and </a:t>
            </a:r>
            <a:r>
              <a:rPr lang="en-US" baseline="0" dirty="0" err="1"/>
              <a:t>Dist</a:t>
            </a:r>
            <a:r>
              <a:rPr lang="en-US" baseline="0" dirty="0"/>
              <a:t> and Customer</a:t>
            </a:r>
          </a:p>
          <a:p>
            <a:r>
              <a:rPr lang="en-US" baseline="0" dirty="0"/>
              <a:t>Interactions with other systems – gas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DBBB1-3D70-694C-949D-C78C1488B8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23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Models to characterize load and performance of emerging resources</a:t>
            </a:r>
          </a:p>
          <a:p>
            <a:r>
              <a:rPr lang="en-US" dirty="0"/>
              <a:t>Operational reliability must</a:t>
            </a:r>
            <a:r>
              <a:rPr lang="en-US" baseline="0" dirty="0"/>
              <a:t> be considered – ramping, thermal, voltage, frequency</a:t>
            </a:r>
            <a:endParaRPr lang="en-US" dirty="0"/>
          </a:p>
          <a:p>
            <a:r>
              <a:rPr lang="en-US" dirty="0"/>
              <a:t>Stochastic</a:t>
            </a:r>
            <a:r>
              <a:rPr lang="en-US" baseline="0" dirty="0"/>
              <a:t> methods to </a:t>
            </a:r>
            <a:r>
              <a:rPr lang="en-US" dirty="0"/>
              <a:t>address</a:t>
            </a:r>
            <a:r>
              <a:rPr lang="en-US" baseline="0" dirty="0"/>
              <a:t> uncertainty</a:t>
            </a:r>
          </a:p>
          <a:p>
            <a:r>
              <a:rPr lang="en-US" baseline="0" dirty="0"/>
              <a:t>Interactions between Trans and </a:t>
            </a:r>
            <a:r>
              <a:rPr lang="en-US" baseline="0" dirty="0" err="1"/>
              <a:t>Dist</a:t>
            </a:r>
            <a:r>
              <a:rPr lang="en-US" baseline="0" dirty="0"/>
              <a:t> and Customer</a:t>
            </a:r>
          </a:p>
          <a:p>
            <a:r>
              <a:rPr lang="en-US" baseline="0" dirty="0"/>
              <a:t>Interactions with other systems – gas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DBBB1-3D70-694C-949D-C78C1488B8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55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4398" indent="-264398">
              <a:spcBef>
                <a:spcPct val="0"/>
              </a:spcBef>
              <a:buFontTx/>
              <a:buChar char="-"/>
            </a:pPr>
            <a:r>
              <a:rPr lang="en-US" dirty="0"/>
              <a:t>Main concerns and usually </a:t>
            </a:r>
            <a:r>
              <a:rPr lang="en-US" dirty="0" err="1"/>
              <a:t>limitating</a:t>
            </a:r>
            <a:r>
              <a:rPr lang="en-US" dirty="0"/>
              <a:t> factor is: voltage</a:t>
            </a:r>
          </a:p>
          <a:p>
            <a:pPr marL="264398" indent="-264398">
              <a:spcBef>
                <a:spcPct val="0"/>
              </a:spcBef>
              <a:buFontTx/>
              <a:buChar char="-"/>
            </a:pPr>
            <a:r>
              <a:rPr lang="en-US" baseline="0" dirty="0"/>
              <a:t>For radial distribution systems, the impact on voltage and regulation equipment is main concern</a:t>
            </a:r>
          </a:p>
          <a:p>
            <a:pPr marL="264398" indent="-264398" defTabSz="966589">
              <a:spcBef>
                <a:spcPct val="0"/>
              </a:spcBef>
              <a:buFontTx/>
              <a:buChar char="-"/>
              <a:defRPr/>
            </a:pPr>
            <a:r>
              <a:rPr lang="en-US" b="1" baseline="0" dirty="0"/>
              <a:t>Transition:</a:t>
            </a:r>
            <a:r>
              <a:rPr lang="en-US" baseline="0" dirty="0"/>
              <a:t> </a:t>
            </a:r>
            <a:r>
              <a:rPr lang="en-US" dirty="0"/>
              <a:t>One of the questions</a:t>
            </a:r>
            <a:r>
              <a:rPr lang="en-US" baseline="0" dirty="0"/>
              <a:t> we get a lot is “how much PV can be added” before these problems arise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4907D-A139-43CB-AF43-9A22EC708F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188720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3749040"/>
            <a:ext cx="4572000" cy="2651760"/>
          </a:xfrm>
          <a:ln>
            <a:noFill/>
          </a:ln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1097280"/>
            <a:ext cx="4572000" cy="2468880"/>
          </a:xfrm>
          <a:ln>
            <a:noFill/>
          </a:ln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3680" y="365760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 userDrawn="1"/>
        </p:nvSpPr>
        <p:spPr bwMode="auto">
          <a:xfrm>
            <a:off x="6309360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2016 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3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563"/>
            <a:ext cx="859536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624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591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822960"/>
            <a:ext cx="3474720" cy="213770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65760" y="3200400"/>
            <a:ext cx="8412480" cy="13716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000" b="1" dirty="0">
                <a:solidFill>
                  <a:schemeClr val="tx2"/>
                </a:solidFill>
              </a:rPr>
              <a:t>Together…Shaping the Future of Electricity</a:t>
            </a:r>
          </a:p>
        </p:txBody>
      </p:sp>
    </p:spTree>
    <p:extLst>
      <p:ext uri="{BB962C8B-B14F-4D97-AF65-F5344CB8AC3E}">
        <p14:creationId xmlns:p14="http://schemas.microsoft.com/office/powerpoint/2010/main" val="1637938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563"/>
            <a:ext cx="8595360" cy="400143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005840"/>
            <a:ext cx="8595360" cy="5394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638" y="606425"/>
            <a:ext cx="8594725" cy="334963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latin typeface="Arial Narrow" panose="020B0606020202030204" pitchFamily="34" charset="0"/>
              </a:defRPr>
            </a:lvl1pPr>
            <a:lvl2pPr marL="287338" indent="0">
              <a:buNone/>
              <a:defRPr sz="2000">
                <a:latin typeface="Arial Narrow" panose="020B0606020202030204" pitchFamily="34" charset="0"/>
              </a:defRPr>
            </a:lvl2pPr>
            <a:lvl3pPr marL="631825" indent="0">
              <a:buNone/>
              <a:defRPr sz="2000">
                <a:latin typeface="Arial Narrow" panose="020B0606020202030204" pitchFamily="34" charset="0"/>
              </a:defRPr>
            </a:lvl3pPr>
            <a:lvl4pPr marL="973137" indent="0">
              <a:buNone/>
              <a:defRPr sz="2000">
                <a:latin typeface="Arial Narrow" panose="020B0606020202030204" pitchFamily="34" charset="0"/>
              </a:defRPr>
            </a:lvl4pPr>
            <a:lvl5pPr marL="1312863" indent="0">
              <a:buNone/>
              <a:defRPr sz="20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303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V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188720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3749040"/>
            <a:ext cx="4572000" cy="265176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1097280"/>
            <a:ext cx="4572000" cy="2468880"/>
          </a:xfrm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3680" y="365760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 userDrawn="1"/>
        </p:nvSpPr>
        <p:spPr bwMode="auto">
          <a:xfrm>
            <a:off x="6309360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2016 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5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E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188720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3749040"/>
            <a:ext cx="4572000" cy="265176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1097280"/>
            <a:ext cx="4572000" cy="2468880"/>
          </a:xfrm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3680" y="365760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 userDrawn="1"/>
        </p:nvSpPr>
        <p:spPr bwMode="auto">
          <a:xfrm>
            <a:off x="6309360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2016 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0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U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3749040"/>
            <a:ext cx="4572000" cy="265176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1097280"/>
            <a:ext cx="4572000" cy="2468880"/>
          </a:xfrm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83680" y="365760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 userDrawn="1"/>
        </p:nvSpPr>
        <p:spPr bwMode="auto">
          <a:xfrm>
            <a:off x="6309360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2016 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188720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649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DU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188720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3749040"/>
            <a:ext cx="4572000" cy="265176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1097280"/>
            <a:ext cx="4572000" cy="2468880"/>
          </a:xfrm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3680" y="365760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 userDrawn="1"/>
        </p:nvSpPr>
        <p:spPr bwMode="auto">
          <a:xfrm>
            <a:off x="6309360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2016 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0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563"/>
            <a:ext cx="8595360" cy="73152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005840"/>
            <a:ext cx="8595360" cy="5394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9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1920240"/>
            <a:ext cx="8412480" cy="1371600"/>
          </a:xfrm>
        </p:spPr>
        <p:txBody>
          <a:bodyPr anchor="t"/>
          <a:lstStyle>
            <a:lvl1pPr algn="ctr">
              <a:defRPr sz="32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3383280"/>
            <a:ext cx="8412480" cy="155448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326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005840"/>
            <a:ext cx="4206240" cy="53949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005840"/>
            <a:ext cx="4206240" cy="53949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0"/>
            <a:ext cx="859536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005840"/>
            <a:ext cx="4206240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0" y="1737360"/>
            <a:ext cx="4206240" cy="46634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005840"/>
            <a:ext cx="4206240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39" y="1737360"/>
            <a:ext cx="4206240" cy="46634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0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182880" y="6473711"/>
            <a:ext cx="6080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fld id="{324FBA8B-C479-4BF9-A515-8ED623D42A4A}" type="slidenum">
              <a:rPr lang="en-US" sz="800">
                <a:solidFill>
                  <a:schemeClr val="bg1">
                    <a:lumMod val="50000"/>
                  </a:schemeClr>
                </a:solidFill>
              </a:rPr>
              <a:pPr algn="l">
                <a:spcBef>
                  <a:spcPts val="0"/>
                </a:spcBef>
              </a:pPr>
              <a:t>‹#›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" y="182563"/>
            <a:ext cx="859536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" y="1005840"/>
            <a:ext cx="8595360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EPRI logo 2014_RGB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315200" y="6492240"/>
            <a:ext cx="1554480" cy="287681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 bwMode="auto">
          <a:xfrm>
            <a:off x="274320" y="6446520"/>
            <a:ext cx="85953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1D1D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Box 47"/>
          <p:cNvSpPr txBox="1">
            <a:spLocks noChangeArrowheads="1"/>
          </p:cNvSpPr>
          <p:nvPr userDrawn="1"/>
        </p:nvSpPr>
        <p:spPr bwMode="auto">
          <a:xfrm>
            <a:off x="3190081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2016 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2" r:id="rId2"/>
    <p:sldLayoutId id="2147483673" r:id="rId3"/>
    <p:sldLayoutId id="2147483674" r:id="rId4"/>
    <p:sldLayoutId id="214748367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7" r:id="rId12"/>
    <p:sldLayoutId id="2147483678" r:id="rId13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173038" indent="-1730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15938" indent="-2286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2pPr>
      <a:lvl3pPr marL="798513" indent="-16668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3pPr>
      <a:lvl4pPr marL="1196975" indent="-2238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1487488" indent="-1746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19446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23.emf"/><Relationship Id="rId7" Type="http://schemas.openxmlformats.org/officeDocument/2006/relationships/chart" Target="../charts/chart2.xm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1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png"/><Relationship Id="rId4" Type="http://schemas.openxmlformats.org/officeDocument/2006/relationships/hyperlink" Target="http://www.epri.com/abstracts/Pages/ProductAbstract.aspx?ProductId=000000003002006400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em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274320" y="574614"/>
            <a:ext cx="4572000" cy="262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Grid Impacts &amp; Challenges Arising from the Integration of Inverter-Based Variable Resources</a:t>
            </a:r>
          </a:p>
        </p:txBody>
      </p:sp>
      <p:sp>
        <p:nvSpPr>
          <p:cNvPr id="6" name="Subtitle 1"/>
          <p:cNvSpPr txBox="1">
            <a:spLocks/>
          </p:cNvSpPr>
          <p:nvPr/>
        </p:nvSpPr>
        <p:spPr bwMode="auto">
          <a:xfrm>
            <a:off x="274320" y="3895456"/>
            <a:ext cx="4572000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8513" indent="-1666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196975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87488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b="1" kern="0" dirty="0"/>
              <a:t>Eamonn Lannoye</a:t>
            </a:r>
          </a:p>
          <a:p>
            <a:r>
              <a:rPr lang="en-US" b="1" kern="0" dirty="0"/>
              <a:t>Erik Ela</a:t>
            </a:r>
          </a:p>
          <a:p>
            <a:r>
              <a:rPr lang="en-US" b="1" kern="0" dirty="0"/>
              <a:t>Daniel Brooks</a:t>
            </a:r>
            <a:br>
              <a:rPr lang="en-US" b="1" kern="0" dirty="0"/>
            </a:br>
            <a:endParaRPr lang="en-US" kern="0" dirty="0"/>
          </a:p>
          <a:p>
            <a:r>
              <a:rPr lang="en-US" b="1" kern="0" dirty="0"/>
              <a:t>ISO New England Stakeholder Meeting</a:t>
            </a:r>
            <a:br>
              <a:rPr lang="en-US" kern="0" dirty="0"/>
            </a:br>
            <a:r>
              <a:rPr lang="en-US" kern="0" dirty="0"/>
              <a:t>October 19, 2016</a:t>
            </a:r>
          </a:p>
        </p:txBody>
      </p:sp>
    </p:spTree>
    <p:extLst>
      <p:ext uri="{BB962C8B-B14F-4D97-AF65-F5344CB8AC3E}">
        <p14:creationId xmlns:p14="http://schemas.microsoft.com/office/powerpoint/2010/main" val="3694259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74320" y="1005840"/>
            <a:ext cx="8595360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8513" indent="-1666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196975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87488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en-US" sz="2800" kern="0"/>
              <a:t>Resource Adequacy &amp; System Flexibility</a:t>
            </a:r>
          </a:p>
          <a:p>
            <a:pPr defTabSz="914400">
              <a:spcBef>
                <a:spcPts val="0"/>
              </a:spcBef>
            </a:pPr>
            <a:r>
              <a:rPr lang="en-US" sz="2800" kern="0"/>
              <a:t>Operational Dispatch &amp; Balancing</a:t>
            </a:r>
          </a:p>
          <a:p>
            <a:pPr defTabSz="914400">
              <a:spcBef>
                <a:spcPts val="0"/>
              </a:spcBef>
            </a:pPr>
            <a:r>
              <a:rPr lang="en-US" sz="2800" kern="0"/>
              <a:t>Transmission Performance</a:t>
            </a:r>
          </a:p>
          <a:p>
            <a:pPr defTabSz="914400">
              <a:spcBef>
                <a:spcPts val="0"/>
              </a:spcBef>
            </a:pPr>
            <a:r>
              <a:rPr lang="en-US" sz="2800" kern="0"/>
              <a:t>Transmission Expansion</a:t>
            </a:r>
            <a:endParaRPr lang="en-US" sz="2800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92855"/>
            <a:ext cx="8839200" cy="536910"/>
          </a:xfrm>
        </p:spPr>
        <p:txBody>
          <a:bodyPr/>
          <a:lstStyle/>
          <a:p>
            <a:r>
              <a:rPr lang="en-US" dirty="0"/>
              <a:t>Potential Impacts of Distributed Energy Resources (DER)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714727"/>
              </p:ext>
            </p:extLst>
          </p:nvPr>
        </p:nvGraphicFramePr>
        <p:xfrm>
          <a:off x="274956" y="897405"/>
          <a:ext cx="8594724" cy="497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2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6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DER</a:t>
                      </a:r>
                      <a:r>
                        <a:rPr lang="en-US" baseline="0" dirty="0"/>
                        <a:t> Characteristic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Potential</a:t>
                      </a:r>
                      <a:r>
                        <a:rPr lang="en-US" dirty="0"/>
                        <a:t>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Potential</a:t>
                      </a:r>
                      <a:r>
                        <a:rPr lang="en-US" dirty="0"/>
                        <a:t> 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Point of Interconnection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T&amp;D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deferral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Congestion &amp; losses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Supply capacity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T&amp;D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expansion need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Congestion &amp; losses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Protection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Voltage regulation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Disturbance ride-thru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Visibility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&amp; Control (DER)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Increased potential to manage local issues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Ops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awareness/control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Power flow mgmt.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Balancing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Inverter 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Voltage &amp; frequency support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Protection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Voltage &amp; Frequency control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Power Quality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Variability &amp; Uncertainty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Increased diversity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Forecast challenge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Other resource O&amp;M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Reserves &amp; Flexibility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Frequency and ACE 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Emissions &amp; Fuel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/>
                        <a:t>Low fuel costs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/>
                        <a:t>Low emissions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/>
                        <a:t>Revenue Sufficiency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Highlight Box"/>
          <p:cNvSpPr>
            <a:spLocks noChangeArrowheads="1"/>
          </p:cNvSpPr>
          <p:nvPr/>
        </p:nvSpPr>
        <p:spPr bwMode="auto">
          <a:xfrm>
            <a:off x="274320" y="6139087"/>
            <a:ext cx="8595360" cy="28623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rgbClr val="D5D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1800" b="1" dirty="0"/>
              <a:t>Not all Benefits &amp; Challenges apply to all VER resource types &amp; locations</a:t>
            </a:r>
          </a:p>
        </p:txBody>
      </p:sp>
    </p:spTree>
    <p:extLst>
      <p:ext uri="{BB962C8B-B14F-4D97-AF65-F5344CB8AC3E}">
        <p14:creationId xmlns:p14="http://schemas.microsoft.com/office/powerpoint/2010/main" val="288492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69000" y="69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108 0.18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937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235588" y="70593"/>
            <a:ext cx="8595360" cy="731520"/>
          </a:xfrm>
        </p:spPr>
        <p:txBody>
          <a:bodyPr/>
          <a:lstStyle/>
          <a:p>
            <a:r>
              <a:rPr lang="en-US" dirty="0"/>
              <a:t>Short-term Operational Needs – Impact on Operating Reserve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56134" y="5501034"/>
            <a:ext cx="2302159" cy="5354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*Terminology not universal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4320" y="601441"/>
            <a:ext cx="8406236" cy="5210789"/>
            <a:chOff x="316849" y="226972"/>
            <a:chExt cx="8406236" cy="5210789"/>
          </a:xfrm>
        </p:grpSpPr>
        <p:sp>
          <p:nvSpPr>
            <p:cNvPr id="6" name="TextBox 5"/>
            <p:cNvSpPr txBox="1"/>
            <p:nvPr/>
          </p:nvSpPr>
          <p:spPr>
            <a:xfrm>
              <a:off x="4956260" y="226972"/>
              <a:ext cx="3766825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latin typeface="Calibri" panose="020F0502020204030204" pitchFamily="34" charset="0"/>
                </a:rPr>
                <a:t>Instantaneous events</a:t>
              </a:r>
            </a:p>
          </p:txBody>
        </p:sp>
        <p:cxnSp>
          <p:nvCxnSpPr>
            <p:cNvPr id="7" name="Straight Connector 6"/>
            <p:cNvCxnSpPr>
              <a:stCxn id="14" idx="3"/>
              <a:endCxn id="27" idx="1"/>
            </p:cNvCxnSpPr>
            <p:nvPr/>
          </p:nvCxnSpPr>
          <p:spPr>
            <a:xfrm>
              <a:off x="4575797" y="3350527"/>
              <a:ext cx="380463" cy="3626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2" idx="3"/>
              <a:endCxn id="24" idx="1"/>
            </p:cNvCxnSpPr>
            <p:nvPr/>
          </p:nvCxnSpPr>
          <p:spPr>
            <a:xfrm>
              <a:off x="4575797" y="1373702"/>
              <a:ext cx="385664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2" idx="0"/>
              <a:endCxn id="39" idx="1"/>
            </p:cNvCxnSpPr>
            <p:nvPr/>
          </p:nvCxnSpPr>
          <p:spPr>
            <a:xfrm flipV="1">
              <a:off x="3889997" y="832750"/>
              <a:ext cx="1071461" cy="2361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16849" y="3370275"/>
              <a:ext cx="1295400" cy="685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/>
                  </a:solidFill>
                  <a:latin typeface="Calibri" panose="020F0502020204030204" pitchFamily="34" charset="0"/>
                </a:rPr>
                <a:t>Operating Reserve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42929" y="4821765"/>
              <a:ext cx="1371600" cy="6096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  <a:latin typeface="Calibri" panose="020F0502020204030204" pitchFamily="34" charset="0"/>
                </a:rPr>
                <a:t>Regulating Reserve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04197" y="1068902"/>
              <a:ext cx="1371600" cy="609600"/>
            </a:xfrm>
            <a:prstGeom prst="rect">
              <a:avLst/>
            </a:prstGeom>
            <a:solidFill>
              <a:schemeClr val="bg2">
                <a:lumMod val="65000"/>
                <a:lumOff val="35000"/>
              </a:schemeClr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Contingency Reserve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42929" y="4086374"/>
              <a:ext cx="1371600" cy="6096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Flexibility Reserve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04197" y="3045727"/>
              <a:ext cx="1371600" cy="6096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Ramping Reserve</a:t>
              </a:r>
            </a:p>
          </p:txBody>
        </p:sp>
        <p:cxnSp>
          <p:nvCxnSpPr>
            <p:cNvPr id="15" name="Straight Connector 14"/>
            <p:cNvCxnSpPr>
              <a:stCxn id="10" idx="0"/>
              <a:endCxn id="36" idx="1"/>
            </p:cNvCxnSpPr>
            <p:nvPr/>
          </p:nvCxnSpPr>
          <p:spPr>
            <a:xfrm flipV="1">
              <a:off x="964549" y="2278655"/>
              <a:ext cx="501395" cy="10916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35" idx="0"/>
              <a:endCxn id="13" idx="1"/>
            </p:cNvCxnSpPr>
            <p:nvPr/>
          </p:nvCxnSpPr>
          <p:spPr>
            <a:xfrm flipV="1">
              <a:off x="2018281" y="4391174"/>
              <a:ext cx="1224648" cy="1263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0" idx="2"/>
              <a:endCxn id="35" idx="1"/>
            </p:cNvCxnSpPr>
            <p:nvPr/>
          </p:nvCxnSpPr>
          <p:spPr>
            <a:xfrm>
              <a:off x="964549" y="4056075"/>
              <a:ext cx="385194" cy="6461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36" idx="0"/>
              <a:endCxn id="12" idx="1"/>
            </p:cNvCxnSpPr>
            <p:nvPr/>
          </p:nvCxnSpPr>
          <p:spPr>
            <a:xfrm flipV="1">
              <a:off x="2134482" y="1373702"/>
              <a:ext cx="1069715" cy="7048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2" idx="2"/>
              <a:endCxn id="25" idx="1"/>
            </p:cNvCxnSpPr>
            <p:nvPr/>
          </p:nvCxnSpPr>
          <p:spPr>
            <a:xfrm>
              <a:off x="3889997" y="1678502"/>
              <a:ext cx="1071461" cy="2621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4" idx="3"/>
              <a:endCxn id="26" idx="1"/>
            </p:cNvCxnSpPr>
            <p:nvPr/>
          </p:nvCxnSpPr>
          <p:spPr>
            <a:xfrm flipV="1">
              <a:off x="4575797" y="2883402"/>
              <a:ext cx="380464" cy="4671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802994" y="4826303"/>
              <a:ext cx="23622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latin typeface="Calibri" panose="020F0502020204030204" pitchFamily="34" charset="0"/>
                </a:rPr>
                <a:t>Correct the current ACE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33850" y="4394189"/>
              <a:ext cx="4003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Manual (Part of Optimal Dispatch)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56260" y="2296873"/>
              <a:ext cx="3766825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latin typeface="Calibri" panose="020F0502020204030204" pitchFamily="34" charset="0"/>
                </a:rPr>
                <a:t>Longer duration events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61461" y="1145103"/>
              <a:ext cx="840105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Calibri" panose="020F0502020204030204" pitchFamily="34" charset="0"/>
                </a:rPr>
                <a:t>Secondary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961458" y="1712063"/>
              <a:ext cx="840105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Calibri" panose="020F0502020204030204" pitchFamily="34" charset="0"/>
                </a:rPr>
                <a:t>Tertiary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956261" y="2654802"/>
              <a:ext cx="845304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Calibri" panose="020F0502020204030204" pitchFamily="34" charset="0"/>
                </a:rPr>
                <a:t>Secondary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956260" y="3484575"/>
              <a:ext cx="845303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Calibri" panose="020F0502020204030204" pitchFamily="34" charset="0"/>
                </a:rPr>
                <a:t>Tertiary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03976" y="667224"/>
              <a:ext cx="17874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latin typeface="Calibri" panose="020F0502020204030204" pitchFamily="34" charset="0"/>
                </a:rPr>
                <a:t>Stabilize frequency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83988" y="1081315"/>
              <a:ext cx="2667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latin typeface="Calibri" panose="020F0502020204030204" pitchFamily="34" charset="0"/>
                </a:rPr>
                <a:t>Return frequency to nominal and/or ACE to zero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03976" y="1710151"/>
              <a:ext cx="28191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latin typeface="Calibri" panose="020F0502020204030204" pitchFamily="34" charset="0"/>
                </a:rPr>
                <a:t>Return system to secure state (replace other reserves)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07894" y="2591014"/>
              <a:ext cx="26670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latin typeface="Calibri" panose="020F0502020204030204" pitchFamily="34" charset="0"/>
                </a:rPr>
                <a:t>Return frequency to nominal  and/or ACE to zero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883988" y="3398687"/>
              <a:ext cx="27556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Calibri" panose="020F0502020204030204" pitchFamily="34" charset="0"/>
                </a:rPr>
                <a:t>Return system to secure state (replace other reserves)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19190" y="5129984"/>
              <a:ext cx="2992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Automatic (Within Optimal Dispatch)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02994" y="4025149"/>
              <a:ext cx="2514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latin typeface="Calibri" panose="020F0502020204030204" pitchFamily="34" charset="0"/>
                </a:rPr>
                <a:t>Correct the anticipated ACE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49743" y="4517572"/>
              <a:ext cx="13370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Calibri" panose="020F0502020204030204" pitchFamily="34" charset="0"/>
                </a:rPr>
                <a:t>Non-Event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65944" y="2078600"/>
              <a:ext cx="133707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b="1" dirty="0">
                  <a:latin typeface="Calibri" panose="020F0502020204030204" pitchFamily="34" charset="0"/>
                </a:rPr>
                <a:t>Event</a:t>
              </a:r>
            </a:p>
          </p:txBody>
        </p:sp>
        <p:cxnSp>
          <p:nvCxnSpPr>
            <p:cNvPr id="37" name="Straight Connector 36"/>
            <p:cNvCxnSpPr>
              <a:stCxn id="36" idx="2"/>
              <a:endCxn id="14" idx="1"/>
            </p:cNvCxnSpPr>
            <p:nvPr/>
          </p:nvCxnSpPr>
          <p:spPr>
            <a:xfrm>
              <a:off x="2134482" y="2478710"/>
              <a:ext cx="1069715" cy="8718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5" idx="2"/>
              <a:endCxn id="11" idx="1"/>
            </p:cNvCxnSpPr>
            <p:nvPr/>
          </p:nvCxnSpPr>
          <p:spPr>
            <a:xfrm>
              <a:off x="2018281" y="4886904"/>
              <a:ext cx="1224648" cy="2396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4961458" y="604150"/>
              <a:ext cx="840105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Calibri" panose="020F0502020204030204" pitchFamily="34" charset="0"/>
                </a:rPr>
                <a:t>Primary</a:t>
              </a:r>
            </a:p>
          </p:txBody>
        </p:sp>
      </p:grpSp>
      <p:sp>
        <p:nvSpPr>
          <p:cNvPr id="41" name="Highlight Box"/>
          <p:cNvSpPr>
            <a:spLocks noChangeArrowheads="1"/>
          </p:cNvSpPr>
          <p:nvPr/>
        </p:nvSpPr>
        <p:spPr bwMode="auto">
          <a:xfrm>
            <a:off x="554225" y="5995012"/>
            <a:ext cx="8412480" cy="3743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rgbClr val="D5D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1800" b="1" dirty="0"/>
              <a:t>Different reserve capacity may be required to be held for different reasons</a:t>
            </a:r>
          </a:p>
        </p:txBody>
      </p:sp>
    </p:spTree>
    <p:extLst>
      <p:ext uri="{BB962C8B-B14F-4D97-AF65-F5344CB8AC3E}">
        <p14:creationId xmlns:p14="http://schemas.microsoft.com/office/powerpoint/2010/main" val="57650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8" y="924369"/>
            <a:ext cx="8729449" cy="510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308" y="77519"/>
            <a:ext cx="8595360" cy="731520"/>
          </a:xfrm>
        </p:spPr>
        <p:txBody>
          <a:bodyPr/>
          <a:lstStyle/>
          <a:p>
            <a:r>
              <a:rPr lang="en-US" dirty="0"/>
              <a:t>Long-Term Planning Needs –What “Type” of Capacity is Needed?</a:t>
            </a:r>
            <a:endParaRPr lang="en-US" sz="2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6" y="1232891"/>
            <a:ext cx="3574354" cy="75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876" y="1232891"/>
            <a:ext cx="3574354" cy="75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96" y="3562750"/>
            <a:ext cx="3574354" cy="75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Char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35634"/>
              </p:ext>
            </p:extLst>
          </p:nvPr>
        </p:nvGraphicFramePr>
        <p:xfrm>
          <a:off x="5012749" y="1990703"/>
          <a:ext cx="3466088" cy="1572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929742"/>
              </p:ext>
            </p:extLst>
          </p:nvPr>
        </p:nvGraphicFramePr>
        <p:xfrm>
          <a:off x="5012749" y="4313384"/>
          <a:ext cx="3466088" cy="1572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30518"/>
              </p:ext>
            </p:extLst>
          </p:nvPr>
        </p:nvGraphicFramePr>
        <p:xfrm>
          <a:off x="464126" y="2051611"/>
          <a:ext cx="3466088" cy="377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2278" y="6188124"/>
            <a:ext cx="4527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Source: California Public Utility Commission Workshop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2" name="Highlight Box"/>
          <p:cNvSpPr>
            <a:spLocks noChangeArrowheads="1"/>
          </p:cNvSpPr>
          <p:nvPr/>
        </p:nvSpPr>
        <p:spPr bwMode="auto">
          <a:xfrm>
            <a:off x="296748" y="5852889"/>
            <a:ext cx="8412480" cy="3743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rgbClr val="D5D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1800" b="1" dirty="0"/>
              <a:t>New need to ensure flexibility adequacy in long-term planning?</a:t>
            </a:r>
          </a:p>
        </p:txBody>
      </p:sp>
    </p:spTree>
    <p:extLst>
      <p:ext uri="{BB962C8B-B14F-4D97-AF65-F5344CB8AC3E}">
        <p14:creationId xmlns:p14="http://schemas.microsoft.com/office/powerpoint/2010/main" val="300220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56" y="114968"/>
            <a:ext cx="8229600" cy="540414"/>
          </a:xfrm>
        </p:spPr>
        <p:txBody>
          <a:bodyPr/>
          <a:lstStyle/>
          <a:p>
            <a:r>
              <a:rPr lang="en-US" dirty="0"/>
              <a:t>Frequency Response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208" y="692629"/>
            <a:ext cx="4511862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Current issues exist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Governor dead bands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Blocked governors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Operational modes (e.g., sliding pressure)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Variable renewables (wind and PV) are non synchronous resources and do not inherently provide inertia or frequency control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1" t="160" r="1488" b="1865"/>
          <a:stretch/>
        </p:blipFill>
        <p:spPr bwMode="auto">
          <a:xfrm>
            <a:off x="180956" y="3919601"/>
            <a:ext cx="6435504" cy="261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6" t="2796" r="6361" b="14189"/>
          <a:stretch/>
        </p:blipFill>
        <p:spPr bwMode="auto">
          <a:xfrm>
            <a:off x="5253488" y="825020"/>
            <a:ext cx="3476290" cy="324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" name="Straight Arrow Connector 1023"/>
          <p:cNvCxnSpPr/>
          <p:nvPr/>
        </p:nvCxnSpPr>
        <p:spPr bwMode="auto">
          <a:xfrm>
            <a:off x="6092067" y="1852507"/>
            <a:ext cx="2073600" cy="1008000"/>
          </a:xfrm>
          <a:prstGeom prst="straightConnector1">
            <a:avLst/>
          </a:prstGeom>
          <a:solidFill>
            <a:srgbClr val="095AA6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25" name="TextBox 1024"/>
          <p:cNvSpPr txBox="1"/>
          <p:nvPr/>
        </p:nvSpPr>
        <p:spPr>
          <a:xfrm rot="1533593">
            <a:off x="5863716" y="2413431"/>
            <a:ext cx="2523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600-700 MW/Hz/year Decline</a:t>
            </a:r>
          </a:p>
        </p:txBody>
      </p:sp>
      <p:cxnSp>
        <p:nvCxnSpPr>
          <p:cNvPr id="1028" name="Straight Connector 1027"/>
          <p:cNvCxnSpPr/>
          <p:nvPr/>
        </p:nvCxnSpPr>
        <p:spPr bwMode="auto">
          <a:xfrm flipV="1">
            <a:off x="885600" y="5616434"/>
            <a:ext cx="5829350" cy="21600"/>
          </a:xfrm>
          <a:prstGeom prst="line">
            <a:avLst/>
          </a:prstGeom>
          <a:solidFill>
            <a:srgbClr val="095AA6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6892186" y="4969316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Load Shedding!</a:t>
            </a:r>
          </a:p>
        </p:txBody>
      </p:sp>
      <p:cxnSp>
        <p:nvCxnSpPr>
          <p:cNvPr id="71" name="Straight Arrow Connector 70"/>
          <p:cNvCxnSpPr>
            <a:stCxn id="70" idx="1"/>
          </p:cNvCxnSpPr>
          <p:nvPr/>
        </p:nvCxnSpPr>
        <p:spPr bwMode="auto">
          <a:xfrm flipH="1">
            <a:off x="5408400" y="5123205"/>
            <a:ext cx="1483786" cy="493229"/>
          </a:xfrm>
          <a:prstGeom prst="straightConnector1">
            <a:avLst/>
          </a:prstGeom>
          <a:solidFill>
            <a:srgbClr val="095AA6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Rectangle 6"/>
          <p:cNvSpPr/>
          <p:nvPr/>
        </p:nvSpPr>
        <p:spPr bwMode="auto">
          <a:xfrm rot="19200717">
            <a:off x="4042457" y="5381090"/>
            <a:ext cx="54884" cy="54434"/>
          </a:xfrm>
          <a:prstGeom prst="rect">
            <a:avLst/>
          </a:prstGeom>
          <a:solidFill>
            <a:srgbClr val="095A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 rot="19200717">
            <a:off x="4042458" y="5540458"/>
            <a:ext cx="54884" cy="54434"/>
          </a:xfrm>
          <a:prstGeom prst="rect">
            <a:avLst/>
          </a:prstGeom>
          <a:solidFill>
            <a:srgbClr val="095A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 rot="19200717">
            <a:off x="4035656" y="5678013"/>
            <a:ext cx="54884" cy="54434"/>
          </a:xfrm>
          <a:prstGeom prst="rect">
            <a:avLst/>
          </a:prstGeom>
          <a:solidFill>
            <a:srgbClr val="095A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380308" y="5511515"/>
            <a:ext cx="641350" cy="39624"/>
          </a:xfrm>
          <a:prstGeom prst="straightConnector1">
            <a:avLst/>
          </a:prstGeom>
          <a:solidFill>
            <a:srgbClr val="095AA6"/>
          </a:solidFill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935123" y="5233646"/>
            <a:ext cx="15848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1"/>
                </a:solidFill>
              </a:rPr>
              <a:t>More realistic Governor Participation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380308" y="5531327"/>
            <a:ext cx="588442" cy="173903"/>
          </a:xfrm>
          <a:prstGeom prst="straightConnector1">
            <a:avLst/>
          </a:prstGeom>
          <a:solidFill>
            <a:srgbClr val="095AA6"/>
          </a:solidFill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3404219" y="5408307"/>
            <a:ext cx="617439" cy="63584"/>
          </a:xfrm>
          <a:prstGeom prst="straightConnector1">
            <a:avLst/>
          </a:prstGeom>
          <a:solidFill>
            <a:srgbClr val="095AA6"/>
          </a:solidFill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108416" y="5311460"/>
            <a:ext cx="425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accent1"/>
                </a:solidFill>
              </a:rPr>
              <a:t>60%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02066" y="5463860"/>
            <a:ext cx="425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accent1"/>
                </a:solidFill>
              </a:rPr>
              <a:t>50%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83015" y="5633225"/>
            <a:ext cx="425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accent1"/>
                </a:solidFill>
              </a:rPr>
              <a:t>40%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5278" y="5993785"/>
            <a:ext cx="2024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US" sz="800" dirty="0"/>
              <a:t>E, Ela et al., </a:t>
            </a:r>
            <a:r>
              <a:rPr lang="en-US" altLang="en-US" sz="800" i="1" dirty="0"/>
              <a:t>Active Power Control from Wind Power: Bridging the Gaps, </a:t>
            </a:r>
            <a:r>
              <a:rPr lang="en-US" altLang="en-US" sz="800" dirty="0"/>
              <a:t>NREL Technical Report, December 2013.</a:t>
            </a:r>
            <a:endParaRPr lang="en-US" sz="800" dirty="0"/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6714950" y="4135295"/>
            <a:ext cx="24357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>
                <a:solidFill>
                  <a:srgbClr val="0959A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0959A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0959A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959A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959A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959A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959A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959A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959A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800" dirty="0">
                <a:solidFill>
                  <a:schemeClr val="tx1"/>
                </a:solidFill>
              </a:rPr>
              <a:t>J. </a:t>
            </a:r>
            <a:r>
              <a:rPr lang="en-US" altLang="en-US" sz="800" dirty="0" err="1">
                <a:solidFill>
                  <a:schemeClr val="tx1"/>
                </a:solidFill>
              </a:rPr>
              <a:t>Ingleson</a:t>
            </a:r>
            <a:r>
              <a:rPr lang="en-US" altLang="en-US" sz="800" dirty="0">
                <a:solidFill>
                  <a:schemeClr val="tx1"/>
                </a:solidFill>
              </a:rPr>
              <a:t> and E. Allen, “Tracking the Eastern Interconnection Frequency Governing Characteristic,” IEEE Power and Energy Society General Meeting 2010.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8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70" grpId="0"/>
      <p:bldP spid="7" grpId="0" animBg="1"/>
      <p:bldP spid="13" grpId="0" animBg="1"/>
      <p:bldP spid="14" grpId="0" animBg="1"/>
      <p:bldP spid="17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60369" y="131674"/>
            <a:ext cx="8412480" cy="62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eaLnBrk="1" hangingPunct="1">
              <a:lnSpc>
                <a:spcPct val="95000"/>
              </a:lnSpc>
              <a:spcBef>
                <a:spcPct val="0"/>
              </a:spcBef>
              <a:defRPr sz="2800" b="1">
                <a:solidFill>
                  <a:schemeClr val="tx2"/>
                </a:solidFill>
              </a:defRPr>
            </a:lvl2pPr>
            <a:lvl3pPr algn="l" eaLnBrk="1" hangingPunct="1">
              <a:lnSpc>
                <a:spcPct val="95000"/>
              </a:lnSpc>
              <a:spcBef>
                <a:spcPct val="0"/>
              </a:spcBef>
              <a:defRPr sz="2800" b="1">
                <a:solidFill>
                  <a:schemeClr val="tx2"/>
                </a:solidFill>
              </a:defRPr>
            </a:lvl3pPr>
            <a:lvl4pPr algn="l" eaLnBrk="1" hangingPunct="1">
              <a:lnSpc>
                <a:spcPct val="95000"/>
              </a:lnSpc>
              <a:spcBef>
                <a:spcPct val="0"/>
              </a:spcBef>
              <a:defRPr sz="2800" b="1">
                <a:solidFill>
                  <a:schemeClr val="tx2"/>
                </a:solidFill>
              </a:defRPr>
            </a:lvl4pPr>
            <a:lvl5pPr algn="l" eaLnBrk="1" hangingPunct="1">
              <a:lnSpc>
                <a:spcPct val="95000"/>
              </a:lnSpc>
              <a:spcBef>
                <a:spcPct val="0"/>
              </a:spcBef>
              <a:defRPr sz="2800" b="1">
                <a:solidFill>
                  <a:schemeClr val="tx2"/>
                </a:solidFill>
              </a:defRPr>
            </a:lvl5pPr>
            <a:lvl6pPr marL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</a:defRPr>
            </a:lvl6pPr>
            <a:lvl7pPr marL="9144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</a:defRPr>
            </a:lvl7pPr>
            <a:lvl8pPr marL="13716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</a:defRPr>
            </a:lvl8pPr>
            <a:lvl9pPr marL="18288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Variable Generation Can Be Part of the Solution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775" t="827" r="447" b="1588"/>
          <a:stretch/>
        </p:blipFill>
        <p:spPr bwMode="auto">
          <a:xfrm>
            <a:off x="260368" y="756026"/>
            <a:ext cx="8564455" cy="445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09281" y="5572894"/>
            <a:ext cx="9326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280416" y="5942446"/>
            <a:ext cx="8372387" cy="49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lvl="0" algn="l" eaLnBrk="1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</a:pP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SOURCE: Sandip</a:t>
            </a:r>
            <a:r>
              <a:rPr kumimoji="0" lang="en-US" sz="11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Sharma</a:t>
            </a: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, ERCOT</a:t>
            </a:r>
            <a:r>
              <a:rPr lang="en-US" sz="1100" b="1" i="1" kern="0" dirty="0">
                <a:latin typeface="+mn-lt"/>
              </a:rPr>
              <a:t>, “Frequency control requirements and performance in ERCOT ISO,”</a:t>
            </a:r>
            <a:b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presented at EPRI/NREL/PJM  Inverter Generation Interconnection Workshop, Apr 11-12, 2012.</a:t>
            </a:r>
          </a:p>
        </p:txBody>
      </p:sp>
      <p:sp>
        <p:nvSpPr>
          <p:cNvPr id="10" name="Highlight Box"/>
          <p:cNvSpPr>
            <a:spLocks noChangeArrowheads="1"/>
          </p:cNvSpPr>
          <p:nvPr/>
        </p:nvSpPr>
        <p:spPr bwMode="auto">
          <a:xfrm>
            <a:off x="329499" y="5310150"/>
            <a:ext cx="8412480" cy="60129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rgbClr val="D5D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lvl="0"/>
            <a:r>
              <a:rPr lang="en-US" sz="1800" b="1" dirty="0"/>
              <a:t>Wind (and solar) can provide many of the services they displace– </a:t>
            </a:r>
            <a:br>
              <a:rPr lang="en-US" sz="1800" b="1" dirty="0"/>
            </a:br>
            <a:r>
              <a:rPr lang="en-US" sz="1800" b="1" dirty="0"/>
              <a:t>need to enable controls and compensation/requirements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33969" y="4988369"/>
            <a:ext cx="156138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Wind Generation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09991" y="4999209"/>
            <a:ext cx="35145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Hz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30380" y="4985354"/>
            <a:ext cx="156138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84599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05" y="749128"/>
            <a:ext cx="6515425" cy="5037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Reliability Contributions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2762052" y="5814305"/>
            <a:ext cx="4436533" cy="46175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CC"/>
              </a:gs>
              <a:gs pos="100000">
                <a:srgbClr val="FFFF00"/>
              </a:gs>
            </a:gsLst>
            <a:lin ang="5400000" scaled="1"/>
          </a:gradFill>
          <a:ln w="9525" algn="ctr">
            <a:solidFill>
              <a:srgbClr val="D5D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t" anchorCtr="0"/>
          <a:lstStyle/>
          <a:p>
            <a:pPr algn="l"/>
            <a:r>
              <a:rPr lang="en-US" sz="1050" b="1" dirty="0">
                <a:solidFill>
                  <a:schemeClr val="dk1"/>
                </a:solidFill>
                <a:latin typeface="+mj-lt"/>
              </a:rPr>
              <a:t>EPRI whitepaper (2015): </a:t>
            </a:r>
            <a:r>
              <a:rPr lang="en-US" sz="1200" b="1" i="1" dirty="0">
                <a:solidFill>
                  <a:schemeClr val="dk1"/>
                </a:solidFill>
                <a:latin typeface="+mj-lt"/>
                <a:cs typeface="Times New Roman" panose="02020603050405020304" pitchFamily="18" charset="0"/>
              </a:rPr>
              <a:t>Contributions of Supply &amp; Demand </a:t>
            </a:r>
            <a:br>
              <a:rPr lang="en-US" sz="1200" b="1" i="1" dirty="0">
                <a:solidFill>
                  <a:schemeClr val="dk1"/>
                </a:solidFill>
                <a:latin typeface="+mj-lt"/>
                <a:cs typeface="Times New Roman" panose="02020603050405020304" pitchFamily="18" charset="0"/>
              </a:rPr>
            </a:br>
            <a:r>
              <a:rPr lang="en-US" sz="1200" b="1" i="1" dirty="0">
                <a:solidFill>
                  <a:schemeClr val="dk1"/>
                </a:solidFill>
                <a:latin typeface="+mj-lt"/>
                <a:cs typeface="Times New Roman" panose="02020603050405020304" pitchFamily="18" charset="0"/>
              </a:rPr>
              <a:t>Resources to Required System Reliability Services </a:t>
            </a:r>
          </a:p>
          <a:p>
            <a:pPr algn="l"/>
            <a:r>
              <a:rPr lang="en-US" sz="10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http://www.epri.com/abstracts/Pages/ProductAbstract.aspx?ProductId=000000003002006400</a:t>
            </a:r>
            <a:endParaRPr lang="en-US" sz="1000" b="1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000" b="1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305" y="5794697"/>
            <a:ext cx="2078892" cy="45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0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274320" y="3447116"/>
            <a:ext cx="4572000" cy="2651760"/>
          </a:xfrm>
        </p:spPr>
        <p:txBody>
          <a:bodyPr>
            <a:noAutofit/>
          </a:bodyPr>
          <a:lstStyle/>
          <a:p>
            <a:r>
              <a:rPr lang="en-US" sz="1400" b="1" dirty="0"/>
              <a:t>Eknath Vittal</a:t>
            </a:r>
          </a:p>
          <a:p>
            <a:r>
              <a:rPr lang="en-US" sz="1400" dirty="0"/>
              <a:t>Sr. Engineer</a:t>
            </a:r>
          </a:p>
          <a:p>
            <a:endParaRPr lang="en-US" sz="1400" dirty="0"/>
          </a:p>
          <a:p>
            <a:r>
              <a:rPr lang="en-US" sz="1400" b="1" dirty="0"/>
              <a:t>Mahendra Patel</a:t>
            </a:r>
          </a:p>
          <a:p>
            <a:r>
              <a:rPr lang="en-US" sz="1400" dirty="0"/>
              <a:t>Tech. Executive</a:t>
            </a:r>
          </a:p>
          <a:p>
            <a:endParaRPr lang="en-US" sz="1400" dirty="0"/>
          </a:p>
          <a:p>
            <a:r>
              <a:rPr lang="en-US" sz="1400" dirty="0"/>
              <a:t>ISO New England Stakeholder Meeting</a:t>
            </a:r>
          </a:p>
          <a:p>
            <a:r>
              <a:rPr lang="en-US" sz="1400" dirty="0"/>
              <a:t>Oct. 19</a:t>
            </a:r>
            <a:r>
              <a:rPr lang="en-US" sz="1400" baseline="30000" dirty="0"/>
              <a:t>th</a:t>
            </a:r>
            <a:r>
              <a:rPr lang="en-US" sz="1400" dirty="0"/>
              <a:t>, 2016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274320" y="433046"/>
            <a:ext cx="4572000" cy="2468880"/>
          </a:xfrm>
        </p:spPr>
        <p:txBody>
          <a:bodyPr>
            <a:normAutofit/>
          </a:bodyPr>
          <a:lstStyle/>
          <a:p>
            <a:r>
              <a:rPr lang="en-US" sz="2800" dirty="0"/>
              <a:t>Transmission System Planning with High Penetrations of Inverter Based Generation</a:t>
            </a:r>
          </a:p>
        </p:txBody>
      </p:sp>
    </p:spTree>
    <p:extLst>
      <p:ext uri="{BB962C8B-B14F-4D97-AF65-F5344CB8AC3E}">
        <p14:creationId xmlns:p14="http://schemas.microsoft.com/office/powerpoint/2010/main" val="3382805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Provide background on planning methodologies and strategies that assess the impact of inverter based renewable generation in power systems</a:t>
            </a:r>
          </a:p>
          <a:p>
            <a:endParaRPr lang="en-US" sz="1600" dirty="0"/>
          </a:p>
          <a:p>
            <a:r>
              <a:rPr lang="en-US" sz="1600" dirty="0"/>
              <a:t>Inverter based technologies offer challenges in their variability and uncertainty but benefits through their advanced dynamic control capabilities</a:t>
            </a:r>
          </a:p>
          <a:p>
            <a:endParaRPr lang="en-US" sz="1600" dirty="0"/>
          </a:p>
          <a:p>
            <a:r>
              <a:rPr lang="en-US" sz="1600" b="1" dirty="0"/>
              <a:t>Risk Based Planning </a:t>
            </a:r>
            <a:r>
              <a:rPr lang="en-US" sz="1600" dirty="0"/>
              <a:t>can help cover more scenarios and develop more robust planning strategies to account for the variability and uncertainty offered by renewables</a:t>
            </a:r>
          </a:p>
          <a:p>
            <a:endParaRPr lang="en-US" sz="1600" dirty="0"/>
          </a:p>
          <a:p>
            <a:r>
              <a:rPr lang="en-US" sz="1600" b="1" dirty="0"/>
              <a:t>Energy Storage </a:t>
            </a:r>
            <a:r>
              <a:rPr lang="en-US" sz="1600" dirty="0"/>
              <a:t>and </a:t>
            </a:r>
            <a:r>
              <a:rPr lang="en-US" sz="1600" b="1" dirty="0"/>
              <a:t>Power Flow Controllers </a:t>
            </a:r>
            <a:r>
              <a:rPr lang="en-US" sz="1600" dirty="0"/>
              <a:t>offer increased system flexibility and efficiency</a:t>
            </a:r>
          </a:p>
          <a:p>
            <a:endParaRPr lang="en-US" sz="1600" dirty="0"/>
          </a:p>
          <a:p>
            <a:r>
              <a:rPr lang="en-US" sz="1600" b="1" dirty="0"/>
              <a:t>Synchronous Condensers </a:t>
            </a:r>
            <a:r>
              <a:rPr lang="en-US" sz="1600" dirty="0"/>
              <a:t>can provide dynamic support and replace decommissioned conventional plants in some cases</a:t>
            </a:r>
          </a:p>
          <a:p>
            <a:endParaRPr lang="en-US" sz="1600" b="1" dirty="0"/>
          </a:p>
          <a:p>
            <a:r>
              <a:rPr lang="en-US" sz="1600" b="1" dirty="0"/>
              <a:t>Distributed Energy Resources (DER)</a:t>
            </a:r>
            <a:r>
              <a:rPr lang="en-US" sz="1600" dirty="0"/>
              <a:t> can play an important role and needs to be taken into account at the transmission planning level</a:t>
            </a:r>
            <a:endParaRPr lang="en-US" sz="1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158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Based Planning – Scenario Builder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005840"/>
            <a:ext cx="8595360" cy="1714582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/>
              <a:t>Takes into account several data sources to develop probabilistic scenarios to improve system planning</a:t>
            </a:r>
          </a:p>
          <a:p>
            <a:endParaRPr lang="en-US" sz="1600" dirty="0"/>
          </a:p>
          <a:p>
            <a:r>
              <a:rPr lang="en-US" sz="1600" dirty="0"/>
              <a:t>Steps away from traditional “snapshot” planning approach</a:t>
            </a:r>
          </a:p>
          <a:p>
            <a:endParaRPr lang="en-US" sz="1600" dirty="0"/>
          </a:p>
          <a:p>
            <a:r>
              <a:rPr lang="en-US" sz="1600" dirty="0"/>
              <a:t>Allows you to identify scenarios that you may not have studied but are critical to the stability of the system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4320" y="2891156"/>
            <a:ext cx="4205288" cy="307069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332575" y="2871987"/>
            <a:ext cx="4704333" cy="2549323"/>
            <a:chOff x="292199" y="1445482"/>
            <a:chExt cx="7800193" cy="422699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1476" y="1477266"/>
              <a:ext cx="5981369" cy="4011295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 bwMode="auto">
            <a:xfrm>
              <a:off x="1925264" y="4050313"/>
              <a:ext cx="924791" cy="711123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582367" y="3662952"/>
              <a:ext cx="924791" cy="711123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2199" y="4958033"/>
              <a:ext cx="3574474" cy="714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C00000"/>
                  </a:solidFill>
                </a:rPr>
                <a:t>Low load/high  wind scenarios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21923" y="3125688"/>
              <a:ext cx="3170469" cy="714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C00000"/>
                  </a:solidFill>
                </a:rPr>
                <a:t>High load scenarios/low  wind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3217371" y="2031086"/>
              <a:ext cx="924791" cy="711123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65848" y="1445482"/>
              <a:ext cx="3352625" cy="714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C00000"/>
                  </a:solidFill>
                </a:rPr>
                <a:t>Average scenarios (more likely)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7475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Based Planning – Resiliency and Cascading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351344" y="1094808"/>
                <a:ext cx="4047756" cy="55119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1900" dirty="0"/>
                  <a:t>Plan for large system contingency events (N-k)</a:t>
                </a:r>
              </a:p>
              <a:p>
                <a:pPr lvl="1"/>
                <a:r>
                  <a:rPr lang="en-US" sz="1900" dirty="0"/>
                  <a:t>Electro-magnetic Pulse (EMP)</a:t>
                </a:r>
              </a:p>
              <a:p>
                <a:pPr lvl="1"/>
                <a:r>
                  <a:rPr lang="en-US" sz="1900" dirty="0"/>
                  <a:t>Weather</a:t>
                </a:r>
              </a:p>
              <a:p>
                <a:pPr lvl="1"/>
                <a:r>
                  <a:rPr lang="en-US" sz="1900" dirty="0"/>
                  <a:t>Physical Attack</a:t>
                </a:r>
              </a:p>
              <a:p>
                <a:r>
                  <a:rPr lang="en-US" sz="1900" dirty="0"/>
                  <a:t>Initiate a N-k High Impact, Low Frequency (HILF) event</a:t>
                </a:r>
              </a:p>
              <a:p>
                <a:r>
                  <a:rPr lang="en-US" sz="1900" b="1" i="1" dirty="0">
                    <a:solidFill>
                      <a:srgbClr val="FF0000"/>
                    </a:solidFill>
                  </a:rPr>
                  <a:t>Assign a probability of failure to each element/bus in the study area</a:t>
                </a:r>
              </a:p>
              <a:p>
                <a:r>
                  <a:rPr lang="en-US" sz="1900" dirty="0"/>
                  <a:t>For</a:t>
                </a:r>
                <a:r>
                  <a:rPr lang="en-US" sz="1900" b="1" i="1" dirty="0"/>
                  <a:t> </a:t>
                </a:r>
                <a:r>
                  <a:rPr lang="en-US" sz="1900" dirty="0"/>
                  <a:t>example for a line: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9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𝐼𝑛</m:t>
                                </m:r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𝑠𝑒𝑟𝑣𝑖𝑐𝑒</m:t>
                                </m:r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&lt;175%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175</m:t>
                                </m:r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%≤</m:t>
                                </m:r>
                                <m:sSub>
                                  <m:sSubPr>
                                    <m:ctrlPr>
                                      <a:rPr lang="en-US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sz="19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&lt;1</m:t>
                                </m:r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99</m:t>
                                </m:r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199</m:t>
                                </m:r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%&gt;</m:t>
                                </m:r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𝑂𝑢𝑡</m:t>
                                </m:r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𝑠𝑒𝑟𝑣𝑖𝑐𝑒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900" b="1" i="1" dirty="0"/>
              </a:p>
              <a:p>
                <a:pPr lvl="1"/>
                <a:r>
                  <a:rPr lang="el-GR" sz="1600" i="1" dirty="0"/>
                  <a:t>ε</a:t>
                </a:r>
                <a:r>
                  <a:rPr lang="en-US" sz="1600" i="1" baseline="-25000" dirty="0" err="1"/>
                  <a:t>i</a:t>
                </a:r>
                <a:r>
                  <a:rPr lang="en-US" sz="1600" i="1" dirty="0"/>
                  <a:t> </a:t>
                </a:r>
                <a:r>
                  <a:rPr lang="en-US" sz="1600" dirty="0"/>
                  <a:t>would also factor in the type of HILF (EMP, weather, etc.)</a:t>
                </a:r>
                <a:endParaRPr lang="en-US" sz="1600" i="1" dirty="0"/>
              </a:p>
              <a:p>
                <a:r>
                  <a:rPr lang="en-US" sz="1900" dirty="0"/>
                  <a:t>A large number of cases would need to be considered</a:t>
                </a:r>
              </a:p>
              <a:p>
                <a:pPr lvl="1"/>
                <a:r>
                  <a:rPr lang="en-US" sz="1600" dirty="0"/>
                  <a:t>Potential cascading paths need to be analyzed</a:t>
                </a:r>
              </a:p>
              <a:p>
                <a:pPr lvl="1"/>
                <a:r>
                  <a:rPr lang="en-US" sz="1600" b="1" dirty="0"/>
                  <a:t>Each cascading path will have a probability of occurrence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351344" y="1094808"/>
                <a:ext cx="4047756" cy="5511938"/>
              </a:xfrm>
              <a:blipFill>
                <a:blip r:embed="rId2"/>
                <a:stretch>
                  <a:fillRect l="-602" t="-1217" r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9563" y="1549936"/>
            <a:ext cx="5090740" cy="438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31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93" y="152948"/>
            <a:ext cx="8412480" cy="612822"/>
          </a:xfrm>
        </p:spPr>
        <p:txBody>
          <a:bodyPr/>
          <a:lstStyle/>
          <a:p>
            <a:r>
              <a:rPr lang="en-US" sz="2400" dirty="0"/>
              <a:t>Outline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99170" y="869465"/>
            <a:ext cx="4803519" cy="5394960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 </a:t>
            </a:r>
            <a:r>
              <a:rPr lang="en-US" dirty="0"/>
              <a:t>Changing System Characteristics </a:t>
            </a:r>
          </a:p>
          <a:p>
            <a:pPr lvl="0"/>
            <a:r>
              <a:rPr lang="en-US" dirty="0"/>
              <a:t> Capabilities of New and Existing Resources</a:t>
            </a:r>
          </a:p>
          <a:p>
            <a:pPr lvl="0"/>
            <a:r>
              <a:rPr lang="en-US" dirty="0"/>
              <a:t> Transmission System Planning with High Penetrations of Inverter Based Generation</a:t>
            </a:r>
          </a:p>
          <a:p>
            <a:r>
              <a:rPr lang="en-US" dirty="0"/>
              <a:t> Protection &amp; Control Considerations for Future Grid Scenarios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689" y="765770"/>
            <a:ext cx="3500084" cy="375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55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SimSun" pitchFamily="2" charset="-122"/>
              </a:rPr>
              <a:t>Energy Storage to Enhance Transmission System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6758" y="1057774"/>
            <a:ext cx="8497607" cy="307009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2600" dirty="0">
                <a:sym typeface="Wingdings 3" pitchFamily="18" charset="2"/>
              </a:rPr>
              <a:t>Improve transient and voltage stability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sym typeface="Wingdings 3" pitchFamily="18" charset="2"/>
              </a:rPr>
              <a:t>Better post-fault voltage recovery than shunt compensation</a:t>
            </a:r>
          </a:p>
          <a:p>
            <a:pPr>
              <a:lnSpc>
                <a:spcPct val="100000"/>
              </a:lnSpc>
            </a:pPr>
            <a:r>
              <a:rPr lang="en-GB" sz="2600" dirty="0">
                <a:sym typeface="Wingdings 3" pitchFamily="18" charset="2"/>
              </a:rPr>
              <a:t>Corrective control actions &amp; temporary active power support 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solidFill>
                  <a:schemeClr val="tx1"/>
                </a:solidFill>
              </a:rPr>
              <a:t>Load or generation source to balance circuit conditions:</a:t>
            </a:r>
            <a:endParaRPr lang="en-US" sz="2600" dirty="0">
              <a:sym typeface="Wingdings 3" pitchFamily="18" charset="2"/>
            </a:endParaRPr>
          </a:p>
          <a:p>
            <a:pPr lvl="1">
              <a:lnSpc>
                <a:spcPct val="100000"/>
              </a:lnSpc>
            </a:pPr>
            <a:r>
              <a:rPr lang="en-US" sz="2200" dirty="0">
                <a:sym typeface="Wingdings 3" pitchFamily="18" charset="2"/>
              </a:rPr>
              <a:t>Locating  storage at strategic locations can increase transmission capability</a:t>
            </a:r>
            <a:endParaRPr lang="en-GB" sz="2200" dirty="0">
              <a:sym typeface="Wingdings 3" pitchFamily="18" charset="2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75000"/>
              </a:lnSpc>
            </a:pPr>
            <a:endParaRPr lang="en-US" dirty="0"/>
          </a:p>
          <a:p>
            <a:pPr>
              <a:lnSpc>
                <a:spcPct val="75000"/>
              </a:lnSpc>
              <a:buFontTx/>
              <a:buNone/>
            </a:pPr>
            <a:endParaRPr lang="en-GB" dirty="0"/>
          </a:p>
          <a:p>
            <a:pPr lvl="1">
              <a:lnSpc>
                <a:spcPct val="75000"/>
              </a:lnSpc>
            </a:pPr>
            <a:endParaRPr lang="en-US" dirty="0"/>
          </a:p>
          <a:p>
            <a:pPr lvl="1">
              <a:lnSpc>
                <a:spcPct val="75000"/>
              </a:lnSpc>
            </a:pP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280851" y="3738155"/>
            <a:ext cx="8582297" cy="1066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ct val="100000"/>
              </a:lnSpc>
            </a:pPr>
            <a:r>
              <a:rPr lang="en-GB" sz="2400" dirty="0">
                <a:solidFill>
                  <a:schemeClr val="tx2"/>
                </a:solidFill>
                <a:sym typeface="Wingdings 3" pitchFamily="18" charset="2"/>
              </a:rPr>
              <a:t>Combination of energy storage and dynamic reactive power can be effective for voltage control &amp; stability improvement</a:t>
            </a:r>
          </a:p>
        </p:txBody>
      </p:sp>
    </p:spTree>
    <p:extLst>
      <p:ext uri="{BB962C8B-B14F-4D97-AF65-F5344CB8AC3E}">
        <p14:creationId xmlns:p14="http://schemas.microsoft.com/office/powerpoint/2010/main" val="8170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Controllers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Variety of new technologies being developed through ARPA-E projects</a:t>
            </a:r>
          </a:p>
          <a:p>
            <a:endParaRPr lang="en-US" dirty="0"/>
          </a:p>
          <a:p>
            <a:r>
              <a:rPr lang="en-US" i="1" dirty="0"/>
              <a:t>Reactive power </a:t>
            </a:r>
            <a:r>
              <a:rPr lang="en-US" dirty="0"/>
              <a:t>control of the system has always been the focus of FACTS devices</a:t>
            </a:r>
          </a:p>
          <a:p>
            <a:endParaRPr lang="en-US" dirty="0"/>
          </a:p>
          <a:p>
            <a:r>
              <a:rPr lang="en-US" dirty="0"/>
              <a:t>PFCs seek to change the impedance of existing transmission lines for </a:t>
            </a:r>
            <a:r>
              <a:rPr lang="en-US" b="1" dirty="0"/>
              <a:t>short-term active power</a:t>
            </a:r>
            <a:r>
              <a:rPr lang="en-US" dirty="0"/>
              <a:t> control</a:t>
            </a:r>
          </a:p>
          <a:p>
            <a:pPr lvl="1"/>
            <a:r>
              <a:rPr lang="en-US" dirty="0"/>
              <a:t>Reduction of congestion</a:t>
            </a:r>
          </a:p>
          <a:p>
            <a:pPr lvl="1"/>
            <a:r>
              <a:rPr lang="en-US" dirty="0"/>
              <a:t>Reduction of renewable curtailment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4392" y="4016606"/>
            <a:ext cx="4205288" cy="238419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392" y="1072537"/>
            <a:ext cx="4205288" cy="27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69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Condensers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426719" y="832022"/>
            <a:ext cx="8568999" cy="572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97334" indent="-97334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338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0216" indent="-1285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338"/>
              </a:spcAft>
              <a:buClr>
                <a:schemeClr val="tx2"/>
              </a:buClr>
              <a:buChar char="–"/>
              <a:defRPr sz="1125">
                <a:solidFill>
                  <a:schemeClr val="tx1"/>
                </a:solidFill>
                <a:latin typeface="+mn-lt"/>
              </a:defRPr>
            </a:lvl2pPr>
            <a:lvl3pPr marL="449164" indent="-9376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338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125">
                <a:solidFill>
                  <a:schemeClr val="tx1"/>
                </a:solidFill>
                <a:latin typeface="+mn-lt"/>
              </a:defRPr>
            </a:lvl3pPr>
            <a:lvl4pPr marL="673298" indent="-12590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338"/>
              </a:spcAft>
              <a:buClr>
                <a:schemeClr val="tx2"/>
              </a:buClr>
              <a:buChar char="–"/>
              <a:defRPr sz="1125">
                <a:solidFill>
                  <a:schemeClr val="tx1"/>
                </a:solidFill>
                <a:latin typeface="+mn-lt"/>
              </a:defRPr>
            </a:lvl4pPr>
            <a:lvl5pPr marL="836712" indent="-98227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338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125">
                <a:solidFill>
                  <a:schemeClr val="tx1"/>
                </a:solidFill>
                <a:latin typeface="+mn-lt"/>
              </a:defRPr>
            </a:lvl5pPr>
            <a:lvl6pPr marL="1093887" indent="-98227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1350">
                <a:solidFill>
                  <a:srgbClr val="000000"/>
                </a:solidFill>
                <a:latin typeface="+mn-lt"/>
              </a:defRPr>
            </a:lvl6pPr>
            <a:lvl7pPr marL="1351062" indent="-98227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1350">
                <a:solidFill>
                  <a:srgbClr val="000000"/>
                </a:solidFill>
                <a:latin typeface="+mn-lt"/>
              </a:defRPr>
            </a:lvl7pPr>
            <a:lvl8pPr marL="1608237" indent="-98227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1350">
                <a:solidFill>
                  <a:srgbClr val="000000"/>
                </a:solidFill>
                <a:latin typeface="+mn-lt"/>
              </a:defRPr>
            </a:lvl8pPr>
            <a:lvl9pPr marL="1865412" indent="-98227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1350">
                <a:solidFill>
                  <a:srgbClr val="000000"/>
                </a:solidFill>
                <a:latin typeface="+mn-lt"/>
              </a:defRPr>
            </a:lvl9pPr>
          </a:lstStyle>
          <a:p>
            <a:endParaRPr lang="en-US" kern="0" dirty="0"/>
          </a:p>
          <a:p>
            <a:r>
              <a:rPr lang="en-US" sz="2000" kern="0" dirty="0"/>
              <a:t>Synchronous condensers provide local dynamic voltage support and inject short-circuit current into the system</a:t>
            </a:r>
          </a:p>
          <a:p>
            <a:endParaRPr lang="en-US" sz="2000" kern="0" dirty="0"/>
          </a:p>
          <a:p>
            <a:r>
              <a:rPr lang="en-US" sz="2000" kern="0" dirty="0"/>
              <a:t>Beneficial as wind resources are often located further away from the load</a:t>
            </a:r>
          </a:p>
          <a:p>
            <a:endParaRPr lang="en-US" sz="2000" kern="0" dirty="0"/>
          </a:p>
          <a:p>
            <a:r>
              <a:rPr lang="en-US" sz="2000" kern="0" dirty="0"/>
              <a:t>Possible to additional inertia to the system using flywheel technology</a:t>
            </a:r>
          </a:p>
          <a:p>
            <a:endParaRPr lang="en-US" sz="2000" kern="0" dirty="0"/>
          </a:p>
          <a:p>
            <a:r>
              <a:rPr lang="en-US" sz="2000" kern="0" dirty="0"/>
              <a:t>Conversion of decommissioned fossil-fuel plants are a possibility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80628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106521" y="1502970"/>
            <a:ext cx="5762842" cy="4773327"/>
            <a:chOff x="3106521" y="1502970"/>
            <a:chExt cx="5762842" cy="4773327"/>
          </a:xfrm>
        </p:grpSpPr>
        <p:sp>
          <p:nvSpPr>
            <p:cNvPr id="3" name="Shape 2"/>
            <p:cNvSpPr/>
            <p:nvPr/>
          </p:nvSpPr>
          <p:spPr>
            <a:xfrm rot="4396374">
              <a:off x="4013217" y="596274"/>
              <a:ext cx="2823703" cy="4637095"/>
            </a:xfrm>
            <a:prstGeom prst="swooshArrow">
              <a:avLst>
                <a:gd name="adj1" fmla="val 16310"/>
                <a:gd name="adj2" fmla="val 25135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7" name="Group 16"/>
            <p:cNvGrpSpPr/>
            <p:nvPr/>
          </p:nvGrpSpPr>
          <p:grpSpPr>
            <a:xfrm>
              <a:off x="6126163" y="3856656"/>
              <a:ext cx="2743200" cy="2419641"/>
              <a:chOff x="6126163" y="3856656"/>
              <a:chExt cx="2743200" cy="2419641"/>
            </a:xfrm>
          </p:grpSpPr>
          <p:pic>
            <p:nvPicPr>
              <p:cNvPr id="9" name="Content Placeholder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26163" y="4288471"/>
                <a:ext cx="2743200" cy="1987826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</p:spPr>
          </p:pic>
          <p:sp>
            <p:nvSpPr>
              <p:cNvPr id="13" name="Freeform 12"/>
              <p:cNvSpPr/>
              <p:nvPr/>
            </p:nvSpPr>
            <p:spPr>
              <a:xfrm>
                <a:off x="6578823" y="3856656"/>
                <a:ext cx="1837880" cy="436147"/>
              </a:xfrm>
              <a:custGeom>
                <a:avLst/>
                <a:gdLst>
                  <a:gd name="connsiteX0" fmla="*/ 0 w 1784752"/>
                  <a:gd name="connsiteY0" fmla="*/ 0 h 519200"/>
                  <a:gd name="connsiteX1" fmla="*/ 1784752 w 1784752"/>
                  <a:gd name="connsiteY1" fmla="*/ 0 h 519200"/>
                  <a:gd name="connsiteX2" fmla="*/ 1784752 w 1784752"/>
                  <a:gd name="connsiteY2" fmla="*/ 519200 h 519200"/>
                  <a:gd name="connsiteX3" fmla="*/ 0 w 1784752"/>
                  <a:gd name="connsiteY3" fmla="*/ 519200 h 519200"/>
                  <a:gd name="connsiteX4" fmla="*/ 0 w 1784752"/>
                  <a:gd name="connsiteY4" fmla="*/ 0 h 5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4752" h="519200">
                    <a:moveTo>
                      <a:pt x="0" y="0"/>
                    </a:moveTo>
                    <a:lnTo>
                      <a:pt x="1784752" y="0"/>
                    </a:lnTo>
                    <a:lnTo>
                      <a:pt x="1784752" y="519200"/>
                    </a:lnTo>
                    <a:lnTo>
                      <a:pt x="0" y="5192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970" tIns="13970" rIns="13970" bIns="13970" numCol="1" spcCol="1270" anchor="t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 dirty="0"/>
                  <a:t>3. Deterioration of </a:t>
                </a:r>
                <a:br>
                  <a:rPr lang="en-US" sz="1400" b="1" kern="1200" dirty="0"/>
                </a:br>
                <a:r>
                  <a:rPr lang="en-US" sz="1400" b="1" kern="1200" dirty="0"/>
                  <a:t>System Frequency</a:t>
                </a:r>
              </a:p>
            </p:txBody>
          </p:sp>
        </p:grp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DER Representation for Bulk System Analysis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274320" y="4130126"/>
            <a:ext cx="5668963" cy="22706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DER Impacts</a:t>
            </a:r>
            <a:br>
              <a:rPr lang="en-US" b="1" dirty="0"/>
            </a:br>
            <a:endParaRPr lang="en-US" b="1" dirty="0"/>
          </a:p>
          <a:p>
            <a:r>
              <a:rPr lang="en-US" dirty="0"/>
              <a:t>System stability &amp;</a:t>
            </a:r>
            <a:br>
              <a:rPr lang="en-US" dirty="0"/>
            </a:br>
            <a:r>
              <a:rPr lang="en-US" dirty="0"/>
              <a:t>reliability.</a:t>
            </a:r>
          </a:p>
          <a:p>
            <a:r>
              <a:rPr lang="en-US" dirty="0"/>
              <a:t>Frequency performance.</a:t>
            </a:r>
          </a:p>
          <a:p>
            <a:r>
              <a:rPr lang="en-US" dirty="0"/>
              <a:t>Voltage performance and reactive power.</a:t>
            </a:r>
          </a:p>
          <a:p>
            <a:r>
              <a:rPr lang="en-US" dirty="0"/>
              <a:t>System visibility and control.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205283" y="2396253"/>
            <a:ext cx="2920880" cy="2703529"/>
            <a:chOff x="3205283" y="2396253"/>
            <a:chExt cx="2920880" cy="2703529"/>
          </a:xfrm>
        </p:grpSpPr>
        <p:sp>
          <p:nvSpPr>
            <p:cNvPr id="5" name="Oval 4"/>
            <p:cNvSpPr/>
            <p:nvPr/>
          </p:nvSpPr>
          <p:spPr>
            <a:xfrm>
              <a:off x="5943283" y="2396253"/>
              <a:ext cx="182880" cy="18288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6" name="Group 15"/>
            <p:cNvGrpSpPr/>
            <p:nvPr/>
          </p:nvGrpSpPr>
          <p:grpSpPr>
            <a:xfrm>
              <a:off x="3205283" y="2645992"/>
              <a:ext cx="2743200" cy="2453790"/>
              <a:chOff x="3205283" y="2645992"/>
              <a:chExt cx="2743200" cy="2453790"/>
            </a:xfrm>
          </p:grpSpPr>
          <p:pic>
            <p:nvPicPr>
              <p:cNvPr id="7" name="Content Placeholder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5283" y="3105078"/>
                <a:ext cx="2743200" cy="1994704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</p:spPr>
          </p:pic>
          <p:sp>
            <p:nvSpPr>
              <p:cNvPr id="12" name="Freeform 11"/>
              <p:cNvSpPr/>
              <p:nvPr/>
            </p:nvSpPr>
            <p:spPr>
              <a:xfrm>
                <a:off x="3392679" y="2645992"/>
                <a:ext cx="2358641" cy="436147"/>
              </a:xfrm>
              <a:custGeom>
                <a:avLst/>
                <a:gdLst>
                  <a:gd name="connsiteX0" fmla="*/ 0 w 1570582"/>
                  <a:gd name="connsiteY0" fmla="*/ 0 h 519200"/>
                  <a:gd name="connsiteX1" fmla="*/ 1570582 w 1570582"/>
                  <a:gd name="connsiteY1" fmla="*/ 0 h 519200"/>
                  <a:gd name="connsiteX2" fmla="*/ 1570582 w 1570582"/>
                  <a:gd name="connsiteY2" fmla="*/ 519200 h 519200"/>
                  <a:gd name="connsiteX3" fmla="*/ 0 w 1570582"/>
                  <a:gd name="connsiteY3" fmla="*/ 519200 h 519200"/>
                  <a:gd name="connsiteX4" fmla="*/ 0 w 1570582"/>
                  <a:gd name="connsiteY4" fmla="*/ 0 h 5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0582" h="519200">
                    <a:moveTo>
                      <a:pt x="0" y="0"/>
                    </a:moveTo>
                    <a:lnTo>
                      <a:pt x="1570582" y="0"/>
                    </a:lnTo>
                    <a:lnTo>
                      <a:pt x="1570582" y="519200"/>
                    </a:lnTo>
                    <a:lnTo>
                      <a:pt x="0" y="5192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 dirty="0"/>
                  <a:t>2. Aggregate Loss of Active Power Infeed from DERs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274320" y="1530290"/>
            <a:ext cx="2743200" cy="2430850"/>
            <a:chOff x="274320" y="1530290"/>
            <a:chExt cx="2743200" cy="2430850"/>
          </a:xfrm>
        </p:grpSpPr>
        <p:pic>
          <p:nvPicPr>
            <p:cNvPr id="8" name="Content Placeholder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320" y="1966437"/>
              <a:ext cx="2743200" cy="1994703"/>
            </a:xfrm>
            <a:prstGeom prst="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</p:pic>
        <p:sp>
          <p:nvSpPr>
            <p:cNvPr id="11" name="Freeform 10"/>
            <p:cNvSpPr/>
            <p:nvPr/>
          </p:nvSpPr>
          <p:spPr>
            <a:xfrm>
              <a:off x="654218" y="1530290"/>
              <a:ext cx="1983403" cy="436147"/>
            </a:xfrm>
            <a:custGeom>
              <a:avLst/>
              <a:gdLst>
                <a:gd name="connsiteX0" fmla="*/ 0 w 1320717"/>
                <a:gd name="connsiteY0" fmla="*/ 0 h 519200"/>
                <a:gd name="connsiteX1" fmla="*/ 1320717 w 1320717"/>
                <a:gd name="connsiteY1" fmla="*/ 0 h 519200"/>
                <a:gd name="connsiteX2" fmla="*/ 1320717 w 1320717"/>
                <a:gd name="connsiteY2" fmla="*/ 519200 h 519200"/>
                <a:gd name="connsiteX3" fmla="*/ 0 w 1320717"/>
                <a:gd name="connsiteY3" fmla="*/ 519200 h 519200"/>
                <a:gd name="connsiteX4" fmla="*/ 0 w 1320717"/>
                <a:gd name="connsiteY4" fmla="*/ 0 h 5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717" h="519200">
                  <a:moveTo>
                    <a:pt x="0" y="0"/>
                  </a:moveTo>
                  <a:lnTo>
                    <a:pt x="1320717" y="0"/>
                  </a:lnTo>
                  <a:lnTo>
                    <a:pt x="1320717" y="519200"/>
                  </a:lnTo>
                  <a:lnTo>
                    <a:pt x="0" y="519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b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1. Transmission Fault Causes Voltage Dip at Distribution Level</a:t>
              </a:r>
            </a:p>
          </p:txBody>
        </p:sp>
        <p:sp>
          <p:nvSpPr>
            <p:cNvPr id="10" name="Line Callout 1 9"/>
            <p:cNvSpPr/>
            <p:nvPr/>
          </p:nvSpPr>
          <p:spPr bwMode="auto">
            <a:xfrm>
              <a:off x="1325361" y="2579133"/>
              <a:ext cx="762231" cy="215138"/>
            </a:xfrm>
            <a:prstGeom prst="borderCallout1">
              <a:avLst>
                <a:gd name="adj1" fmla="val 18750"/>
                <a:gd name="adj2" fmla="val -8333"/>
                <a:gd name="adj3" fmla="val -45208"/>
                <a:gd name="adj4" fmla="val -32219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FIDVR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1066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4320" y="3440808"/>
            <a:ext cx="4112997" cy="2964566"/>
            <a:chOff x="274320" y="3440808"/>
            <a:chExt cx="4112997" cy="2964566"/>
          </a:xfrm>
        </p:grpSpPr>
        <p:pic>
          <p:nvPicPr>
            <p:cNvPr id="57351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277" y="3440808"/>
              <a:ext cx="3749040" cy="2445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74320" y="3959792"/>
              <a:ext cx="363957" cy="2445582"/>
            </a:xfrm>
            <a:prstGeom prst="rect">
              <a:avLst/>
            </a:prstGeom>
            <a:noFill/>
          </p:spPr>
          <p:txBody>
            <a:bodyPr vert="vert270" wrap="square" rtlCol="0" anchor="ctr">
              <a:noAutofit/>
            </a:bodyPr>
            <a:lstStyle/>
            <a:p>
              <a:pPr algn="ctr"/>
              <a:r>
                <a:rPr lang="en-US" sz="1400" b="1" dirty="0"/>
                <a:t>IEEE P1547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19415449">
              <a:off x="1159067" y="4128704"/>
              <a:ext cx="2749471" cy="10156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6000" dirty="0">
                  <a:solidFill>
                    <a:srgbClr val="FF0000">
                      <a:alpha val="31000"/>
                    </a:srgbClr>
                  </a:solidFill>
                  <a:latin typeface="Arial" charset="0"/>
                </a:rPr>
                <a:t>DRAFT</a:t>
              </a:r>
            </a:p>
          </p:txBody>
        </p:sp>
      </p:grpSp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DER Representation for Bulk System Analysis</a:t>
            </a:r>
            <a:endParaRPr lang="en-US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Voltage Ride-Through Requirements in CA Rule 21 and IEEE P1547 for Category III DER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4294967295"/>
          </p:nvPr>
        </p:nvSpPr>
        <p:spPr>
          <a:xfrm>
            <a:off x="395276" y="1164163"/>
            <a:ext cx="4206240" cy="22788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b="1" dirty="0"/>
              <a:t>IEEE P1547 Definitions of Ride-Through Control Modes: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200" i="1" dirty="0"/>
              <a:t>mandatory operation</a:t>
            </a:r>
            <a:r>
              <a:rPr lang="en-US" sz="1200" dirty="0"/>
              <a:t> – Required continuance of active current and reactive current exchange of DER with Area EPS as prescribed.</a:t>
            </a:r>
          </a:p>
          <a:p>
            <a:pPr marL="342900" indent="-342900">
              <a:buFont typeface="+mj-lt"/>
              <a:buAutoNum type="arabicParenR"/>
            </a:pPr>
            <a:endParaRPr lang="en-US" sz="1200" dirty="0"/>
          </a:p>
          <a:p>
            <a:pPr marL="342900" indent="-342900">
              <a:buFont typeface="+mj-lt"/>
              <a:buAutoNum type="arabicParenR"/>
            </a:pPr>
            <a:r>
              <a:rPr lang="en-US" sz="1200" i="1" dirty="0"/>
              <a:t>momentary cessation</a:t>
            </a:r>
            <a:r>
              <a:rPr lang="en-US" sz="1200" dirty="0"/>
              <a:t> – Temporarily cease to energize in response to an Area EPS voltage or frequency disturbance, with the capability of immediate restore output of operation.</a:t>
            </a:r>
          </a:p>
          <a:p>
            <a:pPr marL="342900" indent="-342900">
              <a:buFont typeface="+mj-lt"/>
              <a:buAutoNum type="arabicParenR"/>
            </a:pPr>
            <a:endParaRPr lang="en-US" sz="1600" dirty="0"/>
          </a:p>
        </p:txBody>
      </p:sp>
      <p:sp>
        <p:nvSpPr>
          <p:cNvPr id="18" name="Rounded Rectangle 17"/>
          <p:cNvSpPr/>
          <p:nvPr/>
        </p:nvSpPr>
        <p:spPr bwMode="auto">
          <a:xfrm>
            <a:off x="638277" y="5861210"/>
            <a:ext cx="3791055" cy="5693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/>
              <a:t>Need to be adequately modeled in bulk system studies.</a:t>
            </a:r>
            <a:endParaRPr kumimoji="0" lang="en-US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" name="Text Placeholder 6"/>
          <p:cNvSpPr txBox="1">
            <a:spLocks/>
          </p:cNvSpPr>
          <p:nvPr/>
        </p:nvSpPr>
        <p:spPr>
          <a:xfrm>
            <a:off x="4815716" y="1118543"/>
            <a:ext cx="4183380" cy="4798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7334" indent="-97334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338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0216" indent="-1285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338"/>
              </a:spcAft>
              <a:buClr>
                <a:schemeClr val="tx2"/>
              </a:buClr>
              <a:buChar char="–"/>
              <a:defRPr sz="1125">
                <a:solidFill>
                  <a:schemeClr val="tx1"/>
                </a:solidFill>
                <a:latin typeface="+mn-lt"/>
              </a:defRPr>
            </a:lvl2pPr>
            <a:lvl3pPr marL="449164" indent="-9376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338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125">
                <a:solidFill>
                  <a:schemeClr val="tx1"/>
                </a:solidFill>
                <a:latin typeface="+mn-lt"/>
              </a:defRPr>
            </a:lvl3pPr>
            <a:lvl4pPr marL="673298" indent="-12590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338"/>
              </a:spcAft>
              <a:buClr>
                <a:schemeClr val="tx2"/>
              </a:buClr>
              <a:buChar char="–"/>
              <a:defRPr sz="1125">
                <a:solidFill>
                  <a:schemeClr val="tx1"/>
                </a:solidFill>
                <a:latin typeface="+mn-lt"/>
              </a:defRPr>
            </a:lvl4pPr>
            <a:lvl5pPr marL="836712" indent="-98227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338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125">
                <a:solidFill>
                  <a:schemeClr val="tx1"/>
                </a:solidFill>
                <a:latin typeface="+mn-lt"/>
              </a:defRPr>
            </a:lvl5pPr>
            <a:lvl6pPr marL="1093887" indent="-98227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1350">
                <a:solidFill>
                  <a:srgbClr val="000000"/>
                </a:solidFill>
                <a:latin typeface="+mn-lt"/>
              </a:defRPr>
            </a:lvl6pPr>
            <a:lvl7pPr marL="1351062" indent="-98227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1350">
                <a:solidFill>
                  <a:srgbClr val="000000"/>
                </a:solidFill>
                <a:latin typeface="+mn-lt"/>
              </a:defRPr>
            </a:lvl7pPr>
            <a:lvl8pPr marL="1608237" indent="-98227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1350">
                <a:solidFill>
                  <a:srgbClr val="000000"/>
                </a:solidFill>
                <a:latin typeface="+mn-lt"/>
              </a:defRPr>
            </a:lvl8pPr>
            <a:lvl9pPr marL="1865412" indent="-98227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135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kern="0"/>
              <a:t>Explicit representation of load and distributed PV at distribution level.</a:t>
            </a:r>
            <a:endParaRPr lang="en-US" kern="0" dirty="0"/>
          </a:p>
        </p:txBody>
      </p:sp>
      <p:sp>
        <p:nvSpPr>
          <p:cNvPr id="2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4815715" y="1667184"/>
            <a:ext cx="4183380" cy="34975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200" dirty="0"/>
              <a:t>Multiple models, additional efforts needed to integrate</a:t>
            </a:r>
          </a:p>
          <a:p>
            <a:r>
              <a:rPr lang="en-US" sz="1200" dirty="0"/>
              <a:t>Modular approach, incl. </a:t>
            </a:r>
            <a:r>
              <a:rPr lang="en-US" sz="1200" i="1" dirty="0"/>
              <a:t>PVD1</a:t>
            </a:r>
          </a:p>
          <a:p>
            <a:r>
              <a:rPr lang="en-US" sz="1200" dirty="0"/>
              <a:t>Flexibility to represent advanced inverter functions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876" y="2738116"/>
            <a:ext cx="2443337" cy="1562585"/>
          </a:xfrm>
          <a:prstGeom prst="rect">
            <a:avLst/>
          </a:prstGeom>
          <a:ln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627" y="4663599"/>
            <a:ext cx="2973418" cy="1390875"/>
          </a:xfrm>
          <a:prstGeom prst="rect">
            <a:avLst/>
          </a:prstGeom>
          <a:ln>
            <a:noFill/>
          </a:ln>
        </p:spPr>
      </p:pic>
      <p:sp>
        <p:nvSpPr>
          <p:cNvPr id="5" name="Rounded Rectangle 4"/>
          <p:cNvSpPr/>
          <p:nvPr/>
        </p:nvSpPr>
        <p:spPr bwMode="auto">
          <a:xfrm>
            <a:off x="7339913" y="2598166"/>
            <a:ext cx="861321" cy="186674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 bwMode="auto">
          <a:xfrm>
            <a:off x="7770574" y="4464907"/>
            <a:ext cx="5945" cy="38717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50793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Conclusions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Challenges are continuously appearing and are increasingly complex:</a:t>
            </a:r>
          </a:p>
          <a:p>
            <a:pPr lvl="1"/>
            <a:r>
              <a:rPr lang="en-US" sz="1600" dirty="0"/>
              <a:t>Need for continued development of state of the art tools to assess stability and system impacts</a:t>
            </a:r>
          </a:p>
          <a:p>
            <a:endParaRPr lang="en-US" sz="2000" dirty="0"/>
          </a:p>
          <a:p>
            <a:r>
              <a:rPr lang="en-US" sz="2000" dirty="0"/>
              <a:t>Variety of methods and strategies are available to planners that can aid with the integration of inverter based generation, but needs to develop further</a:t>
            </a:r>
          </a:p>
          <a:p>
            <a:endParaRPr lang="en-US" sz="2000" dirty="0"/>
          </a:p>
          <a:p>
            <a:r>
              <a:rPr lang="en-US" sz="2000" dirty="0"/>
              <a:t>In addition to the planning topics mentioned here, the additional capability provided by the devices themselves can be of benefit</a:t>
            </a:r>
          </a:p>
          <a:p>
            <a:pPr lvl="1"/>
            <a:r>
              <a:rPr lang="en-US" sz="1800" dirty="0"/>
              <a:t>Reactive power control</a:t>
            </a:r>
          </a:p>
          <a:p>
            <a:pPr lvl="1"/>
            <a:r>
              <a:rPr lang="en-US" sz="1800" dirty="0"/>
              <a:t>Frequency response and active power control</a:t>
            </a:r>
          </a:p>
          <a:p>
            <a:pPr lvl="1"/>
            <a:endParaRPr lang="en-US" sz="1800" dirty="0"/>
          </a:p>
          <a:p>
            <a:r>
              <a:rPr lang="en-US" sz="2000" b="1" i="1" dirty="0"/>
              <a:t>Key is to address and study the issues in detail to assess impacts</a:t>
            </a:r>
          </a:p>
        </p:txBody>
      </p:sp>
    </p:spTree>
    <p:extLst>
      <p:ext uri="{BB962C8B-B14F-4D97-AF65-F5344CB8AC3E}">
        <p14:creationId xmlns:p14="http://schemas.microsoft.com/office/powerpoint/2010/main" val="2511858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" y="3188090"/>
            <a:ext cx="4572000" cy="22860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b="1" dirty="0"/>
              <a:t>Evangelos Farantatos</a:t>
            </a:r>
            <a:br>
              <a:rPr lang="en-US" b="1" dirty="0"/>
            </a:br>
            <a:endParaRPr lang="en-US" b="1" dirty="0"/>
          </a:p>
          <a:p>
            <a:pPr>
              <a:spcAft>
                <a:spcPts val="0"/>
              </a:spcAft>
            </a:pPr>
            <a:r>
              <a:rPr lang="en-US" b="1" dirty="0"/>
              <a:t>Mahendra Patel</a:t>
            </a:r>
          </a:p>
          <a:p>
            <a:pPr>
              <a:spcAft>
                <a:spcPts val="0"/>
              </a:spcAft>
            </a:pPr>
            <a:endParaRPr lang="en-US" b="1" dirty="0"/>
          </a:p>
          <a:p>
            <a:pPr>
              <a:spcAft>
                <a:spcPts val="0"/>
              </a:spcAft>
            </a:pPr>
            <a:r>
              <a:rPr lang="en-US" b="1" dirty="0"/>
              <a:t>Sean McGuinness</a:t>
            </a:r>
          </a:p>
          <a:p>
            <a:endParaRPr lang="en-US" b="1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274320" y="1092200"/>
            <a:ext cx="4572000" cy="176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dirty="0"/>
              <a:t>Protection &amp; Control Considerations for Future Grid Scenarios </a:t>
            </a:r>
            <a:endParaRPr lang="en-US" sz="2800" kern="0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" y="4991011"/>
            <a:ext cx="4754880" cy="159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8513" indent="-1666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196975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87488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endParaRPr lang="en-US" kern="0" dirty="0"/>
          </a:p>
          <a:p>
            <a:r>
              <a:rPr lang="en-US" kern="0" dirty="0"/>
              <a:t>ISO New England Stakeholder Meeting</a:t>
            </a:r>
          </a:p>
          <a:p>
            <a:r>
              <a:rPr lang="en-US" kern="0" dirty="0"/>
              <a:t>October 19</a:t>
            </a:r>
            <a:r>
              <a:rPr lang="en-US" kern="0" baseline="30000" dirty="0"/>
              <a:t>th</a:t>
            </a:r>
            <a:r>
              <a:rPr lang="en-US" kern="0" dirty="0"/>
              <a:t>, 2016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1151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00" y="37770"/>
            <a:ext cx="8412480" cy="796309"/>
          </a:xfrm>
        </p:spPr>
        <p:txBody>
          <a:bodyPr/>
          <a:lstStyle/>
          <a:p>
            <a:r>
              <a:rPr lang="en-US" sz="2400" dirty="0"/>
              <a:t>Future Grid Characteristics</a:t>
            </a:r>
          </a:p>
        </p:txBody>
      </p:sp>
      <p:pic>
        <p:nvPicPr>
          <p:cNvPr id="1026" name="Picture 2" descr="https://upload.wikimedia.org/wikipedia/commons/8/8b/GreenMountainWindFarm_Fluvanna_2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0" r="29125" b="16235"/>
          <a:stretch/>
        </p:blipFill>
        <p:spPr bwMode="auto">
          <a:xfrm>
            <a:off x="292100" y="953019"/>
            <a:ext cx="1705500" cy="184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42968" y="684254"/>
            <a:ext cx="6663267" cy="36625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 Generation mix changes</a:t>
            </a:r>
          </a:p>
          <a:p>
            <a:pPr marL="627063" lvl="2" indent="-169863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tabLst>
                <a:tab pos="685800" algn="l"/>
              </a:tabLst>
            </a:pPr>
            <a:r>
              <a:rPr lang="en-US" sz="2200" dirty="0"/>
              <a:t> Growing penetration levels of renewable   resources (transmission and distribution)</a:t>
            </a:r>
          </a:p>
          <a:p>
            <a:pPr marL="627063" lvl="2" indent="-169863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US" sz="2200" dirty="0"/>
              <a:t> Retiring generators</a:t>
            </a:r>
          </a:p>
          <a:p>
            <a:pPr marL="627063" lvl="2" indent="-169863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US" sz="2200" dirty="0"/>
              <a:t> Less frequently dispatched generators</a:t>
            </a:r>
          </a:p>
          <a:p>
            <a:pPr marL="228600" lvl="1" indent="-228600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Significant s</a:t>
            </a:r>
            <a:r>
              <a:rPr lang="en-US" sz="2200" dirty="0"/>
              <a:t>easonal deviations between inverter-interfaced and synchronous generation capacity</a:t>
            </a:r>
          </a:p>
          <a:p>
            <a:pPr marL="0"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 Increasing use </a:t>
            </a:r>
            <a:r>
              <a:rPr lang="en-US" sz="2200"/>
              <a:t>of Voltage </a:t>
            </a:r>
            <a:r>
              <a:rPr lang="en-US" sz="2200" dirty="0"/>
              <a:t>Source Converter HVDC</a:t>
            </a:r>
          </a:p>
          <a:p>
            <a:pPr marL="0"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 Increasing use of FACTS (SVC, STATCOM </a:t>
            </a:r>
            <a:r>
              <a:rPr lang="en-US" sz="2200" dirty="0" err="1"/>
              <a:t>etc</a:t>
            </a:r>
            <a:r>
              <a:rPr lang="en-US" sz="2200" dirty="0"/>
              <a:t>)</a:t>
            </a:r>
          </a:p>
          <a:p>
            <a:pPr marL="0"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 Increasing undergrounding of transmission circuits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0607" y="4881287"/>
            <a:ext cx="5537870" cy="15619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Inverter Controls</a:t>
            </a:r>
          </a:p>
          <a:p>
            <a:pPr marL="342900" lvl="0" indent="-342900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Substation Automation – IEC 61850</a:t>
            </a:r>
          </a:p>
          <a:p>
            <a:pPr marL="342900" lvl="0" indent="-342900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Communications - Fiber Optics</a:t>
            </a:r>
          </a:p>
          <a:p>
            <a:pPr marL="342900" lvl="0" indent="-342900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Gas Insulated Substations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4305756" y="235209"/>
            <a:ext cx="22012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Grid Changes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448073" y="4419622"/>
            <a:ext cx="34157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Technology Advances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2061"/>
            <a:ext cx="2442968" cy="922476"/>
          </a:xfrm>
          <a:prstGeom prst="rect">
            <a:avLst/>
          </a:prstGeom>
        </p:spPr>
      </p:pic>
      <p:pic>
        <p:nvPicPr>
          <p:cNvPr id="1027" name="Picture 3" descr="cid:image001.png@01D164C2.292BE2B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2"/>
          <a:stretch/>
        </p:blipFill>
        <p:spPr bwMode="auto">
          <a:xfrm>
            <a:off x="92599" y="4465735"/>
            <a:ext cx="3319468" cy="178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316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5321" y="69746"/>
            <a:ext cx="86351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chemeClr val="tx2"/>
                </a:solidFill>
              </a:rPr>
              <a:t>Converter Interfaced Renewables Fault Response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6796" y="527895"/>
            <a:ext cx="3318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Type III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4478" y="3095704"/>
            <a:ext cx="3371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Type IV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105" y="720522"/>
            <a:ext cx="3921517" cy="232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105" y="3095704"/>
            <a:ext cx="3921517" cy="19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" r="8821" b="8348"/>
          <a:stretch>
            <a:fillRect/>
          </a:stretch>
        </p:blipFill>
        <p:spPr bwMode="auto">
          <a:xfrm>
            <a:off x="67736" y="5071220"/>
            <a:ext cx="3810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34478" y="4901943"/>
            <a:ext cx="3318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PV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28097" y="749091"/>
            <a:ext cx="4322108" cy="5617529"/>
          </a:xfrm>
          <a:prstGeom prst="rect">
            <a:avLst/>
          </a:prstGeom>
        </p:spPr>
        <p:txBody>
          <a:bodyPr>
            <a:noAutofit/>
          </a:bodyPr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8513" indent="-1666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196975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87488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 lvl="0">
              <a:spcAft>
                <a:spcPts val="300"/>
              </a:spcAft>
            </a:pPr>
            <a:r>
              <a:rPr lang="en-US" sz="2200" dirty="0"/>
              <a:t>Differs significantly from synchronous generator short-circuit current contribution (SCC)</a:t>
            </a:r>
            <a:endParaRPr lang="en-US" sz="2000" dirty="0"/>
          </a:p>
          <a:p>
            <a:pPr>
              <a:spcAft>
                <a:spcPts val="300"/>
              </a:spcAft>
            </a:pPr>
            <a:r>
              <a:rPr lang="en-US" sz="2200" kern="0" dirty="0"/>
              <a:t>SCC close to nominal load current (typically 1.2-1.5 pu)</a:t>
            </a:r>
          </a:p>
          <a:p>
            <a:pPr>
              <a:spcAft>
                <a:spcPts val="300"/>
              </a:spcAft>
            </a:pPr>
            <a:r>
              <a:rPr lang="en-US" sz="2200" kern="0" dirty="0"/>
              <a:t>SCC contribution affected by Wind Turbine Generator (WTG) /Photovoltaic (PV) control scheme (typically proprietary)</a:t>
            </a:r>
          </a:p>
          <a:p>
            <a:pPr>
              <a:spcAft>
                <a:spcPts val="300"/>
              </a:spcAft>
            </a:pPr>
            <a:r>
              <a:rPr lang="en-US" sz="2200" kern="0" dirty="0"/>
              <a:t>Many designs have control loop to minimize/eliminate negative sequence contribution</a:t>
            </a:r>
          </a:p>
          <a:p>
            <a:pPr>
              <a:spcAft>
                <a:spcPts val="300"/>
              </a:spcAft>
            </a:pPr>
            <a:r>
              <a:rPr lang="en-US" sz="2200" kern="0" dirty="0"/>
              <a:t>No zero sequence contribution (transformer connection)</a:t>
            </a:r>
          </a:p>
        </p:txBody>
      </p:sp>
    </p:spTree>
    <p:extLst>
      <p:ext uri="{BB962C8B-B14F-4D97-AF65-F5344CB8AC3E}">
        <p14:creationId xmlns:p14="http://schemas.microsoft.com/office/powerpoint/2010/main" val="2900687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 bwMode="auto">
          <a:xfrm>
            <a:off x="4379421" y="3180449"/>
            <a:ext cx="4751556" cy="32157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en-US" sz="1800" b="1" kern="0" dirty="0"/>
              <a:t>EPRI proposed model:</a:t>
            </a:r>
          </a:p>
          <a:p>
            <a:pPr marL="173038" lvl="1" indent="-112713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kern="0" dirty="0"/>
              <a:t> Controlled current source</a:t>
            </a:r>
          </a:p>
          <a:p>
            <a:pPr marL="173038" lvl="1" indent="-112713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kern="0" dirty="0"/>
              <a:t> Considers impact of converter controls</a:t>
            </a:r>
          </a:p>
          <a:p>
            <a:pPr marL="173038" lvl="1" indent="-112713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kern="0" dirty="0"/>
              <a:t> Respects converter current limits</a:t>
            </a:r>
          </a:p>
          <a:p>
            <a:pPr marL="173038" lvl="1" indent="-112713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kern="0" dirty="0"/>
              <a:t> Iterative solution</a:t>
            </a:r>
          </a:p>
          <a:p>
            <a:pPr marL="173038" lvl="1" indent="-112713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1800" dirty="0"/>
              <a:t> Model for balanced </a:t>
            </a:r>
            <a:r>
              <a:rPr lang="en-US" sz="1800" dirty="0"/>
              <a:t>&amp; unbalanced faults</a:t>
            </a:r>
          </a:p>
          <a:p>
            <a:pPr marL="173038" lvl="1" indent="-112713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173038" lvl="1" indent="-112713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173038" lvl="1" indent="-112713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173038" lvl="1" indent="-112713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CA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9" y="52068"/>
            <a:ext cx="8412480" cy="559647"/>
          </a:xfrm>
        </p:spPr>
        <p:txBody>
          <a:bodyPr/>
          <a:lstStyle/>
          <a:p>
            <a:r>
              <a:rPr lang="en-US" dirty="0"/>
              <a:t>Con</a:t>
            </a:r>
            <a:r>
              <a:rPr lang="en-US" sz="2400" dirty="0"/>
              <a:t>verter Interfaced Renewables Fault Response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070" y="4639750"/>
            <a:ext cx="3901200" cy="202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09718" y="4455084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Synchronous Generator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8198"/>
            <a:ext cx="4379421" cy="203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708" t="11443" r="672" b="13002"/>
          <a:stretch/>
        </p:blipFill>
        <p:spPr bwMode="auto">
          <a:xfrm>
            <a:off x="62446" y="423128"/>
            <a:ext cx="4674914" cy="193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87683" y="2485402"/>
            <a:ext cx="1794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Type IV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56368" y="466869"/>
            <a:ext cx="1794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Type III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114229" y="1422787"/>
            <a:ext cx="3855581" cy="3906297"/>
          </a:xfrm>
          <a:prstGeom prst="rect">
            <a:avLst/>
          </a:prstGeom>
        </p:spPr>
        <p:txBody>
          <a:bodyPr>
            <a:noAutofit/>
          </a:bodyPr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8513" indent="-1666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196975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87488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Aft>
                <a:spcPts val="0"/>
              </a:spcAft>
            </a:pPr>
            <a:endParaRPr lang="en-US" kern="0" dirty="0"/>
          </a:p>
        </p:txBody>
      </p:sp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621" y="5126888"/>
            <a:ext cx="3678349" cy="123755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Rectangle 2"/>
          <p:cNvSpPr/>
          <p:nvPr/>
        </p:nvSpPr>
        <p:spPr>
          <a:xfrm>
            <a:off x="4898527" y="533988"/>
            <a:ext cx="407128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lvl="0" indent="-166688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+mn-lt"/>
              </a:rPr>
              <a:t>Need for accurate short-circuit models for protection/planning studies</a:t>
            </a:r>
          </a:p>
          <a:p>
            <a:pPr marL="166688" indent="-166688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+mn-lt"/>
              </a:rPr>
              <a:t>IEEE Power Systems Relaying Committee Working Group C24 “Modification of Commercial Fault Calculation Programs for Wind Turbine Generators”</a:t>
            </a:r>
          </a:p>
        </p:txBody>
      </p:sp>
    </p:spTree>
    <p:extLst>
      <p:ext uri="{BB962C8B-B14F-4D97-AF65-F5344CB8AC3E}">
        <p14:creationId xmlns:p14="http://schemas.microsoft.com/office/powerpoint/2010/main" val="367448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48273"/>
            <a:ext cx="8595360" cy="731520"/>
          </a:xfrm>
        </p:spPr>
        <p:txBody>
          <a:bodyPr/>
          <a:lstStyle/>
          <a:p>
            <a:r>
              <a:rPr lang="en-US" dirty="0"/>
              <a:t>EPRI Grid Operations &amp; Planning R&amp;D Area at a Glance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7480" y="992753"/>
            <a:ext cx="3886199" cy="1869450"/>
            <a:chOff x="479428" y="1477631"/>
            <a:chExt cx="3912477" cy="2346767"/>
          </a:xfrm>
        </p:grpSpPr>
        <p:sp>
          <p:nvSpPr>
            <p:cNvPr id="5" name="Rounded Rectangle 4"/>
            <p:cNvSpPr/>
            <p:nvPr/>
          </p:nvSpPr>
          <p:spPr>
            <a:xfrm>
              <a:off x="479428" y="1477631"/>
              <a:ext cx="3912477" cy="2346767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551459" y="1555351"/>
              <a:ext cx="1819123" cy="42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solidFill>
                    <a:schemeClr val="bg1"/>
                  </a:solidFill>
                </a:rPr>
                <a:t>Grid Operations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224726" y="1857652"/>
              <a:ext cx="2134842" cy="13652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100" dirty="0">
                  <a:solidFill>
                    <a:schemeClr val="bg1"/>
                  </a:solidFill>
                </a:rPr>
                <a:t>Operator Visualization</a:t>
              </a:r>
            </a:p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100" dirty="0">
                  <a:solidFill>
                    <a:schemeClr val="bg1"/>
                  </a:solidFill>
                </a:rPr>
                <a:t>Synchrophasor Applications</a:t>
              </a:r>
            </a:p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100" dirty="0">
                  <a:solidFill>
                    <a:schemeClr val="bg1"/>
                  </a:solidFill>
                </a:rPr>
                <a:t>Operating Limit Assessment</a:t>
              </a:r>
            </a:p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100" dirty="0">
                  <a:solidFill>
                    <a:schemeClr val="bg1"/>
                  </a:solidFill>
                </a:rPr>
                <a:t>Reactive Power &amp; Voltage Management &amp; Control</a:t>
              </a:r>
            </a:p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100" dirty="0">
                  <a:solidFill>
                    <a:schemeClr val="bg1"/>
                  </a:solidFill>
                </a:rPr>
                <a:t>System Restoration Support</a:t>
              </a:r>
            </a:p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100" dirty="0">
                <a:solidFill>
                  <a:schemeClr val="bg1"/>
                </a:solidFill>
              </a:endParaRPr>
            </a:p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25161" y="983572"/>
            <a:ext cx="4009516" cy="1869451"/>
            <a:chOff x="4796551" y="1340094"/>
            <a:chExt cx="3912477" cy="2346767"/>
          </a:xfrm>
        </p:grpSpPr>
        <p:sp>
          <p:nvSpPr>
            <p:cNvPr id="7" name="Rounded Rectangle 6"/>
            <p:cNvSpPr/>
            <p:nvPr/>
          </p:nvSpPr>
          <p:spPr>
            <a:xfrm>
              <a:off x="4796551" y="1340094"/>
              <a:ext cx="3912477" cy="2346767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5000026" y="1447228"/>
              <a:ext cx="2417582" cy="42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solidFill>
                    <a:schemeClr val="bg1"/>
                  </a:solidFill>
                </a:rPr>
                <a:t>Grid Planning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771349" y="1800464"/>
              <a:ext cx="1937678" cy="13652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100" dirty="0">
                  <a:solidFill>
                    <a:schemeClr val="bg1"/>
                  </a:solidFill>
                </a:rPr>
                <a:t>Modeling &amp; Validation</a:t>
              </a:r>
            </a:p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100" dirty="0">
                  <a:solidFill>
                    <a:schemeClr val="bg1"/>
                  </a:solidFill>
                </a:rPr>
                <a:t>System Protection</a:t>
              </a:r>
            </a:p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100" dirty="0">
                  <a:solidFill>
                    <a:schemeClr val="bg1"/>
                  </a:solidFill>
                </a:rPr>
                <a:t>Risk-Based Planning</a:t>
              </a:r>
            </a:p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100" dirty="0">
                  <a:solidFill>
                    <a:schemeClr val="bg1"/>
                  </a:solidFill>
                </a:rPr>
                <a:t>Contingency Screening</a:t>
              </a:r>
            </a:p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100" dirty="0">
                  <a:solidFill>
                    <a:schemeClr val="bg1"/>
                  </a:solidFill>
                </a:rPr>
                <a:t>Special Planning Studies (GMD, TOV, etc.)</a:t>
              </a:r>
            </a:p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8637" y="4888694"/>
            <a:ext cx="8220456" cy="1438490"/>
            <a:chOff x="274321" y="2221992"/>
            <a:chExt cx="8220456" cy="1438490"/>
          </a:xfrm>
        </p:grpSpPr>
        <p:graphicFrame>
          <p:nvGraphicFramePr>
            <p:cNvPr id="24" name="Diagram 23"/>
            <p:cNvGraphicFramePr/>
            <p:nvPr>
              <p:extLst/>
            </p:nvPr>
          </p:nvGraphicFramePr>
          <p:xfrm>
            <a:off x="274321" y="2221992"/>
            <a:ext cx="8220456" cy="14384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2653758" y="3291840"/>
              <a:ext cx="3159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Common approach to all programs</a:t>
              </a:r>
            </a:p>
          </p:txBody>
        </p:sp>
      </p:grpSp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8" cstate="print"/>
          <a:srcRect t="17782" r="7454"/>
          <a:stretch/>
        </p:blipFill>
        <p:spPr bwMode="auto">
          <a:xfrm>
            <a:off x="666566" y="1418900"/>
            <a:ext cx="1592370" cy="124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4725160" y="2978755"/>
            <a:ext cx="4009516" cy="1785858"/>
            <a:chOff x="2673509" y="2965983"/>
            <a:chExt cx="4167378" cy="1785858"/>
          </a:xfrm>
        </p:grpSpPr>
        <p:grpSp>
          <p:nvGrpSpPr>
            <p:cNvPr id="6" name="Group 5"/>
            <p:cNvGrpSpPr/>
            <p:nvPr/>
          </p:nvGrpSpPr>
          <p:grpSpPr>
            <a:xfrm>
              <a:off x="2673509" y="2965983"/>
              <a:ext cx="4167378" cy="1785858"/>
              <a:chOff x="479428" y="3938286"/>
              <a:chExt cx="3912478" cy="2346767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479428" y="3938286"/>
                <a:ext cx="3912478" cy="2346767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TextBox 16"/>
              <p:cNvSpPr txBox="1"/>
              <p:nvPr/>
            </p:nvSpPr>
            <p:spPr>
              <a:xfrm>
                <a:off x="675273" y="4074660"/>
                <a:ext cx="2807041" cy="444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chemeClr val="bg1"/>
                    </a:solidFill>
                  </a:rPr>
                  <a:t>Bulk Renewables Integration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2237179" y="4491928"/>
                <a:ext cx="2154727" cy="136525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73038" marR="0" indent="-173038" algn="l" defTabSz="914400" rtl="0" eaLnBrk="0" fontAlgn="base" latinLnBrk="0" hangingPunct="0">
                  <a:lnSpc>
                    <a:spcPct val="10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</a:pPr>
                <a:r>
                  <a:rPr lang="en-US" sz="1100" dirty="0">
                    <a:solidFill>
                      <a:schemeClr val="bg1"/>
                    </a:solidFill>
                  </a:rPr>
                  <a:t>Modeling &amp; Protection</a:t>
                </a:r>
              </a:p>
              <a:p>
                <a:pPr marL="173038" marR="0" indent="-173038" algn="l" defTabSz="914400" rtl="0" eaLnBrk="0" fontAlgn="base" latinLnBrk="0" hangingPunct="0">
                  <a:lnSpc>
                    <a:spcPct val="10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</a:pPr>
                <a:r>
                  <a:rPr lang="en-US" sz="1100" dirty="0">
                    <a:solidFill>
                      <a:schemeClr val="bg1"/>
                    </a:solidFill>
                  </a:rPr>
                  <a:t>Flexibility Planning</a:t>
                </a:r>
              </a:p>
              <a:p>
                <a:pPr marL="173038" marR="0" indent="-173038" algn="l" defTabSz="914400" rtl="0" eaLnBrk="0" fontAlgn="base" latinLnBrk="0" hangingPunct="0">
                  <a:lnSpc>
                    <a:spcPct val="10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</a:pPr>
                <a:r>
                  <a:rPr lang="en-US" sz="1100" dirty="0">
                    <a:solidFill>
                      <a:schemeClr val="bg1"/>
                    </a:solidFill>
                  </a:rPr>
                  <a:t>Operator Tools for Variability &amp; Uncertainty</a:t>
                </a:r>
              </a:p>
              <a:p>
                <a:pPr marL="173038" marR="0" indent="-173038" algn="l" defTabSz="914400" rtl="0" eaLnBrk="0" fontAlgn="base" latinLnBrk="0" hangingPunct="0">
                  <a:lnSpc>
                    <a:spcPct val="10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</a:pPr>
                <a:r>
                  <a:rPr lang="en-US" sz="1100" dirty="0">
                    <a:solidFill>
                      <a:schemeClr val="bg1"/>
                    </a:solidFill>
                  </a:rPr>
                  <a:t>Voltage &amp; Frequency</a:t>
                </a:r>
              </a:p>
              <a:p>
                <a:pPr marL="173038" marR="0" indent="-173038" algn="l" defTabSz="914400" rtl="0" eaLnBrk="0" fontAlgn="base" latinLnBrk="0" hangingPunct="0">
                  <a:lnSpc>
                    <a:spcPct val="10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</a:pPr>
                <a:r>
                  <a:rPr lang="en-US" sz="1100" dirty="0">
                    <a:solidFill>
                      <a:schemeClr val="bg1"/>
                    </a:solidFill>
                  </a:rPr>
                  <a:t>DER Impacts on Bulk System</a:t>
                </a:r>
              </a:p>
              <a:p>
                <a:pPr marL="173038" marR="0" indent="-173038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</a:pP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pic>
          <p:nvPicPr>
            <p:cNvPr id="27" name="Picture 2" descr="MPj04373870000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89665" y="3408316"/>
              <a:ext cx="1448561" cy="1206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" name="Picture 27" descr="Picture1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9630" y="1427798"/>
            <a:ext cx="1503363" cy="124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 bwMode="auto">
          <a:xfrm>
            <a:off x="2747783" y="3387297"/>
            <a:ext cx="1977377" cy="10389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3038" marR="0" indent="-173038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51747" y="2965983"/>
            <a:ext cx="3859812" cy="1785858"/>
            <a:chOff x="1020377" y="2965983"/>
            <a:chExt cx="3704783" cy="1785858"/>
          </a:xfrm>
        </p:grpSpPr>
        <p:sp>
          <p:nvSpPr>
            <p:cNvPr id="33" name="Rounded Rectangle 32"/>
            <p:cNvSpPr/>
            <p:nvPr/>
          </p:nvSpPr>
          <p:spPr>
            <a:xfrm>
              <a:off x="1020377" y="2965983"/>
              <a:ext cx="3704783" cy="1785858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TextBox 33"/>
            <p:cNvSpPr txBox="1"/>
            <p:nvPr/>
          </p:nvSpPr>
          <p:spPr>
            <a:xfrm>
              <a:off x="1205826" y="3069762"/>
              <a:ext cx="1767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solidFill>
                    <a:schemeClr val="bg1"/>
                  </a:solidFill>
                </a:rPr>
                <a:t>Market Operations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38696" y="3408316"/>
              <a:ext cx="1322503" cy="1131295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 bwMode="auto">
            <a:xfrm>
              <a:off x="2561199" y="3338667"/>
              <a:ext cx="2018271" cy="108756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100" dirty="0">
                  <a:solidFill>
                    <a:schemeClr val="bg1"/>
                  </a:solidFill>
                </a:rPr>
                <a:t>Technical Market Design</a:t>
              </a:r>
            </a:p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100" dirty="0">
                  <a:solidFill>
                    <a:schemeClr val="bg1"/>
                  </a:solidFill>
                </a:rPr>
                <a:t>Market Software Implementation</a:t>
              </a:r>
            </a:p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100" dirty="0">
                  <a:solidFill>
                    <a:schemeClr val="bg1"/>
                  </a:solidFill>
                </a:rPr>
                <a:t>Price Formation</a:t>
              </a:r>
            </a:p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100" dirty="0">
                  <a:solidFill>
                    <a:schemeClr val="bg1"/>
                  </a:solidFill>
                </a:rPr>
                <a:t>Energy, Ancillary Services, FTRs, Capacity</a:t>
              </a:r>
            </a:p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100" dirty="0">
                <a:solidFill>
                  <a:schemeClr val="bg1"/>
                </a:solidFill>
              </a:endParaRPr>
            </a:p>
            <a:p>
              <a:pPr marL="173038" marR="0" indent="-173038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8522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156400" y="97684"/>
            <a:ext cx="8695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400" b="1" kern="0" dirty="0">
                <a:solidFill>
                  <a:schemeClr val="tx2"/>
                </a:solidFill>
              </a:rPr>
              <a:t>System Short-Circuit Strength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159773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6401" y="833798"/>
            <a:ext cx="3708234" cy="5435213"/>
          </a:xfrm>
          <a:prstGeom prst="rect">
            <a:avLst/>
          </a:prstGeom>
        </p:spPr>
        <p:txBody>
          <a:bodyPr>
            <a:noAutofit/>
          </a:bodyPr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8513" indent="-1666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196975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87488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2200" kern="0" dirty="0"/>
              <a:t>Weak grid - Low Short-Circuit Ratio (SCR)</a:t>
            </a:r>
          </a:p>
          <a:p>
            <a:pPr marL="173038" lvl="1" indent="-173038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200" kern="0" dirty="0"/>
              <a:t>Bigger sensitivity of system voltage to load fluctuations </a:t>
            </a:r>
          </a:p>
          <a:p>
            <a:pPr marL="457200" lvl="2" indent="-174625">
              <a:spcAft>
                <a:spcPts val="300"/>
              </a:spcAft>
              <a:buFont typeface="Arial" panose="020B0604020202020204" pitchFamily="34" charset="0"/>
              <a:buChar char="-"/>
            </a:pPr>
            <a:r>
              <a:rPr lang="en-US" kern="0" dirty="0"/>
              <a:t>But less </a:t>
            </a:r>
            <a:r>
              <a:rPr lang="en-US" kern="0" dirty="0" err="1"/>
              <a:t>VAr</a:t>
            </a:r>
            <a:r>
              <a:rPr lang="en-US" kern="0" dirty="0"/>
              <a:t> required for voltage control</a:t>
            </a:r>
          </a:p>
          <a:p>
            <a:pPr marL="173038" lvl="1" indent="-173038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200" kern="0" dirty="0"/>
              <a:t>Adequate short circuit current (minimum operating current) for backup distance protection </a:t>
            </a:r>
          </a:p>
          <a:p>
            <a:pPr>
              <a:spcAft>
                <a:spcPts val="300"/>
              </a:spcAft>
            </a:pPr>
            <a:r>
              <a:rPr lang="en-US" sz="2200" kern="0" dirty="0"/>
              <a:t>Decreased damping of harmonics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" r="1051"/>
          <a:stretch/>
        </p:blipFill>
        <p:spPr bwMode="auto">
          <a:xfrm>
            <a:off x="4164114" y="1135633"/>
            <a:ext cx="4823486" cy="34060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657" y="4088921"/>
            <a:ext cx="398695" cy="57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45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93" y="126838"/>
            <a:ext cx="8595360" cy="731520"/>
          </a:xfrm>
        </p:spPr>
        <p:txBody>
          <a:bodyPr>
            <a:normAutofit/>
          </a:bodyPr>
          <a:lstStyle/>
          <a:p>
            <a:r>
              <a:rPr lang="en-US" dirty="0"/>
              <a:t>System Stability Impacts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48153"/>
            <a:ext cx="4848436" cy="5517317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200" dirty="0"/>
              <a:t>Reduced system inertia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1800" dirty="0"/>
              <a:t>But less MW required for control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200" dirty="0"/>
              <a:t>Varying generators coherency</a:t>
            </a:r>
          </a:p>
          <a:p>
            <a:pPr marL="457200" lvl="2" indent="-169863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US" sz="1800" dirty="0"/>
              <a:t>Special Protection Schemes (SPS) designed offline - potential vulnerability</a:t>
            </a:r>
          </a:p>
          <a:p>
            <a:pPr>
              <a:spcAft>
                <a:spcPts val="0"/>
              </a:spcAft>
            </a:pPr>
            <a:r>
              <a:rPr lang="en-US" sz="2200" dirty="0"/>
              <a:t>Decreased active power injection from converter interfaced renewables during faults </a:t>
            </a:r>
            <a:r>
              <a:rPr lang="en-US" sz="2200" dirty="0">
                <a:sym typeface="Wingdings" panose="05000000000000000000" pitchFamily="2" charset="2"/>
              </a:rPr>
              <a:t> </a:t>
            </a:r>
            <a:r>
              <a:rPr lang="en-US" sz="2200" dirty="0"/>
              <a:t>loss of synchronism</a:t>
            </a:r>
          </a:p>
          <a:p>
            <a:pPr>
              <a:spcAft>
                <a:spcPts val="0"/>
              </a:spcAft>
            </a:pPr>
            <a:r>
              <a:rPr lang="en-US" sz="2200" dirty="0"/>
              <a:t>Delayed inverter based generation active power recovery </a:t>
            </a:r>
            <a:r>
              <a:rPr lang="en-US" sz="2200" dirty="0">
                <a:sym typeface="Wingdings" panose="05000000000000000000" pitchFamily="2" charset="2"/>
              </a:rPr>
              <a:t> </a:t>
            </a:r>
            <a:r>
              <a:rPr lang="en-US" sz="2200" dirty="0"/>
              <a:t>delayed system recovery </a:t>
            </a:r>
            <a:r>
              <a:rPr lang="en-US" sz="2200" dirty="0">
                <a:sym typeface="Wingdings" panose="05000000000000000000" pitchFamily="2" charset="2"/>
              </a:rPr>
              <a:t> line power swings, interarea oscillations</a:t>
            </a:r>
          </a:p>
          <a:p>
            <a:pPr>
              <a:spcAft>
                <a:spcPts val="0"/>
              </a:spcAft>
            </a:pPr>
            <a:r>
              <a:rPr lang="en-US" sz="2200" dirty="0"/>
              <a:t>Low frequency phenomena</a:t>
            </a:r>
          </a:p>
          <a:p>
            <a:pPr lvl="1">
              <a:spcAft>
                <a:spcPts val="0"/>
              </a:spcAft>
            </a:pPr>
            <a:r>
              <a:rPr lang="en-US" sz="1800" dirty="0"/>
              <a:t>Inverter control interactions</a:t>
            </a:r>
          </a:p>
          <a:p>
            <a:pPr lvl="1">
              <a:spcAft>
                <a:spcPts val="0"/>
              </a:spcAft>
            </a:pPr>
            <a:r>
              <a:rPr lang="en-US" sz="1800" dirty="0"/>
              <a:t>Sub-Synchronous Resonance/</a:t>
            </a:r>
            <a:r>
              <a:rPr lang="en-US" sz="1800" dirty="0" err="1"/>
              <a:t>Tortional</a:t>
            </a:r>
            <a:r>
              <a:rPr lang="en-US" sz="1800" dirty="0"/>
              <a:t> Interaction/Control Interaction of series compensated lines and wind turbines, HVDC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37" y="858357"/>
            <a:ext cx="4295564" cy="2566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0159"/>
          <a:stretch/>
        </p:blipFill>
        <p:spPr>
          <a:xfrm>
            <a:off x="4752710" y="3886200"/>
            <a:ext cx="4362978" cy="20891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2710" y="5973147"/>
            <a:ext cx="2328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i="1" dirty="0"/>
              <a:t>Source: AEP</a:t>
            </a:r>
          </a:p>
        </p:txBody>
      </p:sp>
    </p:spTree>
    <p:extLst>
      <p:ext uri="{BB962C8B-B14F-4D97-AF65-F5344CB8AC3E}">
        <p14:creationId xmlns:p14="http://schemas.microsoft.com/office/powerpoint/2010/main" val="2778072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59" y="59530"/>
            <a:ext cx="8595360" cy="731520"/>
          </a:xfrm>
        </p:spPr>
        <p:txBody>
          <a:bodyPr>
            <a:normAutofit/>
          </a:bodyPr>
          <a:lstStyle/>
          <a:p>
            <a:r>
              <a:rPr lang="en-US" dirty="0"/>
              <a:t>Operation, Control and Protection Challenges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2659" y="662357"/>
            <a:ext cx="8595360" cy="5923016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2200" dirty="0"/>
              <a:t>Unconventional loading of transmission system</a:t>
            </a:r>
          </a:p>
          <a:p>
            <a:pPr lvl="1">
              <a:spcAft>
                <a:spcPts val="300"/>
              </a:spcAft>
            </a:pPr>
            <a:r>
              <a:rPr lang="en-US" sz="1800" dirty="0"/>
              <a:t>Low transmission system loading / massive distribution level DER integration</a:t>
            </a:r>
          </a:p>
          <a:p>
            <a:pPr lvl="1">
              <a:spcAft>
                <a:spcPts val="300"/>
              </a:spcAft>
            </a:pPr>
            <a:r>
              <a:rPr lang="en-US" sz="1800" dirty="0"/>
              <a:t>Flows from Distribution to Transmission </a:t>
            </a:r>
          </a:p>
          <a:p>
            <a:r>
              <a:rPr lang="en-US" sz="2200" dirty="0"/>
              <a:t>Voltage control </a:t>
            </a:r>
          </a:p>
          <a:p>
            <a:pPr lvl="1">
              <a:spcAft>
                <a:spcPts val="300"/>
              </a:spcAft>
            </a:pPr>
            <a:r>
              <a:rPr lang="en-US" sz="1800" dirty="0"/>
              <a:t>Expected voltage dips, delayed active power recovery, frequency instability</a:t>
            </a:r>
          </a:p>
          <a:p>
            <a:pPr lvl="1">
              <a:spcAft>
                <a:spcPts val="300"/>
              </a:spcAft>
            </a:pPr>
            <a:r>
              <a:rPr lang="en-US" sz="1800" dirty="0"/>
              <a:t>Potential solution: STATCOM, SVC installation – distance protection under-reaching</a:t>
            </a:r>
          </a:p>
          <a:p>
            <a:pPr lvl="1">
              <a:spcAft>
                <a:spcPts val="300"/>
              </a:spcAft>
            </a:pPr>
            <a:r>
              <a:rPr lang="en-US" sz="1800" dirty="0"/>
              <a:t>Voltage control through T/D transformer</a:t>
            </a:r>
          </a:p>
          <a:p>
            <a:r>
              <a:rPr lang="en-US" sz="2200" dirty="0"/>
              <a:t>Under-frequency/Under-voltage load shedding</a:t>
            </a:r>
          </a:p>
          <a:p>
            <a:pPr lvl="1"/>
            <a:r>
              <a:rPr lang="en-US" sz="1800" dirty="0"/>
              <a:t>Challenging with smart inverters providing reactive support</a:t>
            </a:r>
          </a:p>
          <a:p>
            <a:r>
              <a:rPr lang="en-US" sz="2200" dirty="0"/>
              <a:t>Transmission/Distribution islanding protection</a:t>
            </a:r>
          </a:p>
          <a:p>
            <a:pPr lvl="1">
              <a:spcAft>
                <a:spcPts val="300"/>
              </a:spcAft>
            </a:pPr>
            <a:r>
              <a:rPr lang="en-US" sz="1800" dirty="0"/>
              <a:t>Present schemes most likely potentially insecure and unreliable</a:t>
            </a:r>
          </a:p>
          <a:p>
            <a:pPr lvl="1">
              <a:spcAft>
                <a:spcPts val="300"/>
              </a:spcAft>
            </a:pPr>
            <a:r>
              <a:rPr lang="en-US" sz="1800" dirty="0"/>
              <a:t>Frequency control provided by DG make island detection more challenging</a:t>
            </a:r>
          </a:p>
          <a:p>
            <a:pPr lvl="1">
              <a:spcAft>
                <a:spcPts val="300"/>
              </a:spcAft>
            </a:pPr>
            <a:r>
              <a:rPr lang="en-US" sz="1800" dirty="0"/>
              <a:t>Direct Transfer Trip (DTT) schemes more reliable but require communications</a:t>
            </a:r>
          </a:p>
          <a:p>
            <a:pPr lvl="1">
              <a:spcAft>
                <a:spcPts val="300"/>
              </a:spcAft>
            </a:pPr>
            <a:r>
              <a:rPr lang="en-US" sz="1800" dirty="0" err="1"/>
              <a:t>Microgrids</a:t>
            </a:r>
            <a:r>
              <a:rPr lang="en-US" sz="1800" dirty="0"/>
              <a:t> potential solution</a:t>
            </a:r>
          </a:p>
          <a:p>
            <a:pPr lvl="1">
              <a:spcAft>
                <a:spcPts val="0"/>
              </a:spcAft>
            </a:pP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415" y="2843012"/>
            <a:ext cx="304800" cy="441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238" y="5336702"/>
            <a:ext cx="304800" cy="44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32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24366" y="54207"/>
            <a:ext cx="8695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chemeClr val="tx2"/>
                </a:solidFill>
              </a:rPr>
              <a:t>Protection System Performance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92999" y="1103237"/>
            <a:ext cx="5212246" cy="2056580"/>
          </a:xfrm>
          <a:prstGeom prst="rect">
            <a:avLst/>
          </a:prstGeom>
        </p:spPr>
        <p:txBody>
          <a:bodyPr>
            <a:normAutofit/>
          </a:bodyPr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8513" indent="-1666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196975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87488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200" kern="0" dirty="0"/>
              <a:t> Primary protection expected to be fine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200" kern="0" dirty="0"/>
              <a:t> Backup protection sensitivity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200" kern="0" dirty="0"/>
              <a:t> Under-reach for tapped lines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999" y="655490"/>
            <a:ext cx="444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 Distance Protection</a:t>
            </a:r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1975" y="515872"/>
            <a:ext cx="2997572" cy="268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6999" y="3117005"/>
            <a:ext cx="444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 Differential Protection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224366" y="3612389"/>
            <a:ext cx="4851534" cy="2326133"/>
          </a:xfrm>
          <a:prstGeom prst="rect">
            <a:avLst/>
          </a:prstGeom>
        </p:spPr>
        <p:txBody>
          <a:bodyPr>
            <a:noAutofit/>
          </a:bodyPr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8513" indent="-1666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196975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87488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200" kern="0" dirty="0"/>
              <a:t> Most reliable. </a:t>
            </a:r>
          </a:p>
          <a:p>
            <a:pPr>
              <a:spcAft>
                <a:spcPts val="0"/>
              </a:spcAft>
            </a:pPr>
            <a:r>
              <a:rPr lang="en-US" sz="2200" kern="0" dirty="0"/>
              <a:t> Takes advantage of fiber optics/communications advances </a:t>
            </a:r>
          </a:p>
          <a:p>
            <a:pPr>
              <a:spcAft>
                <a:spcPts val="0"/>
              </a:spcAft>
            </a:pPr>
            <a:r>
              <a:rPr lang="en-US" sz="2200" kern="0" dirty="0"/>
              <a:t> Expected wider adoption especially in lower kV lines</a:t>
            </a:r>
          </a:p>
          <a:p>
            <a:pPr>
              <a:spcAft>
                <a:spcPts val="0"/>
              </a:spcAft>
            </a:pPr>
            <a:r>
              <a:rPr lang="en-US" sz="2200" kern="0" dirty="0"/>
              <a:t> Negative sequence based differential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701" y="3991658"/>
            <a:ext cx="3631632" cy="14204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571" y="5412114"/>
            <a:ext cx="414067" cy="60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30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88390" y="3665531"/>
            <a:ext cx="4314599" cy="2056580"/>
          </a:xfrm>
          <a:prstGeom prst="rect">
            <a:avLst/>
          </a:prstGeom>
        </p:spPr>
        <p:txBody>
          <a:bodyPr>
            <a:noAutofit/>
          </a:bodyPr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8513" indent="-1666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196975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87488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200" kern="0" dirty="0"/>
              <a:t> Converter interfaced generation impacts the rate of change of the measured impedance</a:t>
            </a:r>
          </a:p>
          <a:p>
            <a:pPr>
              <a:spcAft>
                <a:spcPts val="0"/>
              </a:spcAft>
            </a:pPr>
            <a:r>
              <a:rPr lang="en-CA" sz="2200" kern="0" dirty="0"/>
              <a:t>Potential Power Swing Blocking  and Out-of-step Tripping functions misoperation</a:t>
            </a:r>
            <a:endParaRPr lang="en-US" sz="2200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286990" y="3211215"/>
            <a:ext cx="444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Swings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634778"/>
            <a:ext cx="4171285" cy="2316705"/>
          </a:xfrm>
          <a:prstGeom prst="rect">
            <a:avLst/>
          </a:prstGeom>
        </p:spPr>
      </p:pic>
      <p:sp>
        <p:nvSpPr>
          <p:cNvPr id="15" name="Content Placeholder 3"/>
          <p:cNvSpPr txBox="1">
            <a:spLocks/>
          </p:cNvSpPr>
          <p:nvPr/>
        </p:nvSpPr>
        <p:spPr>
          <a:xfrm>
            <a:off x="188390" y="1005542"/>
            <a:ext cx="3917784" cy="1825202"/>
          </a:xfrm>
          <a:prstGeom prst="rect">
            <a:avLst/>
          </a:prstGeom>
        </p:spPr>
        <p:txBody>
          <a:bodyPr>
            <a:noAutofit/>
          </a:bodyPr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8513" indent="-1666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196975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87488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 lvl="0">
              <a:spcAft>
                <a:spcPts val="0"/>
              </a:spcAft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kern="0" dirty="0"/>
              <a:t>Negative sequence directional element potential misoperation</a:t>
            </a:r>
          </a:p>
          <a:p>
            <a:pPr lvl="0">
              <a:spcAft>
                <a:spcPts val="0"/>
              </a:spcAft>
            </a:pPr>
            <a:r>
              <a:rPr lang="en-US" sz="2200" kern="0" dirty="0"/>
              <a:t> Injected reactive power for voltage support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6990" y="570078"/>
            <a:ext cx="5410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Directional Element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4366" y="54207"/>
            <a:ext cx="8695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chemeClr val="tx2"/>
                </a:solidFill>
              </a:rPr>
              <a:t>Protection System Performance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318465"/>
            <a:ext cx="3786997" cy="284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243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90" y="106516"/>
            <a:ext cx="8778240" cy="585243"/>
          </a:xfrm>
        </p:spPr>
        <p:txBody>
          <a:bodyPr>
            <a:noAutofit/>
          </a:bodyPr>
          <a:lstStyle/>
          <a:p>
            <a:r>
              <a:rPr lang="en-US" dirty="0"/>
              <a:t>Protection System Performance Evaluation - Guidelines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62" name="TextBox 61"/>
          <p:cNvSpPr txBox="1"/>
          <p:nvPr/>
        </p:nvSpPr>
        <p:spPr>
          <a:xfrm>
            <a:off x="3886200" y="2819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159490" y="586349"/>
            <a:ext cx="875836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000" dirty="0"/>
              <a:t> </a:t>
            </a:r>
            <a:r>
              <a:rPr lang="en-US" sz="2000" b="1" dirty="0"/>
              <a:t>Protection System Performance Evaluation</a:t>
            </a:r>
            <a:r>
              <a:rPr lang="en-US" sz="2000" dirty="0"/>
              <a:t>: Study relays response &amp; identify relay misoperation scenarios on benchmark systems with high renewable penetration. </a:t>
            </a:r>
          </a:p>
          <a:p>
            <a:pPr marL="0" lvl="1" algn="just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000" dirty="0"/>
              <a:t> </a:t>
            </a:r>
            <a:r>
              <a:rPr lang="en-US" sz="2000" b="1" dirty="0"/>
              <a:t>Guidelines Document</a:t>
            </a:r>
            <a:r>
              <a:rPr lang="en-US" sz="2000" dirty="0"/>
              <a:t>: Provide recommendations and study practices to protection engineers when conduction protection studies to prevent relay  misoperation/miscoordination</a:t>
            </a:r>
            <a:endParaRPr lang="en-US" sz="2000" b="1" kern="0" dirty="0">
              <a:solidFill>
                <a:srgbClr val="000000"/>
              </a:solidFill>
            </a:endParaRPr>
          </a:p>
        </p:txBody>
      </p:sp>
      <p:pic>
        <p:nvPicPr>
          <p:cNvPr id="51202" name="Picture 2" descr="http://www.acnr.co.uk/wp-content/uploads/2013/05/guidelines-featured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88" y="2260907"/>
            <a:ext cx="4194620" cy="146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5" y="3038184"/>
            <a:ext cx="4488381" cy="30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5794" y="4284118"/>
            <a:ext cx="2041497" cy="194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131" y="3822574"/>
            <a:ext cx="3797249" cy="26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34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alstom.com/Global/Grid/Resources/Images/RTE%20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009" y="5185080"/>
            <a:ext cx="2282825" cy="108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82879" y="1005313"/>
            <a:ext cx="8453222" cy="39193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4488" indent="-344488" algn="l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chemeClr val="tx1"/>
              </a:solidFill>
            </a:endParaRPr>
          </a:p>
          <a:p>
            <a:pPr marL="233363" indent="-233363" algn="l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</a:rPr>
              <a:t>Targeted Horizon: 2030-2050</a:t>
            </a:r>
          </a:p>
          <a:p>
            <a:pPr marL="233363" indent="-233363" algn="l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Generation Scenarios:</a:t>
            </a:r>
          </a:p>
          <a:p>
            <a:pPr marL="233363" lvl="1" indent="508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 Predominantly Transmission-Connected Renewables</a:t>
            </a:r>
          </a:p>
          <a:p>
            <a:pPr marL="569913" lvl="1" indent="-28575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Renewables Shared between Transmission and Distribution Systems</a:t>
            </a:r>
          </a:p>
          <a:p>
            <a:pPr marL="233363" lvl="1" indent="508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 Predominantly Distribution-Connected Renewables</a:t>
            </a:r>
          </a:p>
          <a:p>
            <a:pPr marL="233363" indent="-233363" algn="l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Analysis and Evaluation of Protection Scenarios &amp; Defense Plans proposed by RTE</a:t>
            </a:r>
          </a:p>
          <a:p>
            <a:pPr marL="233363" indent="-233363" algn="l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EPRI Proposed Protection Scheme and Defense Plan</a:t>
            </a:r>
          </a:p>
          <a:p>
            <a:pPr algn="l">
              <a:spcBef>
                <a:spcPct val="0"/>
              </a:spcBef>
              <a:defRPr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2879" y="159924"/>
            <a:ext cx="877824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Protection Scheme and Defense Plan for the Future Grid of RTE</a:t>
            </a:r>
          </a:p>
        </p:txBody>
      </p:sp>
    </p:spTree>
    <p:extLst>
      <p:ext uri="{BB962C8B-B14F-4D97-AF65-F5344CB8AC3E}">
        <p14:creationId xmlns:p14="http://schemas.microsoft.com/office/powerpoint/2010/main" val="25554882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05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70" y="1487402"/>
            <a:ext cx="3522937" cy="2159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14" y="170812"/>
            <a:ext cx="8595360" cy="731520"/>
          </a:xfrm>
        </p:spPr>
        <p:txBody>
          <a:bodyPr/>
          <a:lstStyle/>
          <a:p>
            <a:r>
              <a:rPr lang="en-US" dirty="0"/>
              <a:t>Trends Impacting Planning Processes &amp; Tools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195" y="1059951"/>
            <a:ext cx="299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Changing Generation Mix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07398" y="1099782"/>
            <a:ext cx="304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Consumer Choice/Control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58" b="8590"/>
          <a:stretch/>
        </p:blipFill>
        <p:spPr>
          <a:xfrm>
            <a:off x="2795964" y="4194133"/>
            <a:ext cx="3511296" cy="2084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2795964" y="3815219"/>
            <a:ext cx="3511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Active Distribution Systems</a:t>
            </a:r>
          </a:p>
        </p:txBody>
      </p:sp>
      <p:pic>
        <p:nvPicPr>
          <p:cNvPr id="2050" name="Picture 2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479" y="1457986"/>
            <a:ext cx="3575495" cy="2199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05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7"/>
          <p:cNvSpPr txBox="1">
            <a:spLocks/>
          </p:cNvSpPr>
          <p:nvPr/>
        </p:nvSpPr>
        <p:spPr bwMode="auto">
          <a:xfrm>
            <a:off x="6513576" y="1229148"/>
            <a:ext cx="2456688" cy="52478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8513" indent="-1666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196975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87488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 defTabSz="914400"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sz="2000" b="1" u="sng" kern="0" dirty="0"/>
              <a:t>Planning Needs</a:t>
            </a:r>
          </a:p>
        </p:txBody>
      </p:sp>
      <p:sp>
        <p:nvSpPr>
          <p:cNvPr id="35" name="Content Placeholder 7"/>
          <p:cNvSpPr txBox="1">
            <a:spLocks/>
          </p:cNvSpPr>
          <p:nvPr/>
        </p:nvSpPr>
        <p:spPr bwMode="auto">
          <a:xfrm>
            <a:off x="121920" y="1228343"/>
            <a:ext cx="2663952" cy="52478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8513" indent="-1666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196975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87488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 defTabSz="914400"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sz="2000" b="1" u="sng" kern="0" dirty="0"/>
              <a:t>Technology Trends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04011"/>
            <a:ext cx="8595360" cy="805782"/>
          </a:xfrm>
        </p:spPr>
        <p:txBody>
          <a:bodyPr/>
          <a:lstStyle/>
          <a:p>
            <a:r>
              <a:rPr lang="en-US" dirty="0"/>
              <a:t>Emerging System Characteristics &amp; Planning Impacts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76956" y="1229149"/>
            <a:ext cx="3145536" cy="5247851"/>
          </a:xfrm>
          <a:ln w="25400">
            <a:noFill/>
          </a:ln>
        </p:spPr>
        <p:txBody>
          <a:bodyPr>
            <a:norm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2000" b="1" u="sng" dirty="0"/>
              <a:t>System Impacts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9564" y="1880843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Variability/Uncertainty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69564" y="2406645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Inverter Resources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69564" y="2924778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Gas System Interaction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9564" y="3454178"/>
            <a:ext cx="25603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Resource Characteristics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69564" y="4273216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Load Uncertainty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69564" y="4817004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T&amp;D Interactions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69564" y="5362375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2-Way Power Flow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69564" y="5907746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Displace Central Gen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56616" y="2206067"/>
            <a:ext cx="2194560" cy="7397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/>
              <a:t>Rush to Renewables </a:t>
            </a:r>
            <a:r>
              <a:rPr lang="en-US" b="1" dirty="0"/>
              <a:t>&amp; Gas</a:t>
            </a:r>
            <a:endParaRPr lang="en-US" sz="1600" b="1" dirty="0"/>
          </a:p>
        </p:txBody>
      </p:sp>
      <p:sp>
        <p:nvSpPr>
          <p:cNvPr id="33" name="Rounded Rectangle 32"/>
          <p:cNvSpPr/>
          <p:nvPr/>
        </p:nvSpPr>
        <p:spPr bwMode="auto">
          <a:xfrm>
            <a:off x="356616" y="3484233"/>
            <a:ext cx="2194560" cy="7397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/>
              <a:t>Customer Behavior</a:t>
            </a:r>
          </a:p>
          <a:p>
            <a:pPr algn="ctr">
              <a:spcBef>
                <a:spcPts val="600"/>
              </a:spcBef>
            </a:pPr>
            <a:r>
              <a:rPr lang="en-US" sz="1600" b="1" dirty="0"/>
              <a:t>&amp;</a:t>
            </a:r>
            <a:r>
              <a:rPr lang="en-US" sz="1600" b="1" dirty="0">
                <a:sym typeface="Wingdings" panose="05000000000000000000" pitchFamily="2" charset="2"/>
              </a:rPr>
              <a:t> “Prosumers”</a:t>
            </a:r>
            <a:endParaRPr lang="en-US" sz="1600" b="1" dirty="0"/>
          </a:p>
        </p:txBody>
      </p:sp>
      <p:sp>
        <p:nvSpPr>
          <p:cNvPr id="34" name="Rounded Rectangle 33"/>
          <p:cNvSpPr/>
          <p:nvPr/>
        </p:nvSpPr>
        <p:spPr bwMode="auto">
          <a:xfrm>
            <a:off x="356616" y="4762746"/>
            <a:ext cx="2194560" cy="7397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/>
              <a:t>Dist. Resources &amp; Automation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6693408" y="1848850"/>
            <a:ext cx="2103120" cy="5883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Load Forecast </a:t>
            </a:r>
            <a:br>
              <a:rPr lang="en-US" sz="16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Models</a:t>
            </a:r>
            <a:endParaRPr lang="en-US" sz="1600" b="1" dirty="0"/>
          </a:p>
        </p:txBody>
      </p:sp>
      <p:sp>
        <p:nvSpPr>
          <p:cNvPr id="37" name="Rounded Rectangle 36"/>
          <p:cNvSpPr/>
          <p:nvPr/>
        </p:nvSpPr>
        <p:spPr bwMode="auto">
          <a:xfrm>
            <a:off x="6693408" y="2607981"/>
            <a:ext cx="2103120" cy="5883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New Resource</a:t>
            </a:r>
            <a:br>
              <a:rPr lang="en-US" sz="16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Models</a:t>
            </a:r>
            <a:endParaRPr lang="en-US" sz="1600" b="1" dirty="0"/>
          </a:p>
        </p:txBody>
      </p:sp>
      <p:sp>
        <p:nvSpPr>
          <p:cNvPr id="38" name="Rounded Rectangle 37"/>
          <p:cNvSpPr/>
          <p:nvPr/>
        </p:nvSpPr>
        <p:spPr bwMode="auto">
          <a:xfrm>
            <a:off x="6693408" y="3367112"/>
            <a:ext cx="2103120" cy="5883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New Analytics</a:t>
            </a:r>
            <a:br>
              <a:rPr lang="en-US" sz="16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(incl. Probabilistic)</a:t>
            </a:r>
            <a:endParaRPr lang="en-US" sz="1600" b="1" dirty="0"/>
          </a:p>
        </p:txBody>
      </p:sp>
      <p:sp>
        <p:nvSpPr>
          <p:cNvPr id="39" name="Rounded Rectangle 38"/>
          <p:cNvSpPr/>
          <p:nvPr/>
        </p:nvSpPr>
        <p:spPr bwMode="auto">
          <a:xfrm>
            <a:off x="6693408" y="4125441"/>
            <a:ext cx="2103120" cy="5883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Operational Reliability</a:t>
            </a:r>
            <a:endParaRPr lang="en-US" sz="1600" b="1" dirty="0"/>
          </a:p>
        </p:txBody>
      </p:sp>
      <p:sp>
        <p:nvSpPr>
          <p:cNvPr id="40" name="Rounded Rectangle 39"/>
          <p:cNvSpPr/>
          <p:nvPr/>
        </p:nvSpPr>
        <p:spPr bwMode="auto">
          <a:xfrm>
            <a:off x="6693408" y="4881768"/>
            <a:ext cx="2103120" cy="5883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Non-Power System Interactions</a:t>
            </a:r>
            <a:endParaRPr lang="en-US" sz="1600" b="1" dirty="0"/>
          </a:p>
        </p:txBody>
      </p:sp>
      <p:sp>
        <p:nvSpPr>
          <p:cNvPr id="41" name="Rounded Rectangle 40"/>
          <p:cNvSpPr/>
          <p:nvPr/>
        </p:nvSpPr>
        <p:spPr bwMode="auto">
          <a:xfrm>
            <a:off x="6693408" y="5638095"/>
            <a:ext cx="2103120" cy="5883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T &amp; D System Interactions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0391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7"/>
          <p:cNvSpPr txBox="1">
            <a:spLocks/>
          </p:cNvSpPr>
          <p:nvPr/>
        </p:nvSpPr>
        <p:spPr bwMode="auto">
          <a:xfrm>
            <a:off x="6513576" y="1229148"/>
            <a:ext cx="2456688" cy="52478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8513" indent="-1666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196975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87488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 defTabSz="914400"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sz="2000" b="1" u="sng" kern="0" dirty="0"/>
              <a:t>Planning Needs</a:t>
            </a:r>
          </a:p>
        </p:txBody>
      </p:sp>
      <p:sp>
        <p:nvSpPr>
          <p:cNvPr id="35" name="Content Placeholder 7"/>
          <p:cNvSpPr txBox="1">
            <a:spLocks/>
          </p:cNvSpPr>
          <p:nvPr/>
        </p:nvSpPr>
        <p:spPr bwMode="auto">
          <a:xfrm>
            <a:off x="121920" y="1228343"/>
            <a:ext cx="2663952" cy="52478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8513" indent="-1666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196975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87488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 defTabSz="914400"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sz="2000" b="1" u="sng" kern="0" dirty="0"/>
              <a:t>Technology Trends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04011"/>
            <a:ext cx="8595360" cy="805782"/>
          </a:xfrm>
        </p:spPr>
        <p:txBody>
          <a:bodyPr/>
          <a:lstStyle/>
          <a:p>
            <a:r>
              <a:rPr lang="en-US" dirty="0"/>
              <a:t>Emerging System Characteristics &amp; Planning Impacts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76956" y="1229149"/>
            <a:ext cx="3145536" cy="5247851"/>
          </a:xfrm>
          <a:ln w="25400">
            <a:noFill/>
          </a:ln>
        </p:spPr>
        <p:txBody>
          <a:bodyPr>
            <a:norm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2000" b="1" u="sng" dirty="0"/>
              <a:t>System Impacts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9564" y="1880843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Variability/Uncertainty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69564" y="2406645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Inverter Resources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69564" y="2924778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Gas System Interaction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9564" y="3454178"/>
            <a:ext cx="25603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Resource Characteristics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69564" y="4273216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Load Uncertainty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69564" y="4817004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T&amp;D Interactions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69564" y="5362375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2-Way Power Flow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69564" y="5907746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Displace Central Gen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56616" y="2206067"/>
            <a:ext cx="2194560" cy="7397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/>
              <a:t>Rush to Renewables </a:t>
            </a:r>
            <a:r>
              <a:rPr lang="en-US" b="1" dirty="0"/>
              <a:t>&amp; Gas</a:t>
            </a:r>
            <a:endParaRPr lang="en-US" sz="1600" b="1" dirty="0"/>
          </a:p>
        </p:txBody>
      </p:sp>
      <p:sp>
        <p:nvSpPr>
          <p:cNvPr id="33" name="Rounded Rectangle 32"/>
          <p:cNvSpPr/>
          <p:nvPr/>
        </p:nvSpPr>
        <p:spPr bwMode="auto">
          <a:xfrm>
            <a:off x="356616" y="3484233"/>
            <a:ext cx="2194560" cy="7397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/>
              <a:t>Customer Behavior</a:t>
            </a:r>
          </a:p>
          <a:p>
            <a:pPr algn="ctr">
              <a:spcBef>
                <a:spcPts val="600"/>
              </a:spcBef>
            </a:pPr>
            <a:r>
              <a:rPr lang="en-US" sz="1600" b="1" dirty="0"/>
              <a:t>&amp;</a:t>
            </a:r>
            <a:r>
              <a:rPr lang="en-US" sz="1600" b="1" dirty="0">
                <a:sym typeface="Wingdings" panose="05000000000000000000" pitchFamily="2" charset="2"/>
              </a:rPr>
              <a:t> “Prosumers”</a:t>
            </a:r>
            <a:endParaRPr lang="en-US" sz="1600" b="1" dirty="0"/>
          </a:p>
        </p:txBody>
      </p:sp>
      <p:sp>
        <p:nvSpPr>
          <p:cNvPr id="34" name="Rounded Rectangle 33"/>
          <p:cNvSpPr/>
          <p:nvPr/>
        </p:nvSpPr>
        <p:spPr bwMode="auto">
          <a:xfrm>
            <a:off x="356616" y="4762746"/>
            <a:ext cx="2194560" cy="7397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/>
              <a:t>Dist. Resources &amp; Automation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6693408" y="1848850"/>
            <a:ext cx="2103120" cy="5883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Load Forecast </a:t>
            </a:r>
            <a:br>
              <a:rPr lang="en-US" sz="16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Models</a:t>
            </a:r>
            <a:endParaRPr lang="en-US" sz="1600" b="1" dirty="0"/>
          </a:p>
        </p:txBody>
      </p:sp>
      <p:sp>
        <p:nvSpPr>
          <p:cNvPr id="37" name="Rounded Rectangle 36"/>
          <p:cNvSpPr/>
          <p:nvPr/>
        </p:nvSpPr>
        <p:spPr bwMode="auto">
          <a:xfrm>
            <a:off x="6693408" y="2607981"/>
            <a:ext cx="2103120" cy="5883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New Resource</a:t>
            </a:r>
            <a:br>
              <a:rPr lang="en-US" sz="16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Models</a:t>
            </a:r>
            <a:endParaRPr lang="en-US" sz="1600" b="1" dirty="0"/>
          </a:p>
        </p:txBody>
      </p:sp>
      <p:sp>
        <p:nvSpPr>
          <p:cNvPr id="38" name="Rounded Rectangle 37"/>
          <p:cNvSpPr/>
          <p:nvPr/>
        </p:nvSpPr>
        <p:spPr bwMode="auto">
          <a:xfrm>
            <a:off x="6693408" y="3367112"/>
            <a:ext cx="2103120" cy="5883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New Analytics</a:t>
            </a:r>
            <a:br>
              <a:rPr lang="en-US" sz="16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(incl. Probabilistic)</a:t>
            </a:r>
            <a:endParaRPr lang="en-US" sz="1600" b="1" dirty="0"/>
          </a:p>
        </p:txBody>
      </p:sp>
      <p:sp>
        <p:nvSpPr>
          <p:cNvPr id="39" name="Rounded Rectangle 38"/>
          <p:cNvSpPr/>
          <p:nvPr/>
        </p:nvSpPr>
        <p:spPr bwMode="auto">
          <a:xfrm>
            <a:off x="6693408" y="4125441"/>
            <a:ext cx="2103120" cy="5883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Operational Reliability</a:t>
            </a:r>
            <a:endParaRPr lang="en-US" sz="1600" b="1" dirty="0"/>
          </a:p>
        </p:txBody>
      </p:sp>
      <p:sp>
        <p:nvSpPr>
          <p:cNvPr id="40" name="Rounded Rectangle 39"/>
          <p:cNvSpPr/>
          <p:nvPr/>
        </p:nvSpPr>
        <p:spPr bwMode="auto">
          <a:xfrm>
            <a:off x="6693408" y="4881768"/>
            <a:ext cx="2103120" cy="5883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Non-Power System Interactions</a:t>
            </a:r>
            <a:endParaRPr lang="en-US" sz="1600" b="1" dirty="0"/>
          </a:p>
        </p:txBody>
      </p:sp>
      <p:sp>
        <p:nvSpPr>
          <p:cNvPr id="41" name="Rounded Rectangle 40"/>
          <p:cNvSpPr/>
          <p:nvPr/>
        </p:nvSpPr>
        <p:spPr bwMode="auto">
          <a:xfrm>
            <a:off x="6693408" y="5638095"/>
            <a:ext cx="2103120" cy="5883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T &amp; D System Interactions</a:t>
            </a:r>
            <a:endParaRPr lang="en-US" sz="1600" b="1" dirty="0"/>
          </a:p>
        </p:txBody>
      </p:sp>
      <p:cxnSp>
        <p:nvCxnSpPr>
          <p:cNvPr id="12" name="Straight Arrow Connector 11"/>
          <p:cNvCxnSpPr>
            <a:stCxn id="6" idx="3"/>
            <a:endCxn id="5" idx="1"/>
          </p:cNvCxnSpPr>
          <p:nvPr/>
        </p:nvCxnSpPr>
        <p:spPr bwMode="auto">
          <a:xfrm flipV="1">
            <a:off x="2551176" y="2050120"/>
            <a:ext cx="818388" cy="5258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3" name="Straight Arrow Connector 42"/>
          <p:cNvCxnSpPr>
            <a:stCxn id="6" idx="3"/>
            <a:endCxn id="26" idx="1"/>
          </p:cNvCxnSpPr>
          <p:nvPr/>
        </p:nvCxnSpPr>
        <p:spPr bwMode="auto">
          <a:xfrm>
            <a:off x="2551176" y="2575922"/>
            <a:ext cx="8183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5" name="Straight Arrow Connector 44"/>
          <p:cNvCxnSpPr>
            <a:endCxn id="27" idx="1"/>
          </p:cNvCxnSpPr>
          <p:nvPr/>
        </p:nvCxnSpPr>
        <p:spPr bwMode="auto">
          <a:xfrm>
            <a:off x="2551176" y="2575922"/>
            <a:ext cx="818388" cy="5181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7" name="Straight Arrow Connector 46"/>
          <p:cNvCxnSpPr>
            <a:endCxn id="28" idx="1"/>
          </p:cNvCxnSpPr>
          <p:nvPr/>
        </p:nvCxnSpPr>
        <p:spPr bwMode="auto">
          <a:xfrm>
            <a:off x="2551176" y="2607981"/>
            <a:ext cx="818388" cy="11385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1" name="Straight Arrow Connector 80"/>
          <p:cNvCxnSpPr>
            <a:stCxn id="5" idx="3"/>
            <a:endCxn id="36" idx="1"/>
          </p:cNvCxnSpPr>
          <p:nvPr/>
        </p:nvCxnSpPr>
        <p:spPr bwMode="auto">
          <a:xfrm>
            <a:off x="5929884" y="2050120"/>
            <a:ext cx="763524" cy="928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3" name="Straight Arrow Connector 82"/>
          <p:cNvCxnSpPr>
            <a:stCxn id="5" idx="3"/>
          </p:cNvCxnSpPr>
          <p:nvPr/>
        </p:nvCxnSpPr>
        <p:spPr bwMode="auto">
          <a:xfrm>
            <a:off x="5929884" y="2050120"/>
            <a:ext cx="763524" cy="8746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5" name="Straight Arrow Connector 84"/>
          <p:cNvCxnSpPr>
            <a:stCxn id="5" idx="3"/>
            <a:endCxn id="38" idx="1"/>
          </p:cNvCxnSpPr>
          <p:nvPr/>
        </p:nvCxnSpPr>
        <p:spPr bwMode="auto">
          <a:xfrm>
            <a:off x="5929884" y="2050120"/>
            <a:ext cx="763524" cy="16111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7" name="Straight Arrow Connector 86"/>
          <p:cNvCxnSpPr>
            <a:stCxn id="5" idx="3"/>
            <a:endCxn id="39" idx="1"/>
          </p:cNvCxnSpPr>
          <p:nvPr/>
        </p:nvCxnSpPr>
        <p:spPr bwMode="auto">
          <a:xfrm>
            <a:off x="5929884" y="2050120"/>
            <a:ext cx="763524" cy="23694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9" name="Straight Arrow Connector 88"/>
          <p:cNvCxnSpPr>
            <a:stCxn id="26" idx="3"/>
            <a:endCxn id="37" idx="1"/>
          </p:cNvCxnSpPr>
          <p:nvPr/>
        </p:nvCxnSpPr>
        <p:spPr bwMode="auto">
          <a:xfrm>
            <a:off x="5929884" y="2575922"/>
            <a:ext cx="763524" cy="3262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1" name="Straight Arrow Connector 90"/>
          <p:cNvCxnSpPr>
            <a:stCxn id="26" idx="3"/>
            <a:endCxn id="39" idx="1"/>
          </p:cNvCxnSpPr>
          <p:nvPr/>
        </p:nvCxnSpPr>
        <p:spPr bwMode="auto">
          <a:xfrm>
            <a:off x="5929884" y="2575922"/>
            <a:ext cx="763524" cy="18436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3" name="Straight Arrow Connector 92"/>
          <p:cNvCxnSpPr>
            <a:stCxn id="27" idx="3"/>
            <a:endCxn id="37" idx="1"/>
          </p:cNvCxnSpPr>
          <p:nvPr/>
        </p:nvCxnSpPr>
        <p:spPr bwMode="auto">
          <a:xfrm flipV="1">
            <a:off x="5929884" y="2902140"/>
            <a:ext cx="763524" cy="1919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5" name="Straight Arrow Connector 94"/>
          <p:cNvCxnSpPr>
            <a:stCxn id="27" idx="3"/>
            <a:endCxn id="39" idx="1"/>
          </p:cNvCxnSpPr>
          <p:nvPr/>
        </p:nvCxnSpPr>
        <p:spPr bwMode="auto">
          <a:xfrm>
            <a:off x="5929884" y="3094055"/>
            <a:ext cx="763524" cy="13255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7" name="Straight Arrow Connector 96"/>
          <p:cNvCxnSpPr>
            <a:stCxn id="27" idx="3"/>
            <a:endCxn id="40" idx="1"/>
          </p:cNvCxnSpPr>
          <p:nvPr/>
        </p:nvCxnSpPr>
        <p:spPr bwMode="auto">
          <a:xfrm>
            <a:off x="5929884" y="3094055"/>
            <a:ext cx="763524" cy="20818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9" name="Straight Arrow Connector 98"/>
          <p:cNvCxnSpPr>
            <a:stCxn id="28" idx="3"/>
            <a:endCxn id="36" idx="1"/>
          </p:cNvCxnSpPr>
          <p:nvPr/>
        </p:nvCxnSpPr>
        <p:spPr bwMode="auto">
          <a:xfrm flipV="1">
            <a:off x="5929884" y="2143009"/>
            <a:ext cx="763524" cy="16035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1" name="Straight Arrow Connector 100"/>
          <p:cNvCxnSpPr>
            <a:stCxn id="28" idx="3"/>
          </p:cNvCxnSpPr>
          <p:nvPr/>
        </p:nvCxnSpPr>
        <p:spPr bwMode="auto">
          <a:xfrm flipV="1">
            <a:off x="5929884" y="2900931"/>
            <a:ext cx="763524" cy="8456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3" name="Straight Arrow Connector 102"/>
          <p:cNvCxnSpPr>
            <a:stCxn id="28" idx="3"/>
            <a:endCxn id="38" idx="1"/>
          </p:cNvCxnSpPr>
          <p:nvPr/>
        </p:nvCxnSpPr>
        <p:spPr bwMode="auto">
          <a:xfrm flipV="1">
            <a:off x="5929884" y="3661271"/>
            <a:ext cx="763524" cy="852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5" name="Straight Arrow Connector 104"/>
          <p:cNvCxnSpPr>
            <a:stCxn id="28" idx="3"/>
          </p:cNvCxnSpPr>
          <p:nvPr/>
        </p:nvCxnSpPr>
        <p:spPr bwMode="auto">
          <a:xfrm>
            <a:off x="5929884" y="3746566"/>
            <a:ext cx="763524" cy="14293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7" name="Straight Arrow Connector 106"/>
          <p:cNvCxnSpPr>
            <a:stCxn id="28" idx="3"/>
            <a:endCxn id="39" idx="1"/>
          </p:cNvCxnSpPr>
          <p:nvPr/>
        </p:nvCxnSpPr>
        <p:spPr bwMode="auto">
          <a:xfrm>
            <a:off x="5929884" y="3746566"/>
            <a:ext cx="763524" cy="6730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98450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7"/>
          <p:cNvSpPr txBox="1">
            <a:spLocks/>
          </p:cNvSpPr>
          <p:nvPr/>
        </p:nvSpPr>
        <p:spPr bwMode="auto">
          <a:xfrm>
            <a:off x="6513576" y="1229148"/>
            <a:ext cx="2456688" cy="52478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8513" indent="-1666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196975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87488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 defTabSz="914400"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sz="2000" b="1" u="sng" kern="0" dirty="0"/>
              <a:t>Planning Needs</a:t>
            </a:r>
          </a:p>
        </p:txBody>
      </p:sp>
      <p:sp>
        <p:nvSpPr>
          <p:cNvPr id="35" name="Content Placeholder 7"/>
          <p:cNvSpPr txBox="1">
            <a:spLocks/>
          </p:cNvSpPr>
          <p:nvPr/>
        </p:nvSpPr>
        <p:spPr bwMode="auto">
          <a:xfrm>
            <a:off x="121920" y="1228343"/>
            <a:ext cx="2663952" cy="52478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8513" indent="-1666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196975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87488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 defTabSz="914400"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sz="2000" b="1" u="sng" kern="0" dirty="0"/>
              <a:t>Technology Trends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04011"/>
            <a:ext cx="8595360" cy="805782"/>
          </a:xfrm>
        </p:spPr>
        <p:txBody>
          <a:bodyPr/>
          <a:lstStyle/>
          <a:p>
            <a:r>
              <a:rPr lang="en-US" dirty="0"/>
              <a:t>Emerging System Characteristics &amp; Planning Impacts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76956" y="1229149"/>
            <a:ext cx="3145536" cy="5247851"/>
          </a:xfrm>
          <a:ln w="25400">
            <a:noFill/>
          </a:ln>
        </p:spPr>
        <p:txBody>
          <a:bodyPr>
            <a:norm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2000" b="1" u="sng" dirty="0"/>
              <a:t>System Impacts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9564" y="1880843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Variability/Uncertainty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69564" y="2406645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Inverter Resources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69564" y="2924778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Gas System Interaction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9564" y="3454178"/>
            <a:ext cx="25603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Resource Characteristics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69564" y="4273216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Load Uncertainty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69564" y="4817004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T&amp;D Interactions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69564" y="5362375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2-Way Power Flow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69564" y="5907746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Displace Central Gen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56616" y="2206067"/>
            <a:ext cx="2194560" cy="7397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/>
              <a:t>Rush to Renewables </a:t>
            </a:r>
            <a:r>
              <a:rPr lang="en-US" b="1" dirty="0"/>
              <a:t>&amp; Gas</a:t>
            </a:r>
            <a:endParaRPr lang="en-US" sz="1600" b="1" dirty="0"/>
          </a:p>
        </p:txBody>
      </p:sp>
      <p:sp>
        <p:nvSpPr>
          <p:cNvPr id="33" name="Rounded Rectangle 32"/>
          <p:cNvSpPr/>
          <p:nvPr/>
        </p:nvSpPr>
        <p:spPr bwMode="auto">
          <a:xfrm>
            <a:off x="356616" y="3484233"/>
            <a:ext cx="2194560" cy="7397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/>
              <a:t>Customer Behavior</a:t>
            </a:r>
          </a:p>
          <a:p>
            <a:pPr algn="ctr">
              <a:spcBef>
                <a:spcPts val="600"/>
              </a:spcBef>
            </a:pPr>
            <a:r>
              <a:rPr lang="en-US" sz="1600" b="1" dirty="0"/>
              <a:t>&amp;</a:t>
            </a:r>
            <a:r>
              <a:rPr lang="en-US" sz="1600" b="1" dirty="0">
                <a:sym typeface="Wingdings" panose="05000000000000000000" pitchFamily="2" charset="2"/>
              </a:rPr>
              <a:t> “Prosumers”</a:t>
            </a:r>
            <a:endParaRPr lang="en-US" sz="1600" b="1" dirty="0"/>
          </a:p>
        </p:txBody>
      </p:sp>
      <p:sp>
        <p:nvSpPr>
          <p:cNvPr id="34" name="Rounded Rectangle 33"/>
          <p:cNvSpPr/>
          <p:nvPr/>
        </p:nvSpPr>
        <p:spPr bwMode="auto">
          <a:xfrm>
            <a:off x="356616" y="4762746"/>
            <a:ext cx="2194560" cy="7397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/>
              <a:t>Dist. Resources &amp; Automation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6693408" y="1848850"/>
            <a:ext cx="2103120" cy="5883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Load Forecast </a:t>
            </a:r>
            <a:br>
              <a:rPr lang="en-US" sz="16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Models</a:t>
            </a:r>
            <a:endParaRPr lang="en-US" sz="1600" b="1" dirty="0"/>
          </a:p>
        </p:txBody>
      </p:sp>
      <p:sp>
        <p:nvSpPr>
          <p:cNvPr id="37" name="Rounded Rectangle 36"/>
          <p:cNvSpPr/>
          <p:nvPr/>
        </p:nvSpPr>
        <p:spPr bwMode="auto">
          <a:xfrm>
            <a:off x="6693408" y="2607981"/>
            <a:ext cx="2103120" cy="5883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New Resource</a:t>
            </a:r>
            <a:br>
              <a:rPr lang="en-US" sz="16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Models</a:t>
            </a:r>
            <a:endParaRPr lang="en-US" sz="1600" b="1" dirty="0"/>
          </a:p>
        </p:txBody>
      </p:sp>
      <p:sp>
        <p:nvSpPr>
          <p:cNvPr id="38" name="Rounded Rectangle 37"/>
          <p:cNvSpPr/>
          <p:nvPr/>
        </p:nvSpPr>
        <p:spPr bwMode="auto">
          <a:xfrm>
            <a:off x="6693408" y="3367112"/>
            <a:ext cx="2103120" cy="5883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New Analytics</a:t>
            </a:r>
            <a:br>
              <a:rPr lang="en-US" sz="16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(incl. Probabilistic)</a:t>
            </a:r>
            <a:endParaRPr lang="en-US" sz="1600" b="1" dirty="0"/>
          </a:p>
        </p:txBody>
      </p:sp>
      <p:sp>
        <p:nvSpPr>
          <p:cNvPr id="39" name="Rounded Rectangle 38"/>
          <p:cNvSpPr/>
          <p:nvPr/>
        </p:nvSpPr>
        <p:spPr bwMode="auto">
          <a:xfrm>
            <a:off x="6693408" y="4125441"/>
            <a:ext cx="2103120" cy="5883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Operational Reliability</a:t>
            </a:r>
            <a:endParaRPr lang="en-US" sz="1600" b="1" dirty="0"/>
          </a:p>
        </p:txBody>
      </p:sp>
      <p:sp>
        <p:nvSpPr>
          <p:cNvPr id="40" name="Rounded Rectangle 39"/>
          <p:cNvSpPr/>
          <p:nvPr/>
        </p:nvSpPr>
        <p:spPr bwMode="auto">
          <a:xfrm>
            <a:off x="6693408" y="4881768"/>
            <a:ext cx="2103120" cy="5883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Non-Power System Interactions</a:t>
            </a:r>
            <a:endParaRPr lang="en-US" sz="1600" b="1" dirty="0"/>
          </a:p>
        </p:txBody>
      </p:sp>
      <p:sp>
        <p:nvSpPr>
          <p:cNvPr id="41" name="Rounded Rectangle 40"/>
          <p:cNvSpPr/>
          <p:nvPr/>
        </p:nvSpPr>
        <p:spPr bwMode="auto">
          <a:xfrm>
            <a:off x="6693408" y="5638095"/>
            <a:ext cx="2103120" cy="5883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T &amp; D System Interactions</a:t>
            </a:r>
            <a:endParaRPr lang="en-US" sz="1600" b="1" dirty="0"/>
          </a:p>
        </p:txBody>
      </p:sp>
      <p:cxnSp>
        <p:nvCxnSpPr>
          <p:cNvPr id="49" name="Straight Arrow Connector 48"/>
          <p:cNvCxnSpPr>
            <a:stCxn id="33" idx="3"/>
            <a:endCxn id="28" idx="1"/>
          </p:cNvCxnSpPr>
          <p:nvPr/>
        </p:nvCxnSpPr>
        <p:spPr bwMode="auto">
          <a:xfrm flipV="1">
            <a:off x="2551176" y="3746566"/>
            <a:ext cx="818388" cy="1075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1" name="Straight Arrow Connector 50"/>
          <p:cNvCxnSpPr>
            <a:stCxn id="33" idx="3"/>
            <a:endCxn id="29" idx="1"/>
          </p:cNvCxnSpPr>
          <p:nvPr/>
        </p:nvCxnSpPr>
        <p:spPr bwMode="auto">
          <a:xfrm>
            <a:off x="2551176" y="3854088"/>
            <a:ext cx="818388" cy="588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3" name="Straight Arrow Connector 52"/>
          <p:cNvCxnSpPr>
            <a:stCxn id="33" idx="3"/>
            <a:endCxn id="5" idx="1"/>
          </p:cNvCxnSpPr>
          <p:nvPr/>
        </p:nvCxnSpPr>
        <p:spPr bwMode="auto">
          <a:xfrm flipV="1">
            <a:off x="2551176" y="2050120"/>
            <a:ext cx="818388" cy="18039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5" name="Straight Arrow Connector 54"/>
          <p:cNvCxnSpPr>
            <a:stCxn id="33" idx="3"/>
            <a:endCxn id="30" idx="1"/>
          </p:cNvCxnSpPr>
          <p:nvPr/>
        </p:nvCxnSpPr>
        <p:spPr bwMode="auto">
          <a:xfrm>
            <a:off x="2551176" y="3854088"/>
            <a:ext cx="818388" cy="11321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7" name="Straight Arrow Connector 56"/>
          <p:cNvCxnSpPr>
            <a:stCxn id="33" idx="3"/>
            <a:endCxn id="31" idx="1"/>
          </p:cNvCxnSpPr>
          <p:nvPr/>
        </p:nvCxnSpPr>
        <p:spPr bwMode="auto">
          <a:xfrm>
            <a:off x="2551176" y="3854088"/>
            <a:ext cx="818388" cy="16775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9" name="Straight Arrow Connector 58"/>
          <p:cNvCxnSpPr>
            <a:stCxn id="33" idx="3"/>
            <a:endCxn id="32" idx="1"/>
          </p:cNvCxnSpPr>
          <p:nvPr/>
        </p:nvCxnSpPr>
        <p:spPr bwMode="auto">
          <a:xfrm>
            <a:off x="2551176" y="3854088"/>
            <a:ext cx="818388" cy="22229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1" name="Straight Arrow Connector 80"/>
          <p:cNvCxnSpPr>
            <a:stCxn id="5" idx="3"/>
            <a:endCxn id="36" idx="1"/>
          </p:cNvCxnSpPr>
          <p:nvPr/>
        </p:nvCxnSpPr>
        <p:spPr bwMode="auto">
          <a:xfrm>
            <a:off x="5929884" y="2050120"/>
            <a:ext cx="763524" cy="928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3" name="Straight Arrow Connector 82"/>
          <p:cNvCxnSpPr>
            <a:stCxn id="5" idx="3"/>
          </p:cNvCxnSpPr>
          <p:nvPr/>
        </p:nvCxnSpPr>
        <p:spPr bwMode="auto">
          <a:xfrm>
            <a:off x="5929884" y="2050120"/>
            <a:ext cx="763524" cy="8746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5" name="Straight Arrow Connector 84"/>
          <p:cNvCxnSpPr>
            <a:stCxn id="5" idx="3"/>
            <a:endCxn id="38" idx="1"/>
          </p:cNvCxnSpPr>
          <p:nvPr/>
        </p:nvCxnSpPr>
        <p:spPr bwMode="auto">
          <a:xfrm>
            <a:off x="5929884" y="2050120"/>
            <a:ext cx="763524" cy="16111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7" name="Straight Arrow Connector 86"/>
          <p:cNvCxnSpPr>
            <a:stCxn id="5" idx="3"/>
            <a:endCxn id="39" idx="1"/>
          </p:cNvCxnSpPr>
          <p:nvPr/>
        </p:nvCxnSpPr>
        <p:spPr bwMode="auto">
          <a:xfrm>
            <a:off x="5929884" y="2050120"/>
            <a:ext cx="763524" cy="23694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9" name="Straight Arrow Connector 98"/>
          <p:cNvCxnSpPr>
            <a:stCxn id="28" idx="3"/>
            <a:endCxn id="36" idx="1"/>
          </p:cNvCxnSpPr>
          <p:nvPr/>
        </p:nvCxnSpPr>
        <p:spPr bwMode="auto">
          <a:xfrm flipV="1">
            <a:off x="5929884" y="2143009"/>
            <a:ext cx="763524" cy="16035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1" name="Straight Arrow Connector 100"/>
          <p:cNvCxnSpPr>
            <a:stCxn id="28" idx="3"/>
          </p:cNvCxnSpPr>
          <p:nvPr/>
        </p:nvCxnSpPr>
        <p:spPr bwMode="auto">
          <a:xfrm flipV="1">
            <a:off x="5929884" y="2900931"/>
            <a:ext cx="763524" cy="8456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3" name="Straight Arrow Connector 102"/>
          <p:cNvCxnSpPr>
            <a:stCxn id="28" idx="3"/>
            <a:endCxn id="38" idx="1"/>
          </p:cNvCxnSpPr>
          <p:nvPr/>
        </p:nvCxnSpPr>
        <p:spPr bwMode="auto">
          <a:xfrm flipV="1">
            <a:off x="5929884" y="3661271"/>
            <a:ext cx="763524" cy="852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5" name="Straight Arrow Connector 104"/>
          <p:cNvCxnSpPr>
            <a:stCxn id="28" idx="3"/>
          </p:cNvCxnSpPr>
          <p:nvPr/>
        </p:nvCxnSpPr>
        <p:spPr bwMode="auto">
          <a:xfrm>
            <a:off x="5929884" y="3746566"/>
            <a:ext cx="763524" cy="14293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7" name="Straight Arrow Connector 106"/>
          <p:cNvCxnSpPr>
            <a:stCxn id="28" idx="3"/>
            <a:endCxn id="39" idx="1"/>
          </p:cNvCxnSpPr>
          <p:nvPr/>
        </p:nvCxnSpPr>
        <p:spPr bwMode="auto">
          <a:xfrm>
            <a:off x="5929884" y="3746566"/>
            <a:ext cx="763524" cy="6730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17" name="Straight Arrow Connector 116"/>
          <p:cNvCxnSpPr>
            <a:stCxn id="29" idx="3"/>
            <a:endCxn id="36" idx="1"/>
          </p:cNvCxnSpPr>
          <p:nvPr/>
        </p:nvCxnSpPr>
        <p:spPr bwMode="auto">
          <a:xfrm flipV="1">
            <a:off x="5929884" y="2143009"/>
            <a:ext cx="763524" cy="22994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19" name="Straight Arrow Connector 118"/>
          <p:cNvCxnSpPr>
            <a:stCxn id="29" idx="3"/>
            <a:endCxn id="38" idx="1"/>
          </p:cNvCxnSpPr>
          <p:nvPr/>
        </p:nvCxnSpPr>
        <p:spPr bwMode="auto">
          <a:xfrm flipV="1">
            <a:off x="5929884" y="3661271"/>
            <a:ext cx="763524" cy="7812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21" name="Straight Arrow Connector 120"/>
          <p:cNvCxnSpPr>
            <a:stCxn id="30" idx="3"/>
            <a:endCxn id="39" idx="1"/>
          </p:cNvCxnSpPr>
          <p:nvPr/>
        </p:nvCxnSpPr>
        <p:spPr bwMode="auto">
          <a:xfrm flipV="1">
            <a:off x="5929884" y="4419600"/>
            <a:ext cx="763524" cy="5666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23" name="Straight Arrow Connector 122"/>
          <p:cNvCxnSpPr>
            <a:stCxn id="30" idx="3"/>
            <a:endCxn id="41" idx="1"/>
          </p:cNvCxnSpPr>
          <p:nvPr/>
        </p:nvCxnSpPr>
        <p:spPr bwMode="auto">
          <a:xfrm>
            <a:off x="5929884" y="4986281"/>
            <a:ext cx="763524" cy="9459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25" name="Straight Arrow Connector 124"/>
          <p:cNvCxnSpPr>
            <a:stCxn id="31" idx="3"/>
            <a:endCxn id="39" idx="1"/>
          </p:cNvCxnSpPr>
          <p:nvPr/>
        </p:nvCxnSpPr>
        <p:spPr bwMode="auto">
          <a:xfrm flipV="1">
            <a:off x="5929884" y="4419600"/>
            <a:ext cx="763524" cy="11120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27" name="Straight Arrow Connector 126"/>
          <p:cNvCxnSpPr>
            <a:stCxn id="31" idx="3"/>
            <a:endCxn id="41" idx="1"/>
          </p:cNvCxnSpPr>
          <p:nvPr/>
        </p:nvCxnSpPr>
        <p:spPr bwMode="auto">
          <a:xfrm>
            <a:off x="5929884" y="5531652"/>
            <a:ext cx="763524" cy="4006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29" name="Straight Arrow Connector 128"/>
          <p:cNvCxnSpPr>
            <a:stCxn id="32" idx="3"/>
            <a:endCxn id="39" idx="1"/>
          </p:cNvCxnSpPr>
          <p:nvPr/>
        </p:nvCxnSpPr>
        <p:spPr bwMode="auto">
          <a:xfrm flipV="1">
            <a:off x="5929884" y="4419600"/>
            <a:ext cx="763524" cy="16574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57215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5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5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7"/>
          <p:cNvSpPr txBox="1">
            <a:spLocks/>
          </p:cNvSpPr>
          <p:nvPr/>
        </p:nvSpPr>
        <p:spPr bwMode="auto">
          <a:xfrm>
            <a:off x="6513576" y="1229148"/>
            <a:ext cx="2456688" cy="52478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8513" indent="-1666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196975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87488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 defTabSz="914400"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sz="2000" b="1" u="sng" kern="0" dirty="0"/>
              <a:t>Planning Needs</a:t>
            </a:r>
          </a:p>
        </p:txBody>
      </p:sp>
      <p:sp>
        <p:nvSpPr>
          <p:cNvPr id="35" name="Content Placeholder 7"/>
          <p:cNvSpPr txBox="1">
            <a:spLocks/>
          </p:cNvSpPr>
          <p:nvPr/>
        </p:nvSpPr>
        <p:spPr bwMode="auto">
          <a:xfrm>
            <a:off x="121920" y="1228343"/>
            <a:ext cx="2663952" cy="52478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8513" indent="-1666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196975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87488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 defTabSz="914400"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sz="2000" b="1" u="sng" kern="0" dirty="0"/>
              <a:t>Technology Trends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04011"/>
            <a:ext cx="8595360" cy="805782"/>
          </a:xfrm>
        </p:spPr>
        <p:txBody>
          <a:bodyPr/>
          <a:lstStyle/>
          <a:p>
            <a:r>
              <a:rPr lang="en-US" dirty="0"/>
              <a:t>Emerging System Characteristics &amp; Planning Impacts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76956" y="1229149"/>
            <a:ext cx="3145536" cy="5247851"/>
          </a:xfrm>
          <a:ln w="25400">
            <a:noFill/>
          </a:ln>
        </p:spPr>
        <p:txBody>
          <a:bodyPr>
            <a:norm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2000" b="1" u="sng" dirty="0"/>
              <a:t>System Impacts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9564" y="1880843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Variability/Uncertainty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69564" y="2406645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Inverter Resources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69564" y="2924778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Gas System Interaction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9564" y="3454178"/>
            <a:ext cx="25603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Resource Characteristics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69564" y="4273216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Load Uncertainty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69564" y="4817004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T&amp;D Interactions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69564" y="5362375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2-Way Power Flow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69564" y="5907746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Displace Central Gen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56616" y="2206067"/>
            <a:ext cx="2194560" cy="7397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/>
              <a:t>Rush to Renewables </a:t>
            </a:r>
            <a:r>
              <a:rPr lang="en-US" b="1" dirty="0"/>
              <a:t>&amp; Gas</a:t>
            </a:r>
            <a:endParaRPr lang="en-US" sz="1600" b="1" dirty="0"/>
          </a:p>
        </p:txBody>
      </p:sp>
      <p:sp>
        <p:nvSpPr>
          <p:cNvPr id="33" name="Rounded Rectangle 32"/>
          <p:cNvSpPr/>
          <p:nvPr/>
        </p:nvSpPr>
        <p:spPr bwMode="auto">
          <a:xfrm>
            <a:off x="356616" y="3484233"/>
            <a:ext cx="2194560" cy="7397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/>
              <a:t>Customer Behavior</a:t>
            </a:r>
          </a:p>
          <a:p>
            <a:pPr algn="ctr">
              <a:spcBef>
                <a:spcPts val="600"/>
              </a:spcBef>
            </a:pPr>
            <a:r>
              <a:rPr lang="en-US" sz="1600" b="1" dirty="0"/>
              <a:t>&amp;</a:t>
            </a:r>
            <a:r>
              <a:rPr lang="en-US" sz="1600" b="1" dirty="0">
                <a:sym typeface="Wingdings" panose="05000000000000000000" pitchFamily="2" charset="2"/>
              </a:rPr>
              <a:t> “Prosumers”</a:t>
            </a:r>
            <a:endParaRPr lang="en-US" sz="1600" b="1" dirty="0"/>
          </a:p>
        </p:txBody>
      </p:sp>
      <p:sp>
        <p:nvSpPr>
          <p:cNvPr id="34" name="Rounded Rectangle 33"/>
          <p:cNvSpPr/>
          <p:nvPr/>
        </p:nvSpPr>
        <p:spPr bwMode="auto">
          <a:xfrm>
            <a:off x="356616" y="4762746"/>
            <a:ext cx="2194560" cy="7397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/>
              <a:t>Dist. Resources &amp; Automation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6693408" y="1848850"/>
            <a:ext cx="2103120" cy="5883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Load Forecast </a:t>
            </a:r>
            <a:br>
              <a:rPr lang="en-US" sz="16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Models</a:t>
            </a:r>
            <a:endParaRPr lang="en-US" sz="1600" b="1" dirty="0"/>
          </a:p>
        </p:txBody>
      </p:sp>
      <p:sp>
        <p:nvSpPr>
          <p:cNvPr id="37" name="Rounded Rectangle 36"/>
          <p:cNvSpPr/>
          <p:nvPr/>
        </p:nvSpPr>
        <p:spPr bwMode="auto">
          <a:xfrm>
            <a:off x="6693408" y="2607981"/>
            <a:ext cx="2103120" cy="5883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New Resource</a:t>
            </a:r>
            <a:br>
              <a:rPr lang="en-US" sz="16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Models</a:t>
            </a:r>
            <a:endParaRPr lang="en-US" sz="1600" b="1" dirty="0"/>
          </a:p>
        </p:txBody>
      </p:sp>
      <p:sp>
        <p:nvSpPr>
          <p:cNvPr id="38" name="Rounded Rectangle 37"/>
          <p:cNvSpPr/>
          <p:nvPr/>
        </p:nvSpPr>
        <p:spPr bwMode="auto">
          <a:xfrm>
            <a:off x="6693408" y="3367112"/>
            <a:ext cx="2103120" cy="5883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New Analytics</a:t>
            </a:r>
            <a:br>
              <a:rPr lang="en-US" sz="16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(incl. Probabilistic)</a:t>
            </a:r>
            <a:endParaRPr lang="en-US" sz="1600" b="1" dirty="0"/>
          </a:p>
        </p:txBody>
      </p:sp>
      <p:sp>
        <p:nvSpPr>
          <p:cNvPr id="39" name="Rounded Rectangle 38"/>
          <p:cNvSpPr/>
          <p:nvPr/>
        </p:nvSpPr>
        <p:spPr bwMode="auto">
          <a:xfrm>
            <a:off x="6693408" y="4125441"/>
            <a:ext cx="2103120" cy="5883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Operational Reliability</a:t>
            </a:r>
            <a:endParaRPr lang="en-US" sz="1600" b="1" dirty="0"/>
          </a:p>
        </p:txBody>
      </p:sp>
      <p:sp>
        <p:nvSpPr>
          <p:cNvPr id="40" name="Rounded Rectangle 39"/>
          <p:cNvSpPr/>
          <p:nvPr/>
        </p:nvSpPr>
        <p:spPr bwMode="auto">
          <a:xfrm>
            <a:off x="6693408" y="4881768"/>
            <a:ext cx="2103120" cy="5883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Non-Power System Interactions</a:t>
            </a:r>
            <a:endParaRPr lang="en-US" sz="1600" b="1" dirty="0"/>
          </a:p>
        </p:txBody>
      </p:sp>
      <p:sp>
        <p:nvSpPr>
          <p:cNvPr id="41" name="Rounded Rectangle 40"/>
          <p:cNvSpPr/>
          <p:nvPr/>
        </p:nvSpPr>
        <p:spPr bwMode="auto">
          <a:xfrm>
            <a:off x="6693408" y="5638095"/>
            <a:ext cx="2103120" cy="5883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T &amp; D System Interactions</a:t>
            </a:r>
            <a:endParaRPr lang="en-US" sz="1600" b="1" dirty="0"/>
          </a:p>
        </p:txBody>
      </p:sp>
      <p:cxnSp>
        <p:nvCxnSpPr>
          <p:cNvPr id="61" name="Straight Arrow Connector 60"/>
          <p:cNvCxnSpPr>
            <a:stCxn id="34" idx="3"/>
          </p:cNvCxnSpPr>
          <p:nvPr/>
        </p:nvCxnSpPr>
        <p:spPr bwMode="auto">
          <a:xfrm flipV="1">
            <a:off x="2551176" y="2067226"/>
            <a:ext cx="818388" cy="30653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3" name="Straight Arrow Connector 62"/>
          <p:cNvCxnSpPr>
            <a:endCxn id="27" idx="1"/>
          </p:cNvCxnSpPr>
          <p:nvPr/>
        </p:nvCxnSpPr>
        <p:spPr bwMode="auto">
          <a:xfrm flipV="1">
            <a:off x="2551176" y="3094055"/>
            <a:ext cx="818388" cy="20490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5" name="Straight Arrow Connector 64"/>
          <p:cNvCxnSpPr>
            <a:stCxn id="34" idx="3"/>
            <a:endCxn id="28" idx="1"/>
          </p:cNvCxnSpPr>
          <p:nvPr/>
        </p:nvCxnSpPr>
        <p:spPr bwMode="auto">
          <a:xfrm flipV="1">
            <a:off x="2551176" y="3746566"/>
            <a:ext cx="818388" cy="13860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7" name="Straight Arrow Connector 66"/>
          <p:cNvCxnSpPr>
            <a:endCxn id="29" idx="1"/>
          </p:cNvCxnSpPr>
          <p:nvPr/>
        </p:nvCxnSpPr>
        <p:spPr bwMode="auto">
          <a:xfrm flipV="1">
            <a:off x="2551176" y="4442493"/>
            <a:ext cx="818388" cy="7072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9" name="Straight Arrow Connector 68"/>
          <p:cNvCxnSpPr>
            <a:stCxn id="34" idx="3"/>
            <a:endCxn id="30" idx="1"/>
          </p:cNvCxnSpPr>
          <p:nvPr/>
        </p:nvCxnSpPr>
        <p:spPr bwMode="auto">
          <a:xfrm flipV="1">
            <a:off x="2551176" y="4986281"/>
            <a:ext cx="818388" cy="1463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1" name="Straight Arrow Connector 70"/>
          <p:cNvCxnSpPr>
            <a:stCxn id="34" idx="3"/>
            <a:endCxn id="31" idx="1"/>
          </p:cNvCxnSpPr>
          <p:nvPr/>
        </p:nvCxnSpPr>
        <p:spPr bwMode="auto">
          <a:xfrm>
            <a:off x="2551176" y="5132601"/>
            <a:ext cx="818388" cy="3990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3" name="Straight Arrow Connector 72"/>
          <p:cNvCxnSpPr>
            <a:endCxn id="32" idx="1"/>
          </p:cNvCxnSpPr>
          <p:nvPr/>
        </p:nvCxnSpPr>
        <p:spPr bwMode="auto">
          <a:xfrm>
            <a:off x="2551176" y="5149707"/>
            <a:ext cx="818388" cy="9273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9" name="Straight Arrow Connector 78"/>
          <p:cNvCxnSpPr>
            <a:stCxn id="34" idx="3"/>
            <a:endCxn id="26" idx="1"/>
          </p:cNvCxnSpPr>
          <p:nvPr/>
        </p:nvCxnSpPr>
        <p:spPr bwMode="auto">
          <a:xfrm flipV="1">
            <a:off x="2551176" y="2575922"/>
            <a:ext cx="818388" cy="25566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1" name="Straight Arrow Connector 80"/>
          <p:cNvCxnSpPr>
            <a:stCxn id="5" idx="3"/>
            <a:endCxn id="36" idx="1"/>
          </p:cNvCxnSpPr>
          <p:nvPr/>
        </p:nvCxnSpPr>
        <p:spPr bwMode="auto">
          <a:xfrm>
            <a:off x="5929884" y="2050120"/>
            <a:ext cx="763524" cy="928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3" name="Straight Arrow Connector 82"/>
          <p:cNvCxnSpPr>
            <a:stCxn id="5" idx="3"/>
          </p:cNvCxnSpPr>
          <p:nvPr/>
        </p:nvCxnSpPr>
        <p:spPr bwMode="auto">
          <a:xfrm>
            <a:off x="5929884" y="2050120"/>
            <a:ext cx="763524" cy="8746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5" name="Straight Arrow Connector 84"/>
          <p:cNvCxnSpPr>
            <a:stCxn id="5" idx="3"/>
            <a:endCxn id="38" idx="1"/>
          </p:cNvCxnSpPr>
          <p:nvPr/>
        </p:nvCxnSpPr>
        <p:spPr bwMode="auto">
          <a:xfrm>
            <a:off x="5929884" y="2050120"/>
            <a:ext cx="763524" cy="16111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7" name="Straight Arrow Connector 86"/>
          <p:cNvCxnSpPr>
            <a:stCxn id="5" idx="3"/>
            <a:endCxn id="39" idx="1"/>
          </p:cNvCxnSpPr>
          <p:nvPr/>
        </p:nvCxnSpPr>
        <p:spPr bwMode="auto">
          <a:xfrm>
            <a:off x="5929884" y="2050120"/>
            <a:ext cx="763524" cy="23694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9" name="Straight Arrow Connector 88"/>
          <p:cNvCxnSpPr>
            <a:stCxn id="26" idx="3"/>
            <a:endCxn id="37" idx="1"/>
          </p:cNvCxnSpPr>
          <p:nvPr/>
        </p:nvCxnSpPr>
        <p:spPr bwMode="auto">
          <a:xfrm>
            <a:off x="5929884" y="2575922"/>
            <a:ext cx="763524" cy="3262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1" name="Straight Arrow Connector 90"/>
          <p:cNvCxnSpPr>
            <a:stCxn id="26" idx="3"/>
            <a:endCxn id="39" idx="1"/>
          </p:cNvCxnSpPr>
          <p:nvPr/>
        </p:nvCxnSpPr>
        <p:spPr bwMode="auto">
          <a:xfrm>
            <a:off x="5929884" y="2575922"/>
            <a:ext cx="763524" cy="18436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3" name="Straight Arrow Connector 92"/>
          <p:cNvCxnSpPr>
            <a:stCxn id="27" idx="3"/>
            <a:endCxn id="37" idx="1"/>
          </p:cNvCxnSpPr>
          <p:nvPr/>
        </p:nvCxnSpPr>
        <p:spPr bwMode="auto">
          <a:xfrm flipV="1">
            <a:off x="5929884" y="2902140"/>
            <a:ext cx="763524" cy="1919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5" name="Straight Arrow Connector 94"/>
          <p:cNvCxnSpPr>
            <a:stCxn id="27" idx="3"/>
            <a:endCxn id="39" idx="1"/>
          </p:cNvCxnSpPr>
          <p:nvPr/>
        </p:nvCxnSpPr>
        <p:spPr bwMode="auto">
          <a:xfrm>
            <a:off x="5929884" y="3094055"/>
            <a:ext cx="763524" cy="13255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7" name="Straight Arrow Connector 96"/>
          <p:cNvCxnSpPr>
            <a:stCxn id="27" idx="3"/>
            <a:endCxn id="40" idx="1"/>
          </p:cNvCxnSpPr>
          <p:nvPr/>
        </p:nvCxnSpPr>
        <p:spPr bwMode="auto">
          <a:xfrm>
            <a:off x="5929884" y="3094055"/>
            <a:ext cx="763524" cy="20818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9" name="Straight Arrow Connector 98"/>
          <p:cNvCxnSpPr>
            <a:stCxn id="28" idx="3"/>
            <a:endCxn id="36" idx="1"/>
          </p:cNvCxnSpPr>
          <p:nvPr/>
        </p:nvCxnSpPr>
        <p:spPr bwMode="auto">
          <a:xfrm flipV="1">
            <a:off x="5929884" y="2143009"/>
            <a:ext cx="763524" cy="16035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1" name="Straight Arrow Connector 100"/>
          <p:cNvCxnSpPr>
            <a:stCxn id="28" idx="3"/>
          </p:cNvCxnSpPr>
          <p:nvPr/>
        </p:nvCxnSpPr>
        <p:spPr bwMode="auto">
          <a:xfrm flipV="1">
            <a:off x="5929884" y="2900931"/>
            <a:ext cx="763524" cy="8456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3" name="Straight Arrow Connector 102"/>
          <p:cNvCxnSpPr>
            <a:stCxn id="28" idx="3"/>
            <a:endCxn id="38" idx="1"/>
          </p:cNvCxnSpPr>
          <p:nvPr/>
        </p:nvCxnSpPr>
        <p:spPr bwMode="auto">
          <a:xfrm flipV="1">
            <a:off x="5929884" y="3661271"/>
            <a:ext cx="763524" cy="852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5" name="Straight Arrow Connector 104"/>
          <p:cNvCxnSpPr>
            <a:stCxn id="28" idx="3"/>
          </p:cNvCxnSpPr>
          <p:nvPr/>
        </p:nvCxnSpPr>
        <p:spPr bwMode="auto">
          <a:xfrm>
            <a:off x="5929884" y="3746566"/>
            <a:ext cx="763524" cy="14293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7" name="Straight Arrow Connector 106"/>
          <p:cNvCxnSpPr>
            <a:stCxn id="28" idx="3"/>
            <a:endCxn id="39" idx="1"/>
          </p:cNvCxnSpPr>
          <p:nvPr/>
        </p:nvCxnSpPr>
        <p:spPr bwMode="auto">
          <a:xfrm>
            <a:off x="5929884" y="3746566"/>
            <a:ext cx="763524" cy="6730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17" name="Straight Arrow Connector 116"/>
          <p:cNvCxnSpPr>
            <a:stCxn id="29" idx="3"/>
            <a:endCxn id="36" idx="1"/>
          </p:cNvCxnSpPr>
          <p:nvPr/>
        </p:nvCxnSpPr>
        <p:spPr bwMode="auto">
          <a:xfrm flipV="1">
            <a:off x="5929884" y="2143009"/>
            <a:ext cx="763524" cy="22994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19" name="Straight Arrow Connector 118"/>
          <p:cNvCxnSpPr>
            <a:stCxn id="29" idx="3"/>
            <a:endCxn id="38" idx="1"/>
          </p:cNvCxnSpPr>
          <p:nvPr/>
        </p:nvCxnSpPr>
        <p:spPr bwMode="auto">
          <a:xfrm flipV="1">
            <a:off x="5929884" y="3661271"/>
            <a:ext cx="763524" cy="7812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21" name="Straight Arrow Connector 120"/>
          <p:cNvCxnSpPr>
            <a:stCxn id="30" idx="3"/>
            <a:endCxn id="39" idx="1"/>
          </p:cNvCxnSpPr>
          <p:nvPr/>
        </p:nvCxnSpPr>
        <p:spPr bwMode="auto">
          <a:xfrm flipV="1">
            <a:off x="5929884" y="4419600"/>
            <a:ext cx="763524" cy="5666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23" name="Straight Arrow Connector 122"/>
          <p:cNvCxnSpPr>
            <a:stCxn id="30" idx="3"/>
            <a:endCxn id="41" idx="1"/>
          </p:cNvCxnSpPr>
          <p:nvPr/>
        </p:nvCxnSpPr>
        <p:spPr bwMode="auto">
          <a:xfrm>
            <a:off x="5929884" y="4986281"/>
            <a:ext cx="763524" cy="9459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25" name="Straight Arrow Connector 124"/>
          <p:cNvCxnSpPr>
            <a:stCxn id="31" idx="3"/>
            <a:endCxn id="39" idx="1"/>
          </p:cNvCxnSpPr>
          <p:nvPr/>
        </p:nvCxnSpPr>
        <p:spPr bwMode="auto">
          <a:xfrm flipV="1">
            <a:off x="5929884" y="4419600"/>
            <a:ext cx="763524" cy="11120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27" name="Straight Arrow Connector 126"/>
          <p:cNvCxnSpPr>
            <a:stCxn id="31" idx="3"/>
            <a:endCxn id="41" idx="1"/>
          </p:cNvCxnSpPr>
          <p:nvPr/>
        </p:nvCxnSpPr>
        <p:spPr bwMode="auto">
          <a:xfrm>
            <a:off x="5929884" y="5531652"/>
            <a:ext cx="763524" cy="4006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29" name="Straight Arrow Connector 128"/>
          <p:cNvCxnSpPr>
            <a:stCxn id="32" idx="3"/>
            <a:endCxn id="39" idx="1"/>
          </p:cNvCxnSpPr>
          <p:nvPr/>
        </p:nvCxnSpPr>
        <p:spPr bwMode="auto">
          <a:xfrm flipV="1">
            <a:off x="5929884" y="4419600"/>
            <a:ext cx="763524" cy="16574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98889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7"/>
          <p:cNvSpPr txBox="1">
            <a:spLocks/>
          </p:cNvSpPr>
          <p:nvPr/>
        </p:nvSpPr>
        <p:spPr bwMode="auto">
          <a:xfrm>
            <a:off x="6513576" y="1229148"/>
            <a:ext cx="2456688" cy="52478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8513" indent="-1666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196975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87488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 defTabSz="914400"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sz="2000" b="1" u="sng" kern="0" dirty="0"/>
              <a:t>Planning Needs</a:t>
            </a:r>
          </a:p>
        </p:txBody>
      </p:sp>
      <p:sp>
        <p:nvSpPr>
          <p:cNvPr id="35" name="Content Placeholder 7"/>
          <p:cNvSpPr txBox="1">
            <a:spLocks/>
          </p:cNvSpPr>
          <p:nvPr/>
        </p:nvSpPr>
        <p:spPr bwMode="auto">
          <a:xfrm>
            <a:off x="121920" y="1228343"/>
            <a:ext cx="2663952" cy="52478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8513" indent="-1666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196975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87488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 defTabSz="914400"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sz="2000" b="1" u="sng" kern="0" dirty="0"/>
              <a:t>Technology Trends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04011"/>
            <a:ext cx="8595360" cy="805782"/>
          </a:xfrm>
        </p:spPr>
        <p:txBody>
          <a:bodyPr/>
          <a:lstStyle/>
          <a:p>
            <a:r>
              <a:rPr lang="en-US" dirty="0"/>
              <a:t>Emerging System Characteristics &amp; Planning Impacts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76956" y="1229149"/>
            <a:ext cx="3145536" cy="5247851"/>
          </a:xfrm>
          <a:ln w="25400">
            <a:noFill/>
          </a:ln>
        </p:spPr>
        <p:txBody>
          <a:bodyPr>
            <a:norm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2000" b="1" u="sng" dirty="0"/>
              <a:t>System Impacts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9564" y="1880843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Variability/Uncertainty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69564" y="2406645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Inverter Resources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69564" y="2924778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Gas System Interaction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9564" y="3454178"/>
            <a:ext cx="25603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Resource Characteristics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69564" y="4273216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Load Uncertainty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69564" y="4817004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T&amp;D Interactions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69564" y="5362375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2-Way Power Flow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69564" y="5907746"/>
            <a:ext cx="256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Displace Central Gen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56616" y="2206067"/>
            <a:ext cx="2194560" cy="7397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/>
              <a:t>Rush to Renewables </a:t>
            </a:r>
            <a:r>
              <a:rPr lang="en-US" b="1" dirty="0"/>
              <a:t>&amp; Gas</a:t>
            </a:r>
            <a:endParaRPr lang="en-US" sz="1600" b="1" dirty="0"/>
          </a:p>
        </p:txBody>
      </p:sp>
      <p:sp>
        <p:nvSpPr>
          <p:cNvPr id="33" name="Rounded Rectangle 32"/>
          <p:cNvSpPr/>
          <p:nvPr/>
        </p:nvSpPr>
        <p:spPr bwMode="auto">
          <a:xfrm>
            <a:off x="356616" y="3484233"/>
            <a:ext cx="2194560" cy="7397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/>
              <a:t>Customer Behavior</a:t>
            </a:r>
          </a:p>
          <a:p>
            <a:pPr algn="ctr">
              <a:spcBef>
                <a:spcPts val="600"/>
              </a:spcBef>
            </a:pPr>
            <a:r>
              <a:rPr lang="en-US" sz="1600" b="1" dirty="0"/>
              <a:t>&amp;</a:t>
            </a:r>
            <a:r>
              <a:rPr lang="en-US" sz="1600" b="1" dirty="0">
                <a:sym typeface="Wingdings" panose="05000000000000000000" pitchFamily="2" charset="2"/>
              </a:rPr>
              <a:t> “Prosumers”</a:t>
            </a:r>
            <a:endParaRPr lang="en-US" sz="1600" b="1" dirty="0"/>
          </a:p>
        </p:txBody>
      </p:sp>
      <p:sp>
        <p:nvSpPr>
          <p:cNvPr id="34" name="Rounded Rectangle 33"/>
          <p:cNvSpPr/>
          <p:nvPr/>
        </p:nvSpPr>
        <p:spPr bwMode="auto">
          <a:xfrm>
            <a:off x="356616" y="4762746"/>
            <a:ext cx="2194560" cy="7397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/>
              <a:t>Dist. Resources &amp; Automation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6693408" y="1848850"/>
            <a:ext cx="2103120" cy="5883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Load Forecast </a:t>
            </a:r>
            <a:br>
              <a:rPr lang="en-US" sz="16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Models</a:t>
            </a:r>
            <a:endParaRPr lang="en-US" sz="1600" b="1" dirty="0"/>
          </a:p>
        </p:txBody>
      </p:sp>
      <p:sp>
        <p:nvSpPr>
          <p:cNvPr id="37" name="Rounded Rectangle 36"/>
          <p:cNvSpPr/>
          <p:nvPr/>
        </p:nvSpPr>
        <p:spPr bwMode="auto">
          <a:xfrm>
            <a:off x="6693408" y="2607981"/>
            <a:ext cx="2103120" cy="5883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New Resource</a:t>
            </a:r>
            <a:br>
              <a:rPr lang="en-US" sz="16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Models</a:t>
            </a:r>
            <a:endParaRPr lang="en-US" sz="1600" b="1" dirty="0"/>
          </a:p>
        </p:txBody>
      </p:sp>
      <p:sp>
        <p:nvSpPr>
          <p:cNvPr id="38" name="Rounded Rectangle 37"/>
          <p:cNvSpPr/>
          <p:nvPr/>
        </p:nvSpPr>
        <p:spPr bwMode="auto">
          <a:xfrm>
            <a:off x="6693408" y="3367112"/>
            <a:ext cx="2103120" cy="5883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New Analytics</a:t>
            </a:r>
            <a:br>
              <a:rPr lang="en-US" sz="16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(incl. Probabilistic)</a:t>
            </a:r>
            <a:endParaRPr lang="en-US" sz="1600" b="1" dirty="0"/>
          </a:p>
        </p:txBody>
      </p:sp>
      <p:sp>
        <p:nvSpPr>
          <p:cNvPr id="39" name="Rounded Rectangle 38"/>
          <p:cNvSpPr/>
          <p:nvPr/>
        </p:nvSpPr>
        <p:spPr bwMode="auto">
          <a:xfrm>
            <a:off x="6693408" y="4125441"/>
            <a:ext cx="2103120" cy="5883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Operational Reliability</a:t>
            </a:r>
            <a:endParaRPr lang="en-US" sz="1600" b="1" dirty="0"/>
          </a:p>
        </p:txBody>
      </p:sp>
      <p:sp>
        <p:nvSpPr>
          <p:cNvPr id="40" name="Rounded Rectangle 39"/>
          <p:cNvSpPr/>
          <p:nvPr/>
        </p:nvSpPr>
        <p:spPr bwMode="auto">
          <a:xfrm>
            <a:off x="6693408" y="4881768"/>
            <a:ext cx="2103120" cy="5883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Non-Power System Interactions</a:t>
            </a:r>
            <a:endParaRPr lang="en-US" sz="1600" b="1" dirty="0"/>
          </a:p>
        </p:txBody>
      </p:sp>
      <p:sp>
        <p:nvSpPr>
          <p:cNvPr id="41" name="Rounded Rectangle 40"/>
          <p:cNvSpPr/>
          <p:nvPr/>
        </p:nvSpPr>
        <p:spPr bwMode="auto">
          <a:xfrm>
            <a:off x="6693408" y="5638095"/>
            <a:ext cx="2103120" cy="5883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T &amp; D System Interactions</a:t>
            </a:r>
            <a:endParaRPr lang="en-US" sz="1600" b="1" dirty="0"/>
          </a:p>
        </p:txBody>
      </p:sp>
      <p:cxnSp>
        <p:nvCxnSpPr>
          <p:cNvPr id="12" name="Straight Arrow Connector 11"/>
          <p:cNvCxnSpPr>
            <a:stCxn id="6" idx="3"/>
            <a:endCxn id="5" idx="1"/>
          </p:cNvCxnSpPr>
          <p:nvPr/>
        </p:nvCxnSpPr>
        <p:spPr bwMode="auto">
          <a:xfrm flipV="1">
            <a:off x="2551176" y="2050120"/>
            <a:ext cx="818388" cy="5258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3" name="Straight Arrow Connector 42"/>
          <p:cNvCxnSpPr>
            <a:stCxn id="6" idx="3"/>
            <a:endCxn id="26" idx="1"/>
          </p:cNvCxnSpPr>
          <p:nvPr/>
        </p:nvCxnSpPr>
        <p:spPr bwMode="auto">
          <a:xfrm>
            <a:off x="2551176" y="2575922"/>
            <a:ext cx="8183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5" name="Straight Arrow Connector 44"/>
          <p:cNvCxnSpPr>
            <a:endCxn id="27" idx="1"/>
          </p:cNvCxnSpPr>
          <p:nvPr/>
        </p:nvCxnSpPr>
        <p:spPr bwMode="auto">
          <a:xfrm>
            <a:off x="2551176" y="2575922"/>
            <a:ext cx="818388" cy="5181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7" name="Straight Arrow Connector 46"/>
          <p:cNvCxnSpPr>
            <a:endCxn id="28" idx="1"/>
          </p:cNvCxnSpPr>
          <p:nvPr/>
        </p:nvCxnSpPr>
        <p:spPr bwMode="auto">
          <a:xfrm>
            <a:off x="2551176" y="2607981"/>
            <a:ext cx="818388" cy="11385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9" name="Straight Arrow Connector 48"/>
          <p:cNvCxnSpPr>
            <a:stCxn id="33" idx="3"/>
            <a:endCxn id="28" idx="1"/>
          </p:cNvCxnSpPr>
          <p:nvPr/>
        </p:nvCxnSpPr>
        <p:spPr bwMode="auto">
          <a:xfrm flipV="1">
            <a:off x="2551176" y="3746566"/>
            <a:ext cx="818388" cy="1075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1" name="Straight Arrow Connector 50"/>
          <p:cNvCxnSpPr>
            <a:stCxn id="33" idx="3"/>
            <a:endCxn id="29" idx="1"/>
          </p:cNvCxnSpPr>
          <p:nvPr/>
        </p:nvCxnSpPr>
        <p:spPr bwMode="auto">
          <a:xfrm>
            <a:off x="2551176" y="3854088"/>
            <a:ext cx="818388" cy="588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3" name="Straight Arrow Connector 52"/>
          <p:cNvCxnSpPr>
            <a:stCxn id="33" idx="3"/>
            <a:endCxn id="5" idx="1"/>
          </p:cNvCxnSpPr>
          <p:nvPr/>
        </p:nvCxnSpPr>
        <p:spPr bwMode="auto">
          <a:xfrm flipV="1">
            <a:off x="2551176" y="2050120"/>
            <a:ext cx="818388" cy="18039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5" name="Straight Arrow Connector 54"/>
          <p:cNvCxnSpPr>
            <a:stCxn id="33" idx="3"/>
            <a:endCxn id="30" idx="1"/>
          </p:cNvCxnSpPr>
          <p:nvPr/>
        </p:nvCxnSpPr>
        <p:spPr bwMode="auto">
          <a:xfrm>
            <a:off x="2551176" y="3854088"/>
            <a:ext cx="818388" cy="11321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7" name="Straight Arrow Connector 56"/>
          <p:cNvCxnSpPr>
            <a:stCxn id="33" idx="3"/>
            <a:endCxn id="31" idx="1"/>
          </p:cNvCxnSpPr>
          <p:nvPr/>
        </p:nvCxnSpPr>
        <p:spPr bwMode="auto">
          <a:xfrm>
            <a:off x="2551176" y="3854088"/>
            <a:ext cx="818388" cy="16775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9" name="Straight Arrow Connector 58"/>
          <p:cNvCxnSpPr>
            <a:stCxn id="33" idx="3"/>
            <a:endCxn id="32" idx="1"/>
          </p:cNvCxnSpPr>
          <p:nvPr/>
        </p:nvCxnSpPr>
        <p:spPr bwMode="auto">
          <a:xfrm>
            <a:off x="2551176" y="3854088"/>
            <a:ext cx="818388" cy="22229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1" name="Straight Arrow Connector 60"/>
          <p:cNvCxnSpPr>
            <a:stCxn id="34" idx="3"/>
          </p:cNvCxnSpPr>
          <p:nvPr/>
        </p:nvCxnSpPr>
        <p:spPr bwMode="auto">
          <a:xfrm flipV="1">
            <a:off x="2551176" y="2067226"/>
            <a:ext cx="818388" cy="30653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3" name="Straight Arrow Connector 62"/>
          <p:cNvCxnSpPr>
            <a:endCxn id="27" idx="1"/>
          </p:cNvCxnSpPr>
          <p:nvPr/>
        </p:nvCxnSpPr>
        <p:spPr bwMode="auto">
          <a:xfrm flipV="1">
            <a:off x="2551176" y="3094055"/>
            <a:ext cx="818388" cy="20490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5" name="Straight Arrow Connector 64"/>
          <p:cNvCxnSpPr>
            <a:stCxn id="34" idx="3"/>
            <a:endCxn id="28" idx="1"/>
          </p:cNvCxnSpPr>
          <p:nvPr/>
        </p:nvCxnSpPr>
        <p:spPr bwMode="auto">
          <a:xfrm flipV="1">
            <a:off x="2551176" y="3746566"/>
            <a:ext cx="818388" cy="13860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7" name="Straight Arrow Connector 66"/>
          <p:cNvCxnSpPr>
            <a:endCxn id="29" idx="1"/>
          </p:cNvCxnSpPr>
          <p:nvPr/>
        </p:nvCxnSpPr>
        <p:spPr bwMode="auto">
          <a:xfrm flipV="1">
            <a:off x="2551176" y="4442493"/>
            <a:ext cx="818388" cy="7072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9" name="Straight Arrow Connector 68"/>
          <p:cNvCxnSpPr>
            <a:stCxn id="34" idx="3"/>
            <a:endCxn id="30" idx="1"/>
          </p:cNvCxnSpPr>
          <p:nvPr/>
        </p:nvCxnSpPr>
        <p:spPr bwMode="auto">
          <a:xfrm flipV="1">
            <a:off x="2551176" y="4986281"/>
            <a:ext cx="818388" cy="1463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1" name="Straight Arrow Connector 70"/>
          <p:cNvCxnSpPr>
            <a:stCxn id="34" idx="3"/>
            <a:endCxn id="31" idx="1"/>
          </p:cNvCxnSpPr>
          <p:nvPr/>
        </p:nvCxnSpPr>
        <p:spPr bwMode="auto">
          <a:xfrm>
            <a:off x="2551176" y="5132601"/>
            <a:ext cx="818388" cy="3990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3" name="Straight Arrow Connector 72"/>
          <p:cNvCxnSpPr>
            <a:endCxn id="32" idx="1"/>
          </p:cNvCxnSpPr>
          <p:nvPr/>
        </p:nvCxnSpPr>
        <p:spPr bwMode="auto">
          <a:xfrm>
            <a:off x="2551176" y="5149707"/>
            <a:ext cx="818388" cy="9273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9" name="Straight Arrow Connector 78"/>
          <p:cNvCxnSpPr>
            <a:stCxn id="34" idx="3"/>
            <a:endCxn id="26" idx="1"/>
          </p:cNvCxnSpPr>
          <p:nvPr/>
        </p:nvCxnSpPr>
        <p:spPr bwMode="auto">
          <a:xfrm flipV="1">
            <a:off x="2551176" y="2575922"/>
            <a:ext cx="818388" cy="25566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1" name="Straight Arrow Connector 80"/>
          <p:cNvCxnSpPr>
            <a:stCxn id="5" idx="3"/>
            <a:endCxn id="36" idx="1"/>
          </p:cNvCxnSpPr>
          <p:nvPr/>
        </p:nvCxnSpPr>
        <p:spPr bwMode="auto">
          <a:xfrm>
            <a:off x="5929884" y="2050120"/>
            <a:ext cx="763524" cy="928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3" name="Straight Arrow Connector 82"/>
          <p:cNvCxnSpPr>
            <a:stCxn id="5" idx="3"/>
          </p:cNvCxnSpPr>
          <p:nvPr/>
        </p:nvCxnSpPr>
        <p:spPr bwMode="auto">
          <a:xfrm>
            <a:off x="5929884" y="2050120"/>
            <a:ext cx="763524" cy="8746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5" name="Straight Arrow Connector 84"/>
          <p:cNvCxnSpPr>
            <a:stCxn id="5" idx="3"/>
            <a:endCxn id="38" idx="1"/>
          </p:cNvCxnSpPr>
          <p:nvPr/>
        </p:nvCxnSpPr>
        <p:spPr bwMode="auto">
          <a:xfrm>
            <a:off x="5929884" y="2050120"/>
            <a:ext cx="763524" cy="16111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7" name="Straight Arrow Connector 86"/>
          <p:cNvCxnSpPr>
            <a:stCxn id="5" idx="3"/>
            <a:endCxn id="39" idx="1"/>
          </p:cNvCxnSpPr>
          <p:nvPr/>
        </p:nvCxnSpPr>
        <p:spPr bwMode="auto">
          <a:xfrm>
            <a:off x="5929884" y="2050120"/>
            <a:ext cx="763524" cy="23694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9" name="Straight Arrow Connector 88"/>
          <p:cNvCxnSpPr>
            <a:stCxn id="26" idx="3"/>
            <a:endCxn id="37" idx="1"/>
          </p:cNvCxnSpPr>
          <p:nvPr/>
        </p:nvCxnSpPr>
        <p:spPr bwMode="auto">
          <a:xfrm>
            <a:off x="5929884" y="2575922"/>
            <a:ext cx="763524" cy="3262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1" name="Straight Arrow Connector 90"/>
          <p:cNvCxnSpPr>
            <a:stCxn id="26" idx="3"/>
            <a:endCxn id="39" idx="1"/>
          </p:cNvCxnSpPr>
          <p:nvPr/>
        </p:nvCxnSpPr>
        <p:spPr bwMode="auto">
          <a:xfrm>
            <a:off x="5929884" y="2575922"/>
            <a:ext cx="763524" cy="18436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3" name="Straight Arrow Connector 92"/>
          <p:cNvCxnSpPr>
            <a:stCxn id="27" idx="3"/>
            <a:endCxn id="37" idx="1"/>
          </p:cNvCxnSpPr>
          <p:nvPr/>
        </p:nvCxnSpPr>
        <p:spPr bwMode="auto">
          <a:xfrm flipV="1">
            <a:off x="5929884" y="2902140"/>
            <a:ext cx="763524" cy="1919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5" name="Straight Arrow Connector 94"/>
          <p:cNvCxnSpPr>
            <a:stCxn id="27" idx="3"/>
            <a:endCxn id="39" idx="1"/>
          </p:cNvCxnSpPr>
          <p:nvPr/>
        </p:nvCxnSpPr>
        <p:spPr bwMode="auto">
          <a:xfrm>
            <a:off x="5929884" y="3094055"/>
            <a:ext cx="763524" cy="13255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7" name="Straight Arrow Connector 96"/>
          <p:cNvCxnSpPr>
            <a:stCxn id="27" idx="3"/>
            <a:endCxn id="40" idx="1"/>
          </p:cNvCxnSpPr>
          <p:nvPr/>
        </p:nvCxnSpPr>
        <p:spPr bwMode="auto">
          <a:xfrm>
            <a:off x="5929884" y="3094055"/>
            <a:ext cx="763524" cy="20818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9" name="Straight Arrow Connector 98"/>
          <p:cNvCxnSpPr>
            <a:stCxn id="28" idx="3"/>
            <a:endCxn id="36" idx="1"/>
          </p:cNvCxnSpPr>
          <p:nvPr/>
        </p:nvCxnSpPr>
        <p:spPr bwMode="auto">
          <a:xfrm flipV="1">
            <a:off x="5929884" y="2143009"/>
            <a:ext cx="763524" cy="16035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1" name="Straight Arrow Connector 100"/>
          <p:cNvCxnSpPr>
            <a:stCxn id="28" idx="3"/>
          </p:cNvCxnSpPr>
          <p:nvPr/>
        </p:nvCxnSpPr>
        <p:spPr bwMode="auto">
          <a:xfrm flipV="1">
            <a:off x="5929884" y="2900931"/>
            <a:ext cx="763524" cy="8456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3" name="Straight Arrow Connector 102"/>
          <p:cNvCxnSpPr>
            <a:stCxn id="28" idx="3"/>
            <a:endCxn id="38" idx="1"/>
          </p:cNvCxnSpPr>
          <p:nvPr/>
        </p:nvCxnSpPr>
        <p:spPr bwMode="auto">
          <a:xfrm flipV="1">
            <a:off x="5929884" y="3661271"/>
            <a:ext cx="763524" cy="852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5" name="Straight Arrow Connector 104"/>
          <p:cNvCxnSpPr>
            <a:stCxn id="28" idx="3"/>
          </p:cNvCxnSpPr>
          <p:nvPr/>
        </p:nvCxnSpPr>
        <p:spPr bwMode="auto">
          <a:xfrm>
            <a:off x="5929884" y="3746566"/>
            <a:ext cx="763524" cy="14293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7" name="Straight Arrow Connector 106"/>
          <p:cNvCxnSpPr>
            <a:stCxn id="28" idx="3"/>
            <a:endCxn id="39" idx="1"/>
          </p:cNvCxnSpPr>
          <p:nvPr/>
        </p:nvCxnSpPr>
        <p:spPr bwMode="auto">
          <a:xfrm>
            <a:off x="5929884" y="3746566"/>
            <a:ext cx="763524" cy="6730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17" name="Straight Arrow Connector 116"/>
          <p:cNvCxnSpPr>
            <a:stCxn id="29" idx="3"/>
            <a:endCxn id="36" idx="1"/>
          </p:cNvCxnSpPr>
          <p:nvPr/>
        </p:nvCxnSpPr>
        <p:spPr bwMode="auto">
          <a:xfrm flipV="1">
            <a:off x="5929884" y="2143009"/>
            <a:ext cx="763524" cy="22994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19" name="Straight Arrow Connector 118"/>
          <p:cNvCxnSpPr>
            <a:stCxn id="29" idx="3"/>
            <a:endCxn id="38" idx="1"/>
          </p:cNvCxnSpPr>
          <p:nvPr/>
        </p:nvCxnSpPr>
        <p:spPr bwMode="auto">
          <a:xfrm flipV="1">
            <a:off x="5929884" y="3661271"/>
            <a:ext cx="763524" cy="7812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21" name="Straight Arrow Connector 120"/>
          <p:cNvCxnSpPr>
            <a:stCxn id="30" idx="3"/>
            <a:endCxn id="39" idx="1"/>
          </p:cNvCxnSpPr>
          <p:nvPr/>
        </p:nvCxnSpPr>
        <p:spPr bwMode="auto">
          <a:xfrm flipV="1">
            <a:off x="5929884" y="4419600"/>
            <a:ext cx="763524" cy="5666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23" name="Straight Arrow Connector 122"/>
          <p:cNvCxnSpPr>
            <a:stCxn id="30" idx="3"/>
            <a:endCxn id="41" idx="1"/>
          </p:cNvCxnSpPr>
          <p:nvPr/>
        </p:nvCxnSpPr>
        <p:spPr bwMode="auto">
          <a:xfrm>
            <a:off x="5929884" y="4986281"/>
            <a:ext cx="763524" cy="9459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25" name="Straight Arrow Connector 124"/>
          <p:cNvCxnSpPr>
            <a:stCxn id="31" idx="3"/>
            <a:endCxn id="39" idx="1"/>
          </p:cNvCxnSpPr>
          <p:nvPr/>
        </p:nvCxnSpPr>
        <p:spPr bwMode="auto">
          <a:xfrm flipV="1">
            <a:off x="5929884" y="4419600"/>
            <a:ext cx="763524" cy="11120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27" name="Straight Arrow Connector 126"/>
          <p:cNvCxnSpPr>
            <a:stCxn id="31" idx="3"/>
            <a:endCxn id="41" idx="1"/>
          </p:cNvCxnSpPr>
          <p:nvPr/>
        </p:nvCxnSpPr>
        <p:spPr bwMode="auto">
          <a:xfrm>
            <a:off x="5929884" y="5531652"/>
            <a:ext cx="763524" cy="4006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29" name="Straight Arrow Connector 128"/>
          <p:cNvCxnSpPr>
            <a:stCxn id="32" idx="3"/>
            <a:endCxn id="39" idx="1"/>
          </p:cNvCxnSpPr>
          <p:nvPr/>
        </p:nvCxnSpPr>
        <p:spPr bwMode="auto">
          <a:xfrm flipV="1">
            <a:off x="5929884" y="4419600"/>
            <a:ext cx="763524" cy="16574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81527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1_2014 PowerPoint Theme">
  <a:themeElements>
    <a:clrScheme name="EPRI Color Theme 2015">
      <a:dk1>
        <a:srgbClr val="000000"/>
      </a:dk1>
      <a:lt1>
        <a:srgbClr val="FFFFFF"/>
      </a:lt1>
      <a:dk2>
        <a:srgbClr val="000099"/>
      </a:dk2>
      <a:lt2>
        <a:srgbClr val="595959"/>
      </a:lt2>
      <a:accent1>
        <a:srgbClr val="006699"/>
      </a:accent1>
      <a:accent2>
        <a:srgbClr val="A50021"/>
      </a:accent2>
      <a:accent3>
        <a:srgbClr val="30BE30"/>
      </a:accent3>
      <a:accent4>
        <a:srgbClr val="FF8000"/>
      </a:accent4>
      <a:accent5>
        <a:srgbClr val="8409FF"/>
      </a:accent5>
      <a:accent6>
        <a:srgbClr val="FFCC00"/>
      </a:accent6>
      <a:hlink>
        <a:srgbClr val="0000FF"/>
      </a:hlink>
      <a:folHlink>
        <a:srgbClr val="FF00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1888ADF8-4C07-4BD6-B2AD-7D4D2D56A0DD}" vid="{DD25C7E8-928D-45F6-971E-1534905091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7101F030D76349B9BDDCB7E839049A" ma:contentTypeVersion="1" ma:contentTypeDescription="Create a new document." ma:contentTypeScope="" ma:versionID="734fc11b70f2696fea1b768389187637">
  <xsd:schema xmlns:xsd="http://www.w3.org/2001/XMLSchema" xmlns:xs="http://www.w3.org/2001/XMLSchema" xmlns:p="http://schemas.microsoft.com/office/2006/metadata/properties" xmlns:ns2="9d4eb815-23ed-48d9-b0c1-2b9ce0016f4e" targetNamespace="http://schemas.microsoft.com/office/2006/metadata/properties" ma:root="true" ma:fieldsID="2b4a09c436e99444c649b2400fdb07dc" ns2:_="">
    <xsd:import namespace="9d4eb815-23ed-48d9-b0c1-2b9ce0016f4e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4eb815-23ed-48d9-b0c1-2b9ce0016f4e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restriction base="dms:Choice">
          <xsd:enumeration value="EPRI PowerPoint Template"/>
          <xsd:enumeration value="Design Templates"/>
          <xsd:enumeration value="EPRI Letterhead"/>
          <xsd:enumeration value="Events, Conferences, Meetings"/>
          <xsd:enumeration value="Miscellaneou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9d4eb815-23ed-48d9-b0c1-2b9ce0016f4e">EPRI PowerPoint Template</Categor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9165AE-17FB-4693-88CF-F43F03503B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4eb815-23ed-48d9-b0c1-2b9ce0016f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F216C4-0045-4C87-961F-9232B5C6F44E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9d4eb815-23ed-48d9-b0c1-2b9ce0016f4e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A50A614-0025-491C-A177-83C9BC0FED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2016 EPRI PowerPoint Template</Template>
  <TotalTime>1374</TotalTime>
  <Words>2556</Words>
  <Application>Microsoft Office PowerPoint</Application>
  <PresentationFormat>On-screen Show (4:3)</PresentationFormat>
  <Paragraphs>505</Paragraphs>
  <Slides>37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ＭＳ Ｐゴシック</vt:lpstr>
      <vt:lpstr>SimSun</vt:lpstr>
      <vt:lpstr>Arial</vt:lpstr>
      <vt:lpstr>Arial Narrow</vt:lpstr>
      <vt:lpstr>Calibri</vt:lpstr>
      <vt:lpstr>Cambria Math</vt:lpstr>
      <vt:lpstr>Symbol</vt:lpstr>
      <vt:lpstr>Times New Roman</vt:lpstr>
      <vt:lpstr>Wingdings</vt:lpstr>
      <vt:lpstr>Wingdings 3</vt:lpstr>
      <vt:lpstr>1_2014 PowerPoint Theme</vt:lpstr>
      <vt:lpstr>PowerPoint Presentation</vt:lpstr>
      <vt:lpstr>Outline</vt:lpstr>
      <vt:lpstr>EPRI Grid Operations &amp; Planning R&amp;D Area at a Glance</vt:lpstr>
      <vt:lpstr>Trends Impacting Planning Processes &amp; Tools</vt:lpstr>
      <vt:lpstr>Emerging System Characteristics &amp; Planning Impacts</vt:lpstr>
      <vt:lpstr>Emerging System Characteristics &amp; Planning Impacts</vt:lpstr>
      <vt:lpstr>Emerging System Characteristics &amp; Planning Impacts</vt:lpstr>
      <vt:lpstr>Emerging System Characteristics &amp; Planning Impacts</vt:lpstr>
      <vt:lpstr>Emerging System Characteristics &amp; Planning Impacts</vt:lpstr>
      <vt:lpstr>Potential Impacts of Distributed Energy Resources (DER)</vt:lpstr>
      <vt:lpstr>Short-term Operational Needs – Impact on Operating Reserve</vt:lpstr>
      <vt:lpstr>Long-Term Planning Needs –What “Type” of Capacity is Needed?</vt:lpstr>
      <vt:lpstr>Frequency Response Impacts</vt:lpstr>
      <vt:lpstr>PowerPoint Presentation</vt:lpstr>
      <vt:lpstr>Resource Reliability Contributions</vt:lpstr>
      <vt:lpstr>Transmission System Planning with High Penetrations of Inverter Based Generation</vt:lpstr>
      <vt:lpstr>Motivation and Outline</vt:lpstr>
      <vt:lpstr>Risk Based Planning – Scenario Builder Tool</vt:lpstr>
      <vt:lpstr>Risk Based Planning – Resiliency and Cascading Analysis</vt:lpstr>
      <vt:lpstr>Energy Storage to Enhance Transmission System</vt:lpstr>
      <vt:lpstr>Power Flow Controllers</vt:lpstr>
      <vt:lpstr>Synchronous Condensers</vt:lpstr>
      <vt:lpstr>DER Representation for Bulk System Analysis</vt:lpstr>
      <vt:lpstr>DER Representation for Bulk System Analysis</vt:lpstr>
      <vt:lpstr>Conclusions</vt:lpstr>
      <vt:lpstr>PowerPoint Presentation</vt:lpstr>
      <vt:lpstr>Future Grid Characteristics</vt:lpstr>
      <vt:lpstr>PowerPoint Presentation</vt:lpstr>
      <vt:lpstr>Converter Interfaced Renewables Fault Response</vt:lpstr>
      <vt:lpstr>PowerPoint Presentation</vt:lpstr>
      <vt:lpstr>System Stability Impacts</vt:lpstr>
      <vt:lpstr>Operation, Control and Protection Challenges</vt:lpstr>
      <vt:lpstr>PowerPoint Presentation</vt:lpstr>
      <vt:lpstr>PowerPoint Presentation</vt:lpstr>
      <vt:lpstr>Protection System Performance Evaluation - Guidelines </vt:lpstr>
      <vt:lpstr>PowerPoint Presentation</vt:lpstr>
      <vt:lpstr>PowerPoint Presentation</vt:lpstr>
    </vt:vector>
  </TitlesOfParts>
  <Company>Electric Power Research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Subtitle</dc:title>
  <dc:subject>Version 1.0</dc:subject>
  <dc:creator>Brooks, Daniel</dc:creator>
  <dc:description>© 2016 Electric Power Research Institute, Inc. All rights reserved.</dc:description>
  <cp:lastModifiedBy>Farantatos, Evangelos</cp:lastModifiedBy>
  <cp:revision>131</cp:revision>
  <cp:lastPrinted>2014-11-24T20:31:07Z</cp:lastPrinted>
  <dcterms:created xsi:type="dcterms:W3CDTF">2016-02-03T19:41:14Z</dcterms:created>
  <dcterms:modified xsi:type="dcterms:W3CDTF">2016-10-12T18:12:21Z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0x010100D67101F030D76349B9BDDCB7E839049A</vt:lpwstr>
  </property>
</Properties>
</file>