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43"/>
  </p:notesMasterIdLst>
  <p:handoutMasterIdLst>
    <p:handoutMasterId r:id="rId44"/>
  </p:handoutMasterIdLst>
  <p:sldIdLst>
    <p:sldId id="274" r:id="rId3"/>
    <p:sldId id="311" r:id="rId4"/>
    <p:sldId id="312" r:id="rId5"/>
    <p:sldId id="313" r:id="rId6"/>
    <p:sldId id="374" r:id="rId7"/>
    <p:sldId id="363" r:id="rId8"/>
    <p:sldId id="375" r:id="rId9"/>
    <p:sldId id="376" r:id="rId10"/>
    <p:sldId id="394" r:id="rId11"/>
    <p:sldId id="377" r:id="rId12"/>
    <p:sldId id="378" r:id="rId13"/>
    <p:sldId id="344" r:id="rId14"/>
    <p:sldId id="315" r:id="rId15"/>
    <p:sldId id="348" r:id="rId16"/>
    <p:sldId id="380" r:id="rId17"/>
    <p:sldId id="393" r:id="rId18"/>
    <p:sldId id="395" r:id="rId19"/>
    <p:sldId id="320" r:id="rId20"/>
    <p:sldId id="369" r:id="rId21"/>
    <p:sldId id="322" r:id="rId22"/>
    <p:sldId id="387" r:id="rId23"/>
    <p:sldId id="388" r:id="rId24"/>
    <p:sldId id="389" r:id="rId25"/>
    <p:sldId id="390" r:id="rId26"/>
    <p:sldId id="391" r:id="rId27"/>
    <p:sldId id="330" r:id="rId28"/>
    <p:sldId id="353" r:id="rId29"/>
    <p:sldId id="396" r:id="rId30"/>
    <p:sldId id="318" r:id="rId31"/>
    <p:sldId id="326" r:id="rId32"/>
    <p:sldId id="327" r:id="rId33"/>
    <p:sldId id="328" r:id="rId34"/>
    <p:sldId id="381" r:id="rId35"/>
    <p:sldId id="386" r:id="rId36"/>
    <p:sldId id="383" r:id="rId37"/>
    <p:sldId id="384" r:id="rId38"/>
    <p:sldId id="359" r:id="rId39"/>
    <p:sldId id="379" r:id="rId40"/>
    <p:sldId id="372" r:id="rId41"/>
    <p:sldId id="373"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662" autoAdjust="0"/>
  </p:normalViewPr>
  <p:slideViewPr>
    <p:cSldViewPr>
      <p:cViewPr varScale="1">
        <p:scale>
          <a:sx n="112" d="100"/>
          <a:sy n="112" d="100"/>
        </p:scale>
        <p:origin x="-16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664" y="-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F87AAE7F-D37E-4830-9F5E-F36A5F180179}" type="datetimeFigureOut">
              <a:rPr lang="en-US" smtClean="0"/>
              <a:pPr/>
              <a:t>2/1/2017</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8FE02180-CD27-4473-AA37-00085480B5FA}" type="slidenum">
              <a:rPr lang="en-US" smtClean="0"/>
              <a:pPr/>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3" tIns="46587" rIns="93173" bIns="46587" rtlCol="0"/>
          <a:lstStyle>
            <a:lvl1pPr algn="r">
              <a:defRPr sz="1300"/>
            </a:lvl1pPr>
          </a:lstStyle>
          <a:p>
            <a:fld id="{9EDDEDB6-CD57-44C2-AB19-AC7D3BB8FF8E}" type="datetimeFigureOut">
              <a:rPr lang="en-US" smtClean="0"/>
              <a:pPr/>
              <a:t>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3" tIns="46587" rIns="93173"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3" tIns="46587" rIns="93173" bIns="46587"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29</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400351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1284764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3149014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340669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223419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2234195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 </a:t>
            </a:r>
            <a:r>
              <a:rPr lang="en-US" sz="700" b="1" dirty="0" smtClean="0">
                <a:solidFill>
                  <a:srgbClr val="FF0000"/>
                </a:solidFill>
              </a:rPr>
              <a:t>DRAFT FOR INTERNAL REVIEW</a:t>
            </a:r>
            <a:endParaRPr lang="en-US" sz="700" b="1" dirty="0">
              <a:solidFill>
                <a:srgbClr val="FF0000"/>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 </a:t>
            </a:r>
            <a:r>
              <a:rPr lang="en-US" sz="700" b="1" dirty="0" smtClean="0">
                <a:solidFill>
                  <a:srgbClr val="FF0000"/>
                </a:solidFill>
              </a:rPr>
              <a:t>DRAFT FOR INTERNAL REVIEW</a:t>
            </a:r>
            <a:endParaRPr lang="en-US" sz="700" b="1" dirty="0">
              <a:solidFill>
                <a:srgbClr val="FF0000"/>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gridCol w="1066799"/>
                <a:gridCol w="2286001"/>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784057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5525"/>
            <a:ext cx="9144000" cy="752475"/>
          </a:xfrm>
          <a:prstGeom prst="rect">
            <a:avLst/>
          </a:prstGeom>
        </p:spPr>
      </p:pic>
    </p:spTree>
    <p:extLst>
      <p:ext uri="{BB962C8B-B14F-4D97-AF65-F5344CB8AC3E}">
        <p14:creationId xmlns:p14="http://schemas.microsoft.com/office/powerpoint/2010/main" val="31267615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 </a:t>
            </a: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 </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2" r:id="rId3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iso-ne.com/static-assets/documents/2015/10/er16-167-001_part_2.pdf" TargetMode="External"/><Relationship Id="rId2" Type="http://schemas.openxmlformats.org/officeDocument/2006/relationships/hyperlink" Target="https://www.iso-ne.com/static-assets/documents/2015/10/er16-167-000_part_1.pdf" TargetMode="External"/><Relationship Id="rId1" Type="http://schemas.openxmlformats.org/officeDocument/2006/relationships/slideLayout" Target="../slideLayouts/slideLayout6.xml"/><Relationship Id="rId4" Type="http://schemas.openxmlformats.org/officeDocument/2006/relationships/hyperlink" Target="https://www.iso-ne.com/static-assets/documents/2015/12/er16-167-000_er16-167-001_12-23-15_ltr_order_accept_rev_participation_demand_resources.doc"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iso-ne.com/static-assets/documents/regulatory/ferc/orders/2014/apr/er14_727_000_4_1_14_order_accept_dr_baseline.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o-ne.com/static-assets/documents/regulatory/ferc/orders/2012/jan/er11_4336_000_1_19_12_ordr_on_ordr745.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iso-ne.com/static-assets/documents/regulatory/ferc/filings/2011/aug/er11_4336_000_prd_filing.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iso-ne.com/static-assets/documents/regulatory/ferc/filings/2012/apr/er12_1627_000_4_26_2012_prd.pdf" TargetMode="External"/><Relationship Id="rId5" Type="http://schemas.openxmlformats.org/officeDocument/2006/relationships/hyperlink" Target="https://www.iso-ne.com/static-assets/documents/2014/10/er15-257-000_mr1_chg_10-31-2014.pdf" TargetMode="External"/><Relationship Id="rId4" Type="http://schemas.openxmlformats.org/officeDocument/2006/relationships/hyperlink" Target="https://www.iso-ne.com/static-assets/documents/regulatory/ferc/filings/2011/aug/er11_4336_001_prd_filing.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www.iso-ne.com/static-assets/documents/2016/07/a10_prd_conforming_changes_demand_response_full_integration_presentation.pptx"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algn="l"/>
            <a:r>
              <a:rPr lang="en-US" dirty="0" smtClean="0"/>
              <a:t>	February 7, 2017  </a:t>
            </a:r>
            <a:r>
              <a:rPr lang="en-US" dirty="0"/>
              <a:t>| Westborough, Massachusetts</a:t>
            </a:r>
          </a:p>
        </p:txBody>
      </p:sp>
      <p:sp>
        <p:nvSpPr>
          <p:cNvPr id="6" name="Text Placeholder 5"/>
          <p:cNvSpPr>
            <a:spLocks noGrp="1"/>
          </p:cNvSpPr>
          <p:nvPr>
            <p:ph type="body" sz="quarter" idx="17"/>
          </p:nvPr>
        </p:nvSpPr>
        <p:spPr/>
        <p:txBody>
          <a:bodyPr/>
          <a:lstStyle/>
          <a:p>
            <a:r>
              <a:rPr lang="en-US" dirty="0" smtClean="0"/>
              <a:t>Henry Yoshimura</a:t>
            </a:r>
            <a:endParaRPr lang="en-US" dirty="0"/>
          </a:p>
        </p:txBody>
      </p:sp>
      <p:sp>
        <p:nvSpPr>
          <p:cNvPr id="7" name="Text Placeholder 6"/>
          <p:cNvSpPr>
            <a:spLocks noGrp="1"/>
          </p:cNvSpPr>
          <p:nvPr>
            <p:ph type="body" sz="quarter" idx="18"/>
          </p:nvPr>
        </p:nvSpPr>
        <p:spPr>
          <a:xfrm>
            <a:off x="3289002" y="5582096"/>
            <a:ext cx="5626398" cy="590103"/>
          </a:xfrm>
        </p:spPr>
        <p:txBody>
          <a:bodyPr>
            <a:normAutofit/>
          </a:bodyPr>
          <a:lstStyle/>
          <a:p>
            <a:r>
              <a:rPr lang="en-US" dirty="0" smtClean="0">
                <a:solidFill>
                  <a:schemeClr val="accent1"/>
                </a:solidFill>
              </a:rPr>
              <a:t>(413) 540-4460 | hyoshimura@iso-ne.com</a:t>
            </a:r>
          </a:p>
          <a:p>
            <a:endParaRPr lang="en-US" dirty="0" smtClean="0">
              <a:solidFill>
                <a:schemeClr val="accent1"/>
              </a:solidFill>
            </a:endParaRPr>
          </a:p>
        </p:txBody>
      </p:sp>
      <p:sp>
        <p:nvSpPr>
          <p:cNvPr id="5" name="Text Placeholder 4"/>
          <p:cNvSpPr>
            <a:spLocks noGrp="1"/>
          </p:cNvSpPr>
          <p:nvPr>
            <p:ph type="body" sz="quarter" idx="16"/>
          </p:nvPr>
        </p:nvSpPr>
        <p:spPr/>
        <p:txBody>
          <a:bodyPr>
            <a:normAutofit fontScale="92500" lnSpcReduction="20000"/>
          </a:bodyPr>
          <a:lstStyle/>
          <a:p>
            <a:r>
              <a:rPr lang="en-US" dirty="0" smtClean="0"/>
              <a:t>Description of Market Design Changes to Fully Integrate Demand Response into Wholesale Markets</a:t>
            </a:r>
            <a:endParaRPr lang="en-US" dirty="0"/>
          </a:p>
        </p:txBody>
      </p:sp>
      <p:sp>
        <p:nvSpPr>
          <p:cNvPr id="8" name="Text Placeholder 7"/>
          <p:cNvSpPr>
            <a:spLocks noGrp="1"/>
          </p:cNvSpPr>
          <p:nvPr>
            <p:ph type="body" sz="quarter" idx="19"/>
          </p:nvPr>
        </p:nvSpPr>
        <p:spPr/>
        <p:txBody>
          <a:bodyPr/>
          <a:lstStyle/>
          <a:p>
            <a:r>
              <a:rPr lang="en-US" dirty="0"/>
              <a:t>PRD Conforming Changes: Demand Response Full Integration</a:t>
            </a:r>
          </a:p>
        </p:txBody>
      </p:sp>
    </p:spTree>
    <p:extLst>
      <p:ext uri="{BB962C8B-B14F-4D97-AF65-F5344CB8AC3E}">
        <p14:creationId xmlns:p14="http://schemas.microsoft.com/office/powerpoint/2010/main" val="445621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Clarifying the Definition of Ten-Minute Spinning Reserve (TMSR)</a:t>
            </a:r>
            <a:endParaRPr lang="en-US" dirty="0"/>
          </a:p>
        </p:txBody>
      </p:sp>
      <p:sp>
        <p:nvSpPr>
          <p:cNvPr id="4" name="Content Placeholder 3"/>
          <p:cNvSpPr>
            <a:spLocks noGrp="1"/>
          </p:cNvSpPr>
          <p:nvPr>
            <p:ph idx="1"/>
          </p:nvPr>
        </p:nvSpPr>
        <p:spPr>
          <a:xfrm>
            <a:off x="457200" y="1219200"/>
            <a:ext cx="8229600" cy="5105400"/>
          </a:xfrm>
        </p:spPr>
        <p:txBody>
          <a:bodyPr>
            <a:normAutofit fontScale="92500" lnSpcReduction="10000"/>
          </a:bodyPr>
          <a:lstStyle/>
          <a:p>
            <a:r>
              <a:rPr lang="en-US" dirty="0" smtClean="0"/>
              <a:t>To distinguish TMSR from TMNSR that can be provided by a generator, ISO systems look to whether a generator is synchronized to the grid</a:t>
            </a:r>
          </a:p>
          <a:p>
            <a:pPr lvl="1"/>
            <a:r>
              <a:rPr lang="en-US" dirty="0" smtClean="0"/>
              <a:t>Synchronized generators can provide TMSR; non-synchronized generators can provide TMNSR</a:t>
            </a:r>
          </a:p>
          <a:p>
            <a:r>
              <a:rPr lang="en-US" dirty="0" smtClean="0"/>
              <a:t>A generator is synchronized when it has closed its breaker after satisfying its Notification Time – i.e., the generator has been dispatched and is “on-line”</a:t>
            </a:r>
          </a:p>
          <a:p>
            <a:r>
              <a:rPr lang="en-US" dirty="0" smtClean="0"/>
              <a:t>But a DRR does not have a distinct breaker closing event, so how do we distinguish the ability of a DRR to provide TMSR versus TMNSR?</a:t>
            </a:r>
            <a:endParaRPr lang="en-US" dirty="0"/>
          </a:p>
          <a:p>
            <a:r>
              <a:rPr lang="en-US" dirty="0" smtClean="0"/>
              <a:t>To provide comparable treatment between DRRs and generators, DRRs that have been </a:t>
            </a:r>
            <a:r>
              <a:rPr lang="en-US" b="1" i="1" dirty="0" smtClean="0"/>
              <a:t>dispatched</a:t>
            </a:r>
            <a:r>
              <a:rPr lang="en-US" dirty="0" smtClean="0"/>
              <a:t> should be allowed to provide TMSR since a dispatched DRR is </a:t>
            </a:r>
            <a:r>
              <a:rPr lang="en-US" dirty="0"/>
              <a:t>comparable to an on-line </a:t>
            </a:r>
            <a:r>
              <a:rPr lang="en-US" dirty="0" smtClean="0"/>
              <a:t>generator</a:t>
            </a:r>
          </a:p>
          <a:p>
            <a:r>
              <a:rPr lang="en-US" dirty="0" smtClean="0"/>
              <a:t>The definition of TMSR will be clarified accordingly</a:t>
            </a:r>
            <a:endParaRPr lang="en-US" dirty="0"/>
          </a:p>
        </p:txBody>
      </p:sp>
    </p:spTree>
    <p:extLst>
      <p:ext uri="{BB962C8B-B14F-4D97-AF65-F5344CB8AC3E}">
        <p14:creationId xmlns:p14="http://schemas.microsoft.com/office/powerpoint/2010/main" val="129562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Real-Time Reserve Designation and Credits</a:t>
            </a:r>
            <a:endParaRPr lang="en-US" dirty="0"/>
          </a:p>
        </p:txBody>
      </p:sp>
      <p:sp>
        <p:nvSpPr>
          <p:cNvPr id="4" name="Content Placeholder 3"/>
          <p:cNvSpPr>
            <a:spLocks noGrp="1"/>
          </p:cNvSpPr>
          <p:nvPr>
            <p:ph idx="1"/>
          </p:nvPr>
        </p:nvSpPr>
        <p:spPr>
          <a:xfrm>
            <a:off x="457200" y="1401762"/>
            <a:ext cx="8229600" cy="4922838"/>
          </a:xfrm>
        </p:spPr>
        <p:txBody>
          <a:bodyPr>
            <a:normAutofit fontScale="92500" lnSpcReduction="10000"/>
          </a:bodyPr>
          <a:lstStyle/>
          <a:p>
            <a:r>
              <a:rPr lang="en-US" dirty="0" smtClean="0"/>
              <a:t>Real-Time Reserve Designation</a:t>
            </a:r>
          </a:p>
          <a:p>
            <a:pPr lvl="1"/>
            <a:r>
              <a:rPr lang="en-US" dirty="0" smtClean="0"/>
              <a:t>Existing Section III.10.1.1 limits Real-Time Reserve Designations to </a:t>
            </a:r>
            <a:r>
              <a:rPr lang="en-US" b="1" i="1" dirty="0" smtClean="0"/>
              <a:t>generating</a:t>
            </a:r>
            <a:r>
              <a:rPr lang="en-US" dirty="0" smtClean="0"/>
              <a:t> Resources</a:t>
            </a:r>
          </a:p>
          <a:p>
            <a:pPr lvl="1"/>
            <a:r>
              <a:rPr lang="en-US" dirty="0" smtClean="0"/>
              <a:t>The Tariff must be modified to allow all eligible and capable Resources, which will include DRRs as of June 1, 2018, to receive Real-Time Reserve Designations</a:t>
            </a:r>
          </a:p>
          <a:p>
            <a:r>
              <a:rPr lang="en-US" dirty="0" smtClean="0"/>
              <a:t>Real-Time Reserve Credits</a:t>
            </a:r>
          </a:p>
          <a:p>
            <a:pPr lvl="1"/>
            <a:r>
              <a:rPr lang="en-US" dirty="0" smtClean="0"/>
              <a:t>Settlement rules for the Energy Markets, Forward Reserve Market, and the FCM credit the load reduction portion of a DRR’s performance for avoided distribution losses</a:t>
            </a:r>
          </a:p>
          <a:p>
            <a:pPr lvl="1"/>
            <a:r>
              <a:rPr lang="en-US" dirty="0" smtClean="0"/>
              <a:t>Real-Time Reserve Credit computations will be modified to include the same avoided distribution loss adjustment for DRRs as that included in other markets</a:t>
            </a:r>
          </a:p>
          <a:p>
            <a:pPr lvl="1"/>
            <a:r>
              <a:rPr lang="en-US" dirty="0" smtClean="0"/>
              <a:t>Like all other markets, the proportion of a DRR’s performance attributable to Net Supply would not receive credit for avoided distribution losses</a:t>
            </a:r>
          </a:p>
          <a:p>
            <a:pPr lvl="2"/>
            <a:r>
              <a:rPr lang="en-US" dirty="0" smtClean="0"/>
              <a:t>This proportion will be based on the ratio </a:t>
            </a:r>
            <a:r>
              <a:rPr lang="en-US" dirty="0"/>
              <a:t>of </a:t>
            </a:r>
            <a:r>
              <a:rPr lang="en-US" dirty="0" smtClean="0"/>
              <a:t>Net Supply to total performance </a:t>
            </a:r>
            <a:r>
              <a:rPr lang="en-US" dirty="0"/>
              <a:t>from </a:t>
            </a:r>
            <a:r>
              <a:rPr lang="en-US" dirty="0" smtClean="0"/>
              <a:t>the DRR’s most recent Seasonal </a:t>
            </a:r>
            <a:r>
              <a:rPr lang="en-US" dirty="0"/>
              <a:t>DR Audit </a:t>
            </a:r>
            <a:r>
              <a:rPr lang="en-US" dirty="0" smtClean="0"/>
              <a:t>for the relevant season</a:t>
            </a:r>
            <a:endParaRPr lang="en-US" strike="sngStrike" dirty="0"/>
          </a:p>
        </p:txBody>
      </p:sp>
    </p:spTree>
    <p:extLst>
      <p:ext uri="{BB962C8B-B14F-4D97-AF65-F5344CB8AC3E}">
        <p14:creationId xmlns:p14="http://schemas.microsoft.com/office/powerpoint/2010/main" val="472068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Integrating DRRs into Energy Market Settlement</a:t>
            </a:r>
            <a:endParaRPr lang="en-US" dirty="0"/>
          </a:p>
        </p:txBody>
      </p:sp>
      <p:sp>
        <p:nvSpPr>
          <p:cNvPr id="4" name="Content Placeholder 3"/>
          <p:cNvSpPr>
            <a:spLocks noGrp="1"/>
          </p:cNvSpPr>
          <p:nvPr>
            <p:ph idx="1"/>
          </p:nvPr>
        </p:nvSpPr>
        <p:spPr>
          <a:xfrm>
            <a:off x="457200" y="1401762"/>
            <a:ext cx="8229600" cy="4922838"/>
          </a:xfrm>
        </p:spPr>
        <p:txBody>
          <a:bodyPr>
            <a:normAutofit lnSpcReduction="10000"/>
          </a:bodyPr>
          <a:lstStyle/>
          <a:p>
            <a:r>
              <a:rPr lang="en-US" dirty="0" smtClean="0"/>
              <a:t>Day-Ahead Demand Reduction Obligations (DADRO) must be incorporated into the Day-Ahead Energy Market settlement calculations like Day-Ahead Generation Obligations</a:t>
            </a:r>
          </a:p>
          <a:p>
            <a:pPr lvl="1"/>
            <a:r>
              <a:rPr lang="en-US" dirty="0" smtClean="0"/>
              <a:t>Existing Section III.3.2.1(a) must be modified to </a:t>
            </a:r>
            <a:r>
              <a:rPr lang="en-US" i="1" dirty="0" smtClean="0"/>
              <a:t>include</a:t>
            </a:r>
            <a:r>
              <a:rPr lang="en-US" dirty="0" smtClean="0"/>
              <a:t> DADRO into </a:t>
            </a:r>
            <a:r>
              <a:rPr lang="en-US" dirty="0"/>
              <a:t>the calculation of the Day-Ahead Locational Adjusted Net Interchange </a:t>
            </a:r>
          </a:p>
          <a:p>
            <a:pPr lvl="1"/>
            <a:r>
              <a:rPr lang="en-US" dirty="0"/>
              <a:t>This </a:t>
            </a:r>
            <a:r>
              <a:rPr lang="en-US" dirty="0" smtClean="0"/>
              <a:t>ensures </a:t>
            </a:r>
            <a:r>
              <a:rPr lang="en-US" dirty="0"/>
              <a:t>that payments and charges associated with the energy, loss, and congestion components of a cleared Demand Reduction Offer in the Day-Ahead market are settled like cleared generation Supply Offers</a:t>
            </a:r>
          </a:p>
          <a:p>
            <a:pPr marL="342900" lvl="1" indent="-342900">
              <a:spcBef>
                <a:spcPts val="1200"/>
              </a:spcBef>
              <a:buFont typeface="Arial" pitchFamily="34" charset="0"/>
              <a:buChar char="•"/>
            </a:pPr>
            <a:r>
              <a:rPr lang="en-US" sz="2400" dirty="0" smtClean="0"/>
              <a:t>For Real-Time Demand Reduction </a:t>
            </a:r>
            <a:r>
              <a:rPr lang="en-US" sz="2400" dirty="0"/>
              <a:t>Obligations, Order 745 requires a specific and separate allocation of Real-Time demand response costs, which is </a:t>
            </a:r>
            <a:r>
              <a:rPr lang="en-US" sz="2400" dirty="0" smtClean="0"/>
              <a:t>addressed </a:t>
            </a:r>
            <a:r>
              <a:rPr lang="en-US" sz="2400" dirty="0"/>
              <a:t>in </a:t>
            </a:r>
            <a:r>
              <a:rPr lang="en-US" sz="2400" dirty="0" smtClean="0"/>
              <a:t>existing Section III.E2.9.3</a:t>
            </a:r>
          </a:p>
          <a:p>
            <a:pPr marL="736600" lvl="1" indent="-279400"/>
            <a:r>
              <a:rPr lang="en-US" dirty="0" smtClean="0"/>
              <a:t>Existing Section </a:t>
            </a:r>
            <a:r>
              <a:rPr lang="en-US" dirty="0"/>
              <a:t>III.3.2.1(c) must be modified to exclude the impact of Real-Time DRR costs from Real-Time Energy Market settlement</a:t>
            </a:r>
            <a:endParaRPr lang="en-US" dirty="0" smtClean="0"/>
          </a:p>
        </p:txBody>
      </p:sp>
    </p:spTree>
    <p:extLst>
      <p:ext uri="{BB962C8B-B14F-4D97-AF65-F5344CB8AC3E}">
        <p14:creationId xmlns:p14="http://schemas.microsoft.com/office/powerpoint/2010/main" val="3324801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Allocating a Share of Inadvertent Energy to DRRs</a:t>
            </a:r>
            <a:endParaRPr lang="en-US" sz="2800" strike="sngStrike" dirty="0">
              <a:solidFill>
                <a:srgbClr val="FF0000"/>
              </a:solidFill>
            </a:endParaRPr>
          </a:p>
        </p:txBody>
      </p:sp>
      <p:sp>
        <p:nvSpPr>
          <p:cNvPr id="3" name="Text Placeholder 2"/>
          <p:cNvSpPr>
            <a:spLocks noGrp="1"/>
          </p:cNvSpPr>
          <p:nvPr>
            <p:ph type="body" sz="quarter" idx="4294967295"/>
          </p:nvPr>
        </p:nvSpPr>
        <p:spPr>
          <a:xfrm>
            <a:off x="533400" y="1295400"/>
            <a:ext cx="8229600" cy="5029200"/>
          </a:xfrm>
          <a:prstGeom prst="rect">
            <a:avLst/>
          </a:prstGeom>
        </p:spPr>
        <p:txBody>
          <a:bodyPr>
            <a:normAutofit/>
          </a:bodyPr>
          <a:lstStyle/>
          <a:p>
            <a:r>
              <a:rPr lang="en-US" dirty="0" smtClean="0"/>
              <a:t>Real-Time </a:t>
            </a:r>
            <a:r>
              <a:rPr lang="en-US" dirty="0"/>
              <a:t>Demand Reduction Obligation should be included in the allocation of inadvertent energy </a:t>
            </a:r>
            <a:r>
              <a:rPr lang="en-US" dirty="0" smtClean="0"/>
              <a:t>credits/charges in a manner parallel to the allocation of credits/charges to Real-Time Generation Obligation and Real-Time Load Obligation</a:t>
            </a:r>
            <a:endParaRPr lang="en-US" dirty="0"/>
          </a:p>
          <a:p>
            <a:pPr lvl="1"/>
            <a:r>
              <a:rPr lang="en-US" dirty="0" smtClean="0"/>
              <a:t>Imbalances between scheduled </a:t>
            </a:r>
            <a:r>
              <a:rPr lang="en-US" dirty="0"/>
              <a:t>external transactions and the actual energy flow across </a:t>
            </a:r>
            <a:r>
              <a:rPr lang="en-US" dirty="0" smtClean="0"/>
              <a:t>external </a:t>
            </a:r>
            <a:r>
              <a:rPr lang="en-US" dirty="0"/>
              <a:t>tie </a:t>
            </a:r>
            <a:r>
              <a:rPr lang="en-US" dirty="0" smtClean="0"/>
              <a:t>lines can result in credits or charges, which are currently allocated pro-rata </a:t>
            </a:r>
            <a:r>
              <a:rPr lang="en-US" dirty="0"/>
              <a:t>to Real-Time Generation </a:t>
            </a:r>
            <a:r>
              <a:rPr lang="en-US" dirty="0" smtClean="0"/>
              <a:t>Obligation and Real-Time Load Obligation</a:t>
            </a:r>
          </a:p>
          <a:p>
            <a:pPr lvl="2"/>
            <a:r>
              <a:rPr lang="en-US" dirty="0" smtClean="0"/>
              <a:t>For 2015, total inadvertent energy charged was $1.7 million</a:t>
            </a:r>
          </a:p>
          <a:p>
            <a:r>
              <a:rPr lang="en-US" dirty="0" smtClean="0"/>
              <a:t>Existing Section </a:t>
            </a:r>
            <a:r>
              <a:rPr lang="en-US" dirty="0"/>
              <a:t>III.3.2.1(l) must be modified to include Real-Time Demand Reduction Obligations in the Inadvertent Energy Revenue </a:t>
            </a:r>
            <a:r>
              <a:rPr lang="en-US" dirty="0" smtClean="0"/>
              <a:t>calculation</a:t>
            </a:r>
            <a:endParaRPr lang="en-US" dirty="0"/>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339031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Auditing Requirements for DRRs</a:t>
            </a:r>
            <a:endParaRPr lang="en-US" dirty="0"/>
          </a:p>
        </p:txBody>
      </p:sp>
      <p:sp>
        <p:nvSpPr>
          <p:cNvPr id="4" name="Content Placeholder 3"/>
          <p:cNvSpPr>
            <a:spLocks noGrp="1"/>
          </p:cNvSpPr>
          <p:nvPr>
            <p:ph idx="1"/>
          </p:nvPr>
        </p:nvSpPr>
        <p:spPr>
          <a:xfrm>
            <a:off x="457200" y="1143000"/>
            <a:ext cx="8229600" cy="5181600"/>
          </a:xfrm>
        </p:spPr>
        <p:txBody>
          <a:bodyPr>
            <a:normAutofit fontScale="92500" lnSpcReduction="10000"/>
          </a:bodyPr>
          <a:lstStyle/>
          <a:p>
            <a:r>
              <a:rPr lang="en-US" dirty="0" smtClean="0"/>
              <a:t>Currently, audit requirements for all Demand Resources are found in the FCM rules</a:t>
            </a:r>
          </a:p>
          <a:p>
            <a:r>
              <a:rPr lang="en-US" dirty="0" smtClean="0"/>
              <a:t>Energy Market audit requirements for DRRs are needed</a:t>
            </a:r>
            <a:endParaRPr lang="en-US" dirty="0"/>
          </a:p>
          <a:p>
            <a:pPr lvl="1"/>
            <a:r>
              <a:rPr lang="en-US" sz="2100" dirty="0"/>
              <a:t>Require that all DRRs – whether associated with a </a:t>
            </a:r>
            <a:r>
              <a:rPr lang="en-US" sz="2100" dirty="0" smtClean="0"/>
              <a:t>Demand Response Capacity Resource </a:t>
            </a:r>
            <a:r>
              <a:rPr lang="en-US" sz="2100" dirty="0"/>
              <a:t>or not – be audited on a seasonal basis </a:t>
            </a:r>
          </a:p>
          <a:p>
            <a:pPr lvl="1"/>
            <a:r>
              <a:rPr lang="en-US" sz="2100" dirty="0"/>
              <a:t>Establish an audit duration of one </a:t>
            </a:r>
            <a:r>
              <a:rPr lang="en-US" sz="2100" dirty="0" smtClean="0"/>
              <a:t>hour</a:t>
            </a:r>
          </a:p>
          <a:p>
            <a:pPr lvl="1"/>
            <a:r>
              <a:rPr lang="en-US" sz="2100" dirty="0" smtClean="0"/>
              <a:t>Specify that the audit value of a DRR is the </a:t>
            </a:r>
            <a:r>
              <a:rPr lang="en-US" sz="2100" dirty="0"/>
              <a:t>sum of the </a:t>
            </a:r>
            <a:r>
              <a:rPr lang="en-US" sz="2100" dirty="0" smtClean="0"/>
              <a:t>demand </a:t>
            </a:r>
            <a:r>
              <a:rPr lang="en-US" sz="2100" dirty="0"/>
              <a:t>reductions demonstrated during the </a:t>
            </a:r>
            <a:r>
              <a:rPr lang="en-US" sz="2100" dirty="0" smtClean="0"/>
              <a:t>audit period </a:t>
            </a:r>
            <a:r>
              <a:rPr lang="en-US" sz="2100" dirty="0"/>
              <a:t>by </a:t>
            </a:r>
            <a:r>
              <a:rPr lang="en-US" sz="2100" dirty="0" smtClean="0"/>
              <a:t>its constituent </a:t>
            </a:r>
            <a:r>
              <a:rPr lang="en-US" sz="2100" dirty="0"/>
              <a:t>Demand Response Assets (DRAs) </a:t>
            </a:r>
            <a:endParaRPr lang="en-US" sz="2100" dirty="0" smtClean="0"/>
          </a:p>
          <a:p>
            <a:pPr lvl="1"/>
            <a:r>
              <a:rPr lang="en-US" sz="2100" dirty="0" smtClean="0"/>
              <a:t>Adjust </a:t>
            </a:r>
            <a:r>
              <a:rPr lang="en-US" sz="2100" dirty="0"/>
              <a:t>the capability of a DRR </a:t>
            </a:r>
            <a:r>
              <a:rPr lang="en-US" sz="2100" dirty="0" smtClean="0"/>
              <a:t>based </a:t>
            </a:r>
            <a:r>
              <a:rPr lang="en-US" sz="2100" dirty="0"/>
              <a:t>on changes to its constituent </a:t>
            </a:r>
            <a:r>
              <a:rPr lang="en-US" sz="2100" dirty="0" smtClean="0"/>
              <a:t>Demand Response Assets</a:t>
            </a:r>
            <a:endParaRPr lang="en-US" sz="2100" dirty="0"/>
          </a:p>
          <a:p>
            <a:pPr lvl="1"/>
            <a:r>
              <a:rPr lang="en-US" sz="2100" dirty="0" smtClean="0"/>
              <a:t>Allow </a:t>
            </a:r>
            <a:r>
              <a:rPr lang="en-US" sz="2100" dirty="0"/>
              <a:t>the performance following the end of the Demand Response Resource Notification Time and Demand Response Resource Start-Up Time during </a:t>
            </a:r>
            <a:r>
              <a:rPr lang="en-US" sz="2100" b="1" i="1" dirty="0"/>
              <a:t>any dispatch </a:t>
            </a:r>
            <a:r>
              <a:rPr lang="en-US" sz="2100" dirty="0"/>
              <a:t>lasting at least one hour to be used to establish </a:t>
            </a:r>
            <a:r>
              <a:rPr lang="en-US" sz="2100" dirty="0" smtClean="0"/>
              <a:t>or update audit values</a:t>
            </a:r>
          </a:p>
          <a:p>
            <a:pPr lvl="1"/>
            <a:r>
              <a:rPr lang="en-US" sz="2100" dirty="0" smtClean="0"/>
              <a:t>Allow seasonal DRR </a:t>
            </a:r>
            <a:r>
              <a:rPr lang="en-US" sz="2100" dirty="0"/>
              <a:t>a</a:t>
            </a:r>
            <a:r>
              <a:rPr lang="en-US" sz="2100" dirty="0" smtClean="0"/>
              <a:t>udits to be </a:t>
            </a:r>
            <a:r>
              <a:rPr lang="en-US" sz="2100" dirty="0"/>
              <a:t>performed in any </a:t>
            </a:r>
            <a:r>
              <a:rPr lang="en-US" sz="2100" dirty="0" smtClean="0"/>
              <a:t>month and assign the </a:t>
            </a:r>
            <a:r>
              <a:rPr lang="en-US" sz="2100" dirty="0"/>
              <a:t>resulting audit values </a:t>
            </a:r>
            <a:r>
              <a:rPr lang="en-US" sz="2100" dirty="0" smtClean="0"/>
              <a:t>to </a:t>
            </a:r>
            <a:r>
              <a:rPr lang="en-US" sz="2100" dirty="0"/>
              <a:t>the season within which the month </a:t>
            </a:r>
            <a:r>
              <a:rPr lang="en-US" sz="2100" dirty="0" smtClean="0"/>
              <a:t>belongs</a:t>
            </a:r>
            <a:endParaRPr lang="en-US" sz="2100" dirty="0"/>
          </a:p>
          <a:p>
            <a:pPr lvl="1"/>
            <a:r>
              <a:rPr lang="en-US" sz="2100" dirty="0"/>
              <a:t>Establish a zero audit value for DRRs that fail to </a:t>
            </a:r>
            <a:r>
              <a:rPr lang="en-US" sz="2100" dirty="0" smtClean="0"/>
              <a:t>audit</a:t>
            </a:r>
            <a:endParaRPr lang="en-US" sz="2100" dirty="0"/>
          </a:p>
        </p:txBody>
      </p:sp>
    </p:spTree>
    <p:extLst>
      <p:ext uri="{BB962C8B-B14F-4D97-AF65-F5344CB8AC3E}">
        <p14:creationId xmlns:p14="http://schemas.microsoft.com/office/powerpoint/2010/main" val="4185943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smtClean="0"/>
              <a:t>Auditing Requirements for DRRs (cont.)</a:t>
            </a:r>
            <a:endParaRPr lang="en-US" dirty="0"/>
          </a:p>
        </p:txBody>
      </p:sp>
      <p:sp>
        <p:nvSpPr>
          <p:cNvPr id="4" name="Content Placeholder 3"/>
          <p:cNvSpPr>
            <a:spLocks noGrp="1"/>
          </p:cNvSpPr>
          <p:nvPr>
            <p:ph idx="1"/>
          </p:nvPr>
        </p:nvSpPr>
        <p:spPr>
          <a:xfrm>
            <a:off x="457200" y="1143000"/>
            <a:ext cx="8229600" cy="5334000"/>
          </a:xfrm>
        </p:spPr>
        <p:txBody>
          <a:bodyPr>
            <a:normAutofit fontScale="77500" lnSpcReduction="20000"/>
          </a:bodyPr>
          <a:lstStyle/>
          <a:p>
            <a:r>
              <a:rPr lang="en-US" dirty="0"/>
              <a:t>Simplify Demand Response Capacity Resource (DRCR) auditing rules in recognition that audits have no impact on settlement under FCM Pay-for-Performance (PFP)</a:t>
            </a:r>
          </a:p>
          <a:p>
            <a:pPr lvl="1"/>
            <a:r>
              <a:rPr lang="en-US" sz="2100" dirty="0"/>
              <a:t>Remove Shortage Event auditing concepts rendered obsolete under </a:t>
            </a:r>
            <a:r>
              <a:rPr lang="en-US" sz="2100" dirty="0" smtClean="0"/>
              <a:t>PFP (see appendix)</a:t>
            </a:r>
            <a:endParaRPr lang="en-US" sz="2100" dirty="0"/>
          </a:p>
          <a:p>
            <a:pPr lvl="2"/>
            <a:r>
              <a:rPr lang="en-US" sz="1900" dirty="0" smtClean="0"/>
              <a:t>Remove </a:t>
            </a:r>
            <a:r>
              <a:rPr lang="en-US" sz="1900" dirty="0"/>
              <a:t>Offered Full Reduction Time and Audited Full Reduction Time and modify various provisions currently in </a:t>
            </a:r>
            <a:r>
              <a:rPr lang="en-US" sz="1900" dirty="0" smtClean="0"/>
              <a:t>existing Sections </a:t>
            </a:r>
            <a:r>
              <a:rPr lang="en-US" sz="1900" dirty="0"/>
              <a:t>III.13.6.1.5.4 and III.E2.1.5 accordingly</a:t>
            </a:r>
          </a:p>
          <a:p>
            <a:r>
              <a:rPr lang="en-US" dirty="0"/>
              <a:t>Clarify that the audit value of a </a:t>
            </a:r>
            <a:r>
              <a:rPr lang="en-US" dirty="0" smtClean="0"/>
              <a:t>Demand Response Capacity Resource </a:t>
            </a:r>
            <a:r>
              <a:rPr lang="en-US" dirty="0"/>
              <a:t>is based on the sum of the audit values of its constituent DRRs</a:t>
            </a:r>
          </a:p>
          <a:p>
            <a:r>
              <a:rPr lang="en-US" dirty="0" smtClean="0"/>
              <a:t>Modify the CLAIM10/30 </a:t>
            </a:r>
            <a:r>
              <a:rPr lang="en-US" dirty="0"/>
              <a:t>audit rules applicable to fast start </a:t>
            </a:r>
            <a:r>
              <a:rPr lang="en-US" dirty="0" smtClean="0"/>
              <a:t>generators so that they are equally applied </a:t>
            </a:r>
            <a:r>
              <a:rPr lang="en-US" dirty="0"/>
              <a:t>to fast start </a:t>
            </a:r>
            <a:r>
              <a:rPr lang="en-US" dirty="0" smtClean="0"/>
              <a:t>DRRs</a:t>
            </a:r>
          </a:p>
          <a:p>
            <a:r>
              <a:rPr lang="en-US" dirty="0" smtClean="0"/>
              <a:t>Establish an initial </a:t>
            </a:r>
            <a:r>
              <a:rPr lang="en-US" dirty="0"/>
              <a:t>CLAIM30 value for each DRR </a:t>
            </a:r>
            <a:r>
              <a:rPr lang="en-US" dirty="0" smtClean="0"/>
              <a:t>based </a:t>
            </a:r>
            <a:r>
              <a:rPr lang="en-US" dirty="0"/>
              <a:t>on the sum of </a:t>
            </a:r>
            <a:r>
              <a:rPr lang="en-US" dirty="0" smtClean="0"/>
              <a:t>the audit </a:t>
            </a:r>
            <a:r>
              <a:rPr lang="en-US" dirty="0"/>
              <a:t>values of its constituent </a:t>
            </a:r>
            <a:r>
              <a:rPr lang="en-US" dirty="0" smtClean="0"/>
              <a:t>Demand Response Assets established </a:t>
            </a:r>
            <a:r>
              <a:rPr lang="en-US" dirty="0"/>
              <a:t>in the previous year when these assets were part of </a:t>
            </a:r>
            <a:r>
              <a:rPr lang="en-US" dirty="0" smtClean="0"/>
              <a:t>a Real-Time Demand Response Resource</a:t>
            </a:r>
          </a:p>
          <a:p>
            <a:pPr lvl="1"/>
            <a:r>
              <a:rPr lang="en-US" sz="2100" dirty="0" smtClean="0"/>
              <a:t>Replace this value with a CLAIM30 audit result, which must be performed by July 2, 2018 </a:t>
            </a:r>
            <a:r>
              <a:rPr lang="en-US" sz="2100" dirty="0"/>
              <a:t>(summer) or </a:t>
            </a:r>
            <a:r>
              <a:rPr lang="en-US" sz="2100" dirty="0" smtClean="0"/>
              <a:t>by October </a:t>
            </a:r>
            <a:r>
              <a:rPr lang="en-US" sz="2100" dirty="0"/>
              <a:t>29, 2018 (winter</a:t>
            </a:r>
            <a:r>
              <a:rPr lang="en-US" sz="2100" dirty="0" smtClean="0"/>
              <a:t>)</a:t>
            </a:r>
          </a:p>
          <a:p>
            <a:r>
              <a:rPr lang="en-US" dirty="0" smtClean="0"/>
              <a:t>Allow </a:t>
            </a:r>
            <a:r>
              <a:rPr lang="en-US" dirty="0"/>
              <a:t>a single audit of a DRR to meet different audit requirements</a:t>
            </a:r>
          </a:p>
          <a:p>
            <a:pPr lvl="1"/>
            <a:r>
              <a:rPr lang="en-US" sz="2100" dirty="0"/>
              <a:t>Allow CLAIM10/30 audit to fulfill Seasonal DR Audit obligations if the audit meets seasonal requirements</a:t>
            </a:r>
          </a:p>
          <a:p>
            <a:pPr lvl="1"/>
            <a:r>
              <a:rPr lang="en-US" sz="2100" dirty="0"/>
              <a:t>Allow </a:t>
            </a:r>
            <a:r>
              <a:rPr lang="en-US" sz="2100" dirty="0" smtClean="0"/>
              <a:t>Seasonal </a:t>
            </a:r>
            <a:r>
              <a:rPr lang="en-US" sz="2100" dirty="0"/>
              <a:t>DR Audit values to demonstrate commercial </a:t>
            </a:r>
            <a:r>
              <a:rPr lang="en-US" sz="2100" dirty="0" smtClean="0"/>
              <a:t>capacity</a:t>
            </a:r>
            <a:r>
              <a:rPr lang="en-US" sz="2500" dirty="0"/>
              <a:t> </a:t>
            </a:r>
            <a:endParaRPr lang="en-US" sz="1900" dirty="0"/>
          </a:p>
        </p:txBody>
      </p:sp>
    </p:spTree>
    <p:extLst>
      <p:ext uri="{BB962C8B-B14F-4D97-AF65-F5344CB8AC3E}">
        <p14:creationId xmlns:p14="http://schemas.microsoft.com/office/powerpoint/2010/main" val="2524075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smtClean="0"/>
              <a:t>Baseline Modifications</a:t>
            </a:r>
            <a:endParaRPr lang="en-US" dirty="0"/>
          </a:p>
        </p:txBody>
      </p:sp>
      <p:sp>
        <p:nvSpPr>
          <p:cNvPr id="4" name="Content Placeholder 3"/>
          <p:cNvSpPr>
            <a:spLocks noGrp="1"/>
          </p:cNvSpPr>
          <p:nvPr>
            <p:ph idx="1"/>
          </p:nvPr>
        </p:nvSpPr>
        <p:spPr>
          <a:xfrm>
            <a:off x="457200" y="1401762"/>
            <a:ext cx="8229600" cy="4922838"/>
          </a:xfrm>
        </p:spPr>
        <p:txBody>
          <a:bodyPr>
            <a:normAutofit fontScale="85000" lnSpcReduction="20000"/>
          </a:bodyPr>
          <a:lstStyle/>
          <a:p>
            <a:r>
              <a:rPr lang="en-US" dirty="0" smtClean="0"/>
              <a:t>Existing Section III.8B.2 requires that the Demand </a:t>
            </a:r>
            <a:r>
              <a:rPr lang="en-US" dirty="0"/>
              <a:t>Response </a:t>
            </a:r>
            <a:r>
              <a:rPr lang="en-US" dirty="0" smtClean="0"/>
              <a:t>Baseline of an existing Demand Response Asset </a:t>
            </a:r>
            <a:r>
              <a:rPr lang="en-US" dirty="0"/>
              <a:t>be </a:t>
            </a:r>
            <a:r>
              <a:rPr lang="en-US" dirty="0" smtClean="0"/>
              <a:t>reset </a:t>
            </a:r>
            <a:r>
              <a:rPr lang="en-US" dirty="0"/>
              <a:t>when a significant change in load, generation, </a:t>
            </a:r>
            <a:r>
              <a:rPr lang="en-US" dirty="0" smtClean="0"/>
              <a:t>or reported </a:t>
            </a:r>
            <a:r>
              <a:rPr lang="en-US" dirty="0"/>
              <a:t>meter data </a:t>
            </a:r>
            <a:r>
              <a:rPr lang="en-US" dirty="0" smtClean="0"/>
              <a:t>occurs</a:t>
            </a:r>
          </a:p>
          <a:p>
            <a:r>
              <a:rPr lang="en-US" dirty="0" smtClean="0"/>
              <a:t>This provision was needed given the recursive nature of the current 90/10 baseline methodology</a:t>
            </a:r>
          </a:p>
          <a:p>
            <a:pPr lvl="1"/>
            <a:r>
              <a:rPr lang="en-US" sz="2100" dirty="0" smtClean="0"/>
              <a:t>An old load shape or incorrect data could have a lasting impact on the calculated baseline</a:t>
            </a:r>
          </a:p>
          <a:p>
            <a:r>
              <a:rPr lang="en-US" dirty="0" smtClean="0"/>
              <a:t>However, the 90/10 baseline methodology will be replaced with a 10-day rolling average</a:t>
            </a:r>
          </a:p>
          <a:p>
            <a:pPr lvl="1"/>
            <a:r>
              <a:rPr lang="en-US" sz="2100" dirty="0" smtClean="0"/>
              <a:t>See </a:t>
            </a:r>
            <a:r>
              <a:rPr lang="en-US" sz="2100" i="1" dirty="0"/>
              <a:t>ISO New England Inc. and </a:t>
            </a:r>
            <a:r>
              <a:rPr lang="en-US" sz="2100" i="1" dirty="0" smtClean="0"/>
              <a:t>New </a:t>
            </a:r>
            <a:r>
              <a:rPr lang="en-US" sz="2100" i="1" dirty="0"/>
              <a:t>England Power Pool </a:t>
            </a:r>
            <a:r>
              <a:rPr lang="en-US" sz="2100" i="1" dirty="0" smtClean="0"/>
              <a:t>Participants Committee</a:t>
            </a:r>
            <a:r>
              <a:rPr lang="en-US" sz="2100" dirty="0" smtClean="0"/>
              <a:t>, Docket </a:t>
            </a:r>
            <a:r>
              <a:rPr lang="en-US" sz="2100" dirty="0"/>
              <a:t>Nos. </a:t>
            </a:r>
            <a:r>
              <a:rPr lang="en-US" sz="2100" dirty="0" smtClean="0">
                <a:hlinkClick r:id="rId2"/>
              </a:rPr>
              <a:t>ER16-167-000</a:t>
            </a:r>
            <a:r>
              <a:rPr lang="en-US" sz="2100" dirty="0" smtClean="0"/>
              <a:t> and </a:t>
            </a:r>
            <a:r>
              <a:rPr lang="en-US" sz="2100" dirty="0" smtClean="0">
                <a:hlinkClick r:id="rId3"/>
              </a:rPr>
              <a:t>ER16-167-001</a:t>
            </a:r>
            <a:r>
              <a:rPr lang="en-US" sz="2100" dirty="0" smtClean="0"/>
              <a:t>, </a:t>
            </a:r>
            <a:r>
              <a:rPr lang="en-US" sz="2100" dirty="0"/>
              <a:t>Demand Response </a:t>
            </a:r>
            <a:r>
              <a:rPr lang="en-US" sz="2100" dirty="0" smtClean="0"/>
              <a:t>Changes (October 29, 2015), pp. 7-10, which was </a:t>
            </a:r>
            <a:r>
              <a:rPr lang="en-US" sz="2100" dirty="0" smtClean="0">
                <a:hlinkClick r:id="rId4"/>
              </a:rPr>
              <a:t>accepted by the Commission</a:t>
            </a:r>
            <a:endParaRPr lang="en-US" sz="2100" dirty="0" smtClean="0"/>
          </a:p>
          <a:p>
            <a:r>
              <a:rPr lang="en-US" dirty="0" smtClean="0"/>
              <a:t>Under the new methodology, the impact of any old or bad data on the calculated baseline is quickly eliminated, and implementing a complicated and subjective reset provision is avoided</a:t>
            </a:r>
          </a:p>
          <a:p>
            <a:r>
              <a:rPr lang="en-US" dirty="0" smtClean="0"/>
              <a:t>The ISO plans to eliminate the baseline reset provision</a:t>
            </a:r>
          </a:p>
        </p:txBody>
      </p:sp>
    </p:spTree>
    <p:extLst>
      <p:ext uri="{BB962C8B-B14F-4D97-AF65-F5344CB8AC3E}">
        <p14:creationId xmlns:p14="http://schemas.microsoft.com/office/powerpoint/2010/main" val="30362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Baseline Modifications (cont.)</a:t>
            </a:r>
            <a:endParaRPr lang="en-US" dirty="0"/>
          </a:p>
        </p:txBody>
      </p:sp>
      <p:sp>
        <p:nvSpPr>
          <p:cNvPr id="4" name="Content Placeholder 3"/>
          <p:cNvSpPr>
            <a:spLocks noGrp="1"/>
          </p:cNvSpPr>
          <p:nvPr>
            <p:ph idx="1"/>
          </p:nvPr>
        </p:nvSpPr>
        <p:spPr>
          <a:xfrm>
            <a:off x="457200" y="1295400"/>
            <a:ext cx="8229600" cy="5029200"/>
          </a:xfrm>
        </p:spPr>
        <p:txBody>
          <a:bodyPr>
            <a:normAutofit fontScale="77500" lnSpcReduction="20000"/>
          </a:bodyPr>
          <a:lstStyle/>
          <a:p>
            <a:r>
              <a:rPr lang="en-US" dirty="0" smtClean="0"/>
              <a:t>Existing Sections III.8B.6.2 and III.8B.6.3, </a:t>
            </a:r>
            <a:r>
              <a:rPr lang="en-US" dirty="0">
                <a:hlinkClick r:id="rId2"/>
              </a:rPr>
              <a:t>which </a:t>
            </a:r>
            <a:r>
              <a:rPr lang="en-US" dirty="0" smtClean="0">
                <a:hlinkClick r:id="rId2"/>
              </a:rPr>
              <a:t>were conditionally accepted </a:t>
            </a:r>
            <a:r>
              <a:rPr lang="en-US" dirty="0">
                <a:hlinkClick r:id="rId2"/>
              </a:rPr>
              <a:t>by the Commission on April 1, </a:t>
            </a:r>
            <a:r>
              <a:rPr lang="en-US" dirty="0" smtClean="0">
                <a:hlinkClick r:id="rId2"/>
              </a:rPr>
              <a:t>2014</a:t>
            </a:r>
            <a:r>
              <a:rPr lang="en-US" dirty="0" smtClean="0"/>
              <a:t>, address </a:t>
            </a:r>
            <a:r>
              <a:rPr lang="en-US" dirty="0"/>
              <a:t>the Demand Response Baseline for </a:t>
            </a:r>
            <a:r>
              <a:rPr lang="en-US" dirty="0" smtClean="0"/>
              <a:t>Demand Response Assets </a:t>
            </a:r>
            <a:r>
              <a:rPr lang="en-US" dirty="0"/>
              <a:t>on a forced or scheduled </a:t>
            </a:r>
            <a:r>
              <a:rPr lang="en-US" dirty="0" smtClean="0"/>
              <a:t>curtailment</a:t>
            </a:r>
          </a:p>
          <a:p>
            <a:r>
              <a:rPr lang="en-US" dirty="0" smtClean="0"/>
              <a:t>The approach avoids baseline distortion by </a:t>
            </a:r>
            <a:r>
              <a:rPr lang="en-US" dirty="0"/>
              <a:t>ensuring that the baseline calculation </a:t>
            </a:r>
            <a:r>
              <a:rPr lang="en-US" dirty="0" smtClean="0"/>
              <a:t>resumes </a:t>
            </a:r>
            <a:r>
              <a:rPr lang="en-US" dirty="0"/>
              <a:t>at the same level as before the curtailment when the </a:t>
            </a:r>
            <a:r>
              <a:rPr lang="en-US" dirty="0" smtClean="0"/>
              <a:t>Demand Response Asset </a:t>
            </a:r>
            <a:r>
              <a:rPr lang="en-US" dirty="0"/>
              <a:t>returns to </a:t>
            </a:r>
            <a:r>
              <a:rPr lang="en-US" dirty="0" smtClean="0"/>
              <a:t>service</a:t>
            </a:r>
          </a:p>
          <a:p>
            <a:pPr lvl="1"/>
            <a:r>
              <a:rPr lang="en-US" dirty="0" smtClean="0"/>
              <a:t>Market Participants submit data for the affected assets equal </a:t>
            </a:r>
            <a:r>
              <a:rPr lang="en-US" dirty="0"/>
              <a:t>to the last unadjusted </a:t>
            </a:r>
            <a:r>
              <a:rPr lang="en-US" dirty="0" smtClean="0"/>
              <a:t>baseline </a:t>
            </a:r>
            <a:r>
              <a:rPr lang="en-US" dirty="0"/>
              <a:t>for the relevant day type from the Operating Day before the </a:t>
            </a:r>
            <a:r>
              <a:rPr lang="en-US" dirty="0" smtClean="0"/>
              <a:t>curtailment, and</a:t>
            </a:r>
          </a:p>
          <a:p>
            <a:pPr lvl="1"/>
            <a:r>
              <a:rPr lang="en-US" dirty="0" smtClean="0"/>
              <a:t>Submit actual meter for intervals coincident with a Capacity Scarcity Condition</a:t>
            </a:r>
          </a:p>
          <a:p>
            <a:r>
              <a:rPr lang="en-US" dirty="0" smtClean="0"/>
              <a:t>The ISO does not plan to change the substance of these computations</a:t>
            </a:r>
          </a:p>
          <a:p>
            <a:r>
              <a:rPr lang="en-US" dirty="0" smtClean="0"/>
              <a:t>However, the ISO plans to modify the software used to conduct these computations so that Market Participants </a:t>
            </a:r>
            <a:r>
              <a:rPr lang="en-US" b="1" i="1" dirty="0" smtClean="0"/>
              <a:t>always submit to </a:t>
            </a:r>
            <a:r>
              <a:rPr lang="en-US" b="1" i="1" dirty="0"/>
              <a:t>the ISO </a:t>
            </a:r>
            <a:r>
              <a:rPr lang="en-US" b="1" i="1" dirty="0" smtClean="0"/>
              <a:t>actual meter </a:t>
            </a:r>
            <a:r>
              <a:rPr lang="en-US" b="1" i="1" dirty="0"/>
              <a:t>data values </a:t>
            </a:r>
            <a:r>
              <a:rPr lang="en-US" b="1" i="1" dirty="0" smtClean="0"/>
              <a:t>for all hours</a:t>
            </a:r>
            <a:r>
              <a:rPr lang="en-US" dirty="0" smtClean="0"/>
              <a:t>, and </a:t>
            </a:r>
            <a:r>
              <a:rPr lang="en-US" dirty="0"/>
              <a:t>the ISO will perform the appropriate performance </a:t>
            </a:r>
            <a:r>
              <a:rPr lang="en-US" dirty="0" smtClean="0"/>
              <a:t>calculations should a Capacity Scarcity Condition occur during a forced or scheduled curtailment</a:t>
            </a:r>
          </a:p>
          <a:p>
            <a:r>
              <a:rPr lang="en-US" dirty="0" smtClean="0"/>
              <a:t>The Tariff must be revised to reflect the data that Market Participants submit during forced or scheduled curtailments, due to the software modifications</a:t>
            </a:r>
          </a:p>
        </p:txBody>
      </p:sp>
    </p:spTree>
    <p:extLst>
      <p:ext uri="{BB962C8B-B14F-4D97-AF65-F5344CB8AC3E}">
        <p14:creationId xmlns:p14="http://schemas.microsoft.com/office/powerpoint/2010/main" val="3908064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Applying Recent or Ongoing Market Design Changes to Demand Response </a:t>
            </a:r>
            <a:r>
              <a:rPr lang="en-US" dirty="0" smtClean="0"/>
              <a:t>Resources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18</a:t>
            </a:fld>
            <a:endParaRPr lang="en-US" dirty="0"/>
          </a:p>
        </p:txBody>
      </p:sp>
    </p:spTree>
    <p:extLst>
      <p:ext uri="{BB962C8B-B14F-4D97-AF65-F5344CB8AC3E}">
        <p14:creationId xmlns:p14="http://schemas.microsoft.com/office/powerpoint/2010/main" val="598137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Affected Areas</a:t>
            </a:r>
            <a:endParaRPr lang="en-US" dirty="0"/>
          </a:p>
        </p:txBody>
      </p:sp>
      <p:sp>
        <p:nvSpPr>
          <p:cNvPr id="4" name="Content Placeholder 3"/>
          <p:cNvSpPr>
            <a:spLocks noGrp="1"/>
          </p:cNvSpPr>
          <p:nvPr>
            <p:ph idx="1"/>
          </p:nvPr>
        </p:nvSpPr>
        <p:spPr/>
        <p:txBody>
          <a:bodyPr>
            <a:normAutofit/>
          </a:bodyPr>
          <a:lstStyle/>
          <a:p>
            <a:r>
              <a:rPr lang="en-US" sz="2800" dirty="0"/>
              <a:t>Sub-Hourly Settlement</a:t>
            </a:r>
          </a:p>
          <a:p>
            <a:r>
              <a:rPr lang="en-US" sz="2800" dirty="0"/>
              <a:t>Fast-Start Pricing</a:t>
            </a:r>
          </a:p>
          <a:p>
            <a:r>
              <a:rPr lang="en-US" sz="2800" dirty="0" smtClean="0"/>
              <a:t>Energy Market Offer Flexibility</a:t>
            </a:r>
          </a:p>
          <a:p>
            <a:r>
              <a:rPr lang="en-US" sz="2800" dirty="0"/>
              <a:t>Net Commitment Period </a:t>
            </a:r>
            <a:r>
              <a:rPr lang="en-US" sz="2800" dirty="0" smtClean="0"/>
              <a:t>Compensation</a:t>
            </a:r>
          </a:p>
          <a:p>
            <a:r>
              <a:rPr lang="en-US" sz="2800" dirty="0" smtClean="0"/>
              <a:t>Rules Complying with FERC No. 719</a:t>
            </a:r>
          </a:p>
          <a:p>
            <a:r>
              <a:rPr lang="en-US" sz="2800" dirty="0" smtClean="0"/>
              <a:t>Existing </a:t>
            </a:r>
            <a:r>
              <a:rPr lang="en-US" sz="2800" dirty="0"/>
              <a:t>Emergency Generators </a:t>
            </a:r>
            <a:r>
              <a:rPr lang="en-US" sz="2800" dirty="0" smtClean="0"/>
              <a:t>Participating </a:t>
            </a:r>
            <a:r>
              <a:rPr lang="en-US" sz="2800" dirty="0"/>
              <a:t>as New Capacity</a:t>
            </a: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717403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57200" y="1905000"/>
            <a:ext cx="8077200" cy="4343400"/>
          </a:xfrm>
          <a:prstGeom prst="rect">
            <a:avLst/>
          </a:prstGeom>
        </p:spPr>
        <p:txBody>
          <a:bodyPr/>
          <a:lstStyle/>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4294967295"/>
          </p:nvPr>
        </p:nvSpPr>
        <p:spPr>
          <a:xfrm>
            <a:off x="8488392" y="6400800"/>
            <a:ext cx="503208" cy="228600"/>
          </a:xfrm>
          <a:prstGeom prst="rect">
            <a:avLst/>
          </a:prstGeom>
        </p:spPr>
        <p:txBody>
          <a:bodyPr/>
          <a:lstStyle/>
          <a:p>
            <a:fld id="{10C7F894-2A36-495D-AB7C-1055F7AC0F9D}"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28587244"/>
              </p:ext>
            </p:extLst>
          </p:nvPr>
        </p:nvGraphicFramePr>
        <p:xfrm>
          <a:off x="457200" y="304800"/>
          <a:ext cx="7848600" cy="1237170"/>
        </p:xfrm>
        <a:graphic>
          <a:graphicData uri="http://schemas.openxmlformats.org/drawingml/2006/table">
            <a:tbl>
              <a:tblPr firstRow="1" bandRow="1">
                <a:tableStyleId>{5C22544A-7EE6-4342-B048-85BDC9FD1C3A}</a:tableStyleId>
              </a:tblPr>
              <a:tblGrid>
                <a:gridCol w="6172200"/>
                <a:gridCol w="1676400"/>
              </a:tblGrid>
              <a:tr h="504810">
                <a:tc>
                  <a:txBody>
                    <a:bodyPr/>
                    <a:lstStyle/>
                    <a:p>
                      <a:r>
                        <a:rPr lang="en-US" sz="2400" baseline="0" dirty="0" smtClean="0"/>
                        <a:t>PRD Conforming Changes – Demand Response Full </a:t>
                      </a:r>
                      <a:r>
                        <a:rPr lang="en-US" sz="2400" i="0" baseline="0" dirty="0" smtClean="0"/>
                        <a:t>Integration</a:t>
                      </a:r>
                      <a:endParaRPr lang="en-US" sz="2400" baseline="30000" dirty="0"/>
                    </a:p>
                  </a:txBody>
                  <a:tcPr/>
                </a:tc>
                <a:tc>
                  <a:txBody>
                    <a:bodyPr/>
                    <a:lstStyle/>
                    <a:p>
                      <a:pPr>
                        <a:spcBef>
                          <a:spcPts val="0"/>
                        </a:spcBef>
                      </a:pPr>
                      <a:endParaRPr lang="en-US" sz="900" baseline="30000" dirty="0" smtClean="0"/>
                    </a:p>
                    <a:p>
                      <a:pPr>
                        <a:spcBef>
                          <a:spcPts val="0"/>
                        </a:spcBef>
                      </a:pPr>
                      <a:r>
                        <a:rPr lang="en-US" sz="3200" baseline="30000" dirty="0" smtClean="0"/>
                        <a:t>WMPP ID:</a:t>
                      </a:r>
                    </a:p>
                    <a:p>
                      <a:r>
                        <a:rPr lang="en-US" sz="3200" baseline="30000" dirty="0" smtClean="0"/>
                        <a:t>69</a:t>
                      </a:r>
                      <a:endParaRPr lang="en-US" sz="3200" baseline="30000" dirty="0"/>
                    </a:p>
                  </a:txBody>
                  <a:tcPr/>
                </a:tc>
              </a:tr>
              <a:tr h="404050">
                <a:tc gridSpan="2">
                  <a:txBody>
                    <a:bodyPr/>
                    <a:lstStyle/>
                    <a:p>
                      <a:r>
                        <a:rPr lang="en-US" sz="1600" b="1" dirty="0" smtClean="0"/>
                        <a:t>Proposed Effective Date:   June 1, 2018</a:t>
                      </a:r>
                      <a:endParaRPr lang="en-US" sz="1600" dirty="0"/>
                    </a:p>
                  </a:txBody>
                  <a:tcPr/>
                </a:tc>
                <a:tc hMerge="1">
                  <a:txBody>
                    <a:bodyPr/>
                    <a:lstStyle/>
                    <a:p>
                      <a:endParaRPr lang="en-US" sz="1600" dirty="0"/>
                    </a:p>
                  </a:txBody>
                  <a:tcPr/>
                </a:tc>
              </a:tr>
            </a:tbl>
          </a:graphicData>
        </a:graphic>
      </p:graphicFrame>
      <p:sp>
        <p:nvSpPr>
          <p:cNvPr id="6" name="Text Placeholder 4"/>
          <p:cNvSpPr txBox="1">
            <a:spLocks/>
          </p:cNvSpPr>
          <p:nvPr/>
        </p:nvSpPr>
        <p:spPr>
          <a:xfrm>
            <a:off x="457200" y="1676400"/>
            <a:ext cx="8305800" cy="4648200"/>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Since the Supreme Court ruling in January 2016 that resolved FERC jurisdiction over demand response compensation, the ISO is moving forward to fully integrate demand response into </a:t>
            </a:r>
            <a:r>
              <a:rPr lang="en-US" dirty="0">
                <a:solidFill>
                  <a:srgbClr val="000000"/>
                </a:solidFill>
              </a:rPr>
              <a:t>the wholesale energy, reserves, and capacity markets </a:t>
            </a:r>
            <a:r>
              <a:rPr lang="en-US" dirty="0" smtClean="0">
                <a:solidFill>
                  <a:srgbClr val="000000"/>
                </a:solidFill>
              </a:rPr>
              <a:t>by June 1, 2018</a:t>
            </a:r>
            <a:endParaRPr lang="en-US" strike="sngStrike" dirty="0" smtClean="0">
              <a:solidFill>
                <a:srgbClr val="000000"/>
              </a:solidFill>
            </a:endParaRPr>
          </a:p>
          <a:p>
            <a:pPr marL="342900" lvl="1" indent="-342900">
              <a:spcBef>
                <a:spcPts val="1200"/>
              </a:spcBef>
              <a:buFont typeface="Arial" pitchFamily="34" charset="0"/>
              <a:buChar char="•"/>
            </a:pPr>
            <a:r>
              <a:rPr lang="en-US" sz="2400" dirty="0" smtClean="0">
                <a:solidFill>
                  <a:srgbClr val="000000"/>
                </a:solidFill>
              </a:rPr>
              <a:t>While the </a:t>
            </a:r>
            <a:r>
              <a:rPr lang="en-US" sz="2400" dirty="0">
                <a:solidFill>
                  <a:srgbClr val="000000"/>
                </a:solidFill>
              </a:rPr>
              <a:t>market design and major Tariff changes </a:t>
            </a:r>
            <a:r>
              <a:rPr lang="en-US" sz="2400" dirty="0" smtClean="0">
                <a:solidFill>
                  <a:srgbClr val="000000"/>
                </a:solidFill>
              </a:rPr>
              <a:t>integrating </a:t>
            </a:r>
            <a:r>
              <a:rPr lang="en-US" sz="2400" dirty="0">
                <a:solidFill>
                  <a:srgbClr val="000000"/>
                </a:solidFill>
              </a:rPr>
              <a:t>demand response into wholesale markets have already been accepted by the </a:t>
            </a:r>
            <a:r>
              <a:rPr lang="en-US" sz="2400" dirty="0" smtClean="0">
                <a:solidFill>
                  <a:srgbClr val="000000"/>
                </a:solidFill>
              </a:rPr>
              <a:t>FERC, a number of conforming changes are needed </a:t>
            </a:r>
            <a:r>
              <a:rPr lang="en-US" sz="2400" dirty="0">
                <a:solidFill>
                  <a:srgbClr val="000000"/>
                </a:solidFill>
              </a:rPr>
              <a:t>to </a:t>
            </a:r>
            <a:r>
              <a:rPr lang="en-US" sz="2400" dirty="0" smtClean="0">
                <a:solidFill>
                  <a:srgbClr val="000000"/>
                </a:solidFill>
              </a:rPr>
              <a:t>ensure comparable treatment </a:t>
            </a:r>
            <a:r>
              <a:rPr lang="en-US" sz="2400" dirty="0">
                <a:solidFill>
                  <a:srgbClr val="000000"/>
                </a:solidFill>
              </a:rPr>
              <a:t>of </a:t>
            </a:r>
            <a:r>
              <a:rPr lang="en-US" sz="2400" dirty="0" smtClean="0">
                <a:solidFill>
                  <a:srgbClr val="000000"/>
                </a:solidFill>
              </a:rPr>
              <a:t>all resources</a:t>
            </a:r>
          </a:p>
          <a:p>
            <a:r>
              <a:rPr lang="en-US" dirty="0" smtClean="0">
                <a:solidFill>
                  <a:srgbClr val="000000"/>
                </a:solidFill>
              </a:rPr>
              <a:t>Today’s presentation describes each area in which conforming changes are planned, which fall into two major categories: </a:t>
            </a:r>
          </a:p>
          <a:p>
            <a:pPr lvl="1"/>
            <a:r>
              <a:rPr lang="en-US" dirty="0">
                <a:solidFill>
                  <a:srgbClr val="000000"/>
                </a:solidFill>
              </a:rPr>
              <a:t>Integrating demand response into the base market </a:t>
            </a:r>
            <a:r>
              <a:rPr lang="en-US" dirty="0" smtClean="0">
                <a:solidFill>
                  <a:srgbClr val="000000"/>
                </a:solidFill>
              </a:rPr>
              <a:t>design</a:t>
            </a:r>
            <a:endParaRPr lang="en-US" dirty="0">
              <a:solidFill>
                <a:srgbClr val="000000"/>
              </a:solidFill>
            </a:endParaRPr>
          </a:p>
          <a:p>
            <a:pPr lvl="1"/>
            <a:r>
              <a:rPr lang="en-US" dirty="0">
                <a:solidFill>
                  <a:srgbClr val="000000"/>
                </a:solidFill>
              </a:rPr>
              <a:t>Applying recent or ongoing market design changes to Demand Response Resources as </a:t>
            </a:r>
            <a:r>
              <a:rPr lang="en-US" dirty="0" smtClean="0">
                <a:solidFill>
                  <a:srgbClr val="000000"/>
                </a:solidFill>
              </a:rPr>
              <a:t>appropriate</a:t>
            </a:r>
            <a:r>
              <a:rPr lang="en-US" strike="sngStrike" dirty="0" smtClean="0">
                <a:solidFill>
                  <a:srgbClr val="FF0000"/>
                </a:solidFill>
              </a:rPr>
              <a:t> </a:t>
            </a:r>
            <a:endParaRPr lang="en-US" strike="sngStrike" dirty="0">
              <a:solidFill>
                <a:srgbClr val="FF0000"/>
              </a:solidFill>
            </a:endParaRPr>
          </a:p>
          <a:p>
            <a:pPr lvl="1"/>
            <a:endParaRPr lang="en-US" dirty="0" smtClean="0">
              <a:solidFill>
                <a:srgbClr val="000000"/>
              </a:solidFill>
            </a:endParaRPr>
          </a:p>
        </p:txBody>
      </p:sp>
    </p:spTree>
    <p:extLst>
      <p:ext uri="{BB962C8B-B14F-4D97-AF65-F5344CB8AC3E}">
        <p14:creationId xmlns:p14="http://schemas.microsoft.com/office/powerpoint/2010/main" val="1383303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Sub-Hourly Settlement</a:t>
            </a:r>
            <a:endParaRPr lang="en-US" strike="sngStrike" dirty="0"/>
          </a:p>
        </p:txBody>
      </p:sp>
      <p:sp>
        <p:nvSpPr>
          <p:cNvPr id="3" name="Text Placeholder 2"/>
          <p:cNvSpPr>
            <a:spLocks noGrp="1"/>
          </p:cNvSpPr>
          <p:nvPr>
            <p:ph type="body" sz="quarter" idx="4294967295"/>
          </p:nvPr>
        </p:nvSpPr>
        <p:spPr>
          <a:xfrm>
            <a:off x="533400" y="1447800"/>
            <a:ext cx="8229600" cy="4953000"/>
          </a:xfrm>
          <a:prstGeom prst="rect">
            <a:avLst/>
          </a:prstGeom>
        </p:spPr>
        <p:txBody>
          <a:bodyPr>
            <a:normAutofit/>
          </a:bodyPr>
          <a:lstStyle/>
          <a:p>
            <a:r>
              <a:rPr lang="en-US" dirty="0"/>
              <a:t>Under full integration, </a:t>
            </a:r>
            <a:r>
              <a:rPr lang="en-US" dirty="0" smtClean="0"/>
              <a:t>DRRs will be </a:t>
            </a:r>
            <a:r>
              <a:rPr lang="en-US" dirty="0"/>
              <a:t>integrated into the energy and reserve </a:t>
            </a:r>
            <a:r>
              <a:rPr lang="en-US" dirty="0" smtClean="0"/>
              <a:t>markets, which are settled on </a:t>
            </a:r>
            <a:r>
              <a:rPr lang="en-US" dirty="0"/>
              <a:t>a sub-hourly basis rather than </a:t>
            </a:r>
            <a:r>
              <a:rPr lang="en-US" dirty="0" smtClean="0"/>
              <a:t>hourly</a:t>
            </a:r>
          </a:p>
          <a:p>
            <a:r>
              <a:rPr lang="en-US" dirty="0" smtClean="0"/>
              <a:t>The market rules and infrastructure used for demand response in New England are already set up for the ISO to send Dispatch </a:t>
            </a:r>
            <a:r>
              <a:rPr lang="en-US" dirty="0"/>
              <a:t>Instructions </a:t>
            </a:r>
            <a:r>
              <a:rPr lang="en-US" dirty="0" smtClean="0"/>
              <a:t>and for Demand Response Resources to report </a:t>
            </a:r>
            <a:r>
              <a:rPr lang="en-US" dirty="0"/>
              <a:t>their demand every five </a:t>
            </a:r>
            <a:r>
              <a:rPr lang="en-US" dirty="0" smtClean="0"/>
              <a:t>minutes</a:t>
            </a:r>
          </a:p>
          <a:p>
            <a:r>
              <a:rPr lang="en-US" dirty="0" smtClean="0"/>
              <a:t>However, the computation of Real-Time Demand Reduction Obligations and Real-Time settlement for DRRs must be modified to use five-minute “settlement intervals” instead of hourly integrated values</a:t>
            </a:r>
          </a:p>
          <a:p>
            <a:pPr marL="0" indent="0">
              <a:buNone/>
            </a:pPr>
            <a:endParaRPr lang="en-US" dirty="0" smtClean="0"/>
          </a:p>
        </p:txBody>
      </p:sp>
      <p:sp>
        <p:nvSpPr>
          <p:cNvPr id="4" name="Slide Number Placeholder 3"/>
          <p:cNvSpPr>
            <a:spLocks noGrp="1"/>
          </p:cNvSpPr>
          <p:nvPr>
            <p:ph type="sldNum" sz="quarter" idx="4294967295"/>
          </p:nvPr>
        </p:nvSpPr>
        <p:spPr>
          <a:xfrm>
            <a:off x="8602074" y="6400800"/>
            <a:ext cx="313326" cy="263518"/>
          </a:xfrm>
          <a:prstGeom prst="rect">
            <a:avLst/>
          </a:prstGeom>
        </p:spPr>
        <p:txBody>
          <a:bodyPr/>
          <a:lstStyle/>
          <a:p>
            <a:fld id="{10C7F894-2A36-495D-AB7C-1055F7AC0F9D}" type="slidenum">
              <a:rPr lang="en-US" smtClean="0"/>
              <a:pPr/>
              <a:t>20</a:t>
            </a:fld>
            <a:endParaRPr lang="en-US" dirty="0"/>
          </a:p>
        </p:txBody>
      </p:sp>
    </p:spTree>
    <p:extLst>
      <p:ext uri="{BB962C8B-B14F-4D97-AF65-F5344CB8AC3E}">
        <p14:creationId xmlns:p14="http://schemas.microsoft.com/office/powerpoint/2010/main" val="405729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Fast-Start Pricing</a:t>
            </a:r>
          </a:p>
        </p:txBody>
      </p:sp>
      <p:sp>
        <p:nvSpPr>
          <p:cNvPr id="3" name="Text Placeholder 2"/>
          <p:cNvSpPr>
            <a:spLocks noGrp="1"/>
          </p:cNvSpPr>
          <p:nvPr>
            <p:ph type="body" sz="quarter" idx="4294967295"/>
          </p:nvPr>
        </p:nvSpPr>
        <p:spPr>
          <a:xfrm>
            <a:off x="533400" y="1524000"/>
            <a:ext cx="8229600" cy="4953000"/>
          </a:xfrm>
          <a:prstGeom prst="rect">
            <a:avLst/>
          </a:prstGeom>
        </p:spPr>
        <p:txBody>
          <a:bodyPr>
            <a:normAutofit/>
          </a:bodyPr>
          <a:lstStyle/>
          <a:p>
            <a:r>
              <a:rPr lang="en-US" sz="2800" dirty="0" smtClean="0"/>
              <a:t>Fast </a:t>
            </a:r>
            <a:r>
              <a:rPr lang="en-US" sz="2800" dirty="0"/>
              <a:t>Start </a:t>
            </a:r>
            <a:r>
              <a:rPr lang="en-US" sz="2800" dirty="0" smtClean="0"/>
              <a:t>Demand Response Resources </a:t>
            </a:r>
            <a:r>
              <a:rPr lang="en-US" sz="2800" dirty="0"/>
              <a:t>should be integrated into the rules governing Rapid Response Pricing </a:t>
            </a:r>
            <a:r>
              <a:rPr lang="en-US" sz="2800" dirty="0" smtClean="0"/>
              <a:t>Assets</a:t>
            </a:r>
          </a:p>
          <a:p>
            <a:pPr lvl="1"/>
            <a:r>
              <a:rPr lang="en-US" sz="2400" dirty="0"/>
              <a:t>The definition of a </a:t>
            </a:r>
            <a:r>
              <a:rPr lang="en-US" sz="2400" dirty="0" smtClean="0"/>
              <a:t>Fast-Start </a:t>
            </a:r>
            <a:r>
              <a:rPr lang="en-US" sz="2400" dirty="0"/>
              <a:t>Demand Response Resource should be included </a:t>
            </a:r>
            <a:r>
              <a:rPr lang="en-US" sz="2400" dirty="0" smtClean="0"/>
              <a:t>in the </a:t>
            </a:r>
            <a:r>
              <a:rPr lang="en-US" sz="2400" dirty="0"/>
              <a:t>definition of Rapid Response Pricing </a:t>
            </a:r>
            <a:r>
              <a:rPr lang="en-US" sz="2400" dirty="0" smtClean="0"/>
              <a:t>Asset</a:t>
            </a:r>
          </a:p>
          <a:p>
            <a:pPr lvl="1"/>
            <a:r>
              <a:rPr lang="en-US" sz="2400" dirty="0" smtClean="0"/>
              <a:t>The appropriate </a:t>
            </a:r>
            <a:r>
              <a:rPr lang="en-US" sz="2400" dirty="0"/>
              <a:t>offer parameters </a:t>
            </a:r>
            <a:r>
              <a:rPr lang="en-US" sz="2400" dirty="0" smtClean="0"/>
              <a:t>(i.e., Interruption Cost,  </a:t>
            </a:r>
            <a:r>
              <a:rPr lang="en-US" sz="2400" dirty="0"/>
              <a:t>Minimum Reduction </a:t>
            </a:r>
            <a:r>
              <a:rPr lang="en-US" sz="2400" dirty="0" smtClean="0"/>
              <a:t>Time, </a:t>
            </a:r>
            <a:r>
              <a:rPr lang="en-US" sz="2400" dirty="0"/>
              <a:t>Minimum </a:t>
            </a:r>
            <a:r>
              <a:rPr lang="en-US" sz="2400" dirty="0" smtClean="0"/>
              <a:t>Reduction, and Maximum Reduction) </a:t>
            </a:r>
            <a:r>
              <a:rPr lang="en-US" sz="2400" dirty="0"/>
              <a:t>for DRRs need to be included </a:t>
            </a:r>
            <a:r>
              <a:rPr lang="en-US" sz="2400" dirty="0" smtClean="0"/>
              <a:t>in</a:t>
            </a:r>
            <a:r>
              <a:rPr lang="en-US" sz="2400" strike="sngStrike" dirty="0" smtClean="0"/>
              <a:t> </a:t>
            </a:r>
            <a:r>
              <a:rPr lang="en-US" sz="2400" dirty="0" smtClean="0"/>
              <a:t>existing Section III.2.4, which governs pricing adjustments for Rapid Response Pricing Assets</a:t>
            </a:r>
          </a:p>
          <a:p>
            <a:pPr lvl="1"/>
            <a:endParaRPr lang="en-US" dirty="0"/>
          </a:p>
          <a:p>
            <a:pPr marL="457200" lvl="1" indent="0">
              <a:lnSpc>
                <a:spcPct val="110000"/>
              </a:lnSpc>
              <a:buNone/>
            </a:pPr>
            <a:endParaRPr lang="en-US" dirty="0" smtClean="0"/>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21</a:t>
            </a:fld>
            <a:endParaRPr lang="en-US" dirty="0"/>
          </a:p>
        </p:txBody>
      </p:sp>
    </p:spTree>
    <p:extLst>
      <p:ext uri="{BB962C8B-B14F-4D97-AF65-F5344CB8AC3E}">
        <p14:creationId xmlns:p14="http://schemas.microsoft.com/office/powerpoint/2010/main" val="28452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Market Offer Flexibility </a:t>
            </a:r>
          </a:p>
        </p:txBody>
      </p:sp>
      <p:sp>
        <p:nvSpPr>
          <p:cNvPr id="3" name="Text Placeholder 2"/>
          <p:cNvSpPr>
            <a:spLocks noGrp="1"/>
          </p:cNvSpPr>
          <p:nvPr>
            <p:ph type="body" sz="quarter" idx="4294967295"/>
          </p:nvPr>
        </p:nvSpPr>
        <p:spPr>
          <a:xfrm>
            <a:off x="533400" y="1066800"/>
            <a:ext cx="8458200" cy="5105400"/>
          </a:xfrm>
          <a:prstGeom prst="rect">
            <a:avLst/>
          </a:prstGeom>
        </p:spPr>
        <p:txBody>
          <a:bodyPr>
            <a:noAutofit/>
          </a:bodyPr>
          <a:lstStyle/>
          <a:p>
            <a:pPr>
              <a:lnSpc>
                <a:spcPct val="90000"/>
              </a:lnSpc>
            </a:pPr>
            <a:r>
              <a:rPr lang="en-US" dirty="0"/>
              <a:t>Energy </a:t>
            </a:r>
            <a:r>
              <a:rPr lang="en-US" dirty="0" smtClean="0"/>
              <a:t>market </a:t>
            </a:r>
            <a:r>
              <a:rPr lang="en-US" dirty="0"/>
              <a:t>offer flexibility (EMOF) </a:t>
            </a:r>
            <a:r>
              <a:rPr lang="en-US" dirty="0" smtClean="0"/>
              <a:t>provisions allow generators and Dispatchable Asset Related Demands to submit:</a:t>
            </a:r>
          </a:p>
          <a:p>
            <a:pPr lvl="1">
              <a:lnSpc>
                <a:spcPct val="90000"/>
              </a:lnSpc>
            </a:pPr>
            <a:r>
              <a:rPr lang="en-US" dirty="0" smtClean="0"/>
              <a:t>Separate </a:t>
            </a:r>
            <a:r>
              <a:rPr lang="en-US" dirty="0"/>
              <a:t>hourly offers into the Day-Ahead </a:t>
            </a:r>
            <a:r>
              <a:rPr lang="en-US" dirty="0" smtClean="0"/>
              <a:t>and </a:t>
            </a:r>
            <a:r>
              <a:rPr lang="en-US" dirty="0"/>
              <a:t>Real-Time Energy </a:t>
            </a:r>
            <a:r>
              <a:rPr lang="en-US" dirty="0" smtClean="0"/>
              <a:t>Markets</a:t>
            </a:r>
          </a:p>
          <a:p>
            <a:pPr lvl="1">
              <a:lnSpc>
                <a:spcPct val="90000"/>
              </a:lnSpc>
            </a:pPr>
            <a:r>
              <a:rPr lang="en-US" dirty="0" smtClean="0"/>
              <a:t>Updated cost-related offer parameters </a:t>
            </a:r>
            <a:r>
              <a:rPr lang="en-US" dirty="0"/>
              <a:t>intraday, up until 30 minutes prior to the hour in which the offer will </a:t>
            </a:r>
            <a:r>
              <a:rPr lang="en-US" dirty="0" smtClean="0"/>
              <a:t>apply</a:t>
            </a:r>
            <a:endParaRPr lang="en-US" dirty="0"/>
          </a:p>
          <a:p>
            <a:pPr marL="342900" lvl="2" indent="-342900">
              <a:lnSpc>
                <a:spcPct val="90000"/>
              </a:lnSpc>
              <a:spcBef>
                <a:spcPts val="1200"/>
              </a:spcBef>
            </a:pPr>
            <a:r>
              <a:rPr lang="en-US" sz="2400" dirty="0" smtClean="0"/>
              <a:t>DRRs should be allowed to submit separate hourly offers and to update specific offer parameters intraday, except where such flexibility conflicts with the </a:t>
            </a:r>
            <a:r>
              <a:rPr lang="en-US" sz="2400" dirty="0" smtClean="0">
                <a:hlinkClick r:id="rId3"/>
              </a:rPr>
              <a:t>self-scheduling prohibition that was accepted by the Commission</a:t>
            </a:r>
            <a:r>
              <a:rPr lang="en-US" sz="2400" dirty="0" smtClean="0"/>
              <a:t>, which is currently reflected in Sections </a:t>
            </a:r>
            <a:r>
              <a:rPr lang="en-US" sz="2400" dirty="0"/>
              <a:t>III.E2.3 and </a:t>
            </a:r>
            <a:r>
              <a:rPr lang="en-US" sz="2400" dirty="0" smtClean="0"/>
              <a:t>III.E2.4</a:t>
            </a:r>
            <a:endParaRPr lang="en-US" sz="2400" dirty="0"/>
          </a:p>
          <a:p>
            <a:pPr lvl="1">
              <a:lnSpc>
                <a:spcPct val="90000"/>
              </a:lnSpc>
            </a:pPr>
            <a:r>
              <a:rPr lang="en-US" dirty="0" smtClean="0"/>
              <a:t>Hourly offers and bid flexibility allow a DRR to reflect hourly variations in interruptible loads and opportunity costs</a:t>
            </a:r>
          </a:p>
          <a:p>
            <a:pPr lvl="1">
              <a:lnSpc>
                <a:spcPct val="90000"/>
              </a:lnSpc>
            </a:pPr>
            <a:r>
              <a:rPr lang="en-US" dirty="0" smtClean="0"/>
              <a:t>But allowing DRRs to self-schedule in Real-Time </a:t>
            </a:r>
            <a:r>
              <a:rPr lang="en-US" dirty="0"/>
              <a:t>d</a:t>
            </a:r>
            <a:r>
              <a:rPr lang="en-US" dirty="0" smtClean="0"/>
              <a:t>oes </a:t>
            </a:r>
            <a:r>
              <a:rPr lang="en-US" dirty="0"/>
              <a:t>not contribute to the balancing of supply and </a:t>
            </a:r>
            <a:r>
              <a:rPr lang="en-US" dirty="0" smtClean="0"/>
              <a:t>demand, and permits DRRs to receive payment for normally lower consumption that is not in response to price</a:t>
            </a:r>
          </a:p>
          <a:p>
            <a:pPr lvl="2">
              <a:lnSpc>
                <a:spcPct val="90000"/>
              </a:lnSpc>
            </a:pPr>
            <a:r>
              <a:rPr lang="en-US" dirty="0" smtClean="0"/>
              <a:t>Payments under these circumstances produce no value and raise costs</a:t>
            </a:r>
            <a:endParaRPr lang="en-US" dirty="0"/>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2818863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Extending Energy </a:t>
            </a:r>
            <a:r>
              <a:rPr lang="en-US" dirty="0"/>
              <a:t>Market Offer Flexibility </a:t>
            </a:r>
            <a:r>
              <a:rPr lang="en-US" dirty="0" smtClean="0"/>
              <a:t>to DRRs</a:t>
            </a:r>
            <a:endParaRPr lang="en-US" dirty="0"/>
          </a:p>
        </p:txBody>
      </p:sp>
      <p:sp>
        <p:nvSpPr>
          <p:cNvPr id="4" name="Content Placeholder 3"/>
          <p:cNvSpPr>
            <a:spLocks noGrp="1"/>
          </p:cNvSpPr>
          <p:nvPr>
            <p:ph idx="1"/>
          </p:nvPr>
        </p:nvSpPr>
        <p:spPr>
          <a:xfrm>
            <a:off x="457200" y="1219200"/>
            <a:ext cx="8382000" cy="5105400"/>
          </a:xfrm>
        </p:spPr>
        <p:txBody>
          <a:bodyPr>
            <a:normAutofit lnSpcReduction="10000"/>
          </a:bodyPr>
          <a:lstStyle/>
          <a:p>
            <a:r>
              <a:rPr lang="en-US" dirty="0" smtClean="0"/>
              <a:t>Allowing DRRs to </a:t>
            </a:r>
            <a:r>
              <a:rPr lang="en-US" dirty="0"/>
              <a:t>offer hourly </a:t>
            </a:r>
            <a:r>
              <a:rPr lang="en-US" dirty="0" smtClean="0"/>
              <a:t>requires Tariff revisions that: </a:t>
            </a:r>
            <a:endParaRPr lang="en-US" dirty="0"/>
          </a:p>
          <a:p>
            <a:pPr lvl="1"/>
            <a:r>
              <a:rPr lang="en-US" dirty="0" smtClean="0"/>
              <a:t>Allow </a:t>
            </a:r>
            <a:r>
              <a:rPr lang="en-US" dirty="0"/>
              <a:t>the Market Participant </a:t>
            </a:r>
            <a:r>
              <a:rPr lang="en-US" dirty="0" smtClean="0"/>
              <a:t>to </a:t>
            </a:r>
            <a:r>
              <a:rPr lang="en-US" dirty="0"/>
              <a:t>submit up to 10 monotonically increasing price/demand </a:t>
            </a:r>
            <a:r>
              <a:rPr lang="en-US" dirty="0" smtClean="0"/>
              <a:t>reduction </a:t>
            </a:r>
            <a:r>
              <a:rPr lang="en-US" dirty="0"/>
              <a:t>pairs </a:t>
            </a:r>
            <a:r>
              <a:rPr lang="en-US" b="1" i="1" dirty="0"/>
              <a:t>for each hour </a:t>
            </a:r>
            <a:r>
              <a:rPr lang="en-US" dirty="0" smtClean="0"/>
              <a:t>(rather </a:t>
            </a:r>
            <a:r>
              <a:rPr lang="en-US" dirty="0"/>
              <a:t>than each Operating Day</a:t>
            </a:r>
            <a:r>
              <a:rPr lang="en-US" dirty="0" smtClean="0"/>
              <a:t>) with the minimum offer quantity set at 0.1 MW</a:t>
            </a:r>
          </a:p>
          <a:p>
            <a:r>
              <a:rPr lang="en-US" dirty="0" smtClean="0"/>
              <a:t>Allowing </a:t>
            </a:r>
            <a:r>
              <a:rPr lang="en-US" dirty="0"/>
              <a:t>DRRs to </a:t>
            </a:r>
            <a:r>
              <a:rPr lang="en-US" dirty="0" smtClean="0"/>
              <a:t>update certain offer parameters </a:t>
            </a:r>
            <a:r>
              <a:rPr lang="en-US" dirty="0"/>
              <a:t>intraday </a:t>
            </a:r>
            <a:r>
              <a:rPr lang="en-US" dirty="0" smtClean="0"/>
              <a:t>requires Tariff revisions that:</a:t>
            </a:r>
          </a:p>
          <a:p>
            <a:pPr lvl="1"/>
            <a:r>
              <a:rPr lang="en-US" dirty="0" smtClean="0"/>
              <a:t>Remove any blanket prohibition on </a:t>
            </a:r>
            <a:r>
              <a:rPr lang="en-US" dirty="0"/>
              <a:t>changing </a:t>
            </a:r>
            <a:r>
              <a:rPr lang="en-US" dirty="0" smtClean="0"/>
              <a:t>Demand </a:t>
            </a:r>
            <a:r>
              <a:rPr lang="en-US" dirty="0"/>
              <a:t>Reduction Offer </a:t>
            </a:r>
            <a:r>
              <a:rPr lang="en-US" dirty="0" smtClean="0"/>
              <a:t>parameters during the Operating Day </a:t>
            </a:r>
          </a:p>
          <a:p>
            <a:pPr lvl="1"/>
            <a:r>
              <a:rPr lang="en-US" dirty="0" smtClean="0"/>
              <a:t>Clarify which offer parameters Market Participants are expected modify during the Operating Day to accurately reflect DRR capabilities</a:t>
            </a:r>
          </a:p>
          <a:p>
            <a:pPr lvl="2"/>
            <a:r>
              <a:rPr lang="en-US" dirty="0" smtClean="0"/>
              <a:t>Available </a:t>
            </a:r>
            <a:r>
              <a:rPr lang="en-US" dirty="0"/>
              <a:t>or </a:t>
            </a:r>
            <a:r>
              <a:rPr lang="en-US" dirty="0" smtClean="0"/>
              <a:t>Unavailable</a:t>
            </a:r>
            <a:endParaRPr lang="en-US" dirty="0"/>
          </a:p>
          <a:p>
            <a:pPr lvl="2"/>
            <a:r>
              <a:rPr lang="en-US" dirty="0"/>
              <a:t>Minimum Reduction (MW</a:t>
            </a:r>
            <a:r>
              <a:rPr lang="en-US" dirty="0" smtClean="0"/>
              <a:t>)</a:t>
            </a:r>
            <a:endParaRPr lang="en-US" dirty="0"/>
          </a:p>
          <a:p>
            <a:pPr lvl="2"/>
            <a:r>
              <a:rPr lang="en-US" dirty="0"/>
              <a:t>Maximum Reduction (MW</a:t>
            </a:r>
            <a:r>
              <a:rPr lang="en-US" dirty="0" smtClean="0"/>
              <a:t>) – constrained to </a:t>
            </a:r>
            <a:r>
              <a:rPr lang="en-US" dirty="0"/>
              <a:t>the sum of the Maximum Interruptible Capacities of the DRR’s Demand Response </a:t>
            </a:r>
            <a:r>
              <a:rPr lang="en-US" dirty="0" smtClean="0"/>
              <a:t>Assets</a:t>
            </a:r>
            <a:endParaRPr lang="en-US" dirty="0"/>
          </a:p>
          <a:p>
            <a:pPr lvl="2"/>
            <a:r>
              <a:rPr lang="en-US" dirty="0"/>
              <a:t>Demand Response Resource Ramp Rate (MW/min</a:t>
            </a:r>
            <a:r>
              <a:rPr lang="en-US" dirty="0" smtClean="0"/>
              <a:t>)</a:t>
            </a:r>
            <a:endParaRPr lang="en-US" dirty="0"/>
          </a:p>
          <a:p>
            <a:pPr lvl="2"/>
            <a:r>
              <a:rPr lang="en-US" dirty="0"/>
              <a:t>Offered CLAIM10 (MW</a:t>
            </a:r>
            <a:r>
              <a:rPr lang="en-US" dirty="0" smtClean="0"/>
              <a:t>)</a:t>
            </a:r>
            <a:endParaRPr lang="en-US" dirty="0"/>
          </a:p>
          <a:p>
            <a:pPr lvl="2"/>
            <a:r>
              <a:rPr lang="en-US" dirty="0"/>
              <a:t>Offered CLAIM30 (MW</a:t>
            </a:r>
            <a:r>
              <a:rPr lang="en-US" dirty="0" smtClean="0"/>
              <a:t>)</a:t>
            </a:r>
            <a:endParaRPr lang="en-US" dirty="0"/>
          </a:p>
        </p:txBody>
      </p:sp>
    </p:spTree>
    <p:extLst>
      <p:ext uri="{BB962C8B-B14F-4D97-AF65-F5344CB8AC3E}">
        <p14:creationId xmlns:p14="http://schemas.microsoft.com/office/powerpoint/2010/main" val="2165818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p:txBody>
          <a:bodyPr/>
          <a:lstStyle/>
          <a:p>
            <a:r>
              <a:rPr lang="en-US" dirty="0" smtClean="0"/>
              <a:t>Constraining Energy </a:t>
            </a:r>
            <a:r>
              <a:rPr lang="en-US" dirty="0"/>
              <a:t>Market Offer Flexibility </a:t>
            </a:r>
            <a:r>
              <a:rPr lang="en-US" dirty="0" smtClean="0"/>
              <a:t>to Address Real-Time Self Scheduling</a:t>
            </a:r>
            <a:endParaRPr lang="en-US" dirty="0"/>
          </a:p>
        </p:txBody>
      </p:sp>
      <p:sp>
        <p:nvSpPr>
          <p:cNvPr id="4" name="Content Placeholder 3"/>
          <p:cNvSpPr>
            <a:spLocks noGrp="1"/>
          </p:cNvSpPr>
          <p:nvPr>
            <p:ph idx="1"/>
          </p:nvPr>
        </p:nvSpPr>
        <p:spPr/>
        <p:txBody>
          <a:bodyPr>
            <a:normAutofit/>
          </a:bodyPr>
          <a:lstStyle/>
          <a:p>
            <a:r>
              <a:rPr lang="en-US" dirty="0" smtClean="0"/>
              <a:t>However, permitting intraday changes to certain offer parameters would allow Demand Response Resources to effectively self-schedule in Real-Time (see appendix)</a:t>
            </a:r>
          </a:p>
          <a:p>
            <a:r>
              <a:rPr lang="en-US" dirty="0" smtClean="0"/>
              <a:t>To address the potential for Demand Response Resources to effectively </a:t>
            </a:r>
            <a:r>
              <a:rPr lang="en-US" dirty="0"/>
              <a:t>self-schedule in </a:t>
            </a:r>
            <a:r>
              <a:rPr lang="en-US" dirty="0" smtClean="0"/>
              <a:t>Real-Time, the </a:t>
            </a:r>
            <a:r>
              <a:rPr lang="en-US" dirty="0"/>
              <a:t>Tariff </a:t>
            </a:r>
            <a:r>
              <a:rPr lang="en-US" dirty="0" smtClean="0"/>
              <a:t>should prohibit changes to the following offer parameters following </a:t>
            </a:r>
            <a:r>
              <a:rPr lang="en-US" dirty="0"/>
              <a:t>the completion of the initial Reserve Adequacy </a:t>
            </a:r>
            <a:r>
              <a:rPr lang="en-US" dirty="0" smtClean="0"/>
              <a:t>Analysis:</a:t>
            </a:r>
            <a:endParaRPr lang="en-US" dirty="0"/>
          </a:p>
          <a:p>
            <a:pPr lvl="1"/>
            <a:r>
              <a:rPr lang="en-US" dirty="0"/>
              <a:t>The price/demand </a:t>
            </a:r>
            <a:r>
              <a:rPr lang="en-US" dirty="0" smtClean="0"/>
              <a:t>reduction pairs</a:t>
            </a:r>
            <a:endParaRPr lang="en-US" dirty="0"/>
          </a:p>
          <a:p>
            <a:pPr lvl="1"/>
            <a:r>
              <a:rPr lang="en-US" dirty="0"/>
              <a:t>Interruption </a:t>
            </a:r>
            <a:r>
              <a:rPr lang="en-US" dirty="0" smtClean="0"/>
              <a:t>Cost</a:t>
            </a:r>
            <a:endParaRPr lang="en-US" dirty="0"/>
          </a:p>
          <a:p>
            <a:pPr lvl="1"/>
            <a:r>
              <a:rPr lang="en-US" dirty="0"/>
              <a:t>Demand Response Resource Start-Up Time</a:t>
            </a:r>
          </a:p>
          <a:p>
            <a:pPr lvl="1"/>
            <a:r>
              <a:rPr lang="en-US" dirty="0"/>
              <a:t>Demand Response Resource Notification Time</a:t>
            </a:r>
          </a:p>
          <a:p>
            <a:pPr lvl="1"/>
            <a:r>
              <a:rPr lang="en-US" dirty="0" smtClean="0"/>
              <a:t>Minimum </a:t>
            </a:r>
            <a:r>
              <a:rPr lang="en-US" dirty="0"/>
              <a:t>Reduction Time</a:t>
            </a:r>
          </a:p>
          <a:p>
            <a:pPr lvl="1"/>
            <a:r>
              <a:rPr lang="en-US" dirty="0"/>
              <a:t>Minimum Time Between </a:t>
            </a:r>
            <a:r>
              <a:rPr lang="en-US" dirty="0" smtClean="0"/>
              <a:t>Reductions</a:t>
            </a:r>
          </a:p>
        </p:txBody>
      </p:sp>
    </p:spTree>
    <p:extLst>
      <p:ext uri="{BB962C8B-B14F-4D97-AF65-F5344CB8AC3E}">
        <p14:creationId xmlns:p14="http://schemas.microsoft.com/office/powerpoint/2010/main" val="2093281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a:t>Energy Market Offer Flexibility </a:t>
            </a:r>
            <a:r>
              <a:rPr lang="en-US" dirty="0" smtClean="0"/>
              <a:t>(cont)</a:t>
            </a:r>
            <a:endParaRPr lang="en-US" dirty="0"/>
          </a:p>
        </p:txBody>
      </p:sp>
      <p:sp>
        <p:nvSpPr>
          <p:cNvPr id="4" name="Content Placeholder 3"/>
          <p:cNvSpPr>
            <a:spLocks noGrp="1"/>
          </p:cNvSpPr>
          <p:nvPr>
            <p:ph idx="1"/>
          </p:nvPr>
        </p:nvSpPr>
        <p:spPr/>
        <p:txBody>
          <a:bodyPr>
            <a:noAutofit/>
          </a:bodyPr>
          <a:lstStyle/>
          <a:p>
            <a:r>
              <a:rPr lang="en-US" sz="3200" dirty="0" smtClean="0"/>
              <a:t>Clarify </a:t>
            </a:r>
            <a:r>
              <a:rPr lang="en-US" sz="3200" dirty="0"/>
              <a:t>Minimum Time Between </a:t>
            </a:r>
            <a:r>
              <a:rPr lang="en-US" sz="3200" dirty="0" smtClean="0"/>
              <a:t>Reductions</a:t>
            </a:r>
          </a:p>
          <a:p>
            <a:pPr lvl="1"/>
            <a:r>
              <a:rPr lang="en-US" sz="2400" dirty="0" smtClean="0"/>
              <a:t>The </a:t>
            </a:r>
            <a:r>
              <a:rPr lang="en-US" sz="2400" dirty="0"/>
              <a:t>definition of the Minimum Time Between Reductions </a:t>
            </a:r>
            <a:r>
              <a:rPr lang="en-US" sz="2400" dirty="0" smtClean="0"/>
              <a:t>should </a:t>
            </a:r>
            <a:r>
              <a:rPr lang="en-US" sz="2400" dirty="0"/>
              <a:t>be clarified so that it covers the same period of time </a:t>
            </a:r>
            <a:r>
              <a:rPr lang="en-US" sz="2400" dirty="0" smtClean="0"/>
              <a:t>as the Minimum </a:t>
            </a:r>
            <a:r>
              <a:rPr lang="en-US" sz="2400" dirty="0"/>
              <a:t>Down </a:t>
            </a:r>
            <a:r>
              <a:rPr lang="en-US" sz="2400" dirty="0" smtClean="0"/>
              <a:t>Time of a Generator Asset </a:t>
            </a:r>
          </a:p>
          <a:p>
            <a:pPr lvl="1"/>
            <a:r>
              <a:rPr lang="en-US" sz="2400" dirty="0" smtClean="0"/>
              <a:t>Just as the Minimum Down Time of a Generator Asset concludes at the end of its Start-Up Time, the Minimum Time Between Reductions of a DRR should conclude at the end of its </a:t>
            </a:r>
            <a:r>
              <a:rPr lang="en-US" sz="2400" dirty="0"/>
              <a:t>Demand Response Resource Start-Up </a:t>
            </a:r>
            <a:r>
              <a:rPr lang="en-US" sz="2400" dirty="0" smtClean="0"/>
              <a:t>Time</a:t>
            </a:r>
          </a:p>
        </p:txBody>
      </p:sp>
    </p:spTree>
    <p:extLst>
      <p:ext uri="{BB962C8B-B14F-4D97-AF65-F5344CB8AC3E}">
        <p14:creationId xmlns:p14="http://schemas.microsoft.com/office/powerpoint/2010/main" val="3677597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 Commitment Period Compensation (NCPC)</a:t>
            </a:r>
            <a:endParaRPr lang="en-US" sz="2800" dirty="0"/>
          </a:p>
        </p:txBody>
      </p:sp>
      <p:sp>
        <p:nvSpPr>
          <p:cNvPr id="3" name="Text Placeholder 2"/>
          <p:cNvSpPr>
            <a:spLocks noGrp="1"/>
          </p:cNvSpPr>
          <p:nvPr>
            <p:ph type="body" sz="quarter" idx="4294967295"/>
          </p:nvPr>
        </p:nvSpPr>
        <p:spPr>
          <a:xfrm>
            <a:off x="533400" y="1371600"/>
            <a:ext cx="8229600" cy="4953000"/>
          </a:xfrm>
          <a:prstGeom prst="rect">
            <a:avLst/>
          </a:prstGeom>
        </p:spPr>
        <p:txBody>
          <a:bodyPr>
            <a:normAutofit lnSpcReduction="10000"/>
          </a:bodyPr>
          <a:lstStyle/>
          <a:p>
            <a:pPr>
              <a:spcBef>
                <a:spcPts val="600"/>
              </a:spcBef>
            </a:pPr>
            <a:r>
              <a:rPr lang="en-US" dirty="0" smtClean="0"/>
              <a:t>The rules for Net </a:t>
            </a:r>
            <a:r>
              <a:rPr lang="en-US" dirty="0"/>
              <a:t>Commitment Period Compensation (NCPC</a:t>
            </a:r>
            <a:r>
              <a:rPr lang="en-US" dirty="0" smtClean="0"/>
              <a:t>) in Section III.F were substantially revised to account for the </a:t>
            </a:r>
            <a:r>
              <a:rPr lang="en-US" dirty="0"/>
              <a:t>Energy Market Offer Flexibility </a:t>
            </a:r>
            <a:r>
              <a:rPr lang="en-US" dirty="0" smtClean="0"/>
              <a:t>changes</a:t>
            </a:r>
            <a:endParaRPr lang="en-US" dirty="0"/>
          </a:p>
          <a:p>
            <a:r>
              <a:rPr lang="en-US" dirty="0" smtClean="0"/>
              <a:t>Existing Section </a:t>
            </a:r>
            <a:r>
              <a:rPr lang="en-US" dirty="0"/>
              <a:t>III.E2.9.4 makes </a:t>
            </a:r>
            <a:r>
              <a:rPr lang="en-US" dirty="0" smtClean="0"/>
              <a:t>DRRs </a:t>
            </a:r>
            <a:r>
              <a:rPr lang="en-US" dirty="0"/>
              <a:t>eligible for NCPC credits and charges, but Section III.F, which governs NCPC accounting, does not </a:t>
            </a:r>
            <a:r>
              <a:rPr lang="en-US" dirty="0" smtClean="0"/>
              <a:t>currently include DRRs </a:t>
            </a:r>
            <a:r>
              <a:rPr lang="en-US" dirty="0"/>
              <a:t>in such </a:t>
            </a:r>
            <a:r>
              <a:rPr lang="en-US" dirty="0" smtClean="0"/>
              <a:t>accounting</a:t>
            </a:r>
          </a:p>
          <a:p>
            <a:r>
              <a:rPr lang="en-US" dirty="0"/>
              <a:t>The basic design principle that will be applied to DRRs is that they will receive </a:t>
            </a:r>
            <a:r>
              <a:rPr lang="en-US" dirty="0" smtClean="0"/>
              <a:t>comparable </a:t>
            </a:r>
            <a:r>
              <a:rPr lang="en-US" dirty="0"/>
              <a:t>treatment to </a:t>
            </a:r>
            <a:r>
              <a:rPr lang="en-US" dirty="0" smtClean="0"/>
              <a:t>Generator </a:t>
            </a:r>
            <a:r>
              <a:rPr lang="en-US" dirty="0"/>
              <a:t>A</a:t>
            </a:r>
            <a:r>
              <a:rPr lang="en-US" dirty="0" smtClean="0"/>
              <a:t>ssets </a:t>
            </a:r>
            <a:r>
              <a:rPr lang="en-US" dirty="0"/>
              <a:t>for purposes of NCPC </a:t>
            </a:r>
            <a:r>
              <a:rPr lang="en-US" dirty="0" smtClean="0"/>
              <a:t>credits </a:t>
            </a:r>
            <a:r>
              <a:rPr lang="en-US" dirty="0"/>
              <a:t>and </a:t>
            </a:r>
            <a:r>
              <a:rPr lang="en-US" dirty="0" smtClean="0"/>
              <a:t>charges</a:t>
            </a:r>
          </a:p>
          <a:p>
            <a:r>
              <a:rPr lang="en-US" dirty="0" smtClean="0"/>
              <a:t>Section </a:t>
            </a:r>
            <a:r>
              <a:rPr lang="en-US" dirty="0"/>
              <a:t>III.F must be modified to integrate </a:t>
            </a:r>
            <a:r>
              <a:rPr lang="en-US" dirty="0" smtClean="0"/>
              <a:t>DRRs</a:t>
            </a:r>
          </a:p>
          <a:p>
            <a:pPr lvl="1"/>
            <a:r>
              <a:rPr lang="en-US" dirty="0" smtClean="0"/>
              <a:t>Most of these changes involve including DRR Offer Parameters and concepts where generator offer parameters and concepts appear (see appendix)</a:t>
            </a: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26</a:t>
            </a:fld>
            <a:endParaRPr lang="en-US" dirty="0"/>
          </a:p>
        </p:txBody>
      </p:sp>
    </p:spTree>
    <p:extLst>
      <p:ext uri="{BB962C8B-B14F-4D97-AF65-F5344CB8AC3E}">
        <p14:creationId xmlns:p14="http://schemas.microsoft.com/office/powerpoint/2010/main" val="2341506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Rules Complying with FERC No. 719</a:t>
            </a:r>
            <a:endParaRPr lang="en-US" strike="sngStrike" dirty="0"/>
          </a:p>
        </p:txBody>
      </p:sp>
      <p:sp>
        <p:nvSpPr>
          <p:cNvPr id="3" name="Text Placeholder 2"/>
          <p:cNvSpPr>
            <a:spLocks noGrp="1"/>
          </p:cNvSpPr>
          <p:nvPr>
            <p:ph type="body" sz="quarter" idx="4294967295"/>
          </p:nvPr>
        </p:nvSpPr>
        <p:spPr>
          <a:xfrm>
            <a:off x="533400" y="1066800"/>
            <a:ext cx="8382000" cy="5334000"/>
          </a:xfrm>
          <a:prstGeom prst="rect">
            <a:avLst/>
          </a:prstGeom>
        </p:spPr>
        <p:txBody>
          <a:bodyPr>
            <a:normAutofit fontScale="92500" lnSpcReduction="10000"/>
          </a:bodyPr>
          <a:lstStyle/>
          <a:p>
            <a:r>
              <a:rPr lang="en-US" dirty="0" smtClean="0"/>
              <a:t>FERC Order 719 requires the elimination of deviation charges to buyers in the Energy Markets when the ISO takes actions to address or avoid an operating </a:t>
            </a:r>
            <a:r>
              <a:rPr lang="en-US" dirty="0"/>
              <a:t>reserve </a:t>
            </a:r>
            <a:r>
              <a:rPr lang="en-US" dirty="0" smtClean="0"/>
              <a:t>shortage</a:t>
            </a:r>
          </a:p>
          <a:p>
            <a:pPr lvl="1"/>
            <a:r>
              <a:rPr lang="en-US" dirty="0" smtClean="0"/>
              <a:t>The elimination of deviation charges requires a re-allocation of NCPC costs</a:t>
            </a:r>
          </a:p>
          <a:p>
            <a:pPr lvl="1"/>
            <a:r>
              <a:rPr lang="en-US" dirty="0" smtClean="0"/>
              <a:t>Implementation was deferred until demand response full integration</a:t>
            </a:r>
          </a:p>
          <a:p>
            <a:r>
              <a:rPr lang="en-US" dirty="0" smtClean="0"/>
              <a:t>The ISO’s compliance proposal (filed </a:t>
            </a:r>
            <a:r>
              <a:rPr lang="en-US" dirty="0"/>
              <a:t>April 28, </a:t>
            </a:r>
            <a:r>
              <a:rPr lang="en-US" dirty="0" smtClean="0"/>
              <a:t>2009) was reviewed, and will be implemented on June 1, 2018 with the following changes:</a:t>
            </a:r>
          </a:p>
          <a:p>
            <a:pPr lvl="1"/>
            <a:r>
              <a:rPr lang="en-US" dirty="0" smtClean="0"/>
              <a:t>The specific periods triggering the </a:t>
            </a:r>
            <a:r>
              <a:rPr lang="en-US" dirty="0"/>
              <a:t>exclusion of positive load deviations from NCPC charge </a:t>
            </a:r>
            <a:r>
              <a:rPr lang="en-US" dirty="0" smtClean="0"/>
              <a:t>allocations will include</a:t>
            </a:r>
            <a:r>
              <a:rPr lang="en-US" b="1" i="1" dirty="0" smtClean="0"/>
              <a:t> Capacity </a:t>
            </a:r>
            <a:r>
              <a:rPr lang="en-US" b="1" i="1" dirty="0"/>
              <a:t>Scarcity </a:t>
            </a:r>
            <a:r>
              <a:rPr lang="en-US" b="1" i="1" dirty="0" smtClean="0"/>
              <a:t>Conditions </a:t>
            </a:r>
            <a:r>
              <a:rPr lang="en-US" dirty="0" smtClean="0"/>
              <a:t>as well as OP-4 </a:t>
            </a:r>
            <a:r>
              <a:rPr lang="en-US" dirty="0"/>
              <a:t>or </a:t>
            </a:r>
            <a:r>
              <a:rPr lang="en-US" dirty="0" smtClean="0"/>
              <a:t>OP-7, and</a:t>
            </a:r>
            <a:endParaRPr lang="en-US" dirty="0"/>
          </a:p>
          <a:p>
            <a:pPr lvl="1"/>
            <a:r>
              <a:rPr lang="en-US" dirty="0" smtClean="0"/>
              <a:t>Modify the </a:t>
            </a:r>
            <a:r>
              <a:rPr lang="en-US" dirty="0"/>
              <a:t>allocation methodology for the amount of NCPC not </a:t>
            </a:r>
            <a:r>
              <a:rPr lang="en-US" dirty="0" smtClean="0"/>
              <a:t>charged</a:t>
            </a:r>
            <a:endParaRPr lang="en-US" dirty="0"/>
          </a:p>
          <a:p>
            <a:pPr lvl="2"/>
            <a:r>
              <a:rPr lang="en-US" dirty="0" smtClean="0"/>
              <a:t>Under the </a:t>
            </a:r>
            <a:r>
              <a:rPr lang="en-US" dirty="0"/>
              <a:t>o</a:t>
            </a:r>
            <a:r>
              <a:rPr lang="en-US" dirty="0" smtClean="0"/>
              <a:t>riginal proposal, the eliminated </a:t>
            </a:r>
            <a:r>
              <a:rPr lang="en-US" dirty="0"/>
              <a:t>deviation charges </a:t>
            </a:r>
            <a:r>
              <a:rPr lang="en-US" dirty="0" smtClean="0"/>
              <a:t>would have been computed for each </a:t>
            </a:r>
            <a:r>
              <a:rPr lang="en-US" dirty="0"/>
              <a:t>Load </a:t>
            </a:r>
            <a:r>
              <a:rPr lang="en-US" dirty="0" smtClean="0"/>
              <a:t>Zone, and then allocated to Real-Time Load Obligation (RTLO) </a:t>
            </a:r>
            <a:r>
              <a:rPr lang="en-US" dirty="0"/>
              <a:t>in that Load </a:t>
            </a:r>
            <a:r>
              <a:rPr lang="en-US" dirty="0" smtClean="0"/>
              <a:t>Zone</a:t>
            </a:r>
            <a:endParaRPr lang="en-US" dirty="0"/>
          </a:p>
          <a:p>
            <a:pPr lvl="2"/>
            <a:r>
              <a:rPr lang="en-US" dirty="0" smtClean="0"/>
              <a:t>Under the planned approach, the eliminated </a:t>
            </a:r>
            <a:r>
              <a:rPr lang="en-US" dirty="0"/>
              <a:t>deviation </a:t>
            </a:r>
            <a:r>
              <a:rPr lang="en-US" dirty="0" smtClean="0"/>
              <a:t>charges will be </a:t>
            </a:r>
            <a:r>
              <a:rPr lang="en-US" dirty="0"/>
              <a:t>calculated based on where the event occurs </a:t>
            </a:r>
            <a:r>
              <a:rPr lang="en-US" dirty="0" smtClean="0"/>
              <a:t>(Capacity </a:t>
            </a:r>
            <a:r>
              <a:rPr lang="en-US" dirty="0"/>
              <a:t>Z</a:t>
            </a:r>
            <a:r>
              <a:rPr lang="en-US" dirty="0" smtClean="0"/>
              <a:t>one</a:t>
            </a:r>
            <a:r>
              <a:rPr lang="en-US" dirty="0"/>
              <a:t>, </a:t>
            </a:r>
            <a:r>
              <a:rPr lang="en-US" dirty="0" smtClean="0"/>
              <a:t>Load </a:t>
            </a:r>
            <a:r>
              <a:rPr lang="en-US" dirty="0"/>
              <a:t>Z</a:t>
            </a:r>
            <a:r>
              <a:rPr lang="en-US" dirty="0" smtClean="0"/>
              <a:t>one</a:t>
            </a:r>
            <a:r>
              <a:rPr lang="en-US" dirty="0"/>
              <a:t>, or </a:t>
            </a:r>
            <a:r>
              <a:rPr lang="en-US" dirty="0" smtClean="0"/>
              <a:t>System-wide), and the sum </a:t>
            </a:r>
            <a:r>
              <a:rPr lang="en-US" dirty="0"/>
              <a:t>of those costs will </a:t>
            </a:r>
            <a:r>
              <a:rPr lang="en-US" dirty="0" smtClean="0"/>
              <a:t>be </a:t>
            </a:r>
            <a:r>
              <a:rPr lang="en-US" dirty="0"/>
              <a:t>allocated to </a:t>
            </a:r>
            <a:r>
              <a:rPr lang="en-US" dirty="0" smtClean="0"/>
              <a:t>Real Time Load Obligation in each </a:t>
            </a:r>
            <a:r>
              <a:rPr lang="en-US" dirty="0"/>
              <a:t>Load Zone comprising the </a:t>
            </a:r>
            <a:r>
              <a:rPr lang="en-US" dirty="0" smtClean="0"/>
              <a:t>event zone</a:t>
            </a:r>
          </a:p>
        </p:txBody>
      </p:sp>
      <p:sp>
        <p:nvSpPr>
          <p:cNvPr id="4" name="Slide Number Placeholder 3"/>
          <p:cNvSpPr>
            <a:spLocks noGrp="1"/>
          </p:cNvSpPr>
          <p:nvPr>
            <p:ph type="sldNum" sz="quarter" idx="4294967295"/>
          </p:nvPr>
        </p:nvSpPr>
        <p:spPr>
          <a:xfrm>
            <a:off x="8602074" y="6400800"/>
            <a:ext cx="313326" cy="263518"/>
          </a:xfrm>
          <a:prstGeom prst="rect">
            <a:avLst/>
          </a:prstGeom>
        </p:spPr>
        <p:txBody>
          <a:bodyPr/>
          <a:lstStyle/>
          <a:p>
            <a:fld id="{10C7F894-2A36-495D-AB7C-1055F7AC0F9D}" type="slidenum">
              <a:rPr lang="en-US" smtClean="0"/>
              <a:pPr/>
              <a:t>27</a:t>
            </a:fld>
            <a:endParaRPr lang="en-US" dirty="0"/>
          </a:p>
        </p:txBody>
      </p:sp>
    </p:spTree>
    <p:extLst>
      <p:ext uri="{BB962C8B-B14F-4D97-AF65-F5344CB8AC3E}">
        <p14:creationId xmlns:p14="http://schemas.microsoft.com/office/powerpoint/2010/main" val="78153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a:t>Existing Emergency Generators Participating as New Capacity</a:t>
            </a:r>
          </a:p>
        </p:txBody>
      </p:sp>
      <p:sp>
        <p:nvSpPr>
          <p:cNvPr id="4" name="Content Placeholder 3"/>
          <p:cNvSpPr>
            <a:spLocks noGrp="1"/>
          </p:cNvSpPr>
          <p:nvPr>
            <p:ph idx="1"/>
          </p:nvPr>
        </p:nvSpPr>
        <p:spPr/>
        <p:txBody>
          <a:bodyPr>
            <a:normAutofit lnSpcReduction="10000"/>
          </a:bodyPr>
          <a:lstStyle/>
          <a:p>
            <a:r>
              <a:rPr lang="en-US" dirty="0" smtClean="0"/>
              <a:t>Existing Section III.13.1.4.1.2 allows an existing emergency generator to participate in the FCM as a New Capacity Resource – i.e., as a Real-Time Emergency Generation Resource (RTEG)</a:t>
            </a:r>
          </a:p>
          <a:p>
            <a:r>
              <a:rPr lang="en-US" dirty="0" smtClean="0"/>
              <a:t>RTEGs will be removed from the FCM as of June 1, 2018, so existing Section </a:t>
            </a:r>
            <a:r>
              <a:rPr lang="en-US" dirty="0"/>
              <a:t>III.13.1.4.1.2 </a:t>
            </a:r>
            <a:r>
              <a:rPr lang="en-US" dirty="0" smtClean="0"/>
              <a:t>requires revision</a:t>
            </a:r>
          </a:p>
          <a:p>
            <a:r>
              <a:rPr lang="en-US" dirty="0" smtClean="0"/>
              <a:t>The ISO plans to continue to allow an existing emergency generator to participate in the FCM as a New Capacity Resource under certain circumstances </a:t>
            </a:r>
            <a:endParaRPr lang="en-US" strike="sngStrike" dirty="0" smtClean="0"/>
          </a:p>
          <a:p>
            <a:pPr lvl="1"/>
            <a:r>
              <a:rPr lang="en-US" dirty="0" smtClean="0"/>
              <a:t>Generator retrofits and/or changes in environmental regulation may permit operation in non-emergency conditions going forward</a:t>
            </a:r>
          </a:p>
          <a:p>
            <a:pPr lvl="1"/>
            <a:r>
              <a:rPr lang="en-US" dirty="0" smtClean="0"/>
              <a:t>The facility with the generator would participate in the market as a Demand Response Asset</a:t>
            </a:r>
            <a:endParaRPr lang="en-US" dirty="0"/>
          </a:p>
        </p:txBody>
      </p:sp>
    </p:spTree>
    <p:extLst>
      <p:ext uri="{BB962C8B-B14F-4D97-AF65-F5344CB8AC3E}">
        <p14:creationId xmlns:p14="http://schemas.microsoft.com/office/powerpoint/2010/main" val="3338845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dirty="0" smtClean="0"/>
              <a:t>Tariff Clarifications, Corrections and Clean-Up</a:t>
            </a:r>
            <a:endParaRPr lang="en-US" dirty="0"/>
          </a:p>
        </p:txBody>
      </p:sp>
      <p:sp>
        <p:nvSpPr>
          <p:cNvPr id="3" name="Text Placeholder 2"/>
          <p:cNvSpPr>
            <a:spLocks noGrp="1"/>
          </p:cNvSpPr>
          <p:nvPr>
            <p:ph type="body" sz="quarter" idx="4294967295"/>
          </p:nvPr>
        </p:nvSpPr>
        <p:spPr>
          <a:xfrm>
            <a:off x="533400" y="1447800"/>
            <a:ext cx="8229600" cy="4876800"/>
          </a:xfrm>
          <a:prstGeom prst="rect">
            <a:avLst/>
          </a:prstGeom>
        </p:spPr>
        <p:txBody>
          <a:bodyPr>
            <a:noAutofit/>
          </a:bodyPr>
          <a:lstStyle/>
          <a:p>
            <a:r>
              <a:rPr lang="en-US" sz="2800" dirty="0" smtClean="0"/>
              <a:t>As </a:t>
            </a:r>
            <a:r>
              <a:rPr lang="en-US" sz="2800" dirty="0"/>
              <a:t>the ISO reviews the Tariff during implementation activities, the ISO may identify areas in which Tariff changes are needed to:</a:t>
            </a:r>
          </a:p>
          <a:p>
            <a:pPr lvl="1"/>
            <a:r>
              <a:rPr lang="en-US" sz="2400" dirty="0"/>
              <a:t>Clarify or correct the Tariff to reflect the design intent</a:t>
            </a:r>
          </a:p>
          <a:p>
            <a:pPr lvl="1"/>
            <a:r>
              <a:rPr lang="en-US" sz="2400" dirty="0"/>
              <a:t>Correct inconsistent terminology and typographical </a:t>
            </a:r>
            <a:r>
              <a:rPr lang="en-US" sz="2400" dirty="0" smtClean="0"/>
              <a:t>errors</a:t>
            </a:r>
          </a:p>
          <a:p>
            <a:pPr lvl="1"/>
            <a:r>
              <a:rPr lang="en-US" sz="2400" dirty="0" smtClean="0"/>
              <a:t>Remove currently obsolete Tariff provisions</a:t>
            </a:r>
            <a:endParaRPr lang="en-US" sz="2400" strike="sngStrike" dirty="0" smtClean="0">
              <a:solidFill>
                <a:srgbClr val="FF0000"/>
              </a:solidFill>
            </a:endParaRPr>
          </a:p>
          <a:p>
            <a:r>
              <a:rPr lang="en-US" sz="2800" dirty="0" smtClean="0"/>
              <a:t>The ISO also plans to consolidate DRR-specific Tariff provisions (e.g., from Sections III.13, III.E2) with the relevant energy/reserve market sections of the Tariff (e.g., Sections III.1.5, III.1.10)</a:t>
            </a:r>
            <a:endParaRPr lang="en-US" sz="2800" dirty="0"/>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29</a:t>
            </a:fld>
            <a:endParaRPr lang="en-US" dirty="0"/>
          </a:p>
        </p:txBody>
      </p:sp>
    </p:spTree>
    <p:extLst>
      <p:ext uri="{BB962C8B-B14F-4D97-AF65-F5344CB8AC3E}">
        <p14:creationId xmlns:p14="http://schemas.microsoft.com/office/powerpoint/2010/main" val="3000829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0C7F894-2A36-495D-AB7C-1055F7AC0F9D}" type="slidenum">
              <a:rPr lang="en-US" smtClean="0"/>
              <a:pPr/>
              <a:t>3</a:t>
            </a:fld>
            <a:endParaRPr lang="en-US" dirty="0"/>
          </a:p>
        </p:txBody>
      </p:sp>
      <p:sp>
        <p:nvSpPr>
          <p:cNvPr id="8" name="Title 7"/>
          <p:cNvSpPr>
            <a:spLocks noGrp="1"/>
          </p:cNvSpPr>
          <p:nvPr>
            <p:ph type="title"/>
          </p:nvPr>
        </p:nvSpPr>
        <p:spPr/>
        <p:txBody>
          <a:bodyPr>
            <a:normAutofit/>
          </a:bodyPr>
          <a:lstStyle/>
          <a:p>
            <a:r>
              <a:rPr lang="en-US" sz="2800" dirty="0" smtClean="0"/>
              <a:t>Background:  What Is Demand Response Full Integration?</a:t>
            </a:r>
            <a:endParaRPr lang="en-US" sz="2800" dirty="0"/>
          </a:p>
        </p:txBody>
      </p:sp>
      <p:sp>
        <p:nvSpPr>
          <p:cNvPr id="9" name="Content Placeholder 8"/>
          <p:cNvSpPr>
            <a:spLocks noGrp="1"/>
          </p:cNvSpPr>
          <p:nvPr>
            <p:ph idx="1"/>
          </p:nvPr>
        </p:nvSpPr>
        <p:spPr>
          <a:xfrm>
            <a:off x="1981200" y="1401762"/>
            <a:ext cx="6781800" cy="4999038"/>
          </a:xfrm>
        </p:spPr>
        <p:txBody>
          <a:bodyPr>
            <a:normAutofit lnSpcReduction="10000"/>
          </a:bodyPr>
          <a:lstStyle/>
          <a:p>
            <a:pPr>
              <a:spcBef>
                <a:spcPts val="600"/>
              </a:spcBef>
            </a:pPr>
            <a:r>
              <a:rPr lang="en-US" sz="2000" dirty="0" smtClean="0"/>
              <a:t>Demand Response Resources submit </a:t>
            </a:r>
            <a:r>
              <a:rPr lang="en-US" sz="2000" dirty="0"/>
              <a:t>D</a:t>
            </a:r>
            <a:r>
              <a:rPr lang="en-US" sz="2000" dirty="0" smtClean="0"/>
              <a:t>emand </a:t>
            </a:r>
            <a:r>
              <a:rPr lang="en-US" sz="2000" dirty="0"/>
              <a:t>R</a:t>
            </a:r>
            <a:r>
              <a:rPr lang="en-US" sz="2000" dirty="0" smtClean="0"/>
              <a:t>eduction </a:t>
            </a:r>
            <a:r>
              <a:rPr lang="en-US" sz="2000" dirty="0"/>
              <a:t>O</a:t>
            </a:r>
            <a:r>
              <a:rPr lang="en-US" sz="2000" dirty="0" smtClean="0"/>
              <a:t>ffers into Day-Ahead and Real-Time </a:t>
            </a:r>
            <a:r>
              <a:rPr lang="en-US" sz="2000" b="1" dirty="0" smtClean="0"/>
              <a:t>Energy Markets</a:t>
            </a:r>
            <a:r>
              <a:rPr lang="en-US" sz="2000" dirty="0" smtClean="0"/>
              <a:t>, and are committed and dispatched when economic </a:t>
            </a:r>
          </a:p>
          <a:p>
            <a:pPr lvl="1">
              <a:spcBef>
                <a:spcPts val="600"/>
              </a:spcBef>
            </a:pPr>
            <a:r>
              <a:rPr lang="en-US" sz="1600" i="1" dirty="0" smtClean="0"/>
              <a:t>ISO New England Inc.</a:t>
            </a:r>
            <a:r>
              <a:rPr lang="en-US" sz="1600" dirty="0" smtClean="0"/>
              <a:t>, Order No. 745 Compliance Filing, Docket Nos. </a:t>
            </a:r>
            <a:r>
              <a:rPr lang="en-US" sz="1600" dirty="0" smtClean="0">
                <a:hlinkClick r:id="rId3"/>
              </a:rPr>
              <a:t>ER11- 4336-000 </a:t>
            </a:r>
            <a:r>
              <a:rPr lang="en-US" sz="1600" dirty="0" smtClean="0"/>
              <a:t>and </a:t>
            </a:r>
            <a:r>
              <a:rPr lang="en-US" sz="1600" dirty="0" smtClean="0">
                <a:hlinkClick r:id="rId4"/>
              </a:rPr>
              <a:t>ER11-4336-001</a:t>
            </a:r>
            <a:r>
              <a:rPr lang="en-US" sz="1600" dirty="0" smtClean="0"/>
              <a:t> </a:t>
            </a:r>
            <a:r>
              <a:rPr lang="en-US" sz="1600" dirty="0"/>
              <a:t>(filed August 19, 2011</a:t>
            </a:r>
            <a:r>
              <a:rPr lang="en-US" sz="1600" dirty="0" smtClean="0"/>
              <a:t>)</a:t>
            </a:r>
          </a:p>
          <a:p>
            <a:pPr>
              <a:spcBef>
                <a:spcPts val="600"/>
              </a:spcBef>
            </a:pPr>
            <a:r>
              <a:rPr lang="en-US" sz="2000" dirty="0" smtClean="0"/>
              <a:t>Once integrated into the Energy </a:t>
            </a:r>
            <a:r>
              <a:rPr lang="en-US" sz="2000" dirty="0"/>
              <a:t>M</a:t>
            </a:r>
            <a:r>
              <a:rPr lang="en-US" sz="2000" dirty="0" smtClean="0"/>
              <a:t>arkets, Demand Response Resources can be co-optimized to provide energy and </a:t>
            </a:r>
            <a:r>
              <a:rPr lang="en-US" sz="2000" b="1" dirty="0" smtClean="0"/>
              <a:t>Operating Reserves</a:t>
            </a:r>
            <a:r>
              <a:rPr lang="en-US" sz="2000" dirty="0" smtClean="0"/>
              <a:t> in the most efficient manner</a:t>
            </a:r>
          </a:p>
          <a:p>
            <a:pPr lvl="1">
              <a:spcBef>
                <a:spcPts val="600"/>
              </a:spcBef>
            </a:pPr>
            <a:r>
              <a:rPr lang="en-US" sz="1600" i="1" dirty="0"/>
              <a:t>ISO New England Inc. and New England Power Pool, </a:t>
            </a:r>
            <a:r>
              <a:rPr lang="en-US" sz="1600" dirty="0" smtClean="0"/>
              <a:t>Market </a:t>
            </a:r>
            <a:r>
              <a:rPr lang="en-US" sz="1600" dirty="0"/>
              <a:t>Rule 1 Changes to Integrate Price-Responsive Demand </a:t>
            </a:r>
            <a:r>
              <a:rPr lang="en-US" sz="1600" dirty="0" smtClean="0"/>
              <a:t>into Reserve Markets, Docket </a:t>
            </a:r>
            <a:r>
              <a:rPr lang="en-US" sz="1600" dirty="0"/>
              <a:t>No. </a:t>
            </a:r>
            <a:r>
              <a:rPr lang="en-US" sz="1600" dirty="0">
                <a:hlinkClick r:id="rId5"/>
              </a:rPr>
              <a:t>ER15-257-000 </a:t>
            </a:r>
            <a:r>
              <a:rPr lang="en-US" sz="1600" dirty="0"/>
              <a:t>et al</a:t>
            </a:r>
            <a:r>
              <a:rPr lang="en-US" sz="1600" dirty="0" smtClean="0"/>
              <a:t>. (filed October 31, 2014)</a:t>
            </a:r>
          </a:p>
          <a:p>
            <a:pPr>
              <a:spcBef>
                <a:spcPts val="600"/>
              </a:spcBef>
            </a:pPr>
            <a:r>
              <a:rPr lang="en-US" sz="2000" dirty="0"/>
              <a:t>Once Demand Response Resources are integrated into energy and reserves markets, all dispatchable resources </a:t>
            </a:r>
            <a:r>
              <a:rPr lang="en-US" sz="2000" dirty="0" smtClean="0"/>
              <a:t>can be treated comparably </a:t>
            </a:r>
            <a:r>
              <a:rPr lang="en-US" sz="2000" dirty="0"/>
              <a:t>in the </a:t>
            </a:r>
            <a:r>
              <a:rPr lang="en-US" sz="2000" b="1" dirty="0"/>
              <a:t>Forward Capacity Market </a:t>
            </a:r>
          </a:p>
          <a:p>
            <a:pPr lvl="1">
              <a:spcBef>
                <a:spcPts val="600"/>
              </a:spcBef>
            </a:pPr>
            <a:r>
              <a:rPr lang="en-US" sz="1600" i="1" dirty="0"/>
              <a:t>ISO New England Inc., </a:t>
            </a:r>
            <a:r>
              <a:rPr lang="en-US" sz="1600" dirty="0"/>
              <a:t>Market Rule 1 Price Responsive Demand FCM Conforming Changes for Full Integration, Docket No. </a:t>
            </a:r>
            <a:r>
              <a:rPr lang="en-US" sz="1600" dirty="0">
                <a:hlinkClick r:id="rId6"/>
              </a:rPr>
              <a:t>ER12-1627-000 </a:t>
            </a:r>
            <a:r>
              <a:rPr lang="en-US" sz="1600" dirty="0"/>
              <a:t>(filed April 26, 2012</a:t>
            </a:r>
            <a:r>
              <a:rPr lang="en-US" sz="1600" dirty="0" smtClean="0"/>
              <a:t>)</a:t>
            </a:r>
            <a:r>
              <a:rPr lang="en-US" sz="1600" dirty="0"/>
              <a:t> </a:t>
            </a:r>
            <a:endParaRPr lang="en-US" sz="1600" b="1" dirty="0"/>
          </a:p>
        </p:txBody>
      </p:sp>
      <p:grpSp>
        <p:nvGrpSpPr>
          <p:cNvPr id="10" name="Group 21"/>
          <p:cNvGrpSpPr/>
          <p:nvPr/>
        </p:nvGrpSpPr>
        <p:grpSpPr>
          <a:xfrm>
            <a:off x="304800" y="1524000"/>
            <a:ext cx="1524000" cy="1524000"/>
            <a:chOff x="310802" y="3048000"/>
            <a:chExt cx="2438400" cy="2283366"/>
          </a:xfrm>
        </p:grpSpPr>
        <p:sp>
          <p:nvSpPr>
            <p:cNvPr id="11" name="Rectangle 20"/>
            <p:cNvSpPr>
              <a:spLocks noChangeArrowheads="1"/>
            </p:cNvSpPr>
            <p:nvPr/>
          </p:nvSpPr>
          <p:spPr bwMode="auto">
            <a:xfrm>
              <a:off x="310802" y="5023589"/>
              <a:ext cx="2438400" cy="307777"/>
            </a:xfrm>
            <a:prstGeom prst="rect">
              <a:avLst/>
            </a:prstGeom>
            <a:noFill/>
            <a:ln w="9525">
              <a:noFill/>
              <a:miter lim="800000"/>
              <a:headEnd/>
              <a:tailEnd/>
            </a:ln>
          </p:spPr>
          <p:txBody>
            <a:bodyPr>
              <a:spAutoFit/>
            </a:bodyPr>
            <a:lstStyle/>
            <a:p>
              <a:pPr algn="ctr">
                <a:defRPr/>
              </a:pPr>
              <a:endParaRPr lang="en-US" sz="1400" dirty="0"/>
            </a:p>
          </p:txBody>
        </p:sp>
        <p:sp>
          <p:nvSpPr>
            <p:cNvPr id="12" name="Oval 11"/>
            <p:cNvSpPr/>
            <p:nvPr/>
          </p:nvSpPr>
          <p:spPr bwMode="auto">
            <a:xfrm>
              <a:off x="569501" y="3048000"/>
              <a:ext cx="2057400" cy="1905000"/>
            </a:xfrm>
            <a:prstGeom prst="ellipse">
              <a:avLst/>
            </a:prstGeom>
            <a:solidFill>
              <a:srgbClr val="1795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Energy</a:t>
              </a:r>
              <a:br>
                <a:rPr kumimoji="0" lang="en-US" sz="2000" b="1" i="0" u="none" strike="noStrike" cap="none" normalizeH="0" baseline="0" dirty="0" smtClean="0">
                  <a:ln>
                    <a:noFill/>
                  </a:ln>
                  <a:solidFill>
                    <a:schemeClr val="bg1"/>
                  </a:solidFill>
                  <a:effectLst/>
                  <a:latin typeface="+mj-lt"/>
                </a:rPr>
              </a:br>
              <a:r>
                <a:rPr kumimoji="0" lang="en-US" sz="2000" b="1" i="0" u="none" strike="noStrike" cap="none" normalizeH="0" baseline="0" dirty="0" smtClean="0">
                  <a:ln>
                    <a:noFill/>
                  </a:ln>
                  <a:solidFill>
                    <a:schemeClr val="bg1"/>
                  </a:solidFill>
                  <a:effectLst/>
                  <a:latin typeface="+mj-lt"/>
                </a:rPr>
                <a:t>Market</a:t>
              </a:r>
            </a:p>
          </p:txBody>
        </p:sp>
      </p:grpSp>
      <p:grpSp>
        <p:nvGrpSpPr>
          <p:cNvPr id="13" name="Group 20"/>
          <p:cNvGrpSpPr/>
          <p:nvPr/>
        </p:nvGrpSpPr>
        <p:grpSpPr>
          <a:xfrm>
            <a:off x="257175" y="4648200"/>
            <a:ext cx="1800225" cy="1521351"/>
            <a:chOff x="3152775" y="2908526"/>
            <a:chExt cx="2667000" cy="2241865"/>
          </a:xfrm>
        </p:grpSpPr>
        <p:sp>
          <p:nvSpPr>
            <p:cNvPr id="14" name="Rectangle 60"/>
            <p:cNvSpPr>
              <a:spLocks noChangeArrowheads="1"/>
            </p:cNvSpPr>
            <p:nvPr/>
          </p:nvSpPr>
          <p:spPr bwMode="auto">
            <a:xfrm>
              <a:off x="3152775" y="4842614"/>
              <a:ext cx="2667000" cy="307777"/>
            </a:xfrm>
            <a:prstGeom prst="rect">
              <a:avLst/>
            </a:prstGeom>
            <a:noFill/>
            <a:ln w="9525">
              <a:noFill/>
              <a:miter lim="800000"/>
              <a:headEnd/>
              <a:tailEnd/>
            </a:ln>
          </p:spPr>
          <p:txBody>
            <a:bodyPr wrap="square">
              <a:spAutoFit/>
            </a:bodyPr>
            <a:lstStyle/>
            <a:p>
              <a:pPr algn="ctr">
                <a:defRPr/>
              </a:pPr>
              <a:endParaRPr lang="en-US" sz="1400" dirty="0">
                <a:cs typeface="Arial" pitchFamily="34" charset="0"/>
              </a:endParaRPr>
            </a:p>
          </p:txBody>
        </p:sp>
        <p:sp>
          <p:nvSpPr>
            <p:cNvPr id="15" name="Oval 14"/>
            <p:cNvSpPr/>
            <p:nvPr/>
          </p:nvSpPr>
          <p:spPr bwMode="auto">
            <a:xfrm>
              <a:off x="3449108" y="2908526"/>
              <a:ext cx="1947333" cy="1905000"/>
            </a:xfrm>
            <a:prstGeom prst="ellipse">
              <a:avLst/>
            </a:prstGeom>
            <a:solidFill>
              <a:schemeClr val="accent5"/>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Forward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Capacity</a:t>
              </a:r>
              <a:br>
                <a:rPr kumimoji="0" lang="en-US" sz="2000" b="1" i="0" u="none" strike="noStrike" cap="none" normalizeH="0" baseline="0" dirty="0" smtClean="0">
                  <a:ln>
                    <a:noFill/>
                  </a:ln>
                  <a:solidFill>
                    <a:schemeClr val="bg1"/>
                  </a:solidFill>
                  <a:effectLst/>
                  <a:latin typeface="+mj-lt"/>
                </a:rPr>
              </a:br>
              <a:r>
                <a:rPr kumimoji="0" lang="en-US" sz="2000" b="1" i="0" u="none" strike="noStrike" cap="none" normalizeH="0" baseline="0" dirty="0" smtClean="0">
                  <a:ln>
                    <a:noFill/>
                  </a:ln>
                  <a:solidFill>
                    <a:schemeClr val="bg1"/>
                  </a:solidFill>
                  <a:effectLst/>
                  <a:latin typeface="+mj-lt"/>
                </a:rPr>
                <a:t>Market</a:t>
              </a:r>
            </a:p>
          </p:txBody>
        </p:sp>
      </p:grpSp>
      <p:grpSp>
        <p:nvGrpSpPr>
          <p:cNvPr id="16" name="Group 22"/>
          <p:cNvGrpSpPr/>
          <p:nvPr/>
        </p:nvGrpSpPr>
        <p:grpSpPr>
          <a:xfrm>
            <a:off x="304800" y="3048000"/>
            <a:ext cx="1676400" cy="1600200"/>
            <a:chOff x="6261317" y="3048000"/>
            <a:chExt cx="2514600" cy="2273841"/>
          </a:xfrm>
        </p:grpSpPr>
        <p:sp>
          <p:nvSpPr>
            <p:cNvPr id="17" name="Rectangle 74"/>
            <p:cNvSpPr>
              <a:spLocks noChangeArrowheads="1"/>
            </p:cNvSpPr>
            <p:nvPr/>
          </p:nvSpPr>
          <p:spPr bwMode="auto">
            <a:xfrm>
              <a:off x="6261317" y="5014064"/>
              <a:ext cx="2514600" cy="307777"/>
            </a:xfrm>
            <a:prstGeom prst="rect">
              <a:avLst/>
            </a:prstGeom>
            <a:noFill/>
            <a:ln w="9525">
              <a:noFill/>
              <a:miter lim="800000"/>
              <a:headEnd/>
              <a:tailEnd/>
            </a:ln>
          </p:spPr>
          <p:txBody>
            <a:bodyPr>
              <a:spAutoFit/>
            </a:bodyPr>
            <a:lstStyle/>
            <a:p>
              <a:pPr algn="ctr">
                <a:defRPr/>
              </a:pPr>
              <a:endParaRPr lang="en-US" sz="1400" dirty="0">
                <a:latin typeface="+mn-lt"/>
                <a:cs typeface="Arial" pitchFamily="34" charset="0"/>
              </a:endParaRPr>
            </a:p>
          </p:txBody>
        </p:sp>
        <p:sp>
          <p:nvSpPr>
            <p:cNvPr id="18" name="Oval 17"/>
            <p:cNvSpPr/>
            <p:nvPr/>
          </p:nvSpPr>
          <p:spPr bwMode="auto">
            <a:xfrm>
              <a:off x="6503848" y="3048000"/>
              <a:ext cx="1954353" cy="1905000"/>
            </a:xfrm>
            <a:prstGeom prst="ellipse">
              <a:avLst/>
            </a:prstGeom>
            <a:solidFill>
              <a:schemeClr val="bg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rPr>
                <a:t>Ancillary</a:t>
              </a:r>
              <a:br>
                <a:rPr kumimoji="0" lang="en-US" sz="2000" b="1" i="0" u="none" strike="noStrike" cap="none" normalizeH="0" baseline="0" dirty="0" smtClean="0">
                  <a:ln>
                    <a:noFill/>
                  </a:ln>
                  <a:solidFill>
                    <a:schemeClr val="bg1"/>
                  </a:solidFill>
                  <a:effectLst/>
                  <a:latin typeface="+mj-lt"/>
                </a:rPr>
              </a:br>
              <a:r>
                <a:rPr lang="en-US" sz="2000" b="1" dirty="0" smtClean="0">
                  <a:solidFill>
                    <a:schemeClr val="bg1"/>
                  </a:solidFill>
                  <a:latin typeface="+mj-lt"/>
                </a:rPr>
                <a:t>Markets</a:t>
              </a:r>
              <a:endParaRPr kumimoji="0" lang="en-US" sz="2000" b="1" i="0" u="none" strike="noStrike" cap="none" normalizeH="0" baseline="0" dirty="0" smtClean="0">
                <a:ln>
                  <a:noFill/>
                </a:ln>
                <a:solidFill>
                  <a:schemeClr val="bg1"/>
                </a:solidFill>
                <a:effectLst/>
                <a:latin typeface="+mj-lt"/>
              </a:endParaRPr>
            </a:p>
          </p:txBody>
        </p:sp>
      </p:grpSp>
    </p:spTree>
    <p:extLst>
      <p:ext uri="{BB962C8B-B14F-4D97-AF65-F5344CB8AC3E}">
        <p14:creationId xmlns:p14="http://schemas.microsoft.com/office/powerpoint/2010/main" val="3854396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57200" y="1905000"/>
            <a:ext cx="8077200" cy="4343400"/>
          </a:xfrm>
          <a:prstGeom prst="rect">
            <a:avLst/>
          </a:prstGeom>
        </p:spPr>
        <p:txBody>
          <a:bodyPr/>
          <a:lstStyle/>
          <a:p>
            <a:pPr>
              <a:buNone/>
            </a:pPr>
            <a:endParaRPr lang="en-US" dirty="0" smtClean="0"/>
          </a:p>
          <a:p>
            <a:pPr>
              <a:buNone/>
            </a:pPr>
            <a:endParaRPr lang="en-US" dirty="0" smtClean="0"/>
          </a:p>
          <a:p>
            <a:endParaRPr lang="en-US" dirty="0"/>
          </a:p>
        </p:txBody>
      </p:sp>
      <p:sp>
        <p:nvSpPr>
          <p:cNvPr id="4" name="Slide Number Placeholder 3"/>
          <p:cNvSpPr>
            <a:spLocks noGrp="1"/>
          </p:cNvSpPr>
          <p:nvPr>
            <p:ph type="sldNum" sz="quarter" idx="4294967295"/>
          </p:nvPr>
        </p:nvSpPr>
        <p:spPr>
          <a:xfrm>
            <a:off x="8609610" y="6400800"/>
            <a:ext cx="229590" cy="228600"/>
          </a:xfrm>
          <a:prstGeom prst="rect">
            <a:avLst/>
          </a:prstGeom>
        </p:spPr>
        <p:txBody>
          <a:bodyPr/>
          <a:lstStyle/>
          <a:p>
            <a:fld id="{10C7F894-2A36-495D-AB7C-1055F7AC0F9D}" type="slidenum">
              <a:rPr lang="en-US" smtClean="0"/>
              <a:pPr/>
              <a:t>30</a:t>
            </a:fld>
            <a:endParaRPr lang="en-US" dirty="0"/>
          </a:p>
        </p:txBody>
      </p:sp>
      <p:sp>
        <p:nvSpPr>
          <p:cNvPr id="6" name="Text Placeholder 4"/>
          <p:cNvSpPr txBox="1">
            <a:spLocks/>
          </p:cNvSpPr>
          <p:nvPr/>
        </p:nvSpPr>
        <p:spPr>
          <a:xfrm>
            <a:off x="457200" y="1371600"/>
            <a:ext cx="8305800" cy="49530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The </a:t>
            </a:r>
            <a:r>
              <a:rPr lang="en-US" dirty="0">
                <a:solidFill>
                  <a:srgbClr val="000000"/>
                </a:solidFill>
              </a:rPr>
              <a:t>market design and major Tariff changes that integrate demand response into wholesale markets have already been accepted by the Commission</a:t>
            </a:r>
          </a:p>
          <a:p>
            <a:r>
              <a:rPr lang="en-US" dirty="0">
                <a:solidFill>
                  <a:srgbClr val="000000"/>
                </a:solidFill>
              </a:rPr>
              <a:t>The Supreme Court ruling </a:t>
            </a:r>
            <a:r>
              <a:rPr lang="en-US" dirty="0" smtClean="0">
                <a:solidFill>
                  <a:srgbClr val="000000"/>
                </a:solidFill>
              </a:rPr>
              <a:t>in January 2016 </a:t>
            </a:r>
            <a:r>
              <a:rPr lang="en-US" dirty="0">
                <a:solidFill>
                  <a:srgbClr val="000000"/>
                </a:solidFill>
              </a:rPr>
              <a:t>allows the ISO to move forward with next steps to fully integrate demand response into wholesale markets by June 1, </a:t>
            </a:r>
            <a:r>
              <a:rPr lang="en-US" dirty="0" smtClean="0">
                <a:solidFill>
                  <a:srgbClr val="000000"/>
                </a:solidFill>
              </a:rPr>
              <a:t>2018</a:t>
            </a:r>
            <a:endParaRPr lang="en-US" sz="1800" dirty="0">
              <a:solidFill>
                <a:srgbClr val="000000"/>
              </a:solidFill>
            </a:endParaRPr>
          </a:p>
          <a:p>
            <a:pPr marL="342900" lvl="1" indent="-342900">
              <a:spcBef>
                <a:spcPts val="1200"/>
              </a:spcBef>
              <a:buFont typeface="Arial" pitchFamily="34" charset="0"/>
              <a:buChar char="•"/>
            </a:pPr>
            <a:r>
              <a:rPr lang="en-US" sz="2400" dirty="0" smtClean="0">
                <a:solidFill>
                  <a:srgbClr val="000000"/>
                </a:solidFill>
              </a:rPr>
              <a:t>However</a:t>
            </a:r>
            <a:r>
              <a:rPr lang="en-US" sz="2400" dirty="0">
                <a:solidFill>
                  <a:srgbClr val="000000"/>
                </a:solidFill>
              </a:rPr>
              <a:t>, a number of conforming </a:t>
            </a:r>
            <a:r>
              <a:rPr lang="en-US" sz="2400" dirty="0" smtClean="0">
                <a:solidFill>
                  <a:srgbClr val="000000"/>
                </a:solidFill>
              </a:rPr>
              <a:t>changes </a:t>
            </a:r>
            <a:r>
              <a:rPr lang="en-US" sz="2400" dirty="0">
                <a:solidFill>
                  <a:srgbClr val="000000"/>
                </a:solidFill>
              </a:rPr>
              <a:t>are needed to integrate demand response into all areas of the market design to ensure comparable treatment of all resources: </a:t>
            </a:r>
          </a:p>
          <a:p>
            <a:pPr lvl="1"/>
            <a:r>
              <a:rPr lang="en-US" sz="1800" dirty="0">
                <a:solidFill>
                  <a:srgbClr val="000000"/>
                </a:solidFill>
              </a:rPr>
              <a:t>Integrating demand response into the base market </a:t>
            </a:r>
            <a:r>
              <a:rPr lang="en-US" sz="1800" dirty="0" smtClean="0">
                <a:solidFill>
                  <a:srgbClr val="000000"/>
                </a:solidFill>
              </a:rPr>
              <a:t>design</a:t>
            </a:r>
          </a:p>
          <a:p>
            <a:pPr lvl="1"/>
            <a:r>
              <a:rPr lang="en-US" sz="1800" dirty="0" smtClean="0">
                <a:solidFill>
                  <a:srgbClr val="000000"/>
                </a:solidFill>
              </a:rPr>
              <a:t>Applying </a:t>
            </a:r>
            <a:r>
              <a:rPr lang="en-US" sz="1800" dirty="0">
                <a:solidFill>
                  <a:srgbClr val="000000"/>
                </a:solidFill>
              </a:rPr>
              <a:t>recent or ongoing market design changes to </a:t>
            </a:r>
            <a:r>
              <a:rPr lang="en-US" sz="1800" dirty="0" smtClean="0">
                <a:solidFill>
                  <a:srgbClr val="000000"/>
                </a:solidFill>
              </a:rPr>
              <a:t>DRRs </a:t>
            </a:r>
            <a:r>
              <a:rPr lang="en-US" sz="1800" dirty="0">
                <a:solidFill>
                  <a:srgbClr val="000000"/>
                </a:solidFill>
              </a:rPr>
              <a:t>as </a:t>
            </a:r>
            <a:r>
              <a:rPr lang="en-US" sz="1800" dirty="0" smtClean="0">
                <a:solidFill>
                  <a:srgbClr val="000000"/>
                </a:solidFill>
              </a:rPr>
              <a:t>appropriate</a:t>
            </a:r>
            <a:endParaRPr lang="en-US" sz="1600" strike="sngStrike" dirty="0">
              <a:solidFill>
                <a:srgbClr val="FF0000"/>
              </a:solidFill>
            </a:endParaRPr>
          </a:p>
          <a:p>
            <a:pPr marL="342900" lvl="1" indent="-342900">
              <a:spcBef>
                <a:spcPts val="1200"/>
              </a:spcBef>
              <a:buFont typeface="Arial" pitchFamily="34" charset="0"/>
              <a:buChar char="•"/>
            </a:pPr>
            <a:r>
              <a:rPr lang="en-US" sz="2400" dirty="0" smtClean="0">
                <a:solidFill>
                  <a:srgbClr val="000000"/>
                </a:solidFill>
              </a:rPr>
              <a:t>This presentation explained each conforming change category</a:t>
            </a:r>
          </a:p>
        </p:txBody>
      </p:sp>
      <p:sp>
        <p:nvSpPr>
          <p:cNvPr id="7" name="Title 1"/>
          <p:cNvSpPr>
            <a:spLocks noGrp="1"/>
          </p:cNvSpPr>
          <p:nvPr>
            <p:ph type="title"/>
          </p:nvPr>
        </p:nvSpPr>
        <p:spPr>
          <a:xfrm>
            <a:off x="457200" y="274638"/>
            <a:ext cx="8229600" cy="1143000"/>
          </a:xfrm>
        </p:spPr>
        <p:txBody>
          <a:bodyPr/>
          <a:lstStyle/>
          <a:p>
            <a:r>
              <a:rPr lang="en-US" dirty="0" smtClean="0"/>
              <a:t>Conclusion</a:t>
            </a:r>
            <a:endParaRPr lang="en-US" sz="1400" b="0" dirty="0"/>
          </a:p>
        </p:txBody>
      </p:sp>
    </p:spTree>
    <p:extLst>
      <p:ext uri="{BB962C8B-B14F-4D97-AF65-F5344CB8AC3E}">
        <p14:creationId xmlns:p14="http://schemas.microsoft.com/office/powerpoint/2010/main" val="3386408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Schedule</a:t>
            </a:r>
            <a:endParaRPr lang="en-US" b="0" dirty="0"/>
          </a:p>
        </p:txBody>
      </p:sp>
      <p:graphicFrame>
        <p:nvGraphicFramePr>
          <p:cNvPr id="7" name="Table Placeholder 6"/>
          <p:cNvGraphicFramePr>
            <a:graphicFrameLocks noGrp="1"/>
          </p:cNvGraphicFramePr>
          <p:nvPr>
            <p:ph type="tbl" sz="quarter" idx="10"/>
            <p:extLst>
              <p:ext uri="{D42A27DB-BD31-4B8C-83A1-F6EECF244321}">
                <p14:modId xmlns:p14="http://schemas.microsoft.com/office/powerpoint/2010/main" val="3220011631"/>
              </p:ext>
            </p:extLst>
          </p:nvPr>
        </p:nvGraphicFramePr>
        <p:xfrm>
          <a:off x="457200" y="1645920"/>
          <a:ext cx="8229600" cy="3657600"/>
        </p:xfrm>
        <a:graphic>
          <a:graphicData uri="http://schemas.openxmlformats.org/drawingml/2006/table">
            <a:tbl>
              <a:tblPr bandRow="1">
                <a:tableStyleId>{5C22544A-7EE6-4342-B048-85BDC9FD1C3A}</a:tableStyleId>
              </a:tblPr>
              <a:tblGrid>
                <a:gridCol w="3429000"/>
                <a:gridCol w="4800600"/>
              </a:tblGrid>
              <a:tr h="609600">
                <a:tc>
                  <a:txBody>
                    <a:bodyPr/>
                    <a:lstStyle/>
                    <a:p>
                      <a:r>
                        <a:rPr lang="en-US" b="1" dirty="0" smtClean="0">
                          <a:solidFill>
                            <a:schemeClr val="bg1"/>
                          </a:solidFill>
                        </a:rPr>
                        <a:t>Stakeholder Committee and</a:t>
                      </a:r>
                      <a:r>
                        <a:rPr lang="en-US" b="1" baseline="0" dirty="0" smtClean="0">
                          <a:solidFill>
                            <a:schemeClr val="bg1"/>
                          </a:solidFill>
                        </a:rPr>
                        <a:t> </a:t>
                      </a:r>
                      <a:r>
                        <a:rPr lang="en-US" b="1" dirty="0" smtClean="0">
                          <a:solidFill>
                            <a:schemeClr val="bg1"/>
                          </a:solidFill>
                        </a:rPr>
                        <a:t>Date</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CF"/>
                    </a:solidFill>
                  </a:tcPr>
                </a:tc>
                <a:tc>
                  <a:txBody>
                    <a:bodyPr/>
                    <a:lstStyle/>
                    <a:p>
                      <a:r>
                        <a:rPr lang="en-US" b="1" dirty="0" smtClean="0">
                          <a:solidFill>
                            <a:schemeClr val="bg1"/>
                          </a:solidFill>
                        </a:rPr>
                        <a:t>Scheduled</a:t>
                      </a:r>
                      <a:r>
                        <a:rPr lang="en-US" b="1" baseline="0" dirty="0" smtClean="0">
                          <a:solidFill>
                            <a:schemeClr val="bg1"/>
                          </a:solidFill>
                        </a:rPr>
                        <a:t> Project Milestone</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2CF"/>
                    </a:solidFill>
                  </a:tcPr>
                </a:tc>
              </a:tr>
              <a:tr h="609600">
                <a:tc>
                  <a:txBody>
                    <a:bodyPr/>
                    <a:lstStyle/>
                    <a:p>
                      <a:r>
                        <a:rPr lang="en-US" sz="1600" b="1" dirty="0" smtClean="0"/>
                        <a:t>Markets Committee</a:t>
                      </a:r>
                    </a:p>
                    <a:p>
                      <a:r>
                        <a:rPr lang="en-US" sz="1600" b="1" dirty="0" smtClean="0"/>
                        <a:t>July 2016</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smtClean="0">
                          <a:hlinkClick r:id="rId3"/>
                        </a:rPr>
                        <a:t>Presentation</a:t>
                      </a:r>
                      <a:r>
                        <a:rPr lang="en-US" sz="1600" dirty="0" smtClean="0"/>
                        <a:t> on the scope of the</a:t>
                      </a:r>
                      <a:r>
                        <a:rPr lang="en-US" sz="1600" baseline="0" dirty="0" smtClean="0"/>
                        <a:t> </a:t>
                      </a:r>
                      <a:r>
                        <a:rPr lang="en-US" sz="1600" dirty="0" smtClean="0"/>
                        <a:t>conforming changes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09600">
                <a:tc>
                  <a:txBody>
                    <a:bodyPr/>
                    <a:lstStyle/>
                    <a:p>
                      <a:r>
                        <a:rPr lang="en-US" sz="1600" b="1" dirty="0" smtClean="0"/>
                        <a:t>Markets</a:t>
                      </a:r>
                      <a:r>
                        <a:rPr lang="en-US" sz="1600" b="1" baseline="0" dirty="0" smtClean="0"/>
                        <a:t> Committee</a:t>
                      </a:r>
                      <a:br>
                        <a:rPr lang="en-US" sz="1600" b="1" baseline="0" dirty="0" smtClean="0"/>
                      </a:br>
                      <a:r>
                        <a:rPr lang="en-US" sz="1600" b="1" baseline="0" dirty="0" smtClean="0"/>
                        <a:t>February 2017 – March 2017</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smtClean="0"/>
                        <a:t>Description and</a:t>
                      </a:r>
                      <a:r>
                        <a:rPr lang="en-US" sz="1600" baseline="0" dirty="0" smtClean="0"/>
                        <a:t> discussion of the planned conforming changes</a:t>
                      </a:r>
                      <a:r>
                        <a:rPr lang="en-US" sz="1600" dirty="0" smtClean="0"/>
                        <a:t> by subject</a:t>
                      </a:r>
                      <a:r>
                        <a:rPr lang="en-US" sz="1600" baseline="0" dirty="0" smtClean="0"/>
                        <a:t> area*</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09600">
                <a:tc>
                  <a:txBody>
                    <a:bodyPr/>
                    <a:lstStyle/>
                    <a:p>
                      <a:r>
                        <a:rPr lang="en-US" sz="1600" b="1" dirty="0" smtClean="0"/>
                        <a:t>Markets Committee</a:t>
                      </a:r>
                    </a:p>
                    <a:p>
                      <a:r>
                        <a:rPr lang="en-US" sz="1600" b="1" baseline="0" dirty="0" smtClean="0"/>
                        <a:t>April 2017</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dirty="0" smtClean="0"/>
                        <a:t>Discussion</a:t>
                      </a:r>
                      <a:r>
                        <a:rPr lang="en-US" sz="1600" baseline="0" dirty="0" smtClean="0"/>
                        <a:t> on the comprehensive set of planned changes to the Tariff*</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r h="609600">
                <a:tc>
                  <a:txBody>
                    <a:bodyPr/>
                    <a:lstStyle/>
                    <a:p>
                      <a:r>
                        <a:rPr lang="en-US" sz="1600" b="1" dirty="0" smtClean="0"/>
                        <a:t>Markets Committee</a:t>
                      </a:r>
                    </a:p>
                    <a:p>
                      <a:r>
                        <a:rPr lang="en-US" sz="1600" b="1" baseline="0" dirty="0" smtClean="0"/>
                        <a:t>May 2017</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r>
                        <a:rPr lang="en-US" sz="1600" dirty="0" smtClean="0"/>
                        <a:t>Vote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609600">
                <a:tc>
                  <a:txBody>
                    <a:bodyPr/>
                    <a:lstStyle/>
                    <a:p>
                      <a:r>
                        <a:rPr lang="en-US" sz="1600" b="1" dirty="0" smtClean="0"/>
                        <a:t>Participants</a:t>
                      </a:r>
                      <a:r>
                        <a:rPr lang="en-US" sz="1600" b="1" baseline="0" dirty="0" smtClean="0"/>
                        <a:t> Committee</a:t>
                      </a:r>
                    </a:p>
                    <a:p>
                      <a:r>
                        <a:rPr lang="en-US" sz="1600" b="1" baseline="0" dirty="0" smtClean="0"/>
                        <a:t>June 2017</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a:txBody>
                    <a:bodyPr/>
                    <a:lstStyle/>
                    <a:p>
                      <a:r>
                        <a:rPr lang="en-US" sz="1600" dirty="0" smtClean="0"/>
                        <a:t>Vote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r>
            </a:tbl>
          </a:graphicData>
        </a:graphic>
      </p:graphicFrame>
      <p:sp>
        <p:nvSpPr>
          <p:cNvPr id="4" name="Slide Number Placeholder 3"/>
          <p:cNvSpPr>
            <a:spLocks noGrp="1"/>
          </p:cNvSpPr>
          <p:nvPr>
            <p:ph type="sldNum" sz="quarter" idx="4294967295"/>
          </p:nvPr>
        </p:nvSpPr>
        <p:spPr>
          <a:xfrm>
            <a:off x="8458200" y="6400800"/>
            <a:ext cx="533400" cy="228600"/>
          </a:xfrm>
          <a:prstGeom prst="rect">
            <a:avLst/>
          </a:prstGeom>
        </p:spPr>
        <p:txBody>
          <a:bodyPr/>
          <a:lstStyle/>
          <a:p>
            <a:fld id="{10C7F894-2A36-495D-AB7C-1055F7AC0F9D}" type="slidenum">
              <a:rPr lang="en-US" smtClean="0"/>
              <a:pPr/>
              <a:t>31</a:t>
            </a:fld>
            <a:endParaRPr lang="en-US" dirty="0"/>
          </a:p>
        </p:txBody>
      </p:sp>
      <p:sp>
        <p:nvSpPr>
          <p:cNvPr id="3" name="TextBox 2"/>
          <p:cNvSpPr txBox="1"/>
          <p:nvPr/>
        </p:nvSpPr>
        <p:spPr>
          <a:xfrm>
            <a:off x="533400" y="5562600"/>
            <a:ext cx="8153400" cy="338554"/>
          </a:xfrm>
          <a:prstGeom prst="rect">
            <a:avLst/>
          </a:prstGeom>
          <a:noFill/>
        </p:spPr>
        <p:txBody>
          <a:bodyPr wrap="square" rtlCol="0">
            <a:spAutoFit/>
          </a:bodyPr>
          <a:lstStyle/>
          <a:p>
            <a:r>
              <a:rPr lang="en-US" sz="1600" dirty="0" smtClean="0"/>
              <a:t>* Discussion of Tariff language changes could begin as early as March 2017</a:t>
            </a:r>
            <a:endParaRPr lang="en-US" sz="1600" dirty="0"/>
          </a:p>
        </p:txBody>
      </p:sp>
    </p:spTree>
    <p:extLst>
      <p:ext uri="{BB962C8B-B14F-4D97-AF65-F5344CB8AC3E}">
        <p14:creationId xmlns:p14="http://schemas.microsoft.com/office/powerpoint/2010/main" val="734403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458200" y="6324600"/>
            <a:ext cx="584416" cy="381000"/>
          </a:xfrm>
          <a:prstGeom prst="rect">
            <a:avLst/>
          </a:prstGeom>
        </p:spPr>
        <p:txBody>
          <a:bodyPr/>
          <a:lstStyle/>
          <a:p>
            <a:fld id="{10C7F894-2A36-495D-AB7C-1055F7AC0F9D}" type="slidenum">
              <a:rPr lang="en-US" sz="1400" smtClean="0"/>
              <a:pPr/>
              <a:t>32</a:t>
            </a:fld>
            <a:endParaRPr lang="en-US" sz="1400" dirty="0"/>
          </a:p>
        </p:txBody>
      </p:sp>
      <p:sp>
        <p:nvSpPr>
          <p:cNvPr id="7" name="Text Placeholder 27"/>
          <p:cNvSpPr>
            <a:spLocks noGrp="1"/>
          </p:cNvSpPr>
          <p:nvPr>
            <p:ph type="body" sz="quarter" idx="17"/>
          </p:nvPr>
        </p:nvSpPr>
        <p:spPr>
          <a:xfrm>
            <a:off x="1066800" y="48006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Henry Yoshimura</a:t>
            </a:r>
          </a:p>
        </p:txBody>
      </p:sp>
      <p:sp>
        <p:nvSpPr>
          <p:cNvPr id="8" name="Text Placeholder 27"/>
          <p:cNvSpPr>
            <a:spLocks noGrp="1"/>
          </p:cNvSpPr>
          <p:nvPr>
            <p:ph type="body" sz="quarter" idx="18"/>
          </p:nvPr>
        </p:nvSpPr>
        <p:spPr>
          <a:xfrm>
            <a:off x="1066800" y="52578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540-4460 | hyoshimura@iso-ne.com</a:t>
            </a:r>
          </a:p>
        </p:txBody>
      </p:sp>
    </p:spTree>
    <p:extLst>
      <p:ext uri="{BB962C8B-B14F-4D97-AF65-F5344CB8AC3E}">
        <p14:creationId xmlns:p14="http://schemas.microsoft.com/office/powerpoint/2010/main" val="11157363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t>
            </a:r>
            <a:endParaRPr lang="en-US" dirty="0"/>
          </a:p>
        </p:txBody>
      </p:sp>
      <p:sp>
        <p:nvSpPr>
          <p:cNvPr id="3" name="Text Placeholder 2"/>
          <p:cNvSpPr>
            <a:spLocks noGrp="1"/>
          </p:cNvSpPr>
          <p:nvPr>
            <p:ph type="body" idx="1"/>
          </p:nvPr>
        </p:nvSpPr>
        <p:spPr/>
        <p:txBody>
          <a:bodyPr/>
          <a:lstStyle/>
          <a:p>
            <a:r>
              <a:rPr lang="en-US" dirty="0" smtClean="0"/>
              <a:t>Examples</a:t>
            </a:r>
            <a:endParaRPr lang="en-US" dirty="0"/>
          </a:p>
        </p:txBody>
      </p:sp>
    </p:spTree>
    <p:extLst>
      <p:ext uri="{BB962C8B-B14F-4D97-AF65-F5344CB8AC3E}">
        <p14:creationId xmlns:p14="http://schemas.microsoft.com/office/powerpoint/2010/main" val="15049087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6200" y="3124200"/>
            <a:ext cx="8988552" cy="3352800"/>
          </a:xfrm>
        </p:spPr>
        <p:txBody>
          <a:bodyPr>
            <a:noAutofit/>
          </a:bodyPr>
          <a:lstStyle/>
          <a:p>
            <a:pPr lvl="0">
              <a:spcBef>
                <a:spcPts val="0"/>
              </a:spcBef>
            </a:pPr>
            <a:r>
              <a:rPr lang="en-US" sz="1800" dirty="0" smtClean="0"/>
              <a:t>If energy flowing from the red to the blue area causes the red/blue interface to overload by 100 MW, we could relieve the constraint by:</a:t>
            </a:r>
          </a:p>
          <a:p>
            <a:pPr lvl="1"/>
            <a:r>
              <a:rPr lang="en-US" sz="1600" dirty="0" smtClean="0"/>
              <a:t>Increasing demand response (or energy output) </a:t>
            </a:r>
            <a:r>
              <a:rPr lang="en-US" sz="1600" dirty="0"/>
              <a:t>in </a:t>
            </a:r>
            <a:r>
              <a:rPr lang="en-US" sz="1600" dirty="0" smtClean="0"/>
              <a:t>the blue area </a:t>
            </a:r>
            <a:r>
              <a:rPr lang="en-US" sz="1600" dirty="0"/>
              <a:t>by 100 </a:t>
            </a:r>
            <a:r>
              <a:rPr lang="en-US" sz="1600" dirty="0" smtClean="0"/>
              <a:t>MW, </a:t>
            </a:r>
            <a:r>
              <a:rPr lang="en-US" sz="1600" b="1" i="1" dirty="0" smtClean="0"/>
              <a:t>and </a:t>
            </a:r>
          </a:p>
          <a:p>
            <a:pPr lvl="1"/>
            <a:r>
              <a:rPr lang="en-US" sz="1600" dirty="0" smtClean="0"/>
              <a:t>Decreasing demand response (or energy output) in the red area by 100 MW</a:t>
            </a:r>
          </a:p>
          <a:p>
            <a:pPr lvl="0">
              <a:spcBef>
                <a:spcPts val="600"/>
              </a:spcBef>
            </a:pPr>
            <a:r>
              <a:rPr lang="en-US" sz="1800" dirty="0" smtClean="0"/>
              <a:t>If DRRs are dispatched by Dispatch Zone (DZ) only:</a:t>
            </a:r>
            <a:endParaRPr lang="en-US" sz="1800" dirty="0"/>
          </a:p>
          <a:p>
            <a:pPr lvl="1"/>
            <a:r>
              <a:rPr lang="en-US" sz="1600" dirty="0" smtClean="0"/>
              <a:t>DRRs in the Western CT DZ are dispatched based on economics whether in the blue or red areas</a:t>
            </a:r>
          </a:p>
          <a:p>
            <a:pPr lvl="1"/>
            <a:r>
              <a:rPr lang="en-US" sz="1600" dirty="0" smtClean="0"/>
              <a:t>A net increase in demand response in the blue area &lt;100 MW does not fully relieve the constraint </a:t>
            </a:r>
          </a:p>
          <a:p>
            <a:pPr lvl="1"/>
            <a:r>
              <a:rPr lang="en-US" sz="1600" dirty="0" smtClean="0"/>
              <a:t>A net decrease in demand response in the blue area exacerbates the constraint</a:t>
            </a:r>
            <a:endParaRPr lang="en-US" sz="1400" dirty="0"/>
          </a:p>
          <a:p>
            <a:pPr>
              <a:spcBef>
                <a:spcPts val="600"/>
              </a:spcBef>
            </a:pPr>
            <a:r>
              <a:rPr lang="en-US" sz="1800" dirty="0" smtClean="0"/>
              <a:t>When transmission constraints bind, LMPs at nodes in the blue area would be higher and the red area lower, but DRRs in the blue and red areas are paid the same Western CT DZ LMP and paid the SWCT </a:t>
            </a:r>
            <a:r>
              <a:rPr lang="en-US" sz="1800" dirty="0"/>
              <a:t>Reserve Clearing </a:t>
            </a:r>
            <a:r>
              <a:rPr lang="en-US" sz="1800" dirty="0" smtClean="0"/>
              <a:t>Prices</a:t>
            </a:r>
            <a:endParaRPr lang="en-US" sz="1800" dirty="0"/>
          </a:p>
        </p:txBody>
      </p:sp>
      <p:sp>
        <p:nvSpPr>
          <p:cNvPr id="4" name="Slide Number Placeholder 3"/>
          <p:cNvSpPr>
            <a:spLocks noGrp="1"/>
          </p:cNvSpPr>
          <p:nvPr>
            <p:ph type="sldNum" sz="quarter" idx="14"/>
          </p:nvPr>
        </p:nvSpPr>
        <p:spPr/>
        <p:txBody>
          <a:bodyPr/>
          <a:lstStyle/>
          <a:p>
            <a:fld id="{10C7F894-2A36-495D-AB7C-1055F7AC0F9D}" type="slidenum">
              <a:rPr lang="en-US" smtClean="0"/>
              <a:pPr/>
              <a:t>34</a:t>
            </a:fld>
            <a:endParaRPr lang="en-US" dirty="0"/>
          </a:p>
        </p:txBody>
      </p:sp>
      <p:sp>
        <p:nvSpPr>
          <p:cNvPr id="8" name="Title 7"/>
          <p:cNvSpPr>
            <a:spLocks noGrp="1"/>
          </p:cNvSpPr>
          <p:nvPr>
            <p:ph type="title"/>
          </p:nvPr>
        </p:nvSpPr>
        <p:spPr>
          <a:xfrm>
            <a:off x="457200" y="0"/>
            <a:ext cx="8229600" cy="1143000"/>
          </a:xfrm>
        </p:spPr>
        <p:txBody>
          <a:bodyPr>
            <a:normAutofit/>
          </a:bodyPr>
          <a:lstStyle/>
          <a:p>
            <a:r>
              <a:rPr lang="en-US" dirty="0" smtClean="0"/>
              <a:t>Issues with Dispatching and Pricing DRRs by Dispatch Zone Only </a:t>
            </a:r>
            <a:endParaRPr lang="en-US" dirty="0"/>
          </a:p>
        </p:txBody>
      </p:sp>
      <p:pic>
        <p:nvPicPr>
          <p:cNvPr id="12"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66800"/>
            <a:ext cx="4724399" cy="210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5715000" y="16764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Left Brace 6"/>
          <p:cNvSpPr/>
          <p:nvPr/>
        </p:nvSpPr>
        <p:spPr>
          <a:xfrm>
            <a:off x="6324600" y="1353234"/>
            <a:ext cx="155448" cy="6463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6400800" y="1353234"/>
            <a:ext cx="2663952" cy="646331"/>
          </a:xfrm>
          <a:prstGeom prst="rect">
            <a:avLst/>
          </a:prstGeom>
          <a:noFill/>
        </p:spPr>
        <p:txBody>
          <a:bodyPr wrap="square" rtlCol="0">
            <a:spAutoFit/>
          </a:bodyPr>
          <a:lstStyle/>
          <a:p>
            <a:r>
              <a:rPr lang="en-US" b="1" dirty="0">
                <a:solidFill>
                  <a:srgbClr val="FF0000"/>
                </a:solidFill>
              </a:rPr>
              <a:t>Red=CT Reserve Zone</a:t>
            </a:r>
          </a:p>
          <a:p>
            <a:r>
              <a:rPr lang="en-US" b="1" dirty="0" smtClean="0">
                <a:solidFill>
                  <a:schemeClr val="tx2"/>
                </a:solidFill>
              </a:rPr>
              <a:t>Blue=SWCT Reserve Zone</a:t>
            </a:r>
          </a:p>
        </p:txBody>
      </p:sp>
    </p:spTree>
    <p:extLst>
      <p:ext uri="{BB962C8B-B14F-4D97-AF65-F5344CB8AC3E}">
        <p14:creationId xmlns:p14="http://schemas.microsoft.com/office/powerpoint/2010/main" val="1380112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35</a:t>
            </a:fld>
            <a:endParaRPr lang="en-US" dirty="0"/>
          </a:p>
        </p:txBody>
      </p:sp>
      <p:sp>
        <p:nvSpPr>
          <p:cNvPr id="3" name="Title 2"/>
          <p:cNvSpPr>
            <a:spLocks noGrp="1"/>
          </p:cNvSpPr>
          <p:nvPr>
            <p:ph type="title"/>
          </p:nvPr>
        </p:nvSpPr>
        <p:spPr>
          <a:xfrm>
            <a:off x="457200" y="152400"/>
            <a:ext cx="8229600" cy="1143000"/>
          </a:xfrm>
        </p:spPr>
        <p:txBody>
          <a:bodyPr>
            <a:normAutofit fontScale="90000"/>
          </a:bodyPr>
          <a:lstStyle/>
          <a:p>
            <a:pPr lvl="1" algn="l" rtl="0">
              <a:spcBef>
                <a:spcPct val="0"/>
              </a:spcBef>
            </a:pPr>
            <a:r>
              <a:rPr lang="en-US" sz="2800" b="1" dirty="0" smtClean="0">
                <a:latin typeface="+mj-lt"/>
              </a:rPr>
              <a:t>Shortage Event Auditing </a:t>
            </a:r>
            <a:r>
              <a:rPr lang="en-US" sz="2800" b="1" dirty="0">
                <a:latin typeface="+mj-lt"/>
              </a:rPr>
              <a:t>C</a:t>
            </a:r>
            <a:r>
              <a:rPr lang="en-US" sz="2800" b="1" dirty="0" smtClean="0">
                <a:latin typeface="+mj-lt"/>
              </a:rPr>
              <a:t>oncepts In the Current Tariff Estimate DRR Availability, Which Are No Longer Applicable Under PFP</a:t>
            </a:r>
            <a:endParaRPr lang="en-US" sz="2800" b="1" dirty="0">
              <a:latin typeface="+mj-lt"/>
            </a:endParaRPr>
          </a:p>
        </p:txBody>
      </p:sp>
      <p:sp>
        <p:nvSpPr>
          <p:cNvPr id="4" name="Content Placeholder 3"/>
          <p:cNvSpPr>
            <a:spLocks noGrp="1"/>
          </p:cNvSpPr>
          <p:nvPr>
            <p:ph idx="1"/>
          </p:nvPr>
        </p:nvSpPr>
        <p:spPr>
          <a:xfrm>
            <a:off x="457200" y="1554162"/>
            <a:ext cx="8534400" cy="4922838"/>
          </a:xfrm>
        </p:spPr>
        <p:txBody>
          <a:bodyPr>
            <a:normAutofit fontScale="70000" lnSpcReduction="20000"/>
          </a:bodyPr>
          <a:lstStyle/>
          <a:p>
            <a:pPr marL="0" indent="0">
              <a:buNone/>
            </a:pPr>
            <a:r>
              <a:rPr lang="en-US" sz="2800" b="1" dirty="0" smtClean="0"/>
              <a:t>Offered </a:t>
            </a:r>
            <a:r>
              <a:rPr lang="en-US" sz="2800" b="1" dirty="0"/>
              <a:t>Full Reduction Time </a:t>
            </a:r>
            <a:r>
              <a:rPr lang="en-US" sz="2800" dirty="0"/>
              <a:t>is the Demand Response Resource Notification Time plus the Demand Response Resource Start-Up Time plus ((the Maximum Reduction minus the Minimum Reduction) divided by the Demand Response Resource Ramp Rate</a:t>
            </a:r>
            <a:r>
              <a:rPr lang="en-US" sz="2800" dirty="0" smtClean="0"/>
              <a:t>)</a:t>
            </a:r>
          </a:p>
          <a:p>
            <a:pPr marL="0" indent="0">
              <a:buNone/>
            </a:pPr>
            <a:r>
              <a:rPr lang="en-US" sz="2800" b="1" dirty="0" smtClean="0"/>
              <a:t>Audited Full Reduction Time </a:t>
            </a:r>
            <a:r>
              <a:rPr lang="en-US" sz="2800" dirty="0" smtClean="0"/>
              <a:t>is the Offered Full Reduction Time associated with a DRR’s most recent audit</a:t>
            </a:r>
          </a:p>
          <a:p>
            <a:pPr marL="0" indent="0">
              <a:buNone/>
            </a:pPr>
            <a:r>
              <a:rPr lang="en-US" sz="2900" b="1" dirty="0" smtClean="0"/>
              <a:t>Capped </a:t>
            </a:r>
            <a:r>
              <a:rPr lang="en-US" sz="2900" b="1" dirty="0"/>
              <a:t>Offered Full Reduction Time </a:t>
            </a:r>
            <a:r>
              <a:rPr lang="en-US" sz="2900" dirty="0"/>
              <a:t>is calculated </a:t>
            </a:r>
            <a:r>
              <a:rPr lang="en-US" sz="2900" dirty="0" smtClean="0"/>
              <a:t>as:</a:t>
            </a:r>
            <a:endParaRPr lang="en-US" dirty="0"/>
          </a:p>
          <a:p>
            <a:pPr marL="400050" lvl="1" indent="0">
              <a:buNone/>
            </a:pPr>
            <a:r>
              <a:rPr lang="en-US" sz="2300" dirty="0" smtClean="0"/>
              <a:t>Offered </a:t>
            </a:r>
            <a:r>
              <a:rPr lang="en-US" sz="2300" dirty="0"/>
              <a:t>Startup Time + Offered Notification Time + (</a:t>
            </a:r>
            <a:r>
              <a:rPr lang="en-US" sz="2300" dirty="0" smtClean="0"/>
              <a:t>Offered </a:t>
            </a:r>
            <a:r>
              <a:rPr lang="en-US" sz="2300" dirty="0"/>
              <a:t>Ramp Rate x </a:t>
            </a:r>
          </a:p>
          <a:p>
            <a:pPr marL="400050" lvl="1" indent="0">
              <a:buNone/>
            </a:pPr>
            <a:r>
              <a:rPr lang="en-US" sz="2300" dirty="0" smtClean="0"/>
              <a:t>(MIN(Largest </a:t>
            </a:r>
            <a:r>
              <a:rPr lang="en-US" sz="2300" dirty="0"/>
              <a:t>Maximum </a:t>
            </a:r>
            <a:r>
              <a:rPr lang="en-US" sz="2300" dirty="0" smtClean="0"/>
              <a:t>Reduction offered, </a:t>
            </a:r>
            <a:r>
              <a:rPr lang="en-US" sz="2300" dirty="0"/>
              <a:t>Audited Demand Reduction) – </a:t>
            </a:r>
          </a:p>
          <a:p>
            <a:pPr marL="400050" lvl="1" indent="0">
              <a:buNone/>
            </a:pPr>
            <a:r>
              <a:rPr lang="en-US" sz="2300" dirty="0"/>
              <a:t>  MIN (Audited Demand Reduction, Associated Minimum </a:t>
            </a:r>
            <a:r>
              <a:rPr lang="en-US" sz="2300" dirty="0" smtClean="0"/>
              <a:t>Reduction offered)))</a:t>
            </a:r>
            <a:endParaRPr lang="en-US" dirty="0"/>
          </a:p>
          <a:p>
            <a:pPr marL="0" indent="0">
              <a:buNone/>
            </a:pPr>
            <a:r>
              <a:rPr lang="en-US" sz="2800" dirty="0" smtClean="0"/>
              <a:t>For </a:t>
            </a:r>
            <a:r>
              <a:rPr lang="en-US" sz="2800" dirty="0"/>
              <a:t>an offline resource whose:</a:t>
            </a:r>
          </a:p>
          <a:p>
            <a:pPr marL="400050" lvl="1" indent="0">
              <a:buNone/>
            </a:pPr>
            <a:r>
              <a:rPr lang="en-US" sz="2300" dirty="0"/>
              <a:t>((Audited Full Reduction Time &gt; 30 Minutes  and </a:t>
            </a:r>
          </a:p>
          <a:p>
            <a:pPr marL="400050" lvl="1" indent="0">
              <a:buNone/>
            </a:pPr>
            <a:r>
              <a:rPr lang="en-US" sz="2300" dirty="0"/>
              <a:t>Capped Offered Full Reduction Time &gt; 30 minutes) and</a:t>
            </a:r>
          </a:p>
          <a:p>
            <a:pPr marL="400050" lvl="1" indent="0">
              <a:buNone/>
            </a:pPr>
            <a:r>
              <a:rPr lang="en-US" sz="2300" dirty="0"/>
              <a:t>(Audited Full Reduction Time &gt; Shortage Event Duration and</a:t>
            </a:r>
          </a:p>
          <a:p>
            <a:pPr marL="400050" lvl="1" indent="0">
              <a:buNone/>
            </a:pPr>
            <a:r>
              <a:rPr lang="en-US" sz="2300" dirty="0"/>
              <a:t>Capped Offered Full Reduction Time &gt; Shortage Event Duration)) or</a:t>
            </a:r>
          </a:p>
          <a:p>
            <a:pPr marL="400050" lvl="1" indent="0">
              <a:buNone/>
            </a:pPr>
            <a:r>
              <a:rPr lang="en-US" sz="2300" dirty="0"/>
              <a:t>Actual Load &lt; Minimum Reduction or</a:t>
            </a:r>
          </a:p>
          <a:p>
            <a:pPr marL="400050" lvl="1" indent="0">
              <a:buNone/>
            </a:pPr>
            <a:r>
              <a:rPr lang="en-US" sz="2300" dirty="0"/>
              <a:t>Capped Offered Full Reduction Time &gt; 12 hours,</a:t>
            </a:r>
            <a:endParaRPr lang="en-US" dirty="0"/>
          </a:p>
          <a:p>
            <a:pPr marL="0" indent="0">
              <a:buNone/>
            </a:pPr>
            <a:r>
              <a:rPr lang="en-US" sz="2800" dirty="0"/>
              <a:t>the Available MW are calculated </a:t>
            </a:r>
            <a:r>
              <a:rPr lang="en-US" sz="2800" dirty="0" smtClean="0"/>
              <a:t>as </a:t>
            </a:r>
            <a:r>
              <a:rPr lang="en-US" sz="2800" i="1" dirty="0" smtClean="0"/>
              <a:t>0</a:t>
            </a:r>
            <a:endParaRPr lang="en-US" sz="2800" dirty="0"/>
          </a:p>
          <a:p>
            <a:endParaRPr lang="en-US" sz="2800" dirty="0"/>
          </a:p>
        </p:txBody>
      </p:sp>
    </p:spTree>
    <p:extLst>
      <p:ext uri="{BB962C8B-B14F-4D97-AF65-F5344CB8AC3E}">
        <p14:creationId xmlns:p14="http://schemas.microsoft.com/office/powerpoint/2010/main" val="2875138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36</a:t>
            </a:fld>
            <a:endParaRPr lang="en-US" dirty="0"/>
          </a:p>
        </p:txBody>
      </p:sp>
      <p:sp>
        <p:nvSpPr>
          <p:cNvPr id="3" name="Title 2"/>
          <p:cNvSpPr>
            <a:spLocks noGrp="1"/>
          </p:cNvSpPr>
          <p:nvPr>
            <p:ph type="title"/>
          </p:nvPr>
        </p:nvSpPr>
        <p:spPr/>
        <p:txBody>
          <a:bodyPr>
            <a:noAutofit/>
          </a:bodyPr>
          <a:lstStyle/>
          <a:p>
            <a:r>
              <a:rPr lang="en-US" sz="2800" dirty="0" smtClean="0"/>
              <a:t>Some Constraints on Offer Flexibility are Needed to Prevent DRRs From  Effectively Self-Scheduling</a:t>
            </a:r>
            <a:endParaRPr lang="en-US" sz="2800" dirty="0"/>
          </a:p>
        </p:txBody>
      </p:sp>
      <p:sp>
        <p:nvSpPr>
          <p:cNvPr id="4" name="Content Placeholder 3"/>
          <p:cNvSpPr>
            <a:spLocks noGrp="1"/>
          </p:cNvSpPr>
          <p:nvPr>
            <p:ph idx="1"/>
          </p:nvPr>
        </p:nvSpPr>
        <p:spPr>
          <a:xfrm>
            <a:off x="457200" y="1401762"/>
            <a:ext cx="8229600" cy="4922838"/>
          </a:xfrm>
        </p:spPr>
        <p:txBody>
          <a:bodyPr>
            <a:normAutofit fontScale="92500" lnSpcReduction="10000"/>
          </a:bodyPr>
          <a:lstStyle/>
          <a:p>
            <a:pPr marL="457200"/>
            <a:r>
              <a:rPr lang="en-US" dirty="0" smtClean="0"/>
              <a:t>Intraday changes to offer prices or Interruption Costs gives DRRs an opportunity to effectively self-schedule</a:t>
            </a:r>
          </a:p>
          <a:p>
            <a:pPr marL="857250" lvl="1"/>
            <a:r>
              <a:rPr lang="en-US" dirty="0" smtClean="0"/>
              <a:t>A Demand Response Baseline is an average of meter data from previous days; there is variation around the average due to normal changes in weather, occupancy, production, maintenance, etc., from day to day</a:t>
            </a:r>
          </a:p>
          <a:p>
            <a:pPr marL="857250" lvl="1"/>
            <a:r>
              <a:rPr lang="en-US" dirty="0" smtClean="0"/>
              <a:t>On any given day or hour, consumption may </a:t>
            </a:r>
            <a:r>
              <a:rPr lang="en-US" dirty="0"/>
              <a:t>be lower than </a:t>
            </a:r>
            <a:r>
              <a:rPr lang="en-US" dirty="0" smtClean="0"/>
              <a:t>the historical average, but within normally expected variation</a:t>
            </a:r>
          </a:p>
          <a:p>
            <a:pPr marL="857250" lvl="1"/>
            <a:r>
              <a:rPr lang="en-US" dirty="0" smtClean="0"/>
              <a:t>If allowed to lower its offer price in Real-Time, a Demand Response Resource could be dispatched and receive payment even if consumption during dispatch is </a:t>
            </a:r>
            <a:r>
              <a:rPr lang="en-US" dirty="0"/>
              <a:t>within normally expected </a:t>
            </a:r>
            <a:r>
              <a:rPr lang="en-US" dirty="0" smtClean="0"/>
              <a:t>variation</a:t>
            </a:r>
          </a:p>
          <a:p>
            <a:pPr marL="457200"/>
            <a:r>
              <a:rPr lang="en-US" dirty="0" smtClean="0"/>
              <a:t>Intraday changes to certain intertemporal parameters could also result in a self-schedule by extending the dispatch of a Demand Response Resource beyond the current commitment period</a:t>
            </a:r>
          </a:p>
          <a:p>
            <a:pPr marL="857250" lvl="1"/>
            <a:r>
              <a:rPr lang="en-US" dirty="0" smtClean="0"/>
              <a:t>Increasing Minimum </a:t>
            </a:r>
            <a:r>
              <a:rPr lang="en-US" dirty="0"/>
              <a:t>Run </a:t>
            </a:r>
            <a:r>
              <a:rPr lang="en-US" dirty="0" smtClean="0"/>
              <a:t>Time</a:t>
            </a:r>
          </a:p>
          <a:p>
            <a:pPr marL="857250" lvl="1"/>
            <a:r>
              <a:rPr lang="en-US" dirty="0" smtClean="0"/>
              <a:t>Decreasing Minimum Time Between Reductions</a:t>
            </a:r>
          </a:p>
          <a:p>
            <a:pPr marL="857250" lvl="1"/>
            <a:r>
              <a:rPr lang="en-US" dirty="0" smtClean="0"/>
              <a:t>Reducing the sum of the resource’s notification time and start-up time from &gt; 30 minutes, to ≤ 30 minutes</a:t>
            </a:r>
          </a:p>
        </p:txBody>
      </p:sp>
    </p:spTree>
    <p:extLst>
      <p:ext uri="{BB962C8B-B14F-4D97-AF65-F5344CB8AC3E}">
        <p14:creationId xmlns:p14="http://schemas.microsoft.com/office/powerpoint/2010/main" val="8765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NCPC Credits</a:t>
            </a:r>
            <a:endParaRPr lang="en-US" sz="2800" dirty="0"/>
          </a:p>
        </p:txBody>
      </p:sp>
      <p:sp>
        <p:nvSpPr>
          <p:cNvPr id="3" name="Text Placeholder 2"/>
          <p:cNvSpPr>
            <a:spLocks noGrp="1"/>
          </p:cNvSpPr>
          <p:nvPr>
            <p:ph type="body" sz="quarter" idx="4294967295"/>
          </p:nvPr>
        </p:nvSpPr>
        <p:spPr>
          <a:xfrm>
            <a:off x="533400" y="1371600"/>
            <a:ext cx="8229600" cy="4800600"/>
          </a:xfrm>
          <a:prstGeom prst="rect">
            <a:avLst/>
          </a:prstGeom>
        </p:spPr>
        <p:txBody>
          <a:bodyPr>
            <a:normAutofit fontScale="85000" lnSpcReduction="20000"/>
          </a:bodyPr>
          <a:lstStyle/>
          <a:p>
            <a:r>
              <a:rPr lang="en-US" sz="2800" dirty="0"/>
              <a:t>DRRs should be eligible to receive the following NCPC credits on a comparable basis to generators:</a:t>
            </a:r>
          </a:p>
          <a:p>
            <a:pPr lvl="1"/>
            <a:r>
              <a:rPr lang="en-US" sz="2400" dirty="0"/>
              <a:t>Day-Ahead Energy Market NCPC</a:t>
            </a:r>
          </a:p>
          <a:p>
            <a:pPr lvl="1"/>
            <a:r>
              <a:rPr lang="en-US" sz="2400" dirty="0"/>
              <a:t>Real-Time Commitment NCPC </a:t>
            </a:r>
          </a:p>
          <a:p>
            <a:pPr lvl="1"/>
            <a:r>
              <a:rPr lang="en-US" sz="2400" dirty="0" smtClean="0"/>
              <a:t>Real-Time </a:t>
            </a:r>
            <a:r>
              <a:rPr lang="en-US" sz="2400" dirty="0"/>
              <a:t>Dispatch NCPC </a:t>
            </a:r>
          </a:p>
          <a:p>
            <a:pPr lvl="1"/>
            <a:r>
              <a:rPr lang="en-US" sz="2400" dirty="0"/>
              <a:t>Cancelled Start NCPC </a:t>
            </a:r>
          </a:p>
          <a:p>
            <a:pPr lvl="1"/>
            <a:r>
              <a:rPr lang="en-US" sz="2400" dirty="0"/>
              <a:t>Hourly Shortfall NCPC </a:t>
            </a:r>
          </a:p>
          <a:p>
            <a:pPr lvl="1"/>
            <a:r>
              <a:rPr lang="en-US" sz="2400" dirty="0" smtClean="0"/>
              <a:t>Real-Time </a:t>
            </a:r>
            <a:r>
              <a:rPr lang="en-US" sz="2400" dirty="0"/>
              <a:t>Posturing </a:t>
            </a:r>
            <a:r>
              <a:rPr lang="en-US" sz="2400" dirty="0" smtClean="0"/>
              <a:t>NCPC</a:t>
            </a:r>
            <a:endParaRPr lang="en-US" sz="2400" strike="sngStrike" dirty="0"/>
          </a:p>
          <a:p>
            <a:pPr lvl="1"/>
            <a:r>
              <a:rPr lang="en-US" sz="2400" dirty="0"/>
              <a:t>Rapid Response Pricing Opportunity Cost </a:t>
            </a:r>
            <a:r>
              <a:rPr lang="en-US" sz="2400" dirty="0" smtClean="0"/>
              <a:t>NCPC</a:t>
            </a:r>
            <a:endParaRPr lang="en-US" sz="2400" strike="sngStrike" dirty="0"/>
          </a:p>
          <a:p>
            <a:pPr lvl="1"/>
            <a:r>
              <a:rPr lang="en-US" sz="2400" dirty="0"/>
              <a:t>Dispatch </a:t>
            </a:r>
            <a:r>
              <a:rPr lang="en-US" sz="2400" dirty="0" smtClean="0"/>
              <a:t>Lost Opportunity Cost NCPC</a:t>
            </a:r>
            <a:endParaRPr lang="en-US" sz="2400" dirty="0"/>
          </a:p>
          <a:p>
            <a:r>
              <a:rPr lang="en-US" sz="2800" dirty="0" smtClean="0"/>
              <a:t>Credits will be grossed-up to include avoided distribution losses, except for credits associated with Net Supply and Cancelled Start NCPC</a:t>
            </a:r>
          </a:p>
          <a:p>
            <a:r>
              <a:rPr lang="en-US" sz="2800" dirty="0" smtClean="0"/>
              <a:t>When an audit is conducted, a DRR would be ineligible for NCPC credits under the same conditions as those applied to Generator Assets</a:t>
            </a:r>
          </a:p>
        </p:txBody>
      </p:sp>
      <p:sp>
        <p:nvSpPr>
          <p:cNvPr id="4" name="Slide Number Placeholder 3"/>
          <p:cNvSpPr>
            <a:spLocks noGrp="1"/>
          </p:cNvSpPr>
          <p:nvPr>
            <p:ph type="sldNum" sz="quarter" idx="4294967295"/>
          </p:nvPr>
        </p:nvSpPr>
        <p:spPr>
          <a:xfrm>
            <a:off x="8610600" y="6400800"/>
            <a:ext cx="313326" cy="263518"/>
          </a:xfrm>
          <a:prstGeom prst="rect">
            <a:avLst/>
          </a:prstGeom>
        </p:spPr>
        <p:txBody>
          <a:bodyPr/>
          <a:lstStyle/>
          <a:p>
            <a:fld id="{10C7F894-2A36-495D-AB7C-1055F7AC0F9D}" type="slidenum">
              <a:rPr lang="en-US" smtClean="0"/>
              <a:pPr/>
              <a:t>37</a:t>
            </a:fld>
            <a:endParaRPr lang="en-US" dirty="0"/>
          </a:p>
        </p:txBody>
      </p:sp>
    </p:spTree>
    <p:extLst>
      <p:ext uri="{BB962C8B-B14F-4D97-AF65-F5344CB8AC3E}">
        <p14:creationId xmlns:p14="http://schemas.microsoft.com/office/powerpoint/2010/main" val="1750547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38</a:t>
            </a:fld>
            <a:endParaRPr lang="en-US" dirty="0"/>
          </a:p>
        </p:txBody>
      </p:sp>
      <p:sp>
        <p:nvSpPr>
          <p:cNvPr id="3" name="Title 2"/>
          <p:cNvSpPr>
            <a:spLocks noGrp="1"/>
          </p:cNvSpPr>
          <p:nvPr>
            <p:ph type="title"/>
          </p:nvPr>
        </p:nvSpPr>
        <p:spPr/>
        <p:txBody>
          <a:bodyPr/>
          <a:lstStyle/>
          <a:p>
            <a:r>
              <a:rPr lang="en-US" dirty="0"/>
              <a:t>NCPC </a:t>
            </a:r>
            <a:r>
              <a:rPr lang="en-US" dirty="0" smtClean="0"/>
              <a:t>Cost Allocation</a:t>
            </a:r>
            <a:endParaRPr lang="en-US" dirty="0"/>
          </a:p>
        </p:txBody>
      </p:sp>
      <p:sp>
        <p:nvSpPr>
          <p:cNvPr id="4" name="Content Placeholder 3"/>
          <p:cNvSpPr>
            <a:spLocks noGrp="1"/>
          </p:cNvSpPr>
          <p:nvPr>
            <p:ph idx="1"/>
          </p:nvPr>
        </p:nvSpPr>
        <p:spPr>
          <a:xfrm>
            <a:off x="457200" y="1219200"/>
            <a:ext cx="8458200" cy="5029200"/>
          </a:xfrm>
        </p:spPr>
        <p:txBody>
          <a:bodyPr>
            <a:noAutofit/>
          </a:bodyPr>
          <a:lstStyle/>
          <a:p>
            <a:pPr>
              <a:lnSpc>
                <a:spcPct val="90000"/>
              </a:lnSpc>
            </a:pPr>
            <a:r>
              <a:rPr lang="en-US" sz="2200" dirty="0" smtClean="0"/>
              <a:t>DRRs</a:t>
            </a:r>
            <a:r>
              <a:rPr lang="en-US" sz="2200" dirty="0"/>
              <a:t> </a:t>
            </a:r>
            <a:r>
              <a:rPr lang="en-US" sz="2200" dirty="0" smtClean="0"/>
              <a:t>will be responsible for a share of NCPC charges, and will receive the same exemptions from such charges, as Generator Assets</a:t>
            </a:r>
          </a:p>
          <a:p>
            <a:pPr>
              <a:lnSpc>
                <a:spcPct val="90000"/>
              </a:lnSpc>
            </a:pPr>
            <a:r>
              <a:rPr lang="en-US" sz="2200" dirty="0" smtClean="0"/>
              <a:t>Minimum Generation Emergency Credit costs</a:t>
            </a:r>
          </a:p>
          <a:p>
            <a:pPr lvl="1">
              <a:lnSpc>
                <a:spcPct val="90000"/>
              </a:lnSpc>
            </a:pPr>
            <a:r>
              <a:rPr lang="en-US" dirty="0" smtClean="0"/>
              <a:t>Currently allocated to </a:t>
            </a:r>
            <a:r>
              <a:rPr lang="en-US" dirty="0"/>
              <a:t>each Market Participant’s pro rata share of Real-Time Generation Obligations, excluding that portion </a:t>
            </a:r>
            <a:r>
              <a:rPr lang="en-US" dirty="0" smtClean="0"/>
              <a:t>eligible </a:t>
            </a:r>
            <a:r>
              <a:rPr lang="en-US" dirty="0"/>
              <a:t>for a Real-Time Dispatch NCPC Credit </a:t>
            </a:r>
            <a:r>
              <a:rPr lang="en-US" dirty="0" smtClean="0"/>
              <a:t>during </a:t>
            </a:r>
            <a:r>
              <a:rPr lang="en-US" dirty="0"/>
              <a:t>a Minimum Generation </a:t>
            </a:r>
            <a:r>
              <a:rPr lang="en-US" dirty="0" smtClean="0"/>
              <a:t>Emergency</a:t>
            </a:r>
          </a:p>
          <a:p>
            <a:pPr lvl="1">
              <a:lnSpc>
                <a:spcPct val="90000"/>
              </a:lnSpc>
            </a:pPr>
            <a:r>
              <a:rPr lang="en-US" dirty="0"/>
              <a:t>Real-Time Demand Reduction Obligations should be added as part of the </a:t>
            </a:r>
            <a:r>
              <a:rPr lang="en-US" dirty="0" smtClean="0"/>
              <a:t>allocator</a:t>
            </a:r>
            <a:endParaRPr lang="en-US" sz="1800" dirty="0" smtClean="0"/>
          </a:p>
          <a:p>
            <a:pPr>
              <a:lnSpc>
                <a:spcPct val="90000"/>
              </a:lnSpc>
            </a:pPr>
            <a:r>
              <a:rPr lang="en-US" sz="2200" dirty="0" smtClean="0"/>
              <a:t>Real-Time Economic </a:t>
            </a:r>
            <a:r>
              <a:rPr lang="en-US" sz="2200" dirty="0"/>
              <a:t>NCPC </a:t>
            </a:r>
            <a:r>
              <a:rPr lang="en-US" sz="2200" dirty="0" smtClean="0"/>
              <a:t>Costs</a:t>
            </a:r>
            <a:endParaRPr lang="en-US" sz="2200" dirty="0"/>
          </a:p>
          <a:p>
            <a:pPr lvl="1">
              <a:lnSpc>
                <a:spcPct val="90000"/>
              </a:lnSpc>
            </a:pPr>
            <a:r>
              <a:rPr lang="en-US" dirty="0" smtClean="0"/>
              <a:t>Where costs are allocated </a:t>
            </a:r>
            <a:r>
              <a:rPr lang="en-US" dirty="0"/>
              <a:t>to </a:t>
            </a:r>
            <a:r>
              <a:rPr lang="en-US" dirty="0" smtClean="0"/>
              <a:t>the absolute value of Real-Time generation </a:t>
            </a:r>
            <a:r>
              <a:rPr lang="en-US" dirty="0"/>
              <a:t>deviations for Pool-Scheduled Resources not following Dispatch </a:t>
            </a:r>
            <a:r>
              <a:rPr lang="en-US" dirty="0" smtClean="0"/>
              <a:t>Instructions, Real-Time Demand Response Resource deviations must be incorporated – e.g., existing Section III.F.3.1.2(g)</a:t>
            </a:r>
          </a:p>
          <a:p>
            <a:pPr lvl="1">
              <a:lnSpc>
                <a:spcPct val="90000"/>
              </a:lnSpc>
            </a:pPr>
            <a:r>
              <a:rPr lang="en-US" dirty="0" smtClean="0"/>
              <a:t>Real-Time Demand Response Resource deviations must be defined in a manner comparable to that of Real-Time generation deviations – e.g., existing Section III.F.3.2</a:t>
            </a:r>
          </a:p>
        </p:txBody>
      </p:sp>
    </p:spTree>
    <p:extLst>
      <p:ext uri="{BB962C8B-B14F-4D97-AF65-F5344CB8AC3E}">
        <p14:creationId xmlns:p14="http://schemas.microsoft.com/office/powerpoint/2010/main" val="384621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DRR Offer Parameters Will Be </a:t>
            </a:r>
            <a:r>
              <a:rPr lang="en-US" dirty="0" smtClean="0"/>
              <a:t>Integrated Into NCPC </a:t>
            </a:r>
            <a:r>
              <a:rPr lang="en-US" dirty="0"/>
              <a:t>Along With Generation Offer Parameters</a:t>
            </a:r>
          </a:p>
        </p:txBody>
      </p:sp>
      <p:sp>
        <p:nvSpPr>
          <p:cNvPr id="3" name="Slide Number Placeholder 2"/>
          <p:cNvSpPr>
            <a:spLocks noGrp="1"/>
          </p:cNvSpPr>
          <p:nvPr>
            <p:ph type="sldNum" sz="quarter" idx="10"/>
          </p:nvPr>
        </p:nvSpPr>
        <p:spPr/>
        <p:txBody>
          <a:bodyPr/>
          <a:lstStyle/>
          <a:p>
            <a:fld id="{10C7F894-2A36-495D-AB7C-1055F7AC0F9D}" type="slidenum">
              <a:rPr lang="en-US" smtClean="0"/>
              <a:pPr/>
              <a:t>39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49275528"/>
              </p:ext>
            </p:extLst>
          </p:nvPr>
        </p:nvGraphicFramePr>
        <p:xfrm>
          <a:off x="533400" y="1447800"/>
          <a:ext cx="8229600" cy="4495800"/>
        </p:xfrm>
        <a:graphic>
          <a:graphicData uri="http://schemas.openxmlformats.org/drawingml/2006/table">
            <a:tbl>
              <a:tblPr/>
              <a:tblGrid>
                <a:gridCol w="4134551"/>
                <a:gridCol w="4095049"/>
              </a:tblGrid>
              <a:tr h="271208">
                <a:tc>
                  <a:txBody>
                    <a:bodyPr/>
                    <a:lstStyle/>
                    <a:p>
                      <a:pPr marL="0" marR="0" algn="ctr">
                        <a:lnSpc>
                          <a:spcPts val="1300"/>
                        </a:lnSpc>
                        <a:spcBef>
                          <a:spcPts val="300"/>
                        </a:spcBef>
                        <a:spcAft>
                          <a:spcPts val="300"/>
                        </a:spcAft>
                      </a:pPr>
                      <a:r>
                        <a:rPr lang="en-US" sz="1600" b="1" dirty="0">
                          <a:solidFill>
                            <a:srgbClr val="000000"/>
                          </a:solidFill>
                          <a:effectLst/>
                          <a:latin typeface="Book Antiqua"/>
                          <a:ea typeface="Times New Roman"/>
                          <a:cs typeface="Arial"/>
                        </a:rPr>
                        <a:t>Generation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ts val="1300"/>
                        </a:lnSpc>
                        <a:spcBef>
                          <a:spcPts val="300"/>
                        </a:spcBef>
                        <a:spcAft>
                          <a:spcPts val="300"/>
                        </a:spcAft>
                      </a:pPr>
                      <a:r>
                        <a:rPr lang="en-US" sz="1600" b="1" dirty="0">
                          <a:solidFill>
                            <a:srgbClr val="000000"/>
                          </a:solidFill>
                          <a:effectLst/>
                          <a:latin typeface="Book Antiqua"/>
                          <a:ea typeface="Times New Roman"/>
                          <a:cs typeface="Arial"/>
                        </a:rPr>
                        <a:t>DRR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40192">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Supply Offer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Demand Reduction Offer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192">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Economic Minimum</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Minimum Reduction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Economic Maximum</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Maximum Reduction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Minimum Run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Minimum Reduction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Minimum Down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Minimum Time Between Reductions</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Notification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Demand Response Resource Notification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Start-Up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smtClean="0">
                          <a:solidFill>
                            <a:srgbClr val="000000"/>
                          </a:solidFill>
                          <a:effectLst/>
                          <a:latin typeface="Book Antiqua"/>
                          <a:ea typeface="Times New Roman"/>
                          <a:cs typeface="Arial"/>
                        </a:rPr>
                        <a:t>Demand Response Resource Start-Up </a:t>
                      </a:r>
                      <a:r>
                        <a:rPr lang="en-US" sz="1600" dirty="0">
                          <a:solidFill>
                            <a:srgbClr val="000000"/>
                          </a:solidFill>
                          <a:effectLst/>
                          <a:latin typeface="Book Antiqua"/>
                          <a:ea typeface="Times New Roman"/>
                          <a:cs typeface="Arial"/>
                        </a:rPr>
                        <a:t>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Start-Up Fee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Interruption Cost</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744">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No-Load Fee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0"/>
                        </a:spcBef>
                        <a:spcAft>
                          <a:spcPts val="0"/>
                        </a:spcAft>
                      </a:pPr>
                      <a:r>
                        <a:rPr lang="en-US" sz="1600" dirty="0">
                          <a:solidFill>
                            <a:srgbClr val="000000"/>
                          </a:solidFill>
                          <a:effectLst/>
                          <a:latin typeface="Book Antiqua"/>
                          <a:ea typeface="Times New Roman"/>
                          <a:cs typeface="Arial"/>
                        </a:rPr>
                        <a:t>Not Applicable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17298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Conforming Changes Needed</a:t>
            </a:r>
            <a:r>
              <a:rPr lang="en-US" strike="sngStrike" dirty="0" smtClean="0"/>
              <a:t> </a:t>
            </a:r>
            <a:endParaRPr lang="en-US" b="0" i="1" strike="sngStrike" dirty="0"/>
          </a:p>
        </p:txBody>
      </p:sp>
      <p:sp>
        <p:nvSpPr>
          <p:cNvPr id="4" name="Slide Number Placeholder 3"/>
          <p:cNvSpPr>
            <a:spLocks noGrp="1"/>
          </p:cNvSpPr>
          <p:nvPr>
            <p:ph type="sldNum" sz="quarter" idx="4294967295"/>
          </p:nvPr>
        </p:nvSpPr>
        <p:spPr>
          <a:xfrm>
            <a:off x="8458200" y="6400800"/>
            <a:ext cx="533400" cy="228600"/>
          </a:xfrm>
          <a:prstGeom prst="rect">
            <a:avLst/>
          </a:prstGeom>
        </p:spPr>
        <p:txBody>
          <a:bodyPr/>
          <a:lstStyle/>
          <a:p>
            <a:fld id="{10C7F894-2A36-495D-AB7C-1055F7AC0F9D}" type="slidenum">
              <a:rPr lang="en-US" smtClean="0"/>
              <a:pPr/>
              <a:t>4</a:t>
            </a:fld>
            <a:endParaRPr lang="en-US" dirty="0"/>
          </a:p>
        </p:txBody>
      </p:sp>
      <p:sp>
        <p:nvSpPr>
          <p:cNvPr id="9" name="Rectangle 8"/>
          <p:cNvSpPr/>
          <p:nvPr/>
        </p:nvSpPr>
        <p:spPr>
          <a:xfrm>
            <a:off x="533400" y="2286000"/>
            <a:ext cx="8077200" cy="923330"/>
          </a:xfrm>
          <a:prstGeom prst="rect">
            <a:avLst/>
          </a:prstGeom>
        </p:spPr>
        <p:txBody>
          <a:bodyPr wrap="square">
            <a:spAutoFit/>
          </a:bodyPr>
          <a:lstStyle/>
          <a:p>
            <a:endParaRPr lang="en-US" dirty="0" smtClean="0"/>
          </a:p>
          <a:p>
            <a:endParaRPr lang="en-US" dirty="0" smtClean="0"/>
          </a:p>
          <a:p>
            <a:endParaRPr lang="en-US" dirty="0"/>
          </a:p>
        </p:txBody>
      </p:sp>
      <p:sp>
        <p:nvSpPr>
          <p:cNvPr id="7" name="TextBox 6"/>
          <p:cNvSpPr txBox="1"/>
          <p:nvPr/>
        </p:nvSpPr>
        <p:spPr>
          <a:xfrm>
            <a:off x="533400" y="2209800"/>
            <a:ext cx="8077200" cy="3276600"/>
          </a:xfrm>
          <a:prstGeom prst="rect">
            <a:avLst/>
          </a:prstGeom>
          <a:noFill/>
        </p:spPr>
        <p:txBody>
          <a:bodyPr wrap="square" rtlCol="0">
            <a:noAutofit/>
          </a:bodyPr>
          <a:lstStyle/>
          <a:p>
            <a:pPr marL="342900" indent="-342900">
              <a:buFont typeface="Arial" pitchFamily="34" charset="0"/>
              <a:buChar char="•"/>
            </a:pPr>
            <a:endParaRPr lang="en-US" dirty="0" smtClean="0"/>
          </a:p>
        </p:txBody>
      </p:sp>
      <p:sp>
        <p:nvSpPr>
          <p:cNvPr id="10" name="Text Placeholder 2"/>
          <p:cNvSpPr>
            <a:spLocks noGrp="1"/>
          </p:cNvSpPr>
          <p:nvPr>
            <p:ph type="body" sz="quarter" idx="4294967295"/>
          </p:nvPr>
        </p:nvSpPr>
        <p:spPr>
          <a:xfrm>
            <a:off x="533400" y="1143000"/>
            <a:ext cx="8229600" cy="5181600"/>
          </a:xfrm>
          <a:prstGeom prst="rect">
            <a:avLst/>
          </a:prstGeom>
        </p:spPr>
        <p:txBody>
          <a:bodyPr>
            <a:normAutofit/>
          </a:bodyPr>
          <a:lstStyle/>
          <a:p>
            <a:pPr marL="0" indent="0">
              <a:buNone/>
            </a:pPr>
            <a:r>
              <a:rPr lang="en-US" dirty="0" smtClean="0"/>
              <a:t>The overall concept of fully integrating demand response into wholesale markets is in place, but conforming changes are required to address “gaps,” which generally fall into one of the following major categories:</a:t>
            </a:r>
          </a:p>
          <a:p>
            <a:pPr marL="457200" indent="-457200">
              <a:buFont typeface="+mj-lt"/>
              <a:buAutoNum type="arabicPeriod"/>
            </a:pPr>
            <a:r>
              <a:rPr lang="en-US" dirty="0" smtClean="0"/>
              <a:t>Demand Response Resources were not fully integrated into some aspects of the base market design</a:t>
            </a:r>
          </a:p>
          <a:p>
            <a:pPr lvl="1"/>
            <a:r>
              <a:rPr lang="en-US" dirty="0" smtClean="0"/>
              <a:t>For example, payments/charges associated with Demand Response Resources were not incorporated into the Energy Market settlement rules and formulas</a:t>
            </a:r>
          </a:p>
          <a:p>
            <a:pPr marL="457200" indent="-457200">
              <a:buFont typeface="+mj-lt"/>
              <a:buAutoNum type="arabicPeriod"/>
            </a:pPr>
            <a:r>
              <a:rPr lang="en-US" dirty="0" smtClean="0"/>
              <a:t>Several recent or ongoing market design changes did not consider demand response because of uncertainty</a:t>
            </a:r>
          </a:p>
          <a:p>
            <a:pPr lvl="1" indent="-280988"/>
            <a:r>
              <a:rPr lang="en-US" dirty="0" smtClean="0"/>
              <a:t>For example, the energy market offer flexibility and associated Net Commitment Period Compensation changes did not consider Energy Market offers from </a:t>
            </a:r>
            <a:r>
              <a:rPr lang="en-US" dirty="0"/>
              <a:t>Demand Response Resources </a:t>
            </a:r>
            <a:endParaRPr lang="en-US" dirty="0" smtClean="0"/>
          </a:p>
        </p:txBody>
      </p:sp>
    </p:spTree>
    <p:extLst>
      <p:ext uri="{BB962C8B-B14F-4D97-AF65-F5344CB8AC3E}">
        <p14:creationId xmlns:p14="http://schemas.microsoft.com/office/powerpoint/2010/main" val="1316335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fontScale="90000"/>
          </a:bodyPr>
          <a:lstStyle/>
          <a:p>
            <a:r>
              <a:rPr lang="en-US" dirty="0"/>
              <a:t>DRR </a:t>
            </a:r>
            <a:r>
              <a:rPr lang="en-US" dirty="0" smtClean="0"/>
              <a:t>Concepts Will </a:t>
            </a:r>
            <a:r>
              <a:rPr lang="en-US" dirty="0"/>
              <a:t>Be </a:t>
            </a:r>
            <a:r>
              <a:rPr lang="en-US" dirty="0" smtClean="0"/>
              <a:t>Integrated Into NCPC </a:t>
            </a:r>
            <a:r>
              <a:rPr lang="en-US" dirty="0"/>
              <a:t>Along With Generation </a:t>
            </a:r>
            <a:r>
              <a:rPr lang="en-US" dirty="0" smtClean="0"/>
              <a:t>Concepts</a:t>
            </a:r>
            <a:endParaRPr lang="en-US" strike="sngStrike" dirty="0"/>
          </a:p>
        </p:txBody>
      </p:sp>
      <p:sp>
        <p:nvSpPr>
          <p:cNvPr id="3" name="Slide Number Placeholder 2"/>
          <p:cNvSpPr>
            <a:spLocks noGrp="1"/>
          </p:cNvSpPr>
          <p:nvPr>
            <p:ph type="sldNum" sz="quarter" idx="10"/>
          </p:nvPr>
        </p:nvSpPr>
        <p:spPr/>
        <p:txBody>
          <a:bodyPr/>
          <a:lstStyle/>
          <a:p>
            <a:fld id="{10C7F894-2A36-495D-AB7C-1055F7AC0F9D}" type="slidenum">
              <a:rPr lang="en-US" smtClean="0"/>
              <a:pPr/>
              <a:t>40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07492848"/>
              </p:ext>
            </p:extLst>
          </p:nvPr>
        </p:nvGraphicFramePr>
        <p:xfrm>
          <a:off x="457200" y="914400"/>
          <a:ext cx="8229600" cy="5417478"/>
        </p:xfrm>
        <a:graphic>
          <a:graphicData uri="http://schemas.openxmlformats.org/drawingml/2006/table">
            <a:tbl>
              <a:tblPr/>
              <a:tblGrid>
                <a:gridCol w="4134551"/>
                <a:gridCol w="4095049"/>
              </a:tblGrid>
              <a:tr h="233879">
                <a:tc>
                  <a:txBody>
                    <a:bodyPr/>
                    <a:lstStyle/>
                    <a:p>
                      <a:pPr marL="0" marR="0" algn="ctr">
                        <a:lnSpc>
                          <a:spcPts val="1300"/>
                        </a:lnSpc>
                        <a:spcBef>
                          <a:spcPts val="300"/>
                        </a:spcBef>
                        <a:spcAft>
                          <a:spcPts val="300"/>
                        </a:spcAft>
                      </a:pPr>
                      <a:r>
                        <a:rPr lang="en-US" sz="1600" b="1" dirty="0">
                          <a:solidFill>
                            <a:srgbClr val="000000"/>
                          </a:solidFill>
                          <a:effectLst/>
                          <a:latin typeface="Book Antiqua"/>
                          <a:ea typeface="Times New Roman"/>
                          <a:cs typeface="Arial"/>
                        </a:rPr>
                        <a:t>Generation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a:lnSpc>
                          <a:spcPts val="1300"/>
                        </a:lnSpc>
                        <a:spcBef>
                          <a:spcPts val="300"/>
                        </a:spcBef>
                        <a:spcAft>
                          <a:spcPts val="300"/>
                        </a:spcAft>
                      </a:pPr>
                      <a:r>
                        <a:rPr lang="en-US" sz="1600" b="1" dirty="0">
                          <a:solidFill>
                            <a:srgbClr val="000000"/>
                          </a:solidFill>
                          <a:effectLst/>
                          <a:latin typeface="Book Antiqua"/>
                          <a:ea typeface="Times New Roman"/>
                          <a:cs typeface="Arial"/>
                        </a:rPr>
                        <a:t>DRR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Day-Ahead Generation Obligation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Day-Ahead Demand Reduction Obligation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Real-Time Generation Obligations</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Real-Time Demand Reduction Obligation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cleared Day-Ahead MWh</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cleared Day-Ahead MWh</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offline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not dispatched</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online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dispatched</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released for shutdown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receives a zero Desired Dispatch Point</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generation MW</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reduction MW</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energy price parameter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reduction price parameter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881">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generation, output, actual metered output</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demand reduction</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909">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released for dispatch</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completion of the Demand Response Resource Notification Time  and Start-Up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759">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before the Resource is synchronized</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before the expiration of the Demand Response Resource Notification Time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smtClean="0">
                          <a:solidFill>
                            <a:srgbClr val="000000"/>
                          </a:solidFill>
                          <a:effectLst/>
                          <a:latin typeface="Book Antiqua"/>
                          <a:ea typeface="Times New Roman"/>
                          <a:cs typeface="Arial"/>
                        </a:rPr>
                        <a:t>Fast</a:t>
                      </a:r>
                      <a:r>
                        <a:rPr lang="en-US" sz="1600" baseline="0" dirty="0" smtClean="0">
                          <a:solidFill>
                            <a:srgbClr val="000000"/>
                          </a:solidFill>
                          <a:effectLst/>
                          <a:latin typeface="Book Antiqua"/>
                          <a:ea typeface="Times New Roman"/>
                          <a:cs typeface="Arial"/>
                        </a:rPr>
                        <a:t> </a:t>
                      </a:r>
                      <a:r>
                        <a:rPr lang="en-US" sz="1600" dirty="0" smtClean="0">
                          <a:solidFill>
                            <a:srgbClr val="000000"/>
                          </a:solidFill>
                          <a:effectLst/>
                          <a:latin typeface="Book Antiqua"/>
                          <a:ea typeface="Times New Roman"/>
                          <a:cs typeface="Arial"/>
                        </a:rPr>
                        <a:t>Start </a:t>
                      </a:r>
                      <a:r>
                        <a:rPr lang="en-US" sz="1600" dirty="0">
                          <a:solidFill>
                            <a:srgbClr val="000000"/>
                          </a:solidFill>
                          <a:effectLst/>
                          <a:latin typeface="Book Antiqua"/>
                          <a:ea typeface="Times New Roman"/>
                          <a:cs typeface="Arial"/>
                        </a:rPr>
                        <a:t>Generator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smtClean="0">
                          <a:solidFill>
                            <a:srgbClr val="000000"/>
                          </a:solidFill>
                          <a:effectLst/>
                          <a:latin typeface="Book Antiqua"/>
                          <a:ea typeface="Times New Roman"/>
                          <a:cs typeface="Arial"/>
                        </a:rPr>
                        <a:t>Fast</a:t>
                      </a:r>
                      <a:r>
                        <a:rPr lang="en-US" sz="1600" baseline="0" dirty="0" smtClean="0">
                          <a:solidFill>
                            <a:srgbClr val="000000"/>
                          </a:solidFill>
                          <a:effectLst/>
                          <a:latin typeface="Book Antiqua"/>
                          <a:ea typeface="Times New Roman"/>
                          <a:cs typeface="Arial"/>
                        </a:rPr>
                        <a:t> </a:t>
                      </a:r>
                      <a:r>
                        <a:rPr lang="en-US" sz="1600" dirty="0" smtClean="0">
                          <a:solidFill>
                            <a:srgbClr val="000000"/>
                          </a:solidFill>
                          <a:effectLst/>
                          <a:latin typeface="Book Antiqua"/>
                          <a:ea typeface="Times New Roman"/>
                          <a:cs typeface="Arial"/>
                        </a:rPr>
                        <a:t>Start </a:t>
                      </a:r>
                      <a:r>
                        <a:rPr lang="en-US" sz="1600" dirty="0">
                          <a:solidFill>
                            <a:srgbClr val="000000"/>
                          </a:solidFill>
                          <a:effectLst/>
                          <a:latin typeface="Book Antiqua"/>
                          <a:ea typeface="Times New Roman"/>
                          <a:cs typeface="Arial"/>
                        </a:rPr>
                        <a:t>Demand Response Resource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05">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non-Fast Start Generator</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00"/>
                        </a:lnSpc>
                        <a:spcBef>
                          <a:spcPts val="300"/>
                        </a:spcBef>
                        <a:spcAft>
                          <a:spcPts val="300"/>
                        </a:spcAft>
                      </a:pPr>
                      <a:r>
                        <a:rPr lang="en-US" sz="1600" dirty="0">
                          <a:solidFill>
                            <a:srgbClr val="000000"/>
                          </a:solidFill>
                          <a:effectLst/>
                          <a:latin typeface="Book Antiqua"/>
                          <a:ea typeface="Times New Roman"/>
                          <a:cs typeface="Arial"/>
                        </a:rPr>
                        <a:t>non-Fast Start Demand Response Resource</a:t>
                      </a:r>
                      <a:endParaRPr lang="en-US" sz="1100" dirty="0">
                        <a:solidFill>
                          <a:srgbClr val="000000"/>
                        </a:solidFill>
                        <a:effectLst/>
                        <a:latin typeface="Calibri"/>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57167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Integrating Demand Response Resources into the Base Market Design</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287700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p:txBody>
          <a:bodyPr/>
          <a:lstStyle/>
          <a:p>
            <a:r>
              <a:rPr lang="en-US" dirty="0" smtClean="0"/>
              <a:t>Affected Areas</a:t>
            </a:r>
            <a:endParaRPr lang="en-US" dirty="0"/>
          </a:p>
        </p:txBody>
      </p:sp>
      <p:sp>
        <p:nvSpPr>
          <p:cNvPr id="4" name="Content Placeholder 3"/>
          <p:cNvSpPr>
            <a:spLocks noGrp="1"/>
          </p:cNvSpPr>
          <p:nvPr>
            <p:ph idx="1"/>
          </p:nvPr>
        </p:nvSpPr>
        <p:spPr/>
        <p:txBody>
          <a:bodyPr>
            <a:normAutofit fontScale="92500" lnSpcReduction="20000"/>
          </a:bodyPr>
          <a:lstStyle/>
          <a:p>
            <a:r>
              <a:rPr lang="en-US" sz="2800" dirty="0"/>
              <a:t>Dispatching and Pricing </a:t>
            </a:r>
          </a:p>
          <a:p>
            <a:r>
              <a:rPr lang="en-US" sz="2800" dirty="0"/>
              <a:t>Offer Floor Used in Clearing, Dispatching, and </a:t>
            </a:r>
            <a:r>
              <a:rPr lang="en-US" sz="2800" dirty="0" smtClean="0"/>
              <a:t>Pricing</a:t>
            </a:r>
          </a:p>
          <a:p>
            <a:r>
              <a:rPr lang="en-US" sz="2800" dirty="0" smtClean="0"/>
              <a:t>Meter Data Certification</a:t>
            </a:r>
            <a:endParaRPr lang="en-US" sz="2800" dirty="0"/>
          </a:p>
          <a:p>
            <a:r>
              <a:rPr lang="en-US" sz="2800" dirty="0"/>
              <a:t>Clarifying the Definition of TMSR</a:t>
            </a:r>
          </a:p>
          <a:p>
            <a:r>
              <a:rPr lang="en-US" sz="2800" dirty="0"/>
              <a:t>Real-Time Reserve Designation and Credits</a:t>
            </a:r>
          </a:p>
          <a:p>
            <a:r>
              <a:rPr lang="en-US" sz="2800" dirty="0" smtClean="0"/>
              <a:t>Integrating </a:t>
            </a:r>
            <a:r>
              <a:rPr lang="en-US" sz="2800" dirty="0"/>
              <a:t>Demand Response </a:t>
            </a:r>
            <a:r>
              <a:rPr lang="en-US" sz="2800" dirty="0" smtClean="0"/>
              <a:t>Resources (DRRs) into </a:t>
            </a:r>
            <a:r>
              <a:rPr lang="en-US" sz="2800" dirty="0"/>
              <a:t>Energy Market </a:t>
            </a:r>
            <a:r>
              <a:rPr lang="en-US" sz="2800" dirty="0" smtClean="0"/>
              <a:t>Settlement</a:t>
            </a:r>
          </a:p>
          <a:p>
            <a:r>
              <a:rPr lang="en-US" sz="2800" dirty="0"/>
              <a:t>Allocating a Share of Inadvertent Energy to </a:t>
            </a:r>
            <a:r>
              <a:rPr lang="en-US" sz="2800" dirty="0" smtClean="0"/>
              <a:t>DRRs</a:t>
            </a:r>
          </a:p>
          <a:p>
            <a:r>
              <a:rPr lang="en-US" sz="2800" dirty="0" smtClean="0"/>
              <a:t>Auditing Requirements for DRRs</a:t>
            </a:r>
          </a:p>
          <a:p>
            <a:r>
              <a:rPr lang="en-US" sz="2800" dirty="0" smtClean="0"/>
              <a:t>Baseline Modifications</a:t>
            </a:r>
            <a:endParaRPr lang="en-US" sz="2800" dirty="0"/>
          </a:p>
          <a:p>
            <a:endParaRPr lang="en-US" sz="2800" dirty="0"/>
          </a:p>
        </p:txBody>
      </p:sp>
    </p:spTree>
    <p:extLst>
      <p:ext uri="{BB962C8B-B14F-4D97-AF65-F5344CB8AC3E}">
        <p14:creationId xmlns:p14="http://schemas.microsoft.com/office/powerpoint/2010/main" val="3552770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Dispatching and Pricing</a:t>
            </a:r>
            <a:endParaRPr lang="en-US" dirty="0"/>
          </a:p>
        </p:txBody>
      </p:sp>
      <p:sp>
        <p:nvSpPr>
          <p:cNvPr id="4" name="Content Placeholder 3"/>
          <p:cNvSpPr>
            <a:spLocks noGrp="1"/>
          </p:cNvSpPr>
          <p:nvPr>
            <p:ph idx="1"/>
          </p:nvPr>
        </p:nvSpPr>
        <p:spPr>
          <a:xfrm>
            <a:off x="457200" y="1401762"/>
            <a:ext cx="8458200" cy="4922838"/>
          </a:xfrm>
        </p:spPr>
        <p:txBody>
          <a:bodyPr>
            <a:normAutofit fontScale="92500" lnSpcReduction="20000"/>
          </a:bodyPr>
          <a:lstStyle/>
          <a:p>
            <a:r>
              <a:rPr lang="en-US" dirty="0" smtClean="0"/>
              <a:t>According to Section III.E2.1.1(a), only those Demand Response Assets located </a:t>
            </a:r>
            <a:r>
              <a:rPr lang="en-US" b="1" i="1" dirty="0"/>
              <a:t>within the same Dispatch Zone and Reserve Zone </a:t>
            </a:r>
            <a:r>
              <a:rPr lang="en-US" dirty="0" smtClean="0"/>
              <a:t>may be aggregated into a Demand Response Resource (DRR)</a:t>
            </a:r>
          </a:p>
          <a:p>
            <a:r>
              <a:rPr lang="en-US" dirty="0" smtClean="0"/>
              <a:t>But other provisions </a:t>
            </a:r>
            <a:r>
              <a:rPr lang="en-US" dirty="0"/>
              <a:t>of the </a:t>
            </a:r>
            <a:r>
              <a:rPr lang="en-US" dirty="0" smtClean="0"/>
              <a:t>Tariff imply that DRRs can be dispatched and LMPs formed by </a:t>
            </a:r>
            <a:r>
              <a:rPr lang="en-US" dirty="0"/>
              <a:t>Dispatch Zone </a:t>
            </a:r>
            <a:r>
              <a:rPr lang="en-US" dirty="0" smtClean="0"/>
              <a:t>only</a:t>
            </a:r>
          </a:p>
          <a:p>
            <a:pPr lvl="1"/>
            <a:r>
              <a:rPr lang="en-US" dirty="0" smtClean="0"/>
              <a:t>This could result </a:t>
            </a:r>
            <a:r>
              <a:rPr lang="en-US" dirty="0"/>
              <a:t>in DRRs in the same Dispatch Zone but different Reserve Zones </a:t>
            </a:r>
            <a:r>
              <a:rPr lang="en-US" dirty="0" smtClean="0"/>
              <a:t>both being </a:t>
            </a:r>
            <a:r>
              <a:rPr lang="en-US" dirty="0"/>
              <a:t>dispatched even if a binding constraint occurs between the Reserve Zones, which does not relieve the </a:t>
            </a:r>
            <a:r>
              <a:rPr lang="en-US" dirty="0" smtClean="0"/>
              <a:t>constraint (see appendix)</a:t>
            </a:r>
            <a:endParaRPr lang="en-US" dirty="0"/>
          </a:p>
          <a:p>
            <a:r>
              <a:rPr lang="en-US" dirty="0" smtClean="0"/>
              <a:t>Conforming changes are needed so that DRRs in the same Dispatch Zone, but different Reserve Zones, can be dispatched and priced distinctly</a:t>
            </a:r>
          </a:p>
          <a:p>
            <a:pPr lvl="1"/>
            <a:r>
              <a:rPr lang="en-US" dirty="0" smtClean="0"/>
              <a:t>Currently, only the Western CT Dispatch Zone would be affected, which includes portions of both the SWCT and CT Reserve Zones</a:t>
            </a:r>
          </a:p>
          <a:p>
            <a:pPr lvl="2"/>
            <a:r>
              <a:rPr lang="en-US" dirty="0" smtClean="0"/>
              <a:t>This change </a:t>
            </a:r>
            <a:r>
              <a:rPr lang="en-US" dirty="0"/>
              <a:t>would result in 20 Energy Market dispatch and pricing locations for DRRs – in contrast, there are 19 Dispatch Zones</a:t>
            </a:r>
          </a:p>
          <a:p>
            <a:pPr lvl="2"/>
            <a:r>
              <a:rPr lang="en-US" dirty="0" smtClean="0"/>
              <a:t>For DRRs in the Western CT Dispatch Zone, this change would allow the ISO to dispatch and price DRRs in the SWCT and CT Reserve Zones separately</a:t>
            </a:r>
          </a:p>
        </p:txBody>
      </p:sp>
    </p:spTree>
    <p:extLst>
      <p:ext uri="{BB962C8B-B14F-4D97-AF65-F5344CB8AC3E}">
        <p14:creationId xmlns:p14="http://schemas.microsoft.com/office/powerpoint/2010/main" val="322631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normAutofit/>
          </a:bodyPr>
          <a:lstStyle/>
          <a:p>
            <a:r>
              <a:rPr lang="en-US" dirty="0"/>
              <a:t>Offer </a:t>
            </a:r>
            <a:r>
              <a:rPr lang="en-US" dirty="0" smtClean="0"/>
              <a:t>Floor Used in Clearing, Dispatching, and Pricing</a:t>
            </a:r>
            <a:endParaRPr lang="en-US" dirty="0"/>
          </a:p>
        </p:txBody>
      </p:sp>
      <p:sp>
        <p:nvSpPr>
          <p:cNvPr id="4" name="Content Placeholder 3"/>
          <p:cNvSpPr>
            <a:spLocks noGrp="1"/>
          </p:cNvSpPr>
          <p:nvPr>
            <p:ph idx="1"/>
          </p:nvPr>
        </p:nvSpPr>
        <p:spPr/>
        <p:txBody>
          <a:bodyPr>
            <a:normAutofit/>
          </a:bodyPr>
          <a:lstStyle/>
          <a:p>
            <a:r>
              <a:rPr lang="en-US" dirty="0" smtClean="0"/>
              <a:t>All submitted Demand </a:t>
            </a:r>
            <a:r>
              <a:rPr lang="en-US" dirty="0"/>
              <a:t>Reduction Offers must be greater than or equal to the Demand Reduction Threshold Price (DRTP</a:t>
            </a:r>
            <a:r>
              <a:rPr lang="en-US" dirty="0" smtClean="0"/>
              <a:t>)</a:t>
            </a:r>
          </a:p>
          <a:p>
            <a:pPr lvl="1"/>
            <a:r>
              <a:rPr lang="en-US" dirty="0" smtClean="0"/>
              <a:t>The DRTP enforces the Commission’s “net benefits test”</a:t>
            </a:r>
          </a:p>
          <a:p>
            <a:pPr lvl="1"/>
            <a:r>
              <a:rPr lang="en-US" dirty="0" smtClean="0"/>
              <a:t>The DRTP changes monthly</a:t>
            </a:r>
          </a:p>
          <a:p>
            <a:r>
              <a:rPr lang="en-US" dirty="0"/>
              <a:t>Demand Reduction Offers will roll over into future Operating Days until replaced by a new offer</a:t>
            </a:r>
          </a:p>
          <a:p>
            <a:r>
              <a:rPr lang="en-US" dirty="0" smtClean="0"/>
              <a:t>If the DRTP increases, a Demand </a:t>
            </a:r>
            <a:r>
              <a:rPr lang="en-US" dirty="0"/>
              <a:t>Reduction Offer </a:t>
            </a:r>
            <a:r>
              <a:rPr lang="en-US" dirty="0" smtClean="0"/>
              <a:t>that rolls over into a future month could be less than the DRTP</a:t>
            </a:r>
          </a:p>
          <a:p>
            <a:r>
              <a:rPr lang="en-US" dirty="0" smtClean="0"/>
              <a:t>To address this possibility, the ISO will use the greater of the offer price or the DRTP in Day-Ahead market clearing and Real-Time commitment, dispatch and pricing</a:t>
            </a:r>
          </a:p>
          <a:p>
            <a:pPr lvl="1"/>
            <a:r>
              <a:rPr lang="en-US" dirty="0" smtClean="0"/>
              <a:t>The ISO will continue using the offer price in any NCPC </a:t>
            </a:r>
            <a:r>
              <a:rPr lang="en-US" dirty="0"/>
              <a:t>cost </a:t>
            </a:r>
            <a:r>
              <a:rPr lang="en-US" dirty="0" smtClean="0"/>
              <a:t>calculation</a:t>
            </a:r>
            <a:endParaRPr lang="en-US" dirty="0"/>
          </a:p>
        </p:txBody>
      </p:sp>
    </p:spTree>
    <p:extLst>
      <p:ext uri="{BB962C8B-B14F-4D97-AF65-F5344CB8AC3E}">
        <p14:creationId xmlns:p14="http://schemas.microsoft.com/office/powerpoint/2010/main" val="163164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Meter Data Certification</a:t>
            </a:r>
            <a:endParaRPr lang="en-US" dirty="0"/>
          </a:p>
        </p:txBody>
      </p:sp>
      <p:sp>
        <p:nvSpPr>
          <p:cNvPr id="4" name="Content Placeholder 3"/>
          <p:cNvSpPr>
            <a:spLocks noGrp="1"/>
          </p:cNvSpPr>
          <p:nvPr>
            <p:ph idx="1"/>
          </p:nvPr>
        </p:nvSpPr>
        <p:spPr>
          <a:xfrm>
            <a:off x="457200" y="1401762"/>
            <a:ext cx="8229600" cy="4999038"/>
          </a:xfrm>
        </p:spPr>
        <p:txBody>
          <a:bodyPr>
            <a:normAutofit fontScale="92500" lnSpcReduction="20000"/>
          </a:bodyPr>
          <a:lstStyle/>
          <a:p>
            <a:r>
              <a:rPr lang="en-US" dirty="0" smtClean="0"/>
              <a:t>The ISO plans to replace the annual certification </a:t>
            </a:r>
            <a:r>
              <a:rPr lang="en-US" dirty="0"/>
              <a:t>of meters, telemetry devices, and </a:t>
            </a:r>
            <a:r>
              <a:rPr lang="en-US" dirty="0" smtClean="0"/>
              <a:t>communication </a:t>
            </a:r>
            <a:r>
              <a:rPr lang="en-US" dirty="0"/>
              <a:t>systems </a:t>
            </a:r>
            <a:r>
              <a:rPr lang="en-US" dirty="0" smtClean="0"/>
              <a:t>required in existing Section III.E2.2.3 with an ongoing process that requires Market </a:t>
            </a:r>
            <a:r>
              <a:rPr lang="en-US" dirty="0"/>
              <a:t>Participants </a:t>
            </a:r>
            <a:r>
              <a:rPr lang="en-US" dirty="0" smtClean="0"/>
              <a:t>to immediately notify the </a:t>
            </a:r>
            <a:r>
              <a:rPr lang="en-US" dirty="0"/>
              <a:t>ISO of </a:t>
            </a:r>
            <a:r>
              <a:rPr lang="en-US" dirty="0" smtClean="0"/>
              <a:t>any meter or telemetry data problems discovered during participant testing</a:t>
            </a:r>
          </a:p>
          <a:p>
            <a:r>
              <a:rPr lang="en-US" dirty="0" smtClean="0"/>
              <a:t>Such problems could also be discovered during periodic analysis conducted by the ISO</a:t>
            </a:r>
          </a:p>
          <a:p>
            <a:r>
              <a:rPr lang="en-US" dirty="0"/>
              <a:t>Once such </a:t>
            </a:r>
            <a:r>
              <a:rPr lang="en-US" dirty="0" smtClean="0"/>
              <a:t>problems become </a:t>
            </a:r>
            <a:r>
              <a:rPr lang="en-US" dirty="0"/>
              <a:t>known and until </a:t>
            </a:r>
            <a:r>
              <a:rPr lang="en-US" dirty="0" smtClean="0"/>
              <a:t>they are </a:t>
            </a:r>
            <a:r>
              <a:rPr lang="en-US" dirty="0"/>
              <a:t>resolved, the affected </a:t>
            </a:r>
            <a:r>
              <a:rPr lang="en-US" dirty="0" smtClean="0"/>
              <a:t>Demand Response Asset(s) </a:t>
            </a:r>
            <a:r>
              <a:rPr lang="en-US" dirty="0"/>
              <a:t>will be excluded from the DRR with which it is </a:t>
            </a:r>
            <a:r>
              <a:rPr lang="en-US" dirty="0" smtClean="0"/>
              <a:t>associated</a:t>
            </a:r>
          </a:p>
          <a:p>
            <a:pPr lvl="1"/>
            <a:r>
              <a:rPr lang="en-US" dirty="0" smtClean="0"/>
              <a:t>The </a:t>
            </a:r>
            <a:r>
              <a:rPr lang="en-US" dirty="0"/>
              <a:t>Market Participant should retire the affected assets or </a:t>
            </a:r>
            <a:r>
              <a:rPr lang="en-US" dirty="0" smtClean="0"/>
              <a:t>specify when </a:t>
            </a:r>
            <a:r>
              <a:rPr lang="en-US" dirty="0"/>
              <a:t>the issue will be resolved</a:t>
            </a:r>
          </a:p>
          <a:p>
            <a:r>
              <a:rPr lang="en-US" dirty="0" smtClean="0"/>
              <a:t>The ISO does not plan to change:</a:t>
            </a:r>
          </a:p>
          <a:p>
            <a:pPr lvl="1"/>
            <a:r>
              <a:rPr lang="en-US" dirty="0" smtClean="0"/>
              <a:t>Metering, telemetry, and communication accuracy standards in existing Sections </a:t>
            </a:r>
            <a:r>
              <a:rPr lang="en-US" dirty="0"/>
              <a:t>III.E2.2.1 and </a:t>
            </a:r>
            <a:r>
              <a:rPr lang="en-US" dirty="0" smtClean="0"/>
              <a:t>III.E2.2.2,</a:t>
            </a:r>
          </a:p>
          <a:p>
            <a:pPr lvl="1"/>
            <a:r>
              <a:rPr lang="en-US" dirty="0" smtClean="0"/>
              <a:t>Testing and calibration requirements in </a:t>
            </a:r>
            <a:r>
              <a:rPr lang="en-US" dirty="0"/>
              <a:t>existing </a:t>
            </a:r>
            <a:r>
              <a:rPr lang="en-US" dirty="0" smtClean="0"/>
              <a:t>Section III.E2.2.3, and</a:t>
            </a:r>
          </a:p>
          <a:p>
            <a:pPr lvl="1"/>
            <a:r>
              <a:rPr lang="en-US" dirty="0" smtClean="0"/>
              <a:t>Metering and telemetry auditing requirements in </a:t>
            </a:r>
            <a:r>
              <a:rPr lang="en-US" dirty="0"/>
              <a:t>existing </a:t>
            </a:r>
            <a:r>
              <a:rPr lang="en-US" dirty="0" smtClean="0"/>
              <a:t>Section III.E2.2.4</a:t>
            </a:r>
            <a:endParaRPr lang="en-US" dirty="0"/>
          </a:p>
        </p:txBody>
      </p:sp>
    </p:spTree>
    <p:extLst>
      <p:ext uri="{BB962C8B-B14F-4D97-AF65-F5344CB8AC3E}">
        <p14:creationId xmlns:p14="http://schemas.microsoft.com/office/powerpoint/2010/main" val="27985192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4614</Words>
  <Application>Microsoft Office PowerPoint</Application>
  <PresentationFormat>On-screen Show (4:3)</PresentationFormat>
  <Paragraphs>402</Paragraphs>
  <Slides>40</Slides>
  <Notes>18</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ISO-PPT-Template-Public</vt:lpstr>
      <vt:lpstr>blank</vt:lpstr>
      <vt:lpstr>PowerPoint Presentation</vt:lpstr>
      <vt:lpstr>PowerPoint Presentation</vt:lpstr>
      <vt:lpstr>Background:  What Is Demand Response Full Integration?</vt:lpstr>
      <vt:lpstr>Conforming Changes Needed </vt:lpstr>
      <vt:lpstr>Integrating Demand Response Resources into the Base Market Design</vt:lpstr>
      <vt:lpstr>Affected Areas</vt:lpstr>
      <vt:lpstr>Dispatching and Pricing</vt:lpstr>
      <vt:lpstr>Offer Floor Used in Clearing, Dispatching, and Pricing</vt:lpstr>
      <vt:lpstr>Meter Data Certification</vt:lpstr>
      <vt:lpstr>Clarifying the Definition of Ten-Minute Spinning Reserve (TMSR)</vt:lpstr>
      <vt:lpstr>Real-Time Reserve Designation and Credits</vt:lpstr>
      <vt:lpstr>Integrating DRRs into Energy Market Settlement</vt:lpstr>
      <vt:lpstr>Allocating a Share of Inadvertent Energy to DRRs</vt:lpstr>
      <vt:lpstr>Auditing Requirements for DRRs</vt:lpstr>
      <vt:lpstr>Auditing Requirements for DRRs (cont.)</vt:lpstr>
      <vt:lpstr>Baseline Modifications</vt:lpstr>
      <vt:lpstr>Baseline Modifications (cont.)</vt:lpstr>
      <vt:lpstr>Applying Recent or Ongoing Market Design Changes to Demand Response Resources</vt:lpstr>
      <vt:lpstr>Affected Areas</vt:lpstr>
      <vt:lpstr>Sub-Hourly Settlement</vt:lpstr>
      <vt:lpstr>Fast-Start Pricing</vt:lpstr>
      <vt:lpstr>Energy Market Offer Flexibility </vt:lpstr>
      <vt:lpstr>Extending Energy Market Offer Flexibility to DRRs</vt:lpstr>
      <vt:lpstr>Constraining Energy Market Offer Flexibility to Address Real-Time Self Scheduling</vt:lpstr>
      <vt:lpstr>Energy Market Offer Flexibility (cont)</vt:lpstr>
      <vt:lpstr>Net Commitment Period Compensation (NCPC)</vt:lpstr>
      <vt:lpstr>Rules Complying with FERC No. 719</vt:lpstr>
      <vt:lpstr>Existing Emergency Generators Participating as New Capacity</vt:lpstr>
      <vt:lpstr>Tariff Clarifications, Corrections and Clean-Up</vt:lpstr>
      <vt:lpstr>Conclusion</vt:lpstr>
      <vt:lpstr>Stakeholder Schedule</vt:lpstr>
      <vt:lpstr>PowerPoint Presentation</vt:lpstr>
      <vt:lpstr>Appendix </vt:lpstr>
      <vt:lpstr>Issues with Dispatching and Pricing DRRs by Dispatch Zone Only </vt:lpstr>
      <vt:lpstr>Shortage Event Auditing Concepts In the Current Tariff Estimate DRR Availability, Which Are No Longer Applicable Under PFP</vt:lpstr>
      <vt:lpstr>Some Constraints on Offer Flexibility are Needed to Prevent DRRs From  Effectively Self-Scheduling</vt:lpstr>
      <vt:lpstr>NCPC Credits</vt:lpstr>
      <vt:lpstr>NCPC Cost Allocation</vt:lpstr>
      <vt:lpstr>DRR Offer Parameters Will Be Integrated Into NCPC Along With Generation Offer Parameters</vt:lpstr>
      <vt:lpstr>DRR Concepts Will Be Integrated Into NCPC Along With Generation Concepts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2016-07-05T20:50:14Z</dcterms:created>
  <dcterms:modified xsi:type="dcterms:W3CDTF">2017-02-01T21:39:16Z</dcterms:modified>
</cp:coreProperties>
</file>