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8"/>
  </p:notesMasterIdLst>
  <p:handoutMasterIdLst>
    <p:handoutMasterId r:id="rId9"/>
  </p:handoutMasterIdLst>
  <p:sldIdLst>
    <p:sldId id="263" r:id="rId3"/>
    <p:sldId id="268" r:id="rId4"/>
    <p:sldId id="273" r:id="rId5"/>
    <p:sldId id="274" r:id="rId6"/>
    <p:sldId id="275" r:id="rId7"/>
  </p:sldIdLst>
  <p:sldSz cx="9144000" cy="6858000" type="screen4x3"/>
  <p:notesSz cx="6950075" cy="9236075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89965" autoAdjust="0"/>
  </p:normalViewPr>
  <p:slideViewPr>
    <p:cSldViewPr>
      <p:cViewPr>
        <p:scale>
          <a:sx n="80" d="100"/>
          <a:sy n="80" d="100"/>
        </p:scale>
        <p:origin x="-254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062" y="-10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dpd1a\Dept%20408%20Market%20Development\KCoopey\2017\2017_01_23_fast_start_pricing_startups_for_Parent\FS_UNIT_START_SUMMARY_TABLE_201702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FS_UNIT_START_SUMMARY_TABLE!$G$2</c:f>
              <c:strCache>
                <c:ptCount val="1"/>
                <c:pt idx="0">
                  <c:v>CC</c:v>
                </c:pt>
              </c:strCache>
            </c:strRef>
          </c:tx>
          <c:invertIfNegative val="0"/>
          <c:cat>
            <c:strRef>
              <c:f>FS_UNIT_START_SUMMARY_TABLE!$F$3:$F$38</c:f>
              <c:strCache>
                <c:ptCount val="36"/>
                <c:pt idx="0">
                  <c:v>2014-01</c:v>
                </c:pt>
                <c:pt idx="1">
                  <c:v>2014-02</c:v>
                </c:pt>
                <c:pt idx="2">
                  <c:v>2014-03</c:v>
                </c:pt>
                <c:pt idx="3">
                  <c:v>2014-04</c:v>
                </c:pt>
                <c:pt idx="4">
                  <c:v>2014-05</c:v>
                </c:pt>
                <c:pt idx="5">
                  <c:v>2014-06</c:v>
                </c:pt>
                <c:pt idx="6">
                  <c:v>2014-07</c:v>
                </c:pt>
                <c:pt idx="7">
                  <c:v>2014-08</c:v>
                </c:pt>
                <c:pt idx="8">
                  <c:v>2014-09</c:v>
                </c:pt>
                <c:pt idx="9">
                  <c:v>2014-10</c:v>
                </c:pt>
                <c:pt idx="10">
                  <c:v>2014-11</c:v>
                </c:pt>
                <c:pt idx="11">
                  <c:v>2014-12</c:v>
                </c:pt>
                <c:pt idx="12">
                  <c:v>2015-01</c:v>
                </c:pt>
                <c:pt idx="13">
                  <c:v>2015-02</c:v>
                </c:pt>
                <c:pt idx="14">
                  <c:v>2015-03</c:v>
                </c:pt>
                <c:pt idx="15">
                  <c:v>2015-04</c:v>
                </c:pt>
                <c:pt idx="16">
                  <c:v>2015-05</c:v>
                </c:pt>
                <c:pt idx="17">
                  <c:v>2015-06</c:v>
                </c:pt>
                <c:pt idx="18">
                  <c:v>2015-07</c:v>
                </c:pt>
                <c:pt idx="19">
                  <c:v>2015-08</c:v>
                </c:pt>
                <c:pt idx="20">
                  <c:v>2015-09</c:v>
                </c:pt>
                <c:pt idx="21">
                  <c:v>2015-10</c:v>
                </c:pt>
                <c:pt idx="22">
                  <c:v>2015-11</c:v>
                </c:pt>
                <c:pt idx="23">
                  <c:v>2015-12</c:v>
                </c:pt>
                <c:pt idx="24">
                  <c:v>2016-01</c:v>
                </c:pt>
                <c:pt idx="25">
                  <c:v>2016-02</c:v>
                </c:pt>
                <c:pt idx="26">
                  <c:v>2016-03</c:v>
                </c:pt>
                <c:pt idx="27">
                  <c:v>2016-04</c:v>
                </c:pt>
                <c:pt idx="28">
                  <c:v>2016-05</c:v>
                </c:pt>
                <c:pt idx="29">
                  <c:v>2016-06</c:v>
                </c:pt>
                <c:pt idx="30">
                  <c:v>2016-07</c:v>
                </c:pt>
                <c:pt idx="31">
                  <c:v>2016-08</c:v>
                </c:pt>
                <c:pt idx="32">
                  <c:v>2016-09</c:v>
                </c:pt>
                <c:pt idx="33">
                  <c:v>2016-10</c:v>
                </c:pt>
                <c:pt idx="34">
                  <c:v>2016-11</c:v>
                </c:pt>
                <c:pt idx="35">
                  <c:v>2016-12</c:v>
                </c:pt>
              </c:strCache>
            </c:strRef>
          </c:cat>
          <c:val>
            <c:numRef>
              <c:f>FS_UNIT_START_SUMMARY_TABLE!$G$3:$G$38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4</c:v>
                </c:pt>
                <c:pt idx="31">
                  <c:v>3</c:v>
                </c:pt>
                <c:pt idx="32">
                  <c:v>2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</c:ser>
        <c:ser>
          <c:idx val="1"/>
          <c:order val="1"/>
          <c:tx>
            <c:strRef>
              <c:f>FS_UNIT_START_SUMMARY_TABLE!$H$2</c:f>
              <c:strCache>
                <c:ptCount val="1"/>
                <c:pt idx="0">
                  <c:v>Combustion Turbine</c:v>
                </c:pt>
              </c:strCache>
            </c:strRef>
          </c:tx>
          <c:invertIfNegative val="0"/>
          <c:cat>
            <c:strRef>
              <c:f>FS_UNIT_START_SUMMARY_TABLE!$F$3:$F$38</c:f>
              <c:strCache>
                <c:ptCount val="36"/>
                <c:pt idx="0">
                  <c:v>2014-01</c:v>
                </c:pt>
                <c:pt idx="1">
                  <c:v>2014-02</c:v>
                </c:pt>
                <c:pt idx="2">
                  <c:v>2014-03</c:v>
                </c:pt>
                <c:pt idx="3">
                  <c:v>2014-04</c:v>
                </c:pt>
                <c:pt idx="4">
                  <c:v>2014-05</c:v>
                </c:pt>
                <c:pt idx="5">
                  <c:v>2014-06</c:v>
                </c:pt>
                <c:pt idx="6">
                  <c:v>2014-07</c:v>
                </c:pt>
                <c:pt idx="7">
                  <c:v>2014-08</c:v>
                </c:pt>
                <c:pt idx="8">
                  <c:v>2014-09</c:v>
                </c:pt>
                <c:pt idx="9">
                  <c:v>2014-10</c:v>
                </c:pt>
                <c:pt idx="10">
                  <c:v>2014-11</c:v>
                </c:pt>
                <c:pt idx="11">
                  <c:v>2014-12</c:v>
                </c:pt>
                <c:pt idx="12">
                  <c:v>2015-01</c:v>
                </c:pt>
                <c:pt idx="13">
                  <c:v>2015-02</c:v>
                </c:pt>
                <c:pt idx="14">
                  <c:v>2015-03</c:v>
                </c:pt>
                <c:pt idx="15">
                  <c:v>2015-04</c:v>
                </c:pt>
                <c:pt idx="16">
                  <c:v>2015-05</c:v>
                </c:pt>
                <c:pt idx="17">
                  <c:v>2015-06</c:v>
                </c:pt>
                <c:pt idx="18">
                  <c:v>2015-07</c:v>
                </c:pt>
                <c:pt idx="19">
                  <c:v>2015-08</c:v>
                </c:pt>
                <c:pt idx="20">
                  <c:v>2015-09</c:v>
                </c:pt>
                <c:pt idx="21">
                  <c:v>2015-10</c:v>
                </c:pt>
                <c:pt idx="22">
                  <c:v>2015-11</c:v>
                </c:pt>
                <c:pt idx="23">
                  <c:v>2015-12</c:v>
                </c:pt>
                <c:pt idx="24">
                  <c:v>2016-01</c:v>
                </c:pt>
                <c:pt idx="25">
                  <c:v>2016-02</c:v>
                </c:pt>
                <c:pt idx="26">
                  <c:v>2016-03</c:v>
                </c:pt>
                <c:pt idx="27">
                  <c:v>2016-04</c:v>
                </c:pt>
                <c:pt idx="28">
                  <c:v>2016-05</c:v>
                </c:pt>
                <c:pt idx="29">
                  <c:v>2016-06</c:v>
                </c:pt>
                <c:pt idx="30">
                  <c:v>2016-07</c:v>
                </c:pt>
                <c:pt idx="31">
                  <c:v>2016-08</c:v>
                </c:pt>
                <c:pt idx="32">
                  <c:v>2016-09</c:v>
                </c:pt>
                <c:pt idx="33">
                  <c:v>2016-10</c:v>
                </c:pt>
                <c:pt idx="34">
                  <c:v>2016-11</c:v>
                </c:pt>
                <c:pt idx="35">
                  <c:v>2016-12</c:v>
                </c:pt>
              </c:strCache>
            </c:strRef>
          </c:cat>
          <c:val>
            <c:numRef>
              <c:f>FS_UNIT_START_SUMMARY_TABLE!$H$3:$H$38</c:f>
              <c:numCache>
                <c:formatCode>General</c:formatCode>
                <c:ptCount val="36"/>
                <c:pt idx="0">
                  <c:v>650</c:v>
                </c:pt>
                <c:pt idx="1">
                  <c:v>345</c:v>
                </c:pt>
                <c:pt idx="2">
                  <c:v>309</c:v>
                </c:pt>
                <c:pt idx="3">
                  <c:v>86</c:v>
                </c:pt>
                <c:pt idx="4">
                  <c:v>86</c:v>
                </c:pt>
                <c:pt idx="5">
                  <c:v>100</c:v>
                </c:pt>
                <c:pt idx="6">
                  <c:v>113</c:v>
                </c:pt>
                <c:pt idx="7">
                  <c:v>119</c:v>
                </c:pt>
                <c:pt idx="8">
                  <c:v>153</c:v>
                </c:pt>
                <c:pt idx="9">
                  <c:v>122</c:v>
                </c:pt>
                <c:pt idx="10">
                  <c:v>89</c:v>
                </c:pt>
                <c:pt idx="11">
                  <c:v>214</c:v>
                </c:pt>
                <c:pt idx="12">
                  <c:v>112</c:v>
                </c:pt>
                <c:pt idx="13">
                  <c:v>327</c:v>
                </c:pt>
                <c:pt idx="14">
                  <c:v>120</c:v>
                </c:pt>
                <c:pt idx="15">
                  <c:v>124</c:v>
                </c:pt>
                <c:pt idx="16">
                  <c:v>286</c:v>
                </c:pt>
                <c:pt idx="17">
                  <c:v>222</c:v>
                </c:pt>
                <c:pt idx="18">
                  <c:v>294</c:v>
                </c:pt>
                <c:pt idx="19">
                  <c:v>480</c:v>
                </c:pt>
                <c:pt idx="20">
                  <c:v>384</c:v>
                </c:pt>
                <c:pt idx="21">
                  <c:v>202</c:v>
                </c:pt>
                <c:pt idx="22">
                  <c:v>174</c:v>
                </c:pt>
                <c:pt idx="23">
                  <c:v>250</c:v>
                </c:pt>
                <c:pt idx="24">
                  <c:v>239</c:v>
                </c:pt>
                <c:pt idx="25">
                  <c:v>197</c:v>
                </c:pt>
                <c:pt idx="26">
                  <c:v>310</c:v>
                </c:pt>
                <c:pt idx="27">
                  <c:v>222</c:v>
                </c:pt>
                <c:pt idx="28">
                  <c:v>161</c:v>
                </c:pt>
                <c:pt idx="29">
                  <c:v>163</c:v>
                </c:pt>
                <c:pt idx="30">
                  <c:v>251</c:v>
                </c:pt>
                <c:pt idx="31">
                  <c:v>344</c:v>
                </c:pt>
                <c:pt idx="32">
                  <c:v>217</c:v>
                </c:pt>
                <c:pt idx="33">
                  <c:v>237</c:v>
                </c:pt>
                <c:pt idx="34">
                  <c:v>238</c:v>
                </c:pt>
                <c:pt idx="35">
                  <c:v>192</c:v>
                </c:pt>
              </c:numCache>
            </c:numRef>
          </c:val>
        </c:ser>
        <c:ser>
          <c:idx val="2"/>
          <c:order val="2"/>
          <c:tx>
            <c:strRef>
              <c:f>FS_UNIT_START_SUMMARY_TABLE!$I$2</c:f>
              <c:strCache>
                <c:ptCount val="1"/>
                <c:pt idx="0">
                  <c:v>Hydro-Oth</c:v>
                </c:pt>
              </c:strCache>
            </c:strRef>
          </c:tx>
          <c:invertIfNegative val="0"/>
          <c:cat>
            <c:strRef>
              <c:f>FS_UNIT_START_SUMMARY_TABLE!$F$3:$F$38</c:f>
              <c:strCache>
                <c:ptCount val="36"/>
                <c:pt idx="0">
                  <c:v>2014-01</c:v>
                </c:pt>
                <c:pt idx="1">
                  <c:v>2014-02</c:v>
                </c:pt>
                <c:pt idx="2">
                  <c:v>2014-03</c:v>
                </c:pt>
                <c:pt idx="3">
                  <c:v>2014-04</c:v>
                </c:pt>
                <c:pt idx="4">
                  <c:v>2014-05</c:v>
                </c:pt>
                <c:pt idx="5">
                  <c:v>2014-06</c:v>
                </c:pt>
                <c:pt idx="6">
                  <c:v>2014-07</c:v>
                </c:pt>
                <c:pt idx="7">
                  <c:v>2014-08</c:v>
                </c:pt>
                <c:pt idx="8">
                  <c:v>2014-09</c:v>
                </c:pt>
                <c:pt idx="9">
                  <c:v>2014-10</c:v>
                </c:pt>
                <c:pt idx="10">
                  <c:v>2014-11</c:v>
                </c:pt>
                <c:pt idx="11">
                  <c:v>2014-12</c:v>
                </c:pt>
                <c:pt idx="12">
                  <c:v>2015-01</c:v>
                </c:pt>
                <c:pt idx="13">
                  <c:v>2015-02</c:v>
                </c:pt>
                <c:pt idx="14">
                  <c:v>2015-03</c:v>
                </c:pt>
                <c:pt idx="15">
                  <c:v>2015-04</c:v>
                </c:pt>
                <c:pt idx="16">
                  <c:v>2015-05</c:v>
                </c:pt>
                <c:pt idx="17">
                  <c:v>2015-06</c:v>
                </c:pt>
                <c:pt idx="18">
                  <c:v>2015-07</c:v>
                </c:pt>
                <c:pt idx="19">
                  <c:v>2015-08</c:v>
                </c:pt>
                <c:pt idx="20">
                  <c:v>2015-09</c:v>
                </c:pt>
                <c:pt idx="21">
                  <c:v>2015-10</c:v>
                </c:pt>
                <c:pt idx="22">
                  <c:v>2015-11</c:v>
                </c:pt>
                <c:pt idx="23">
                  <c:v>2015-12</c:v>
                </c:pt>
                <c:pt idx="24">
                  <c:v>2016-01</c:v>
                </c:pt>
                <c:pt idx="25">
                  <c:v>2016-02</c:v>
                </c:pt>
                <c:pt idx="26">
                  <c:v>2016-03</c:v>
                </c:pt>
                <c:pt idx="27">
                  <c:v>2016-04</c:v>
                </c:pt>
                <c:pt idx="28">
                  <c:v>2016-05</c:v>
                </c:pt>
                <c:pt idx="29">
                  <c:v>2016-06</c:v>
                </c:pt>
                <c:pt idx="30">
                  <c:v>2016-07</c:v>
                </c:pt>
                <c:pt idx="31">
                  <c:v>2016-08</c:v>
                </c:pt>
                <c:pt idx="32">
                  <c:v>2016-09</c:v>
                </c:pt>
                <c:pt idx="33">
                  <c:v>2016-10</c:v>
                </c:pt>
                <c:pt idx="34">
                  <c:v>2016-11</c:v>
                </c:pt>
                <c:pt idx="35">
                  <c:v>2016-12</c:v>
                </c:pt>
              </c:strCache>
            </c:strRef>
          </c:cat>
          <c:val>
            <c:numRef>
              <c:f>FS_UNIT_START_SUMMARY_TABLE!$I$3:$I$38</c:f>
              <c:numCache>
                <c:formatCode>General</c:formatCode>
                <c:ptCount val="36"/>
                <c:pt idx="0">
                  <c:v>27</c:v>
                </c:pt>
                <c:pt idx="1">
                  <c:v>61</c:v>
                </c:pt>
                <c:pt idx="2">
                  <c:v>44</c:v>
                </c:pt>
                <c:pt idx="3">
                  <c:v>23</c:v>
                </c:pt>
                <c:pt idx="4">
                  <c:v>42</c:v>
                </c:pt>
                <c:pt idx="5">
                  <c:v>56</c:v>
                </c:pt>
                <c:pt idx="6">
                  <c:v>36</c:v>
                </c:pt>
                <c:pt idx="7">
                  <c:v>75</c:v>
                </c:pt>
                <c:pt idx="8">
                  <c:v>80</c:v>
                </c:pt>
                <c:pt idx="9">
                  <c:v>74</c:v>
                </c:pt>
                <c:pt idx="10">
                  <c:v>46</c:v>
                </c:pt>
                <c:pt idx="11">
                  <c:v>172</c:v>
                </c:pt>
                <c:pt idx="12">
                  <c:v>74</c:v>
                </c:pt>
                <c:pt idx="13">
                  <c:v>65</c:v>
                </c:pt>
                <c:pt idx="14">
                  <c:v>157</c:v>
                </c:pt>
                <c:pt idx="15">
                  <c:v>95</c:v>
                </c:pt>
                <c:pt idx="16">
                  <c:v>177</c:v>
                </c:pt>
                <c:pt idx="17">
                  <c:v>124</c:v>
                </c:pt>
                <c:pt idx="18">
                  <c:v>208</c:v>
                </c:pt>
                <c:pt idx="19">
                  <c:v>201</c:v>
                </c:pt>
                <c:pt idx="20">
                  <c:v>185</c:v>
                </c:pt>
                <c:pt idx="21">
                  <c:v>157</c:v>
                </c:pt>
                <c:pt idx="22">
                  <c:v>88</c:v>
                </c:pt>
                <c:pt idx="23">
                  <c:v>197</c:v>
                </c:pt>
                <c:pt idx="24">
                  <c:v>172</c:v>
                </c:pt>
                <c:pt idx="25">
                  <c:v>191</c:v>
                </c:pt>
                <c:pt idx="26">
                  <c:v>198</c:v>
                </c:pt>
                <c:pt idx="27">
                  <c:v>249</c:v>
                </c:pt>
                <c:pt idx="28">
                  <c:v>285</c:v>
                </c:pt>
                <c:pt idx="29">
                  <c:v>214</c:v>
                </c:pt>
                <c:pt idx="30">
                  <c:v>301</c:v>
                </c:pt>
                <c:pt idx="31">
                  <c:v>266</c:v>
                </c:pt>
                <c:pt idx="32">
                  <c:v>202</c:v>
                </c:pt>
                <c:pt idx="33">
                  <c:v>159</c:v>
                </c:pt>
                <c:pt idx="34">
                  <c:v>191</c:v>
                </c:pt>
                <c:pt idx="35">
                  <c:v>283</c:v>
                </c:pt>
              </c:numCache>
            </c:numRef>
          </c:val>
        </c:ser>
        <c:ser>
          <c:idx val="3"/>
          <c:order val="3"/>
          <c:tx>
            <c:strRef>
              <c:f>FS_UNIT_START_SUMMARY_TABLE!$J$2</c:f>
              <c:strCache>
                <c:ptCount val="1"/>
                <c:pt idx="0">
                  <c:v>Hydro-PS</c:v>
                </c:pt>
              </c:strCache>
            </c:strRef>
          </c:tx>
          <c:invertIfNegative val="0"/>
          <c:cat>
            <c:strRef>
              <c:f>FS_UNIT_START_SUMMARY_TABLE!$F$3:$F$38</c:f>
              <c:strCache>
                <c:ptCount val="36"/>
                <c:pt idx="0">
                  <c:v>2014-01</c:v>
                </c:pt>
                <c:pt idx="1">
                  <c:v>2014-02</c:v>
                </c:pt>
                <c:pt idx="2">
                  <c:v>2014-03</c:v>
                </c:pt>
                <c:pt idx="3">
                  <c:v>2014-04</c:v>
                </c:pt>
                <c:pt idx="4">
                  <c:v>2014-05</c:v>
                </c:pt>
                <c:pt idx="5">
                  <c:v>2014-06</c:v>
                </c:pt>
                <c:pt idx="6">
                  <c:v>2014-07</c:v>
                </c:pt>
                <c:pt idx="7">
                  <c:v>2014-08</c:v>
                </c:pt>
                <c:pt idx="8">
                  <c:v>2014-09</c:v>
                </c:pt>
                <c:pt idx="9">
                  <c:v>2014-10</c:v>
                </c:pt>
                <c:pt idx="10">
                  <c:v>2014-11</c:v>
                </c:pt>
                <c:pt idx="11">
                  <c:v>2014-12</c:v>
                </c:pt>
                <c:pt idx="12">
                  <c:v>2015-01</c:v>
                </c:pt>
                <c:pt idx="13">
                  <c:v>2015-02</c:v>
                </c:pt>
                <c:pt idx="14">
                  <c:v>2015-03</c:v>
                </c:pt>
                <c:pt idx="15">
                  <c:v>2015-04</c:v>
                </c:pt>
                <c:pt idx="16">
                  <c:v>2015-05</c:v>
                </c:pt>
                <c:pt idx="17">
                  <c:v>2015-06</c:v>
                </c:pt>
                <c:pt idx="18">
                  <c:v>2015-07</c:v>
                </c:pt>
                <c:pt idx="19">
                  <c:v>2015-08</c:v>
                </c:pt>
                <c:pt idx="20">
                  <c:v>2015-09</c:v>
                </c:pt>
                <c:pt idx="21">
                  <c:v>2015-10</c:v>
                </c:pt>
                <c:pt idx="22">
                  <c:v>2015-11</c:v>
                </c:pt>
                <c:pt idx="23">
                  <c:v>2015-12</c:v>
                </c:pt>
                <c:pt idx="24">
                  <c:v>2016-01</c:v>
                </c:pt>
                <c:pt idx="25">
                  <c:v>2016-02</c:v>
                </c:pt>
                <c:pt idx="26">
                  <c:v>2016-03</c:v>
                </c:pt>
                <c:pt idx="27">
                  <c:v>2016-04</c:v>
                </c:pt>
                <c:pt idx="28">
                  <c:v>2016-05</c:v>
                </c:pt>
                <c:pt idx="29">
                  <c:v>2016-06</c:v>
                </c:pt>
                <c:pt idx="30">
                  <c:v>2016-07</c:v>
                </c:pt>
                <c:pt idx="31">
                  <c:v>2016-08</c:v>
                </c:pt>
                <c:pt idx="32">
                  <c:v>2016-09</c:v>
                </c:pt>
                <c:pt idx="33">
                  <c:v>2016-10</c:v>
                </c:pt>
                <c:pt idx="34">
                  <c:v>2016-11</c:v>
                </c:pt>
                <c:pt idx="35">
                  <c:v>2016-12</c:v>
                </c:pt>
              </c:strCache>
            </c:strRef>
          </c:cat>
          <c:val>
            <c:numRef>
              <c:f>FS_UNIT_START_SUMMARY_TABLE!$J$3:$J$38</c:f>
              <c:numCache>
                <c:formatCode>General</c:formatCode>
                <c:ptCount val="36"/>
                <c:pt idx="0">
                  <c:v>139</c:v>
                </c:pt>
                <c:pt idx="1">
                  <c:v>125</c:v>
                </c:pt>
                <c:pt idx="2">
                  <c:v>133</c:v>
                </c:pt>
                <c:pt idx="3">
                  <c:v>72</c:v>
                </c:pt>
                <c:pt idx="4">
                  <c:v>111</c:v>
                </c:pt>
                <c:pt idx="5">
                  <c:v>91</c:v>
                </c:pt>
                <c:pt idx="6">
                  <c:v>82</c:v>
                </c:pt>
                <c:pt idx="7">
                  <c:v>105</c:v>
                </c:pt>
                <c:pt idx="8">
                  <c:v>125</c:v>
                </c:pt>
                <c:pt idx="9">
                  <c:v>111</c:v>
                </c:pt>
                <c:pt idx="10">
                  <c:v>132</c:v>
                </c:pt>
                <c:pt idx="11">
                  <c:v>199</c:v>
                </c:pt>
                <c:pt idx="12">
                  <c:v>215</c:v>
                </c:pt>
                <c:pt idx="13">
                  <c:v>183</c:v>
                </c:pt>
                <c:pt idx="14">
                  <c:v>192</c:v>
                </c:pt>
                <c:pt idx="15">
                  <c:v>178</c:v>
                </c:pt>
                <c:pt idx="16">
                  <c:v>156</c:v>
                </c:pt>
                <c:pt idx="17">
                  <c:v>133</c:v>
                </c:pt>
                <c:pt idx="18">
                  <c:v>139</c:v>
                </c:pt>
                <c:pt idx="19">
                  <c:v>170</c:v>
                </c:pt>
                <c:pt idx="20">
                  <c:v>145</c:v>
                </c:pt>
                <c:pt idx="21">
                  <c:v>149</c:v>
                </c:pt>
                <c:pt idx="22">
                  <c:v>161</c:v>
                </c:pt>
                <c:pt idx="23">
                  <c:v>178</c:v>
                </c:pt>
                <c:pt idx="24">
                  <c:v>171</c:v>
                </c:pt>
                <c:pt idx="25">
                  <c:v>164</c:v>
                </c:pt>
                <c:pt idx="26">
                  <c:v>216</c:v>
                </c:pt>
                <c:pt idx="27">
                  <c:v>178</c:v>
                </c:pt>
                <c:pt idx="28">
                  <c:v>149</c:v>
                </c:pt>
                <c:pt idx="29">
                  <c:v>109</c:v>
                </c:pt>
                <c:pt idx="30">
                  <c:v>134</c:v>
                </c:pt>
                <c:pt idx="31">
                  <c:v>149</c:v>
                </c:pt>
                <c:pt idx="32">
                  <c:v>121</c:v>
                </c:pt>
                <c:pt idx="33">
                  <c:v>146</c:v>
                </c:pt>
                <c:pt idx="34">
                  <c:v>169</c:v>
                </c:pt>
                <c:pt idx="35">
                  <c:v>210</c:v>
                </c:pt>
              </c:numCache>
            </c:numRef>
          </c:val>
        </c:ser>
        <c:ser>
          <c:idx val="4"/>
          <c:order val="4"/>
          <c:tx>
            <c:strRef>
              <c:f>FS_UNIT_START_SUMMARY_TABLE!$K$2</c:f>
              <c:strCache>
                <c:ptCount val="1"/>
                <c:pt idx="0">
                  <c:v>ICU</c:v>
                </c:pt>
              </c:strCache>
            </c:strRef>
          </c:tx>
          <c:invertIfNegative val="0"/>
          <c:cat>
            <c:strRef>
              <c:f>FS_UNIT_START_SUMMARY_TABLE!$F$3:$F$38</c:f>
              <c:strCache>
                <c:ptCount val="36"/>
                <c:pt idx="0">
                  <c:v>2014-01</c:v>
                </c:pt>
                <c:pt idx="1">
                  <c:v>2014-02</c:v>
                </c:pt>
                <c:pt idx="2">
                  <c:v>2014-03</c:v>
                </c:pt>
                <c:pt idx="3">
                  <c:v>2014-04</c:v>
                </c:pt>
                <c:pt idx="4">
                  <c:v>2014-05</c:v>
                </c:pt>
                <c:pt idx="5">
                  <c:v>2014-06</c:v>
                </c:pt>
                <c:pt idx="6">
                  <c:v>2014-07</c:v>
                </c:pt>
                <c:pt idx="7">
                  <c:v>2014-08</c:v>
                </c:pt>
                <c:pt idx="8">
                  <c:v>2014-09</c:v>
                </c:pt>
                <c:pt idx="9">
                  <c:v>2014-10</c:v>
                </c:pt>
                <c:pt idx="10">
                  <c:v>2014-11</c:v>
                </c:pt>
                <c:pt idx="11">
                  <c:v>2014-12</c:v>
                </c:pt>
                <c:pt idx="12">
                  <c:v>2015-01</c:v>
                </c:pt>
                <c:pt idx="13">
                  <c:v>2015-02</c:v>
                </c:pt>
                <c:pt idx="14">
                  <c:v>2015-03</c:v>
                </c:pt>
                <c:pt idx="15">
                  <c:v>2015-04</c:v>
                </c:pt>
                <c:pt idx="16">
                  <c:v>2015-05</c:v>
                </c:pt>
                <c:pt idx="17">
                  <c:v>2015-06</c:v>
                </c:pt>
                <c:pt idx="18">
                  <c:v>2015-07</c:v>
                </c:pt>
                <c:pt idx="19">
                  <c:v>2015-08</c:v>
                </c:pt>
                <c:pt idx="20">
                  <c:v>2015-09</c:v>
                </c:pt>
                <c:pt idx="21">
                  <c:v>2015-10</c:v>
                </c:pt>
                <c:pt idx="22">
                  <c:v>2015-11</c:v>
                </c:pt>
                <c:pt idx="23">
                  <c:v>2015-12</c:v>
                </c:pt>
                <c:pt idx="24">
                  <c:v>2016-01</c:v>
                </c:pt>
                <c:pt idx="25">
                  <c:v>2016-02</c:v>
                </c:pt>
                <c:pt idx="26">
                  <c:v>2016-03</c:v>
                </c:pt>
                <c:pt idx="27">
                  <c:v>2016-04</c:v>
                </c:pt>
                <c:pt idx="28">
                  <c:v>2016-05</c:v>
                </c:pt>
                <c:pt idx="29">
                  <c:v>2016-06</c:v>
                </c:pt>
                <c:pt idx="30">
                  <c:v>2016-07</c:v>
                </c:pt>
                <c:pt idx="31">
                  <c:v>2016-08</c:v>
                </c:pt>
                <c:pt idx="32">
                  <c:v>2016-09</c:v>
                </c:pt>
                <c:pt idx="33">
                  <c:v>2016-10</c:v>
                </c:pt>
                <c:pt idx="34">
                  <c:v>2016-11</c:v>
                </c:pt>
                <c:pt idx="35">
                  <c:v>2016-12</c:v>
                </c:pt>
              </c:strCache>
            </c:strRef>
          </c:cat>
          <c:val>
            <c:numRef>
              <c:f>FS_UNIT_START_SUMMARY_TABLE!$K$3:$K$38</c:f>
              <c:numCache>
                <c:formatCode>General</c:formatCode>
                <c:ptCount val="36"/>
                <c:pt idx="0">
                  <c:v>142</c:v>
                </c:pt>
                <c:pt idx="1">
                  <c:v>101</c:v>
                </c:pt>
                <c:pt idx="2">
                  <c:v>82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7</c:v>
                </c:pt>
                <c:pt idx="7">
                  <c:v>11</c:v>
                </c:pt>
                <c:pt idx="8">
                  <c:v>7</c:v>
                </c:pt>
                <c:pt idx="9">
                  <c:v>0</c:v>
                </c:pt>
                <c:pt idx="10">
                  <c:v>6</c:v>
                </c:pt>
                <c:pt idx="11">
                  <c:v>43</c:v>
                </c:pt>
                <c:pt idx="12">
                  <c:v>29</c:v>
                </c:pt>
                <c:pt idx="13">
                  <c:v>97</c:v>
                </c:pt>
                <c:pt idx="14">
                  <c:v>14</c:v>
                </c:pt>
                <c:pt idx="15">
                  <c:v>2</c:v>
                </c:pt>
                <c:pt idx="16">
                  <c:v>5</c:v>
                </c:pt>
                <c:pt idx="17">
                  <c:v>4</c:v>
                </c:pt>
                <c:pt idx="18">
                  <c:v>9</c:v>
                </c:pt>
                <c:pt idx="19">
                  <c:v>11</c:v>
                </c:pt>
                <c:pt idx="20">
                  <c:v>19</c:v>
                </c:pt>
                <c:pt idx="21">
                  <c:v>6</c:v>
                </c:pt>
                <c:pt idx="22">
                  <c:v>3</c:v>
                </c:pt>
                <c:pt idx="23">
                  <c:v>14</c:v>
                </c:pt>
                <c:pt idx="24">
                  <c:v>23</c:v>
                </c:pt>
                <c:pt idx="25">
                  <c:v>10</c:v>
                </c:pt>
                <c:pt idx="26">
                  <c:v>7</c:v>
                </c:pt>
                <c:pt idx="27">
                  <c:v>11</c:v>
                </c:pt>
                <c:pt idx="28">
                  <c:v>9</c:v>
                </c:pt>
                <c:pt idx="29">
                  <c:v>5</c:v>
                </c:pt>
                <c:pt idx="30">
                  <c:v>11</c:v>
                </c:pt>
                <c:pt idx="31">
                  <c:v>35</c:v>
                </c:pt>
                <c:pt idx="32">
                  <c:v>7</c:v>
                </c:pt>
                <c:pt idx="33">
                  <c:v>8</c:v>
                </c:pt>
                <c:pt idx="34">
                  <c:v>13</c:v>
                </c:pt>
                <c:pt idx="35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779328"/>
        <c:axId val="81781120"/>
      </c:barChart>
      <c:catAx>
        <c:axId val="81779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1781120"/>
        <c:crosses val="autoZero"/>
        <c:auto val="1"/>
        <c:lblAlgn val="ctr"/>
        <c:lblOffset val="100"/>
        <c:noMultiLvlLbl val="0"/>
      </c:catAx>
      <c:valAx>
        <c:axId val="81781120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17793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February 24, 2017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Updated analysis of Fast Start Generator starts from 2014 through 2016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Analysis of Fast Start Generator Dispatch Frequency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Fast Start Generator 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The tariff defines Fast Start Generators based on the following criteria</a:t>
            </a:r>
          </a:p>
          <a:p>
            <a:pPr lvl="1"/>
            <a:r>
              <a:rPr lang="en-US" dirty="0" smtClean="0"/>
              <a:t>Minimum Run Time does </a:t>
            </a:r>
            <a:r>
              <a:rPr lang="en-US" dirty="0"/>
              <a:t>not exceed one </a:t>
            </a:r>
            <a:r>
              <a:rPr lang="en-US" dirty="0" smtClean="0"/>
              <a:t>hour</a:t>
            </a:r>
          </a:p>
          <a:p>
            <a:pPr lvl="1"/>
            <a:r>
              <a:rPr lang="en-US" dirty="0" smtClean="0"/>
              <a:t>Minimum Down Time </a:t>
            </a:r>
            <a:r>
              <a:rPr lang="en-US" dirty="0"/>
              <a:t>does not exceed one </a:t>
            </a:r>
            <a:r>
              <a:rPr lang="en-US" dirty="0" smtClean="0"/>
              <a:t>hour</a:t>
            </a:r>
          </a:p>
          <a:p>
            <a:pPr lvl="1"/>
            <a:r>
              <a:rPr lang="en-US" dirty="0" smtClean="0"/>
              <a:t>Cold </a:t>
            </a:r>
            <a:r>
              <a:rPr lang="en-US" dirty="0"/>
              <a:t>Notification Time plus cold </a:t>
            </a:r>
            <a:r>
              <a:rPr lang="en-US" dirty="0" smtClean="0"/>
              <a:t>Start-Up Time does </a:t>
            </a:r>
            <a:r>
              <a:rPr lang="en-US" dirty="0"/>
              <a:t>not exceed 30 </a:t>
            </a:r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Available </a:t>
            </a:r>
            <a:r>
              <a:rPr lang="en-US" dirty="0"/>
              <a:t>for dispatch and manned or has automatic remote </a:t>
            </a:r>
            <a:r>
              <a:rPr lang="en-US" dirty="0" smtClean="0"/>
              <a:t>dispatch capability</a:t>
            </a:r>
          </a:p>
          <a:p>
            <a:pPr lvl="1"/>
            <a:r>
              <a:rPr lang="en-US" dirty="0" smtClean="0"/>
              <a:t>Capable </a:t>
            </a:r>
            <a:r>
              <a:rPr lang="en-US" dirty="0"/>
              <a:t>of receiving and acknowledging a </a:t>
            </a:r>
            <a:r>
              <a:rPr lang="en-US" dirty="0" smtClean="0"/>
              <a:t>start-up </a:t>
            </a:r>
            <a:r>
              <a:rPr lang="en-US" dirty="0"/>
              <a:t>or </a:t>
            </a:r>
            <a:r>
              <a:rPr lang="en-US" dirty="0" smtClean="0"/>
              <a:t>shut-down Dispatch Instruction electronically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satisfied its minimum down time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Start Generator Modelling Assumptions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Determination of fast start eligibility based on the tariff definition</a:t>
            </a:r>
          </a:p>
          <a:p>
            <a:r>
              <a:rPr lang="en-US" dirty="0"/>
              <a:t>Real-time </a:t>
            </a:r>
            <a:r>
              <a:rPr lang="en-US" dirty="0" smtClean="0"/>
              <a:t>offer </a:t>
            </a:r>
            <a:r>
              <a:rPr lang="en-US" dirty="0"/>
              <a:t>parameters from 2014 </a:t>
            </a:r>
            <a:r>
              <a:rPr lang="en-US" dirty="0" smtClean="0"/>
              <a:t>to </a:t>
            </a:r>
            <a:r>
              <a:rPr lang="en-US" dirty="0"/>
              <a:t>2016 were compiled to construct hourly history of </a:t>
            </a:r>
            <a:r>
              <a:rPr lang="en-US" dirty="0" smtClean="0"/>
              <a:t>fast start generators </a:t>
            </a:r>
            <a:endParaRPr lang="en-US" dirty="0"/>
          </a:p>
          <a:p>
            <a:pPr lvl="1"/>
            <a:r>
              <a:rPr lang="en-US" dirty="0" smtClean="0"/>
              <a:t>A change in real-time offer parameters for a given hour, such as increasing Minimum Run Time beyond 1 hour, would cause a generator to not be identified as fast start eligible for that hour</a:t>
            </a:r>
          </a:p>
          <a:p>
            <a:r>
              <a:rPr lang="en-US" dirty="0" smtClean="0"/>
              <a:t>When a resource goes from offline to online it is counted as a start as a result of an ISO dispatch (i.e., pool scheduled)</a:t>
            </a:r>
          </a:p>
          <a:p>
            <a:pPr lvl="1"/>
            <a:r>
              <a:rPr lang="en-US" dirty="0" smtClean="0"/>
              <a:t>Self-schedules are not counted as a start</a:t>
            </a:r>
          </a:p>
          <a:p>
            <a:pPr lvl="1"/>
            <a:r>
              <a:rPr lang="en-US" dirty="0" smtClean="0"/>
              <a:t>A resource that transitions from a self-schedule to a pool-schedule without shutting down is not counted as a start</a:t>
            </a:r>
          </a:p>
          <a:p>
            <a:r>
              <a:rPr lang="en-US" dirty="0" smtClean="0"/>
              <a:t>Unlike the 2014 study, the </a:t>
            </a:r>
            <a:r>
              <a:rPr lang="en-US" dirty="0"/>
              <a:t>ISO’s production-level real-time pricing algorithm </a:t>
            </a:r>
            <a:r>
              <a:rPr lang="en-US" dirty="0" smtClean="0"/>
              <a:t>was not re-run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Monthly Fast Start Generator Starts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044246"/>
              </p:ext>
            </p:extLst>
          </p:nvPr>
        </p:nvGraphicFramePr>
        <p:xfrm>
          <a:off x="838200" y="1295400"/>
          <a:ext cx="7391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9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Monthly Fast Start Generator Starts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46318"/>
              </p:ext>
            </p:extLst>
          </p:nvPr>
        </p:nvGraphicFramePr>
        <p:xfrm>
          <a:off x="233250" y="914400"/>
          <a:ext cx="86775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8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0</TotalTime>
  <Words>300</Words>
  <Application>Microsoft Office PowerPoint</Application>
  <PresentationFormat>On-screen Show (4:3)</PresentationFormat>
  <Paragraphs>78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ISO-PPT-Template-Public</vt:lpstr>
      <vt:lpstr>blank</vt:lpstr>
      <vt:lpstr>PowerPoint Presentation</vt:lpstr>
      <vt:lpstr>Fast Start Generator Definition</vt:lpstr>
      <vt:lpstr>Fast Start Generator Modelling Assumptions</vt:lpstr>
      <vt:lpstr>Results – Monthly Fast Start Generator Starts</vt:lpstr>
      <vt:lpstr>Results – Monthly Fast Start Generator Starts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2017-02-27T20:02:17Z</dcterms:created>
  <dcterms:modified xsi:type="dcterms:W3CDTF">2017-02-27T20:02:19Z</dcterms:modified>
</cp:coreProperties>
</file>