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2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708" r:id="rId2"/>
  </p:sldMasterIdLst>
  <p:notesMasterIdLst>
    <p:notesMasterId r:id="rId9"/>
  </p:notesMasterIdLst>
  <p:handoutMasterIdLst>
    <p:handoutMasterId r:id="rId10"/>
  </p:handoutMasterIdLst>
  <p:sldIdLst>
    <p:sldId id="263" r:id="rId3"/>
    <p:sldId id="282" r:id="rId4"/>
    <p:sldId id="268" r:id="rId5"/>
    <p:sldId id="278" r:id="rId6"/>
    <p:sldId id="279" r:id="rId7"/>
    <p:sldId id="280" r:id="rId8"/>
  </p:sldIdLst>
  <p:sldSz cx="9144000" cy="6858000" type="screen4x3"/>
  <p:notesSz cx="7315200" cy="96012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C1F25"/>
    <a:srgbClr val="FBB92F"/>
    <a:srgbClr val="77BD2A"/>
    <a:srgbClr val="62777F"/>
    <a:srgbClr val="6FA943"/>
    <a:srgbClr val="B9D257"/>
    <a:srgbClr val="F68920"/>
    <a:srgbClr val="8555A1"/>
    <a:srgbClr val="1E6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58" autoAdjust="0"/>
    <p:restoredTop sz="94662" autoAdjust="0"/>
  </p:normalViewPr>
  <p:slideViewPr>
    <p:cSldViewPr>
      <p:cViewPr varScale="1">
        <p:scale>
          <a:sx n="74" d="100"/>
          <a:sy n="74" d="100"/>
        </p:scale>
        <p:origin x="-14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130" y="-8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8" cy="480226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0"/>
            <a:ext cx="3169698" cy="480226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r">
              <a:defRPr sz="1300"/>
            </a:lvl1pPr>
          </a:lstStyle>
          <a:p>
            <a:fld id="{F87AAE7F-D37E-4830-9F5E-F36A5F180179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5"/>
            <a:ext cx="3169698" cy="480226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5"/>
            <a:ext cx="3169698" cy="480226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r">
              <a:defRPr sz="1300"/>
            </a:lvl1pPr>
          </a:lstStyle>
          <a:p>
            <a:fld id="{8FE02180-CD27-4473-AA37-00085480B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11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r">
              <a:defRPr sz="1300"/>
            </a:lvl1pPr>
          </a:lstStyle>
          <a:p>
            <a:fld id="{9EDDEDB6-CD57-44C2-AB19-AC7D3BB8FF8E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3" tIns="48332" rIns="96663" bIns="483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3" tIns="48332" rIns="96663" bIns="483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r">
              <a:defRPr sz="1300"/>
            </a:lvl1pPr>
          </a:lstStyle>
          <a:p>
            <a:fld id="{530677A1-BB48-42A6-9D40-5F3F87EA9D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0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677A1-BB48-42A6-9D40-5F3F87EA9D2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4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677A1-BB48-42A6-9D40-5F3F87EA9D2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6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hyperlink" Target="http://www.iso-ne.com/about/news-media/newswire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12" Type="http://schemas.openxmlformats.org/officeDocument/2006/relationships/image" Target="../media/image12.png"/><Relationship Id="rId2" Type="http://schemas.openxmlformats.org/officeDocument/2006/relationships/hyperlink" Target="http://www.iso-ne.com/about/news-media/tweets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iso-ne.com/about/news-media/iso-to-go" TargetMode="External"/><Relationship Id="rId11" Type="http://schemas.openxmlformats.org/officeDocument/2006/relationships/hyperlink" Target="https://itunes.apple.com/us/app/iso-to-go/id555114876" TargetMode="External"/><Relationship Id="rId5" Type="http://schemas.openxmlformats.org/officeDocument/2006/relationships/image" Target="../media/image8.jpeg"/><Relationship Id="rId15" Type="http://schemas.openxmlformats.org/officeDocument/2006/relationships/hyperlink" Target="https://twitter.com/isonewengland" TargetMode="External"/><Relationship Id="rId10" Type="http://schemas.openxmlformats.org/officeDocument/2006/relationships/image" Target="../media/image11.png"/><Relationship Id="rId4" Type="http://schemas.openxmlformats.org/officeDocument/2006/relationships/hyperlink" Target="http://www.isonewswire.com/" TargetMode="External"/><Relationship Id="rId9" Type="http://schemas.openxmlformats.org/officeDocument/2006/relationships/hyperlink" Target="https://play.google.com/store/apps/details?id=com.isone.iso.to.go&amp;feature=search_result" TargetMode="External"/><Relationship Id="rId14" Type="http://schemas.openxmlformats.org/officeDocument/2006/relationships/hyperlink" Target="http://www.iso-ne.com/isoexpress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and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3289002" y="262268"/>
            <a:ext cx="5559552" cy="304800"/>
          </a:xfrm>
        </p:spPr>
        <p:txBody>
          <a:bodyPr anchor="ctr">
            <a:noAutofit/>
          </a:bodyPr>
          <a:lstStyle>
            <a:lvl1pPr algn="r">
              <a:buNone/>
              <a:defRPr sz="1100" kern="0" cap="all" spc="300" baseline="0">
                <a:solidFill>
                  <a:srgbClr val="000000"/>
                </a:solidFill>
              </a:defRPr>
            </a:lvl1pPr>
            <a:lvl2pPr>
              <a:buNone/>
              <a:defRPr sz="1800">
                <a:solidFill>
                  <a:schemeClr val="bg1"/>
                </a:solidFill>
              </a:defRPr>
            </a:lvl2pPr>
            <a:lvl3pPr>
              <a:buNone/>
              <a:defRPr sz="1800">
                <a:solidFill>
                  <a:schemeClr val="bg1"/>
                </a:solidFill>
              </a:defRPr>
            </a:lvl3pPr>
            <a:lvl4pPr>
              <a:buNone/>
              <a:defRPr sz="1800">
                <a:solidFill>
                  <a:schemeClr val="bg1"/>
                </a:solidFill>
              </a:defRPr>
            </a:lvl4pPr>
            <a:lvl5pPr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DATE ALL CAPS  |   LOCATION ALL CAPS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03533" y="3247660"/>
            <a:ext cx="5559552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7"/>
          <p:cNvSpPr>
            <a:spLocks noGrp="1"/>
          </p:cNvSpPr>
          <p:nvPr>
            <p:ph type="body" sz="quarter" idx="17" hasCustomPrompt="1"/>
          </p:nvPr>
        </p:nvSpPr>
        <p:spPr>
          <a:xfrm>
            <a:off x="3289002" y="5114264"/>
            <a:ext cx="5559552" cy="381000"/>
          </a:xfrm>
        </p:spPr>
        <p:txBody>
          <a:bodyPr wrap="none" lIns="0" tIns="0" rIns="0" bIns="0">
            <a:normAutofit/>
          </a:bodyPr>
          <a:lstStyle>
            <a:lvl1pPr algn="r">
              <a:buNone/>
              <a:defRPr sz="2400" i="0" baseline="0">
                <a:solidFill>
                  <a:schemeClr val="accent1"/>
                </a:solidFill>
              </a:defRPr>
            </a:lvl1pPr>
            <a:lvl2pPr algn="l">
              <a:buNone/>
              <a:defRPr/>
            </a:lvl2pPr>
            <a:lvl3pPr algn="l">
              <a:buNone/>
              <a:defRPr/>
            </a:lvl3pPr>
            <a:lvl4pPr algn="l">
              <a:buNone/>
              <a:defRPr/>
            </a:lvl4pPr>
            <a:lvl5pPr algn="l">
              <a:buNone/>
              <a:defRPr/>
            </a:lvl5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20" name="Text Placeholder 27"/>
          <p:cNvSpPr>
            <a:spLocks noGrp="1"/>
          </p:cNvSpPr>
          <p:nvPr>
            <p:ph type="body" sz="quarter" idx="18" hasCustomPrompt="1"/>
          </p:nvPr>
        </p:nvSpPr>
        <p:spPr>
          <a:xfrm>
            <a:off x="3289002" y="5582097"/>
            <a:ext cx="5559552" cy="381000"/>
          </a:xfrm>
        </p:spPr>
        <p:txBody>
          <a:bodyPr wrap="none" lIns="0" tIns="0" rIns="0" bIns="0">
            <a:normAutofit/>
          </a:bodyPr>
          <a:lstStyle>
            <a:lvl1pPr algn="r">
              <a:buNone/>
              <a:defRPr sz="1050" i="0" kern="0" cap="all" spc="300" baseline="0">
                <a:solidFill>
                  <a:srgbClr val="000000"/>
                </a:solidFill>
              </a:defRPr>
            </a:lvl1pPr>
            <a:lvl2pPr algn="l">
              <a:buNone/>
              <a:defRPr/>
            </a:lvl2pPr>
            <a:lvl3pPr algn="l">
              <a:buNone/>
              <a:defRPr/>
            </a:lvl3pPr>
            <a:lvl4pPr algn="l">
              <a:buNone/>
              <a:defRPr/>
            </a:lvl4pPr>
            <a:lvl5pPr algn="l">
              <a:buNone/>
              <a:defRPr/>
            </a:lvl5pPr>
          </a:lstStyle>
          <a:p>
            <a:pPr lvl="0"/>
            <a:r>
              <a:rPr lang="en-US" dirty="0" smtClean="0"/>
              <a:t>PRESENTER TITLE ALL CAPS</a:t>
            </a:r>
          </a:p>
        </p:txBody>
      </p:sp>
      <p:sp>
        <p:nvSpPr>
          <p:cNvPr id="17" name="Text Placeholder 27"/>
          <p:cNvSpPr>
            <a:spLocks noGrp="1"/>
          </p:cNvSpPr>
          <p:nvPr>
            <p:ph type="body" sz="quarter" idx="16" hasCustomPrompt="1"/>
          </p:nvPr>
        </p:nvSpPr>
        <p:spPr>
          <a:xfrm>
            <a:off x="3289002" y="3475680"/>
            <a:ext cx="5559552" cy="867720"/>
          </a:xfrm>
        </p:spPr>
        <p:txBody>
          <a:bodyPr wrap="square" lIns="0" tIns="0" rIns="0" bIns="0">
            <a:normAutofit/>
          </a:bodyPr>
          <a:lstStyle>
            <a:lvl1pPr marL="0" indent="0" algn="l">
              <a:buNone/>
              <a:defRPr sz="2400" i="1" baseline="0">
                <a:solidFill>
                  <a:srgbClr val="000000"/>
                </a:solidFill>
                <a:latin typeface="+mj-lt"/>
              </a:defRPr>
            </a:lvl1pPr>
            <a:lvl2pPr algn="l">
              <a:buNone/>
              <a:defRPr/>
            </a:lvl2pPr>
            <a:lvl3pPr algn="l">
              <a:buNone/>
              <a:defRPr/>
            </a:lvl3pPr>
            <a:lvl4pPr algn="l">
              <a:buNone/>
              <a:defRPr/>
            </a:lvl4pPr>
            <a:lvl5pPr algn="l">
              <a:buNone/>
              <a:defRPr/>
            </a:lvl5pPr>
          </a:lstStyle>
          <a:p>
            <a:pPr lvl="0"/>
            <a:r>
              <a:rPr lang="en-US" dirty="0" smtClean="0"/>
              <a:t>Subtitle of Presentation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3276600" y="1419439"/>
            <a:ext cx="5562600" cy="1600200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400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</a:lstStyle>
          <a:p>
            <a:pPr lvl="0"/>
            <a:r>
              <a:rPr lang="en-US" dirty="0" smtClean="0"/>
              <a:t>Title of Presentation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87" y="2523277"/>
            <a:ext cx="2542542" cy="1220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ques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736600"/>
            <a:ext cx="5334000" cy="5334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99" y="3200400"/>
            <a:ext cx="3880514" cy="84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5128"/>
            <a:ext cx="4038600" cy="4767072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5128"/>
            <a:ext cx="4038600" cy="476707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iso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8176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274"/>
            <a:ext cx="4040188" cy="4098925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08176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274"/>
            <a:ext cx="4041775" cy="4098925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/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6"/>
          <p:cNvSpPr>
            <a:spLocks noGrp="1"/>
          </p:cNvSpPr>
          <p:nvPr>
            <p:ph type="chart" sz="quarter" idx="11"/>
          </p:nvPr>
        </p:nvSpPr>
        <p:spPr>
          <a:xfrm>
            <a:off x="457200" y="1408176"/>
            <a:ext cx="8229600" cy="47625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itle and smart ar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martArt Placeholder 7"/>
          <p:cNvSpPr>
            <a:spLocks noGrp="1"/>
          </p:cNvSpPr>
          <p:nvPr>
            <p:ph type="dgm" sz="quarter" idx="11"/>
          </p:nvPr>
        </p:nvSpPr>
        <p:spPr>
          <a:xfrm>
            <a:off x="457200" y="1405128"/>
            <a:ext cx="8229600" cy="476707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SmartArt graphic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457200" y="1405128"/>
            <a:ext cx="8229600" cy="476707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content (L) &amp; picture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8176"/>
            <a:ext cx="4038600" cy="4766738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45152" y="1408176"/>
            <a:ext cx="4041648" cy="476707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picture (L) &amp; content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405128"/>
            <a:ext cx="4038600" cy="4767072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57200" y="1405128"/>
            <a:ext cx="4041648" cy="4767406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content (L) &amp; chart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8176"/>
            <a:ext cx="4038600" cy="4765696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4645152" y="1408176"/>
            <a:ext cx="4041648" cy="4764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chart (L) &amp; content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435608"/>
            <a:ext cx="4038600" cy="4767072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457200" y="1435608"/>
            <a:ext cx="4041648" cy="476539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ransitional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057400"/>
            <a:ext cx="7772400" cy="1362075"/>
          </a:xfrm>
        </p:spPr>
        <p:txBody>
          <a:bodyPr anchor="b"/>
          <a:lstStyle>
            <a:lvl1pPr algn="l">
              <a:defRPr sz="32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transitional slide Title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429000"/>
            <a:ext cx="7772400" cy="1500187"/>
          </a:xfrm>
        </p:spPr>
        <p:txBody>
          <a:bodyPr anchor="t"/>
          <a:lstStyle>
            <a:lvl1pPr marL="0" indent="0">
              <a:buNone/>
              <a:defRPr sz="2400" i="1" baseline="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Transitional Slide Subtitle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6300216"/>
            <a:ext cx="9143992" cy="56735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3900856" y="6327648"/>
            <a:ext cx="134228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ISO-NE INTERNAL</a:t>
            </a:r>
            <a:r>
              <a:rPr lang="en-US" sz="700" b="1" baseline="0" dirty="0" smtClean="0">
                <a:solidFill>
                  <a:schemeClr val="tx1"/>
                </a:solidFill>
              </a:rPr>
              <a:t> USE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content (L) &amp; table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8176"/>
            <a:ext cx="4038600" cy="4766738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4645152" y="1408176"/>
            <a:ext cx="4041648" cy="476707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able (L) &amp; content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408176"/>
            <a:ext cx="4038600" cy="4767072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457200" y="1408176"/>
            <a:ext cx="4041648" cy="4767406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content (L) &amp; smart art graphic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8176"/>
            <a:ext cx="4038600" cy="4763690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martArt Placeholder 8"/>
          <p:cNvSpPr>
            <a:spLocks noGrp="1"/>
          </p:cNvSpPr>
          <p:nvPr>
            <p:ph type="dgm" sz="quarter" idx="13"/>
          </p:nvPr>
        </p:nvSpPr>
        <p:spPr>
          <a:xfrm>
            <a:off x="4645152" y="1408176"/>
            <a:ext cx="4041648" cy="4764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SmartArt graphic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smart art graphic (L) &amp; content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408176"/>
            <a:ext cx="4038600" cy="4764024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martArt Placeholder 8"/>
          <p:cNvSpPr>
            <a:spLocks noGrp="1"/>
          </p:cNvSpPr>
          <p:nvPr>
            <p:ph type="dgm" sz="quarter" idx="13"/>
          </p:nvPr>
        </p:nvSpPr>
        <p:spPr>
          <a:xfrm>
            <a:off x="457200" y="1408176"/>
            <a:ext cx="4041648" cy="476435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SmartArt graphic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content (L) &amp; media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8176"/>
            <a:ext cx="4038600" cy="4763690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/>
          </p:nvPr>
        </p:nvSpPr>
        <p:spPr>
          <a:xfrm>
            <a:off x="4645152" y="1408176"/>
            <a:ext cx="4041648" cy="4764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media (L) &amp; content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408176"/>
            <a:ext cx="4038600" cy="4764024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/>
          </p:nvPr>
        </p:nvSpPr>
        <p:spPr>
          <a:xfrm>
            <a:off x="457200" y="1408176"/>
            <a:ext cx="4041648" cy="476435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content (L) &amp; clip art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8176"/>
            <a:ext cx="4038600" cy="4765696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lipArt Placeholder 8"/>
          <p:cNvSpPr>
            <a:spLocks noGrp="1"/>
          </p:cNvSpPr>
          <p:nvPr>
            <p:ph type="clipArt" sz="quarter" idx="13"/>
          </p:nvPr>
        </p:nvSpPr>
        <p:spPr>
          <a:xfrm>
            <a:off x="4645152" y="1408176"/>
            <a:ext cx="4041648" cy="4764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clip 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clip art (L) &amp; content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408176"/>
            <a:ext cx="4038600" cy="4764024"/>
          </a:xfrm>
        </p:spPr>
        <p:txBody>
          <a:bodyPr/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lipArt Placeholder 8"/>
          <p:cNvSpPr>
            <a:spLocks noGrp="1"/>
          </p:cNvSpPr>
          <p:nvPr>
            <p:ph type="clipArt" sz="quarter" idx="13"/>
          </p:nvPr>
        </p:nvSpPr>
        <p:spPr>
          <a:xfrm>
            <a:off x="457200" y="1408176"/>
            <a:ext cx="4041648" cy="476235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icon to add clip 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209801"/>
            <a:ext cx="7772400" cy="13620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cap="none" baseline="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Topic Title (36pt)</a:t>
            </a:r>
            <a:endParaRPr lang="en-US" dirty="0"/>
          </a:p>
        </p:txBody>
      </p:sp>
      <p:sp>
        <p:nvSpPr>
          <p:cNvPr id="5" name="Subtitle 1.5"/>
          <p:cNvSpPr>
            <a:spLocks noGrp="1"/>
          </p:cNvSpPr>
          <p:nvPr>
            <p:ph type="body" idx="1" hasCustomPrompt="1"/>
          </p:nvPr>
        </p:nvSpPr>
        <p:spPr>
          <a:xfrm>
            <a:off x="685800" y="3581401"/>
            <a:ext cx="7772400" cy="150018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i="1" baseline="0">
                <a:solidFill>
                  <a:srgbClr val="00000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Subtitle of Topic (optional)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706880" y="5943600"/>
            <a:ext cx="7360920" cy="387191"/>
          </a:xfrm>
          <a:prstGeom prst="roundRect">
            <a:avLst>
              <a:gd name="adj" fmla="val 8861"/>
            </a:avLst>
          </a:prstGeom>
        </p:spPr>
        <p:txBody>
          <a:bodyPr/>
          <a:lstStyle>
            <a:lvl1pPr algn="r">
              <a:defRPr i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Optional: use this for references or other footnotes (18pt 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4575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94482"/>
            <a:ext cx="381000" cy="26351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>
                <a:solidFill>
                  <a:srgbClr val="637E8E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4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ransitional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057400"/>
            <a:ext cx="7772400" cy="1362075"/>
          </a:xfrm>
        </p:spPr>
        <p:txBody>
          <a:bodyPr anchor="b"/>
          <a:lstStyle>
            <a:lvl1pPr algn="l">
              <a:defRPr sz="32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transitional slide Title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429000"/>
            <a:ext cx="7772400" cy="1500187"/>
          </a:xfrm>
        </p:spPr>
        <p:txBody>
          <a:bodyPr anchor="t"/>
          <a:lstStyle>
            <a:lvl1pPr marL="0" indent="0">
              <a:buNone/>
              <a:defRPr sz="2400" i="1" baseline="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Transitional Slide Subtitle</a:t>
            </a:r>
          </a:p>
        </p:txBody>
      </p:sp>
      <p:pic>
        <p:nvPicPr>
          <p:cNvPr id="9" name="Picture 8" descr="ISO049-PowerPoint-d1-revised-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0216"/>
            <a:ext cx="9144000" cy="56735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3900856" y="6327648"/>
            <a:ext cx="134228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ISO-NE INTERNAL</a:t>
            </a:r>
            <a:r>
              <a:rPr lang="en-US" sz="700" b="1" baseline="0" dirty="0" smtClean="0">
                <a:solidFill>
                  <a:schemeClr val="tx1"/>
                </a:solidFill>
              </a:rPr>
              <a:t> USE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65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94482"/>
            <a:ext cx="381000" cy="26351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>
                <a:solidFill>
                  <a:srgbClr val="637E8E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2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ransitional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057400"/>
            <a:ext cx="7772400" cy="1362075"/>
          </a:xfrm>
        </p:spPr>
        <p:txBody>
          <a:bodyPr anchor="b"/>
          <a:lstStyle>
            <a:lvl1pPr algn="l">
              <a:defRPr sz="32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transitional slide Title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429000"/>
            <a:ext cx="7772400" cy="1500187"/>
          </a:xfrm>
        </p:spPr>
        <p:txBody>
          <a:bodyPr anchor="t"/>
          <a:lstStyle>
            <a:lvl1pPr marL="0" indent="0">
              <a:buNone/>
              <a:defRPr sz="2400" i="1" baseline="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Transitional Slide Subtitle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6300216"/>
            <a:ext cx="9143992" cy="56735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3900856" y="6327648"/>
            <a:ext cx="134228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ISO-NE INTERNAL</a:t>
            </a:r>
            <a:r>
              <a:rPr lang="en-US" sz="700" b="1" baseline="0" dirty="0" smtClean="0">
                <a:solidFill>
                  <a:schemeClr val="tx1"/>
                </a:solidFill>
              </a:rPr>
              <a:t> USE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88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ransitional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6300216"/>
            <a:ext cx="9143992" cy="56734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3900856" y="6327648"/>
            <a:ext cx="134228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ISO-NE INTERNAL</a:t>
            </a:r>
            <a:r>
              <a:rPr lang="en-US" sz="700" b="1" baseline="0" dirty="0" smtClean="0">
                <a:solidFill>
                  <a:schemeClr val="tx1"/>
                </a:solidFill>
              </a:rPr>
              <a:t> USE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057400"/>
            <a:ext cx="7772400" cy="1362075"/>
          </a:xfrm>
        </p:spPr>
        <p:txBody>
          <a:bodyPr anchor="b"/>
          <a:lstStyle>
            <a:lvl1pPr algn="l">
              <a:defRPr sz="32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transitional slide Title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429000"/>
            <a:ext cx="7772400" cy="1500187"/>
          </a:xfrm>
        </p:spPr>
        <p:txBody>
          <a:bodyPr anchor="t"/>
          <a:lstStyle>
            <a:lvl1pPr marL="0" indent="0">
              <a:buNone/>
              <a:defRPr sz="2400" i="1" baseline="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Transitional Slide Subtitle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22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812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for more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/>
          <a:lstStyle/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twitter-icon.png">
            <a:hlinkClick r:id="rId2"/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34200" y="381000"/>
            <a:ext cx="1752600" cy="1752600"/>
          </a:xfrm>
          <a:prstGeom prst="rect">
            <a:avLst/>
          </a:prstGeom>
        </p:spPr>
      </p:pic>
      <p:pic>
        <p:nvPicPr>
          <p:cNvPr id="6" name="Picture 4" descr="ISO Newswire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381000"/>
            <a:ext cx="1752599" cy="1752600"/>
          </a:xfrm>
          <a:prstGeom prst="rect">
            <a:avLst/>
          </a:prstGeom>
          <a:noFill/>
        </p:spPr>
      </p:pic>
      <p:pic>
        <p:nvPicPr>
          <p:cNvPr id="7" name="Picture 6" descr="iso-to-go-screenshot-1.jpg">
            <a:hlinkClick r:id="rId6"/>
          </p:cNvPr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105400" y="2362200"/>
            <a:ext cx="2228850" cy="3205205"/>
          </a:xfrm>
          <a:prstGeom prst="rect">
            <a:avLst/>
          </a:prstGeom>
        </p:spPr>
      </p:pic>
      <p:pic>
        <p:nvPicPr>
          <p:cNvPr id="8" name="Picture 7" descr="iso-to-go-screenshot-6.jpg">
            <a:hlinkClick r:id="rId6"/>
          </p:cNvPr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324600" y="2971800"/>
            <a:ext cx="2228850" cy="3205205"/>
          </a:xfrm>
          <a:prstGeom prst="rect">
            <a:avLst/>
          </a:prstGeom>
        </p:spPr>
      </p:pic>
      <p:pic>
        <p:nvPicPr>
          <p:cNvPr id="9" name="Picture 8" descr="google-play-badge.png">
            <a:hlinkClick r:id="rId9"/>
          </p:cNvPr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1066800" y="5619750"/>
            <a:ext cx="1238250" cy="409575"/>
          </a:xfrm>
          <a:prstGeom prst="rect">
            <a:avLst/>
          </a:prstGeom>
        </p:spPr>
      </p:pic>
      <p:pic>
        <p:nvPicPr>
          <p:cNvPr id="10" name="Picture 9" descr="app-store-badge.png">
            <a:hlinkClick r:id="rId11"/>
          </p:cNvPr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2667000" y="5619750"/>
            <a:ext cx="1276350" cy="40957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57200" y="1457325"/>
            <a:ext cx="4495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Subscribe to the </a:t>
            </a:r>
            <a:r>
              <a:rPr lang="en-US" sz="2000" b="1" i="1" dirty="0" smtClean="0">
                <a:solidFill>
                  <a:srgbClr val="000000"/>
                </a:solidFill>
              </a:rPr>
              <a:t>ISO Newswire</a:t>
            </a:r>
            <a:endParaRPr lang="en-US" sz="1400" b="1" i="0" dirty="0" smtClean="0">
              <a:solidFill>
                <a:srgbClr val="000000"/>
              </a:solidFill>
            </a:endParaRPr>
          </a:p>
          <a:p>
            <a:pPr marL="742950" lvl="1" indent="-285750" algn="l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</a:pPr>
            <a:r>
              <a:rPr lang="en-US" sz="1400" i="1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13"/>
              </a:rPr>
              <a:t>ISO Newswire</a:t>
            </a:r>
            <a:r>
              <a:rPr lang="en-US" sz="1400" i="1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is your source for regular news about ISO New England and the wholesale electricity industry within the six-state region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Log on to </a:t>
            </a:r>
            <a:r>
              <a:rPr lang="en-US" sz="2000" b="1" dirty="0" smtClean="0">
                <a:solidFill>
                  <a:srgbClr val="000000"/>
                </a:solidFill>
              </a:rPr>
              <a:t>ISO Express </a:t>
            </a:r>
          </a:p>
          <a:p>
            <a:pPr marL="742950" lvl="1" indent="-285750" algn="l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</a:pPr>
            <a:r>
              <a:rPr lang="en-US" sz="1400" i="1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14"/>
              </a:rPr>
              <a:t>ISO Express</a:t>
            </a:r>
            <a:r>
              <a:rPr lang="en-US" sz="1400" i="1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provides real-time data on New England’s wholesale electricity markets and power system operations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Follow the ISO on </a:t>
            </a:r>
            <a:r>
              <a:rPr lang="en-US" sz="2000" b="1" dirty="0" smtClean="0">
                <a:solidFill>
                  <a:srgbClr val="000000"/>
                </a:solidFill>
              </a:rPr>
              <a:t>Twitter</a:t>
            </a:r>
          </a:p>
          <a:p>
            <a:pPr marL="742950" lvl="1" indent="-285750" algn="l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</a:pPr>
            <a:r>
              <a:rPr lang="en-US" sz="1400" i="1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15"/>
              </a:rPr>
              <a:t>@</a:t>
            </a:r>
            <a:r>
              <a:rPr lang="en-US" sz="1400" i="1" kern="1200" baseline="0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15"/>
              </a:rPr>
              <a:t>isonewengland</a:t>
            </a:r>
            <a:endParaRPr lang="en-US" sz="1400" i="1" kern="1200" baseline="0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Download the </a:t>
            </a:r>
            <a:r>
              <a:rPr lang="en-US" sz="2000" b="1" dirty="0" smtClean="0">
                <a:solidFill>
                  <a:srgbClr val="000000"/>
                </a:solidFill>
              </a:rPr>
              <a:t>ISO to Go App</a:t>
            </a:r>
          </a:p>
          <a:p>
            <a:pPr marL="742950" lvl="1" indent="-285750" algn="l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</a:pPr>
            <a:r>
              <a:rPr lang="en-US" sz="1400" i="1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6"/>
              </a:rPr>
              <a:t>ISO to Go</a:t>
            </a:r>
            <a:r>
              <a:rPr lang="en-US" sz="1400" i="1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is a free mobile application that puts real-time wholesale electricity pricing and power grid information in the palm of your hand </a:t>
            </a:r>
          </a:p>
          <a:p>
            <a:pPr lvl="1"/>
            <a:endParaRPr lang="en-US" dirty="0" smtClean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57200" y="358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+mj-lt"/>
              </a:rPr>
              <a:t>For More Information…</a:t>
            </a:r>
            <a:endParaRPr lang="en-US" sz="32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713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12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6290650"/>
            <a:ext cx="9143992" cy="56735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65882"/>
            <a:ext cx="381000" cy="26351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86200" y="6329045"/>
            <a:ext cx="1342288" cy="2452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ISO-NE PUBLIC</a:t>
            </a:r>
          </a:p>
          <a:p>
            <a:pPr algn="ctr"/>
            <a:r>
              <a:rPr lang="en-US" sz="700" b="1" baseline="0" dirty="0" smtClean="0">
                <a:solidFill>
                  <a:srgbClr val="FF0000"/>
                </a:solidFill>
              </a:rPr>
              <a:t> </a:t>
            </a:r>
            <a:endParaRPr lang="en-US" sz="700" b="1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83" r:id="rId2"/>
    <p:sldLayoutId id="2147483714" r:id="rId3"/>
    <p:sldLayoutId id="2147483715" r:id="rId4"/>
    <p:sldLayoutId id="2147483716" r:id="rId5"/>
    <p:sldLayoutId id="2147483675" r:id="rId6"/>
    <p:sldLayoutId id="2147483650" r:id="rId7"/>
    <p:sldLayoutId id="2147483664" r:id="rId8"/>
    <p:sldLayoutId id="2147483720" r:id="rId9"/>
    <p:sldLayoutId id="2147483684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17" r:id="rId2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Font typeface="Arial" pitchFamily="34" charset="0"/>
        <a:buChar char="–"/>
        <a:defRPr sz="2000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Font typeface="Arial" pitchFamily="34" charset="0"/>
        <a:buChar char="–"/>
        <a:defRPr sz="1600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Font typeface="Arial" pitchFamily="34" charset="0"/>
        <a:buChar char="»"/>
        <a:defRPr sz="1600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8176"/>
            <a:ext cx="8229600" cy="4694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94482"/>
            <a:ext cx="381000" cy="26351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>
                <a:solidFill>
                  <a:srgbClr val="637E8E"/>
                </a:solidFill>
              </a:defRPr>
            </a:lvl1pPr>
          </a:lstStyle>
          <a:p>
            <a:fld id="{10C7F894-2A36-495D-AB7C-1055F7AC0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00856" y="6705600"/>
            <a:ext cx="134228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ISO-NE INTERNAL USE</a:t>
            </a:r>
            <a:endParaRPr lang="en-US" sz="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4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Font typeface="Arial" pitchFamily="34" charset="0"/>
        <a:buChar char="–"/>
        <a:defRPr sz="2000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Font typeface="Arial" pitchFamily="34" charset="0"/>
        <a:buChar char="–"/>
        <a:defRPr sz="1600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Font typeface="Arial" pitchFamily="34" charset="0"/>
        <a:buChar char="»"/>
        <a:defRPr sz="1600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April 12, 2017- Westborough, 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Ryan McCarthy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ISO-NE Market Development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FTR </a:t>
            </a:r>
            <a:r>
              <a:rPr lang="en-US" dirty="0" smtClean="0"/>
              <a:t>Balance of Planning Period Auction Modifications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894-2A36-495D-AB7C-1055F7AC0F9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72128"/>
              </p:ext>
            </p:extLst>
          </p:nvPr>
        </p:nvGraphicFramePr>
        <p:xfrm>
          <a:off x="457200" y="533400"/>
          <a:ext cx="8077200" cy="1227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600200"/>
              </a:tblGrid>
              <a:tr h="5048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Project Title:</a:t>
                      </a:r>
                      <a:r>
                        <a:rPr lang="en-US" sz="2400" baseline="0" dirty="0" smtClean="0"/>
                        <a:t> FTR Balance of Panning Period Auction Modifications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dirty="0" smtClean="0"/>
                        <a:t>WMPP ID: </a:t>
                      </a: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04050">
                <a:tc gridSpan="2">
                  <a:txBody>
                    <a:bodyPr/>
                    <a:lstStyle/>
                    <a:p>
                      <a:r>
                        <a:rPr lang="en-US" sz="1600" b="1" dirty="0" smtClean="0"/>
                        <a:t>Proposed Effective Date: </a:t>
                      </a:r>
                      <a:r>
                        <a:rPr lang="en-US" sz="1600" b="1" dirty="0" smtClean="0">
                          <a:solidFill>
                            <a:srgbClr val="F59446"/>
                          </a:solidFill>
                        </a:rPr>
                        <a:t>September 2017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Placeholder 4"/>
          <p:cNvSpPr txBox="1">
            <a:spLocks/>
          </p:cNvSpPr>
          <p:nvPr/>
        </p:nvSpPr>
        <p:spPr>
          <a:xfrm>
            <a:off x="457200" y="18288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  <a:defRPr sz="2000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800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  <a:defRPr sz="1600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»"/>
              <a:defRPr sz="1600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project focuses on the topology used in the Balance of Planning Period (BoPP) auctions and the </a:t>
            </a:r>
            <a:r>
              <a:rPr lang="en-US" dirty="0" smtClean="0"/>
              <a:t>publication </a:t>
            </a:r>
            <a:r>
              <a:rPr lang="en-US" dirty="0"/>
              <a:t>of disaggregated </a:t>
            </a:r>
            <a:r>
              <a:rPr lang="en-US" dirty="0" smtClean="0"/>
              <a:t>participant-level </a:t>
            </a:r>
            <a:r>
              <a:rPr lang="en-US" dirty="0"/>
              <a:t>information</a:t>
            </a:r>
          </a:p>
          <a:p>
            <a:r>
              <a:rPr lang="en-US" dirty="0"/>
              <a:t>This is the </a:t>
            </a:r>
            <a:r>
              <a:rPr lang="en-US" dirty="0" smtClean="0"/>
              <a:t>first meeting </a:t>
            </a:r>
            <a:r>
              <a:rPr lang="en-US" dirty="0"/>
              <a:t>with the NEPOOL Markets Committee to </a:t>
            </a:r>
            <a:r>
              <a:rPr lang="en-US" dirty="0" smtClean="0"/>
              <a:t>discuss the project scope and minor design changes</a:t>
            </a:r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314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Minor modifications are required to the accepted BoPP topology rules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57200" y="1600200"/>
            <a:ext cx="8229600" cy="441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original FTR Balance of Planning Period (BoPP) auction language required the ISO to “utilize </a:t>
            </a:r>
            <a:r>
              <a:rPr lang="en-US" b="1" dirty="0"/>
              <a:t>the same base network topology</a:t>
            </a:r>
            <a:r>
              <a:rPr lang="en-US" dirty="0"/>
              <a:t> and transmission operating limits as used in the annual FTR </a:t>
            </a:r>
            <a:r>
              <a:rPr lang="en-US" dirty="0" smtClean="0"/>
              <a:t>Auction”</a:t>
            </a:r>
          </a:p>
          <a:p>
            <a:r>
              <a:rPr lang="en-US" dirty="0" smtClean="0"/>
              <a:t>The proposed changes would use the most recent network model available as of the FTR assumptions posting</a:t>
            </a:r>
          </a:p>
          <a:p>
            <a:pPr lvl="1"/>
            <a:r>
              <a:rPr lang="en-US" dirty="0" smtClean="0"/>
              <a:t>Using the most current network model for BoPP auctions is consistent with the current monthly auction approach</a:t>
            </a:r>
          </a:p>
          <a:p>
            <a:r>
              <a:rPr lang="en-US" dirty="0" smtClean="0"/>
              <a:t>No changes are proposed for the </a:t>
            </a:r>
            <a:r>
              <a:rPr lang="en-US" dirty="0"/>
              <a:t>annual or monthly FTR auctions</a:t>
            </a:r>
          </a:p>
          <a:p>
            <a:r>
              <a:rPr lang="en-US" dirty="0" smtClean="0"/>
              <a:t>The proposed effective date for the changes is September, 2017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894-2A36-495D-AB7C-1055F7AC0F9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894-2A36-495D-AB7C-1055F7AC0F9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ISO publishes </a:t>
            </a:r>
            <a:r>
              <a:rPr lang="en-US" dirty="0" smtClean="0"/>
              <a:t>disaggregated, participant-level,  </a:t>
            </a:r>
            <a:r>
              <a:rPr lang="en-US" dirty="0"/>
              <a:t>FTR auction information after each auction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BoPP auction design enables participants to bid on a given FTR path </a:t>
            </a:r>
            <a:r>
              <a:rPr lang="en-US" dirty="0"/>
              <a:t>multiple </a:t>
            </a:r>
            <a:r>
              <a:rPr lang="en-US" dirty="0" smtClean="0"/>
              <a:t>times before the settlement month.</a:t>
            </a:r>
          </a:p>
          <a:p>
            <a:pPr lvl="1"/>
            <a:r>
              <a:rPr lang="en-US" dirty="0" smtClean="0"/>
              <a:t>Monthly auction vintages will be available each auction period up to the stated delivery month of the FTR</a:t>
            </a:r>
          </a:p>
          <a:p>
            <a:r>
              <a:rPr lang="en-US" dirty="0" smtClean="0"/>
              <a:t>After each FTR auction is held the ISO publishes the results of each auction and detail:</a:t>
            </a:r>
          </a:p>
          <a:p>
            <a:pPr lvl="1"/>
            <a:r>
              <a:rPr lang="en-US" dirty="0" smtClean="0"/>
              <a:t>Unmasked participant awards by FTR path</a:t>
            </a:r>
          </a:p>
          <a:p>
            <a:pPr lvl="1"/>
            <a:r>
              <a:rPr lang="en-US" dirty="0" smtClean="0"/>
              <a:t>Unmasked participant bid segments</a:t>
            </a:r>
          </a:p>
          <a:p>
            <a:pPr lvl="1"/>
            <a:r>
              <a:rPr lang="en-US" dirty="0" smtClean="0"/>
              <a:t>Unmasked participant level FTR path clearing prices</a:t>
            </a:r>
          </a:p>
          <a:p>
            <a:pPr lvl="1"/>
            <a:r>
              <a:rPr lang="en-US" dirty="0"/>
              <a:t>Masked FTR bid stacks – cleared and </a:t>
            </a:r>
            <a:r>
              <a:rPr lang="en-US" dirty="0" smtClean="0"/>
              <a:t>denied.</a:t>
            </a:r>
            <a:endParaRPr lang="en-US" dirty="0"/>
          </a:p>
          <a:p>
            <a:r>
              <a:rPr lang="en-US" dirty="0" smtClean="0"/>
              <a:t>Disaggregated FTR auction information, </a:t>
            </a:r>
            <a:r>
              <a:rPr lang="en-US" dirty="0"/>
              <a:t>both masked and unmasked,  </a:t>
            </a:r>
            <a:r>
              <a:rPr lang="en-US" dirty="0" smtClean="0"/>
              <a:t>can be used to </a:t>
            </a:r>
            <a:r>
              <a:rPr lang="en-US" dirty="0"/>
              <a:t>facilitate explicit and tacit </a:t>
            </a:r>
            <a:r>
              <a:rPr lang="en-US" dirty="0" smtClean="0"/>
              <a:t>coordinated bidding strategies which could suppress auction competiveness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503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894-2A36-495D-AB7C-1055F7AC0F9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Redacting disaggregated auction information improves the competiveness of FTR auctions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ISO proposal would redact the public release of all disaggregated participant level information: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Participant-level awards</a:t>
            </a:r>
          </a:p>
          <a:p>
            <a:pPr lvl="2"/>
            <a:r>
              <a:rPr lang="en-US" dirty="0"/>
              <a:t>Cleared FTR bid segments (MW </a:t>
            </a:r>
            <a:r>
              <a:rPr lang="en-US" dirty="0" smtClean="0"/>
              <a:t>Qty.)</a:t>
            </a:r>
            <a:endParaRPr lang="en-US" dirty="0"/>
          </a:p>
          <a:p>
            <a:pPr lvl="2"/>
            <a:r>
              <a:rPr lang="en-US" dirty="0"/>
              <a:t>Participated FTR Path</a:t>
            </a:r>
          </a:p>
          <a:p>
            <a:pPr lvl="2"/>
            <a:r>
              <a:rPr lang="en-US" dirty="0"/>
              <a:t>FTR offered/bid Price </a:t>
            </a:r>
          </a:p>
          <a:p>
            <a:pPr lvl="1"/>
            <a:r>
              <a:rPr lang="en-US" dirty="0" smtClean="0"/>
              <a:t>Full Participant-level bid stacks</a:t>
            </a:r>
          </a:p>
          <a:p>
            <a:pPr lvl="2"/>
            <a:r>
              <a:rPr lang="en-US" dirty="0" smtClean="0"/>
              <a:t>Participant level cleared bid segments</a:t>
            </a:r>
          </a:p>
          <a:p>
            <a:pPr lvl="2"/>
            <a:r>
              <a:rPr lang="en-US" dirty="0" smtClean="0"/>
              <a:t>Participant level rejected bids segments</a:t>
            </a:r>
          </a:p>
          <a:p>
            <a:pPr lvl="2"/>
            <a:r>
              <a:rPr lang="en-US" dirty="0" smtClean="0"/>
              <a:t>Participant level bid quantities</a:t>
            </a:r>
          </a:p>
          <a:p>
            <a:pPr lvl="2"/>
            <a:r>
              <a:rPr lang="en-US" dirty="0" smtClean="0"/>
              <a:t>Participant level bid prices</a:t>
            </a:r>
            <a:endParaRPr lang="en-US" dirty="0"/>
          </a:p>
          <a:p>
            <a:r>
              <a:rPr lang="en-US" dirty="0" smtClean="0"/>
              <a:t>The ISO will continue to publish publicly: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inding constraints file with marginal value and contingency identified</a:t>
            </a:r>
          </a:p>
          <a:p>
            <a:pPr lvl="1"/>
            <a:r>
              <a:rPr lang="en-US" dirty="0" smtClean="0"/>
              <a:t>Interface limits</a:t>
            </a:r>
          </a:p>
          <a:p>
            <a:pPr lvl="1"/>
            <a:r>
              <a:rPr lang="en-US" dirty="0" smtClean="0"/>
              <a:t>Nodal clearing prices report</a:t>
            </a:r>
          </a:p>
          <a:p>
            <a:r>
              <a:rPr lang="en-US" dirty="0"/>
              <a:t>Participants will continue to see </a:t>
            </a:r>
            <a:r>
              <a:rPr lang="en-US" i="1" u="sng" dirty="0"/>
              <a:t>their</a:t>
            </a:r>
            <a:r>
              <a:rPr lang="en-US" dirty="0"/>
              <a:t> FTR awards and cleared FTR prices in eFTR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795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894-2A36-495D-AB7C-1055F7AC0F9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Proposed changes will enable implementation of BoPP auction rules for later this year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proposed effective date for these changes is September 2017</a:t>
            </a:r>
          </a:p>
          <a:p>
            <a:r>
              <a:rPr lang="en-US" dirty="0" smtClean="0"/>
              <a:t>Stakeholder Schedule</a:t>
            </a:r>
          </a:p>
          <a:p>
            <a:pPr lvl="1"/>
            <a:r>
              <a:rPr lang="en-US" dirty="0" smtClean="0"/>
              <a:t>April 2017 – Introduction</a:t>
            </a:r>
          </a:p>
          <a:p>
            <a:pPr lvl="1"/>
            <a:r>
              <a:rPr lang="en-US" dirty="0" smtClean="0"/>
              <a:t>May 2017 – Continued discussions and redline presentation</a:t>
            </a:r>
          </a:p>
          <a:p>
            <a:pPr lvl="1"/>
            <a:r>
              <a:rPr lang="en-US" dirty="0" smtClean="0"/>
              <a:t>June 2017 – Request Markets Committee vote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406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20th-PPT-Template-Internal Use-02012017">
  <a:themeElements>
    <a:clrScheme name="ISO-NE">
      <a:dk1>
        <a:srgbClr val="62777F"/>
      </a:dk1>
      <a:lt1>
        <a:srgbClr val="FFFFFF"/>
      </a:lt1>
      <a:dk2>
        <a:srgbClr val="1E6A9A"/>
      </a:dk2>
      <a:lt2>
        <a:srgbClr val="6DCFF6"/>
      </a:lt2>
      <a:accent1>
        <a:srgbClr val="1795D2"/>
      </a:accent1>
      <a:accent2>
        <a:srgbClr val="8555A1"/>
      </a:accent2>
      <a:accent3>
        <a:srgbClr val="77BD2A"/>
      </a:accent3>
      <a:accent4>
        <a:srgbClr val="FBB92F"/>
      </a:accent4>
      <a:accent5>
        <a:srgbClr val="F68920"/>
      </a:accent5>
      <a:accent6>
        <a:srgbClr val="EC1F25"/>
      </a:accent6>
      <a:hlink>
        <a:srgbClr val="1795D2"/>
      </a:hlink>
      <a:folHlink>
        <a:srgbClr val="8555A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ISO-NE">
      <a:dk1>
        <a:srgbClr val="62777F"/>
      </a:dk1>
      <a:lt1>
        <a:srgbClr val="FFFFFF"/>
      </a:lt1>
      <a:dk2>
        <a:srgbClr val="1E6A9A"/>
      </a:dk2>
      <a:lt2>
        <a:srgbClr val="6DCFF6"/>
      </a:lt2>
      <a:accent1>
        <a:srgbClr val="1795D2"/>
      </a:accent1>
      <a:accent2>
        <a:srgbClr val="8555A1"/>
      </a:accent2>
      <a:accent3>
        <a:srgbClr val="77BD2A"/>
      </a:accent3>
      <a:accent4>
        <a:srgbClr val="FBB92F"/>
      </a:accent4>
      <a:accent5>
        <a:srgbClr val="F68920"/>
      </a:accent5>
      <a:accent6>
        <a:srgbClr val="EC1F25"/>
      </a:accent6>
      <a:hlink>
        <a:srgbClr val="1795D2"/>
      </a:hlink>
      <a:folHlink>
        <a:srgbClr val="8555A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20th-PPT-Template-Internal Use-02012017</Template>
  <TotalTime>0</TotalTime>
  <Words>454</Words>
  <Application>Microsoft Office PowerPoint</Application>
  <PresentationFormat>On-screen Show (4:3)</PresentationFormat>
  <Paragraphs>57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20th-PPT-Template-Internal Use-02012017</vt:lpstr>
      <vt:lpstr>blank</vt:lpstr>
      <vt:lpstr>PowerPoint Presentation</vt:lpstr>
      <vt:lpstr>PowerPoint Presentation</vt:lpstr>
      <vt:lpstr>Minor modifications are required to the accepted BoPP topology rules</vt:lpstr>
      <vt:lpstr>ISO publishes disaggregated, participant-level,  FTR auction information after each auction</vt:lpstr>
      <vt:lpstr>Redacting disaggregated auction information improves the competiveness of FTR auctions</vt:lpstr>
      <vt:lpstr>Proposed changes will enable implementation of BoPP auction rules for later this year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2017-04-06T14:55:15Z</dcterms:created>
  <dcterms:modified xsi:type="dcterms:W3CDTF">2017-04-06T20:46:50Z</dcterms:modified>
</cp:coreProperties>
</file>