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708" r:id="rId2"/>
  </p:sldMasterIdLst>
  <p:notesMasterIdLst>
    <p:notesMasterId r:id="rId9"/>
  </p:notesMasterIdLst>
  <p:handoutMasterIdLst>
    <p:handoutMasterId r:id="rId10"/>
  </p:handoutMasterIdLst>
  <p:sldIdLst>
    <p:sldId id="275" r:id="rId3"/>
    <p:sldId id="376" r:id="rId4"/>
    <p:sldId id="401" r:id="rId5"/>
    <p:sldId id="374" r:id="rId6"/>
    <p:sldId id="375" r:id="rId7"/>
    <p:sldId id="367" r:id="rId8"/>
  </p:sldIdLst>
  <p:sldSz cx="9144000" cy="6858000" type="screen4x3"/>
  <p:notesSz cx="6950075" cy="9236075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2777F"/>
    <a:srgbClr val="FBB92F"/>
    <a:srgbClr val="EC1F25"/>
    <a:srgbClr val="77BD2A"/>
    <a:srgbClr val="6FA943"/>
    <a:srgbClr val="B9D257"/>
    <a:srgbClr val="F68920"/>
    <a:srgbClr val="8555A1"/>
    <a:srgbClr val="1E6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11" autoAdjust="0"/>
    <p:restoredTop sz="94662" autoAdjust="0"/>
  </p:normalViewPr>
  <p:slideViewPr>
    <p:cSldViewPr>
      <p:cViewPr varScale="1">
        <p:scale>
          <a:sx n="77" d="100"/>
          <a:sy n="77" d="100"/>
        </p:scale>
        <p:origin x="-18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6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70" y="0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3/7/2018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9" tIns="46239" rIns="92479" bIns="46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79" tIns="46239" rIns="92479" bIns="4623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70" y="8772668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6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36770" y="8772670"/>
            <a:ext cx="3011699" cy="461804"/>
          </a:xfrm>
          <a:prstGeom prst="rect">
            <a:avLst/>
          </a:prstGeom>
        </p:spPr>
        <p:txBody>
          <a:bodyPr lIns="90753" tIns="45378" rIns="90753" bIns="45378"/>
          <a:lstStyle/>
          <a:p>
            <a:fld id="{530677A1-BB48-42A6-9D40-5F3F87EA9D2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13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/>
              <a:t>Title of Presentation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rgbClr val="637E8E"/>
                </a:solidFill>
              </a:rPr>
              <a:t>ISO-NE INTERNAL USE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ISO-NE PUBLIC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transitional slide Title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2209801"/>
            <a:ext cx="7772400" cy="13620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 cap="none" baseline="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Topic Title (36pt)</a:t>
            </a:r>
          </a:p>
        </p:txBody>
      </p:sp>
      <p:sp>
        <p:nvSpPr>
          <p:cNvPr id="5" name="Subtitle 1.5"/>
          <p:cNvSpPr>
            <a:spLocks noGrp="1"/>
          </p:cNvSpPr>
          <p:nvPr>
            <p:ph type="body" idx="1" hasCustomPrompt="1"/>
          </p:nvPr>
        </p:nvSpPr>
        <p:spPr>
          <a:xfrm>
            <a:off x="685800" y="3581401"/>
            <a:ext cx="7772400" cy="150018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Subtitle of Topic (optional)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1706880" y="5943600"/>
            <a:ext cx="7360920" cy="387191"/>
          </a:xfrm>
          <a:prstGeom prst="roundRect">
            <a:avLst>
              <a:gd name="adj" fmla="val 8861"/>
            </a:avLst>
          </a:prstGeom>
        </p:spPr>
        <p:txBody>
          <a:bodyPr/>
          <a:lstStyle>
            <a:lvl1pPr algn="r">
              <a:defRPr i="1"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534400" y="6365882"/>
            <a:ext cx="381000" cy="26351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4575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>
                <a:solidFill>
                  <a:srgbClr val="000000"/>
                </a:solidFill>
              </a:rPr>
              <a:t>Click the </a:t>
            </a:r>
            <a:r>
              <a:rPr lang="en-US" sz="1400" b="1" i="1" dirty="0">
                <a:solidFill>
                  <a:srgbClr val="000000"/>
                </a:solidFill>
              </a:rPr>
              <a:t>View</a:t>
            </a:r>
            <a:r>
              <a:rPr lang="en-US" sz="1400" dirty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>
                <a:solidFill>
                  <a:srgbClr val="000000"/>
                </a:solidFill>
              </a:rPr>
              <a:t>Click the </a:t>
            </a:r>
            <a:r>
              <a:rPr lang="en-US" sz="1400" b="1" i="1" dirty="0">
                <a:solidFill>
                  <a:srgbClr val="000000"/>
                </a:solidFill>
              </a:rPr>
              <a:t>Slide Master </a:t>
            </a:r>
            <a:r>
              <a:rPr lang="en-US" sz="1400" dirty="0">
                <a:solidFill>
                  <a:srgbClr val="000000"/>
                </a:solidFill>
              </a:rPr>
              <a:t>button</a:t>
            </a: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>
                <a:solidFill>
                  <a:srgbClr val="000000"/>
                </a:solidFill>
              </a:rPr>
              <a:t>In the left-hand pane scroll up to the first and largest of the slides</a:t>
            </a: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>
                <a:solidFill>
                  <a:srgbClr val="000000"/>
                </a:solidFill>
              </a:rPr>
              <a:t>ISO-NE PUBLIC</a:t>
            </a:r>
            <a:r>
              <a:rPr lang="en-US" sz="1600" dirty="0">
                <a:solidFill>
                  <a:srgbClr val="000000"/>
                </a:solidFill>
              </a:rPr>
              <a:t>. If at any point you need to change the label within the footer: </a:t>
            </a: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>
                <a:solidFill>
                  <a:srgbClr val="000000"/>
                </a:solidFill>
              </a:rPr>
              <a:t>On the </a:t>
            </a:r>
            <a:r>
              <a:rPr lang="en-US" sz="1400" i="1" dirty="0">
                <a:solidFill>
                  <a:srgbClr val="000000"/>
                </a:solidFill>
              </a:rPr>
              <a:t>Slide Maste</a:t>
            </a:r>
            <a:r>
              <a:rPr lang="en-US" sz="1400" dirty="0">
                <a:solidFill>
                  <a:srgbClr val="000000"/>
                </a:solidFill>
              </a:rPr>
              <a:t>r ribbon, click</a:t>
            </a:r>
            <a:r>
              <a:rPr lang="en-US" sz="1400" baseline="0" dirty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This template</a:t>
            </a:r>
            <a:r>
              <a:rPr lang="en-US" sz="1600" baseline="0" dirty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>
              <a:solidFill>
                <a:srgbClr val="000000"/>
              </a:solidFill>
            </a:endParaRPr>
          </a:p>
          <a:p>
            <a:r>
              <a:rPr lang="en-US" sz="1400" baseline="0" dirty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>
                <a:solidFill>
                  <a:srgbClr val="000000"/>
                </a:solidFill>
              </a:rPr>
              <a:t>slide</a:t>
            </a:r>
            <a:r>
              <a:rPr lang="en-US" sz="1400" baseline="0" dirty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>
                <a:solidFill>
                  <a:srgbClr val="000000"/>
                </a:solidFill>
              </a:rPr>
              <a:t>Home</a:t>
            </a:r>
            <a:r>
              <a:rPr lang="en-US" sz="1400" baseline="0" dirty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>
                <a:solidFill>
                  <a:srgbClr val="000000"/>
                </a:solidFill>
              </a:rPr>
              <a:t>Click the </a:t>
            </a:r>
            <a:r>
              <a:rPr lang="en-US" sz="1400" b="1" i="1" dirty="0">
                <a:solidFill>
                  <a:srgbClr val="000000"/>
                </a:solidFill>
              </a:rPr>
              <a:t>Layout</a:t>
            </a:r>
            <a:r>
              <a:rPr lang="en-US" sz="1400" dirty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>
                <a:solidFill>
                  <a:srgbClr val="000000"/>
                </a:solidFill>
              </a:rPr>
              <a:t>From</a:t>
            </a:r>
            <a:r>
              <a:rPr lang="en-US" sz="1400" baseline="0" dirty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>
                <a:solidFill>
                  <a:srgbClr val="000000"/>
                </a:solidFill>
              </a:rPr>
              <a:t>desired layout</a:t>
            </a:r>
            <a:r>
              <a:rPr lang="en-US" sz="1400" baseline="0" dirty="0">
                <a:solidFill>
                  <a:srgbClr val="000000"/>
                </a:solidFill>
              </a:rPr>
              <a:t>.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Note:</a:t>
            </a:r>
            <a:r>
              <a:rPr lang="en-US" sz="1600" baseline="0" dirty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426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transitional slide Title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ISO-NE PUBLIC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659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4758268" y="125581"/>
            <a:ext cx="42672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4851402" y="152400"/>
            <a:ext cx="4097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This template contains approved font</a:t>
            </a:r>
            <a:r>
              <a:rPr lang="en-US" sz="1800" baseline="0" dirty="0">
                <a:solidFill>
                  <a:srgbClr val="000000"/>
                </a:solidFill>
              </a:rPr>
              <a:t> size and style which will be automatically applied. 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 userDrawn="1"/>
        </p:nvSpPr>
        <p:spPr>
          <a:xfrm>
            <a:off x="4969937" y="11430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>
                <a:solidFill>
                  <a:srgbClr val="000000"/>
                </a:solidFill>
              </a:rPr>
              <a:t>Content Title/Bullet 1 – Calibri 24</a:t>
            </a:r>
            <a:endParaRPr lang="en-US" baseline="0" dirty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>
                <a:solidFill>
                  <a:srgbClr val="000000"/>
                </a:solidFill>
              </a:rPr>
              <a:t>Content Text/Bullet 2 – Calibri 20</a:t>
            </a:r>
            <a:endParaRPr lang="en-US" baseline="0" dirty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>
                <a:solidFill>
                  <a:srgbClr val="000000"/>
                </a:solidFill>
              </a:rPr>
              <a:t>Bullet 4 &amp; Bullet 5 – Calibri 16</a:t>
            </a:r>
            <a:endParaRPr lang="en-US" baseline="0" dirty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4876800" y="3581400"/>
            <a:ext cx="419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800" b="0" baseline="0" dirty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800" b="0" dirty="0">
              <a:solidFill>
                <a:srgbClr val="000000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RGB Value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rgbClr val="000000"/>
                          </a:solidFill>
                        </a:rPr>
                        <a:t>0.0.0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2839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>
          <a:xfrm>
            <a:off x="169863" y="6009431"/>
            <a:ext cx="8793161" cy="227858"/>
          </a:xfrm>
          <a:prstGeom prst="roundRect">
            <a:avLst>
              <a:gd name="adj" fmla="val 0"/>
            </a:avLst>
          </a:prstGeom>
        </p:spPr>
        <p:txBody>
          <a:bodyPr/>
          <a:lstStyle/>
          <a:p>
            <a:endParaRPr dirty="0">
              <a:solidFill>
                <a:srgbClr val="000000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F6FE54C-330D-4F78-ABBB-4309360A2FCC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168275" y="696913"/>
            <a:ext cx="8794750" cy="546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0120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948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ISO-NE PUBLIC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transitional slide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488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ISO-NE PUBLIC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transitional slide 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52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Subscribe to the </a:t>
            </a:r>
            <a:r>
              <a:rPr lang="en-US" sz="2000" b="1" i="1" dirty="0">
                <a:solidFill>
                  <a:srgbClr val="000000"/>
                </a:solidFill>
              </a:rPr>
              <a:t>ISO Newswire</a:t>
            </a:r>
            <a:endParaRPr lang="en-US" sz="1400" b="1" i="0" dirty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Log on to </a:t>
            </a:r>
            <a:r>
              <a:rPr lang="en-US" sz="2000" b="1" dirty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Follow the ISO on </a:t>
            </a:r>
            <a:r>
              <a:rPr lang="en-US" sz="2000" b="1" dirty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</a:t>
            </a:r>
            <a:r>
              <a:rPr lang="en-US" sz="1400" i="1" kern="1200" baseline="0" dirty="0" err="1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isonewengland</a:t>
            </a:r>
            <a:endParaRPr lang="en-US" sz="1400" i="1" kern="1200" baseline="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Download the </a:t>
            </a:r>
            <a:r>
              <a:rPr lang="en-US" sz="2000" b="1" dirty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+mj-lt"/>
              </a:rPr>
              <a:t>For More Information…</a:t>
            </a:r>
          </a:p>
        </p:txBody>
      </p:sp>
    </p:spTree>
    <p:extLst>
      <p:ext uri="{BB962C8B-B14F-4D97-AF65-F5344CB8AC3E}">
        <p14:creationId xmlns:p14="http://schemas.microsoft.com/office/powerpoint/2010/main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ISO-NE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7" r:id="rId28"/>
    <p:sldLayoutId id="2147483718" r:id="rId29"/>
    <p:sldLayoutId id="2147483719" r:id="rId30"/>
    <p:sldLayoutId id="2147483721" r:id="rId3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chemeClr val="tx1"/>
                </a:solidFill>
              </a:rPr>
              <a:t>ISO-NE PUBLIC</a:t>
            </a:r>
          </a:p>
        </p:txBody>
      </p:sp>
    </p:spTree>
    <p:extLst>
      <p:ext uri="{BB962C8B-B14F-4D97-AF65-F5344CB8AC3E}">
        <p14:creationId xmlns:p14="http://schemas.microsoft.com/office/powerpoint/2010/main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March </a:t>
            </a:r>
            <a:r>
              <a:rPr lang="en-US" smtClean="0"/>
              <a:t>14</a:t>
            </a:r>
            <a:r>
              <a:rPr lang="en-US" dirty="0" smtClean="0"/>
              <a:t>, 2018 | </a:t>
            </a:r>
            <a:r>
              <a:rPr lang="en-US" dirty="0" err="1" smtClean="0"/>
              <a:t>milford</a:t>
            </a:r>
            <a:r>
              <a:rPr lang="en-US" dirty="0" smtClean="0"/>
              <a:t>, MA 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Carissa P. Sedlacek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(413) 540-4234 | Csedlacek@iso-ne.com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3289002" y="3475680"/>
            <a:ext cx="5550198" cy="867720"/>
          </a:xfrm>
        </p:spPr>
        <p:txBody>
          <a:bodyPr>
            <a:normAutofit/>
          </a:bodyPr>
          <a:lstStyle/>
          <a:p>
            <a:r>
              <a:rPr lang="en-US" dirty="0"/>
              <a:t>Overview of </a:t>
            </a:r>
            <a:r>
              <a:rPr lang="en-US" dirty="0" smtClean="0"/>
              <a:t>Redlines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sz="2800" dirty="0"/>
          </a:p>
          <a:p>
            <a:r>
              <a:rPr lang="en-US" sz="2800" dirty="0" smtClean="0"/>
              <a:t>Proposed </a:t>
            </a:r>
            <a:r>
              <a:rPr lang="en-US" sz="2800" dirty="0"/>
              <a:t>Revisions to </a:t>
            </a:r>
            <a:r>
              <a:rPr lang="en-US" sz="2800" dirty="0" smtClean="0"/>
              <a:t>Planning </a:t>
            </a:r>
            <a:r>
              <a:rPr lang="en-US" sz="2800" dirty="0"/>
              <a:t>Procedure No. 10 – Planning Procedure to Support the Forward Capacity Market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21085"/>
              </p:ext>
            </p:extLst>
          </p:nvPr>
        </p:nvGraphicFramePr>
        <p:xfrm>
          <a:off x="457200" y="533400"/>
          <a:ext cx="8077200" cy="90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Proposed Revisions to </a:t>
                      </a:r>
                      <a:r>
                        <a:rPr lang="en-US" sz="2400" baseline="0" dirty="0" smtClean="0"/>
                        <a:t>Planning </a:t>
                      </a:r>
                      <a:r>
                        <a:rPr lang="en-US" sz="2400" baseline="0" dirty="0"/>
                        <a:t>Procedure </a:t>
                      </a:r>
                      <a:r>
                        <a:rPr lang="en-US" sz="2400" baseline="0" dirty="0" smtClean="0"/>
                        <a:t>10 (PP-10)</a:t>
                      </a:r>
                      <a:endParaRPr lang="en-US" sz="2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05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Proposed Effective Date: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June 1, 2018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8288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Conforming changes </a:t>
            </a:r>
            <a:r>
              <a:rPr lang="en-US" dirty="0">
                <a:solidFill>
                  <a:srgbClr val="000000"/>
                </a:solidFill>
              </a:rPr>
              <a:t>to reflect Price Responsive Demand </a:t>
            </a:r>
            <a:r>
              <a:rPr lang="en-US" dirty="0" smtClean="0">
                <a:solidFill>
                  <a:srgbClr val="000000"/>
                </a:solidFill>
              </a:rPr>
              <a:t>(PRD) revisions </a:t>
            </a:r>
            <a:r>
              <a:rPr lang="en-US" dirty="0">
                <a:solidFill>
                  <a:srgbClr val="000000"/>
                </a:solidFill>
              </a:rPr>
              <a:t>to </a:t>
            </a:r>
            <a:r>
              <a:rPr lang="en-US" dirty="0" smtClean="0">
                <a:solidFill>
                  <a:srgbClr val="000000"/>
                </a:solidFill>
              </a:rPr>
              <a:t>Section III of the Tariff, integrating </a:t>
            </a:r>
            <a:r>
              <a:rPr lang="en-US" dirty="0">
                <a:solidFill>
                  <a:srgbClr val="000000"/>
                </a:solidFill>
              </a:rPr>
              <a:t>Demand Response Resources into the ISO </a:t>
            </a:r>
            <a:r>
              <a:rPr lang="en-US" dirty="0" smtClean="0">
                <a:solidFill>
                  <a:srgbClr val="000000"/>
                </a:solidFill>
              </a:rPr>
              <a:t>markets</a:t>
            </a:r>
          </a:p>
          <a:p>
            <a:pPr lvl="1"/>
            <a:r>
              <a:rPr lang="en-US" sz="1900" dirty="0">
                <a:solidFill>
                  <a:srgbClr val="000000"/>
                </a:solidFill>
              </a:rPr>
              <a:t>Reference </a:t>
            </a:r>
            <a:r>
              <a:rPr lang="en-US" sz="1900" dirty="0" smtClean="0">
                <a:solidFill>
                  <a:srgbClr val="000000"/>
                </a:solidFill>
              </a:rPr>
              <a:t>filing in Docket </a:t>
            </a:r>
            <a:r>
              <a:rPr lang="en-US" sz="1900" dirty="0">
                <a:solidFill>
                  <a:srgbClr val="000000"/>
                </a:solidFill>
              </a:rPr>
              <a:t>No. ER17-2164-000 which was accepted by FERC on October 17, 2017</a:t>
            </a:r>
          </a:p>
          <a:p>
            <a:r>
              <a:rPr lang="en-US" dirty="0">
                <a:solidFill>
                  <a:srgbClr val="000000"/>
                </a:solidFill>
              </a:rPr>
              <a:t>Proposed changes to PP-10 were discussed </a:t>
            </a:r>
            <a:r>
              <a:rPr lang="en-US" dirty="0" smtClean="0">
                <a:solidFill>
                  <a:srgbClr val="000000"/>
                </a:solidFill>
              </a:rPr>
              <a:t>at the February 13, 2018 Reliability </a:t>
            </a:r>
            <a:r>
              <a:rPr lang="en-US" dirty="0">
                <a:solidFill>
                  <a:srgbClr val="000000"/>
                </a:solidFill>
              </a:rPr>
              <a:t>Committee (RC) </a:t>
            </a:r>
            <a:r>
              <a:rPr lang="en-US" dirty="0" smtClean="0">
                <a:solidFill>
                  <a:srgbClr val="000000"/>
                </a:solidFill>
              </a:rPr>
              <a:t>meeting</a:t>
            </a:r>
          </a:p>
          <a:p>
            <a:pPr lvl="1"/>
            <a:r>
              <a:rPr lang="en-US" sz="1900" dirty="0">
                <a:solidFill>
                  <a:srgbClr val="000000"/>
                </a:solidFill>
              </a:rPr>
              <a:t>Use of new terms such as Demand Response Resources </a:t>
            </a:r>
            <a:r>
              <a:rPr lang="en-US" sz="1900" dirty="0" smtClean="0">
                <a:solidFill>
                  <a:srgbClr val="000000"/>
                </a:solidFill>
              </a:rPr>
              <a:t>(DRR), </a:t>
            </a:r>
            <a:r>
              <a:rPr lang="en-US" sz="1900" dirty="0">
                <a:solidFill>
                  <a:srgbClr val="000000"/>
                </a:solidFill>
              </a:rPr>
              <a:t>Demand Response Assets (DRA), and Active Demand Capacity Resources (ADCR)</a:t>
            </a:r>
          </a:p>
          <a:p>
            <a:pPr lvl="1"/>
            <a:r>
              <a:rPr lang="en-US" sz="1900" dirty="0">
                <a:solidFill>
                  <a:srgbClr val="000000"/>
                </a:solidFill>
              </a:rPr>
              <a:t>Title change of Operating Procedure No. 14 (</a:t>
            </a:r>
            <a:r>
              <a:rPr lang="en-US" sz="1900" dirty="0" smtClean="0">
                <a:solidFill>
                  <a:srgbClr val="000000"/>
                </a:solidFill>
              </a:rPr>
              <a:t>OP 14</a:t>
            </a:r>
            <a:r>
              <a:rPr lang="en-US" sz="1900" dirty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sz="1900" dirty="0">
                <a:solidFill>
                  <a:srgbClr val="000000"/>
                </a:solidFill>
              </a:rPr>
              <a:t>Added “FCM Participation </a:t>
            </a:r>
            <a:r>
              <a:rPr lang="en-US" sz="1900" dirty="0" smtClean="0">
                <a:solidFill>
                  <a:srgbClr val="000000"/>
                </a:solidFill>
              </a:rPr>
              <a:t>Type” </a:t>
            </a:r>
            <a:r>
              <a:rPr lang="en-US" sz="1900" dirty="0">
                <a:solidFill>
                  <a:srgbClr val="000000"/>
                </a:solidFill>
              </a:rPr>
              <a:t>for demand resources</a:t>
            </a:r>
          </a:p>
          <a:p>
            <a:pPr lvl="1"/>
            <a:endParaRPr lang="en-US" dirty="0"/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88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57201" y="1676400"/>
            <a:ext cx="8534398" cy="4461850"/>
          </a:xfrm>
        </p:spPr>
        <p:txBody>
          <a:bodyPr/>
          <a:lstStyle/>
          <a:p>
            <a:r>
              <a:rPr lang="en-US" sz="2000" dirty="0"/>
              <a:t>Additional clarification was requested on  </a:t>
            </a:r>
            <a:r>
              <a:rPr lang="en-US" sz="2000" dirty="0" smtClean="0"/>
              <a:t>“FCM </a:t>
            </a:r>
            <a:r>
              <a:rPr lang="en-US" sz="2000" dirty="0"/>
              <a:t>Participation </a:t>
            </a:r>
            <a:r>
              <a:rPr lang="en-US" sz="2000" dirty="0" smtClean="0"/>
              <a:t>Type” </a:t>
            </a:r>
            <a:r>
              <a:rPr lang="en-US" sz="2000" dirty="0"/>
              <a:t>for Demand Resources </a:t>
            </a:r>
            <a:r>
              <a:rPr lang="en-US" sz="2000" dirty="0" smtClean="0"/>
              <a:t>(DR) and the choices available (PP-10</a:t>
            </a:r>
            <a:r>
              <a:rPr lang="en-US" sz="2000" dirty="0"/>
              <a:t>, </a:t>
            </a:r>
            <a:r>
              <a:rPr lang="en-US" sz="2000" dirty="0" smtClean="0"/>
              <a:t>Appendix </a:t>
            </a:r>
            <a:r>
              <a:rPr lang="en-US" sz="2000" dirty="0"/>
              <a:t>C, Part </a:t>
            </a:r>
            <a:r>
              <a:rPr lang="en-US" sz="2000" dirty="0" smtClean="0"/>
              <a:t>B)</a:t>
            </a:r>
          </a:p>
          <a:p>
            <a:r>
              <a:rPr lang="en-US" sz="2000" dirty="0" smtClean="0"/>
              <a:t>The table below summarizes the three choices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8049" y="5829300"/>
            <a:ext cx="79248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tIns="91440" bIns="91440" rtlCol="0" anchor="ctr">
            <a:no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493144"/>
              </p:ext>
            </p:extLst>
          </p:nvPr>
        </p:nvGraphicFramePr>
        <p:xfrm>
          <a:off x="457200" y="2849880"/>
          <a:ext cx="8382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219200"/>
                <a:gridCol w="4648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Forward</a:t>
                      </a:r>
                      <a:r>
                        <a:rPr lang="en-US" sz="1600" baseline="0" dirty="0" smtClean="0"/>
                        <a:t> Capacity Tracking System (FCTS) 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“FCM Participation Type”</a:t>
                      </a:r>
                      <a:endParaRPr lang="en-US" sz="16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Subject to FCM New Capacity Resource Qualification Process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Details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FCTS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field for “FCM Participating Resources”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Qualifying to take on a Capacity Supply Obligation (CSO) in the FCM.  All New Demand Resource seeking to obtain a CSO should elect this option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FCTS field for “PFP-Only DR”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Passive DR eligible for capacity performance payments only, but do not hold a CSO or participate in the energy market. This election is for settlement tracking purposes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FCTS field for “Load-Side Reduction DR”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Included as a reduction in the load forecast for ICR &amp; related values development only.  Does not participate in any ISO markets and not </a:t>
                      </a:r>
                      <a:r>
                        <a:rPr lang="en-US" sz="1400" baseline="0" dirty="0" smtClean="0"/>
                        <a:t>eligible for </a:t>
                      </a:r>
                      <a:r>
                        <a:rPr lang="en-US" sz="1400" dirty="0" smtClean="0"/>
                        <a:t>capacity performance payments 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039476"/>
              </p:ext>
            </p:extLst>
          </p:nvPr>
        </p:nvGraphicFramePr>
        <p:xfrm>
          <a:off x="457200" y="533400"/>
          <a:ext cx="8077200" cy="90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504810">
                <a:tc>
                  <a:txBody>
                    <a:bodyPr/>
                    <a:lstStyle/>
                    <a:p>
                      <a:r>
                        <a:rPr lang="en-US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Proposed Revisions to </a:t>
                      </a:r>
                      <a:r>
                        <a:rPr lang="en-US" sz="2400" baseline="0" dirty="0" smtClean="0"/>
                        <a:t>PP-10</a:t>
                      </a:r>
                      <a:endParaRPr lang="en-US" sz="2400" strike="sngStrike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4050">
                <a:tc>
                  <a:txBody>
                    <a:bodyPr/>
                    <a:lstStyle/>
                    <a:p>
                      <a:r>
                        <a:rPr lang="en-US" sz="16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Question regarding “FCM Participation Type”</a:t>
                      </a:r>
                      <a:endParaRPr lang="en-US" sz="1600" b="1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2144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PP-10 modifications seek to conform to the changes to Section </a:t>
            </a:r>
            <a:r>
              <a:rPr lang="en-US" dirty="0"/>
              <a:t>III of the Tariff </a:t>
            </a:r>
            <a:r>
              <a:rPr lang="en-US" dirty="0" smtClean="0"/>
              <a:t>for PRD and revised OP 14 title change.</a:t>
            </a:r>
          </a:p>
          <a:p>
            <a:r>
              <a:rPr lang="en-US" dirty="0" smtClean="0"/>
              <a:t>Proposed effective date June 1, 2018.</a:t>
            </a:r>
          </a:p>
        </p:txBody>
      </p:sp>
    </p:spTree>
    <p:extLst>
      <p:ext uri="{BB962C8B-B14F-4D97-AF65-F5344CB8AC3E}">
        <p14:creationId xmlns:p14="http://schemas.microsoft.com/office/powerpoint/2010/main" val="2026501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132495287"/>
              </p:ext>
            </p:extLst>
          </p:nvPr>
        </p:nvGraphicFramePr>
        <p:xfrm>
          <a:off x="381000" y="960120"/>
          <a:ext cx="8229600" cy="2438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Date</a:t>
                      </a: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February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13, 2018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Introductory p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resentation and red-line review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March 13-14, 20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18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Vote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Participants</a:t>
                      </a:r>
                      <a:r>
                        <a:rPr lang="en-US" sz="1600" b="1" baseline="0" dirty="0">
                          <a:solidFill>
                            <a:srgbClr val="000000"/>
                          </a:solidFill>
                        </a:rPr>
                        <a:t> Committee</a:t>
                      </a:r>
                    </a:p>
                    <a:p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April </a:t>
                      </a:r>
                      <a:r>
                        <a:rPr lang="en-US" sz="16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6, 2018</a:t>
                      </a:r>
                      <a:endParaRPr lang="en-US" sz="16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Vote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Schedule</a:t>
            </a:r>
            <a:endParaRPr lang="en-US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5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3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 Placeholder 27"/>
          <p:cNvSpPr txBox="1">
            <a:spLocks/>
          </p:cNvSpPr>
          <p:nvPr/>
        </p:nvSpPr>
        <p:spPr>
          <a:xfrm>
            <a:off x="1066800" y="4800600"/>
            <a:ext cx="5105400" cy="38100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400" i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Carissa </a:t>
            </a:r>
            <a:r>
              <a:rPr lang="en-US" dirty="0" smtClean="0"/>
              <a:t>P. Sedlacek</a:t>
            </a:r>
            <a:endParaRPr lang="en-US" dirty="0"/>
          </a:p>
        </p:txBody>
      </p:sp>
      <p:sp>
        <p:nvSpPr>
          <p:cNvPr id="4" name="Text Placeholder 27"/>
          <p:cNvSpPr txBox="1">
            <a:spLocks/>
          </p:cNvSpPr>
          <p:nvPr/>
        </p:nvSpPr>
        <p:spPr>
          <a:xfrm>
            <a:off x="1066800" y="5257800"/>
            <a:ext cx="5105400" cy="38100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1050" i="0" u="none" kern="0" cap="all" spc="3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8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(413) 540-4234 | CSEDLACEK@ISO-NE.COM</a:t>
            </a:r>
          </a:p>
        </p:txBody>
      </p:sp>
    </p:spTree>
    <p:extLst>
      <p:ext uri="{BB962C8B-B14F-4D97-AF65-F5344CB8AC3E}">
        <p14:creationId xmlns:p14="http://schemas.microsoft.com/office/powerpoint/2010/main" val="16096354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_AMO_REPORTCONTROLSVISIBLE" val="Empty"/>
  <p:tag name="_AMO_UNIQUEIDENTIFIER" val="091553a0-9fbf-4694-80f0-064ed2ff5c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SO-PPT-Template-Public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ISO-PPT-Template-Public</Template>
  <TotalTime>0</TotalTime>
  <Words>431</Words>
  <Application>Microsoft Office PowerPoint</Application>
  <PresentationFormat>On-screen Show (4:3)</PresentationFormat>
  <Paragraphs>61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ISO-PPT-Template-Public</vt:lpstr>
      <vt:lpstr>blank</vt:lpstr>
      <vt:lpstr>PowerPoint Presentation</vt:lpstr>
      <vt:lpstr>PowerPoint Presentation</vt:lpstr>
      <vt:lpstr>PowerPoint Presentation</vt:lpstr>
      <vt:lpstr>Conclusion</vt:lpstr>
      <vt:lpstr>Stakeholder Schedule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2018-03-07T16:06:54Z</dcterms:created>
  <dcterms:modified xsi:type="dcterms:W3CDTF">2018-03-07T18:42:24Z</dcterms:modified>
</cp:coreProperties>
</file>