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8"/>
  </p:notesMasterIdLst>
  <p:handoutMasterIdLst>
    <p:handoutMasterId r:id="rId49"/>
  </p:handoutMasterIdLst>
  <p:sldIdLst>
    <p:sldId id="257" r:id="rId2"/>
    <p:sldId id="258" r:id="rId3"/>
    <p:sldId id="286" r:id="rId4"/>
    <p:sldId id="277" r:id="rId5"/>
    <p:sldId id="311" r:id="rId6"/>
    <p:sldId id="317" r:id="rId7"/>
    <p:sldId id="337" r:id="rId8"/>
    <p:sldId id="338" r:id="rId9"/>
    <p:sldId id="339" r:id="rId10"/>
    <p:sldId id="340" r:id="rId11"/>
    <p:sldId id="341" r:id="rId12"/>
    <p:sldId id="342" r:id="rId13"/>
    <p:sldId id="343" r:id="rId14"/>
    <p:sldId id="344" r:id="rId15"/>
    <p:sldId id="312" r:id="rId16"/>
    <p:sldId id="308" r:id="rId17"/>
    <p:sldId id="309" r:id="rId18"/>
    <p:sldId id="310" r:id="rId19"/>
    <p:sldId id="303" r:id="rId20"/>
    <p:sldId id="283" r:id="rId21"/>
    <p:sldId id="279" r:id="rId22"/>
    <p:sldId id="287" r:id="rId23"/>
    <p:sldId id="288" r:id="rId24"/>
    <p:sldId id="291" r:id="rId25"/>
    <p:sldId id="325" r:id="rId26"/>
    <p:sldId id="326" r:id="rId27"/>
    <p:sldId id="327" r:id="rId28"/>
    <p:sldId id="328" r:id="rId29"/>
    <p:sldId id="329" r:id="rId30"/>
    <p:sldId id="330" r:id="rId31"/>
    <p:sldId id="331" r:id="rId32"/>
    <p:sldId id="349" r:id="rId33"/>
    <p:sldId id="333" r:id="rId34"/>
    <p:sldId id="334" r:id="rId35"/>
    <p:sldId id="335" r:id="rId36"/>
    <p:sldId id="336" r:id="rId37"/>
    <p:sldId id="289" r:id="rId38"/>
    <p:sldId id="290" r:id="rId39"/>
    <p:sldId id="276" r:id="rId40"/>
    <p:sldId id="269" r:id="rId41"/>
    <p:sldId id="345" r:id="rId42"/>
    <p:sldId id="346" r:id="rId43"/>
    <p:sldId id="347" r:id="rId44"/>
    <p:sldId id="348" r:id="rId45"/>
    <p:sldId id="271" r:id="rId46"/>
    <p:sldId id="270" r:id="rId47"/>
  </p:sldIdLst>
  <p:sldSz cx="9144000" cy="6858000" type="screen4x3"/>
  <p:notesSz cx="6950075" cy="9236075"/>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FBB92F"/>
    <a:srgbClr val="77BD2A"/>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4662" autoAdjust="0"/>
  </p:normalViewPr>
  <p:slideViewPr>
    <p:cSldViewPr>
      <p:cViewPr varScale="1">
        <p:scale>
          <a:sx n="73" d="100"/>
          <a:sy n="73" d="100"/>
        </p:scale>
        <p:origin x="-15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39"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4"/>
          </a:xfrm>
          <a:prstGeom prst="rect">
            <a:avLst/>
          </a:prstGeom>
        </p:spPr>
        <p:txBody>
          <a:bodyPr vert="horz" lIns="91427" tIns="45713" rIns="91427" bIns="45713" rtlCol="0"/>
          <a:lstStyle>
            <a:lvl1pPr algn="l">
              <a:defRPr sz="1300"/>
            </a:lvl1pPr>
          </a:lstStyle>
          <a:p>
            <a:endParaRPr lang="en-US" dirty="0"/>
          </a:p>
        </p:txBody>
      </p:sp>
      <p:sp>
        <p:nvSpPr>
          <p:cNvPr id="3" name="Date Placeholder 2"/>
          <p:cNvSpPr>
            <a:spLocks noGrp="1"/>
          </p:cNvSpPr>
          <p:nvPr>
            <p:ph type="dt" sz="quarter" idx="1"/>
          </p:nvPr>
        </p:nvSpPr>
        <p:spPr>
          <a:xfrm>
            <a:off x="3937000" y="0"/>
            <a:ext cx="3011488" cy="461964"/>
          </a:xfrm>
          <a:prstGeom prst="rect">
            <a:avLst/>
          </a:prstGeom>
        </p:spPr>
        <p:txBody>
          <a:bodyPr vert="horz" lIns="91427" tIns="45713" rIns="91427" bIns="45713" rtlCol="0"/>
          <a:lstStyle>
            <a:lvl1pPr algn="r">
              <a:defRPr sz="1300"/>
            </a:lvl1pPr>
          </a:lstStyle>
          <a:p>
            <a:fld id="{F87AAE7F-D37E-4830-9F5E-F36A5F180179}" type="datetimeFigureOut">
              <a:rPr lang="en-US" smtClean="0"/>
              <a:t>3/7/2018</a:t>
            </a:fld>
            <a:endParaRPr lang="en-US" dirty="0"/>
          </a:p>
        </p:txBody>
      </p:sp>
      <p:sp>
        <p:nvSpPr>
          <p:cNvPr id="4" name="Footer Placeholder 3"/>
          <p:cNvSpPr>
            <a:spLocks noGrp="1"/>
          </p:cNvSpPr>
          <p:nvPr>
            <p:ph type="ftr" sz="quarter" idx="2"/>
          </p:nvPr>
        </p:nvSpPr>
        <p:spPr>
          <a:xfrm>
            <a:off x="0" y="8772525"/>
            <a:ext cx="3011488" cy="461964"/>
          </a:xfrm>
          <a:prstGeom prst="rect">
            <a:avLst/>
          </a:prstGeom>
        </p:spPr>
        <p:txBody>
          <a:bodyPr vert="horz" lIns="91427" tIns="45713" rIns="91427" bIns="457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37000" y="8772525"/>
            <a:ext cx="3011488" cy="461964"/>
          </a:xfrm>
          <a:prstGeom prst="rect">
            <a:avLst/>
          </a:prstGeom>
        </p:spPr>
        <p:txBody>
          <a:bodyPr vert="horz" lIns="91427" tIns="45713" rIns="91427" bIns="45713"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9" tIns="46239" rIns="92479" bIns="46239" rtlCol="0"/>
          <a:lstStyle>
            <a:lvl1pPr algn="l">
              <a:defRPr sz="13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79" tIns="46239" rIns="92479" bIns="46239" rtlCol="0"/>
          <a:lstStyle>
            <a:lvl1pPr algn="r">
              <a:defRPr sz="1300"/>
            </a:lvl1pPr>
          </a:lstStyle>
          <a:p>
            <a:fld id="{9EDDEDB6-CD57-44C2-AB19-AC7D3BB8FF8E}" type="datetimeFigureOut">
              <a:rPr lang="en-US" smtClean="0"/>
              <a:pPr/>
              <a:t>3/7/2018</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9" tIns="46239" rIns="92479" bIns="4623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9" tIns="46239" rIns="92479" bIns="46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79" tIns="46239" rIns="92479" bIns="462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9" tIns="46239" rIns="92479" bIns="46239"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0669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0669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06690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a:defRPr/>
            </a:pPr>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29</a:t>
            </a:fld>
            <a:endParaRPr lang="en-US" dirty="0"/>
          </a:p>
        </p:txBody>
      </p:sp>
    </p:spTree>
    <p:extLst>
      <p:ext uri="{BB962C8B-B14F-4D97-AF65-F5344CB8AC3E}">
        <p14:creationId xmlns:p14="http://schemas.microsoft.com/office/powerpoint/2010/main" val="137928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404466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5764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06690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40</a:t>
            </a:fld>
            <a:endParaRPr lang="en-US" dirty="0"/>
          </a:p>
        </p:txBody>
      </p:sp>
    </p:spTree>
    <p:extLst>
      <p:ext uri="{BB962C8B-B14F-4D97-AF65-F5344CB8AC3E}">
        <p14:creationId xmlns:p14="http://schemas.microsoft.com/office/powerpoint/2010/main" val="400351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45</a:t>
            </a:fld>
            <a:endParaRPr lang="en-US" dirty="0"/>
          </a:p>
        </p:txBody>
      </p:sp>
    </p:spTree>
    <p:extLst>
      <p:ext uri="{BB962C8B-B14F-4D97-AF65-F5344CB8AC3E}">
        <p14:creationId xmlns:p14="http://schemas.microsoft.com/office/powerpoint/2010/main" val="47515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46</a:t>
            </a:fld>
            <a:endParaRPr lang="en-US" dirty="0"/>
          </a:p>
        </p:txBody>
      </p:sp>
    </p:spTree>
    <p:extLst>
      <p:ext uri="{BB962C8B-B14F-4D97-AF65-F5344CB8AC3E}">
        <p14:creationId xmlns:p14="http://schemas.microsoft.com/office/powerpoint/2010/main" val="128476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2936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340669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340669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67290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0669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406690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6" name="Text Placeholder 2"/>
          <p:cNvSpPr>
            <a:spLocks noGrp="1"/>
          </p:cNvSpPr>
          <p:nvPr>
            <p:ph type="body" idx="1" hasCustomPrompt="1"/>
          </p:nvPr>
        </p:nvSpPr>
        <p:spPr>
          <a:xfrm>
            <a:off x="838200" y="35052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Tree>
    <p:extLst>
      <p:ext uri="{BB962C8B-B14F-4D97-AF65-F5344CB8AC3E}">
        <p14:creationId xmlns:p14="http://schemas.microsoft.com/office/powerpoint/2010/main" val="2678094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gridCol w="1066799"/>
                <a:gridCol w="2286001"/>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
        <p:nvSpPr>
          <p:cNvPr id="5" name="Text Placeholder 27"/>
          <p:cNvSpPr>
            <a:spLocks noGrp="1"/>
          </p:cNvSpPr>
          <p:nvPr>
            <p:ph type="body" sz="quarter" idx="17" hasCustomPrompt="1"/>
          </p:nvPr>
        </p:nvSpPr>
        <p:spPr>
          <a:xfrm>
            <a:off x="1066800" y="43434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9" name="Text Placeholder 27"/>
          <p:cNvSpPr>
            <a:spLocks noGrp="1"/>
          </p:cNvSpPr>
          <p:nvPr>
            <p:ph type="body" sz="quarter" idx="18" hasCustomPrompt="1"/>
          </p:nvPr>
        </p:nvSpPr>
        <p:spPr>
          <a:xfrm>
            <a:off x="1066800" y="48006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540-XXXX | Apresenter@iso-ne.com</a:t>
            </a:r>
          </a:p>
        </p:txBody>
      </p:sp>
    </p:spTree>
    <p:extLst>
      <p:ext uri="{BB962C8B-B14F-4D97-AF65-F5344CB8AC3E}">
        <p14:creationId xmlns:p14="http://schemas.microsoft.com/office/powerpoint/2010/main" val="1008289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861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3" r:id="rId2"/>
    <p:sldLayoutId id="2147483675" r:id="rId3"/>
    <p:sldLayoutId id="2147483650" r:id="rId4"/>
    <p:sldLayoutId id="2147483664" r:id="rId5"/>
    <p:sldLayoutId id="2147483720" r:id="rId6"/>
    <p:sldLayoutId id="2147483684"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17" r:id="rId25"/>
    <p:sldLayoutId id="2147483718" r:id="rId26"/>
    <p:sldLayoutId id="2147483719" r:id="rId27"/>
    <p:sldLayoutId id="2147483721" r:id="rId28"/>
    <p:sldLayoutId id="2147483724" r:id="rId2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iso-ne.com/static-assets/documents/2017/11/transmission_planning_technical_guide_rev2.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hyperlink" Target="https://www.iso-ne.com/static-assets/documents/2017/06/pspc_6_22_2017_2002_PV_profile.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nrel.gov/pv/lifetime.html"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hyperlink" Target="https://www.iso-ne.com/static-assets/documents/2017/06/pspc_6_22_2017_2002_PV_profile.pdf"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iso-ne.com/static-assets/documents/2017/06/pspc_6_22_2017_2002_PV_profile.pdf"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iso-ne.com/static-assets/documents/2018/02/a7_assessment_of_icr_lsr_and_long_trem_load_forecast.pptx"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so-ne.com/static-assets/documents/committees/comm_wkgrps/relblty_comm/relblty/mtrls/2010/aug252010/a2_iso_ne_tie_benefits_operational.pp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March13,2018 | Milford, MA</a:t>
            </a:r>
            <a:endParaRPr lang="en-US" dirty="0"/>
          </a:p>
        </p:txBody>
      </p:sp>
      <p:sp>
        <p:nvSpPr>
          <p:cNvPr id="6" name="Text Placeholder 5"/>
          <p:cNvSpPr>
            <a:spLocks noGrp="1"/>
          </p:cNvSpPr>
          <p:nvPr>
            <p:ph type="body" sz="quarter" idx="17"/>
          </p:nvPr>
        </p:nvSpPr>
        <p:spPr/>
        <p:txBody>
          <a:bodyPr/>
          <a:lstStyle/>
          <a:p>
            <a:r>
              <a:rPr lang="en-US" dirty="0" smtClean="0"/>
              <a:t>Robert Ethier</a:t>
            </a:r>
            <a:endParaRPr lang="en-US" dirty="0"/>
          </a:p>
        </p:txBody>
      </p:sp>
      <p:sp>
        <p:nvSpPr>
          <p:cNvPr id="8" name="Text Placeholder 7"/>
          <p:cNvSpPr>
            <a:spLocks noGrp="1"/>
          </p:cNvSpPr>
          <p:nvPr>
            <p:ph type="body" sz="quarter" idx="19"/>
          </p:nvPr>
        </p:nvSpPr>
        <p:spPr/>
        <p:txBody>
          <a:bodyPr/>
          <a:lstStyle/>
          <a:p>
            <a:r>
              <a:rPr lang="en-US" sz="2800" dirty="0"/>
              <a:t>Review of Assumptions Relating to ICR and Related Values </a:t>
            </a:r>
            <a:r>
              <a:rPr lang="en-US" sz="2800" dirty="0" smtClean="0"/>
              <a:t>and Discussion of the 2018 Long Term Load Forecast</a:t>
            </a:r>
            <a:endParaRPr lang="en-US" sz="2800" dirty="0"/>
          </a:p>
        </p:txBody>
      </p:sp>
      <p:sp>
        <p:nvSpPr>
          <p:cNvPr id="9" name="Text Placeholder 6"/>
          <p:cNvSpPr>
            <a:spLocks noGrp="1"/>
          </p:cNvSpPr>
          <p:nvPr>
            <p:ph type="body" sz="quarter" idx="18"/>
          </p:nvPr>
        </p:nvSpPr>
        <p:spPr>
          <a:xfrm>
            <a:off x="3289002" y="5582097"/>
            <a:ext cx="5559552" cy="381000"/>
          </a:xfrm>
        </p:spPr>
        <p:txBody>
          <a:bodyPr/>
          <a:lstStyle/>
          <a:p>
            <a:pPr lvl="0"/>
            <a:r>
              <a:rPr lang="en-US" dirty="0"/>
              <a:t>(413) </a:t>
            </a:r>
            <a:r>
              <a:rPr lang="en-US" dirty="0" smtClean="0"/>
              <a:t>540-4412 </a:t>
            </a:r>
            <a:r>
              <a:rPr lang="en-US" dirty="0"/>
              <a:t>| </a:t>
            </a:r>
            <a:r>
              <a:rPr lang="en-US" dirty="0" smtClean="0"/>
              <a:t>RETHIER@iso-ne.com</a:t>
            </a:r>
            <a:endParaRPr lang="en-US" dirty="0"/>
          </a:p>
        </p:txBody>
      </p:sp>
    </p:spTree>
    <p:extLst>
      <p:ext uri="{BB962C8B-B14F-4D97-AF65-F5344CB8AC3E}">
        <p14:creationId xmlns:p14="http://schemas.microsoft.com/office/powerpoint/2010/main" val="307133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smtClean="0"/>
              <a:t>NPCC Reserve Requirements</a:t>
            </a:r>
            <a:endParaRPr lang="en-US" dirty="0"/>
          </a:p>
        </p:txBody>
      </p:sp>
      <p:sp>
        <p:nvSpPr>
          <p:cNvPr id="4" name="Content Placeholder 3"/>
          <p:cNvSpPr>
            <a:spLocks noGrp="1"/>
          </p:cNvSpPr>
          <p:nvPr>
            <p:ph idx="1"/>
          </p:nvPr>
        </p:nvSpPr>
        <p:spPr/>
        <p:txBody>
          <a:bodyPr/>
          <a:lstStyle/>
          <a:p>
            <a:r>
              <a:rPr lang="en-US" dirty="0" smtClean="0"/>
              <a:t>NPCC Directory 5 - Reserve</a:t>
            </a:r>
          </a:p>
          <a:p>
            <a:pPr lvl="1"/>
            <a:r>
              <a:rPr lang="en-US" dirty="0"/>
              <a:t>Operating capacity is required to meet forecast demand, including an allowance for error, to provide protection against equipment failure which has a reasonably high probability of occurrence, and to provide adequate regulation of frequency and tie line power flow</a:t>
            </a:r>
          </a:p>
          <a:p>
            <a:pPr lvl="1"/>
            <a:r>
              <a:rPr lang="en-US" dirty="0"/>
              <a:t>Each Balancing Authority shall have ten-minute reserve available to it that is at least equal to its first contingency loss</a:t>
            </a:r>
          </a:p>
          <a:p>
            <a:pPr lvl="1"/>
            <a:r>
              <a:rPr lang="en-US" dirty="0" smtClean="0"/>
              <a:t>Must </a:t>
            </a:r>
            <a:r>
              <a:rPr lang="en-US" dirty="0"/>
              <a:t>plan for and deploy adequate </a:t>
            </a:r>
            <a:r>
              <a:rPr lang="en-US" dirty="0" smtClean="0"/>
              <a:t>reserve</a:t>
            </a:r>
          </a:p>
          <a:p>
            <a:r>
              <a:rPr lang="en-US" dirty="0" smtClean="0"/>
              <a:t>NPCC Directory </a:t>
            </a:r>
            <a:r>
              <a:rPr lang="en-US" dirty="0"/>
              <a:t># </a:t>
            </a:r>
            <a:r>
              <a:rPr lang="en-US" dirty="0" smtClean="0"/>
              <a:t>2 - Emergency Operations</a:t>
            </a:r>
          </a:p>
          <a:p>
            <a:pPr lvl="1"/>
            <a:r>
              <a:rPr lang="en-US" dirty="0" smtClean="0"/>
              <a:t>Provides actions to address transmission or capacity emergencies</a:t>
            </a:r>
          </a:p>
          <a:p>
            <a:pPr lvl="1"/>
            <a:r>
              <a:rPr lang="en-US" dirty="0" smtClean="0"/>
              <a:t>If a Balancing Authority can not maintain frequency regulation or tie-line flow may need to shed firm load</a:t>
            </a:r>
          </a:p>
        </p:txBody>
      </p:sp>
    </p:spTree>
    <p:extLst>
      <p:ext uri="{BB962C8B-B14F-4D97-AF65-F5344CB8AC3E}">
        <p14:creationId xmlns:p14="http://schemas.microsoft.com/office/powerpoint/2010/main" val="288598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NPCC – Synchronized Reserves</a:t>
            </a:r>
            <a:endParaRPr lang="en-US" dirty="0"/>
          </a:p>
        </p:txBody>
      </p:sp>
      <p:sp>
        <p:nvSpPr>
          <p:cNvPr id="4" name="Content Placeholder 3"/>
          <p:cNvSpPr>
            <a:spLocks noGrp="1"/>
          </p:cNvSpPr>
          <p:nvPr>
            <p:ph idx="1"/>
          </p:nvPr>
        </p:nvSpPr>
        <p:spPr/>
        <p:txBody>
          <a:bodyPr>
            <a:normAutofit/>
          </a:bodyPr>
          <a:lstStyle/>
          <a:p>
            <a:r>
              <a:rPr lang="en-US" dirty="0" smtClean="0"/>
              <a:t>NPCC requires synchronized reserves as a portion of a Balancing Authority’s ten-minute operating reserves </a:t>
            </a:r>
          </a:p>
          <a:p>
            <a:pPr lvl="1"/>
            <a:r>
              <a:rPr lang="en-US" dirty="0" smtClean="0"/>
              <a:t>The </a:t>
            </a:r>
            <a:r>
              <a:rPr lang="en-US" dirty="0"/>
              <a:t>requirements </a:t>
            </a:r>
            <a:r>
              <a:rPr lang="en-US" dirty="0" smtClean="0"/>
              <a:t>starts at 100</a:t>
            </a:r>
            <a:r>
              <a:rPr lang="en-US" dirty="0"/>
              <a:t>% </a:t>
            </a:r>
            <a:endParaRPr lang="en-US" dirty="0" smtClean="0"/>
          </a:p>
          <a:p>
            <a:pPr lvl="1"/>
            <a:r>
              <a:rPr lang="en-US" dirty="0" smtClean="0"/>
              <a:t>Can be reduced based on demonstrated performance but not </a:t>
            </a:r>
            <a:r>
              <a:rPr lang="en-US" dirty="0"/>
              <a:t>less than 25% </a:t>
            </a:r>
            <a:endParaRPr lang="en-US" dirty="0" smtClean="0"/>
          </a:p>
          <a:p>
            <a:r>
              <a:rPr lang="en-US" dirty="0" smtClean="0"/>
              <a:t>Currently New England maintains 37% of the ten-minute reserve requirement as synchronized</a:t>
            </a:r>
          </a:p>
          <a:p>
            <a:pPr lvl="1"/>
            <a:r>
              <a:rPr lang="en-US" dirty="0" smtClean="0"/>
              <a:t>Provides inertia and governor response to arrest and control frequency deviation</a:t>
            </a:r>
          </a:p>
        </p:txBody>
      </p:sp>
    </p:spTree>
    <p:extLst>
      <p:ext uri="{BB962C8B-B14F-4D97-AF65-F5344CB8AC3E}">
        <p14:creationId xmlns:p14="http://schemas.microsoft.com/office/powerpoint/2010/main" val="284088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Response &amp; Control</a:t>
            </a:r>
            <a:endParaRPr lang="en-US" dirty="0"/>
          </a:p>
        </p:txBody>
      </p:sp>
      <p:sp>
        <p:nvSpPr>
          <p:cNvPr id="3" name="Slide Number Placeholder 2"/>
          <p:cNvSpPr>
            <a:spLocks noGrp="1"/>
          </p:cNvSpPr>
          <p:nvPr>
            <p:ph type="sldNum" sz="quarter" idx="10"/>
          </p:nvPr>
        </p:nvSpPr>
        <p:spPr/>
        <p:txBody>
          <a:bodyPr/>
          <a:lstStyle/>
          <a:p>
            <a:fld id="{10C7F894-2A36-495D-AB7C-1055F7AC0F9D}" type="slidenum">
              <a:rPr lang="en-US" smtClean="0"/>
              <a:pPr/>
              <a:t>12</a:t>
            </a:fld>
            <a:endParaRPr lang="en-US" dirty="0"/>
          </a:p>
        </p:txBody>
      </p:sp>
      <p:grpSp>
        <p:nvGrpSpPr>
          <p:cNvPr id="4" name="Group 61"/>
          <p:cNvGrpSpPr>
            <a:grpSpLocks/>
          </p:cNvGrpSpPr>
          <p:nvPr/>
        </p:nvGrpSpPr>
        <p:grpSpPr bwMode="auto">
          <a:xfrm>
            <a:off x="1009651" y="1676400"/>
            <a:ext cx="6140451" cy="3176588"/>
            <a:chOff x="300" y="728"/>
            <a:chExt cx="3868" cy="2001"/>
          </a:xfrm>
        </p:grpSpPr>
        <p:sp>
          <p:nvSpPr>
            <p:cNvPr id="6" name="Rectangle 8"/>
            <p:cNvSpPr>
              <a:spLocks noChangeArrowheads="1"/>
            </p:cNvSpPr>
            <p:nvPr/>
          </p:nvSpPr>
          <p:spPr bwMode="auto">
            <a:xfrm>
              <a:off x="660" y="1256"/>
              <a:ext cx="902" cy="44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7" name="Rectangle 13"/>
            <p:cNvSpPr>
              <a:spLocks noChangeArrowheads="1"/>
            </p:cNvSpPr>
            <p:nvPr/>
          </p:nvSpPr>
          <p:spPr bwMode="auto">
            <a:xfrm>
              <a:off x="960" y="1877"/>
              <a:ext cx="902" cy="44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8" name="Rectangle 14"/>
            <p:cNvSpPr>
              <a:spLocks noChangeArrowheads="1"/>
            </p:cNvSpPr>
            <p:nvPr/>
          </p:nvSpPr>
          <p:spPr bwMode="auto">
            <a:xfrm>
              <a:off x="960" y="1877"/>
              <a:ext cx="902" cy="4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9" name="Rectangle 15"/>
            <p:cNvSpPr>
              <a:spLocks noChangeArrowheads="1"/>
            </p:cNvSpPr>
            <p:nvPr/>
          </p:nvSpPr>
          <p:spPr bwMode="auto">
            <a:xfrm>
              <a:off x="1106" y="1895"/>
              <a:ext cx="69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Secondary </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10" name="Rectangle 16"/>
            <p:cNvSpPr>
              <a:spLocks noChangeArrowheads="1"/>
            </p:cNvSpPr>
            <p:nvPr/>
          </p:nvSpPr>
          <p:spPr bwMode="auto">
            <a:xfrm>
              <a:off x="1229" y="2056"/>
              <a:ext cx="43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Control</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11" name="Rectangle 17"/>
            <p:cNvSpPr>
              <a:spLocks noChangeArrowheads="1"/>
            </p:cNvSpPr>
            <p:nvPr/>
          </p:nvSpPr>
          <p:spPr bwMode="auto">
            <a:xfrm>
              <a:off x="1317" y="2212"/>
              <a:ext cx="27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smtClean="0">
                  <a:ln>
                    <a:noFill/>
                  </a:ln>
                  <a:solidFill>
                    <a:srgbClr val="000000"/>
                  </a:solidFill>
                  <a:effectLst/>
                  <a:uLnTx/>
                  <a:uFillTx/>
                  <a:latin typeface="Arial" charset="0"/>
                </a:rPr>
                <a:t>(AGC)</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15" name="Rectangle 27"/>
            <p:cNvSpPr>
              <a:spLocks noChangeArrowheads="1"/>
            </p:cNvSpPr>
            <p:nvPr/>
          </p:nvSpPr>
          <p:spPr bwMode="auto">
            <a:xfrm>
              <a:off x="486" y="2403"/>
              <a:ext cx="57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Spinning</a:t>
              </a:r>
              <a:br>
                <a:rPr kumimoji="0" lang="en-US" altLang="en-US" sz="1700" b="0" i="0" u="none" strike="noStrike" kern="0" cap="none" spc="0" normalizeH="0" baseline="0" noProof="0" smtClean="0">
                  <a:ln>
                    <a:noFill/>
                  </a:ln>
                  <a:solidFill>
                    <a:srgbClr val="000000"/>
                  </a:solidFill>
                  <a:effectLst/>
                  <a:uLnTx/>
                  <a:uFillTx/>
                  <a:latin typeface="Arial" charset="0"/>
                </a:rPr>
              </a:br>
              <a:r>
                <a:rPr kumimoji="0" lang="en-US" altLang="en-US" sz="1700" b="0" i="0" u="none" strike="noStrike" kern="0" cap="none" spc="0" normalizeH="0" baseline="0" noProof="0" smtClean="0">
                  <a:ln>
                    <a:noFill/>
                  </a:ln>
                  <a:solidFill>
                    <a:srgbClr val="000000"/>
                  </a:solidFill>
                  <a:effectLst/>
                  <a:uLnTx/>
                  <a:uFillTx/>
                  <a:latin typeface="Arial" charset="0"/>
                </a:rPr>
                <a:t>Reserves</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16" name="Freeform 28"/>
            <p:cNvSpPr>
              <a:spLocks/>
            </p:cNvSpPr>
            <p:nvPr/>
          </p:nvSpPr>
          <p:spPr bwMode="auto">
            <a:xfrm>
              <a:off x="1656" y="1388"/>
              <a:ext cx="855" cy="179"/>
            </a:xfrm>
            <a:custGeom>
              <a:avLst/>
              <a:gdLst>
                <a:gd name="T0" fmla="*/ 638 w 855"/>
                <a:gd name="T1" fmla="*/ 0 h 182"/>
                <a:gd name="T2" fmla="*/ 638 w 855"/>
                <a:gd name="T3" fmla="*/ 43 h 182"/>
                <a:gd name="T4" fmla="*/ 0 w 855"/>
                <a:gd name="T5" fmla="*/ 43 h 182"/>
                <a:gd name="T6" fmla="*/ 0 w 855"/>
                <a:gd name="T7" fmla="*/ 127 h 182"/>
                <a:gd name="T8" fmla="*/ 638 w 855"/>
                <a:gd name="T9" fmla="*/ 127 h 182"/>
                <a:gd name="T10" fmla="*/ 638 w 855"/>
                <a:gd name="T11" fmla="*/ 170 h 182"/>
                <a:gd name="T12" fmla="*/ 855 w 855"/>
                <a:gd name="T13" fmla="*/ 88 h 182"/>
                <a:gd name="T14" fmla="*/ 638 w 8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82"/>
                <a:gd name="T26" fmla="*/ 855 w 8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82">
                  <a:moveTo>
                    <a:pt x="638" y="0"/>
                  </a:moveTo>
                  <a:lnTo>
                    <a:pt x="638" y="47"/>
                  </a:lnTo>
                  <a:lnTo>
                    <a:pt x="0" y="47"/>
                  </a:lnTo>
                  <a:lnTo>
                    <a:pt x="0" y="135"/>
                  </a:lnTo>
                  <a:lnTo>
                    <a:pt x="638" y="135"/>
                  </a:lnTo>
                  <a:lnTo>
                    <a:pt x="638" y="182"/>
                  </a:lnTo>
                  <a:lnTo>
                    <a:pt x="855" y="94"/>
                  </a:lnTo>
                  <a:lnTo>
                    <a:pt x="638"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17" name="Rectangle 9"/>
            <p:cNvSpPr>
              <a:spLocks noChangeArrowheads="1"/>
            </p:cNvSpPr>
            <p:nvPr/>
          </p:nvSpPr>
          <p:spPr bwMode="auto">
            <a:xfrm>
              <a:off x="660" y="1256"/>
              <a:ext cx="902" cy="4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18" name="Rectangle 10"/>
            <p:cNvSpPr>
              <a:spLocks noChangeArrowheads="1"/>
            </p:cNvSpPr>
            <p:nvPr/>
          </p:nvSpPr>
          <p:spPr bwMode="auto">
            <a:xfrm>
              <a:off x="865" y="1274"/>
              <a:ext cx="5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Primary </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19" name="Rectangle 11"/>
            <p:cNvSpPr>
              <a:spLocks noChangeArrowheads="1"/>
            </p:cNvSpPr>
            <p:nvPr/>
          </p:nvSpPr>
          <p:spPr bwMode="auto">
            <a:xfrm>
              <a:off x="894" y="1435"/>
              <a:ext cx="43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Control</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20" name="Rectangle 12"/>
            <p:cNvSpPr>
              <a:spLocks noChangeArrowheads="1"/>
            </p:cNvSpPr>
            <p:nvPr/>
          </p:nvSpPr>
          <p:spPr bwMode="auto">
            <a:xfrm>
              <a:off x="744" y="1575"/>
              <a:ext cx="7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smtClean="0">
                  <a:ln>
                    <a:noFill/>
                  </a:ln>
                  <a:solidFill>
                    <a:srgbClr val="000000"/>
                  </a:solidFill>
                  <a:effectLst/>
                  <a:uLnTx/>
                  <a:uFillTx/>
                  <a:latin typeface="Arial" charset="0"/>
                </a:rPr>
                <a:t>(Gen. Response)</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21" name="Freeform 29"/>
            <p:cNvSpPr>
              <a:spLocks/>
            </p:cNvSpPr>
            <p:nvPr/>
          </p:nvSpPr>
          <p:spPr bwMode="auto">
            <a:xfrm>
              <a:off x="1656" y="1388"/>
              <a:ext cx="855" cy="179"/>
            </a:xfrm>
            <a:custGeom>
              <a:avLst/>
              <a:gdLst>
                <a:gd name="T0" fmla="*/ 638 w 855"/>
                <a:gd name="T1" fmla="*/ 0 h 182"/>
                <a:gd name="T2" fmla="*/ 638 w 855"/>
                <a:gd name="T3" fmla="*/ 43 h 182"/>
                <a:gd name="T4" fmla="*/ 0 w 855"/>
                <a:gd name="T5" fmla="*/ 43 h 182"/>
                <a:gd name="T6" fmla="*/ 0 w 855"/>
                <a:gd name="T7" fmla="*/ 127 h 182"/>
                <a:gd name="T8" fmla="*/ 638 w 855"/>
                <a:gd name="T9" fmla="*/ 127 h 182"/>
                <a:gd name="T10" fmla="*/ 638 w 855"/>
                <a:gd name="T11" fmla="*/ 170 h 182"/>
                <a:gd name="T12" fmla="*/ 855 w 855"/>
                <a:gd name="T13" fmla="*/ 88 h 182"/>
                <a:gd name="T14" fmla="*/ 638 w 8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82"/>
                <a:gd name="T26" fmla="*/ 855 w 8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82">
                  <a:moveTo>
                    <a:pt x="638" y="0"/>
                  </a:moveTo>
                  <a:lnTo>
                    <a:pt x="638" y="47"/>
                  </a:lnTo>
                  <a:lnTo>
                    <a:pt x="0" y="47"/>
                  </a:lnTo>
                  <a:lnTo>
                    <a:pt x="0" y="135"/>
                  </a:lnTo>
                  <a:lnTo>
                    <a:pt x="638" y="135"/>
                  </a:lnTo>
                  <a:lnTo>
                    <a:pt x="638" y="182"/>
                  </a:lnTo>
                  <a:lnTo>
                    <a:pt x="855" y="94"/>
                  </a:lnTo>
                  <a:lnTo>
                    <a:pt x="63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22" name="Freeform 30"/>
            <p:cNvSpPr>
              <a:spLocks/>
            </p:cNvSpPr>
            <p:nvPr/>
          </p:nvSpPr>
          <p:spPr bwMode="auto">
            <a:xfrm>
              <a:off x="1920" y="2009"/>
              <a:ext cx="855" cy="179"/>
            </a:xfrm>
            <a:custGeom>
              <a:avLst/>
              <a:gdLst>
                <a:gd name="T0" fmla="*/ 644 w 855"/>
                <a:gd name="T1" fmla="*/ 0 h 182"/>
                <a:gd name="T2" fmla="*/ 644 w 855"/>
                <a:gd name="T3" fmla="*/ 43 h 182"/>
                <a:gd name="T4" fmla="*/ 0 w 855"/>
                <a:gd name="T5" fmla="*/ 43 h 182"/>
                <a:gd name="T6" fmla="*/ 0 w 855"/>
                <a:gd name="T7" fmla="*/ 127 h 182"/>
                <a:gd name="T8" fmla="*/ 644 w 855"/>
                <a:gd name="T9" fmla="*/ 127 h 182"/>
                <a:gd name="T10" fmla="*/ 644 w 855"/>
                <a:gd name="T11" fmla="*/ 170 h 182"/>
                <a:gd name="T12" fmla="*/ 855 w 855"/>
                <a:gd name="T13" fmla="*/ 84 h 182"/>
                <a:gd name="T14" fmla="*/ 644 w 8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82"/>
                <a:gd name="T26" fmla="*/ 855 w 8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82">
                  <a:moveTo>
                    <a:pt x="644" y="0"/>
                  </a:moveTo>
                  <a:lnTo>
                    <a:pt x="644" y="47"/>
                  </a:lnTo>
                  <a:lnTo>
                    <a:pt x="0" y="47"/>
                  </a:lnTo>
                  <a:lnTo>
                    <a:pt x="0" y="135"/>
                  </a:lnTo>
                  <a:lnTo>
                    <a:pt x="644" y="135"/>
                  </a:lnTo>
                  <a:lnTo>
                    <a:pt x="644" y="182"/>
                  </a:lnTo>
                  <a:lnTo>
                    <a:pt x="855" y="88"/>
                  </a:lnTo>
                  <a:lnTo>
                    <a:pt x="644"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23" name="Freeform 31"/>
            <p:cNvSpPr>
              <a:spLocks/>
            </p:cNvSpPr>
            <p:nvPr/>
          </p:nvSpPr>
          <p:spPr bwMode="auto">
            <a:xfrm>
              <a:off x="1920" y="2009"/>
              <a:ext cx="855" cy="179"/>
            </a:xfrm>
            <a:custGeom>
              <a:avLst/>
              <a:gdLst>
                <a:gd name="T0" fmla="*/ 644 w 855"/>
                <a:gd name="T1" fmla="*/ 0 h 182"/>
                <a:gd name="T2" fmla="*/ 644 w 855"/>
                <a:gd name="T3" fmla="*/ 43 h 182"/>
                <a:gd name="T4" fmla="*/ 0 w 855"/>
                <a:gd name="T5" fmla="*/ 43 h 182"/>
                <a:gd name="T6" fmla="*/ 0 w 855"/>
                <a:gd name="T7" fmla="*/ 127 h 182"/>
                <a:gd name="T8" fmla="*/ 644 w 855"/>
                <a:gd name="T9" fmla="*/ 127 h 182"/>
                <a:gd name="T10" fmla="*/ 644 w 855"/>
                <a:gd name="T11" fmla="*/ 170 h 182"/>
                <a:gd name="T12" fmla="*/ 855 w 855"/>
                <a:gd name="T13" fmla="*/ 84 h 182"/>
                <a:gd name="T14" fmla="*/ 644 w 8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82"/>
                <a:gd name="T26" fmla="*/ 855 w 8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82">
                  <a:moveTo>
                    <a:pt x="644" y="0"/>
                  </a:moveTo>
                  <a:lnTo>
                    <a:pt x="644" y="47"/>
                  </a:lnTo>
                  <a:lnTo>
                    <a:pt x="0" y="47"/>
                  </a:lnTo>
                  <a:lnTo>
                    <a:pt x="0" y="135"/>
                  </a:lnTo>
                  <a:lnTo>
                    <a:pt x="644" y="135"/>
                  </a:lnTo>
                  <a:lnTo>
                    <a:pt x="644" y="182"/>
                  </a:lnTo>
                  <a:lnTo>
                    <a:pt x="855" y="88"/>
                  </a:lnTo>
                  <a:lnTo>
                    <a:pt x="64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26" name="Rectangle 36"/>
            <p:cNvSpPr>
              <a:spLocks noChangeArrowheads="1"/>
            </p:cNvSpPr>
            <p:nvPr/>
          </p:nvSpPr>
          <p:spPr bwMode="auto">
            <a:xfrm>
              <a:off x="2583" y="1399"/>
              <a:ext cx="14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Seconds to 1-2 minutes</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27" name="Rectangle 37"/>
            <p:cNvSpPr>
              <a:spLocks noChangeArrowheads="1"/>
            </p:cNvSpPr>
            <p:nvPr/>
          </p:nvSpPr>
          <p:spPr bwMode="auto">
            <a:xfrm>
              <a:off x="2880" y="1955"/>
              <a:ext cx="47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dirty="0" smtClean="0">
                  <a:ln>
                    <a:noFill/>
                  </a:ln>
                  <a:solidFill>
                    <a:srgbClr val="000000"/>
                  </a:solidFill>
                  <a:effectLst/>
                  <a:uLnTx/>
                  <a:uFillTx/>
                  <a:latin typeface="Arial" charset="0"/>
                </a:rPr>
                <a:t>Minutes</a:t>
              </a:r>
              <a:endParaRPr kumimoji="0" lang="en-US" altLang="en-US" sz="1600" b="0" i="0" u="none" strike="noStrike" kern="0" cap="none" spc="0" normalizeH="0" baseline="0" noProof="0" dirty="0" smtClean="0">
                <a:ln>
                  <a:noFill/>
                </a:ln>
                <a:solidFill>
                  <a:srgbClr val="000000"/>
                </a:solidFill>
                <a:effectLst/>
                <a:uLnTx/>
                <a:uFillTx/>
                <a:latin typeface="Arial" charset="0"/>
              </a:endParaRPr>
            </a:p>
          </p:txBody>
        </p:sp>
        <p:sp>
          <p:nvSpPr>
            <p:cNvPr id="30" name="Freeform 43"/>
            <p:cNvSpPr>
              <a:spLocks/>
            </p:cNvSpPr>
            <p:nvPr/>
          </p:nvSpPr>
          <p:spPr bwMode="auto">
            <a:xfrm>
              <a:off x="1104" y="2464"/>
              <a:ext cx="3064" cy="173"/>
            </a:xfrm>
            <a:custGeom>
              <a:avLst/>
              <a:gdLst>
                <a:gd name="T0" fmla="*/ 2296 w 3064"/>
                <a:gd name="T1" fmla="*/ 0 h 175"/>
                <a:gd name="T2" fmla="*/ 2296 w 3064"/>
                <a:gd name="T3" fmla="*/ 41 h 175"/>
                <a:gd name="T4" fmla="*/ 0 w 3064"/>
                <a:gd name="T5" fmla="*/ 41 h 175"/>
                <a:gd name="T6" fmla="*/ 0 w 3064"/>
                <a:gd name="T7" fmla="*/ 128 h 175"/>
                <a:gd name="T8" fmla="*/ 2296 w 3064"/>
                <a:gd name="T9" fmla="*/ 128 h 175"/>
                <a:gd name="T10" fmla="*/ 2296 w 3064"/>
                <a:gd name="T11" fmla="*/ 167 h 175"/>
                <a:gd name="T12" fmla="*/ 3064 w 3064"/>
                <a:gd name="T13" fmla="*/ 83 h 175"/>
                <a:gd name="T14" fmla="*/ 2296 w 3064"/>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3064"/>
                <a:gd name="T25" fmla="*/ 0 h 175"/>
                <a:gd name="T26" fmla="*/ 3064 w 3064"/>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4" h="175">
                  <a:moveTo>
                    <a:pt x="2296" y="0"/>
                  </a:moveTo>
                  <a:lnTo>
                    <a:pt x="2296" y="41"/>
                  </a:lnTo>
                  <a:lnTo>
                    <a:pt x="0" y="41"/>
                  </a:lnTo>
                  <a:lnTo>
                    <a:pt x="0" y="134"/>
                  </a:lnTo>
                  <a:lnTo>
                    <a:pt x="2296" y="134"/>
                  </a:lnTo>
                  <a:lnTo>
                    <a:pt x="2296" y="175"/>
                  </a:lnTo>
                  <a:lnTo>
                    <a:pt x="3064" y="87"/>
                  </a:lnTo>
                  <a:lnTo>
                    <a:pt x="2296"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31" name="Freeform 44"/>
            <p:cNvSpPr>
              <a:spLocks/>
            </p:cNvSpPr>
            <p:nvPr/>
          </p:nvSpPr>
          <p:spPr bwMode="auto">
            <a:xfrm>
              <a:off x="1104" y="2456"/>
              <a:ext cx="3064" cy="173"/>
            </a:xfrm>
            <a:custGeom>
              <a:avLst/>
              <a:gdLst>
                <a:gd name="T0" fmla="*/ 2296 w 3064"/>
                <a:gd name="T1" fmla="*/ 0 h 175"/>
                <a:gd name="T2" fmla="*/ 2296 w 3064"/>
                <a:gd name="T3" fmla="*/ 41 h 175"/>
                <a:gd name="T4" fmla="*/ 0 w 3064"/>
                <a:gd name="T5" fmla="*/ 41 h 175"/>
                <a:gd name="T6" fmla="*/ 0 w 3064"/>
                <a:gd name="T7" fmla="*/ 128 h 175"/>
                <a:gd name="T8" fmla="*/ 2296 w 3064"/>
                <a:gd name="T9" fmla="*/ 128 h 175"/>
                <a:gd name="T10" fmla="*/ 2296 w 3064"/>
                <a:gd name="T11" fmla="*/ 167 h 175"/>
                <a:gd name="T12" fmla="*/ 3064 w 3064"/>
                <a:gd name="T13" fmla="*/ 83 h 175"/>
                <a:gd name="T14" fmla="*/ 2296 w 3064"/>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3064"/>
                <a:gd name="T25" fmla="*/ 0 h 175"/>
                <a:gd name="T26" fmla="*/ 3064 w 3064"/>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4" h="175">
                  <a:moveTo>
                    <a:pt x="2296" y="0"/>
                  </a:moveTo>
                  <a:lnTo>
                    <a:pt x="2296" y="41"/>
                  </a:lnTo>
                  <a:lnTo>
                    <a:pt x="0" y="41"/>
                  </a:lnTo>
                  <a:lnTo>
                    <a:pt x="0" y="134"/>
                  </a:lnTo>
                  <a:lnTo>
                    <a:pt x="2296" y="134"/>
                  </a:lnTo>
                  <a:lnTo>
                    <a:pt x="2296" y="175"/>
                  </a:lnTo>
                  <a:lnTo>
                    <a:pt x="3064" y="87"/>
                  </a:lnTo>
                  <a:lnTo>
                    <a:pt x="2296"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grpSp>
          <p:nvGrpSpPr>
            <p:cNvPr id="34" name="Group 57"/>
            <p:cNvGrpSpPr>
              <a:grpSpLocks/>
            </p:cNvGrpSpPr>
            <p:nvPr/>
          </p:nvGrpSpPr>
          <p:grpSpPr bwMode="auto">
            <a:xfrm>
              <a:off x="300" y="728"/>
              <a:ext cx="2840" cy="443"/>
              <a:chOff x="300" y="688"/>
              <a:chExt cx="2840" cy="450"/>
            </a:xfrm>
          </p:grpSpPr>
          <p:sp>
            <p:nvSpPr>
              <p:cNvPr id="35" name="Rectangle 51"/>
              <p:cNvSpPr>
                <a:spLocks noChangeArrowheads="1"/>
              </p:cNvSpPr>
              <p:nvPr/>
            </p:nvSpPr>
            <p:spPr bwMode="auto">
              <a:xfrm>
                <a:off x="300" y="688"/>
                <a:ext cx="902" cy="450"/>
              </a:xfrm>
              <a:prstGeom prst="rect">
                <a:avLst/>
              </a:prstGeom>
              <a:solidFill>
                <a:srgbClr val="BBE0E3"/>
              </a:solidFill>
              <a:ln w="9525">
                <a:solidFill>
                  <a:srgbClr val="000000"/>
                </a:solidFill>
                <a:miter lim="800000"/>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36" name="Rectangle 52"/>
              <p:cNvSpPr>
                <a:spLocks noChangeArrowheads="1"/>
              </p:cNvSpPr>
              <p:nvPr/>
            </p:nvSpPr>
            <p:spPr bwMode="auto">
              <a:xfrm>
                <a:off x="505" y="754"/>
                <a:ext cx="4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Inertial </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37" name="Rectangle 53"/>
              <p:cNvSpPr>
                <a:spLocks noChangeArrowheads="1"/>
              </p:cNvSpPr>
              <p:nvPr/>
            </p:nvSpPr>
            <p:spPr bwMode="auto">
              <a:xfrm>
                <a:off x="422" y="918"/>
                <a:ext cx="61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dirty="0" smtClean="0">
                    <a:ln>
                      <a:noFill/>
                    </a:ln>
                    <a:solidFill>
                      <a:srgbClr val="000000"/>
                    </a:solidFill>
                    <a:effectLst/>
                    <a:uLnTx/>
                    <a:uFillTx/>
                    <a:latin typeface="Arial" charset="0"/>
                  </a:rPr>
                  <a:t>Response</a:t>
                </a:r>
                <a:endParaRPr kumimoji="0" lang="en-US" altLang="en-US" sz="1600" b="0" i="0" u="none" strike="noStrike" kern="0" cap="none" spc="0" normalizeH="0" baseline="0" noProof="0" dirty="0" smtClean="0">
                  <a:ln>
                    <a:noFill/>
                  </a:ln>
                  <a:solidFill>
                    <a:srgbClr val="000000"/>
                  </a:solidFill>
                  <a:effectLst/>
                  <a:uLnTx/>
                  <a:uFillTx/>
                  <a:latin typeface="Arial" charset="0"/>
                </a:endParaRPr>
              </a:p>
            </p:txBody>
          </p:sp>
          <p:sp>
            <p:nvSpPr>
              <p:cNvPr id="38" name="Freeform 55"/>
              <p:cNvSpPr>
                <a:spLocks/>
              </p:cNvSpPr>
              <p:nvPr/>
            </p:nvSpPr>
            <p:spPr bwMode="auto">
              <a:xfrm>
                <a:off x="1296" y="822"/>
                <a:ext cx="855" cy="182"/>
              </a:xfrm>
              <a:custGeom>
                <a:avLst/>
                <a:gdLst>
                  <a:gd name="T0" fmla="*/ 638 w 855"/>
                  <a:gd name="T1" fmla="*/ 0 h 182"/>
                  <a:gd name="T2" fmla="*/ 638 w 855"/>
                  <a:gd name="T3" fmla="*/ 47 h 182"/>
                  <a:gd name="T4" fmla="*/ 0 w 855"/>
                  <a:gd name="T5" fmla="*/ 47 h 182"/>
                  <a:gd name="T6" fmla="*/ 0 w 855"/>
                  <a:gd name="T7" fmla="*/ 135 h 182"/>
                  <a:gd name="T8" fmla="*/ 638 w 855"/>
                  <a:gd name="T9" fmla="*/ 135 h 182"/>
                  <a:gd name="T10" fmla="*/ 638 w 855"/>
                  <a:gd name="T11" fmla="*/ 182 h 182"/>
                  <a:gd name="T12" fmla="*/ 855 w 855"/>
                  <a:gd name="T13" fmla="*/ 94 h 182"/>
                  <a:gd name="T14" fmla="*/ 638 w 855"/>
                  <a:gd name="T15" fmla="*/ 0 h 182"/>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82"/>
                  <a:gd name="T26" fmla="*/ 855 w 855"/>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82">
                    <a:moveTo>
                      <a:pt x="638" y="0"/>
                    </a:moveTo>
                    <a:lnTo>
                      <a:pt x="638" y="47"/>
                    </a:lnTo>
                    <a:lnTo>
                      <a:pt x="0" y="47"/>
                    </a:lnTo>
                    <a:lnTo>
                      <a:pt x="0" y="135"/>
                    </a:lnTo>
                    <a:lnTo>
                      <a:pt x="638" y="135"/>
                    </a:lnTo>
                    <a:lnTo>
                      <a:pt x="638" y="182"/>
                    </a:lnTo>
                    <a:lnTo>
                      <a:pt x="855" y="94"/>
                    </a:lnTo>
                    <a:lnTo>
                      <a:pt x="638" y="0"/>
                    </a:lnTo>
                    <a:close/>
                  </a:path>
                </a:pathLst>
              </a:custGeom>
              <a:solidFill>
                <a:srgbClr val="BBE0E3"/>
              </a:solidFill>
              <a:ln w="9525">
                <a:solidFill>
                  <a:srgbClr val="000000"/>
                </a:solidFill>
                <a:round/>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sp>
            <p:nvSpPr>
              <p:cNvPr id="39" name="Rectangle 56"/>
              <p:cNvSpPr>
                <a:spLocks noChangeArrowheads="1"/>
              </p:cNvSpPr>
              <p:nvPr/>
            </p:nvSpPr>
            <p:spPr bwMode="auto">
              <a:xfrm>
                <a:off x="2399" y="842"/>
                <a:ext cx="74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700" b="0" i="0" u="none" strike="noStrike" kern="0" cap="none" spc="0" normalizeH="0" baseline="0" noProof="0" smtClean="0">
                    <a:ln>
                      <a:noFill/>
                    </a:ln>
                    <a:solidFill>
                      <a:srgbClr val="000000"/>
                    </a:solidFill>
                    <a:effectLst/>
                    <a:uLnTx/>
                    <a:uFillTx/>
                    <a:latin typeface="Arial" charset="0"/>
                  </a:rPr>
                  <a:t>Milliseconds</a:t>
                </a:r>
                <a:endParaRPr kumimoji="0" lang="en-US" altLang="en-US" sz="1600" b="0" i="0" u="none" strike="noStrike" kern="0" cap="none" spc="0" normalizeH="0" baseline="0" noProof="0" smtClean="0">
                  <a:ln>
                    <a:noFill/>
                  </a:ln>
                  <a:solidFill>
                    <a:srgbClr val="000000"/>
                  </a:solidFill>
                  <a:effectLst/>
                  <a:uLnTx/>
                  <a:uFillTx/>
                  <a:latin typeface="Arial" charset="0"/>
                </a:endParaRPr>
              </a:p>
            </p:txBody>
          </p:sp>
        </p:grpSp>
      </p:grpSp>
      <p:sp>
        <p:nvSpPr>
          <p:cNvPr id="40" name="TextBox 39"/>
          <p:cNvSpPr txBox="1"/>
          <p:nvPr/>
        </p:nvSpPr>
        <p:spPr>
          <a:xfrm>
            <a:off x="609600" y="5105400"/>
            <a:ext cx="7696199" cy="400110"/>
          </a:xfrm>
          <a:prstGeom prst="rect">
            <a:avLst/>
          </a:prstGeom>
          <a:noFill/>
        </p:spPr>
        <p:txBody>
          <a:bodyPr wrap="square" rtlCol="0">
            <a:spAutoFit/>
          </a:bodyPr>
          <a:lstStyle/>
          <a:p>
            <a:r>
              <a:rPr lang="en-US" sz="2000" dirty="0">
                <a:solidFill>
                  <a:srgbClr val="000000"/>
                </a:solidFill>
              </a:rPr>
              <a:t>Primary Frequency Response </a:t>
            </a:r>
            <a:r>
              <a:rPr lang="en-US" sz="2000" dirty="0" smtClean="0">
                <a:solidFill>
                  <a:srgbClr val="000000"/>
                </a:solidFill>
              </a:rPr>
              <a:t>is needed to </a:t>
            </a:r>
            <a:r>
              <a:rPr lang="en-US" sz="2000" dirty="0">
                <a:solidFill>
                  <a:srgbClr val="000000"/>
                </a:solidFill>
              </a:rPr>
              <a:t>arrest and </a:t>
            </a:r>
            <a:r>
              <a:rPr lang="en-US" sz="2000" dirty="0" smtClean="0">
                <a:solidFill>
                  <a:srgbClr val="000000"/>
                </a:solidFill>
              </a:rPr>
              <a:t>stabilize frequency</a:t>
            </a:r>
            <a:endParaRPr lang="en-US" sz="2000" dirty="0">
              <a:solidFill>
                <a:srgbClr val="000000"/>
              </a:solidFill>
            </a:endParaRPr>
          </a:p>
        </p:txBody>
      </p:sp>
    </p:spTree>
    <p:extLst>
      <p:ext uri="{BB962C8B-B14F-4D97-AF65-F5344CB8AC3E}">
        <p14:creationId xmlns:p14="http://schemas.microsoft.com/office/powerpoint/2010/main" val="383696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smtClean="0"/>
              <a:t>Ten-Minute Spinning Reserves &amp; AGC</a:t>
            </a:r>
            <a:endParaRPr lang="en-US" dirty="0"/>
          </a:p>
        </p:txBody>
      </p:sp>
      <p:sp>
        <p:nvSpPr>
          <p:cNvPr id="4" name="Content Placeholder 3"/>
          <p:cNvSpPr>
            <a:spLocks noGrp="1"/>
          </p:cNvSpPr>
          <p:nvPr>
            <p:ph idx="1"/>
          </p:nvPr>
        </p:nvSpPr>
        <p:spPr/>
        <p:txBody>
          <a:bodyPr/>
          <a:lstStyle/>
          <a:p>
            <a:r>
              <a:rPr lang="en-US" dirty="0" smtClean="0"/>
              <a:t>ISO-NE currently utilizes</a:t>
            </a:r>
            <a:r>
              <a:rPr lang="en-US" dirty="0" smtClean="0">
                <a:solidFill>
                  <a:srgbClr val="FF0000"/>
                </a:solidFill>
              </a:rPr>
              <a:t> </a:t>
            </a:r>
            <a:r>
              <a:rPr lang="en-US" dirty="0"/>
              <a:t>1400 MW as the largest first contingency </a:t>
            </a:r>
            <a:endParaRPr lang="en-US" dirty="0" smtClean="0"/>
          </a:p>
          <a:p>
            <a:pPr lvl="1"/>
            <a:r>
              <a:rPr lang="en-US" dirty="0" smtClean="0"/>
              <a:t>Spin requirement 520 MW</a:t>
            </a:r>
          </a:p>
          <a:p>
            <a:r>
              <a:rPr lang="en-US" dirty="0" smtClean="0"/>
              <a:t>The 2017 average </a:t>
            </a:r>
            <a:r>
              <a:rPr lang="en-US" dirty="0"/>
              <a:t>largest contingency was 1467 </a:t>
            </a:r>
            <a:r>
              <a:rPr lang="en-US" dirty="0" smtClean="0"/>
              <a:t>MW</a:t>
            </a:r>
          </a:p>
          <a:p>
            <a:pPr lvl="1"/>
            <a:r>
              <a:rPr lang="en-US" dirty="0" smtClean="0"/>
              <a:t>Spin requirement 540 MW</a:t>
            </a:r>
          </a:p>
          <a:p>
            <a:r>
              <a:rPr lang="en-US" dirty="0" smtClean="0"/>
              <a:t>The 2017 Ten-Minute </a:t>
            </a:r>
            <a:r>
              <a:rPr lang="en-US" dirty="0"/>
              <a:t>Average requirement was </a:t>
            </a:r>
            <a:r>
              <a:rPr lang="en-US" dirty="0" smtClean="0"/>
              <a:t>1760 MW</a:t>
            </a:r>
          </a:p>
          <a:p>
            <a:pPr lvl="1"/>
            <a:r>
              <a:rPr lang="en-US" dirty="0" smtClean="0"/>
              <a:t>20% non-performance factor for ten-minute reserves</a:t>
            </a:r>
          </a:p>
          <a:p>
            <a:pPr lvl="1"/>
            <a:r>
              <a:rPr lang="en-US" dirty="0" smtClean="0"/>
              <a:t>Spin requirement 650 MW</a:t>
            </a:r>
          </a:p>
          <a:p>
            <a:r>
              <a:rPr lang="en-US" dirty="0"/>
              <a:t>In addition </a:t>
            </a:r>
            <a:r>
              <a:rPr lang="en-US" dirty="0" smtClean="0"/>
              <a:t>New </a:t>
            </a:r>
            <a:r>
              <a:rPr lang="en-US" dirty="0"/>
              <a:t>England utilizes approximately 150 </a:t>
            </a:r>
            <a:r>
              <a:rPr lang="en-US" dirty="0" smtClean="0"/>
              <a:t>MW+ </a:t>
            </a:r>
            <a:r>
              <a:rPr lang="en-US" dirty="0"/>
              <a:t>for frequency </a:t>
            </a:r>
            <a:r>
              <a:rPr lang="en-US" dirty="0" smtClean="0"/>
              <a:t>and tie line regulation </a:t>
            </a:r>
            <a:r>
              <a:rPr lang="en-US" dirty="0"/>
              <a:t>(AGC) </a:t>
            </a:r>
            <a:endParaRPr lang="en-US" dirty="0" smtClean="0"/>
          </a:p>
          <a:p>
            <a:endParaRPr lang="en-US" dirty="0"/>
          </a:p>
        </p:txBody>
      </p:sp>
    </p:spTree>
    <p:extLst>
      <p:ext uri="{BB962C8B-B14F-4D97-AF65-F5344CB8AC3E}">
        <p14:creationId xmlns:p14="http://schemas.microsoft.com/office/powerpoint/2010/main" val="38909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a:t>Minimum </a:t>
            </a:r>
            <a:r>
              <a:rPr lang="en-US" dirty="0" smtClean="0"/>
              <a:t>ICR Operating </a:t>
            </a:r>
            <a:r>
              <a:rPr lang="en-US" dirty="0"/>
              <a:t>Reserve Assumption</a:t>
            </a:r>
          </a:p>
        </p:txBody>
      </p:sp>
      <p:sp>
        <p:nvSpPr>
          <p:cNvPr id="4" name="Content Placeholder 3"/>
          <p:cNvSpPr>
            <a:spLocks noGrp="1"/>
          </p:cNvSpPr>
          <p:nvPr>
            <p:ph idx="1"/>
          </p:nvPr>
        </p:nvSpPr>
        <p:spPr/>
        <p:txBody>
          <a:bodyPr>
            <a:normAutofit fontScale="92500" lnSpcReduction="20000"/>
          </a:bodyPr>
          <a:lstStyle/>
          <a:p>
            <a:r>
              <a:rPr lang="en-US" dirty="0" smtClean="0"/>
              <a:t>A Balancing Authority must always be able to regulate frequency and control tie-line flows</a:t>
            </a:r>
          </a:p>
          <a:p>
            <a:pPr lvl="1"/>
            <a:r>
              <a:rPr lang="en-US" dirty="0" smtClean="0"/>
              <a:t>ISO-NE utilizes it operating reserves and AGC to meet this obligation</a:t>
            </a:r>
          </a:p>
          <a:p>
            <a:pPr lvl="1"/>
            <a:r>
              <a:rPr lang="en-US" dirty="0" smtClean="0"/>
              <a:t>Synchronized reserves and AGC requirements are between 670 MW -  850 MW </a:t>
            </a:r>
          </a:p>
          <a:p>
            <a:r>
              <a:rPr lang="en-US" dirty="0" smtClean="0"/>
              <a:t>A source loss greater than the remaining depleted ten-minute reserve would require load shedding</a:t>
            </a:r>
          </a:p>
          <a:p>
            <a:pPr lvl="1"/>
            <a:r>
              <a:rPr lang="en-US" dirty="0" smtClean="0"/>
              <a:t>If available Simultaneous </a:t>
            </a:r>
            <a:r>
              <a:rPr lang="en-US" dirty="0"/>
              <a:t>A</a:t>
            </a:r>
            <a:r>
              <a:rPr lang="en-US" dirty="0" smtClean="0"/>
              <a:t>ctivation </a:t>
            </a:r>
            <a:r>
              <a:rPr lang="en-US" dirty="0"/>
              <a:t>of ten-minute R</a:t>
            </a:r>
            <a:r>
              <a:rPr lang="en-US" dirty="0" smtClean="0"/>
              <a:t>eserve (SAR) would provide the Operators up to 30 minutes to shed load; if not available would need to be shed within 10 minutes  </a:t>
            </a:r>
          </a:p>
          <a:p>
            <a:r>
              <a:rPr lang="en-US" dirty="0" smtClean="0"/>
              <a:t>Recommend utilizing at least 50% of the reserve requirement in the ICR calculation</a:t>
            </a:r>
          </a:p>
          <a:p>
            <a:pPr lvl="1"/>
            <a:r>
              <a:rPr lang="en-US" dirty="0" smtClean="0"/>
              <a:t>Still requires carrying 50% of the ten-minute reserves on load shedding</a:t>
            </a:r>
          </a:p>
          <a:p>
            <a:pPr lvl="1"/>
            <a:r>
              <a:rPr lang="en-US" dirty="0" smtClean="0"/>
              <a:t>Balances interconnection reliability risk </a:t>
            </a:r>
          </a:p>
          <a:p>
            <a:pPr lvl="1"/>
            <a:r>
              <a:rPr lang="en-US" dirty="0" smtClean="0"/>
              <a:t>Provides ISO-NE System Operations with the resources to prevent being a burden on the interconnection</a:t>
            </a:r>
            <a:endParaRPr lang="en-US" dirty="0"/>
          </a:p>
        </p:txBody>
      </p:sp>
    </p:spTree>
    <p:extLst>
      <p:ext uri="{BB962C8B-B14F-4D97-AF65-F5344CB8AC3E}">
        <p14:creationId xmlns:p14="http://schemas.microsoft.com/office/powerpoint/2010/main" val="250248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15</a:t>
            </a:fld>
            <a:endParaRPr lang="en-US" dirty="0"/>
          </a:p>
        </p:txBody>
      </p:sp>
      <p:sp>
        <p:nvSpPr>
          <p:cNvPr id="3" name="Text Placeholder 2"/>
          <p:cNvSpPr>
            <a:spLocks noGrp="1"/>
          </p:cNvSpPr>
          <p:nvPr>
            <p:ph type="body" idx="1"/>
          </p:nvPr>
        </p:nvSpPr>
        <p:spPr>
          <a:xfrm>
            <a:off x="838200" y="2743200"/>
            <a:ext cx="7772400" cy="2262187"/>
          </a:xfrm>
        </p:spPr>
        <p:txBody>
          <a:bodyPr>
            <a:normAutofit/>
          </a:bodyPr>
          <a:lstStyle/>
          <a:p>
            <a:pPr algn="ctr"/>
            <a:r>
              <a:rPr lang="en-US" sz="3200" b="1" i="0" dirty="0" smtClean="0">
                <a:solidFill>
                  <a:schemeClr val="accent1"/>
                </a:solidFill>
              </a:rPr>
              <a:t>Review of the </a:t>
            </a:r>
            <a:r>
              <a:rPr lang="en-US" sz="3200" b="1" i="0" dirty="0">
                <a:solidFill>
                  <a:schemeClr val="accent1"/>
                </a:solidFill>
              </a:rPr>
              <a:t>Load Relief from 5% </a:t>
            </a:r>
            <a:r>
              <a:rPr lang="en-US" sz="3200" b="1" i="0" dirty="0" smtClean="0">
                <a:solidFill>
                  <a:schemeClr val="accent1"/>
                </a:solidFill>
              </a:rPr>
              <a:t>Voltage Reduction Assumption</a:t>
            </a:r>
            <a:endParaRPr lang="en-US" sz="3200" b="1" i="0" dirty="0">
              <a:solidFill>
                <a:schemeClr val="accent1"/>
              </a:solidFill>
            </a:endParaRPr>
          </a:p>
        </p:txBody>
      </p:sp>
    </p:spTree>
    <p:extLst>
      <p:ext uri="{BB962C8B-B14F-4D97-AF65-F5344CB8AC3E}">
        <p14:creationId xmlns:p14="http://schemas.microsoft.com/office/powerpoint/2010/main" val="79802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3600" b="1" kern="1200" dirty="0" smtClean="0">
                <a:solidFill>
                  <a:srgbClr val="000000"/>
                </a:solidFill>
                <a:latin typeface="+mj-lt"/>
                <a:ea typeface="+mj-ea"/>
                <a:cs typeface="+mj-cs"/>
              </a:rPr>
              <a:t>Review of the Voltage Reduction Assumption</a:t>
            </a:r>
            <a:endParaRPr lang="en-US" sz="3600" b="1" kern="1200" dirty="0">
              <a:solidFill>
                <a:srgbClr val="000000"/>
              </a:solidFill>
              <a:latin typeface="+mj-lt"/>
              <a:ea typeface="+mj-ea"/>
              <a:cs typeface="+mj-cs"/>
            </a:endParaRPr>
          </a:p>
        </p:txBody>
      </p:sp>
      <p:sp>
        <p:nvSpPr>
          <p:cNvPr id="10" name="Text Placeholder 2"/>
          <p:cNvSpPr>
            <a:spLocks noGrp="1"/>
          </p:cNvSpPr>
          <p:nvPr>
            <p:ph idx="1"/>
          </p:nvPr>
        </p:nvSpPr>
        <p:spPr>
          <a:xfrm>
            <a:off x="533400" y="1295400"/>
            <a:ext cx="8229600" cy="4953000"/>
          </a:xfrm>
          <a:prstGeom prst="rect">
            <a:avLst/>
          </a:prstGeom>
        </p:spPr>
        <p:txBody>
          <a:bodyPr>
            <a:normAutofit fontScale="85000" lnSpcReduction="20000"/>
          </a:bodyPr>
          <a:lstStyle/>
          <a:p>
            <a:r>
              <a:rPr lang="en-US" dirty="0" smtClean="0"/>
              <a:t>Assumed load relief from the implementation of a 5% voltage reduction is used in the development of the ICR</a:t>
            </a:r>
          </a:p>
          <a:p>
            <a:pPr lvl="1"/>
            <a:r>
              <a:rPr lang="en-US" dirty="0" smtClean="0"/>
              <a:t>Consists of Actions 6 &amp; 8 of ISO-NE Operating Procedure No. 4, </a:t>
            </a:r>
            <a:r>
              <a:rPr lang="en-US" i="1" dirty="0" smtClean="0"/>
              <a:t>Actions During a Capacity Deficiency </a:t>
            </a:r>
            <a:r>
              <a:rPr lang="en-US" dirty="0" smtClean="0"/>
              <a:t>(OP4)</a:t>
            </a:r>
            <a:endParaRPr lang="en-US" i="1" dirty="0" smtClean="0"/>
          </a:p>
          <a:p>
            <a:pPr lvl="1"/>
            <a:r>
              <a:rPr lang="en-US" dirty="0" smtClean="0"/>
              <a:t>Includes both voltage reduction that can be achieved ≤10 minutes (Action 8) and &gt;10 minutes (Action 6)</a:t>
            </a:r>
            <a:endParaRPr lang="en-US" strike="sngStrike" dirty="0" smtClean="0"/>
          </a:p>
          <a:p>
            <a:r>
              <a:rPr lang="en-US" dirty="0" smtClean="0"/>
              <a:t>ISO-NE conducts tests to verify a 1.5% reduction in system load from 5% voltage reduction and is documented in ISO-NE Operating Procedure No. 13, </a:t>
            </a:r>
            <a:r>
              <a:rPr lang="en-US" i="1" dirty="0" smtClean="0"/>
              <a:t>Standards for Voltage Reduction and Load Shedding Capability</a:t>
            </a:r>
          </a:p>
          <a:p>
            <a:pPr lvl="1"/>
            <a:r>
              <a:rPr lang="en-US" dirty="0" smtClean="0"/>
              <a:t>The 1.5% benchmark has been used by ISO-NE System Operations in the past to estimate the MW value of load relief obtainable from Actions 6 &amp; 8 of OP4</a:t>
            </a:r>
          </a:p>
          <a:p>
            <a:pPr lvl="1"/>
            <a:r>
              <a:rPr lang="en-US" dirty="0" smtClean="0"/>
              <a:t>ISO-NE uses this value to calculate the MW reduced as a result of a 5% voltage reduction assumed in the ICR model</a:t>
            </a:r>
          </a:p>
          <a:p>
            <a:pPr lvl="2"/>
            <a:r>
              <a:rPr lang="en-US" dirty="0" smtClean="0"/>
              <a:t>Calculated as [90/10 peak load (Net of BTM PV) – all Active &amp; Passive Qualified Demand Resources] *1.5%</a:t>
            </a:r>
          </a:p>
          <a:p>
            <a:r>
              <a:rPr lang="en-US" dirty="0" smtClean="0"/>
              <a:t>Based </a:t>
            </a:r>
            <a:r>
              <a:rPr lang="en-US" dirty="0"/>
              <a:t>on the changing nature of system loads, </a:t>
            </a:r>
            <a:r>
              <a:rPr lang="en-US" dirty="0" smtClean="0"/>
              <a:t>ISO-NE System </a:t>
            </a:r>
            <a:r>
              <a:rPr lang="en-US" dirty="0"/>
              <a:t>Operations has observed that the 1.5% benchmark reduction </a:t>
            </a:r>
            <a:r>
              <a:rPr lang="en-US" dirty="0" smtClean="0"/>
              <a:t>may </a:t>
            </a:r>
            <a:r>
              <a:rPr lang="en-US" dirty="0"/>
              <a:t>no longer </a:t>
            </a:r>
            <a:r>
              <a:rPr lang="en-US" dirty="0" smtClean="0"/>
              <a:t>be appropriate to assume in the ICR model, as the MW reduction associated with voltage reduction can degrade quickly and can not be sustained as it was in the past</a:t>
            </a:r>
            <a:endParaRPr lang="en-US" sz="2600" dirty="0" smtClean="0"/>
          </a:p>
        </p:txBody>
      </p:sp>
      <p:sp>
        <p:nvSpPr>
          <p:cNvPr id="9" name="Rectangle 8"/>
          <p:cNvSpPr/>
          <p:nvPr/>
        </p:nvSpPr>
        <p:spPr>
          <a:xfrm>
            <a:off x="533400" y="2286000"/>
            <a:ext cx="8077200" cy="923330"/>
          </a:xfrm>
          <a:prstGeom prst="rect">
            <a:avLst/>
          </a:prstGeom>
        </p:spPr>
        <p:txBody>
          <a:bodyPr wrap="square">
            <a:spAutoFit/>
          </a:bodyPr>
          <a:lstStyle/>
          <a:p>
            <a:endParaRPr lang="en-US" dirty="0" smtClean="0">
              <a:solidFill>
                <a:srgbClr val="62777F"/>
              </a:solidFill>
            </a:endParaRPr>
          </a:p>
          <a:p>
            <a:endParaRPr lang="en-US" dirty="0" smtClean="0">
              <a:solidFill>
                <a:srgbClr val="62777F"/>
              </a:solidFill>
            </a:endParaRPr>
          </a:p>
          <a:p>
            <a:endParaRPr lang="en-US" dirty="0">
              <a:solidFill>
                <a:srgbClr val="62777F"/>
              </a:solidFill>
            </a:endParaRPr>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16</a:t>
            </a:fld>
            <a:endParaRPr lang="en-US" dirty="0"/>
          </a:p>
        </p:txBody>
      </p:sp>
    </p:spTree>
    <p:extLst>
      <p:ext uri="{BB962C8B-B14F-4D97-AF65-F5344CB8AC3E}">
        <p14:creationId xmlns:p14="http://schemas.microsoft.com/office/powerpoint/2010/main" val="3823256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Voltage Reduction</a:t>
            </a:r>
            <a:endParaRPr lang="en-US" dirty="0"/>
          </a:p>
        </p:txBody>
      </p:sp>
      <p:sp>
        <p:nvSpPr>
          <p:cNvPr id="4" name="Content Placeholder 3"/>
          <p:cNvSpPr>
            <a:spLocks noGrp="1"/>
          </p:cNvSpPr>
          <p:nvPr>
            <p:ph idx="1"/>
          </p:nvPr>
        </p:nvSpPr>
        <p:spPr/>
        <p:txBody>
          <a:bodyPr>
            <a:normAutofit/>
          </a:bodyPr>
          <a:lstStyle/>
          <a:p>
            <a:r>
              <a:rPr lang="en-US" dirty="0" smtClean="0"/>
              <a:t>Historically a 5% voltage reductions in New England obtained greater than 1.5% load relief when implemented</a:t>
            </a:r>
          </a:p>
          <a:p>
            <a:r>
              <a:rPr lang="en-US" dirty="0" smtClean="0"/>
              <a:t>The penetration of energy efficient loads have resulted in the implementation of a voltage reduction being less effective than in the past</a:t>
            </a:r>
          </a:p>
          <a:p>
            <a:pPr lvl="1"/>
            <a:r>
              <a:rPr lang="en-US" dirty="0"/>
              <a:t>I</a:t>
            </a:r>
            <a:r>
              <a:rPr lang="en-US" dirty="0" smtClean="0"/>
              <a:t>t is becoming more difficult to obtain the 1.5% load relief</a:t>
            </a:r>
          </a:p>
          <a:p>
            <a:r>
              <a:rPr lang="en-US" dirty="0" smtClean="0"/>
              <a:t>In addition, load </a:t>
            </a:r>
            <a:r>
              <a:rPr lang="en-US" dirty="0"/>
              <a:t>relief obtained from a voltage reduction </a:t>
            </a:r>
            <a:r>
              <a:rPr lang="en-US" dirty="0" smtClean="0"/>
              <a:t>tends </a:t>
            </a:r>
            <a:r>
              <a:rPr lang="en-US" dirty="0"/>
              <a:t>to erode the longer the voltage reduction has been implemented</a:t>
            </a:r>
          </a:p>
          <a:p>
            <a:pPr lvl="1"/>
            <a:r>
              <a:rPr lang="en-US" dirty="0"/>
              <a:t>This </a:t>
            </a:r>
            <a:r>
              <a:rPr lang="en-US" dirty="0" smtClean="0"/>
              <a:t>is </a:t>
            </a:r>
            <a:r>
              <a:rPr lang="en-US" dirty="0"/>
              <a:t>due to the loss of load diversity and increasing penetration of </a:t>
            </a:r>
            <a:r>
              <a:rPr lang="en-US" smtClean="0"/>
              <a:t>energy </a:t>
            </a:r>
            <a:r>
              <a:rPr lang="en-US" dirty="0" smtClean="0"/>
              <a:t>e</a:t>
            </a:r>
            <a:r>
              <a:rPr lang="en-US" smtClean="0"/>
              <a:t>fficiency</a:t>
            </a:r>
            <a:endParaRPr lang="en-US" dirty="0"/>
          </a:p>
          <a:p>
            <a:pPr lvl="1"/>
            <a:endParaRPr lang="en-US" dirty="0"/>
          </a:p>
          <a:p>
            <a:endParaRPr lang="en-US" dirty="0" smtClean="0"/>
          </a:p>
        </p:txBody>
      </p:sp>
    </p:spTree>
    <p:extLst>
      <p:ext uri="{BB962C8B-B14F-4D97-AF65-F5344CB8AC3E}">
        <p14:creationId xmlns:p14="http://schemas.microsoft.com/office/powerpoint/2010/main" val="285543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Voltage Reduction, cont.</a:t>
            </a:r>
            <a:endParaRPr lang="en-US" dirty="0"/>
          </a:p>
        </p:txBody>
      </p:sp>
      <p:sp>
        <p:nvSpPr>
          <p:cNvPr id="4" name="Content Placeholder 3"/>
          <p:cNvSpPr>
            <a:spLocks noGrp="1"/>
          </p:cNvSpPr>
          <p:nvPr>
            <p:ph idx="1"/>
          </p:nvPr>
        </p:nvSpPr>
        <p:spPr/>
        <p:txBody>
          <a:bodyPr/>
          <a:lstStyle/>
          <a:p>
            <a:r>
              <a:rPr lang="en-US" dirty="0" smtClean="0"/>
              <a:t>Even though the load relief obtained from a voltage reduction continues to decrease with greater penetration of energy efficient loads, ISO-NE System Operations wants to maintain this load relief option within OP4</a:t>
            </a:r>
          </a:p>
          <a:p>
            <a:r>
              <a:rPr lang="en-US" dirty="0" smtClean="0"/>
              <a:t>Recommendation is to maintain the test threshold for voltage reduction at 1.5% but within the ICR calculation only take credit for 1.0% </a:t>
            </a:r>
          </a:p>
          <a:p>
            <a:pPr lvl="1"/>
            <a:r>
              <a:rPr lang="en-US" dirty="0" smtClean="0"/>
              <a:t>For the most recent ICR calculation (FCA 12), the assumed load relief from 5% voltage reduction was 431 MW summer and 317 MW winter</a:t>
            </a:r>
          </a:p>
          <a:p>
            <a:pPr lvl="1"/>
            <a:r>
              <a:rPr lang="en-US" dirty="0" smtClean="0"/>
              <a:t>Under this proposal, the assumption would be 288 MW summer and 212 MW winter</a:t>
            </a:r>
            <a:endParaRPr lang="en-US" dirty="0"/>
          </a:p>
        </p:txBody>
      </p:sp>
    </p:spTree>
    <p:extLst>
      <p:ext uri="{BB962C8B-B14F-4D97-AF65-F5344CB8AC3E}">
        <p14:creationId xmlns:p14="http://schemas.microsoft.com/office/powerpoint/2010/main" val="331299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19</a:t>
            </a:fld>
            <a:endParaRPr lang="en-US" dirty="0"/>
          </a:p>
        </p:txBody>
      </p:sp>
      <p:sp>
        <p:nvSpPr>
          <p:cNvPr id="3" name="Text Placeholder 2"/>
          <p:cNvSpPr>
            <a:spLocks noGrp="1"/>
          </p:cNvSpPr>
          <p:nvPr>
            <p:ph type="body" idx="1"/>
          </p:nvPr>
        </p:nvSpPr>
        <p:spPr>
          <a:xfrm>
            <a:off x="838200" y="2743200"/>
            <a:ext cx="7772400" cy="2262187"/>
          </a:xfrm>
        </p:spPr>
        <p:txBody>
          <a:bodyPr>
            <a:normAutofit/>
          </a:bodyPr>
          <a:lstStyle/>
          <a:p>
            <a:pPr algn="ctr"/>
            <a:r>
              <a:rPr lang="en-US" sz="3200" b="1" i="0" dirty="0" smtClean="0">
                <a:solidFill>
                  <a:schemeClr val="accent1"/>
                </a:solidFill>
              </a:rPr>
              <a:t>Review of 20% </a:t>
            </a:r>
            <a:r>
              <a:rPr lang="en-US" sz="3200" b="1" i="0" dirty="0" err="1" smtClean="0">
                <a:solidFill>
                  <a:schemeClr val="accent1"/>
                </a:solidFill>
              </a:rPr>
              <a:t>Derate</a:t>
            </a:r>
            <a:r>
              <a:rPr lang="en-US" sz="3200" b="1" i="0" dirty="0" smtClean="0">
                <a:solidFill>
                  <a:schemeClr val="accent1"/>
                </a:solidFill>
              </a:rPr>
              <a:t> Factor on Peaking Generation in Transmission Security Analysis</a:t>
            </a:r>
            <a:endParaRPr lang="en-US" sz="3200" b="1" i="0" dirty="0">
              <a:solidFill>
                <a:schemeClr val="accent1"/>
              </a:solidFill>
            </a:endParaRPr>
          </a:p>
        </p:txBody>
      </p:sp>
    </p:spTree>
    <p:extLst>
      <p:ext uri="{BB962C8B-B14F-4D97-AF65-F5344CB8AC3E}">
        <p14:creationId xmlns:p14="http://schemas.microsoft.com/office/powerpoint/2010/main" val="359975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ext Placeholder 2"/>
          <p:cNvSpPr>
            <a:spLocks noGrp="1"/>
          </p:cNvSpPr>
          <p:nvPr>
            <p:ph idx="1"/>
          </p:nvPr>
        </p:nvSpPr>
        <p:spPr/>
        <p:txBody>
          <a:bodyPr/>
          <a:lstStyle/>
          <a:p>
            <a:endParaRPr lang="en-US" dirty="0" smtClean="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6142471"/>
              </p:ext>
            </p:extLst>
          </p:nvPr>
        </p:nvGraphicFramePr>
        <p:xfrm>
          <a:off x="457200" y="533400"/>
          <a:ext cx="8077200" cy="908860"/>
        </p:xfrm>
        <a:graphic>
          <a:graphicData uri="http://schemas.openxmlformats.org/drawingml/2006/table">
            <a:tbl>
              <a:tblPr firstRow="1" bandRow="1">
                <a:tableStyleId>{5C22544A-7EE6-4342-B048-85BDC9FD1C3A}</a:tableStyleId>
              </a:tblPr>
              <a:tblGrid>
                <a:gridCol w="8077200"/>
              </a:tblGrid>
              <a:tr h="504810">
                <a:tc>
                  <a:txBody>
                    <a:bodyPr/>
                    <a:lstStyle/>
                    <a:p>
                      <a:r>
                        <a:rPr lang="en-US" sz="2000" b="0" u="none" kern="1200" dirty="0" smtClean="0">
                          <a:solidFill>
                            <a:schemeClr val="lt1"/>
                          </a:solidFill>
                          <a:effectLst/>
                          <a:latin typeface="+mn-lt"/>
                          <a:ea typeface="+mn-ea"/>
                          <a:cs typeface="+mn-cs"/>
                        </a:rPr>
                        <a:t>Assessment of ICR/LSR and Discussion of the 2018 Long Term Load Forecast</a:t>
                      </a:r>
                      <a:endParaRPr lang="en-US" sz="2000" b="0" u="none" baseline="30000" dirty="0"/>
                    </a:p>
                  </a:txBody>
                  <a:tcPr/>
                </a:tc>
              </a:tr>
              <a:tr h="404050">
                <a:tc>
                  <a:txBody>
                    <a:bodyPr/>
                    <a:lstStyle/>
                    <a:p>
                      <a:r>
                        <a:rPr lang="en-US" sz="1600" b="1" dirty="0" smtClean="0">
                          <a:solidFill>
                            <a:srgbClr val="000000"/>
                          </a:solidFill>
                        </a:rPr>
                        <a:t>Proposed Effective Date: </a:t>
                      </a:r>
                      <a:r>
                        <a:rPr lang="en-US" sz="1600" b="0" baseline="0" dirty="0" smtClean="0">
                          <a:solidFill>
                            <a:srgbClr val="000000"/>
                          </a:solidFill>
                        </a:rPr>
                        <a:t> For ICR calculations for FCA 13 and FCA 14*</a:t>
                      </a:r>
                      <a:endParaRPr lang="en-US" sz="1600" dirty="0">
                        <a:solidFill>
                          <a:srgbClr val="000000"/>
                        </a:solidFill>
                      </a:endParaRPr>
                    </a:p>
                  </a:txBody>
                  <a:tcPr/>
                </a:tc>
              </a:tr>
            </a:tbl>
          </a:graphicData>
        </a:graphic>
      </p:graphicFrame>
      <p:sp>
        <p:nvSpPr>
          <p:cNvPr id="6" name="Text Placeholder 4"/>
          <p:cNvSpPr txBox="1">
            <a:spLocks/>
          </p:cNvSpPr>
          <p:nvPr/>
        </p:nvSpPr>
        <p:spPr>
          <a:xfrm>
            <a:off x="485775" y="1583263"/>
            <a:ext cx="8229600" cy="41880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dirty="0" smtClean="0">
                <a:solidFill>
                  <a:srgbClr val="000000"/>
                </a:solidFill>
              </a:rPr>
              <a:t>As part of the stakeholder discussion of the Installed Capacity Requirement (ICR) for FCA 12 last year, ISO-NE was asked to address stakeholder issues related to the methodology for modeling of behind-the-meter photovoltaic (BTM PV) and other issues related to the assumptions used in the calculation of the ICR and related values</a:t>
            </a:r>
          </a:p>
          <a:p>
            <a:r>
              <a:rPr lang="en-US" sz="2300" dirty="0">
                <a:solidFill>
                  <a:srgbClr val="000000"/>
                </a:solidFill>
              </a:rPr>
              <a:t>These issues were introduced at the February 13th RC meeting</a:t>
            </a:r>
          </a:p>
          <a:p>
            <a:r>
              <a:rPr lang="en-US" sz="2300" dirty="0" smtClean="0">
                <a:solidFill>
                  <a:srgbClr val="000000"/>
                </a:solidFill>
              </a:rPr>
              <a:t>At today’s meeting</a:t>
            </a:r>
            <a:r>
              <a:rPr lang="en-US" sz="2300" dirty="0">
                <a:solidFill>
                  <a:srgbClr val="000000"/>
                </a:solidFill>
              </a:rPr>
              <a:t>,</a:t>
            </a:r>
            <a:r>
              <a:rPr lang="en-US" sz="2300" dirty="0" smtClean="0">
                <a:solidFill>
                  <a:srgbClr val="000000"/>
                </a:solidFill>
              </a:rPr>
              <a:t> the ISO will discuss:</a:t>
            </a:r>
          </a:p>
          <a:p>
            <a:pPr lvl="1"/>
            <a:r>
              <a:rPr lang="en-US" sz="1900" dirty="0">
                <a:solidFill>
                  <a:srgbClr val="000000"/>
                </a:solidFill>
              </a:rPr>
              <a:t>P</a:t>
            </a:r>
            <a:r>
              <a:rPr lang="en-US" sz="1900" dirty="0" smtClean="0">
                <a:solidFill>
                  <a:srgbClr val="000000"/>
                </a:solidFill>
              </a:rPr>
              <a:t>otential changes in the ICR and Local Sourcing Requirement (LSR) </a:t>
            </a:r>
            <a:r>
              <a:rPr lang="en-US" sz="1900" dirty="0">
                <a:solidFill>
                  <a:srgbClr val="000000"/>
                </a:solidFill>
              </a:rPr>
              <a:t>assumptions</a:t>
            </a:r>
          </a:p>
          <a:p>
            <a:pPr lvl="1"/>
            <a:r>
              <a:rPr lang="en-US" sz="1900" dirty="0" smtClean="0">
                <a:solidFill>
                  <a:srgbClr val="000000"/>
                </a:solidFill>
              </a:rPr>
              <a:t>The upcoming 2018 load forecast</a:t>
            </a:r>
          </a:p>
          <a:p>
            <a:pPr lvl="1"/>
            <a:r>
              <a:rPr lang="en-US" sz="1900" dirty="0">
                <a:solidFill>
                  <a:srgbClr val="000000"/>
                </a:solidFill>
              </a:rPr>
              <a:t>T</a:t>
            </a:r>
            <a:r>
              <a:rPr lang="en-US" sz="1900" dirty="0" smtClean="0">
                <a:solidFill>
                  <a:srgbClr val="000000"/>
                </a:solidFill>
              </a:rPr>
              <a:t>he methodology used for modeling BTM PV</a:t>
            </a:r>
          </a:p>
        </p:txBody>
      </p:sp>
      <p:sp>
        <p:nvSpPr>
          <p:cNvPr id="8" name="TextBox 7"/>
          <p:cNvSpPr txBox="1"/>
          <p:nvPr/>
        </p:nvSpPr>
        <p:spPr>
          <a:xfrm>
            <a:off x="533400" y="5771286"/>
            <a:ext cx="4222566" cy="307777"/>
          </a:xfrm>
          <a:prstGeom prst="rect">
            <a:avLst/>
          </a:prstGeom>
          <a:noFill/>
        </p:spPr>
        <p:txBody>
          <a:bodyPr wrap="none" rtlCol="0">
            <a:spAutoFit/>
          </a:bodyPr>
          <a:lstStyle/>
          <a:p>
            <a:r>
              <a:rPr lang="en-US" sz="1400" dirty="0" smtClean="0">
                <a:solidFill>
                  <a:srgbClr val="000000"/>
                </a:solidFill>
              </a:rPr>
              <a:t>*For proposed modifications that involve Tariff changes</a:t>
            </a:r>
          </a:p>
        </p:txBody>
      </p:sp>
    </p:spTree>
    <p:extLst>
      <p:ext uri="{BB962C8B-B14F-4D97-AF65-F5344CB8AC3E}">
        <p14:creationId xmlns:p14="http://schemas.microsoft.com/office/powerpoint/2010/main" val="4033557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noAutofit/>
          </a:bodyPr>
          <a:lstStyle/>
          <a:p>
            <a:pPr lvl="1"/>
            <a:r>
              <a:rPr lang="en-US" sz="3200" b="1" kern="1200" dirty="0" smtClean="0">
                <a:solidFill>
                  <a:srgbClr val="000000"/>
                </a:solidFill>
                <a:latin typeface="+mj-lt"/>
                <a:ea typeface="+mj-ea"/>
                <a:cs typeface="+mj-cs"/>
              </a:rPr>
              <a:t>Review of the 20% Derate Factor on Peaking Generation in the TSA</a:t>
            </a:r>
            <a:endParaRPr lang="en-US" sz="3200" b="1" strike="sngStrike" kern="1200" dirty="0">
              <a:solidFill>
                <a:srgbClr val="000000"/>
              </a:solidFill>
              <a:latin typeface="+mj-lt"/>
              <a:ea typeface="+mj-ea"/>
              <a:cs typeface="+mj-cs"/>
            </a:endParaRPr>
          </a:p>
        </p:txBody>
      </p:sp>
      <p:sp>
        <p:nvSpPr>
          <p:cNvPr id="10" name="Text Placeholder 2"/>
          <p:cNvSpPr>
            <a:spLocks noGrp="1"/>
          </p:cNvSpPr>
          <p:nvPr>
            <p:ph idx="1"/>
          </p:nvPr>
        </p:nvSpPr>
        <p:spPr>
          <a:xfrm>
            <a:off x="381000" y="1143000"/>
            <a:ext cx="8458200" cy="4953000"/>
          </a:xfrm>
          <a:prstGeom prst="rect">
            <a:avLst/>
          </a:prstGeom>
        </p:spPr>
        <p:txBody>
          <a:bodyPr>
            <a:normAutofit fontScale="92500" lnSpcReduction="20000"/>
          </a:bodyPr>
          <a:lstStyle/>
          <a:p>
            <a:r>
              <a:rPr lang="en-US" dirty="0" smtClean="0"/>
              <a:t>The Local Resource Adequacy (LRA) Requirement and the TSA Requirement are inputs into the calculation of the LSR, </a:t>
            </a:r>
            <a:r>
              <a:rPr lang="en-US" dirty="0"/>
              <a:t>which is the minimum amount of capacity that must be electrically located in an import-constrained Capacity Zone</a:t>
            </a:r>
            <a:endParaRPr lang="en-US" dirty="0" smtClean="0"/>
          </a:p>
          <a:p>
            <a:pPr lvl="1"/>
            <a:r>
              <a:rPr lang="en-US" dirty="0" smtClean="0"/>
              <a:t>LRA is a probabilistic analysis of an import-constrained Capacity Zone used to evaluate resource adequacy</a:t>
            </a:r>
          </a:p>
          <a:p>
            <a:pPr lvl="1"/>
            <a:r>
              <a:rPr lang="en-US" dirty="0" smtClean="0"/>
              <a:t>TSA is a </a:t>
            </a:r>
            <a:r>
              <a:rPr lang="en-US" dirty="0"/>
              <a:t>deterministic reliability screen of an import-constrained </a:t>
            </a:r>
            <a:r>
              <a:rPr lang="en-US" dirty="0" smtClean="0"/>
              <a:t>Capacity Zone used to maintain transmission security </a:t>
            </a:r>
          </a:p>
          <a:p>
            <a:pPr lvl="1"/>
            <a:r>
              <a:rPr lang="en-US" dirty="0" smtClean="0"/>
              <a:t>The higher of LRA and TSA Requirements is used to determine the LSR</a:t>
            </a:r>
          </a:p>
          <a:p>
            <a:r>
              <a:rPr lang="en-US" dirty="0" smtClean="0"/>
              <a:t>Currently in the TSA, a 20% deterministic adjustment factor is used as the outage rate for peaking generation resources </a:t>
            </a:r>
          </a:p>
          <a:p>
            <a:pPr lvl="1"/>
            <a:r>
              <a:rPr lang="en-US" dirty="0" smtClean="0"/>
              <a:t>The LRA uses a historical five-year average generating unit performance measured by NERC GADS Equivalent Forced Outage Rate - Demand (EFORd)</a:t>
            </a:r>
          </a:p>
          <a:p>
            <a:r>
              <a:rPr lang="en-US" dirty="0"/>
              <a:t>ISO-NE is not suggesting a change to ISO-NE System Operations use of the 20% fast start derate factor </a:t>
            </a:r>
          </a:p>
          <a:p>
            <a:pPr lvl="1"/>
            <a:r>
              <a:rPr lang="en-US" dirty="0"/>
              <a:t>ISO-NE System Operations uses this factor for recovery from a contingency in real-world operating conditions including much smaller areas where they may have </a:t>
            </a:r>
            <a:r>
              <a:rPr lang="en-US" dirty="0" smtClean="0"/>
              <a:t>fewer options </a:t>
            </a:r>
            <a:r>
              <a:rPr lang="en-US" dirty="0"/>
              <a:t>than Capacity Zones</a:t>
            </a:r>
          </a:p>
          <a:p>
            <a:endParaRPr lang="en-US" dirty="0" smtClean="0"/>
          </a:p>
          <a:p>
            <a:pPr lvl="1"/>
            <a:endParaRPr lang="en-US" dirty="0" smtClean="0"/>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1328473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idx="1"/>
          </p:nvPr>
        </p:nvSpPr>
        <p:spPr>
          <a:xfrm>
            <a:off x="323907" y="1058008"/>
            <a:ext cx="8458200" cy="4708822"/>
          </a:xfrm>
          <a:prstGeom prst="rect">
            <a:avLst/>
          </a:prstGeom>
        </p:spPr>
        <p:txBody>
          <a:bodyPr>
            <a:normAutofit/>
          </a:bodyPr>
          <a:lstStyle/>
          <a:p>
            <a:r>
              <a:rPr lang="en-US" dirty="0" smtClean="0"/>
              <a:t>ISO-NE is conducting an analysis to see if the 20% derate on peaking resources in the TSA calculation is still appropriate</a:t>
            </a:r>
          </a:p>
          <a:p>
            <a:pPr lvl="1"/>
            <a:r>
              <a:rPr lang="en-US" dirty="0" smtClean="0"/>
              <a:t>Preliminary results of analyses using data of start-up failures and forced outages on high load days show that peaking resources perform better than the current 20% derating</a:t>
            </a:r>
          </a:p>
          <a:p>
            <a:pPr lvl="2"/>
            <a:r>
              <a:rPr lang="en-US" dirty="0" smtClean="0"/>
              <a:t>The full analysis will be presented at the April 18</a:t>
            </a:r>
            <a:r>
              <a:rPr lang="en-US" baseline="30000" dirty="0" smtClean="0"/>
              <a:t>th</a:t>
            </a:r>
            <a:r>
              <a:rPr lang="en-US" dirty="0" smtClean="0"/>
              <a:t> PSPC meeting</a:t>
            </a:r>
            <a:endParaRPr lang="en-US" dirty="0" smtClean="0">
              <a:solidFill>
                <a:srgbClr val="FF0000"/>
              </a:solidFill>
            </a:endParaRPr>
          </a:p>
          <a:p>
            <a:pPr marL="914400" lvl="2" indent="0">
              <a:buNone/>
            </a:pPr>
            <a:endParaRPr lang="en-US" dirty="0" smtClean="0"/>
          </a:p>
          <a:p>
            <a:pPr lvl="1"/>
            <a:r>
              <a:rPr lang="en-US" dirty="0" smtClean="0"/>
              <a:t>NERC GADS data would yield a total New England </a:t>
            </a:r>
            <a:r>
              <a:rPr lang="en-US" dirty="0"/>
              <a:t>peaking </a:t>
            </a:r>
            <a:r>
              <a:rPr lang="en-US" dirty="0" smtClean="0"/>
              <a:t>resources’ weighted 5-year average EFORd of 11.58%</a:t>
            </a:r>
            <a:r>
              <a:rPr lang="en-US" baseline="30000" dirty="0"/>
              <a:t>*</a:t>
            </a:r>
            <a:endParaRPr lang="en-US" baseline="30000" dirty="0" smtClean="0"/>
          </a:p>
          <a:p>
            <a:pPr marL="457200" lvl="1" indent="0">
              <a:buNone/>
            </a:pPr>
            <a:endParaRPr lang="en-US" dirty="0"/>
          </a:p>
          <a:p>
            <a:pPr marL="457200" lvl="1" indent="0">
              <a:buNone/>
            </a:pPr>
            <a:endParaRPr lang="en-US" dirty="0" smtClean="0"/>
          </a:p>
        </p:txBody>
      </p:sp>
      <p:sp>
        <p:nvSpPr>
          <p:cNvPr id="9" name="Rectangle 8"/>
          <p:cNvSpPr/>
          <p:nvPr/>
        </p:nvSpPr>
        <p:spPr>
          <a:xfrm>
            <a:off x="533400" y="2286000"/>
            <a:ext cx="8077200" cy="923330"/>
          </a:xfrm>
          <a:prstGeom prst="rect">
            <a:avLst/>
          </a:prstGeom>
        </p:spPr>
        <p:txBody>
          <a:bodyPr wrap="square">
            <a:spAutoFit/>
          </a:bodyPr>
          <a:lstStyle/>
          <a:p>
            <a:endParaRPr lang="en-US" dirty="0" smtClean="0">
              <a:solidFill>
                <a:srgbClr val="62777F"/>
              </a:solidFill>
            </a:endParaRPr>
          </a:p>
          <a:p>
            <a:endParaRPr lang="en-US" dirty="0" smtClean="0">
              <a:solidFill>
                <a:srgbClr val="62777F"/>
              </a:solidFill>
            </a:endParaRPr>
          </a:p>
          <a:p>
            <a:endParaRPr lang="en-US" dirty="0">
              <a:solidFill>
                <a:srgbClr val="62777F"/>
              </a:solidFill>
            </a:endParaRPr>
          </a:p>
        </p:txBody>
      </p:sp>
      <p:sp>
        <p:nvSpPr>
          <p:cNvPr id="7" name="Title 1"/>
          <p:cNvSpPr>
            <a:spLocks noGrp="1"/>
          </p:cNvSpPr>
          <p:nvPr>
            <p:ph type="title"/>
          </p:nvPr>
        </p:nvSpPr>
        <p:spPr>
          <a:xfrm>
            <a:off x="228600" y="76200"/>
            <a:ext cx="8763000" cy="1143000"/>
          </a:xfrm>
        </p:spPr>
        <p:txBody>
          <a:bodyPr>
            <a:noAutofit/>
          </a:bodyPr>
          <a:lstStyle/>
          <a:p>
            <a:pPr lvl="1"/>
            <a:r>
              <a:rPr lang="en-US" sz="3200" b="1" kern="1200" dirty="0" smtClean="0">
                <a:solidFill>
                  <a:srgbClr val="000000"/>
                </a:solidFill>
                <a:latin typeface="+mj-lt"/>
                <a:ea typeface="+mj-ea"/>
                <a:cs typeface="+mj-cs"/>
              </a:rPr>
              <a:t>Review of the 20% Derate Factor on Peaking Generation in the TSA, cont.</a:t>
            </a:r>
            <a:endParaRPr lang="en-US" sz="3200" b="1" strike="sngStrike" kern="1200" dirty="0">
              <a:solidFill>
                <a:srgbClr val="000000"/>
              </a:solidFill>
              <a:latin typeface="+mj-lt"/>
              <a:ea typeface="+mj-ea"/>
              <a:cs typeface="+mj-cs"/>
            </a:endParaRPr>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21</a:t>
            </a:fld>
            <a:endParaRPr lang="en-US" dirty="0"/>
          </a:p>
        </p:txBody>
      </p:sp>
      <p:sp>
        <p:nvSpPr>
          <p:cNvPr id="8" name="TextBox 7"/>
          <p:cNvSpPr txBox="1"/>
          <p:nvPr/>
        </p:nvSpPr>
        <p:spPr>
          <a:xfrm>
            <a:off x="323907" y="5676134"/>
            <a:ext cx="8515293" cy="738664"/>
          </a:xfrm>
          <a:prstGeom prst="rect">
            <a:avLst/>
          </a:prstGeom>
          <a:noFill/>
        </p:spPr>
        <p:txBody>
          <a:bodyPr wrap="square" rtlCol="0">
            <a:spAutoFit/>
          </a:bodyPr>
          <a:lstStyle/>
          <a:p>
            <a:r>
              <a:rPr lang="en-US" sz="1400" dirty="0" smtClean="0">
                <a:solidFill>
                  <a:srgbClr val="000000"/>
                </a:solidFill>
              </a:rPr>
              <a:t>*Based on 2017 CELT primary fuel type and 2017 Summer SCC rating; In the ICR model, resource-specific EFORd values are used for import-constrained Capacity Zones; currently only peaking resources located in the Southeast New England Capacity Zone are used in TSA calculations </a:t>
            </a: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40015"/>
            <a:ext cx="3086100" cy="172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71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idx="1"/>
          </p:nvPr>
        </p:nvSpPr>
        <p:spPr>
          <a:xfrm>
            <a:off x="304800" y="1295400"/>
            <a:ext cx="8458200" cy="2971800"/>
          </a:xfrm>
          <a:prstGeom prst="rect">
            <a:avLst/>
          </a:prstGeom>
        </p:spPr>
        <p:txBody>
          <a:bodyPr>
            <a:normAutofit/>
          </a:bodyPr>
          <a:lstStyle/>
          <a:p>
            <a:r>
              <a:rPr lang="en-US" dirty="0" smtClean="0"/>
              <a:t>Reasons for the change from the 20% derate to a resource-specific EFORd include</a:t>
            </a:r>
          </a:p>
          <a:p>
            <a:pPr lvl="1"/>
            <a:r>
              <a:rPr lang="en-US" dirty="0" smtClean="0"/>
              <a:t>Better alignment of the TSA and the LRA analyses which are used to determine the LSR</a:t>
            </a:r>
          </a:p>
          <a:p>
            <a:pPr lvl="1"/>
            <a:r>
              <a:rPr lang="en-US" dirty="0"/>
              <a:t>Brings consistency with the Transmission Probabilistic Planning </a:t>
            </a:r>
            <a:r>
              <a:rPr lang="en-US" dirty="0" smtClean="0"/>
              <a:t>initiatives* with is using the 5-year average EFORd for all non-renewable resources</a:t>
            </a:r>
          </a:p>
          <a:p>
            <a:pPr lvl="1"/>
            <a:r>
              <a:rPr lang="en-US" dirty="0"/>
              <a:t>Will eliminate the question of what is a peaking resource as new, larger c</a:t>
            </a:r>
            <a:r>
              <a:rPr lang="en-US" dirty="0" smtClean="0"/>
              <a:t>ombustion </a:t>
            </a:r>
            <a:r>
              <a:rPr lang="en-US" dirty="0"/>
              <a:t>t</a:t>
            </a:r>
            <a:r>
              <a:rPr lang="en-US" dirty="0" smtClean="0"/>
              <a:t>urbines </a:t>
            </a:r>
            <a:r>
              <a:rPr lang="en-US" dirty="0"/>
              <a:t>that may run more </a:t>
            </a:r>
            <a:r>
              <a:rPr lang="en-US" dirty="0" smtClean="0"/>
              <a:t>often are proposed</a:t>
            </a:r>
          </a:p>
          <a:p>
            <a:pPr marL="457200" lvl="1" indent="0">
              <a:buNone/>
            </a:pPr>
            <a:endParaRPr lang="en-US" dirty="0" smtClean="0"/>
          </a:p>
        </p:txBody>
      </p:sp>
      <p:sp>
        <p:nvSpPr>
          <p:cNvPr id="7" name="Title 1"/>
          <p:cNvSpPr>
            <a:spLocks noGrp="1"/>
          </p:cNvSpPr>
          <p:nvPr>
            <p:ph type="title"/>
          </p:nvPr>
        </p:nvSpPr>
        <p:spPr>
          <a:xfrm>
            <a:off x="228600" y="76200"/>
            <a:ext cx="8763000" cy="1143000"/>
          </a:xfrm>
        </p:spPr>
        <p:txBody>
          <a:bodyPr>
            <a:noAutofit/>
          </a:bodyPr>
          <a:lstStyle/>
          <a:p>
            <a:pPr lvl="1"/>
            <a:r>
              <a:rPr lang="en-US" sz="3200" b="1" kern="1200" dirty="0" smtClean="0">
                <a:solidFill>
                  <a:srgbClr val="000000"/>
                </a:solidFill>
                <a:latin typeface="+mj-lt"/>
                <a:ea typeface="+mj-ea"/>
                <a:cs typeface="+mj-cs"/>
              </a:rPr>
              <a:t>Review of the 20% Derate Factor on Peaking Generation in the TSA, cont.</a:t>
            </a:r>
            <a:endParaRPr lang="en-US" sz="3200" b="1" strike="sngStrike" kern="1200" dirty="0">
              <a:solidFill>
                <a:srgbClr val="000000"/>
              </a:solidFill>
              <a:latin typeface="+mj-lt"/>
              <a:ea typeface="+mj-ea"/>
              <a:cs typeface="+mj-cs"/>
            </a:endParaRPr>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22</a:t>
            </a:fld>
            <a:endParaRPr lang="en-US" dirty="0"/>
          </a:p>
        </p:txBody>
      </p:sp>
      <p:sp>
        <p:nvSpPr>
          <p:cNvPr id="2" name="TextBox 1"/>
          <p:cNvSpPr txBox="1"/>
          <p:nvPr/>
        </p:nvSpPr>
        <p:spPr>
          <a:xfrm>
            <a:off x="609600" y="5562600"/>
            <a:ext cx="7848600" cy="553998"/>
          </a:xfrm>
          <a:prstGeom prst="rect">
            <a:avLst/>
          </a:prstGeom>
          <a:noFill/>
        </p:spPr>
        <p:txBody>
          <a:bodyPr wrap="square" rtlCol="0">
            <a:spAutoFit/>
          </a:bodyPr>
          <a:lstStyle/>
          <a:p>
            <a:r>
              <a:rPr lang="en-US" sz="1600" dirty="0" smtClean="0">
                <a:solidFill>
                  <a:srgbClr val="000000"/>
                </a:solidFill>
              </a:rPr>
              <a:t>* For more information see the Transmission Planning Technical Guide at</a:t>
            </a:r>
            <a:r>
              <a:rPr lang="en-US" sz="1400" dirty="0" smtClean="0">
                <a:solidFill>
                  <a:srgbClr val="000000"/>
                </a:solidFill>
              </a:rPr>
              <a:t>: </a:t>
            </a:r>
            <a:r>
              <a:rPr lang="en-US" sz="1400" dirty="0" smtClean="0">
                <a:hlinkClick r:id="rId3"/>
              </a:rPr>
              <a:t>https://www.iso-ne.com/static-assets/documents/2017/11/transmission_planning_technical_guide_rev2.pdf</a:t>
            </a:r>
            <a:endParaRPr lang="en-US" sz="1400" dirty="0"/>
          </a:p>
        </p:txBody>
      </p:sp>
    </p:spTree>
    <p:extLst>
      <p:ext uri="{BB962C8B-B14F-4D97-AF65-F5344CB8AC3E}">
        <p14:creationId xmlns:p14="http://schemas.microsoft.com/office/powerpoint/2010/main" val="3771732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0"/>
            <a:ext cx="8763000" cy="1143000"/>
          </a:xfrm>
        </p:spPr>
        <p:txBody>
          <a:bodyPr>
            <a:noAutofit/>
          </a:bodyPr>
          <a:lstStyle/>
          <a:p>
            <a:pPr lvl="1"/>
            <a:r>
              <a:rPr lang="en-US" sz="3200" b="1" kern="1200" dirty="0" smtClean="0">
                <a:solidFill>
                  <a:srgbClr val="000000"/>
                </a:solidFill>
                <a:latin typeface="+mj-lt"/>
                <a:ea typeface="+mj-ea"/>
                <a:cs typeface="+mj-cs"/>
              </a:rPr>
              <a:t>Review of the 20% Derate Factor on Peaking Generation in the TSA, cont.</a:t>
            </a:r>
            <a:endParaRPr lang="en-US" sz="3200" b="1" strike="sngStrike" kern="1200" dirty="0">
              <a:solidFill>
                <a:srgbClr val="000000"/>
              </a:solidFill>
              <a:latin typeface="+mj-lt"/>
              <a:ea typeface="+mj-ea"/>
              <a:cs typeface="+mj-cs"/>
            </a:endParaRPr>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23</a:t>
            </a:fld>
            <a:endParaRPr lang="en-US" dirty="0"/>
          </a:p>
        </p:txBody>
      </p:sp>
      <p:sp>
        <p:nvSpPr>
          <p:cNvPr id="8" name="Content Placeholder 3"/>
          <p:cNvSpPr>
            <a:spLocks noGrp="1"/>
          </p:cNvSpPr>
          <p:nvPr>
            <p:ph idx="1"/>
          </p:nvPr>
        </p:nvSpPr>
        <p:spPr>
          <a:xfrm>
            <a:off x="457200" y="1600200"/>
            <a:ext cx="8229600" cy="4114800"/>
          </a:xfrm>
        </p:spPr>
        <p:txBody>
          <a:bodyPr>
            <a:normAutofit lnSpcReduction="10000"/>
          </a:bodyPr>
          <a:lstStyle/>
          <a:p>
            <a:r>
              <a:rPr lang="en-US" dirty="0" smtClean="0"/>
              <a:t>This change is proposed for use beginning with the LSR calculations for FCA 14</a:t>
            </a:r>
          </a:p>
          <a:p>
            <a:pPr lvl="1"/>
            <a:r>
              <a:rPr lang="en-US" dirty="0" smtClean="0"/>
              <a:t>There is insufficient time to apply this to FCA 13 due to timeline for the Capacity Zone Trigger Analysis which will also use this assumption</a:t>
            </a:r>
            <a:endParaRPr lang="en-US" dirty="0"/>
          </a:p>
          <a:p>
            <a:r>
              <a:rPr lang="en-US" dirty="0" smtClean="0"/>
              <a:t>The detailed analysis of the 20% derate factor will be presented to the PSPC at the April 18</a:t>
            </a:r>
            <a:r>
              <a:rPr lang="en-US" baseline="30000" dirty="0" smtClean="0"/>
              <a:t>th</a:t>
            </a:r>
            <a:r>
              <a:rPr lang="en-US" dirty="0" smtClean="0"/>
              <a:t> meeting</a:t>
            </a:r>
            <a:endParaRPr lang="en-US" dirty="0" smtClean="0">
              <a:solidFill>
                <a:srgbClr val="EC1F25"/>
              </a:solidFill>
            </a:endParaRPr>
          </a:p>
          <a:p>
            <a:r>
              <a:rPr lang="en-US" dirty="0"/>
              <a:t>Tariff language and PP-10 Appendix A – </a:t>
            </a:r>
            <a:r>
              <a:rPr lang="en-US" i="1" dirty="0"/>
              <a:t>Assumptions Summary Table to Support Section 6 &amp; 7</a:t>
            </a:r>
            <a:r>
              <a:rPr lang="en-US" dirty="0"/>
              <a:t> will need to be revised</a:t>
            </a:r>
          </a:p>
          <a:p>
            <a:pPr lvl="1"/>
            <a:r>
              <a:rPr lang="en-US" dirty="0" smtClean="0"/>
              <a:t>Discussion of the proposed Tariff changes will begin in August at the </a:t>
            </a:r>
            <a:r>
              <a:rPr lang="en-US" dirty="0"/>
              <a:t>RC </a:t>
            </a:r>
            <a:endParaRPr lang="en-US" dirty="0" smtClean="0"/>
          </a:p>
          <a:p>
            <a:pPr lvl="1"/>
            <a:r>
              <a:rPr lang="en-US" dirty="0" smtClean="0"/>
              <a:t>PP-10 changes will be presented to the RC at a later date</a:t>
            </a:r>
            <a:endParaRPr lang="en-US" dirty="0"/>
          </a:p>
          <a:p>
            <a:endParaRPr lang="en-US" dirty="0" smtClean="0">
              <a:solidFill>
                <a:srgbClr val="EC1F25"/>
              </a:solidFill>
            </a:endParaRPr>
          </a:p>
          <a:p>
            <a:pPr marL="0" indent="0">
              <a:buNone/>
            </a:pPr>
            <a:endParaRPr lang="en-US" dirty="0" smtClean="0">
              <a:solidFill>
                <a:srgbClr val="EC1F25"/>
              </a:solidFill>
            </a:endParaRPr>
          </a:p>
        </p:txBody>
      </p:sp>
    </p:spTree>
    <p:extLst>
      <p:ext uri="{BB962C8B-B14F-4D97-AF65-F5344CB8AC3E}">
        <p14:creationId xmlns:p14="http://schemas.microsoft.com/office/powerpoint/2010/main" val="1143457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2018 Draft Load Forecast Update</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24</a:t>
            </a:fld>
            <a:endParaRPr lang="en-US" dirty="0"/>
          </a:p>
        </p:txBody>
      </p:sp>
    </p:spTree>
    <p:extLst>
      <p:ext uri="{BB962C8B-B14F-4D97-AF65-F5344CB8AC3E}">
        <p14:creationId xmlns:p14="http://schemas.microsoft.com/office/powerpoint/2010/main" val="3445471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a:t>Load Forecast Discussion</a:t>
            </a:r>
          </a:p>
        </p:txBody>
      </p:sp>
      <p:sp>
        <p:nvSpPr>
          <p:cNvPr id="4" name="Content Placeholder 3"/>
          <p:cNvSpPr>
            <a:spLocks noGrp="1"/>
          </p:cNvSpPr>
          <p:nvPr>
            <p:ph idx="1"/>
          </p:nvPr>
        </p:nvSpPr>
        <p:spPr>
          <a:xfrm>
            <a:off x="457200" y="1295400"/>
            <a:ext cx="8229600" cy="4922838"/>
          </a:xfrm>
        </p:spPr>
        <p:txBody>
          <a:bodyPr>
            <a:normAutofit fontScale="92500" lnSpcReduction="20000"/>
          </a:bodyPr>
          <a:lstStyle/>
          <a:p>
            <a:r>
              <a:rPr lang="en-US" dirty="0" smtClean="0"/>
              <a:t>As an input to ICR, the ISO uses</a:t>
            </a:r>
            <a:r>
              <a:rPr lang="en-US" dirty="0"/>
              <a:t> </a:t>
            </a:r>
            <a:r>
              <a:rPr lang="en-US" dirty="0" smtClean="0"/>
              <a:t>its annual “gross</a:t>
            </a:r>
            <a:r>
              <a:rPr lang="en-US" dirty="0"/>
              <a:t>” load </a:t>
            </a:r>
            <a:r>
              <a:rPr lang="en-US" dirty="0" smtClean="0"/>
              <a:t>forecast, which reflects </a:t>
            </a:r>
            <a:r>
              <a:rPr lang="en-US" dirty="0"/>
              <a:t>a forecast of </a:t>
            </a:r>
            <a:r>
              <a:rPr lang="en-US" dirty="0" smtClean="0"/>
              <a:t>demand without </a:t>
            </a:r>
            <a:r>
              <a:rPr lang="en-US" dirty="0"/>
              <a:t>reductions from passive demand resources (PDR) </a:t>
            </a:r>
            <a:r>
              <a:rPr lang="en-US" dirty="0" smtClean="0"/>
              <a:t>and BTM PV</a:t>
            </a:r>
          </a:p>
          <a:p>
            <a:r>
              <a:rPr lang="en-US" dirty="0" smtClean="0"/>
              <a:t>The </a:t>
            </a:r>
            <a:r>
              <a:rPr lang="en-US" dirty="0"/>
              <a:t>same methodology used to develop the CELT 2017 summer peak demand </a:t>
            </a:r>
            <a:r>
              <a:rPr lang="en-US" dirty="0" smtClean="0"/>
              <a:t>forecast </a:t>
            </a:r>
            <a:r>
              <a:rPr lang="en-US" dirty="0"/>
              <a:t>was used to develop the </a:t>
            </a:r>
            <a:r>
              <a:rPr lang="en-US" dirty="0" smtClean="0"/>
              <a:t>draft 2018 </a:t>
            </a:r>
            <a:r>
              <a:rPr lang="en-US" dirty="0"/>
              <a:t>CELT </a:t>
            </a:r>
            <a:r>
              <a:rPr lang="en-US" dirty="0" smtClean="0"/>
              <a:t>forecast</a:t>
            </a:r>
          </a:p>
          <a:p>
            <a:pPr lvl="1"/>
            <a:r>
              <a:rPr lang="en-US" dirty="0" smtClean="0"/>
              <a:t>The input data were refreshed as is done each year</a:t>
            </a:r>
            <a:endParaRPr lang="en-US" dirty="0"/>
          </a:p>
          <a:p>
            <a:r>
              <a:rPr lang="en-US" dirty="0"/>
              <a:t>The 2018 draft gross regional summer peak demand forecast is lower than the CELT 2017 forecast </a:t>
            </a:r>
            <a:endParaRPr lang="en-US" dirty="0" smtClean="0"/>
          </a:p>
          <a:p>
            <a:r>
              <a:rPr lang="en-US" dirty="0" smtClean="0"/>
              <a:t>The </a:t>
            </a:r>
            <a:r>
              <a:rPr lang="en-US" dirty="0"/>
              <a:t>following upcoming stakeholder </a:t>
            </a:r>
            <a:r>
              <a:rPr lang="en-US" dirty="0" smtClean="0"/>
              <a:t>discussions will cover the 2018 load forecast:</a:t>
            </a:r>
          </a:p>
          <a:p>
            <a:pPr lvl="1"/>
            <a:r>
              <a:rPr lang="en-US" dirty="0"/>
              <a:t>March </a:t>
            </a:r>
            <a:r>
              <a:rPr lang="en-US" dirty="0" smtClean="0"/>
              <a:t>15, 2018 – Planning Advisory Committee</a:t>
            </a:r>
          </a:p>
          <a:p>
            <a:pPr lvl="1"/>
            <a:r>
              <a:rPr lang="en-US" dirty="0"/>
              <a:t>March 28, </a:t>
            </a:r>
            <a:r>
              <a:rPr lang="en-US" dirty="0" smtClean="0"/>
              <a:t>2018 – Load Forecast Committee</a:t>
            </a:r>
          </a:p>
          <a:p>
            <a:pPr lvl="1"/>
            <a:r>
              <a:rPr lang="en-US" dirty="0" smtClean="0"/>
              <a:t>April 26, 2018 – Planning Advisory Committee</a:t>
            </a:r>
          </a:p>
          <a:p>
            <a:r>
              <a:rPr lang="en-US" dirty="0" smtClean="0"/>
              <a:t>The final 2018 CELT forecast will be published by May 1</a:t>
            </a:r>
            <a:r>
              <a:rPr lang="en-US" baseline="30000" dirty="0" smtClean="0"/>
              <a:t>st</a:t>
            </a:r>
            <a:r>
              <a:rPr lang="en-US" dirty="0" smtClean="0"/>
              <a:t> </a:t>
            </a:r>
          </a:p>
        </p:txBody>
      </p:sp>
    </p:spTree>
    <p:extLst>
      <p:ext uri="{BB962C8B-B14F-4D97-AF65-F5344CB8AC3E}">
        <p14:creationId xmlns:p14="http://schemas.microsoft.com/office/powerpoint/2010/main" val="1751211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U.S. Electricity Sales</a:t>
            </a:r>
            <a:endParaRPr lang="en-US" dirty="0"/>
          </a:p>
        </p:txBody>
      </p:sp>
      <p:sp>
        <p:nvSpPr>
          <p:cNvPr id="3" name="Slide Number Placeholder 2"/>
          <p:cNvSpPr>
            <a:spLocks noGrp="1"/>
          </p:cNvSpPr>
          <p:nvPr>
            <p:ph type="sldNum" sz="quarter" idx="10"/>
          </p:nvPr>
        </p:nvSpPr>
        <p:spPr/>
        <p:txBody>
          <a:bodyPr/>
          <a:lstStyle/>
          <a:p>
            <a:fld id="{10C7F894-2A36-495D-AB7C-1055F7AC0F9D}" type="slidenum">
              <a:rPr lang="en-US" smtClean="0"/>
              <a:pPr/>
              <a:t>26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362200"/>
            <a:ext cx="6354128" cy="3660458"/>
          </a:xfrm>
          <a:prstGeom prst="rect">
            <a:avLst/>
          </a:prstGeom>
        </p:spPr>
      </p:pic>
      <p:sp>
        <p:nvSpPr>
          <p:cNvPr id="5" name="TextBox 4"/>
          <p:cNvSpPr txBox="1"/>
          <p:nvPr/>
        </p:nvSpPr>
        <p:spPr>
          <a:xfrm>
            <a:off x="1153886" y="6010677"/>
            <a:ext cx="4006928" cy="276999"/>
          </a:xfrm>
          <a:prstGeom prst="rect">
            <a:avLst/>
          </a:prstGeom>
          <a:noFill/>
        </p:spPr>
        <p:txBody>
          <a:bodyPr wrap="square" rtlCol="0">
            <a:spAutoFit/>
          </a:bodyPr>
          <a:lstStyle/>
          <a:p>
            <a:r>
              <a:rPr lang="en-US" sz="1200" dirty="0" smtClean="0"/>
              <a:t>Source: </a:t>
            </a:r>
            <a:r>
              <a:rPr lang="en-US" sz="1200" dirty="0" err="1" smtClean="0"/>
              <a:t>Itron</a:t>
            </a:r>
            <a:r>
              <a:rPr lang="en-US" sz="1200" dirty="0" smtClean="0"/>
              <a:t> 2017 Benchmarking Survey</a:t>
            </a:r>
            <a:endParaRPr lang="en-US" sz="1200" dirty="0"/>
          </a:p>
        </p:txBody>
      </p:sp>
      <p:sp>
        <p:nvSpPr>
          <p:cNvPr id="6" name="Content Placeholder 3"/>
          <p:cNvSpPr txBox="1">
            <a:spLocks/>
          </p:cNvSpPr>
          <p:nvPr/>
        </p:nvSpPr>
        <p:spPr>
          <a:xfrm>
            <a:off x="457200" y="1444092"/>
            <a:ext cx="8229600" cy="925040"/>
          </a:xfrm>
          <a:prstGeom prst="rect">
            <a:avLst/>
          </a:prstGeom>
        </p:spPr>
        <p:txBody>
          <a:bodyPr>
            <a:normAutofit fontScale="92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Recent trends in U.S. electricity consumption since 2009 have been different than long-term trends</a:t>
            </a:r>
          </a:p>
          <a:p>
            <a:pPr lvl="1"/>
            <a:r>
              <a:rPr lang="en-US" dirty="0" smtClean="0"/>
              <a:t>New England has witnessed a similar shift</a:t>
            </a:r>
          </a:p>
        </p:txBody>
      </p:sp>
    </p:spTree>
    <p:extLst>
      <p:ext uri="{BB962C8B-B14F-4D97-AF65-F5344CB8AC3E}">
        <p14:creationId xmlns:p14="http://schemas.microsoft.com/office/powerpoint/2010/main" val="271088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r>
              <a:rPr lang="en-US" dirty="0"/>
              <a:t>New England Macroeconomic Outlook</a:t>
            </a:r>
            <a:br>
              <a:rPr lang="en-US" dirty="0"/>
            </a:br>
            <a:r>
              <a:rPr lang="en-US" sz="2800" b="0" i="1" dirty="0"/>
              <a:t>Moody’s Analytics Forecast (October 2017)</a:t>
            </a:r>
            <a:endParaRPr lang="en-US" sz="2800" dirty="0"/>
          </a:p>
        </p:txBody>
      </p:sp>
      <p:sp>
        <p:nvSpPr>
          <p:cNvPr id="4" name="Content Placeholder 3"/>
          <p:cNvSpPr>
            <a:spLocks noGrp="1"/>
          </p:cNvSpPr>
          <p:nvPr>
            <p:ph idx="1"/>
          </p:nvPr>
        </p:nvSpPr>
        <p:spPr>
          <a:xfrm>
            <a:off x="457200" y="1444090"/>
            <a:ext cx="8229600" cy="2365909"/>
          </a:xfrm>
        </p:spPr>
        <p:txBody>
          <a:bodyPr>
            <a:normAutofit fontScale="77500" lnSpcReduction="20000"/>
          </a:bodyPr>
          <a:lstStyle/>
          <a:p>
            <a:r>
              <a:rPr lang="en-US" dirty="0" smtClean="0"/>
              <a:t>Moody’s </a:t>
            </a:r>
            <a:r>
              <a:rPr lang="en-US" dirty="0"/>
              <a:t>forecasts roughly the same economic growth in the </a:t>
            </a:r>
            <a:r>
              <a:rPr lang="en-US" dirty="0" smtClean="0"/>
              <a:t>region:</a:t>
            </a:r>
          </a:p>
          <a:p>
            <a:pPr lvl="1"/>
            <a:r>
              <a:rPr lang="en-US" dirty="0" smtClean="0"/>
              <a:t>Recent forecast: compound annual growth rate (CAGR) </a:t>
            </a:r>
            <a:r>
              <a:rPr lang="en-US" dirty="0"/>
              <a:t>of 1.95</a:t>
            </a:r>
            <a:r>
              <a:rPr lang="en-US" dirty="0" smtClean="0"/>
              <a:t>% from 2017 to 2026</a:t>
            </a:r>
          </a:p>
          <a:p>
            <a:pPr lvl="1"/>
            <a:r>
              <a:rPr lang="en-US" dirty="0"/>
              <a:t>P</a:t>
            </a:r>
            <a:r>
              <a:rPr lang="en-US" dirty="0" smtClean="0"/>
              <a:t>revious forecast: </a:t>
            </a:r>
            <a:r>
              <a:rPr lang="en-US" dirty="0"/>
              <a:t>CAGR of 1.89</a:t>
            </a:r>
            <a:r>
              <a:rPr lang="en-US" dirty="0" smtClean="0"/>
              <a:t>% from 2017 to 2026</a:t>
            </a:r>
          </a:p>
          <a:p>
            <a:r>
              <a:rPr lang="en-US" dirty="0" smtClean="0"/>
              <a:t>Macroeconomic assumptions included:</a:t>
            </a:r>
            <a:endParaRPr lang="en-US" dirty="0"/>
          </a:p>
          <a:p>
            <a:pPr lvl="1"/>
            <a:r>
              <a:rPr lang="en-US" dirty="0" smtClean="0"/>
              <a:t>Federal Reserve increases </a:t>
            </a:r>
            <a:r>
              <a:rPr lang="en-US" dirty="0"/>
              <a:t>interest rates, with values reaching 4% by end of decade</a:t>
            </a:r>
          </a:p>
          <a:p>
            <a:pPr lvl="1"/>
            <a:r>
              <a:rPr lang="en-US" dirty="0" smtClean="0"/>
              <a:t>Federal tax </a:t>
            </a:r>
            <a:r>
              <a:rPr lang="en-US" dirty="0"/>
              <a:t>cuts pass Congress, </a:t>
            </a:r>
            <a:r>
              <a:rPr lang="en-US" dirty="0" smtClean="0"/>
              <a:t>impacting corporations the most, and </a:t>
            </a:r>
            <a:r>
              <a:rPr lang="en-US" dirty="0"/>
              <a:t>will </a:t>
            </a:r>
            <a:r>
              <a:rPr lang="en-US" dirty="0" smtClean="0"/>
              <a:t>increase the federal deficit</a:t>
            </a:r>
            <a:endParaRPr lang="en-US" dirty="0"/>
          </a:p>
          <a:p>
            <a:pPr lvl="1"/>
            <a:r>
              <a:rPr lang="en-US" dirty="0"/>
              <a:t>Oil prices increase slowly to $55-$</a:t>
            </a:r>
            <a:r>
              <a:rPr lang="en-US" dirty="0" smtClean="0"/>
              <a:t>60 per barrel</a:t>
            </a:r>
            <a:r>
              <a:rPr lang="en-US" dirty="0"/>
              <a:t>; natural gas prices remain </a:t>
            </a:r>
            <a:r>
              <a:rPr lang="en-US" dirty="0" smtClean="0"/>
              <a:t>low</a:t>
            </a:r>
          </a:p>
          <a:p>
            <a:r>
              <a:rPr lang="en-US" dirty="0" smtClean="0"/>
              <a:t>Macroeconomic forecast is an input to the ISO’s annual energy forecast</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72" y="3691469"/>
            <a:ext cx="3980627" cy="262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686" y="3692615"/>
            <a:ext cx="4259648" cy="263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278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r>
              <a:rPr lang="en-US" dirty="0"/>
              <a:t>Draft 2018 Gross Summer Demand Forecast</a:t>
            </a:r>
          </a:p>
        </p:txBody>
      </p:sp>
      <p:sp>
        <p:nvSpPr>
          <p:cNvPr id="4" name="Content Placeholder 3"/>
          <p:cNvSpPr>
            <a:spLocks noGrp="1"/>
          </p:cNvSpPr>
          <p:nvPr>
            <p:ph idx="1"/>
          </p:nvPr>
        </p:nvSpPr>
        <p:spPr>
          <a:xfrm>
            <a:off x="457200" y="1401762"/>
            <a:ext cx="8229600" cy="4618038"/>
          </a:xfrm>
        </p:spPr>
        <p:txBody>
          <a:bodyPr>
            <a:normAutofit/>
          </a:bodyPr>
          <a:lstStyle/>
          <a:p>
            <a:r>
              <a:rPr lang="en-US" dirty="0"/>
              <a:t>Demand models were estimated using reconstituted daily peak demand from 2003-2017 (15 years)</a:t>
            </a:r>
          </a:p>
          <a:p>
            <a:pPr lvl="1"/>
            <a:r>
              <a:rPr lang="en-US" dirty="0"/>
              <a:t>Reconstitution includes load reductions from PDR resources, price responsive demand resources (PRD), BTM PV installations, and </a:t>
            </a:r>
            <a:r>
              <a:rPr lang="en-US" dirty="0" smtClean="0"/>
              <a:t>Real- </a:t>
            </a:r>
            <a:r>
              <a:rPr lang="en-US" dirty="0"/>
              <a:t>Time Demand Resources (RTDR) during </a:t>
            </a:r>
            <a:r>
              <a:rPr lang="en-US" dirty="0" smtClean="0"/>
              <a:t>OP4</a:t>
            </a:r>
            <a:r>
              <a:rPr lang="en-US" dirty="0"/>
              <a:t>*</a:t>
            </a:r>
          </a:p>
          <a:p>
            <a:pPr lvl="1"/>
            <a:r>
              <a:rPr lang="en-US" dirty="0"/>
              <a:t>The term “gross” load implies reconstitution</a:t>
            </a:r>
          </a:p>
          <a:p>
            <a:pPr lvl="1"/>
            <a:r>
              <a:rPr lang="en-US" dirty="0"/>
              <a:t>The term “net” load implies net of PDR resources, PRD resources and BTM PV and is representative of demand observed in real-time</a:t>
            </a:r>
          </a:p>
          <a:p>
            <a:r>
              <a:rPr lang="en-US" dirty="0" smtClean="0"/>
              <a:t>Summer </a:t>
            </a:r>
            <a:r>
              <a:rPr lang="en-US" dirty="0"/>
              <a:t>demand model includes both July and August daily peaks for estimation</a:t>
            </a:r>
          </a:p>
          <a:p>
            <a:r>
              <a:rPr lang="en-US" dirty="0"/>
              <a:t>Demand models use the annual energy forecast as an input variable</a:t>
            </a:r>
          </a:p>
          <a:p>
            <a:endParaRPr lang="en-US" dirty="0"/>
          </a:p>
        </p:txBody>
      </p:sp>
      <p:sp>
        <p:nvSpPr>
          <p:cNvPr id="5" name="TextBox 4"/>
          <p:cNvSpPr txBox="1"/>
          <p:nvPr/>
        </p:nvSpPr>
        <p:spPr>
          <a:xfrm>
            <a:off x="609600" y="5943600"/>
            <a:ext cx="7924800" cy="338554"/>
          </a:xfrm>
          <a:prstGeom prst="rect">
            <a:avLst/>
          </a:prstGeom>
          <a:noFill/>
        </p:spPr>
        <p:txBody>
          <a:bodyPr wrap="square" rtlCol="0">
            <a:spAutoFit/>
          </a:bodyPr>
          <a:lstStyle/>
          <a:p>
            <a:r>
              <a:rPr lang="en-US" sz="1600" dirty="0" smtClean="0">
                <a:solidFill>
                  <a:srgbClr val="000000"/>
                </a:solidFill>
              </a:rPr>
              <a:t>* Includes RTDR dispatch during OP4 Action 2 and audit events</a:t>
            </a:r>
            <a:endParaRPr lang="en-US" sz="1600" dirty="0">
              <a:solidFill>
                <a:srgbClr val="000000"/>
              </a:solidFill>
            </a:endParaRPr>
          </a:p>
        </p:txBody>
      </p:sp>
    </p:spTree>
    <p:extLst>
      <p:ext uri="{BB962C8B-B14F-4D97-AF65-F5344CB8AC3E}">
        <p14:creationId xmlns:p14="http://schemas.microsoft.com/office/powerpoint/2010/main" val="33388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a:xfrm>
            <a:off x="533400" y="152400"/>
            <a:ext cx="8153400" cy="990600"/>
          </a:xfrm>
        </p:spPr>
        <p:txBody>
          <a:bodyPr>
            <a:noAutofit/>
          </a:bodyPr>
          <a:lstStyle/>
          <a:p>
            <a:r>
              <a:rPr lang="en-US" dirty="0" smtClean="0"/>
              <a:t>Draft 2018 Gross Summer Demand </a:t>
            </a:r>
            <a:r>
              <a:rPr lang="en-US" dirty="0"/>
              <a:t>Forecast</a:t>
            </a:r>
            <a:br>
              <a:rPr lang="en-US" dirty="0"/>
            </a:br>
            <a:r>
              <a:rPr lang="en-US" sz="2800" b="0" i="1" dirty="0" smtClean="0"/>
              <a:t>Observations</a:t>
            </a:r>
            <a:endParaRPr lang="en-US" sz="2800" b="0" i="1" dirty="0"/>
          </a:p>
        </p:txBody>
      </p:sp>
      <p:sp>
        <p:nvSpPr>
          <p:cNvPr id="4" name="Content Placeholder 3"/>
          <p:cNvSpPr>
            <a:spLocks noGrp="1"/>
          </p:cNvSpPr>
          <p:nvPr>
            <p:ph idx="1"/>
          </p:nvPr>
        </p:nvSpPr>
        <p:spPr>
          <a:xfrm>
            <a:off x="457200" y="1371600"/>
            <a:ext cx="8229600" cy="4724400"/>
          </a:xfrm>
        </p:spPr>
        <p:txBody>
          <a:bodyPr>
            <a:normAutofit fontScale="92500"/>
          </a:bodyPr>
          <a:lstStyle/>
          <a:p>
            <a:r>
              <a:rPr lang="en-US" sz="2800" dirty="0" smtClean="0"/>
              <a:t>The 2018 draft gross regional summer peak demand forecast is lower than the CELT 2017 forecast by </a:t>
            </a:r>
            <a:r>
              <a:rPr lang="en-US" sz="2800" dirty="0"/>
              <a:t>1.3% in 2018 (-394 MW) and 2.1% in 2022 (-629 MW)</a:t>
            </a:r>
          </a:p>
          <a:p>
            <a:r>
              <a:rPr lang="en-US" sz="2800" dirty="0" smtClean="0"/>
              <a:t>The </a:t>
            </a:r>
            <a:r>
              <a:rPr lang="en-US" sz="2800" dirty="0"/>
              <a:t>lower forecast is primarily the result of the updated 15-year model estimation period, which reflects more </a:t>
            </a:r>
            <a:r>
              <a:rPr lang="en-US" sz="2800" dirty="0" smtClean="0"/>
              <a:t>recent load </a:t>
            </a:r>
            <a:r>
              <a:rPr lang="en-US" sz="2800" dirty="0"/>
              <a:t>trends </a:t>
            </a:r>
            <a:r>
              <a:rPr lang="en-US" sz="2800" dirty="0" smtClean="0"/>
              <a:t>since the 2007-2009 recession</a:t>
            </a:r>
            <a:endParaRPr lang="en-US" sz="2800" dirty="0"/>
          </a:p>
          <a:p>
            <a:pPr lvl="1"/>
            <a:r>
              <a:rPr lang="en-US" sz="2200" dirty="0" smtClean="0"/>
              <a:t>Years 2002 thru 2016 were used for final CELT 2017 models</a:t>
            </a:r>
          </a:p>
          <a:p>
            <a:pPr lvl="1"/>
            <a:r>
              <a:rPr lang="en-US" sz="2200" dirty="0" smtClean="0"/>
              <a:t>Years 2003 thru 2017</a:t>
            </a:r>
            <a:r>
              <a:rPr lang="en-US" sz="2200" dirty="0"/>
              <a:t> </a:t>
            </a:r>
            <a:r>
              <a:rPr lang="en-US" sz="2200" dirty="0" smtClean="0"/>
              <a:t>were used for draft CELT 2018 models</a:t>
            </a:r>
          </a:p>
          <a:p>
            <a:r>
              <a:rPr lang="en-US" sz="2800" dirty="0" smtClean="0"/>
              <a:t>The 2018 draft forecast includes summer </a:t>
            </a:r>
            <a:r>
              <a:rPr lang="en-US" sz="2800" dirty="0"/>
              <a:t>peak demand growth for the region </a:t>
            </a:r>
            <a:r>
              <a:rPr lang="en-US" sz="2800" dirty="0" smtClean="0"/>
              <a:t>at a CAGR </a:t>
            </a:r>
            <a:r>
              <a:rPr lang="en-US" sz="2800" dirty="0"/>
              <a:t>of 0.80% from 2017 thru 2027, down from 0.98% from CELT </a:t>
            </a:r>
            <a:r>
              <a:rPr lang="en-US" sz="2800" dirty="0" smtClean="0"/>
              <a:t>2017</a:t>
            </a:r>
            <a:endParaRPr lang="en-US" sz="2800" dirty="0"/>
          </a:p>
        </p:txBody>
      </p:sp>
    </p:spTree>
    <p:extLst>
      <p:ext uri="{BB962C8B-B14F-4D97-AF65-F5344CB8AC3E}">
        <p14:creationId xmlns:p14="http://schemas.microsoft.com/office/powerpoint/2010/main" val="10202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
        <p:nvSpPr>
          <p:cNvPr id="3" name="Text Placeholder 2"/>
          <p:cNvSpPr>
            <a:spLocks noGrp="1"/>
          </p:cNvSpPr>
          <p:nvPr>
            <p:ph idx="1"/>
          </p:nvPr>
        </p:nvSpPr>
        <p:spPr/>
        <p:txBody>
          <a:bodyPr/>
          <a:lstStyle/>
          <a:p>
            <a:endParaRPr lang="en-US" dirty="0" smtClean="0"/>
          </a:p>
          <a:p>
            <a:endParaRPr lang="en-US" dirty="0" smtClean="0"/>
          </a:p>
          <a:p>
            <a:endParaRPr lang="en-US" dirty="0"/>
          </a:p>
        </p:txBody>
      </p:sp>
      <p:sp>
        <p:nvSpPr>
          <p:cNvPr id="6" name="Text Placeholder 4"/>
          <p:cNvSpPr txBox="1">
            <a:spLocks/>
          </p:cNvSpPr>
          <p:nvPr/>
        </p:nvSpPr>
        <p:spPr>
          <a:xfrm>
            <a:off x="485775" y="1066801"/>
            <a:ext cx="8229600" cy="49529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000000"/>
                </a:solidFill>
              </a:rPr>
              <a:t>The ICR is a measure of the installed resources that are projected to be necessary to meet both ISO New England’s and the Northeast Power Coordination Council’s reliability standards, with respect to satisfying the peak demand forecast for New England while maintaining reserve capacity</a:t>
            </a:r>
            <a:endParaRPr lang="en-US" dirty="0" smtClean="0">
              <a:solidFill>
                <a:srgbClr val="000000"/>
              </a:solidFill>
            </a:endParaRPr>
          </a:p>
          <a:p>
            <a:r>
              <a:rPr lang="en-US" sz="2200" dirty="0" smtClean="0">
                <a:solidFill>
                  <a:srgbClr val="000000"/>
                </a:solidFill>
              </a:rPr>
              <a:t>LSR for import-constrained Capacity Zones is one of the ICR  related values calculated*</a:t>
            </a:r>
          </a:p>
          <a:p>
            <a:r>
              <a:rPr lang="en-US" sz="2200" dirty="0">
                <a:solidFill>
                  <a:srgbClr val="000000"/>
                </a:solidFill>
              </a:rPr>
              <a:t>The ICR and LSR calculations are important in determining the capacity requirements needed for the Forward Capacity Auctions and </a:t>
            </a:r>
            <a:r>
              <a:rPr lang="en-US" sz="2200" dirty="0" smtClean="0">
                <a:solidFill>
                  <a:srgbClr val="000000"/>
                </a:solidFill>
              </a:rPr>
              <a:t>annual </a:t>
            </a:r>
            <a:r>
              <a:rPr lang="en-US" sz="2200" dirty="0">
                <a:solidFill>
                  <a:srgbClr val="000000"/>
                </a:solidFill>
              </a:rPr>
              <a:t>r</a:t>
            </a:r>
            <a:r>
              <a:rPr lang="en-US" sz="2200" dirty="0" smtClean="0">
                <a:solidFill>
                  <a:srgbClr val="000000"/>
                </a:solidFill>
              </a:rPr>
              <a:t>econfiguration </a:t>
            </a:r>
            <a:r>
              <a:rPr lang="en-US" sz="2200" dirty="0">
                <a:solidFill>
                  <a:srgbClr val="000000"/>
                </a:solidFill>
              </a:rPr>
              <a:t>a</a:t>
            </a:r>
            <a:r>
              <a:rPr lang="en-US" sz="2200" dirty="0" smtClean="0">
                <a:solidFill>
                  <a:srgbClr val="000000"/>
                </a:solidFill>
              </a:rPr>
              <a:t>uctions</a:t>
            </a:r>
          </a:p>
          <a:p>
            <a:r>
              <a:rPr lang="en-US" dirty="0" smtClean="0">
                <a:solidFill>
                  <a:srgbClr val="000000"/>
                </a:solidFill>
              </a:rPr>
              <a:t>The </a:t>
            </a:r>
            <a:r>
              <a:rPr lang="en-US" dirty="0">
                <a:solidFill>
                  <a:srgbClr val="000000"/>
                </a:solidFill>
              </a:rPr>
              <a:t>ISO develops a long-term load forecast each year, which is used for a variety of purposes, including as an input to the ICR </a:t>
            </a:r>
            <a:r>
              <a:rPr lang="en-US" dirty="0" smtClean="0">
                <a:solidFill>
                  <a:srgbClr val="000000"/>
                </a:solidFill>
              </a:rPr>
              <a:t>and LSR calculations</a:t>
            </a:r>
            <a:endParaRPr lang="en-US" dirty="0">
              <a:solidFill>
                <a:srgbClr val="000000"/>
              </a:solidFill>
            </a:endParaRPr>
          </a:p>
          <a:p>
            <a:r>
              <a:rPr lang="en-US" dirty="0">
                <a:solidFill>
                  <a:srgbClr val="000000"/>
                </a:solidFill>
              </a:rPr>
              <a:t>Both the load forecast and </a:t>
            </a:r>
            <a:r>
              <a:rPr lang="en-US" dirty="0" smtClean="0">
                <a:solidFill>
                  <a:srgbClr val="000000"/>
                </a:solidFill>
              </a:rPr>
              <a:t>ICR/LSR </a:t>
            </a:r>
            <a:r>
              <a:rPr lang="en-US" dirty="0">
                <a:solidFill>
                  <a:srgbClr val="000000"/>
                </a:solidFill>
              </a:rPr>
              <a:t>calculation are reviewed with the </a:t>
            </a:r>
            <a:r>
              <a:rPr lang="en-US" dirty="0" smtClean="0">
                <a:solidFill>
                  <a:srgbClr val="000000"/>
                </a:solidFill>
              </a:rPr>
              <a:t>PSPC </a:t>
            </a:r>
            <a:r>
              <a:rPr lang="en-US" dirty="0">
                <a:solidFill>
                  <a:srgbClr val="000000"/>
                </a:solidFill>
              </a:rPr>
              <a:t>and </a:t>
            </a:r>
            <a:r>
              <a:rPr lang="en-US" dirty="0" smtClean="0">
                <a:solidFill>
                  <a:srgbClr val="000000"/>
                </a:solidFill>
              </a:rPr>
              <a:t>RC </a:t>
            </a:r>
            <a:r>
              <a:rPr lang="en-US" dirty="0">
                <a:solidFill>
                  <a:srgbClr val="000000"/>
                </a:solidFill>
              </a:rPr>
              <a:t>each year as part of their development</a:t>
            </a:r>
          </a:p>
          <a:p>
            <a:pPr lvl="1"/>
            <a:r>
              <a:rPr lang="en-US" dirty="0">
                <a:solidFill>
                  <a:srgbClr val="000000"/>
                </a:solidFill>
              </a:rPr>
              <a:t>The </a:t>
            </a:r>
            <a:r>
              <a:rPr lang="en-US" dirty="0" smtClean="0">
                <a:solidFill>
                  <a:srgbClr val="000000"/>
                </a:solidFill>
              </a:rPr>
              <a:t>ICR/LSR (and other related values) are </a:t>
            </a:r>
            <a:r>
              <a:rPr lang="en-US" dirty="0">
                <a:solidFill>
                  <a:srgbClr val="000000"/>
                </a:solidFill>
              </a:rPr>
              <a:t>ultimately filed with the FERC</a:t>
            </a:r>
          </a:p>
          <a:p>
            <a:r>
              <a:rPr lang="en-US" dirty="0" smtClean="0">
                <a:solidFill>
                  <a:srgbClr val="000000"/>
                </a:solidFill>
              </a:rPr>
              <a:t>Section III.12 of the Tariff contains provisions related to the </a:t>
            </a:r>
            <a:r>
              <a:rPr lang="en-US" dirty="0">
                <a:solidFill>
                  <a:srgbClr val="000000"/>
                </a:solidFill>
              </a:rPr>
              <a:t>ICR and LSR calculations </a:t>
            </a:r>
            <a:r>
              <a:rPr lang="en-US" dirty="0" smtClean="0">
                <a:solidFill>
                  <a:srgbClr val="000000"/>
                </a:solidFill>
              </a:rPr>
              <a:t>and the </a:t>
            </a:r>
            <a:r>
              <a:rPr lang="en-US" dirty="0">
                <a:solidFill>
                  <a:srgbClr val="000000"/>
                </a:solidFill>
              </a:rPr>
              <a:t>load forecast </a:t>
            </a:r>
            <a:r>
              <a:rPr lang="en-US" dirty="0" smtClean="0">
                <a:solidFill>
                  <a:srgbClr val="000000"/>
                </a:solidFill>
              </a:rPr>
              <a:t>assumptions</a:t>
            </a:r>
            <a:endParaRPr lang="en-US" sz="1900" dirty="0" smtClean="0">
              <a:solidFill>
                <a:srgbClr val="000000"/>
              </a:solidFill>
            </a:endParaRPr>
          </a:p>
        </p:txBody>
      </p:sp>
      <p:sp>
        <p:nvSpPr>
          <p:cNvPr id="2" name="TextBox 1"/>
          <p:cNvSpPr txBox="1"/>
          <p:nvPr/>
        </p:nvSpPr>
        <p:spPr>
          <a:xfrm>
            <a:off x="556034" y="5867400"/>
            <a:ext cx="7543800" cy="523220"/>
          </a:xfrm>
          <a:prstGeom prst="rect">
            <a:avLst/>
          </a:prstGeom>
          <a:noFill/>
        </p:spPr>
        <p:txBody>
          <a:bodyPr wrap="square" rtlCol="0">
            <a:spAutoFit/>
          </a:bodyPr>
          <a:lstStyle/>
          <a:p>
            <a:r>
              <a:rPr lang="en-US" sz="1400" dirty="0" smtClean="0">
                <a:solidFill>
                  <a:srgbClr val="000000"/>
                </a:solidFill>
              </a:rPr>
              <a:t>*Local Resource Adequacy (LRA) Requirements for import-constrained Capacity Zones and Maximum Capacity Limits (MCL) for export-constrained Capacity Zones are not specifically being addressed</a:t>
            </a:r>
            <a:endParaRPr lang="en-US" sz="1400" dirty="0">
              <a:solidFill>
                <a:srgbClr val="000000"/>
              </a:solidFill>
            </a:endParaRPr>
          </a:p>
        </p:txBody>
      </p:sp>
    </p:spTree>
    <p:extLst>
      <p:ext uri="{BB962C8B-B14F-4D97-AF65-F5344CB8AC3E}">
        <p14:creationId xmlns:p14="http://schemas.microsoft.com/office/powerpoint/2010/main" val="2301771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a:xfrm>
            <a:off x="609600" y="304800"/>
            <a:ext cx="8383865" cy="838200"/>
          </a:xfrm>
        </p:spPr>
        <p:txBody>
          <a:bodyPr>
            <a:normAutofit fontScale="90000"/>
          </a:bodyPr>
          <a:lstStyle/>
          <a:p>
            <a:r>
              <a:rPr lang="en-US" sz="2800" dirty="0" smtClean="0"/>
              <a:t/>
            </a:r>
            <a:br>
              <a:rPr lang="en-US" sz="2800" dirty="0" smtClean="0"/>
            </a:br>
            <a:r>
              <a:rPr lang="en-US" sz="3600" dirty="0" smtClean="0"/>
              <a:t>Draft 2018 Gross Summer Demand Forecast</a:t>
            </a:r>
            <a:br>
              <a:rPr lang="en-US" sz="3600" dirty="0" smtClean="0"/>
            </a:br>
            <a:r>
              <a:rPr lang="en-US" sz="3100" b="0" i="1" dirty="0" smtClean="0"/>
              <a:t>New England 50/50 Peak</a:t>
            </a:r>
            <a:r>
              <a:rPr lang="en-US" sz="3100" dirty="0" smtClean="0"/>
              <a:t/>
            </a:r>
            <a:br>
              <a:rPr lang="en-US" sz="3100" dirty="0" smtClean="0"/>
            </a:br>
            <a:endParaRPr lang="en-US" sz="31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425" y="1443037"/>
            <a:ext cx="6659563"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075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BTM PV Forecast &amp; Modeling</a:t>
            </a:r>
            <a:endParaRPr lang="en-US" dirty="0"/>
          </a:p>
        </p:txBody>
      </p:sp>
      <p:sp>
        <p:nvSpPr>
          <p:cNvPr id="4" name="Slide Number Placeholder 3"/>
          <p:cNvSpPr>
            <a:spLocks noGrp="1"/>
          </p:cNvSpPr>
          <p:nvPr>
            <p:ph type="sldNum" sz="quarter" idx="4"/>
          </p:nvPr>
        </p:nvSpPr>
        <p:spPr>
          <a:xfrm>
            <a:off x="8534400" y="6365882"/>
            <a:ext cx="381000" cy="263518"/>
          </a:xfrm>
        </p:spPr>
        <p:txBody>
          <a:bodyPr/>
          <a:lstStyle/>
          <a:p>
            <a:fld id="{10C7F894-2A36-495D-AB7C-1055F7AC0F9D}" type="slidenum">
              <a:rPr lang="en-US" smtClean="0"/>
              <a:pPr/>
              <a:t>31</a:t>
            </a:fld>
            <a:endParaRPr lang="en-US" dirty="0"/>
          </a:p>
        </p:txBody>
      </p:sp>
    </p:spTree>
    <p:extLst>
      <p:ext uri="{BB962C8B-B14F-4D97-AF65-F5344CB8AC3E}">
        <p14:creationId xmlns:p14="http://schemas.microsoft.com/office/powerpoint/2010/main" val="559571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Autofit/>
          </a:bodyPr>
          <a:lstStyle/>
          <a:p>
            <a:pPr lvl="1"/>
            <a:r>
              <a:rPr lang="en-US" sz="3200" b="1" kern="1200" dirty="0" smtClean="0">
                <a:solidFill>
                  <a:srgbClr val="000000"/>
                </a:solidFill>
                <a:latin typeface="+mj-lt"/>
                <a:ea typeface="+mj-ea"/>
                <a:cs typeface="+mj-cs"/>
              </a:rPr>
              <a:t>BTM PV Forecast and Modeling </a:t>
            </a:r>
            <a:r>
              <a:rPr lang="en-US" sz="3200" b="1" kern="1200" dirty="0">
                <a:solidFill>
                  <a:srgbClr val="000000"/>
                </a:solidFill>
                <a:latin typeface="+mj-lt"/>
                <a:ea typeface="+mj-ea"/>
                <a:cs typeface="+mj-cs"/>
              </a:rPr>
              <a:t>Discussion</a:t>
            </a:r>
          </a:p>
        </p:txBody>
      </p:sp>
      <p:sp>
        <p:nvSpPr>
          <p:cNvPr id="9" name="Rectangle 8"/>
          <p:cNvSpPr/>
          <p:nvPr/>
        </p:nvSpPr>
        <p:spPr>
          <a:xfrm>
            <a:off x="533400" y="2286000"/>
            <a:ext cx="8077200" cy="923330"/>
          </a:xfrm>
          <a:prstGeom prst="rect">
            <a:avLst/>
          </a:prstGeom>
        </p:spPr>
        <p:txBody>
          <a:bodyPr wrap="square">
            <a:spAutoFit/>
          </a:bodyPr>
          <a:lstStyle/>
          <a:p>
            <a:endParaRPr lang="en-US" dirty="0" smtClean="0">
              <a:solidFill>
                <a:srgbClr val="62777F"/>
              </a:solidFill>
            </a:endParaRPr>
          </a:p>
          <a:p>
            <a:endParaRPr lang="en-US" dirty="0" smtClean="0">
              <a:solidFill>
                <a:srgbClr val="62777F"/>
              </a:solidFill>
            </a:endParaRPr>
          </a:p>
          <a:p>
            <a:endParaRPr lang="en-US" dirty="0">
              <a:solidFill>
                <a:srgbClr val="62777F"/>
              </a:solidFill>
            </a:endParaRPr>
          </a:p>
        </p:txBody>
      </p:sp>
      <p:sp>
        <p:nvSpPr>
          <p:cNvPr id="6" name="Text Placeholder 2"/>
          <p:cNvSpPr>
            <a:spLocks noGrp="1"/>
          </p:cNvSpPr>
          <p:nvPr>
            <p:ph idx="1"/>
          </p:nvPr>
        </p:nvSpPr>
        <p:spPr>
          <a:xfrm>
            <a:off x="381000" y="1143000"/>
            <a:ext cx="8382000" cy="5334000"/>
          </a:xfrm>
          <a:prstGeom prst="rect">
            <a:avLst/>
          </a:prstGeom>
        </p:spPr>
        <p:txBody>
          <a:bodyPr>
            <a:normAutofit fontScale="92500" lnSpcReduction="10000"/>
          </a:bodyPr>
          <a:lstStyle/>
          <a:p>
            <a:r>
              <a:rPr lang="en-US" dirty="0"/>
              <a:t>The hourly </a:t>
            </a:r>
            <a:r>
              <a:rPr lang="en-US" dirty="0" smtClean="0"/>
              <a:t>BTM </a:t>
            </a:r>
            <a:r>
              <a:rPr lang="en-US" dirty="0"/>
              <a:t>PV </a:t>
            </a:r>
            <a:r>
              <a:rPr lang="en-US" dirty="0" smtClean="0"/>
              <a:t>modeling introduced last year for ICR is based on:</a:t>
            </a:r>
          </a:p>
          <a:p>
            <a:pPr marL="914400" lvl="1" indent="-457200">
              <a:buFont typeface="+mj-lt"/>
              <a:buAutoNum type="arabicPeriod"/>
            </a:pPr>
            <a:r>
              <a:rPr lang="en-US" dirty="0"/>
              <a:t>Hourly BTM PV </a:t>
            </a:r>
            <a:r>
              <a:rPr lang="en-US" dirty="0" smtClean="0"/>
              <a:t>profiles </a:t>
            </a:r>
            <a:r>
              <a:rPr lang="en-US" dirty="0"/>
              <a:t>for the 2002 weather year</a:t>
            </a:r>
          </a:p>
          <a:p>
            <a:pPr marL="914400" lvl="1" indent="-457200">
              <a:buFont typeface="+mj-lt"/>
              <a:buAutoNum type="arabicPeriod"/>
            </a:pPr>
            <a:r>
              <a:rPr lang="en-US" dirty="0" smtClean="0"/>
              <a:t>The long-term BTM PV nameplate forecast developed annually by the ISO</a:t>
            </a:r>
            <a:endParaRPr lang="en-US" dirty="0"/>
          </a:p>
          <a:p>
            <a:r>
              <a:rPr lang="en-US" dirty="0" smtClean="0"/>
              <a:t>The hourly BTM PV profiles were developed based on high-resolution 2002 weather data and state-of-the-art PV simulation tools developed by the National Renewable Energy Laboratory (NREL)</a:t>
            </a:r>
          </a:p>
          <a:p>
            <a:pPr lvl="1"/>
            <a:r>
              <a:rPr lang="en-US" dirty="0" smtClean="0"/>
              <a:t>More than 27,000 individual BTM PV system simulations were factored into profiles for the region</a:t>
            </a:r>
          </a:p>
          <a:p>
            <a:pPr lvl="1"/>
            <a:r>
              <a:rPr lang="en-US" dirty="0" smtClean="0"/>
              <a:t>Final aggregate profiles were benchmarked and validated against measured BTM PV data to ensure consistency with actual performance, especially during summer peak weather conditions</a:t>
            </a:r>
          </a:p>
          <a:p>
            <a:pPr lvl="1"/>
            <a:r>
              <a:rPr lang="en-US" dirty="0" smtClean="0"/>
              <a:t>Details of the modeling methodology were discussed at the </a:t>
            </a:r>
            <a:r>
              <a:rPr lang="en-US" dirty="0" smtClean="0">
                <a:hlinkClick r:id="rId3"/>
              </a:rPr>
              <a:t>June 22, 2017 PSPC meeting</a:t>
            </a:r>
            <a:endParaRPr lang="en-US" dirty="0" smtClean="0"/>
          </a:p>
          <a:p>
            <a:r>
              <a:rPr lang="en-US" dirty="0" smtClean="0"/>
              <a:t>The nameplate BTM PV forecast is approximately the same in 2022 as last year’s forecast</a:t>
            </a:r>
          </a:p>
          <a:p>
            <a:pPr lvl="1"/>
            <a:r>
              <a:rPr lang="en-US" dirty="0" smtClean="0"/>
              <a:t>The </a:t>
            </a:r>
            <a:r>
              <a:rPr lang="en-US" dirty="0"/>
              <a:t>ISO will be discussing the </a:t>
            </a:r>
            <a:r>
              <a:rPr lang="en-US" dirty="0" smtClean="0"/>
              <a:t>final 2018 </a:t>
            </a:r>
            <a:r>
              <a:rPr lang="en-US" dirty="0"/>
              <a:t>BTM PV forecast at the March 19 DGFWG meeting</a:t>
            </a:r>
          </a:p>
          <a:p>
            <a:endParaRPr lang="en-US" dirty="0"/>
          </a:p>
        </p:txBody>
      </p:sp>
      <p:sp>
        <p:nvSpPr>
          <p:cNvPr id="7"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32</a:t>
            </a:fld>
            <a:endParaRPr lang="en-US" dirty="0"/>
          </a:p>
        </p:txBody>
      </p:sp>
    </p:spTree>
    <p:extLst>
      <p:ext uri="{BB962C8B-B14F-4D97-AF65-F5344CB8AC3E}">
        <p14:creationId xmlns:p14="http://schemas.microsoft.com/office/powerpoint/2010/main" val="288440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33</a:t>
            </a:fld>
            <a:endParaRPr lang="en-US" dirty="0"/>
          </a:p>
        </p:txBody>
      </p:sp>
      <p:sp>
        <p:nvSpPr>
          <p:cNvPr id="3" name="Title 2"/>
          <p:cNvSpPr>
            <a:spLocks noGrp="1"/>
          </p:cNvSpPr>
          <p:nvPr>
            <p:ph type="title"/>
          </p:nvPr>
        </p:nvSpPr>
        <p:spPr/>
        <p:txBody>
          <a:bodyPr/>
          <a:lstStyle/>
          <a:p>
            <a:r>
              <a:rPr lang="en-US" dirty="0" smtClean="0"/>
              <a:t>Incorporation of PV Panel Degradation</a:t>
            </a:r>
            <a:endParaRPr lang="en-US" b="0" i="1" dirty="0"/>
          </a:p>
        </p:txBody>
      </p:sp>
      <p:sp>
        <p:nvSpPr>
          <p:cNvPr id="4" name="Content Placeholder 3"/>
          <p:cNvSpPr>
            <a:spLocks noGrp="1"/>
          </p:cNvSpPr>
          <p:nvPr>
            <p:ph idx="1"/>
          </p:nvPr>
        </p:nvSpPr>
        <p:spPr/>
        <p:txBody>
          <a:bodyPr>
            <a:normAutofit fontScale="85000" lnSpcReduction="10000"/>
          </a:bodyPr>
          <a:lstStyle/>
          <a:p>
            <a:r>
              <a:rPr lang="en-US" dirty="0" smtClean="0"/>
              <a:t>The </a:t>
            </a:r>
            <a:r>
              <a:rPr lang="en-US" dirty="0"/>
              <a:t>BTM PV hourly profile used for the ICR calculations for FCA 13 </a:t>
            </a:r>
            <a:r>
              <a:rPr lang="en-US" dirty="0" smtClean="0"/>
              <a:t>will include the effects of a 0.5%/year degradation rate to account for expectations regarding a solar panel’s declining conversion efficiency over the longer term</a:t>
            </a:r>
          </a:p>
          <a:p>
            <a:r>
              <a:rPr lang="en-US" dirty="0" smtClean="0"/>
              <a:t>Common causes of long-term panel degradation are:</a:t>
            </a:r>
          </a:p>
          <a:p>
            <a:pPr lvl="1"/>
            <a:r>
              <a:rPr lang="en-US" dirty="0" smtClean="0"/>
              <a:t>Degradation of silicon or solder joints</a:t>
            </a:r>
          </a:p>
          <a:p>
            <a:pPr lvl="1"/>
            <a:r>
              <a:rPr lang="en-US" dirty="0" smtClean="0"/>
              <a:t>Problems with the </a:t>
            </a:r>
            <a:r>
              <a:rPr lang="en-US" dirty="0" err="1" smtClean="0"/>
              <a:t>encapsulant</a:t>
            </a:r>
            <a:r>
              <a:rPr lang="en-US" dirty="0" smtClean="0"/>
              <a:t> that cause delamination, increased opacity, or water ingress </a:t>
            </a:r>
          </a:p>
          <a:p>
            <a:r>
              <a:rPr lang="en-US" dirty="0" smtClean="0"/>
              <a:t>Based on research by the National Renewable Energy Laboratory (NREL), the median rate of degradation is 0.5%/year</a:t>
            </a:r>
          </a:p>
          <a:p>
            <a:pPr lvl="1"/>
            <a:r>
              <a:rPr lang="en-US" dirty="0" smtClean="0"/>
              <a:t>More </a:t>
            </a:r>
            <a:r>
              <a:rPr lang="en-US" dirty="0"/>
              <a:t>information available here: </a:t>
            </a:r>
            <a:r>
              <a:rPr lang="en-US" dirty="0">
                <a:hlinkClick r:id="rId2"/>
              </a:rPr>
              <a:t>https://</a:t>
            </a:r>
            <a:r>
              <a:rPr lang="en-US" dirty="0" smtClean="0">
                <a:hlinkClick r:id="rId2"/>
              </a:rPr>
              <a:t>www.nrel.gov/pv/lifetime.html</a:t>
            </a:r>
            <a:r>
              <a:rPr lang="en-US" dirty="0" smtClean="0"/>
              <a:t> </a:t>
            </a:r>
          </a:p>
          <a:p>
            <a:r>
              <a:rPr lang="en-US" dirty="0" smtClean="0"/>
              <a:t>Accounting for this degradation becomes more important as the region’s PV panels age</a:t>
            </a:r>
          </a:p>
          <a:p>
            <a:r>
              <a:rPr lang="en-US" dirty="0"/>
              <a:t>The ISO estimated the capacity-weighted composite age of the forecasted PV fleet to develop appropriate degradation factors to use for the forecast</a:t>
            </a:r>
          </a:p>
        </p:txBody>
      </p:sp>
    </p:spTree>
    <p:extLst>
      <p:ext uri="{BB962C8B-B14F-4D97-AF65-F5344CB8AC3E}">
        <p14:creationId xmlns:p14="http://schemas.microsoft.com/office/powerpoint/2010/main" val="545901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BTM PV Production Data Heat Map</a:t>
            </a:r>
            <a:br>
              <a:rPr lang="en-US" dirty="0" smtClean="0"/>
            </a:br>
            <a:r>
              <a:rPr lang="en-US" sz="2800" b="0" i="1" dirty="0" smtClean="0"/>
              <a:t>Description</a:t>
            </a:r>
            <a:endParaRPr lang="en-US" sz="2800" b="0" i="1" dirty="0"/>
          </a:p>
        </p:txBody>
      </p:sp>
      <p:sp>
        <p:nvSpPr>
          <p:cNvPr id="3" name="Content Placeholder 2"/>
          <p:cNvSpPr>
            <a:spLocks noGrp="1"/>
          </p:cNvSpPr>
          <p:nvPr>
            <p:ph sz="half" idx="1"/>
          </p:nvPr>
        </p:nvSpPr>
        <p:spPr>
          <a:xfrm>
            <a:off x="381000" y="1371600"/>
            <a:ext cx="4572000" cy="4937760"/>
          </a:xfrm>
        </p:spPr>
        <p:txBody>
          <a:bodyPr>
            <a:normAutofit fontScale="92500" lnSpcReduction="10000"/>
          </a:bodyPr>
          <a:lstStyle/>
          <a:p>
            <a:r>
              <a:rPr lang="en-US" sz="2100" dirty="0" smtClean="0"/>
              <a:t>ISO has contracted with a third-party vendor for PV production data services</a:t>
            </a:r>
          </a:p>
          <a:p>
            <a:pPr lvl="1"/>
            <a:r>
              <a:rPr lang="en-US" sz="1700" dirty="0" smtClean="0"/>
              <a:t>Data are 5-minute and at the town level</a:t>
            </a:r>
          </a:p>
          <a:p>
            <a:pPr lvl="1"/>
            <a:r>
              <a:rPr lang="en-US" sz="1700" dirty="0" smtClean="0"/>
              <a:t>Data provided begins in 2014</a:t>
            </a:r>
          </a:p>
          <a:p>
            <a:r>
              <a:rPr lang="en-US" sz="2100" dirty="0" smtClean="0"/>
              <a:t>An example heat map illustrating the BTM PV data is plotted to the right</a:t>
            </a:r>
          </a:p>
          <a:p>
            <a:pPr lvl="1"/>
            <a:r>
              <a:rPr lang="en-US" sz="1700" dirty="0" smtClean="0"/>
              <a:t>Data are from August 12, 2016 at 03:00 p.m.</a:t>
            </a:r>
          </a:p>
          <a:p>
            <a:pPr lvl="1"/>
            <a:r>
              <a:rPr lang="en-US" sz="1700" dirty="0" smtClean="0"/>
              <a:t>Yellow/red coloring shows level of PV production as a percent of installed nameplate capacity in each town</a:t>
            </a:r>
          </a:p>
          <a:p>
            <a:pPr lvl="1"/>
            <a:r>
              <a:rPr lang="en-US" sz="1700" dirty="0" smtClean="0"/>
              <a:t>No </a:t>
            </a:r>
            <a:r>
              <a:rPr lang="en-US" sz="1700" dirty="0"/>
              <a:t>data available in </a:t>
            </a:r>
            <a:r>
              <a:rPr lang="en-US" sz="1700" dirty="0" smtClean="0"/>
              <a:t>towns colored gray</a:t>
            </a:r>
          </a:p>
          <a:p>
            <a:pPr lvl="1"/>
            <a:r>
              <a:rPr lang="en-US" sz="1700" dirty="0" smtClean="0"/>
              <a:t>Data not requested in towns colored black</a:t>
            </a:r>
          </a:p>
          <a:p>
            <a:r>
              <a:rPr lang="en-US" sz="2100" dirty="0" smtClean="0"/>
              <a:t>The ISO uses town-level production data coupled with town-level historical BTM PV installation data provided by distribution utilities to estimate BTM PV profiles</a:t>
            </a:r>
            <a:endParaRPr lang="en-US" sz="1900" dirty="0"/>
          </a:p>
        </p:txBody>
      </p:sp>
      <p:sp>
        <p:nvSpPr>
          <p:cNvPr id="4" name="Slide Number Placeholder 3"/>
          <p:cNvSpPr>
            <a:spLocks noGrp="1"/>
          </p:cNvSpPr>
          <p:nvPr>
            <p:ph type="sldNum" sz="quarter" idx="14"/>
          </p:nvPr>
        </p:nvSpPr>
        <p:spPr/>
        <p:txBody>
          <a:bodyPr/>
          <a:lstStyle/>
          <a:p>
            <a:fld id="{10C7F894-2A36-495D-AB7C-1055F7AC0F9D}" type="slidenum">
              <a:rPr lang="en-US" smtClean="0"/>
              <a:pPr/>
              <a:t>34</a:t>
            </a:fld>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3507" y="1113579"/>
            <a:ext cx="4029740" cy="464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22604" y="5688413"/>
            <a:ext cx="3253563" cy="577081"/>
          </a:xfrm>
          <a:prstGeom prst="rect">
            <a:avLst/>
          </a:prstGeom>
          <a:noFill/>
        </p:spPr>
        <p:txBody>
          <a:bodyPr wrap="square" rtlCol="0">
            <a:spAutoFit/>
          </a:bodyPr>
          <a:lstStyle/>
          <a:p>
            <a:r>
              <a:rPr lang="en-US" sz="1050" b="1" u="sng" dirty="0" smtClean="0"/>
              <a:t>Figure notes</a:t>
            </a:r>
            <a:r>
              <a:rPr lang="en-US" sz="1050" b="1" dirty="0" smtClean="0"/>
              <a:t>: </a:t>
            </a:r>
          </a:p>
          <a:p>
            <a:r>
              <a:rPr lang="en-US" sz="1050" b="1" dirty="0"/>
              <a:t> </a:t>
            </a:r>
            <a:r>
              <a:rPr lang="en-US" sz="1050" b="1" dirty="0" smtClean="0"/>
              <a:t>   1. Graphic developed by ISO New England</a:t>
            </a:r>
          </a:p>
          <a:p>
            <a:r>
              <a:rPr lang="en-US" sz="1050" b="1" dirty="0"/>
              <a:t> </a:t>
            </a:r>
            <a:r>
              <a:rPr lang="en-US" sz="1050" b="1" dirty="0" smtClean="0"/>
              <a:t>   2. Data source: Quantitative Business Analytics, Inc. </a:t>
            </a:r>
            <a:endParaRPr lang="en-US" sz="1050" b="1" dirty="0"/>
          </a:p>
        </p:txBody>
      </p:sp>
    </p:spTree>
    <p:extLst>
      <p:ext uri="{BB962C8B-B14F-4D97-AF65-F5344CB8AC3E}">
        <p14:creationId xmlns:p14="http://schemas.microsoft.com/office/powerpoint/2010/main" val="1416530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Validation of BTM PV Simulation</a:t>
            </a:r>
            <a:br>
              <a:rPr lang="en-US" dirty="0" smtClean="0"/>
            </a:br>
            <a:r>
              <a:rPr lang="en-US" sz="2200" b="0" i="1" dirty="0" smtClean="0"/>
              <a:t>Heat Map Comparison of Simulated and Measured Data</a:t>
            </a:r>
            <a:endParaRPr lang="en-US" sz="2200" b="0" i="1" dirty="0"/>
          </a:p>
        </p:txBody>
      </p:sp>
      <p:sp>
        <p:nvSpPr>
          <p:cNvPr id="3" name="Slide Number Placeholder 2"/>
          <p:cNvSpPr>
            <a:spLocks noGrp="1"/>
          </p:cNvSpPr>
          <p:nvPr>
            <p:ph type="sldNum" sz="quarter" idx="10"/>
          </p:nvPr>
        </p:nvSpPr>
        <p:spPr/>
        <p:txBody>
          <a:bodyPr/>
          <a:lstStyle/>
          <a:p>
            <a:fld id="{10C7F894-2A36-495D-AB7C-1055F7AC0F9D}" type="slidenum">
              <a:rPr lang="en-US" smtClean="0"/>
              <a:pPr/>
              <a:t>35</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6571" y="2954376"/>
            <a:ext cx="6113429" cy="3370224"/>
          </a:xfrm>
          <a:prstGeom prst="rect">
            <a:avLst/>
          </a:prstGeom>
        </p:spPr>
      </p:pic>
      <p:sp>
        <p:nvSpPr>
          <p:cNvPr id="7" name="TextBox 6"/>
          <p:cNvSpPr txBox="1"/>
          <p:nvPr/>
        </p:nvSpPr>
        <p:spPr>
          <a:xfrm>
            <a:off x="5864130" y="4987079"/>
            <a:ext cx="1295400" cy="507831"/>
          </a:xfrm>
          <a:prstGeom prst="rect">
            <a:avLst/>
          </a:prstGeom>
          <a:noFill/>
        </p:spPr>
        <p:txBody>
          <a:bodyPr wrap="square" rtlCol="0">
            <a:spAutoFit/>
          </a:bodyPr>
          <a:lstStyle/>
          <a:p>
            <a:r>
              <a:rPr lang="en-US" sz="900" b="1" dirty="0" smtClean="0"/>
              <a:t>Data Source: Quantitative Business Analytics, Inc.</a:t>
            </a:r>
            <a:endParaRPr lang="en-US" sz="900" b="1" dirty="0"/>
          </a:p>
        </p:txBody>
      </p:sp>
      <p:sp>
        <p:nvSpPr>
          <p:cNvPr id="8" name="Content Placeholder 2"/>
          <p:cNvSpPr txBox="1">
            <a:spLocks/>
          </p:cNvSpPr>
          <p:nvPr/>
        </p:nvSpPr>
        <p:spPr>
          <a:xfrm>
            <a:off x="381000" y="1371600"/>
            <a:ext cx="8305800" cy="1582776"/>
          </a:xfrm>
          <a:prstGeom prst="rect">
            <a:avLst/>
          </a:prstGeom>
        </p:spPr>
        <p:txBody>
          <a:bodyPr>
            <a:normAutofit fontScale="92500"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smtClean="0"/>
              <a:t>Below are heat maps of the simulated BTM PV data (left) and measured BTM PV data (right) for July 2, 2014 at 02:30 p.m.</a:t>
            </a:r>
          </a:p>
          <a:p>
            <a:pPr lvl="1"/>
            <a:r>
              <a:rPr lang="en-US" sz="1700" dirty="0" smtClean="0"/>
              <a:t>The maps illustrate significant agreement between datasets regarding the amount of BTM PV production across the region</a:t>
            </a:r>
          </a:p>
          <a:p>
            <a:r>
              <a:rPr lang="en-US" sz="2100" dirty="0" smtClean="0"/>
              <a:t>A similar comparison for other days and times will be shared at the April PSPC</a:t>
            </a:r>
          </a:p>
          <a:p>
            <a:endParaRPr lang="en-US" sz="2100" dirty="0" smtClean="0"/>
          </a:p>
        </p:txBody>
      </p:sp>
    </p:spTree>
    <p:extLst>
      <p:ext uri="{BB962C8B-B14F-4D97-AF65-F5344CB8AC3E}">
        <p14:creationId xmlns:p14="http://schemas.microsoft.com/office/powerpoint/2010/main" val="17512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 Peak Load and Simulated BTM PV Profiles</a:t>
            </a:r>
            <a:endParaRPr lang="en-US" dirty="0"/>
          </a:p>
        </p:txBody>
      </p:sp>
      <p:sp>
        <p:nvSpPr>
          <p:cNvPr id="3" name="Text Placeholder 2"/>
          <p:cNvSpPr>
            <a:spLocks noGrp="1"/>
          </p:cNvSpPr>
          <p:nvPr>
            <p:ph type="body" idx="1"/>
          </p:nvPr>
        </p:nvSpPr>
        <p:spPr>
          <a:xfrm>
            <a:off x="4991100" y="2787358"/>
            <a:ext cx="4040188" cy="411162"/>
          </a:xfrm>
        </p:spPr>
        <p:txBody>
          <a:bodyPr anchor="ctr">
            <a:normAutofit/>
          </a:bodyPr>
          <a:lstStyle/>
          <a:p>
            <a:pPr algn="ctr"/>
            <a:r>
              <a:rPr lang="en-US" sz="1800" dirty="0" smtClean="0"/>
              <a:t>2002 Peak Load Days</a:t>
            </a:r>
            <a:endParaRPr lang="en-US" sz="1800"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957847" y="3135308"/>
            <a:ext cx="4186153" cy="3042373"/>
          </a:xfrm>
        </p:spPr>
      </p:pic>
      <p:sp>
        <p:nvSpPr>
          <p:cNvPr id="5" name="Text Placeholder 4"/>
          <p:cNvSpPr>
            <a:spLocks noGrp="1"/>
          </p:cNvSpPr>
          <p:nvPr>
            <p:ph type="body" sz="quarter" idx="3"/>
          </p:nvPr>
        </p:nvSpPr>
        <p:spPr>
          <a:xfrm>
            <a:off x="152401" y="2656902"/>
            <a:ext cx="4572000" cy="487362"/>
          </a:xfrm>
        </p:spPr>
        <p:txBody>
          <a:bodyPr>
            <a:noAutofit/>
          </a:bodyPr>
          <a:lstStyle/>
          <a:p>
            <a:pPr algn="ctr">
              <a:spcBef>
                <a:spcPts val="0"/>
              </a:spcBef>
            </a:pPr>
            <a:r>
              <a:rPr lang="en-US" sz="1800" dirty="0" smtClean="0"/>
              <a:t>BTM PV Profile on ISO-NE Peak Load Days</a:t>
            </a:r>
          </a:p>
        </p:txBody>
      </p:sp>
      <p:pic>
        <p:nvPicPr>
          <p:cNvPr id="9" name="Content Placeholder 8"/>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a:xfrm>
            <a:off x="332315" y="3103085"/>
            <a:ext cx="4326769" cy="3076575"/>
          </a:xfrm>
        </p:spPr>
      </p:pic>
      <p:sp>
        <p:nvSpPr>
          <p:cNvPr id="7" name="Slide Number Placeholder 6"/>
          <p:cNvSpPr>
            <a:spLocks noGrp="1"/>
          </p:cNvSpPr>
          <p:nvPr>
            <p:ph type="sldNum" sz="quarter" idx="10"/>
          </p:nvPr>
        </p:nvSpPr>
        <p:spPr/>
        <p:txBody>
          <a:bodyPr/>
          <a:lstStyle/>
          <a:p>
            <a:fld id="{10C7F894-2A36-495D-AB7C-1055F7AC0F9D}" type="slidenum">
              <a:rPr lang="en-US" smtClean="0"/>
              <a:pPr/>
              <a:t>36</a:t>
            </a:fld>
            <a:endParaRPr lang="en-US" dirty="0"/>
          </a:p>
        </p:txBody>
      </p:sp>
      <p:grpSp>
        <p:nvGrpSpPr>
          <p:cNvPr id="11" name="Group 10"/>
          <p:cNvGrpSpPr/>
          <p:nvPr/>
        </p:nvGrpSpPr>
        <p:grpSpPr>
          <a:xfrm>
            <a:off x="1517198" y="4038600"/>
            <a:ext cx="6483802" cy="1908815"/>
            <a:chOff x="1517198" y="3494093"/>
            <a:chExt cx="6483802" cy="1908815"/>
          </a:xfrm>
        </p:grpSpPr>
        <p:cxnSp>
          <p:nvCxnSpPr>
            <p:cNvPr id="13" name="Straight Arrow Connector 12"/>
            <p:cNvCxnSpPr/>
            <p:nvPr/>
          </p:nvCxnSpPr>
          <p:spPr>
            <a:xfrm flipV="1">
              <a:off x="2569027" y="4223222"/>
              <a:ext cx="555173" cy="71802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45998" y="3494093"/>
              <a:ext cx="4655002" cy="167798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17198" y="4941243"/>
              <a:ext cx="1828800" cy="461665"/>
            </a:xfrm>
            <a:prstGeom prst="rect">
              <a:avLst/>
            </a:prstGeom>
            <a:solidFill>
              <a:schemeClr val="bg1"/>
            </a:solidFill>
            <a:ln>
              <a:solidFill>
                <a:srgbClr val="000000"/>
              </a:solidFill>
            </a:ln>
          </p:spPr>
          <p:txBody>
            <a:bodyPr wrap="square" rtlCol="0">
              <a:spAutoFit/>
            </a:bodyPr>
            <a:lstStyle/>
            <a:p>
              <a:pPr algn="ctr"/>
              <a:r>
                <a:rPr lang="en-US" sz="1200" b="1" dirty="0" smtClean="0"/>
                <a:t>Effects of thunderstorms on July 23, 2002</a:t>
              </a:r>
              <a:endParaRPr lang="en-US" sz="1200" b="1" dirty="0"/>
            </a:p>
          </p:txBody>
        </p:sp>
      </p:grpSp>
      <p:sp>
        <p:nvSpPr>
          <p:cNvPr id="30" name="TextBox 29"/>
          <p:cNvSpPr txBox="1"/>
          <p:nvPr/>
        </p:nvSpPr>
        <p:spPr>
          <a:xfrm>
            <a:off x="10884" y="2982907"/>
            <a:ext cx="400110" cy="3505200"/>
          </a:xfrm>
          <a:prstGeom prst="rect">
            <a:avLst/>
          </a:prstGeom>
          <a:noFill/>
        </p:spPr>
        <p:txBody>
          <a:bodyPr vert="vert270" wrap="square" rtlCol="0">
            <a:spAutoFit/>
          </a:bodyPr>
          <a:lstStyle/>
          <a:p>
            <a:pPr algn="ctr"/>
            <a:r>
              <a:rPr lang="en-US" sz="1400" b="1" dirty="0" smtClean="0">
                <a:solidFill>
                  <a:srgbClr val="000000"/>
                </a:solidFill>
              </a:rPr>
              <a:t>Percent of Nameplate Capacity, %</a:t>
            </a:r>
            <a:endParaRPr lang="en-US" sz="1400" b="1" dirty="0">
              <a:solidFill>
                <a:srgbClr val="000000"/>
              </a:solidFill>
            </a:endParaRPr>
          </a:p>
        </p:txBody>
      </p:sp>
      <p:sp>
        <p:nvSpPr>
          <p:cNvPr id="31" name="TextBox 30"/>
          <p:cNvSpPr txBox="1"/>
          <p:nvPr/>
        </p:nvSpPr>
        <p:spPr>
          <a:xfrm>
            <a:off x="4629330" y="2754307"/>
            <a:ext cx="400110" cy="3505200"/>
          </a:xfrm>
          <a:prstGeom prst="rect">
            <a:avLst/>
          </a:prstGeom>
          <a:noFill/>
        </p:spPr>
        <p:txBody>
          <a:bodyPr vert="vert270" wrap="square" rtlCol="0">
            <a:spAutoFit/>
          </a:bodyPr>
          <a:lstStyle/>
          <a:p>
            <a:pPr algn="ctr"/>
            <a:r>
              <a:rPr lang="en-US" sz="1400" b="1" dirty="0" smtClean="0">
                <a:solidFill>
                  <a:srgbClr val="000000"/>
                </a:solidFill>
              </a:rPr>
              <a:t>System Load, MW</a:t>
            </a:r>
            <a:endParaRPr lang="en-US" sz="1400" b="1" dirty="0">
              <a:solidFill>
                <a:srgbClr val="000000"/>
              </a:solidFill>
            </a:endParaRPr>
          </a:p>
        </p:txBody>
      </p:sp>
      <p:sp>
        <p:nvSpPr>
          <p:cNvPr id="32" name="TextBox 31"/>
          <p:cNvSpPr txBox="1"/>
          <p:nvPr/>
        </p:nvSpPr>
        <p:spPr>
          <a:xfrm>
            <a:off x="5800725" y="6059482"/>
            <a:ext cx="2667001" cy="307777"/>
          </a:xfrm>
          <a:prstGeom prst="rect">
            <a:avLst/>
          </a:prstGeom>
          <a:noFill/>
        </p:spPr>
        <p:txBody>
          <a:bodyPr wrap="square" rtlCol="0">
            <a:spAutoFit/>
          </a:bodyPr>
          <a:lstStyle/>
          <a:p>
            <a:pPr algn="ctr"/>
            <a:r>
              <a:rPr lang="en-US" sz="1400" b="1" dirty="0" smtClean="0">
                <a:solidFill>
                  <a:srgbClr val="000000"/>
                </a:solidFill>
              </a:rPr>
              <a:t>Hour Ending</a:t>
            </a:r>
            <a:endParaRPr lang="en-US" sz="1400" b="1" dirty="0">
              <a:solidFill>
                <a:srgbClr val="000000"/>
              </a:solidFill>
            </a:endParaRPr>
          </a:p>
        </p:txBody>
      </p:sp>
      <p:sp>
        <p:nvSpPr>
          <p:cNvPr id="33" name="TextBox 32"/>
          <p:cNvSpPr txBox="1"/>
          <p:nvPr/>
        </p:nvSpPr>
        <p:spPr>
          <a:xfrm>
            <a:off x="1153883" y="6103460"/>
            <a:ext cx="2667001" cy="307777"/>
          </a:xfrm>
          <a:prstGeom prst="rect">
            <a:avLst/>
          </a:prstGeom>
          <a:noFill/>
        </p:spPr>
        <p:txBody>
          <a:bodyPr wrap="square" rtlCol="0">
            <a:spAutoFit/>
          </a:bodyPr>
          <a:lstStyle/>
          <a:p>
            <a:pPr algn="ctr"/>
            <a:r>
              <a:rPr lang="en-US" sz="1400" b="1" dirty="0" smtClean="0">
                <a:solidFill>
                  <a:srgbClr val="000000"/>
                </a:solidFill>
              </a:rPr>
              <a:t>Hour Ending</a:t>
            </a:r>
            <a:endParaRPr lang="en-US" sz="1400" b="1" dirty="0">
              <a:solidFill>
                <a:srgbClr val="000000"/>
              </a:solidFill>
            </a:endParaRPr>
          </a:p>
        </p:txBody>
      </p:sp>
      <p:sp>
        <p:nvSpPr>
          <p:cNvPr id="20" name="Content Placeholder 2"/>
          <p:cNvSpPr txBox="1">
            <a:spLocks/>
          </p:cNvSpPr>
          <p:nvPr/>
        </p:nvSpPr>
        <p:spPr>
          <a:xfrm>
            <a:off x="381000" y="1219200"/>
            <a:ext cx="8305800" cy="1556222"/>
          </a:xfrm>
          <a:prstGeom prst="rect">
            <a:avLst/>
          </a:prstGeom>
        </p:spPr>
        <p:txBody>
          <a:bodyPr>
            <a:normAutofit fontScale="850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smtClean="0"/>
              <a:t>Finalized simulated profiles for the highest 15 all-time peak load days and highest 5 peak load days in 2002 (left plot below) suggest peak load conditions are associated with high solar availability</a:t>
            </a:r>
          </a:p>
          <a:p>
            <a:pPr lvl="1"/>
            <a:r>
              <a:rPr lang="en-US" sz="1700" dirty="0" smtClean="0"/>
              <a:t>Additional validation is described in materials presented at the </a:t>
            </a:r>
            <a:r>
              <a:rPr lang="en-US" sz="1600" dirty="0">
                <a:hlinkClick r:id="rId4"/>
              </a:rPr>
              <a:t>June 22, 2017 PSPC </a:t>
            </a:r>
            <a:r>
              <a:rPr lang="en-US" sz="1600" dirty="0" smtClean="0">
                <a:hlinkClick r:id="rId4"/>
              </a:rPr>
              <a:t>meeting</a:t>
            </a:r>
            <a:endParaRPr lang="en-US" sz="1700" dirty="0" smtClean="0"/>
          </a:p>
          <a:p>
            <a:r>
              <a:rPr lang="en-US" sz="2100" dirty="0" smtClean="0"/>
              <a:t>Effects of afternoon thunderstorms on BTM PV output (left plot) and regional load (right plot) are also highlighted</a:t>
            </a:r>
          </a:p>
          <a:p>
            <a:endParaRPr lang="en-US" sz="2100" dirty="0" smtClean="0"/>
          </a:p>
        </p:txBody>
      </p:sp>
    </p:spTree>
    <p:extLst>
      <p:ext uri="{BB962C8B-B14F-4D97-AF65-F5344CB8AC3E}">
        <p14:creationId xmlns:p14="http://schemas.microsoft.com/office/powerpoint/2010/main" val="1418620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37</a:t>
            </a:fld>
            <a:endParaRPr lang="en-US" dirty="0"/>
          </a:p>
        </p:txBody>
      </p:sp>
      <p:sp>
        <p:nvSpPr>
          <p:cNvPr id="6" name="Content Placeholder 5"/>
          <p:cNvSpPr>
            <a:spLocks noGrp="1"/>
          </p:cNvSpPr>
          <p:nvPr>
            <p:ph idx="1"/>
          </p:nvPr>
        </p:nvSpPr>
        <p:spPr>
          <a:xfrm>
            <a:off x="457200" y="1066800"/>
            <a:ext cx="8229600" cy="4507888"/>
          </a:xfrm>
        </p:spPr>
        <p:txBody>
          <a:bodyPr>
            <a:normAutofit fontScale="92500" lnSpcReduction="20000"/>
          </a:bodyPr>
          <a:lstStyle/>
          <a:p>
            <a:r>
              <a:rPr lang="en-US" dirty="0" smtClean="0"/>
              <a:t>In 2017, ISO-NE began using the BTM PV hourly profile methodology</a:t>
            </a:r>
            <a:r>
              <a:rPr lang="en-US" dirty="0" smtClean="0">
                <a:solidFill>
                  <a:schemeClr val="bg2">
                    <a:lumMod val="75000"/>
                  </a:schemeClr>
                </a:solidFill>
              </a:rPr>
              <a:t> </a:t>
            </a:r>
            <a:r>
              <a:rPr lang="en-US" dirty="0" smtClean="0"/>
              <a:t>in the ICR calculations to capture the load reduction impacts of these installations</a:t>
            </a:r>
          </a:p>
          <a:p>
            <a:pPr lvl="1"/>
            <a:r>
              <a:rPr lang="en-US" dirty="0" smtClean="0"/>
              <a:t>An hourly </a:t>
            </a:r>
            <a:r>
              <a:rPr lang="en-US" dirty="0"/>
              <a:t>BTM PV forecast </a:t>
            </a:r>
            <a:r>
              <a:rPr lang="en-US" dirty="0" smtClean="0"/>
              <a:t>was used to more accurately reflect </a:t>
            </a:r>
            <a:r>
              <a:rPr lang="en-US" dirty="0"/>
              <a:t>the </a:t>
            </a:r>
            <a:r>
              <a:rPr lang="en-US" dirty="0" smtClean="0"/>
              <a:t>PV </a:t>
            </a:r>
            <a:r>
              <a:rPr lang="en-US" dirty="0"/>
              <a:t>output </a:t>
            </a:r>
            <a:r>
              <a:rPr lang="en-US" dirty="0" smtClean="0"/>
              <a:t>during all hours of the year</a:t>
            </a:r>
          </a:p>
          <a:p>
            <a:pPr lvl="1"/>
            <a:r>
              <a:rPr lang="en-US" dirty="0" smtClean="0"/>
              <a:t>The hourly profile is based </a:t>
            </a:r>
            <a:r>
              <a:rPr lang="en-US" dirty="0"/>
              <a:t>on the weather </a:t>
            </a:r>
            <a:r>
              <a:rPr lang="en-US" dirty="0" smtClean="0"/>
              <a:t>profile of the same historical </a:t>
            </a:r>
            <a:r>
              <a:rPr lang="en-US" dirty="0"/>
              <a:t>year </a:t>
            </a:r>
            <a:r>
              <a:rPr lang="en-US" dirty="0" smtClean="0"/>
              <a:t>(2002) used for the hourly load model</a:t>
            </a:r>
          </a:p>
          <a:p>
            <a:pPr lvl="1"/>
            <a:r>
              <a:rPr lang="en-US" dirty="0" smtClean="0"/>
              <a:t>The BTM </a:t>
            </a:r>
            <a:r>
              <a:rPr lang="en-US" dirty="0"/>
              <a:t>PV </a:t>
            </a:r>
            <a:r>
              <a:rPr lang="en-US" dirty="0" smtClean="0"/>
              <a:t>hourly profile reflects the load reduction of BTM PV deterministically in the </a:t>
            </a:r>
            <a:r>
              <a:rPr lang="en-US" dirty="0"/>
              <a:t>ICR </a:t>
            </a:r>
            <a:r>
              <a:rPr lang="en-US" dirty="0" smtClean="0"/>
              <a:t>model</a:t>
            </a:r>
          </a:p>
          <a:p>
            <a:r>
              <a:rPr lang="en-US" dirty="0" smtClean="0"/>
              <a:t>Weather variables are key drivers to both BTM PV output and system loads</a:t>
            </a:r>
          </a:p>
          <a:p>
            <a:pPr lvl="1"/>
            <a:r>
              <a:rPr lang="en-US" dirty="0" smtClean="0"/>
              <a:t>Results </a:t>
            </a:r>
            <a:r>
              <a:rPr lang="en-US" dirty="0"/>
              <a:t>of an analysis* indicate that New England peak load conditions are consistently associated with high solar availability, with BTM PV output primarily determined by time of </a:t>
            </a:r>
            <a:r>
              <a:rPr lang="en-US" dirty="0" smtClean="0"/>
              <a:t>day</a:t>
            </a:r>
          </a:p>
          <a:p>
            <a:pPr lvl="1"/>
            <a:r>
              <a:rPr lang="en-US" dirty="0" smtClean="0"/>
              <a:t>Since the hourly load forecast and BTM PV hourly profile both use the 2002 historical year load shape, they are closely aligned</a:t>
            </a:r>
            <a:endParaRPr lang="en-US" dirty="0"/>
          </a:p>
          <a:p>
            <a:endParaRPr lang="en-US" dirty="0" smtClean="0"/>
          </a:p>
          <a:p>
            <a:endParaRPr lang="en-US" dirty="0"/>
          </a:p>
          <a:p>
            <a:pPr lvl="1"/>
            <a:endParaRPr lang="en-US" dirty="0"/>
          </a:p>
          <a:p>
            <a:pPr lvl="1"/>
            <a:endParaRPr lang="en-US" dirty="0"/>
          </a:p>
        </p:txBody>
      </p:sp>
      <p:sp>
        <p:nvSpPr>
          <p:cNvPr id="3" name="Title 2"/>
          <p:cNvSpPr>
            <a:spLocks noGrp="1"/>
          </p:cNvSpPr>
          <p:nvPr>
            <p:ph type="title"/>
          </p:nvPr>
        </p:nvSpPr>
        <p:spPr>
          <a:xfrm>
            <a:off x="342900" y="76200"/>
            <a:ext cx="8229600" cy="1143000"/>
          </a:xfrm>
        </p:spPr>
        <p:txBody>
          <a:bodyPr/>
          <a:lstStyle/>
          <a:p>
            <a:r>
              <a:rPr lang="en-US" dirty="0" smtClean="0"/>
              <a:t>BTM PV Hourly Profile in the ICR Model</a:t>
            </a:r>
            <a:endParaRPr lang="en-US" dirty="0"/>
          </a:p>
        </p:txBody>
      </p:sp>
      <p:sp>
        <p:nvSpPr>
          <p:cNvPr id="5" name="TextBox 4"/>
          <p:cNvSpPr txBox="1"/>
          <p:nvPr/>
        </p:nvSpPr>
        <p:spPr>
          <a:xfrm>
            <a:off x="685800" y="5791200"/>
            <a:ext cx="7543800" cy="584775"/>
          </a:xfrm>
          <a:prstGeom prst="rect">
            <a:avLst/>
          </a:prstGeom>
          <a:noFill/>
        </p:spPr>
        <p:txBody>
          <a:bodyPr wrap="square" rtlCol="0">
            <a:spAutoFit/>
          </a:bodyPr>
          <a:lstStyle/>
          <a:p>
            <a:r>
              <a:rPr lang="en-US" dirty="0" smtClean="0">
                <a:solidFill>
                  <a:srgbClr val="000000"/>
                </a:solidFill>
              </a:rPr>
              <a:t>*From the June 22, 2017 PSPC Meeting: </a:t>
            </a:r>
            <a:r>
              <a:rPr lang="en-US" sz="1400" dirty="0" smtClean="0">
                <a:hlinkClick r:id="rId2"/>
              </a:rPr>
              <a:t>https</a:t>
            </a:r>
            <a:r>
              <a:rPr lang="en-US" sz="1400" dirty="0">
                <a:hlinkClick r:id="rId2"/>
              </a:rPr>
              <a:t>://www.iso-ne.com/static-assets/documents/2017/06/pspc_6_22_2017_2002_PV_profile.pdf</a:t>
            </a:r>
            <a:endParaRPr lang="en-US" sz="1400" dirty="0"/>
          </a:p>
        </p:txBody>
      </p:sp>
    </p:spTree>
    <p:extLst>
      <p:ext uri="{BB962C8B-B14F-4D97-AF65-F5344CB8AC3E}">
        <p14:creationId xmlns:p14="http://schemas.microsoft.com/office/powerpoint/2010/main" val="1289438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38</a:t>
            </a:fld>
            <a:endParaRPr lang="en-US" dirty="0"/>
          </a:p>
        </p:txBody>
      </p:sp>
      <p:sp>
        <p:nvSpPr>
          <p:cNvPr id="6" name="Content Placeholder 5"/>
          <p:cNvSpPr>
            <a:spLocks noGrp="1"/>
          </p:cNvSpPr>
          <p:nvPr>
            <p:ph idx="1"/>
          </p:nvPr>
        </p:nvSpPr>
        <p:spPr>
          <a:xfrm>
            <a:off x="609600" y="1219200"/>
            <a:ext cx="8305800" cy="4572000"/>
          </a:xfrm>
        </p:spPr>
        <p:txBody>
          <a:bodyPr>
            <a:normAutofit fontScale="92500" lnSpcReduction="20000"/>
          </a:bodyPr>
          <a:lstStyle/>
          <a:p>
            <a:r>
              <a:rPr lang="en-US" sz="2600" dirty="0"/>
              <a:t>Stakeholders asked the ISO if it was possible to model the uncertainty of the BTM PV output</a:t>
            </a:r>
          </a:p>
          <a:p>
            <a:pPr lvl="1"/>
            <a:r>
              <a:rPr lang="en-US" sz="2200" dirty="0" smtClean="0"/>
              <a:t>In </a:t>
            </a:r>
            <a:r>
              <a:rPr lang="en-US" sz="2200" dirty="0"/>
              <a:t>the ICR model</a:t>
            </a:r>
            <a:r>
              <a:rPr lang="en-US" sz="2200" dirty="0" smtClean="0"/>
              <a:t> </a:t>
            </a:r>
            <a:r>
              <a:rPr lang="en-US" sz="2200" dirty="0"/>
              <a:t>hourly loads are modeled probabilistically, using an uncertainty multiplier, to reflect a wide range of weather conditions </a:t>
            </a:r>
            <a:r>
              <a:rPr lang="en-US" sz="2200" dirty="0" smtClean="0"/>
              <a:t>while the </a:t>
            </a:r>
            <a:r>
              <a:rPr lang="en-US" sz="2200" dirty="0"/>
              <a:t>hourly BTM PV forecast is modeled </a:t>
            </a:r>
            <a:r>
              <a:rPr lang="en-US" sz="2200" dirty="0" smtClean="0"/>
              <a:t>deterministically</a:t>
            </a:r>
            <a:endParaRPr lang="en-US" dirty="0"/>
          </a:p>
          <a:p>
            <a:r>
              <a:rPr lang="en-US" sz="2600" dirty="0" smtClean="0"/>
              <a:t>A </a:t>
            </a:r>
            <a:r>
              <a:rPr lang="en-US" sz="2600" dirty="0"/>
              <a:t>newer version of GE MARS provides a way to model the uncertainty associated with the output of variable </a:t>
            </a:r>
            <a:r>
              <a:rPr lang="en-US" sz="2600" dirty="0" smtClean="0"/>
              <a:t>resources such as the BTM PV</a:t>
            </a:r>
          </a:p>
          <a:p>
            <a:pPr lvl="1"/>
            <a:r>
              <a:rPr lang="en-US" sz="2200" dirty="0"/>
              <a:t>For </a:t>
            </a:r>
            <a:r>
              <a:rPr lang="en-US" sz="2200" dirty="0" smtClean="0"/>
              <a:t>resources such as wind and solar that </a:t>
            </a:r>
            <a:r>
              <a:rPr lang="en-US" sz="2200" dirty="0"/>
              <a:t>are being modeled with an 8,760 hourly shape, </a:t>
            </a:r>
            <a:r>
              <a:rPr lang="en-US" sz="2200" dirty="0" smtClean="0"/>
              <a:t>GE MARS </a:t>
            </a:r>
            <a:r>
              <a:rPr lang="en-US" sz="2200" dirty="0"/>
              <a:t>has the option to randomly select a 24-hour </a:t>
            </a:r>
            <a:r>
              <a:rPr lang="en-US" sz="2200" dirty="0" smtClean="0"/>
              <a:t>day within a specified window which will </a:t>
            </a:r>
            <a:r>
              <a:rPr lang="en-US" sz="2200" dirty="0"/>
              <a:t>be used to model the output of the variable resources</a:t>
            </a:r>
            <a:r>
              <a:rPr lang="en-US" sz="2200" dirty="0">
                <a:solidFill>
                  <a:srgbClr val="FF0000"/>
                </a:solidFill>
              </a:rPr>
              <a:t> </a:t>
            </a:r>
            <a:r>
              <a:rPr lang="en-US" sz="2200" dirty="0"/>
              <a:t>for that study </a:t>
            </a:r>
            <a:r>
              <a:rPr lang="en-US" sz="2200" dirty="0" smtClean="0"/>
              <a:t>day</a:t>
            </a:r>
          </a:p>
          <a:p>
            <a:pPr lvl="1"/>
            <a:r>
              <a:rPr lang="en-US" sz="2200" dirty="0" smtClean="0"/>
              <a:t>The ISO is evaluating this option and testing various windows (i.e. 3-day, 5-day etc.) to determine the impacts</a:t>
            </a:r>
          </a:p>
          <a:p>
            <a:pPr lvl="1"/>
            <a:r>
              <a:rPr lang="en-US" sz="2200" dirty="0" smtClean="0"/>
              <a:t>More information will be provided on this topic at the April 18</a:t>
            </a:r>
            <a:r>
              <a:rPr lang="en-US" sz="2200" baseline="30000" dirty="0" smtClean="0"/>
              <a:t>th</a:t>
            </a:r>
            <a:r>
              <a:rPr lang="en-US" sz="2200" dirty="0" smtClean="0"/>
              <a:t> PSPC meeting </a:t>
            </a:r>
            <a:endParaRPr lang="en-US" sz="2200" dirty="0" smtClean="0">
              <a:solidFill>
                <a:srgbClr val="FF0000"/>
              </a:solidFill>
            </a:endParaRPr>
          </a:p>
          <a:p>
            <a:pPr lvl="1"/>
            <a:endParaRPr lang="en-US" dirty="0"/>
          </a:p>
          <a:p>
            <a:endParaRPr lang="en-US" dirty="0" smtClean="0"/>
          </a:p>
          <a:p>
            <a:pPr marL="457200" lvl="1" indent="0">
              <a:buNone/>
            </a:pPr>
            <a:endParaRPr lang="en-US" dirty="0" smtClean="0"/>
          </a:p>
          <a:p>
            <a:pPr marL="457200" lvl="1" indent="0">
              <a:buNone/>
            </a:pPr>
            <a:endParaRPr lang="en-US" dirty="0"/>
          </a:p>
          <a:p>
            <a:pPr marL="57150" indent="0">
              <a:buNone/>
            </a:pPr>
            <a:endParaRPr lang="en-US" dirty="0" smtClean="0"/>
          </a:p>
          <a:p>
            <a:pPr lvl="1"/>
            <a:endParaRPr lang="en-US" dirty="0" smtClean="0"/>
          </a:p>
          <a:p>
            <a:pPr lvl="1"/>
            <a:endParaRPr lang="en-US" dirty="0"/>
          </a:p>
          <a:p>
            <a:pPr lvl="1"/>
            <a:endParaRPr lang="en-US" dirty="0"/>
          </a:p>
        </p:txBody>
      </p:sp>
      <p:sp>
        <p:nvSpPr>
          <p:cNvPr id="3" name="Title 2"/>
          <p:cNvSpPr>
            <a:spLocks noGrp="1"/>
          </p:cNvSpPr>
          <p:nvPr>
            <p:ph type="title"/>
          </p:nvPr>
        </p:nvSpPr>
        <p:spPr>
          <a:xfrm>
            <a:off x="342900" y="152400"/>
            <a:ext cx="8229600" cy="1143000"/>
          </a:xfrm>
        </p:spPr>
        <p:txBody>
          <a:bodyPr/>
          <a:lstStyle/>
          <a:p>
            <a:r>
              <a:rPr lang="en-US" dirty="0" smtClean="0"/>
              <a:t>BTM PV Hourly Profile in the ICR Model, cont.</a:t>
            </a:r>
            <a:endParaRPr lang="en-US" dirty="0"/>
          </a:p>
        </p:txBody>
      </p:sp>
    </p:spTree>
    <p:extLst>
      <p:ext uri="{BB962C8B-B14F-4D97-AF65-F5344CB8AC3E}">
        <p14:creationId xmlns:p14="http://schemas.microsoft.com/office/powerpoint/2010/main" val="124653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39</a:t>
            </a:fld>
            <a:endParaRPr lang="en-US" dirty="0"/>
          </a:p>
        </p:txBody>
      </p:sp>
      <p:sp>
        <p:nvSpPr>
          <p:cNvPr id="3" name="Title 2"/>
          <p:cNvSpPr>
            <a:spLocks noGrp="1"/>
          </p:cNvSpPr>
          <p:nvPr>
            <p:ph type="title"/>
          </p:nvPr>
        </p:nvSpPr>
        <p:spPr/>
        <p:txBody>
          <a:bodyPr/>
          <a:lstStyle/>
          <a:p>
            <a:r>
              <a:rPr lang="en-US" dirty="0" smtClean="0"/>
              <a:t>Proposed Implementation Dates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50123445"/>
              </p:ext>
            </p:extLst>
          </p:nvPr>
        </p:nvGraphicFramePr>
        <p:xfrm>
          <a:off x="228600" y="1219200"/>
          <a:ext cx="8686800" cy="2427348"/>
        </p:xfrm>
        <a:graphic>
          <a:graphicData uri="http://schemas.openxmlformats.org/drawingml/2006/table">
            <a:tbl>
              <a:tblPr firstRow="1" firstCol="1" bandRow="1"/>
              <a:tblGrid>
                <a:gridCol w="4419272"/>
                <a:gridCol w="4267528"/>
              </a:tblGrid>
              <a:tr h="11342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smtClean="0">
                          <a:solidFill>
                            <a:srgbClr val="FFFFFF"/>
                          </a:solidFill>
                          <a:effectLst/>
                          <a:latin typeface="+mn-lt"/>
                          <a:ea typeface="Calibri"/>
                          <a:cs typeface="Times New Roman"/>
                        </a:rPr>
                        <a:t>Proposals that Do Not Require Tariff Changes</a:t>
                      </a:r>
                    </a:p>
                    <a:p>
                      <a:pPr marL="0" marR="0" algn="ctr">
                        <a:spcBef>
                          <a:spcPts val="0"/>
                        </a:spcBef>
                        <a:spcAft>
                          <a:spcPts val="0"/>
                        </a:spcAft>
                      </a:pPr>
                      <a:r>
                        <a:rPr lang="en-US" sz="1250" b="1" dirty="0" smtClean="0">
                          <a:solidFill>
                            <a:srgbClr val="FFFFFF"/>
                          </a:solidFill>
                          <a:effectLst/>
                          <a:latin typeface="Calibri"/>
                          <a:ea typeface="Calibri"/>
                          <a:cs typeface="Times New Roman"/>
                        </a:rPr>
                        <a:t>For </a:t>
                      </a:r>
                      <a:r>
                        <a:rPr lang="en-US" sz="1250" b="1" dirty="0">
                          <a:solidFill>
                            <a:srgbClr val="FFFFFF"/>
                          </a:solidFill>
                          <a:effectLst/>
                          <a:latin typeface="Calibri"/>
                          <a:ea typeface="Calibri"/>
                          <a:cs typeface="Times New Roman"/>
                        </a:rPr>
                        <a:t>Use in ICR/LSR Calculations for FCA 13 and beyond </a:t>
                      </a:r>
                      <a:endParaRPr lang="en-US" sz="1250" dirty="0">
                        <a:effectLst/>
                        <a:latin typeface="Calibri"/>
                        <a:ea typeface="Calibri"/>
                        <a:cs typeface="Times New Roman"/>
                      </a:endParaRPr>
                    </a:p>
                    <a:p>
                      <a:pPr marL="0" marR="0" algn="ctr">
                        <a:spcBef>
                          <a:spcPts val="0"/>
                        </a:spcBef>
                        <a:spcAft>
                          <a:spcPts val="0"/>
                        </a:spcAft>
                      </a:pPr>
                      <a:r>
                        <a:rPr lang="en-US" sz="1250" b="1" dirty="0">
                          <a:solidFill>
                            <a:srgbClr val="FFFFFF"/>
                          </a:solidFill>
                          <a:effectLst/>
                          <a:latin typeface="Calibri"/>
                          <a:ea typeface="Calibri"/>
                          <a:cs typeface="Times New Roman"/>
                        </a:rPr>
                        <a:t>including </a:t>
                      </a:r>
                      <a:r>
                        <a:rPr lang="en-US" sz="1250" b="1" dirty="0" smtClean="0">
                          <a:solidFill>
                            <a:srgbClr val="FFFFFF"/>
                          </a:solidFill>
                          <a:effectLst/>
                          <a:latin typeface="Calibri"/>
                          <a:ea typeface="Calibri"/>
                          <a:cs typeface="Times New Roman"/>
                        </a:rPr>
                        <a:t>2019-20 </a:t>
                      </a:r>
                      <a:r>
                        <a:rPr lang="en-US" sz="1250" b="1" dirty="0">
                          <a:solidFill>
                            <a:srgbClr val="FFFFFF"/>
                          </a:solidFill>
                          <a:effectLst/>
                          <a:latin typeface="Calibri"/>
                          <a:ea typeface="Calibri"/>
                          <a:cs typeface="Times New Roman"/>
                        </a:rPr>
                        <a:t>3</a:t>
                      </a:r>
                      <a:r>
                        <a:rPr lang="en-US" sz="1250" b="1" baseline="30000" dirty="0">
                          <a:solidFill>
                            <a:srgbClr val="FFFFFF"/>
                          </a:solidFill>
                          <a:effectLst/>
                          <a:latin typeface="Calibri"/>
                          <a:ea typeface="Calibri"/>
                          <a:cs typeface="Times New Roman"/>
                        </a:rPr>
                        <a:t>rd</a:t>
                      </a:r>
                      <a:r>
                        <a:rPr lang="en-US" sz="1250" b="1" dirty="0">
                          <a:solidFill>
                            <a:srgbClr val="FFFFFF"/>
                          </a:solidFill>
                          <a:effectLst/>
                          <a:latin typeface="Calibri"/>
                          <a:ea typeface="Calibri"/>
                          <a:cs typeface="Times New Roman"/>
                        </a:rPr>
                        <a:t> ARA, </a:t>
                      </a:r>
                      <a:r>
                        <a:rPr lang="en-US" sz="1250" b="1" dirty="0" smtClean="0">
                          <a:solidFill>
                            <a:srgbClr val="FFFFFF"/>
                          </a:solidFill>
                          <a:effectLst/>
                          <a:latin typeface="Calibri"/>
                          <a:ea typeface="Calibri"/>
                          <a:cs typeface="Times New Roman"/>
                        </a:rPr>
                        <a:t>2020-21 </a:t>
                      </a:r>
                      <a:r>
                        <a:rPr lang="en-US" sz="1250" b="1" dirty="0">
                          <a:solidFill>
                            <a:srgbClr val="FFFFFF"/>
                          </a:solidFill>
                          <a:effectLst/>
                          <a:latin typeface="Calibri"/>
                          <a:ea typeface="Calibri"/>
                          <a:cs typeface="Times New Roman"/>
                        </a:rPr>
                        <a:t>2</a:t>
                      </a:r>
                      <a:r>
                        <a:rPr lang="en-US" sz="1250" b="1" baseline="30000" dirty="0">
                          <a:solidFill>
                            <a:srgbClr val="FFFFFF"/>
                          </a:solidFill>
                          <a:effectLst/>
                          <a:latin typeface="Calibri"/>
                          <a:ea typeface="Calibri"/>
                          <a:cs typeface="Times New Roman"/>
                        </a:rPr>
                        <a:t>nd</a:t>
                      </a:r>
                      <a:r>
                        <a:rPr lang="en-US" sz="1250" b="1" dirty="0">
                          <a:solidFill>
                            <a:srgbClr val="FFFFFF"/>
                          </a:solidFill>
                          <a:effectLst/>
                          <a:latin typeface="Calibri"/>
                          <a:ea typeface="Calibri"/>
                          <a:cs typeface="Times New Roman"/>
                        </a:rPr>
                        <a:t> ARA, and </a:t>
                      </a:r>
                      <a:r>
                        <a:rPr lang="en-US" sz="1250" b="1" dirty="0" smtClean="0">
                          <a:solidFill>
                            <a:srgbClr val="FFFFFF"/>
                          </a:solidFill>
                          <a:effectLst/>
                          <a:latin typeface="Calibri"/>
                          <a:ea typeface="Calibri"/>
                          <a:cs typeface="Times New Roman"/>
                        </a:rPr>
                        <a:t>2021-22 </a:t>
                      </a:r>
                      <a:r>
                        <a:rPr lang="en-US" sz="1250" b="1" dirty="0">
                          <a:solidFill>
                            <a:srgbClr val="FFFFFF"/>
                          </a:solidFill>
                          <a:effectLst/>
                          <a:latin typeface="Calibri"/>
                          <a:ea typeface="Calibri"/>
                          <a:cs typeface="Times New Roman"/>
                        </a:rPr>
                        <a:t>1</a:t>
                      </a:r>
                      <a:r>
                        <a:rPr lang="en-US" sz="1250" b="1" baseline="30000" dirty="0">
                          <a:solidFill>
                            <a:srgbClr val="FFFFFF"/>
                          </a:solidFill>
                          <a:effectLst/>
                          <a:latin typeface="Calibri"/>
                          <a:ea typeface="Calibri"/>
                          <a:cs typeface="Times New Roman"/>
                        </a:rPr>
                        <a:t>st</a:t>
                      </a:r>
                      <a:r>
                        <a:rPr lang="en-US" sz="1250" b="1" dirty="0">
                          <a:solidFill>
                            <a:srgbClr val="FFFFFF"/>
                          </a:solidFill>
                          <a:effectLst/>
                          <a:latin typeface="Calibri"/>
                          <a:ea typeface="Calibri"/>
                          <a:cs typeface="Times New Roman"/>
                        </a:rPr>
                        <a:t> ARA</a:t>
                      </a:r>
                      <a:endParaRPr lang="en-US" sz="1250" dirty="0">
                        <a:effectLst/>
                        <a:latin typeface="Calibri"/>
                        <a:ea typeface="Calibri"/>
                        <a:cs typeface="Times New Roman"/>
                      </a:endParaRPr>
                    </a:p>
                    <a:p>
                      <a:pPr marL="0" marR="0" algn="ctr">
                        <a:spcBef>
                          <a:spcPts val="0"/>
                        </a:spcBef>
                        <a:spcAft>
                          <a:spcPts val="0"/>
                        </a:spcAft>
                      </a:pPr>
                      <a:r>
                        <a:rPr lang="en-US" sz="1250" b="1" dirty="0">
                          <a:solidFill>
                            <a:srgbClr val="FFFFFF"/>
                          </a:solidFill>
                          <a:effectLst/>
                          <a:latin typeface="Calibri"/>
                          <a:ea typeface="Calibri"/>
                          <a:cs typeface="Times New Roman"/>
                        </a:rPr>
                        <a:t>(i.e. – ICR Calculations Performed in 2018) </a:t>
                      </a:r>
                      <a:endParaRPr lang="en-US" sz="1250" dirty="0">
                        <a:effectLst/>
                        <a:latin typeface="Calibri"/>
                        <a:ea typeface="Calibri"/>
                        <a:cs typeface="Times New Roman"/>
                      </a:endParaRPr>
                    </a:p>
                  </a:txBody>
                  <a:tcPr marL="85552" marR="85552" marT="42776" marB="427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2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smtClean="0">
                          <a:solidFill>
                            <a:srgbClr val="FFFFFF"/>
                          </a:solidFill>
                          <a:effectLst/>
                          <a:latin typeface="+mn-lt"/>
                          <a:ea typeface="Calibri"/>
                          <a:cs typeface="Times New Roman"/>
                        </a:rPr>
                        <a:t>Proposals</a:t>
                      </a:r>
                      <a:r>
                        <a:rPr lang="en-US" sz="1250" b="1" baseline="0" dirty="0" smtClean="0">
                          <a:solidFill>
                            <a:srgbClr val="FFFFFF"/>
                          </a:solidFill>
                          <a:effectLst/>
                          <a:latin typeface="+mn-lt"/>
                          <a:ea typeface="Calibri"/>
                          <a:cs typeface="Times New Roman"/>
                        </a:rPr>
                        <a:t> that Require Tariff Changes</a:t>
                      </a:r>
                      <a:endParaRPr lang="en-US" sz="1250" b="1" dirty="0" smtClean="0">
                        <a:solidFill>
                          <a:srgbClr val="FFFFFF"/>
                        </a:solidFill>
                        <a:effectLst/>
                        <a:latin typeface="+mn-lt"/>
                        <a:ea typeface="Calibri"/>
                        <a:cs typeface="Times New Roman"/>
                      </a:endParaRPr>
                    </a:p>
                    <a:p>
                      <a:pPr marL="0" marR="0" algn="ctr">
                        <a:spcBef>
                          <a:spcPts val="0"/>
                        </a:spcBef>
                        <a:spcAft>
                          <a:spcPts val="0"/>
                        </a:spcAft>
                      </a:pPr>
                      <a:r>
                        <a:rPr lang="en-US" sz="1250" b="1" dirty="0" smtClean="0">
                          <a:solidFill>
                            <a:srgbClr val="FFFFFF"/>
                          </a:solidFill>
                          <a:effectLst/>
                          <a:latin typeface="Calibri"/>
                          <a:ea typeface="Calibri"/>
                          <a:cs typeface="Times New Roman"/>
                        </a:rPr>
                        <a:t>For </a:t>
                      </a:r>
                      <a:r>
                        <a:rPr lang="en-US" sz="1250" b="1" dirty="0">
                          <a:solidFill>
                            <a:srgbClr val="FFFFFF"/>
                          </a:solidFill>
                          <a:effectLst/>
                          <a:latin typeface="Calibri"/>
                          <a:ea typeface="Calibri"/>
                          <a:cs typeface="Times New Roman"/>
                        </a:rPr>
                        <a:t>Use in ICR/LSR Calculations for FCA 14 and beyond </a:t>
                      </a:r>
                      <a:endParaRPr lang="en-US" sz="1250" dirty="0">
                        <a:effectLst/>
                        <a:latin typeface="Calibri"/>
                        <a:ea typeface="Calibri"/>
                        <a:cs typeface="Times New Roman"/>
                      </a:endParaRPr>
                    </a:p>
                    <a:p>
                      <a:pPr marL="0" marR="0" algn="ctr">
                        <a:spcBef>
                          <a:spcPts val="0"/>
                        </a:spcBef>
                        <a:spcAft>
                          <a:spcPts val="0"/>
                        </a:spcAft>
                      </a:pPr>
                      <a:r>
                        <a:rPr lang="en-US" sz="1250" b="1" dirty="0">
                          <a:solidFill>
                            <a:srgbClr val="FFFFFF"/>
                          </a:solidFill>
                          <a:effectLst/>
                          <a:latin typeface="Calibri"/>
                          <a:ea typeface="Calibri"/>
                          <a:cs typeface="Times New Roman"/>
                        </a:rPr>
                        <a:t>including </a:t>
                      </a:r>
                      <a:r>
                        <a:rPr lang="en-US" sz="1250" b="1" dirty="0" smtClean="0">
                          <a:solidFill>
                            <a:srgbClr val="FFFFFF"/>
                          </a:solidFill>
                          <a:effectLst/>
                          <a:latin typeface="Calibri"/>
                          <a:ea typeface="Calibri"/>
                          <a:cs typeface="Times New Roman"/>
                        </a:rPr>
                        <a:t>2020-21 </a:t>
                      </a:r>
                      <a:r>
                        <a:rPr lang="en-US" sz="1250" b="1" dirty="0">
                          <a:solidFill>
                            <a:srgbClr val="FFFFFF"/>
                          </a:solidFill>
                          <a:effectLst/>
                          <a:latin typeface="Calibri"/>
                          <a:ea typeface="Calibri"/>
                          <a:cs typeface="Times New Roman"/>
                        </a:rPr>
                        <a:t>3</a:t>
                      </a:r>
                      <a:r>
                        <a:rPr lang="en-US" sz="1250" b="1" baseline="30000" dirty="0">
                          <a:solidFill>
                            <a:srgbClr val="FFFFFF"/>
                          </a:solidFill>
                          <a:effectLst/>
                          <a:latin typeface="Calibri"/>
                          <a:ea typeface="Calibri"/>
                          <a:cs typeface="Times New Roman"/>
                        </a:rPr>
                        <a:t>rd</a:t>
                      </a:r>
                      <a:r>
                        <a:rPr lang="en-US" sz="1250" b="1" dirty="0">
                          <a:solidFill>
                            <a:srgbClr val="FFFFFF"/>
                          </a:solidFill>
                          <a:effectLst/>
                          <a:latin typeface="Calibri"/>
                          <a:ea typeface="Calibri"/>
                          <a:cs typeface="Times New Roman"/>
                        </a:rPr>
                        <a:t> ARA, </a:t>
                      </a:r>
                      <a:r>
                        <a:rPr lang="en-US" sz="1250" b="1" dirty="0" smtClean="0">
                          <a:solidFill>
                            <a:srgbClr val="FFFFFF"/>
                          </a:solidFill>
                          <a:effectLst/>
                          <a:latin typeface="Calibri"/>
                          <a:ea typeface="Calibri"/>
                          <a:cs typeface="Times New Roman"/>
                        </a:rPr>
                        <a:t>2021-22 </a:t>
                      </a:r>
                      <a:r>
                        <a:rPr lang="en-US" sz="1250" b="1" dirty="0">
                          <a:solidFill>
                            <a:srgbClr val="FFFFFF"/>
                          </a:solidFill>
                          <a:effectLst/>
                          <a:latin typeface="Calibri"/>
                          <a:ea typeface="Calibri"/>
                          <a:cs typeface="Times New Roman"/>
                        </a:rPr>
                        <a:t>2</a:t>
                      </a:r>
                      <a:r>
                        <a:rPr lang="en-US" sz="1250" b="1" baseline="30000" dirty="0">
                          <a:solidFill>
                            <a:srgbClr val="FFFFFF"/>
                          </a:solidFill>
                          <a:effectLst/>
                          <a:latin typeface="Calibri"/>
                          <a:ea typeface="Calibri"/>
                          <a:cs typeface="Times New Roman"/>
                        </a:rPr>
                        <a:t>nd</a:t>
                      </a:r>
                      <a:r>
                        <a:rPr lang="en-US" sz="1250" b="1" dirty="0">
                          <a:solidFill>
                            <a:srgbClr val="FFFFFF"/>
                          </a:solidFill>
                          <a:effectLst/>
                          <a:latin typeface="Calibri"/>
                          <a:ea typeface="Calibri"/>
                          <a:cs typeface="Times New Roman"/>
                        </a:rPr>
                        <a:t> ARA, and </a:t>
                      </a:r>
                      <a:r>
                        <a:rPr lang="en-US" sz="1250" b="1" dirty="0" smtClean="0">
                          <a:solidFill>
                            <a:srgbClr val="FFFFFF"/>
                          </a:solidFill>
                          <a:effectLst/>
                          <a:latin typeface="Calibri"/>
                          <a:ea typeface="Calibri"/>
                          <a:cs typeface="Times New Roman"/>
                        </a:rPr>
                        <a:t>2022-23 </a:t>
                      </a:r>
                      <a:r>
                        <a:rPr lang="en-US" sz="1250" b="1" dirty="0">
                          <a:solidFill>
                            <a:srgbClr val="FFFFFF"/>
                          </a:solidFill>
                          <a:effectLst/>
                          <a:latin typeface="Calibri"/>
                          <a:ea typeface="Calibri"/>
                          <a:cs typeface="Times New Roman"/>
                        </a:rPr>
                        <a:t>1</a:t>
                      </a:r>
                      <a:r>
                        <a:rPr lang="en-US" sz="1250" b="1" baseline="30000" dirty="0">
                          <a:solidFill>
                            <a:srgbClr val="FFFFFF"/>
                          </a:solidFill>
                          <a:effectLst/>
                          <a:latin typeface="Calibri"/>
                          <a:ea typeface="Calibri"/>
                          <a:cs typeface="Times New Roman"/>
                        </a:rPr>
                        <a:t>st</a:t>
                      </a:r>
                      <a:r>
                        <a:rPr lang="en-US" sz="1250" b="1" dirty="0">
                          <a:solidFill>
                            <a:srgbClr val="FFFFFF"/>
                          </a:solidFill>
                          <a:effectLst/>
                          <a:latin typeface="Calibri"/>
                          <a:ea typeface="Calibri"/>
                          <a:cs typeface="Times New Roman"/>
                        </a:rPr>
                        <a:t> ARA</a:t>
                      </a:r>
                      <a:endParaRPr lang="en-US" sz="1250" dirty="0">
                        <a:effectLst/>
                        <a:latin typeface="Calibri"/>
                        <a:ea typeface="Calibri"/>
                        <a:cs typeface="Times New Roman"/>
                      </a:endParaRPr>
                    </a:p>
                    <a:p>
                      <a:pPr marL="0" marR="0" algn="ctr">
                        <a:spcBef>
                          <a:spcPts val="0"/>
                        </a:spcBef>
                        <a:spcAft>
                          <a:spcPts val="0"/>
                        </a:spcAft>
                      </a:pPr>
                      <a:r>
                        <a:rPr lang="en-US" sz="1250" b="1" dirty="0">
                          <a:solidFill>
                            <a:srgbClr val="FFFFFF"/>
                          </a:solidFill>
                          <a:effectLst/>
                          <a:latin typeface="Calibri"/>
                          <a:ea typeface="Calibri"/>
                          <a:cs typeface="Times New Roman"/>
                        </a:rPr>
                        <a:t>(i.e. – ICR Calculations Performed in 2019)</a:t>
                      </a:r>
                      <a:endParaRPr lang="en-US" sz="1250" dirty="0">
                        <a:effectLst/>
                        <a:latin typeface="Calibri"/>
                        <a:ea typeface="Calibri"/>
                        <a:cs typeface="Times New Roman"/>
                      </a:endParaRPr>
                    </a:p>
                  </a:txBody>
                  <a:tcPr marL="85552" marR="85552" marT="42776" marB="427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2CF"/>
                    </a:solidFill>
                  </a:tcPr>
                </a:tc>
              </a:tr>
              <a:tr h="680565">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Adjustment to Operating Reserve Amounts</a:t>
                      </a:r>
                    </a:p>
                  </a:txBody>
                  <a:tcPr marL="85552" marR="85552" marT="42776" marB="427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7"/>
                    </a:solidFill>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Adjustment to Voltage Reductions</a:t>
                      </a:r>
                    </a:p>
                  </a:txBody>
                  <a:tcPr marL="85552" marR="85552" marT="42776" marB="427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7"/>
                    </a:solidFill>
                  </a:tcPr>
                </a:tc>
              </a:tr>
              <a:tr h="612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effectLst/>
                          <a:latin typeface="+mn-lt"/>
                          <a:ea typeface="Calibri"/>
                          <a:cs typeface="Times New Roman"/>
                        </a:rPr>
                        <a:t>BTM PV Uncertainty</a:t>
                      </a:r>
                      <a:r>
                        <a:rPr lang="en-US" sz="1600" baseline="0" dirty="0" smtClean="0">
                          <a:solidFill>
                            <a:srgbClr val="000000"/>
                          </a:solidFill>
                          <a:effectLst/>
                          <a:latin typeface="+mn-lt"/>
                          <a:ea typeface="Calibri"/>
                          <a:cs typeface="Times New Roman"/>
                        </a:rPr>
                        <a:t> </a:t>
                      </a:r>
                      <a:r>
                        <a:rPr lang="en-US" sz="1600" dirty="0" smtClean="0">
                          <a:solidFill>
                            <a:srgbClr val="000000"/>
                          </a:solidFill>
                          <a:effectLst/>
                          <a:latin typeface="+mn-lt"/>
                          <a:ea typeface="Calibri"/>
                          <a:cs typeface="Times New Roman"/>
                        </a:rPr>
                        <a:t>Modeling in ICR</a:t>
                      </a:r>
                    </a:p>
                  </a:txBody>
                  <a:tcPr marL="85552" marR="85552" marT="42776" marB="427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E"/>
                    </a:solidFill>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Adjustment to Peaking Generation </a:t>
                      </a:r>
                      <a:r>
                        <a:rPr lang="en-US" sz="1600" dirty="0" err="1">
                          <a:solidFill>
                            <a:srgbClr val="000000"/>
                          </a:solidFill>
                          <a:effectLst/>
                          <a:latin typeface="Calibri"/>
                          <a:ea typeface="Calibri"/>
                          <a:cs typeface="Times New Roman"/>
                        </a:rPr>
                        <a:t>Derate</a:t>
                      </a:r>
                      <a:r>
                        <a:rPr lang="en-US" sz="1600" dirty="0">
                          <a:solidFill>
                            <a:srgbClr val="000000"/>
                          </a:solidFill>
                          <a:effectLst/>
                          <a:latin typeface="Calibri"/>
                          <a:ea typeface="Calibri"/>
                          <a:cs typeface="Times New Roman"/>
                        </a:rPr>
                        <a:t> Factor</a:t>
                      </a:r>
                    </a:p>
                  </a:txBody>
                  <a:tcPr marL="85552" marR="85552" marT="42776" marB="427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E"/>
                    </a:solidFill>
                  </a:tcPr>
                </a:tc>
              </a:tr>
            </a:tbl>
          </a:graphicData>
        </a:graphic>
      </p:graphicFrame>
      <p:sp>
        <p:nvSpPr>
          <p:cNvPr id="5" name="TextBox 4"/>
          <p:cNvSpPr txBox="1"/>
          <p:nvPr/>
        </p:nvSpPr>
        <p:spPr>
          <a:xfrm>
            <a:off x="533400" y="5105399"/>
            <a:ext cx="777240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ea typeface="Calibri"/>
                <a:cs typeface="Times New Roman"/>
              </a:rPr>
              <a:t>Updated Load </a:t>
            </a:r>
            <a:r>
              <a:rPr lang="en-US" dirty="0" smtClean="0">
                <a:solidFill>
                  <a:srgbClr val="000000"/>
                </a:solidFill>
                <a:ea typeface="Calibri"/>
                <a:cs typeface="Times New Roman"/>
              </a:rPr>
              <a:t>Forecast </a:t>
            </a:r>
            <a:r>
              <a:rPr lang="en-US" dirty="0">
                <a:solidFill>
                  <a:srgbClr val="000000"/>
                </a:solidFill>
                <a:ea typeface="Calibri"/>
                <a:cs typeface="Times New Roman"/>
              </a:rPr>
              <a:t>will be published by May 1, </a:t>
            </a:r>
            <a:r>
              <a:rPr lang="en-US" dirty="0" smtClean="0">
                <a:solidFill>
                  <a:srgbClr val="000000"/>
                </a:solidFill>
                <a:ea typeface="Calibri"/>
                <a:cs typeface="Times New Roman"/>
              </a:rPr>
              <a:t>2018 as </a:t>
            </a:r>
            <a:r>
              <a:rPr lang="en-US" dirty="0">
                <a:solidFill>
                  <a:srgbClr val="000000"/>
                </a:solidFill>
                <a:ea typeface="Calibri"/>
                <a:cs typeface="Times New Roman"/>
              </a:rPr>
              <a:t>part of the normal CELT &amp; ICR </a:t>
            </a:r>
            <a:r>
              <a:rPr lang="en-US" dirty="0" smtClean="0">
                <a:solidFill>
                  <a:srgbClr val="000000"/>
                </a:solidFill>
                <a:ea typeface="Calibri"/>
                <a:cs typeface="Times New Roman"/>
              </a:rPr>
              <a:t>development process</a:t>
            </a:r>
            <a:endParaRPr lang="en-US" dirty="0"/>
          </a:p>
        </p:txBody>
      </p:sp>
    </p:spTree>
    <p:extLst>
      <p:ext uri="{BB962C8B-B14F-4D97-AF65-F5344CB8AC3E}">
        <p14:creationId xmlns:p14="http://schemas.microsoft.com/office/powerpoint/2010/main" val="19810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smtClean="0"/>
              <a:t>Project Scope</a:t>
            </a:r>
            <a:endParaRPr lang="en-US" sz="2400" dirty="0"/>
          </a:p>
        </p:txBody>
      </p:sp>
      <p:sp>
        <p:nvSpPr>
          <p:cNvPr id="3" name="Text Placeholder 2"/>
          <p:cNvSpPr>
            <a:spLocks noGrp="1"/>
          </p:cNvSpPr>
          <p:nvPr>
            <p:ph idx="1"/>
          </p:nvPr>
        </p:nvSpPr>
        <p:spPr>
          <a:xfrm>
            <a:off x="457200" y="1295400"/>
            <a:ext cx="8229600" cy="4800600"/>
          </a:xfrm>
          <a:prstGeom prst="rect">
            <a:avLst/>
          </a:prstGeom>
        </p:spPr>
        <p:txBody>
          <a:bodyPr>
            <a:normAutofit fontScale="85000" lnSpcReduction="10000"/>
          </a:bodyPr>
          <a:lstStyle/>
          <a:p>
            <a:r>
              <a:rPr lang="en-US" dirty="0" smtClean="0"/>
              <a:t>ISO-NE has identified a number of possible specific changes to the ICR/LSR assumptions based on stakeholder input and changing system conditions</a:t>
            </a:r>
            <a:endParaRPr lang="en-US" strike="sngStrike" dirty="0" smtClean="0"/>
          </a:p>
          <a:p>
            <a:pPr lvl="1"/>
            <a:r>
              <a:rPr lang="en-US" dirty="0" smtClean="0"/>
              <a:t>A change in the assumed level of 10-minute operating reserves maintained before load shedding</a:t>
            </a:r>
          </a:p>
          <a:p>
            <a:pPr lvl="1"/>
            <a:r>
              <a:rPr lang="en-US" dirty="0" smtClean="0"/>
              <a:t>An adjustment to the amount of load relief assumed due to voltage reduction*</a:t>
            </a:r>
          </a:p>
          <a:p>
            <a:pPr lvl="1"/>
            <a:r>
              <a:rPr lang="en-US" dirty="0" smtClean="0"/>
              <a:t>A change in the assumed 20% derate of peaking generation resources when calculating the Transmission Security Analysis (TSA) Requirement which is an input to the LSR*</a:t>
            </a:r>
          </a:p>
          <a:p>
            <a:r>
              <a:rPr lang="en-US" dirty="0" smtClean="0"/>
              <a:t>While no changes to the load forecast methodology are being proposed, continued changes in the forecast outlook are relevant to the ICR discussion</a:t>
            </a:r>
          </a:p>
          <a:p>
            <a:pPr lvl="1"/>
            <a:r>
              <a:rPr lang="en-US" dirty="0" smtClean="0"/>
              <a:t>The draft 2018 load forecast is lower than last year</a:t>
            </a:r>
            <a:endParaRPr lang="en-US" strike="sngStrike" dirty="0"/>
          </a:p>
          <a:p>
            <a:r>
              <a:rPr lang="en-US" dirty="0"/>
              <a:t>As part of the discussion for the ICR and Related Values for FCA 12 regarding the BTM PV hourly profile methodology introduced last year, Stakeholders had remaining questions which ISO-NE will address</a:t>
            </a:r>
          </a:p>
          <a:p>
            <a:pPr lvl="1"/>
            <a:r>
              <a:rPr lang="en-US" dirty="0"/>
              <a:t>Also exploring a way to incorporate uncertainty into the BTM PV modeling</a:t>
            </a:r>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4</a:t>
            </a:fld>
            <a:endParaRPr lang="en-US" dirty="0"/>
          </a:p>
        </p:txBody>
      </p:sp>
      <p:sp>
        <p:nvSpPr>
          <p:cNvPr id="5" name="TextBox 4"/>
          <p:cNvSpPr txBox="1"/>
          <p:nvPr/>
        </p:nvSpPr>
        <p:spPr>
          <a:xfrm>
            <a:off x="609600" y="6054536"/>
            <a:ext cx="4202689" cy="307777"/>
          </a:xfrm>
          <a:prstGeom prst="rect">
            <a:avLst/>
          </a:prstGeom>
          <a:noFill/>
        </p:spPr>
        <p:txBody>
          <a:bodyPr wrap="none" rtlCol="0">
            <a:spAutoFit/>
          </a:bodyPr>
          <a:lstStyle/>
          <a:p>
            <a:r>
              <a:rPr lang="en-US" sz="1400" dirty="0" smtClean="0">
                <a:solidFill>
                  <a:srgbClr val="000000"/>
                </a:solidFill>
              </a:rPr>
              <a:t>*Proposed assumption changes requiring Tariff changes</a:t>
            </a:r>
          </a:p>
        </p:txBody>
      </p:sp>
    </p:spTree>
    <p:extLst>
      <p:ext uri="{BB962C8B-B14F-4D97-AF65-F5344CB8AC3E}">
        <p14:creationId xmlns:p14="http://schemas.microsoft.com/office/powerpoint/2010/main" val="2529655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sz="quarter" idx="10"/>
            <p:extLst>
              <p:ext uri="{D42A27DB-BD31-4B8C-83A1-F6EECF244321}">
                <p14:modId xmlns:p14="http://schemas.microsoft.com/office/powerpoint/2010/main" val="3068314726"/>
              </p:ext>
            </p:extLst>
          </p:nvPr>
        </p:nvGraphicFramePr>
        <p:xfrm>
          <a:off x="304800" y="609600"/>
          <a:ext cx="8534400" cy="5593080"/>
        </p:xfrm>
        <a:graphic>
          <a:graphicData uri="http://schemas.openxmlformats.org/drawingml/2006/table">
            <a:tbl>
              <a:tblPr bandRow="1">
                <a:tableStyleId>{5C22544A-7EE6-4342-B048-85BDC9FD1C3A}</a:tableStyleId>
              </a:tblPr>
              <a:tblGrid>
                <a:gridCol w="3352800"/>
                <a:gridCol w="5181600"/>
              </a:tblGrid>
              <a:tr h="381000">
                <a:tc>
                  <a:txBody>
                    <a:bodyPr/>
                    <a:lstStyle/>
                    <a:p>
                      <a:r>
                        <a:rPr lang="en-US" b="1" dirty="0" smtClean="0">
                          <a:solidFill>
                            <a:schemeClr val="bg1"/>
                          </a:solidFill>
                        </a:rPr>
                        <a:t>Stakeholder Committee and</a:t>
                      </a:r>
                      <a:r>
                        <a:rPr lang="en-US" b="1" baseline="0" dirty="0" smtClean="0">
                          <a:solidFill>
                            <a:schemeClr val="bg1"/>
                          </a:solidFill>
                        </a:rPr>
                        <a:t> </a:t>
                      </a:r>
                      <a:r>
                        <a:rPr lang="en-US" b="1" dirty="0" smtClean="0">
                          <a:solidFill>
                            <a:schemeClr val="bg1"/>
                          </a:solidFill>
                        </a:rPr>
                        <a:t>Date</a:t>
                      </a:r>
                      <a:endParaRPr lang="en-US" b="1" dirty="0">
                        <a:solidFill>
                          <a:schemeClr val="bg1"/>
                        </a:solidFill>
                      </a:endParaRPr>
                    </a:p>
                  </a:txBody>
                  <a:tcPr anchor="ctr">
                    <a:solidFill>
                      <a:srgbClr val="0082CF"/>
                    </a:solidFill>
                  </a:tcPr>
                </a:tc>
                <a:tc>
                  <a:txBody>
                    <a:bodyPr/>
                    <a:lstStyle/>
                    <a:p>
                      <a:r>
                        <a:rPr lang="en-US" b="1" dirty="0" smtClean="0">
                          <a:solidFill>
                            <a:schemeClr val="bg1"/>
                          </a:solidFill>
                        </a:rPr>
                        <a:t>Scheduled</a:t>
                      </a:r>
                      <a:r>
                        <a:rPr lang="en-US" b="1" baseline="0" dirty="0" smtClean="0">
                          <a:solidFill>
                            <a:schemeClr val="bg1"/>
                          </a:solidFill>
                        </a:rPr>
                        <a:t> Project Milestone</a:t>
                      </a:r>
                      <a:endParaRPr lang="en-US" b="1" dirty="0">
                        <a:solidFill>
                          <a:schemeClr val="bg1"/>
                        </a:solidFill>
                      </a:endParaRPr>
                    </a:p>
                  </a:txBody>
                  <a:tcPr anchor="ctr">
                    <a:solidFill>
                      <a:srgbClr val="0082CF"/>
                    </a:solidFill>
                  </a:tcPr>
                </a:tc>
              </a:tr>
              <a:tr h="457200">
                <a:tc>
                  <a:txBody>
                    <a:bodyPr/>
                    <a:lstStyle/>
                    <a:p>
                      <a:r>
                        <a:rPr lang="en-US" sz="1600" b="1" dirty="0" smtClean="0">
                          <a:solidFill>
                            <a:srgbClr val="000000"/>
                          </a:solidFill>
                        </a:rPr>
                        <a:t>Reliability</a:t>
                      </a:r>
                      <a:r>
                        <a:rPr lang="en-US" sz="1600" b="1" baseline="0" dirty="0" smtClean="0">
                          <a:solidFill>
                            <a:srgbClr val="000000"/>
                          </a:solidFill>
                        </a:rPr>
                        <a:t> Committee</a:t>
                      </a:r>
                      <a:br>
                        <a:rPr lang="en-US" sz="1600" b="1" baseline="0" dirty="0" smtClean="0">
                          <a:solidFill>
                            <a:srgbClr val="000000"/>
                          </a:solidFill>
                        </a:rPr>
                      </a:br>
                      <a:r>
                        <a:rPr lang="en-US" sz="1600" b="1" baseline="0" dirty="0" smtClean="0">
                          <a:solidFill>
                            <a:srgbClr val="000000"/>
                          </a:solidFill>
                        </a:rPr>
                        <a:t>February 13, 2018</a:t>
                      </a:r>
                      <a:endParaRPr lang="en-US" sz="1600" b="1" dirty="0">
                        <a:solidFill>
                          <a:srgbClr val="000000"/>
                        </a:solidFill>
                      </a:endParaRPr>
                    </a:p>
                  </a:txBody>
                  <a:tcPr anchor="ctr">
                    <a:solidFill>
                      <a:schemeClr val="bg1">
                        <a:lumMod val="75000"/>
                      </a:schemeClr>
                    </a:solidFill>
                  </a:tcPr>
                </a:tc>
                <a:tc>
                  <a:txBody>
                    <a:bodyPr/>
                    <a:lstStyle/>
                    <a:p>
                      <a:r>
                        <a:rPr lang="en-US" sz="1600" dirty="0" smtClean="0">
                          <a:solidFill>
                            <a:srgbClr val="000000"/>
                          </a:solidFill>
                        </a:rPr>
                        <a:t>Review</a:t>
                      </a:r>
                      <a:r>
                        <a:rPr lang="en-US" sz="1600" baseline="0" dirty="0" smtClean="0">
                          <a:solidFill>
                            <a:srgbClr val="000000"/>
                          </a:solidFill>
                        </a:rPr>
                        <a:t> the Project Scope; materials at: </a:t>
                      </a:r>
                      <a:r>
                        <a:rPr lang="en-US" sz="1000" baseline="0" dirty="0" smtClean="0">
                          <a:solidFill>
                            <a:srgbClr val="000000"/>
                          </a:solidFill>
                          <a:hlinkClick r:id="rId3"/>
                        </a:rPr>
                        <a:t>https://www.iso-ne.com/static-assets/documents/2018/02/a7_assessment_of_icr_lsr_and_long_trem_load_forecast.pptx</a:t>
                      </a:r>
                      <a:endParaRPr lang="en-US" sz="1000" dirty="0">
                        <a:solidFill>
                          <a:srgbClr val="000000"/>
                        </a:solidFill>
                      </a:endParaRPr>
                    </a:p>
                  </a:txBody>
                  <a:tcPr anchor="ctr">
                    <a:solidFill>
                      <a:schemeClr val="bg1">
                        <a:lumMod val="75000"/>
                      </a:schemeClr>
                    </a:solidFill>
                  </a:tcPr>
                </a:tc>
              </a:tr>
              <a:tr h="411480">
                <a:tc>
                  <a:txBody>
                    <a:bodyPr/>
                    <a:lstStyle/>
                    <a:p>
                      <a:r>
                        <a:rPr lang="en-US" sz="1600" b="1" dirty="0" smtClean="0">
                          <a:solidFill>
                            <a:srgbClr val="000000"/>
                          </a:solidFill>
                        </a:rPr>
                        <a:t>Reliability Committee</a:t>
                      </a:r>
                    </a:p>
                    <a:p>
                      <a:r>
                        <a:rPr lang="en-US" sz="1600" b="1" dirty="0" smtClean="0">
                          <a:solidFill>
                            <a:srgbClr val="000000"/>
                          </a:solidFill>
                        </a:rPr>
                        <a:t>March 13</a:t>
                      </a:r>
                      <a:r>
                        <a:rPr lang="en-US" sz="1600" b="1" baseline="0" dirty="0" smtClean="0">
                          <a:solidFill>
                            <a:srgbClr val="000000"/>
                          </a:solidFill>
                        </a:rPr>
                        <a:t>, 2018</a:t>
                      </a:r>
                      <a:endParaRPr lang="en-US" sz="1600" b="1" dirty="0">
                        <a:solidFill>
                          <a:srgbClr val="000000"/>
                        </a:solidFill>
                      </a:endParaRPr>
                    </a:p>
                  </a:txBody>
                  <a:tcPr anchor="ctr"/>
                </a:tc>
                <a:tc>
                  <a:txBody>
                    <a:bodyPr/>
                    <a:lstStyle/>
                    <a:p>
                      <a:r>
                        <a:rPr lang="en-US" sz="1600" dirty="0" smtClean="0">
                          <a:solidFill>
                            <a:srgbClr val="000000"/>
                          </a:solidFill>
                        </a:rPr>
                        <a:t>Review the proposals</a:t>
                      </a:r>
                      <a:endParaRPr lang="en-US" sz="1400" dirty="0">
                        <a:solidFill>
                          <a:srgbClr val="000000"/>
                        </a:solidFill>
                      </a:endParaRPr>
                    </a:p>
                  </a:txBody>
                  <a:tcPr anchor="ctr"/>
                </a:tc>
              </a:tr>
              <a:tr h="365760">
                <a:tc>
                  <a:txBody>
                    <a:bodyPr/>
                    <a:lstStyle/>
                    <a:p>
                      <a:r>
                        <a:rPr lang="en-US" sz="1600" b="1" dirty="0" smtClean="0">
                          <a:solidFill>
                            <a:srgbClr val="000000"/>
                          </a:solidFill>
                        </a:rPr>
                        <a:t>Power Supply Planning Committee</a:t>
                      </a:r>
                    </a:p>
                    <a:p>
                      <a:r>
                        <a:rPr lang="en-US" sz="1600" b="1" dirty="0" smtClean="0">
                          <a:solidFill>
                            <a:srgbClr val="000000"/>
                          </a:solidFill>
                        </a:rPr>
                        <a:t>April 18, 2018</a:t>
                      </a:r>
                      <a:endParaRPr lang="en-US" sz="1600" b="1" dirty="0">
                        <a:solidFill>
                          <a:srgbClr val="000000"/>
                        </a:solidFill>
                      </a:endParaRPr>
                    </a:p>
                  </a:txBody>
                  <a:tcPr anchor="ctr"/>
                </a:tc>
                <a:tc>
                  <a:txBody>
                    <a:bodyPr/>
                    <a:lstStyle/>
                    <a:p>
                      <a:r>
                        <a:rPr lang="en-US" sz="1600" dirty="0" smtClean="0">
                          <a:solidFill>
                            <a:srgbClr val="000000"/>
                          </a:solidFill>
                        </a:rPr>
                        <a:t>Discuss</a:t>
                      </a:r>
                      <a:r>
                        <a:rPr lang="en-US" sz="1600" baseline="0" dirty="0" smtClean="0">
                          <a:solidFill>
                            <a:srgbClr val="000000"/>
                          </a:solidFill>
                        </a:rPr>
                        <a:t> study assumptions and begin technical studies</a:t>
                      </a:r>
                      <a:endParaRPr lang="en-US" sz="1600" dirty="0">
                        <a:solidFill>
                          <a:srgbClr val="000000"/>
                        </a:solidFill>
                      </a:endParaRPr>
                    </a:p>
                  </a:txBody>
                  <a:tcPr anchor="ctr"/>
                </a:tc>
              </a:tr>
              <a:tr h="396240">
                <a:tc>
                  <a:txBody>
                    <a:bodyPr/>
                    <a:lstStyle/>
                    <a:p>
                      <a:r>
                        <a:rPr lang="en-US" sz="1600" b="1" dirty="0" smtClean="0">
                          <a:solidFill>
                            <a:srgbClr val="000000"/>
                          </a:solidFill>
                        </a:rPr>
                        <a:t>Power Supply Planning Committee</a:t>
                      </a:r>
                    </a:p>
                    <a:p>
                      <a:r>
                        <a:rPr lang="en-US" sz="1600" b="1" dirty="0" smtClean="0">
                          <a:solidFill>
                            <a:srgbClr val="000000"/>
                          </a:solidFill>
                        </a:rPr>
                        <a:t>May 29, 2018</a:t>
                      </a:r>
                    </a:p>
                  </a:txBody>
                  <a:tcPr anchor="ctr"/>
                </a:tc>
                <a:tc>
                  <a:txBody>
                    <a:bodyPr/>
                    <a:lstStyle/>
                    <a:p>
                      <a:r>
                        <a:rPr lang="en-US" sz="1600" dirty="0" smtClean="0">
                          <a:solidFill>
                            <a:srgbClr val="000000"/>
                          </a:solidFill>
                        </a:rPr>
                        <a:t>Technical</a:t>
                      </a:r>
                      <a:r>
                        <a:rPr lang="en-US" sz="1600" baseline="0" dirty="0" smtClean="0">
                          <a:solidFill>
                            <a:srgbClr val="000000"/>
                          </a:solidFill>
                        </a:rPr>
                        <a:t> review of calculations utilizing the proposal</a:t>
                      </a:r>
                      <a:endParaRPr lang="en-US" sz="1600" dirty="0">
                        <a:solidFill>
                          <a:srgbClr val="000000"/>
                        </a:solidFill>
                      </a:endParaRPr>
                    </a:p>
                  </a:txBody>
                  <a:tcPr anchor="ctr"/>
                </a:tc>
              </a:tr>
              <a:tr h="426720">
                <a:tc>
                  <a:txBody>
                    <a:bodyPr/>
                    <a:lstStyle/>
                    <a:p>
                      <a:r>
                        <a:rPr lang="en-US" sz="1600" b="1" dirty="0" smtClean="0">
                          <a:solidFill>
                            <a:srgbClr val="000000"/>
                          </a:solidFill>
                        </a:rPr>
                        <a:t>Power Supply Planning Committee</a:t>
                      </a:r>
                    </a:p>
                    <a:p>
                      <a:r>
                        <a:rPr lang="en-US" sz="1600" b="1" dirty="0" smtClean="0">
                          <a:solidFill>
                            <a:srgbClr val="000000"/>
                          </a:solidFill>
                        </a:rPr>
                        <a:t>June 21, 2018</a:t>
                      </a:r>
                    </a:p>
                  </a:txBody>
                  <a:tcPr anchor="ctr"/>
                </a:tc>
                <a:tc>
                  <a:txBody>
                    <a:bodyPr/>
                    <a:lstStyle/>
                    <a:p>
                      <a:pPr marL="285750" indent="-285750">
                        <a:buFont typeface="Arial" panose="020B0604020202020204" pitchFamily="34" charset="0"/>
                        <a:buChar char="•"/>
                      </a:pPr>
                      <a:r>
                        <a:rPr lang="en-US" sz="1600" dirty="0" smtClean="0">
                          <a:solidFill>
                            <a:srgbClr val="000000"/>
                          </a:solidFill>
                        </a:rPr>
                        <a:t>Technical review of calculations</a:t>
                      </a:r>
                    </a:p>
                    <a:p>
                      <a:pPr marL="285750" indent="-285750">
                        <a:buFont typeface="Arial" panose="020B0604020202020204" pitchFamily="34" charset="0"/>
                        <a:buChar char="•"/>
                      </a:pPr>
                      <a:r>
                        <a:rPr lang="en-US" sz="1600" dirty="0" smtClean="0">
                          <a:solidFill>
                            <a:srgbClr val="000000"/>
                          </a:solidFill>
                        </a:rPr>
                        <a:t>Review</a:t>
                      </a:r>
                      <a:r>
                        <a:rPr lang="en-US" sz="1600" baseline="0" dirty="0" smtClean="0">
                          <a:solidFill>
                            <a:srgbClr val="000000"/>
                          </a:solidFill>
                        </a:rPr>
                        <a:t> of ICR i</a:t>
                      </a:r>
                      <a:r>
                        <a:rPr lang="en-US" sz="1600" dirty="0" smtClean="0">
                          <a:solidFill>
                            <a:srgbClr val="000000"/>
                          </a:solidFill>
                        </a:rPr>
                        <a:t>mpacts</a:t>
                      </a:r>
                      <a:r>
                        <a:rPr lang="en-US" sz="1600" baseline="0" dirty="0" smtClean="0">
                          <a:solidFill>
                            <a:srgbClr val="000000"/>
                          </a:solidFill>
                        </a:rPr>
                        <a:t> of proposed assumption changes</a:t>
                      </a:r>
                      <a:endParaRPr lang="en-US" sz="1600" dirty="0" smtClean="0">
                        <a:solidFill>
                          <a:srgbClr val="000000"/>
                        </a:solidFill>
                      </a:endParaRPr>
                    </a:p>
                  </a:txBody>
                  <a:tcPr anchor="ctr"/>
                </a:tc>
              </a:tr>
              <a:tr h="381000">
                <a:tc>
                  <a:txBody>
                    <a:bodyPr/>
                    <a:lstStyle/>
                    <a:p>
                      <a:r>
                        <a:rPr lang="en-US" sz="1600" b="1" dirty="0" smtClean="0">
                          <a:solidFill>
                            <a:srgbClr val="000000"/>
                          </a:solidFill>
                        </a:rPr>
                        <a:t>Reliability</a:t>
                      </a:r>
                      <a:r>
                        <a:rPr lang="en-US" sz="1600" b="1" baseline="0" dirty="0" smtClean="0">
                          <a:solidFill>
                            <a:srgbClr val="000000"/>
                          </a:solidFill>
                        </a:rPr>
                        <a:t> Committee</a:t>
                      </a:r>
                      <a:endParaRPr lang="en-US" sz="1600" b="1" dirty="0" smtClean="0">
                        <a:solidFill>
                          <a:srgbClr val="000000"/>
                        </a:solidFill>
                      </a:endParaRPr>
                    </a:p>
                    <a:p>
                      <a:r>
                        <a:rPr lang="en-US" sz="1600" b="1" dirty="0" smtClean="0">
                          <a:solidFill>
                            <a:srgbClr val="000000"/>
                          </a:solidFill>
                        </a:rPr>
                        <a:t>July 10, 2018 </a:t>
                      </a:r>
                      <a:endParaRPr lang="en-US" sz="1600" b="1" dirty="0">
                        <a:solidFill>
                          <a:srgbClr val="000000"/>
                        </a:solidFill>
                      </a:endParaRPr>
                    </a:p>
                  </a:txBody>
                  <a:tcPr anchor="ctr"/>
                </a:tc>
                <a:tc>
                  <a:txBody>
                    <a:bodyPr/>
                    <a:lstStyle/>
                    <a:p>
                      <a:r>
                        <a:rPr lang="en-US" sz="1600" dirty="0" smtClean="0">
                          <a:solidFill>
                            <a:srgbClr val="000000"/>
                          </a:solidFill>
                        </a:rPr>
                        <a:t>Discussion of draft Power</a:t>
                      </a:r>
                      <a:r>
                        <a:rPr lang="en-US" sz="1600" baseline="0" dirty="0" smtClean="0">
                          <a:solidFill>
                            <a:srgbClr val="000000"/>
                          </a:solidFill>
                        </a:rPr>
                        <a:t> Supply Planning Committee calculation results under proposed changes</a:t>
                      </a:r>
                      <a:endParaRPr lang="en-US" sz="1600" dirty="0">
                        <a:solidFill>
                          <a:srgbClr val="000000"/>
                        </a:solidFill>
                      </a:endParaRPr>
                    </a:p>
                  </a:txBody>
                  <a:tcPr anchor="ctr"/>
                </a:tc>
              </a:tr>
              <a:tr h="259080">
                <a:tc>
                  <a:txBody>
                    <a:bodyPr/>
                    <a:lstStyle/>
                    <a:p>
                      <a:r>
                        <a:rPr lang="en-US" sz="1600" b="1" dirty="0" smtClean="0">
                          <a:solidFill>
                            <a:srgbClr val="000000"/>
                          </a:solidFill>
                        </a:rPr>
                        <a:t>Reliability Committee</a:t>
                      </a:r>
                      <a:endParaRPr lang="en-US" sz="1600" b="1" baseline="0" dirty="0" smtClean="0">
                        <a:solidFill>
                          <a:srgbClr val="000000"/>
                        </a:solidFill>
                      </a:endParaRPr>
                    </a:p>
                    <a:p>
                      <a:r>
                        <a:rPr lang="en-US" sz="1600" b="1" baseline="0" dirty="0" smtClean="0">
                          <a:solidFill>
                            <a:srgbClr val="000000"/>
                          </a:solidFill>
                        </a:rPr>
                        <a:t>August 7-8, 2018</a:t>
                      </a:r>
                      <a:endParaRPr lang="en-US" sz="1600" b="1" dirty="0">
                        <a:solidFill>
                          <a:srgbClr val="000000"/>
                        </a:solidFill>
                      </a:endParaRPr>
                    </a:p>
                  </a:txBody>
                  <a:tcPr anchor="ctr"/>
                </a:tc>
                <a:tc>
                  <a:txBody>
                    <a:bodyPr/>
                    <a:lstStyle/>
                    <a:p>
                      <a:r>
                        <a:rPr lang="en-US" sz="1600" dirty="0" smtClean="0">
                          <a:solidFill>
                            <a:srgbClr val="000000"/>
                          </a:solidFill>
                        </a:rPr>
                        <a:t>Discussion of proposed Tariff</a:t>
                      </a:r>
                      <a:r>
                        <a:rPr lang="en-US" sz="1600" baseline="0" dirty="0" smtClean="0">
                          <a:solidFill>
                            <a:srgbClr val="000000"/>
                          </a:solidFill>
                        </a:rPr>
                        <a:t> changes and proposed ICR and related values results</a:t>
                      </a:r>
                      <a:endParaRPr lang="en-US" sz="1600" dirty="0">
                        <a:solidFill>
                          <a:srgbClr val="000000"/>
                        </a:solidFill>
                      </a:endParaRPr>
                    </a:p>
                  </a:txBody>
                  <a:tcPr anchor="ctr"/>
                </a:tc>
              </a:tr>
              <a:tr h="289560">
                <a:tc>
                  <a:txBody>
                    <a:bodyPr/>
                    <a:lstStyle/>
                    <a:p>
                      <a:r>
                        <a:rPr lang="en-US" sz="1600" b="1" dirty="0" smtClean="0">
                          <a:solidFill>
                            <a:srgbClr val="000000"/>
                          </a:solidFill>
                        </a:rPr>
                        <a:t>Reliability Committee</a:t>
                      </a:r>
                      <a:endParaRPr lang="en-US" sz="1600" b="1" baseline="0" dirty="0" smtClean="0">
                        <a:solidFill>
                          <a:srgbClr val="000000"/>
                        </a:solidFill>
                      </a:endParaRPr>
                    </a:p>
                    <a:p>
                      <a:r>
                        <a:rPr lang="en-US" sz="1600" b="1" baseline="0" dirty="0" smtClean="0">
                          <a:solidFill>
                            <a:srgbClr val="000000"/>
                          </a:solidFill>
                        </a:rPr>
                        <a:t>September 26, 2018</a:t>
                      </a:r>
                      <a:endParaRPr lang="en-US" sz="1600" b="1" dirty="0" smtClean="0">
                        <a:solidFill>
                          <a:srgbClr val="000000"/>
                        </a:solidFill>
                      </a:endParaRPr>
                    </a:p>
                  </a:txBody>
                  <a:tcPr anchor="ctr"/>
                </a:tc>
                <a:tc>
                  <a:txBody>
                    <a:bodyPr/>
                    <a:lstStyle/>
                    <a:p>
                      <a:pPr marL="285750" indent="-285750">
                        <a:buFont typeface="Arial" panose="020B0604020202020204" pitchFamily="34" charset="0"/>
                        <a:buChar char="•"/>
                      </a:pPr>
                      <a:r>
                        <a:rPr lang="en-US" sz="1600" dirty="0" smtClean="0">
                          <a:solidFill>
                            <a:srgbClr val="000000"/>
                          </a:solidFill>
                        </a:rPr>
                        <a:t>Vote on proposed Tariff changes</a:t>
                      </a:r>
                    </a:p>
                    <a:p>
                      <a:pPr marL="285750" indent="-285750">
                        <a:buFont typeface="Arial" panose="020B0604020202020204" pitchFamily="34" charset="0"/>
                        <a:buChar char="•"/>
                      </a:pPr>
                      <a:r>
                        <a:rPr lang="en-US" sz="1600" dirty="0" smtClean="0">
                          <a:solidFill>
                            <a:srgbClr val="000000"/>
                          </a:solidFill>
                        </a:rPr>
                        <a:t>Vote on ICR and related values/MRI curves</a:t>
                      </a:r>
                      <a:endParaRPr lang="en-US" sz="1600" dirty="0">
                        <a:solidFill>
                          <a:srgbClr val="000000"/>
                        </a:solidFill>
                      </a:endParaRPr>
                    </a:p>
                  </a:txBody>
                  <a:tcPr anchor="ctr"/>
                </a:tc>
              </a:tr>
              <a:tr h="396240">
                <a:tc>
                  <a:txBody>
                    <a:bodyPr/>
                    <a:lstStyle/>
                    <a:p>
                      <a:r>
                        <a:rPr lang="en-US" sz="1600" b="1" dirty="0" smtClean="0">
                          <a:solidFill>
                            <a:srgbClr val="000000"/>
                          </a:solidFill>
                        </a:rPr>
                        <a:t>Participants Committee</a:t>
                      </a:r>
                    </a:p>
                    <a:p>
                      <a:r>
                        <a:rPr lang="en-US" sz="1600" b="1" dirty="0" smtClean="0">
                          <a:solidFill>
                            <a:srgbClr val="000000"/>
                          </a:solidFill>
                        </a:rPr>
                        <a:t>October 4, 2018</a:t>
                      </a:r>
                      <a:endParaRPr lang="en-US" sz="1600" b="1" dirty="0">
                        <a:solidFill>
                          <a:srgbClr val="000000"/>
                        </a:solidFill>
                      </a:endParaRPr>
                    </a:p>
                  </a:txBody>
                  <a:tcPr anchor="ctr"/>
                </a:tc>
                <a:tc>
                  <a:txBody>
                    <a:bodyPr/>
                    <a:lstStyle/>
                    <a:p>
                      <a:pPr marL="285750" indent="-285750">
                        <a:buFont typeface="Arial" panose="020B0604020202020204" pitchFamily="34" charset="0"/>
                        <a:buChar char="•"/>
                      </a:pPr>
                      <a:r>
                        <a:rPr lang="en-US" sz="1600" dirty="0" smtClean="0">
                          <a:solidFill>
                            <a:srgbClr val="000000"/>
                          </a:solidFill>
                        </a:rPr>
                        <a:t>Vote on proposed Tariff changes</a:t>
                      </a:r>
                    </a:p>
                    <a:p>
                      <a:pPr marL="285750" indent="-285750">
                        <a:buFont typeface="Arial" panose="020B0604020202020204" pitchFamily="34" charset="0"/>
                        <a:buChar char="•"/>
                      </a:pPr>
                      <a:r>
                        <a:rPr lang="en-US" sz="1600" dirty="0" smtClean="0">
                          <a:solidFill>
                            <a:srgbClr val="000000"/>
                          </a:solidFill>
                        </a:rPr>
                        <a:t>Vote on ICR and related values/MRI curves</a:t>
                      </a:r>
                    </a:p>
                  </a:txBody>
                  <a:tcPr anchor="ctr"/>
                </a:tc>
              </a:tr>
            </a:tbl>
          </a:graphicData>
        </a:graphic>
      </p:graphicFrame>
      <p:sp>
        <p:nvSpPr>
          <p:cNvPr id="2" name="Title 1"/>
          <p:cNvSpPr>
            <a:spLocks noGrp="1"/>
          </p:cNvSpPr>
          <p:nvPr>
            <p:ph type="title"/>
          </p:nvPr>
        </p:nvSpPr>
        <p:spPr>
          <a:xfrm>
            <a:off x="457200" y="-304800"/>
            <a:ext cx="8229600" cy="1143000"/>
          </a:xfrm>
        </p:spPr>
        <p:txBody>
          <a:bodyPr/>
          <a:lstStyle/>
          <a:p>
            <a:r>
              <a:rPr lang="en-US" dirty="0" smtClean="0"/>
              <a:t>Stakeholder Schedule</a:t>
            </a:r>
            <a:endParaRPr lang="en-US" b="0" dirty="0"/>
          </a:p>
        </p:txBody>
      </p:sp>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40</a:t>
            </a:fld>
            <a:endParaRPr lang="en-US" sz="1400" dirty="0">
              <a:solidFill>
                <a:srgbClr val="000000"/>
              </a:solidFill>
            </a:endParaRPr>
          </a:p>
        </p:txBody>
      </p:sp>
    </p:spTree>
    <p:extLst>
      <p:ext uri="{BB962C8B-B14F-4D97-AF65-F5344CB8AC3E}">
        <p14:creationId xmlns:p14="http://schemas.microsoft.com/office/powerpoint/2010/main" val="3039704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41</a:t>
            </a:fld>
            <a:endParaRPr lang="en-US" dirty="0"/>
          </a:p>
        </p:txBody>
      </p:sp>
      <p:sp>
        <p:nvSpPr>
          <p:cNvPr id="3" name="Text Placeholder 2"/>
          <p:cNvSpPr>
            <a:spLocks noGrp="1"/>
          </p:cNvSpPr>
          <p:nvPr>
            <p:ph type="body" idx="1"/>
          </p:nvPr>
        </p:nvSpPr>
        <p:spPr>
          <a:xfrm>
            <a:off x="533400" y="2667000"/>
            <a:ext cx="7772400" cy="1066800"/>
          </a:xfrm>
        </p:spPr>
        <p:txBody>
          <a:bodyPr>
            <a:normAutofit/>
          </a:bodyPr>
          <a:lstStyle/>
          <a:p>
            <a:pPr algn="ctr"/>
            <a:r>
              <a:rPr lang="en-US" sz="3200" b="1" i="0" dirty="0" smtClean="0">
                <a:solidFill>
                  <a:schemeClr val="accent1"/>
                </a:solidFill>
              </a:rPr>
              <a:t>Summary of Issues Relating to ICR Assumptions and Review Timeline</a:t>
            </a:r>
            <a:endParaRPr lang="en-US" sz="3200" b="1" i="0" dirty="0">
              <a:solidFill>
                <a:schemeClr val="accent1"/>
              </a:solidFill>
            </a:endParaRPr>
          </a:p>
        </p:txBody>
      </p:sp>
    </p:spTree>
    <p:extLst>
      <p:ext uri="{BB962C8B-B14F-4D97-AF65-F5344CB8AC3E}">
        <p14:creationId xmlns:p14="http://schemas.microsoft.com/office/powerpoint/2010/main" val="1095585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42</a:t>
            </a:fld>
            <a:endParaRPr lang="en-US" dirty="0"/>
          </a:p>
        </p:txBody>
      </p:sp>
      <p:sp>
        <p:nvSpPr>
          <p:cNvPr id="4" name="Title 3"/>
          <p:cNvSpPr>
            <a:spLocks noGrp="1"/>
          </p:cNvSpPr>
          <p:nvPr>
            <p:ph type="title"/>
          </p:nvPr>
        </p:nvSpPr>
        <p:spPr/>
        <p:txBody>
          <a:bodyPr/>
          <a:lstStyle/>
          <a:p>
            <a:r>
              <a:rPr lang="en-US" dirty="0" smtClean="0"/>
              <a:t>Summary of Issues</a:t>
            </a:r>
            <a:endParaRPr lang="en-US" dirty="0"/>
          </a:p>
        </p:txBody>
      </p:sp>
      <p:sp>
        <p:nvSpPr>
          <p:cNvPr id="6" name="Content Placeholder 5"/>
          <p:cNvSpPr>
            <a:spLocks noGrp="1"/>
          </p:cNvSpPr>
          <p:nvPr>
            <p:ph idx="1"/>
          </p:nvPr>
        </p:nvSpPr>
        <p:spPr/>
        <p:txBody>
          <a:bodyPr/>
          <a:lstStyle/>
          <a:p>
            <a:r>
              <a:rPr lang="en-US" dirty="0" smtClean="0"/>
              <a:t>The next two slides review the issues brought up by ISO-NE and stakeholders at the February 13, 2018 RC meeting and a timeline for review</a:t>
            </a:r>
          </a:p>
        </p:txBody>
      </p:sp>
    </p:spTree>
    <p:extLst>
      <p:ext uri="{BB962C8B-B14F-4D97-AF65-F5344CB8AC3E}">
        <p14:creationId xmlns:p14="http://schemas.microsoft.com/office/powerpoint/2010/main" val="2055744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43</a:t>
            </a:fld>
            <a:endParaRPr lang="en-US" dirty="0"/>
          </a:p>
        </p:txBody>
      </p:sp>
      <p:sp>
        <p:nvSpPr>
          <p:cNvPr id="3" name="Title 2"/>
          <p:cNvSpPr>
            <a:spLocks noGrp="1"/>
          </p:cNvSpPr>
          <p:nvPr>
            <p:ph type="title"/>
          </p:nvPr>
        </p:nvSpPr>
        <p:spPr>
          <a:xfrm>
            <a:off x="381000" y="-304800"/>
            <a:ext cx="8229600" cy="1143000"/>
          </a:xfrm>
        </p:spPr>
        <p:txBody>
          <a:bodyPr/>
          <a:lstStyle/>
          <a:p>
            <a:r>
              <a:rPr lang="en-US" dirty="0" smtClean="0"/>
              <a:t>ICR Issues and Review Timeline</a:t>
            </a:r>
            <a:endParaRPr lang="en-US" dirty="0"/>
          </a:p>
        </p:txBody>
      </p:sp>
      <p:sp>
        <p:nvSpPr>
          <p:cNvPr id="4" name="Content Placeholder 3"/>
          <p:cNvSpPr>
            <a:spLocks noGrp="1"/>
          </p:cNvSpPr>
          <p:nvPr>
            <p:ph idx="1"/>
          </p:nvPr>
        </p:nvSpPr>
        <p:spPr>
          <a:xfrm>
            <a:off x="381000" y="457200"/>
            <a:ext cx="8305800" cy="5943600"/>
          </a:xfrm>
        </p:spPr>
        <p:txBody>
          <a:bodyPr>
            <a:normAutofit fontScale="25000" lnSpcReduction="20000"/>
          </a:bodyPr>
          <a:lstStyle/>
          <a:p>
            <a:r>
              <a:rPr lang="en-US" sz="7200" b="1" dirty="0" smtClean="0"/>
              <a:t>For implementation in the ICR calculation for FCA 13 – can be implemented without Tariff changes</a:t>
            </a:r>
          </a:p>
          <a:p>
            <a:pPr lvl="1"/>
            <a:r>
              <a:rPr lang="en-US" sz="6800" dirty="0" smtClean="0"/>
              <a:t>Minimum operating </a:t>
            </a:r>
            <a:r>
              <a:rPr lang="en-US" sz="6800" dirty="0"/>
              <a:t>r</a:t>
            </a:r>
            <a:r>
              <a:rPr lang="en-US" sz="6800" dirty="0" smtClean="0"/>
              <a:t>eserve </a:t>
            </a:r>
            <a:r>
              <a:rPr lang="en-US" sz="6800" dirty="0"/>
              <a:t>a</a:t>
            </a:r>
            <a:r>
              <a:rPr lang="en-US" sz="6800" dirty="0" smtClean="0"/>
              <a:t>ssumption</a:t>
            </a:r>
          </a:p>
          <a:p>
            <a:pPr lvl="1"/>
            <a:r>
              <a:rPr lang="en-US" sz="6800" dirty="0" smtClean="0"/>
              <a:t>BTM PV hourly </a:t>
            </a:r>
            <a:r>
              <a:rPr lang="en-US" sz="6800" dirty="0"/>
              <a:t>p</a:t>
            </a:r>
            <a:r>
              <a:rPr lang="en-US" sz="6800" dirty="0" smtClean="0"/>
              <a:t>rofile uncertainty and addressing any remaining questions about the hourly profile development</a:t>
            </a:r>
          </a:p>
          <a:p>
            <a:r>
              <a:rPr lang="en-US" sz="7200" b="1" dirty="0" smtClean="0"/>
              <a:t>For implementation in the ICR calculation for FCA 14 (discussion in 2018) – </a:t>
            </a:r>
            <a:r>
              <a:rPr lang="en-US" sz="7200" b="1" dirty="0"/>
              <a:t>r</a:t>
            </a:r>
            <a:r>
              <a:rPr lang="en-US" sz="7200" b="1" dirty="0" smtClean="0"/>
              <a:t>equire Tariff changes</a:t>
            </a:r>
          </a:p>
          <a:p>
            <a:pPr lvl="1"/>
            <a:r>
              <a:rPr lang="en-US" sz="6800" dirty="0" smtClean="0"/>
              <a:t>5% Voltage Reduction</a:t>
            </a:r>
          </a:p>
          <a:p>
            <a:pPr lvl="1"/>
            <a:r>
              <a:rPr lang="en-US" sz="6800" dirty="0" smtClean="0"/>
              <a:t>20% derate on peaking resources in the TSA</a:t>
            </a:r>
            <a:endParaRPr lang="en-US" sz="6800" dirty="0"/>
          </a:p>
          <a:p>
            <a:r>
              <a:rPr lang="en-US" sz="7200" b="1" dirty="0" smtClean="0"/>
              <a:t>Items ISO-NE is considering addressing for FCA 14 or future FCAs</a:t>
            </a:r>
          </a:p>
          <a:p>
            <a:pPr lvl="1"/>
            <a:r>
              <a:rPr lang="en-US" sz="6800" dirty="0" smtClean="0"/>
              <a:t>Incorporation </a:t>
            </a:r>
            <a:r>
              <a:rPr lang="en-US" sz="6800" dirty="0"/>
              <a:t>of resources late to commercial operation</a:t>
            </a:r>
          </a:p>
          <a:p>
            <a:pPr lvl="2"/>
            <a:r>
              <a:rPr lang="en-US" sz="6400" dirty="0" smtClean="0"/>
              <a:t>Current Tariff provisions state that all capacity qualified as Existing for an FCA will be modeled in the ICR</a:t>
            </a:r>
          </a:p>
          <a:p>
            <a:pPr lvl="2"/>
            <a:r>
              <a:rPr lang="en-US" sz="6400" dirty="0" smtClean="0"/>
              <a:t>Waiting on resolution of project as listed in the 2017 Wholesale Market Project Plan</a:t>
            </a:r>
          </a:p>
          <a:p>
            <a:pPr marL="914400" lvl="2" indent="0">
              <a:buNone/>
            </a:pPr>
            <a:endParaRPr lang="en-US" sz="7200" dirty="0" smtClean="0"/>
          </a:p>
          <a:p>
            <a:pPr lvl="1"/>
            <a:r>
              <a:rPr lang="en-US" sz="6800" dirty="0"/>
              <a:t>Generator availability issues relating </a:t>
            </a:r>
            <a:r>
              <a:rPr lang="en-US" sz="6800" dirty="0" smtClean="0"/>
              <a:t>to peak </a:t>
            </a:r>
            <a:r>
              <a:rPr lang="en-US" sz="6800" dirty="0"/>
              <a:t>load/high temperature </a:t>
            </a:r>
            <a:r>
              <a:rPr lang="en-US" sz="6800" dirty="0" smtClean="0"/>
              <a:t>conditions and </a:t>
            </a:r>
            <a:r>
              <a:rPr lang="en-US" sz="6800" dirty="0"/>
              <a:t>c</a:t>
            </a:r>
            <a:r>
              <a:rPr lang="en-US" sz="6800" dirty="0" smtClean="0"/>
              <a:t>ommon </a:t>
            </a:r>
            <a:r>
              <a:rPr lang="en-US" sz="6800" dirty="0"/>
              <a:t>mode </a:t>
            </a:r>
            <a:r>
              <a:rPr lang="en-US" sz="6800" dirty="0" smtClean="0"/>
              <a:t>failures</a:t>
            </a:r>
          </a:p>
          <a:p>
            <a:pPr lvl="2"/>
            <a:r>
              <a:rPr lang="en-US" sz="6200" dirty="0" smtClean="0"/>
              <a:t>ISO-NE has looked at these issues in the past and plans to add this back into the project list</a:t>
            </a:r>
            <a:endParaRPr lang="en-US" sz="6200" dirty="0"/>
          </a:p>
          <a:p>
            <a:pPr lvl="1"/>
            <a:endParaRPr lang="en-US" sz="7200" dirty="0" smtClean="0"/>
          </a:p>
          <a:p>
            <a:pPr lvl="1"/>
            <a:r>
              <a:rPr lang="en-US" sz="6800" dirty="0"/>
              <a:t>Intermittent power variability </a:t>
            </a:r>
            <a:r>
              <a:rPr lang="en-US" sz="6800" dirty="0" smtClean="0"/>
              <a:t>concerns</a:t>
            </a:r>
          </a:p>
          <a:p>
            <a:pPr lvl="2"/>
            <a:r>
              <a:rPr lang="en-US" sz="6400" dirty="0" smtClean="0"/>
              <a:t>ISO-NE is addressing BTM PV at this time and may investigate other intermittent resources, if needed</a:t>
            </a:r>
          </a:p>
          <a:p>
            <a:pPr marL="914400" lvl="2" indent="0">
              <a:buNone/>
            </a:pPr>
            <a:endParaRPr lang="en-US" sz="7200" dirty="0" smtClean="0"/>
          </a:p>
          <a:p>
            <a:pPr lvl="1"/>
            <a:r>
              <a:rPr lang="en-US" sz="6800" dirty="0" smtClean="0"/>
              <a:t>Load </a:t>
            </a:r>
            <a:r>
              <a:rPr lang="en-US" sz="6800" dirty="0"/>
              <a:t>forecast </a:t>
            </a:r>
            <a:r>
              <a:rPr lang="en-US" sz="6800" dirty="0" smtClean="0"/>
              <a:t>modeling in light of changing system conditions</a:t>
            </a:r>
            <a:endParaRPr lang="en-US" sz="6800" dirty="0"/>
          </a:p>
          <a:p>
            <a:pPr lvl="2"/>
            <a:r>
              <a:rPr lang="en-US" sz="6400" dirty="0" smtClean="0"/>
              <a:t>This is something ISO-NE plans to study but is uncertain if it will be ready for FCA 14</a:t>
            </a:r>
            <a:endParaRPr lang="en-US" sz="6400" dirty="0"/>
          </a:p>
          <a:p>
            <a:pPr lvl="1"/>
            <a:endParaRPr lang="en-US" sz="5500" dirty="0"/>
          </a:p>
        </p:txBody>
      </p:sp>
    </p:spTree>
    <p:extLst>
      <p:ext uri="{BB962C8B-B14F-4D97-AF65-F5344CB8AC3E}">
        <p14:creationId xmlns:p14="http://schemas.microsoft.com/office/powerpoint/2010/main" val="2234798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44</a:t>
            </a:fld>
            <a:endParaRPr lang="en-US" dirty="0"/>
          </a:p>
        </p:txBody>
      </p:sp>
      <p:sp>
        <p:nvSpPr>
          <p:cNvPr id="3" name="Title 2"/>
          <p:cNvSpPr>
            <a:spLocks noGrp="1"/>
          </p:cNvSpPr>
          <p:nvPr>
            <p:ph type="title"/>
          </p:nvPr>
        </p:nvSpPr>
        <p:spPr>
          <a:xfrm>
            <a:off x="533400" y="-152400"/>
            <a:ext cx="8229600" cy="1143000"/>
          </a:xfrm>
        </p:spPr>
        <p:txBody>
          <a:bodyPr/>
          <a:lstStyle/>
          <a:p>
            <a:r>
              <a:rPr lang="en-US" dirty="0" smtClean="0"/>
              <a:t>ICR Issues and Review Timeline, cont.</a:t>
            </a:r>
            <a:endParaRPr lang="en-US" dirty="0"/>
          </a:p>
        </p:txBody>
      </p:sp>
      <p:sp>
        <p:nvSpPr>
          <p:cNvPr id="4" name="Content Placeholder 3"/>
          <p:cNvSpPr>
            <a:spLocks noGrp="1"/>
          </p:cNvSpPr>
          <p:nvPr>
            <p:ph idx="1"/>
          </p:nvPr>
        </p:nvSpPr>
        <p:spPr>
          <a:xfrm>
            <a:off x="381000" y="914400"/>
            <a:ext cx="8305800" cy="5300050"/>
          </a:xfrm>
        </p:spPr>
        <p:txBody>
          <a:bodyPr>
            <a:normAutofit/>
          </a:bodyPr>
          <a:lstStyle/>
          <a:p>
            <a:r>
              <a:rPr lang="en-US" sz="2100" b="1" dirty="0"/>
              <a:t>Items ISO-NE does </a:t>
            </a:r>
            <a:r>
              <a:rPr lang="en-US" sz="2100" b="1" dirty="0" smtClean="0"/>
              <a:t>not plan to address as part of the ICR Review</a:t>
            </a:r>
            <a:endParaRPr lang="en-US" sz="2100" b="1" dirty="0"/>
          </a:p>
          <a:p>
            <a:pPr lvl="1"/>
            <a:r>
              <a:rPr lang="en-US" sz="2100" dirty="0"/>
              <a:t>Use of 2002 historical load shape in the ICR model</a:t>
            </a:r>
          </a:p>
          <a:p>
            <a:pPr lvl="2"/>
            <a:r>
              <a:rPr lang="en-US" dirty="0"/>
              <a:t>The 2002 load shape has been chosen by NPCC for </a:t>
            </a:r>
            <a:r>
              <a:rPr lang="en-US" dirty="0" smtClean="0"/>
              <a:t>regional </a:t>
            </a:r>
            <a:r>
              <a:rPr lang="en-US" dirty="0"/>
              <a:t>planning studies and is </a:t>
            </a:r>
            <a:r>
              <a:rPr lang="en-US" dirty="0" smtClean="0"/>
              <a:t>revisited annually by NPCC to assure its appropriateness</a:t>
            </a:r>
            <a:endParaRPr lang="en-US" dirty="0"/>
          </a:p>
          <a:p>
            <a:pPr lvl="1"/>
            <a:r>
              <a:rPr lang="en-US" sz="2100" dirty="0"/>
              <a:t>Incorporation of fuel security </a:t>
            </a:r>
            <a:r>
              <a:rPr lang="en-US" sz="2100" dirty="0" smtClean="0"/>
              <a:t>risk </a:t>
            </a:r>
          </a:p>
          <a:p>
            <a:pPr lvl="2"/>
            <a:r>
              <a:rPr lang="en-US" dirty="0" smtClean="0"/>
              <a:t>This </a:t>
            </a:r>
            <a:r>
              <a:rPr lang="en-US" dirty="0"/>
              <a:t>is not </a:t>
            </a:r>
            <a:r>
              <a:rPr lang="en-US" dirty="0" smtClean="0"/>
              <a:t>an ICR </a:t>
            </a:r>
            <a:r>
              <a:rPr lang="en-US" dirty="0"/>
              <a:t>related </a:t>
            </a:r>
            <a:r>
              <a:rPr lang="en-US" dirty="0" smtClean="0"/>
              <a:t>issue and will not be addressed since </a:t>
            </a:r>
            <a:r>
              <a:rPr lang="en-US" dirty="0"/>
              <a:t>ICR determines the amount of capacity </a:t>
            </a:r>
            <a:r>
              <a:rPr lang="en-US" dirty="0" smtClean="0"/>
              <a:t>needed to meet the 1 day in 10 LOLE; if a loss of load event occurs in the winter due to fuel security issues, adding capacity would not necessarily address the problem</a:t>
            </a:r>
            <a:endParaRPr lang="en-US" dirty="0"/>
          </a:p>
          <a:p>
            <a:pPr lvl="1"/>
            <a:r>
              <a:rPr lang="en-US" sz="2100" dirty="0"/>
              <a:t>Tie benefits </a:t>
            </a:r>
            <a:r>
              <a:rPr lang="en-US" sz="2100" dirty="0" smtClean="0"/>
              <a:t>and </a:t>
            </a:r>
            <a:r>
              <a:rPr lang="en-US" sz="2100" dirty="0"/>
              <a:t>the treatment of HQICCs</a:t>
            </a:r>
          </a:p>
          <a:p>
            <a:pPr lvl="2"/>
            <a:r>
              <a:rPr lang="en-US" dirty="0"/>
              <a:t>Deferred </a:t>
            </a:r>
            <a:r>
              <a:rPr lang="en-US" dirty="0" smtClean="0"/>
              <a:t>until ISO-NE has </a:t>
            </a:r>
            <a:r>
              <a:rPr lang="en-US" dirty="0"/>
              <a:t>significant </a:t>
            </a:r>
            <a:r>
              <a:rPr lang="en-US" dirty="0" smtClean="0"/>
              <a:t>Pay for Performance (PFP) </a:t>
            </a:r>
            <a:r>
              <a:rPr lang="en-US" dirty="0"/>
              <a:t>experience</a:t>
            </a:r>
          </a:p>
          <a:p>
            <a:pPr marL="514350" lvl="1" indent="0">
              <a:buNone/>
            </a:pPr>
            <a:endParaRPr lang="en-US" dirty="0"/>
          </a:p>
          <a:p>
            <a:pPr marL="457200" lvl="1" indent="0">
              <a:buNone/>
            </a:pPr>
            <a:endParaRPr lang="en-US" dirty="0">
              <a:solidFill>
                <a:srgbClr val="FF0000"/>
              </a:solidFill>
            </a:endParaRPr>
          </a:p>
        </p:txBody>
      </p:sp>
    </p:spTree>
    <p:extLst>
      <p:ext uri="{BB962C8B-B14F-4D97-AF65-F5344CB8AC3E}">
        <p14:creationId xmlns:p14="http://schemas.microsoft.com/office/powerpoint/2010/main" val="309003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457200" y="1295400"/>
            <a:ext cx="4191000" cy="4843272"/>
          </a:xfrm>
          <a:prstGeom prst="rect">
            <a:avLst/>
          </a:prstGeom>
        </p:spPr>
        <p:txBody>
          <a:bodyPr>
            <a:normAutofit fontScale="40000" lnSpcReduction="20000"/>
          </a:bodyPr>
          <a:lstStyle/>
          <a:p>
            <a:r>
              <a:rPr lang="en-US" sz="3500" dirty="0" smtClean="0"/>
              <a:t>ACE = Area Control Error</a:t>
            </a:r>
          </a:p>
          <a:p>
            <a:r>
              <a:rPr lang="en-US" sz="3500" dirty="0" smtClean="0"/>
              <a:t>AGC = Automatic Generation Control</a:t>
            </a:r>
          </a:p>
          <a:p>
            <a:r>
              <a:rPr lang="en-US" sz="3500" dirty="0" smtClean="0"/>
              <a:t>BAAL = Balancing Authority ACE Limit</a:t>
            </a:r>
          </a:p>
          <a:p>
            <a:r>
              <a:rPr lang="en-US" sz="3500" dirty="0" smtClean="0"/>
              <a:t>BTM </a:t>
            </a:r>
            <a:r>
              <a:rPr lang="en-US" sz="3500" dirty="0"/>
              <a:t>PV = Behind the Meter </a:t>
            </a:r>
            <a:r>
              <a:rPr lang="en-US" sz="3500" dirty="0" smtClean="0"/>
              <a:t>Photovoltaic</a:t>
            </a:r>
          </a:p>
          <a:p>
            <a:r>
              <a:rPr lang="en-US" sz="3500" dirty="0" smtClean="0"/>
              <a:t>CMAACE = Clock Minute Average ACE</a:t>
            </a:r>
          </a:p>
          <a:p>
            <a:r>
              <a:rPr lang="en-US" sz="3500" dirty="0" smtClean="0"/>
              <a:t>CELT = Capacity, Energy, Loads, and Transmission Report</a:t>
            </a:r>
          </a:p>
          <a:p>
            <a:r>
              <a:rPr lang="en-US" sz="3500" dirty="0" smtClean="0"/>
              <a:t>DGFWG = Distributed Generation Forecast Working Group</a:t>
            </a:r>
          </a:p>
          <a:p>
            <a:r>
              <a:rPr lang="en-US" sz="3500" dirty="0" smtClean="0"/>
              <a:t>EFORd = Equivalent Forced Outage Rate - Demand</a:t>
            </a:r>
          </a:p>
          <a:p>
            <a:r>
              <a:rPr lang="en-US" sz="3500" dirty="0" smtClean="0"/>
              <a:t>FCA = Forward Capacity Auction</a:t>
            </a:r>
          </a:p>
          <a:p>
            <a:r>
              <a:rPr lang="en-US" sz="3500" dirty="0" smtClean="0"/>
              <a:t>GADS </a:t>
            </a:r>
            <a:r>
              <a:rPr lang="en-US" sz="3500" dirty="0"/>
              <a:t>= Generator Availability Database </a:t>
            </a:r>
            <a:r>
              <a:rPr lang="en-US" sz="3500" dirty="0" smtClean="0"/>
              <a:t>System</a:t>
            </a:r>
          </a:p>
          <a:p>
            <a:r>
              <a:rPr lang="en-US" sz="3500" dirty="0" smtClean="0"/>
              <a:t>GE MARS = General Electric Multi-Area Reliability Simulation Program</a:t>
            </a:r>
          </a:p>
          <a:p>
            <a:r>
              <a:rPr lang="en-US" sz="3500" dirty="0" smtClean="0"/>
              <a:t>ICR = Installed Capacity Requirement</a:t>
            </a:r>
          </a:p>
          <a:p>
            <a:r>
              <a:rPr lang="en-US" sz="3500" dirty="0" smtClean="0"/>
              <a:t>LOLE = Loss of Load Expectation</a:t>
            </a:r>
          </a:p>
          <a:p>
            <a:endParaRPr lang="en-US" dirty="0" smtClean="0"/>
          </a:p>
        </p:txBody>
      </p:sp>
      <p:sp>
        <p:nvSpPr>
          <p:cNvPr id="4" name="Content Placeholder 3"/>
          <p:cNvSpPr>
            <a:spLocks noGrp="1"/>
          </p:cNvSpPr>
          <p:nvPr>
            <p:ph sz="half" idx="2"/>
          </p:nvPr>
        </p:nvSpPr>
        <p:spPr>
          <a:xfrm>
            <a:off x="4648200" y="1295400"/>
            <a:ext cx="4038600" cy="4876800"/>
          </a:xfrm>
        </p:spPr>
        <p:txBody>
          <a:bodyPr>
            <a:normAutofit lnSpcReduction="10000"/>
          </a:bodyPr>
          <a:lstStyle/>
          <a:p>
            <a:r>
              <a:rPr lang="en-US" sz="1400" dirty="0"/>
              <a:t>LRA = Local Resource Adequacy </a:t>
            </a:r>
            <a:r>
              <a:rPr lang="en-US" sz="1400" dirty="0" smtClean="0"/>
              <a:t>Requirement</a:t>
            </a:r>
          </a:p>
          <a:p>
            <a:r>
              <a:rPr lang="en-US" sz="1400" dirty="0" smtClean="0"/>
              <a:t>LSR </a:t>
            </a:r>
            <a:r>
              <a:rPr lang="en-US" sz="1400" dirty="0"/>
              <a:t>= Local Sourcing </a:t>
            </a:r>
            <a:r>
              <a:rPr lang="en-US" sz="1400" dirty="0" smtClean="0"/>
              <a:t>Requirement</a:t>
            </a:r>
          </a:p>
          <a:p>
            <a:r>
              <a:rPr lang="en-US" sz="1400" dirty="0" smtClean="0"/>
              <a:t>MC = Markets Committee</a:t>
            </a:r>
          </a:p>
          <a:p>
            <a:r>
              <a:rPr lang="en-US" sz="1400" dirty="0" smtClean="0"/>
              <a:t>MRI </a:t>
            </a:r>
            <a:r>
              <a:rPr lang="en-US" sz="1400" dirty="0"/>
              <a:t>= Marginal Reliability </a:t>
            </a:r>
            <a:r>
              <a:rPr lang="en-US" sz="1400" dirty="0" smtClean="0"/>
              <a:t>Impact</a:t>
            </a:r>
          </a:p>
          <a:p>
            <a:r>
              <a:rPr lang="en-US" sz="1400" dirty="0" smtClean="0"/>
              <a:t>NERC </a:t>
            </a:r>
            <a:r>
              <a:rPr lang="en-US" sz="1400" dirty="0"/>
              <a:t>= North America Electric Reliability </a:t>
            </a:r>
            <a:r>
              <a:rPr lang="en-US" sz="1400" dirty="0" smtClean="0"/>
              <a:t>Corporation</a:t>
            </a:r>
          </a:p>
          <a:p>
            <a:r>
              <a:rPr lang="en-US" sz="1400" dirty="0" smtClean="0"/>
              <a:t>NPCC </a:t>
            </a:r>
            <a:r>
              <a:rPr lang="en-US" sz="1400" dirty="0"/>
              <a:t>= Northeast Power Coordinating </a:t>
            </a:r>
            <a:r>
              <a:rPr lang="en-US" sz="1400" dirty="0" smtClean="0"/>
              <a:t>Council</a:t>
            </a:r>
          </a:p>
          <a:p>
            <a:r>
              <a:rPr lang="en-US" sz="1400" dirty="0" smtClean="0"/>
              <a:t>NREL </a:t>
            </a:r>
            <a:r>
              <a:rPr lang="en-US" sz="1400" dirty="0"/>
              <a:t>= National Renewable Energy Laboratory</a:t>
            </a:r>
          </a:p>
          <a:p>
            <a:r>
              <a:rPr lang="en-US" sz="1400" dirty="0"/>
              <a:t>PDR = passive demand </a:t>
            </a:r>
            <a:r>
              <a:rPr lang="en-US" sz="1400" dirty="0" smtClean="0"/>
              <a:t>resources</a:t>
            </a:r>
            <a:endParaRPr lang="en-US" sz="1400" dirty="0"/>
          </a:p>
          <a:p>
            <a:r>
              <a:rPr lang="en-US" sz="1400" dirty="0" smtClean="0"/>
              <a:t>PFP = Pay for Performance</a:t>
            </a:r>
          </a:p>
          <a:p>
            <a:r>
              <a:rPr lang="en-US" sz="1400" dirty="0" smtClean="0"/>
              <a:t>PRD = Price Responsive Demand resources</a:t>
            </a:r>
          </a:p>
          <a:p>
            <a:r>
              <a:rPr lang="en-US" sz="1400" dirty="0" smtClean="0"/>
              <a:t>PSPC = Power Supply Planning Committee</a:t>
            </a:r>
          </a:p>
          <a:p>
            <a:r>
              <a:rPr lang="en-US" sz="1400" dirty="0" smtClean="0"/>
              <a:t>RAACE = Rolling Average ACE</a:t>
            </a:r>
          </a:p>
          <a:p>
            <a:r>
              <a:rPr lang="en-US" sz="1400" dirty="0" smtClean="0"/>
              <a:t>TSA = Transmission Security Analysis Requirement</a:t>
            </a:r>
            <a:endParaRPr lang="en-US" sz="1400" dirty="0"/>
          </a:p>
        </p:txBody>
      </p:sp>
      <p:sp>
        <p:nvSpPr>
          <p:cNvPr id="5" name="Slide Number Placeholder 3"/>
          <p:cNvSpPr>
            <a:spLocks noGrp="1"/>
          </p:cNvSpPr>
          <p:nvPr>
            <p:ph type="sldNum" sz="quarter" idx="10"/>
          </p:nvPr>
        </p:nvSpPr>
        <p:spPr>
          <a:prstGeom prst="rect">
            <a:avLst/>
          </a:prstGeom>
        </p:spPr>
        <p:txBody>
          <a:bodyPr/>
          <a:lstStyle/>
          <a:p>
            <a:fld id="{10C7F894-2A36-495D-AB7C-1055F7AC0F9D}" type="slidenum">
              <a:rPr lang="en-US" sz="1400" smtClean="0">
                <a:solidFill>
                  <a:srgbClr val="000000"/>
                </a:solidFill>
              </a:rPr>
              <a:pPr/>
              <a:t>45</a:t>
            </a:fld>
            <a:endParaRPr lang="en-US" sz="1400" dirty="0">
              <a:solidFill>
                <a:srgbClr val="000000"/>
              </a:solidFill>
            </a:endParaRPr>
          </a:p>
        </p:txBody>
      </p:sp>
      <p:sp>
        <p:nvSpPr>
          <p:cNvPr id="2" name="Title 1"/>
          <p:cNvSpPr>
            <a:spLocks noGrp="1"/>
          </p:cNvSpPr>
          <p:nvPr>
            <p:ph type="title"/>
          </p:nvPr>
        </p:nvSpPr>
        <p:spPr/>
        <p:txBody>
          <a:bodyPr/>
          <a:lstStyle/>
          <a:p>
            <a:r>
              <a:rPr lang="en-US" dirty="0" smtClean="0"/>
              <a:t>Acronyms Used in this Presentation</a:t>
            </a:r>
            <a:endParaRPr lang="en-US" dirty="0"/>
          </a:p>
        </p:txBody>
      </p:sp>
    </p:spTree>
    <p:extLst>
      <p:ext uri="{BB962C8B-B14F-4D97-AF65-F5344CB8AC3E}">
        <p14:creationId xmlns:p14="http://schemas.microsoft.com/office/powerpoint/2010/main" val="654646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7"/>
          <p:cNvSpPr>
            <a:spLocks noGrp="1"/>
          </p:cNvSpPr>
          <p:nvPr>
            <p:ph type="body" sz="quarter" idx="17"/>
          </p:nvPr>
        </p:nvSpPr>
        <p:spPr>
          <a:xfrm>
            <a:off x="1066800" y="48006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r>
              <a:rPr lang="en-US" dirty="0"/>
              <a:t>Robert </a:t>
            </a:r>
            <a:r>
              <a:rPr lang="en-US" dirty="0" smtClean="0"/>
              <a:t>Ethier</a:t>
            </a:r>
            <a:endParaRPr lang="en-US" dirty="0"/>
          </a:p>
        </p:txBody>
      </p:sp>
      <p:sp>
        <p:nvSpPr>
          <p:cNvPr id="8" name="Text Placeholder 27"/>
          <p:cNvSpPr>
            <a:spLocks noGrp="1"/>
          </p:cNvSpPr>
          <p:nvPr>
            <p:ph type="body" sz="quarter" idx="18"/>
          </p:nvPr>
        </p:nvSpPr>
        <p:spPr>
          <a:xfrm>
            <a:off x="1066800" y="52578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a:t>(413) 540-4412 | RETHIER@iso-ne.com</a:t>
            </a:r>
          </a:p>
        </p:txBody>
      </p:sp>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46</a:t>
            </a:fld>
            <a:endParaRPr lang="en-US" sz="1400" dirty="0">
              <a:solidFill>
                <a:srgbClr val="000000"/>
              </a:solidFill>
            </a:endParaRPr>
          </a:p>
        </p:txBody>
      </p:sp>
    </p:spTree>
    <p:extLst>
      <p:ext uri="{BB962C8B-B14F-4D97-AF65-F5344CB8AC3E}">
        <p14:creationId xmlns:p14="http://schemas.microsoft.com/office/powerpoint/2010/main" val="297790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5</a:t>
            </a:fld>
            <a:endParaRPr lang="en-US" dirty="0"/>
          </a:p>
        </p:txBody>
      </p:sp>
      <p:sp>
        <p:nvSpPr>
          <p:cNvPr id="3" name="Text Placeholder 2"/>
          <p:cNvSpPr>
            <a:spLocks noGrp="1"/>
          </p:cNvSpPr>
          <p:nvPr>
            <p:ph type="body" idx="1"/>
          </p:nvPr>
        </p:nvSpPr>
        <p:spPr>
          <a:xfrm>
            <a:off x="838200" y="2819400"/>
            <a:ext cx="8001000" cy="2185987"/>
          </a:xfrm>
        </p:spPr>
        <p:txBody>
          <a:bodyPr>
            <a:normAutofit/>
          </a:bodyPr>
          <a:lstStyle/>
          <a:p>
            <a:pPr algn="ctr"/>
            <a:r>
              <a:rPr lang="en-US" sz="3200" b="1" i="0" dirty="0" smtClean="0">
                <a:solidFill>
                  <a:schemeClr val="accent1"/>
                </a:solidFill>
              </a:rPr>
              <a:t>Review of Minimum Operating Reserve Assumption</a:t>
            </a:r>
            <a:endParaRPr lang="en-US" sz="3200" b="1" i="0" dirty="0">
              <a:solidFill>
                <a:schemeClr val="accent1"/>
              </a:solidFill>
            </a:endParaRPr>
          </a:p>
        </p:txBody>
      </p:sp>
    </p:spTree>
    <p:extLst>
      <p:ext uri="{BB962C8B-B14F-4D97-AF65-F5344CB8AC3E}">
        <p14:creationId xmlns:p14="http://schemas.microsoft.com/office/powerpoint/2010/main" val="269520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noAutofit/>
          </a:bodyPr>
          <a:lstStyle/>
          <a:p>
            <a:pPr lvl="1"/>
            <a:r>
              <a:rPr lang="en-US" sz="3200" b="1" kern="1200" dirty="0" smtClean="0">
                <a:solidFill>
                  <a:srgbClr val="000000"/>
                </a:solidFill>
                <a:latin typeface="+mj-lt"/>
                <a:ea typeface="+mj-ea"/>
                <a:cs typeface="+mj-cs"/>
              </a:rPr>
              <a:t>Review of the Minimum Operating </a:t>
            </a:r>
            <a:r>
              <a:rPr lang="en-US" sz="3200" b="1" kern="1200" dirty="0">
                <a:solidFill>
                  <a:srgbClr val="000000"/>
                </a:solidFill>
                <a:latin typeface="+mj-lt"/>
                <a:ea typeface="+mj-ea"/>
                <a:cs typeface="+mj-cs"/>
              </a:rPr>
              <a:t>Reserve </a:t>
            </a:r>
            <a:r>
              <a:rPr lang="en-US" sz="3200" b="1" kern="1200" dirty="0" smtClean="0">
                <a:solidFill>
                  <a:srgbClr val="000000"/>
                </a:solidFill>
                <a:latin typeface="+mj-lt"/>
                <a:ea typeface="+mj-ea"/>
                <a:cs typeface="+mj-cs"/>
              </a:rPr>
              <a:t>Assumption</a:t>
            </a:r>
            <a:endParaRPr lang="en-US" sz="3200" b="1" kern="1200" dirty="0">
              <a:solidFill>
                <a:srgbClr val="000000"/>
              </a:solidFill>
              <a:latin typeface="+mj-lt"/>
              <a:ea typeface="+mj-ea"/>
              <a:cs typeface="+mj-cs"/>
            </a:endParaRPr>
          </a:p>
        </p:txBody>
      </p:sp>
      <p:sp>
        <p:nvSpPr>
          <p:cNvPr id="10" name="Text Placeholder 2"/>
          <p:cNvSpPr>
            <a:spLocks noGrp="1"/>
          </p:cNvSpPr>
          <p:nvPr>
            <p:ph idx="1"/>
          </p:nvPr>
        </p:nvSpPr>
        <p:spPr>
          <a:xfrm>
            <a:off x="533400" y="1295400"/>
            <a:ext cx="8305800" cy="4876800"/>
          </a:xfrm>
          <a:prstGeom prst="rect">
            <a:avLst/>
          </a:prstGeom>
        </p:spPr>
        <p:txBody>
          <a:bodyPr>
            <a:normAutofit fontScale="85000" lnSpcReduction="20000"/>
          </a:bodyPr>
          <a:lstStyle/>
          <a:p>
            <a:r>
              <a:rPr lang="en-US" dirty="0" smtClean="0"/>
              <a:t>Historically, the ICR calculation has assumed a minimum level of operating reserve of 200 MW system-wide</a:t>
            </a:r>
          </a:p>
          <a:p>
            <a:pPr lvl="1"/>
            <a:r>
              <a:rPr lang="en-US" dirty="0" smtClean="0"/>
              <a:t>This level was established in 1980 with a different resource mix </a:t>
            </a:r>
          </a:p>
          <a:p>
            <a:pPr lvl="1"/>
            <a:r>
              <a:rPr lang="en-US" dirty="0" smtClean="0"/>
              <a:t>At that time there were more synchronous machines capable of fast response</a:t>
            </a:r>
            <a:endParaRPr lang="en-US" dirty="0"/>
          </a:p>
          <a:p>
            <a:pPr lvl="1"/>
            <a:r>
              <a:rPr lang="en-US" dirty="0" smtClean="0"/>
              <a:t>Also did not have the limited energy variable resources now on the system</a:t>
            </a:r>
            <a:endParaRPr lang="en-US" dirty="0"/>
          </a:p>
          <a:p>
            <a:r>
              <a:rPr lang="en-US" dirty="0" smtClean="0"/>
              <a:t>This assumes that during peak load conditions, under extremely tight capacity situations, ISO-NE System Operations will maintain a minimum level of 200 MW of operating reserves for transmission system protection, prior to invoking manual load shedding procedures</a:t>
            </a:r>
          </a:p>
          <a:p>
            <a:r>
              <a:rPr lang="en-US" dirty="0" smtClean="0"/>
              <a:t>This assumption was previously discussed at the Reliability Committee (RC) in 2010 as part of the review of the tie benefits methodology*</a:t>
            </a:r>
          </a:p>
          <a:p>
            <a:pPr lvl="1"/>
            <a:r>
              <a:rPr lang="en-US" dirty="0" smtClean="0"/>
              <a:t>Members of the PSPC asked ISO-NE to review this assumption during the stakeholder discussions of ICR for FCA 12</a:t>
            </a:r>
          </a:p>
          <a:p>
            <a:r>
              <a:rPr lang="en-US" dirty="0" smtClean="0"/>
              <a:t>In light of changing system conditions this assumption is too low and is no longer appropriate</a:t>
            </a:r>
          </a:p>
          <a:p>
            <a:pPr lvl="1"/>
            <a:endParaRPr lang="en-US" dirty="0" smtClean="0">
              <a:solidFill>
                <a:srgbClr val="FF0000"/>
              </a:solidFill>
              <a:hlinkClick r:id=""/>
            </a:endParaRPr>
          </a:p>
          <a:p>
            <a:pPr marL="457200" lvl="1" indent="0">
              <a:buNone/>
            </a:pPr>
            <a:r>
              <a:rPr lang="en-US" dirty="0" smtClean="0">
                <a:solidFill>
                  <a:srgbClr val="FF0000"/>
                </a:solidFill>
                <a:hlinkClick r:id=""/>
              </a:rPr>
              <a:t>*</a:t>
            </a:r>
            <a:r>
              <a:rPr lang="en-US" sz="1300" dirty="0" smtClean="0">
                <a:solidFill>
                  <a:srgbClr val="FF0000"/>
                </a:solidFill>
                <a:hlinkClick r:id="rId3"/>
              </a:rPr>
              <a:t>https://www.iso-ne.com/static-assets/documents/committees/comm_wkgrps/relblty_comm/relblty/mtrls/2010/aug252010/a2_iso_ne_tie_benefits_operational.ppt</a:t>
            </a:r>
            <a:endParaRPr lang="en-US" sz="1300" dirty="0" smtClean="0">
              <a:solidFill>
                <a:srgbClr val="FF0000"/>
              </a:solidFill>
            </a:endParaRPr>
          </a:p>
        </p:txBody>
      </p:sp>
      <p:sp>
        <p:nvSpPr>
          <p:cNvPr id="9" name="Rectangle 8"/>
          <p:cNvSpPr/>
          <p:nvPr/>
        </p:nvSpPr>
        <p:spPr>
          <a:xfrm>
            <a:off x="533400" y="2286000"/>
            <a:ext cx="8077200" cy="923330"/>
          </a:xfrm>
          <a:prstGeom prst="rect">
            <a:avLst/>
          </a:prstGeom>
        </p:spPr>
        <p:txBody>
          <a:bodyPr wrap="square">
            <a:spAutoFit/>
          </a:bodyPr>
          <a:lstStyle/>
          <a:p>
            <a:endParaRPr lang="en-US" dirty="0" smtClean="0"/>
          </a:p>
          <a:p>
            <a:endParaRPr lang="en-US" dirty="0" smtClean="0"/>
          </a:p>
          <a:p>
            <a:endParaRPr lang="en-US" dirty="0"/>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65429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noAutofit/>
          </a:bodyPr>
          <a:lstStyle/>
          <a:p>
            <a:pPr lvl="1"/>
            <a:r>
              <a:rPr lang="en-US" sz="3200" b="1" kern="1200" dirty="0" smtClean="0">
                <a:solidFill>
                  <a:srgbClr val="000000"/>
                </a:solidFill>
                <a:latin typeface="+mj-lt"/>
                <a:ea typeface="+mj-ea"/>
                <a:cs typeface="+mj-cs"/>
              </a:rPr>
              <a:t>Review of the Minimum Operating </a:t>
            </a:r>
            <a:r>
              <a:rPr lang="en-US" sz="3200" b="1" kern="1200" dirty="0">
                <a:solidFill>
                  <a:srgbClr val="000000"/>
                </a:solidFill>
                <a:latin typeface="+mj-lt"/>
                <a:ea typeface="+mj-ea"/>
                <a:cs typeface="+mj-cs"/>
              </a:rPr>
              <a:t>Reserve </a:t>
            </a:r>
            <a:r>
              <a:rPr lang="en-US" sz="3200" b="1" kern="1200" dirty="0" smtClean="0">
                <a:solidFill>
                  <a:srgbClr val="000000"/>
                </a:solidFill>
                <a:latin typeface="+mj-lt"/>
                <a:ea typeface="+mj-ea"/>
                <a:cs typeface="+mj-cs"/>
              </a:rPr>
              <a:t>Assumption, cont.</a:t>
            </a:r>
            <a:endParaRPr lang="en-US" sz="3200" b="1" kern="1200" dirty="0">
              <a:solidFill>
                <a:srgbClr val="000000"/>
              </a:solidFill>
              <a:latin typeface="+mj-lt"/>
              <a:ea typeface="+mj-ea"/>
              <a:cs typeface="+mj-cs"/>
            </a:endParaRPr>
          </a:p>
        </p:txBody>
      </p:sp>
      <p:sp>
        <p:nvSpPr>
          <p:cNvPr id="10" name="Text Placeholder 2"/>
          <p:cNvSpPr>
            <a:spLocks noGrp="1"/>
          </p:cNvSpPr>
          <p:nvPr>
            <p:ph idx="1"/>
          </p:nvPr>
        </p:nvSpPr>
        <p:spPr>
          <a:xfrm>
            <a:off x="533400" y="1295400"/>
            <a:ext cx="8229600" cy="4876800"/>
          </a:xfrm>
          <a:prstGeom prst="rect">
            <a:avLst/>
          </a:prstGeom>
        </p:spPr>
        <p:txBody>
          <a:bodyPr>
            <a:normAutofit/>
          </a:bodyPr>
          <a:lstStyle/>
          <a:p>
            <a:r>
              <a:rPr lang="en-US" dirty="0" smtClean="0"/>
              <a:t>NERC </a:t>
            </a:r>
            <a:r>
              <a:rPr lang="en-US" dirty="0"/>
              <a:t>R</a:t>
            </a:r>
            <a:r>
              <a:rPr lang="en-US" dirty="0" smtClean="0"/>
              <a:t>eliability Standards have evolved over time</a:t>
            </a:r>
          </a:p>
          <a:p>
            <a:r>
              <a:rPr lang="en-US" dirty="0" smtClean="0"/>
              <a:t>NPCC Requirements have evolved over time</a:t>
            </a:r>
          </a:p>
          <a:p>
            <a:r>
              <a:rPr lang="en-US" dirty="0" smtClean="0"/>
              <a:t>Concern about the declining frequency response on the Eastern Interconnection</a:t>
            </a:r>
          </a:p>
          <a:p>
            <a:r>
              <a:rPr lang="en-US" dirty="0" smtClean="0"/>
              <a:t>A review of current requirements and potential operating conditions suggests that 200 MW of reserves would be inadequate in actual operations</a:t>
            </a:r>
          </a:p>
        </p:txBody>
      </p:sp>
      <p:sp>
        <p:nvSpPr>
          <p:cNvPr id="9" name="Rectangle 8"/>
          <p:cNvSpPr/>
          <p:nvPr/>
        </p:nvSpPr>
        <p:spPr>
          <a:xfrm>
            <a:off x="533400" y="2286000"/>
            <a:ext cx="8077200" cy="923330"/>
          </a:xfrm>
          <a:prstGeom prst="rect">
            <a:avLst/>
          </a:prstGeom>
        </p:spPr>
        <p:txBody>
          <a:bodyPr wrap="square">
            <a:spAutoFit/>
          </a:bodyPr>
          <a:lstStyle/>
          <a:p>
            <a:endParaRPr lang="en-US" dirty="0" smtClean="0"/>
          </a:p>
          <a:p>
            <a:endParaRPr lang="en-US" dirty="0" smtClean="0"/>
          </a:p>
          <a:p>
            <a:endParaRPr lang="en-US" dirty="0"/>
          </a:p>
        </p:txBody>
      </p:sp>
      <p:sp>
        <p:nvSpPr>
          <p:cNvPr id="6" name="Slide Number Placeholder 3"/>
          <p:cNvSpPr>
            <a:spLocks noGrp="1"/>
          </p:cNvSpPr>
          <p:nvPr>
            <p:ph type="sldNum" sz="quarter" idx="12"/>
          </p:nvPr>
        </p:nvSpPr>
        <p:spPr>
          <a:xfrm>
            <a:off x="8534400" y="6365882"/>
            <a:ext cx="381000" cy="263518"/>
          </a:xfrm>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159667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8</a:t>
            </a:fld>
            <a:endParaRPr lang="en-US" dirty="0"/>
          </a:p>
        </p:txBody>
      </p:sp>
      <p:sp>
        <p:nvSpPr>
          <p:cNvPr id="5" name="Title 4"/>
          <p:cNvSpPr>
            <a:spLocks noGrp="1"/>
          </p:cNvSpPr>
          <p:nvPr>
            <p:ph type="title"/>
          </p:nvPr>
        </p:nvSpPr>
        <p:spPr/>
        <p:txBody>
          <a:bodyPr/>
          <a:lstStyle/>
          <a:p>
            <a:r>
              <a:rPr lang="en-US" dirty="0" smtClean="0"/>
              <a:t>NERC Reliability Standards</a:t>
            </a:r>
            <a:endParaRPr lang="en-US" dirty="0"/>
          </a:p>
        </p:txBody>
      </p:sp>
      <p:sp>
        <p:nvSpPr>
          <p:cNvPr id="6" name="Content Placeholder 5"/>
          <p:cNvSpPr>
            <a:spLocks noGrp="1"/>
          </p:cNvSpPr>
          <p:nvPr>
            <p:ph idx="1"/>
          </p:nvPr>
        </p:nvSpPr>
        <p:spPr/>
        <p:txBody>
          <a:bodyPr>
            <a:normAutofit/>
          </a:bodyPr>
          <a:lstStyle/>
          <a:p>
            <a:r>
              <a:rPr lang="en-US" dirty="0"/>
              <a:t>BAL-001-2 – Real Power Balancing Control </a:t>
            </a:r>
            <a:r>
              <a:rPr lang="en-US" dirty="0" smtClean="0"/>
              <a:t>Performance</a:t>
            </a:r>
          </a:p>
          <a:p>
            <a:pPr lvl="1"/>
            <a:r>
              <a:rPr lang="en-US" dirty="0" smtClean="0"/>
              <a:t>To control </a:t>
            </a:r>
            <a:r>
              <a:rPr lang="en-US" dirty="0"/>
              <a:t>Interconnection frequency within defined </a:t>
            </a:r>
            <a:r>
              <a:rPr lang="en-US" dirty="0" smtClean="0"/>
              <a:t>limits</a:t>
            </a:r>
          </a:p>
          <a:p>
            <a:pPr lvl="2"/>
            <a:r>
              <a:rPr lang="en-US" dirty="0" smtClean="0"/>
              <a:t>Frequency &amp; </a:t>
            </a:r>
            <a:r>
              <a:rPr lang="en-US" dirty="0"/>
              <a:t>e</a:t>
            </a:r>
            <a:r>
              <a:rPr lang="en-US" dirty="0" smtClean="0"/>
              <a:t>xternal tie-line regulation</a:t>
            </a:r>
          </a:p>
          <a:p>
            <a:r>
              <a:rPr lang="en-US" dirty="0" smtClean="0"/>
              <a:t>BAL-002-2 </a:t>
            </a:r>
            <a:r>
              <a:rPr lang="en-US" dirty="0"/>
              <a:t>– Disturbance Control Standard – Contingency Reserve for Recovery from </a:t>
            </a:r>
            <a:r>
              <a:rPr lang="en-US" dirty="0" smtClean="0"/>
              <a:t>a Balancing </a:t>
            </a:r>
            <a:r>
              <a:rPr lang="en-US" dirty="0"/>
              <a:t>Contingency </a:t>
            </a:r>
            <a:r>
              <a:rPr lang="en-US" dirty="0" smtClean="0"/>
              <a:t>Event</a:t>
            </a:r>
          </a:p>
          <a:p>
            <a:pPr lvl="1"/>
            <a:r>
              <a:rPr lang="en-US" dirty="0" smtClean="0"/>
              <a:t>Ensure </a:t>
            </a:r>
            <a:r>
              <a:rPr lang="en-US" dirty="0"/>
              <a:t>the Balancing Authority </a:t>
            </a:r>
            <a:r>
              <a:rPr lang="en-US" dirty="0" smtClean="0"/>
              <a:t>balances </a:t>
            </a:r>
            <a:r>
              <a:rPr lang="en-US" dirty="0"/>
              <a:t>resources and demand and returns the </a:t>
            </a:r>
            <a:r>
              <a:rPr lang="en-US" dirty="0" smtClean="0"/>
              <a:t>Control Error </a:t>
            </a:r>
            <a:r>
              <a:rPr lang="en-US" dirty="0"/>
              <a:t>to defined values </a:t>
            </a:r>
            <a:r>
              <a:rPr lang="en-US" dirty="0" smtClean="0"/>
              <a:t>following </a:t>
            </a:r>
            <a:r>
              <a:rPr lang="en-US" dirty="0"/>
              <a:t>a </a:t>
            </a:r>
            <a:r>
              <a:rPr lang="en-US" dirty="0" smtClean="0"/>
              <a:t>Contingency</a:t>
            </a:r>
          </a:p>
          <a:p>
            <a:pPr lvl="2"/>
            <a:r>
              <a:rPr lang="en-US" dirty="0" smtClean="0"/>
              <a:t>Measures the ability to activate operating reserves</a:t>
            </a:r>
          </a:p>
        </p:txBody>
      </p:sp>
    </p:spTree>
    <p:extLst>
      <p:ext uri="{BB962C8B-B14F-4D97-AF65-F5344CB8AC3E}">
        <p14:creationId xmlns:p14="http://schemas.microsoft.com/office/powerpoint/2010/main" val="204914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9</a:t>
            </a:fld>
            <a:endParaRPr lang="en-US" dirty="0"/>
          </a:p>
        </p:txBody>
      </p:sp>
      <p:sp>
        <p:nvSpPr>
          <p:cNvPr id="5" name="Title 1"/>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altLang="en-US" dirty="0" smtClean="0"/>
              <a:t>NERC Control Performance BAAL Limits</a:t>
            </a:r>
          </a:p>
        </p:txBody>
      </p:sp>
      <p:sp>
        <p:nvSpPr>
          <p:cNvPr id="8" name="TextBox 7"/>
          <p:cNvSpPr txBox="1"/>
          <p:nvPr/>
        </p:nvSpPr>
        <p:spPr>
          <a:xfrm>
            <a:off x="685800" y="5410200"/>
            <a:ext cx="7391400" cy="369332"/>
          </a:xfrm>
          <a:prstGeom prst="rect">
            <a:avLst/>
          </a:prstGeom>
          <a:noFill/>
        </p:spPr>
        <p:txBody>
          <a:bodyPr wrap="square" rtlCol="0">
            <a:spAutoFit/>
          </a:bodyPr>
          <a:lstStyle/>
          <a:p>
            <a:endParaRPr lang="en-US" dirty="0"/>
          </a:p>
        </p:txBody>
      </p:sp>
      <p:pic>
        <p:nvPicPr>
          <p:cNvPr id="9" name="Snagit_PPT244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17663" y="914400"/>
            <a:ext cx="5621337" cy="4646658"/>
          </a:xfrm>
          <a:prstGeom prst="rect">
            <a:avLst/>
          </a:prstGeom>
        </p:spPr>
      </p:pic>
      <p:sp>
        <p:nvSpPr>
          <p:cNvPr id="10" name="TextBox 9"/>
          <p:cNvSpPr txBox="1"/>
          <p:nvPr/>
        </p:nvSpPr>
        <p:spPr>
          <a:xfrm>
            <a:off x="685800" y="5594866"/>
            <a:ext cx="7086600" cy="646331"/>
          </a:xfrm>
          <a:prstGeom prst="rect">
            <a:avLst/>
          </a:prstGeom>
          <a:noFill/>
        </p:spPr>
        <p:txBody>
          <a:bodyPr wrap="square" rtlCol="0">
            <a:spAutoFit/>
          </a:bodyPr>
          <a:lstStyle/>
          <a:p>
            <a:r>
              <a:rPr lang="en-US" dirty="0" smtClean="0">
                <a:solidFill>
                  <a:srgbClr val="000000"/>
                </a:solidFill>
              </a:rPr>
              <a:t>Essentially must regulate the system so that a Balancing Authority’s ACE is not pushing when frequency is high or dragging when frequency is low</a:t>
            </a:r>
            <a:endParaRPr lang="en-US" dirty="0">
              <a:solidFill>
                <a:srgbClr val="000000"/>
              </a:solidFill>
            </a:endParaRPr>
          </a:p>
        </p:txBody>
      </p:sp>
    </p:spTree>
    <p:extLst>
      <p:ext uri="{BB962C8B-B14F-4D97-AF65-F5344CB8AC3E}">
        <p14:creationId xmlns:p14="http://schemas.microsoft.com/office/powerpoint/2010/main" val="2465722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_AMO_UNIQUEIDENTIFIER" val="Empty"/>
  <p:tag name="_AMO_REPORTCONTROLSVISIBLE" val="Empty"/>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 - NEPOOL Technical Committees">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4617</Words>
  <Application>Microsoft Office PowerPoint</Application>
  <PresentationFormat>On-screen Show (4:3)</PresentationFormat>
  <Paragraphs>445</Paragraphs>
  <Slides>46</Slides>
  <Notes>19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Presentation - NEPOOL Technical Committees</vt:lpstr>
      <vt:lpstr>PowerPoint Presentation</vt:lpstr>
      <vt:lpstr>PowerPoint Presentation</vt:lpstr>
      <vt:lpstr>Background</vt:lpstr>
      <vt:lpstr>Project Scope</vt:lpstr>
      <vt:lpstr>PowerPoint Presentation</vt:lpstr>
      <vt:lpstr>Review of the Minimum Operating Reserve Assumption</vt:lpstr>
      <vt:lpstr>Review of the Minimum Operating Reserve Assumption, cont.</vt:lpstr>
      <vt:lpstr>NERC Reliability Standards</vt:lpstr>
      <vt:lpstr>PowerPoint Presentation</vt:lpstr>
      <vt:lpstr>NPCC Reserve Requirements</vt:lpstr>
      <vt:lpstr>NPCC – Synchronized Reserves</vt:lpstr>
      <vt:lpstr>Frequency Response &amp; Control</vt:lpstr>
      <vt:lpstr>Ten-Minute Spinning Reserves &amp; AGC</vt:lpstr>
      <vt:lpstr>Minimum ICR Operating Reserve Assumption</vt:lpstr>
      <vt:lpstr>PowerPoint Presentation</vt:lpstr>
      <vt:lpstr>Review of the Voltage Reduction Assumption</vt:lpstr>
      <vt:lpstr>Voltage Reduction</vt:lpstr>
      <vt:lpstr>Voltage Reduction, cont.</vt:lpstr>
      <vt:lpstr>PowerPoint Presentation</vt:lpstr>
      <vt:lpstr>Review of the 20% Derate Factor on Peaking Generation in the TSA</vt:lpstr>
      <vt:lpstr>Review of the 20% Derate Factor on Peaking Generation in the TSA, cont.</vt:lpstr>
      <vt:lpstr>Review of the 20% Derate Factor on Peaking Generation in the TSA, cont.</vt:lpstr>
      <vt:lpstr>Review of the 20% Derate Factor on Peaking Generation in the TSA, cont.</vt:lpstr>
      <vt:lpstr>2018 Draft Load Forecast Update</vt:lpstr>
      <vt:lpstr>Load Forecast Discussion</vt:lpstr>
      <vt:lpstr>Total U.S. Electricity Sales</vt:lpstr>
      <vt:lpstr>New England Macroeconomic Outlook Moody’s Analytics Forecast (October 2017)</vt:lpstr>
      <vt:lpstr>Draft 2018 Gross Summer Demand Forecast</vt:lpstr>
      <vt:lpstr>Draft 2018 Gross Summer Demand Forecast Observations</vt:lpstr>
      <vt:lpstr> Draft 2018 Gross Summer Demand Forecast New England 50/50 Peak </vt:lpstr>
      <vt:lpstr>BTM PV Forecast &amp; Modeling</vt:lpstr>
      <vt:lpstr>BTM PV Forecast and Modeling Discussion</vt:lpstr>
      <vt:lpstr>Incorporation of PV Panel Degradation</vt:lpstr>
      <vt:lpstr>BTM PV Production Data Heat Map Description</vt:lpstr>
      <vt:lpstr>Additional Validation of BTM PV Simulation Heat Map Comparison of Simulated and Measured Data</vt:lpstr>
      <vt:lpstr>2002 Peak Load and Simulated BTM PV Profiles</vt:lpstr>
      <vt:lpstr>BTM PV Hourly Profile in the ICR Model</vt:lpstr>
      <vt:lpstr>BTM PV Hourly Profile in the ICR Model, cont.</vt:lpstr>
      <vt:lpstr>Proposed Implementation Dates</vt:lpstr>
      <vt:lpstr>Stakeholder Schedule</vt:lpstr>
      <vt:lpstr>PowerPoint Presentation</vt:lpstr>
      <vt:lpstr>Summary of Issues</vt:lpstr>
      <vt:lpstr>ICR Issues and Review Timeline</vt:lpstr>
      <vt:lpstr>ICR Issues and Review Timeline, cont.</vt:lpstr>
      <vt:lpstr>Acronyms Used in this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2018-03-07T16:00:59Z</dcterms:created>
  <dcterms:modified xsi:type="dcterms:W3CDTF">2018-03-07T19:34:45Z</dcterms:modified>
</cp:coreProperties>
</file>