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708" r:id="rId2"/>
  </p:sldMasterIdLst>
  <p:notesMasterIdLst>
    <p:notesMasterId r:id="rId20"/>
  </p:notesMasterIdLst>
  <p:handoutMasterIdLst>
    <p:handoutMasterId r:id="rId21"/>
  </p:handoutMasterIdLst>
  <p:sldIdLst>
    <p:sldId id="263" r:id="rId3"/>
    <p:sldId id="282" r:id="rId4"/>
    <p:sldId id="283" r:id="rId5"/>
    <p:sldId id="294" r:id="rId6"/>
    <p:sldId id="270" r:id="rId7"/>
    <p:sldId id="281" r:id="rId8"/>
    <p:sldId id="271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</p:sldIdLst>
  <p:sldSz cx="9144000" cy="5143500" type="screen16x9"/>
  <p:notesSz cx="7010400" cy="92964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C1F25"/>
    <a:srgbClr val="FBB92F"/>
    <a:srgbClr val="77BD2A"/>
    <a:srgbClr val="62777F"/>
    <a:srgbClr val="6FA943"/>
    <a:srgbClr val="B9D257"/>
    <a:srgbClr val="F68920"/>
    <a:srgbClr val="8555A1"/>
    <a:srgbClr val="1E6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58" autoAdjust="0"/>
    <p:restoredTop sz="89965" autoAdjust="0"/>
  </p:normalViewPr>
  <p:slideViewPr>
    <p:cSldViewPr>
      <p:cViewPr varScale="1">
        <p:scale>
          <a:sx n="92" d="100"/>
          <a:sy n="92" d="100"/>
        </p:scale>
        <p:origin x="-936" y="-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708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7" cy="464981"/>
          </a:xfrm>
          <a:prstGeom prst="rect">
            <a:avLst/>
          </a:prstGeom>
        </p:spPr>
        <p:txBody>
          <a:bodyPr vert="horz" lIns="92114" tIns="46057" rIns="92114" bIns="4605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72" y="0"/>
            <a:ext cx="3037627" cy="464981"/>
          </a:xfrm>
          <a:prstGeom prst="rect">
            <a:avLst/>
          </a:prstGeom>
        </p:spPr>
        <p:txBody>
          <a:bodyPr vert="horz" lIns="92114" tIns="46057" rIns="92114" bIns="46057" rtlCol="0"/>
          <a:lstStyle>
            <a:lvl1pPr algn="r">
              <a:defRPr sz="1300"/>
            </a:lvl1pPr>
          </a:lstStyle>
          <a:p>
            <a:fld id="{F87AAE7F-D37E-4830-9F5E-F36A5F180179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22"/>
            <a:ext cx="3037627" cy="464981"/>
          </a:xfrm>
          <a:prstGeom prst="rect">
            <a:avLst/>
          </a:prstGeom>
        </p:spPr>
        <p:txBody>
          <a:bodyPr vert="horz" lIns="92114" tIns="46057" rIns="92114" bIns="4605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72" y="8829822"/>
            <a:ext cx="3037627" cy="464981"/>
          </a:xfrm>
          <a:prstGeom prst="rect">
            <a:avLst/>
          </a:prstGeom>
        </p:spPr>
        <p:txBody>
          <a:bodyPr vert="horz" lIns="92114" tIns="46057" rIns="92114" bIns="46057" rtlCol="0" anchor="b"/>
          <a:lstStyle>
            <a:lvl1pPr algn="r">
              <a:defRPr sz="1300"/>
            </a:lvl1pPr>
          </a:lstStyle>
          <a:p>
            <a:fld id="{8FE02180-CD27-4473-AA37-00085480B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11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/>
          <a:lstStyle>
            <a:lvl1pPr algn="r">
              <a:defRPr sz="1300"/>
            </a:lvl1pPr>
          </a:lstStyle>
          <a:p>
            <a:fld id="{9EDDEDB6-CD57-44C2-AB19-AC7D3BB8FF8E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3" tIns="46587" rIns="93173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173" tIns="46587" rIns="93173" bIns="4658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 anchor="b"/>
          <a:lstStyle>
            <a:lvl1pPr algn="r">
              <a:defRPr sz="1300"/>
            </a:lvl1pPr>
          </a:lstStyle>
          <a:p>
            <a:fld id="{530677A1-BB48-42A6-9D40-5F3F87EA9D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80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40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48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48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09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926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hyperlink" Target="http://www.iso-ne.com/isoexpress/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12" Type="http://schemas.openxmlformats.org/officeDocument/2006/relationships/image" Target="../media/image12.png"/><Relationship Id="rId2" Type="http://schemas.openxmlformats.org/officeDocument/2006/relationships/hyperlink" Target="http://www.iso-ne.com/about/news-media/tweet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iso-ne.com/about/news-media/iso-to-go" TargetMode="External"/><Relationship Id="rId11" Type="http://schemas.openxmlformats.org/officeDocument/2006/relationships/hyperlink" Target="https://itunes.apple.com/us/app/iso-to-go/id555114876" TargetMode="External"/><Relationship Id="rId5" Type="http://schemas.openxmlformats.org/officeDocument/2006/relationships/image" Target="../media/image8.jpeg"/><Relationship Id="rId10" Type="http://schemas.openxmlformats.org/officeDocument/2006/relationships/image" Target="../media/image11.png"/><Relationship Id="rId4" Type="http://schemas.openxmlformats.org/officeDocument/2006/relationships/hyperlink" Target="http://www.isonewswire.com/" TargetMode="External"/><Relationship Id="rId9" Type="http://schemas.openxmlformats.org/officeDocument/2006/relationships/hyperlink" Target="https://play.google.com/store/apps/details?id=com.isone.iso.to.go&amp;feature=search_result" TargetMode="External"/><Relationship Id="rId14" Type="http://schemas.openxmlformats.org/officeDocument/2006/relationships/hyperlink" Target="https://twitter.com/isonewengland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196701"/>
            <a:ext cx="5559552" cy="2286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000000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ALL CAPS  |   LOCATION ALL CAPS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03533" y="2435745"/>
            <a:ext cx="5559552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3835698"/>
            <a:ext cx="5559552" cy="28575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4186573"/>
            <a:ext cx="5559552" cy="28575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000000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TITLE ALL CAPS</a:t>
            </a:r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2606760"/>
            <a:ext cx="5559552" cy="65079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064579"/>
            <a:ext cx="5562600" cy="120015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8980" y="1892458"/>
            <a:ext cx="2287543" cy="1086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81891"/>
            <a:ext cx="5334000" cy="40005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99" y="2400300"/>
            <a:ext cx="3880514" cy="63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3846"/>
            <a:ext cx="4038600" cy="357530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3846"/>
            <a:ext cx="4038600" cy="3575304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s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6132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54956"/>
            <a:ext cx="4040188" cy="3074194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56132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554956"/>
            <a:ext cx="4041775" cy="3074194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57200" y="1056132"/>
            <a:ext cx="8229600" cy="357187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1"/>
          </p:nvPr>
        </p:nvSpPr>
        <p:spPr>
          <a:xfrm>
            <a:off x="457200" y="1053846"/>
            <a:ext cx="8229600" cy="357530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457200" y="1053846"/>
            <a:ext cx="8229600" cy="357530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pictur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132"/>
            <a:ext cx="4038600" cy="357505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45152" y="1056132"/>
            <a:ext cx="4041648" cy="357530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pictur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053846"/>
            <a:ext cx="4038600" cy="357530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" y="1053846"/>
            <a:ext cx="4041648" cy="357555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132"/>
            <a:ext cx="4038600" cy="35742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5152" y="1056132"/>
            <a:ext cx="4041648" cy="357301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076706"/>
            <a:ext cx="4038600" cy="357530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076707"/>
            <a:ext cx="4041648" cy="357404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43051"/>
            <a:ext cx="7772400" cy="1021556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2571751"/>
            <a:ext cx="7772400" cy="1125140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4725162"/>
            <a:ext cx="9143992" cy="425513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3900856" y="4745736"/>
            <a:ext cx="1342288" cy="11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132"/>
            <a:ext cx="4038600" cy="357505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45152" y="1056132"/>
            <a:ext cx="4041648" cy="357530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056132"/>
            <a:ext cx="4038600" cy="357530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056132"/>
            <a:ext cx="4041648" cy="357555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smart art graphic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132"/>
            <a:ext cx="4038600" cy="357276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645152" y="1056132"/>
            <a:ext cx="4041648" cy="357301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smart art graphic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056132"/>
            <a:ext cx="4038600" cy="357301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57200" y="1056132"/>
            <a:ext cx="4041648" cy="357326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media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132"/>
            <a:ext cx="4038600" cy="357276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645152" y="1056132"/>
            <a:ext cx="4041648" cy="357301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media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056132"/>
            <a:ext cx="4038600" cy="357301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57200" y="1056132"/>
            <a:ext cx="4041648" cy="357326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lip 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132"/>
            <a:ext cx="4038600" cy="35742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645152" y="1056132"/>
            <a:ext cx="4041648" cy="357301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clip 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lip 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056132"/>
            <a:ext cx="4038600" cy="357301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57200" y="1056132"/>
            <a:ext cx="4041648" cy="357176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clip 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657351"/>
            <a:ext cx="7772400" cy="102155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cap="none" baseline="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Topic Title (36pt)</a:t>
            </a:r>
            <a:endParaRPr lang="en-US" dirty="0"/>
          </a:p>
        </p:txBody>
      </p:sp>
      <p:sp>
        <p:nvSpPr>
          <p:cNvPr id="5" name="Subtitle 1.5"/>
          <p:cNvSpPr>
            <a:spLocks noGrp="1"/>
          </p:cNvSpPr>
          <p:nvPr>
            <p:ph type="body" idx="1" hasCustomPrompt="1"/>
          </p:nvPr>
        </p:nvSpPr>
        <p:spPr>
          <a:xfrm>
            <a:off x="685800" y="2686051"/>
            <a:ext cx="7772400" cy="112514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Subtitle of Topic (optional)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706880" y="4457701"/>
            <a:ext cx="7360920" cy="290393"/>
          </a:xfrm>
          <a:prstGeom prst="roundRect">
            <a:avLst>
              <a:gd name="adj" fmla="val 8861"/>
            </a:avLst>
          </a:prstGeom>
        </p:spPr>
        <p:txBody>
          <a:bodyPr/>
          <a:lstStyle>
            <a:lvl1pPr algn="r">
              <a:defRPr i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Optional: use this for references or other footnotes (18pt )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575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>
          <a:xfrm>
            <a:off x="169864" y="4507073"/>
            <a:ext cx="8793161" cy="170894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F6FE54C-330D-4F78-ABBB-4309360A2F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168275" y="522685"/>
            <a:ext cx="8794750" cy="40981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5205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43051"/>
            <a:ext cx="7772400" cy="1021556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2571751"/>
            <a:ext cx="7772400" cy="1125140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1" name="Picture 10" descr="ISO049-PowerPoint-d1-revised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5162"/>
            <a:ext cx="9144000" cy="42551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4745736"/>
            <a:ext cx="1342288" cy="11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65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69864" y="4507073"/>
            <a:ext cx="8793161" cy="170894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6FE54C-330D-4F78-ABBB-4309360A2FCC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7036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mage white bottom 3"/>
          <p:cNvSpPr/>
          <p:nvPr userDrawn="1"/>
        </p:nvSpPr>
        <p:spPr>
          <a:xfrm>
            <a:off x="0" y="4457700"/>
            <a:ext cx="9144000" cy="68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56936" y="4848225"/>
            <a:ext cx="8388578" cy="161925"/>
          </a:xfrm>
          <a:prstGeom prst="roundRect">
            <a:avLst>
              <a:gd name="adj" fmla="val 0"/>
            </a:avLst>
          </a:prstGeo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3F6FE54C-330D-4F78-ABBB-4309360A2F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00856" y="5029200"/>
            <a:ext cx="1342288" cy="11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8945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494586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489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494586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28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43051"/>
            <a:ext cx="7772400" cy="1021556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2571751"/>
            <a:ext cx="7772400" cy="1125140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4725162"/>
            <a:ext cx="9143992" cy="42551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4745736"/>
            <a:ext cx="1342288" cy="11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48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43051"/>
            <a:ext cx="7772400" cy="1021556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2571751"/>
            <a:ext cx="7772400" cy="1125140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4725162"/>
            <a:ext cx="9143992" cy="42551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4745736"/>
            <a:ext cx="1342288" cy="11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2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051322"/>
            <a:ext cx="8229600" cy="3609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for mor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witter-icon.png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560607" y="229008"/>
            <a:ext cx="1600200" cy="1600200"/>
          </a:xfrm>
          <a:prstGeom prst="rect">
            <a:avLst/>
          </a:prstGeom>
        </p:spPr>
      </p:pic>
      <p:pic>
        <p:nvPicPr>
          <p:cNvPr id="6" name="Picture 4" descr="ISO Newswire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tretch>
            <a:fillRect/>
          </a:stretch>
        </p:blipFill>
        <p:spPr bwMode="auto">
          <a:xfrm>
            <a:off x="7235014" y="438150"/>
            <a:ext cx="1600200" cy="1600200"/>
          </a:xfrm>
          <a:prstGeom prst="rect">
            <a:avLst/>
          </a:prstGeom>
          <a:noFill/>
        </p:spPr>
      </p:pic>
      <p:pic>
        <p:nvPicPr>
          <p:cNvPr id="7" name="Picture 6" descr="iso-to-go-screenshot-1.jpg">
            <a:hlinkClick r:id="rId6"/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486400" y="1829208"/>
            <a:ext cx="1748614" cy="2514600"/>
          </a:xfrm>
          <a:prstGeom prst="rect">
            <a:avLst/>
          </a:prstGeom>
        </p:spPr>
      </p:pic>
      <p:pic>
        <p:nvPicPr>
          <p:cNvPr id="8" name="Picture 7" descr="iso-to-go-screenshot-6.jpg">
            <a:hlinkClick r:id="rId6"/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6931621" y="2109788"/>
            <a:ext cx="1748614" cy="2514600"/>
          </a:xfrm>
          <a:prstGeom prst="rect">
            <a:avLst/>
          </a:prstGeom>
        </p:spPr>
      </p:pic>
      <p:pic>
        <p:nvPicPr>
          <p:cNvPr id="9" name="Picture 8" descr="google-play-badge.png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619250" y="4214813"/>
            <a:ext cx="1238250" cy="409575"/>
          </a:xfrm>
          <a:prstGeom prst="rect">
            <a:avLst/>
          </a:prstGeom>
        </p:spPr>
      </p:pic>
      <p:pic>
        <p:nvPicPr>
          <p:cNvPr id="10" name="Picture 9" descr="app-store-badge.png">
            <a:hlinkClick r:id="rId11"/>
          </p:cNvPr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3219450" y="4214813"/>
            <a:ext cx="1276350" cy="40957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57200" y="1092994"/>
            <a:ext cx="484810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Subscribe to the </a:t>
            </a:r>
            <a:r>
              <a:rPr lang="en-US" sz="2000" b="1" i="1" dirty="0" smtClean="0">
                <a:solidFill>
                  <a:srgbClr val="000000"/>
                </a:solidFill>
                <a:hlinkClick r:id="rId4"/>
              </a:rPr>
              <a:t>ISO Newswire</a:t>
            </a:r>
            <a:endParaRPr lang="en-US" sz="1400" b="1" i="0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Regular news about the ISO and wholesale </a:t>
            </a:r>
            <a:b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</a:b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electricity industry within the six-state region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Log on to </a:t>
            </a:r>
            <a:r>
              <a:rPr lang="en-US" sz="2000" b="1" dirty="0" smtClean="0">
                <a:solidFill>
                  <a:srgbClr val="000000"/>
                </a:solidFill>
                <a:hlinkClick r:id="rId13"/>
              </a:rPr>
              <a:t>ISO Express 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Real-time data on New England’s wholesale </a:t>
            </a:r>
            <a:b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</a:b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electricity markets and power system operations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Follow us on </a:t>
            </a:r>
            <a:r>
              <a:rPr lang="en-US" sz="2000" b="0" dirty="0" smtClean="0">
                <a:solidFill>
                  <a:srgbClr val="000000"/>
                </a:solidFill>
              </a:rPr>
              <a:t>Twitter: </a:t>
            </a:r>
            <a:r>
              <a:rPr lang="en-US" sz="2000" b="1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4"/>
              </a:rPr>
              <a:t>@isonewengland</a:t>
            </a:r>
            <a:endParaRPr lang="en-US" sz="2000" b="1" i="1" kern="1200" baseline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Download the </a:t>
            </a:r>
            <a:r>
              <a:rPr lang="en-US" sz="2000" b="1" dirty="0" smtClean="0">
                <a:solidFill>
                  <a:srgbClr val="000000"/>
                </a:solidFill>
                <a:hlinkClick r:id="rId6"/>
              </a:rPr>
              <a:t>ISO to Go App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Free mobile app puts real-time wholesale electricity pricing and power grid info in the palm of your hand </a:t>
            </a:r>
          </a:p>
          <a:p>
            <a:pPr lvl="1"/>
            <a:endParaRPr lang="en-US" dirty="0" smtClean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26865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For More Information…</a:t>
            </a:r>
            <a:endParaRPr lang="en-US" sz="32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861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8700"/>
            <a:ext cx="8229600" cy="3609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4717987"/>
            <a:ext cx="9143992" cy="425513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900856" y="4746785"/>
            <a:ext cx="1342288" cy="11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83" r:id="rId2"/>
    <p:sldLayoutId id="2147483714" r:id="rId3"/>
    <p:sldLayoutId id="2147483715" r:id="rId4"/>
    <p:sldLayoutId id="2147483716" r:id="rId5"/>
    <p:sldLayoutId id="2147483675" r:id="rId6"/>
    <p:sldLayoutId id="2147483650" r:id="rId7"/>
    <p:sldLayoutId id="2147483664" r:id="rId8"/>
    <p:sldLayoutId id="2147483720" r:id="rId9"/>
    <p:sldLayoutId id="2147483684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17" r:id="rId28"/>
    <p:sldLayoutId id="2147483721" r:id="rId29"/>
    <p:sldLayoutId id="2147483722" r:id="rId30"/>
    <p:sldLayoutId id="2147483723" r:id="rId3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6132"/>
            <a:ext cx="8229600" cy="3520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494586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00856" y="5029200"/>
            <a:ext cx="1342288" cy="11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4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0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so-ne.com/static-assets/documents/2017/10/a3_fully_integrated_prd_presentation.pdf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562600" y="196701"/>
            <a:ext cx="3285954" cy="228600"/>
          </a:xfrm>
        </p:spPr>
        <p:txBody>
          <a:bodyPr/>
          <a:lstStyle/>
          <a:p>
            <a:r>
              <a:rPr lang="en-US" dirty="0" smtClean="0"/>
              <a:t>May 2, 2018 | Holyoke MA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Doug Smith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Technical manager | market operations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Dispatch Timing Details</a:t>
            </a:r>
            <a:endParaRPr lang="en-US" dirty="0">
              <a:latin typeface="+mj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Demand Response Resource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DRR Commitment (Cont.)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168275" y="819150"/>
            <a:ext cx="8794750" cy="380166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Day-ahead or RAA commitment of a </a:t>
            </a:r>
            <a:r>
              <a:rPr lang="en-US" dirty="0" smtClean="0"/>
              <a:t>non fast start DRR </a:t>
            </a:r>
            <a:r>
              <a:rPr lang="en-US" dirty="0" smtClean="0">
                <a:solidFill>
                  <a:schemeClr val="tx1"/>
                </a:solidFill>
              </a:rPr>
              <a:t>is a dispatch instruction unless cancelled by ISO</a:t>
            </a:r>
          </a:p>
          <a:p>
            <a:pPr lvl="1"/>
            <a:r>
              <a:rPr lang="en-US" dirty="0" smtClean="0"/>
              <a:t>Physical offer data is ‘locked down’ when DRR is committed</a:t>
            </a:r>
          </a:p>
          <a:p>
            <a:pPr lvl="1"/>
            <a:r>
              <a:rPr lang="en-US" dirty="0" smtClean="0"/>
              <a:t>DRR expected to be at minimum </a:t>
            </a:r>
            <a:r>
              <a:rPr lang="en-US" dirty="0"/>
              <a:t>r</a:t>
            </a:r>
            <a:r>
              <a:rPr lang="en-US" dirty="0" smtClean="0"/>
              <a:t>eduction at commitment time and follow DDP within submitted parameters</a:t>
            </a:r>
          </a:p>
          <a:p>
            <a:pPr lvl="1"/>
            <a:r>
              <a:rPr lang="en-US" dirty="0" smtClean="0"/>
              <a:t>Baseline adjustment startup instruction time is:</a:t>
            </a:r>
            <a:br>
              <a:rPr lang="en-US" dirty="0" smtClean="0"/>
            </a:br>
            <a:r>
              <a:rPr lang="en-US" dirty="0" smtClean="0"/>
              <a:t>(commitment time) – (startup time + notification time)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Note: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no electronic start-up signal is sent to non fast start DRRs</a:t>
            </a:r>
          </a:p>
          <a:p>
            <a:pPr lvl="1"/>
            <a:r>
              <a:rPr lang="en-US" dirty="0" smtClean="0"/>
              <a:t>Baseline adjustment may skew performance if the DRR begins reducing during or before the baseline adjustment period</a:t>
            </a:r>
          </a:p>
          <a:p>
            <a:pPr lvl="1"/>
            <a:r>
              <a:rPr lang="en-US" dirty="0" smtClean="0"/>
              <a:t>System operators may cancel a commitment for a reliability need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1080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DRR Dispatch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F6FE54C-330D-4F78-ABBB-4309360A2FC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168275" y="971550"/>
            <a:ext cx="8794750" cy="3649266"/>
          </a:xfrm>
        </p:spPr>
        <p:txBody>
          <a:bodyPr/>
          <a:lstStyle/>
          <a:p>
            <a:pPr lvl="1"/>
            <a:r>
              <a:rPr lang="en-US" dirty="0"/>
              <a:t>DRRs may be re-dispatched based on the timing of the control room system runs and offer parameters</a:t>
            </a:r>
          </a:p>
          <a:p>
            <a:pPr lvl="1"/>
            <a:r>
              <a:rPr lang="en-US" dirty="0"/>
              <a:t>Energy reduction dispatch and reserve designations assume dispatched DRRs are following their dispatch </a:t>
            </a:r>
            <a:r>
              <a:rPr lang="en-US" dirty="0" smtClean="0"/>
              <a:t>instruction</a:t>
            </a:r>
          </a:p>
          <a:p>
            <a:pPr lvl="1"/>
            <a:r>
              <a:rPr lang="en-US" dirty="0"/>
              <a:t>Any dispatch will be between minimum reduction and maximum reduction and will respect offer parameters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412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Performance Measurement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168275" y="895350"/>
            <a:ext cx="8794750" cy="3725466"/>
          </a:xfrm>
        </p:spPr>
        <p:txBody>
          <a:bodyPr/>
          <a:lstStyle/>
          <a:p>
            <a:pPr lvl="1"/>
            <a:r>
              <a:rPr lang="en-US" dirty="0" smtClean="0"/>
              <a:t>DRR performance is the sum of the performance of each associated DRA</a:t>
            </a:r>
          </a:p>
          <a:p>
            <a:pPr lvl="1"/>
            <a:r>
              <a:rPr lang="en-US" dirty="0" smtClean="0"/>
              <a:t>Performance calculations are separated into demand </a:t>
            </a:r>
            <a:r>
              <a:rPr lang="en-US" dirty="0"/>
              <a:t>r</a:t>
            </a:r>
            <a:r>
              <a:rPr lang="en-US" dirty="0" smtClean="0"/>
              <a:t>eduction and net </a:t>
            </a:r>
            <a:r>
              <a:rPr lang="en-US" dirty="0"/>
              <a:t>s</a:t>
            </a:r>
            <a:r>
              <a:rPr lang="en-US" dirty="0" smtClean="0"/>
              <a:t>upply components for application of the appropriate gross-up values</a:t>
            </a:r>
          </a:p>
          <a:p>
            <a:pPr lvl="1"/>
            <a:r>
              <a:rPr lang="en-US" dirty="0" smtClean="0"/>
              <a:t>DRA performance is calculated separately for energy and capacity </a:t>
            </a:r>
            <a:r>
              <a:rPr lang="en-US" dirty="0"/>
              <a:t>m</a:t>
            </a:r>
            <a:r>
              <a:rPr lang="en-US" dirty="0" smtClean="0"/>
              <a:t>arkets if the DRA is on curtailment</a:t>
            </a:r>
          </a:p>
          <a:p>
            <a:pPr lvl="1"/>
            <a:r>
              <a:rPr lang="en-US" dirty="0" smtClean="0"/>
              <a:t>When a DRR is dispatched, associated DRA baselines are </a:t>
            </a:r>
            <a:r>
              <a:rPr lang="en-US" dirty="0"/>
              <a:t>adjusted </a:t>
            </a:r>
            <a:r>
              <a:rPr lang="en-US" dirty="0" smtClean="0"/>
              <a:t>by the difference between </a:t>
            </a:r>
            <a:r>
              <a:rPr lang="en-US" dirty="0"/>
              <a:t>actual load in the three intervals immediately prior to the start up instruction </a:t>
            </a:r>
            <a:r>
              <a:rPr lang="en-US" dirty="0" smtClean="0"/>
              <a:t>and the unadjusted baseline, to </a:t>
            </a:r>
            <a:r>
              <a:rPr lang="en-US" dirty="0"/>
              <a:t>account for weather based loads etc.</a:t>
            </a: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9973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Performance Measurement (Cont.)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168275" y="971550"/>
            <a:ext cx="8794750" cy="3649266"/>
          </a:xfrm>
        </p:spPr>
        <p:txBody>
          <a:bodyPr/>
          <a:lstStyle/>
          <a:p>
            <a:pPr lvl="1"/>
            <a:r>
              <a:rPr lang="en-US" dirty="0" smtClean="0"/>
              <a:t>Performance in each dispatch interval is the difference between the actual load and the adjusted </a:t>
            </a:r>
            <a:r>
              <a:rPr lang="en-US" dirty="0"/>
              <a:t>b</a:t>
            </a:r>
            <a:r>
              <a:rPr lang="en-US" dirty="0" smtClean="0"/>
              <a:t>aseline</a:t>
            </a:r>
          </a:p>
          <a:p>
            <a:pPr lvl="2"/>
            <a:r>
              <a:rPr lang="en-US" dirty="0" smtClean="0"/>
              <a:t>Performance calculations begin for the interval when the ‘notification </a:t>
            </a:r>
            <a:r>
              <a:rPr lang="en-US" dirty="0"/>
              <a:t>t</a:t>
            </a:r>
            <a:r>
              <a:rPr lang="en-US" dirty="0" smtClean="0"/>
              <a:t>ime’ ends</a:t>
            </a:r>
          </a:p>
          <a:p>
            <a:pPr lvl="2"/>
            <a:r>
              <a:rPr lang="en-US" dirty="0" smtClean="0"/>
              <a:t>Performance calculations end for the interval after a dispatch instruction to provide a demand reduction of 0 MW is sent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193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129950" y="723312"/>
            <a:ext cx="2765650" cy="390583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Dispatch instruction received at 10:29 with a 0 minute notification and 30 minute startup time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Adjustment period</a:t>
            </a:r>
          </a:p>
          <a:p>
            <a:r>
              <a:rPr lang="en-US" sz="1400" dirty="0">
                <a:solidFill>
                  <a:schemeClr val="tx1"/>
                </a:solidFill>
              </a:rPr>
              <a:t>10:10 to 10:25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Actual load is much higher than the baseline during </a:t>
            </a:r>
            <a:r>
              <a:rPr lang="en-US" sz="1400" dirty="0" smtClean="0">
                <a:solidFill>
                  <a:schemeClr val="tx1"/>
                </a:solidFill>
              </a:rPr>
              <a:t>the </a:t>
            </a:r>
            <a:r>
              <a:rPr lang="en-US" sz="1400" dirty="0">
                <a:solidFill>
                  <a:schemeClr val="tx1"/>
                </a:solidFill>
              </a:rPr>
              <a:t>adjustment period 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/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Baseline adjustment will increase the baseline to accurately calculate the demand reduction MW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3859" y="1221945"/>
            <a:ext cx="6038850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8565" y="1200150"/>
            <a:ext cx="6033553" cy="283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Measurement Example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5A4C3F-173C-4CF1-9DC9-9E4C6006C1E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954778" y="1338450"/>
            <a:ext cx="141993" cy="2228850"/>
          </a:xfrm>
          <a:prstGeom prst="rect">
            <a:avLst/>
          </a:prstGeom>
          <a:solidFill>
            <a:srgbClr val="FFC000">
              <a:alpha val="38000"/>
            </a:srgb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716594" y="658256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Adjustment Period</a:t>
            </a:r>
          </a:p>
        </p:txBody>
      </p:sp>
      <p:sp>
        <p:nvSpPr>
          <p:cNvPr id="15" name="Up-Down Arrow 14"/>
          <p:cNvSpPr/>
          <p:nvPr/>
        </p:nvSpPr>
        <p:spPr>
          <a:xfrm>
            <a:off x="4953000" y="1885950"/>
            <a:ext cx="152400" cy="228600"/>
          </a:xfrm>
          <a:prstGeom prst="up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Up-Down Arrow 15"/>
          <p:cNvSpPr/>
          <p:nvPr/>
        </p:nvSpPr>
        <p:spPr>
          <a:xfrm>
            <a:off x="6025342" y="1847606"/>
            <a:ext cx="152400" cy="228600"/>
          </a:xfrm>
          <a:prstGeom prst="up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Up-Down Arrow 16"/>
          <p:cNvSpPr/>
          <p:nvPr/>
        </p:nvSpPr>
        <p:spPr>
          <a:xfrm>
            <a:off x="6939742" y="1904756"/>
            <a:ext cx="152400" cy="228600"/>
          </a:xfrm>
          <a:prstGeom prst="up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ight Brace 30"/>
          <p:cNvSpPr/>
          <p:nvPr/>
        </p:nvSpPr>
        <p:spPr>
          <a:xfrm rot="16200000">
            <a:off x="4918663" y="1169029"/>
            <a:ext cx="195146" cy="122915"/>
          </a:xfrm>
          <a:prstGeom prst="rightBrace">
            <a:avLst>
              <a:gd name="adj1" fmla="val 35606"/>
              <a:gd name="adj2" fmla="val 50000"/>
            </a:avLst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334000" y="1342163"/>
            <a:ext cx="2362200" cy="2228850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47856" y="1504706"/>
            <a:ext cx="2348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Demand Reduction</a:t>
            </a:r>
          </a:p>
        </p:txBody>
      </p:sp>
      <p:sp>
        <p:nvSpPr>
          <p:cNvPr id="18" name="Up-Down Arrow 17"/>
          <p:cNvSpPr/>
          <p:nvPr/>
        </p:nvSpPr>
        <p:spPr>
          <a:xfrm>
            <a:off x="6330142" y="1831657"/>
            <a:ext cx="152400" cy="457200"/>
          </a:xfrm>
          <a:prstGeom prst="up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Up-Down Arrow 21"/>
          <p:cNvSpPr/>
          <p:nvPr/>
        </p:nvSpPr>
        <p:spPr>
          <a:xfrm>
            <a:off x="4953000" y="1885950"/>
            <a:ext cx="152400" cy="228600"/>
          </a:xfrm>
          <a:prstGeom prst="up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Up-Down Arrow 20"/>
          <p:cNvSpPr/>
          <p:nvPr/>
        </p:nvSpPr>
        <p:spPr>
          <a:xfrm>
            <a:off x="6939742" y="1904756"/>
            <a:ext cx="152400" cy="228600"/>
          </a:xfrm>
          <a:prstGeom prst="up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Up-Down Arrow 19"/>
          <p:cNvSpPr/>
          <p:nvPr/>
        </p:nvSpPr>
        <p:spPr>
          <a:xfrm>
            <a:off x="6025342" y="1847606"/>
            <a:ext cx="152400" cy="228600"/>
          </a:xfrm>
          <a:prstGeom prst="up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867401" y="871223"/>
            <a:ext cx="12247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Dispatch</a:t>
            </a:r>
          </a:p>
        </p:txBody>
      </p:sp>
      <p:sp>
        <p:nvSpPr>
          <p:cNvPr id="37" name="Right Brace 36"/>
          <p:cNvSpPr/>
          <p:nvPr/>
        </p:nvSpPr>
        <p:spPr>
          <a:xfrm rot="16200000">
            <a:off x="6407729" y="39587"/>
            <a:ext cx="228600" cy="2348346"/>
          </a:xfrm>
          <a:prstGeom prst="rightBrace">
            <a:avLst>
              <a:gd name="adj1" fmla="val 44697"/>
              <a:gd name="adj2" fmla="val 50000"/>
            </a:avLst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ight Brace 23"/>
          <p:cNvSpPr/>
          <p:nvPr/>
        </p:nvSpPr>
        <p:spPr>
          <a:xfrm rot="5400000" flipH="1">
            <a:off x="5128370" y="1109942"/>
            <a:ext cx="191621" cy="237561"/>
          </a:xfrm>
          <a:prstGeom prst="rightBrace">
            <a:avLst>
              <a:gd name="adj1" fmla="val 29012"/>
              <a:gd name="adj2" fmla="val 51273"/>
            </a:avLst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915780" y="603499"/>
            <a:ext cx="62256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Start up</a:t>
            </a:r>
            <a:endParaRPr lang="en-US" sz="1100" dirty="0"/>
          </a:p>
          <a:p>
            <a:pPr algn="ctr"/>
            <a:r>
              <a:rPr lang="en-US" sz="1100" dirty="0"/>
              <a:t>Time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853642" y="4107657"/>
            <a:ext cx="4648200" cy="570388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Note that at the 30 minute point in this 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example (10:59),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the </a:t>
            </a:r>
            <a:endParaRPr lang="en-US" sz="1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load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= the adjusted baseline, so based on this dispatch, this </a:t>
            </a:r>
            <a:endParaRPr lang="en-US" sz="1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asset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was not capable of providing 30 minute reserves.</a:t>
            </a:r>
          </a:p>
        </p:txBody>
      </p:sp>
      <p:cxnSp>
        <p:nvCxnSpPr>
          <p:cNvPr id="3" name="Straight Arrow Connector 2"/>
          <p:cNvCxnSpPr>
            <a:endCxn id="31" idx="1"/>
          </p:cNvCxnSpPr>
          <p:nvPr/>
        </p:nvCxnSpPr>
        <p:spPr>
          <a:xfrm>
            <a:off x="4495800" y="919520"/>
            <a:ext cx="520436" cy="2133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7842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0" grpId="0"/>
      <p:bldP spid="15" grpId="0" animBg="1"/>
      <p:bldP spid="16" grpId="0" animBg="1"/>
      <p:bldP spid="17" grpId="0" animBg="1"/>
      <p:bldP spid="31" grpId="0" animBg="1"/>
      <p:bldP spid="23" grpId="0"/>
      <p:bldP spid="18" grpId="0" animBg="1"/>
      <p:bldP spid="22" grpId="0" animBg="1"/>
      <p:bldP spid="21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Reserve Market Performance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74625" y="819150"/>
            <a:ext cx="8794750" cy="3801666"/>
          </a:xfrm>
        </p:spPr>
        <p:txBody>
          <a:bodyPr/>
          <a:lstStyle/>
          <a:p>
            <a:pPr lvl="1"/>
            <a:r>
              <a:rPr lang="en-US" dirty="0" smtClean="0"/>
              <a:t>Real time reserve designations are determined based on offers and caps that are established based on historic DRR performance at the 10 or 30 minute point following a dispatch</a:t>
            </a:r>
          </a:p>
          <a:p>
            <a:pPr lvl="1"/>
            <a:r>
              <a:rPr lang="en-US" dirty="0" smtClean="0"/>
              <a:t>Reserves will not be designated above:</a:t>
            </a:r>
          </a:p>
          <a:p>
            <a:pPr lvl="2"/>
            <a:r>
              <a:rPr lang="en-US" dirty="0"/>
              <a:t>O</a:t>
            </a:r>
            <a:r>
              <a:rPr lang="en-US" dirty="0" smtClean="0"/>
              <a:t>ffered </a:t>
            </a:r>
            <a:r>
              <a:rPr lang="en-US" dirty="0"/>
              <a:t>c</a:t>
            </a:r>
            <a:r>
              <a:rPr lang="en-US" dirty="0" smtClean="0"/>
              <a:t>laim 10/30 values</a:t>
            </a:r>
          </a:p>
          <a:p>
            <a:pPr lvl="2"/>
            <a:r>
              <a:rPr lang="en-US" dirty="0" smtClean="0"/>
              <a:t>Claim 10/30 values</a:t>
            </a:r>
          </a:p>
          <a:p>
            <a:pPr lvl="2"/>
            <a:r>
              <a:rPr lang="en-US" dirty="0"/>
              <a:t>O</a:t>
            </a:r>
            <a:r>
              <a:rPr lang="en-US" dirty="0" smtClean="0"/>
              <a:t>ffered maximum </a:t>
            </a:r>
            <a:r>
              <a:rPr lang="en-US" dirty="0"/>
              <a:t>r</a:t>
            </a:r>
            <a:r>
              <a:rPr lang="en-US" dirty="0" smtClean="0"/>
              <a:t>eduction</a:t>
            </a:r>
          </a:p>
          <a:p>
            <a:pPr lvl="1"/>
            <a:r>
              <a:rPr lang="en-US" dirty="0" smtClean="0"/>
              <a:t>Every fast start qualified dispatch is evaluated towards updating the claim 10/30 values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432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Resource Obligations for Providing Reserves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8"/>
          </p:nvPr>
        </p:nvSpPr>
        <p:spPr>
          <a:xfrm>
            <a:off x="168275" y="819150"/>
            <a:ext cx="8794750" cy="3801666"/>
          </a:xfrm>
        </p:spPr>
        <p:txBody>
          <a:bodyPr/>
          <a:lstStyle/>
          <a:p>
            <a:pPr lvl="1"/>
            <a:r>
              <a:rPr lang="en-US" dirty="0" smtClean="0"/>
              <a:t>Reserve energy must be sustainable for at least 60 minutes</a:t>
            </a:r>
          </a:p>
          <a:p>
            <a:pPr lvl="1"/>
            <a:r>
              <a:rPr lang="en-US" dirty="0" smtClean="0"/>
              <a:t>Resources activated for reserves will operate without relief until ISO determines they are no longer needed</a:t>
            </a:r>
          </a:p>
          <a:p>
            <a:pPr lvl="1"/>
            <a:r>
              <a:rPr lang="en-US" dirty="0" smtClean="0"/>
              <a:t>Certain offer parameters are utilized in real time to calculate reserves available on a resource</a:t>
            </a:r>
          </a:p>
          <a:p>
            <a:pPr lvl="1"/>
            <a:r>
              <a:rPr lang="en-US" dirty="0" smtClean="0"/>
              <a:t>Because these offer parameters are used to calculate reserves, these parameters must be kept up to date in real time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008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Real Time Reserve Calculations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152400" y="819149"/>
            <a:ext cx="8805862" cy="381000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TMNSR </a:t>
            </a:r>
            <a:r>
              <a:rPr lang="en-US" b="0" dirty="0">
                <a:solidFill>
                  <a:schemeClr val="tx1"/>
                </a:solidFill>
              </a:rPr>
              <a:t>is calculated as the minimum </a:t>
            </a:r>
            <a:r>
              <a:rPr lang="en-US" b="0" dirty="0" smtClean="0">
                <a:solidFill>
                  <a:schemeClr val="tx1"/>
                </a:solidFill>
              </a:rPr>
              <a:t>of: </a:t>
            </a:r>
            <a:endParaRPr lang="en-US" b="0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Maximum </a:t>
            </a:r>
            <a:r>
              <a:rPr lang="en-US" dirty="0" smtClean="0">
                <a:solidFill>
                  <a:schemeClr val="tx1"/>
                </a:solidFill>
              </a:rPr>
              <a:t>reduction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Claim 10 </a:t>
            </a:r>
            <a:r>
              <a:rPr lang="en-US" dirty="0" smtClean="0"/>
              <a:t>value</a:t>
            </a:r>
            <a:endParaRPr lang="en-US" dirty="0"/>
          </a:p>
          <a:p>
            <a:pPr lvl="1"/>
            <a:r>
              <a:rPr lang="en-US" dirty="0">
                <a:solidFill>
                  <a:schemeClr val="tx1"/>
                </a:solidFill>
              </a:rPr>
              <a:t>Offered </a:t>
            </a:r>
            <a:r>
              <a:rPr lang="en-US" dirty="0" smtClean="0">
                <a:solidFill>
                  <a:schemeClr val="tx1"/>
                </a:solidFill>
              </a:rPr>
              <a:t>claim </a:t>
            </a:r>
            <a:r>
              <a:rPr lang="en-US" dirty="0">
                <a:solidFill>
                  <a:schemeClr val="tx1"/>
                </a:solidFill>
              </a:rPr>
              <a:t>10 value</a:t>
            </a:r>
          </a:p>
          <a:p>
            <a:r>
              <a:rPr lang="en-US" dirty="0"/>
              <a:t>TMSR </a:t>
            </a:r>
            <a:r>
              <a:rPr lang="en-US" b="0" dirty="0">
                <a:solidFill>
                  <a:schemeClr val="tx1"/>
                </a:solidFill>
              </a:rPr>
              <a:t>is the </a:t>
            </a:r>
            <a:r>
              <a:rPr lang="en-US" b="0" dirty="0" smtClean="0">
                <a:solidFill>
                  <a:schemeClr val="tx1"/>
                </a:solidFill>
              </a:rPr>
              <a:t>minimum of</a:t>
            </a:r>
            <a:r>
              <a:rPr lang="en-US" b="0" dirty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dirty="0"/>
              <a:t>(</a:t>
            </a:r>
            <a:r>
              <a:rPr lang="en-US" dirty="0">
                <a:solidFill>
                  <a:schemeClr val="tx1"/>
                </a:solidFill>
              </a:rPr>
              <a:t>Maximum reduction </a:t>
            </a:r>
            <a:r>
              <a:rPr lang="en-US" dirty="0"/>
              <a:t>– current </a:t>
            </a:r>
            <a:r>
              <a:rPr lang="en-US" dirty="0" smtClean="0"/>
              <a:t>reduction)</a:t>
            </a:r>
            <a:endParaRPr lang="en-US" dirty="0"/>
          </a:p>
          <a:p>
            <a:pPr lvl="1"/>
            <a:r>
              <a:rPr lang="en-US" dirty="0"/>
              <a:t>10 × (response rate)</a:t>
            </a:r>
          </a:p>
          <a:p>
            <a:r>
              <a:rPr lang="en-US" dirty="0"/>
              <a:t>TMOR </a:t>
            </a:r>
            <a:r>
              <a:rPr lang="en-US" b="0" dirty="0">
                <a:solidFill>
                  <a:schemeClr val="tx1"/>
                </a:solidFill>
              </a:rPr>
              <a:t>for a </a:t>
            </a:r>
            <a:r>
              <a:rPr lang="en-US" b="0" i="1" dirty="0">
                <a:solidFill>
                  <a:schemeClr val="tx1"/>
                </a:solidFill>
              </a:rPr>
              <a:t>dispatched</a:t>
            </a:r>
            <a:r>
              <a:rPr lang="en-US" b="0" dirty="0">
                <a:solidFill>
                  <a:schemeClr val="tx1"/>
                </a:solidFill>
              </a:rPr>
              <a:t> DRR is the </a:t>
            </a:r>
            <a:r>
              <a:rPr lang="en-US" b="0" dirty="0" smtClean="0">
                <a:solidFill>
                  <a:schemeClr val="tx1"/>
                </a:solidFill>
              </a:rPr>
              <a:t>minimum of</a:t>
            </a:r>
            <a:r>
              <a:rPr lang="en-US" b="0" dirty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dirty="0"/>
              <a:t>(</a:t>
            </a:r>
            <a:r>
              <a:rPr lang="en-US" dirty="0">
                <a:solidFill>
                  <a:schemeClr val="tx1"/>
                </a:solidFill>
              </a:rPr>
              <a:t>Maximum reduction </a:t>
            </a:r>
            <a:r>
              <a:rPr lang="en-US" dirty="0"/>
              <a:t>– current </a:t>
            </a:r>
            <a:r>
              <a:rPr lang="en-US" dirty="0" smtClean="0"/>
              <a:t>reduction)</a:t>
            </a:r>
            <a:endParaRPr lang="en-US" dirty="0"/>
          </a:p>
          <a:p>
            <a:pPr lvl="1"/>
            <a:r>
              <a:rPr lang="en-US" dirty="0"/>
              <a:t>30 × (response rate)</a:t>
            </a:r>
          </a:p>
          <a:p>
            <a:r>
              <a:rPr lang="en-US" dirty="0"/>
              <a:t>TMOR </a:t>
            </a:r>
            <a:r>
              <a:rPr lang="en-US" b="0" dirty="0">
                <a:solidFill>
                  <a:schemeClr val="tx1"/>
                </a:solidFill>
              </a:rPr>
              <a:t>for a DRR that is </a:t>
            </a:r>
            <a:r>
              <a:rPr lang="en-US" b="0" i="1" dirty="0">
                <a:solidFill>
                  <a:schemeClr val="tx1"/>
                </a:solidFill>
              </a:rPr>
              <a:t>not dispatched </a:t>
            </a:r>
            <a:r>
              <a:rPr lang="en-US" b="0" dirty="0">
                <a:solidFill>
                  <a:schemeClr val="tx1"/>
                </a:solidFill>
              </a:rPr>
              <a:t>is </a:t>
            </a:r>
            <a:r>
              <a:rPr lang="en-US" b="0" dirty="0" smtClean="0">
                <a:solidFill>
                  <a:schemeClr val="tx1"/>
                </a:solidFill>
              </a:rPr>
              <a:t>the minimum of:</a:t>
            </a:r>
            <a:endParaRPr lang="en-US" b="0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Maximum </a:t>
            </a:r>
            <a:r>
              <a:rPr lang="en-US" dirty="0" smtClean="0">
                <a:solidFill>
                  <a:schemeClr val="tx1"/>
                </a:solidFill>
              </a:rPr>
              <a:t>reduction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Claim 30 </a:t>
            </a:r>
            <a:r>
              <a:rPr lang="en-US" dirty="0" smtClean="0">
                <a:solidFill>
                  <a:schemeClr val="tx1"/>
                </a:solidFill>
              </a:rPr>
              <a:t>value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Offered </a:t>
            </a:r>
            <a:r>
              <a:rPr lang="en-US" dirty="0" smtClean="0">
                <a:solidFill>
                  <a:schemeClr val="tx1"/>
                </a:solidFill>
              </a:rPr>
              <a:t>claim </a:t>
            </a:r>
            <a:r>
              <a:rPr lang="en-US" dirty="0">
                <a:solidFill>
                  <a:schemeClr val="tx1"/>
                </a:solidFill>
              </a:rPr>
              <a:t>30 value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766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an understanding of how the dispatch of both fast start and non-fast start DRRs works in terms of timing and the impact of offer parameters on performance calculations </a:t>
            </a:r>
          </a:p>
          <a:p>
            <a:r>
              <a:rPr lang="en-US" dirty="0" smtClean="0"/>
              <a:t>Although non-fast start commitments of DRRs are expected to be rare (DRRs are typically flexible and can be </a:t>
            </a:r>
            <a:r>
              <a:rPr lang="en-US" dirty="0" err="1" smtClean="0"/>
              <a:t>elligible</a:t>
            </a:r>
            <a:r>
              <a:rPr lang="en-US" dirty="0" smtClean="0"/>
              <a:t> for offline reserves) there are key differences that are important to understand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919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19150"/>
            <a:ext cx="8229600" cy="38416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Reference </a:t>
            </a:r>
            <a:r>
              <a:rPr lang="en-US" dirty="0"/>
              <a:t>slides </a:t>
            </a:r>
            <a:r>
              <a:rPr lang="en-US" dirty="0" smtClean="0"/>
              <a:t>46-54 </a:t>
            </a:r>
            <a:r>
              <a:rPr lang="en-US" dirty="0"/>
              <a:t>of </a:t>
            </a:r>
            <a:r>
              <a:rPr lang="en-US" dirty="0" smtClean="0">
                <a:hlinkClick r:id="rId2"/>
              </a:rPr>
              <a:t>Oct. 2017 DRWG  PRD Project Overview</a:t>
            </a:r>
            <a:r>
              <a:rPr lang="en-US" dirty="0" smtClean="0"/>
              <a:t> (also copied in the appendix of this presentation)</a:t>
            </a:r>
          </a:p>
          <a:p>
            <a:r>
              <a:rPr lang="en-US" dirty="0" smtClean="0"/>
              <a:t>Electronic dispatch will always respect offer parameters</a:t>
            </a:r>
          </a:p>
          <a:p>
            <a:r>
              <a:rPr lang="en-US" dirty="0" smtClean="0"/>
              <a:t>Scenarios of both fast start and non-fast start assume back to back dispatches which, while probably unlikely, are instructive</a:t>
            </a:r>
          </a:p>
          <a:p>
            <a:r>
              <a:rPr lang="en-US" dirty="0" smtClean="0"/>
              <a:t>For simplicity, scenarios assume 1 Demand Response Asset in the DRR</a:t>
            </a:r>
          </a:p>
          <a:p>
            <a:pPr lvl="1"/>
            <a:r>
              <a:rPr lang="en-US" dirty="0" smtClean="0"/>
              <a:t>For aggregated DRRs energy market performance is calculated at the asset level then summed to the DRR</a:t>
            </a:r>
          </a:p>
          <a:p>
            <a:pPr lvl="1"/>
            <a:r>
              <a:rPr lang="en-US" dirty="0" smtClean="0"/>
              <a:t>Reserves are designated at the DRR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737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DRR – Demand Response Resource</a:t>
            </a:r>
          </a:p>
          <a:p>
            <a:r>
              <a:rPr lang="en-US" dirty="0" smtClean="0"/>
              <a:t>TMOR – Thirty Minute Operating Reserves</a:t>
            </a:r>
          </a:p>
          <a:p>
            <a:r>
              <a:rPr lang="en-US" dirty="0" smtClean="0"/>
              <a:t>TMNSR – Ten Minute Non Spinning Reserves</a:t>
            </a:r>
          </a:p>
          <a:p>
            <a:r>
              <a:rPr lang="en-US" dirty="0" smtClean="0"/>
              <a:t>TMSR – Ten Minute Spinning Reserves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BL – </a:t>
            </a:r>
            <a:r>
              <a:rPr lang="en-US" dirty="0" smtClean="0"/>
              <a:t>Baseline</a:t>
            </a:r>
          </a:p>
          <a:p>
            <a:r>
              <a:rPr lang="en-US" dirty="0" smtClean="0"/>
              <a:t>UCM – Unit Control Mode</a:t>
            </a:r>
          </a:p>
          <a:p>
            <a:r>
              <a:rPr lang="en-US" dirty="0" smtClean="0"/>
              <a:t>NCPC – Net Commitment Period Compensation</a:t>
            </a:r>
          </a:p>
          <a:p>
            <a:r>
              <a:rPr lang="en-US" dirty="0" smtClean="0"/>
              <a:t>DDP – Desired Dispatch Point</a:t>
            </a:r>
          </a:p>
          <a:p>
            <a:r>
              <a:rPr lang="en-US" dirty="0" smtClean="0"/>
              <a:t>RT – Real Time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Acronyms 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604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685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Fast Start Demand Response Resource Scenario</a:t>
            </a:r>
            <a:endParaRPr lang="en-US" sz="24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54" y="819151"/>
            <a:ext cx="8227332" cy="3841750"/>
          </a:xfrm>
        </p:spPr>
      </p:pic>
    </p:spTree>
    <p:extLst>
      <p:ext uri="{BB962C8B-B14F-4D97-AF65-F5344CB8AC3E}">
        <p14:creationId xmlns:p14="http://schemas.microsoft.com/office/powerpoint/2010/main" val="176573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685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Non-Fast Start Demand Response Resource Scenario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83311"/>
            <a:ext cx="7924799" cy="3877589"/>
          </a:xfrm>
        </p:spPr>
      </p:pic>
    </p:spTree>
    <p:extLst>
      <p:ext uri="{BB962C8B-B14F-4D97-AF65-F5344CB8AC3E}">
        <p14:creationId xmlns:p14="http://schemas.microsoft.com/office/powerpoint/2010/main" val="256873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09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Appendix – Slides 46-54 of Project Overview covered in Oct 2017 DRWG meeting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708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DRR Commitment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168275" y="819150"/>
            <a:ext cx="8794750" cy="3801666"/>
          </a:xfrm>
        </p:spPr>
        <p:txBody>
          <a:bodyPr/>
          <a:lstStyle/>
          <a:p>
            <a:pPr lvl="1"/>
            <a:r>
              <a:rPr lang="en-US" sz="1800" dirty="0" smtClean="0"/>
              <a:t>DRR’s may be committed in five ways:</a:t>
            </a:r>
          </a:p>
          <a:p>
            <a:pPr lvl="2"/>
            <a:r>
              <a:rPr lang="en-US" sz="1600" dirty="0" smtClean="0"/>
              <a:t>Non fast start DRR can clear day-ahead</a:t>
            </a:r>
          </a:p>
          <a:p>
            <a:pPr lvl="2"/>
            <a:r>
              <a:rPr lang="en-US" sz="1600" dirty="0" smtClean="0"/>
              <a:t>Non fast start DRR can be committed via RAA day ahead or in-day</a:t>
            </a:r>
          </a:p>
          <a:p>
            <a:pPr lvl="2"/>
            <a:r>
              <a:rPr lang="en-US" sz="1600" dirty="0" smtClean="0"/>
              <a:t>Fast start DRR can be committed in real time based on economics and optimization engines</a:t>
            </a:r>
          </a:p>
          <a:p>
            <a:pPr lvl="2"/>
            <a:r>
              <a:rPr lang="en-US" sz="1600" dirty="0" smtClean="0"/>
              <a:t>Lead </a:t>
            </a:r>
            <a:r>
              <a:rPr lang="en-US" sz="1600" dirty="0"/>
              <a:t>m</a:t>
            </a:r>
            <a:r>
              <a:rPr lang="en-US" sz="1600" dirty="0" smtClean="0"/>
              <a:t>arket </a:t>
            </a:r>
            <a:r>
              <a:rPr lang="en-US" sz="1600" dirty="0"/>
              <a:t>p</a:t>
            </a:r>
            <a:r>
              <a:rPr lang="en-US" sz="1600" dirty="0" smtClean="0"/>
              <a:t>articipant or ISO requested audits</a:t>
            </a:r>
          </a:p>
          <a:p>
            <a:pPr lvl="2"/>
            <a:r>
              <a:rPr lang="en-US" sz="1600" dirty="0" smtClean="0"/>
              <a:t>Manually committed by the ISO control room operator via phone</a:t>
            </a:r>
          </a:p>
          <a:p>
            <a:pPr lvl="1"/>
            <a:r>
              <a:rPr lang="en-US" sz="1800" dirty="0" smtClean="0"/>
              <a:t>All commitments respect then-current offer parameters</a:t>
            </a:r>
          </a:p>
          <a:p>
            <a:pPr lvl="1"/>
            <a:r>
              <a:rPr lang="en-US" sz="1800" dirty="0" smtClean="0"/>
              <a:t>Non fast start DRRs will not be committed or dispatched in real time except via a manual action by an ISO control room operator</a:t>
            </a:r>
          </a:p>
          <a:p>
            <a:pPr lvl="1"/>
            <a:r>
              <a:rPr lang="en-US" sz="1800" dirty="0"/>
              <a:t>DRRs offering as fast start will be electronically committed based on their offer parameters </a:t>
            </a:r>
          </a:p>
          <a:p>
            <a:pPr lvl="2"/>
            <a:r>
              <a:rPr lang="en-US" sz="1600" dirty="0"/>
              <a:t>If the fast start DRR cleared day-ahead or was committed via RAA, its commitment is not a dispatch instruction</a:t>
            </a:r>
          </a:p>
          <a:p>
            <a:pPr lvl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22245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ISO-PPT-Template-Public-16-9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ISO-PPT-Template-Public-16-9</Template>
  <TotalTime>0</TotalTime>
  <Words>932</Words>
  <Application>Microsoft Office PowerPoint</Application>
  <PresentationFormat>On-screen Show (16:9)</PresentationFormat>
  <Paragraphs>121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ISO-PPT-Template-Public-16-9</vt:lpstr>
      <vt:lpstr>blank</vt:lpstr>
      <vt:lpstr>PowerPoint Presentation</vt:lpstr>
      <vt:lpstr>Purpose</vt:lpstr>
      <vt:lpstr>Background</vt:lpstr>
      <vt:lpstr>Acronyms Used</vt:lpstr>
      <vt:lpstr>Fast Start Demand Response Resource Scenario</vt:lpstr>
      <vt:lpstr>Non-Fast Start Demand Response Resource Scenario</vt:lpstr>
      <vt:lpstr>PowerPoint Presentation</vt:lpstr>
      <vt:lpstr>Appendix – Slides 46-54 of Project Overview covered in Oct 2017 DRWG meeting </vt:lpstr>
      <vt:lpstr>DRR Commitment</vt:lpstr>
      <vt:lpstr>DRR Commitment (Cont.)</vt:lpstr>
      <vt:lpstr>DRR Dispatch</vt:lpstr>
      <vt:lpstr>Performance Measurement</vt:lpstr>
      <vt:lpstr>Performance Measurement (Cont.)</vt:lpstr>
      <vt:lpstr>Performance Measurement Example</vt:lpstr>
      <vt:lpstr>Reserve Market Performance</vt:lpstr>
      <vt:lpstr>Resource Obligations for Providing Reserves</vt:lpstr>
      <vt:lpstr>Real Time Reserve Calculations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2018-04-27T14:00:02Z</dcterms:created>
  <dcterms:modified xsi:type="dcterms:W3CDTF">2018-04-27T14:00:10Z</dcterms:modified>
</cp:coreProperties>
</file>