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 id="2147483745" r:id="rId2"/>
  </p:sldMasterIdLst>
  <p:notesMasterIdLst>
    <p:notesMasterId r:id="rId132"/>
  </p:notesMasterIdLst>
  <p:handoutMasterIdLst>
    <p:handoutMasterId r:id="rId133"/>
  </p:handoutMasterIdLst>
  <p:sldIdLst>
    <p:sldId id="279" r:id="rId3"/>
    <p:sldId id="677" r:id="rId4"/>
    <p:sldId id="1048" r:id="rId5"/>
    <p:sldId id="718" r:id="rId6"/>
    <p:sldId id="1045" r:id="rId7"/>
    <p:sldId id="1046" r:id="rId8"/>
    <p:sldId id="1049" r:id="rId9"/>
    <p:sldId id="693" r:id="rId10"/>
    <p:sldId id="1092" r:id="rId11"/>
    <p:sldId id="731" r:id="rId12"/>
    <p:sldId id="811" r:id="rId13"/>
    <p:sldId id="721" r:id="rId14"/>
    <p:sldId id="812" r:id="rId15"/>
    <p:sldId id="813" r:id="rId16"/>
    <p:sldId id="814" r:id="rId17"/>
    <p:sldId id="745" r:id="rId18"/>
    <p:sldId id="732" r:id="rId19"/>
    <p:sldId id="1042" r:id="rId20"/>
    <p:sldId id="1041" r:id="rId21"/>
    <p:sldId id="723" r:id="rId22"/>
    <p:sldId id="726" r:id="rId23"/>
    <p:sldId id="909" r:id="rId24"/>
    <p:sldId id="1000" r:id="rId25"/>
    <p:sldId id="1001" r:id="rId26"/>
    <p:sldId id="1002" r:id="rId27"/>
    <p:sldId id="1003" r:id="rId28"/>
    <p:sldId id="1004" r:id="rId29"/>
    <p:sldId id="1005" r:id="rId30"/>
    <p:sldId id="1006" r:id="rId31"/>
    <p:sldId id="733" r:id="rId32"/>
    <p:sldId id="790" r:id="rId33"/>
    <p:sldId id="854" r:id="rId34"/>
    <p:sldId id="807" r:id="rId35"/>
    <p:sldId id="1038" r:id="rId36"/>
    <p:sldId id="1043" r:id="rId37"/>
    <p:sldId id="1007" r:id="rId38"/>
    <p:sldId id="1008" r:id="rId39"/>
    <p:sldId id="1009" r:id="rId40"/>
    <p:sldId id="1050" r:id="rId41"/>
    <p:sldId id="1051" r:id="rId42"/>
    <p:sldId id="1052" r:id="rId43"/>
    <p:sldId id="1053" r:id="rId44"/>
    <p:sldId id="1054" r:id="rId45"/>
    <p:sldId id="1056" r:id="rId46"/>
    <p:sldId id="1057" r:id="rId47"/>
    <p:sldId id="1059" r:id="rId48"/>
    <p:sldId id="1060" r:id="rId49"/>
    <p:sldId id="1061" r:id="rId50"/>
    <p:sldId id="1062" r:id="rId51"/>
    <p:sldId id="1091" r:id="rId52"/>
    <p:sldId id="1063" r:id="rId53"/>
    <p:sldId id="1064" r:id="rId54"/>
    <p:sldId id="1065" r:id="rId55"/>
    <p:sldId id="1066" r:id="rId56"/>
    <p:sldId id="1067" r:id="rId57"/>
    <p:sldId id="1068" r:id="rId58"/>
    <p:sldId id="1069" r:id="rId59"/>
    <p:sldId id="1070" r:id="rId60"/>
    <p:sldId id="1071" r:id="rId61"/>
    <p:sldId id="1072" r:id="rId62"/>
    <p:sldId id="1073" r:id="rId63"/>
    <p:sldId id="1074" r:id="rId64"/>
    <p:sldId id="1075" r:id="rId65"/>
    <p:sldId id="1076" r:id="rId66"/>
    <p:sldId id="1077" r:id="rId67"/>
    <p:sldId id="1078" r:id="rId68"/>
    <p:sldId id="1079" r:id="rId69"/>
    <p:sldId id="1080" r:id="rId70"/>
    <p:sldId id="1081" r:id="rId71"/>
    <p:sldId id="1083" r:id="rId72"/>
    <p:sldId id="1084" r:id="rId73"/>
    <p:sldId id="1086" r:id="rId74"/>
    <p:sldId id="1087" r:id="rId75"/>
    <p:sldId id="1088" r:id="rId76"/>
    <p:sldId id="1089" r:id="rId77"/>
    <p:sldId id="1090" r:id="rId78"/>
    <p:sldId id="744" r:id="rId79"/>
    <p:sldId id="740" r:id="rId80"/>
    <p:sldId id="741" r:id="rId81"/>
    <p:sldId id="605" r:id="rId82"/>
    <p:sldId id="541" r:id="rId83"/>
    <p:sldId id="687" r:id="rId84"/>
    <p:sldId id="647" r:id="rId85"/>
    <p:sldId id="648" r:id="rId86"/>
    <p:sldId id="651" r:id="rId87"/>
    <p:sldId id="652" r:id="rId88"/>
    <p:sldId id="653" r:id="rId89"/>
    <p:sldId id="654" r:id="rId90"/>
    <p:sldId id="655" r:id="rId91"/>
    <p:sldId id="656" r:id="rId92"/>
    <p:sldId id="657" r:id="rId93"/>
    <p:sldId id="658" r:id="rId94"/>
    <p:sldId id="659" r:id="rId95"/>
    <p:sldId id="660" r:id="rId96"/>
    <p:sldId id="661" r:id="rId97"/>
    <p:sldId id="662" r:id="rId98"/>
    <p:sldId id="663" r:id="rId99"/>
    <p:sldId id="664" r:id="rId100"/>
    <p:sldId id="665" r:id="rId101"/>
    <p:sldId id="666" r:id="rId102"/>
    <p:sldId id="667" r:id="rId103"/>
    <p:sldId id="682" r:id="rId104"/>
    <p:sldId id="669" r:id="rId105"/>
    <p:sldId id="670" r:id="rId106"/>
    <p:sldId id="698" r:id="rId107"/>
    <p:sldId id="699" r:id="rId108"/>
    <p:sldId id="700" r:id="rId109"/>
    <p:sldId id="961" r:id="rId110"/>
    <p:sldId id="962" r:id="rId111"/>
    <p:sldId id="963" r:id="rId112"/>
    <p:sldId id="701" r:id="rId113"/>
    <p:sldId id="702" r:id="rId114"/>
    <p:sldId id="703" r:id="rId115"/>
    <p:sldId id="960" r:id="rId116"/>
    <p:sldId id="704" r:id="rId117"/>
    <p:sldId id="705" r:id="rId118"/>
    <p:sldId id="706" r:id="rId119"/>
    <p:sldId id="649" r:id="rId120"/>
    <p:sldId id="626" r:id="rId121"/>
    <p:sldId id="627" r:id="rId122"/>
    <p:sldId id="628" r:id="rId123"/>
    <p:sldId id="629" r:id="rId124"/>
    <p:sldId id="630" r:id="rId125"/>
    <p:sldId id="631" r:id="rId126"/>
    <p:sldId id="447" r:id="rId127"/>
    <p:sldId id="644" r:id="rId128"/>
    <p:sldId id="461" r:id="rId129"/>
    <p:sldId id="606" r:id="rId130"/>
    <p:sldId id="543" r:id="rId131"/>
  </p:sldIdLst>
  <p:sldSz cx="9144000" cy="6858000" type="screen4x3"/>
  <p:notesSz cx="7010400" cy="9296400"/>
  <p:custDataLst>
    <p:tags r:id="rId1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DFE0CD04-3CE9-46FF-97B4-FFE79F7D0B3F}">
          <p14:sldIdLst>
            <p14:sldId id="279"/>
            <p14:sldId id="677"/>
            <p14:sldId id="1048"/>
          </p14:sldIdLst>
        </p14:section>
        <p14:section name="Key Elements" id="{3D765B2F-1466-4F19-8807-280248652289}">
          <p14:sldIdLst>
            <p14:sldId id="718"/>
            <p14:sldId id="1045"/>
            <p14:sldId id="1046"/>
          </p14:sldIdLst>
        </p14:section>
        <p14:section name="Summary of Tariff Changes" id="{2D93F840-9F1A-4F58-8ADE-BE5D1604598C}">
          <p14:sldIdLst>
            <p14:sldId id="1049"/>
            <p14:sldId id="693"/>
            <p14:sldId id="1092"/>
            <p14:sldId id="731"/>
            <p14:sldId id="811"/>
            <p14:sldId id="721"/>
            <p14:sldId id="812"/>
            <p14:sldId id="813"/>
            <p14:sldId id="814"/>
            <p14:sldId id="745"/>
            <p14:sldId id="732"/>
            <p14:sldId id="1042"/>
            <p14:sldId id="1041"/>
            <p14:sldId id="723"/>
            <p14:sldId id="726"/>
            <p14:sldId id="909"/>
            <p14:sldId id="1000"/>
            <p14:sldId id="1001"/>
            <p14:sldId id="1002"/>
            <p14:sldId id="1003"/>
            <p14:sldId id="1004"/>
            <p14:sldId id="1005"/>
            <p14:sldId id="1006"/>
            <p14:sldId id="733"/>
            <p14:sldId id="790"/>
            <p14:sldId id="854"/>
            <p14:sldId id="807"/>
            <p14:sldId id="1038"/>
            <p14:sldId id="1043"/>
            <p14:sldId id="1007"/>
            <p14:sldId id="1008"/>
            <p14:sldId id="1009"/>
            <p14:sldId id="1050"/>
            <p14:sldId id="1051"/>
            <p14:sldId id="1052"/>
            <p14:sldId id="1053"/>
            <p14:sldId id="1054"/>
            <p14:sldId id="1056"/>
            <p14:sldId id="1057"/>
            <p14:sldId id="1059"/>
            <p14:sldId id="1060"/>
            <p14:sldId id="1061"/>
            <p14:sldId id="1062"/>
            <p14:sldId id="1091"/>
            <p14:sldId id="1063"/>
            <p14:sldId id="1064"/>
            <p14:sldId id="1065"/>
            <p14:sldId id="1066"/>
            <p14:sldId id="1067"/>
            <p14:sldId id="1068"/>
            <p14:sldId id="1069"/>
            <p14:sldId id="1070"/>
            <p14:sldId id="1071"/>
            <p14:sldId id="1072"/>
            <p14:sldId id="1073"/>
            <p14:sldId id="1074"/>
            <p14:sldId id="1075"/>
            <p14:sldId id="1076"/>
            <p14:sldId id="1077"/>
            <p14:sldId id="1078"/>
            <p14:sldId id="1079"/>
            <p14:sldId id="1080"/>
            <p14:sldId id="1081"/>
            <p14:sldId id="1083"/>
            <p14:sldId id="1084"/>
            <p14:sldId id="1086"/>
            <p14:sldId id="1087"/>
            <p14:sldId id="1088"/>
            <p14:sldId id="1089"/>
            <p14:sldId id="1090"/>
          </p14:sldIdLst>
        </p14:section>
        <p14:section name="Wrap-up" id="{EFC0B78D-52F3-49EB-8160-3B5A3A09C47D}">
          <p14:sldIdLst>
            <p14:sldId id="744"/>
            <p14:sldId id="740"/>
            <p14:sldId id="741"/>
            <p14:sldId id="605"/>
            <p14:sldId id="541"/>
          </p14:sldIdLst>
        </p14:section>
        <p14:section name="Appendix 1" id="{58EE4026-88B2-4369-91F3-D8D05D23EDC3}">
          <p14:sldIdLst>
            <p14:sldId id="687"/>
            <p14:sldId id="647"/>
            <p14:sldId id="648"/>
            <p14:sldId id="651"/>
            <p14:sldId id="652"/>
            <p14:sldId id="653"/>
            <p14:sldId id="654"/>
            <p14:sldId id="655"/>
            <p14:sldId id="656"/>
            <p14:sldId id="657"/>
            <p14:sldId id="658"/>
            <p14:sldId id="659"/>
            <p14:sldId id="660"/>
            <p14:sldId id="661"/>
            <p14:sldId id="662"/>
            <p14:sldId id="663"/>
            <p14:sldId id="664"/>
            <p14:sldId id="665"/>
            <p14:sldId id="666"/>
            <p14:sldId id="667"/>
            <p14:sldId id="682"/>
            <p14:sldId id="669"/>
            <p14:sldId id="670"/>
            <p14:sldId id="698"/>
            <p14:sldId id="699"/>
            <p14:sldId id="700"/>
            <p14:sldId id="961"/>
            <p14:sldId id="962"/>
            <p14:sldId id="963"/>
            <p14:sldId id="701"/>
            <p14:sldId id="702"/>
            <p14:sldId id="703"/>
            <p14:sldId id="960"/>
            <p14:sldId id="704"/>
            <p14:sldId id="705"/>
            <p14:sldId id="706"/>
          </p14:sldIdLst>
        </p14:section>
        <p14:section name="Appendix 2" id="{FF3A6456-623E-47E7-B414-58900CB7DE5D}">
          <p14:sldIdLst>
            <p14:sldId id="649"/>
            <p14:sldId id="626"/>
            <p14:sldId id="627"/>
            <p14:sldId id="628"/>
            <p14:sldId id="629"/>
            <p14:sldId id="630"/>
          </p14:sldIdLst>
        </p14:section>
        <p14:section name="Appendix 3" id="{5242AF46-A837-46C0-A228-1FD927057EFA}">
          <p14:sldIdLst>
            <p14:sldId id="631"/>
            <p14:sldId id="447"/>
            <p14:sldId id="644"/>
            <p14:sldId id="461"/>
          </p14:sldIdLst>
        </p14:section>
        <p14:section name="Appendix 4" id="{FDC92F77-6AB3-4B5D-9AA6-46D6C4C1757A}">
          <p14:sldIdLst/>
        </p14:section>
        <p14:section name="Appendix 5" id="{6A0F7700-C8B8-4A74-951C-ED0765C34093}">
          <p14:sldIdLst>
            <p14:sldId id="606"/>
            <p14:sldId id="543"/>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13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E6A9A"/>
    <a:srgbClr val="EC1F25"/>
    <a:srgbClr val="77BD2A"/>
    <a:srgbClr val="62777F"/>
    <a:srgbClr val="FBB92F"/>
    <a:srgbClr val="6FA943"/>
    <a:srgbClr val="B9D257"/>
    <a:srgbClr val="F68920"/>
    <a:srgbClr val="8555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555" autoAdjust="0"/>
    <p:restoredTop sz="89510" autoAdjust="0"/>
  </p:normalViewPr>
  <p:slideViewPr>
    <p:cSldViewPr>
      <p:cViewPr>
        <p:scale>
          <a:sx n="80" d="100"/>
          <a:sy n="80" d="100"/>
        </p:scale>
        <p:origin x="-1272" y="-58"/>
      </p:cViewPr>
      <p:guideLst>
        <p:guide orient="horz" pos="672"/>
        <p:guide pos="50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9" d="100"/>
        <a:sy n="79" d="100"/>
      </p:scale>
      <p:origin x="0" y="7133"/>
    </p:cViewPr>
  </p:sorterViewPr>
  <p:notesViewPr>
    <p:cSldViewPr>
      <p:cViewPr>
        <p:scale>
          <a:sx n="100" d="100"/>
          <a:sy n="100" d="100"/>
        </p:scale>
        <p:origin x="-2352" y="1819"/>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handoutMaster" Target="handoutMasters/handoutMaster1.xml"/><Relationship Id="rId138" Type="http://schemas.openxmlformats.org/officeDocument/2006/relationships/theme" Target="theme/theme1.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tags" Target="tags/tag1.xml"/><Relationship Id="rId13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slide" Target="slides/slide122.xml"/><Relationship Id="rId129" Type="http://schemas.openxmlformats.org/officeDocument/2006/relationships/slide" Target="slides/slide127.xml"/><Relationship Id="rId13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3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presProps" Target="pres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AA7AF7-DC8B-47FA-A7E5-8133305B5566}" type="doc">
      <dgm:prSet loTypeId="urn:microsoft.com/office/officeart/2005/8/layout/process1" loCatId="process" qsTypeId="urn:microsoft.com/office/officeart/2005/8/quickstyle/simple1" qsCatId="simple" csTypeId="urn:microsoft.com/office/officeart/2005/8/colors/accent1_2" csCatId="accent1" phldr="1"/>
      <dgm:spPr/>
    </dgm:pt>
    <dgm:pt modelId="{8F7CAB8C-5E35-4C04-88A7-8E570B16F785}">
      <dgm:prSet phldrT="[Text]"/>
      <dgm:spPr/>
      <dgm:t>
        <a:bodyPr/>
        <a:lstStyle/>
        <a:p>
          <a:r>
            <a:rPr lang="en-US" dirty="0" smtClean="0"/>
            <a:t>Big Picture </a:t>
          </a:r>
          <a:endParaRPr lang="en-US" dirty="0"/>
        </a:p>
      </dgm:t>
    </dgm:pt>
    <dgm:pt modelId="{D08B8D02-DEB4-4CE2-B64B-4B3F069CF608}" type="parTrans" cxnId="{8DA6F3D3-B2C9-425C-96E7-B4DEA495B8F3}">
      <dgm:prSet/>
      <dgm:spPr/>
      <dgm:t>
        <a:bodyPr/>
        <a:lstStyle/>
        <a:p>
          <a:endParaRPr lang="en-US"/>
        </a:p>
      </dgm:t>
    </dgm:pt>
    <dgm:pt modelId="{8D3FEC97-7111-4BDB-B59F-5EA8E465E190}" type="sibTrans" cxnId="{8DA6F3D3-B2C9-425C-96E7-B4DEA495B8F3}">
      <dgm:prSet/>
      <dgm:spPr/>
      <dgm:t>
        <a:bodyPr/>
        <a:lstStyle/>
        <a:p>
          <a:endParaRPr lang="en-US" dirty="0"/>
        </a:p>
      </dgm:t>
    </dgm:pt>
    <dgm:pt modelId="{B5DC90CA-3C0E-420F-BCBB-97766F3A207F}">
      <dgm:prSet phldrT="[Text]"/>
      <dgm:spPr>
        <a:solidFill>
          <a:srgbClr val="00B050"/>
        </a:solidFill>
      </dgm:spPr>
      <dgm:t>
        <a:bodyPr/>
        <a:lstStyle/>
        <a:p>
          <a:r>
            <a:rPr lang="en-US" dirty="0" smtClean="0"/>
            <a:t>Review Tariff Changes </a:t>
          </a:r>
          <a:endParaRPr lang="en-US" dirty="0"/>
        </a:p>
      </dgm:t>
    </dgm:pt>
    <dgm:pt modelId="{65BEC143-E802-45FD-B535-077AB5D45D74}" type="parTrans" cxnId="{70E07B01-D7DC-44A2-ADF7-9B46B3460EB1}">
      <dgm:prSet/>
      <dgm:spPr/>
      <dgm:t>
        <a:bodyPr/>
        <a:lstStyle/>
        <a:p>
          <a:endParaRPr lang="en-US"/>
        </a:p>
      </dgm:t>
    </dgm:pt>
    <dgm:pt modelId="{019356B3-CAAE-417A-9D25-E3C6D710C700}" type="sibTrans" cxnId="{70E07B01-D7DC-44A2-ADF7-9B46B3460EB1}">
      <dgm:prSet/>
      <dgm:spPr/>
      <dgm:t>
        <a:bodyPr/>
        <a:lstStyle/>
        <a:p>
          <a:endParaRPr lang="en-US" dirty="0"/>
        </a:p>
      </dgm:t>
    </dgm:pt>
    <dgm:pt modelId="{3393D557-F6E2-4C10-BB81-D24C5C001378}">
      <dgm:prSet phldrT="[Text]"/>
      <dgm:spPr>
        <a:solidFill>
          <a:schemeClr val="accent5"/>
        </a:solidFill>
      </dgm:spPr>
      <dgm:t>
        <a:bodyPr/>
        <a:lstStyle/>
        <a:p>
          <a:r>
            <a:rPr lang="en-US" dirty="0" smtClean="0"/>
            <a:t>Stakeholder Schedule </a:t>
          </a:r>
        </a:p>
      </dgm:t>
    </dgm:pt>
    <dgm:pt modelId="{DAE5855C-A385-41C3-B7F1-3F2B87DDDA4C}" type="parTrans" cxnId="{00E825BD-1437-4CC4-B035-8A51F345B041}">
      <dgm:prSet/>
      <dgm:spPr/>
      <dgm:t>
        <a:bodyPr/>
        <a:lstStyle/>
        <a:p>
          <a:endParaRPr lang="en-US"/>
        </a:p>
      </dgm:t>
    </dgm:pt>
    <dgm:pt modelId="{7A8C9BF9-21D9-4394-8D2C-684552730C84}" type="sibTrans" cxnId="{00E825BD-1437-4CC4-B035-8A51F345B041}">
      <dgm:prSet/>
      <dgm:spPr/>
      <dgm:t>
        <a:bodyPr/>
        <a:lstStyle/>
        <a:p>
          <a:endParaRPr lang="en-US"/>
        </a:p>
      </dgm:t>
    </dgm:pt>
    <dgm:pt modelId="{A6294798-607B-4B7C-A379-C97E98C32846}">
      <dgm:prSet phldrT="[Text]"/>
      <dgm:spPr>
        <a:solidFill>
          <a:srgbClr val="7030A0"/>
        </a:solidFill>
      </dgm:spPr>
      <dgm:t>
        <a:bodyPr/>
        <a:lstStyle/>
        <a:p>
          <a:r>
            <a:rPr lang="en-US" dirty="0" smtClean="0"/>
            <a:t>Key Features of the Proposal </a:t>
          </a:r>
          <a:endParaRPr lang="en-US" dirty="0"/>
        </a:p>
      </dgm:t>
    </dgm:pt>
    <dgm:pt modelId="{6714E86D-EAE1-496A-8A25-0A4B45AF4EE2}" type="parTrans" cxnId="{F6083146-8450-41F1-9BDA-040E0E3B9386}">
      <dgm:prSet/>
      <dgm:spPr/>
      <dgm:t>
        <a:bodyPr/>
        <a:lstStyle/>
        <a:p>
          <a:endParaRPr lang="en-US"/>
        </a:p>
      </dgm:t>
    </dgm:pt>
    <dgm:pt modelId="{761D29F7-63D9-42C2-8518-5685208BF984}" type="sibTrans" cxnId="{F6083146-8450-41F1-9BDA-040E0E3B9386}">
      <dgm:prSet/>
      <dgm:spPr/>
      <dgm:t>
        <a:bodyPr/>
        <a:lstStyle/>
        <a:p>
          <a:endParaRPr lang="en-US" dirty="0"/>
        </a:p>
      </dgm:t>
    </dgm:pt>
    <dgm:pt modelId="{F10DBA71-81BE-4EA5-B3C9-66D176AFECCF}" type="pres">
      <dgm:prSet presAssocID="{8EAA7AF7-DC8B-47FA-A7E5-8133305B5566}" presName="Name0" presStyleCnt="0">
        <dgm:presLayoutVars>
          <dgm:dir/>
          <dgm:resizeHandles val="exact"/>
        </dgm:presLayoutVars>
      </dgm:prSet>
      <dgm:spPr/>
    </dgm:pt>
    <dgm:pt modelId="{91F243F3-BBD7-40DE-A9B3-7B6C8B9224CD}" type="pres">
      <dgm:prSet presAssocID="{8F7CAB8C-5E35-4C04-88A7-8E570B16F785}" presName="node" presStyleLbl="node1" presStyleIdx="0" presStyleCnt="4">
        <dgm:presLayoutVars>
          <dgm:bulletEnabled val="1"/>
        </dgm:presLayoutVars>
      </dgm:prSet>
      <dgm:spPr/>
      <dgm:t>
        <a:bodyPr/>
        <a:lstStyle/>
        <a:p>
          <a:endParaRPr lang="en-US"/>
        </a:p>
      </dgm:t>
    </dgm:pt>
    <dgm:pt modelId="{6A5B9D72-1C6D-42FC-A0D9-697627439FBA}" type="pres">
      <dgm:prSet presAssocID="{8D3FEC97-7111-4BDB-B59F-5EA8E465E190}" presName="sibTrans" presStyleLbl="sibTrans2D1" presStyleIdx="0" presStyleCnt="3"/>
      <dgm:spPr/>
      <dgm:t>
        <a:bodyPr/>
        <a:lstStyle/>
        <a:p>
          <a:endParaRPr lang="en-US"/>
        </a:p>
      </dgm:t>
    </dgm:pt>
    <dgm:pt modelId="{1E21E6C2-18D1-4B58-8AFB-B4626205ABCD}" type="pres">
      <dgm:prSet presAssocID="{8D3FEC97-7111-4BDB-B59F-5EA8E465E190}" presName="connectorText" presStyleLbl="sibTrans2D1" presStyleIdx="0" presStyleCnt="3"/>
      <dgm:spPr/>
      <dgm:t>
        <a:bodyPr/>
        <a:lstStyle/>
        <a:p>
          <a:endParaRPr lang="en-US"/>
        </a:p>
      </dgm:t>
    </dgm:pt>
    <dgm:pt modelId="{B4C4EB89-0E25-4FF0-9872-159FA812456B}" type="pres">
      <dgm:prSet presAssocID="{A6294798-607B-4B7C-A379-C97E98C32846}" presName="node" presStyleLbl="node1" presStyleIdx="1" presStyleCnt="4">
        <dgm:presLayoutVars>
          <dgm:bulletEnabled val="1"/>
        </dgm:presLayoutVars>
      </dgm:prSet>
      <dgm:spPr/>
      <dgm:t>
        <a:bodyPr/>
        <a:lstStyle/>
        <a:p>
          <a:endParaRPr lang="en-US"/>
        </a:p>
      </dgm:t>
    </dgm:pt>
    <dgm:pt modelId="{B8210DDF-D2EF-49D3-9EE6-EA6876B74977}" type="pres">
      <dgm:prSet presAssocID="{761D29F7-63D9-42C2-8518-5685208BF984}" presName="sibTrans" presStyleLbl="sibTrans2D1" presStyleIdx="1" presStyleCnt="3"/>
      <dgm:spPr/>
      <dgm:t>
        <a:bodyPr/>
        <a:lstStyle/>
        <a:p>
          <a:endParaRPr lang="en-US"/>
        </a:p>
      </dgm:t>
    </dgm:pt>
    <dgm:pt modelId="{880952A1-12A9-45FA-B418-41BA90F00FE3}" type="pres">
      <dgm:prSet presAssocID="{761D29F7-63D9-42C2-8518-5685208BF984}" presName="connectorText" presStyleLbl="sibTrans2D1" presStyleIdx="1" presStyleCnt="3"/>
      <dgm:spPr/>
      <dgm:t>
        <a:bodyPr/>
        <a:lstStyle/>
        <a:p>
          <a:endParaRPr lang="en-US"/>
        </a:p>
      </dgm:t>
    </dgm:pt>
    <dgm:pt modelId="{36CF51EF-E5AC-45F9-8058-7A99975D09CE}" type="pres">
      <dgm:prSet presAssocID="{B5DC90CA-3C0E-420F-BCBB-97766F3A207F}" presName="node" presStyleLbl="node1" presStyleIdx="2" presStyleCnt="4">
        <dgm:presLayoutVars>
          <dgm:bulletEnabled val="1"/>
        </dgm:presLayoutVars>
      </dgm:prSet>
      <dgm:spPr/>
      <dgm:t>
        <a:bodyPr/>
        <a:lstStyle/>
        <a:p>
          <a:endParaRPr lang="en-US"/>
        </a:p>
      </dgm:t>
    </dgm:pt>
    <dgm:pt modelId="{6600C474-95BF-4835-A6E2-1F5004189A31}" type="pres">
      <dgm:prSet presAssocID="{019356B3-CAAE-417A-9D25-E3C6D710C700}" presName="sibTrans" presStyleLbl="sibTrans2D1" presStyleIdx="2" presStyleCnt="3"/>
      <dgm:spPr/>
      <dgm:t>
        <a:bodyPr/>
        <a:lstStyle/>
        <a:p>
          <a:endParaRPr lang="en-US"/>
        </a:p>
      </dgm:t>
    </dgm:pt>
    <dgm:pt modelId="{5AF1FA33-9600-4E58-98C4-25CC540CD705}" type="pres">
      <dgm:prSet presAssocID="{019356B3-CAAE-417A-9D25-E3C6D710C700}" presName="connectorText" presStyleLbl="sibTrans2D1" presStyleIdx="2" presStyleCnt="3"/>
      <dgm:spPr/>
      <dgm:t>
        <a:bodyPr/>
        <a:lstStyle/>
        <a:p>
          <a:endParaRPr lang="en-US"/>
        </a:p>
      </dgm:t>
    </dgm:pt>
    <dgm:pt modelId="{308859C3-0F7A-4B25-84F6-BFF163CF2827}" type="pres">
      <dgm:prSet presAssocID="{3393D557-F6E2-4C10-BB81-D24C5C001378}" presName="node" presStyleLbl="node1" presStyleIdx="3" presStyleCnt="4">
        <dgm:presLayoutVars>
          <dgm:bulletEnabled val="1"/>
        </dgm:presLayoutVars>
      </dgm:prSet>
      <dgm:spPr/>
      <dgm:t>
        <a:bodyPr/>
        <a:lstStyle/>
        <a:p>
          <a:endParaRPr lang="en-US"/>
        </a:p>
      </dgm:t>
    </dgm:pt>
  </dgm:ptLst>
  <dgm:cxnLst>
    <dgm:cxn modelId="{8DA6F3D3-B2C9-425C-96E7-B4DEA495B8F3}" srcId="{8EAA7AF7-DC8B-47FA-A7E5-8133305B5566}" destId="{8F7CAB8C-5E35-4C04-88A7-8E570B16F785}" srcOrd="0" destOrd="0" parTransId="{D08B8D02-DEB4-4CE2-B64B-4B3F069CF608}" sibTransId="{8D3FEC97-7111-4BDB-B59F-5EA8E465E190}"/>
    <dgm:cxn modelId="{73FC5FD1-E841-4BED-B3B4-55F524AD67EE}" type="presOf" srcId="{019356B3-CAAE-417A-9D25-E3C6D710C700}" destId="{5AF1FA33-9600-4E58-98C4-25CC540CD705}" srcOrd="1" destOrd="0" presId="urn:microsoft.com/office/officeart/2005/8/layout/process1"/>
    <dgm:cxn modelId="{7CF9B322-359D-4A41-AE0F-640445B6DCD8}" type="presOf" srcId="{8F7CAB8C-5E35-4C04-88A7-8E570B16F785}" destId="{91F243F3-BBD7-40DE-A9B3-7B6C8B9224CD}" srcOrd="0" destOrd="0" presId="urn:microsoft.com/office/officeart/2005/8/layout/process1"/>
    <dgm:cxn modelId="{FFB03668-0564-4637-9368-4C5DD43CA494}" type="presOf" srcId="{8EAA7AF7-DC8B-47FA-A7E5-8133305B5566}" destId="{F10DBA71-81BE-4EA5-B3C9-66D176AFECCF}" srcOrd="0" destOrd="0" presId="urn:microsoft.com/office/officeart/2005/8/layout/process1"/>
    <dgm:cxn modelId="{AB1ED665-7575-4C79-B029-B4E01775A084}" type="presOf" srcId="{761D29F7-63D9-42C2-8518-5685208BF984}" destId="{B8210DDF-D2EF-49D3-9EE6-EA6876B74977}" srcOrd="0" destOrd="0" presId="urn:microsoft.com/office/officeart/2005/8/layout/process1"/>
    <dgm:cxn modelId="{26A4A0C7-1E47-47CE-975C-E8908ACDD36C}" type="presOf" srcId="{A6294798-607B-4B7C-A379-C97E98C32846}" destId="{B4C4EB89-0E25-4FF0-9872-159FA812456B}" srcOrd="0" destOrd="0" presId="urn:microsoft.com/office/officeart/2005/8/layout/process1"/>
    <dgm:cxn modelId="{F6083146-8450-41F1-9BDA-040E0E3B9386}" srcId="{8EAA7AF7-DC8B-47FA-A7E5-8133305B5566}" destId="{A6294798-607B-4B7C-A379-C97E98C32846}" srcOrd="1" destOrd="0" parTransId="{6714E86D-EAE1-496A-8A25-0A4B45AF4EE2}" sibTransId="{761D29F7-63D9-42C2-8518-5685208BF984}"/>
    <dgm:cxn modelId="{2517980A-091E-41CF-890B-EB1DDE2A07A8}" type="presOf" srcId="{B5DC90CA-3C0E-420F-BCBB-97766F3A207F}" destId="{36CF51EF-E5AC-45F9-8058-7A99975D09CE}" srcOrd="0" destOrd="0" presId="urn:microsoft.com/office/officeart/2005/8/layout/process1"/>
    <dgm:cxn modelId="{D1546B3D-4512-41B2-A085-4F012A570A42}" type="presOf" srcId="{019356B3-CAAE-417A-9D25-E3C6D710C700}" destId="{6600C474-95BF-4835-A6E2-1F5004189A31}" srcOrd="0" destOrd="0" presId="urn:microsoft.com/office/officeart/2005/8/layout/process1"/>
    <dgm:cxn modelId="{00E825BD-1437-4CC4-B035-8A51F345B041}" srcId="{8EAA7AF7-DC8B-47FA-A7E5-8133305B5566}" destId="{3393D557-F6E2-4C10-BB81-D24C5C001378}" srcOrd="3" destOrd="0" parTransId="{DAE5855C-A385-41C3-B7F1-3F2B87DDDA4C}" sibTransId="{7A8C9BF9-21D9-4394-8D2C-684552730C84}"/>
    <dgm:cxn modelId="{1FF74E6B-FE90-426A-82D5-763005E6229E}" type="presOf" srcId="{8D3FEC97-7111-4BDB-B59F-5EA8E465E190}" destId="{6A5B9D72-1C6D-42FC-A0D9-697627439FBA}" srcOrd="0" destOrd="0" presId="urn:microsoft.com/office/officeart/2005/8/layout/process1"/>
    <dgm:cxn modelId="{DB3D2787-294B-4366-818F-9453B490490C}" type="presOf" srcId="{3393D557-F6E2-4C10-BB81-D24C5C001378}" destId="{308859C3-0F7A-4B25-84F6-BFF163CF2827}" srcOrd="0" destOrd="0" presId="urn:microsoft.com/office/officeart/2005/8/layout/process1"/>
    <dgm:cxn modelId="{F0AFFE5A-029D-4E1B-851B-F9ED34184DED}" type="presOf" srcId="{8D3FEC97-7111-4BDB-B59F-5EA8E465E190}" destId="{1E21E6C2-18D1-4B58-8AFB-B4626205ABCD}" srcOrd="1" destOrd="0" presId="urn:microsoft.com/office/officeart/2005/8/layout/process1"/>
    <dgm:cxn modelId="{70E07B01-D7DC-44A2-ADF7-9B46B3460EB1}" srcId="{8EAA7AF7-DC8B-47FA-A7E5-8133305B5566}" destId="{B5DC90CA-3C0E-420F-BCBB-97766F3A207F}" srcOrd="2" destOrd="0" parTransId="{65BEC143-E802-45FD-B535-077AB5D45D74}" sibTransId="{019356B3-CAAE-417A-9D25-E3C6D710C700}"/>
    <dgm:cxn modelId="{543778C3-5CF2-4CBA-8B65-059C3B38F68C}" type="presOf" srcId="{761D29F7-63D9-42C2-8518-5685208BF984}" destId="{880952A1-12A9-45FA-B418-41BA90F00FE3}" srcOrd="1" destOrd="0" presId="urn:microsoft.com/office/officeart/2005/8/layout/process1"/>
    <dgm:cxn modelId="{27D74442-EB9D-4BB6-A537-0D3D91A03A80}" type="presParOf" srcId="{F10DBA71-81BE-4EA5-B3C9-66D176AFECCF}" destId="{91F243F3-BBD7-40DE-A9B3-7B6C8B9224CD}" srcOrd="0" destOrd="0" presId="urn:microsoft.com/office/officeart/2005/8/layout/process1"/>
    <dgm:cxn modelId="{153E4435-C525-4773-B0E1-0F6138065A8B}" type="presParOf" srcId="{F10DBA71-81BE-4EA5-B3C9-66D176AFECCF}" destId="{6A5B9D72-1C6D-42FC-A0D9-697627439FBA}" srcOrd="1" destOrd="0" presId="urn:microsoft.com/office/officeart/2005/8/layout/process1"/>
    <dgm:cxn modelId="{B0C66E19-89BA-412A-AF57-CEC2FCF73F71}" type="presParOf" srcId="{6A5B9D72-1C6D-42FC-A0D9-697627439FBA}" destId="{1E21E6C2-18D1-4B58-8AFB-B4626205ABCD}" srcOrd="0" destOrd="0" presId="urn:microsoft.com/office/officeart/2005/8/layout/process1"/>
    <dgm:cxn modelId="{237110FE-37E0-4DDC-B211-11694CCFC166}" type="presParOf" srcId="{F10DBA71-81BE-4EA5-B3C9-66D176AFECCF}" destId="{B4C4EB89-0E25-4FF0-9872-159FA812456B}" srcOrd="2" destOrd="0" presId="urn:microsoft.com/office/officeart/2005/8/layout/process1"/>
    <dgm:cxn modelId="{0FA3DDF9-49BE-4E03-9CF3-85622314AE88}" type="presParOf" srcId="{F10DBA71-81BE-4EA5-B3C9-66D176AFECCF}" destId="{B8210DDF-D2EF-49D3-9EE6-EA6876B74977}" srcOrd="3" destOrd="0" presId="urn:microsoft.com/office/officeart/2005/8/layout/process1"/>
    <dgm:cxn modelId="{AA706EA9-A6EA-4815-B4AE-16B475A5AF1D}" type="presParOf" srcId="{B8210DDF-D2EF-49D3-9EE6-EA6876B74977}" destId="{880952A1-12A9-45FA-B418-41BA90F00FE3}" srcOrd="0" destOrd="0" presId="urn:microsoft.com/office/officeart/2005/8/layout/process1"/>
    <dgm:cxn modelId="{B2C00C39-11FC-4E03-9F60-ECF66E98B715}" type="presParOf" srcId="{F10DBA71-81BE-4EA5-B3C9-66D176AFECCF}" destId="{36CF51EF-E5AC-45F9-8058-7A99975D09CE}" srcOrd="4" destOrd="0" presId="urn:microsoft.com/office/officeart/2005/8/layout/process1"/>
    <dgm:cxn modelId="{264AC0D7-284A-4D14-A78F-98A6B760C62D}" type="presParOf" srcId="{F10DBA71-81BE-4EA5-B3C9-66D176AFECCF}" destId="{6600C474-95BF-4835-A6E2-1F5004189A31}" srcOrd="5" destOrd="0" presId="urn:microsoft.com/office/officeart/2005/8/layout/process1"/>
    <dgm:cxn modelId="{DC8C2611-9306-40D5-8078-A562D4EE15EF}" type="presParOf" srcId="{6600C474-95BF-4835-A6E2-1F5004189A31}" destId="{5AF1FA33-9600-4E58-98C4-25CC540CD705}" srcOrd="0" destOrd="0" presId="urn:microsoft.com/office/officeart/2005/8/layout/process1"/>
    <dgm:cxn modelId="{39AD8B05-3BCC-4ABD-99C4-611531BC7E87}" type="presParOf" srcId="{F10DBA71-81BE-4EA5-B3C9-66D176AFECCF}" destId="{308859C3-0F7A-4B25-84F6-BFF163CF2827}"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AA7AF7-DC8B-47FA-A7E5-8133305B5566}" type="doc">
      <dgm:prSet loTypeId="urn:microsoft.com/office/officeart/2005/8/layout/process1" loCatId="process" qsTypeId="urn:microsoft.com/office/officeart/2005/8/quickstyle/simple1" qsCatId="simple" csTypeId="urn:microsoft.com/office/officeart/2005/8/colors/accent1_2" csCatId="accent1" phldr="1"/>
      <dgm:spPr/>
    </dgm:pt>
    <dgm:pt modelId="{8F7CAB8C-5E35-4C04-88A7-8E570B16F785}">
      <dgm:prSet phldrT="[Text]"/>
      <dgm:spPr/>
      <dgm:t>
        <a:bodyPr/>
        <a:lstStyle/>
        <a:p>
          <a:r>
            <a:rPr lang="en-US" dirty="0" smtClean="0"/>
            <a:t>Introduction to Electric Storage</a:t>
          </a:r>
          <a:endParaRPr lang="en-US" dirty="0"/>
        </a:p>
      </dgm:t>
    </dgm:pt>
    <dgm:pt modelId="{D08B8D02-DEB4-4CE2-B64B-4B3F069CF608}" type="parTrans" cxnId="{8DA6F3D3-B2C9-425C-96E7-B4DEA495B8F3}">
      <dgm:prSet/>
      <dgm:spPr/>
      <dgm:t>
        <a:bodyPr/>
        <a:lstStyle/>
        <a:p>
          <a:endParaRPr lang="en-US"/>
        </a:p>
      </dgm:t>
    </dgm:pt>
    <dgm:pt modelId="{8D3FEC97-7111-4BDB-B59F-5EA8E465E190}" type="sibTrans" cxnId="{8DA6F3D3-B2C9-425C-96E7-B4DEA495B8F3}">
      <dgm:prSet/>
      <dgm:spPr/>
      <dgm:t>
        <a:bodyPr/>
        <a:lstStyle/>
        <a:p>
          <a:endParaRPr lang="en-US" dirty="0"/>
        </a:p>
      </dgm:t>
    </dgm:pt>
    <dgm:pt modelId="{B5DC90CA-3C0E-420F-BCBB-97766F3A207F}">
      <dgm:prSet phldrT="[Text]"/>
      <dgm:spPr>
        <a:solidFill>
          <a:srgbClr val="00B050"/>
        </a:solidFill>
      </dgm:spPr>
      <dgm:t>
        <a:bodyPr/>
        <a:lstStyle/>
        <a:p>
          <a:r>
            <a:rPr lang="en-US" dirty="0" smtClean="0"/>
            <a:t>Gaps in Dispatchable Storage Rules</a:t>
          </a:r>
          <a:endParaRPr lang="en-US" dirty="0"/>
        </a:p>
      </dgm:t>
    </dgm:pt>
    <dgm:pt modelId="{65BEC143-E802-45FD-B535-077AB5D45D74}" type="parTrans" cxnId="{70E07B01-D7DC-44A2-ADF7-9B46B3460EB1}">
      <dgm:prSet/>
      <dgm:spPr/>
      <dgm:t>
        <a:bodyPr/>
        <a:lstStyle/>
        <a:p>
          <a:endParaRPr lang="en-US"/>
        </a:p>
      </dgm:t>
    </dgm:pt>
    <dgm:pt modelId="{019356B3-CAAE-417A-9D25-E3C6D710C700}" type="sibTrans" cxnId="{70E07B01-D7DC-44A2-ADF7-9B46B3460EB1}">
      <dgm:prSet/>
      <dgm:spPr/>
      <dgm:t>
        <a:bodyPr/>
        <a:lstStyle/>
        <a:p>
          <a:endParaRPr lang="en-US" dirty="0"/>
        </a:p>
      </dgm:t>
    </dgm:pt>
    <dgm:pt modelId="{3393D557-F6E2-4C10-BB81-D24C5C001378}">
      <dgm:prSet phldrT="[Text]"/>
      <dgm:spPr>
        <a:solidFill>
          <a:schemeClr val="accent5"/>
        </a:solidFill>
      </dgm:spPr>
      <dgm:t>
        <a:bodyPr/>
        <a:lstStyle/>
        <a:p>
          <a:r>
            <a:rPr lang="en-US" dirty="0" smtClean="0"/>
            <a:t>Enhanced Dispatchable Storage Rules</a:t>
          </a:r>
        </a:p>
      </dgm:t>
    </dgm:pt>
    <dgm:pt modelId="{DAE5855C-A385-41C3-B7F1-3F2B87DDDA4C}" type="parTrans" cxnId="{00E825BD-1437-4CC4-B035-8A51F345B041}">
      <dgm:prSet/>
      <dgm:spPr/>
      <dgm:t>
        <a:bodyPr/>
        <a:lstStyle/>
        <a:p>
          <a:endParaRPr lang="en-US"/>
        </a:p>
      </dgm:t>
    </dgm:pt>
    <dgm:pt modelId="{7A8C9BF9-21D9-4394-8D2C-684552730C84}" type="sibTrans" cxnId="{00E825BD-1437-4CC4-B035-8A51F345B041}">
      <dgm:prSet/>
      <dgm:spPr/>
      <dgm:t>
        <a:bodyPr/>
        <a:lstStyle/>
        <a:p>
          <a:endParaRPr lang="en-US"/>
        </a:p>
      </dgm:t>
    </dgm:pt>
    <dgm:pt modelId="{A6294798-607B-4B7C-A379-C97E98C32846}">
      <dgm:prSet phldrT="[Text]"/>
      <dgm:spPr>
        <a:solidFill>
          <a:srgbClr val="7030A0"/>
        </a:solidFill>
      </dgm:spPr>
      <dgm:t>
        <a:bodyPr/>
        <a:lstStyle/>
        <a:p>
          <a:r>
            <a:rPr lang="en-US" dirty="0" smtClean="0"/>
            <a:t>Current Storage Rules</a:t>
          </a:r>
          <a:endParaRPr lang="en-US" dirty="0"/>
        </a:p>
      </dgm:t>
    </dgm:pt>
    <dgm:pt modelId="{6714E86D-EAE1-496A-8A25-0A4B45AF4EE2}" type="parTrans" cxnId="{F6083146-8450-41F1-9BDA-040E0E3B9386}">
      <dgm:prSet/>
      <dgm:spPr/>
      <dgm:t>
        <a:bodyPr/>
        <a:lstStyle/>
        <a:p>
          <a:endParaRPr lang="en-US"/>
        </a:p>
      </dgm:t>
    </dgm:pt>
    <dgm:pt modelId="{761D29F7-63D9-42C2-8518-5685208BF984}" type="sibTrans" cxnId="{F6083146-8450-41F1-9BDA-040E0E3B9386}">
      <dgm:prSet/>
      <dgm:spPr/>
      <dgm:t>
        <a:bodyPr/>
        <a:lstStyle/>
        <a:p>
          <a:endParaRPr lang="en-US" dirty="0"/>
        </a:p>
      </dgm:t>
    </dgm:pt>
    <dgm:pt modelId="{F10DBA71-81BE-4EA5-B3C9-66D176AFECCF}" type="pres">
      <dgm:prSet presAssocID="{8EAA7AF7-DC8B-47FA-A7E5-8133305B5566}" presName="Name0" presStyleCnt="0">
        <dgm:presLayoutVars>
          <dgm:dir/>
          <dgm:resizeHandles val="exact"/>
        </dgm:presLayoutVars>
      </dgm:prSet>
      <dgm:spPr/>
    </dgm:pt>
    <dgm:pt modelId="{91F243F3-BBD7-40DE-A9B3-7B6C8B9224CD}" type="pres">
      <dgm:prSet presAssocID="{8F7CAB8C-5E35-4C04-88A7-8E570B16F785}" presName="node" presStyleLbl="node1" presStyleIdx="0" presStyleCnt="4">
        <dgm:presLayoutVars>
          <dgm:bulletEnabled val="1"/>
        </dgm:presLayoutVars>
      </dgm:prSet>
      <dgm:spPr/>
      <dgm:t>
        <a:bodyPr/>
        <a:lstStyle/>
        <a:p>
          <a:endParaRPr lang="en-US"/>
        </a:p>
      </dgm:t>
    </dgm:pt>
    <dgm:pt modelId="{6A5B9D72-1C6D-42FC-A0D9-697627439FBA}" type="pres">
      <dgm:prSet presAssocID="{8D3FEC97-7111-4BDB-B59F-5EA8E465E190}" presName="sibTrans" presStyleLbl="sibTrans2D1" presStyleIdx="0" presStyleCnt="3"/>
      <dgm:spPr/>
      <dgm:t>
        <a:bodyPr/>
        <a:lstStyle/>
        <a:p>
          <a:endParaRPr lang="en-US"/>
        </a:p>
      </dgm:t>
    </dgm:pt>
    <dgm:pt modelId="{1E21E6C2-18D1-4B58-8AFB-B4626205ABCD}" type="pres">
      <dgm:prSet presAssocID="{8D3FEC97-7111-4BDB-B59F-5EA8E465E190}" presName="connectorText" presStyleLbl="sibTrans2D1" presStyleIdx="0" presStyleCnt="3"/>
      <dgm:spPr/>
      <dgm:t>
        <a:bodyPr/>
        <a:lstStyle/>
        <a:p>
          <a:endParaRPr lang="en-US"/>
        </a:p>
      </dgm:t>
    </dgm:pt>
    <dgm:pt modelId="{B4C4EB89-0E25-4FF0-9872-159FA812456B}" type="pres">
      <dgm:prSet presAssocID="{A6294798-607B-4B7C-A379-C97E98C32846}" presName="node" presStyleLbl="node1" presStyleIdx="1" presStyleCnt="4">
        <dgm:presLayoutVars>
          <dgm:bulletEnabled val="1"/>
        </dgm:presLayoutVars>
      </dgm:prSet>
      <dgm:spPr/>
      <dgm:t>
        <a:bodyPr/>
        <a:lstStyle/>
        <a:p>
          <a:endParaRPr lang="en-US"/>
        </a:p>
      </dgm:t>
    </dgm:pt>
    <dgm:pt modelId="{B8210DDF-D2EF-49D3-9EE6-EA6876B74977}" type="pres">
      <dgm:prSet presAssocID="{761D29F7-63D9-42C2-8518-5685208BF984}" presName="sibTrans" presStyleLbl="sibTrans2D1" presStyleIdx="1" presStyleCnt="3"/>
      <dgm:spPr/>
      <dgm:t>
        <a:bodyPr/>
        <a:lstStyle/>
        <a:p>
          <a:endParaRPr lang="en-US"/>
        </a:p>
      </dgm:t>
    </dgm:pt>
    <dgm:pt modelId="{880952A1-12A9-45FA-B418-41BA90F00FE3}" type="pres">
      <dgm:prSet presAssocID="{761D29F7-63D9-42C2-8518-5685208BF984}" presName="connectorText" presStyleLbl="sibTrans2D1" presStyleIdx="1" presStyleCnt="3"/>
      <dgm:spPr/>
      <dgm:t>
        <a:bodyPr/>
        <a:lstStyle/>
        <a:p>
          <a:endParaRPr lang="en-US"/>
        </a:p>
      </dgm:t>
    </dgm:pt>
    <dgm:pt modelId="{36CF51EF-E5AC-45F9-8058-7A99975D09CE}" type="pres">
      <dgm:prSet presAssocID="{B5DC90CA-3C0E-420F-BCBB-97766F3A207F}" presName="node" presStyleLbl="node1" presStyleIdx="2" presStyleCnt="4">
        <dgm:presLayoutVars>
          <dgm:bulletEnabled val="1"/>
        </dgm:presLayoutVars>
      </dgm:prSet>
      <dgm:spPr/>
      <dgm:t>
        <a:bodyPr/>
        <a:lstStyle/>
        <a:p>
          <a:endParaRPr lang="en-US"/>
        </a:p>
      </dgm:t>
    </dgm:pt>
    <dgm:pt modelId="{6600C474-95BF-4835-A6E2-1F5004189A31}" type="pres">
      <dgm:prSet presAssocID="{019356B3-CAAE-417A-9D25-E3C6D710C700}" presName="sibTrans" presStyleLbl="sibTrans2D1" presStyleIdx="2" presStyleCnt="3"/>
      <dgm:spPr/>
      <dgm:t>
        <a:bodyPr/>
        <a:lstStyle/>
        <a:p>
          <a:endParaRPr lang="en-US"/>
        </a:p>
      </dgm:t>
    </dgm:pt>
    <dgm:pt modelId="{5AF1FA33-9600-4E58-98C4-25CC540CD705}" type="pres">
      <dgm:prSet presAssocID="{019356B3-CAAE-417A-9D25-E3C6D710C700}" presName="connectorText" presStyleLbl="sibTrans2D1" presStyleIdx="2" presStyleCnt="3"/>
      <dgm:spPr/>
      <dgm:t>
        <a:bodyPr/>
        <a:lstStyle/>
        <a:p>
          <a:endParaRPr lang="en-US"/>
        </a:p>
      </dgm:t>
    </dgm:pt>
    <dgm:pt modelId="{308859C3-0F7A-4B25-84F6-BFF163CF2827}" type="pres">
      <dgm:prSet presAssocID="{3393D557-F6E2-4C10-BB81-D24C5C001378}" presName="node" presStyleLbl="node1" presStyleIdx="3" presStyleCnt="4">
        <dgm:presLayoutVars>
          <dgm:bulletEnabled val="1"/>
        </dgm:presLayoutVars>
      </dgm:prSet>
      <dgm:spPr/>
      <dgm:t>
        <a:bodyPr/>
        <a:lstStyle/>
        <a:p>
          <a:endParaRPr lang="en-US"/>
        </a:p>
      </dgm:t>
    </dgm:pt>
  </dgm:ptLst>
  <dgm:cxnLst>
    <dgm:cxn modelId="{EBD59320-7225-4E16-9835-5FB6AEF009E7}" type="presOf" srcId="{8D3FEC97-7111-4BDB-B59F-5EA8E465E190}" destId="{1E21E6C2-18D1-4B58-8AFB-B4626205ABCD}" srcOrd="1" destOrd="0" presId="urn:microsoft.com/office/officeart/2005/8/layout/process1"/>
    <dgm:cxn modelId="{4132FD66-A618-4449-B8DC-4B4582986021}" type="presOf" srcId="{8EAA7AF7-DC8B-47FA-A7E5-8133305B5566}" destId="{F10DBA71-81BE-4EA5-B3C9-66D176AFECCF}" srcOrd="0" destOrd="0" presId="urn:microsoft.com/office/officeart/2005/8/layout/process1"/>
    <dgm:cxn modelId="{00E825BD-1437-4CC4-B035-8A51F345B041}" srcId="{8EAA7AF7-DC8B-47FA-A7E5-8133305B5566}" destId="{3393D557-F6E2-4C10-BB81-D24C5C001378}" srcOrd="3" destOrd="0" parTransId="{DAE5855C-A385-41C3-B7F1-3F2B87DDDA4C}" sibTransId="{7A8C9BF9-21D9-4394-8D2C-684552730C84}"/>
    <dgm:cxn modelId="{FE296E4F-707A-445D-B728-17068BA08E56}" type="presOf" srcId="{B5DC90CA-3C0E-420F-BCBB-97766F3A207F}" destId="{36CF51EF-E5AC-45F9-8058-7A99975D09CE}" srcOrd="0" destOrd="0" presId="urn:microsoft.com/office/officeart/2005/8/layout/process1"/>
    <dgm:cxn modelId="{70E07B01-D7DC-44A2-ADF7-9B46B3460EB1}" srcId="{8EAA7AF7-DC8B-47FA-A7E5-8133305B5566}" destId="{B5DC90CA-3C0E-420F-BCBB-97766F3A207F}" srcOrd="2" destOrd="0" parTransId="{65BEC143-E802-45FD-B535-077AB5D45D74}" sibTransId="{019356B3-CAAE-417A-9D25-E3C6D710C700}"/>
    <dgm:cxn modelId="{F6083146-8450-41F1-9BDA-040E0E3B9386}" srcId="{8EAA7AF7-DC8B-47FA-A7E5-8133305B5566}" destId="{A6294798-607B-4B7C-A379-C97E98C32846}" srcOrd="1" destOrd="0" parTransId="{6714E86D-EAE1-496A-8A25-0A4B45AF4EE2}" sibTransId="{761D29F7-63D9-42C2-8518-5685208BF984}"/>
    <dgm:cxn modelId="{051C97CC-A21B-4C0C-A736-95B53D13C772}" type="presOf" srcId="{761D29F7-63D9-42C2-8518-5685208BF984}" destId="{B8210DDF-D2EF-49D3-9EE6-EA6876B74977}" srcOrd="0" destOrd="0" presId="urn:microsoft.com/office/officeart/2005/8/layout/process1"/>
    <dgm:cxn modelId="{76900D71-492E-4463-9102-1E1B289E24F8}" type="presOf" srcId="{019356B3-CAAE-417A-9D25-E3C6D710C700}" destId="{6600C474-95BF-4835-A6E2-1F5004189A31}" srcOrd="0" destOrd="0" presId="urn:microsoft.com/office/officeart/2005/8/layout/process1"/>
    <dgm:cxn modelId="{9E5BD83E-0772-42CC-9F67-105D3435EDA2}" type="presOf" srcId="{761D29F7-63D9-42C2-8518-5685208BF984}" destId="{880952A1-12A9-45FA-B418-41BA90F00FE3}" srcOrd="1" destOrd="0" presId="urn:microsoft.com/office/officeart/2005/8/layout/process1"/>
    <dgm:cxn modelId="{8678105A-CD55-413F-BB3C-B03F276B0D4B}" type="presOf" srcId="{8F7CAB8C-5E35-4C04-88A7-8E570B16F785}" destId="{91F243F3-BBD7-40DE-A9B3-7B6C8B9224CD}" srcOrd="0" destOrd="0" presId="urn:microsoft.com/office/officeart/2005/8/layout/process1"/>
    <dgm:cxn modelId="{C3A52E9E-AA37-4417-8939-50621BB9F352}" type="presOf" srcId="{019356B3-CAAE-417A-9D25-E3C6D710C700}" destId="{5AF1FA33-9600-4E58-98C4-25CC540CD705}" srcOrd="1" destOrd="0" presId="urn:microsoft.com/office/officeart/2005/8/layout/process1"/>
    <dgm:cxn modelId="{54F5406B-53F1-45F8-9237-17D2058F81B9}" type="presOf" srcId="{3393D557-F6E2-4C10-BB81-D24C5C001378}" destId="{308859C3-0F7A-4B25-84F6-BFF163CF2827}" srcOrd="0" destOrd="0" presId="urn:microsoft.com/office/officeart/2005/8/layout/process1"/>
    <dgm:cxn modelId="{8D167AC5-D6DF-4B94-8977-ADFF03D5DFE9}" type="presOf" srcId="{A6294798-607B-4B7C-A379-C97E98C32846}" destId="{B4C4EB89-0E25-4FF0-9872-159FA812456B}" srcOrd="0" destOrd="0" presId="urn:microsoft.com/office/officeart/2005/8/layout/process1"/>
    <dgm:cxn modelId="{8DA6F3D3-B2C9-425C-96E7-B4DEA495B8F3}" srcId="{8EAA7AF7-DC8B-47FA-A7E5-8133305B5566}" destId="{8F7CAB8C-5E35-4C04-88A7-8E570B16F785}" srcOrd="0" destOrd="0" parTransId="{D08B8D02-DEB4-4CE2-B64B-4B3F069CF608}" sibTransId="{8D3FEC97-7111-4BDB-B59F-5EA8E465E190}"/>
    <dgm:cxn modelId="{4C834F14-F006-48F6-8A72-D8282633B710}" type="presOf" srcId="{8D3FEC97-7111-4BDB-B59F-5EA8E465E190}" destId="{6A5B9D72-1C6D-42FC-A0D9-697627439FBA}" srcOrd="0" destOrd="0" presId="urn:microsoft.com/office/officeart/2005/8/layout/process1"/>
    <dgm:cxn modelId="{6F948D2D-FF07-4DD1-8051-A4A5B0A423CE}" type="presParOf" srcId="{F10DBA71-81BE-4EA5-B3C9-66D176AFECCF}" destId="{91F243F3-BBD7-40DE-A9B3-7B6C8B9224CD}" srcOrd="0" destOrd="0" presId="urn:microsoft.com/office/officeart/2005/8/layout/process1"/>
    <dgm:cxn modelId="{6D37D36E-2E5A-40F3-8D03-504AEE90D3D1}" type="presParOf" srcId="{F10DBA71-81BE-4EA5-B3C9-66D176AFECCF}" destId="{6A5B9D72-1C6D-42FC-A0D9-697627439FBA}" srcOrd="1" destOrd="0" presId="urn:microsoft.com/office/officeart/2005/8/layout/process1"/>
    <dgm:cxn modelId="{7DF6312F-2FE6-44CF-BBA4-4ECAE2A23318}" type="presParOf" srcId="{6A5B9D72-1C6D-42FC-A0D9-697627439FBA}" destId="{1E21E6C2-18D1-4B58-8AFB-B4626205ABCD}" srcOrd="0" destOrd="0" presId="urn:microsoft.com/office/officeart/2005/8/layout/process1"/>
    <dgm:cxn modelId="{B7BBEC03-86FD-4EC1-9B05-F2A48817F337}" type="presParOf" srcId="{F10DBA71-81BE-4EA5-B3C9-66D176AFECCF}" destId="{B4C4EB89-0E25-4FF0-9872-159FA812456B}" srcOrd="2" destOrd="0" presId="urn:microsoft.com/office/officeart/2005/8/layout/process1"/>
    <dgm:cxn modelId="{B860FD55-556A-42F3-B5CF-67942E28985A}" type="presParOf" srcId="{F10DBA71-81BE-4EA5-B3C9-66D176AFECCF}" destId="{B8210DDF-D2EF-49D3-9EE6-EA6876B74977}" srcOrd="3" destOrd="0" presId="urn:microsoft.com/office/officeart/2005/8/layout/process1"/>
    <dgm:cxn modelId="{7AF098F0-C245-4627-9CA0-AE09E3C034B5}" type="presParOf" srcId="{B8210DDF-D2EF-49D3-9EE6-EA6876B74977}" destId="{880952A1-12A9-45FA-B418-41BA90F00FE3}" srcOrd="0" destOrd="0" presId="urn:microsoft.com/office/officeart/2005/8/layout/process1"/>
    <dgm:cxn modelId="{247DEF6F-52DA-461E-95B2-2D2F8273DEAC}" type="presParOf" srcId="{F10DBA71-81BE-4EA5-B3C9-66D176AFECCF}" destId="{36CF51EF-E5AC-45F9-8058-7A99975D09CE}" srcOrd="4" destOrd="0" presId="urn:microsoft.com/office/officeart/2005/8/layout/process1"/>
    <dgm:cxn modelId="{240ED483-55D1-4489-85A7-7B4DBBE8CF0C}" type="presParOf" srcId="{F10DBA71-81BE-4EA5-B3C9-66D176AFECCF}" destId="{6600C474-95BF-4835-A6E2-1F5004189A31}" srcOrd="5" destOrd="0" presId="urn:microsoft.com/office/officeart/2005/8/layout/process1"/>
    <dgm:cxn modelId="{84F6292C-FDCC-4CE0-8820-ACC194393B5E}" type="presParOf" srcId="{6600C474-95BF-4835-A6E2-1F5004189A31}" destId="{5AF1FA33-9600-4E58-98C4-25CC540CD705}" srcOrd="0" destOrd="0" presId="urn:microsoft.com/office/officeart/2005/8/layout/process1"/>
    <dgm:cxn modelId="{30B23E7A-7404-4F53-B67A-1044392EDE22}" type="presParOf" srcId="{F10DBA71-81BE-4EA5-B3C9-66D176AFECCF}" destId="{308859C3-0F7A-4B25-84F6-BFF163CF2827}"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F243F3-BBD7-40DE-A9B3-7B6C8B9224CD}">
      <dsp:nvSpPr>
        <dsp:cNvPr id="0" name=""/>
        <dsp:cNvSpPr/>
      </dsp:nvSpPr>
      <dsp:spPr>
        <a:xfrm>
          <a:off x="3482" y="283789"/>
          <a:ext cx="1522660" cy="95642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Big Picture </a:t>
          </a:r>
          <a:endParaRPr lang="en-US" sz="1800" kern="1200" dirty="0"/>
        </a:p>
      </dsp:txBody>
      <dsp:txXfrm>
        <a:off x="31495" y="311802"/>
        <a:ext cx="1466634" cy="900395"/>
      </dsp:txXfrm>
    </dsp:sp>
    <dsp:sp modelId="{6A5B9D72-1C6D-42FC-A0D9-697627439FBA}">
      <dsp:nvSpPr>
        <dsp:cNvPr id="0" name=""/>
        <dsp:cNvSpPr/>
      </dsp:nvSpPr>
      <dsp:spPr>
        <a:xfrm>
          <a:off x="1678409" y="573190"/>
          <a:ext cx="322804" cy="3776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a:off x="1678409" y="648714"/>
        <a:ext cx="225963" cy="226571"/>
      </dsp:txXfrm>
    </dsp:sp>
    <dsp:sp modelId="{B4C4EB89-0E25-4FF0-9872-159FA812456B}">
      <dsp:nvSpPr>
        <dsp:cNvPr id="0" name=""/>
        <dsp:cNvSpPr/>
      </dsp:nvSpPr>
      <dsp:spPr>
        <a:xfrm>
          <a:off x="2135207" y="283789"/>
          <a:ext cx="1522660" cy="956421"/>
        </a:xfrm>
        <a:prstGeom prst="roundRect">
          <a:avLst>
            <a:gd name="adj" fmla="val 10000"/>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Key Features of the Proposal </a:t>
          </a:r>
          <a:endParaRPr lang="en-US" sz="1800" kern="1200" dirty="0"/>
        </a:p>
      </dsp:txBody>
      <dsp:txXfrm>
        <a:off x="2163220" y="311802"/>
        <a:ext cx="1466634" cy="900395"/>
      </dsp:txXfrm>
    </dsp:sp>
    <dsp:sp modelId="{B8210DDF-D2EF-49D3-9EE6-EA6876B74977}">
      <dsp:nvSpPr>
        <dsp:cNvPr id="0" name=""/>
        <dsp:cNvSpPr/>
      </dsp:nvSpPr>
      <dsp:spPr>
        <a:xfrm>
          <a:off x="3810133" y="573190"/>
          <a:ext cx="322804" cy="3776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a:off x="3810133" y="648714"/>
        <a:ext cx="225963" cy="226571"/>
      </dsp:txXfrm>
    </dsp:sp>
    <dsp:sp modelId="{36CF51EF-E5AC-45F9-8058-7A99975D09CE}">
      <dsp:nvSpPr>
        <dsp:cNvPr id="0" name=""/>
        <dsp:cNvSpPr/>
      </dsp:nvSpPr>
      <dsp:spPr>
        <a:xfrm>
          <a:off x="4266932" y="283789"/>
          <a:ext cx="1522660" cy="956421"/>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Review Tariff Changes </a:t>
          </a:r>
          <a:endParaRPr lang="en-US" sz="1800" kern="1200" dirty="0"/>
        </a:p>
      </dsp:txBody>
      <dsp:txXfrm>
        <a:off x="4294945" y="311802"/>
        <a:ext cx="1466634" cy="900395"/>
      </dsp:txXfrm>
    </dsp:sp>
    <dsp:sp modelId="{6600C474-95BF-4835-A6E2-1F5004189A31}">
      <dsp:nvSpPr>
        <dsp:cNvPr id="0" name=""/>
        <dsp:cNvSpPr/>
      </dsp:nvSpPr>
      <dsp:spPr>
        <a:xfrm>
          <a:off x="5941858" y="573190"/>
          <a:ext cx="322804" cy="3776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a:off x="5941858" y="648714"/>
        <a:ext cx="225963" cy="226571"/>
      </dsp:txXfrm>
    </dsp:sp>
    <dsp:sp modelId="{308859C3-0F7A-4B25-84F6-BFF163CF2827}">
      <dsp:nvSpPr>
        <dsp:cNvPr id="0" name=""/>
        <dsp:cNvSpPr/>
      </dsp:nvSpPr>
      <dsp:spPr>
        <a:xfrm>
          <a:off x="6398656" y="283789"/>
          <a:ext cx="1522660" cy="956421"/>
        </a:xfrm>
        <a:prstGeom prst="roundRect">
          <a:avLst>
            <a:gd name="adj" fmla="val 10000"/>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Stakeholder Schedule </a:t>
          </a:r>
        </a:p>
      </dsp:txBody>
      <dsp:txXfrm>
        <a:off x="6426669" y="311802"/>
        <a:ext cx="1466634" cy="9003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F243F3-BBD7-40DE-A9B3-7B6C8B9224CD}">
      <dsp:nvSpPr>
        <dsp:cNvPr id="0" name=""/>
        <dsp:cNvSpPr/>
      </dsp:nvSpPr>
      <dsp:spPr>
        <a:xfrm>
          <a:off x="3482" y="283789"/>
          <a:ext cx="1522660" cy="95642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Introduction to Electric Storage</a:t>
          </a:r>
          <a:endParaRPr lang="en-US" sz="1800" kern="1200" dirty="0"/>
        </a:p>
      </dsp:txBody>
      <dsp:txXfrm>
        <a:off x="31495" y="311802"/>
        <a:ext cx="1466634" cy="900395"/>
      </dsp:txXfrm>
    </dsp:sp>
    <dsp:sp modelId="{6A5B9D72-1C6D-42FC-A0D9-697627439FBA}">
      <dsp:nvSpPr>
        <dsp:cNvPr id="0" name=""/>
        <dsp:cNvSpPr/>
      </dsp:nvSpPr>
      <dsp:spPr>
        <a:xfrm>
          <a:off x="1678409" y="573190"/>
          <a:ext cx="322804" cy="3776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a:off x="1678409" y="648714"/>
        <a:ext cx="225963" cy="226571"/>
      </dsp:txXfrm>
    </dsp:sp>
    <dsp:sp modelId="{B4C4EB89-0E25-4FF0-9872-159FA812456B}">
      <dsp:nvSpPr>
        <dsp:cNvPr id="0" name=""/>
        <dsp:cNvSpPr/>
      </dsp:nvSpPr>
      <dsp:spPr>
        <a:xfrm>
          <a:off x="2135207" y="283789"/>
          <a:ext cx="1522660" cy="956421"/>
        </a:xfrm>
        <a:prstGeom prst="roundRect">
          <a:avLst>
            <a:gd name="adj" fmla="val 10000"/>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Current Storage Rules</a:t>
          </a:r>
          <a:endParaRPr lang="en-US" sz="1800" kern="1200" dirty="0"/>
        </a:p>
      </dsp:txBody>
      <dsp:txXfrm>
        <a:off x="2163220" y="311802"/>
        <a:ext cx="1466634" cy="900395"/>
      </dsp:txXfrm>
    </dsp:sp>
    <dsp:sp modelId="{B8210DDF-D2EF-49D3-9EE6-EA6876B74977}">
      <dsp:nvSpPr>
        <dsp:cNvPr id="0" name=""/>
        <dsp:cNvSpPr/>
      </dsp:nvSpPr>
      <dsp:spPr>
        <a:xfrm>
          <a:off x="3810133" y="573190"/>
          <a:ext cx="322804" cy="3776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a:off x="3810133" y="648714"/>
        <a:ext cx="225963" cy="226571"/>
      </dsp:txXfrm>
    </dsp:sp>
    <dsp:sp modelId="{36CF51EF-E5AC-45F9-8058-7A99975D09CE}">
      <dsp:nvSpPr>
        <dsp:cNvPr id="0" name=""/>
        <dsp:cNvSpPr/>
      </dsp:nvSpPr>
      <dsp:spPr>
        <a:xfrm>
          <a:off x="4266932" y="283789"/>
          <a:ext cx="1522660" cy="956421"/>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Gaps in Dispatchable Storage Rules</a:t>
          </a:r>
          <a:endParaRPr lang="en-US" sz="1800" kern="1200" dirty="0"/>
        </a:p>
      </dsp:txBody>
      <dsp:txXfrm>
        <a:off x="4294945" y="311802"/>
        <a:ext cx="1466634" cy="900395"/>
      </dsp:txXfrm>
    </dsp:sp>
    <dsp:sp modelId="{6600C474-95BF-4835-A6E2-1F5004189A31}">
      <dsp:nvSpPr>
        <dsp:cNvPr id="0" name=""/>
        <dsp:cNvSpPr/>
      </dsp:nvSpPr>
      <dsp:spPr>
        <a:xfrm>
          <a:off x="5941858" y="573190"/>
          <a:ext cx="322804" cy="3776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a:off x="5941858" y="648714"/>
        <a:ext cx="225963" cy="226571"/>
      </dsp:txXfrm>
    </dsp:sp>
    <dsp:sp modelId="{308859C3-0F7A-4B25-84F6-BFF163CF2827}">
      <dsp:nvSpPr>
        <dsp:cNvPr id="0" name=""/>
        <dsp:cNvSpPr/>
      </dsp:nvSpPr>
      <dsp:spPr>
        <a:xfrm>
          <a:off x="6398656" y="283789"/>
          <a:ext cx="1522660" cy="956421"/>
        </a:xfrm>
        <a:prstGeom prst="roundRect">
          <a:avLst>
            <a:gd name="adj" fmla="val 10000"/>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Enhanced Dispatchable Storage Rules</a:t>
          </a:r>
        </a:p>
      </dsp:txBody>
      <dsp:txXfrm>
        <a:off x="6426669" y="311802"/>
        <a:ext cx="1466634" cy="90039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627" cy="464981"/>
          </a:xfrm>
          <a:prstGeom prst="rect">
            <a:avLst/>
          </a:prstGeom>
        </p:spPr>
        <p:txBody>
          <a:bodyPr vert="horz" lIns="92088" tIns="46042" rIns="92088" bIns="46042" rtlCol="0"/>
          <a:lstStyle>
            <a:lvl1pPr algn="l">
              <a:defRPr sz="1300"/>
            </a:lvl1pPr>
          </a:lstStyle>
          <a:p>
            <a:endParaRPr lang="en-US" dirty="0"/>
          </a:p>
        </p:txBody>
      </p:sp>
      <p:sp>
        <p:nvSpPr>
          <p:cNvPr id="3" name="Date Placeholder 2"/>
          <p:cNvSpPr>
            <a:spLocks noGrp="1"/>
          </p:cNvSpPr>
          <p:nvPr>
            <p:ph type="dt" sz="quarter" idx="1"/>
          </p:nvPr>
        </p:nvSpPr>
        <p:spPr>
          <a:xfrm>
            <a:off x="3971172" y="0"/>
            <a:ext cx="3037627" cy="464981"/>
          </a:xfrm>
          <a:prstGeom prst="rect">
            <a:avLst/>
          </a:prstGeom>
        </p:spPr>
        <p:txBody>
          <a:bodyPr vert="horz" lIns="92088" tIns="46042" rIns="92088" bIns="46042" rtlCol="0"/>
          <a:lstStyle>
            <a:lvl1pPr algn="r">
              <a:defRPr sz="1300"/>
            </a:lvl1pPr>
          </a:lstStyle>
          <a:p>
            <a:fld id="{F87AAE7F-D37E-4830-9F5E-F36A5F180179}" type="datetimeFigureOut">
              <a:rPr lang="en-US" smtClean="0"/>
              <a:t>5/31/2018</a:t>
            </a:fld>
            <a:endParaRPr lang="en-US" dirty="0"/>
          </a:p>
        </p:txBody>
      </p:sp>
      <p:sp>
        <p:nvSpPr>
          <p:cNvPr id="4" name="Footer Placeholder 3"/>
          <p:cNvSpPr>
            <a:spLocks noGrp="1"/>
          </p:cNvSpPr>
          <p:nvPr>
            <p:ph type="ftr" sz="quarter" idx="2"/>
          </p:nvPr>
        </p:nvSpPr>
        <p:spPr>
          <a:xfrm>
            <a:off x="0" y="8829822"/>
            <a:ext cx="3037627" cy="464981"/>
          </a:xfrm>
          <a:prstGeom prst="rect">
            <a:avLst/>
          </a:prstGeom>
        </p:spPr>
        <p:txBody>
          <a:bodyPr vert="horz" lIns="92088" tIns="46042" rIns="92088" bIns="46042"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1172" y="8829822"/>
            <a:ext cx="3037627" cy="464981"/>
          </a:xfrm>
          <a:prstGeom prst="rect">
            <a:avLst/>
          </a:prstGeom>
        </p:spPr>
        <p:txBody>
          <a:bodyPr vert="horz" lIns="92088" tIns="46042" rIns="92088" bIns="46042" rtlCol="0" anchor="b"/>
          <a:lstStyle>
            <a:lvl1pPr algn="r">
              <a:defRPr sz="1300"/>
            </a:lvl1pPr>
          </a:lstStyle>
          <a:p>
            <a:fld id="{8FE02180-CD27-4473-AA37-00085480B5FA}" type="slidenum">
              <a:rPr lang="en-US" smtClean="0"/>
              <a:t>‹#›</a:t>
            </a:fld>
            <a:endParaRPr lang="en-US" dirty="0"/>
          </a:p>
        </p:txBody>
      </p:sp>
    </p:spTree>
    <p:extLst>
      <p:ext uri="{BB962C8B-B14F-4D97-AF65-F5344CB8AC3E}">
        <p14:creationId xmlns:p14="http://schemas.microsoft.com/office/powerpoint/2010/main" val="1506111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48" tIns="46572" rIns="93148" bIns="46572" rtlCol="0"/>
          <a:lstStyle>
            <a:lvl1pPr algn="l">
              <a:defRPr sz="1300"/>
            </a:lvl1pPr>
          </a:lstStyle>
          <a:p>
            <a:endParaRPr lang="en-US" dirty="0"/>
          </a:p>
        </p:txBody>
      </p:sp>
      <p:sp>
        <p:nvSpPr>
          <p:cNvPr id="3" name="Date Placeholder 2"/>
          <p:cNvSpPr>
            <a:spLocks noGrp="1"/>
          </p:cNvSpPr>
          <p:nvPr>
            <p:ph type="dt" idx="1"/>
          </p:nvPr>
        </p:nvSpPr>
        <p:spPr>
          <a:xfrm>
            <a:off x="3970943" y="0"/>
            <a:ext cx="3037840" cy="464820"/>
          </a:xfrm>
          <a:prstGeom prst="rect">
            <a:avLst/>
          </a:prstGeom>
        </p:spPr>
        <p:txBody>
          <a:bodyPr vert="horz" lIns="93148" tIns="46572" rIns="93148" bIns="46572" rtlCol="0"/>
          <a:lstStyle>
            <a:lvl1pPr algn="r">
              <a:defRPr sz="1300"/>
            </a:lvl1pPr>
          </a:lstStyle>
          <a:p>
            <a:fld id="{9EDDEDB6-CD57-44C2-AB19-AC7D3BB8FF8E}" type="datetimeFigureOut">
              <a:rPr lang="en-US" smtClean="0"/>
              <a:pPr/>
              <a:t>5/31/2018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48" tIns="46572" rIns="93148" bIns="46572" rtlCol="0" anchor="ctr"/>
          <a:lstStyle/>
          <a:p>
            <a:endParaRPr lang="en-US" dirty="0"/>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3148" tIns="46572" rIns="93148" bIns="4657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3037840" cy="464820"/>
          </a:xfrm>
          <a:prstGeom prst="rect">
            <a:avLst/>
          </a:prstGeom>
        </p:spPr>
        <p:txBody>
          <a:bodyPr vert="horz" lIns="93148" tIns="46572" rIns="93148" bIns="46572"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43" y="8829966"/>
            <a:ext cx="3037840" cy="464820"/>
          </a:xfrm>
          <a:prstGeom prst="rect">
            <a:avLst/>
          </a:prstGeom>
        </p:spPr>
        <p:txBody>
          <a:bodyPr vert="horz" lIns="93148" tIns="46572" rIns="93148" bIns="46572" rtlCol="0" anchor="b"/>
          <a:lstStyle>
            <a:lvl1pPr algn="r">
              <a:defRPr sz="1300"/>
            </a:lvl1pPr>
          </a:lstStyle>
          <a:p>
            <a:fld id="{530677A1-BB48-42A6-9D40-5F3F87EA9D2F}" type="slidenum">
              <a:rPr lang="en-US" smtClean="0"/>
              <a:pPr/>
              <a:t>‹#›</a:t>
            </a:fld>
            <a:endParaRPr lang="en-US" dirty="0"/>
          </a:p>
        </p:txBody>
      </p:sp>
    </p:spTree>
    <p:extLst>
      <p:ext uri="{BB962C8B-B14F-4D97-AF65-F5344CB8AC3E}">
        <p14:creationId xmlns:p14="http://schemas.microsoft.com/office/powerpoint/2010/main" val="2874805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a:t>
            </a:fld>
            <a:endParaRPr lang="en-US" dirty="0"/>
          </a:p>
        </p:txBody>
      </p:sp>
    </p:spTree>
    <p:extLst>
      <p:ext uri="{BB962C8B-B14F-4D97-AF65-F5344CB8AC3E}">
        <p14:creationId xmlns:p14="http://schemas.microsoft.com/office/powerpoint/2010/main" val="769517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6858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11</a:t>
            </a:fld>
            <a:endParaRPr lang="en-US" dirty="0"/>
          </a:p>
        </p:txBody>
      </p:sp>
    </p:spTree>
    <p:extLst>
      <p:ext uri="{BB962C8B-B14F-4D97-AF65-F5344CB8AC3E}">
        <p14:creationId xmlns:p14="http://schemas.microsoft.com/office/powerpoint/2010/main" val="116958005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101</a:t>
            </a:fld>
            <a:endParaRPr lang="en-US" dirty="0"/>
          </a:p>
        </p:txBody>
      </p:sp>
    </p:spTree>
    <p:extLst>
      <p:ext uri="{BB962C8B-B14F-4D97-AF65-F5344CB8AC3E}">
        <p14:creationId xmlns:p14="http://schemas.microsoft.com/office/powerpoint/2010/main" val="63701217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102</a:t>
            </a:fld>
            <a:endParaRPr lang="en-US" dirty="0"/>
          </a:p>
        </p:txBody>
      </p:sp>
    </p:spTree>
    <p:extLst>
      <p:ext uri="{BB962C8B-B14F-4D97-AF65-F5344CB8AC3E}">
        <p14:creationId xmlns:p14="http://schemas.microsoft.com/office/powerpoint/2010/main" val="373998091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103</a:t>
            </a:fld>
            <a:endParaRPr lang="en-US" dirty="0"/>
          </a:p>
        </p:txBody>
      </p:sp>
    </p:spTree>
    <p:extLst>
      <p:ext uri="{BB962C8B-B14F-4D97-AF65-F5344CB8AC3E}">
        <p14:creationId xmlns:p14="http://schemas.microsoft.com/office/powerpoint/2010/main" val="178476581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104</a:t>
            </a:fld>
            <a:endParaRPr lang="en-US" dirty="0"/>
          </a:p>
        </p:txBody>
      </p:sp>
    </p:spTree>
    <p:extLst>
      <p:ext uri="{BB962C8B-B14F-4D97-AF65-F5344CB8AC3E}">
        <p14:creationId xmlns:p14="http://schemas.microsoft.com/office/powerpoint/2010/main" val="131200064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105</a:t>
            </a:fld>
            <a:endParaRPr lang="en-US" dirty="0"/>
          </a:p>
        </p:txBody>
      </p:sp>
    </p:spTree>
    <p:extLst>
      <p:ext uri="{BB962C8B-B14F-4D97-AF65-F5344CB8AC3E}">
        <p14:creationId xmlns:p14="http://schemas.microsoft.com/office/powerpoint/2010/main" val="355638383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106</a:t>
            </a:fld>
            <a:endParaRPr lang="en-US" dirty="0"/>
          </a:p>
        </p:txBody>
      </p:sp>
    </p:spTree>
    <p:extLst>
      <p:ext uri="{BB962C8B-B14F-4D97-AF65-F5344CB8AC3E}">
        <p14:creationId xmlns:p14="http://schemas.microsoft.com/office/powerpoint/2010/main" val="3801205106"/>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107</a:t>
            </a:fld>
            <a:endParaRPr lang="en-US" dirty="0"/>
          </a:p>
        </p:txBody>
      </p:sp>
    </p:spTree>
    <p:extLst>
      <p:ext uri="{BB962C8B-B14F-4D97-AF65-F5344CB8AC3E}">
        <p14:creationId xmlns:p14="http://schemas.microsoft.com/office/powerpoint/2010/main" val="64277797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9600"/>
            <a:ext cx="5608320" cy="4183380"/>
          </a:xfrm>
        </p:spPr>
        <p:txBody>
          <a:bodyPr>
            <a:noAutofit/>
          </a:bodyPr>
          <a:lstStyle/>
          <a:p>
            <a:endParaRPr lang="en-US" sz="1400"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108</a:t>
            </a:fld>
            <a:endParaRPr lang="en-US" dirty="0"/>
          </a:p>
        </p:txBody>
      </p:sp>
    </p:spTree>
    <p:extLst>
      <p:ext uri="{BB962C8B-B14F-4D97-AF65-F5344CB8AC3E}">
        <p14:creationId xmlns:p14="http://schemas.microsoft.com/office/powerpoint/2010/main" val="24211649"/>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109</a:t>
            </a:fld>
            <a:endParaRPr lang="en-US" dirty="0"/>
          </a:p>
        </p:txBody>
      </p:sp>
    </p:spTree>
    <p:extLst>
      <p:ext uri="{BB962C8B-B14F-4D97-AF65-F5344CB8AC3E}">
        <p14:creationId xmlns:p14="http://schemas.microsoft.com/office/powerpoint/2010/main" val="3556383831"/>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110</a:t>
            </a:fld>
            <a:endParaRPr lang="en-US" dirty="0"/>
          </a:p>
        </p:txBody>
      </p:sp>
    </p:spTree>
    <p:extLst>
      <p:ext uri="{BB962C8B-B14F-4D97-AF65-F5344CB8AC3E}">
        <p14:creationId xmlns:p14="http://schemas.microsoft.com/office/powerpoint/2010/main" val="4180896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12</a:t>
            </a:fld>
            <a:endParaRPr lang="en-US" dirty="0"/>
          </a:p>
        </p:txBody>
      </p:sp>
    </p:spTree>
    <p:extLst>
      <p:ext uri="{BB962C8B-B14F-4D97-AF65-F5344CB8AC3E}">
        <p14:creationId xmlns:p14="http://schemas.microsoft.com/office/powerpoint/2010/main" val="1169580054"/>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111</a:t>
            </a:fld>
            <a:endParaRPr lang="en-US" dirty="0"/>
          </a:p>
        </p:txBody>
      </p:sp>
    </p:spTree>
    <p:extLst>
      <p:ext uri="{BB962C8B-B14F-4D97-AF65-F5344CB8AC3E}">
        <p14:creationId xmlns:p14="http://schemas.microsoft.com/office/powerpoint/2010/main" val="4211931231"/>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112</a:t>
            </a:fld>
            <a:endParaRPr lang="en-US" dirty="0"/>
          </a:p>
        </p:txBody>
      </p:sp>
    </p:spTree>
    <p:extLst>
      <p:ext uri="{BB962C8B-B14F-4D97-AF65-F5344CB8AC3E}">
        <p14:creationId xmlns:p14="http://schemas.microsoft.com/office/powerpoint/2010/main" val="2712738709"/>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113</a:t>
            </a:fld>
            <a:endParaRPr lang="en-US" dirty="0"/>
          </a:p>
        </p:txBody>
      </p:sp>
    </p:spTree>
    <p:extLst>
      <p:ext uri="{BB962C8B-B14F-4D97-AF65-F5344CB8AC3E}">
        <p14:creationId xmlns:p14="http://schemas.microsoft.com/office/powerpoint/2010/main" val="1604004796"/>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114</a:t>
            </a:fld>
            <a:endParaRPr lang="en-US" dirty="0"/>
          </a:p>
        </p:txBody>
      </p:sp>
    </p:spTree>
    <p:extLst>
      <p:ext uri="{BB962C8B-B14F-4D97-AF65-F5344CB8AC3E}">
        <p14:creationId xmlns:p14="http://schemas.microsoft.com/office/powerpoint/2010/main" val="4211931231"/>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115</a:t>
            </a:fld>
            <a:endParaRPr lang="en-US" dirty="0"/>
          </a:p>
        </p:txBody>
      </p:sp>
    </p:spTree>
    <p:extLst>
      <p:ext uri="{BB962C8B-B14F-4D97-AF65-F5344CB8AC3E}">
        <p14:creationId xmlns:p14="http://schemas.microsoft.com/office/powerpoint/2010/main" val="3647583004"/>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116</a:t>
            </a:fld>
            <a:endParaRPr lang="en-US" dirty="0"/>
          </a:p>
        </p:txBody>
      </p:sp>
    </p:spTree>
    <p:extLst>
      <p:ext uri="{BB962C8B-B14F-4D97-AF65-F5344CB8AC3E}">
        <p14:creationId xmlns:p14="http://schemas.microsoft.com/office/powerpoint/2010/main" val="4198837101"/>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117</a:t>
            </a:fld>
            <a:endParaRPr lang="en-US" dirty="0"/>
          </a:p>
        </p:txBody>
      </p:sp>
    </p:spTree>
    <p:extLst>
      <p:ext uri="{BB962C8B-B14F-4D97-AF65-F5344CB8AC3E}">
        <p14:creationId xmlns:p14="http://schemas.microsoft.com/office/powerpoint/2010/main" val="4198837101"/>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118</a:t>
            </a:fld>
            <a:endParaRPr lang="en-US" dirty="0"/>
          </a:p>
        </p:txBody>
      </p:sp>
    </p:spTree>
    <p:extLst>
      <p:ext uri="{BB962C8B-B14F-4D97-AF65-F5344CB8AC3E}">
        <p14:creationId xmlns:p14="http://schemas.microsoft.com/office/powerpoint/2010/main" val="1604004796"/>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119</a:t>
            </a:fld>
            <a:endParaRPr lang="en-US" dirty="0"/>
          </a:p>
        </p:txBody>
      </p:sp>
    </p:spTree>
    <p:extLst>
      <p:ext uri="{BB962C8B-B14F-4D97-AF65-F5344CB8AC3E}">
        <p14:creationId xmlns:p14="http://schemas.microsoft.com/office/powerpoint/2010/main" val="3677686409"/>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120</a:t>
            </a:fld>
            <a:endParaRPr lang="en-US" dirty="0"/>
          </a:p>
        </p:txBody>
      </p:sp>
    </p:spTree>
    <p:extLst>
      <p:ext uri="{BB962C8B-B14F-4D97-AF65-F5344CB8AC3E}">
        <p14:creationId xmlns:p14="http://schemas.microsoft.com/office/powerpoint/2010/main" val="8730849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13</a:t>
            </a:fld>
            <a:endParaRPr lang="en-US" dirty="0"/>
          </a:p>
        </p:txBody>
      </p:sp>
    </p:spTree>
    <p:extLst>
      <p:ext uri="{BB962C8B-B14F-4D97-AF65-F5344CB8AC3E}">
        <p14:creationId xmlns:p14="http://schemas.microsoft.com/office/powerpoint/2010/main" val="1169580054"/>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121</a:t>
            </a:fld>
            <a:endParaRPr lang="en-US" dirty="0"/>
          </a:p>
        </p:txBody>
      </p:sp>
    </p:spTree>
    <p:extLst>
      <p:ext uri="{BB962C8B-B14F-4D97-AF65-F5344CB8AC3E}">
        <p14:creationId xmlns:p14="http://schemas.microsoft.com/office/powerpoint/2010/main" val="4244077331"/>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122</a:t>
            </a:fld>
            <a:endParaRPr lang="en-US" dirty="0"/>
          </a:p>
        </p:txBody>
      </p:sp>
    </p:spTree>
    <p:extLst>
      <p:ext uri="{BB962C8B-B14F-4D97-AF65-F5344CB8AC3E}">
        <p14:creationId xmlns:p14="http://schemas.microsoft.com/office/powerpoint/2010/main" val="638052895"/>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123</a:t>
            </a:fld>
            <a:endParaRPr lang="en-US" dirty="0"/>
          </a:p>
        </p:txBody>
      </p:sp>
    </p:spTree>
    <p:extLst>
      <p:ext uri="{BB962C8B-B14F-4D97-AF65-F5344CB8AC3E}">
        <p14:creationId xmlns:p14="http://schemas.microsoft.com/office/powerpoint/2010/main" val="902716081"/>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124</a:t>
            </a:fld>
            <a:endParaRPr lang="en-US" dirty="0"/>
          </a:p>
        </p:txBody>
      </p:sp>
    </p:spTree>
    <p:extLst>
      <p:ext uri="{BB962C8B-B14F-4D97-AF65-F5344CB8AC3E}">
        <p14:creationId xmlns:p14="http://schemas.microsoft.com/office/powerpoint/2010/main" val="1604004796"/>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125</a:t>
            </a:fld>
            <a:endParaRPr lang="en-US" dirty="0"/>
          </a:p>
        </p:txBody>
      </p:sp>
    </p:spTree>
    <p:extLst>
      <p:ext uri="{BB962C8B-B14F-4D97-AF65-F5344CB8AC3E}">
        <p14:creationId xmlns:p14="http://schemas.microsoft.com/office/powerpoint/2010/main" val="4266452561"/>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126</a:t>
            </a:fld>
            <a:endParaRPr lang="en-US" dirty="0"/>
          </a:p>
        </p:txBody>
      </p:sp>
    </p:spTree>
    <p:extLst>
      <p:ext uri="{BB962C8B-B14F-4D97-AF65-F5344CB8AC3E}">
        <p14:creationId xmlns:p14="http://schemas.microsoft.com/office/powerpoint/2010/main" val="3318470142"/>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127</a:t>
            </a:fld>
            <a:endParaRPr lang="en-US" dirty="0"/>
          </a:p>
        </p:txBody>
      </p:sp>
    </p:spTree>
    <p:extLst>
      <p:ext uri="{BB962C8B-B14F-4D97-AF65-F5344CB8AC3E}">
        <p14:creationId xmlns:p14="http://schemas.microsoft.com/office/powerpoint/2010/main" val="150431635"/>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128</a:t>
            </a:fld>
            <a:endParaRPr lang="en-US" dirty="0"/>
          </a:p>
        </p:txBody>
      </p:sp>
    </p:spTree>
    <p:extLst>
      <p:ext uri="{BB962C8B-B14F-4D97-AF65-F5344CB8AC3E}">
        <p14:creationId xmlns:p14="http://schemas.microsoft.com/office/powerpoint/2010/main" val="1236097321"/>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129</a:t>
            </a:fld>
            <a:endParaRPr lang="en-US" dirty="0"/>
          </a:p>
        </p:txBody>
      </p:sp>
    </p:spTree>
    <p:extLst>
      <p:ext uri="{BB962C8B-B14F-4D97-AF65-F5344CB8AC3E}">
        <p14:creationId xmlns:p14="http://schemas.microsoft.com/office/powerpoint/2010/main" val="31591724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14</a:t>
            </a:fld>
            <a:endParaRPr lang="en-US" dirty="0"/>
          </a:p>
        </p:txBody>
      </p:sp>
    </p:spTree>
    <p:extLst>
      <p:ext uri="{BB962C8B-B14F-4D97-AF65-F5344CB8AC3E}">
        <p14:creationId xmlns:p14="http://schemas.microsoft.com/office/powerpoint/2010/main" val="1169580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15</a:t>
            </a:fld>
            <a:endParaRPr lang="en-US" dirty="0"/>
          </a:p>
        </p:txBody>
      </p:sp>
    </p:spTree>
    <p:extLst>
      <p:ext uri="{BB962C8B-B14F-4D97-AF65-F5344CB8AC3E}">
        <p14:creationId xmlns:p14="http://schemas.microsoft.com/office/powerpoint/2010/main" val="11695800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16</a:t>
            </a:fld>
            <a:endParaRPr lang="en-US" dirty="0"/>
          </a:p>
        </p:txBody>
      </p:sp>
    </p:spTree>
    <p:extLst>
      <p:ext uri="{BB962C8B-B14F-4D97-AF65-F5344CB8AC3E}">
        <p14:creationId xmlns:p14="http://schemas.microsoft.com/office/powerpoint/2010/main" val="11695800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17</a:t>
            </a:fld>
            <a:endParaRPr lang="en-US" dirty="0"/>
          </a:p>
        </p:txBody>
      </p:sp>
    </p:spTree>
    <p:extLst>
      <p:ext uri="{BB962C8B-B14F-4D97-AF65-F5344CB8AC3E}">
        <p14:creationId xmlns:p14="http://schemas.microsoft.com/office/powerpoint/2010/main" val="42506864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18</a:t>
            </a:fld>
            <a:endParaRPr lang="en-US" dirty="0"/>
          </a:p>
        </p:txBody>
      </p:sp>
    </p:spTree>
    <p:extLst>
      <p:ext uri="{BB962C8B-B14F-4D97-AF65-F5344CB8AC3E}">
        <p14:creationId xmlns:p14="http://schemas.microsoft.com/office/powerpoint/2010/main" val="11695800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19</a:t>
            </a:fld>
            <a:endParaRPr lang="en-US" dirty="0"/>
          </a:p>
        </p:txBody>
      </p:sp>
    </p:spTree>
    <p:extLst>
      <p:ext uri="{BB962C8B-B14F-4D97-AF65-F5344CB8AC3E}">
        <p14:creationId xmlns:p14="http://schemas.microsoft.com/office/powerpoint/2010/main" val="11695800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20</a:t>
            </a:fld>
            <a:endParaRPr lang="en-US" dirty="0"/>
          </a:p>
        </p:txBody>
      </p:sp>
    </p:spTree>
    <p:extLst>
      <p:ext uri="{BB962C8B-B14F-4D97-AF65-F5344CB8AC3E}">
        <p14:creationId xmlns:p14="http://schemas.microsoft.com/office/powerpoint/2010/main" val="1169580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582613"/>
            <a:ext cx="4651375" cy="3487737"/>
          </a:xfrm>
        </p:spPr>
      </p:sp>
      <p:sp>
        <p:nvSpPr>
          <p:cNvPr id="3" name="Notes Placeholder 2"/>
          <p:cNvSpPr>
            <a:spLocks noGrp="1"/>
          </p:cNvSpPr>
          <p:nvPr>
            <p:ph type="body" idx="1"/>
          </p:nvPr>
        </p:nvSpPr>
        <p:spPr>
          <a:xfrm>
            <a:off x="584466" y="4341409"/>
            <a:ext cx="5608320" cy="4183380"/>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2</a:t>
            </a:fld>
            <a:endParaRPr lang="en-US" dirty="0"/>
          </a:p>
        </p:txBody>
      </p:sp>
    </p:spTree>
    <p:extLst>
      <p:ext uri="{BB962C8B-B14F-4D97-AF65-F5344CB8AC3E}">
        <p14:creationId xmlns:p14="http://schemas.microsoft.com/office/powerpoint/2010/main" val="10041080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21</a:t>
            </a:fld>
            <a:endParaRPr lang="en-US" dirty="0"/>
          </a:p>
        </p:txBody>
      </p:sp>
    </p:spTree>
    <p:extLst>
      <p:ext uri="{BB962C8B-B14F-4D97-AF65-F5344CB8AC3E}">
        <p14:creationId xmlns:p14="http://schemas.microsoft.com/office/powerpoint/2010/main" val="11695800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22</a:t>
            </a:fld>
            <a:endParaRPr lang="en-US" dirty="0"/>
          </a:p>
        </p:txBody>
      </p:sp>
    </p:spTree>
    <p:extLst>
      <p:ext uri="{BB962C8B-B14F-4D97-AF65-F5344CB8AC3E}">
        <p14:creationId xmlns:p14="http://schemas.microsoft.com/office/powerpoint/2010/main" val="11695800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23</a:t>
            </a:fld>
            <a:endParaRPr lang="en-US" dirty="0"/>
          </a:p>
        </p:txBody>
      </p:sp>
    </p:spTree>
    <p:extLst>
      <p:ext uri="{BB962C8B-B14F-4D97-AF65-F5344CB8AC3E}">
        <p14:creationId xmlns:p14="http://schemas.microsoft.com/office/powerpoint/2010/main" val="12840939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24</a:t>
            </a:fld>
            <a:endParaRPr lang="en-US" dirty="0"/>
          </a:p>
        </p:txBody>
      </p:sp>
    </p:spTree>
    <p:extLst>
      <p:ext uri="{BB962C8B-B14F-4D97-AF65-F5344CB8AC3E}">
        <p14:creationId xmlns:p14="http://schemas.microsoft.com/office/powerpoint/2010/main" val="11695800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25</a:t>
            </a:fld>
            <a:endParaRPr lang="en-US" dirty="0"/>
          </a:p>
        </p:txBody>
      </p:sp>
    </p:spTree>
    <p:extLst>
      <p:ext uri="{BB962C8B-B14F-4D97-AF65-F5344CB8AC3E}">
        <p14:creationId xmlns:p14="http://schemas.microsoft.com/office/powerpoint/2010/main" val="11695800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26</a:t>
            </a:fld>
            <a:endParaRPr lang="en-US" dirty="0"/>
          </a:p>
        </p:txBody>
      </p:sp>
    </p:spTree>
    <p:extLst>
      <p:ext uri="{BB962C8B-B14F-4D97-AF65-F5344CB8AC3E}">
        <p14:creationId xmlns:p14="http://schemas.microsoft.com/office/powerpoint/2010/main" val="11695800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27</a:t>
            </a:fld>
            <a:endParaRPr lang="en-US" dirty="0"/>
          </a:p>
        </p:txBody>
      </p:sp>
    </p:spTree>
    <p:extLst>
      <p:ext uri="{BB962C8B-B14F-4D97-AF65-F5344CB8AC3E}">
        <p14:creationId xmlns:p14="http://schemas.microsoft.com/office/powerpoint/2010/main" val="11695800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28</a:t>
            </a:fld>
            <a:endParaRPr lang="en-US" dirty="0"/>
          </a:p>
        </p:txBody>
      </p:sp>
    </p:spTree>
    <p:extLst>
      <p:ext uri="{BB962C8B-B14F-4D97-AF65-F5344CB8AC3E}">
        <p14:creationId xmlns:p14="http://schemas.microsoft.com/office/powerpoint/2010/main" val="11695800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29</a:t>
            </a:fld>
            <a:endParaRPr lang="en-US" dirty="0"/>
          </a:p>
        </p:txBody>
      </p:sp>
    </p:spTree>
    <p:extLst>
      <p:ext uri="{BB962C8B-B14F-4D97-AF65-F5344CB8AC3E}">
        <p14:creationId xmlns:p14="http://schemas.microsoft.com/office/powerpoint/2010/main" val="25081926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30</a:t>
            </a:fld>
            <a:endParaRPr lang="en-US" dirty="0"/>
          </a:p>
        </p:txBody>
      </p:sp>
    </p:spTree>
    <p:extLst>
      <p:ext uri="{BB962C8B-B14F-4D97-AF65-F5344CB8AC3E}">
        <p14:creationId xmlns:p14="http://schemas.microsoft.com/office/powerpoint/2010/main" val="2904137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3</a:t>
            </a:fld>
            <a:endParaRPr lang="en-US" dirty="0"/>
          </a:p>
        </p:txBody>
      </p:sp>
    </p:spTree>
    <p:extLst>
      <p:ext uri="{BB962C8B-B14F-4D97-AF65-F5344CB8AC3E}">
        <p14:creationId xmlns:p14="http://schemas.microsoft.com/office/powerpoint/2010/main" val="32257478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31</a:t>
            </a:fld>
            <a:endParaRPr lang="en-US" dirty="0"/>
          </a:p>
        </p:txBody>
      </p:sp>
    </p:spTree>
    <p:extLst>
      <p:ext uri="{BB962C8B-B14F-4D97-AF65-F5344CB8AC3E}">
        <p14:creationId xmlns:p14="http://schemas.microsoft.com/office/powerpoint/2010/main" val="4005239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32</a:t>
            </a:fld>
            <a:endParaRPr lang="en-US" dirty="0"/>
          </a:p>
        </p:txBody>
      </p:sp>
    </p:spTree>
    <p:extLst>
      <p:ext uri="{BB962C8B-B14F-4D97-AF65-F5344CB8AC3E}">
        <p14:creationId xmlns:p14="http://schemas.microsoft.com/office/powerpoint/2010/main" val="36646818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33</a:t>
            </a:fld>
            <a:endParaRPr lang="en-US" dirty="0"/>
          </a:p>
        </p:txBody>
      </p:sp>
    </p:spTree>
    <p:extLst>
      <p:ext uri="{BB962C8B-B14F-4D97-AF65-F5344CB8AC3E}">
        <p14:creationId xmlns:p14="http://schemas.microsoft.com/office/powerpoint/2010/main" val="13448437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34</a:t>
            </a:fld>
            <a:endParaRPr lang="en-US" dirty="0"/>
          </a:p>
        </p:txBody>
      </p:sp>
    </p:spTree>
    <p:extLst>
      <p:ext uri="{BB962C8B-B14F-4D97-AF65-F5344CB8AC3E}">
        <p14:creationId xmlns:p14="http://schemas.microsoft.com/office/powerpoint/2010/main" val="30604495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35</a:t>
            </a:fld>
            <a:endParaRPr lang="en-US" dirty="0"/>
          </a:p>
        </p:txBody>
      </p:sp>
    </p:spTree>
    <p:extLst>
      <p:ext uri="{BB962C8B-B14F-4D97-AF65-F5344CB8AC3E}">
        <p14:creationId xmlns:p14="http://schemas.microsoft.com/office/powerpoint/2010/main" val="30604495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36</a:t>
            </a:fld>
            <a:endParaRPr lang="en-US" dirty="0"/>
          </a:p>
        </p:txBody>
      </p:sp>
    </p:spTree>
    <p:extLst>
      <p:ext uri="{BB962C8B-B14F-4D97-AF65-F5344CB8AC3E}">
        <p14:creationId xmlns:p14="http://schemas.microsoft.com/office/powerpoint/2010/main" val="16040047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37</a:t>
            </a:fld>
            <a:endParaRPr lang="en-US" dirty="0"/>
          </a:p>
        </p:txBody>
      </p:sp>
    </p:spTree>
    <p:extLst>
      <p:ext uri="{BB962C8B-B14F-4D97-AF65-F5344CB8AC3E}">
        <p14:creationId xmlns:p14="http://schemas.microsoft.com/office/powerpoint/2010/main" val="37383476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38</a:t>
            </a:fld>
            <a:endParaRPr lang="en-US" dirty="0"/>
          </a:p>
        </p:txBody>
      </p:sp>
    </p:spTree>
    <p:extLst>
      <p:ext uri="{BB962C8B-B14F-4D97-AF65-F5344CB8AC3E}">
        <p14:creationId xmlns:p14="http://schemas.microsoft.com/office/powerpoint/2010/main" val="7639517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39</a:t>
            </a:fld>
            <a:endParaRPr lang="en-US" dirty="0"/>
          </a:p>
        </p:txBody>
      </p:sp>
    </p:spTree>
    <p:extLst>
      <p:ext uri="{BB962C8B-B14F-4D97-AF65-F5344CB8AC3E}">
        <p14:creationId xmlns:p14="http://schemas.microsoft.com/office/powerpoint/2010/main" val="1205723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40</a:t>
            </a:fld>
            <a:endParaRPr lang="en-US" dirty="0"/>
          </a:p>
        </p:txBody>
      </p:sp>
    </p:spTree>
    <p:extLst>
      <p:ext uri="{BB962C8B-B14F-4D97-AF65-F5344CB8AC3E}">
        <p14:creationId xmlns:p14="http://schemas.microsoft.com/office/powerpoint/2010/main" val="3398410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4</a:t>
            </a:fld>
            <a:endParaRPr lang="en-US" dirty="0"/>
          </a:p>
        </p:txBody>
      </p:sp>
    </p:spTree>
    <p:extLst>
      <p:ext uri="{BB962C8B-B14F-4D97-AF65-F5344CB8AC3E}">
        <p14:creationId xmlns:p14="http://schemas.microsoft.com/office/powerpoint/2010/main" val="16040047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41</a:t>
            </a:fld>
            <a:endParaRPr lang="en-US" dirty="0"/>
          </a:p>
        </p:txBody>
      </p:sp>
    </p:spTree>
    <p:extLst>
      <p:ext uri="{BB962C8B-B14F-4D97-AF65-F5344CB8AC3E}">
        <p14:creationId xmlns:p14="http://schemas.microsoft.com/office/powerpoint/2010/main" val="33984104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42</a:t>
            </a:fld>
            <a:endParaRPr lang="en-US" dirty="0"/>
          </a:p>
        </p:txBody>
      </p:sp>
    </p:spTree>
    <p:extLst>
      <p:ext uri="{BB962C8B-B14F-4D97-AF65-F5344CB8AC3E}">
        <p14:creationId xmlns:p14="http://schemas.microsoft.com/office/powerpoint/2010/main" val="1187688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43</a:t>
            </a:fld>
            <a:endParaRPr lang="en-US" dirty="0"/>
          </a:p>
        </p:txBody>
      </p:sp>
    </p:spTree>
    <p:extLst>
      <p:ext uri="{BB962C8B-B14F-4D97-AF65-F5344CB8AC3E}">
        <p14:creationId xmlns:p14="http://schemas.microsoft.com/office/powerpoint/2010/main" val="30015961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44</a:t>
            </a:fld>
            <a:endParaRPr lang="en-US" dirty="0"/>
          </a:p>
        </p:txBody>
      </p:sp>
    </p:spTree>
    <p:extLst>
      <p:ext uri="{BB962C8B-B14F-4D97-AF65-F5344CB8AC3E}">
        <p14:creationId xmlns:p14="http://schemas.microsoft.com/office/powerpoint/2010/main" val="4198660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45</a:t>
            </a:fld>
            <a:endParaRPr lang="en-US" dirty="0"/>
          </a:p>
        </p:txBody>
      </p:sp>
    </p:spTree>
    <p:extLst>
      <p:ext uri="{BB962C8B-B14F-4D97-AF65-F5344CB8AC3E}">
        <p14:creationId xmlns:p14="http://schemas.microsoft.com/office/powerpoint/2010/main" val="9505488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46</a:t>
            </a:fld>
            <a:endParaRPr lang="en-US" dirty="0"/>
          </a:p>
        </p:txBody>
      </p:sp>
    </p:spTree>
    <p:extLst>
      <p:ext uri="{BB962C8B-B14F-4D97-AF65-F5344CB8AC3E}">
        <p14:creationId xmlns:p14="http://schemas.microsoft.com/office/powerpoint/2010/main" val="13093416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47</a:t>
            </a:fld>
            <a:endParaRPr lang="en-US" dirty="0"/>
          </a:p>
        </p:txBody>
      </p:sp>
    </p:spTree>
    <p:extLst>
      <p:ext uri="{BB962C8B-B14F-4D97-AF65-F5344CB8AC3E}">
        <p14:creationId xmlns:p14="http://schemas.microsoft.com/office/powerpoint/2010/main" val="24995831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48</a:t>
            </a:fld>
            <a:endParaRPr lang="en-US" dirty="0"/>
          </a:p>
        </p:txBody>
      </p:sp>
    </p:spTree>
    <p:extLst>
      <p:ext uri="{BB962C8B-B14F-4D97-AF65-F5344CB8AC3E}">
        <p14:creationId xmlns:p14="http://schemas.microsoft.com/office/powerpoint/2010/main" val="24995831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49</a:t>
            </a:fld>
            <a:endParaRPr lang="en-US" dirty="0"/>
          </a:p>
        </p:txBody>
      </p:sp>
    </p:spTree>
    <p:extLst>
      <p:ext uri="{BB962C8B-B14F-4D97-AF65-F5344CB8AC3E}">
        <p14:creationId xmlns:p14="http://schemas.microsoft.com/office/powerpoint/2010/main" val="24995831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50</a:t>
            </a:fld>
            <a:endParaRPr lang="en-US" dirty="0"/>
          </a:p>
        </p:txBody>
      </p:sp>
    </p:spTree>
    <p:extLst>
      <p:ext uri="{BB962C8B-B14F-4D97-AF65-F5344CB8AC3E}">
        <p14:creationId xmlns:p14="http://schemas.microsoft.com/office/powerpoint/2010/main" val="2499583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5</a:t>
            </a:fld>
            <a:endParaRPr lang="en-US" dirty="0"/>
          </a:p>
        </p:txBody>
      </p:sp>
    </p:spTree>
    <p:extLst>
      <p:ext uri="{BB962C8B-B14F-4D97-AF65-F5344CB8AC3E}">
        <p14:creationId xmlns:p14="http://schemas.microsoft.com/office/powerpoint/2010/main" val="419883710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51</a:t>
            </a:fld>
            <a:endParaRPr lang="en-US" dirty="0"/>
          </a:p>
        </p:txBody>
      </p:sp>
    </p:spTree>
    <p:extLst>
      <p:ext uri="{BB962C8B-B14F-4D97-AF65-F5344CB8AC3E}">
        <p14:creationId xmlns:p14="http://schemas.microsoft.com/office/powerpoint/2010/main" val="130934169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52</a:t>
            </a:fld>
            <a:endParaRPr lang="en-US" dirty="0"/>
          </a:p>
        </p:txBody>
      </p:sp>
    </p:spTree>
    <p:extLst>
      <p:ext uri="{BB962C8B-B14F-4D97-AF65-F5344CB8AC3E}">
        <p14:creationId xmlns:p14="http://schemas.microsoft.com/office/powerpoint/2010/main" val="249958312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53</a:t>
            </a:fld>
            <a:endParaRPr lang="en-US" dirty="0"/>
          </a:p>
        </p:txBody>
      </p:sp>
    </p:spTree>
    <p:extLst>
      <p:ext uri="{BB962C8B-B14F-4D97-AF65-F5344CB8AC3E}">
        <p14:creationId xmlns:p14="http://schemas.microsoft.com/office/powerpoint/2010/main" val="249958312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54</a:t>
            </a:fld>
            <a:endParaRPr lang="en-US" dirty="0"/>
          </a:p>
        </p:txBody>
      </p:sp>
    </p:spTree>
    <p:extLst>
      <p:ext uri="{BB962C8B-B14F-4D97-AF65-F5344CB8AC3E}">
        <p14:creationId xmlns:p14="http://schemas.microsoft.com/office/powerpoint/2010/main" val="249958312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55</a:t>
            </a:fld>
            <a:endParaRPr lang="en-US" dirty="0"/>
          </a:p>
        </p:txBody>
      </p:sp>
    </p:spTree>
    <p:extLst>
      <p:ext uri="{BB962C8B-B14F-4D97-AF65-F5344CB8AC3E}">
        <p14:creationId xmlns:p14="http://schemas.microsoft.com/office/powerpoint/2010/main" val="249958312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56</a:t>
            </a:fld>
            <a:endParaRPr lang="en-US" dirty="0"/>
          </a:p>
        </p:txBody>
      </p:sp>
    </p:spTree>
    <p:extLst>
      <p:ext uri="{BB962C8B-B14F-4D97-AF65-F5344CB8AC3E}">
        <p14:creationId xmlns:p14="http://schemas.microsoft.com/office/powerpoint/2010/main" val="249958312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57</a:t>
            </a:fld>
            <a:endParaRPr lang="en-US" dirty="0"/>
          </a:p>
        </p:txBody>
      </p:sp>
    </p:spTree>
    <p:extLst>
      <p:ext uri="{BB962C8B-B14F-4D97-AF65-F5344CB8AC3E}">
        <p14:creationId xmlns:p14="http://schemas.microsoft.com/office/powerpoint/2010/main" val="249958312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58</a:t>
            </a:fld>
            <a:endParaRPr lang="en-US" dirty="0"/>
          </a:p>
        </p:txBody>
      </p:sp>
    </p:spTree>
    <p:extLst>
      <p:ext uri="{BB962C8B-B14F-4D97-AF65-F5344CB8AC3E}">
        <p14:creationId xmlns:p14="http://schemas.microsoft.com/office/powerpoint/2010/main" val="249958312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59</a:t>
            </a:fld>
            <a:endParaRPr lang="en-US" dirty="0"/>
          </a:p>
        </p:txBody>
      </p:sp>
    </p:spTree>
    <p:extLst>
      <p:ext uri="{BB962C8B-B14F-4D97-AF65-F5344CB8AC3E}">
        <p14:creationId xmlns:p14="http://schemas.microsoft.com/office/powerpoint/2010/main" val="249958312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60</a:t>
            </a:fld>
            <a:endParaRPr lang="en-US" dirty="0"/>
          </a:p>
        </p:txBody>
      </p:sp>
    </p:spTree>
    <p:extLst>
      <p:ext uri="{BB962C8B-B14F-4D97-AF65-F5344CB8AC3E}">
        <p14:creationId xmlns:p14="http://schemas.microsoft.com/office/powerpoint/2010/main" val="2499583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6</a:t>
            </a:fld>
            <a:endParaRPr lang="en-US" dirty="0"/>
          </a:p>
        </p:txBody>
      </p:sp>
    </p:spTree>
    <p:extLst>
      <p:ext uri="{BB962C8B-B14F-4D97-AF65-F5344CB8AC3E}">
        <p14:creationId xmlns:p14="http://schemas.microsoft.com/office/powerpoint/2010/main" val="419883710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61</a:t>
            </a:fld>
            <a:endParaRPr lang="en-US" dirty="0"/>
          </a:p>
        </p:txBody>
      </p:sp>
    </p:spTree>
    <p:extLst>
      <p:ext uri="{BB962C8B-B14F-4D97-AF65-F5344CB8AC3E}">
        <p14:creationId xmlns:p14="http://schemas.microsoft.com/office/powerpoint/2010/main" val="130934169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62</a:t>
            </a:fld>
            <a:endParaRPr lang="en-US" dirty="0"/>
          </a:p>
        </p:txBody>
      </p:sp>
    </p:spTree>
    <p:extLst>
      <p:ext uri="{BB962C8B-B14F-4D97-AF65-F5344CB8AC3E}">
        <p14:creationId xmlns:p14="http://schemas.microsoft.com/office/powerpoint/2010/main" val="249958312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63</a:t>
            </a:fld>
            <a:endParaRPr lang="en-US" dirty="0"/>
          </a:p>
        </p:txBody>
      </p:sp>
    </p:spTree>
    <p:extLst>
      <p:ext uri="{BB962C8B-B14F-4D97-AF65-F5344CB8AC3E}">
        <p14:creationId xmlns:p14="http://schemas.microsoft.com/office/powerpoint/2010/main" val="249958312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64</a:t>
            </a:fld>
            <a:endParaRPr lang="en-US" dirty="0"/>
          </a:p>
        </p:txBody>
      </p:sp>
    </p:spTree>
    <p:extLst>
      <p:ext uri="{BB962C8B-B14F-4D97-AF65-F5344CB8AC3E}">
        <p14:creationId xmlns:p14="http://schemas.microsoft.com/office/powerpoint/2010/main" val="249958312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65</a:t>
            </a:fld>
            <a:endParaRPr lang="en-US" dirty="0"/>
          </a:p>
        </p:txBody>
      </p:sp>
    </p:spTree>
    <p:extLst>
      <p:ext uri="{BB962C8B-B14F-4D97-AF65-F5344CB8AC3E}">
        <p14:creationId xmlns:p14="http://schemas.microsoft.com/office/powerpoint/2010/main" val="249958312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66</a:t>
            </a:fld>
            <a:endParaRPr lang="en-US" dirty="0"/>
          </a:p>
        </p:txBody>
      </p:sp>
    </p:spTree>
    <p:extLst>
      <p:ext uri="{BB962C8B-B14F-4D97-AF65-F5344CB8AC3E}">
        <p14:creationId xmlns:p14="http://schemas.microsoft.com/office/powerpoint/2010/main" val="249958312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67</a:t>
            </a:fld>
            <a:endParaRPr lang="en-US" dirty="0"/>
          </a:p>
        </p:txBody>
      </p:sp>
    </p:spTree>
    <p:extLst>
      <p:ext uri="{BB962C8B-B14F-4D97-AF65-F5344CB8AC3E}">
        <p14:creationId xmlns:p14="http://schemas.microsoft.com/office/powerpoint/2010/main" val="249958312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68</a:t>
            </a:fld>
            <a:endParaRPr lang="en-US" dirty="0"/>
          </a:p>
        </p:txBody>
      </p:sp>
    </p:spTree>
    <p:extLst>
      <p:ext uri="{BB962C8B-B14F-4D97-AF65-F5344CB8AC3E}">
        <p14:creationId xmlns:p14="http://schemas.microsoft.com/office/powerpoint/2010/main" val="249958312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69</a:t>
            </a:fld>
            <a:endParaRPr lang="en-US" dirty="0"/>
          </a:p>
        </p:txBody>
      </p:sp>
    </p:spTree>
    <p:extLst>
      <p:ext uri="{BB962C8B-B14F-4D97-AF65-F5344CB8AC3E}">
        <p14:creationId xmlns:p14="http://schemas.microsoft.com/office/powerpoint/2010/main" val="249958312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70</a:t>
            </a:fld>
            <a:endParaRPr lang="en-US" dirty="0"/>
          </a:p>
        </p:txBody>
      </p:sp>
    </p:spTree>
    <p:extLst>
      <p:ext uri="{BB962C8B-B14F-4D97-AF65-F5344CB8AC3E}">
        <p14:creationId xmlns:p14="http://schemas.microsoft.com/office/powerpoint/2010/main" val="2499583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7</a:t>
            </a:fld>
            <a:endParaRPr lang="en-US" dirty="0"/>
          </a:p>
        </p:txBody>
      </p:sp>
    </p:spTree>
    <p:extLst>
      <p:ext uri="{BB962C8B-B14F-4D97-AF65-F5344CB8AC3E}">
        <p14:creationId xmlns:p14="http://schemas.microsoft.com/office/powerpoint/2010/main" val="160400479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71</a:t>
            </a:fld>
            <a:endParaRPr lang="en-US" dirty="0"/>
          </a:p>
        </p:txBody>
      </p:sp>
    </p:spTree>
    <p:extLst>
      <p:ext uri="{BB962C8B-B14F-4D97-AF65-F5344CB8AC3E}">
        <p14:creationId xmlns:p14="http://schemas.microsoft.com/office/powerpoint/2010/main" val="249958312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72</a:t>
            </a:fld>
            <a:endParaRPr lang="en-US" dirty="0"/>
          </a:p>
        </p:txBody>
      </p:sp>
    </p:spTree>
    <p:extLst>
      <p:ext uri="{BB962C8B-B14F-4D97-AF65-F5344CB8AC3E}">
        <p14:creationId xmlns:p14="http://schemas.microsoft.com/office/powerpoint/2010/main" val="130934169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73</a:t>
            </a:fld>
            <a:endParaRPr lang="en-US" dirty="0"/>
          </a:p>
        </p:txBody>
      </p:sp>
    </p:spTree>
    <p:extLst>
      <p:ext uri="{BB962C8B-B14F-4D97-AF65-F5344CB8AC3E}">
        <p14:creationId xmlns:p14="http://schemas.microsoft.com/office/powerpoint/2010/main" val="249958312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74</a:t>
            </a:fld>
            <a:endParaRPr lang="en-US" dirty="0"/>
          </a:p>
        </p:txBody>
      </p:sp>
    </p:spTree>
    <p:extLst>
      <p:ext uri="{BB962C8B-B14F-4D97-AF65-F5344CB8AC3E}">
        <p14:creationId xmlns:p14="http://schemas.microsoft.com/office/powerpoint/2010/main" val="249958312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75</a:t>
            </a:fld>
            <a:endParaRPr lang="en-US" dirty="0"/>
          </a:p>
        </p:txBody>
      </p:sp>
    </p:spTree>
    <p:extLst>
      <p:ext uri="{BB962C8B-B14F-4D97-AF65-F5344CB8AC3E}">
        <p14:creationId xmlns:p14="http://schemas.microsoft.com/office/powerpoint/2010/main" val="232200951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76</a:t>
            </a:fld>
            <a:endParaRPr lang="en-US" dirty="0"/>
          </a:p>
        </p:txBody>
      </p:sp>
    </p:spTree>
    <p:extLst>
      <p:ext uri="{BB962C8B-B14F-4D97-AF65-F5344CB8AC3E}">
        <p14:creationId xmlns:p14="http://schemas.microsoft.com/office/powerpoint/2010/main" val="257982546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77</a:t>
            </a:fld>
            <a:endParaRPr lang="en-US" dirty="0"/>
          </a:p>
        </p:txBody>
      </p:sp>
    </p:spTree>
    <p:extLst>
      <p:ext uri="{BB962C8B-B14F-4D97-AF65-F5344CB8AC3E}">
        <p14:creationId xmlns:p14="http://schemas.microsoft.com/office/powerpoint/2010/main" val="160400479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78</a:t>
            </a:fld>
            <a:endParaRPr lang="en-US" dirty="0"/>
          </a:p>
        </p:txBody>
      </p:sp>
    </p:spTree>
    <p:extLst>
      <p:ext uri="{BB962C8B-B14F-4D97-AF65-F5344CB8AC3E}">
        <p14:creationId xmlns:p14="http://schemas.microsoft.com/office/powerpoint/2010/main" val="192845210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79</a:t>
            </a:fld>
            <a:endParaRPr lang="en-US" dirty="0"/>
          </a:p>
        </p:txBody>
      </p:sp>
    </p:spTree>
    <p:extLst>
      <p:ext uri="{BB962C8B-B14F-4D97-AF65-F5344CB8AC3E}">
        <p14:creationId xmlns:p14="http://schemas.microsoft.com/office/powerpoint/2010/main" val="192845210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80</a:t>
            </a:fld>
            <a:endParaRPr lang="en-US" dirty="0"/>
          </a:p>
        </p:txBody>
      </p:sp>
    </p:spTree>
    <p:extLst>
      <p:ext uri="{BB962C8B-B14F-4D97-AF65-F5344CB8AC3E}">
        <p14:creationId xmlns:p14="http://schemas.microsoft.com/office/powerpoint/2010/main" val="365230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530677A1-BB48-42A6-9D40-5F3F87EA9D2F}" type="slidenum">
              <a:rPr lang="en-US" smtClean="0"/>
              <a:pPr/>
              <a:t>8</a:t>
            </a:fld>
            <a:endParaRPr lang="en-US" dirty="0"/>
          </a:p>
        </p:txBody>
      </p:sp>
    </p:spTree>
    <p:extLst>
      <p:ext uri="{BB962C8B-B14F-4D97-AF65-F5344CB8AC3E}">
        <p14:creationId xmlns:p14="http://schemas.microsoft.com/office/powerpoint/2010/main" val="116958005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81</a:t>
            </a:fld>
            <a:endParaRPr lang="en-US" dirty="0"/>
          </a:p>
        </p:txBody>
      </p:sp>
    </p:spTree>
    <p:extLst>
      <p:ext uri="{BB962C8B-B14F-4D97-AF65-F5344CB8AC3E}">
        <p14:creationId xmlns:p14="http://schemas.microsoft.com/office/powerpoint/2010/main" val="223305230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82</a:t>
            </a:fld>
            <a:endParaRPr lang="en-US" dirty="0"/>
          </a:p>
        </p:txBody>
      </p:sp>
    </p:spTree>
    <p:extLst>
      <p:ext uri="{BB962C8B-B14F-4D97-AF65-F5344CB8AC3E}">
        <p14:creationId xmlns:p14="http://schemas.microsoft.com/office/powerpoint/2010/main" val="160400479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83</a:t>
            </a:fld>
            <a:endParaRPr lang="en-US" dirty="0"/>
          </a:p>
        </p:txBody>
      </p:sp>
      <p:sp>
        <p:nvSpPr>
          <p:cNvPr id="5" name="Rectangle 4"/>
          <p:cNvSpPr/>
          <p:nvPr/>
        </p:nvSpPr>
        <p:spPr>
          <a:xfrm>
            <a:off x="685800" y="4572000"/>
            <a:ext cx="5867400" cy="307777"/>
          </a:xfrm>
          <a:prstGeom prst="rect">
            <a:avLst/>
          </a:prstGeom>
        </p:spPr>
        <p:txBody>
          <a:bodyPr wrap="square">
            <a:spAutoFit/>
          </a:bodyPr>
          <a:lstStyle/>
          <a:p>
            <a:r>
              <a:rPr lang="en-US" sz="1400" dirty="0" smtClean="0"/>
              <a:t>Hold </a:t>
            </a:r>
          </a:p>
        </p:txBody>
      </p:sp>
    </p:spTree>
    <p:extLst>
      <p:ext uri="{BB962C8B-B14F-4D97-AF65-F5344CB8AC3E}">
        <p14:creationId xmlns:p14="http://schemas.microsoft.com/office/powerpoint/2010/main" val="105454708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84</a:t>
            </a:fld>
            <a:endParaRPr lang="en-US" dirty="0"/>
          </a:p>
        </p:txBody>
      </p:sp>
    </p:spTree>
    <p:extLst>
      <p:ext uri="{BB962C8B-B14F-4D97-AF65-F5344CB8AC3E}">
        <p14:creationId xmlns:p14="http://schemas.microsoft.com/office/powerpoint/2010/main" val="6608479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85</a:t>
            </a:fld>
            <a:endParaRPr lang="en-US" dirty="0"/>
          </a:p>
        </p:txBody>
      </p:sp>
    </p:spTree>
    <p:extLst>
      <p:ext uri="{BB962C8B-B14F-4D97-AF65-F5344CB8AC3E}">
        <p14:creationId xmlns:p14="http://schemas.microsoft.com/office/powerpoint/2010/main" val="322574780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86</a:t>
            </a:fld>
            <a:endParaRPr lang="en-US" dirty="0"/>
          </a:p>
        </p:txBody>
      </p:sp>
      <p:sp>
        <p:nvSpPr>
          <p:cNvPr id="5" name="Rectangle 4"/>
          <p:cNvSpPr/>
          <p:nvPr/>
        </p:nvSpPr>
        <p:spPr>
          <a:xfrm>
            <a:off x="685800" y="4572000"/>
            <a:ext cx="5867400" cy="307777"/>
          </a:xfrm>
          <a:prstGeom prst="rect">
            <a:avLst/>
          </a:prstGeom>
        </p:spPr>
        <p:txBody>
          <a:bodyPr wrap="square">
            <a:spAutoFit/>
          </a:bodyPr>
          <a:lstStyle/>
          <a:p>
            <a:r>
              <a:rPr lang="en-US" sz="1400" dirty="0" smtClean="0"/>
              <a:t>Hold</a:t>
            </a:r>
          </a:p>
        </p:txBody>
      </p:sp>
    </p:spTree>
    <p:extLst>
      <p:ext uri="{BB962C8B-B14F-4D97-AF65-F5344CB8AC3E}">
        <p14:creationId xmlns:p14="http://schemas.microsoft.com/office/powerpoint/2010/main" val="105454708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5538" y="812800"/>
            <a:ext cx="4649787" cy="3487738"/>
          </a:xfrm>
        </p:spPr>
      </p:sp>
      <p:sp>
        <p:nvSpPr>
          <p:cNvPr id="3" name="Notes Placeholder 2"/>
          <p:cNvSpPr>
            <a:spLocks noGrp="1"/>
          </p:cNvSpPr>
          <p:nvPr>
            <p:ph type="body" idx="1"/>
          </p:nvPr>
        </p:nvSpPr>
        <p:spPr/>
        <p:txBody>
          <a:bodyPr/>
          <a:lstStyle/>
          <a:p>
            <a:pPr marL="0" lvl="1" defTabSz="921116">
              <a:defRPr/>
            </a:pPr>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87</a:t>
            </a:fld>
            <a:endParaRPr lang="en-US" dirty="0"/>
          </a:p>
        </p:txBody>
      </p:sp>
    </p:spTree>
    <p:extLst>
      <p:ext uri="{BB962C8B-B14F-4D97-AF65-F5344CB8AC3E}">
        <p14:creationId xmlns:p14="http://schemas.microsoft.com/office/powerpoint/2010/main" val="54114871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88</a:t>
            </a:fld>
            <a:endParaRPr lang="en-US" dirty="0"/>
          </a:p>
        </p:txBody>
      </p:sp>
    </p:spTree>
    <p:extLst>
      <p:ext uri="{BB962C8B-B14F-4D97-AF65-F5344CB8AC3E}">
        <p14:creationId xmlns:p14="http://schemas.microsoft.com/office/powerpoint/2010/main" val="205059483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89</a:t>
            </a:fld>
            <a:endParaRPr lang="en-US" dirty="0"/>
          </a:p>
        </p:txBody>
      </p:sp>
    </p:spTree>
    <p:extLst>
      <p:ext uri="{BB962C8B-B14F-4D97-AF65-F5344CB8AC3E}">
        <p14:creationId xmlns:p14="http://schemas.microsoft.com/office/powerpoint/2010/main" val="145201864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90</a:t>
            </a:fld>
            <a:endParaRPr lang="en-US" dirty="0"/>
          </a:p>
        </p:txBody>
      </p:sp>
    </p:spTree>
    <p:extLst>
      <p:ext uri="{BB962C8B-B14F-4D97-AF65-F5344CB8AC3E}">
        <p14:creationId xmlns:p14="http://schemas.microsoft.com/office/powerpoint/2010/main" val="2323000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10</a:t>
            </a:fld>
            <a:endParaRPr lang="en-US" dirty="0"/>
          </a:p>
        </p:txBody>
      </p:sp>
    </p:spTree>
    <p:extLst>
      <p:ext uri="{BB962C8B-B14F-4D97-AF65-F5344CB8AC3E}">
        <p14:creationId xmlns:p14="http://schemas.microsoft.com/office/powerpoint/2010/main" val="78901269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91</a:t>
            </a:fld>
            <a:endParaRPr lang="en-US" dirty="0"/>
          </a:p>
        </p:txBody>
      </p:sp>
    </p:spTree>
    <p:extLst>
      <p:ext uri="{BB962C8B-B14F-4D97-AF65-F5344CB8AC3E}">
        <p14:creationId xmlns:p14="http://schemas.microsoft.com/office/powerpoint/2010/main" val="271273870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92</a:t>
            </a:fld>
            <a:endParaRPr lang="en-US" dirty="0"/>
          </a:p>
        </p:txBody>
      </p:sp>
    </p:spTree>
    <p:extLst>
      <p:ext uri="{BB962C8B-B14F-4D97-AF65-F5344CB8AC3E}">
        <p14:creationId xmlns:p14="http://schemas.microsoft.com/office/powerpoint/2010/main" val="295443293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93</a:t>
            </a:fld>
            <a:endParaRPr lang="en-US" dirty="0"/>
          </a:p>
        </p:txBody>
      </p:sp>
    </p:spTree>
    <p:extLst>
      <p:ext uri="{BB962C8B-B14F-4D97-AF65-F5344CB8AC3E}">
        <p14:creationId xmlns:p14="http://schemas.microsoft.com/office/powerpoint/2010/main" val="295443293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94</a:t>
            </a:fld>
            <a:endParaRPr lang="en-US" dirty="0"/>
          </a:p>
        </p:txBody>
      </p:sp>
    </p:spTree>
    <p:extLst>
      <p:ext uri="{BB962C8B-B14F-4D97-AF65-F5344CB8AC3E}">
        <p14:creationId xmlns:p14="http://schemas.microsoft.com/office/powerpoint/2010/main" val="271273870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95</a:t>
            </a:fld>
            <a:endParaRPr lang="en-US" dirty="0"/>
          </a:p>
        </p:txBody>
      </p:sp>
    </p:spTree>
    <p:extLst>
      <p:ext uri="{BB962C8B-B14F-4D97-AF65-F5344CB8AC3E}">
        <p14:creationId xmlns:p14="http://schemas.microsoft.com/office/powerpoint/2010/main" val="384019195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96</a:t>
            </a:fld>
            <a:endParaRPr lang="en-US" dirty="0"/>
          </a:p>
        </p:txBody>
      </p:sp>
    </p:spTree>
    <p:extLst>
      <p:ext uri="{BB962C8B-B14F-4D97-AF65-F5344CB8AC3E}">
        <p14:creationId xmlns:p14="http://schemas.microsoft.com/office/powerpoint/2010/main" val="271273870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97</a:t>
            </a:fld>
            <a:endParaRPr lang="en-US" dirty="0"/>
          </a:p>
        </p:txBody>
      </p:sp>
    </p:spTree>
    <p:extLst>
      <p:ext uri="{BB962C8B-B14F-4D97-AF65-F5344CB8AC3E}">
        <p14:creationId xmlns:p14="http://schemas.microsoft.com/office/powerpoint/2010/main" val="410619457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98</a:t>
            </a:fld>
            <a:endParaRPr lang="en-US" dirty="0"/>
          </a:p>
        </p:txBody>
      </p:sp>
    </p:spTree>
    <p:extLst>
      <p:ext uri="{BB962C8B-B14F-4D97-AF65-F5344CB8AC3E}">
        <p14:creationId xmlns:p14="http://schemas.microsoft.com/office/powerpoint/2010/main" val="308499878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99</a:t>
            </a:fld>
            <a:endParaRPr lang="en-US" dirty="0"/>
          </a:p>
        </p:txBody>
      </p:sp>
    </p:spTree>
    <p:extLst>
      <p:ext uri="{BB962C8B-B14F-4D97-AF65-F5344CB8AC3E}">
        <p14:creationId xmlns:p14="http://schemas.microsoft.com/office/powerpoint/2010/main" val="223436352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100</a:t>
            </a:fld>
            <a:endParaRPr lang="en-US" dirty="0"/>
          </a:p>
        </p:txBody>
      </p:sp>
    </p:spTree>
    <p:extLst>
      <p:ext uri="{BB962C8B-B14F-4D97-AF65-F5344CB8AC3E}">
        <p14:creationId xmlns:p14="http://schemas.microsoft.com/office/powerpoint/2010/main" val="38076591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hyperlink" Target="http://www.iso-ne.com/about/news-media/newswire" TargetMode="External"/><Relationship Id="rId3" Type="http://schemas.openxmlformats.org/officeDocument/2006/relationships/image" Target="../media/image3.png"/><Relationship Id="rId7" Type="http://schemas.openxmlformats.org/officeDocument/2006/relationships/image" Target="../media/image5.jpeg"/><Relationship Id="rId12" Type="http://schemas.openxmlformats.org/officeDocument/2006/relationships/image" Target="../media/image8.png"/><Relationship Id="rId2" Type="http://schemas.openxmlformats.org/officeDocument/2006/relationships/hyperlink" Target="http://www.iso-ne.com/about/news-media/tweets" TargetMode="External"/><Relationship Id="rId1" Type="http://schemas.openxmlformats.org/officeDocument/2006/relationships/slideMaster" Target="../slideMasters/slideMaster1.xml"/><Relationship Id="rId6" Type="http://schemas.openxmlformats.org/officeDocument/2006/relationships/hyperlink" Target="http://www.iso-ne.com/about/news-media/iso-to-go" TargetMode="External"/><Relationship Id="rId11" Type="http://schemas.openxmlformats.org/officeDocument/2006/relationships/hyperlink" Target="https://itunes.apple.com/us/app/iso-to-go/id555114876" TargetMode="External"/><Relationship Id="rId5" Type="http://schemas.openxmlformats.org/officeDocument/2006/relationships/image" Target="../media/image4.jpeg"/><Relationship Id="rId15" Type="http://schemas.openxmlformats.org/officeDocument/2006/relationships/hyperlink" Target="https://twitter.com/isonewengland" TargetMode="External"/><Relationship Id="rId10" Type="http://schemas.openxmlformats.org/officeDocument/2006/relationships/image" Target="../media/image7.png"/><Relationship Id="rId4" Type="http://schemas.openxmlformats.org/officeDocument/2006/relationships/hyperlink" Target="http://www.isonewswire.com/" TargetMode="External"/><Relationship Id="rId9" Type="http://schemas.openxmlformats.org/officeDocument/2006/relationships/hyperlink" Target="https://play.google.com/store/apps/details?id=com.isone.iso.to.go&amp;feature=search_result" TargetMode="External"/><Relationship Id="rId14" Type="http://schemas.openxmlformats.org/officeDocument/2006/relationships/hyperlink" Target="http://www.iso-ne.com/isoexpress/"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so title">
    <p:spTree>
      <p:nvGrpSpPr>
        <p:cNvPr id="1" name=""/>
        <p:cNvGrpSpPr/>
        <p:nvPr/>
      </p:nvGrpSpPr>
      <p:grpSpPr>
        <a:xfrm>
          <a:off x="0" y="0"/>
          <a:ext cx="0" cy="0"/>
          <a:chOff x="0" y="0"/>
          <a:chExt cx="0" cy="0"/>
        </a:xfrm>
      </p:grpSpPr>
      <p:sp>
        <p:nvSpPr>
          <p:cNvPr id="12" name="date and location"/>
          <p:cNvSpPr>
            <a:spLocks noGrp="1"/>
          </p:cNvSpPr>
          <p:nvPr>
            <p:ph type="body" sz="quarter" idx="13" hasCustomPrompt="1"/>
          </p:nvPr>
        </p:nvSpPr>
        <p:spPr>
          <a:xfrm>
            <a:off x="3289002" y="262268"/>
            <a:ext cx="5559552" cy="304800"/>
          </a:xfrm>
        </p:spPr>
        <p:txBody>
          <a:bodyPr anchor="ctr">
            <a:noAutofit/>
          </a:bodyPr>
          <a:lstStyle>
            <a:lvl1pPr algn="r">
              <a:buNone/>
              <a:defRPr sz="1100" kern="0" cap="all" spc="300" baseline="0">
                <a:solidFill>
                  <a:srgbClr val="000000"/>
                </a:solidFill>
              </a:defRPr>
            </a:lvl1pPr>
            <a:lvl2pPr>
              <a:buNone/>
              <a:defRPr sz="1800">
                <a:solidFill>
                  <a:schemeClr val="bg1"/>
                </a:solidFill>
              </a:defRPr>
            </a:lvl2pPr>
            <a:lvl3pPr>
              <a:buNone/>
              <a:defRPr sz="1800">
                <a:solidFill>
                  <a:schemeClr val="bg1"/>
                </a:solidFill>
              </a:defRPr>
            </a:lvl3pPr>
            <a:lvl4pPr>
              <a:buNone/>
              <a:defRPr sz="1800">
                <a:solidFill>
                  <a:schemeClr val="bg1"/>
                </a:solidFill>
              </a:defRPr>
            </a:lvl4pPr>
            <a:lvl5pPr>
              <a:buNone/>
              <a:defRPr sz="1800">
                <a:solidFill>
                  <a:schemeClr val="bg1"/>
                </a:solidFill>
              </a:defRPr>
            </a:lvl5pPr>
          </a:lstStyle>
          <a:p>
            <a:pPr lvl="0"/>
            <a:r>
              <a:rPr lang="en-US" dirty="0" smtClean="0"/>
              <a:t>DATE ALL CAPS  |   LOCATION ALL CAPS</a:t>
            </a:r>
          </a:p>
        </p:txBody>
      </p:sp>
      <p:cxnSp>
        <p:nvCxnSpPr>
          <p:cNvPr id="13" name="Straight Connector 12"/>
          <p:cNvCxnSpPr/>
          <p:nvPr userDrawn="1"/>
        </p:nvCxnSpPr>
        <p:spPr>
          <a:xfrm>
            <a:off x="3303533" y="3247660"/>
            <a:ext cx="5559552"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9" name="Text Placeholder 27"/>
          <p:cNvSpPr>
            <a:spLocks noGrp="1"/>
          </p:cNvSpPr>
          <p:nvPr>
            <p:ph type="body" sz="quarter" idx="17" hasCustomPrompt="1"/>
          </p:nvPr>
        </p:nvSpPr>
        <p:spPr>
          <a:xfrm>
            <a:off x="3289002" y="5114264"/>
            <a:ext cx="5559552" cy="381000"/>
          </a:xfrm>
        </p:spPr>
        <p:txBody>
          <a:bodyPr wrap="none" lIns="0" tIns="0" rIns="0" bIns="0">
            <a:normAutofit/>
          </a:bodyPr>
          <a:lstStyle>
            <a:lvl1pPr algn="r">
              <a:buNone/>
              <a:defRPr sz="2400" i="0" baseline="0">
                <a:solidFill>
                  <a:schemeClr val="accent1"/>
                </a:solidFill>
              </a:defRPr>
            </a:lvl1pPr>
            <a:lvl2pPr algn="l">
              <a:buNone/>
              <a:defRPr/>
            </a:lvl2pPr>
            <a:lvl3pPr algn="l">
              <a:buNone/>
              <a:defRPr/>
            </a:lvl3pPr>
            <a:lvl4pPr algn="l">
              <a:buNone/>
              <a:defRPr/>
            </a:lvl4pPr>
            <a:lvl5pPr algn="l">
              <a:buNone/>
              <a:defRPr/>
            </a:lvl5pPr>
          </a:lstStyle>
          <a:p>
            <a:pPr lvl="0"/>
            <a:r>
              <a:rPr lang="en-US" dirty="0" smtClean="0"/>
              <a:t>Presenter Name</a:t>
            </a:r>
          </a:p>
        </p:txBody>
      </p:sp>
      <p:sp>
        <p:nvSpPr>
          <p:cNvPr id="20" name="Text Placeholder 27"/>
          <p:cNvSpPr>
            <a:spLocks noGrp="1"/>
          </p:cNvSpPr>
          <p:nvPr>
            <p:ph type="body" sz="quarter" idx="18" hasCustomPrompt="1"/>
          </p:nvPr>
        </p:nvSpPr>
        <p:spPr>
          <a:xfrm>
            <a:off x="3289002" y="5582097"/>
            <a:ext cx="5559552" cy="381000"/>
          </a:xfrm>
        </p:spPr>
        <p:txBody>
          <a:bodyPr wrap="none" lIns="0" tIns="0" rIns="0" bIns="0">
            <a:normAutofit/>
          </a:bodyPr>
          <a:lstStyle>
            <a:lvl1pPr algn="r">
              <a:buNone/>
              <a:defRPr sz="1050" i="0" kern="0" cap="all" spc="300" baseline="0">
                <a:solidFill>
                  <a:srgbClr val="000000"/>
                </a:solidFill>
              </a:defRPr>
            </a:lvl1pPr>
            <a:lvl2pPr algn="l">
              <a:buNone/>
              <a:defRPr/>
            </a:lvl2pPr>
            <a:lvl3pPr algn="l">
              <a:buNone/>
              <a:defRPr/>
            </a:lvl3pPr>
            <a:lvl4pPr algn="l">
              <a:buNone/>
              <a:defRPr/>
            </a:lvl4pPr>
            <a:lvl5pPr algn="l">
              <a:buNone/>
              <a:defRPr/>
            </a:lvl5pPr>
          </a:lstStyle>
          <a:p>
            <a:pPr lvl="0"/>
            <a:r>
              <a:rPr lang="en-US" dirty="0" smtClean="0"/>
              <a:t>PRESENTER TITLE ALL CAPS</a:t>
            </a:r>
          </a:p>
        </p:txBody>
      </p:sp>
      <p:pic>
        <p:nvPicPr>
          <p:cNvPr id="16" name="Picture 15"/>
          <p:cNvPicPr>
            <a:picLocks noChangeAspect="1"/>
          </p:cNvPicPr>
          <p:nvPr userDrawn="1"/>
        </p:nvPicPr>
        <p:blipFill>
          <a:blip r:embed="rId2" cstate="print"/>
          <a:stretch>
            <a:fillRect/>
          </a:stretch>
        </p:blipFill>
        <p:spPr>
          <a:xfrm>
            <a:off x="378979" y="2523277"/>
            <a:ext cx="2586158" cy="1220048"/>
          </a:xfrm>
          <a:prstGeom prst="rect">
            <a:avLst/>
          </a:prstGeom>
        </p:spPr>
      </p:pic>
      <p:sp>
        <p:nvSpPr>
          <p:cNvPr id="17" name="Text Placeholder 27"/>
          <p:cNvSpPr>
            <a:spLocks noGrp="1"/>
          </p:cNvSpPr>
          <p:nvPr>
            <p:ph type="body" sz="quarter" idx="16" hasCustomPrompt="1"/>
          </p:nvPr>
        </p:nvSpPr>
        <p:spPr>
          <a:xfrm>
            <a:off x="3289002" y="3475680"/>
            <a:ext cx="5559552" cy="867720"/>
          </a:xfrm>
        </p:spPr>
        <p:txBody>
          <a:bodyPr wrap="square" lIns="0" tIns="0" rIns="0" bIns="0">
            <a:normAutofit/>
          </a:bodyPr>
          <a:lstStyle>
            <a:lvl1pPr marL="0" indent="0" algn="l">
              <a:buNone/>
              <a:defRPr sz="2400" i="1" baseline="0">
                <a:solidFill>
                  <a:srgbClr val="000000"/>
                </a:solidFill>
                <a:latin typeface="+mj-lt"/>
              </a:defRPr>
            </a:lvl1pPr>
            <a:lvl2pPr algn="l">
              <a:buNone/>
              <a:defRPr/>
            </a:lvl2pPr>
            <a:lvl3pPr algn="l">
              <a:buNone/>
              <a:defRPr/>
            </a:lvl3pPr>
            <a:lvl4pPr algn="l">
              <a:buNone/>
              <a:defRPr/>
            </a:lvl4pPr>
            <a:lvl5pPr algn="l">
              <a:buNone/>
              <a:defRPr/>
            </a:lvl5pPr>
          </a:lstStyle>
          <a:p>
            <a:pPr lvl="0"/>
            <a:r>
              <a:rPr lang="en-US" dirty="0" smtClean="0"/>
              <a:t>Subtitle of Presentation</a:t>
            </a:r>
          </a:p>
        </p:txBody>
      </p:sp>
      <p:sp>
        <p:nvSpPr>
          <p:cNvPr id="22" name="Text Placeholder 21"/>
          <p:cNvSpPr>
            <a:spLocks noGrp="1"/>
          </p:cNvSpPr>
          <p:nvPr>
            <p:ph type="body" sz="quarter" idx="19" hasCustomPrompt="1"/>
          </p:nvPr>
        </p:nvSpPr>
        <p:spPr>
          <a:xfrm>
            <a:off x="3276600" y="1419439"/>
            <a:ext cx="5562600" cy="1600200"/>
          </a:xfrm>
        </p:spPr>
        <p:txBody>
          <a:bodyPr lIns="0" tIns="0" rIns="0" bIns="0" anchor="b">
            <a:noAutofit/>
          </a:bodyPr>
          <a:lstStyle>
            <a:lvl1pPr marL="0" indent="0">
              <a:lnSpc>
                <a:spcPct val="100000"/>
              </a:lnSpc>
              <a:spcBef>
                <a:spcPts val="0"/>
              </a:spcBef>
              <a:spcAft>
                <a:spcPts val="0"/>
              </a:spcAft>
              <a:buFontTx/>
              <a:buNone/>
              <a:defRPr sz="3400" baseline="0">
                <a:solidFill>
                  <a:schemeClr val="accent1"/>
                </a:solidFill>
                <a:latin typeface="+mj-lt"/>
              </a:defRPr>
            </a:lvl1pPr>
            <a:lvl2pPr marL="0" indent="0">
              <a:buFontTx/>
              <a:buNone/>
              <a:defRPr/>
            </a:lvl2pPr>
            <a:lvl3pPr marL="0" indent="0">
              <a:buFontTx/>
              <a:buNone/>
              <a:defRPr/>
            </a:lvl3pPr>
          </a:lstStyle>
          <a:p>
            <a:pPr lvl="0"/>
            <a:r>
              <a:rPr lang="en-US" dirty="0" smtClean="0"/>
              <a:t>Title of Presentation</a:t>
            </a:r>
            <a:endParaRPr lang="en-US" dirty="0"/>
          </a:p>
        </p:txBody>
      </p:sp>
      <p:sp>
        <p:nvSpPr>
          <p:cNvPr id="2" name="Slide Number Placeholder 1"/>
          <p:cNvSpPr>
            <a:spLocks noGrp="1"/>
          </p:cNvSpPr>
          <p:nvPr>
            <p:ph type="sldNum" sz="quarter" idx="20"/>
          </p:nvPr>
        </p:nvSpPr>
        <p:spPr/>
        <p:txBody>
          <a:body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so content (L) &amp; ch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5696"/>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645152" y="1408176"/>
            <a:ext cx="4041648" cy="4764024"/>
          </a:xfrm>
        </p:spPr>
        <p:txBody>
          <a:bodyPr/>
          <a:lstStyle>
            <a:lvl1pPr>
              <a:defRPr>
                <a:solidFill>
                  <a:srgbClr val="000000"/>
                </a:solidFill>
              </a:defRPr>
            </a:lvl1pPr>
          </a:lstStyle>
          <a:p>
            <a:r>
              <a:rPr lang="en-US" dirty="0" smtClean="0"/>
              <a:t>Click icon to add chart</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so ch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3560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57200" y="1435608"/>
            <a:ext cx="4041648" cy="4765399"/>
          </a:xfrm>
        </p:spPr>
        <p:txBody>
          <a:bodyPr/>
          <a:lstStyle>
            <a:lvl1pPr>
              <a:defRPr>
                <a:solidFill>
                  <a:srgbClr val="000000"/>
                </a:solidFill>
              </a:defRPr>
            </a:lvl1pPr>
          </a:lstStyle>
          <a:p>
            <a:r>
              <a:rPr lang="en-US" dirty="0" smtClean="0"/>
              <a:t>Click icon to add chart</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so content (L) &amp; tabl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673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645152" y="1408176"/>
            <a:ext cx="4041648" cy="4767072"/>
          </a:xfrm>
        </p:spPr>
        <p:txBody>
          <a:bodyPr/>
          <a:lstStyle>
            <a:lvl1pPr>
              <a:defRPr>
                <a:solidFill>
                  <a:srgbClr val="000000"/>
                </a:solidFill>
              </a:defRPr>
            </a:lvl1pPr>
          </a:lstStyle>
          <a:p>
            <a:r>
              <a:rPr lang="en-US" dirty="0" smtClean="0"/>
              <a:t>Click icon to add table</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so table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57200" y="1408176"/>
            <a:ext cx="4041648" cy="4767406"/>
          </a:xfrm>
        </p:spPr>
        <p:txBody>
          <a:bodyPr/>
          <a:lstStyle>
            <a:lvl1pPr>
              <a:defRPr>
                <a:solidFill>
                  <a:srgbClr val="000000"/>
                </a:solidFill>
              </a:defRPr>
            </a:lvl1pPr>
          </a:lstStyle>
          <a:p>
            <a:r>
              <a:rPr lang="en-US" dirty="0" smtClean="0"/>
              <a:t>Click icon to add table</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81000"/>
            <a:ext cx="8229600" cy="533400"/>
          </a:xfrm>
        </p:spPr>
        <p:txBody>
          <a:bodyPr/>
          <a:lstStyle>
            <a:lvl1pPr>
              <a:defRPr i="0" baseline="0"/>
            </a:lvl1pPr>
          </a:lstStyle>
          <a:p>
            <a:r>
              <a:rPr lang="en-US" dirty="0" smtClean="0"/>
              <a:t>Click to edit title</a:t>
            </a:r>
            <a:endParaRPr lang="en-US" dirty="0"/>
          </a:p>
        </p:txBody>
      </p:sp>
      <p:sp>
        <p:nvSpPr>
          <p:cNvPr id="6" name="Slide Number Placeholder 5"/>
          <p:cNvSpPr>
            <a:spLocks noGrp="1"/>
          </p:cNvSpPr>
          <p:nvPr>
            <p:ph type="sldNum" sz="quarter" idx="12"/>
          </p:nvPr>
        </p:nvSpPr>
        <p:spPr/>
        <p:txBody>
          <a:bodyPr/>
          <a:lstStyle/>
          <a:p>
            <a:fld id="{F9D18D59-7AC8-45AE-9F52-DBA89AEC6EE0}" type="slidenum">
              <a:rPr lang="en-US" smtClean="0"/>
              <a:t>‹#›</a:t>
            </a:fld>
            <a:endParaRPr lang="en-US" dirty="0"/>
          </a:p>
        </p:txBody>
      </p:sp>
      <p:sp>
        <p:nvSpPr>
          <p:cNvPr id="8" name="Text Placeholder 7"/>
          <p:cNvSpPr>
            <a:spLocks noGrp="1"/>
          </p:cNvSpPr>
          <p:nvPr>
            <p:ph type="body" sz="quarter" idx="13" hasCustomPrompt="1"/>
          </p:nvPr>
        </p:nvSpPr>
        <p:spPr>
          <a:xfrm>
            <a:off x="457200" y="914400"/>
            <a:ext cx="8229600" cy="457200"/>
          </a:xfrm>
        </p:spPr>
        <p:txBody>
          <a:bodyPr/>
          <a:lstStyle>
            <a:lvl1pPr marL="0" indent="0">
              <a:buNone/>
              <a:defRPr sz="2400" b="1" i="1"/>
            </a:lvl1pPr>
          </a:lstStyle>
          <a:p>
            <a:pPr lvl="0"/>
            <a:r>
              <a:rPr lang="en-US" dirty="0" smtClean="0"/>
              <a:t>Click to add sub-title </a:t>
            </a:r>
          </a:p>
        </p:txBody>
      </p:sp>
      <p:sp>
        <p:nvSpPr>
          <p:cNvPr id="10" name="Content Placeholder 9"/>
          <p:cNvSpPr>
            <a:spLocks noGrp="1"/>
          </p:cNvSpPr>
          <p:nvPr>
            <p:ph sz="quarter" idx="14"/>
          </p:nvPr>
        </p:nvSpPr>
        <p:spPr>
          <a:xfrm>
            <a:off x="457200" y="1600200"/>
            <a:ext cx="82296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0711802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4D6CFEFA-2F07-47E2-80BD-A2EED159764F}" type="datetimeFigureOut">
              <a:rPr lang="en-US" smtClean="0"/>
              <a:t>5/31/2018</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954199F5-AFC8-4D9A-89D0-759CBC10B8B2}" type="slidenum">
              <a:rPr lang="en-US" smtClean="0"/>
              <a:t>‹#›</a:t>
            </a:fld>
            <a:endParaRPr lang="en-US" dirty="0"/>
          </a:p>
        </p:txBody>
      </p:sp>
    </p:spTree>
    <p:extLst>
      <p:ext uri="{BB962C8B-B14F-4D97-AF65-F5344CB8AC3E}">
        <p14:creationId xmlns:p14="http://schemas.microsoft.com/office/powerpoint/2010/main" val="31795237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11157F-B8A6-451F-8F40-C9E3DF443E7F}" type="datetimeFigureOut">
              <a:rPr lang="en-US" smtClean="0"/>
              <a:t>5/31/2018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3A6851-09EA-466C-9E74-AF868CDF8406}" type="slidenum">
              <a:rPr lang="en-US" smtClean="0"/>
              <a:t>‹#›</a:t>
            </a:fld>
            <a:endParaRPr lang="en-US" dirty="0"/>
          </a:p>
        </p:txBody>
      </p:sp>
    </p:spTree>
    <p:extLst>
      <p:ext uri="{BB962C8B-B14F-4D97-AF65-F5344CB8AC3E}">
        <p14:creationId xmlns:p14="http://schemas.microsoft.com/office/powerpoint/2010/main" val="31488669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11157F-B8A6-451F-8F40-C9E3DF443E7F}" type="datetimeFigureOut">
              <a:rPr lang="en-US" smtClean="0"/>
              <a:t>5/31/2018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3A6851-09EA-466C-9E74-AF868CDF8406}" type="slidenum">
              <a:rPr lang="en-US" smtClean="0"/>
              <a:t>‹#›</a:t>
            </a:fld>
            <a:endParaRPr lang="en-US" dirty="0"/>
          </a:p>
        </p:txBody>
      </p:sp>
    </p:spTree>
    <p:extLst>
      <p:ext uri="{BB962C8B-B14F-4D97-AF65-F5344CB8AC3E}">
        <p14:creationId xmlns:p14="http://schemas.microsoft.com/office/powerpoint/2010/main" val="17744129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11157F-B8A6-451F-8F40-C9E3DF443E7F}" type="datetimeFigureOut">
              <a:rPr lang="en-US" smtClean="0"/>
              <a:t>5/31/2018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3A6851-09EA-466C-9E74-AF868CDF8406}" type="slidenum">
              <a:rPr lang="en-US" smtClean="0"/>
              <a:t>‹#›</a:t>
            </a:fld>
            <a:endParaRPr lang="en-US" dirty="0"/>
          </a:p>
        </p:txBody>
      </p:sp>
    </p:spTree>
    <p:extLst>
      <p:ext uri="{BB962C8B-B14F-4D97-AF65-F5344CB8AC3E}">
        <p14:creationId xmlns:p14="http://schemas.microsoft.com/office/powerpoint/2010/main" val="13171547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11157F-B8A6-451F-8F40-C9E3DF443E7F}" type="datetimeFigureOut">
              <a:rPr lang="en-US" smtClean="0"/>
              <a:t>5/31/2018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3A6851-09EA-466C-9E74-AF868CDF8406}" type="slidenum">
              <a:rPr lang="en-US" smtClean="0"/>
              <a:t>‹#›</a:t>
            </a:fld>
            <a:endParaRPr lang="en-US" dirty="0"/>
          </a:p>
        </p:txBody>
      </p:sp>
    </p:spTree>
    <p:extLst>
      <p:ext uri="{BB962C8B-B14F-4D97-AF65-F5344CB8AC3E}">
        <p14:creationId xmlns:p14="http://schemas.microsoft.com/office/powerpoint/2010/main" val="3090031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oject Title WMPP I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0C7F894-2A36-495D-AB7C-1055F7AC0F9D}" type="slidenum">
              <a:rPr lang="en-US" smtClean="0"/>
              <a:pPr/>
              <a:t>‹#›</a:t>
            </a:fld>
            <a:endParaRPr lang="en-US" dirty="0"/>
          </a:p>
        </p:txBody>
      </p:sp>
      <p:sp>
        <p:nvSpPr>
          <p:cNvPr id="4" name="Text Placeholder 4"/>
          <p:cNvSpPr txBox="1">
            <a:spLocks/>
          </p:cNvSpPr>
          <p:nvPr userDrawn="1"/>
        </p:nvSpPr>
        <p:spPr>
          <a:xfrm>
            <a:off x="485899" y="1828800"/>
            <a:ext cx="8229600" cy="44196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graphicFrame>
        <p:nvGraphicFramePr>
          <p:cNvPr id="5" name="Table 4"/>
          <p:cNvGraphicFramePr>
            <a:graphicFrameLocks noGrp="1"/>
          </p:cNvGraphicFramePr>
          <p:nvPr userDrawn="1">
            <p:extLst>
              <p:ext uri="{D42A27DB-BD31-4B8C-83A1-F6EECF244321}">
                <p14:modId xmlns:p14="http://schemas.microsoft.com/office/powerpoint/2010/main" val="3677984141"/>
              </p:ext>
            </p:extLst>
          </p:nvPr>
        </p:nvGraphicFramePr>
        <p:xfrm>
          <a:off x="457200" y="533400"/>
          <a:ext cx="8077200" cy="1150810"/>
        </p:xfrm>
        <a:graphic>
          <a:graphicData uri="http://schemas.openxmlformats.org/drawingml/2006/table">
            <a:tbl>
              <a:tblPr firstRow="1" bandRow="1">
                <a:tableStyleId>{5C22544A-7EE6-4342-B048-85BDC9FD1C3A}</a:tableStyleId>
              </a:tblPr>
              <a:tblGrid>
                <a:gridCol w="6477000"/>
                <a:gridCol w="1600200"/>
              </a:tblGrid>
              <a:tr h="771852">
                <a:tc>
                  <a:txBody>
                    <a:bodyPr/>
                    <a:lstStyle/>
                    <a:p>
                      <a:endParaRPr lang="en-US" sz="2400" baseline="30000" dirty="0"/>
                    </a:p>
                  </a:txBody>
                  <a:tcPr/>
                </a:tc>
                <a:tc>
                  <a:txBody>
                    <a:bodyPr/>
                    <a:lstStyle/>
                    <a:p>
                      <a:pPr algn="ctr"/>
                      <a:endParaRPr lang="en-US" sz="2400" dirty="0"/>
                    </a:p>
                  </a:txBody>
                  <a:tcPr/>
                </a:tc>
              </a:tr>
              <a:tr h="378958">
                <a:tc gridSpan="2">
                  <a:txBody>
                    <a:bodyPr/>
                    <a:lstStyle/>
                    <a:p>
                      <a:endParaRPr lang="en-US" sz="1600" dirty="0"/>
                    </a:p>
                  </a:txBody>
                  <a:tcPr/>
                </a:tc>
                <a:tc hMerge="1">
                  <a:txBody>
                    <a:bodyPr/>
                    <a:lstStyle/>
                    <a:p>
                      <a:endParaRPr lang="en-US"/>
                    </a:p>
                  </a:txBody>
                  <a:tcPr/>
                </a:tc>
              </a:tr>
            </a:tbl>
          </a:graphicData>
        </a:graphic>
      </p:graphicFrame>
      <p:sp>
        <p:nvSpPr>
          <p:cNvPr id="12" name="Text Placeholder 11"/>
          <p:cNvSpPr>
            <a:spLocks noGrp="1"/>
          </p:cNvSpPr>
          <p:nvPr>
            <p:ph type="body" sz="quarter" idx="11" hasCustomPrompt="1"/>
          </p:nvPr>
        </p:nvSpPr>
        <p:spPr>
          <a:xfrm>
            <a:off x="513608" y="609600"/>
            <a:ext cx="6096000" cy="381000"/>
          </a:xfrm>
        </p:spPr>
        <p:txBody>
          <a:bodyPr>
            <a:noAutofit/>
          </a:bodyPr>
          <a:lstStyle>
            <a:lvl1pPr marL="0" indent="0">
              <a:buNone/>
              <a:defRPr sz="2800" b="1" baseline="0">
                <a:solidFill>
                  <a:schemeClr val="bg1"/>
                </a:solidFill>
              </a:defRPr>
            </a:lvl1pPr>
          </a:lstStyle>
          <a:p>
            <a:pPr lvl="0"/>
            <a:r>
              <a:rPr lang="en-US" dirty="0" smtClean="0"/>
              <a:t>Project Title: Summary</a:t>
            </a:r>
          </a:p>
        </p:txBody>
      </p:sp>
      <p:sp>
        <p:nvSpPr>
          <p:cNvPr id="14" name="Text Placeholder 13"/>
          <p:cNvSpPr>
            <a:spLocks noGrp="1"/>
          </p:cNvSpPr>
          <p:nvPr>
            <p:ph type="body" sz="quarter" idx="12" hasCustomPrompt="1"/>
          </p:nvPr>
        </p:nvSpPr>
        <p:spPr>
          <a:xfrm>
            <a:off x="7010400" y="533400"/>
            <a:ext cx="1524000" cy="685800"/>
          </a:xfrm>
        </p:spPr>
        <p:txBody>
          <a:bodyPr/>
          <a:lstStyle>
            <a:lvl1pPr marL="0" indent="0">
              <a:buNone/>
              <a:defRPr b="1" baseline="0">
                <a:solidFill>
                  <a:schemeClr val="bg1"/>
                </a:solidFill>
              </a:defRPr>
            </a:lvl1pPr>
          </a:lstStyle>
          <a:p>
            <a:pPr lvl="0"/>
            <a:r>
              <a:rPr lang="en-US" dirty="0" smtClean="0"/>
              <a:t>WMPP ID: XX</a:t>
            </a:r>
            <a:endParaRPr lang="en-US" dirty="0"/>
          </a:p>
        </p:txBody>
      </p:sp>
      <p:sp>
        <p:nvSpPr>
          <p:cNvPr id="16" name="Text Placeholder 15"/>
          <p:cNvSpPr>
            <a:spLocks noGrp="1"/>
          </p:cNvSpPr>
          <p:nvPr>
            <p:ph type="body" sz="quarter" idx="13" hasCustomPrompt="1"/>
          </p:nvPr>
        </p:nvSpPr>
        <p:spPr>
          <a:xfrm>
            <a:off x="485899" y="1371600"/>
            <a:ext cx="7896101" cy="304800"/>
          </a:xfrm>
        </p:spPr>
        <p:txBody>
          <a:bodyPr>
            <a:noAutofit/>
          </a:bodyPr>
          <a:lstStyle>
            <a:lvl1pPr marL="0" indent="0">
              <a:buNone/>
              <a:defRPr sz="1600" b="1" baseline="0">
                <a:solidFill>
                  <a:srgbClr val="000000"/>
                </a:solidFill>
              </a:defRPr>
            </a:lvl1pPr>
          </a:lstStyle>
          <a:p>
            <a:pPr lvl="0"/>
            <a:r>
              <a:rPr lang="en-US" dirty="0" smtClean="0"/>
              <a:t>Proposed Effective Date: [Color When Recently Changed]</a:t>
            </a:r>
            <a:endParaRPr lang="en-US" dirty="0"/>
          </a:p>
        </p:txBody>
      </p:sp>
      <p:sp>
        <p:nvSpPr>
          <p:cNvPr id="20" name="Text Placeholder 19"/>
          <p:cNvSpPr>
            <a:spLocks noGrp="1"/>
          </p:cNvSpPr>
          <p:nvPr>
            <p:ph type="body" sz="quarter" idx="14"/>
          </p:nvPr>
        </p:nvSpPr>
        <p:spPr>
          <a:xfrm>
            <a:off x="485775" y="1981200"/>
            <a:ext cx="8229600" cy="4267200"/>
          </a:xfrm>
        </p:spPr>
        <p:txBody>
          <a:bodyPr/>
          <a:lstStyle>
            <a:lvl1pPr>
              <a:defRPr baseline="0"/>
            </a:lvl1pPr>
            <a:lvl2pPr>
              <a:defRPr baseline="0"/>
            </a:lvl2pPr>
            <a:lvl3pPr marL="914400" indent="0">
              <a:buNone/>
              <a:defRPr/>
            </a:lvl3pPr>
          </a:lstStyle>
          <a:p>
            <a:pPr lvl="0"/>
            <a:r>
              <a:rPr lang="en-US" smtClean="0"/>
              <a:t>Click to edit Master text styles</a:t>
            </a:r>
          </a:p>
        </p:txBody>
      </p:sp>
    </p:spTree>
    <p:extLst>
      <p:ext uri="{BB962C8B-B14F-4D97-AF65-F5344CB8AC3E}">
        <p14:creationId xmlns:p14="http://schemas.microsoft.com/office/powerpoint/2010/main" val="258558169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11157F-B8A6-451F-8F40-C9E3DF443E7F}" type="datetimeFigureOut">
              <a:rPr lang="en-US" smtClean="0"/>
              <a:t>5/31/2018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53A6851-09EA-466C-9E74-AF868CDF8406}" type="slidenum">
              <a:rPr lang="en-US" smtClean="0"/>
              <a:t>‹#›</a:t>
            </a:fld>
            <a:endParaRPr lang="en-US" dirty="0"/>
          </a:p>
        </p:txBody>
      </p:sp>
    </p:spTree>
    <p:extLst>
      <p:ext uri="{BB962C8B-B14F-4D97-AF65-F5344CB8AC3E}">
        <p14:creationId xmlns:p14="http://schemas.microsoft.com/office/powerpoint/2010/main" val="34113302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11157F-B8A6-451F-8F40-C9E3DF443E7F}" type="datetimeFigureOut">
              <a:rPr lang="en-US" smtClean="0"/>
              <a:t>5/31/2018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53A6851-09EA-466C-9E74-AF868CDF8406}" type="slidenum">
              <a:rPr lang="en-US" smtClean="0"/>
              <a:t>‹#›</a:t>
            </a:fld>
            <a:endParaRPr lang="en-US" dirty="0"/>
          </a:p>
        </p:txBody>
      </p:sp>
    </p:spTree>
    <p:extLst>
      <p:ext uri="{BB962C8B-B14F-4D97-AF65-F5344CB8AC3E}">
        <p14:creationId xmlns:p14="http://schemas.microsoft.com/office/powerpoint/2010/main" val="32259451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11157F-B8A6-451F-8F40-C9E3DF443E7F}" type="datetimeFigureOut">
              <a:rPr lang="en-US" smtClean="0"/>
              <a:t>5/31/2018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53A6851-09EA-466C-9E74-AF868CDF8406}" type="slidenum">
              <a:rPr lang="en-US" smtClean="0"/>
              <a:t>‹#›</a:t>
            </a:fld>
            <a:endParaRPr lang="en-US" dirty="0"/>
          </a:p>
        </p:txBody>
      </p:sp>
    </p:spTree>
    <p:extLst>
      <p:ext uri="{BB962C8B-B14F-4D97-AF65-F5344CB8AC3E}">
        <p14:creationId xmlns:p14="http://schemas.microsoft.com/office/powerpoint/2010/main" val="33492538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11157F-B8A6-451F-8F40-C9E3DF443E7F}" type="datetimeFigureOut">
              <a:rPr lang="en-US" smtClean="0"/>
              <a:t>5/31/2018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3A6851-09EA-466C-9E74-AF868CDF8406}" type="slidenum">
              <a:rPr lang="en-US" smtClean="0"/>
              <a:t>‹#›</a:t>
            </a:fld>
            <a:endParaRPr lang="en-US" dirty="0"/>
          </a:p>
        </p:txBody>
      </p:sp>
    </p:spTree>
    <p:extLst>
      <p:ext uri="{BB962C8B-B14F-4D97-AF65-F5344CB8AC3E}">
        <p14:creationId xmlns:p14="http://schemas.microsoft.com/office/powerpoint/2010/main" val="8596948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11157F-B8A6-451F-8F40-C9E3DF443E7F}" type="datetimeFigureOut">
              <a:rPr lang="en-US" smtClean="0"/>
              <a:t>5/31/2018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3A6851-09EA-466C-9E74-AF868CDF8406}" type="slidenum">
              <a:rPr lang="en-US" smtClean="0"/>
              <a:t>‹#›</a:t>
            </a:fld>
            <a:endParaRPr lang="en-US" dirty="0"/>
          </a:p>
        </p:txBody>
      </p:sp>
    </p:spTree>
    <p:extLst>
      <p:ext uri="{BB962C8B-B14F-4D97-AF65-F5344CB8AC3E}">
        <p14:creationId xmlns:p14="http://schemas.microsoft.com/office/powerpoint/2010/main" val="21409865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11157F-B8A6-451F-8F40-C9E3DF443E7F}" type="datetimeFigureOut">
              <a:rPr lang="en-US" smtClean="0"/>
              <a:t>5/31/2018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3A6851-09EA-466C-9E74-AF868CDF8406}" type="slidenum">
              <a:rPr lang="en-US" smtClean="0"/>
              <a:t>‹#›</a:t>
            </a:fld>
            <a:endParaRPr lang="en-US" dirty="0"/>
          </a:p>
        </p:txBody>
      </p:sp>
    </p:spTree>
    <p:extLst>
      <p:ext uri="{BB962C8B-B14F-4D97-AF65-F5344CB8AC3E}">
        <p14:creationId xmlns:p14="http://schemas.microsoft.com/office/powerpoint/2010/main" val="19076134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11157F-B8A6-451F-8F40-C9E3DF443E7F}" type="datetimeFigureOut">
              <a:rPr lang="en-US" smtClean="0"/>
              <a:t>5/31/2018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3A6851-09EA-466C-9E74-AF868CDF8406}" type="slidenum">
              <a:rPr lang="en-US" smtClean="0"/>
              <a:t>‹#›</a:t>
            </a:fld>
            <a:endParaRPr lang="en-US" dirty="0"/>
          </a:p>
        </p:txBody>
      </p:sp>
    </p:spTree>
    <p:extLst>
      <p:ext uri="{BB962C8B-B14F-4D97-AF65-F5344CB8AC3E}">
        <p14:creationId xmlns:p14="http://schemas.microsoft.com/office/powerpoint/2010/main" val="21942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so transitional slide ">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12"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sp>
        <p:nvSpPr>
          <p:cNvPr id="18"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so for more info">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534400" y="6365882"/>
            <a:ext cx="381000" cy="263518"/>
          </a:xfrm>
          <a:prstGeom prst="rect">
            <a:avLst/>
          </a:prstGeom>
        </p:spPr>
        <p:txBody>
          <a:bodyPr/>
          <a:lstStyle/>
          <a:p>
            <a:fld id="{10C7F894-2A36-495D-AB7C-1055F7AC0F9D}" type="slidenum">
              <a:rPr lang="en-US" smtClean="0"/>
              <a:pPr/>
              <a:t>‹#›</a:t>
            </a:fld>
            <a:endParaRPr lang="en-US" dirty="0"/>
          </a:p>
        </p:txBody>
      </p:sp>
      <p:pic>
        <p:nvPicPr>
          <p:cNvPr id="5" name="Picture 4" descr="twitter-icon.png">
            <a:hlinkClick r:id="rId2"/>
          </p:cNvPr>
          <p:cNvPicPr>
            <a:picLocks noChangeAspect="1"/>
          </p:cNvPicPr>
          <p:nvPr userDrawn="1"/>
        </p:nvPicPr>
        <p:blipFill>
          <a:blip r:embed="rId3" cstate="print"/>
          <a:stretch>
            <a:fillRect/>
          </a:stretch>
        </p:blipFill>
        <p:spPr>
          <a:xfrm>
            <a:off x="6934200" y="381000"/>
            <a:ext cx="1752600" cy="1752600"/>
          </a:xfrm>
          <a:prstGeom prst="rect">
            <a:avLst/>
          </a:prstGeom>
        </p:spPr>
      </p:pic>
      <p:pic>
        <p:nvPicPr>
          <p:cNvPr id="6" name="Picture 4" descr="ISO Newswire">
            <a:hlinkClick r:id="rId4"/>
          </p:cNvPr>
          <p:cNvPicPr>
            <a:picLocks noChangeAspect="1" noChangeArrowheads="1"/>
          </p:cNvPicPr>
          <p:nvPr userDrawn="1"/>
        </p:nvPicPr>
        <p:blipFill>
          <a:blip r:embed="rId5" cstate="print"/>
          <a:srcRect/>
          <a:stretch>
            <a:fillRect/>
          </a:stretch>
        </p:blipFill>
        <p:spPr bwMode="auto">
          <a:xfrm>
            <a:off x="4953000" y="381000"/>
            <a:ext cx="1752599" cy="1752600"/>
          </a:xfrm>
          <a:prstGeom prst="rect">
            <a:avLst/>
          </a:prstGeom>
          <a:noFill/>
        </p:spPr>
      </p:pic>
      <p:pic>
        <p:nvPicPr>
          <p:cNvPr id="7" name="Picture 6" descr="iso-to-go-screenshot-1.jpg">
            <a:hlinkClick r:id="rId6"/>
          </p:cNvPr>
          <p:cNvPicPr>
            <a:picLocks noChangeAspect="1"/>
          </p:cNvPicPr>
          <p:nvPr userDrawn="1"/>
        </p:nvPicPr>
        <p:blipFill>
          <a:blip r:embed="rId7" cstate="print"/>
          <a:stretch>
            <a:fillRect/>
          </a:stretch>
        </p:blipFill>
        <p:spPr>
          <a:xfrm>
            <a:off x="5105400" y="2362200"/>
            <a:ext cx="2228850" cy="3205205"/>
          </a:xfrm>
          <a:prstGeom prst="rect">
            <a:avLst/>
          </a:prstGeom>
        </p:spPr>
      </p:pic>
      <p:pic>
        <p:nvPicPr>
          <p:cNvPr id="8" name="Picture 7" descr="iso-to-go-screenshot-6.jpg">
            <a:hlinkClick r:id="rId6"/>
          </p:cNvPr>
          <p:cNvPicPr>
            <a:picLocks noChangeAspect="1"/>
          </p:cNvPicPr>
          <p:nvPr userDrawn="1"/>
        </p:nvPicPr>
        <p:blipFill>
          <a:blip r:embed="rId8" cstate="print"/>
          <a:stretch>
            <a:fillRect/>
          </a:stretch>
        </p:blipFill>
        <p:spPr>
          <a:xfrm>
            <a:off x="6324600" y="2971800"/>
            <a:ext cx="2228850" cy="3205205"/>
          </a:xfrm>
          <a:prstGeom prst="rect">
            <a:avLst/>
          </a:prstGeom>
        </p:spPr>
      </p:pic>
      <p:pic>
        <p:nvPicPr>
          <p:cNvPr id="9" name="Picture 8" descr="google-play-badge.png">
            <a:hlinkClick r:id="rId9"/>
          </p:cNvPr>
          <p:cNvPicPr>
            <a:picLocks noChangeAspect="1"/>
          </p:cNvPicPr>
          <p:nvPr userDrawn="1"/>
        </p:nvPicPr>
        <p:blipFill>
          <a:blip r:embed="rId10" cstate="print"/>
          <a:stretch>
            <a:fillRect/>
          </a:stretch>
        </p:blipFill>
        <p:spPr>
          <a:xfrm>
            <a:off x="1066800" y="5619750"/>
            <a:ext cx="1238250" cy="409575"/>
          </a:xfrm>
          <a:prstGeom prst="rect">
            <a:avLst/>
          </a:prstGeom>
        </p:spPr>
      </p:pic>
      <p:pic>
        <p:nvPicPr>
          <p:cNvPr id="10" name="Picture 9" descr="app-store-badge.png">
            <a:hlinkClick r:id="rId11"/>
          </p:cNvPr>
          <p:cNvPicPr>
            <a:picLocks noChangeAspect="1"/>
          </p:cNvPicPr>
          <p:nvPr userDrawn="1"/>
        </p:nvPicPr>
        <p:blipFill>
          <a:blip r:embed="rId12" cstate="print"/>
          <a:stretch>
            <a:fillRect/>
          </a:stretch>
        </p:blipFill>
        <p:spPr>
          <a:xfrm>
            <a:off x="2667000" y="5619750"/>
            <a:ext cx="1276350" cy="409575"/>
          </a:xfrm>
          <a:prstGeom prst="rect">
            <a:avLst/>
          </a:prstGeom>
        </p:spPr>
      </p:pic>
      <p:sp>
        <p:nvSpPr>
          <p:cNvPr id="11" name="TextBox 10"/>
          <p:cNvSpPr txBox="1"/>
          <p:nvPr userDrawn="1"/>
        </p:nvSpPr>
        <p:spPr>
          <a:xfrm>
            <a:off x="457200" y="1457325"/>
            <a:ext cx="4495800" cy="421653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solidFill>
                  <a:srgbClr val="000000"/>
                </a:solidFill>
              </a:rPr>
              <a:t>Subscribe to the </a:t>
            </a:r>
            <a:r>
              <a:rPr lang="en-US" sz="2000" b="1" i="1" dirty="0" smtClean="0">
                <a:solidFill>
                  <a:srgbClr val="000000"/>
                </a:solidFill>
              </a:rPr>
              <a:t>ISO Newswire</a:t>
            </a:r>
            <a:endParaRPr lang="en-US" sz="1400" b="1" i="0" dirty="0" smtClean="0">
              <a:solidFill>
                <a:srgbClr val="000000"/>
              </a:solidFill>
            </a:endParaRP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3"/>
              </a:rPr>
              <a:t>ISO Newswire</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your source for regular news about ISO New England and the wholesale electricity industry within the six-state region </a:t>
            </a:r>
          </a:p>
          <a:p>
            <a:pPr marL="342900" indent="-342900">
              <a:spcBef>
                <a:spcPts val="1200"/>
              </a:spcBef>
              <a:buFont typeface="Arial" panose="020B0604020202020204" pitchFamily="34" charset="0"/>
              <a:buChar char="•"/>
            </a:pPr>
            <a:r>
              <a:rPr lang="en-US" sz="2000" dirty="0" smtClean="0">
                <a:solidFill>
                  <a:srgbClr val="000000"/>
                </a:solidFill>
              </a:rPr>
              <a:t>Log on to </a:t>
            </a:r>
            <a:r>
              <a:rPr lang="en-US" sz="2000" b="1" dirty="0" smtClean="0">
                <a:solidFill>
                  <a:srgbClr val="000000"/>
                </a:solidFill>
              </a:rPr>
              <a:t>ISO Express </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4"/>
              </a:rPr>
              <a:t>ISO Express</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provides real-time data on New England’s wholesale electricity markets and power system operations</a:t>
            </a:r>
          </a:p>
          <a:p>
            <a:pPr marL="342900" indent="-342900">
              <a:spcBef>
                <a:spcPts val="1200"/>
              </a:spcBef>
              <a:buFont typeface="Arial" panose="020B0604020202020204" pitchFamily="34" charset="0"/>
              <a:buChar char="•"/>
            </a:pPr>
            <a:r>
              <a:rPr lang="en-US" sz="2000" dirty="0" smtClean="0">
                <a:solidFill>
                  <a:srgbClr val="000000"/>
                </a:solidFill>
              </a:rPr>
              <a:t>Follow the ISO on </a:t>
            </a:r>
            <a:r>
              <a:rPr lang="en-US" sz="2000" b="1" dirty="0" smtClean="0">
                <a:solidFill>
                  <a:srgbClr val="000000"/>
                </a:solidFill>
              </a:rPr>
              <a:t>Twitter</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5"/>
              </a:rPr>
              <a:t>@isonewengland</a:t>
            </a:r>
            <a:endParaRPr lang="en-US" sz="1400" i="1" kern="1200" baseline="0" dirty="0" smtClean="0">
              <a:solidFill>
                <a:srgbClr val="000000"/>
              </a:solidFill>
              <a:latin typeface="+mn-lt"/>
              <a:ea typeface="+mn-ea"/>
              <a:cs typeface="+mn-cs"/>
            </a:endParaRPr>
          </a:p>
          <a:p>
            <a:pPr marL="342900" indent="-342900">
              <a:spcBef>
                <a:spcPts val="1200"/>
              </a:spcBef>
              <a:buFont typeface="Arial" panose="020B0604020202020204" pitchFamily="34" charset="0"/>
              <a:buChar char="•"/>
            </a:pPr>
            <a:r>
              <a:rPr lang="en-US" sz="2000" dirty="0" smtClean="0">
                <a:solidFill>
                  <a:srgbClr val="000000"/>
                </a:solidFill>
              </a:rPr>
              <a:t>Download the </a:t>
            </a:r>
            <a:r>
              <a:rPr lang="en-US" sz="2000" b="1" dirty="0" smtClean="0">
                <a:solidFill>
                  <a:srgbClr val="000000"/>
                </a:solidFill>
              </a:rPr>
              <a:t>ISO to Go App</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6"/>
              </a:rPr>
              <a:t>ISO to Go</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a free mobile application that puts real-time wholesale electricity pricing and power grid information in the palm of your hand </a:t>
            </a:r>
          </a:p>
          <a:p>
            <a:pPr lvl="1"/>
            <a:endParaRPr lang="en-US" dirty="0" smtClean="0"/>
          </a:p>
        </p:txBody>
      </p:sp>
      <p:sp>
        <p:nvSpPr>
          <p:cNvPr id="12" name="TextBox 11"/>
          <p:cNvSpPr txBox="1"/>
          <p:nvPr userDrawn="1"/>
        </p:nvSpPr>
        <p:spPr>
          <a:xfrm>
            <a:off x="457200" y="358200"/>
            <a:ext cx="8229600" cy="584775"/>
          </a:xfrm>
          <a:prstGeom prst="rect">
            <a:avLst/>
          </a:prstGeom>
          <a:noFill/>
        </p:spPr>
        <p:txBody>
          <a:bodyPr wrap="square" rtlCol="0">
            <a:spAutoFit/>
          </a:bodyPr>
          <a:lstStyle/>
          <a:p>
            <a:r>
              <a:rPr lang="en-US" sz="3200" b="1" dirty="0" smtClean="0">
                <a:solidFill>
                  <a:srgbClr val="000000"/>
                </a:solidFill>
                <a:latin typeface="+mj-lt"/>
              </a:rPr>
              <a:t>For More Information…</a:t>
            </a:r>
            <a:endParaRPr lang="en-US" sz="3200" b="1" dirty="0">
              <a:solidFill>
                <a:srgbClr val="000000"/>
              </a:solidFill>
              <a:latin typeface="+mj-lt"/>
            </a:endParaRPr>
          </a:p>
        </p:txBody>
      </p:sp>
    </p:spTree>
    <p:extLst>
      <p:ext uri="{BB962C8B-B14F-4D97-AF65-F5344CB8AC3E}">
        <p14:creationId xmlns:p14="http://schemas.microsoft.com/office/powerpoint/2010/main" val="229861341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so question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4800" y="775855"/>
            <a:ext cx="5334000" cy="5334000"/>
          </a:xfrm>
          <a:prstGeom prst="rect">
            <a:avLst/>
          </a:prstGeom>
        </p:spPr>
      </p:pic>
      <p:sp>
        <p:nvSpPr>
          <p:cNvPr id="2" name="Slide Number Placeholder 1"/>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pic>
        <p:nvPicPr>
          <p:cNvPr id="102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3299" y="3200400"/>
            <a:ext cx="3880514" cy="847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so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0512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05128"/>
            <a:ext cx="4038600" cy="4767072"/>
          </a:xfrm>
        </p:spPr>
        <p:txBody>
          <a:bodyPr>
            <a:normAutofit/>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7" name="Title 1"/>
          <p:cNvSpPr>
            <a:spLocks noGrp="1"/>
          </p:cNvSpPr>
          <p:nvPr>
            <p:ph type="title"/>
          </p:nvPr>
        </p:nvSpPr>
        <p:spPr>
          <a:xfrm>
            <a:off x="457200" y="76200"/>
            <a:ext cx="8229600" cy="1143000"/>
          </a:xfrm>
        </p:spPr>
        <p:txBody>
          <a:bodyPr>
            <a:normAutofit/>
          </a:bodyPr>
          <a:lstStyle>
            <a:lvl1pPr algn="l">
              <a:defRPr sz="28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iso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08176"/>
            <a:ext cx="404018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73274"/>
            <a:ext cx="4040188" cy="4098925"/>
          </a:xfrm>
        </p:spPr>
        <p:txBody>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08176"/>
            <a:ext cx="4041775"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73274"/>
            <a:ext cx="4041775" cy="4098925"/>
          </a:xfrm>
        </p:spPr>
        <p:txBody>
          <a:bodyPr>
            <a:normAutofit/>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10"/>
          </p:nvPr>
        </p:nvSpPr>
        <p:spPr>
          <a:xfrm>
            <a:off x="8534400" y="6365882"/>
            <a:ext cx="381000" cy="263518"/>
          </a:xfrm>
          <a:prstGeom prst="rect">
            <a:avLst/>
          </a:prstGeom>
        </p:spPr>
        <p:txBody>
          <a:body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so title and content">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
        <p:nvSpPr>
          <p:cNvPr id="4" name="Content Placeholder 3"/>
          <p:cNvSpPr>
            <a:spLocks noGrp="1"/>
          </p:cNvSpPr>
          <p:nvPr>
            <p:ph sz="quarter" idx="13"/>
          </p:nvPr>
        </p:nvSpPr>
        <p:spPr>
          <a:xfrm>
            <a:off x="457200" y="1524000"/>
            <a:ext cx="8229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762000"/>
          </a:xfrm>
          <a:prstGeom prst="rect">
            <a:avLst/>
          </a:prstGeom>
        </p:spPr>
        <p:txBody>
          <a:bodyPr vert="horz" lIns="91440" tIns="45720" rIns="91440" bIns="45720" rtlCol="0" anchor="ctr">
            <a:normAutofit/>
          </a:bodyPr>
          <a:lstStyle/>
          <a:p>
            <a:r>
              <a:rPr lang="en-US" dirty="0" smtClean="0"/>
              <a:t>This is the Master Slide Font for MC template</a:t>
            </a:r>
            <a:br>
              <a:rPr lang="en-US" dirty="0" smtClean="0"/>
            </a:br>
            <a:endParaRPr lang="en-US" dirty="0"/>
          </a:p>
        </p:txBody>
      </p:sp>
      <p:sp>
        <p:nvSpPr>
          <p:cNvPr id="3" name="Text Placeholder 2"/>
          <p:cNvSpPr>
            <a:spLocks noGrp="1"/>
          </p:cNvSpPr>
          <p:nvPr>
            <p:ph type="body" idx="1"/>
          </p:nvPr>
        </p:nvSpPr>
        <p:spPr>
          <a:xfrm>
            <a:off x="457200" y="1371600"/>
            <a:ext cx="8229600" cy="48126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 y="6290650"/>
            <a:ext cx="9143992" cy="567350"/>
          </a:xfrm>
          <a:prstGeom prst="rect">
            <a:avLst/>
          </a:prstGeom>
        </p:spPr>
      </p:pic>
      <p:sp>
        <p:nvSpPr>
          <p:cNvPr id="9"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
        <p:nvSpPr>
          <p:cNvPr id="10" name="Rectangle 9"/>
          <p:cNvSpPr/>
          <p:nvPr/>
        </p:nvSpPr>
        <p:spPr>
          <a:xfrm>
            <a:off x="3900856" y="6329046"/>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a:t>
            </a:r>
            <a:r>
              <a:rPr lang="en-US" sz="700" b="1" baseline="0" dirty="0" smtClean="0">
                <a:solidFill>
                  <a:schemeClr val="tx1"/>
                </a:solidFill>
              </a:rPr>
              <a:t>PUBLIC</a:t>
            </a:r>
            <a:endParaRPr lang="en-US" sz="700" b="1" dirty="0" smtClean="0">
              <a:solidFill>
                <a:schemeClr val="accent6"/>
              </a:solidFill>
            </a:endParaRPr>
          </a:p>
        </p:txBody>
      </p:sp>
    </p:spTree>
  </p:cSld>
  <p:clrMap bg1="lt1" tx1="dk1" bg2="lt2" tx2="dk2" accent1="accent1" accent2="accent2" accent3="accent3" accent4="accent4" accent5="accent5" accent6="accent6" hlink="hlink" folHlink="folHlink"/>
  <p:sldLayoutIdLst>
    <p:sldLayoutId id="2147483707" r:id="rId1"/>
    <p:sldLayoutId id="2147483721" r:id="rId2"/>
    <p:sldLayoutId id="2147483683" r:id="rId3"/>
    <p:sldLayoutId id="2147483664" r:id="rId4"/>
    <p:sldLayoutId id="2147483720" r:id="rId5"/>
    <p:sldLayoutId id="2147483684" r:id="rId6"/>
    <p:sldLayoutId id="2147483687" r:id="rId7"/>
    <p:sldLayoutId id="2147483688" r:id="rId8"/>
    <p:sldLayoutId id="2147483689" r:id="rId9"/>
    <p:sldLayoutId id="2147483694" r:id="rId10"/>
    <p:sldLayoutId id="2147483695" r:id="rId11"/>
    <p:sldLayoutId id="2147483696" r:id="rId12"/>
    <p:sldLayoutId id="2147483697" r:id="rId13"/>
    <p:sldLayoutId id="2147483743" r:id="rId14"/>
    <p:sldLayoutId id="2147483744" r:id="rId15"/>
  </p:sldLayoutIdLst>
  <p:timing>
    <p:tnLst>
      <p:par>
        <p:cTn id="1" dur="indefinite" restart="never" nodeType="tmRoot"/>
      </p:par>
    </p:tnLst>
  </p:timing>
  <p:hf hdr="0" ftr="0" dt="0"/>
  <p:txStyles>
    <p:titleStyle>
      <a:lvl1pPr algn="l" defTabSz="914400" rtl="0" eaLnBrk="1" latinLnBrk="0" hangingPunct="1">
        <a:spcBef>
          <a:spcPct val="0"/>
        </a:spcBef>
        <a:buNone/>
        <a:defRPr sz="28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11157F-B8A6-451F-8F40-C9E3DF443E7F}" type="datetimeFigureOut">
              <a:rPr lang="en-US" smtClean="0"/>
              <a:t>5/31/2018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ISO NE Internal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3A6851-09EA-466C-9E74-AF868CDF8406}" type="slidenum">
              <a:rPr lang="en-US" smtClean="0"/>
              <a:t>‹#›</a:t>
            </a:fld>
            <a:endParaRPr lang="en-US" dirty="0"/>
          </a:p>
        </p:txBody>
      </p:sp>
    </p:spTree>
    <p:extLst>
      <p:ext uri="{BB962C8B-B14F-4D97-AF65-F5344CB8AC3E}">
        <p14:creationId xmlns:p14="http://schemas.microsoft.com/office/powerpoint/2010/main" val="178010267"/>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9.xml"/><Relationship Id="rId1" Type="http://schemas.openxmlformats.org/officeDocument/2006/relationships/slideLayout" Target="../slideLayouts/slideLayout14.xml"/></Relationships>
</file>

<file path=ppt/slides/_rels/slide10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0.xml"/><Relationship Id="rId1" Type="http://schemas.openxmlformats.org/officeDocument/2006/relationships/slideLayout" Target="../slideLayouts/slideLayout14.xml"/></Relationships>
</file>

<file path=ppt/slides/_rels/slide10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1.xml"/><Relationship Id="rId1" Type="http://schemas.openxmlformats.org/officeDocument/2006/relationships/slideLayout" Target="../slideLayouts/slideLayout14.xml"/></Relationships>
</file>

<file path=ppt/slides/_rels/slide10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2.xml"/><Relationship Id="rId1" Type="http://schemas.openxmlformats.org/officeDocument/2006/relationships/slideLayout" Target="../slideLayouts/slideLayout14.xml"/></Relationships>
</file>

<file path=ppt/slides/_rels/slide10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3.xml"/><Relationship Id="rId1" Type="http://schemas.openxmlformats.org/officeDocument/2006/relationships/slideLayout" Target="../slideLayouts/slideLayout14.xml"/></Relationships>
</file>

<file path=ppt/slides/_rels/slide10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4.xml"/><Relationship Id="rId1" Type="http://schemas.openxmlformats.org/officeDocument/2006/relationships/slideLayout" Target="../slideLayouts/slideLayout14.xml"/></Relationships>
</file>

<file path=ppt/slides/_rels/slide10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5.xml"/><Relationship Id="rId1" Type="http://schemas.openxmlformats.org/officeDocument/2006/relationships/slideLayout" Target="../slideLayouts/slideLayout14.xml"/></Relationships>
</file>

<file path=ppt/slides/_rels/slide10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6.xml"/><Relationship Id="rId1" Type="http://schemas.openxmlformats.org/officeDocument/2006/relationships/slideLayout" Target="../slideLayouts/slideLayout14.xml"/></Relationships>
</file>

<file path=ppt/slides/_rels/slide10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7.xml"/><Relationship Id="rId1" Type="http://schemas.openxmlformats.org/officeDocument/2006/relationships/slideLayout" Target="../slideLayouts/slideLayout14.xml"/></Relationships>
</file>

<file path=ppt/slides/_rels/slide10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9.xml"/><Relationship Id="rId1" Type="http://schemas.openxmlformats.org/officeDocument/2006/relationships/slideLayout" Target="../slideLayouts/slideLayout14.xml"/></Relationships>
</file>

<file path=ppt/slides/_rels/slide1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0.xml"/><Relationship Id="rId1" Type="http://schemas.openxmlformats.org/officeDocument/2006/relationships/slideLayout" Target="../slideLayouts/slideLayout14.xml"/></Relationships>
</file>

<file path=ppt/slides/_rels/slide1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1.xml"/><Relationship Id="rId1" Type="http://schemas.openxmlformats.org/officeDocument/2006/relationships/slideLayout" Target="../slideLayouts/slideLayout14.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3.xml"/><Relationship Id="rId1" Type="http://schemas.openxmlformats.org/officeDocument/2006/relationships/slideLayout" Target="../slideLayouts/slideLayout14.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9.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4.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4.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8.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9.xml"/><Relationship Id="rId1" Type="http://schemas.openxmlformats.org/officeDocument/2006/relationships/slideLayout" Target="../slideLayouts/slideLayout14.xml"/></Relationships>
</file>

<file path=ppt/slides/_rels/slide1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0.xml"/><Relationship Id="rId1" Type="http://schemas.openxmlformats.org/officeDocument/2006/relationships/slideLayout" Target="../slideLayouts/slideLayout14.xml"/></Relationships>
</file>

<file path=ppt/slides/_rels/slide1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1.xml"/><Relationship Id="rId1" Type="http://schemas.openxmlformats.org/officeDocument/2006/relationships/slideLayout" Target="../slideLayouts/slideLayout14.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9.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9.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9.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9.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3" Type="http://schemas.openxmlformats.org/officeDocument/2006/relationships/hyperlink" Target="https://www.iso-ne.com/static-assets/documents/2016/01/final_storage_letter_cover_paper.pdf" TargetMode="External"/><Relationship Id="rId7" Type="http://schemas.openxmlformats.org/officeDocument/2006/relationships/hyperlink" Target="https://www.iso-ne.com/participate/training/materials/?key-topic=Forward%20Capacity%20Market%20Training&amp;eventId=132861" TargetMode="External"/><Relationship Id="rId2" Type="http://schemas.openxmlformats.org/officeDocument/2006/relationships/notesSlide" Target="../notesSlides/notesSlide128.xml"/><Relationship Id="rId1" Type="http://schemas.openxmlformats.org/officeDocument/2006/relationships/slideLayout" Target="../slideLayouts/slideLayout9.xml"/><Relationship Id="rId6" Type="http://schemas.openxmlformats.org/officeDocument/2006/relationships/hyperlink" Target="https://www.iso-ne.com/static-assets/documents/2016/03/fcm_qualification_examples_for_storage_technology_final.pdf" TargetMode="External"/><Relationship Id="rId5" Type="http://schemas.openxmlformats.org/officeDocument/2006/relationships/hyperlink" Target="https://www.iso-ne.com/static-assets/documents/2017/04/20170411-webinar-energy-storage.htm" TargetMode="External"/><Relationship Id="rId4" Type="http://schemas.openxmlformats.org/officeDocument/2006/relationships/hyperlink" Target="https://www.iso-ne.com/static-assets/documents/2017/02/rm16-23-000_storage_nopr_comments.pdf"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2.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9.xml"/></Relationships>
</file>

<file path=ppt/slides/_rels/slide8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4.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9.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9.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4.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4.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5.xml"/><Relationship Id="rId1" Type="http://schemas.openxmlformats.org/officeDocument/2006/relationships/slideLayout" Target="../slideLayouts/slideLayout14.xml"/></Relationships>
</file>

<file path=ppt/slides/_rels/slide9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6.xml"/><Relationship Id="rId1" Type="http://schemas.openxmlformats.org/officeDocument/2006/relationships/slideLayout" Target="../slideLayouts/slideLayout14.xml"/></Relationships>
</file>

<file path=ppt/slides/_rels/slide9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7.xml"/><Relationship Id="rId1" Type="http://schemas.openxmlformats.org/officeDocument/2006/relationships/slideLayout" Target="../slideLayouts/slideLayout14.xml"/></Relationships>
</file>

<file path=ppt/slides/_rels/slide9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smtClean="0"/>
              <a:t>June 6-7, 2018| NEPOOL Markets Committee</a:t>
            </a:r>
          </a:p>
        </p:txBody>
      </p:sp>
      <p:sp>
        <p:nvSpPr>
          <p:cNvPr id="10" name="Text Placeholder 9"/>
          <p:cNvSpPr>
            <a:spLocks noGrp="1"/>
          </p:cNvSpPr>
          <p:nvPr>
            <p:ph type="body" sz="quarter" idx="17"/>
          </p:nvPr>
        </p:nvSpPr>
        <p:spPr/>
        <p:txBody>
          <a:bodyPr/>
          <a:lstStyle/>
          <a:p>
            <a:r>
              <a:rPr lang="en-US" dirty="0" smtClean="0"/>
              <a:t>Catherine McDonough</a:t>
            </a:r>
            <a:endParaRPr lang="en-US" dirty="0"/>
          </a:p>
        </p:txBody>
      </p:sp>
      <p:sp>
        <p:nvSpPr>
          <p:cNvPr id="11" name="Text Placeholder 10"/>
          <p:cNvSpPr>
            <a:spLocks noGrp="1"/>
          </p:cNvSpPr>
          <p:nvPr>
            <p:ph type="body" sz="quarter" idx="18"/>
          </p:nvPr>
        </p:nvSpPr>
        <p:spPr/>
        <p:txBody>
          <a:bodyPr/>
          <a:lstStyle/>
          <a:p>
            <a:r>
              <a:rPr lang="en-US" dirty="0" smtClean="0"/>
              <a:t>413.535.4027| cmcdonough@iso-ne.com</a:t>
            </a:r>
            <a:endParaRPr lang="en-US" dirty="0"/>
          </a:p>
        </p:txBody>
      </p:sp>
      <p:sp>
        <p:nvSpPr>
          <p:cNvPr id="9" name="Text Placeholder 8"/>
          <p:cNvSpPr>
            <a:spLocks noGrp="1"/>
          </p:cNvSpPr>
          <p:nvPr>
            <p:ph type="body" sz="quarter" idx="16"/>
          </p:nvPr>
        </p:nvSpPr>
        <p:spPr/>
        <p:txBody>
          <a:bodyPr>
            <a:normAutofit fontScale="92500" lnSpcReduction="20000"/>
          </a:bodyPr>
          <a:lstStyle/>
          <a:p>
            <a:r>
              <a:rPr lang="en-US" dirty="0" smtClean="0"/>
              <a:t>Enhance the ability of electric storage facilities to participate in the New England wholesale electricity markets</a:t>
            </a:r>
            <a:endParaRPr lang="en-US" dirty="0"/>
          </a:p>
        </p:txBody>
      </p:sp>
      <p:sp>
        <p:nvSpPr>
          <p:cNvPr id="12" name="Text Placeholder 11"/>
          <p:cNvSpPr>
            <a:spLocks noGrp="1"/>
          </p:cNvSpPr>
          <p:nvPr>
            <p:ph type="body" sz="quarter" idx="19"/>
          </p:nvPr>
        </p:nvSpPr>
        <p:spPr/>
        <p:txBody>
          <a:bodyPr/>
          <a:lstStyle/>
          <a:p>
            <a:r>
              <a:rPr lang="en-US" dirty="0" smtClean="0"/>
              <a:t>Enhanced Storage Participation</a:t>
            </a:r>
            <a:endParaRPr lang="en-US" dirty="0"/>
          </a:p>
        </p:txBody>
      </p:sp>
      <p:sp>
        <p:nvSpPr>
          <p:cNvPr id="2" name="Slide Number Placeholder 1"/>
          <p:cNvSpPr>
            <a:spLocks noGrp="1"/>
          </p:cNvSpPr>
          <p:nvPr>
            <p:ph type="sldNum" sz="quarter" idx="20"/>
          </p:nvPr>
        </p:nvSpPr>
        <p:spPr/>
        <p:txBody>
          <a:bodyPr/>
          <a:lstStyle/>
          <a:p>
            <a:fld id="{10C7F894-2A36-495D-AB7C-1055F7AC0F9D}" type="slidenum">
              <a:rPr lang="en-US" smtClean="0"/>
              <a:pPr/>
              <a:t>1</a:t>
            </a:fld>
            <a:endParaRPr lang="en-US" dirty="0"/>
          </a:p>
        </p:txBody>
      </p:sp>
    </p:spTree>
    <p:extLst>
      <p:ext uri="{BB962C8B-B14F-4D97-AF65-F5344CB8AC3E}">
        <p14:creationId xmlns:p14="http://schemas.microsoft.com/office/powerpoint/2010/main" val="3283438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Electric Storage Section </a:t>
            </a:r>
            <a:endParaRPr lang="en-US" dirty="0"/>
          </a:p>
        </p:txBody>
      </p:sp>
      <p:sp>
        <p:nvSpPr>
          <p:cNvPr id="6" name="Text Placeholder 5"/>
          <p:cNvSpPr>
            <a:spLocks noGrp="1"/>
          </p:cNvSpPr>
          <p:nvPr>
            <p:ph type="body" idx="1"/>
          </p:nvPr>
        </p:nvSpPr>
        <p:spPr/>
        <p:txBody>
          <a:bodyPr/>
          <a:lstStyle/>
          <a:p>
            <a:endParaRPr lang="en-US" dirty="0"/>
          </a:p>
        </p:txBody>
      </p:sp>
      <p:sp>
        <p:nvSpPr>
          <p:cNvPr id="4" name="Slide Number Placeholder 3"/>
          <p:cNvSpPr>
            <a:spLocks noGrp="1"/>
          </p:cNvSpPr>
          <p:nvPr>
            <p:ph type="sldNum" sz="quarter" idx="4"/>
          </p:nvPr>
        </p:nvSpPr>
        <p:spPr/>
        <p:txBody>
          <a:bodyPr/>
          <a:lstStyle/>
          <a:p>
            <a:fld id="{10C7F894-2A36-495D-AB7C-1055F7AC0F9D}" type="slidenum">
              <a:rPr lang="en-US" smtClean="0"/>
              <a:pPr/>
              <a:t>10</a:t>
            </a:fld>
            <a:endParaRPr lang="en-US" dirty="0"/>
          </a:p>
        </p:txBody>
      </p:sp>
    </p:spTree>
    <p:extLst>
      <p:ext uri="{BB962C8B-B14F-4D97-AF65-F5344CB8AC3E}">
        <p14:creationId xmlns:p14="http://schemas.microsoft.com/office/powerpoint/2010/main" val="382390192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Battery </a:t>
            </a:r>
            <a:r>
              <a:rPr lang="en-US" dirty="0" smtClean="0"/>
              <a:t>Storage Participation Rules </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pPr/>
              <a:t>100</a:t>
            </a:fld>
            <a:endParaRPr lang="en-US" dirty="0"/>
          </a:p>
        </p:txBody>
      </p:sp>
      <p:sp>
        <p:nvSpPr>
          <p:cNvPr id="4" name="Text Placeholder 3"/>
          <p:cNvSpPr>
            <a:spLocks noGrp="1"/>
          </p:cNvSpPr>
          <p:nvPr>
            <p:ph type="body" sz="quarter" idx="13"/>
          </p:nvPr>
        </p:nvSpPr>
        <p:spPr/>
        <p:txBody>
          <a:bodyPr/>
          <a:lstStyle/>
          <a:p>
            <a:r>
              <a:rPr lang="en-US" dirty="0" smtClean="0"/>
              <a:t>Fully dispatchable in the Energy Market</a:t>
            </a:r>
            <a:endParaRPr lang="en-US" dirty="0"/>
          </a:p>
        </p:txBody>
      </p:sp>
      <p:sp>
        <p:nvSpPr>
          <p:cNvPr id="5" name="Content Placeholder 4"/>
          <p:cNvSpPr>
            <a:spLocks noGrp="1"/>
          </p:cNvSpPr>
          <p:nvPr>
            <p:ph sz="quarter" idx="14"/>
          </p:nvPr>
        </p:nvSpPr>
        <p:spPr/>
        <p:txBody>
          <a:bodyPr>
            <a:normAutofit/>
          </a:bodyPr>
          <a:lstStyle/>
          <a:p>
            <a:r>
              <a:rPr lang="en-US" dirty="0" smtClean="0"/>
              <a:t>Generator Asset and DARD will be treated as “always self-scheduled at 0MW ”when available, allowing the battery storage to be treated as always online </a:t>
            </a:r>
            <a:endParaRPr lang="en-US" dirty="0" smtClean="0">
              <a:solidFill>
                <a:srgbClr val="FF0000"/>
              </a:solidFill>
            </a:endParaRPr>
          </a:p>
          <a:p>
            <a:pPr lvl="1"/>
            <a:r>
              <a:rPr lang="en-US" dirty="0" smtClean="0"/>
              <a:t>Minimum Consumption Limit and Economic Minimum will be 0MW</a:t>
            </a:r>
          </a:p>
          <a:p>
            <a:pPr lvl="1"/>
            <a:r>
              <a:rPr lang="en-US" dirty="0" smtClean="0"/>
              <a:t>Notification Time, Start-up Time, Minimum Run Time and Minimum Down Time are irrelevant (since the facility will be treated as self-scheduled) and considered zero</a:t>
            </a:r>
          </a:p>
          <a:p>
            <a:pPr lvl="1"/>
            <a:r>
              <a:rPr lang="en-US" dirty="0" smtClean="0"/>
              <a:t>Start-up Fee and No-Load Fee are also irrelevant and considered $0.00</a:t>
            </a:r>
          </a:p>
          <a:p>
            <a:r>
              <a:rPr lang="en-US" dirty="0" smtClean="0"/>
              <a:t>Economic dispatch will have access to the injection and consumption capability of the battery storage in each dispatch interval</a:t>
            </a:r>
          </a:p>
          <a:p>
            <a:pPr lvl="1"/>
            <a:r>
              <a:rPr lang="en-US" dirty="0" smtClean="0"/>
              <a:t>For example, battery could be dispatched from -10MW to +10MW in the next dispatch run</a:t>
            </a:r>
          </a:p>
        </p:txBody>
      </p:sp>
      <p:pic>
        <p:nvPicPr>
          <p:cNvPr id="11" name="Picture 2" descr="http://moss/my/personal/tmeek/Shared%20Pictures/Battery-Illustra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3399" y="76200"/>
            <a:ext cx="928201" cy="928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244370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Battery </a:t>
            </a:r>
            <a:r>
              <a:rPr lang="en-US" dirty="0" smtClean="0"/>
              <a:t>Storage Participation Rules</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pPr/>
              <a:t>101</a:t>
            </a:fld>
            <a:endParaRPr lang="en-US" dirty="0"/>
          </a:p>
        </p:txBody>
      </p:sp>
      <p:sp>
        <p:nvSpPr>
          <p:cNvPr id="4" name="Text Placeholder 3"/>
          <p:cNvSpPr>
            <a:spLocks noGrp="1"/>
          </p:cNvSpPr>
          <p:nvPr>
            <p:ph type="body" sz="quarter" idx="13"/>
          </p:nvPr>
        </p:nvSpPr>
        <p:spPr/>
        <p:txBody>
          <a:bodyPr/>
          <a:lstStyle/>
          <a:p>
            <a:r>
              <a:rPr lang="en-US" dirty="0" smtClean="0"/>
              <a:t>Spinning reserves will be properly counted</a:t>
            </a:r>
          </a:p>
          <a:p>
            <a:endParaRPr lang="en-US" dirty="0"/>
          </a:p>
        </p:txBody>
      </p:sp>
      <p:sp>
        <p:nvSpPr>
          <p:cNvPr id="5" name="Content Placeholder 4"/>
          <p:cNvSpPr>
            <a:spLocks noGrp="1"/>
          </p:cNvSpPr>
          <p:nvPr>
            <p:ph sz="quarter" idx="14"/>
          </p:nvPr>
        </p:nvSpPr>
        <p:spPr>
          <a:xfrm>
            <a:off x="457200" y="1600200"/>
            <a:ext cx="8382000" cy="4648200"/>
          </a:xfrm>
        </p:spPr>
        <p:txBody>
          <a:bodyPr/>
          <a:lstStyle/>
          <a:p>
            <a:r>
              <a:rPr lang="en-US" dirty="0" smtClean="0"/>
              <a:t>Because both the Generator Asset and DARD associated with the battery will be treated as always online, the battery will be counted for ten minute spinning reserves (TMSR) unless it is unavailable </a:t>
            </a:r>
          </a:p>
          <a:p>
            <a:pPr marL="0" indent="0">
              <a:buNone/>
            </a:pPr>
            <a:r>
              <a:rPr lang="en-US" i="1" dirty="0"/>
              <a:t> </a:t>
            </a:r>
            <a:r>
              <a:rPr lang="en-US" i="1" dirty="0" smtClean="0"/>
              <a:t>    Total TMSR = DARD TMSR + Generator Asset TMSR</a:t>
            </a:r>
          </a:p>
          <a:p>
            <a:pPr marL="0" indent="0">
              <a:buNone/>
            </a:pPr>
            <a:r>
              <a:rPr lang="en-US" i="1" dirty="0" smtClean="0"/>
              <a:t>      where: </a:t>
            </a:r>
          </a:p>
          <a:p>
            <a:pPr marL="457200" lvl="1" indent="0">
              <a:buNone/>
            </a:pPr>
            <a:r>
              <a:rPr lang="en-US" i="1" dirty="0" smtClean="0"/>
              <a:t>  </a:t>
            </a:r>
            <a:r>
              <a:rPr lang="en-US" i="1" dirty="0" smtClean="0">
                <a:solidFill>
                  <a:schemeClr val="accent6">
                    <a:lumMod val="75000"/>
                  </a:schemeClr>
                </a:solidFill>
              </a:rPr>
              <a:t>DARD TMSR = </a:t>
            </a:r>
            <a:r>
              <a:rPr lang="en-US" i="1" dirty="0">
                <a:solidFill>
                  <a:schemeClr val="accent6">
                    <a:lumMod val="75000"/>
                  </a:schemeClr>
                </a:solidFill>
              </a:rPr>
              <a:t>t</a:t>
            </a:r>
            <a:r>
              <a:rPr lang="en-US" i="1" dirty="0" smtClean="0">
                <a:solidFill>
                  <a:schemeClr val="accent6">
                    <a:lumMod val="75000"/>
                  </a:schemeClr>
                </a:solidFill>
              </a:rPr>
              <a:t>elemetered </a:t>
            </a:r>
            <a:r>
              <a:rPr lang="en-US" i="1" dirty="0">
                <a:solidFill>
                  <a:schemeClr val="accent6">
                    <a:lumMod val="75000"/>
                  </a:schemeClr>
                </a:solidFill>
              </a:rPr>
              <a:t>c</a:t>
            </a:r>
            <a:r>
              <a:rPr lang="en-US" i="1" dirty="0" smtClean="0">
                <a:solidFill>
                  <a:schemeClr val="accent6">
                    <a:lumMod val="75000"/>
                  </a:schemeClr>
                </a:solidFill>
              </a:rPr>
              <a:t>onsumption</a:t>
            </a:r>
          </a:p>
          <a:p>
            <a:pPr marL="457200" lvl="1" indent="0">
              <a:buNone/>
            </a:pPr>
            <a:r>
              <a:rPr lang="en-US" i="1" dirty="0" smtClean="0">
                <a:solidFill>
                  <a:schemeClr val="accent6">
                    <a:lumMod val="75000"/>
                  </a:schemeClr>
                </a:solidFill>
              </a:rPr>
              <a:t>  </a:t>
            </a:r>
            <a:r>
              <a:rPr lang="en-US" i="1" dirty="0">
                <a:solidFill>
                  <a:schemeClr val="tx2">
                    <a:lumMod val="75000"/>
                  </a:schemeClr>
                </a:solidFill>
              </a:rPr>
              <a:t>Generator Asset TMSR = effective EconomicMax – telemetered output</a:t>
            </a:r>
          </a:p>
          <a:p>
            <a:pPr marL="457200" lvl="1" indent="0">
              <a:buNone/>
            </a:pPr>
            <a:r>
              <a:rPr lang="en-US" i="1" dirty="0">
                <a:solidFill>
                  <a:schemeClr val="accent6">
                    <a:lumMod val="75000"/>
                  </a:schemeClr>
                </a:solidFill>
              </a:rPr>
              <a:t>	</a:t>
            </a:r>
            <a:endParaRPr lang="en-US" i="1" dirty="0" smtClean="0">
              <a:solidFill>
                <a:schemeClr val="accent6">
                  <a:lumMod val="75000"/>
                </a:schemeClr>
              </a:solidFill>
            </a:endParaRPr>
          </a:p>
          <a:p>
            <a:pPr marL="457200" lvl="1" indent="0">
              <a:buNone/>
            </a:pPr>
            <a:r>
              <a:rPr lang="en-US" i="1" dirty="0">
                <a:solidFill>
                  <a:schemeClr val="accent6">
                    <a:lumMod val="75000"/>
                  </a:schemeClr>
                </a:solidFill>
              </a:rPr>
              <a:t> 	</a:t>
            </a:r>
            <a:r>
              <a:rPr lang="en-US" i="1" dirty="0" smtClean="0">
                <a:solidFill>
                  <a:schemeClr val="tx2">
                    <a:lumMod val="75000"/>
                  </a:schemeClr>
                </a:solidFill>
              </a:rPr>
              <a:t>effective </a:t>
            </a:r>
            <a:r>
              <a:rPr lang="en-US" i="1" dirty="0">
                <a:solidFill>
                  <a:schemeClr val="tx2">
                    <a:lumMod val="75000"/>
                  </a:schemeClr>
                </a:solidFill>
              </a:rPr>
              <a:t>EconomicMax = Minimum (Real-Time High Operating Limit, 		Available Energy which can be sustained over 60 minutes</a:t>
            </a:r>
            <a:r>
              <a:rPr lang="en-US" i="1" dirty="0" smtClean="0">
                <a:solidFill>
                  <a:schemeClr val="tx2">
                    <a:lumMod val="75000"/>
                  </a:schemeClr>
                </a:solidFill>
              </a:rPr>
              <a:t>)*</a:t>
            </a:r>
            <a:endParaRPr lang="en-US" i="1" dirty="0">
              <a:solidFill>
                <a:schemeClr val="tx2">
                  <a:lumMod val="75000"/>
                </a:schemeClr>
              </a:solidFill>
            </a:endParaRPr>
          </a:p>
          <a:p>
            <a:pPr marL="0" indent="0">
              <a:buNone/>
            </a:pPr>
            <a:endParaRPr lang="en-US" dirty="0"/>
          </a:p>
        </p:txBody>
      </p:sp>
      <p:pic>
        <p:nvPicPr>
          <p:cNvPr id="15" name="Picture 2" descr="http://moss/my/personal/tmeek/Shared%20Pictures/Battery-Illustra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3399" y="76200"/>
            <a:ext cx="928201" cy="9282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85800" y="5853499"/>
            <a:ext cx="7984478" cy="338554"/>
          </a:xfrm>
          <a:prstGeom prst="rect">
            <a:avLst/>
          </a:prstGeom>
          <a:noFill/>
        </p:spPr>
        <p:txBody>
          <a:bodyPr wrap="square" rtlCol="0">
            <a:spAutoFit/>
          </a:bodyPr>
          <a:lstStyle/>
          <a:p>
            <a:pPr algn="r"/>
            <a:r>
              <a:rPr lang="en-US" baseline="30000" dirty="0" smtClean="0"/>
              <a:t>*</a:t>
            </a:r>
            <a:r>
              <a:rPr lang="en-US" sz="1600" baseline="30000" dirty="0" smtClean="0"/>
              <a:t>Assumes</a:t>
            </a:r>
            <a:r>
              <a:rPr lang="en-US" sz="1600" dirty="0"/>
              <a:t> </a:t>
            </a:r>
            <a:r>
              <a:rPr lang="en-US" sz="1600" baseline="30000" dirty="0"/>
              <a:t>Generator Asset does not Self Dispatch </a:t>
            </a:r>
          </a:p>
        </p:txBody>
      </p:sp>
    </p:spTree>
    <p:extLst>
      <p:ext uri="{BB962C8B-B14F-4D97-AF65-F5344CB8AC3E}">
        <p14:creationId xmlns:p14="http://schemas.microsoft.com/office/powerpoint/2010/main" val="356698613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Battery Storage </a:t>
            </a:r>
            <a:r>
              <a:rPr lang="en-US" dirty="0" smtClean="0"/>
              <a:t>Participation Rules </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pPr/>
              <a:t>102</a:t>
            </a:fld>
            <a:endParaRPr lang="en-US" dirty="0"/>
          </a:p>
        </p:txBody>
      </p:sp>
      <p:sp>
        <p:nvSpPr>
          <p:cNvPr id="4" name="Text Placeholder 3"/>
          <p:cNvSpPr>
            <a:spLocks noGrp="1"/>
          </p:cNvSpPr>
          <p:nvPr>
            <p:ph type="body" sz="quarter" idx="13"/>
          </p:nvPr>
        </p:nvSpPr>
        <p:spPr/>
        <p:txBody>
          <a:bodyPr>
            <a:normAutofit/>
          </a:bodyPr>
          <a:lstStyle/>
          <a:p>
            <a:r>
              <a:rPr lang="en-US" dirty="0" smtClean="0"/>
              <a:t>Can regulate as an ATTR and provide spinning reserves </a:t>
            </a:r>
            <a:endParaRPr lang="en-US" dirty="0"/>
          </a:p>
        </p:txBody>
      </p:sp>
      <p:sp>
        <p:nvSpPr>
          <p:cNvPr id="5" name="Content Placeholder 4"/>
          <p:cNvSpPr>
            <a:spLocks noGrp="1"/>
          </p:cNvSpPr>
          <p:nvPr>
            <p:ph sz="quarter" idx="14"/>
          </p:nvPr>
        </p:nvSpPr>
        <p:spPr/>
        <p:txBody>
          <a:bodyPr>
            <a:normAutofit fontScale="92500" lnSpcReduction="10000"/>
          </a:bodyPr>
          <a:lstStyle/>
          <a:p>
            <a:r>
              <a:rPr lang="en-US" dirty="0" smtClean="0"/>
              <a:t>Can offer all or part of its (+/-) capability into the regulation market as an ATRR and </a:t>
            </a:r>
            <a:r>
              <a:rPr lang="en-US" dirty="0"/>
              <a:t>manage i</a:t>
            </a:r>
            <a:r>
              <a:rPr lang="en-US" dirty="0" smtClean="0"/>
              <a:t>ts SOC while providing regulation</a:t>
            </a:r>
          </a:p>
          <a:p>
            <a:r>
              <a:rPr lang="en-US" dirty="0" smtClean="0"/>
              <a:t>Associated </a:t>
            </a:r>
            <a:r>
              <a:rPr lang="en-US" dirty="0"/>
              <a:t>Generator Asset and DARD will not be allowed to participate in the Regulation Market</a:t>
            </a:r>
          </a:p>
          <a:p>
            <a:r>
              <a:rPr lang="en-US" dirty="0" smtClean="0"/>
              <a:t>ATRR must follow an energy-neutral regulation signal and set regulation high and low limits symmetric around zero</a:t>
            </a:r>
          </a:p>
          <a:p>
            <a:pPr lvl="1"/>
            <a:r>
              <a:rPr lang="en-US" dirty="0" smtClean="0"/>
              <a:t>Required for accurate reserve counting in dispatch software</a:t>
            </a:r>
          </a:p>
          <a:p>
            <a:r>
              <a:rPr lang="en-US" dirty="0" smtClean="0"/>
              <a:t>Battery storage that wants to regulate around a non-zero point can request a self-dispatch on the DARD or Generator Asset </a:t>
            </a:r>
          </a:p>
          <a:p>
            <a:pPr lvl="1"/>
            <a:r>
              <a:rPr lang="en-US" dirty="0" smtClean="0"/>
              <a:t>Can also offer/bid the DARD and Generator Asset into the Energy Market for dispatch</a:t>
            </a:r>
          </a:p>
          <a:p>
            <a:r>
              <a:rPr lang="en-US" dirty="0" smtClean="0"/>
              <a:t>TMSR will be counted on the Generator Asset and DARD while the ATRR is regulating</a:t>
            </a:r>
          </a:p>
          <a:p>
            <a:endParaRPr lang="en-US" dirty="0" smtClean="0"/>
          </a:p>
        </p:txBody>
      </p:sp>
      <p:pic>
        <p:nvPicPr>
          <p:cNvPr id="11" name="Picture 2" descr="http://moss/my/personal/tmeek/Shared%20Pictures/Battery-Illustra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3399" y="76200"/>
            <a:ext cx="928201" cy="928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952372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Battery Storage </a:t>
            </a:r>
            <a:r>
              <a:rPr lang="en-US" dirty="0" smtClean="0"/>
              <a:t>Participation Rules </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pPr/>
              <a:t>103</a:t>
            </a:fld>
            <a:endParaRPr lang="en-US" dirty="0"/>
          </a:p>
        </p:txBody>
      </p:sp>
      <p:sp>
        <p:nvSpPr>
          <p:cNvPr id="4" name="Text Placeholder 3"/>
          <p:cNvSpPr>
            <a:spLocks noGrp="1"/>
          </p:cNvSpPr>
          <p:nvPr>
            <p:ph type="body" sz="quarter" idx="13"/>
          </p:nvPr>
        </p:nvSpPr>
        <p:spPr/>
        <p:txBody>
          <a:bodyPr>
            <a:normAutofit fontScale="92500"/>
          </a:bodyPr>
          <a:lstStyle/>
          <a:p>
            <a:r>
              <a:rPr lang="en-US" dirty="0" smtClean="0"/>
              <a:t>Enable simultaneous Regulation and Energy Market participation</a:t>
            </a:r>
            <a:endParaRPr lang="en-US" dirty="0"/>
          </a:p>
        </p:txBody>
      </p:sp>
      <p:sp>
        <p:nvSpPr>
          <p:cNvPr id="5" name="Content Placeholder 4"/>
          <p:cNvSpPr>
            <a:spLocks noGrp="1"/>
          </p:cNvSpPr>
          <p:nvPr>
            <p:ph sz="quarter" idx="14"/>
          </p:nvPr>
        </p:nvSpPr>
        <p:spPr>
          <a:xfrm>
            <a:off x="457200" y="1447800"/>
            <a:ext cx="8229600" cy="4800600"/>
          </a:xfrm>
        </p:spPr>
        <p:txBody>
          <a:bodyPr>
            <a:normAutofit/>
          </a:bodyPr>
          <a:lstStyle/>
          <a:p>
            <a:r>
              <a:rPr lang="en-US" dirty="0" smtClean="0"/>
              <a:t>Battery storage may participate in the Regulation Market and the Real-Time Energy Market at the same time </a:t>
            </a:r>
          </a:p>
          <a:p>
            <a:pPr lvl="1"/>
            <a:r>
              <a:rPr lang="en-US" dirty="0" smtClean="0"/>
              <a:t>Economic Maximum Limit and Maximum Consumption Limit on the Generator Asset and DARD will be automatically re-declared by the ISO to reflect any cleared Regulation Capacity on the ATRR</a:t>
            </a:r>
          </a:p>
          <a:p>
            <a:r>
              <a:rPr lang="en-US" dirty="0" smtClean="0"/>
              <a:t>A single “Adjusted Signal” will be provided to the facility to prevent any conflicting </a:t>
            </a:r>
            <a:r>
              <a:rPr lang="en-US" dirty="0"/>
              <a:t>electronic </a:t>
            </a:r>
            <a:r>
              <a:rPr lang="en-US" dirty="0" smtClean="0"/>
              <a:t>dispatch instructions:</a:t>
            </a:r>
          </a:p>
          <a:p>
            <a:pPr marL="457200" lvl="1" indent="0">
              <a:buNone/>
            </a:pPr>
            <a:r>
              <a:rPr lang="en-US" dirty="0" smtClean="0"/>
              <a:t>	</a:t>
            </a:r>
          </a:p>
          <a:p>
            <a:pPr marL="457200" lvl="1" indent="0">
              <a:buNone/>
            </a:pPr>
            <a:r>
              <a:rPr lang="en-US" i="1" dirty="0" smtClean="0"/>
              <a:t>	Facility Dispatch Instruction = </a:t>
            </a:r>
          </a:p>
          <a:p>
            <a:pPr marL="457200" lvl="1" indent="0">
              <a:buNone/>
            </a:pPr>
            <a:r>
              <a:rPr lang="en-US" i="1" dirty="0"/>
              <a:t>	</a:t>
            </a:r>
            <a:r>
              <a:rPr lang="en-US" i="1" dirty="0" smtClean="0"/>
              <a:t>	ATRR AGC SetPoint + </a:t>
            </a:r>
          </a:p>
          <a:p>
            <a:pPr marL="457200" lvl="1" indent="0">
              <a:buNone/>
            </a:pPr>
            <a:r>
              <a:rPr lang="en-US" i="1" dirty="0"/>
              <a:t>	</a:t>
            </a:r>
            <a:r>
              <a:rPr lang="en-US" i="1" dirty="0" smtClean="0"/>
              <a:t>	Generator </a:t>
            </a:r>
            <a:r>
              <a:rPr lang="en-US" i="1" dirty="0"/>
              <a:t>Asset Desired Dispatch Point </a:t>
            </a:r>
            <a:r>
              <a:rPr lang="en-US" i="1" dirty="0" smtClean="0"/>
              <a:t>(DDP) − </a:t>
            </a:r>
          </a:p>
          <a:p>
            <a:pPr marL="457200" lvl="1" indent="0">
              <a:buNone/>
            </a:pPr>
            <a:r>
              <a:rPr lang="en-US" i="1" dirty="0"/>
              <a:t>	</a:t>
            </a:r>
            <a:r>
              <a:rPr lang="en-US" i="1" dirty="0" smtClean="0"/>
              <a:t>	DARD DDP</a:t>
            </a:r>
          </a:p>
          <a:p>
            <a:endParaRPr lang="en-US" dirty="0"/>
          </a:p>
        </p:txBody>
      </p:sp>
      <p:pic>
        <p:nvPicPr>
          <p:cNvPr id="11" name="Picture 2" descr="http://moss/my/personal/tmeek/Shared%20Pictures/Battery-Illustra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3399" y="76200"/>
            <a:ext cx="928201" cy="928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307451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Battery Storage Participation Rules</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pPr/>
              <a:t>104</a:t>
            </a:fld>
            <a:endParaRPr lang="en-US" dirty="0"/>
          </a:p>
        </p:txBody>
      </p:sp>
      <p:sp>
        <p:nvSpPr>
          <p:cNvPr id="4" name="Text Placeholder 3"/>
          <p:cNvSpPr>
            <a:spLocks noGrp="1"/>
          </p:cNvSpPr>
          <p:nvPr>
            <p:ph type="body" sz="quarter" idx="13"/>
          </p:nvPr>
        </p:nvSpPr>
        <p:spPr/>
        <p:txBody>
          <a:bodyPr>
            <a:normAutofit/>
          </a:bodyPr>
          <a:lstStyle/>
          <a:p>
            <a:r>
              <a:rPr lang="en-US" dirty="0" smtClean="0"/>
              <a:t>Can self-manage state of charge in the Energy Market</a:t>
            </a:r>
            <a:endParaRPr lang="en-US" dirty="0"/>
          </a:p>
        </p:txBody>
      </p:sp>
      <p:sp>
        <p:nvSpPr>
          <p:cNvPr id="5" name="Content Placeholder 4"/>
          <p:cNvSpPr>
            <a:spLocks noGrp="1"/>
          </p:cNvSpPr>
          <p:nvPr>
            <p:ph sz="quarter" idx="14"/>
          </p:nvPr>
        </p:nvSpPr>
        <p:spPr/>
        <p:txBody>
          <a:bodyPr>
            <a:normAutofit lnSpcReduction="10000"/>
          </a:bodyPr>
          <a:lstStyle/>
          <a:p>
            <a:r>
              <a:rPr lang="en-US" dirty="0" smtClean="0"/>
              <a:t>Participant will be required to telemeter the battery’s Available Energy and Storage to the ISO in real-time </a:t>
            </a:r>
          </a:p>
          <a:p>
            <a:r>
              <a:rPr lang="en-US" dirty="0" smtClean="0"/>
              <a:t>ISO will automatically re-declare the dispatch limits for the Generator Asset and DARD based upon their physical capability: Available Energy, Available Storage telemetry and cleared Regulation Capacity of the ATRR</a:t>
            </a:r>
          </a:p>
          <a:p>
            <a:r>
              <a:rPr lang="en-US" dirty="0"/>
              <a:t>Offers/bids and </a:t>
            </a:r>
            <a:r>
              <a:rPr lang="en-US" dirty="0" smtClean="0"/>
              <a:t>re-declared dispatch limits enable participants </a:t>
            </a:r>
            <a:r>
              <a:rPr lang="en-US" dirty="0"/>
              <a:t>to manage </a:t>
            </a:r>
            <a:r>
              <a:rPr lang="en-US" dirty="0" smtClean="0"/>
              <a:t>their battery’s </a:t>
            </a:r>
            <a:r>
              <a:rPr lang="en-US" dirty="0"/>
              <a:t>state of charge</a:t>
            </a:r>
          </a:p>
          <a:p>
            <a:r>
              <a:rPr lang="en-US" dirty="0" smtClean="0"/>
              <a:t>Generator Asset and DARD will be able to use the Maximum Daily Consumption Limit and Maximum Daily Energy Limit in the </a:t>
            </a:r>
            <a:r>
              <a:rPr lang="en-US" dirty="0"/>
              <a:t>Day-Ahead Energy </a:t>
            </a:r>
            <a:r>
              <a:rPr lang="en-US" dirty="0" smtClean="0"/>
              <a:t>Market</a:t>
            </a:r>
          </a:p>
          <a:p>
            <a:pPr lvl="1"/>
            <a:r>
              <a:rPr lang="en-US" dirty="0" smtClean="0"/>
              <a:t>Generator Asset can use the limited energy limit in Real-Time</a:t>
            </a:r>
            <a:endParaRPr lang="en-US" dirty="0"/>
          </a:p>
        </p:txBody>
      </p:sp>
      <p:pic>
        <p:nvPicPr>
          <p:cNvPr id="7" name="Picture 2" descr="http://moss/my/personal/tmeek/Shared%20Pictures/Battery-Illustra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3399" y="76200"/>
            <a:ext cx="928201" cy="928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537285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Battery </a:t>
            </a:r>
            <a:r>
              <a:rPr lang="en-US" dirty="0" smtClean="0"/>
              <a:t>Storage Participation Rules</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t>105</a:t>
            </a:fld>
            <a:endParaRPr lang="en-US" dirty="0"/>
          </a:p>
        </p:txBody>
      </p:sp>
      <p:sp>
        <p:nvSpPr>
          <p:cNvPr id="4" name="Text Placeholder 3"/>
          <p:cNvSpPr>
            <a:spLocks noGrp="1"/>
          </p:cNvSpPr>
          <p:nvPr>
            <p:ph type="body" sz="quarter" idx="13"/>
          </p:nvPr>
        </p:nvSpPr>
        <p:spPr/>
        <p:txBody>
          <a:bodyPr/>
          <a:lstStyle/>
          <a:p>
            <a:r>
              <a:rPr lang="en-US" dirty="0" smtClean="0"/>
              <a:t>Automates re-declaration of Energy Market dispatch limits </a:t>
            </a:r>
            <a:endParaRPr lang="en-US" dirty="0"/>
          </a:p>
        </p:txBody>
      </p:sp>
      <p:sp>
        <p:nvSpPr>
          <p:cNvPr id="5" name="Content Placeholder 4"/>
          <p:cNvSpPr>
            <a:spLocks noGrp="1"/>
          </p:cNvSpPr>
          <p:nvPr>
            <p:ph sz="quarter" idx="14"/>
          </p:nvPr>
        </p:nvSpPr>
        <p:spPr>
          <a:xfrm>
            <a:off x="457200" y="1524000"/>
            <a:ext cx="8229600" cy="4648200"/>
          </a:xfrm>
        </p:spPr>
        <p:txBody>
          <a:bodyPr>
            <a:normAutofit fontScale="62500" lnSpcReduction="20000"/>
          </a:bodyPr>
          <a:lstStyle/>
          <a:p>
            <a:r>
              <a:rPr lang="en-US" sz="3200" dirty="0" smtClean="0"/>
              <a:t>Maximum dispatch limit for </a:t>
            </a:r>
            <a:r>
              <a:rPr lang="en-US" sz="3200" dirty="0"/>
              <a:t>the Generator </a:t>
            </a:r>
            <a:r>
              <a:rPr lang="en-US" sz="3200" dirty="0" smtClean="0"/>
              <a:t>Asset </a:t>
            </a:r>
            <a:r>
              <a:rPr lang="en-US" sz="3200" dirty="0"/>
              <a:t>is a</a:t>
            </a:r>
            <a:r>
              <a:rPr lang="en-US" sz="3200" dirty="0" smtClean="0"/>
              <a:t>utomatically re-declared to </a:t>
            </a:r>
            <a:r>
              <a:rPr lang="en-US" sz="3200" dirty="0"/>
              <a:t>reflect </a:t>
            </a:r>
            <a:r>
              <a:rPr lang="en-US" sz="3200" dirty="0" smtClean="0"/>
              <a:t>Real-Time High Operating Limit (RTHOL), Regulation Capacity of ATRR and the effective </a:t>
            </a:r>
            <a:r>
              <a:rPr lang="en-US" sz="3200" dirty="0"/>
              <a:t>Economic Max (which is constrained by the Available Energy</a:t>
            </a:r>
            <a:r>
              <a:rPr lang="en-US" sz="3200" dirty="0" smtClean="0"/>
              <a:t>) </a:t>
            </a:r>
          </a:p>
          <a:p>
            <a:pPr marL="0" indent="0">
              <a:buNone/>
            </a:pPr>
            <a:r>
              <a:rPr lang="en-US" sz="3200" dirty="0" smtClean="0"/>
              <a:t> </a:t>
            </a:r>
          </a:p>
          <a:p>
            <a:pPr marL="457200" lvl="1" indent="0">
              <a:buNone/>
            </a:pPr>
            <a:r>
              <a:rPr lang="en-US" sz="3200" dirty="0" smtClean="0">
                <a:solidFill>
                  <a:schemeClr val="tx2">
                    <a:lumMod val="75000"/>
                  </a:schemeClr>
                </a:solidFill>
              </a:rPr>
              <a:t>Maximum </a:t>
            </a:r>
            <a:r>
              <a:rPr lang="en-US" sz="3200" dirty="0">
                <a:solidFill>
                  <a:schemeClr val="tx2">
                    <a:lumMod val="75000"/>
                  </a:schemeClr>
                </a:solidFill>
              </a:rPr>
              <a:t>Dispatch </a:t>
            </a:r>
            <a:r>
              <a:rPr lang="en-US" sz="3200" dirty="0" smtClean="0">
                <a:solidFill>
                  <a:schemeClr val="tx2">
                    <a:lumMod val="75000"/>
                  </a:schemeClr>
                </a:solidFill>
              </a:rPr>
              <a:t>Limit = </a:t>
            </a:r>
          </a:p>
          <a:p>
            <a:pPr marL="457200" lvl="1" indent="0">
              <a:buNone/>
            </a:pPr>
            <a:r>
              <a:rPr lang="en-US" sz="3200" dirty="0" smtClean="0">
                <a:solidFill>
                  <a:schemeClr val="tx2">
                    <a:lumMod val="75000"/>
                  </a:schemeClr>
                </a:solidFill>
              </a:rPr>
              <a:t>	Minimum (RTHOL – Regulation Capacity, </a:t>
            </a:r>
          </a:p>
          <a:p>
            <a:pPr marL="457200" lvl="1" indent="0">
              <a:buNone/>
            </a:pPr>
            <a:r>
              <a:rPr lang="en-US" sz="3200" dirty="0" smtClean="0">
                <a:solidFill>
                  <a:schemeClr val="tx2">
                    <a:lumMod val="75000"/>
                  </a:schemeClr>
                </a:solidFill>
              </a:rPr>
              <a:t>				effective EconomicMax)</a:t>
            </a:r>
            <a:r>
              <a:rPr lang="en-US" sz="3200" baseline="30000" dirty="0" smtClean="0">
                <a:solidFill>
                  <a:schemeClr val="tx2">
                    <a:lumMod val="75000"/>
                  </a:schemeClr>
                </a:solidFill>
              </a:rPr>
              <a:t>1</a:t>
            </a:r>
            <a:endParaRPr lang="en-US" sz="3200" dirty="0">
              <a:solidFill>
                <a:schemeClr val="tx2">
                  <a:lumMod val="75000"/>
                </a:schemeClr>
              </a:solidFill>
            </a:endParaRPr>
          </a:p>
          <a:p>
            <a:pPr marL="457200" lvl="1" indent="0">
              <a:buNone/>
            </a:pPr>
            <a:r>
              <a:rPr lang="en-US" sz="2600" dirty="0" smtClean="0">
                <a:solidFill>
                  <a:schemeClr val="accent6"/>
                </a:solidFill>
              </a:rPr>
              <a:t> </a:t>
            </a:r>
            <a:endParaRPr lang="en-US" sz="2600" dirty="0">
              <a:solidFill>
                <a:schemeClr val="accent6"/>
              </a:solidFill>
            </a:endParaRPr>
          </a:p>
          <a:p>
            <a:r>
              <a:rPr lang="en-US" sz="3200" dirty="0"/>
              <a:t>Maximum dispatch limit for the DARD will </a:t>
            </a:r>
            <a:r>
              <a:rPr lang="en-US" sz="3200" dirty="0" smtClean="0"/>
              <a:t>be automatically re-declared </a:t>
            </a:r>
            <a:r>
              <a:rPr lang="en-US" sz="3200" dirty="0"/>
              <a:t>to reflect </a:t>
            </a:r>
            <a:r>
              <a:rPr lang="en-US" sz="3200" dirty="0" smtClean="0"/>
              <a:t>Maximum </a:t>
            </a:r>
            <a:r>
              <a:rPr lang="en-US" sz="3200" dirty="0"/>
              <a:t>Consumption Limit, </a:t>
            </a:r>
            <a:r>
              <a:rPr lang="en-US" sz="3200" dirty="0" smtClean="0"/>
              <a:t>Regulation Capacity of the ATRR and </a:t>
            </a:r>
            <a:r>
              <a:rPr lang="en-US" sz="3200" dirty="0"/>
              <a:t>energy t</a:t>
            </a:r>
            <a:r>
              <a:rPr lang="en-US" sz="3200" dirty="0" smtClean="0"/>
              <a:t>han can be received for 15 </a:t>
            </a:r>
            <a:r>
              <a:rPr lang="en-US" sz="3200" dirty="0"/>
              <a:t>minutes </a:t>
            </a:r>
            <a:r>
              <a:rPr lang="en-US" sz="3200" dirty="0" smtClean="0"/>
              <a:t>based </a:t>
            </a:r>
            <a:r>
              <a:rPr lang="en-US" sz="3200" dirty="0"/>
              <a:t>upon Available </a:t>
            </a:r>
            <a:r>
              <a:rPr lang="en-US" sz="3200" dirty="0" smtClean="0"/>
              <a:t>Storage</a:t>
            </a:r>
            <a:endParaRPr lang="en-US" sz="3200" dirty="0"/>
          </a:p>
          <a:p>
            <a:pPr marL="457200" lvl="1" indent="0">
              <a:buNone/>
            </a:pPr>
            <a:endParaRPr lang="en-US" sz="2600" dirty="0">
              <a:solidFill>
                <a:schemeClr val="accent6"/>
              </a:solidFill>
            </a:endParaRPr>
          </a:p>
          <a:p>
            <a:pPr marL="457200" lvl="1" indent="0">
              <a:buNone/>
            </a:pPr>
            <a:r>
              <a:rPr lang="en-US" sz="2600" dirty="0" smtClean="0"/>
              <a:t> </a:t>
            </a:r>
            <a:r>
              <a:rPr lang="en-US" sz="3200" dirty="0" smtClean="0">
                <a:solidFill>
                  <a:schemeClr val="accent6">
                    <a:lumMod val="75000"/>
                  </a:schemeClr>
                </a:solidFill>
              </a:rPr>
              <a:t>Maximum </a:t>
            </a:r>
            <a:r>
              <a:rPr lang="en-US" sz="3200" dirty="0">
                <a:solidFill>
                  <a:schemeClr val="accent6">
                    <a:lumMod val="75000"/>
                  </a:schemeClr>
                </a:solidFill>
              </a:rPr>
              <a:t>Dispatch Limit </a:t>
            </a:r>
            <a:r>
              <a:rPr lang="en-US" sz="3200" dirty="0" smtClean="0">
                <a:solidFill>
                  <a:schemeClr val="accent6">
                    <a:lumMod val="75000"/>
                  </a:schemeClr>
                </a:solidFill>
              </a:rPr>
              <a:t>= </a:t>
            </a:r>
          </a:p>
          <a:p>
            <a:pPr marL="457200" lvl="1" indent="0">
              <a:buNone/>
            </a:pPr>
            <a:r>
              <a:rPr lang="en-US" sz="3200" dirty="0" smtClean="0">
                <a:solidFill>
                  <a:schemeClr val="accent6">
                    <a:lumMod val="75000"/>
                  </a:schemeClr>
                </a:solidFill>
              </a:rPr>
              <a:t>	Minimum (Maximum Consumption Limit – Regulation Capacity,</a:t>
            </a:r>
          </a:p>
          <a:p>
            <a:pPr marL="457200" lvl="1" indent="0">
              <a:buNone/>
            </a:pPr>
            <a:r>
              <a:rPr lang="en-US" sz="3200" dirty="0">
                <a:solidFill>
                  <a:schemeClr val="accent6">
                    <a:lumMod val="75000"/>
                  </a:schemeClr>
                </a:solidFill>
              </a:rPr>
              <a:t>			</a:t>
            </a:r>
            <a:r>
              <a:rPr lang="en-US" sz="3200" dirty="0" smtClean="0">
                <a:solidFill>
                  <a:schemeClr val="accent6">
                    <a:lumMod val="75000"/>
                  </a:schemeClr>
                </a:solidFill>
              </a:rPr>
              <a:t>		15 min Available Storage)</a:t>
            </a:r>
            <a:r>
              <a:rPr lang="en-US" sz="3200" baseline="30000" dirty="0" smtClean="0">
                <a:solidFill>
                  <a:schemeClr val="accent6">
                    <a:lumMod val="75000"/>
                  </a:schemeClr>
                </a:solidFill>
              </a:rPr>
              <a:t>2</a:t>
            </a:r>
            <a:endParaRPr lang="en-US" sz="3200" baseline="30000" dirty="0">
              <a:solidFill>
                <a:schemeClr val="accent6">
                  <a:lumMod val="75000"/>
                </a:schemeClr>
              </a:solidFill>
            </a:endParaRPr>
          </a:p>
          <a:p>
            <a:pPr marL="457200" lvl="1" indent="0">
              <a:buNone/>
            </a:pPr>
            <a:r>
              <a:rPr lang="en-US" sz="3200" dirty="0"/>
              <a:t> </a:t>
            </a:r>
          </a:p>
        </p:txBody>
      </p:sp>
      <p:pic>
        <p:nvPicPr>
          <p:cNvPr id="7" name="Picture 2" descr="http://moss/my/personal/tmeek/Shared%20Pictures/Battery-Illustra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3399" y="76200"/>
            <a:ext cx="928201" cy="9282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57200" y="5678269"/>
            <a:ext cx="8070299" cy="646331"/>
          </a:xfrm>
          <a:prstGeom prst="rect">
            <a:avLst/>
          </a:prstGeom>
        </p:spPr>
        <p:txBody>
          <a:bodyPr wrap="square">
            <a:spAutoFit/>
          </a:bodyPr>
          <a:lstStyle/>
          <a:p>
            <a:pPr marL="114300" indent="-114300"/>
            <a:r>
              <a:rPr lang="en-US" sz="1200" baseline="30000" dirty="0">
                <a:solidFill>
                  <a:srgbClr val="000000"/>
                </a:solidFill>
              </a:rPr>
              <a:t>1</a:t>
            </a:r>
            <a:r>
              <a:rPr lang="en-US" sz="1200" dirty="0">
                <a:solidFill>
                  <a:srgbClr val="000000"/>
                </a:solidFill>
              </a:rPr>
              <a:t> </a:t>
            </a:r>
            <a:r>
              <a:rPr lang="en-US" sz="1200" dirty="0" smtClean="0">
                <a:solidFill>
                  <a:srgbClr val="000000"/>
                </a:solidFill>
              </a:rPr>
              <a:t> Assumes </a:t>
            </a:r>
            <a:r>
              <a:rPr lang="en-US" sz="1200" dirty="0">
                <a:solidFill>
                  <a:srgbClr val="000000"/>
                </a:solidFill>
              </a:rPr>
              <a:t>Generator Asset is not Postured, </a:t>
            </a:r>
            <a:r>
              <a:rPr lang="en-US" sz="1200" dirty="0" smtClean="0">
                <a:solidFill>
                  <a:srgbClr val="000000"/>
                </a:solidFill>
              </a:rPr>
              <a:t>self dispatched</a:t>
            </a:r>
            <a:r>
              <a:rPr lang="en-US" sz="1200" dirty="0">
                <a:solidFill>
                  <a:srgbClr val="000000"/>
                </a:solidFill>
              </a:rPr>
              <a:t>, no </a:t>
            </a:r>
            <a:r>
              <a:rPr lang="en-US" sz="1200" dirty="0" smtClean="0">
                <a:solidFill>
                  <a:srgbClr val="000000"/>
                </a:solidFill>
              </a:rPr>
              <a:t>real-time limited energy limits </a:t>
            </a:r>
            <a:r>
              <a:rPr lang="en-US" sz="1200" dirty="0">
                <a:solidFill>
                  <a:srgbClr val="000000"/>
                </a:solidFill>
              </a:rPr>
              <a:t>are set , RTHOL &gt; MW of </a:t>
            </a:r>
            <a:r>
              <a:rPr lang="en-US" sz="1200" dirty="0" smtClean="0">
                <a:solidFill>
                  <a:srgbClr val="000000"/>
                </a:solidFill>
              </a:rPr>
              <a:t>Available </a:t>
            </a:r>
            <a:r>
              <a:rPr lang="en-US" sz="1200" dirty="0">
                <a:solidFill>
                  <a:srgbClr val="000000"/>
                </a:solidFill>
              </a:rPr>
              <a:t>Energy </a:t>
            </a:r>
            <a:r>
              <a:rPr lang="en-US" sz="1200" dirty="0" smtClean="0">
                <a:solidFill>
                  <a:srgbClr val="000000"/>
                </a:solidFill>
              </a:rPr>
              <a:t>for </a:t>
            </a:r>
            <a:r>
              <a:rPr lang="en-US" sz="1200" dirty="0">
                <a:solidFill>
                  <a:srgbClr val="000000"/>
                </a:solidFill>
              </a:rPr>
              <a:t>60 Minutes and DARD is not self-dispatched</a:t>
            </a:r>
          </a:p>
          <a:p>
            <a:pPr marL="114300" indent="-114300"/>
            <a:r>
              <a:rPr lang="en-US" sz="1200" baseline="30000" dirty="0" smtClean="0">
                <a:solidFill>
                  <a:srgbClr val="000000"/>
                </a:solidFill>
              </a:rPr>
              <a:t>2   </a:t>
            </a:r>
            <a:r>
              <a:rPr lang="en-US" sz="1200" dirty="0" smtClean="0">
                <a:solidFill>
                  <a:srgbClr val="000000"/>
                </a:solidFill>
              </a:rPr>
              <a:t>Assumes </a:t>
            </a:r>
            <a:r>
              <a:rPr lang="en-US" sz="1200" dirty="0">
                <a:solidFill>
                  <a:srgbClr val="000000"/>
                </a:solidFill>
              </a:rPr>
              <a:t>that Generator Asset is not </a:t>
            </a:r>
            <a:r>
              <a:rPr lang="en-US" sz="1200" dirty="0" smtClean="0">
                <a:solidFill>
                  <a:srgbClr val="000000"/>
                </a:solidFill>
              </a:rPr>
              <a:t>self dispatched</a:t>
            </a:r>
            <a:endParaRPr lang="en-US" sz="1200" dirty="0">
              <a:solidFill>
                <a:srgbClr val="000000"/>
              </a:solidFill>
            </a:endParaRPr>
          </a:p>
        </p:txBody>
      </p:sp>
    </p:spTree>
    <p:extLst>
      <p:ext uri="{BB962C8B-B14F-4D97-AF65-F5344CB8AC3E}">
        <p14:creationId xmlns:p14="http://schemas.microsoft.com/office/powerpoint/2010/main" val="1470661028"/>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Battery Storage Participation Rules</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pPr/>
              <a:t>106</a:t>
            </a:fld>
            <a:endParaRPr lang="en-US" dirty="0"/>
          </a:p>
        </p:txBody>
      </p:sp>
      <p:sp>
        <p:nvSpPr>
          <p:cNvPr id="4" name="Text Placeholder 3"/>
          <p:cNvSpPr>
            <a:spLocks noGrp="1"/>
          </p:cNvSpPr>
          <p:nvPr>
            <p:ph type="body" sz="quarter" idx="13"/>
          </p:nvPr>
        </p:nvSpPr>
        <p:spPr/>
        <p:txBody>
          <a:bodyPr>
            <a:normAutofit fontScale="92500"/>
          </a:bodyPr>
          <a:lstStyle/>
          <a:p>
            <a:r>
              <a:rPr lang="en-US" dirty="0" smtClean="0"/>
              <a:t>Example: Simultaneous </a:t>
            </a:r>
            <a:r>
              <a:rPr lang="en-US" dirty="0"/>
              <a:t>Regulation </a:t>
            </a:r>
            <a:r>
              <a:rPr lang="en-US" dirty="0" smtClean="0"/>
              <a:t>&amp; Energy </a:t>
            </a:r>
            <a:r>
              <a:rPr lang="en-US" dirty="0"/>
              <a:t>Market Participation</a:t>
            </a:r>
          </a:p>
          <a:p>
            <a:endParaRPr lang="en-US" dirty="0"/>
          </a:p>
        </p:txBody>
      </p:sp>
      <p:sp>
        <p:nvSpPr>
          <p:cNvPr id="5" name="Content Placeholder 4"/>
          <p:cNvSpPr>
            <a:spLocks noGrp="1"/>
          </p:cNvSpPr>
          <p:nvPr>
            <p:ph sz="quarter" idx="14"/>
          </p:nvPr>
        </p:nvSpPr>
        <p:spPr/>
        <p:txBody>
          <a:bodyPr>
            <a:normAutofit/>
          </a:bodyPr>
          <a:lstStyle/>
          <a:p>
            <a:r>
              <a:rPr lang="en-US" dirty="0" smtClean="0"/>
              <a:t>Assume the following battery storage facility wants to participate in the Regulation and Real-Time Energy Market</a:t>
            </a:r>
          </a:p>
          <a:p>
            <a:pPr lvl="1"/>
            <a:r>
              <a:rPr lang="en-US" dirty="0" smtClean="0"/>
              <a:t>Available Storage and Available </a:t>
            </a:r>
            <a:r>
              <a:rPr lang="en-US" dirty="0"/>
              <a:t>E</a:t>
            </a:r>
            <a:r>
              <a:rPr lang="en-US" dirty="0" smtClean="0"/>
              <a:t>nergy are not constraining</a:t>
            </a:r>
          </a:p>
          <a:p>
            <a:pPr lvl="1">
              <a:tabLst>
                <a:tab pos="4857750" algn="l"/>
              </a:tabLst>
            </a:pPr>
            <a:r>
              <a:rPr lang="en-US" dirty="0" smtClean="0"/>
              <a:t>Real-Time High Operating Limit: 		10MW</a:t>
            </a:r>
          </a:p>
          <a:p>
            <a:pPr lvl="1">
              <a:tabLst>
                <a:tab pos="4857750" algn="l"/>
              </a:tabLst>
            </a:pPr>
            <a:r>
              <a:rPr lang="en-US" dirty="0" smtClean="0"/>
              <a:t>Cleared Regulation </a:t>
            </a:r>
            <a:r>
              <a:rPr lang="en-US" dirty="0"/>
              <a:t>C</a:t>
            </a:r>
            <a:r>
              <a:rPr lang="en-US" dirty="0" smtClean="0"/>
              <a:t>apacity: 	  	6MW</a:t>
            </a:r>
          </a:p>
          <a:p>
            <a:pPr lvl="1">
              <a:tabLst>
                <a:tab pos="4857750" algn="l"/>
              </a:tabLst>
            </a:pPr>
            <a:r>
              <a:rPr lang="en-US" dirty="0" smtClean="0"/>
              <a:t>Maximum Dispatch Limit Generator Asset   	4MW = (10MW – 6MW)</a:t>
            </a:r>
          </a:p>
          <a:p>
            <a:pPr lvl="1">
              <a:tabLst>
                <a:tab pos="4857750" algn="l"/>
              </a:tabLst>
            </a:pPr>
            <a:r>
              <a:rPr lang="en-US" dirty="0" smtClean="0"/>
              <a:t>Maximum Dispatch Limit DARD 	  	4MW = (10MW </a:t>
            </a:r>
            <a:r>
              <a:rPr lang="en-US" dirty="0"/>
              <a:t>– </a:t>
            </a:r>
            <a:r>
              <a:rPr lang="en-US" dirty="0" smtClean="0"/>
              <a:t>6MW)</a:t>
            </a:r>
            <a:endParaRPr lang="en-US" dirty="0"/>
          </a:p>
          <a:p>
            <a:pPr lvl="1">
              <a:tabLst>
                <a:tab pos="4857750" algn="l"/>
              </a:tabLst>
            </a:pPr>
            <a:r>
              <a:rPr lang="en-US" dirty="0" smtClean="0"/>
              <a:t>DARD DDP (based upon price): 	  	3MW</a:t>
            </a:r>
          </a:p>
          <a:p>
            <a:pPr lvl="1">
              <a:tabLst>
                <a:tab pos="4857750" algn="l"/>
              </a:tabLst>
            </a:pPr>
            <a:r>
              <a:rPr lang="en-US" dirty="0" smtClean="0"/>
              <a:t>Generator Asset DDP (based upon price):	0MW</a:t>
            </a:r>
          </a:p>
          <a:p>
            <a:r>
              <a:rPr lang="en-US" dirty="0" smtClean="0"/>
              <a:t>The facility will get a single dispatch instruction to regulate between 3 MW and -9 MW around a midpoint of -3 MW</a:t>
            </a:r>
          </a:p>
          <a:p>
            <a:pPr lvl="2"/>
            <a:r>
              <a:rPr lang="en-US" dirty="0" smtClean="0"/>
              <a:t>Dispatch Instruction = ATTR AGC SetPoint + Generator DDP – DARD DDP</a:t>
            </a:r>
          </a:p>
          <a:p>
            <a:pPr lvl="2"/>
            <a:r>
              <a:rPr lang="en-US" dirty="0" smtClean="0"/>
              <a:t>Dispatch instruction = ATTR AGC SetPoint + 0 MW -3 MW</a:t>
            </a:r>
          </a:p>
          <a:p>
            <a:pPr marL="914400" lvl="2" indent="0">
              <a:buNone/>
            </a:pPr>
            <a:endParaRPr lang="en-US" dirty="0" smtClean="0"/>
          </a:p>
        </p:txBody>
      </p:sp>
      <p:pic>
        <p:nvPicPr>
          <p:cNvPr id="10" name="Picture 2" descr="http://moss/my/personal/tmeek/Shared%20Pictures/Battery-Illustra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3399" y="76200"/>
            <a:ext cx="928201" cy="928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6183776"/>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smtClean="0"/>
              <a:t>Battery Storage Participation Rules</a:t>
            </a:r>
            <a:endParaRPr lang="en-US" dirty="0"/>
          </a:p>
        </p:txBody>
      </p:sp>
      <p:sp>
        <p:nvSpPr>
          <p:cNvPr id="4" name="Slide Number Placeholder 3"/>
          <p:cNvSpPr>
            <a:spLocks noGrp="1"/>
          </p:cNvSpPr>
          <p:nvPr>
            <p:ph type="sldNum" sz="quarter" idx="12"/>
          </p:nvPr>
        </p:nvSpPr>
        <p:spPr/>
        <p:txBody>
          <a:bodyPr/>
          <a:lstStyle/>
          <a:p>
            <a:fld id="{10C7F894-2A36-495D-AB7C-1055F7AC0F9D}" type="slidenum">
              <a:rPr lang="en-US" smtClean="0"/>
              <a:pPr/>
              <a:t>107</a:t>
            </a:fld>
            <a:endParaRPr lang="en-US" dirty="0"/>
          </a:p>
        </p:txBody>
      </p:sp>
      <p:sp>
        <p:nvSpPr>
          <p:cNvPr id="9" name="Text Placeholder 8"/>
          <p:cNvSpPr>
            <a:spLocks noGrp="1"/>
          </p:cNvSpPr>
          <p:nvPr>
            <p:ph type="body" sz="quarter" idx="13"/>
          </p:nvPr>
        </p:nvSpPr>
        <p:spPr/>
        <p:txBody>
          <a:bodyPr>
            <a:normAutofit fontScale="85000" lnSpcReduction="10000"/>
          </a:bodyPr>
          <a:lstStyle/>
          <a:p>
            <a:r>
              <a:rPr lang="en-US" dirty="0" smtClean="0"/>
              <a:t>Example: Dispatch limits when Available Energy/Storage is constraining</a:t>
            </a:r>
            <a:endParaRPr lang="en-US" sz="2000" b="0" dirty="0"/>
          </a:p>
        </p:txBody>
      </p:sp>
      <p:graphicFrame>
        <p:nvGraphicFramePr>
          <p:cNvPr id="11" name="Content Placeholder 6"/>
          <p:cNvGraphicFramePr>
            <a:graphicFrameLocks noGrp="1"/>
          </p:cNvGraphicFramePr>
          <p:nvPr>
            <p:ph sz="quarter" idx="14"/>
            <p:extLst>
              <p:ext uri="{D42A27DB-BD31-4B8C-83A1-F6EECF244321}">
                <p14:modId xmlns:p14="http://schemas.microsoft.com/office/powerpoint/2010/main" val="801395111"/>
              </p:ext>
            </p:extLst>
          </p:nvPr>
        </p:nvGraphicFramePr>
        <p:xfrm>
          <a:off x="457200" y="2194560"/>
          <a:ext cx="8001000" cy="4023360"/>
        </p:xfrm>
        <a:graphic>
          <a:graphicData uri="http://schemas.openxmlformats.org/drawingml/2006/table">
            <a:tbl>
              <a:tblPr firstRow="1" bandRow="1">
                <a:tableStyleId>{5C22544A-7EE6-4342-B048-85BDC9FD1C3A}</a:tableStyleId>
              </a:tblPr>
              <a:tblGrid>
                <a:gridCol w="1191063"/>
                <a:gridCol w="1158380"/>
                <a:gridCol w="2331780"/>
                <a:gridCol w="1158380"/>
                <a:gridCol w="2161397"/>
              </a:tblGrid>
              <a:tr h="609600">
                <a:tc>
                  <a:txBody>
                    <a:bodyPr/>
                    <a:lstStyle/>
                    <a:p>
                      <a:pPr algn="ctr"/>
                      <a:r>
                        <a:rPr lang="en-US" sz="1600" dirty="0" smtClean="0"/>
                        <a:t>State Of Charge</a:t>
                      </a:r>
                      <a:endParaRPr lang="en-US" sz="1600" b="1" dirty="0"/>
                    </a:p>
                  </a:txBody>
                  <a:tcPr marL="116201" marR="116201" anchor="ctr"/>
                </a:tc>
                <a:tc>
                  <a:txBody>
                    <a:bodyPr/>
                    <a:lstStyle/>
                    <a:p>
                      <a:pPr algn="ctr"/>
                      <a:r>
                        <a:rPr lang="en-US" sz="1600" baseline="0" dirty="0" smtClean="0"/>
                        <a:t>Available </a:t>
                      </a:r>
                      <a:br>
                        <a:rPr lang="en-US" sz="1600" baseline="0" dirty="0" smtClean="0"/>
                      </a:br>
                      <a:r>
                        <a:rPr lang="en-US" sz="1600" baseline="0" dirty="0" smtClean="0"/>
                        <a:t>Storage </a:t>
                      </a:r>
                    </a:p>
                    <a:p>
                      <a:pPr algn="ctr"/>
                      <a:r>
                        <a:rPr lang="en-US" sz="1600" baseline="0" dirty="0" smtClean="0"/>
                        <a:t>(MWh)</a:t>
                      </a:r>
                      <a:endParaRPr lang="en-US" sz="1600" b="1" dirty="0"/>
                    </a:p>
                  </a:txBody>
                  <a:tcPr marL="116201" marR="116201" anchor="ctr"/>
                </a:tc>
                <a:tc>
                  <a:txBody>
                    <a:bodyPr/>
                    <a:lstStyle/>
                    <a:p>
                      <a:pPr algn="ctr"/>
                      <a:r>
                        <a:rPr lang="en-US" sz="1600" dirty="0" smtClean="0"/>
                        <a:t>Maximum</a:t>
                      </a:r>
                      <a:r>
                        <a:rPr lang="en-US" sz="1600" baseline="0" dirty="0" smtClean="0"/>
                        <a:t> </a:t>
                      </a:r>
                      <a:r>
                        <a:rPr lang="en-US" sz="1600" dirty="0" smtClean="0"/>
                        <a:t>Consumption</a:t>
                      </a:r>
                      <a:r>
                        <a:rPr lang="en-US" sz="1600" baseline="0" dirty="0" smtClean="0"/>
                        <a:t> </a:t>
                      </a:r>
                      <a:br>
                        <a:rPr lang="en-US" sz="1600" baseline="0" dirty="0" smtClean="0"/>
                      </a:br>
                      <a:r>
                        <a:rPr lang="en-US" sz="1600" baseline="0" dirty="0" smtClean="0"/>
                        <a:t>Limit (MW)</a:t>
                      </a:r>
                    </a:p>
                    <a:p>
                      <a:pPr algn="ctr"/>
                      <a:r>
                        <a:rPr lang="en-US" sz="1600" baseline="0" dirty="0" smtClean="0"/>
                        <a:t>(15 minute duration)</a:t>
                      </a:r>
                      <a:endParaRPr lang="en-US" sz="1600" b="1" dirty="0"/>
                    </a:p>
                  </a:txBody>
                  <a:tcPr marL="116201" marR="116201" anchor="ctr"/>
                </a:tc>
                <a:tc>
                  <a:txBody>
                    <a:bodyPr/>
                    <a:lstStyle/>
                    <a:p>
                      <a:pPr algn="ctr"/>
                      <a:r>
                        <a:rPr lang="en-US" sz="1600" dirty="0" smtClean="0"/>
                        <a:t>Available</a:t>
                      </a:r>
                      <a:r>
                        <a:rPr lang="en-US" sz="1600" baseline="0" dirty="0" smtClean="0"/>
                        <a:t> </a:t>
                      </a:r>
                      <a:br>
                        <a:rPr lang="en-US" sz="1600" baseline="0" dirty="0" smtClean="0"/>
                      </a:br>
                      <a:r>
                        <a:rPr lang="en-US" sz="1600" baseline="0" dirty="0" smtClean="0"/>
                        <a:t>Energy</a:t>
                      </a:r>
                    </a:p>
                    <a:p>
                      <a:pPr algn="ctr"/>
                      <a:r>
                        <a:rPr lang="en-US" sz="1600" baseline="0" dirty="0" smtClean="0"/>
                        <a:t>(MWh)</a:t>
                      </a:r>
                      <a:endParaRPr lang="en-US" sz="1600" b="1" dirty="0" smtClean="0"/>
                    </a:p>
                  </a:txBody>
                  <a:tcPr marL="116201" marR="116201" anchor="ctr"/>
                </a:tc>
                <a:tc>
                  <a:txBody>
                    <a:bodyPr/>
                    <a:lstStyle/>
                    <a:p>
                      <a:pPr algn="ctr"/>
                      <a:r>
                        <a:rPr lang="en-US" sz="1600" dirty="0" smtClean="0"/>
                        <a:t>Economic</a:t>
                      </a:r>
                      <a:r>
                        <a:rPr lang="en-US" sz="1600" baseline="0" dirty="0" smtClean="0"/>
                        <a:t> Maximum Limit (MW)</a:t>
                      </a:r>
                    </a:p>
                    <a:p>
                      <a:pPr algn="ctr"/>
                      <a:r>
                        <a:rPr lang="en-US" sz="1600" baseline="0" dirty="0" smtClean="0"/>
                        <a:t>(1 hour duration)</a:t>
                      </a:r>
                      <a:endParaRPr lang="en-US" sz="1600" b="1" dirty="0"/>
                    </a:p>
                  </a:txBody>
                  <a:tcPr marL="116201" marR="116201" anchor="ctr"/>
                </a:tc>
              </a:tr>
              <a:tr h="307452">
                <a:tc>
                  <a:txBody>
                    <a:bodyPr/>
                    <a:lstStyle/>
                    <a:p>
                      <a:r>
                        <a:rPr lang="en-US" sz="2400" dirty="0" smtClean="0">
                          <a:solidFill>
                            <a:srgbClr val="00B050"/>
                          </a:solidFill>
                        </a:rPr>
                        <a:t>100%</a:t>
                      </a:r>
                      <a:endParaRPr lang="en-US" sz="2400" dirty="0">
                        <a:solidFill>
                          <a:srgbClr val="00B050"/>
                        </a:solidFill>
                      </a:endParaRPr>
                    </a:p>
                  </a:txBody>
                  <a:tcPr marL="116201" marR="116201"/>
                </a:tc>
                <a:tc>
                  <a:txBody>
                    <a:bodyPr/>
                    <a:lstStyle/>
                    <a:p>
                      <a:pPr algn="ctr"/>
                      <a:r>
                        <a:rPr lang="en-US" sz="2400" dirty="0" smtClean="0"/>
                        <a:t>0</a:t>
                      </a:r>
                      <a:endParaRPr lang="en-US" sz="2400" dirty="0"/>
                    </a:p>
                  </a:txBody>
                  <a:tcPr marL="116201" marR="116201"/>
                </a:tc>
                <a:tc>
                  <a:txBody>
                    <a:bodyPr/>
                    <a:lstStyle/>
                    <a:p>
                      <a:pPr algn="ctr"/>
                      <a:r>
                        <a:rPr lang="en-US" sz="2400" dirty="0" smtClean="0"/>
                        <a:t>0</a:t>
                      </a:r>
                      <a:endParaRPr lang="en-US" sz="2400" dirty="0"/>
                    </a:p>
                  </a:txBody>
                  <a:tcPr marL="116201" marR="116201"/>
                </a:tc>
                <a:tc>
                  <a:txBody>
                    <a:bodyPr/>
                    <a:lstStyle/>
                    <a:p>
                      <a:pPr algn="ctr"/>
                      <a:r>
                        <a:rPr lang="en-US" sz="2400" dirty="0" smtClean="0"/>
                        <a:t>10</a:t>
                      </a:r>
                      <a:endParaRPr lang="en-US" sz="2400" dirty="0"/>
                    </a:p>
                  </a:txBody>
                  <a:tcPr marL="116201" marR="116201"/>
                </a:tc>
                <a:tc>
                  <a:txBody>
                    <a:bodyPr/>
                    <a:lstStyle/>
                    <a:p>
                      <a:pPr algn="ctr"/>
                      <a:r>
                        <a:rPr lang="en-US" sz="2400" dirty="0" smtClean="0"/>
                        <a:t>10</a:t>
                      </a:r>
                      <a:endParaRPr lang="en-US" sz="2400" dirty="0"/>
                    </a:p>
                  </a:txBody>
                  <a:tcPr marL="116201" marR="116201"/>
                </a:tc>
              </a:tr>
              <a:tr h="307452">
                <a:tc>
                  <a:txBody>
                    <a:bodyPr/>
                    <a:lstStyle/>
                    <a:p>
                      <a:r>
                        <a:rPr lang="en-US" sz="2400" dirty="0" smtClean="0"/>
                        <a:t>90%</a:t>
                      </a:r>
                      <a:endParaRPr lang="en-US" sz="2400" dirty="0"/>
                    </a:p>
                  </a:txBody>
                  <a:tcPr marL="116201" marR="116201"/>
                </a:tc>
                <a:tc>
                  <a:txBody>
                    <a:bodyPr/>
                    <a:lstStyle/>
                    <a:p>
                      <a:pPr algn="ctr"/>
                      <a:r>
                        <a:rPr lang="en-US" sz="2400" dirty="0" smtClean="0"/>
                        <a:t>1</a:t>
                      </a:r>
                      <a:endParaRPr lang="en-US" sz="2400" dirty="0"/>
                    </a:p>
                  </a:txBody>
                  <a:tcPr marL="116201" marR="116201"/>
                </a:tc>
                <a:tc>
                  <a:txBody>
                    <a:bodyPr/>
                    <a:lstStyle/>
                    <a:p>
                      <a:pPr algn="ctr"/>
                      <a:r>
                        <a:rPr lang="en-US" sz="2400" dirty="0" smtClean="0"/>
                        <a:t>4</a:t>
                      </a:r>
                      <a:endParaRPr lang="en-US" sz="2400" dirty="0"/>
                    </a:p>
                  </a:txBody>
                  <a:tcPr marL="116201" marR="116201"/>
                </a:tc>
                <a:tc>
                  <a:txBody>
                    <a:bodyPr/>
                    <a:lstStyle/>
                    <a:p>
                      <a:pPr algn="ctr"/>
                      <a:r>
                        <a:rPr lang="en-US" sz="2400" dirty="0" smtClean="0"/>
                        <a:t>9</a:t>
                      </a:r>
                      <a:endParaRPr lang="en-US" sz="2400" dirty="0"/>
                    </a:p>
                  </a:txBody>
                  <a:tcPr marL="116201" marR="116201"/>
                </a:tc>
                <a:tc>
                  <a:txBody>
                    <a:bodyPr/>
                    <a:lstStyle/>
                    <a:p>
                      <a:pPr algn="ctr"/>
                      <a:r>
                        <a:rPr lang="en-US" sz="2400" dirty="0" smtClean="0"/>
                        <a:t>9</a:t>
                      </a:r>
                      <a:endParaRPr lang="en-US" sz="2400" dirty="0"/>
                    </a:p>
                  </a:txBody>
                  <a:tcPr marL="116201" marR="116201"/>
                </a:tc>
              </a:tr>
              <a:tr h="289560">
                <a:tc>
                  <a:txBody>
                    <a:bodyPr/>
                    <a:lstStyle/>
                    <a:p>
                      <a:r>
                        <a:rPr lang="en-US" sz="2400" dirty="0" smtClean="0"/>
                        <a:t>80%</a:t>
                      </a:r>
                      <a:endParaRPr lang="en-US" sz="2400" dirty="0"/>
                    </a:p>
                  </a:txBody>
                  <a:tcPr marL="116201" marR="116201"/>
                </a:tc>
                <a:tc>
                  <a:txBody>
                    <a:bodyPr/>
                    <a:lstStyle/>
                    <a:p>
                      <a:pPr algn="ctr"/>
                      <a:r>
                        <a:rPr lang="en-US" sz="2400" dirty="0" smtClean="0"/>
                        <a:t>2</a:t>
                      </a:r>
                      <a:endParaRPr lang="en-US" sz="2400" dirty="0"/>
                    </a:p>
                  </a:txBody>
                  <a:tcPr marL="116201" marR="116201"/>
                </a:tc>
                <a:tc>
                  <a:txBody>
                    <a:bodyPr/>
                    <a:lstStyle/>
                    <a:p>
                      <a:pPr algn="ctr"/>
                      <a:r>
                        <a:rPr lang="en-US" sz="2400" dirty="0" smtClean="0"/>
                        <a:t>8</a:t>
                      </a:r>
                      <a:endParaRPr lang="en-US" sz="2400" dirty="0"/>
                    </a:p>
                  </a:txBody>
                  <a:tcPr marL="116201" marR="116201"/>
                </a:tc>
                <a:tc>
                  <a:txBody>
                    <a:bodyPr/>
                    <a:lstStyle/>
                    <a:p>
                      <a:pPr algn="ctr"/>
                      <a:r>
                        <a:rPr lang="en-US" sz="2400" dirty="0" smtClean="0"/>
                        <a:t>8</a:t>
                      </a:r>
                      <a:endParaRPr lang="en-US" sz="2400" dirty="0"/>
                    </a:p>
                  </a:txBody>
                  <a:tcPr marL="116201" marR="116201"/>
                </a:tc>
                <a:tc>
                  <a:txBody>
                    <a:bodyPr/>
                    <a:lstStyle/>
                    <a:p>
                      <a:pPr algn="ctr"/>
                      <a:r>
                        <a:rPr lang="en-US" sz="2400" dirty="0" smtClean="0"/>
                        <a:t>8</a:t>
                      </a:r>
                      <a:endParaRPr lang="en-US" sz="2400" dirty="0"/>
                    </a:p>
                  </a:txBody>
                  <a:tcPr marL="116201" marR="116201"/>
                </a:tc>
              </a:tr>
              <a:tr h="307452">
                <a:tc>
                  <a:txBody>
                    <a:bodyPr/>
                    <a:lstStyle/>
                    <a:p>
                      <a:r>
                        <a:rPr lang="en-US" sz="2400" dirty="0" smtClean="0"/>
                        <a:t>50%</a:t>
                      </a:r>
                      <a:endParaRPr lang="en-US" sz="2400" dirty="0"/>
                    </a:p>
                  </a:txBody>
                  <a:tcPr marL="116201" marR="116201"/>
                </a:tc>
                <a:tc>
                  <a:txBody>
                    <a:bodyPr/>
                    <a:lstStyle/>
                    <a:p>
                      <a:pPr algn="ctr"/>
                      <a:r>
                        <a:rPr lang="en-US" sz="2400" dirty="0" smtClean="0"/>
                        <a:t>5</a:t>
                      </a:r>
                      <a:endParaRPr lang="en-US" sz="2400" dirty="0"/>
                    </a:p>
                  </a:txBody>
                  <a:tcPr marL="116201" marR="116201"/>
                </a:tc>
                <a:tc>
                  <a:txBody>
                    <a:bodyPr/>
                    <a:lstStyle/>
                    <a:p>
                      <a:pPr algn="ctr"/>
                      <a:r>
                        <a:rPr lang="en-US" sz="2400" dirty="0" smtClean="0"/>
                        <a:t>10</a:t>
                      </a:r>
                      <a:endParaRPr lang="en-US" sz="2400" dirty="0"/>
                    </a:p>
                  </a:txBody>
                  <a:tcPr marL="116201" marR="116201"/>
                </a:tc>
                <a:tc>
                  <a:txBody>
                    <a:bodyPr/>
                    <a:lstStyle/>
                    <a:p>
                      <a:pPr algn="ctr"/>
                      <a:r>
                        <a:rPr lang="en-US" sz="2400" dirty="0" smtClean="0"/>
                        <a:t>5</a:t>
                      </a:r>
                      <a:endParaRPr lang="en-US" sz="2400" dirty="0"/>
                    </a:p>
                  </a:txBody>
                  <a:tcPr marL="116201" marR="116201"/>
                </a:tc>
                <a:tc>
                  <a:txBody>
                    <a:bodyPr/>
                    <a:lstStyle/>
                    <a:p>
                      <a:pPr algn="ctr"/>
                      <a:r>
                        <a:rPr lang="en-US" sz="2400" dirty="0" smtClean="0"/>
                        <a:t>5</a:t>
                      </a:r>
                      <a:endParaRPr lang="en-US" sz="2400" dirty="0"/>
                    </a:p>
                  </a:txBody>
                  <a:tcPr marL="116201" marR="116201"/>
                </a:tc>
              </a:tr>
              <a:tr h="307452">
                <a:tc>
                  <a:txBody>
                    <a:bodyPr/>
                    <a:lstStyle/>
                    <a:p>
                      <a:r>
                        <a:rPr lang="en-US" sz="2400" dirty="0" smtClean="0"/>
                        <a:t>20%</a:t>
                      </a:r>
                      <a:endParaRPr lang="en-US" sz="2400" dirty="0"/>
                    </a:p>
                  </a:txBody>
                  <a:tcPr marL="116201" marR="116201"/>
                </a:tc>
                <a:tc>
                  <a:txBody>
                    <a:bodyPr/>
                    <a:lstStyle/>
                    <a:p>
                      <a:pPr algn="ctr"/>
                      <a:r>
                        <a:rPr lang="en-US" sz="2400" dirty="0" smtClean="0"/>
                        <a:t>8</a:t>
                      </a:r>
                      <a:endParaRPr lang="en-US" sz="2400" dirty="0"/>
                    </a:p>
                  </a:txBody>
                  <a:tcPr marL="116201" marR="116201"/>
                </a:tc>
                <a:tc>
                  <a:txBody>
                    <a:bodyPr/>
                    <a:lstStyle/>
                    <a:p>
                      <a:pPr algn="ctr"/>
                      <a:r>
                        <a:rPr lang="en-US" sz="2400" dirty="0" smtClean="0"/>
                        <a:t>10</a:t>
                      </a:r>
                      <a:endParaRPr lang="en-US" sz="2400" dirty="0"/>
                    </a:p>
                  </a:txBody>
                  <a:tcPr marL="116201" marR="116201"/>
                </a:tc>
                <a:tc>
                  <a:txBody>
                    <a:bodyPr/>
                    <a:lstStyle/>
                    <a:p>
                      <a:pPr algn="ctr"/>
                      <a:r>
                        <a:rPr lang="en-US" sz="2400" dirty="0" smtClean="0"/>
                        <a:t>2</a:t>
                      </a:r>
                      <a:endParaRPr lang="en-US" sz="2400" dirty="0"/>
                    </a:p>
                  </a:txBody>
                  <a:tcPr marL="116201" marR="116201"/>
                </a:tc>
                <a:tc>
                  <a:txBody>
                    <a:bodyPr/>
                    <a:lstStyle/>
                    <a:p>
                      <a:pPr algn="ctr"/>
                      <a:r>
                        <a:rPr lang="en-US" sz="2400" dirty="0" smtClean="0"/>
                        <a:t>2</a:t>
                      </a:r>
                      <a:endParaRPr lang="en-US" sz="2400" dirty="0"/>
                    </a:p>
                  </a:txBody>
                  <a:tcPr marL="116201" marR="116201"/>
                </a:tc>
              </a:tr>
              <a:tr h="307452">
                <a:tc>
                  <a:txBody>
                    <a:bodyPr/>
                    <a:lstStyle/>
                    <a:p>
                      <a:r>
                        <a:rPr lang="en-US" sz="2400" dirty="0" smtClean="0"/>
                        <a:t>10%</a:t>
                      </a:r>
                      <a:endParaRPr lang="en-US" sz="2400" dirty="0"/>
                    </a:p>
                  </a:txBody>
                  <a:tcPr marL="116201" marR="116201"/>
                </a:tc>
                <a:tc>
                  <a:txBody>
                    <a:bodyPr/>
                    <a:lstStyle/>
                    <a:p>
                      <a:pPr algn="ctr"/>
                      <a:r>
                        <a:rPr lang="en-US" sz="2400" dirty="0" smtClean="0"/>
                        <a:t>9</a:t>
                      </a:r>
                      <a:endParaRPr lang="en-US" sz="2400" dirty="0"/>
                    </a:p>
                  </a:txBody>
                  <a:tcPr marL="116201" marR="116201"/>
                </a:tc>
                <a:tc>
                  <a:txBody>
                    <a:bodyPr/>
                    <a:lstStyle/>
                    <a:p>
                      <a:pPr algn="ctr"/>
                      <a:r>
                        <a:rPr lang="en-US" sz="2400" dirty="0" smtClean="0"/>
                        <a:t>10</a:t>
                      </a:r>
                      <a:endParaRPr lang="en-US" sz="2400" dirty="0"/>
                    </a:p>
                  </a:txBody>
                  <a:tcPr marL="116201" marR="116201"/>
                </a:tc>
                <a:tc>
                  <a:txBody>
                    <a:bodyPr/>
                    <a:lstStyle/>
                    <a:p>
                      <a:pPr algn="ctr"/>
                      <a:r>
                        <a:rPr lang="en-US" sz="2400" dirty="0" smtClean="0"/>
                        <a:t>1</a:t>
                      </a:r>
                      <a:endParaRPr lang="en-US" sz="2400" dirty="0"/>
                    </a:p>
                  </a:txBody>
                  <a:tcPr marL="116201" marR="116201"/>
                </a:tc>
                <a:tc>
                  <a:txBody>
                    <a:bodyPr/>
                    <a:lstStyle/>
                    <a:p>
                      <a:pPr algn="ctr"/>
                      <a:r>
                        <a:rPr lang="en-US" sz="2400" dirty="0" smtClean="0"/>
                        <a:t>1</a:t>
                      </a:r>
                      <a:endParaRPr lang="en-US" sz="2400" dirty="0"/>
                    </a:p>
                  </a:txBody>
                  <a:tcPr marL="116201" marR="116201"/>
                </a:tc>
              </a:tr>
              <a:tr h="303240">
                <a:tc>
                  <a:txBody>
                    <a:bodyPr/>
                    <a:lstStyle/>
                    <a:p>
                      <a:r>
                        <a:rPr lang="en-US" sz="2400" dirty="0" smtClean="0">
                          <a:solidFill>
                            <a:schemeClr val="accent6"/>
                          </a:solidFill>
                        </a:rPr>
                        <a:t>0% </a:t>
                      </a:r>
                      <a:endParaRPr lang="en-US" sz="2400" dirty="0">
                        <a:solidFill>
                          <a:schemeClr val="accent6"/>
                        </a:solidFill>
                      </a:endParaRPr>
                    </a:p>
                  </a:txBody>
                  <a:tcPr marL="116201" marR="116201"/>
                </a:tc>
                <a:tc>
                  <a:txBody>
                    <a:bodyPr/>
                    <a:lstStyle/>
                    <a:p>
                      <a:pPr algn="ctr"/>
                      <a:r>
                        <a:rPr lang="en-US" sz="2400" dirty="0" smtClean="0"/>
                        <a:t>10</a:t>
                      </a:r>
                      <a:endParaRPr lang="en-US" sz="2400" dirty="0"/>
                    </a:p>
                  </a:txBody>
                  <a:tcPr marL="116201" marR="116201"/>
                </a:tc>
                <a:tc>
                  <a:txBody>
                    <a:bodyPr/>
                    <a:lstStyle/>
                    <a:p>
                      <a:pPr algn="ctr"/>
                      <a:r>
                        <a:rPr lang="en-US" sz="2400" dirty="0" smtClean="0"/>
                        <a:t>10</a:t>
                      </a:r>
                      <a:endParaRPr lang="en-US" sz="2400" dirty="0"/>
                    </a:p>
                  </a:txBody>
                  <a:tcPr marL="116201" marR="116201"/>
                </a:tc>
                <a:tc>
                  <a:txBody>
                    <a:bodyPr/>
                    <a:lstStyle/>
                    <a:p>
                      <a:pPr algn="ctr"/>
                      <a:r>
                        <a:rPr lang="en-US" sz="2400" dirty="0" smtClean="0"/>
                        <a:t>0</a:t>
                      </a:r>
                      <a:endParaRPr lang="en-US" sz="2400" dirty="0"/>
                    </a:p>
                  </a:txBody>
                  <a:tcPr marL="116201" marR="116201"/>
                </a:tc>
                <a:tc>
                  <a:txBody>
                    <a:bodyPr/>
                    <a:lstStyle/>
                    <a:p>
                      <a:pPr algn="ctr"/>
                      <a:r>
                        <a:rPr lang="en-US" sz="2400" dirty="0" smtClean="0"/>
                        <a:t>0</a:t>
                      </a:r>
                      <a:endParaRPr lang="en-US" sz="2400" dirty="0"/>
                    </a:p>
                  </a:txBody>
                  <a:tcPr marL="116201" marR="116201"/>
                </a:tc>
              </a:tr>
            </a:tbl>
          </a:graphicData>
        </a:graphic>
      </p:graphicFrame>
      <p:sp>
        <p:nvSpPr>
          <p:cNvPr id="12" name="Content Placeholder 4"/>
          <p:cNvSpPr txBox="1">
            <a:spLocks/>
          </p:cNvSpPr>
          <p:nvPr/>
        </p:nvSpPr>
        <p:spPr>
          <a:xfrm>
            <a:off x="457200" y="1600200"/>
            <a:ext cx="8229600" cy="533400"/>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t>Assume 10MW/10MWh battery storage facility that sells no regulation capacity</a:t>
            </a:r>
          </a:p>
        </p:txBody>
      </p:sp>
      <p:pic>
        <p:nvPicPr>
          <p:cNvPr id="13" name="Picture 2" descr="http://moss/my/personal/tmeek/Shared%20Pictures/Battery-Illustra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3399" y="76200"/>
            <a:ext cx="928201" cy="928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178282"/>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Battery Storage Participation Rules  </a:t>
            </a:r>
            <a:endParaRPr lang="en-US" dirty="0"/>
          </a:p>
        </p:txBody>
      </p:sp>
      <p:sp>
        <p:nvSpPr>
          <p:cNvPr id="4" name="Slide Number Placeholder 3"/>
          <p:cNvSpPr>
            <a:spLocks noGrp="1"/>
          </p:cNvSpPr>
          <p:nvPr>
            <p:ph type="sldNum" sz="quarter" idx="12"/>
          </p:nvPr>
        </p:nvSpPr>
        <p:spPr/>
        <p:txBody>
          <a:bodyPr/>
          <a:lstStyle/>
          <a:p>
            <a:fld id="{10C7F894-2A36-495D-AB7C-1055F7AC0F9D}" type="slidenum">
              <a:rPr lang="en-US" smtClean="0"/>
              <a:pPr/>
              <a:t>108</a:t>
            </a:fld>
            <a:endParaRPr lang="en-US" dirty="0"/>
          </a:p>
        </p:txBody>
      </p:sp>
      <p:sp>
        <p:nvSpPr>
          <p:cNvPr id="6" name="Text Placeholder 5"/>
          <p:cNvSpPr>
            <a:spLocks noGrp="1"/>
          </p:cNvSpPr>
          <p:nvPr>
            <p:ph type="body" sz="quarter" idx="13"/>
          </p:nvPr>
        </p:nvSpPr>
        <p:spPr/>
        <p:txBody>
          <a:bodyPr/>
          <a:lstStyle/>
          <a:p>
            <a:r>
              <a:rPr lang="en-US" dirty="0" smtClean="0"/>
              <a:t>Recovering Efficiency Losses in the Regulation Market </a:t>
            </a:r>
            <a:endParaRPr lang="en-US" dirty="0"/>
          </a:p>
        </p:txBody>
      </p:sp>
      <p:sp>
        <p:nvSpPr>
          <p:cNvPr id="7" name="Content Placeholder 6"/>
          <p:cNvSpPr>
            <a:spLocks noGrp="1"/>
          </p:cNvSpPr>
          <p:nvPr>
            <p:ph sz="quarter" idx="14"/>
          </p:nvPr>
        </p:nvSpPr>
        <p:spPr/>
        <p:txBody>
          <a:bodyPr>
            <a:normAutofit/>
          </a:bodyPr>
          <a:lstStyle/>
          <a:p>
            <a:r>
              <a:rPr lang="en-US" dirty="0" smtClean="0"/>
              <a:t>Storage </a:t>
            </a:r>
            <a:r>
              <a:rPr lang="en-US" dirty="0"/>
              <a:t>facilities t</a:t>
            </a:r>
            <a:r>
              <a:rPr lang="en-US" dirty="0" smtClean="0"/>
              <a:t>hat deliver 1 MWh must receive more than 1 MWh to do so (efficiency loss varies with technology)</a:t>
            </a:r>
          </a:p>
          <a:p>
            <a:r>
              <a:rPr lang="en-US" dirty="0" smtClean="0"/>
              <a:t>Can recover efficiency loss in the energy market via economic bidding or requesting a self-dispatch of the DARD </a:t>
            </a:r>
          </a:p>
          <a:p>
            <a:r>
              <a:rPr lang="en-US" dirty="0" smtClean="0"/>
              <a:t>Can recover efficiency loss in </a:t>
            </a:r>
            <a:r>
              <a:rPr lang="en-US" dirty="0"/>
              <a:t>the Regulation Market </a:t>
            </a:r>
            <a:r>
              <a:rPr lang="en-US" dirty="0" smtClean="0"/>
              <a:t>by slightly biasing the regulation limits towards receiving</a:t>
            </a:r>
          </a:p>
          <a:p>
            <a:r>
              <a:rPr lang="en-US" dirty="0" smtClean="0"/>
              <a:t>Example: 10 MW/10 MWh battery that is 95% efficient, can set its regulation high limit at 9.5 MW and its regulation low limit at 10 MW </a:t>
            </a:r>
          </a:p>
          <a:p>
            <a:pPr lvl="1"/>
            <a:r>
              <a:rPr lang="en-US" dirty="0"/>
              <a:t>Allows participant to manage </a:t>
            </a:r>
            <a:r>
              <a:rPr lang="en-US" dirty="0" smtClean="0"/>
              <a:t>its state of charge while regulating </a:t>
            </a:r>
          </a:p>
          <a:p>
            <a:pPr lvl="1"/>
            <a:r>
              <a:rPr lang="en-US" dirty="0" smtClean="0"/>
              <a:t>RTEM Dispatch limits automatically adjust to reflect regulation limits </a:t>
            </a:r>
            <a:endParaRPr lang="en-US" dirty="0"/>
          </a:p>
        </p:txBody>
      </p:sp>
      <p:pic>
        <p:nvPicPr>
          <p:cNvPr id="8" name="Picture 2" descr="http://moss/my/personal/tmeek/Shared%20Pictures/Battery-Illustra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3398" y="76200"/>
            <a:ext cx="928201" cy="928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7335052"/>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Battery Storage Participation Rules </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t>109</a:t>
            </a:fld>
            <a:endParaRPr lang="en-US" dirty="0"/>
          </a:p>
        </p:txBody>
      </p:sp>
      <p:sp>
        <p:nvSpPr>
          <p:cNvPr id="4" name="Text Placeholder 3"/>
          <p:cNvSpPr>
            <a:spLocks noGrp="1"/>
          </p:cNvSpPr>
          <p:nvPr>
            <p:ph type="body" sz="quarter" idx="13"/>
          </p:nvPr>
        </p:nvSpPr>
        <p:spPr/>
        <p:txBody>
          <a:bodyPr/>
          <a:lstStyle/>
          <a:p>
            <a:r>
              <a:rPr lang="en-US" dirty="0" smtClean="0"/>
              <a:t>Automates re-declaration of Energy Market dispatch limits </a:t>
            </a:r>
            <a:endParaRPr lang="en-US" dirty="0"/>
          </a:p>
        </p:txBody>
      </p:sp>
      <p:sp>
        <p:nvSpPr>
          <p:cNvPr id="5" name="Content Placeholder 4"/>
          <p:cNvSpPr>
            <a:spLocks noGrp="1"/>
          </p:cNvSpPr>
          <p:nvPr>
            <p:ph sz="quarter" idx="14"/>
          </p:nvPr>
        </p:nvSpPr>
        <p:spPr>
          <a:xfrm>
            <a:off x="457200" y="1524000"/>
            <a:ext cx="8229600" cy="4648200"/>
          </a:xfrm>
        </p:spPr>
        <p:txBody>
          <a:bodyPr>
            <a:normAutofit fontScale="62500" lnSpcReduction="20000"/>
          </a:bodyPr>
          <a:lstStyle/>
          <a:p>
            <a:r>
              <a:rPr lang="en-US" sz="3200" dirty="0" smtClean="0"/>
              <a:t>Maximum dispatch limit for the Generator Asset is automatically re-declared to reflect Real-Time High Operating Limit (RTHOL), Regulation Capacity of ATRR and the effective Economic Max (which is constrained by Available Energy that can be sustained for 60 minutes) </a:t>
            </a:r>
          </a:p>
          <a:p>
            <a:pPr marL="0" indent="0">
              <a:buNone/>
            </a:pPr>
            <a:r>
              <a:rPr lang="en-US" sz="3200" dirty="0" smtClean="0"/>
              <a:t> </a:t>
            </a:r>
          </a:p>
          <a:p>
            <a:pPr marL="457200" lvl="1" indent="0">
              <a:buNone/>
            </a:pPr>
            <a:r>
              <a:rPr lang="en-US" sz="3200" dirty="0" smtClean="0">
                <a:solidFill>
                  <a:schemeClr val="tx2">
                    <a:lumMod val="75000"/>
                  </a:schemeClr>
                </a:solidFill>
              </a:rPr>
              <a:t>Maximum Dispatch Limit = </a:t>
            </a:r>
          </a:p>
          <a:p>
            <a:pPr marL="457200" lvl="1" indent="0">
              <a:buNone/>
            </a:pPr>
            <a:r>
              <a:rPr lang="en-US" sz="3200" dirty="0" smtClean="0">
                <a:solidFill>
                  <a:schemeClr val="tx2">
                    <a:lumMod val="75000"/>
                  </a:schemeClr>
                </a:solidFill>
              </a:rPr>
              <a:t>	Minimum (RTHOL – </a:t>
            </a:r>
            <a:r>
              <a:rPr lang="en-US" sz="3200" b="1" dirty="0" smtClean="0">
                <a:solidFill>
                  <a:schemeClr val="tx2">
                    <a:lumMod val="75000"/>
                  </a:schemeClr>
                </a:solidFill>
              </a:rPr>
              <a:t>Regulation High Limit,</a:t>
            </a:r>
            <a:r>
              <a:rPr lang="en-US" sz="3200" dirty="0" smtClean="0">
                <a:solidFill>
                  <a:schemeClr val="tx2">
                    <a:lumMod val="75000"/>
                  </a:schemeClr>
                </a:solidFill>
              </a:rPr>
              <a:t> </a:t>
            </a:r>
          </a:p>
          <a:p>
            <a:pPr marL="457200" lvl="1" indent="0">
              <a:buNone/>
            </a:pPr>
            <a:r>
              <a:rPr lang="en-US" sz="3200" dirty="0" smtClean="0">
                <a:solidFill>
                  <a:schemeClr val="tx2">
                    <a:lumMod val="75000"/>
                  </a:schemeClr>
                </a:solidFill>
              </a:rPr>
              <a:t>				effective EconomicMax)</a:t>
            </a:r>
            <a:r>
              <a:rPr lang="en-US" sz="3200" baseline="30000" dirty="0" smtClean="0">
                <a:solidFill>
                  <a:schemeClr val="tx2">
                    <a:lumMod val="75000"/>
                  </a:schemeClr>
                </a:solidFill>
              </a:rPr>
              <a:t>1</a:t>
            </a:r>
            <a:endParaRPr lang="en-US" sz="3200" dirty="0" smtClean="0">
              <a:solidFill>
                <a:schemeClr val="tx2">
                  <a:lumMod val="75000"/>
                </a:schemeClr>
              </a:solidFill>
            </a:endParaRPr>
          </a:p>
          <a:p>
            <a:pPr marL="457200" lvl="1" indent="0">
              <a:buNone/>
            </a:pPr>
            <a:r>
              <a:rPr lang="en-US" sz="2600" dirty="0" smtClean="0">
                <a:solidFill>
                  <a:schemeClr val="accent6"/>
                </a:solidFill>
              </a:rPr>
              <a:t> </a:t>
            </a:r>
          </a:p>
          <a:p>
            <a:r>
              <a:rPr lang="en-US" sz="3200" dirty="0" smtClean="0"/>
              <a:t>Maximum dispatch limit for the DARD will be automatically re-declared to reflect Maximum Consumption Limit, Regulation Capacity of the ATRR and energy than can be received for 15 minutes based upon Available Storage</a:t>
            </a:r>
          </a:p>
          <a:p>
            <a:pPr marL="457200" lvl="1" indent="0">
              <a:buNone/>
            </a:pPr>
            <a:endParaRPr lang="en-US" sz="2600" dirty="0" smtClean="0">
              <a:solidFill>
                <a:schemeClr val="accent6"/>
              </a:solidFill>
            </a:endParaRPr>
          </a:p>
          <a:p>
            <a:pPr marL="457200" lvl="1" indent="0">
              <a:buNone/>
            </a:pPr>
            <a:r>
              <a:rPr lang="en-US" sz="2600" dirty="0" smtClean="0"/>
              <a:t> </a:t>
            </a:r>
            <a:r>
              <a:rPr lang="en-US" sz="3200" dirty="0" smtClean="0">
                <a:solidFill>
                  <a:schemeClr val="accent6">
                    <a:lumMod val="75000"/>
                  </a:schemeClr>
                </a:solidFill>
              </a:rPr>
              <a:t>Maximum Dispatch Limit = </a:t>
            </a:r>
          </a:p>
          <a:p>
            <a:pPr marL="457200" lvl="1" indent="0">
              <a:buNone/>
            </a:pPr>
            <a:r>
              <a:rPr lang="en-US" sz="3200" dirty="0" smtClean="0">
                <a:solidFill>
                  <a:schemeClr val="accent6">
                    <a:lumMod val="75000"/>
                  </a:schemeClr>
                </a:solidFill>
              </a:rPr>
              <a:t>	Minimum (Maximum Consumption Limit – </a:t>
            </a:r>
            <a:r>
              <a:rPr lang="en-US" sz="3200" b="1" dirty="0" smtClean="0">
                <a:solidFill>
                  <a:schemeClr val="accent6">
                    <a:lumMod val="75000"/>
                  </a:schemeClr>
                </a:solidFill>
              </a:rPr>
              <a:t>Regulation Low Limit </a:t>
            </a:r>
            <a:r>
              <a:rPr lang="en-US" sz="3200" dirty="0" smtClean="0">
                <a:solidFill>
                  <a:schemeClr val="accent6">
                    <a:lumMod val="75000"/>
                  </a:schemeClr>
                </a:solidFill>
              </a:rPr>
              <a:t>,</a:t>
            </a:r>
          </a:p>
          <a:p>
            <a:pPr marL="457200" lvl="1" indent="0">
              <a:buNone/>
            </a:pPr>
            <a:r>
              <a:rPr lang="en-US" sz="3200" dirty="0" smtClean="0">
                <a:solidFill>
                  <a:schemeClr val="accent6">
                    <a:lumMod val="75000"/>
                  </a:schemeClr>
                </a:solidFill>
              </a:rPr>
              <a:t>					15 min Available Storage)</a:t>
            </a:r>
            <a:r>
              <a:rPr lang="en-US" sz="3200" baseline="30000" dirty="0" smtClean="0">
                <a:solidFill>
                  <a:schemeClr val="accent6">
                    <a:lumMod val="75000"/>
                  </a:schemeClr>
                </a:solidFill>
              </a:rPr>
              <a:t>2</a:t>
            </a:r>
          </a:p>
          <a:p>
            <a:pPr marL="457200" lvl="1" indent="0">
              <a:buNone/>
            </a:pPr>
            <a:r>
              <a:rPr lang="en-US" sz="3200" dirty="0" smtClean="0"/>
              <a:t> </a:t>
            </a:r>
            <a:endParaRPr lang="en-US" sz="3200" dirty="0"/>
          </a:p>
        </p:txBody>
      </p:sp>
      <p:pic>
        <p:nvPicPr>
          <p:cNvPr id="7" name="Picture 2" descr="http://moss/my/personal/tmeek/Shared%20Pictures/Battery-Illustra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3399" y="76200"/>
            <a:ext cx="928201" cy="9282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57200" y="5678269"/>
            <a:ext cx="8070299" cy="646331"/>
          </a:xfrm>
          <a:prstGeom prst="rect">
            <a:avLst/>
          </a:prstGeom>
        </p:spPr>
        <p:txBody>
          <a:bodyPr wrap="square">
            <a:spAutoFit/>
          </a:bodyPr>
          <a:lstStyle/>
          <a:p>
            <a:pPr marL="114300" indent="-114300"/>
            <a:r>
              <a:rPr lang="en-US" sz="1200" baseline="30000" dirty="0">
                <a:solidFill>
                  <a:srgbClr val="000000"/>
                </a:solidFill>
              </a:rPr>
              <a:t>1</a:t>
            </a:r>
            <a:r>
              <a:rPr lang="en-US" sz="1200" dirty="0">
                <a:solidFill>
                  <a:srgbClr val="000000"/>
                </a:solidFill>
              </a:rPr>
              <a:t> </a:t>
            </a:r>
            <a:r>
              <a:rPr lang="en-US" sz="1200" dirty="0" smtClean="0">
                <a:solidFill>
                  <a:srgbClr val="000000"/>
                </a:solidFill>
              </a:rPr>
              <a:t> Assumes </a:t>
            </a:r>
            <a:r>
              <a:rPr lang="en-US" sz="1200" dirty="0">
                <a:solidFill>
                  <a:srgbClr val="000000"/>
                </a:solidFill>
              </a:rPr>
              <a:t>Generator Asset is not Postured, </a:t>
            </a:r>
            <a:r>
              <a:rPr lang="en-US" sz="1200" dirty="0" smtClean="0">
                <a:solidFill>
                  <a:srgbClr val="000000"/>
                </a:solidFill>
              </a:rPr>
              <a:t>self dispatched</a:t>
            </a:r>
            <a:r>
              <a:rPr lang="en-US" sz="1200" dirty="0">
                <a:solidFill>
                  <a:srgbClr val="000000"/>
                </a:solidFill>
              </a:rPr>
              <a:t>, no </a:t>
            </a:r>
            <a:r>
              <a:rPr lang="en-US" sz="1200" dirty="0" smtClean="0">
                <a:solidFill>
                  <a:srgbClr val="000000"/>
                </a:solidFill>
              </a:rPr>
              <a:t>real-time limited energy limits </a:t>
            </a:r>
            <a:r>
              <a:rPr lang="en-US" sz="1200" dirty="0">
                <a:solidFill>
                  <a:srgbClr val="000000"/>
                </a:solidFill>
              </a:rPr>
              <a:t>are set , RTHOL &gt; MW of </a:t>
            </a:r>
            <a:r>
              <a:rPr lang="en-US" sz="1200" dirty="0" smtClean="0">
                <a:solidFill>
                  <a:srgbClr val="000000"/>
                </a:solidFill>
              </a:rPr>
              <a:t>Available </a:t>
            </a:r>
            <a:r>
              <a:rPr lang="en-US" sz="1200" dirty="0">
                <a:solidFill>
                  <a:srgbClr val="000000"/>
                </a:solidFill>
              </a:rPr>
              <a:t>Energy </a:t>
            </a:r>
            <a:r>
              <a:rPr lang="en-US" sz="1200" dirty="0" smtClean="0">
                <a:solidFill>
                  <a:srgbClr val="000000"/>
                </a:solidFill>
              </a:rPr>
              <a:t>for </a:t>
            </a:r>
            <a:r>
              <a:rPr lang="en-US" sz="1200" dirty="0">
                <a:solidFill>
                  <a:srgbClr val="000000"/>
                </a:solidFill>
              </a:rPr>
              <a:t>60 Minutes and DARD is not self-dispatched</a:t>
            </a:r>
          </a:p>
          <a:p>
            <a:pPr marL="114300" indent="-114300"/>
            <a:r>
              <a:rPr lang="en-US" sz="1200" baseline="30000" dirty="0" smtClean="0">
                <a:solidFill>
                  <a:srgbClr val="000000"/>
                </a:solidFill>
              </a:rPr>
              <a:t>2   </a:t>
            </a:r>
            <a:r>
              <a:rPr lang="en-US" sz="1200" dirty="0" smtClean="0">
                <a:solidFill>
                  <a:srgbClr val="000000"/>
                </a:solidFill>
              </a:rPr>
              <a:t>Assumes </a:t>
            </a:r>
            <a:r>
              <a:rPr lang="en-US" sz="1200" dirty="0">
                <a:solidFill>
                  <a:srgbClr val="000000"/>
                </a:solidFill>
              </a:rPr>
              <a:t>that Generator Asset is not </a:t>
            </a:r>
            <a:r>
              <a:rPr lang="en-US" sz="1200" dirty="0" smtClean="0">
                <a:solidFill>
                  <a:srgbClr val="000000"/>
                </a:solidFill>
              </a:rPr>
              <a:t>self dispatched</a:t>
            </a:r>
            <a:endParaRPr lang="en-US" sz="1200" dirty="0">
              <a:solidFill>
                <a:srgbClr val="000000"/>
              </a:solidFill>
            </a:endParaRPr>
          </a:p>
        </p:txBody>
      </p:sp>
      <p:cxnSp>
        <p:nvCxnSpPr>
          <p:cNvPr id="9" name="Straight Arrow Connector 8"/>
          <p:cNvCxnSpPr/>
          <p:nvPr/>
        </p:nvCxnSpPr>
        <p:spPr>
          <a:xfrm flipH="1">
            <a:off x="5562600" y="2800350"/>
            <a:ext cx="1219200" cy="3619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6553200" y="3162300"/>
            <a:ext cx="685800" cy="1943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009300" y="2431018"/>
            <a:ext cx="2005421" cy="646331"/>
          </a:xfrm>
          <a:prstGeom prst="rect">
            <a:avLst/>
          </a:prstGeom>
          <a:noFill/>
        </p:spPr>
        <p:txBody>
          <a:bodyPr wrap="none" rtlCol="0">
            <a:spAutoFit/>
          </a:bodyPr>
          <a:lstStyle/>
          <a:p>
            <a:r>
              <a:rPr lang="en-US" b="1" i="1" dirty="0" smtClean="0">
                <a:solidFill>
                  <a:srgbClr val="C00000"/>
                </a:solidFill>
              </a:rPr>
              <a:t>Required to Reflect</a:t>
            </a:r>
          </a:p>
          <a:p>
            <a:r>
              <a:rPr lang="en-US" b="1" i="1" dirty="0" smtClean="0">
                <a:solidFill>
                  <a:srgbClr val="C00000"/>
                </a:solidFill>
              </a:rPr>
              <a:t>Efficiency Loss Bias</a:t>
            </a:r>
            <a:endParaRPr lang="en-US" b="1" i="1" dirty="0">
              <a:solidFill>
                <a:srgbClr val="C00000"/>
              </a:solidFill>
            </a:endParaRPr>
          </a:p>
        </p:txBody>
      </p:sp>
    </p:spTree>
    <p:extLst>
      <p:ext uri="{BB962C8B-B14F-4D97-AF65-F5344CB8AC3E}">
        <p14:creationId xmlns:p14="http://schemas.microsoft.com/office/powerpoint/2010/main" val="7105124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Tariff Changes </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pPr/>
              <a:t>11</a:t>
            </a:fld>
            <a:endParaRPr lang="en-US" dirty="0"/>
          </a:p>
        </p:txBody>
      </p:sp>
      <p:sp>
        <p:nvSpPr>
          <p:cNvPr id="4" name="Text Placeholder 3"/>
          <p:cNvSpPr>
            <a:spLocks noGrp="1"/>
          </p:cNvSpPr>
          <p:nvPr>
            <p:ph type="body" sz="quarter" idx="13"/>
          </p:nvPr>
        </p:nvSpPr>
        <p:spPr/>
        <p:txBody>
          <a:bodyPr/>
          <a:lstStyle/>
          <a:p>
            <a:r>
              <a:rPr lang="en-US" dirty="0" smtClean="0"/>
              <a:t>Electric Storage (</a:t>
            </a:r>
            <a:r>
              <a:rPr lang="en-US" sz="2200" dirty="0">
                <a:solidFill>
                  <a:srgbClr val="1E6A9A"/>
                </a:solidFill>
              </a:rPr>
              <a:t>revised </a:t>
            </a:r>
            <a:r>
              <a:rPr lang="en-US" dirty="0" smtClean="0"/>
              <a:t>Section III.1.10.6) </a:t>
            </a:r>
            <a:endParaRPr lang="en-US" dirty="0"/>
          </a:p>
        </p:txBody>
      </p:sp>
      <p:sp>
        <p:nvSpPr>
          <p:cNvPr id="5" name="Content Placeholder 4"/>
          <p:cNvSpPr>
            <a:spLocks noGrp="1"/>
          </p:cNvSpPr>
          <p:nvPr>
            <p:ph sz="quarter" idx="14"/>
          </p:nvPr>
        </p:nvSpPr>
        <p:spPr/>
        <p:txBody>
          <a:bodyPr>
            <a:normAutofit fontScale="92500" lnSpcReduction="10000"/>
          </a:bodyPr>
          <a:lstStyle/>
          <a:p>
            <a:r>
              <a:rPr lang="en-US" dirty="0" smtClean="0">
                <a:solidFill>
                  <a:srgbClr val="1E6A9A"/>
                </a:solidFill>
              </a:rPr>
              <a:t>A storage facility is a facility that is capable of receiving electricity from the grid and storing the energy for later injection of electricity back to the grid. A storage facility may participate in the New England Markets as described below</a:t>
            </a:r>
            <a:r>
              <a:rPr lang="en-US" dirty="0" smtClean="0"/>
              <a:t>. </a:t>
            </a:r>
          </a:p>
          <a:p>
            <a:r>
              <a:rPr lang="en-US" dirty="0" smtClean="0">
                <a:solidFill>
                  <a:srgbClr val="1E6A9A"/>
                </a:solidFill>
              </a:rPr>
              <a:t>(a) A storage facility that satisfies the requirements of this subsection (a) may participate in the New England Markets as an Electric Storage Facility. An Electric Storage Facility shall:</a:t>
            </a:r>
          </a:p>
          <a:p>
            <a:pPr lvl="1"/>
            <a:r>
              <a:rPr lang="en-US" dirty="0" smtClean="0"/>
              <a:t>(i) be registered as, and subject to all rules applicable to, a Generator Asset (other than a Settlement Only Resource); </a:t>
            </a:r>
          </a:p>
          <a:p>
            <a:pPr lvl="1"/>
            <a:r>
              <a:rPr lang="en-US" dirty="0" smtClean="0"/>
              <a:t>(ii) be registered as, and subject to all rules applicable to, a DARD that </a:t>
            </a:r>
            <a:r>
              <a:rPr lang="en-US" strike="sngStrike" dirty="0" smtClean="0">
                <a:solidFill>
                  <a:schemeClr val="accent1">
                    <a:lumMod val="75000"/>
                  </a:schemeClr>
                </a:solidFill>
              </a:rPr>
              <a:t>is coterminous with</a:t>
            </a:r>
            <a:r>
              <a:rPr lang="en-US" dirty="0" smtClean="0">
                <a:solidFill>
                  <a:schemeClr val="accent1">
                    <a:lumMod val="75000"/>
                  </a:schemeClr>
                </a:solidFill>
              </a:rPr>
              <a:t> represents the same equipment </a:t>
            </a:r>
            <a:r>
              <a:rPr lang="en-US" i="1" dirty="0" smtClean="0">
                <a:solidFill>
                  <a:schemeClr val="accent1">
                    <a:lumMod val="75000"/>
                  </a:schemeClr>
                </a:solidFill>
              </a:rPr>
              <a:t>as</a:t>
            </a:r>
            <a:r>
              <a:rPr lang="en-US" dirty="0" smtClean="0"/>
              <a:t> the Generator Asset; </a:t>
            </a:r>
          </a:p>
          <a:p>
            <a:pPr lvl="1"/>
            <a:r>
              <a:rPr lang="en-US" dirty="0" smtClean="0"/>
              <a:t>(iii) settle its injection of electricity to the grid as a Generator Asset and its receipt of electricity from the grid as a DARD; and </a:t>
            </a:r>
          </a:p>
          <a:p>
            <a:pPr lvl="1"/>
            <a:r>
              <a:rPr lang="en-US" dirty="0" smtClean="0"/>
              <a:t>(iv) meet the requirements of either a Binary Storage Facility or a Continuous Storage Facility, as described in subsections (b) and (c) below. </a:t>
            </a:r>
          </a:p>
          <a:p>
            <a:pPr marL="0" indent="0">
              <a:buNone/>
            </a:pPr>
            <a:endParaRPr lang="en-US" dirty="0"/>
          </a:p>
        </p:txBody>
      </p:sp>
    </p:spTree>
    <p:extLst>
      <p:ext uri="{BB962C8B-B14F-4D97-AF65-F5344CB8AC3E}">
        <p14:creationId xmlns:p14="http://schemas.microsoft.com/office/powerpoint/2010/main" val="1389825661"/>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Battery </a:t>
            </a:r>
            <a:r>
              <a:rPr lang="en-US" dirty="0"/>
              <a:t>Storage Participation </a:t>
            </a:r>
            <a:r>
              <a:rPr lang="en-US" dirty="0" smtClean="0"/>
              <a:t>Rules </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t>110</a:t>
            </a:fld>
            <a:endParaRPr lang="en-US" dirty="0"/>
          </a:p>
        </p:txBody>
      </p:sp>
      <p:sp>
        <p:nvSpPr>
          <p:cNvPr id="4" name="Text Placeholder 3"/>
          <p:cNvSpPr>
            <a:spLocks noGrp="1"/>
          </p:cNvSpPr>
          <p:nvPr>
            <p:ph type="body" sz="quarter" idx="13"/>
          </p:nvPr>
        </p:nvSpPr>
        <p:spPr/>
        <p:txBody>
          <a:bodyPr/>
          <a:lstStyle/>
          <a:p>
            <a:r>
              <a:rPr lang="en-US" dirty="0" smtClean="0"/>
              <a:t> Ability to Self-Dispatch Adds Flexibility </a:t>
            </a:r>
            <a:endParaRPr lang="en-US" dirty="0"/>
          </a:p>
        </p:txBody>
      </p:sp>
      <p:sp>
        <p:nvSpPr>
          <p:cNvPr id="5" name="Content Placeholder 4"/>
          <p:cNvSpPr>
            <a:spLocks noGrp="1"/>
          </p:cNvSpPr>
          <p:nvPr>
            <p:ph sz="quarter" idx="14"/>
          </p:nvPr>
        </p:nvSpPr>
        <p:spPr/>
        <p:txBody>
          <a:bodyPr>
            <a:normAutofit fontScale="92500"/>
          </a:bodyPr>
          <a:lstStyle/>
          <a:p>
            <a:r>
              <a:rPr lang="en-US" dirty="0" smtClean="0"/>
              <a:t>Can request a self-dispatch to inject or receive like any other </a:t>
            </a:r>
            <a:r>
              <a:rPr lang="en-US" dirty="0"/>
              <a:t>Generator Asset </a:t>
            </a:r>
            <a:r>
              <a:rPr lang="en-US" dirty="0" smtClean="0"/>
              <a:t>or DARD after the intra-day offer window closes (30 minutes before the operating hour) even when regulating</a:t>
            </a:r>
          </a:p>
          <a:p>
            <a:r>
              <a:rPr lang="en-US" dirty="0" smtClean="0"/>
              <a:t>Enables </a:t>
            </a:r>
            <a:r>
              <a:rPr lang="en-US" dirty="0"/>
              <a:t>storage facility </a:t>
            </a:r>
            <a:r>
              <a:rPr lang="en-US" dirty="0" smtClean="0"/>
              <a:t>to manage its state of charge </a:t>
            </a:r>
            <a:r>
              <a:rPr lang="en-US" dirty="0"/>
              <a:t>or respond to changing conditions without ha</a:t>
            </a:r>
            <a:r>
              <a:rPr lang="en-US" dirty="0" smtClean="0"/>
              <a:t>ving to wait until the next hour to update their offer </a:t>
            </a:r>
          </a:p>
          <a:p>
            <a:r>
              <a:rPr lang="en-US" dirty="0" smtClean="0"/>
              <a:t>Request will be approved if does not create a reliability concern and is feasible</a:t>
            </a:r>
          </a:p>
          <a:p>
            <a:r>
              <a:rPr lang="en-US" dirty="0" smtClean="0"/>
              <a:t>DARD and </a:t>
            </a:r>
            <a:r>
              <a:rPr lang="en-US" dirty="0"/>
              <a:t>Generator Asset </a:t>
            </a:r>
            <a:r>
              <a:rPr lang="en-US" dirty="0" smtClean="0"/>
              <a:t>will still be counted for TMSR </a:t>
            </a:r>
          </a:p>
          <a:p>
            <a:pPr lvl="1"/>
            <a:r>
              <a:rPr lang="en-US" sz="2400" dirty="0"/>
              <a:t>DARD: telemetered consumption MWs </a:t>
            </a:r>
          </a:p>
          <a:p>
            <a:pPr lvl="1"/>
            <a:r>
              <a:rPr lang="en-US" sz="2400" dirty="0"/>
              <a:t>Generator Asset</a:t>
            </a:r>
            <a:r>
              <a:rPr lang="en-US" sz="2400" dirty="0" smtClean="0"/>
              <a:t>: MWs can </a:t>
            </a:r>
            <a:r>
              <a:rPr lang="en-US" sz="2400" dirty="0"/>
              <a:t>inject </a:t>
            </a:r>
            <a:r>
              <a:rPr lang="en-US" sz="2400" dirty="0" smtClean="0"/>
              <a:t>for 60 </a:t>
            </a:r>
            <a:r>
              <a:rPr lang="en-US" sz="2400" dirty="0"/>
              <a:t>mi</a:t>
            </a:r>
            <a:r>
              <a:rPr lang="en-US" sz="2400" dirty="0" smtClean="0"/>
              <a:t>nutes above </a:t>
            </a:r>
            <a:r>
              <a:rPr lang="en-US" sz="2400" dirty="0"/>
              <a:t>telemetered output </a:t>
            </a:r>
            <a:endParaRPr lang="en-US" sz="2100" dirty="0"/>
          </a:p>
          <a:p>
            <a:endParaRPr lang="en-US" dirty="0"/>
          </a:p>
        </p:txBody>
      </p:sp>
      <p:pic>
        <p:nvPicPr>
          <p:cNvPr id="6" name="Picture 2" descr="http://moss/my/personal/tmeek/Shared%20Pictures/Battery-Illustra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3399" y="76200"/>
            <a:ext cx="928201" cy="928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523639"/>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Battery Storage Participation Rules</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t>111</a:t>
            </a:fld>
            <a:endParaRPr lang="en-US" dirty="0"/>
          </a:p>
        </p:txBody>
      </p:sp>
      <p:sp>
        <p:nvSpPr>
          <p:cNvPr id="4" name="Text Placeholder 3"/>
          <p:cNvSpPr>
            <a:spLocks noGrp="1"/>
          </p:cNvSpPr>
          <p:nvPr>
            <p:ph type="body" sz="quarter" idx="13"/>
          </p:nvPr>
        </p:nvSpPr>
        <p:spPr/>
        <p:txBody>
          <a:bodyPr>
            <a:normAutofit/>
          </a:bodyPr>
          <a:lstStyle/>
          <a:p>
            <a:r>
              <a:rPr lang="en-US" dirty="0" smtClean="0"/>
              <a:t>Other modifications</a:t>
            </a:r>
            <a:endParaRPr lang="en-US" dirty="0"/>
          </a:p>
        </p:txBody>
      </p:sp>
      <p:sp>
        <p:nvSpPr>
          <p:cNvPr id="5" name="Content Placeholder 4"/>
          <p:cNvSpPr>
            <a:spLocks noGrp="1"/>
          </p:cNvSpPr>
          <p:nvPr>
            <p:ph sz="quarter" idx="14"/>
          </p:nvPr>
        </p:nvSpPr>
        <p:spPr/>
        <p:txBody>
          <a:bodyPr>
            <a:normAutofit/>
          </a:bodyPr>
          <a:lstStyle/>
          <a:p>
            <a:r>
              <a:rPr lang="en-US" dirty="0" smtClean="0"/>
              <a:t>Generator Asset and DARD will be eligible for all Day-Ahead and Real-Time NCPC credits similar to other resources</a:t>
            </a:r>
          </a:p>
          <a:p>
            <a:pPr lvl="1"/>
            <a:r>
              <a:rPr lang="en-US" dirty="0" smtClean="0"/>
              <a:t>Generator Asset and DARD will not be eligible for Real-Time Commitment NCPC Credits </a:t>
            </a:r>
            <a:r>
              <a:rPr lang="en-US" dirty="0"/>
              <a:t>since they are </a:t>
            </a:r>
            <a:r>
              <a:rPr lang="en-US" dirty="0" smtClean="0"/>
              <a:t>treated </a:t>
            </a:r>
            <a:r>
              <a:rPr lang="en-US" dirty="0"/>
              <a:t>as always self-scheduled online at </a:t>
            </a:r>
            <a:r>
              <a:rPr lang="en-US" dirty="0" smtClean="0"/>
              <a:t>0MW </a:t>
            </a:r>
            <a:endParaRPr lang="en-US" dirty="0"/>
          </a:p>
          <a:p>
            <a:r>
              <a:rPr lang="en-US" dirty="0" smtClean="0"/>
              <a:t>Current DARD Pump and DARD cost allocation rules will be extended to all Storage DARDs</a:t>
            </a:r>
          </a:p>
          <a:p>
            <a:pPr lvl="1"/>
            <a:r>
              <a:rPr lang="en-US" dirty="0" smtClean="0"/>
              <a:t>See </a:t>
            </a:r>
            <a:r>
              <a:rPr lang="en-US" dirty="0"/>
              <a:t>Appendix 3</a:t>
            </a:r>
            <a:r>
              <a:rPr lang="en-US" dirty="0" smtClean="0"/>
              <a:t>: Cost Allocation Rules for additional information</a:t>
            </a:r>
          </a:p>
          <a:p>
            <a:endParaRPr lang="en-US" dirty="0"/>
          </a:p>
        </p:txBody>
      </p:sp>
      <p:pic>
        <p:nvPicPr>
          <p:cNvPr id="6" name="Picture 2" descr="http://moss/my/personal/tmeek/Shared%20Pictures/Battery-Illustra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3399" y="76200"/>
            <a:ext cx="928201" cy="928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621071"/>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Battery Storage Participation Rules </a:t>
            </a:r>
            <a:endParaRPr lang="en-US" dirty="0"/>
          </a:p>
        </p:txBody>
      </p:sp>
      <p:sp>
        <p:nvSpPr>
          <p:cNvPr id="2" name="Slide Number Placeholder 1"/>
          <p:cNvSpPr>
            <a:spLocks noGrp="1"/>
          </p:cNvSpPr>
          <p:nvPr>
            <p:ph type="sldNum" sz="quarter" idx="12"/>
          </p:nvPr>
        </p:nvSpPr>
        <p:spPr/>
        <p:txBody>
          <a:bodyPr/>
          <a:lstStyle/>
          <a:p>
            <a:fld id="{10C7F894-2A36-495D-AB7C-1055F7AC0F9D}" type="slidenum">
              <a:rPr lang="en-US" smtClean="0"/>
              <a:pPr/>
              <a:t>112</a:t>
            </a:fld>
            <a:endParaRPr lang="en-US" dirty="0"/>
          </a:p>
        </p:txBody>
      </p:sp>
      <p:sp>
        <p:nvSpPr>
          <p:cNvPr id="3" name="Text Placeholder 2"/>
          <p:cNvSpPr>
            <a:spLocks noGrp="1"/>
          </p:cNvSpPr>
          <p:nvPr>
            <p:ph type="body" sz="quarter" idx="13"/>
          </p:nvPr>
        </p:nvSpPr>
        <p:spPr/>
        <p:txBody>
          <a:bodyPr/>
          <a:lstStyle/>
          <a:p>
            <a:r>
              <a:rPr lang="en-US" dirty="0"/>
              <a:t>Enhanced rules reflect battery storage physical capabilities</a:t>
            </a:r>
          </a:p>
          <a:p>
            <a:endParaRPr lang="en-US" dirty="0"/>
          </a:p>
          <a:p>
            <a:endParaRPr lang="en-US" dirty="0"/>
          </a:p>
        </p:txBody>
      </p:sp>
      <p:pic>
        <p:nvPicPr>
          <p:cNvPr id="6" name="Picture 2" descr="http://moss/my/personal/tmeek/Shared%20Pictures/Battery-Illustra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3399" y="76200"/>
            <a:ext cx="928201" cy="92820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Content Placeholder 4"/>
          <p:cNvGraphicFramePr>
            <a:graphicFrameLocks noGrp="1"/>
          </p:cNvGraphicFramePr>
          <p:nvPr>
            <p:ph sz="quarter" idx="14"/>
            <p:extLst>
              <p:ext uri="{D42A27DB-BD31-4B8C-83A1-F6EECF244321}">
                <p14:modId xmlns:p14="http://schemas.microsoft.com/office/powerpoint/2010/main" val="2772793557"/>
              </p:ext>
            </p:extLst>
          </p:nvPr>
        </p:nvGraphicFramePr>
        <p:xfrm>
          <a:off x="457200" y="1600200"/>
          <a:ext cx="8229600" cy="4664029"/>
        </p:xfrm>
        <a:graphic>
          <a:graphicData uri="http://schemas.openxmlformats.org/drawingml/2006/table">
            <a:tbl>
              <a:tblPr firstRow="1" bandRow="1">
                <a:tableStyleId>{5C22544A-7EE6-4342-B048-85BDC9FD1C3A}</a:tableStyleId>
              </a:tblPr>
              <a:tblGrid>
                <a:gridCol w="3429000"/>
                <a:gridCol w="1447800"/>
                <a:gridCol w="2209800"/>
                <a:gridCol w="1143000"/>
              </a:tblGrid>
              <a:tr h="348429">
                <a:tc>
                  <a:txBody>
                    <a:bodyPr/>
                    <a:lstStyle/>
                    <a:p>
                      <a:pPr algn="ctr"/>
                      <a:r>
                        <a:rPr lang="en-US" sz="1800" dirty="0" smtClean="0"/>
                        <a:t>Battery Storage Physical</a:t>
                      </a:r>
                      <a:r>
                        <a:rPr lang="en-US" sz="1800" baseline="0" dirty="0" smtClean="0"/>
                        <a:t> Capability</a:t>
                      </a:r>
                      <a:endParaRPr lang="en-US" sz="1800" dirty="0"/>
                    </a:p>
                  </a:txBody>
                  <a:tcPr marL="94957" marR="94957"/>
                </a:tc>
                <a:tc>
                  <a:txBody>
                    <a:bodyPr/>
                    <a:lstStyle/>
                    <a:p>
                      <a:pPr algn="ctr"/>
                      <a:r>
                        <a:rPr lang="en-US" sz="1800" dirty="0" smtClean="0"/>
                        <a:t>Regulation Only</a:t>
                      </a:r>
                      <a:endParaRPr lang="en-US" sz="1800" dirty="0"/>
                    </a:p>
                  </a:txBody>
                  <a:tcPr marL="94957" marR="94957"/>
                </a:tc>
                <a:tc>
                  <a:txBody>
                    <a:bodyPr/>
                    <a:lstStyle/>
                    <a:p>
                      <a:pPr algn="ctr"/>
                      <a:r>
                        <a:rPr lang="en-US" sz="1800" dirty="0" smtClean="0"/>
                        <a:t>Pumped Storage Hydro</a:t>
                      </a:r>
                      <a:endParaRPr lang="en-US" sz="1800" dirty="0"/>
                    </a:p>
                  </a:txBody>
                  <a:tcPr marL="94957" marR="94957"/>
                </a:tc>
                <a:tc>
                  <a:txBody>
                    <a:bodyPr/>
                    <a:lstStyle/>
                    <a:p>
                      <a:pPr algn="ctr"/>
                      <a:r>
                        <a:rPr lang="en-US" sz="1800" b="1" dirty="0" smtClean="0">
                          <a:solidFill>
                            <a:srgbClr val="002060"/>
                          </a:solidFill>
                        </a:rPr>
                        <a:t>Battery</a:t>
                      </a:r>
                      <a:r>
                        <a:rPr lang="en-US" sz="1800" b="1" baseline="0" dirty="0" smtClean="0">
                          <a:solidFill>
                            <a:srgbClr val="002060"/>
                          </a:solidFill>
                        </a:rPr>
                        <a:t> </a:t>
                      </a:r>
                      <a:br>
                        <a:rPr lang="en-US" sz="1800" b="1" baseline="0" dirty="0" smtClean="0">
                          <a:solidFill>
                            <a:srgbClr val="002060"/>
                          </a:solidFill>
                        </a:rPr>
                      </a:br>
                      <a:r>
                        <a:rPr lang="en-US" sz="1800" b="1" baseline="0" dirty="0" smtClean="0">
                          <a:solidFill>
                            <a:srgbClr val="002060"/>
                          </a:solidFill>
                        </a:rPr>
                        <a:t>Storage</a:t>
                      </a:r>
                      <a:endParaRPr lang="en-US" sz="1800" b="1" dirty="0">
                        <a:solidFill>
                          <a:srgbClr val="002060"/>
                        </a:solidFill>
                      </a:endParaRPr>
                    </a:p>
                  </a:txBody>
                  <a:tcPr marL="94957" marR="94957"/>
                </a:tc>
              </a:tr>
              <a:tr h="914989">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kern="1200" baseline="0" dirty="0" smtClean="0">
                          <a:solidFill>
                            <a:schemeClr val="dk1"/>
                          </a:solidFill>
                          <a:latin typeface="+mn-lt"/>
                          <a:ea typeface="+mn-ea"/>
                          <a:cs typeface="+mn-cs"/>
                        </a:rPr>
                        <a:t>Can be dispatched to receive or inject in sequential dispatch runs (always online)</a:t>
                      </a:r>
                    </a:p>
                  </a:txBody>
                  <a:tcPr marL="94957" marR="9495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baseline="0" dirty="0" smtClean="0">
                          <a:solidFill>
                            <a:schemeClr val="dk1"/>
                          </a:solidFill>
                          <a:latin typeface="+mn-lt"/>
                          <a:ea typeface="+mn-ea"/>
                          <a:cs typeface="+mn-cs"/>
                        </a:rPr>
                        <a:t>No</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baseline="0" dirty="0" smtClean="0">
                          <a:solidFill>
                            <a:schemeClr val="dk1"/>
                          </a:solidFill>
                          <a:latin typeface="+mn-lt"/>
                          <a:ea typeface="+mn-ea"/>
                          <a:cs typeface="+mn-cs"/>
                        </a:rPr>
                        <a:t> </a:t>
                      </a:r>
                    </a:p>
                  </a:txBody>
                  <a:tcPr marL="94957" marR="94957" anchor="ctr"/>
                </a:tc>
                <a:tc>
                  <a:txBody>
                    <a:bodyPr/>
                    <a:lstStyle/>
                    <a:p>
                      <a:pPr algn="ctr"/>
                      <a:r>
                        <a:rPr lang="en-US" sz="1800" baseline="0" dirty="0" smtClean="0"/>
                        <a:t>Constrained due to unit commitment requirement</a:t>
                      </a:r>
                      <a:endParaRPr lang="en-US" sz="1800" dirty="0"/>
                    </a:p>
                  </a:txBody>
                  <a:tcPr marL="94957" marR="94957" anchor="ctr"/>
                </a:tc>
                <a:tc>
                  <a:txBody>
                    <a:bodyPr/>
                    <a:lstStyle/>
                    <a:p>
                      <a:pPr algn="ctr"/>
                      <a:r>
                        <a:rPr lang="en-US" sz="1800" b="1" kern="1200" baseline="0" dirty="0" smtClean="0">
                          <a:solidFill>
                            <a:srgbClr val="002060"/>
                          </a:solidFill>
                          <a:latin typeface="+mn-lt"/>
                          <a:ea typeface="+mn-ea"/>
                          <a:cs typeface="+mn-cs"/>
                        </a:rPr>
                        <a:t>Yes</a:t>
                      </a:r>
                      <a:endParaRPr lang="en-US" sz="1800" b="1" kern="1200" baseline="0" dirty="0">
                        <a:solidFill>
                          <a:srgbClr val="002060"/>
                        </a:solidFill>
                        <a:latin typeface="+mn-lt"/>
                        <a:ea typeface="+mn-ea"/>
                        <a:cs typeface="+mn-cs"/>
                      </a:endParaRPr>
                    </a:p>
                  </a:txBody>
                  <a:tcPr marL="94957" marR="94957" anchor="ctr"/>
                </a:tc>
              </a:tr>
              <a:tr h="871072">
                <a:tc>
                  <a:txBody>
                    <a:bodyPr/>
                    <a:lstStyle/>
                    <a:p>
                      <a:r>
                        <a:rPr lang="en-US" sz="1800" kern="1200" baseline="0" dirty="0" smtClean="0">
                          <a:solidFill>
                            <a:schemeClr val="dk1"/>
                          </a:solidFill>
                          <a:latin typeface="+mn-lt"/>
                          <a:ea typeface="+mn-ea"/>
                          <a:cs typeface="+mn-cs"/>
                        </a:rPr>
                        <a:t>Can provide spinning reserves</a:t>
                      </a:r>
                    </a:p>
                    <a:p>
                      <a:r>
                        <a:rPr lang="en-US" sz="1800" kern="1200" baseline="0" dirty="0" smtClean="0">
                          <a:solidFill>
                            <a:schemeClr val="dk1"/>
                          </a:solidFill>
                          <a:latin typeface="+mn-lt"/>
                          <a:ea typeface="+mn-ea"/>
                          <a:cs typeface="+mn-cs"/>
                        </a:rPr>
                        <a:t>(always online)</a:t>
                      </a:r>
                      <a:endParaRPr lang="en-US" sz="1800" kern="1200" baseline="0" dirty="0">
                        <a:solidFill>
                          <a:schemeClr val="dk1"/>
                        </a:solidFill>
                        <a:latin typeface="+mn-lt"/>
                        <a:ea typeface="+mn-ea"/>
                        <a:cs typeface="+mn-cs"/>
                      </a:endParaRPr>
                    </a:p>
                  </a:txBody>
                  <a:tcPr marL="94957" marR="9495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baseline="0" dirty="0" smtClean="0">
                          <a:solidFill>
                            <a:schemeClr val="dk1"/>
                          </a:solidFill>
                          <a:latin typeface="+mn-lt"/>
                          <a:ea typeface="+mn-ea"/>
                          <a:cs typeface="+mn-cs"/>
                        </a:rPr>
                        <a:t>No</a:t>
                      </a:r>
                    </a:p>
                  </a:txBody>
                  <a:tcPr marL="94957" marR="94957" anchor="ctr"/>
                </a:tc>
                <a:tc>
                  <a:txBody>
                    <a:bodyPr/>
                    <a:lstStyle/>
                    <a:p>
                      <a:pPr algn="ctr"/>
                      <a:r>
                        <a:rPr lang="en-US" sz="1800" dirty="0" smtClean="0"/>
                        <a:t>May understate due to unit commitment requirement</a:t>
                      </a:r>
                      <a:r>
                        <a:rPr lang="en-US" sz="1800" baseline="0" dirty="0" smtClean="0"/>
                        <a:t> </a:t>
                      </a:r>
                      <a:endParaRPr lang="en-US" sz="1800" dirty="0"/>
                    </a:p>
                  </a:txBody>
                  <a:tcPr marL="94957" marR="94957" anchor="ctr"/>
                </a:tc>
                <a:tc>
                  <a:txBody>
                    <a:bodyPr/>
                    <a:lstStyle/>
                    <a:p>
                      <a:pPr algn="ctr"/>
                      <a:r>
                        <a:rPr lang="en-US" sz="1800" b="1" kern="1200" baseline="0" dirty="0" smtClean="0">
                          <a:solidFill>
                            <a:srgbClr val="002060"/>
                          </a:solidFill>
                          <a:latin typeface="+mn-lt"/>
                          <a:ea typeface="+mn-ea"/>
                          <a:cs typeface="+mn-cs"/>
                        </a:rPr>
                        <a:t>Yes </a:t>
                      </a:r>
                      <a:endParaRPr lang="en-US" sz="1800" b="1" kern="1200" baseline="0" dirty="0">
                        <a:solidFill>
                          <a:srgbClr val="002060"/>
                        </a:solidFill>
                        <a:latin typeface="+mn-lt"/>
                        <a:ea typeface="+mn-ea"/>
                        <a:cs typeface="+mn-cs"/>
                      </a:endParaRPr>
                    </a:p>
                  </a:txBody>
                  <a:tcPr marL="94957" marR="94957" anchor="ctr"/>
                </a:tc>
              </a:tr>
              <a:tr h="121920">
                <a:tc>
                  <a:txBody>
                    <a:bodyPr/>
                    <a:lstStyle/>
                    <a:p>
                      <a:r>
                        <a:rPr lang="en-US" sz="1800" kern="1200" baseline="0" dirty="0" smtClean="0">
                          <a:solidFill>
                            <a:schemeClr val="dk1"/>
                          </a:solidFill>
                          <a:latin typeface="+mn-lt"/>
                          <a:ea typeface="+mn-ea"/>
                          <a:cs typeface="+mn-cs"/>
                        </a:rPr>
                        <a:t>Can sell full (+/-) capability as Regulation Capacity; </a:t>
                      </a:r>
                    </a:p>
                    <a:p>
                      <a:r>
                        <a:rPr lang="en-US" sz="1800" kern="1200" baseline="0" dirty="0" smtClean="0">
                          <a:solidFill>
                            <a:schemeClr val="dk1"/>
                          </a:solidFill>
                          <a:latin typeface="+mn-lt"/>
                          <a:ea typeface="+mn-ea"/>
                          <a:cs typeface="+mn-cs"/>
                        </a:rPr>
                        <a:t>(nearly instantaneous transition)</a:t>
                      </a:r>
                    </a:p>
                  </a:txBody>
                  <a:tcPr marL="94957" marR="9495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baseline="0" dirty="0" smtClean="0">
                          <a:solidFill>
                            <a:schemeClr val="dk1"/>
                          </a:solidFill>
                          <a:latin typeface="+mn-lt"/>
                          <a:ea typeface="+mn-ea"/>
                          <a:cs typeface="+mn-cs"/>
                        </a:rPr>
                        <a:t>Yes</a:t>
                      </a:r>
                    </a:p>
                  </a:txBody>
                  <a:tcPr marL="94957" marR="9495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baseline="0" dirty="0" smtClean="0">
                          <a:solidFill>
                            <a:schemeClr val="dk1"/>
                          </a:solidFill>
                          <a:latin typeface="+mn-lt"/>
                          <a:ea typeface="+mn-ea"/>
                          <a:cs typeface="+mn-cs"/>
                        </a:rPr>
                        <a:t>No</a:t>
                      </a:r>
                    </a:p>
                  </a:txBody>
                  <a:tcPr marL="94957" marR="9495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baseline="0" dirty="0" smtClean="0">
                          <a:solidFill>
                            <a:srgbClr val="002060"/>
                          </a:solidFill>
                          <a:latin typeface="+mn-lt"/>
                          <a:ea typeface="+mn-ea"/>
                          <a:cs typeface="+mn-cs"/>
                        </a:rPr>
                        <a:t>Yes</a:t>
                      </a:r>
                    </a:p>
                  </a:txBody>
                  <a:tcPr marL="94957" marR="94957" anchor="ctr"/>
                </a:tc>
              </a:tr>
              <a:tr h="0">
                <a:tc>
                  <a:txBody>
                    <a:bodyPr/>
                    <a:lstStyle/>
                    <a:p>
                      <a:r>
                        <a:rPr lang="en-US" sz="1800" kern="1200" baseline="0" dirty="0" smtClean="0">
                          <a:solidFill>
                            <a:schemeClr val="dk1"/>
                          </a:solidFill>
                          <a:latin typeface="+mn-lt"/>
                          <a:ea typeface="+mn-ea"/>
                          <a:cs typeface="+mn-cs"/>
                        </a:rPr>
                        <a:t>Receive single electronic dispatch instruction</a:t>
                      </a:r>
                      <a:endParaRPr lang="en-US" sz="1800" kern="1200" baseline="0" dirty="0">
                        <a:solidFill>
                          <a:schemeClr val="dk1"/>
                        </a:solidFill>
                        <a:latin typeface="+mn-lt"/>
                        <a:ea typeface="+mn-ea"/>
                        <a:cs typeface="+mn-cs"/>
                      </a:endParaRPr>
                    </a:p>
                  </a:txBody>
                  <a:tcPr marL="94957" marR="9495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Regulation Market Only </a:t>
                      </a:r>
                    </a:p>
                  </a:txBody>
                  <a:tcPr marL="94957" marR="9495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baseline="0" dirty="0" smtClean="0">
                          <a:solidFill>
                            <a:schemeClr val="dk1"/>
                          </a:solidFill>
                          <a:latin typeface="+mn-lt"/>
                          <a:ea typeface="+mn-ea"/>
                          <a:cs typeface="+mn-cs"/>
                        </a:rPr>
                        <a:t>No</a:t>
                      </a:r>
                    </a:p>
                  </a:txBody>
                  <a:tcPr marL="94957" marR="9495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baseline="0" dirty="0" smtClean="0">
                          <a:solidFill>
                            <a:srgbClr val="002060"/>
                          </a:solidFill>
                          <a:latin typeface="+mn-lt"/>
                          <a:ea typeface="+mn-ea"/>
                          <a:cs typeface="+mn-cs"/>
                        </a:rPr>
                        <a:t>Yes </a:t>
                      </a:r>
                    </a:p>
                  </a:txBody>
                  <a:tcPr marL="94957" marR="94957" anchor="ctr"/>
                </a:tc>
              </a:tr>
              <a:tr h="0">
                <a:tc>
                  <a:txBody>
                    <a:bodyPr/>
                    <a:lstStyle/>
                    <a:p>
                      <a:r>
                        <a:rPr lang="en-US" sz="1800" kern="1200" baseline="0" dirty="0" smtClean="0">
                          <a:solidFill>
                            <a:schemeClr val="dk1"/>
                          </a:solidFill>
                          <a:latin typeface="+mn-lt"/>
                          <a:ea typeface="+mn-ea"/>
                          <a:cs typeface="+mn-cs"/>
                        </a:rPr>
                        <a:t>Recognize limited storage capacity </a:t>
                      </a:r>
                      <a:endParaRPr lang="en-US" sz="1800" kern="1200" baseline="0" dirty="0">
                        <a:solidFill>
                          <a:schemeClr val="dk1"/>
                        </a:solidFill>
                        <a:latin typeface="+mn-lt"/>
                        <a:ea typeface="+mn-ea"/>
                        <a:cs typeface="+mn-cs"/>
                      </a:endParaRPr>
                    </a:p>
                  </a:txBody>
                  <a:tcPr marL="94957" marR="9495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Regulation Market Only </a:t>
                      </a:r>
                    </a:p>
                  </a:txBody>
                  <a:tcPr marL="94957" marR="9495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baseline="0" dirty="0" smtClean="0">
                          <a:solidFill>
                            <a:schemeClr val="dk1"/>
                          </a:solidFill>
                          <a:latin typeface="+mn-lt"/>
                          <a:ea typeface="+mn-ea"/>
                          <a:cs typeface="+mn-cs"/>
                        </a:rPr>
                        <a:t>No </a:t>
                      </a:r>
                    </a:p>
                  </a:txBody>
                  <a:tcPr marL="94957" marR="9495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baseline="0" dirty="0" smtClean="0">
                          <a:solidFill>
                            <a:srgbClr val="002060"/>
                          </a:solidFill>
                          <a:latin typeface="+mn-lt"/>
                          <a:ea typeface="+mn-ea"/>
                          <a:cs typeface="+mn-cs"/>
                        </a:rPr>
                        <a:t>Yes </a:t>
                      </a:r>
                    </a:p>
                  </a:txBody>
                  <a:tcPr marL="94957" marR="94957" anchor="ctr"/>
                </a:tc>
              </a:tr>
            </a:tbl>
          </a:graphicData>
        </a:graphic>
      </p:graphicFrame>
    </p:spTree>
    <p:extLst>
      <p:ext uri="{BB962C8B-B14F-4D97-AF65-F5344CB8AC3E}">
        <p14:creationId xmlns:p14="http://schemas.microsoft.com/office/powerpoint/2010/main" val="3275644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Other Clarifying Changes</a:t>
            </a:r>
            <a:endParaRPr lang="en-US" dirty="0"/>
          </a:p>
        </p:txBody>
      </p:sp>
      <p:sp>
        <p:nvSpPr>
          <p:cNvPr id="3" name="Slide Number Placeholder 2"/>
          <p:cNvSpPr>
            <a:spLocks noGrp="1"/>
          </p:cNvSpPr>
          <p:nvPr>
            <p:ph type="sldNum" sz="quarter" idx="4"/>
          </p:nvPr>
        </p:nvSpPr>
        <p:spPr/>
        <p:txBody>
          <a:bodyPr/>
          <a:lstStyle/>
          <a:p>
            <a:fld id="{F9D18D59-7AC8-45AE-9F52-DBA89AEC6EE0}" type="slidenum">
              <a:rPr lang="en-US" smtClean="0"/>
              <a:t>113</a:t>
            </a:fld>
            <a:endParaRPr lang="en-US" dirty="0"/>
          </a:p>
        </p:txBody>
      </p:sp>
      <p:sp>
        <p:nvSpPr>
          <p:cNvPr id="2" name="Text Placeholder 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10937858"/>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Battery Storage Participation Rules</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t>114</a:t>
            </a:fld>
            <a:endParaRPr lang="en-US" dirty="0"/>
          </a:p>
        </p:txBody>
      </p:sp>
      <p:sp>
        <p:nvSpPr>
          <p:cNvPr id="4" name="Text Placeholder 3"/>
          <p:cNvSpPr>
            <a:spLocks noGrp="1"/>
          </p:cNvSpPr>
          <p:nvPr>
            <p:ph type="body" sz="quarter" idx="13"/>
          </p:nvPr>
        </p:nvSpPr>
        <p:spPr/>
        <p:txBody>
          <a:bodyPr>
            <a:normAutofit/>
          </a:bodyPr>
          <a:lstStyle/>
          <a:p>
            <a:r>
              <a:rPr lang="en-US" dirty="0" smtClean="0"/>
              <a:t>Other Modifications</a:t>
            </a:r>
            <a:endParaRPr lang="en-US" dirty="0"/>
          </a:p>
        </p:txBody>
      </p:sp>
      <p:sp>
        <p:nvSpPr>
          <p:cNvPr id="5" name="Content Placeholder 4"/>
          <p:cNvSpPr>
            <a:spLocks noGrp="1"/>
          </p:cNvSpPr>
          <p:nvPr>
            <p:ph sz="quarter" idx="14"/>
          </p:nvPr>
        </p:nvSpPr>
        <p:spPr/>
        <p:txBody>
          <a:bodyPr>
            <a:normAutofit/>
          </a:bodyPr>
          <a:lstStyle/>
          <a:p>
            <a:r>
              <a:rPr lang="en-US" dirty="0" smtClean="0"/>
              <a:t>Generator Asset and DARD will be eligible for all Day-Ahead and Real-Time NCPC credits similar to other resources</a:t>
            </a:r>
          </a:p>
          <a:p>
            <a:pPr lvl="1"/>
            <a:r>
              <a:rPr lang="en-US" dirty="0" smtClean="0"/>
              <a:t>Generator Asset and DARD will not be eligible for Real-Time Commitment NCPC Credits </a:t>
            </a:r>
            <a:r>
              <a:rPr lang="en-US" dirty="0"/>
              <a:t>since they are </a:t>
            </a:r>
            <a:r>
              <a:rPr lang="en-US" dirty="0" smtClean="0"/>
              <a:t>treated </a:t>
            </a:r>
            <a:r>
              <a:rPr lang="en-US" dirty="0"/>
              <a:t>as always self-scheduled online at </a:t>
            </a:r>
            <a:r>
              <a:rPr lang="en-US" dirty="0" smtClean="0"/>
              <a:t>0MW </a:t>
            </a:r>
            <a:endParaRPr lang="en-US" dirty="0"/>
          </a:p>
          <a:p>
            <a:r>
              <a:rPr lang="en-US" dirty="0" smtClean="0"/>
              <a:t>Current DARD Pump and DARD cost allocation rules will be extended to all Storage DARDs</a:t>
            </a:r>
          </a:p>
          <a:p>
            <a:pPr lvl="1"/>
            <a:r>
              <a:rPr lang="en-US" dirty="0" smtClean="0"/>
              <a:t>See Appendix 3: Cost Allocation Rules for additional information</a:t>
            </a:r>
          </a:p>
          <a:p>
            <a:pPr lvl="1"/>
            <a:endParaRPr lang="en-US" dirty="0" smtClean="0"/>
          </a:p>
          <a:p>
            <a:endParaRPr lang="en-US" dirty="0"/>
          </a:p>
        </p:txBody>
      </p:sp>
      <p:pic>
        <p:nvPicPr>
          <p:cNvPr id="6" name="Picture 2" descr="http://moss/my/personal/tmeek/Shared%20Pictures/Battery-Illustra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3399" y="76200"/>
            <a:ext cx="928201" cy="928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591595"/>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9D18D59-7AC8-45AE-9F52-DBA89AEC6EE0}" type="slidenum">
              <a:rPr lang="en-US" smtClean="0"/>
              <a:t>115</a:t>
            </a:fld>
            <a:endParaRPr lang="en-US" dirty="0"/>
          </a:p>
        </p:txBody>
      </p:sp>
      <p:sp>
        <p:nvSpPr>
          <p:cNvPr id="2" name="Title 1"/>
          <p:cNvSpPr>
            <a:spLocks noGrp="1"/>
          </p:cNvSpPr>
          <p:nvPr>
            <p:ph type="title"/>
          </p:nvPr>
        </p:nvSpPr>
        <p:spPr/>
        <p:txBody>
          <a:bodyPr>
            <a:normAutofit/>
          </a:bodyPr>
          <a:lstStyle/>
          <a:p>
            <a:r>
              <a:rPr lang="en-US" dirty="0" smtClean="0"/>
              <a:t>Other Proposed Rule Changes</a:t>
            </a:r>
            <a:endParaRPr lang="en-US" dirty="0"/>
          </a:p>
        </p:txBody>
      </p:sp>
      <p:sp>
        <p:nvSpPr>
          <p:cNvPr id="5" name="Content Placeholder 4"/>
          <p:cNvSpPr>
            <a:spLocks noGrp="1"/>
          </p:cNvSpPr>
          <p:nvPr>
            <p:ph sz="quarter" idx="13"/>
          </p:nvPr>
        </p:nvSpPr>
        <p:spPr/>
        <p:txBody>
          <a:bodyPr>
            <a:normAutofit/>
          </a:bodyPr>
          <a:lstStyle/>
          <a:p>
            <a:r>
              <a:rPr lang="en-US" dirty="0" smtClean="0"/>
              <a:t>Modify the definition of an Asset Related Demand (ARD) to enable any non-aggregated storage load with a physical capability of at least 1 MW to participate as an ARD</a:t>
            </a:r>
          </a:p>
          <a:p>
            <a:r>
              <a:rPr lang="en-US" dirty="0" smtClean="0"/>
              <a:t>Clarify Market Rule 1 and Appendix F use of terminology such as Resource, Generator Asset, DARD, generating Resource, etc.</a:t>
            </a:r>
          </a:p>
          <a:p>
            <a:r>
              <a:rPr lang="en-US" dirty="0" smtClean="0"/>
              <a:t>Add section to the Market Rule to provide more clarity for how storage participates in the markets</a:t>
            </a:r>
          </a:p>
        </p:txBody>
      </p:sp>
    </p:spTree>
    <p:extLst>
      <p:ext uri="{BB962C8B-B14F-4D97-AF65-F5344CB8AC3E}">
        <p14:creationId xmlns:p14="http://schemas.microsoft.com/office/powerpoint/2010/main" val="2130321968"/>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Battery Storage Participation Rules</a:t>
            </a:r>
            <a:endParaRPr lang="en-US" sz="2400" i="1" dirty="0"/>
          </a:p>
        </p:txBody>
      </p:sp>
      <p:sp>
        <p:nvSpPr>
          <p:cNvPr id="3" name="Slide Number Placeholder 2"/>
          <p:cNvSpPr>
            <a:spLocks noGrp="1"/>
          </p:cNvSpPr>
          <p:nvPr>
            <p:ph type="sldNum" sz="quarter" idx="12"/>
          </p:nvPr>
        </p:nvSpPr>
        <p:spPr/>
        <p:txBody>
          <a:bodyPr/>
          <a:lstStyle/>
          <a:p>
            <a:fld id="{F9D18D59-7AC8-45AE-9F52-DBA89AEC6EE0}" type="slidenum">
              <a:rPr lang="en-US" smtClean="0"/>
              <a:t>116</a:t>
            </a:fld>
            <a:endParaRPr lang="en-US" dirty="0"/>
          </a:p>
        </p:txBody>
      </p:sp>
      <p:sp>
        <p:nvSpPr>
          <p:cNvPr id="4" name="Text Placeholder 3"/>
          <p:cNvSpPr>
            <a:spLocks noGrp="1"/>
          </p:cNvSpPr>
          <p:nvPr>
            <p:ph type="body" sz="quarter" idx="13"/>
          </p:nvPr>
        </p:nvSpPr>
        <p:spPr/>
        <p:txBody>
          <a:bodyPr/>
          <a:lstStyle/>
          <a:p>
            <a:r>
              <a:rPr lang="en-US" dirty="0" smtClean="0"/>
              <a:t>Summary of Key Features </a:t>
            </a:r>
            <a:endParaRPr lang="en-US" dirty="0"/>
          </a:p>
        </p:txBody>
      </p:sp>
      <p:sp>
        <p:nvSpPr>
          <p:cNvPr id="5" name="Content Placeholder 4"/>
          <p:cNvSpPr>
            <a:spLocks noGrp="1"/>
          </p:cNvSpPr>
          <p:nvPr>
            <p:ph sz="quarter" idx="14"/>
          </p:nvPr>
        </p:nvSpPr>
        <p:spPr/>
        <p:txBody>
          <a:bodyPr>
            <a:normAutofit/>
          </a:bodyPr>
          <a:lstStyle/>
          <a:p>
            <a:r>
              <a:rPr lang="en-US" dirty="0"/>
              <a:t>Can sell its full (+/-) capability as Regulation Capacity and manage its state of charge </a:t>
            </a:r>
            <a:r>
              <a:rPr lang="en-US" dirty="0" smtClean="0"/>
              <a:t>while </a:t>
            </a:r>
            <a:r>
              <a:rPr lang="en-US" dirty="0"/>
              <a:t>selling Regulation Service</a:t>
            </a:r>
          </a:p>
          <a:p>
            <a:r>
              <a:rPr lang="en-US" dirty="0" smtClean="0"/>
              <a:t>Can bid remaining portion of its capability into the </a:t>
            </a:r>
            <a:r>
              <a:rPr lang="en-US" dirty="0"/>
              <a:t>Real-Time Energy Market as </a:t>
            </a:r>
            <a:r>
              <a:rPr lang="en-US" dirty="0" smtClean="0"/>
              <a:t>DARD or </a:t>
            </a:r>
            <a:r>
              <a:rPr lang="en-US" dirty="0"/>
              <a:t>Generator Asse</a:t>
            </a:r>
            <a:r>
              <a:rPr lang="en-US" dirty="0" smtClean="0"/>
              <a:t>t to be dispatched to receive or inject energy</a:t>
            </a:r>
          </a:p>
          <a:p>
            <a:pPr marL="342900" lvl="1" indent="-342900">
              <a:spcBef>
                <a:spcPts val="1200"/>
              </a:spcBef>
              <a:buFont typeface="Arial" pitchFamily="34" charset="0"/>
              <a:buChar char="•"/>
            </a:pPr>
            <a:r>
              <a:rPr lang="en-US" sz="2400" dirty="0"/>
              <a:t>Spinning reserves will be counted on the DARD and Generator Asset consistent the battery’s physical capability even when it is regulating as an ATRR</a:t>
            </a:r>
          </a:p>
          <a:p>
            <a:pPr marL="342900" lvl="1" indent="-342900">
              <a:spcBef>
                <a:spcPts val="1200"/>
              </a:spcBef>
              <a:buFont typeface="Arial" pitchFamily="34" charset="0"/>
              <a:buChar char="•"/>
            </a:pPr>
            <a:r>
              <a:rPr lang="en-US" sz="2400" dirty="0" smtClean="0"/>
              <a:t>Will </a:t>
            </a:r>
            <a:r>
              <a:rPr lang="en-US" sz="2400" dirty="0"/>
              <a:t>receive a single “Adjusted Signal” that combines its AGC </a:t>
            </a:r>
            <a:r>
              <a:rPr lang="en-US" sz="2400" dirty="0" smtClean="0"/>
              <a:t>SetPoint </a:t>
            </a:r>
            <a:r>
              <a:rPr lang="en-US" sz="2400" dirty="0"/>
              <a:t>with its Generator Asset or DARD Energy Market DDP </a:t>
            </a:r>
          </a:p>
        </p:txBody>
      </p:sp>
    </p:spTree>
    <p:extLst>
      <p:ext uri="{BB962C8B-B14F-4D97-AF65-F5344CB8AC3E}">
        <p14:creationId xmlns:p14="http://schemas.microsoft.com/office/powerpoint/2010/main" val="928339437"/>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Battery Storage Participation Rules</a:t>
            </a:r>
            <a:endParaRPr lang="en-US" sz="2400" i="1" dirty="0"/>
          </a:p>
        </p:txBody>
      </p:sp>
      <p:sp>
        <p:nvSpPr>
          <p:cNvPr id="3" name="Slide Number Placeholder 2"/>
          <p:cNvSpPr>
            <a:spLocks noGrp="1"/>
          </p:cNvSpPr>
          <p:nvPr>
            <p:ph type="sldNum" sz="quarter" idx="12"/>
          </p:nvPr>
        </p:nvSpPr>
        <p:spPr/>
        <p:txBody>
          <a:bodyPr/>
          <a:lstStyle/>
          <a:p>
            <a:fld id="{F9D18D59-7AC8-45AE-9F52-DBA89AEC6EE0}" type="slidenum">
              <a:rPr lang="en-US" smtClean="0"/>
              <a:t>117</a:t>
            </a:fld>
            <a:endParaRPr lang="en-US" dirty="0"/>
          </a:p>
        </p:txBody>
      </p:sp>
      <p:sp>
        <p:nvSpPr>
          <p:cNvPr id="4" name="Text Placeholder 3"/>
          <p:cNvSpPr>
            <a:spLocks noGrp="1"/>
          </p:cNvSpPr>
          <p:nvPr>
            <p:ph type="body" sz="quarter" idx="13"/>
          </p:nvPr>
        </p:nvSpPr>
        <p:spPr/>
        <p:txBody>
          <a:bodyPr/>
          <a:lstStyle/>
          <a:p>
            <a:r>
              <a:rPr lang="en-US" dirty="0" smtClean="0"/>
              <a:t>Summary of Key Features </a:t>
            </a:r>
            <a:r>
              <a:rPr lang="en-US" sz="2000" b="0" dirty="0" smtClean="0"/>
              <a:t>(continued) </a:t>
            </a:r>
            <a:endParaRPr lang="en-US" sz="2000" b="0" dirty="0"/>
          </a:p>
        </p:txBody>
      </p:sp>
      <p:sp>
        <p:nvSpPr>
          <p:cNvPr id="5" name="Content Placeholder 4"/>
          <p:cNvSpPr>
            <a:spLocks noGrp="1"/>
          </p:cNvSpPr>
          <p:nvPr>
            <p:ph sz="quarter" idx="14"/>
          </p:nvPr>
        </p:nvSpPr>
        <p:spPr/>
        <p:txBody>
          <a:bodyPr>
            <a:normAutofit fontScale="92500" lnSpcReduction="10000"/>
          </a:bodyPr>
          <a:lstStyle/>
          <a:p>
            <a:pPr marL="342900" lvl="1" indent="-342900">
              <a:spcBef>
                <a:spcPts val="1200"/>
              </a:spcBef>
              <a:buFont typeface="Arial" pitchFamily="34" charset="0"/>
              <a:buChar char="•"/>
            </a:pPr>
            <a:r>
              <a:rPr lang="en-US" sz="2400" dirty="0"/>
              <a:t>Dispatch limits on the DARD and Generator Asset will be automatically re-declared to reflect Available Energy and Available Storage telemetered to the ISO and cleared Regulation Capacity </a:t>
            </a:r>
          </a:p>
          <a:p>
            <a:pPr marL="342900" lvl="1" indent="-342900">
              <a:spcBef>
                <a:spcPts val="1200"/>
              </a:spcBef>
              <a:buFont typeface="Arial" pitchFamily="34" charset="0"/>
              <a:buChar char="•"/>
            </a:pPr>
            <a:r>
              <a:rPr lang="en-US" sz="2400" dirty="0" smtClean="0"/>
              <a:t>Extends NCPC rules to Storage DARDs </a:t>
            </a:r>
            <a:endParaRPr lang="en-US" sz="2400" dirty="0"/>
          </a:p>
          <a:p>
            <a:r>
              <a:rPr lang="en-US" dirty="0"/>
              <a:t>Current DARD Pump and DARD cost allocation rules will be extended to </a:t>
            </a:r>
            <a:r>
              <a:rPr lang="en-US" dirty="0" smtClean="0"/>
              <a:t>Storage </a:t>
            </a:r>
            <a:r>
              <a:rPr lang="en-US" dirty="0"/>
              <a:t>DARDs</a:t>
            </a:r>
          </a:p>
          <a:p>
            <a:r>
              <a:rPr lang="en-US" dirty="0"/>
              <a:t>Battery storage can take on a Day-Ahead Market obligation as a DARD or Generator Asset </a:t>
            </a:r>
          </a:p>
          <a:p>
            <a:r>
              <a:rPr lang="en-US" dirty="0" smtClean="0"/>
              <a:t>Can participate </a:t>
            </a:r>
            <a:r>
              <a:rPr lang="en-US" dirty="0"/>
              <a:t>in the Forward Capacity Market (FCM) </a:t>
            </a:r>
            <a:r>
              <a:rPr lang="en-US" dirty="0" smtClean="0"/>
              <a:t>as </a:t>
            </a:r>
            <a:r>
              <a:rPr lang="en-US" dirty="0"/>
              <a:t>a capacity </a:t>
            </a:r>
            <a:r>
              <a:rPr lang="en-US" dirty="0" smtClean="0"/>
              <a:t>resource and in the Forward </a:t>
            </a:r>
            <a:r>
              <a:rPr lang="en-US" dirty="0"/>
              <a:t>Reserve Market </a:t>
            </a:r>
            <a:r>
              <a:rPr lang="en-US" dirty="0" smtClean="0"/>
              <a:t>as </a:t>
            </a:r>
            <a:r>
              <a:rPr lang="en-US" dirty="0"/>
              <a:t>a Forward </a:t>
            </a:r>
            <a:r>
              <a:rPr lang="en-US" dirty="0" smtClean="0"/>
              <a:t>Reserve Resource</a:t>
            </a:r>
            <a:endParaRPr lang="en-US" strike="sngStrike" dirty="0"/>
          </a:p>
          <a:p>
            <a:pPr marL="0" indent="0">
              <a:buNone/>
            </a:pPr>
            <a:r>
              <a:rPr lang="en-US" dirty="0" smtClean="0"/>
              <a:t> </a:t>
            </a:r>
            <a:endParaRPr lang="en-US" dirty="0"/>
          </a:p>
        </p:txBody>
      </p:sp>
    </p:spTree>
    <p:extLst>
      <p:ext uri="{BB962C8B-B14F-4D97-AF65-F5344CB8AC3E}">
        <p14:creationId xmlns:p14="http://schemas.microsoft.com/office/powerpoint/2010/main" val="3800785329"/>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09600" y="2057400"/>
            <a:ext cx="8077200" cy="1362075"/>
          </a:xfrm>
        </p:spPr>
        <p:txBody>
          <a:bodyPr/>
          <a:lstStyle/>
          <a:p>
            <a:r>
              <a:rPr lang="en-US" dirty="0" smtClean="0"/>
              <a:t>Appendix 2: Current Participation Rules</a:t>
            </a:r>
            <a:endParaRPr lang="en-US" dirty="0"/>
          </a:p>
        </p:txBody>
      </p:sp>
      <p:sp>
        <p:nvSpPr>
          <p:cNvPr id="7" name="Text Placeholder 6"/>
          <p:cNvSpPr>
            <a:spLocks noGrp="1"/>
          </p:cNvSpPr>
          <p:nvPr>
            <p:ph type="body" idx="1"/>
          </p:nvPr>
        </p:nvSpPr>
        <p:spPr/>
        <p:txBody>
          <a:bodyPr/>
          <a:lstStyle/>
          <a:p>
            <a:r>
              <a:rPr lang="en-US" dirty="0" smtClean="0"/>
              <a:t>Overview of the current pumped storage hydro and regulation only participation rules</a:t>
            </a:r>
            <a:endParaRPr lang="en-US" dirty="0"/>
          </a:p>
        </p:txBody>
      </p:sp>
      <p:sp>
        <p:nvSpPr>
          <p:cNvPr id="3" name="Slide Number Placeholder 2"/>
          <p:cNvSpPr>
            <a:spLocks noGrp="1"/>
          </p:cNvSpPr>
          <p:nvPr>
            <p:ph type="sldNum" sz="quarter" idx="4"/>
          </p:nvPr>
        </p:nvSpPr>
        <p:spPr/>
        <p:txBody>
          <a:bodyPr/>
          <a:lstStyle/>
          <a:p>
            <a:fld id="{F9D18D59-7AC8-45AE-9F52-DBA89AEC6EE0}" type="slidenum">
              <a:rPr lang="en-US" smtClean="0"/>
              <a:t>118</a:t>
            </a:fld>
            <a:endParaRPr lang="en-US" dirty="0"/>
          </a:p>
        </p:txBody>
      </p:sp>
    </p:spTree>
    <p:extLst>
      <p:ext uri="{BB962C8B-B14F-4D97-AF65-F5344CB8AC3E}">
        <p14:creationId xmlns:p14="http://schemas.microsoft.com/office/powerpoint/2010/main" val="1964849641"/>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1. Regulation Only Participation</a:t>
            </a:r>
            <a:endParaRPr lang="en-US" dirty="0"/>
          </a:p>
        </p:txBody>
      </p:sp>
      <p:sp>
        <p:nvSpPr>
          <p:cNvPr id="2" name="Slide Number Placeholder 1"/>
          <p:cNvSpPr>
            <a:spLocks noGrp="1"/>
          </p:cNvSpPr>
          <p:nvPr>
            <p:ph type="sldNum" sz="quarter" idx="12"/>
          </p:nvPr>
        </p:nvSpPr>
        <p:spPr/>
        <p:txBody>
          <a:bodyPr/>
          <a:lstStyle/>
          <a:p>
            <a:fld id="{10C7F894-2A36-495D-AB7C-1055F7AC0F9D}" type="slidenum">
              <a:rPr lang="en-US" smtClean="0"/>
              <a:pPr/>
              <a:t>119</a:t>
            </a:fld>
            <a:endParaRPr lang="en-US" dirty="0"/>
          </a:p>
        </p:txBody>
      </p:sp>
      <p:sp>
        <p:nvSpPr>
          <p:cNvPr id="17" name="Text Placeholder 16"/>
          <p:cNvSpPr>
            <a:spLocks noGrp="1"/>
          </p:cNvSpPr>
          <p:nvPr>
            <p:ph type="body" sz="quarter" idx="13"/>
          </p:nvPr>
        </p:nvSpPr>
        <p:spPr/>
        <p:txBody>
          <a:bodyPr>
            <a:normAutofit/>
          </a:bodyPr>
          <a:lstStyle/>
          <a:p>
            <a:r>
              <a:rPr lang="en-US" dirty="0"/>
              <a:t> </a:t>
            </a:r>
          </a:p>
        </p:txBody>
      </p:sp>
      <p:sp>
        <p:nvSpPr>
          <p:cNvPr id="4" name="Content Placeholder 3"/>
          <p:cNvSpPr>
            <a:spLocks noGrp="1"/>
          </p:cNvSpPr>
          <p:nvPr>
            <p:ph sz="quarter" idx="14"/>
          </p:nvPr>
        </p:nvSpPr>
        <p:spPr/>
        <p:txBody>
          <a:bodyPr>
            <a:normAutofit lnSpcReduction="10000"/>
          </a:bodyPr>
          <a:lstStyle/>
          <a:p>
            <a:r>
              <a:rPr lang="en-US" dirty="0" smtClean="0"/>
              <a:t>Enables alternative technologies, including those behind the meter, such as battery storage to </a:t>
            </a:r>
            <a:r>
              <a:rPr lang="en-US" dirty="0"/>
              <a:t>participate in the </a:t>
            </a:r>
            <a:r>
              <a:rPr lang="en-US" dirty="0" smtClean="0"/>
              <a:t>Regulation </a:t>
            </a:r>
            <a:r>
              <a:rPr lang="en-US" dirty="0"/>
              <a:t>M</a:t>
            </a:r>
            <a:r>
              <a:rPr lang="en-US" dirty="0" smtClean="0"/>
              <a:t>arket</a:t>
            </a:r>
          </a:p>
          <a:p>
            <a:pPr lvl="1"/>
            <a:r>
              <a:rPr lang="en-US" dirty="0" smtClean="0"/>
              <a:t>Does not require energy market participation</a:t>
            </a:r>
          </a:p>
          <a:p>
            <a:pPr lvl="1"/>
            <a:r>
              <a:rPr lang="en-US" dirty="0" smtClean="0"/>
              <a:t>Supports aggregations of facilities less than 1MW</a:t>
            </a:r>
            <a:endParaRPr lang="en-US" dirty="0"/>
          </a:p>
          <a:p>
            <a:r>
              <a:rPr lang="en-US" dirty="0" smtClean="0"/>
              <a:t>Allows for different regulation signals </a:t>
            </a:r>
            <a:r>
              <a:rPr lang="en-US" dirty="0"/>
              <a:t>(energy-neutral or conventional</a:t>
            </a:r>
            <a:r>
              <a:rPr lang="en-US" dirty="0" smtClean="0"/>
              <a:t>) to be elected by the participant depending upon physical capability</a:t>
            </a:r>
            <a:endParaRPr lang="en-US" dirty="0"/>
          </a:p>
          <a:p>
            <a:pPr lvl="1"/>
            <a:r>
              <a:rPr lang="en-US" dirty="0" smtClean="0"/>
              <a:t>Energy </a:t>
            </a:r>
            <a:r>
              <a:rPr lang="en-US" dirty="0"/>
              <a:t>neutral signal </a:t>
            </a:r>
            <a:r>
              <a:rPr lang="en-US" dirty="0" smtClean="0"/>
              <a:t>enables the participant to manage its state of charge while regulating</a:t>
            </a:r>
            <a:endParaRPr lang="en-US" dirty="0"/>
          </a:p>
          <a:p>
            <a:r>
              <a:rPr lang="en-US" dirty="0" smtClean="0"/>
              <a:t>If a non-dispatchable </a:t>
            </a:r>
            <a:r>
              <a:rPr lang="en-US" dirty="0"/>
              <a:t>G</a:t>
            </a:r>
            <a:r>
              <a:rPr lang="en-US" dirty="0" smtClean="0"/>
              <a:t>enerator Asset is also modeled for the storage facility, then </a:t>
            </a:r>
            <a:r>
              <a:rPr lang="en-US" dirty="0"/>
              <a:t>the Generator Asset is </a:t>
            </a:r>
            <a:r>
              <a:rPr lang="en-US" dirty="0" smtClean="0"/>
              <a:t>compensated for energy injected while regulating as an ATRR</a:t>
            </a:r>
          </a:p>
        </p:txBody>
      </p:sp>
      <p:pic>
        <p:nvPicPr>
          <p:cNvPr id="20" name="Picture 2" descr="http://moss/my/personal/tmeek/Shared%20Pictures/Battery-Illustra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3399" y="76200"/>
            <a:ext cx="928201" cy="928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21324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Tariff Changes </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pPr/>
              <a:t>12</a:t>
            </a:fld>
            <a:endParaRPr lang="en-US" dirty="0"/>
          </a:p>
        </p:txBody>
      </p:sp>
      <p:sp>
        <p:nvSpPr>
          <p:cNvPr id="4" name="Text Placeholder 3"/>
          <p:cNvSpPr>
            <a:spLocks noGrp="1"/>
          </p:cNvSpPr>
          <p:nvPr>
            <p:ph type="body" sz="quarter" idx="13"/>
          </p:nvPr>
        </p:nvSpPr>
        <p:spPr/>
        <p:txBody>
          <a:bodyPr/>
          <a:lstStyle/>
          <a:p>
            <a:r>
              <a:rPr lang="en-US" dirty="0" smtClean="0"/>
              <a:t>Binary Storage Facility  (</a:t>
            </a:r>
            <a:r>
              <a:rPr lang="en-US" dirty="0">
                <a:solidFill>
                  <a:srgbClr val="1E6A9A"/>
                </a:solidFill>
              </a:rPr>
              <a:t>revised</a:t>
            </a:r>
            <a:r>
              <a:rPr lang="en-US" dirty="0" smtClean="0"/>
              <a:t> Section III.1.10.6) </a:t>
            </a:r>
            <a:endParaRPr lang="en-US" dirty="0"/>
          </a:p>
        </p:txBody>
      </p:sp>
      <p:sp>
        <p:nvSpPr>
          <p:cNvPr id="5" name="Content Placeholder 4"/>
          <p:cNvSpPr>
            <a:spLocks noGrp="1"/>
          </p:cNvSpPr>
          <p:nvPr>
            <p:ph sz="quarter" idx="14"/>
          </p:nvPr>
        </p:nvSpPr>
        <p:spPr/>
        <p:txBody>
          <a:bodyPr/>
          <a:lstStyle/>
          <a:p>
            <a:pPr lvl="0"/>
            <a:r>
              <a:rPr lang="en-US" dirty="0" smtClean="0">
                <a:solidFill>
                  <a:srgbClr val="1E6A9A"/>
                </a:solidFill>
              </a:rPr>
              <a:t>(b) A storage facility that satisfies the requirements of this subsection (b) may participate in the New England Markets as a Binary Storage Facility.  A Binary Storage Facility shall: </a:t>
            </a:r>
          </a:p>
          <a:p>
            <a:pPr lvl="1"/>
            <a:r>
              <a:rPr lang="en-US" dirty="0" smtClean="0"/>
              <a:t>(i) satisfy the requirements applicable to an Electric Storage Facility;</a:t>
            </a:r>
          </a:p>
          <a:p>
            <a:pPr lvl="1"/>
            <a:r>
              <a:rPr lang="en-US" dirty="0" smtClean="0"/>
              <a:t>(ii)specify in </a:t>
            </a:r>
            <a:r>
              <a:rPr lang="en-US" dirty="0" smtClean="0">
                <a:solidFill>
                  <a:schemeClr val="accent1">
                    <a:lumMod val="75000"/>
                  </a:schemeClr>
                </a:solidFill>
              </a:rPr>
              <a:t>Supply Offers and </a:t>
            </a:r>
            <a:r>
              <a:rPr lang="en-US" dirty="0" smtClean="0"/>
              <a:t>Demand Bids a Minimum Run Time and a Minimum Down Time that may be changed through redeclaration requests and that shall be of no more than one hour each; and</a:t>
            </a:r>
          </a:p>
          <a:p>
            <a:pPr lvl="1"/>
            <a:r>
              <a:rPr lang="en-US" dirty="0" smtClean="0"/>
              <a:t>(iii) comprise one or more reversible hydraulic turbines. </a:t>
            </a:r>
          </a:p>
          <a:p>
            <a:pPr marL="457200" lvl="1" indent="0">
              <a:buNone/>
            </a:pPr>
            <a:endParaRPr lang="en-US" dirty="0"/>
          </a:p>
        </p:txBody>
      </p:sp>
    </p:spTree>
    <p:extLst>
      <p:ext uri="{BB962C8B-B14F-4D97-AF65-F5344CB8AC3E}">
        <p14:creationId xmlns:p14="http://schemas.microsoft.com/office/powerpoint/2010/main" val="3914754241"/>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Regulation Only Participation</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pPr/>
              <a:t>120</a:t>
            </a:fld>
            <a:endParaRPr lang="en-US" dirty="0"/>
          </a:p>
        </p:txBody>
      </p:sp>
      <p:sp>
        <p:nvSpPr>
          <p:cNvPr id="8" name="Text Placeholder 7"/>
          <p:cNvSpPr>
            <a:spLocks noGrp="1"/>
          </p:cNvSpPr>
          <p:nvPr>
            <p:ph type="body" sz="quarter" idx="13"/>
          </p:nvPr>
        </p:nvSpPr>
        <p:spPr/>
        <p:txBody>
          <a:bodyPr/>
          <a:lstStyle/>
          <a:p>
            <a:r>
              <a:rPr lang="en-US" dirty="0" smtClean="0"/>
              <a:t> </a:t>
            </a:r>
          </a:p>
          <a:p>
            <a:endParaRPr lang="en-US" dirty="0"/>
          </a:p>
        </p:txBody>
      </p:sp>
      <p:sp>
        <p:nvSpPr>
          <p:cNvPr id="5" name="Content Placeholder 4"/>
          <p:cNvSpPr>
            <a:spLocks noGrp="1"/>
          </p:cNvSpPr>
          <p:nvPr>
            <p:ph sz="quarter" idx="14"/>
          </p:nvPr>
        </p:nvSpPr>
        <p:spPr/>
        <p:txBody>
          <a:bodyPr/>
          <a:lstStyle/>
          <a:p>
            <a:r>
              <a:rPr lang="en-US" dirty="0" smtClean="0"/>
              <a:t>Non-dispatchable Generator Assets can also participate in the Real-Time Market and, if not settlement only, in the Day-Ahead Market</a:t>
            </a:r>
          </a:p>
          <a:p>
            <a:pPr lvl="1"/>
            <a:r>
              <a:rPr lang="en-US" dirty="0" smtClean="0"/>
              <a:t>No ability for ISO to dispatch or count any online or offline reserves</a:t>
            </a:r>
          </a:p>
          <a:p>
            <a:pPr lvl="1"/>
            <a:r>
              <a:rPr lang="en-US" dirty="0" smtClean="0"/>
              <a:t>May be self-scheduled with limits re-declared through phone calls to the control room</a:t>
            </a:r>
          </a:p>
          <a:p>
            <a:r>
              <a:rPr lang="en-US" dirty="0" smtClean="0"/>
              <a:t>Consumption is charged at the nodal or zonal wholesale price or the retail price based upon how the load participates</a:t>
            </a:r>
          </a:p>
          <a:p>
            <a:r>
              <a:rPr lang="en-US" dirty="0" smtClean="0"/>
              <a:t>Non-dispatchable Generator Asset can also participate in the FCM as a capacity resource, but not the FRM as a Forward Reserve Resource</a:t>
            </a:r>
          </a:p>
          <a:p>
            <a:endParaRPr lang="en-US" dirty="0"/>
          </a:p>
        </p:txBody>
      </p:sp>
      <p:pic>
        <p:nvPicPr>
          <p:cNvPr id="9" name="Picture 2" descr="http://moss/my/personal/tmeek/Shared%20Pictures/Battery-Illustra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3399" y="76200"/>
            <a:ext cx="928201" cy="928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5228340"/>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2. Pumped Storage Hydro Participation</a:t>
            </a:r>
            <a:endParaRPr lang="en-US" dirty="0"/>
          </a:p>
        </p:txBody>
      </p:sp>
      <p:sp>
        <p:nvSpPr>
          <p:cNvPr id="4" name="Slide Number Placeholder 3"/>
          <p:cNvSpPr>
            <a:spLocks noGrp="1"/>
          </p:cNvSpPr>
          <p:nvPr>
            <p:ph type="sldNum" sz="quarter" idx="12"/>
          </p:nvPr>
        </p:nvSpPr>
        <p:spPr/>
        <p:txBody>
          <a:bodyPr/>
          <a:lstStyle/>
          <a:p>
            <a:fld id="{10C7F894-2A36-495D-AB7C-1055F7AC0F9D}" type="slidenum">
              <a:rPr lang="en-US" smtClean="0"/>
              <a:pPr/>
              <a:t>121</a:t>
            </a:fld>
            <a:endParaRPr lang="en-US" dirty="0"/>
          </a:p>
        </p:txBody>
      </p:sp>
      <p:sp>
        <p:nvSpPr>
          <p:cNvPr id="14" name="Text Placeholder 13"/>
          <p:cNvSpPr>
            <a:spLocks noGrp="1"/>
          </p:cNvSpPr>
          <p:nvPr>
            <p:ph type="body" sz="quarter" idx="13"/>
          </p:nvPr>
        </p:nvSpPr>
        <p:spPr/>
        <p:txBody>
          <a:bodyPr/>
          <a:lstStyle/>
          <a:p>
            <a:r>
              <a:rPr lang="en-US" dirty="0"/>
              <a:t> </a:t>
            </a:r>
          </a:p>
        </p:txBody>
      </p:sp>
      <p:sp>
        <p:nvSpPr>
          <p:cNvPr id="7" name="Content Placeholder 6"/>
          <p:cNvSpPr>
            <a:spLocks noGrp="1"/>
          </p:cNvSpPr>
          <p:nvPr>
            <p:ph sz="quarter" idx="14"/>
          </p:nvPr>
        </p:nvSpPr>
        <p:spPr/>
        <p:txBody>
          <a:bodyPr>
            <a:normAutofit fontScale="92500"/>
          </a:bodyPr>
          <a:lstStyle/>
          <a:p>
            <a:r>
              <a:rPr lang="en-US" dirty="0" smtClean="0"/>
              <a:t>Designed to enable pumped storage hydro to participate in all of the markets</a:t>
            </a:r>
          </a:p>
          <a:p>
            <a:pPr lvl="1"/>
            <a:r>
              <a:rPr lang="en-US" dirty="0" smtClean="0"/>
              <a:t>Recent changes enhanced how the DARD Pumps could reflect their physical characteristics and compensation rules (Docket ER16-954)</a:t>
            </a:r>
          </a:p>
          <a:p>
            <a:r>
              <a:rPr lang="en-US" dirty="0" smtClean="0"/>
              <a:t>DARD Pump and Generator Asset are </a:t>
            </a:r>
            <a:r>
              <a:rPr lang="en-US" dirty="0"/>
              <a:t>treated as fast start resources in the </a:t>
            </a:r>
            <a:r>
              <a:rPr lang="en-US" dirty="0" smtClean="0"/>
              <a:t>Energy Market </a:t>
            </a:r>
          </a:p>
          <a:p>
            <a:pPr lvl="1"/>
            <a:r>
              <a:rPr lang="en-US" dirty="0" smtClean="0"/>
              <a:t>Must be </a:t>
            </a:r>
            <a:r>
              <a:rPr lang="en-US" dirty="0"/>
              <a:t>committed before being able to receive or inject energy </a:t>
            </a:r>
            <a:r>
              <a:rPr lang="en-US" dirty="0" smtClean="0"/>
              <a:t>and to provide on-line </a:t>
            </a:r>
            <a:r>
              <a:rPr lang="en-US" dirty="0"/>
              <a:t>reserves</a:t>
            </a:r>
          </a:p>
          <a:p>
            <a:pPr lvl="1"/>
            <a:r>
              <a:rPr lang="en-US" dirty="0"/>
              <a:t>Generator </a:t>
            </a:r>
            <a:r>
              <a:rPr lang="en-US" dirty="0" smtClean="0"/>
              <a:t>Asset is </a:t>
            </a:r>
            <a:r>
              <a:rPr lang="en-US" dirty="0"/>
              <a:t>able to provide off-line reserves when not </a:t>
            </a:r>
            <a:r>
              <a:rPr lang="en-US" dirty="0" smtClean="0"/>
              <a:t>committed</a:t>
            </a:r>
          </a:p>
          <a:p>
            <a:pPr lvl="1"/>
            <a:r>
              <a:rPr lang="en-US" dirty="0" smtClean="0"/>
              <a:t>Dispatch limits are re-declared through phone calls to the control room</a:t>
            </a:r>
          </a:p>
          <a:p>
            <a:r>
              <a:rPr lang="en-US" dirty="0" smtClean="0"/>
              <a:t>DARD </a:t>
            </a:r>
            <a:r>
              <a:rPr lang="en-US" dirty="0"/>
              <a:t>Pump </a:t>
            </a:r>
            <a:r>
              <a:rPr lang="en-US" dirty="0" smtClean="0"/>
              <a:t>is charged </a:t>
            </a:r>
            <a:r>
              <a:rPr lang="en-US" dirty="0"/>
              <a:t>at the nodal wholesale market price</a:t>
            </a:r>
          </a:p>
          <a:p>
            <a:r>
              <a:rPr lang="en-US" dirty="0"/>
              <a:t>Special cost allocation rules are applied to the DARD Pumps</a:t>
            </a:r>
          </a:p>
          <a:p>
            <a:endParaRPr lang="en-US" dirty="0"/>
          </a:p>
          <a:p>
            <a:pPr lvl="1"/>
            <a:endParaRPr lang="en-US" dirty="0"/>
          </a:p>
        </p:txBody>
      </p:sp>
      <p:pic>
        <p:nvPicPr>
          <p:cNvPr id="11" name="Picture 2" descr="C:\Users\mgiaimo\AppData\Local\Microsoft\Windows\Temporary Internet Files\Content.Outlook\9YPF17U0\ISO-pumpedstorage-SMALL.jpg"/>
          <p:cNvPicPr>
            <a:picLocks noChangeAspect="1" noChangeArrowheads="1"/>
          </p:cNvPicPr>
          <p:nvPr/>
        </p:nvPicPr>
        <p:blipFill rotWithShape="1">
          <a:blip r:embed="rId3" cstate="print"/>
          <a:srcRect l="7283" t="16218" r="6059" b="15483"/>
          <a:stretch/>
        </p:blipFill>
        <p:spPr bwMode="auto">
          <a:xfrm>
            <a:off x="7772400" y="114300"/>
            <a:ext cx="1356738" cy="1069294"/>
          </a:xfrm>
          <a:prstGeom prst="rect">
            <a:avLst/>
          </a:prstGeom>
          <a:noFill/>
        </p:spPr>
      </p:pic>
    </p:spTree>
    <p:extLst>
      <p:ext uri="{BB962C8B-B14F-4D97-AF65-F5344CB8AC3E}">
        <p14:creationId xmlns:p14="http://schemas.microsoft.com/office/powerpoint/2010/main" val="3826996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Pumped </a:t>
            </a:r>
            <a:r>
              <a:rPr lang="en-US" dirty="0"/>
              <a:t>Storage Hydro Participation</a:t>
            </a:r>
          </a:p>
        </p:txBody>
      </p:sp>
      <p:sp>
        <p:nvSpPr>
          <p:cNvPr id="3" name="Slide Number Placeholder 2"/>
          <p:cNvSpPr>
            <a:spLocks noGrp="1"/>
          </p:cNvSpPr>
          <p:nvPr>
            <p:ph type="sldNum" sz="quarter" idx="12"/>
          </p:nvPr>
        </p:nvSpPr>
        <p:spPr/>
        <p:txBody>
          <a:bodyPr/>
          <a:lstStyle/>
          <a:p>
            <a:fld id="{F9D18D59-7AC8-45AE-9F52-DBA89AEC6EE0}" type="slidenum">
              <a:rPr lang="en-US" smtClean="0"/>
              <a:t>122</a:t>
            </a:fld>
            <a:endParaRPr lang="en-US" dirty="0"/>
          </a:p>
        </p:txBody>
      </p:sp>
      <p:sp>
        <p:nvSpPr>
          <p:cNvPr id="8" name="Text Placeholder 7"/>
          <p:cNvSpPr>
            <a:spLocks noGrp="1"/>
          </p:cNvSpPr>
          <p:nvPr>
            <p:ph type="body" sz="quarter" idx="13"/>
          </p:nvPr>
        </p:nvSpPr>
        <p:spPr/>
        <p:txBody>
          <a:bodyPr/>
          <a:lstStyle/>
          <a:p>
            <a:r>
              <a:rPr lang="en-US" dirty="0"/>
              <a:t> </a:t>
            </a:r>
          </a:p>
        </p:txBody>
      </p:sp>
      <p:sp>
        <p:nvSpPr>
          <p:cNvPr id="5" name="Content Placeholder 4"/>
          <p:cNvSpPr>
            <a:spLocks noGrp="1"/>
          </p:cNvSpPr>
          <p:nvPr>
            <p:ph sz="quarter" idx="14"/>
          </p:nvPr>
        </p:nvSpPr>
        <p:spPr/>
        <p:txBody>
          <a:bodyPr>
            <a:normAutofit/>
          </a:bodyPr>
          <a:lstStyle/>
          <a:p>
            <a:r>
              <a:rPr lang="en-US" dirty="0" smtClean="0"/>
              <a:t>Generator Asset and DARD Pump are eligible for Net Commitment Period Compensation (NCPC) credits</a:t>
            </a:r>
          </a:p>
          <a:p>
            <a:r>
              <a:rPr lang="en-US" dirty="0" smtClean="0"/>
              <a:t>Can </a:t>
            </a:r>
            <a:r>
              <a:rPr lang="en-US" dirty="0"/>
              <a:t>only regulate as a DARD or a </a:t>
            </a:r>
            <a:r>
              <a:rPr lang="en-US" dirty="0" smtClean="0"/>
              <a:t>Generator Asset, </a:t>
            </a:r>
            <a:r>
              <a:rPr lang="en-US" dirty="0"/>
              <a:t>but not both in same </a:t>
            </a:r>
            <a:r>
              <a:rPr lang="en-US" dirty="0" smtClean="0"/>
              <a:t>hour, consistent with pumped storage hydro’s physical capability</a:t>
            </a:r>
            <a:endParaRPr lang="en-US" dirty="0"/>
          </a:p>
          <a:p>
            <a:pPr lvl="1"/>
            <a:r>
              <a:rPr lang="en-US" dirty="0"/>
              <a:t>Energy neutral signal is not an option to technologies that regulate as a </a:t>
            </a:r>
            <a:r>
              <a:rPr lang="en-US" dirty="0" smtClean="0"/>
              <a:t>Generator Asset</a:t>
            </a:r>
            <a:endParaRPr lang="en-US" dirty="0"/>
          </a:p>
          <a:p>
            <a:r>
              <a:rPr lang="en-US" dirty="0" smtClean="0"/>
              <a:t>Generator Asset can </a:t>
            </a:r>
            <a:r>
              <a:rPr lang="en-US" dirty="0"/>
              <a:t>participate in the </a:t>
            </a:r>
            <a:r>
              <a:rPr lang="en-US" dirty="0" smtClean="0"/>
              <a:t>FCM as a capacity resource and FRM as a Forward Reserve Resource</a:t>
            </a:r>
          </a:p>
          <a:p>
            <a:pPr marL="0" indent="0">
              <a:buNone/>
            </a:pPr>
            <a:endParaRPr lang="en-US" dirty="0"/>
          </a:p>
        </p:txBody>
      </p:sp>
      <p:pic>
        <p:nvPicPr>
          <p:cNvPr id="10" name="Picture 2" descr="C:\Users\mgiaimo\AppData\Local\Microsoft\Windows\Temporary Internet Files\Content.Outlook\9YPF17U0\ISO-pumpedstorage-SMALL.jpg"/>
          <p:cNvPicPr>
            <a:picLocks noChangeAspect="1" noChangeArrowheads="1"/>
          </p:cNvPicPr>
          <p:nvPr/>
        </p:nvPicPr>
        <p:blipFill rotWithShape="1">
          <a:blip r:embed="rId3" cstate="print"/>
          <a:srcRect l="7283" t="16218" r="6059" b="15483"/>
          <a:stretch/>
        </p:blipFill>
        <p:spPr bwMode="auto">
          <a:xfrm>
            <a:off x="7772400" y="114300"/>
            <a:ext cx="1356738" cy="1069294"/>
          </a:xfrm>
          <a:prstGeom prst="rect">
            <a:avLst/>
          </a:prstGeom>
          <a:noFill/>
        </p:spPr>
      </p:pic>
    </p:spTree>
    <p:extLst>
      <p:ext uri="{BB962C8B-B14F-4D97-AF65-F5344CB8AC3E}">
        <p14:creationId xmlns:p14="http://schemas.microsoft.com/office/powerpoint/2010/main" val="1810206674"/>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123</a:t>
            </a:fld>
            <a:endParaRPr lang="en-US" dirty="0"/>
          </a:p>
        </p:txBody>
      </p:sp>
      <p:sp>
        <p:nvSpPr>
          <p:cNvPr id="3" name="Title 2"/>
          <p:cNvSpPr>
            <a:spLocks noGrp="1"/>
          </p:cNvSpPr>
          <p:nvPr>
            <p:ph type="title"/>
          </p:nvPr>
        </p:nvSpPr>
        <p:spPr/>
        <p:txBody>
          <a:bodyPr/>
          <a:lstStyle/>
          <a:p>
            <a:r>
              <a:rPr lang="en-US" dirty="0" smtClean="0"/>
              <a:t> Summary of Current Storage Participation Rules</a:t>
            </a:r>
            <a:endParaRPr lang="en-US" dirty="0"/>
          </a:p>
        </p:txBody>
      </p:sp>
      <p:graphicFrame>
        <p:nvGraphicFramePr>
          <p:cNvPr id="13" name="Content Placeholder 8"/>
          <p:cNvGraphicFramePr>
            <a:graphicFrameLocks noGrp="1"/>
          </p:cNvGraphicFramePr>
          <p:nvPr>
            <p:ph sz="quarter" idx="13"/>
            <p:extLst>
              <p:ext uri="{D42A27DB-BD31-4B8C-83A1-F6EECF244321}">
                <p14:modId xmlns:p14="http://schemas.microsoft.com/office/powerpoint/2010/main" val="2016793944"/>
              </p:ext>
            </p:extLst>
          </p:nvPr>
        </p:nvGraphicFramePr>
        <p:xfrm>
          <a:off x="457200" y="1524000"/>
          <a:ext cx="8228918" cy="3485745"/>
        </p:xfrm>
        <a:graphic>
          <a:graphicData uri="http://schemas.openxmlformats.org/drawingml/2006/table">
            <a:tbl>
              <a:tblPr firstRow="1" bandRow="1">
                <a:tableStyleId>{5C22544A-7EE6-4342-B048-85BDC9FD1C3A}</a:tableStyleId>
              </a:tblPr>
              <a:tblGrid>
                <a:gridCol w="224427"/>
                <a:gridCol w="1882752"/>
                <a:gridCol w="1279359"/>
                <a:gridCol w="225769"/>
                <a:gridCol w="1035872"/>
                <a:gridCol w="1231690"/>
                <a:gridCol w="1113181"/>
                <a:gridCol w="1235868"/>
              </a:tblGrid>
              <a:tr h="410183">
                <a:tc>
                  <a:txBody>
                    <a:bodyPr/>
                    <a:lstStyle/>
                    <a:p>
                      <a:pPr algn="ctr"/>
                      <a:r>
                        <a:rPr lang="en-US" sz="1800" dirty="0" smtClean="0"/>
                        <a:t>#</a:t>
                      </a:r>
                      <a:endParaRPr lang="en-US" sz="1800" b="1" dirty="0"/>
                    </a:p>
                  </a:txBody>
                  <a:tcPr marL="93834" marR="93834"/>
                </a:tc>
                <a:tc gridSpan="2">
                  <a:txBody>
                    <a:bodyPr/>
                    <a:lstStyle/>
                    <a:p>
                      <a:pPr algn="ctr"/>
                      <a:r>
                        <a:rPr lang="en-US" sz="1800" dirty="0" smtClean="0"/>
                        <a:t>Participation</a:t>
                      </a:r>
                      <a:r>
                        <a:rPr lang="en-US" sz="1800" baseline="0" dirty="0" smtClean="0"/>
                        <a:t> Rule</a:t>
                      </a:r>
                      <a:endParaRPr lang="en-US" sz="1800" b="1" dirty="0"/>
                    </a:p>
                  </a:txBody>
                  <a:tcPr marL="93834" marR="93834"/>
                </a:tc>
                <a:tc hMerge="1">
                  <a:txBody>
                    <a:bodyPr/>
                    <a:lstStyle/>
                    <a:p>
                      <a:pPr algn="ctr"/>
                      <a:endParaRPr lang="en-US" sz="1600" b="1" dirty="0"/>
                    </a:p>
                  </a:txBody>
                  <a:tcPr marL="89716" marR="89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600" b="1" kern="1200" dirty="0">
                        <a:ln>
                          <a:solidFill>
                            <a:srgbClr val="77BD2A"/>
                          </a:solidFill>
                        </a:ln>
                        <a:solidFill>
                          <a:srgbClr val="77BD2A"/>
                        </a:solidFill>
                        <a:latin typeface="+mn-lt"/>
                        <a:ea typeface="+mn-ea"/>
                        <a:cs typeface="+mn-cs"/>
                      </a:endParaRPr>
                    </a:p>
                  </a:txBody>
                  <a:tcPr marL="93834" marR="93834" anchor="ctr">
                    <a:solidFill>
                      <a:schemeClr val="accent1"/>
                    </a:solidFill>
                  </a:tcPr>
                </a:tc>
                <a:tc gridSpan="4">
                  <a:txBody>
                    <a:bodyPr/>
                    <a:lstStyle/>
                    <a:p>
                      <a:pPr algn="ctr"/>
                      <a:r>
                        <a:rPr lang="en-US" sz="1800" dirty="0" smtClean="0"/>
                        <a:t>Wholesale</a:t>
                      </a:r>
                      <a:r>
                        <a:rPr lang="en-US" sz="1800" baseline="0" dirty="0" smtClean="0"/>
                        <a:t> Market Product </a:t>
                      </a:r>
                      <a:endParaRPr lang="en-US" sz="1800" b="1" dirty="0"/>
                    </a:p>
                  </a:txBody>
                  <a:tcPr marL="93834" marR="93834"/>
                </a:tc>
                <a:tc hMerge="1">
                  <a:txBody>
                    <a:bodyPr/>
                    <a:lstStyle/>
                    <a:p>
                      <a:pPr algn="ctr"/>
                      <a:endParaRPr lang="en-US" sz="1600" b="1" dirty="0"/>
                    </a:p>
                  </a:txBody>
                  <a:tcPr marL="89716" marR="89716">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600" b="1" dirty="0"/>
                    </a:p>
                  </a:txBody>
                  <a:tcPr marL="89716" marR="89716">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600" b="1" dirty="0"/>
                    </a:p>
                  </a:txBody>
                  <a:tcPr marL="89716" marR="89716">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0183">
                <a:tc>
                  <a:txBody>
                    <a:bodyPr/>
                    <a:lstStyle/>
                    <a:p>
                      <a:pPr algn="ctr"/>
                      <a:endParaRPr lang="en-US" sz="1800" b="1" dirty="0"/>
                    </a:p>
                  </a:txBody>
                  <a:tcPr marL="93834" marR="93834"/>
                </a:tc>
                <a:tc>
                  <a:txBody>
                    <a:bodyPr/>
                    <a:lstStyle/>
                    <a:p>
                      <a:pPr algn="ctr"/>
                      <a:r>
                        <a:rPr lang="en-US" sz="1800" b="1" baseline="0" dirty="0" smtClean="0"/>
                        <a:t>Discharging</a:t>
                      </a:r>
                      <a:endParaRPr lang="en-US" sz="1800" b="1" dirty="0"/>
                    </a:p>
                  </a:txBody>
                  <a:tcPr marL="93834" marR="93834"/>
                </a:tc>
                <a:tc>
                  <a:txBody>
                    <a:bodyPr/>
                    <a:lstStyle/>
                    <a:p>
                      <a:pPr algn="ctr"/>
                      <a:r>
                        <a:rPr lang="en-US" sz="1800" b="1" dirty="0" smtClean="0"/>
                        <a:t>Charging </a:t>
                      </a:r>
                      <a:endParaRPr lang="en-US" sz="1800" b="1" dirty="0"/>
                    </a:p>
                  </a:txBody>
                  <a:tcPr marL="93834" marR="93834"/>
                </a:tc>
                <a:tc rowSpan="4">
                  <a:txBody>
                    <a:bodyPr/>
                    <a:lstStyle/>
                    <a:p>
                      <a:pPr algn="ctr"/>
                      <a:endParaRPr lang="en-US" sz="600" b="1" kern="1200" dirty="0">
                        <a:ln>
                          <a:solidFill>
                            <a:srgbClr val="77BD2A"/>
                          </a:solidFill>
                        </a:ln>
                        <a:solidFill>
                          <a:srgbClr val="77BD2A"/>
                        </a:solidFill>
                        <a:latin typeface="+mn-lt"/>
                        <a:ea typeface="+mn-ea"/>
                        <a:cs typeface="+mn-cs"/>
                      </a:endParaRPr>
                    </a:p>
                  </a:txBody>
                  <a:tcPr marL="93834" marR="93834" anchor="ctr">
                    <a:solidFill>
                      <a:schemeClr val="accent1"/>
                    </a:solidFill>
                  </a:tcPr>
                </a:tc>
                <a:tc>
                  <a:txBody>
                    <a:bodyPr/>
                    <a:lstStyle/>
                    <a:p>
                      <a:pPr algn="ctr"/>
                      <a:r>
                        <a:rPr lang="en-US" sz="1800" b="1" dirty="0" smtClean="0"/>
                        <a:t>Capacity</a:t>
                      </a:r>
                      <a:endParaRPr lang="en-US" sz="1800" b="1" dirty="0"/>
                    </a:p>
                  </a:txBody>
                  <a:tcPr marL="93834" marR="93834"/>
                </a:tc>
                <a:tc>
                  <a:txBody>
                    <a:bodyPr/>
                    <a:lstStyle/>
                    <a:p>
                      <a:pPr algn="ctr"/>
                      <a:r>
                        <a:rPr lang="en-US" sz="1800" b="1" dirty="0" smtClean="0"/>
                        <a:t>RT</a:t>
                      </a:r>
                      <a:r>
                        <a:rPr lang="en-US" sz="1800" b="1" baseline="0" dirty="0" smtClean="0"/>
                        <a:t> </a:t>
                      </a:r>
                      <a:r>
                        <a:rPr lang="en-US" sz="1800" b="1" dirty="0" smtClean="0"/>
                        <a:t>Energy</a:t>
                      </a:r>
                      <a:endParaRPr lang="en-US" sz="1800" b="1" dirty="0"/>
                    </a:p>
                  </a:txBody>
                  <a:tcPr marL="93834" marR="93834"/>
                </a:tc>
                <a:tc>
                  <a:txBody>
                    <a:bodyPr/>
                    <a:lstStyle/>
                    <a:p>
                      <a:pPr algn="ctr"/>
                      <a:r>
                        <a:rPr lang="en-US" sz="1800" b="1" dirty="0" smtClean="0"/>
                        <a:t>Reserves</a:t>
                      </a:r>
                      <a:r>
                        <a:rPr lang="en-US" sz="1800" b="1" baseline="0" dirty="0" smtClean="0"/>
                        <a:t> </a:t>
                      </a:r>
                      <a:endParaRPr lang="en-US" sz="1800" b="1" dirty="0"/>
                    </a:p>
                  </a:txBody>
                  <a:tcPr marL="93834" marR="93834"/>
                </a:tc>
                <a:tc>
                  <a:txBody>
                    <a:bodyPr/>
                    <a:lstStyle/>
                    <a:p>
                      <a:pPr algn="ctr"/>
                      <a:r>
                        <a:rPr lang="en-US" sz="1800" b="1" dirty="0" smtClean="0"/>
                        <a:t>Regulation</a:t>
                      </a:r>
                      <a:endParaRPr lang="en-US" sz="1800" b="1" dirty="0"/>
                    </a:p>
                  </a:txBody>
                  <a:tcPr marL="93834" marR="93834"/>
                </a:tc>
              </a:tr>
              <a:tr h="89494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1</a:t>
                      </a:r>
                      <a:endParaRPr lang="en-US" sz="1800" b="0" dirty="0" smtClean="0"/>
                    </a:p>
                  </a:txBody>
                  <a:tcPr marL="93834" marR="9383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None</a:t>
                      </a:r>
                      <a:endParaRPr lang="en-US" sz="1800" b="0" dirty="0" smtClean="0"/>
                    </a:p>
                  </a:txBody>
                  <a:tcPr marL="93834" marR="93834" anchor="ctr"/>
                </a:tc>
                <a:tc>
                  <a:txBody>
                    <a:bodyPr/>
                    <a:lstStyle/>
                    <a:p>
                      <a:pPr algn="ctr"/>
                      <a:r>
                        <a:rPr lang="en-US" sz="1800" dirty="0" smtClean="0"/>
                        <a:t>Load Asset</a:t>
                      </a:r>
                      <a:endParaRPr lang="en-US" sz="1800" b="0" dirty="0"/>
                    </a:p>
                  </a:txBody>
                  <a:tcPr marL="93834" marR="93834" anchor="ctr"/>
                </a:tc>
                <a:tc v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No</a:t>
                      </a:r>
                      <a:endParaRPr lang="en-US" sz="1800" b="0" dirty="0" smtClean="0"/>
                    </a:p>
                  </a:txBody>
                  <a:tcPr marL="93834" marR="93834" anchor="ctr"/>
                </a:tc>
                <a:tc>
                  <a:txBody>
                    <a:bodyPr/>
                    <a:lstStyle/>
                    <a:p>
                      <a:pPr algn="ctr"/>
                      <a:r>
                        <a:rPr lang="en-US" sz="1800" dirty="0" smtClean="0"/>
                        <a:t>No</a:t>
                      </a:r>
                      <a:endParaRPr lang="en-US" sz="1800" b="0" dirty="0"/>
                    </a:p>
                  </a:txBody>
                  <a:tcPr marL="93834" marR="9383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No</a:t>
                      </a:r>
                      <a:endParaRPr lang="en-US" sz="1800" b="0" dirty="0" smtClean="0"/>
                    </a:p>
                  </a:txBody>
                  <a:tcPr marL="93834" marR="9383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ATRR</a:t>
                      </a:r>
                      <a:endParaRPr lang="en-US" sz="1800" b="0" dirty="0" smtClean="0"/>
                    </a:p>
                  </a:txBody>
                  <a:tcPr marL="93834" marR="93834" anchor="ctr"/>
                </a:tc>
              </a:tr>
              <a:tr h="89494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1</a:t>
                      </a:r>
                      <a:endParaRPr lang="en-US" sz="1800" b="0" dirty="0" smtClean="0"/>
                    </a:p>
                  </a:txBody>
                  <a:tcPr marL="93834" marR="9383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Non-dispatchable Generator Asset</a:t>
                      </a:r>
                      <a:endParaRPr lang="en-US" sz="1800" b="0" dirty="0" smtClean="0"/>
                    </a:p>
                  </a:txBody>
                  <a:tcPr marL="93834" marR="93834" anchor="ctr"/>
                </a:tc>
                <a:tc>
                  <a:txBody>
                    <a:bodyPr/>
                    <a:lstStyle/>
                    <a:p>
                      <a:pPr algn="ctr"/>
                      <a:r>
                        <a:rPr lang="en-US" sz="1800" dirty="0" smtClean="0"/>
                        <a:t>Load</a:t>
                      </a:r>
                      <a:r>
                        <a:rPr lang="en-US" sz="1800" baseline="0" dirty="0" smtClean="0"/>
                        <a:t> Asset, ARD</a:t>
                      </a:r>
                      <a:endParaRPr lang="en-US" sz="1800" b="0" dirty="0"/>
                    </a:p>
                  </a:txBody>
                  <a:tcPr marL="93834" marR="93834" anchor="ctr"/>
                </a:tc>
                <a:tc v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Yes</a:t>
                      </a:r>
                      <a:endParaRPr lang="en-US" sz="1800" b="0" dirty="0" smtClean="0"/>
                    </a:p>
                  </a:txBody>
                  <a:tcPr marL="93834" marR="93834" anchor="ctr"/>
                </a:tc>
                <a:tc>
                  <a:txBody>
                    <a:bodyPr/>
                    <a:lstStyle/>
                    <a:p>
                      <a:pPr algn="ctr"/>
                      <a:r>
                        <a:rPr lang="en-US" sz="1800" dirty="0" smtClean="0"/>
                        <a:t>Yes </a:t>
                      </a:r>
                    </a:p>
                    <a:p>
                      <a:pPr algn="ctr"/>
                      <a:r>
                        <a:rPr lang="en-US" sz="1600" dirty="0" smtClean="0"/>
                        <a:t>(Price Taker)</a:t>
                      </a:r>
                      <a:endParaRPr lang="en-US" sz="1800" b="0" dirty="0" smtClean="0"/>
                    </a:p>
                  </a:txBody>
                  <a:tcPr marL="93834" marR="9383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No</a:t>
                      </a:r>
                      <a:endParaRPr lang="en-US" sz="1800" b="0" dirty="0" smtClean="0"/>
                    </a:p>
                  </a:txBody>
                  <a:tcPr marL="93834" marR="9383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ATRR</a:t>
                      </a:r>
                      <a:endParaRPr lang="en-US" sz="1800" b="0" dirty="0" smtClean="0"/>
                    </a:p>
                  </a:txBody>
                  <a:tcPr marL="93834" marR="93834" anchor="ctr"/>
                </a:tc>
              </a:tr>
              <a:tr h="875489">
                <a:tc>
                  <a:txBody>
                    <a:bodyPr/>
                    <a:lstStyle/>
                    <a:p>
                      <a:pPr algn="ctr"/>
                      <a:r>
                        <a:rPr lang="en-US" sz="1800" baseline="0" dirty="0" smtClean="0"/>
                        <a:t>2</a:t>
                      </a:r>
                      <a:endParaRPr lang="en-US" sz="1800" b="0" baseline="0" dirty="0" smtClean="0"/>
                    </a:p>
                  </a:txBody>
                  <a:tcPr marL="93834" marR="93834" anchor="ctr"/>
                </a:tc>
                <a:tc>
                  <a:txBody>
                    <a:bodyPr/>
                    <a:lstStyle/>
                    <a:p>
                      <a:pPr algn="ctr"/>
                      <a:r>
                        <a:rPr lang="en-US" sz="1800" baseline="0" dirty="0" smtClean="0"/>
                        <a:t>Dispatchable Generator Asset</a:t>
                      </a:r>
                      <a:endParaRPr lang="en-US" sz="1800" b="0" baseline="0" dirty="0" smtClean="0"/>
                    </a:p>
                  </a:txBody>
                  <a:tcPr marL="93834" marR="93834" anchor="ctr"/>
                </a:tc>
                <a:tc>
                  <a:txBody>
                    <a:bodyPr/>
                    <a:lstStyle/>
                    <a:p>
                      <a:pPr algn="ctr"/>
                      <a:r>
                        <a:rPr lang="en-US" sz="1800" dirty="0" smtClean="0"/>
                        <a:t>DARD Pump</a:t>
                      </a:r>
                      <a:r>
                        <a:rPr lang="en-US" sz="1800" baseline="0" dirty="0" smtClean="0"/>
                        <a:t> </a:t>
                      </a:r>
                      <a:endParaRPr lang="en-US" sz="1800" b="0" dirty="0"/>
                    </a:p>
                  </a:txBody>
                  <a:tcPr marL="93834" marR="93834" anchor="ctr"/>
                </a:tc>
                <a:tc v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Yes</a:t>
                      </a:r>
                      <a:endParaRPr lang="en-US" sz="1800" b="0" dirty="0" smtClean="0"/>
                    </a:p>
                  </a:txBody>
                  <a:tcPr marL="93834" marR="9383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Yes</a:t>
                      </a:r>
                      <a:endParaRPr lang="en-US" sz="1800" b="0" dirty="0" smtClean="0"/>
                    </a:p>
                  </a:txBody>
                  <a:tcPr marL="93834" marR="9383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Yes</a:t>
                      </a:r>
                      <a:endParaRPr lang="en-US" sz="1800" b="0" dirty="0" smtClean="0"/>
                    </a:p>
                  </a:txBody>
                  <a:tcPr marL="93834" marR="9383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Yes</a:t>
                      </a:r>
                      <a:endParaRPr lang="en-US" sz="1800" b="0" dirty="0" smtClean="0"/>
                    </a:p>
                  </a:txBody>
                  <a:tcPr marL="93834" marR="93834" anchor="ctr"/>
                </a:tc>
              </a:tr>
            </a:tbl>
          </a:graphicData>
        </a:graphic>
      </p:graphicFrame>
    </p:spTree>
    <p:extLst>
      <p:ext uri="{BB962C8B-B14F-4D97-AF65-F5344CB8AC3E}">
        <p14:creationId xmlns:p14="http://schemas.microsoft.com/office/powerpoint/2010/main" val="2915380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Appendix 3: Cost Allocation </a:t>
            </a:r>
            <a:endParaRPr lang="en-US" dirty="0"/>
          </a:p>
        </p:txBody>
      </p:sp>
      <p:sp>
        <p:nvSpPr>
          <p:cNvPr id="7" name="Text Placeholder 6"/>
          <p:cNvSpPr>
            <a:spLocks noGrp="1"/>
          </p:cNvSpPr>
          <p:nvPr>
            <p:ph type="body" idx="1"/>
          </p:nvPr>
        </p:nvSpPr>
        <p:spPr/>
        <p:txBody>
          <a:bodyPr/>
          <a:lstStyle/>
          <a:p>
            <a:r>
              <a:rPr lang="en-US" dirty="0" smtClean="0"/>
              <a:t>Extend cost allocation </a:t>
            </a:r>
            <a:r>
              <a:rPr lang="en-US" dirty="0"/>
              <a:t>rules for </a:t>
            </a:r>
            <a:r>
              <a:rPr lang="en-US" dirty="0" smtClean="0"/>
              <a:t>DARD and DARD </a:t>
            </a:r>
            <a:r>
              <a:rPr lang="en-US" dirty="0"/>
              <a:t>Pumps to other </a:t>
            </a:r>
            <a:r>
              <a:rPr lang="en-US" dirty="0" smtClean="0"/>
              <a:t>dispatchable storage loads </a:t>
            </a:r>
            <a:endParaRPr lang="en-US" dirty="0"/>
          </a:p>
        </p:txBody>
      </p:sp>
      <p:sp>
        <p:nvSpPr>
          <p:cNvPr id="3" name="Slide Number Placeholder 2"/>
          <p:cNvSpPr>
            <a:spLocks noGrp="1"/>
          </p:cNvSpPr>
          <p:nvPr>
            <p:ph type="sldNum" sz="quarter" idx="4"/>
          </p:nvPr>
        </p:nvSpPr>
        <p:spPr/>
        <p:txBody>
          <a:bodyPr/>
          <a:lstStyle/>
          <a:p>
            <a:fld id="{F9D18D59-7AC8-45AE-9F52-DBA89AEC6EE0}" type="slidenum">
              <a:rPr lang="en-US" smtClean="0"/>
              <a:t>124</a:t>
            </a:fld>
            <a:endParaRPr lang="en-US" dirty="0"/>
          </a:p>
        </p:txBody>
      </p:sp>
    </p:spTree>
    <p:extLst>
      <p:ext uri="{BB962C8B-B14F-4D97-AF65-F5344CB8AC3E}">
        <p14:creationId xmlns:p14="http://schemas.microsoft.com/office/powerpoint/2010/main" val="1268337461"/>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54199F5-AFC8-4D9A-89D0-759CBC10B8B2}" type="slidenum">
              <a:rPr lang="en-US" smtClean="0"/>
              <a:pPr/>
              <a:t>125</a:t>
            </a:fld>
            <a:endParaRPr lang="en-US" dirty="0"/>
          </a:p>
        </p:txBody>
      </p:sp>
      <p:sp>
        <p:nvSpPr>
          <p:cNvPr id="7" name="Title 6"/>
          <p:cNvSpPr>
            <a:spLocks noGrp="1"/>
          </p:cNvSpPr>
          <p:nvPr>
            <p:ph type="title"/>
          </p:nvPr>
        </p:nvSpPr>
        <p:spPr/>
        <p:txBody>
          <a:bodyPr/>
          <a:lstStyle/>
          <a:p>
            <a:r>
              <a:rPr lang="en-US" dirty="0"/>
              <a:t>Proposed Storage </a:t>
            </a:r>
            <a:r>
              <a:rPr lang="en-US" dirty="0" smtClean="0"/>
              <a:t>DARD Cost Allocation Rules for Capacity, Reserves and Regulation</a:t>
            </a:r>
            <a:endParaRPr lang="en-US" dirty="0"/>
          </a:p>
        </p:txBody>
      </p:sp>
      <p:graphicFrame>
        <p:nvGraphicFramePr>
          <p:cNvPr id="8" name="Content Placeholder 7"/>
          <p:cNvGraphicFramePr>
            <a:graphicFrameLocks noGrp="1"/>
          </p:cNvGraphicFramePr>
          <p:nvPr>
            <p:ph sz="quarter" idx="13"/>
            <p:extLst>
              <p:ext uri="{D42A27DB-BD31-4B8C-83A1-F6EECF244321}">
                <p14:modId xmlns:p14="http://schemas.microsoft.com/office/powerpoint/2010/main" val="3156105484"/>
              </p:ext>
            </p:extLst>
          </p:nvPr>
        </p:nvGraphicFramePr>
        <p:xfrm>
          <a:off x="457200" y="1519676"/>
          <a:ext cx="8229600" cy="4297680"/>
        </p:xfrm>
        <a:graphic>
          <a:graphicData uri="http://schemas.openxmlformats.org/drawingml/2006/table">
            <a:tbl>
              <a:tblPr firstRow="1" bandRow="1">
                <a:tableStyleId>{5C22544A-7EE6-4342-B048-85BDC9FD1C3A}</a:tableStyleId>
              </a:tblPr>
              <a:tblGrid>
                <a:gridCol w="1219200"/>
                <a:gridCol w="1752600"/>
                <a:gridCol w="2590800"/>
                <a:gridCol w="2667000"/>
              </a:tblGrid>
              <a:tr h="232924">
                <a:tc>
                  <a:txBody>
                    <a:bodyPr/>
                    <a:lstStyle/>
                    <a:p>
                      <a:pPr algn="ctr"/>
                      <a:r>
                        <a:rPr lang="en-US" dirty="0" smtClean="0"/>
                        <a:t>Charge</a:t>
                      </a:r>
                      <a:endParaRPr lang="en-US" dirty="0"/>
                    </a:p>
                  </a:txBody>
                  <a:tcPr marL="109728" marR="109728"/>
                </a:tc>
                <a:tc>
                  <a:txBody>
                    <a:bodyPr/>
                    <a:lstStyle/>
                    <a:p>
                      <a:pPr algn="ctr"/>
                      <a:r>
                        <a:rPr lang="en-US" dirty="0" smtClean="0"/>
                        <a:t>Allocator</a:t>
                      </a:r>
                      <a:endParaRPr lang="en-US" dirty="0"/>
                    </a:p>
                  </a:txBody>
                  <a:tcPr marL="109728" marR="109728"/>
                </a:tc>
                <a:tc>
                  <a:txBody>
                    <a:bodyPr/>
                    <a:lstStyle/>
                    <a:p>
                      <a:pPr algn="ctr"/>
                      <a:r>
                        <a:rPr lang="en-US" baseline="0" dirty="0" smtClean="0"/>
                        <a:t>Current Rule</a:t>
                      </a:r>
                      <a:endParaRPr lang="en-US" dirty="0"/>
                    </a:p>
                  </a:txBody>
                  <a:tcPr marL="109728" marR="109728"/>
                </a:tc>
                <a:tc>
                  <a:txBody>
                    <a:bodyPr/>
                    <a:lstStyle/>
                    <a:p>
                      <a:pPr algn="ctr"/>
                      <a:r>
                        <a:rPr lang="en-US" dirty="0" smtClean="0"/>
                        <a:t>Proposed</a:t>
                      </a:r>
                      <a:r>
                        <a:rPr lang="en-US" baseline="0" dirty="0" smtClean="0"/>
                        <a:t> Change </a:t>
                      </a:r>
                      <a:endParaRPr lang="en-US" dirty="0"/>
                    </a:p>
                  </a:txBody>
                  <a:tcPr marL="109728" marR="109728"/>
                </a:tc>
              </a:tr>
              <a:tr h="757676">
                <a:tc>
                  <a:txBody>
                    <a:bodyPr/>
                    <a:lstStyle/>
                    <a:p>
                      <a:r>
                        <a:rPr lang="en-US" sz="1800" kern="1200" dirty="0" smtClean="0">
                          <a:solidFill>
                            <a:schemeClr val="dk1"/>
                          </a:solidFill>
                          <a:latin typeface="+mn-lt"/>
                          <a:ea typeface="+mn-ea"/>
                          <a:cs typeface="+mn-cs"/>
                        </a:rPr>
                        <a:t>Forward Capacity</a:t>
                      </a:r>
                      <a:endParaRPr lang="en-US" sz="1800" kern="1200" dirty="0">
                        <a:solidFill>
                          <a:schemeClr val="dk1"/>
                        </a:solidFill>
                        <a:latin typeface="+mn-lt"/>
                        <a:ea typeface="+mn-ea"/>
                        <a:cs typeface="+mn-cs"/>
                      </a:endParaRPr>
                    </a:p>
                  </a:txBody>
                  <a:tcPr marL="109728" marR="109728"/>
                </a:tc>
                <a:tc>
                  <a:txBody>
                    <a:bodyPr/>
                    <a:lstStyle/>
                    <a:p>
                      <a:r>
                        <a:rPr lang="en-US" dirty="0" smtClean="0"/>
                        <a:t>Coincident</a:t>
                      </a:r>
                      <a:r>
                        <a:rPr lang="en-US" baseline="0" dirty="0" smtClean="0"/>
                        <a:t> Peak Contribution</a:t>
                      </a:r>
                      <a:endParaRPr lang="en-US" dirty="0"/>
                    </a:p>
                  </a:txBody>
                  <a:tcPr marL="109728" marR="10972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DARD Pump Coincident</a:t>
                      </a:r>
                      <a:r>
                        <a:rPr lang="en-US" baseline="0" dirty="0" smtClean="0"/>
                        <a:t> Peak Contribution</a:t>
                      </a:r>
                      <a:endParaRPr lang="en-US" dirty="0" smtClean="0"/>
                    </a:p>
                    <a:p>
                      <a:r>
                        <a:rPr lang="en-US" dirty="0" smtClean="0"/>
                        <a:t>are excluded</a:t>
                      </a:r>
                    </a:p>
                  </a:txBody>
                  <a:tcPr marL="109728" marR="10972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a:t>
                      </a:r>
                      <a:r>
                        <a:rPr lang="en-US" baseline="0" dirty="0" smtClean="0"/>
                        <a:t>torage DARD </a:t>
                      </a:r>
                      <a:r>
                        <a:rPr lang="en-US" dirty="0" smtClean="0"/>
                        <a:t>Coincident</a:t>
                      </a:r>
                      <a:r>
                        <a:rPr lang="en-US" baseline="0" dirty="0" smtClean="0"/>
                        <a:t> Peak Contribution</a:t>
                      </a:r>
                      <a:r>
                        <a:rPr lang="en-US" baseline="0" dirty="0"/>
                        <a:t> </a:t>
                      </a:r>
                      <a:r>
                        <a:rPr lang="en-US" baseline="0" dirty="0" smtClean="0"/>
                        <a:t>are excluded</a:t>
                      </a:r>
                      <a:endParaRPr lang="en-US" dirty="0" smtClean="0"/>
                    </a:p>
                  </a:txBody>
                  <a:tcPr marL="109728" marR="109728"/>
                </a:tc>
              </a:tr>
              <a:tr h="681476">
                <a:tc>
                  <a:txBody>
                    <a:bodyPr/>
                    <a:lstStyle/>
                    <a:p>
                      <a:r>
                        <a:rPr lang="en-US" dirty="0" smtClean="0"/>
                        <a:t>Forward Reserves</a:t>
                      </a:r>
                      <a:endParaRPr lang="en-US" dirty="0"/>
                    </a:p>
                  </a:txBody>
                  <a:tcPr marL="109728" marR="109728"/>
                </a:tc>
                <a:tc>
                  <a:txBody>
                    <a:bodyPr/>
                    <a:lstStyle/>
                    <a:p>
                      <a:r>
                        <a:rPr lang="en-US" dirty="0" smtClean="0"/>
                        <a:t>Zonal RTLO</a:t>
                      </a:r>
                      <a:endParaRPr lang="en-US" dirty="0"/>
                    </a:p>
                  </a:txBody>
                  <a:tcPr marL="109728" marR="109728"/>
                </a:tc>
                <a:tc>
                  <a:txBody>
                    <a:bodyPr/>
                    <a:lstStyle/>
                    <a:p>
                      <a:r>
                        <a:rPr lang="en-US" dirty="0" smtClean="0"/>
                        <a:t>DARD reserve designations are</a:t>
                      </a:r>
                      <a:r>
                        <a:rPr lang="en-US" baseline="0" dirty="0" smtClean="0"/>
                        <a:t> excluded from the RTLO</a:t>
                      </a:r>
                      <a:endParaRPr lang="en-US" dirty="0"/>
                    </a:p>
                  </a:txBody>
                  <a:tcPr marL="109728" marR="109728"/>
                </a:tc>
                <a:tc>
                  <a:txBody>
                    <a:bodyPr/>
                    <a:lstStyle/>
                    <a:p>
                      <a:r>
                        <a:rPr lang="en-US" dirty="0" smtClean="0"/>
                        <a:t>No change required</a:t>
                      </a:r>
                      <a:endParaRPr lang="en-US" dirty="0"/>
                    </a:p>
                  </a:txBody>
                  <a:tcPr marL="109728" marR="109728"/>
                </a:tc>
              </a:tr>
              <a:tr h="910076">
                <a:tc>
                  <a:txBody>
                    <a:bodyPr/>
                    <a:lstStyle/>
                    <a:p>
                      <a:r>
                        <a:rPr lang="en-US" dirty="0" smtClean="0"/>
                        <a:t>Real Time Reserves</a:t>
                      </a:r>
                      <a:endParaRPr lang="en-US" dirty="0"/>
                    </a:p>
                  </a:txBody>
                  <a:tcPr marL="109728" marR="109728"/>
                </a:tc>
                <a:tc>
                  <a:txBody>
                    <a:bodyPr/>
                    <a:lstStyle/>
                    <a:p>
                      <a:r>
                        <a:rPr lang="en-US" dirty="0" smtClean="0"/>
                        <a:t>Zonal RTLO</a:t>
                      </a:r>
                      <a:endParaRPr lang="en-US" dirty="0"/>
                    </a:p>
                  </a:txBody>
                  <a:tcPr marL="109728" marR="109728"/>
                </a:tc>
                <a:tc>
                  <a:txBody>
                    <a:bodyPr/>
                    <a:lstStyle/>
                    <a:p>
                      <a:r>
                        <a:rPr lang="en-US" dirty="0" smtClean="0"/>
                        <a:t>DARD reserve designations</a:t>
                      </a:r>
                      <a:r>
                        <a:rPr lang="en-US" baseline="0" dirty="0" smtClean="0"/>
                        <a:t> </a:t>
                      </a:r>
                      <a:r>
                        <a:rPr lang="en-US" dirty="0" smtClean="0"/>
                        <a:t>are</a:t>
                      </a:r>
                      <a:r>
                        <a:rPr lang="en-US" baseline="0" dirty="0" smtClean="0"/>
                        <a:t> excluded from the RTLO</a:t>
                      </a:r>
                      <a:endParaRPr lang="en-US" dirty="0"/>
                    </a:p>
                  </a:txBody>
                  <a:tcPr marL="109728" marR="109728"/>
                </a:tc>
                <a:tc>
                  <a:txBody>
                    <a:bodyPr/>
                    <a:lstStyle/>
                    <a:p>
                      <a:r>
                        <a:rPr lang="en-US" dirty="0" smtClean="0"/>
                        <a:t>No change required</a:t>
                      </a:r>
                      <a:endParaRPr lang="en-US" dirty="0"/>
                    </a:p>
                  </a:txBody>
                  <a:tcPr marL="109728" marR="109728"/>
                </a:tc>
              </a:tr>
              <a:tr h="910076">
                <a:tc>
                  <a:txBody>
                    <a:bodyPr/>
                    <a:lstStyle/>
                    <a:p>
                      <a:r>
                        <a:rPr lang="en-US" dirty="0" smtClean="0"/>
                        <a:t>Regulation</a:t>
                      </a:r>
                      <a:endParaRPr lang="en-US" dirty="0"/>
                    </a:p>
                  </a:txBody>
                  <a:tcPr marL="103953" marR="103953"/>
                </a:tc>
                <a:tc>
                  <a:txBody>
                    <a:bodyPr/>
                    <a:lstStyle/>
                    <a:p>
                      <a:r>
                        <a:rPr lang="en-US" dirty="0" smtClean="0"/>
                        <a:t>System RTLO </a:t>
                      </a:r>
                      <a:endParaRPr lang="en-US" dirty="0"/>
                    </a:p>
                  </a:txBody>
                  <a:tcPr marL="103953" marR="103953"/>
                </a:tc>
                <a:tc>
                  <a:txBody>
                    <a:bodyPr/>
                    <a:lstStyle/>
                    <a:p>
                      <a:r>
                        <a:rPr lang="en-US" dirty="0" smtClean="0"/>
                        <a:t>DARD consumption</a:t>
                      </a:r>
                      <a:r>
                        <a:rPr lang="en-US" baseline="0" dirty="0" smtClean="0"/>
                        <a:t> resulting from regulating </a:t>
                      </a:r>
                      <a:r>
                        <a:rPr lang="en-US" dirty="0" smtClean="0"/>
                        <a:t>is </a:t>
                      </a:r>
                      <a:r>
                        <a:rPr lang="en-US" baseline="0" dirty="0" smtClean="0"/>
                        <a:t>excluded from the RTLO</a:t>
                      </a:r>
                      <a:endParaRPr lang="en-US" dirty="0"/>
                    </a:p>
                  </a:txBody>
                  <a:tcPr marL="103953" marR="10395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Battery</a:t>
                      </a:r>
                      <a:r>
                        <a:rPr lang="en-US" baseline="0" dirty="0" smtClean="0"/>
                        <a:t> </a:t>
                      </a:r>
                      <a:r>
                        <a:rPr lang="en-US" dirty="0" smtClean="0"/>
                        <a:t>Storage DARD consumption</a:t>
                      </a:r>
                      <a:r>
                        <a:rPr lang="en-US" baseline="0" dirty="0" smtClean="0"/>
                        <a:t> from ATRR regulating </a:t>
                      </a:r>
                      <a:r>
                        <a:rPr lang="en-US" dirty="0" smtClean="0"/>
                        <a:t>is </a:t>
                      </a:r>
                      <a:r>
                        <a:rPr lang="en-US" baseline="0" dirty="0" smtClean="0"/>
                        <a:t>excluded from the RTLO </a:t>
                      </a:r>
                      <a:endParaRPr lang="en-US" dirty="0"/>
                    </a:p>
                  </a:txBody>
                  <a:tcPr marL="103953" marR="103953"/>
                </a:tc>
              </a:tr>
            </a:tbl>
          </a:graphicData>
        </a:graphic>
      </p:graphicFrame>
    </p:spTree>
    <p:extLst>
      <p:ext uri="{BB962C8B-B14F-4D97-AF65-F5344CB8AC3E}">
        <p14:creationId xmlns:p14="http://schemas.microsoft.com/office/powerpoint/2010/main" val="1186357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54199F5-AFC8-4D9A-89D0-759CBC10B8B2}" type="slidenum">
              <a:rPr lang="en-US" smtClean="0"/>
              <a:pPr/>
              <a:t>126</a:t>
            </a:fld>
            <a:endParaRPr lang="en-US" dirty="0"/>
          </a:p>
        </p:txBody>
      </p:sp>
      <p:sp>
        <p:nvSpPr>
          <p:cNvPr id="7" name="Title 6"/>
          <p:cNvSpPr>
            <a:spLocks noGrp="1"/>
          </p:cNvSpPr>
          <p:nvPr>
            <p:ph type="title"/>
          </p:nvPr>
        </p:nvSpPr>
        <p:spPr/>
        <p:txBody>
          <a:bodyPr>
            <a:normAutofit/>
          </a:bodyPr>
          <a:lstStyle/>
          <a:p>
            <a:r>
              <a:rPr lang="en-US" dirty="0" smtClean="0"/>
              <a:t>Proposed </a:t>
            </a:r>
            <a:r>
              <a:rPr lang="en-US" dirty="0"/>
              <a:t>Storage </a:t>
            </a:r>
            <a:r>
              <a:rPr lang="en-US" dirty="0" smtClean="0"/>
              <a:t>DARD NCPC Cost Allocation Rules</a:t>
            </a:r>
            <a:endParaRPr lang="en-US" dirty="0"/>
          </a:p>
        </p:txBody>
      </p:sp>
      <p:graphicFrame>
        <p:nvGraphicFramePr>
          <p:cNvPr id="9" name="Content Placeholder 8"/>
          <p:cNvGraphicFramePr>
            <a:graphicFrameLocks noGrp="1"/>
          </p:cNvGraphicFramePr>
          <p:nvPr>
            <p:ph sz="quarter" idx="13"/>
            <p:extLst>
              <p:ext uri="{D42A27DB-BD31-4B8C-83A1-F6EECF244321}">
                <p14:modId xmlns:p14="http://schemas.microsoft.com/office/powerpoint/2010/main" val="672017432"/>
              </p:ext>
            </p:extLst>
          </p:nvPr>
        </p:nvGraphicFramePr>
        <p:xfrm>
          <a:off x="457200" y="1524000"/>
          <a:ext cx="8229601" cy="2834640"/>
        </p:xfrm>
        <a:graphic>
          <a:graphicData uri="http://schemas.openxmlformats.org/drawingml/2006/table">
            <a:tbl>
              <a:tblPr firstRow="1" bandRow="1">
                <a:tableStyleId>{5C22544A-7EE6-4342-B048-85BDC9FD1C3A}</a:tableStyleId>
              </a:tblPr>
              <a:tblGrid>
                <a:gridCol w="1973942"/>
                <a:gridCol w="1683658"/>
                <a:gridCol w="2438400"/>
                <a:gridCol w="2133601"/>
              </a:tblGrid>
              <a:tr h="294640">
                <a:tc>
                  <a:txBody>
                    <a:bodyPr/>
                    <a:lstStyle/>
                    <a:p>
                      <a:pPr algn="ctr"/>
                      <a:r>
                        <a:rPr lang="en-US" dirty="0" smtClean="0"/>
                        <a:t>NCPC Charge</a:t>
                      </a:r>
                      <a:endParaRPr lang="en-US" dirty="0"/>
                    </a:p>
                  </a:txBody>
                  <a:tcPr marL="100771" marR="100771"/>
                </a:tc>
                <a:tc>
                  <a:txBody>
                    <a:bodyPr/>
                    <a:lstStyle/>
                    <a:p>
                      <a:pPr algn="ctr"/>
                      <a:r>
                        <a:rPr lang="en-US" dirty="0" smtClean="0"/>
                        <a:t>Allocator</a:t>
                      </a:r>
                      <a:endParaRPr lang="en-US" dirty="0"/>
                    </a:p>
                  </a:txBody>
                  <a:tcPr marL="100771" marR="100771"/>
                </a:tc>
                <a:tc>
                  <a:txBody>
                    <a:bodyPr/>
                    <a:lstStyle/>
                    <a:p>
                      <a:pPr algn="ctr"/>
                      <a:r>
                        <a:rPr lang="en-US" dirty="0" smtClean="0"/>
                        <a:t>Current</a:t>
                      </a:r>
                      <a:r>
                        <a:rPr lang="en-US" baseline="0" dirty="0" smtClean="0"/>
                        <a:t> Rules</a:t>
                      </a:r>
                      <a:endParaRPr lang="en-US" dirty="0"/>
                    </a:p>
                  </a:txBody>
                  <a:tcPr marL="100771" marR="100771"/>
                </a:tc>
                <a:tc>
                  <a:txBody>
                    <a:bodyPr/>
                    <a:lstStyle/>
                    <a:p>
                      <a:pPr algn="ctr"/>
                      <a:r>
                        <a:rPr lang="en-US" dirty="0" smtClean="0"/>
                        <a:t>Proposed</a:t>
                      </a:r>
                      <a:r>
                        <a:rPr lang="en-US" baseline="0" dirty="0" smtClean="0"/>
                        <a:t> Change </a:t>
                      </a:r>
                      <a:endParaRPr lang="en-US" dirty="0"/>
                    </a:p>
                  </a:txBody>
                  <a:tcPr marL="100771" marR="100771"/>
                </a:tc>
              </a:tr>
              <a:tr h="370840">
                <a:tc>
                  <a:txBody>
                    <a:bodyPr/>
                    <a:lstStyle/>
                    <a:p>
                      <a:r>
                        <a:rPr lang="en-US" dirty="0" smtClean="0"/>
                        <a:t>DA Economic (or 1</a:t>
                      </a:r>
                      <a:r>
                        <a:rPr lang="en-US" baseline="30000" dirty="0" smtClean="0"/>
                        <a:t>st</a:t>
                      </a:r>
                      <a:r>
                        <a:rPr lang="en-US" baseline="0" dirty="0" smtClean="0"/>
                        <a:t> Contingency)</a:t>
                      </a:r>
                      <a:endParaRPr lang="en-US" dirty="0"/>
                    </a:p>
                  </a:txBody>
                  <a:tcPr marL="100771" marR="100771"/>
                </a:tc>
                <a:tc>
                  <a:txBody>
                    <a:bodyPr/>
                    <a:lstStyle/>
                    <a:p>
                      <a:r>
                        <a:rPr lang="en-US" dirty="0" smtClean="0"/>
                        <a:t>System </a:t>
                      </a:r>
                      <a:r>
                        <a:rPr lang="en-US" baseline="0" dirty="0" smtClean="0"/>
                        <a:t>DALO</a:t>
                      </a:r>
                      <a:endParaRPr lang="en-US" dirty="0"/>
                    </a:p>
                  </a:txBody>
                  <a:tcPr marL="100771" marR="100771"/>
                </a:tc>
                <a:tc>
                  <a:txBody>
                    <a:bodyPr/>
                    <a:lstStyle/>
                    <a:p>
                      <a:r>
                        <a:rPr lang="en-US" sz="1800" kern="1200" baseline="0" dirty="0" smtClean="0">
                          <a:solidFill>
                            <a:schemeClr val="dk1"/>
                          </a:solidFill>
                          <a:latin typeface="+mn-lt"/>
                          <a:ea typeface="+mn-ea"/>
                          <a:cs typeface="+mn-cs"/>
                        </a:rPr>
                        <a:t>DARD Pump excluded for credits paid to DARD Pumps  </a:t>
                      </a:r>
                    </a:p>
                  </a:txBody>
                  <a:tcPr marL="100771" marR="10077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Extend exclusion to </a:t>
                      </a:r>
                      <a:r>
                        <a:rPr lang="en-US" baseline="0" dirty="0" smtClean="0"/>
                        <a:t>Storage </a:t>
                      </a:r>
                      <a:r>
                        <a:rPr lang="en-US" dirty="0" smtClean="0"/>
                        <a:t>DARDs</a:t>
                      </a:r>
                    </a:p>
                  </a:txBody>
                  <a:tcPr marL="100771" marR="100771"/>
                </a:tc>
              </a:tr>
              <a:tr h="370840">
                <a:tc>
                  <a:txBody>
                    <a:bodyPr/>
                    <a:lstStyle/>
                    <a:p>
                      <a:r>
                        <a:rPr lang="en-US" dirty="0" smtClean="0"/>
                        <a:t>DA/RT</a:t>
                      </a:r>
                      <a:r>
                        <a:rPr lang="en-US" baseline="0" dirty="0" smtClean="0"/>
                        <a:t> </a:t>
                      </a:r>
                      <a:r>
                        <a:rPr lang="en-US" dirty="0" smtClean="0"/>
                        <a:t>LSCPR</a:t>
                      </a:r>
                      <a:endParaRPr lang="en-US" dirty="0"/>
                    </a:p>
                  </a:txBody>
                  <a:tcPr marL="100771" marR="10077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Zonal </a:t>
                      </a:r>
                      <a:r>
                        <a:rPr lang="en-US" dirty="0" smtClean="0"/>
                        <a:t>RTLO</a:t>
                      </a:r>
                      <a:endParaRPr lang="en-US" dirty="0"/>
                    </a:p>
                  </a:txBody>
                  <a:tcPr marL="100771" marR="100771"/>
                </a:tc>
                <a:tc>
                  <a:txBody>
                    <a:bodyPr/>
                    <a:lstStyle/>
                    <a:p>
                      <a:r>
                        <a:rPr lang="en-US" dirty="0" smtClean="0"/>
                        <a:t>DARD Pump</a:t>
                      </a:r>
                      <a:r>
                        <a:rPr lang="en-US" baseline="0" dirty="0" smtClean="0"/>
                        <a:t> RTLO is excluded</a:t>
                      </a:r>
                      <a:endParaRPr lang="en-US" dirty="0" smtClean="0"/>
                    </a:p>
                  </a:txBody>
                  <a:tcPr marL="100771" marR="10077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Storage </a:t>
                      </a:r>
                      <a:r>
                        <a:rPr lang="en-US" dirty="0" smtClean="0"/>
                        <a:t>DARD</a:t>
                      </a:r>
                      <a:r>
                        <a:rPr lang="en-US" baseline="0" dirty="0" smtClean="0"/>
                        <a:t> RTLO is excluded</a:t>
                      </a:r>
                      <a:endParaRPr lang="en-US" dirty="0" smtClean="0"/>
                    </a:p>
                  </a:txBody>
                  <a:tcPr marL="100771" marR="100771"/>
                </a:tc>
              </a:tr>
              <a:tr h="370840">
                <a:tc>
                  <a:txBody>
                    <a:bodyPr/>
                    <a:lstStyle/>
                    <a:p>
                      <a:r>
                        <a:rPr lang="en-US" dirty="0" smtClean="0"/>
                        <a:t>RT Economic (or 1</a:t>
                      </a:r>
                      <a:r>
                        <a:rPr lang="en-US" baseline="30000" dirty="0" smtClean="0"/>
                        <a:t>st</a:t>
                      </a:r>
                      <a:r>
                        <a:rPr lang="en-US" dirty="0" smtClean="0"/>
                        <a:t> Contingency)</a:t>
                      </a:r>
                      <a:endParaRPr lang="en-US" dirty="0"/>
                    </a:p>
                  </a:txBody>
                  <a:tcPr marL="97777" marR="97777"/>
                </a:tc>
                <a:tc>
                  <a:txBody>
                    <a:bodyPr/>
                    <a:lstStyle/>
                    <a:p>
                      <a:r>
                        <a:rPr lang="en-US" dirty="0" smtClean="0"/>
                        <a:t>System </a:t>
                      </a:r>
                      <a:r>
                        <a:rPr lang="en-US" baseline="0" dirty="0" smtClean="0"/>
                        <a:t>NCPC Deviations </a:t>
                      </a:r>
                      <a:endParaRPr lang="en-US" dirty="0"/>
                    </a:p>
                  </a:txBody>
                  <a:tcPr marL="97777" marR="97777"/>
                </a:tc>
                <a:tc>
                  <a:txBody>
                    <a:bodyPr/>
                    <a:lstStyle/>
                    <a:p>
                      <a:r>
                        <a:rPr lang="en-US" baseline="0" dirty="0" smtClean="0"/>
                        <a:t>No deviation when DARD is following dispatch</a:t>
                      </a:r>
                    </a:p>
                  </a:txBody>
                  <a:tcPr marL="97777" marR="97777"/>
                </a:tc>
                <a:tc>
                  <a:txBody>
                    <a:bodyPr/>
                    <a:lstStyle/>
                    <a:p>
                      <a:r>
                        <a:rPr lang="en-US" dirty="0" smtClean="0"/>
                        <a:t>No</a:t>
                      </a:r>
                      <a:r>
                        <a:rPr lang="en-US" baseline="0" dirty="0" smtClean="0"/>
                        <a:t> change required</a:t>
                      </a:r>
                      <a:endParaRPr lang="en-US" dirty="0"/>
                    </a:p>
                  </a:txBody>
                  <a:tcPr marL="97777" marR="97777"/>
                </a:tc>
              </a:tr>
            </a:tbl>
          </a:graphicData>
        </a:graphic>
      </p:graphicFrame>
    </p:spTree>
    <p:extLst>
      <p:ext uri="{BB962C8B-B14F-4D97-AF65-F5344CB8AC3E}">
        <p14:creationId xmlns:p14="http://schemas.microsoft.com/office/powerpoint/2010/main" val="945812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54199F5-AFC8-4D9A-89D0-759CBC10B8B2}" type="slidenum">
              <a:rPr lang="en-US" smtClean="0"/>
              <a:pPr/>
              <a:t>127</a:t>
            </a:fld>
            <a:endParaRPr lang="en-US" dirty="0"/>
          </a:p>
        </p:txBody>
      </p:sp>
      <p:sp>
        <p:nvSpPr>
          <p:cNvPr id="7" name="Title 6"/>
          <p:cNvSpPr>
            <a:spLocks noGrp="1"/>
          </p:cNvSpPr>
          <p:nvPr>
            <p:ph type="title"/>
          </p:nvPr>
        </p:nvSpPr>
        <p:spPr/>
        <p:txBody>
          <a:bodyPr/>
          <a:lstStyle/>
          <a:p>
            <a:r>
              <a:rPr lang="en-US" dirty="0"/>
              <a:t>Proposed Storage DARD NCPC Cost Allocation Rules</a:t>
            </a:r>
          </a:p>
        </p:txBody>
      </p:sp>
      <p:graphicFrame>
        <p:nvGraphicFramePr>
          <p:cNvPr id="6" name="Content Placeholder 5"/>
          <p:cNvGraphicFramePr>
            <a:graphicFrameLocks noGrp="1"/>
          </p:cNvGraphicFramePr>
          <p:nvPr>
            <p:ph sz="quarter" idx="13"/>
            <p:extLst>
              <p:ext uri="{D42A27DB-BD31-4B8C-83A1-F6EECF244321}">
                <p14:modId xmlns:p14="http://schemas.microsoft.com/office/powerpoint/2010/main" val="3350367414"/>
              </p:ext>
            </p:extLst>
          </p:nvPr>
        </p:nvGraphicFramePr>
        <p:xfrm>
          <a:off x="457200" y="1524000"/>
          <a:ext cx="8229120" cy="3566160"/>
        </p:xfrm>
        <a:graphic>
          <a:graphicData uri="http://schemas.openxmlformats.org/drawingml/2006/table">
            <a:tbl>
              <a:tblPr firstRow="1" bandRow="1">
                <a:tableStyleId>{5C22544A-7EE6-4342-B048-85BDC9FD1C3A}</a:tableStyleId>
              </a:tblPr>
              <a:tblGrid>
                <a:gridCol w="2590800"/>
                <a:gridCol w="1620539"/>
                <a:gridCol w="1884661"/>
                <a:gridCol w="2133120"/>
              </a:tblGrid>
              <a:tr h="0">
                <a:tc>
                  <a:txBody>
                    <a:bodyPr/>
                    <a:lstStyle/>
                    <a:p>
                      <a:pPr algn="ctr"/>
                      <a:r>
                        <a:rPr lang="en-US" dirty="0" smtClean="0"/>
                        <a:t>NCPC Charge</a:t>
                      </a:r>
                      <a:endParaRPr lang="en-US" dirty="0"/>
                    </a:p>
                  </a:txBody>
                  <a:tcPr marL="82907" marR="82907"/>
                </a:tc>
                <a:tc>
                  <a:txBody>
                    <a:bodyPr/>
                    <a:lstStyle/>
                    <a:p>
                      <a:pPr algn="ctr"/>
                      <a:r>
                        <a:rPr lang="en-US" dirty="0" smtClean="0"/>
                        <a:t>Allocator</a:t>
                      </a:r>
                      <a:endParaRPr lang="en-US" dirty="0"/>
                    </a:p>
                  </a:txBody>
                  <a:tcPr marL="82907" marR="82907"/>
                </a:tc>
                <a:tc>
                  <a:txBody>
                    <a:bodyPr/>
                    <a:lstStyle/>
                    <a:p>
                      <a:pPr algn="ctr"/>
                      <a:r>
                        <a:rPr lang="en-US" dirty="0" smtClean="0"/>
                        <a:t>Current</a:t>
                      </a:r>
                      <a:r>
                        <a:rPr lang="en-US" baseline="0" dirty="0" smtClean="0"/>
                        <a:t> Rule</a:t>
                      </a:r>
                      <a:endParaRPr lang="en-US" dirty="0"/>
                    </a:p>
                  </a:txBody>
                  <a:tcPr marL="82907" marR="82907"/>
                </a:tc>
                <a:tc>
                  <a:txBody>
                    <a:bodyPr/>
                    <a:lstStyle/>
                    <a:p>
                      <a:pPr algn="ctr"/>
                      <a:r>
                        <a:rPr lang="en-US" dirty="0" smtClean="0"/>
                        <a:t>Proposed</a:t>
                      </a:r>
                      <a:r>
                        <a:rPr lang="en-US" baseline="0" dirty="0" smtClean="0"/>
                        <a:t> Change</a:t>
                      </a:r>
                      <a:endParaRPr lang="en-US" dirty="0"/>
                    </a:p>
                  </a:txBody>
                  <a:tcPr marL="82907" marR="82907"/>
                </a:tc>
              </a:tr>
              <a:tr h="370840">
                <a:tc>
                  <a:txBody>
                    <a:bodyPr/>
                    <a:lstStyle/>
                    <a:p>
                      <a:r>
                        <a:rPr lang="en-US" baseline="0" dirty="0" smtClean="0"/>
                        <a:t>Rapid Response Pricing Opportunity Cost </a:t>
                      </a:r>
                      <a:endParaRPr lang="en-US" dirty="0"/>
                    </a:p>
                  </a:txBody>
                  <a:tcPr marL="82907" marR="82907"/>
                </a:tc>
                <a:tc>
                  <a:txBody>
                    <a:bodyPr/>
                    <a:lstStyle/>
                    <a:p>
                      <a:r>
                        <a:rPr lang="en-US" dirty="0" smtClean="0"/>
                        <a:t>System RTLO</a:t>
                      </a:r>
                      <a:r>
                        <a:rPr lang="en-US" baseline="0" dirty="0" smtClean="0"/>
                        <a:t> </a:t>
                      </a:r>
                      <a:endParaRPr lang="en-US" dirty="0"/>
                    </a:p>
                  </a:txBody>
                  <a:tcPr marL="97777" marR="97777"/>
                </a:tc>
                <a:tc>
                  <a:txBody>
                    <a:bodyPr/>
                    <a:lstStyle/>
                    <a:p>
                      <a:r>
                        <a:rPr lang="en-US" dirty="0" smtClean="0"/>
                        <a:t>DARD Pump</a:t>
                      </a:r>
                      <a:r>
                        <a:rPr lang="en-US" baseline="0" dirty="0" smtClean="0"/>
                        <a:t> RTLO is excluded</a:t>
                      </a:r>
                      <a:endParaRPr lang="en-US" dirty="0" smtClean="0"/>
                    </a:p>
                  </a:txBody>
                  <a:tcPr marL="97777" marR="9777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Storage </a:t>
                      </a:r>
                      <a:r>
                        <a:rPr lang="en-US" dirty="0" smtClean="0"/>
                        <a:t>DARD</a:t>
                      </a:r>
                      <a:r>
                        <a:rPr lang="en-US" baseline="0" dirty="0" smtClean="0"/>
                        <a:t> RTLO is excluded</a:t>
                      </a:r>
                      <a:endParaRPr lang="en-US" dirty="0" smtClean="0"/>
                    </a:p>
                  </a:txBody>
                  <a:tcPr marL="97777" marR="97777"/>
                </a:tc>
              </a:tr>
              <a:tr h="370840">
                <a:tc>
                  <a:txBody>
                    <a:bodyPr/>
                    <a:lstStyle/>
                    <a:p>
                      <a:r>
                        <a:rPr lang="en-US" dirty="0" smtClean="0"/>
                        <a:t>Real Time Dispatch Lost</a:t>
                      </a:r>
                      <a:r>
                        <a:rPr lang="en-US" baseline="0" dirty="0" smtClean="0"/>
                        <a:t> Opportunity Cost </a:t>
                      </a:r>
                      <a:endParaRPr lang="en-US" dirty="0"/>
                    </a:p>
                  </a:txBody>
                  <a:tcPr marL="82907" marR="82907"/>
                </a:tc>
                <a:tc>
                  <a:txBody>
                    <a:bodyPr/>
                    <a:lstStyle/>
                    <a:p>
                      <a:r>
                        <a:rPr lang="en-US" dirty="0" smtClean="0"/>
                        <a:t>System RTLO</a:t>
                      </a:r>
                      <a:r>
                        <a:rPr lang="en-US" baseline="0" dirty="0" smtClean="0"/>
                        <a:t> </a:t>
                      </a:r>
                      <a:endParaRPr lang="en-US" dirty="0"/>
                    </a:p>
                  </a:txBody>
                  <a:tcPr marL="97777" marR="97777"/>
                </a:tc>
                <a:tc>
                  <a:txBody>
                    <a:bodyPr/>
                    <a:lstStyle/>
                    <a:p>
                      <a:r>
                        <a:rPr lang="en-US" dirty="0" smtClean="0"/>
                        <a:t>DARD Pump</a:t>
                      </a:r>
                      <a:r>
                        <a:rPr lang="en-US" baseline="0" dirty="0" smtClean="0"/>
                        <a:t> RTLO is excluded</a:t>
                      </a:r>
                      <a:endParaRPr lang="en-US" dirty="0" smtClean="0"/>
                    </a:p>
                  </a:txBody>
                  <a:tcPr marL="97777" marR="9777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Storage </a:t>
                      </a:r>
                      <a:r>
                        <a:rPr lang="en-US" dirty="0" smtClean="0"/>
                        <a:t>DARD</a:t>
                      </a:r>
                      <a:r>
                        <a:rPr lang="en-US" baseline="0" dirty="0" smtClean="0"/>
                        <a:t> RTLO is excluded</a:t>
                      </a:r>
                      <a:endParaRPr lang="en-US" dirty="0" smtClean="0"/>
                    </a:p>
                  </a:txBody>
                  <a:tcPr marL="97777" marR="97777"/>
                </a:tc>
              </a:tr>
              <a:tr h="370840">
                <a:tc>
                  <a:txBody>
                    <a:bodyPr/>
                    <a:lstStyle/>
                    <a:p>
                      <a:r>
                        <a:rPr lang="en-US" dirty="0" smtClean="0"/>
                        <a:t>Postured Resource (non VAR)</a:t>
                      </a:r>
                      <a:endParaRPr lang="en-US" dirty="0"/>
                    </a:p>
                  </a:txBody>
                  <a:tcPr marL="97777" marR="9777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System RTLO</a:t>
                      </a:r>
                      <a:r>
                        <a:rPr lang="en-US" baseline="0" dirty="0" smtClean="0"/>
                        <a:t> </a:t>
                      </a:r>
                      <a:endParaRPr lang="en-US" dirty="0" smtClean="0"/>
                    </a:p>
                  </a:txBody>
                  <a:tcPr marL="97777" marR="9777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DARD Pump</a:t>
                      </a:r>
                      <a:r>
                        <a:rPr lang="en-US" baseline="0" dirty="0" smtClean="0"/>
                        <a:t> RTLO is excluded</a:t>
                      </a:r>
                      <a:endParaRPr lang="en-US" dirty="0" smtClean="0"/>
                    </a:p>
                  </a:txBody>
                  <a:tcPr marL="97777" marR="9777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Storage </a:t>
                      </a:r>
                      <a:r>
                        <a:rPr lang="en-US" dirty="0" smtClean="0"/>
                        <a:t>DARD</a:t>
                      </a:r>
                      <a:r>
                        <a:rPr lang="en-US" baseline="0" dirty="0" smtClean="0"/>
                        <a:t> RTLO is excluded</a:t>
                      </a:r>
                      <a:endParaRPr lang="en-US" dirty="0" smtClean="0"/>
                    </a:p>
                  </a:txBody>
                  <a:tcPr marL="97777" marR="97777"/>
                </a:tc>
              </a:tr>
              <a:tr h="370840">
                <a:tc>
                  <a:txBody>
                    <a:bodyPr/>
                    <a:lstStyle/>
                    <a:p>
                      <a:r>
                        <a:rPr lang="en-US" dirty="0" smtClean="0"/>
                        <a:t>ISO</a:t>
                      </a:r>
                      <a:r>
                        <a:rPr lang="en-US" baseline="0" dirty="0" smtClean="0"/>
                        <a:t> Initiated Audit </a:t>
                      </a:r>
                      <a:endParaRPr lang="en-US" dirty="0"/>
                    </a:p>
                  </a:txBody>
                  <a:tcPr marL="97777" marR="97777"/>
                </a:tc>
                <a:tc>
                  <a:txBody>
                    <a:bodyPr/>
                    <a:lstStyle/>
                    <a:p>
                      <a:r>
                        <a:rPr lang="en-US" dirty="0" smtClean="0"/>
                        <a:t>System RTLO</a:t>
                      </a:r>
                      <a:r>
                        <a:rPr lang="en-US" baseline="0" dirty="0" smtClean="0"/>
                        <a:t> </a:t>
                      </a:r>
                      <a:endParaRPr lang="en-US" dirty="0"/>
                    </a:p>
                  </a:txBody>
                  <a:tcPr marL="97777" marR="97777"/>
                </a:tc>
                <a:tc>
                  <a:txBody>
                    <a:bodyPr/>
                    <a:lstStyle/>
                    <a:p>
                      <a:r>
                        <a:rPr lang="en-US" dirty="0" smtClean="0"/>
                        <a:t>DARD Pump</a:t>
                      </a:r>
                      <a:r>
                        <a:rPr lang="en-US" baseline="0" dirty="0" smtClean="0"/>
                        <a:t> RTLO is excluded</a:t>
                      </a:r>
                      <a:endParaRPr lang="en-US" dirty="0" smtClean="0"/>
                    </a:p>
                  </a:txBody>
                  <a:tcPr marL="97777" marR="9777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Storage </a:t>
                      </a:r>
                      <a:r>
                        <a:rPr lang="en-US" dirty="0" smtClean="0"/>
                        <a:t>DARD</a:t>
                      </a:r>
                      <a:r>
                        <a:rPr lang="en-US" baseline="0" dirty="0" smtClean="0"/>
                        <a:t> RTLO is excluded</a:t>
                      </a:r>
                      <a:endParaRPr lang="en-US" dirty="0" smtClean="0"/>
                    </a:p>
                  </a:txBody>
                  <a:tcPr marL="97777" marR="97777"/>
                </a:tc>
              </a:tr>
              <a:tr h="370840">
                <a:tc>
                  <a:txBody>
                    <a:bodyPr/>
                    <a:lstStyle/>
                    <a:p>
                      <a:r>
                        <a:rPr lang="en-US" dirty="0" smtClean="0"/>
                        <a:t>Dual</a:t>
                      </a:r>
                      <a:r>
                        <a:rPr lang="en-US" baseline="0" dirty="0" smtClean="0"/>
                        <a:t> Fuel Audit </a:t>
                      </a:r>
                      <a:endParaRPr lang="en-US" dirty="0"/>
                    </a:p>
                  </a:txBody>
                  <a:tcPr marL="82907" marR="82907"/>
                </a:tc>
                <a:tc>
                  <a:txBody>
                    <a:bodyPr/>
                    <a:lstStyle/>
                    <a:p>
                      <a:r>
                        <a:rPr lang="en-US" dirty="0" smtClean="0"/>
                        <a:t>System RTLO</a:t>
                      </a:r>
                      <a:r>
                        <a:rPr lang="en-US" baseline="0" dirty="0" smtClean="0"/>
                        <a:t> </a:t>
                      </a:r>
                      <a:endParaRPr lang="en-US" dirty="0"/>
                    </a:p>
                  </a:txBody>
                  <a:tcPr marL="97777" marR="97777"/>
                </a:tc>
                <a:tc>
                  <a:txBody>
                    <a:bodyPr/>
                    <a:lstStyle/>
                    <a:p>
                      <a:r>
                        <a:rPr lang="en-US" dirty="0" smtClean="0"/>
                        <a:t>DARD Pump</a:t>
                      </a:r>
                      <a:r>
                        <a:rPr lang="en-US" baseline="0" dirty="0" smtClean="0"/>
                        <a:t> RTLO is excluded</a:t>
                      </a:r>
                      <a:endParaRPr lang="en-US" dirty="0" smtClean="0"/>
                    </a:p>
                  </a:txBody>
                  <a:tcPr marL="97777" marR="9777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Storage </a:t>
                      </a:r>
                      <a:r>
                        <a:rPr lang="en-US" dirty="0" smtClean="0"/>
                        <a:t>DARD</a:t>
                      </a:r>
                      <a:r>
                        <a:rPr lang="en-US" baseline="0" dirty="0" smtClean="0"/>
                        <a:t> RTLO is excluded</a:t>
                      </a:r>
                      <a:endParaRPr lang="en-US" dirty="0" smtClean="0"/>
                    </a:p>
                  </a:txBody>
                  <a:tcPr marL="97777" marR="97777"/>
                </a:tc>
              </a:tr>
            </a:tbl>
          </a:graphicData>
        </a:graphic>
      </p:graphicFrame>
    </p:spTree>
    <p:extLst>
      <p:ext uri="{BB962C8B-B14F-4D97-AF65-F5344CB8AC3E}">
        <p14:creationId xmlns:p14="http://schemas.microsoft.com/office/powerpoint/2010/main" val="2654564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 4: Reference Material</a:t>
            </a:r>
            <a:endParaRPr lang="en-US" dirty="0"/>
          </a:p>
        </p:txBody>
      </p:sp>
      <p:sp>
        <p:nvSpPr>
          <p:cNvPr id="3" name="Text Placeholder 2"/>
          <p:cNvSpPr>
            <a:spLocks noGrp="1"/>
          </p:cNvSpPr>
          <p:nvPr>
            <p:ph type="body" idx="1"/>
          </p:nvPr>
        </p:nvSpPr>
        <p:spPr/>
        <p:txBody>
          <a:bodyPr/>
          <a:lstStyle/>
          <a:p>
            <a:r>
              <a:rPr lang="en-US" dirty="0" smtClean="0"/>
              <a:t>Storage-Related Material Reference Material</a:t>
            </a:r>
            <a:endParaRPr lang="en-US" dirty="0"/>
          </a:p>
        </p:txBody>
      </p:sp>
      <p:sp>
        <p:nvSpPr>
          <p:cNvPr id="4" name="Slide Number Placeholder 3"/>
          <p:cNvSpPr>
            <a:spLocks noGrp="1"/>
          </p:cNvSpPr>
          <p:nvPr>
            <p:ph type="sldNum" sz="quarter" idx="4"/>
          </p:nvPr>
        </p:nvSpPr>
        <p:spPr/>
        <p:txBody>
          <a:bodyPr/>
          <a:lstStyle/>
          <a:p>
            <a:fld id="{10C7F894-2A36-495D-AB7C-1055F7AC0F9D}" type="slidenum">
              <a:rPr lang="en-US" smtClean="0"/>
              <a:pPr/>
              <a:t>128</a:t>
            </a:fld>
            <a:endParaRPr lang="en-US" dirty="0"/>
          </a:p>
        </p:txBody>
      </p:sp>
    </p:spTree>
    <p:extLst>
      <p:ext uri="{BB962C8B-B14F-4D97-AF65-F5344CB8AC3E}">
        <p14:creationId xmlns:p14="http://schemas.microsoft.com/office/powerpoint/2010/main" val="2158619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C7F894-2A36-495D-AB7C-1055F7AC0F9D}" type="slidenum">
              <a:rPr lang="en-US" smtClean="0"/>
              <a:pPr/>
              <a:t>129</a:t>
            </a:fld>
            <a:endParaRPr lang="en-US" dirty="0"/>
          </a:p>
        </p:txBody>
      </p:sp>
      <p:sp>
        <p:nvSpPr>
          <p:cNvPr id="5" name="Title 4"/>
          <p:cNvSpPr>
            <a:spLocks noGrp="1"/>
          </p:cNvSpPr>
          <p:nvPr>
            <p:ph type="title"/>
          </p:nvPr>
        </p:nvSpPr>
        <p:spPr/>
        <p:txBody>
          <a:bodyPr/>
          <a:lstStyle/>
          <a:p>
            <a:r>
              <a:rPr lang="en-US" dirty="0" smtClean="0"/>
              <a:t>Links to ISO Storage-Related Materials </a:t>
            </a:r>
            <a:endParaRPr lang="en-US" dirty="0"/>
          </a:p>
        </p:txBody>
      </p:sp>
      <p:sp>
        <p:nvSpPr>
          <p:cNvPr id="6" name="Content Placeholder 5"/>
          <p:cNvSpPr>
            <a:spLocks noGrp="1"/>
          </p:cNvSpPr>
          <p:nvPr>
            <p:ph sz="quarter" idx="13"/>
          </p:nvPr>
        </p:nvSpPr>
        <p:spPr/>
        <p:txBody>
          <a:bodyPr>
            <a:normAutofit fontScale="92500" lnSpcReduction="20000"/>
          </a:bodyPr>
          <a:lstStyle/>
          <a:p>
            <a:r>
              <a:rPr lang="en-US" dirty="0"/>
              <a:t>White </a:t>
            </a:r>
            <a:r>
              <a:rPr lang="en-US" dirty="0" smtClean="0"/>
              <a:t>Paper: </a:t>
            </a:r>
            <a:r>
              <a:rPr lang="en-US" u="sng" dirty="0">
                <a:hlinkClick r:id="rId3"/>
              </a:rPr>
              <a:t>https://www.iso-ne.com/static-assets/documents/2016/01/final_storage_letter_cover_paper.pdf</a:t>
            </a:r>
            <a:endParaRPr lang="en-US" dirty="0"/>
          </a:p>
          <a:p>
            <a:r>
              <a:rPr lang="en-US" dirty="0"/>
              <a:t>Response to FERC’s Storage Data </a:t>
            </a:r>
            <a:r>
              <a:rPr lang="en-US" dirty="0" smtClean="0"/>
              <a:t>Request: </a:t>
            </a:r>
            <a:r>
              <a:rPr lang="en-US" u="sng" dirty="0" smtClean="0">
                <a:hlinkClick r:id="rId4"/>
              </a:rPr>
              <a:t>https</a:t>
            </a:r>
            <a:r>
              <a:rPr lang="en-US" u="sng" dirty="0">
                <a:hlinkClick r:id="rId4"/>
              </a:rPr>
              <a:t>://www.iso-ne.com/static-assets/documents/2017/02/rm16-23-000_storage_nopr_comments.pdf</a:t>
            </a:r>
            <a:endParaRPr lang="en-US" dirty="0"/>
          </a:p>
          <a:p>
            <a:r>
              <a:rPr lang="en-US" dirty="0" smtClean="0"/>
              <a:t>Webinar: </a:t>
            </a:r>
            <a:r>
              <a:rPr lang="en-US" u="sng" dirty="0">
                <a:hlinkClick r:id="rId5"/>
              </a:rPr>
              <a:t>https://www.iso-ne.com/static-assets/documents/2017/04/20170411-webinar-energy-storage.htm</a:t>
            </a:r>
            <a:endParaRPr lang="en-US" dirty="0"/>
          </a:p>
          <a:p>
            <a:r>
              <a:rPr lang="en-US" dirty="0"/>
              <a:t>FCM </a:t>
            </a:r>
            <a:r>
              <a:rPr lang="en-US" dirty="0" smtClean="0"/>
              <a:t>Examples: </a:t>
            </a:r>
            <a:r>
              <a:rPr lang="en-US" u="sng" dirty="0" smtClean="0">
                <a:hlinkClick r:id="rId6"/>
              </a:rPr>
              <a:t>https</a:t>
            </a:r>
            <a:r>
              <a:rPr lang="en-US" u="sng" dirty="0">
                <a:hlinkClick r:id="rId6"/>
              </a:rPr>
              <a:t>://</a:t>
            </a:r>
            <a:r>
              <a:rPr lang="en-US" u="sng" dirty="0" smtClean="0">
                <a:hlinkClick r:id="rId6"/>
              </a:rPr>
              <a:t>www.iso-ne.com/static-assets/documents/2016/03/fcm_qualification_examples_for_storage_technology_final.pdf</a:t>
            </a:r>
            <a:endParaRPr lang="en-US" dirty="0"/>
          </a:p>
          <a:p>
            <a:r>
              <a:rPr lang="en-US" dirty="0"/>
              <a:t>FCM Storage Qualification </a:t>
            </a:r>
            <a:r>
              <a:rPr lang="en-US" dirty="0" smtClean="0"/>
              <a:t>Webinar: </a:t>
            </a:r>
            <a:r>
              <a:rPr lang="en-US" u="sng" dirty="0">
                <a:hlinkClick r:id="rId7"/>
              </a:rPr>
              <a:t>https://www.iso-ne.com/participate/training/materials/?key-topic=Forward%20Capacity%20Market%20Training&amp;eventId=132861</a:t>
            </a:r>
            <a:endParaRPr lang="en-US" dirty="0"/>
          </a:p>
          <a:p>
            <a:pPr marL="0" indent="0">
              <a:buNone/>
            </a:pPr>
            <a:endParaRPr lang="en-US" dirty="0"/>
          </a:p>
        </p:txBody>
      </p:sp>
    </p:spTree>
    <p:extLst>
      <p:ext uri="{BB962C8B-B14F-4D97-AF65-F5344CB8AC3E}">
        <p14:creationId xmlns:p14="http://schemas.microsoft.com/office/powerpoint/2010/main" val="2289293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Tariff Changes </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pPr/>
              <a:t>13</a:t>
            </a:fld>
            <a:endParaRPr lang="en-US" dirty="0"/>
          </a:p>
        </p:txBody>
      </p:sp>
      <p:sp>
        <p:nvSpPr>
          <p:cNvPr id="4" name="Text Placeholder 3"/>
          <p:cNvSpPr>
            <a:spLocks noGrp="1"/>
          </p:cNvSpPr>
          <p:nvPr>
            <p:ph type="body" sz="quarter" idx="13"/>
          </p:nvPr>
        </p:nvSpPr>
        <p:spPr/>
        <p:txBody>
          <a:bodyPr/>
          <a:lstStyle/>
          <a:p>
            <a:r>
              <a:rPr lang="en-US" dirty="0" smtClean="0"/>
              <a:t>Continuous Storage Facility (</a:t>
            </a:r>
            <a:r>
              <a:rPr lang="en-US" dirty="0">
                <a:solidFill>
                  <a:srgbClr val="1E6A9A"/>
                </a:solidFill>
              </a:rPr>
              <a:t>revised</a:t>
            </a:r>
            <a:r>
              <a:rPr lang="en-US" dirty="0"/>
              <a:t> Section III.1.10.6) </a:t>
            </a:r>
          </a:p>
          <a:p>
            <a:endParaRPr lang="en-US" dirty="0"/>
          </a:p>
        </p:txBody>
      </p:sp>
      <p:sp>
        <p:nvSpPr>
          <p:cNvPr id="5" name="Content Placeholder 4"/>
          <p:cNvSpPr>
            <a:spLocks noGrp="1"/>
          </p:cNvSpPr>
          <p:nvPr>
            <p:ph sz="quarter" idx="14"/>
          </p:nvPr>
        </p:nvSpPr>
        <p:spPr/>
        <p:txBody>
          <a:bodyPr>
            <a:normAutofit fontScale="92500" lnSpcReduction="10000"/>
          </a:bodyPr>
          <a:lstStyle/>
          <a:p>
            <a:pPr lvl="0"/>
            <a:r>
              <a:rPr lang="en-US" dirty="0" smtClean="0">
                <a:solidFill>
                  <a:srgbClr val="1E6A9A"/>
                </a:solidFill>
              </a:rPr>
              <a:t>(</a:t>
            </a:r>
            <a:r>
              <a:rPr lang="en-US" sz="2100" dirty="0">
                <a:solidFill>
                  <a:srgbClr val="1E6A9A"/>
                </a:solidFill>
              </a:rPr>
              <a:t>c</a:t>
            </a:r>
            <a:r>
              <a:rPr lang="en-US" dirty="0" smtClean="0">
                <a:solidFill>
                  <a:srgbClr val="1E6A9A"/>
                </a:solidFill>
              </a:rPr>
              <a:t>) A </a:t>
            </a:r>
            <a:r>
              <a:rPr lang="en-US" dirty="0">
                <a:solidFill>
                  <a:srgbClr val="1E6A9A"/>
                </a:solidFill>
              </a:rPr>
              <a:t>storage facility that satisfies the requirements of this subsection (c) may participate in the New England Markets as a Continuous Storage Facility. A Continuous Storage Facility shall: </a:t>
            </a:r>
          </a:p>
          <a:p>
            <a:pPr lvl="1"/>
            <a:r>
              <a:rPr lang="en-US" dirty="0" smtClean="0">
                <a:solidFill>
                  <a:srgbClr val="1E6A9A"/>
                </a:solidFill>
              </a:rPr>
              <a:t>(i) satisfy </a:t>
            </a:r>
            <a:r>
              <a:rPr lang="en-US" dirty="0">
                <a:solidFill>
                  <a:srgbClr val="1E6A9A"/>
                </a:solidFill>
              </a:rPr>
              <a:t>the requirements applicable to an Electric Storage Facility;</a:t>
            </a:r>
          </a:p>
          <a:p>
            <a:pPr lvl="1"/>
            <a:r>
              <a:rPr lang="en-US" dirty="0" smtClean="0"/>
              <a:t>(ii) be </a:t>
            </a:r>
            <a:r>
              <a:rPr lang="en-US" dirty="0"/>
              <a:t>registered as, and subject to all rules applicable to, an ATRR that </a:t>
            </a:r>
            <a:r>
              <a:rPr lang="en-US" strike="sngStrike" dirty="0" smtClean="0">
                <a:solidFill>
                  <a:schemeClr val="accent1">
                    <a:lumMod val="75000"/>
                  </a:schemeClr>
                </a:solidFill>
              </a:rPr>
              <a:t>is coterminous </a:t>
            </a:r>
            <a:r>
              <a:rPr lang="en-US" dirty="0" smtClean="0">
                <a:solidFill>
                  <a:schemeClr val="accent1">
                    <a:lumMod val="75000"/>
                  </a:schemeClr>
                </a:solidFill>
              </a:rPr>
              <a:t>represents </a:t>
            </a:r>
            <a:r>
              <a:rPr lang="en-US" dirty="0">
                <a:solidFill>
                  <a:schemeClr val="accent1">
                    <a:lumMod val="75000"/>
                  </a:schemeClr>
                </a:solidFill>
              </a:rPr>
              <a:t>the same equipment</a:t>
            </a:r>
            <a:r>
              <a:rPr lang="en-US" dirty="0"/>
              <a:t> as  the Generator Asset and DARD;</a:t>
            </a:r>
          </a:p>
          <a:p>
            <a:pPr lvl="1"/>
            <a:r>
              <a:rPr lang="en-US" dirty="0" smtClean="0"/>
              <a:t>(iii) be </a:t>
            </a:r>
            <a:r>
              <a:rPr lang="en-US" dirty="0"/>
              <a:t>capable of transitioning between the facility’s maximum output and maximum consumption (and vice versa) in 10 minutes or less;</a:t>
            </a:r>
          </a:p>
          <a:p>
            <a:pPr lvl="1"/>
            <a:r>
              <a:rPr lang="en-US" dirty="0" smtClean="0"/>
              <a:t>(iv)not </a:t>
            </a:r>
            <a:r>
              <a:rPr lang="en-US" dirty="0"/>
              <a:t>utilize storage capability that is shared with another Generator Asset, DARD or ATRR;</a:t>
            </a:r>
          </a:p>
          <a:p>
            <a:pPr lvl="1"/>
            <a:r>
              <a:rPr lang="en-US" dirty="0" smtClean="0"/>
              <a:t>(v)specify </a:t>
            </a:r>
            <a:r>
              <a:rPr lang="en-US" dirty="0"/>
              <a:t>in Supply Offers a zero MW value for Economic Minimum Limit and Emergency Minimum Limit (except for Generator Assets undergoing Facility and Equipment Testing or auditing); a zero time value for Minimum Run Time, Minimum Down Time, Notification Time, and Start-Up Time; and a zero cost value for Start-Up Fee and No-Load Fee;</a:t>
            </a:r>
          </a:p>
          <a:p>
            <a:endParaRPr lang="en-US" dirty="0" smtClean="0"/>
          </a:p>
          <a:p>
            <a:endParaRPr lang="en-US" dirty="0"/>
          </a:p>
        </p:txBody>
      </p:sp>
    </p:spTree>
    <p:extLst>
      <p:ext uri="{BB962C8B-B14F-4D97-AF65-F5344CB8AC3E}">
        <p14:creationId xmlns:p14="http://schemas.microsoft.com/office/powerpoint/2010/main" val="93252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Tariff Changes </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pPr/>
              <a:t>14</a:t>
            </a:fld>
            <a:endParaRPr lang="en-US" dirty="0"/>
          </a:p>
        </p:txBody>
      </p:sp>
      <p:sp>
        <p:nvSpPr>
          <p:cNvPr id="4" name="Text Placeholder 3"/>
          <p:cNvSpPr>
            <a:spLocks noGrp="1"/>
          </p:cNvSpPr>
          <p:nvPr>
            <p:ph type="body" sz="quarter" idx="13"/>
          </p:nvPr>
        </p:nvSpPr>
        <p:spPr/>
        <p:txBody>
          <a:bodyPr/>
          <a:lstStyle/>
          <a:p>
            <a:r>
              <a:rPr lang="en-US" dirty="0" smtClean="0"/>
              <a:t>Continuous Storage Facility </a:t>
            </a:r>
            <a:r>
              <a:rPr lang="en-US" dirty="0"/>
              <a:t> (</a:t>
            </a:r>
            <a:r>
              <a:rPr lang="en-US" dirty="0">
                <a:solidFill>
                  <a:srgbClr val="1E6A9A"/>
                </a:solidFill>
              </a:rPr>
              <a:t>revised</a:t>
            </a:r>
            <a:r>
              <a:rPr lang="en-US" dirty="0"/>
              <a:t> Section III.1.10.6) </a:t>
            </a:r>
          </a:p>
          <a:p>
            <a:endParaRPr lang="en-US" dirty="0"/>
          </a:p>
        </p:txBody>
      </p:sp>
      <p:sp>
        <p:nvSpPr>
          <p:cNvPr id="5" name="Content Placeholder 4"/>
          <p:cNvSpPr>
            <a:spLocks noGrp="1"/>
          </p:cNvSpPr>
          <p:nvPr>
            <p:ph sz="quarter" idx="14"/>
          </p:nvPr>
        </p:nvSpPr>
        <p:spPr/>
        <p:txBody>
          <a:bodyPr>
            <a:normAutofit/>
          </a:bodyPr>
          <a:lstStyle/>
          <a:p>
            <a:r>
              <a:rPr lang="en-US" dirty="0" smtClean="0"/>
              <a:t>(</a:t>
            </a:r>
            <a:r>
              <a:rPr lang="en-US" dirty="0">
                <a:solidFill>
                  <a:schemeClr val="accent1">
                    <a:lumMod val="75000"/>
                  </a:schemeClr>
                </a:solidFill>
              </a:rPr>
              <a:t>c</a:t>
            </a:r>
            <a:r>
              <a:rPr lang="en-US" dirty="0" smtClean="0"/>
              <a:t>) Continuous Storage Facility Requirements (continued)</a:t>
            </a:r>
          </a:p>
          <a:p>
            <a:pPr lvl="1"/>
            <a:r>
              <a:rPr lang="en-US" dirty="0" smtClean="0"/>
              <a:t>(vi) specify </a:t>
            </a:r>
            <a:r>
              <a:rPr lang="en-US" dirty="0"/>
              <a:t>in Demand Bids a zero MW value for Minimum Consumption Limit (except for DARDs undergoing Facility and Equipment Testing or auditing) and a zero time value for Minimum Run Time and Minimum Down Time; </a:t>
            </a:r>
          </a:p>
          <a:p>
            <a:pPr lvl="1"/>
            <a:r>
              <a:rPr lang="en-US" dirty="0" smtClean="0"/>
              <a:t>(vii)operate </a:t>
            </a:r>
            <a:r>
              <a:rPr lang="en-US" dirty="0"/>
              <a:t>in an on-line state (that is, with all available electrical supply and consumption equipment continuously connected to the New England Control Area) by Self-Scheduling the facility’s Generator Asset and DARD in the Day-Ahead Energy Market and the Real-Time Energy Market unless the facility is unavailable; and</a:t>
            </a:r>
          </a:p>
          <a:p>
            <a:pPr lvl="1"/>
            <a:r>
              <a:rPr lang="en-US" dirty="0" smtClean="0"/>
              <a:t>(viii) be </a:t>
            </a:r>
            <a:r>
              <a:rPr lang="en-US" dirty="0"/>
              <a:t>issued a combined </a:t>
            </a:r>
            <a:r>
              <a:rPr lang="en-US" strike="sngStrike" dirty="0" smtClean="0">
                <a:solidFill>
                  <a:srgbClr val="1E6A9A"/>
                </a:solidFill>
              </a:rPr>
              <a:t>desired output </a:t>
            </a:r>
            <a:r>
              <a:rPr lang="en-US" sz="1900" dirty="0">
                <a:solidFill>
                  <a:schemeClr val="accent1">
                    <a:lumMod val="75000"/>
                  </a:schemeClr>
                </a:solidFill>
              </a:rPr>
              <a:t>dispatch control </a:t>
            </a:r>
            <a:r>
              <a:rPr lang="en-US" dirty="0" smtClean="0"/>
              <a:t>signal </a:t>
            </a:r>
            <a:r>
              <a:rPr lang="en-US" dirty="0"/>
              <a:t>equal to the Desired Dispatch Point (of the Generator Asset) minus the Desired Dispatch Point (of the DARD) plus the AGC SetPoint (of the ATRR). </a:t>
            </a:r>
          </a:p>
          <a:p>
            <a:endParaRPr lang="en-US" dirty="0" smtClean="0"/>
          </a:p>
        </p:txBody>
      </p:sp>
    </p:spTree>
    <p:extLst>
      <p:ext uri="{BB962C8B-B14F-4D97-AF65-F5344CB8AC3E}">
        <p14:creationId xmlns:p14="http://schemas.microsoft.com/office/powerpoint/2010/main" val="29925308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Tariff Changes </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pPr/>
              <a:t>15</a:t>
            </a:fld>
            <a:endParaRPr lang="en-US" dirty="0"/>
          </a:p>
        </p:txBody>
      </p:sp>
      <p:sp>
        <p:nvSpPr>
          <p:cNvPr id="4" name="Text Placeholder 3"/>
          <p:cNvSpPr>
            <a:spLocks noGrp="1"/>
          </p:cNvSpPr>
          <p:nvPr>
            <p:ph type="body" sz="quarter" idx="13"/>
          </p:nvPr>
        </p:nvSpPr>
        <p:spPr/>
        <p:txBody>
          <a:bodyPr/>
          <a:lstStyle/>
          <a:p>
            <a:r>
              <a:rPr lang="en-US" dirty="0" smtClean="0"/>
              <a:t>Other Storage Participation </a:t>
            </a:r>
            <a:r>
              <a:rPr lang="en-US" dirty="0"/>
              <a:t>Options (</a:t>
            </a:r>
            <a:r>
              <a:rPr lang="en-US" dirty="0">
                <a:solidFill>
                  <a:srgbClr val="1E6A9A"/>
                </a:solidFill>
              </a:rPr>
              <a:t>revised</a:t>
            </a:r>
            <a:r>
              <a:rPr lang="en-US" dirty="0"/>
              <a:t> Section III.1.10.6) </a:t>
            </a:r>
          </a:p>
          <a:p>
            <a:endParaRPr lang="en-US" dirty="0"/>
          </a:p>
        </p:txBody>
      </p:sp>
      <p:sp>
        <p:nvSpPr>
          <p:cNvPr id="5" name="Content Placeholder 4"/>
          <p:cNvSpPr>
            <a:spLocks noGrp="1"/>
          </p:cNvSpPr>
          <p:nvPr>
            <p:ph sz="quarter" idx="14"/>
          </p:nvPr>
        </p:nvSpPr>
        <p:spPr/>
        <p:txBody>
          <a:bodyPr>
            <a:normAutofit fontScale="92500" lnSpcReduction="10000"/>
          </a:bodyPr>
          <a:lstStyle/>
          <a:p>
            <a:r>
              <a:rPr lang="en-US" sz="2200" dirty="0" smtClean="0"/>
              <a:t>(</a:t>
            </a:r>
            <a:r>
              <a:rPr lang="en-US" sz="2200" dirty="0">
                <a:solidFill>
                  <a:schemeClr val="accent1">
                    <a:lumMod val="75000"/>
                  </a:schemeClr>
                </a:solidFill>
              </a:rPr>
              <a:t>d</a:t>
            </a:r>
            <a:r>
              <a:rPr lang="en-US" sz="2200" dirty="0" smtClean="0"/>
              <a:t>) A storage facility may, if it satisfies the associated requirements, be registered as a Generator Asset (including a Settlement Only Resource) for settlement of its injection of electricity to the grid and as a non-dispatchable Load Asset (including an Asset Related Demand) for settlement of its wholesale load. </a:t>
            </a:r>
          </a:p>
          <a:p>
            <a:r>
              <a:rPr lang="en-US" sz="2200" dirty="0" smtClean="0"/>
              <a:t>(</a:t>
            </a:r>
            <a:r>
              <a:rPr lang="en-US" sz="2200" dirty="0">
                <a:solidFill>
                  <a:schemeClr val="accent1">
                    <a:lumMod val="75000"/>
                  </a:schemeClr>
                </a:solidFill>
              </a:rPr>
              <a:t>e</a:t>
            </a:r>
            <a:r>
              <a:rPr lang="en-US" sz="2200" dirty="0" smtClean="0"/>
              <a:t>) A storage facility that is not registered as a Generator Asset (including a Settlement Only Resource) may, if it satisfies the associated requirements, be registered Demand Response Asset. </a:t>
            </a:r>
          </a:p>
          <a:p>
            <a:r>
              <a:rPr lang="en-US" sz="2200" dirty="0" smtClean="0"/>
              <a:t>(</a:t>
            </a:r>
            <a:r>
              <a:rPr lang="en-US" sz="2200" dirty="0">
                <a:solidFill>
                  <a:schemeClr val="accent1">
                    <a:lumMod val="75000"/>
                  </a:schemeClr>
                </a:solidFill>
              </a:rPr>
              <a:t>f</a:t>
            </a:r>
            <a:r>
              <a:rPr lang="en-US" sz="2200" dirty="0" smtClean="0"/>
              <a:t>) A storage facility may, if it satisfies the associated requirements, be registered as a component of either an On-Peak Demand Resource or a Seasonal Peak Demand Resource. </a:t>
            </a:r>
          </a:p>
          <a:p>
            <a:r>
              <a:rPr lang="en-US" sz="2200" dirty="0" smtClean="0"/>
              <a:t>(</a:t>
            </a:r>
            <a:r>
              <a:rPr lang="en-US" sz="2200" dirty="0">
                <a:solidFill>
                  <a:schemeClr val="accent1">
                    <a:lumMod val="75000"/>
                  </a:schemeClr>
                </a:solidFill>
              </a:rPr>
              <a:t>g</a:t>
            </a:r>
            <a:r>
              <a:rPr lang="en-US" sz="2200" dirty="0" smtClean="0"/>
              <a:t>) An Electric Storage Facility or any other storage facility may, if it satisfies the associated requirements, provide Regulation pursuant to Section III.14 </a:t>
            </a:r>
          </a:p>
        </p:txBody>
      </p:sp>
    </p:spTree>
    <p:extLst>
      <p:ext uri="{BB962C8B-B14F-4D97-AF65-F5344CB8AC3E}">
        <p14:creationId xmlns:p14="http://schemas.microsoft.com/office/powerpoint/2010/main" val="29468665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Tariff Changes </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pPr/>
              <a:t>16</a:t>
            </a:fld>
            <a:endParaRPr lang="en-US" dirty="0"/>
          </a:p>
        </p:txBody>
      </p:sp>
      <p:sp>
        <p:nvSpPr>
          <p:cNvPr id="4" name="Text Placeholder 3"/>
          <p:cNvSpPr>
            <a:spLocks noGrp="1"/>
          </p:cNvSpPr>
          <p:nvPr>
            <p:ph type="body" sz="quarter" idx="13"/>
          </p:nvPr>
        </p:nvSpPr>
        <p:spPr/>
        <p:txBody>
          <a:bodyPr/>
          <a:lstStyle/>
          <a:p>
            <a:r>
              <a:rPr lang="en-US" dirty="0" smtClean="0"/>
              <a:t>New Definitions that point to Section III.1.10.6</a:t>
            </a:r>
            <a:endParaRPr lang="en-US" dirty="0"/>
          </a:p>
        </p:txBody>
      </p:sp>
      <p:sp>
        <p:nvSpPr>
          <p:cNvPr id="5" name="Content Placeholder 4"/>
          <p:cNvSpPr>
            <a:spLocks noGrp="1"/>
          </p:cNvSpPr>
          <p:nvPr>
            <p:ph sz="quarter" idx="14"/>
          </p:nvPr>
        </p:nvSpPr>
        <p:spPr/>
        <p:txBody>
          <a:bodyPr>
            <a:normAutofit fontScale="92500" lnSpcReduction="10000"/>
          </a:bodyPr>
          <a:lstStyle/>
          <a:p>
            <a:r>
              <a:rPr lang="en-US" dirty="0" smtClean="0"/>
              <a:t>Electric Storage Facility </a:t>
            </a:r>
          </a:p>
          <a:p>
            <a:r>
              <a:rPr lang="en-US" dirty="0" smtClean="0"/>
              <a:t>Binary Storage Facility </a:t>
            </a:r>
          </a:p>
          <a:p>
            <a:r>
              <a:rPr lang="en-US" dirty="0" smtClean="0"/>
              <a:t>Binary Storage DARD </a:t>
            </a:r>
          </a:p>
          <a:p>
            <a:pPr lvl="1"/>
            <a:r>
              <a:rPr lang="en-US" dirty="0" smtClean="0"/>
              <a:t>Replaces term ‘DARD Pump’ in other definitions (Maximum Number of Daily Starts and Rapid Response Asset) and throughout the tariff</a:t>
            </a:r>
          </a:p>
          <a:p>
            <a:r>
              <a:rPr lang="en-US" dirty="0" smtClean="0"/>
              <a:t>Continuous Storage Facility </a:t>
            </a:r>
          </a:p>
          <a:p>
            <a:r>
              <a:rPr lang="en-US" dirty="0" smtClean="0"/>
              <a:t>Continuous Storage ATRR</a:t>
            </a:r>
          </a:p>
          <a:p>
            <a:r>
              <a:rPr lang="en-US" dirty="0" smtClean="0"/>
              <a:t>Continuous Storage DARD</a:t>
            </a:r>
          </a:p>
          <a:p>
            <a:r>
              <a:rPr lang="en-US" dirty="0" smtClean="0"/>
              <a:t>Continuous Storage Generator Asset </a:t>
            </a:r>
          </a:p>
          <a:p>
            <a:r>
              <a:rPr lang="en-US" dirty="0" smtClean="0"/>
              <a:t>Storage DARD</a:t>
            </a:r>
          </a:p>
          <a:p>
            <a:pPr lvl="1"/>
            <a:r>
              <a:rPr lang="en-US" dirty="0" smtClean="0"/>
              <a:t>DARD that participates in markets as part of an Electric Storage Facility</a:t>
            </a:r>
          </a:p>
          <a:p>
            <a:pPr lvl="1"/>
            <a:r>
              <a:rPr lang="en-US" dirty="0" smtClean="0"/>
              <a:t>Cascades through other definitions and throughout the tariff </a:t>
            </a:r>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29244715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to Definitions and Terms </a:t>
            </a:r>
            <a:endParaRPr lang="en-US" dirty="0"/>
          </a:p>
        </p:txBody>
      </p:sp>
      <p:sp>
        <p:nvSpPr>
          <p:cNvPr id="3" name="Text Placeholder 2"/>
          <p:cNvSpPr>
            <a:spLocks noGrp="1"/>
          </p:cNvSpPr>
          <p:nvPr>
            <p:ph type="body" idx="1"/>
          </p:nvPr>
        </p:nvSpPr>
        <p:spPr/>
        <p:txBody>
          <a:bodyPr/>
          <a:lstStyle/>
          <a:p>
            <a:r>
              <a:rPr lang="en-US" dirty="0" smtClean="0"/>
              <a:t>Technology-Neutral and Storage-Related </a:t>
            </a:r>
            <a:endParaRPr lang="en-US" dirty="0"/>
          </a:p>
        </p:txBody>
      </p:sp>
      <p:sp>
        <p:nvSpPr>
          <p:cNvPr id="4" name="Slide Number Placeholder 3"/>
          <p:cNvSpPr>
            <a:spLocks noGrp="1"/>
          </p:cNvSpPr>
          <p:nvPr>
            <p:ph type="sldNum" sz="quarter" idx="4"/>
          </p:nvPr>
        </p:nvSpPr>
        <p:spPr/>
        <p:txBody>
          <a:bodyPr/>
          <a:lstStyle/>
          <a:p>
            <a:fld id="{10C7F894-2A36-495D-AB7C-1055F7AC0F9D}" type="slidenum">
              <a:rPr lang="en-US" smtClean="0"/>
              <a:pPr/>
              <a:t>17</a:t>
            </a:fld>
            <a:endParaRPr lang="en-US" dirty="0"/>
          </a:p>
        </p:txBody>
      </p:sp>
    </p:spTree>
    <p:extLst>
      <p:ext uri="{BB962C8B-B14F-4D97-AF65-F5344CB8AC3E}">
        <p14:creationId xmlns:p14="http://schemas.microsoft.com/office/powerpoint/2010/main" val="17887297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Tariff Changes</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pPr/>
              <a:t>18</a:t>
            </a:fld>
            <a:endParaRPr lang="en-US" dirty="0"/>
          </a:p>
        </p:txBody>
      </p:sp>
      <p:sp>
        <p:nvSpPr>
          <p:cNvPr id="4" name="Text Placeholder 3"/>
          <p:cNvSpPr>
            <a:spLocks noGrp="1"/>
          </p:cNvSpPr>
          <p:nvPr>
            <p:ph type="body" sz="quarter" idx="13"/>
          </p:nvPr>
        </p:nvSpPr>
        <p:spPr/>
        <p:txBody>
          <a:bodyPr/>
          <a:lstStyle/>
          <a:p>
            <a:r>
              <a:rPr lang="en-US" dirty="0" smtClean="0"/>
              <a:t>Technology-Neutral Changes to Terms </a:t>
            </a:r>
            <a:endParaRPr lang="en-US" dirty="0"/>
          </a:p>
        </p:txBody>
      </p:sp>
      <p:sp>
        <p:nvSpPr>
          <p:cNvPr id="5" name="Content Placeholder 4"/>
          <p:cNvSpPr>
            <a:spLocks noGrp="1"/>
          </p:cNvSpPr>
          <p:nvPr>
            <p:ph sz="quarter" idx="14"/>
          </p:nvPr>
        </p:nvSpPr>
        <p:spPr/>
        <p:txBody>
          <a:bodyPr>
            <a:normAutofit fontScale="85000" lnSpcReduction="20000"/>
          </a:bodyPr>
          <a:lstStyle/>
          <a:p>
            <a:r>
              <a:rPr lang="en-US" dirty="0" smtClean="0"/>
              <a:t>Changes the term </a:t>
            </a:r>
            <a:r>
              <a:rPr lang="en-US" b="1" i="1" dirty="0" smtClean="0"/>
              <a:t>generation amount </a:t>
            </a:r>
            <a:r>
              <a:rPr lang="en-US" dirty="0" smtClean="0"/>
              <a:t>to </a:t>
            </a:r>
            <a:r>
              <a:rPr lang="en-US" b="1" i="1" dirty="0" smtClean="0"/>
              <a:t>output</a:t>
            </a:r>
          </a:p>
          <a:p>
            <a:pPr lvl="1"/>
            <a:r>
              <a:rPr lang="en-US" dirty="0" smtClean="0"/>
              <a:t>Change is reflected in the definition of Emergency Minimum Limit </a:t>
            </a:r>
          </a:p>
          <a:p>
            <a:pPr lvl="2"/>
            <a:r>
              <a:rPr lang="en-US" dirty="0" smtClean="0"/>
              <a:t>e.g., Emergency Minimum Limit is the minimum </a:t>
            </a:r>
            <a:r>
              <a:rPr lang="en-US" strike="sngStrike" dirty="0" smtClean="0"/>
              <a:t>generation amoun</a:t>
            </a:r>
            <a:r>
              <a:rPr lang="en-US" dirty="0" smtClean="0"/>
              <a:t>t </a:t>
            </a:r>
            <a:r>
              <a:rPr lang="en-US" b="1" i="1" dirty="0" smtClean="0"/>
              <a:t>output</a:t>
            </a:r>
            <a:r>
              <a:rPr lang="en-US" dirty="0" smtClean="0"/>
              <a:t>, in MWs, that a Generator Asset can deliver.</a:t>
            </a:r>
          </a:p>
          <a:p>
            <a:r>
              <a:rPr lang="en-US" dirty="0" smtClean="0"/>
              <a:t>Changes the term </a:t>
            </a:r>
            <a:r>
              <a:rPr lang="en-US" b="1" i="1" dirty="0" smtClean="0"/>
              <a:t>generation</a:t>
            </a:r>
            <a:r>
              <a:rPr lang="en-US" i="1" dirty="0" smtClean="0">
                <a:solidFill>
                  <a:srgbClr val="FF0000"/>
                </a:solidFill>
              </a:rPr>
              <a:t> </a:t>
            </a:r>
            <a:r>
              <a:rPr lang="en-US" dirty="0" smtClean="0"/>
              <a:t>to </a:t>
            </a:r>
            <a:r>
              <a:rPr lang="en-US" b="1" i="1" dirty="0" smtClean="0"/>
              <a:t>supply</a:t>
            </a:r>
          </a:p>
          <a:p>
            <a:pPr lvl="1"/>
            <a:r>
              <a:rPr lang="en-US" dirty="0" smtClean="0"/>
              <a:t>Reflected throughout the tariff and in definition of Increment Offer </a:t>
            </a:r>
          </a:p>
          <a:p>
            <a:pPr lvl="2"/>
            <a:r>
              <a:rPr lang="en-US" dirty="0" smtClean="0"/>
              <a:t>e.g., An accepted Increment Offer results in scheduled </a:t>
            </a:r>
            <a:r>
              <a:rPr lang="en-US" strike="sngStrike" dirty="0" smtClean="0"/>
              <a:t>generation </a:t>
            </a:r>
            <a:r>
              <a:rPr lang="en-US" b="1" i="1" dirty="0" smtClean="0"/>
              <a:t>supply </a:t>
            </a:r>
            <a:r>
              <a:rPr lang="en-US" dirty="0" smtClean="0"/>
              <a:t>at the specified Location in the Day-Ahead Energy Market.”</a:t>
            </a:r>
          </a:p>
          <a:p>
            <a:r>
              <a:rPr lang="en-US" dirty="0" smtClean="0"/>
              <a:t>Changes the term  </a:t>
            </a:r>
            <a:r>
              <a:rPr lang="en-US" b="1" i="1" dirty="0" smtClean="0"/>
              <a:t>unit</a:t>
            </a:r>
            <a:r>
              <a:rPr lang="en-US" dirty="0" smtClean="0"/>
              <a:t> to </a:t>
            </a:r>
            <a:r>
              <a:rPr lang="en-US" b="1" i="1" dirty="0" smtClean="0"/>
              <a:t>facility</a:t>
            </a:r>
            <a:r>
              <a:rPr lang="en-US" dirty="0" smtClean="0"/>
              <a:t> or to </a:t>
            </a:r>
            <a:r>
              <a:rPr lang="en-US" b="1" i="1" dirty="0" smtClean="0"/>
              <a:t>Resource</a:t>
            </a:r>
          </a:p>
          <a:p>
            <a:r>
              <a:rPr lang="en-US" dirty="0"/>
              <a:t>Where the intention is to refer to the registered entity, the term Generator Asset replaces </a:t>
            </a:r>
            <a:r>
              <a:rPr lang="en-US" b="1" i="1" dirty="0"/>
              <a:t>generator,  generating Resource, generating </a:t>
            </a:r>
            <a:r>
              <a:rPr lang="en-US" b="1" i="1" dirty="0" smtClean="0"/>
              <a:t>unit, </a:t>
            </a:r>
            <a:r>
              <a:rPr lang="en-US" b="1" i="1" dirty="0"/>
              <a:t>etc.</a:t>
            </a:r>
            <a:r>
              <a:rPr lang="en-US" dirty="0"/>
              <a:t> throughout the tariff</a:t>
            </a:r>
          </a:p>
          <a:p>
            <a:pPr lvl="1"/>
            <a:r>
              <a:rPr lang="en-US" dirty="0"/>
              <a:t>Changes the following definitions: Designated Entity, Dispatchable Resource, Economic Max, </a:t>
            </a:r>
            <a:r>
              <a:rPr lang="en-US" dirty="0">
                <a:solidFill>
                  <a:schemeClr val="accent1">
                    <a:lumMod val="75000"/>
                  </a:schemeClr>
                </a:solidFill>
              </a:rPr>
              <a:t>Economic </a:t>
            </a:r>
            <a:r>
              <a:rPr lang="en-US" dirty="0" smtClean="0">
                <a:solidFill>
                  <a:schemeClr val="accent1">
                    <a:lumMod val="75000"/>
                  </a:schemeClr>
                </a:solidFill>
              </a:rPr>
              <a:t>Min, </a:t>
            </a:r>
            <a:r>
              <a:rPr lang="en-US" dirty="0" smtClean="0"/>
              <a:t>Emergency </a:t>
            </a:r>
            <a:r>
              <a:rPr lang="en-US" dirty="0"/>
              <a:t>Minimum Limit, Limited Energy Resource, Maximum Number of Daily Starts, </a:t>
            </a:r>
            <a:r>
              <a:rPr lang="en-US" dirty="0" smtClean="0"/>
              <a:t>Minimum </a:t>
            </a:r>
            <a:r>
              <a:rPr lang="en-US" dirty="0"/>
              <a:t>Generation Emergency, </a:t>
            </a:r>
            <a:r>
              <a:rPr lang="en-US" dirty="0" smtClean="0"/>
              <a:t>  </a:t>
            </a:r>
            <a:r>
              <a:rPr lang="en-US" dirty="0" smtClean="0">
                <a:solidFill>
                  <a:schemeClr val="accent1">
                    <a:lumMod val="75000"/>
                  </a:schemeClr>
                </a:solidFill>
              </a:rPr>
              <a:t>No-Load </a:t>
            </a:r>
            <a:r>
              <a:rPr lang="en-US" dirty="0">
                <a:solidFill>
                  <a:schemeClr val="accent1">
                    <a:lumMod val="75000"/>
                  </a:schemeClr>
                </a:solidFill>
              </a:rPr>
              <a:t>Fee</a:t>
            </a:r>
            <a:r>
              <a:rPr lang="en-US" dirty="0"/>
              <a:t>, Offer Data, Ownership Share, </a:t>
            </a:r>
            <a:r>
              <a:rPr lang="en-US" dirty="0">
                <a:solidFill>
                  <a:schemeClr val="accent1">
                    <a:lumMod val="75000"/>
                  </a:schemeClr>
                </a:solidFill>
              </a:rPr>
              <a:t>Real-time High Operating Limit</a:t>
            </a:r>
            <a:r>
              <a:rPr lang="en-US" dirty="0" smtClean="0"/>
              <a:t>, Resource</a:t>
            </a:r>
            <a:r>
              <a:rPr lang="en-US" dirty="0"/>
              <a:t>, Seasonal Claimed </a:t>
            </a:r>
            <a:r>
              <a:rPr lang="en-US" dirty="0" smtClean="0"/>
              <a:t>Capability, Start-up Fee</a:t>
            </a:r>
          </a:p>
          <a:p>
            <a:pPr lvl="3"/>
            <a:endParaRPr lang="en-US" dirty="0" smtClean="0"/>
          </a:p>
          <a:p>
            <a:endParaRPr lang="en-US" dirty="0" smtClean="0"/>
          </a:p>
          <a:p>
            <a:pPr marL="0" indent="0">
              <a:buNone/>
            </a:pPr>
            <a:endParaRPr lang="en-US" dirty="0" smtClean="0"/>
          </a:p>
        </p:txBody>
      </p:sp>
    </p:spTree>
    <p:extLst>
      <p:ext uri="{BB962C8B-B14F-4D97-AF65-F5344CB8AC3E}">
        <p14:creationId xmlns:p14="http://schemas.microsoft.com/office/powerpoint/2010/main" val="35323099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Tariff Changes </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pPr/>
              <a:t>19</a:t>
            </a:fld>
            <a:endParaRPr lang="en-US" dirty="0"/>
          </a:p>
        </p:txBody>
      </p:sp>
      <p:sp>
        <p:nvSpPr>
          <p:cNvPr id="4" name="Text Placeholder 3"/>
          <p:cNvSpPr>
            <a:spLocks noGrp="1"/>
          </p:cNvSpPr>
          <p:nvPr>
            <p:ph type="body" sz="quarter" idx="13"/>
          </p:nvPr>
        </p:nvSpPr>
        <p:spPr/>
        <p:txBody>
          <a:bodyPr/>
          <a:lstStyle/>
          <a:p>
            <a:r>
              <a:rPr lang="en-US" dirty="0" smtClean="0"/>
              <a:t>Technology-Neutral Changes to Definitions</a:t>
            </a:r>
          </a:p>
          <a:p>
            <a:endParaRPr lang="en-US" dirty="0"/>
          </a:p>
        </p:txBody>
      </p:sp>
      <p:sp>
        <p:nvSpPr>
          <p:cNvPr id="5" name="Content Placeholder 4"/>
          <p:cNvSpPr>
            <a:spLocks noGrp="1"/>
          </p:cNvSpPr>
          <p:nvPr>
            <p:ph sz="quarter" idx="14"/>
          </p:nvPr>
        </p:nvSpPr>
        <p:spPr>
          <a:xfrm>
            <a:off x="457200" y="1600200"/>
            <a:ext cx="8229600" cy="4724400"/>
          </a:xfrm>
        </p:spPr>
        <p:txBody>
          <a:bodyPr>
            <a:normAutofit fontScale="92500" lnSpcReduction="10000"/>
          </a:bodyPr>
          <a:lstStyle/>
          <a:p>
            <a:r>
              <a:rPr lang="en-US" dirty="0" smtClean="0"/>
              <a:t>Generator Asset</a:t>
            </a:r>
          </a:p>
          <a:p>
            <a:pPr lvl="1"/>
            <a:r>
              <a:rPr lang="en-US" dirty="0" smtClean="0"/>
              <a:t>Revised definition:  “is </a:t>
            </a:r>
            <a:r>
              <a:rPr lang="en-US" sz="1900" dirty="0"/>
              <a:t>a </a:t>
            </a:r>
            <a:r>
              <a:rPr lang="en-US" sz="1900" strike="sngStrike" dirty="0" smtClean="0"/>
              <a:t>generator</a:t>
            </a:r>
            <a:r>
              <a:rPr lang="en-US" sz="1900" dirty="0" smtClean="0"/>
              <a:t> </a:t>
            </a:r>
            <a:r>
              <a:rPr lang="en-US" sz="1900" strike="sngStrike" dirty="0">
                <a:solidFill>
                  <a:schemeClr val="accent1">
                    <a:lumMod val="75000"/>
                  </a:schemeClr>
                </a:solidFill>
              </a:rPr>
              <a:t>facility </a:t>
            </a:r>
            <a:r>
              <a:rPr lang="en-US" sz="1900" dirty="0">
                <a:solidFill>
                  <a:schemeClr val="accent1">
                    <a:lumMod val="75000"/>
                  </a:schemeClr>
                </a:solidFill>
              </a:rPr>
              <a:t>device </a:t>
            </a:r>
            <a:r>
              <a:rPr lang="en-US" dirty="0" smtClean="0">
                <a:solidFill>
                  <a:schemeClr val="accent1">
                    <a:lumMod val="75000"/>
                  </a:schemeClr>
                </a:solidFill>
              </a:rPr>
              <a:t>(</a:t>
            </a:r>
            <a:r>
              <a:rPr lang="en-US" dirty="0">
                <a:solidFill>
                  <a:schemeClr val="accent1">
                    <a:lumMod val="75000"/>
                  </a:schemeClr>
                </a:solidFill>
              </a:rPr>
              <a:t>or a </a:t>
            </a:r>
            <a:r>
              <a:rPr lang="en-US" dirty="0" smtClean="0">
                <a:solidFill>
                  <a:schemeClr val="accent1">
                    <a:lumMod val="75000"/>
                  </a:schemeClr>
                </a:solidFill>
              </a:rPr>
              <a:t>collection of devices) </a:t>
            </a:r>
            <a:r>
              <a:rPr lang="en-US" dirty="0"/>
              <a:t>that is capable of injecting real power onto the grid that </a:t>
            </a:r>
            <a:r>
              <a:rPr lang="en-US" dirty="0" smtClean="0">
                <a:solidFill>
                  <a:schemeClr val="accent1">
                    <a:lumMod val="75000"/>
                  </a:schemeClr>
                </a:solidFill>
              </a:rPr>
              <a:t>has been registered as a Generator Asset </a:t>
            </a:r>
            <a:r>
              <a:rPr lang="en-US" dirty="0"/>
              <a:t>in accordance with the Asset Registration Process” </a:t>
            </a:r>
          </a:p>
          <a:p>
            <a:pPr lvl="1"/>
            <a:r>
              <a:rPr lang="en-US" dirty="0" smtClean="0"/>
              <a:t>Clarifies </a:t>
            </a:r>
            <a:r>
              <a:rPr lang="en-US" dirty="0"/>
              <a:t>that the term Generator Asset does not include Tie-Line Assets but can include a collection of devices that meet the registration requirements for Generator Asset (e.g</a:t>
            </a:r>
            <a:r>
              <a:rPr lang="en-US" dirty="0" smtClean="0"/>
              <a:t>., </a:t>
            </a:r>
            <a:r>
              <a:rPr lang="en-US" dirty="0"/>
              <a:t>single node) </a:t>
            </a:r>
            <a:endParaRPr lang="en-US" dirty="0" smtClean="0"/>
          </a:p>
          <a:p>
            <a:r>
              <a:rPr lang="en-US" dirty="0"/>
              <a:t>Automatic Response Rate</a:t>
            </a:r>
          </a:p>
          <a:p>
            <a:pPr lvl="1"/>
            <a:r>
              <a:rPr lang="en-US" dirty="0"/>
              <a:t>Makes </a:t>
            </a:r>
            <a:r>
              <a:rPr lang="en-US" dirty="0" smtClean="0"/>
              <a:t>clear </a:t>
            </a:r>
            <a:r>
              <a:rPr lang="en-US" dirty="0"/>
              <a:t>that this term also applies to non-generator facilities; </a:t>
            </a:r>
            <a:r>
              <a:rPr lang="en-US" dirty="0" smtClean="0"/>
              <a:t>changes phrase to read: MW/Minute that Participant is willing to have a </a:t>
            </a:r>
            <a:r>
              <a:rPr lang="en-US" strike="sngStrike" dirty="0" smtClean="0"/>
              <a:t>generator</a:t>
            </a:r>
            <a:r>
              <a:rPr lang="en-US" dirty="0" smtClean="0"/>
              <a:t> “</a:t>
            </a:r>
            <a:r>
              <a:rPr lang="en-US" dirty="0">
                <a:solidFill>
                  <a:schemeClr val="accent1">
                    <a:lumMod val="75000"/>
                  </a:schemeClr>
                </a:solidFill>
              </a:rPr>
              <a:t>Regulation </a:t>
            </a:r>
            <a:r>
              <a:rPr lang="en-US" dirty="0"/>
              <a:t>Resource” </a:t>
            </a:r>
            <a:r>
              <a:rPr lang="en-US" dirty="0" smtClean="0"/>
              <a:t>change its output or “consumption”</a:t>
            </a:r>
            <a:endParaRPr lang="en-US" dirty="0"/>
          </a:p>
          <a:p>
            <a:r>
              <a:rPr lang="en-US" dirty="0"/>
              <a:t>Offer Data</a:t>
            </a:r>
          </a:p>
          <a:p>
            <a:pPr lvl="1"/>
            <a:r>
              <a:rPr lang="en-US" dirty="0"/>
              <a:t>Clarifies that Offer Data </a:t>
            </a:r>
            <a:r>
              <a:rPr lang="en-US" dirty="0" smtClean="0"/>
              <a:t>is required </a:t>
            </a:r>
            <a:r>
              <a:rPr lang="en-US" dirty="0"/>
              <a:t>to schedule and dispatch  </a:t>
            </a:r>
            <a:r>
              <a:rPr lang="en-US" dirty="0" smtClean="0"/>
              <a:t>for the  “consumption” of energy, in addition to the provision of energy</a:t>
            </a:r>
            <a:endParaRPr lang="en-US" dirty="0"/>
          </a:p>
          <a:p>
            <a:endParaRPr lang="en-US" dirty="0" smtClean="0">
              <a:solidFill>
                <a:schemeClr val="accent1">
                  <a:lumMod val="75000"/>
                </a:schemeClr>
              </a:solidFill>
            </a:endParaRPr>
          </a:p>
          <a:p>
            <a:pPr lvl="3"/>
            <a:endParaRPr lang="en-US" dirty="0" smtClean="0"/>
          </a:p>
          <a:p>
            <a:endParaRPr lang="en-US" dirty="0" smtClean="0"/>
          </a:p>
          <a:p>
            <a:endParaRPr lang="en-US" dirty="0" smtClean="0"/>
          </a:p>
        </p:txBody>
      </p:sp>
    </p:spTree>
    <p:extLst>
      <p:ext uri="{BB962C8B-B14F-4D97-AF65-F5344CB8AC3E}">
        <p14:creationId xmlns:p14="http://schemas.microsoft.com/office/powerpoint/2010/main" val="18524608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0C7F894-2A36-495D-AB7C-1055F7AC0F9D}" type="slidenum">
              <a:rPr lang="en-US" smtClean="0"/>
              <a:pPr/>
              <a:t>2</a:t>
            </a:fld>
            <a:endParaRPr lang="en-US" dirty="0"/>
          </a:p>
        </p:txBody>
      </p:sp>
      <p:sp>
        <p:nvSpPr>
          <p:cNvPr id="29" name="Text Placeholder 28"/>
          <p:cNvSpPr>
            <a:spLocks noGrp="1"/>
          </p:cNvSpPr>
          <p:nvPr>
            <p:ph type="body" sz="quarter" idx="11"/>
          </p:nvPr>
        </p:nvSpPr>
        <p:spPr/>
        <p:txBody>
          <a:bodyPr/>
          <a:lstStyle/>
          <a:p>
            <a:r>
              <a:rPr lang="en-US" dirty="0" smtClean="0"/>
              <a:t>Enhanced Storage Participation</a:t>
            </a:r>
            <a:endParaRPr lang="en-US" dirty="0"/>
          </a:p>
        </p:txBody>
      </p:sp>
      <p:sp>
        <p:nvSpPr>
          <p:cNvPr id="30" name="Text Placeholder 29"/>
          <p:cNvSpPr>
            <a:spLocks noGrp="1"/>
          </p:cNvSpPr>
          <p:nvPr>
            <p:ph type="body" sz="quarter" idx="12"/>
          </p:nvPr>
        </p:nvSpPr>
        <p:spPr/>
        <p:txBody>
          <a:bodyPr>
            <a:normAutofit fontScale="92500" lnSpcReduction="20000"/>
          </a:bodyPr>
          <a:lstStyle/>
          <a:p>
            <a:r>
              <a:rPr lang="en-US" dirty="0" smtClean="0"/>
              <a:t>WMPP ID: 122</a:t>
            </a:r>
          </a:p>
        </p:txBody>
      </p:sp>
      <p:sp>
        <p:nvSpPr>
          <p:cNvPr id="31" name="Text Placeholder 30"/>
          <p:cNvSpPr>
            <a:spLocks noGrp="1"/>
          </p:cNvSpPr>
          <p:nvPr>
            <p:ph type="body" sz="quarter" idx="13"/>
          </p:nvPr>
        </p:nvSpPr>
        <p:spPr/>
        <p:txBody>
          <a:bodyPr/>
          <a:lstStyle/>
          <a:p>
            <a:r>
              <a:rPr lang="en-US" dirty="0" smtClean="0"/>
              <a:t>Proposed Effective Date: Q1 2019</a:t>
            </a:r>
            <a:endParaRPr lang="en-US" dirty="0"/>
          </a:p>
        </p:txBody>
      </p:sp>
      <p:sp>
        <p:nvSpPr>
          <p:cNvPr id="16" name="Text Placeholder 15"/>
          <p:cNvSpPr>
            <a:spLocks noGrp="1"/>
          </p:cNvSpPr>
          <p:nvPr>
            <p:ph type="body" sz="quarter" idx="14"/>
          </p:nvPr>
        </p:nvSpPr>
        <p:spPr/>
        <p:txBody>
          <a:bodyPr>
            <a:normAutofit fontScale="92500" lnSpcReduction="20000"/>
          </a:bodyPr>
          <a:lstStyle/>
          <a:p>
            <a:r>
              <a:rPr lang="en-US" dirty="0" smtClean="0"/>
              <a:t>Resource Dispatchability changes (ER17-68-000) enhanced the participation rules for dispatchable storage facilities to better enable battery storage to fully participate</a:t>
            </a:r>
          </a:p>
          <a:p>
            <a:r>
              <a:rPr lang="en-US" dirty="0" smtClean="0"/>
              <a:t>Additional changes are required to support the implementation of these changes to:</a:t>
            </a:r>
          </a:p>
          <a:p>
            <a:pPr lvl="1"/>
            <a:r>
              <a:rPr lang="en-US" dirty="0" smtClean="0"/>
              <a:t>Allow participants to manage their state of charge in the Energy Market</a:t>
            </a:r>
          </a:p>
          <a:p>
            <a:pPr lvl="1"/>
            <a:r>
              <a:rPr lang="en-US" dirty="0" smtClean="0"/>
              <a:t>Reduce the need to manually re-declare dispatch limits</a:t>
            </a:r>
          </a:p>
          <a:p>
            <a:pPr lvl="1"/>
            <a:r>
              <a:rPr lang="en-US" dirty="0" smtClean="0"/>
              <a:t>Enable full dispatch of facility (+/-) in sequential energy market dispatches</a:t>
            </a:r>
          </a:p>
          <a:p>
            <a:pPr lvl="1"/>
            <a:r>
              <a:rPr lang="en-US" dirty="0" smtClean="0"/>
              <a:t>Allow the proper accounting of spinning reserves</a:t>
            </a:r>
          </a:p>
          <a:p>
            <a:pPr lvl="1"/>
            <a:r>
              <a:rPr lang="en-US" dirty="0" smtClean="0"/>
              <a:t>Enable simultaneous Regulation and Energy Market participation</a:t>
            </a:r>
          </a:p>
          <a:p>
            <a:pPr lvl="1"/>
            <a:r>
              <a:rPr lang="en-US" dirty="0" smtClean="0"/>
              <a:t>Receive a single electronic dispatch instruction for the facility</a:t>
            </a:r>
          </a:p>
          <a:p>
            <a:pPr lvl="1"/>
            <a:r>
              <a:rPr lang="en-US" dirty="0" smtClean="0"/>
              <a:t>Extend NCPC credit rules to all Storage DARDs</a:t>
            </a:r>
          </a:p>
          <a:p>
            <a:r>
              <a:rPr lang="en-US" dirty="0" smtClean="0"/>
              <a:t>Proposal also extends the current DARD and DARD Pump cost allocation rules to Storage DARDs</a:t>
            </a:r>
          </a:p>
        </p:txBody>
      </p:sp>
    </p:spTree>
    <p:extLst>
      <p:ext uri="{BB962C8B-B14F-4D97-AF65-F5344CB8AC3E}">
        <p14:creationId xmlns:p14="http://schemas.microsoft.com/office/powerpoint/2010/main" val="2103394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Tariff Changes </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pPr/>
              <a:t>20</a:t>
            </a:fld>
            <a:endParaRPr lang="en-US" dirty="0"/>
          </a:p>
        </p:txBody>
      </p:sp>
      <p:sp>
        <p:nvSpPr>
          <p:cNvPr id="4" name="Text Placeholder 3"/>
          <p:cNvSpPr>
            <a:spLocks noGrp="1"/>
          </p:cNvSpPr>
          <p:nvPr>
            <p:ph type="body" sz="quarter" idx="13"/>
          </p:nvPr>
        </p:nvSpPr>
        <p:spPr/>
        <p:txBody>
          <a:bodyPr/>
          <a:lstStyle/>
          <a:p>
            <a:r>
              <a:rPr lang="en-US" dirty="0" smtClean="0"/>
              <a:t>Storage-Related Changes to Definitions </a:t>
            </a:r>
            <a:endParaRPr lang="en-US" dirty="0"/>
          </a:p>
        </p:txBody>
      </p:sp>
      <p:sp>
        <p:nvSpPr>
          <p:cNvPr id="5" name="Content Placeholder 4"/>
          <p:cNvSpPr>
            <a:spLocks noGrp="1"/>
          </p:cNvSpPr>
          <p:nvPr>
            <p:ph sz="quarter" idx="14"/>
          </p:nvPr>
        </p:nvSpPr>
        <p:spPr/>
        <p:txBody>
          <a:bodyPr>
            <a:normAutofit fontScale="92500" lnSpcReduction="20000"/>
          </a:bodyPr>
          <a:lstStyle/>
          <a:p>
            <a:r>
              <a:rPr lang="en-US" dirty="0" smtClean="0"/>
              <a:t>Alternative Technology Regulation Resource</a:t>
            </a:r>
          </a:p>
          <a:p>
            <a:pPr lvl="1"/>
            <a:r>
              <a:rPr lang="en-US" dirty="0" smtClean="0"/>
              <a:t>Adds: one or more facilities capable of providing Regulation that have been registered in accordance with the Asset Registration Process </a:t>
            </a:r>
          </a:p>
          <a:p>
            <a:pPr lvl="1"/>
            <a:r>
              <a:rPr lang="en-US" dirty="0" smtClean="0"/>
              <a:t>Removes phrase “is any Resource eligible to participate in the Regulation Market that is not registered as a different Resource type”  </a:t>
            </a:r>
          </a:p>
          <a:p>
            <a:pPr lvl="2"/>
            <a:r>
              <a:rPr lang="en-US" dirty="0" smtClean="0"/>
              <a:t>Does not align with current rules in Section III.14 (e.g., an ATRR can  currently register as a  Settlement Only Resource) or proposed  rules in III.1.10. 6 </a:t>
            </a:r>
          </a:p>
          <a:p>
            <a:r>
              <a:rPr lang="en-US" dirty="0" smtClean="0"/>
              <a:t>Asset Related Demand </a:t>
            </a:r>
          </a:p>
          <a:p>
            <a:pPr lvl="1"/>
            <a:r>
              <a:rPr lang="en-US" dirty="0" smtClean="0"/>
              <a:t>Removes exemption for DARD Pumps from the minimum size limit and generalizes the qualification to include all storage facilities ≥ 1MW</a:t>
            </a:r>
          </a:p>
          <a:p>
            <a:r>
              <a:rPr lang="en-US" dirty="0" smtClean="0"/>
              <a:t>Demand Resource Seasonal Peak Hours </a:t>
            </a:r>
          </a:p>
          <a:p>
            <a:pPr lvl="1"/>
            <a:r>
              <a:rPr lang="en-US" dirty="0" smtClean="0"/>
              <a:t>Nets all </a:t>
            </a:r>
            <a:r>
              <a:rPr lang="en-US" dirty="0"/>
              <a:t>Storage DARD </a:t>
            </a:r>
            <a:r>
              <a:rPr lang="en-US" dirty="0" smtClean="0"/>
              <a:t>load (not just </a:t>
            </a:r>
            <a:r>
              <a:rPr lang="en-US" dirty="0"/>
              <a:t>DARD Pumps</a:t>
            </a:r>
            <a:r>
              <a:rPr lang="en-US" dirty="0" smtClean="0"/>
              <a:t>) from load used to determine seasonal peak load</a:t>
            </a:r>
          </a:p>
          <a:p>
            <a:r>
              <a:rPr lang="en-US" dirty="0" smtClean="0"/>
              <a:t>DARD Pump</a:t>
            </a:r>
          </a:p>
          <a:p>
            <a:pPr lvl="1"/>
            <a:r>
              <a:rPr lang="en-US" dirty="0" smtClean="0"/>
              <a:t>Replaces with Binary Storage DARD</a:t>
            </a:r>
          </a:p>
          <a:p>
            <a:pPr lvl="1"/>
            <a:r>
              <a:rPr lang="en-US" dirty="0"/>
              <a:t>DARD Pump is replaced in other section of the Tariff by either Binary Storage DARD or Storage DARD depending upon how the term </a:t>
            </a:r>
            <a:r>
              <a:rPr lang="en-US" dirty="0" smtClean="0"/>
              <a:t>is used</a:t>
            </a:r>
            <a:endParaRPr lang="en-US" dirty="0"/>
          </a:p>
          <a:p>
            <a:endParaRPr lang="en-US" dirty="0" smtClean="0"/>
          </a:p>
          <a:p>
            <a:pPr lvl="1"/>
            <a:endParaRPr lang="en-US" dirty="0"/>
          </a:p>
        </p:txBody>
      </p:sp>
    </p:spTree>
    <p:extLst>
      <p:ext uri="{BB962C8B-B14F-4D97-AF65-F5344CB8AC3E}">
        <p14:creationId xmlns:p14="http://schemas.microsoft.com/office/powerpoint/2010/main" val="24588749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Tariff Changes </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pPr/>
              <a:t>21</a:t>
            </a:fld>
            <a:endParaRPr lang="en-US" dirty="0"/>
          </a:p>
        </p:txBody>
      </p:sp>
      <p:sp>
        <p:nvSpPr>
          <p:cNvPr id="4" name="Text Placeholder 3"/>
          <p:cNvSpPr>
            <a:spLocks noGrp="1"/>
          </p:cNvSpPr>
          <p:nvPr>
            <p:ph type="body" sz="quarter" idx="13"/>
          </p:nvPr>
        </p:nvSpPr>
        <p:spPr/>
        <p:txBody>
          <a:bodyPr/>
          <a:lstStyle/>
          <a:p>
            <a:r>
              <a:rPr lang="en-US" dirty="0" smtClean="0"/>
              <a:t>Storage-Related Changes to Definitions (continued)</a:t>
            </a:r>
            <a:endParaRPr lang="en-US" dirty="0"/>
          </a:p>
        </p:txBody>
      </p:sp>
      <p:sp>
        <p:nvSpPr>
          <p:cNvPr id="5" name="Content Placeholder 4"/>
          <p:cNvSpPr>
            <a:spLocks noGrp="1"/>
          </p:cNvSpPr>
          <p:nvPr>
            <p:ph sz="quarter" idx="14"/>
          </p:nvPr>
        </p:nvSpPr>
        <p:spPr/>
        <p:txBody>
          <a:bodyPr>
            <a:normAutofit fontScale="77500" lnSpcReduction="20000"/>
          </a:bodyPr>
          <a:lstStyle/>
          <a:p>
            <a:r>
              <a:rPr lang="en-US" dirty="0" smtClean="0"/>
              <a:t>Economic Maximum Limit (Economic Max) </a:t>
            </a:r>
          </a:p>
          <a:p>
            <a:pPr lvl="1"/>
            <a:r>
              <a:rPr lang="en-US" dirty="0" smtClean="0"/>
              <a:t>Adds where applicable, [Participants]must provide ISO with any telemetry required by OP 18 to allow the ISO to maintain an updated parameter</a:t>
            </a:r>
          </a:p>
          <a:p>
            <a:r>
              <a:rPr lang="en-US" dirty="0" smtClean="0"/>
              <a:t>Effective </a:t>
            </a:r>
            <a:r>
              <a:rPr lang="en-US" dirty="0"/>
              <a:t>Offer</a:t>
            </a:r>
          </a:p>
          <a:p>
            <a:pPr lvl="1"/>
            <a:r>
              <a:rPr lang="en-US" dirty="0"/>
              <a:t>Clarifies that the term “Demand Bid” is not limited to DARD Pumps for the purposes of calculating NCPC </a:t>
            </a:r>
            <a:r>
              <a:rPr lang="en-US" dirty="0" smtClean="0"/>
              <a:t>Credits</a:t>
            </a:r>
          </a:p>
          <a:p>
            <a:r>
              <a:rPr lang="en-US" dirty="0" smtClean="0"/>
              <a:t>Fast Start Generator</a:t>
            </a:r>
          </a:p>
          <a:p>
            <a:pPr lvl="1"/>
            <a:r>
              <a:rPr lang="en-US" dirty="0" smtClean="0"/>
              <a:t>Clarifies that this term refers to a Generator Asset that the ISO can dispatch to an on-line or off-line state which implies that a Generator Asset associated with a  Continuous Storage Facility is not a Fast Start Generator because it is always on line</a:t>
            </a:r>
          </a:p>
          <a:p>
            <a:r>
              <a:rPr lang="en-US" dirty="0" smtClean="0">
                <a:solidFill>
                  <a:schemeClr val="accent1">
                    <a:lumMod val="75000"/>
                  </a:schemeClr>
                </a:solidFill>
              </a:rPr>
              <a:t>Manual Response Rate</a:t>
            </a:r>
          </a:p>
          <a:p>
            <a:pPr lvl="1"/>
            <a:r>
              <a:rPr lang="en-US" dirty="0" smtClean="0">
                <a:solidFill>
                  <a:schemeClr val="accent1">
                    <a:lumMod val="75000"/>
                  </a:schemeClr>
                </a:solidFill>
              </a:rPr>
              <a:t>Makes parameter available to all DARDs</a:t>
            </a:r>
          </a:p>
          <a:p>
            <a:r>
              <a:rPr lang="en-US" dirty="0" smtClean="0"/>
              <a:t>Maximum Consumption Limit</a:t>
            </a:r>
          </a:p>
          <a:p>
            <a:pPr lvl="1"/>
            <a:r>
              <a:rPr lang="en-US" dirty="0" smtClean="0"/>
              <a:t>Change to indicate </a:t>
            </a:r>
            <a:r>
              <a:rPr lang="en-US" dirty="0"/>
              <a:t>that participants </a:t>
            </a:r>
            <a:r>
              <a:rPr lang="en-US" dirty="0" smtClean="0"/>
              <a:t>need to keep this parameter updated, including by providing ISO with telemetry required by OP 18 to allow ISO to update this parameter </a:t>
            </a:r>
          </a:p>
          <a:p>
            <a:r>
              <a:rPr lang="en-US" dirty="0" smtClean="0"/>
              <a:t>Maximum Daily Consumption Limit</a:t>
            </a:r>
          </a:p>
          <a:p>
            <a:pPr lvl="1"/>
            <a:r>
              <a:rPr lang="en-US" dirty="0" smtClean="0"/>
              <a:t>Extends parameter to all Storage DARDs</a:t>
            </a:r>
          </a:p>
        </p:txBody>
      </p:sp>
    </p:spTree>
    <p:extLst>
      <p:ext uri="{BB962C8B-B14F-4D97-AF65-F5344CB8AC3E}">
        <p14:creationId xmlns:p14="http://schemas.microsoft.com/office/powerpoint/2010/main" val="29544806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Tariff Changes </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pPr/>
              <a:t>22</a:t>
            </a:fld>
            <a:endParaRPr lang="en-US" dirty="0"/>
          </a:p>
        </p:txBody>
      </p:sp>
      <p:sp>
        <p:nvSpPr>
          <p:cNvPr id="4" name="Text Placeholder 3"/>
          <p:cNvSpPr>
            <a:spLocks noGrp="1"/>
          </p:cNvSpPr>
          <p:nvPr>
            <p:ph type="body" sz="quarter" idx="13"/>
          </p:nvPr>
        </p:nvSpPr>
        <p:spPr/>
        <p:txBody>
          <a:bodyPr/>
          <a:lstStyle/>
          <a:p>
            <a:r>
              <a:rPr lang="en-US" dirty="0" smtClean="0"/>
              <a:t>Storage-Related Changes to Definitions (continued)</a:t>
            </a:r>
            <a:endParaRPr lang="en-US" dirty="0"/>
          </a:p>
        </p:txBody>
      </p:sp>
      <p:sp>
        <p:nvSpPr>
          <p:cNvPr id="5" name="Content Placeholder 4"/>
          <p:cNvSpPr>
            <a:spLocks noGrp="1"/>
          </p:cNvSpPr>
          <p:nvPr>
            <p:ph sz="quarter" idx="14"/>
          </p:nvPr>
        </p:nvSpPr>
        <p:spPr/>
        <p:txBody>
          <a:bodyPr>
            <a:normAutofit fontScale="92500" lnSpcReduction="20000"/>
          </a:bodyPr>
          <a:lstStyle/>
          <a:p>
            <a:r>
              <a:rPr lang="en-US" dirty="0" smtClean="0"/>
              <a:t>Maximum Number of Daily Starts </a:t>
            </a:r>
          </a:p>
          <a:p>
            <a:pPr lvl="1"/>
            <a:r>
              <a:rPr lang="en-US" dirty="0" smtClean="0"/>
              <a:t>Applies parameter to only Binary Storage DARDs</a:t>
            </a:r>
          </a:p>
          <a:p>
            <a:r>
              <a:rPr lang="en-US" dirty="0" smtClean="0"/>
              <a:t>Minimum Consumption Limit</a:t>
            </a:r>
          </a:p>
          <a:p>
            <a:pPr lvl="1"/>
            <a:r>
              <a:rPr lang="en-US" dirty="0" smtClean="0"/>
              <a:t>Alters definition to include section (b) that enables resource to change Minimum Consumption Limit when testing </a:t>
            </a:r>
          </a:p>
          <a:p>
            <a:r>
              <a:rPr lang="en-US" dirty="0" smtClean="0"/>
              <a:t>Minimum Down Time</a:t>
            </a:r>
          </a:p>
          <a:p>
            <a:pPr lvl="1"/>
            <a:r>
              <a:rPr lang="en-US" dirty="0" smtClean="0"/>
              <a:t>Extends to all Storage DARDs</a:t>
            </a:r>
          </a:p>
          <a:p>
            <a:pPr lvl="1"/>
            <a:r>
              <a:rPr lang="en-US" dirty="0" smtClean="0"/>
              <a:t>Note: Continuous Storage DARDs are required to bid a zero value for this parameter per Section III.1.10.6 (c)(v)</a:t>
            </a:r>
          </a:p>
          <a:p>
            <a:r>
              <a:rPr lang="en-US" dirty="0" smtClean="0"/>
              <a:t>Minimum Run Time</a:t>
            </a:r>
          </a:p>
          <a:p>
            <a:pPr lvl="1"/>
            <a:r>
              <a:rPr lang="en-US" dirty="0" smtClean="0"/>
              <a:t>Extends to all Storage DARDs</a:t>
            </a:r>
          </a:p>
          <a:p>
            <a:pPr lvl="1"/>
            <a:r>
              <a:rPr lang="en-US" dirty="0" smtClean="0"/>
              <a:t>Note: Continuous Storage DARDs are required to bid a zero value for this parameter per Section III.1.10.6 (c)(v)</a:t>
            </a:r>
          </a:p>
          <a:p>
            <a:r>
              <a:rPr lang="en-US" dirty="0" smtClean="0"/>
              <a:t>Rapid Response Pricing Asset</a:t>
            </a:r>
          </a:p>
          <a:p>
            <a:pPr lvl="1"/>
            <a:r>
              <a:rPr lang="en-US" dirty="0" smtClean="0"/>
              <a:t>Replaces Dispatchable Asset Related Demand with Binary Storage DARD</a:t>
            </a:r>
            <a:endParaRPr lang="en-US" dirty="0"/>
          </a:p>
        </p:txBody>
      </p:sp>
    </p:spTree>
    <p:extLst>
      <p:ext uri="{BB962C8B-B14F-4D97-AF65-F5344CB8AC3E}">
        <p14:creationId xmlns:p14="http://schemas.microsoft.com/office/powerpoint/2010/main" val="21240080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 </a:t>
            </a:r>
            <a:endParaRPr lang="en-US" dirty="0"/>
          </a:p>
        </p:txBody>
      </p:sp>
      <p:sp>
        <p:nvSpPr>
          <p:cNvPr id="3" name="Text Placeholder 2"/>
          <p:cNvSpPr>
            <a:spLocks noGrp="1"/>
          </p:cNvSpPr>
          <p:nvPr>
            <p:ph type="body" idx="1"/>
          </p:nvPr>
        </p:nvSpPr>
        <p:spPr/>
        <p:txBody>
          <a:bodyPr/>
          <a:lstStyle/>
          <a:p>
            <a:r>
              <a:rPr lang="en-US" dirty="0" smtClean="0"/>
              <a:t>Clean-Up </a:t>
            </a:r>
            <a:r>
              <a:rPr lang="en-US" dirty="0"/>
              <a:t>Changes</a:t>
            </a:r>
          </a:p>
        </p:txBody>
      </p:sp>
      <p:sp>
        <p:nvSpPr>
          <p:cNvPr id="4" name="Slide Number Placeholder 3"/>
          <p:cNvSpPr>
            <a:spLocks noGrp="1"/>
          </p:cNvSpPr>
          <p:nvPr>
            <p:ph type="sldNum" sz="quarter" idx="4"/>
          </p:nvPr>
        </p:nvSpPr>
        <p:spPr/>
        <p:txBody>
          <a:bodyPr/>
          <a:lstStyle/>
          <a:p>
            <a:fld id="{10C7F894-2A36-495D-AB7C-1055F7AC0F9D}" type="slidenum">
              <a:rPr lang="en-US" smtClean="0"/>
              <a:pPr/>
              <a:t>23</a:t>
            </a:fld>
            <a:endParaRPr lang="en-US" dirty="0"/>
          </a:p>
        </p:txBody>
      </p:sp>
    </p:spTree>
    <p:extLst>
      <p:ext uri="{BB962C8B-B14F-4D97-AF65-F5344CB8AC3E}">
        <p14:creationId xmlns:p14="http://schemas.microsoft.com/office/powerpoint/2010/main" val="36699628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Tariff Changes </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pPr/>
              <a:t>24</a:t>
            </a:fld>
            <a:endParaRPr lang="en-US" dirty="0"/>
          </a:p>
        </p:txBody>
      </p:sp>
      <p:sp>
        <p:nvSpPr>
          <p:cNvPr id="4" name="Text Placeholder 3"/>
          <p:cNvSpPr>
            <a:spLocks noGrp="1"/>
          </p:cNvSpPr>
          <p:nvPr>
            <p:ph type="body" sz="quarter" idx="13"/>
          </p:nvPr>
        </p:nvSpPr>
        <p:spPr/>
        <p:txBody>
          <a:bodyPr/>
          <a:lstStyle/>
          <a:p>
            <a:r>
              <a:rPr lang="en-US" dirty="0" smtClean="0"/>
              <a:t>New Clean-Up Definitions </a:t>
            </a:r>
            <a:endParaRPr lang="en-US" dirty="0"/>
          </a:p>
        </p:txBody>
      </p:sp>
      <p:sp>
        <p:nvSpPr>
          <p:cNvPr id="5" name="Content Placeholder 4"/>
          <p:cNvSpPr>
            <a:spLocks noGrp="1"/>
          </p:cNvSpPr>
          <p:nvPr>
            <p:ph sz="quarter" idx="14"/>
          </p:nvPr>
        </p:nvSpPr>
        <p:spPr/>
        <p:txBody>
          <a:bodyPr>
            <a:normAutofit/>
          </a:bodyPr>
          <a:lstStyle/>
          <a:p>
            <a:r>
              <a:rPr lang="en-US" dirty="0" smtClean="0"/>
              <a:t>Controllable Behind the Meter Generation (New)</a:t>
            </a:r>
          </a:p>
          <a:p>
            <a:pPr lvl="1"/>
            <a:r>
              <a:rPr lang="en-US" dirty="0" smtClean="0"/>
              <a:t>Means generating units whose output can be controlled located behind the Retail Delivery Point, other than emergency generators that cannot operate electrically synchronized to the New England Transmission System </a:t>
            </a:r>
          </a:p>
          <a:p>
            <a:pPr lvl="1"/>
            <a:r>
              <a:rPr lang="en-US" dirty="0"/>
              <a:t>Definition is created to avoid repeating the phrase “other than emergency generators that cannot operate electrically synchronized to the New England Transmission System” throughout Section III.1.7.19.2.3.1 </a:t>
            </a:r>
            <a:endParaRPr lang="en-US" dirty="0" smtClean="0"/>
          </a:p>
          <a:p>
            <a:r>
              <a:rPr lang="en-US" dirty="0" smtClean="0"/>
              <a:t>Regulation Resource</a:t>
            </a:r>
            <a:r>
              <a:rPr lang="en-US" dirty="0" smtClean="0">
                <a:solidFill>
                  <a:srgbClr val="1E6A9A"/>
                </a:solidFill>
              </a:rPr>
              <a:t>s</a:t>
            </a:r>
            <a:r>
              <a:rPr lang="en-US" dirty="0" smtClean="0"/>
              <a:t> (New)</a:t>
            </a:r>
          </a:p>
          <a:p>
            <a:pPr lvl="1"/>
            <a:r>
              <a:rPr lang="en-US" dirty="0" smtClean="0">
                <a:solidFill>
                  <a:srgbClr val="1E6A9A"/>
                </a:solidFill>
              </a:rPr>
              <a:t>Are those  ATRRs, Generator Assets and DARDs that satisfy the requirements of Section III.14.2. Regulation Resources are eligible to participate in the Regulation Market</a:t>
            </a:r>
          </a:p>
          <a:p>
            <a:pPr lvl="1"/>
            <a:endParaRPr lang="en-US" dirty="0" smtClean="0"/>
          </a:p>
          <a:p>
            <a:endParaRPr lang="en-US" dirty="0" smtClean="0"/>
          </a:p>
          <a:p>
            <a:endParaRPr lang="en-US" dirty="0" smtClean="0"/>
          </a:p>
          <a:p>
            <a:pPr lvl="1"/>
            <a:endParaRPr lang="en-US" dirty="0" smtClean="0"/>
          </a:p>
          <a:p>
            <a:endParaRPr lang="en-US" dirty="0" smtClean="0"/>
          </a:p>
          <a:p>
            <a:pPr lvl="3"/>
            <a:endParaRPr lang="en-US" dirty="0" smtClean="0"/>
          </a:p>
          <a:p>
            <a:endParaRPr lang="en-US" dirty="0" smtClean="0"/>
          </a:p>
          <a:p>
            <a:endParaRPr lang="en-US" dirty="0" smtClean="0"/>
          </a:p>
        </p:txBody>
      </p:sp>
    </p:spTree>
    <p:extLst>
      <p:ext uri="{BB962C8B-B14F-4D97-AF65-F5344CB8AC3E}">
        <p14:creationId xmlns:p14="http://schemas.microsoft.com/office/powerpoint/2010/main" val="32316174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Tariff Changes </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pPr/>
              <a:t>25</a:t>
            </a:fld>
            <a:endParaRPr lang="en-US" dirty="0"/>
          </a:p>
        </p:txBody>
      </p:sp>
      <p:sp>
        <p:nvSpPr>
          <p:cNvPr id="4" name="Text Placeholder 3"/>
          <p:cNvSpPr>
            <a:spLocks noGrp="1"/>
          </p:cNvSpPr>
          <p:nvPr>
            <p:ph type="body" sz="quarter" idx="13"/>
          </p:nvPr>
        </p:nvSpPr>
        <p:spPr/>
        <p:txBody>
          <a:bodyPr/>
          <a:lstStyle/>
          <a:p>
            <a:r>
              <a:rPr lang="en-US" dirty="0" smtClean="0"/>
              <a:t>Clean-Up Changes to Definitions </a:t>
            </a:r>
            <a:endParaRPr lang="en-US" dirty="0"/>
          </a:p>
        </p:txBody>
      </p:sp>
      <p:sp>
        <p:nvSpPr>
          <p:cNvPr id="5" name="Content Placeholder 4"/>
          <p:cNvSpPr>
            <a:spLocks noGrp="1"/>
          </p:cNvSpPr>
          <p:nvPr>
            <p:ph sz="quarter" idx="14"/>
          </p:nvPr>
        </p:nvSpPr>
        <p:spPr/>
        <p:txBody>
          <a:bodyPr>
            <a:normAutofit fontScale="85000" lnSpcReduction="20000"/>
          </a:bodyPr>
          <a:lstStyle/>
          <a:p>
            <a:r>
              <a:rPr lang="en-US" dirty="0" smtClean="0"/>
              <a:t>Asset </a:t>
            </a:r>
          </a:p>
          <a:p>
            <a:pPr lvl="1"/>
            <a:r>
              <a:rPr lang="en-US" dirty="0" smtClean="0"/>
              <a:t>Clarifies language</a:t>
            </a:r>
          </a:p>
          <a:p>
            <a:pPr lvl="1"/>
            <a:r>
              <a:rPr lang="en-US" dirty="0" smtClean="0">
                <a:solidFill>
                  <a:schemeClr val="accent1">
                    <a:lumMod val="75000"/>
                  </a:schemeClr>
                </a:solidFill>
              </a:rPr>
              <a:t>Adds Alternative Technology Regulation Resource as an asset type which was inadvertently excluded </a:t>
            </a:r>
          </a:p>
          <a:p>
            <a:r>
              <a:rPr lang="en-US" dirty="0" smtClean="0"/>
              <a:t>Asset Registration Process</a:t>
            </a:r>
          </a:p>
          <a:p>
            <a:pPr lvl="1"/>
            <a:r>
              <a:rPr lang="en-US" dirty="0" smtClean="0"/>
              <a:t>Condenses language</a:t>
            </a:r>
          </a:p>
          <a:p>
            <a:r>
              <a:rPr lang="en-US" dirty="0" smtClean="0"/>
              <a:t>Desired Dispatch Point (DDP)</a:t>
            </a:r>
          </a:p>
          <a:p>
            <a:pPr lvl="1"/>
            <a:r>
              <a:rPr lang="en-US" dirty="0" smtClean="0"/>
              <a:t>Incorporates the substance of ‘Dispatch Rate’ </a:t>
            </a:r>
          </a:p>
          <a:p>
            <a:r>
              <a:rPr lang="en-US" dirty="0" smtClean="0"/>
              <a:t>Dispatch Rate</a:t>
            </a:r>
          </a:p>
          <a:p>
            <a:pPr lvl="1"/>
            <a:r>
              <a:rPr lang="en-US" dirty="0" smtClean="0"/>
              <a:t>Deleted</a:t>
            </a:r>
          </a:p>
          <a:p>
            <a:r>
              <a:rPr lang="en-US" dirty="0"/>
              <a:t>Dispatchable Asset Related Demand </a:t>
            </a:r>
          </a:p>
          <a:p>
            <a:pPr lvl="1"/>
            <a:r>
              <a:rPr lang="en-US" dirty="0"/>
              <a:t>Adds acronym “DARD”</a:t>
            </a:r>
          </a:p>
          <a:p>
            <a:pPr lvl="1"/>
            <a:r>
              <a:rPr lang="en-US" dirty="0"/>
              <a:t>Removes unnecessary term “Electronic Dispatch Instruction” </a:t>
            </a:r>
          </a:p>
          <a:p>
            <a:pPr lvl="1"/>
            <a:r>
              <a:rPr lang="en-US" dirty="0"/>
              <a:t>Removes unnecessary and confusing statement that pumped storage hydro cannot supply capacity as a generator and a DARD (Section III.13 does not provide for </a:t>
            </a:r>
            <a:r>
              <a:rPr lang="en-US" sz="2100" dirty="0"/>
              <a:t>DARDs to have </a:t>
            </a:r>
            <a:r>
              <a:rPr lang="en-US" dirty="0"/>
              <a:t>CSOs)</a:t>
            </a:r>
          </a:p>
          <a:p>
            <a:endParaRPr lang="en-US" dirty="0" smtClean="0"/>
          </a:p>
          <a:p>
            <a:endParaRPr lang="en-US" dirty="0" smtClean="0"/>
          </a:p>
          <a:p>
            <a:endParaRPr lang="en-US" dirty="0" smtClean="0"/>
          </a:p>
          <a:p>
            <a:endParaRPr lang="en-US" dirty="0" smtClean="0"/>
          </a:p>
          <a:p>
            <a:endParaRPr lang="en-US" dirty="0" smtClean="0"/>
          </a:p>
          <a:p>
            <a:pPr lvl="1"/>
            <a:endParaRPr lang="en-US" dirty="0" smtClean="0"/>
          </a:p>
          <a:p>
            <a:endParaRPr lang="en-US" dirty="0" smtClean="0"/>
          </a:p>
          <a:p>
            <a:pPr lvl="3"/>
            <a:endParaRPr lang="en-US" dirty="0" smtClean="0"/>
          </a:p>
          <a:p>
            <a:endParaRPr lang="en-US" dirty="0" smtClean="0"/>
          </a:p>
          <a:p>
            <a:endParaRPr lang="en-US" dirty="0" smtClean="0"/>
          </a:p>
        </p:txBody>
      </p:sp>
    </p:spTree>
    <p:extLst>
      <p:ext uri="{BB962C8B-B14F-4D97-AF65-F5344CB8AC3E}">
        <p14:creationId xmlns:p14="http://schemas.microsoft.com/office/powerpoint/2010/main" val="38134697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Tariff Changes </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pPr/>
              <a:t>26</a:t>
            </a:fld>
            <a:endParaRPr lang="en-US" dirty="0"/>
          </a:p>
        </p:txBody>
      </p:sp>
      <p:sp>
        <p:nvSpPr>
          <p:cNvPr id="4" name="Text Placeholder 3"/>
          <p:cNvSpPr>
            <a:spLocks noGrp="1"/>
          </p:cNvSpPr>
          <p:nvPr>
            <p:ph type="body" sz="quarter" idx="13"/>
          </p:nvPr>
        </p:nvSpPr>
        <p:spPr/>
        <p:txBody>
          <a:bodyPr/>
          <a:lstStyle/>
          <a:p>
            <a:r>
              <a:rPr lang="en-US" dirty="0" smtClean="0"/>
              <a:t>Clean-Up Changes to Definitions (continued) </a:t>
            </a:r>
            <a:endParaRPr lang="en-US" dirty="0"/>
          </a:p>
        </p:txBody>
      </p:sp>
      <p:sp>
        <p:nvSpPr>
          <p:cNvPr id="5" name="Content Placeholder 4"/>
          <p:cNvSpPr>
            <a:spLocks noGrp="1"/>
          </p:cNvSpPr>
          <p:nvPr>
            <p:ph sz="quarter" idx="14"/>
          </p:nvPr>
        </p:nvSpPr>
        <p:spPr/>
        <p:txBody>
          <a:bodyPr>
            <a:normAutofit fontScale="92500" lnSpcReduction="10000"/>
          </a:bodyPr>
          <a:lstStyle/>
          <a:p>
            <a:r>
              <a:rPr lang="en-US" dirty="0" smtClean="0"/>
              <a:t>Dispatchable </a:t>
            </a:r>
            <a:r>
              <a:rPr lang="en-US" dirty="0"/>
              <a:t>Resource</a:t>
            </a:r>
          </a:p>
          <a:p>
            <a:pPr lvl="1"/>
            <a:r>
              <a:rPr lang="en-US" sz="2100" dirty="0"/>
              <a:t>Change to clarify that ATRRs are dispatchable in the Regulation Market only</a:t>
            </a:r>
          </a:p>
          <a:p>
            <a:r>
              <a:rPr lang="en-US" dirty="0" smtClean="0"/>
              <a:t>Effective </a:t>
            </a:r>
            <a:r>
              <a:rPr lang="en-US" dirty="0"/>
              <a:t>Offer</a:t>
            </a:r>
          </a:p>
          <a:p>
            <a:pPr lvl="1"/>
            <a:r>
              <a:rPr lang="en-US" dirty="0"/>
              <a:t>Adds Demand Reduction Offer (PRD cleanup change)</a:t>
            </a:r>
          </a:p>
          <a:p>
            <a:r>
              <a:rPr lang="en-US" dirty="0" smtClean="0"/>
              <a:t>Electronic Dispatch Capability </a:t>
            </a:r>
          </a:p>
          <a:p>
            <a:pPr lvl="1"/>
            <a:r>
              <a:rPr lang="en-US" dirty="0" smtClean="0"/>
              <a:t>Removes </a:t>
            </a:r>
            <a:r>
              <a:rPr lang="en-US" dirty="0"/>
              <a:t>definition because it is used only once </a:t>
            </a:r>
            <a:r>
              <a:rPr lang="en-US" sz="2100" dirty="0"/>
              <a:t>in the definitions and once in Section </a:t>
            </a:r>
            <a:r>
              <a:rPr lang="en-US" dirty="0"/>
              <a:t>III.9 (</a:t>
            </a:r>
            <a:r>
              <a:rPr lang="en-US" dirty="0" smtClean="0"/>
              <a:t>FRM) and is not necessary</a:t>
            </a:r>
          </a:p>
          <a:p>
            <a:r>
              <a:rPr lang="en-US" dirty="0"/>
              <a:t>ISO New England Operating Procedures </a:t>
            </a:r>
          </a:p>
          <a:p>
            <a:pPr lvl="1"/>
            <a:r>
              <a:rPr lang="en-US" dirty="0"/>
              <a:t>Adds </a:t>
            </a:r>
            <a:r>
              <a:rPr lang="en-US" dirty="0" smtClean="0"/>
              <a:t>acronym </a:t>
            </a:r>
            <a:r>
              <a:rPr lang="en-US" dirty="0"/>
              <a:t>“OPs</a:t>
            </a:r>
            <a:r>
              <a:rPr lang="en-US" dirty="0" smtClean="0"/>
              <a:t>”</a:t>
            </a:r>
          </a:p>
          <a:p>
            <a:r>
              <a:rPr lang="en-US" dirty="0">
                <a:solidFill>
                  <a:srgbClr val="1E6A9A"/>
                </a:solidFill>
              </a:rPr>
              <a:t>Minimum Consumption Limit</a:t>
            </a:r>
          </a:p>
          <a:p>
            <a:pPr lvl="1"/>
            <a:r>
              <a:rPr lang="en-US" dirty="0">
                <a:solidFill>
                  <a:srgbClr val="1E6A9A"/>
                </a:solidFill>
              </a:rPr>
              <a:t>Uses acronym “DARD” in place of “Dispatchable Asset Related Demand</a:t>
            </a:r>
            <a:r>
              <a:rPr lang="en-US" dirty="0" smtClean="0">
                <a:solidFill>
                  <a:srgbClr val="1E6A9A"/>
                </a:solidFill>
              </a:rPr>
              <a:t>” and uses the more precise “DARD’s Offer Data” in place of “Resource’s Offer </a:t>
            </a:r>
            <a:r>
              <a:rPr lang="en-US" dirty="0">
                <a:solidFill>
                  <a:srgbClr val="1E6A9A"/>
                </a:solidFill>
              </a:rPr>
              <a:t>Data</a:t>
            </a:r>
            <a:r>
              <a:rPr lang="en-US" dirty="0" smtClean="0">
                <a:solidFill>
                  <a:srgbClr val="1E6A9A"/>
                </a:solidFill>
              </a:rPr>
              <a:t>”</a:t>
            </a:r>
          </a:p>
          <a:p>
            <a:pPr marL="0" indent="0">
              <a:buNone/>
            </a:pPr>
            <a:endParaRPr lang="en-US" dirty="0">
              <a:solidFill>
                <a:srgbClr val="1E6A9A"/>
              </a:solidFill>
            </a:endParaRPr>
          </a:p>
          <a:p>
            <a:endParaRPr lang="en-US" dirty="0"/>
          </a:p>
        </p:txBody>
      </p:sp>
    </p:spTree>
    <p:extLst>
      <p:ext uri="{BB962C8B-B14F-4D97-AF65-F5344CB8AC3E}">
        <p14:creationId xmlns:p14="http://schemas.microsoft.com/office/powerpoint/2010/main" val="5392837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Tariff Changes  </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pPr/>
              <a:t>27</a:t>
            </a:fld>
            <a:endParaRPr lang="en-US" dirty="0"/>
          </a:p>
        </p:txBody>
      </p:sp>
      <p:sp>
        <p:nvSpPr>
          <p:cNvPr id="4" name="Text Placeholder 3"/>
          <p:cNvSpPr>
            <a:spLocks noGrp="1"/>
          </p:cNvSpPr>
          <p:nvPr>
            <p:ph type="body" sz="quarter" idx="13"/>
          </p:nvPr>
        </p:nvSpPr>
        <p:spPr/>
        <p:txBody>
          <a:bodyPr/>
          <a:lstStyle/>
          <a:p>
            <a:r>
              <a:rPr lang="en-US" dirty="0" smtClean="0"/>
              <a:t>Clean-Up Changes to Definitions (continued) </a:t>
            </a:r>
            <a:endParaRPr lang="en-US" dirty="0"/>
          </a:p>
        </p:txBody>
      </p:sp>
      <p:sp>
        <p:nvSpPr>
          <p:cNvPr id="5" name="Content Placeholder 4"/>
          <p:cNvSpPr>
            <a:spLocks noGrp="1"/>
          </p:cNvSpPr>
          <p:nvPr>
            <p:ph sz="quarter" idx="14"/>
          </p:nvPr>
        </p:nvSpPr>
        <p:spPr/>
        <p:txBody>
          <a:bodyPr/>
          <a:lstStyle/>
          <a:p>
            <a:r>
              <a:rPr lang="en-US" dirty="0" smtClean="0"/>
              <a:t>Offered Claim 10</a:t>
            </a:r>
          </a:p>
          <a:p>
            <a:pPr lvl="1"/>
            <a:r>
              <a:rPr lang="en-US" dirty="0" smtClean="0"/>
              <a:t>Adds “Demand Reduction Offer” (PRD cleanup change) </a:t>
            </a:r>
          </a:p>
          <a:p>
            <a:pPr lvl="1"/>
            <a:r>
              <a:rPr lang="en-US" dirty="0" smtClean="0"/>
              <a:t>Clarifies that the term is relevant for off-line Fast Start Generators and Fast Start Demand Response Resources that have not been dispatched</a:t>
            </a:r>
          </a:p>
          <a:p>
            <a:pPr lvl="1"/>
            <a:r>
              <a:rPr lang="en-US" dirty="0" smtClean="0"/>
              <a:t>Removes DARDs because they must be on line to provide reserves and Offered CLAIM10 refers to off-line reserves only</a:t>
            </a:r>
          </a:p>
          <a:p>
            <a:r>
              <a:rPr lang="en-US" dirty="0" smtClean="0"/>
              <a:t>Offered Claim 30</a:t>
            </a:r>
          </a:p>
          <a:p>
            <a:pPr lvl="1"/>
            <a:r>
              <a:rPr lang="en-US" dirty="0" smtClean="0"/>
              <a:t>Clarifies that the term is relevant for off-line Fast Start Generators and Fast Start Demand Response Resources that have not been dispatched </a:t>
            </a:r>
          </a:p>
          <a:p>
            <a:pPr lvl="1"/>
            <a:r>
              <a:rPr lang="en-US" dirty="0" smtClean="0"/>
              <a:t>Removes DARDs because they must be on line to provide reserves and Offered CLAIM30 refers to off-line reserves only</a:t>
            </a:r>
          </a:p>
          <a:p>
            <a:pPr lvl="1"/>
            <a:endParaRPr lang="en-US" dirty="0" smtClean="0"/>
          </a:p>
        </p:txBody>
      </p:sp>
    </p:spTree>
    <p:extLst>
      <p:ext uri="{BB962C8B-B14F-4D97-AF65-F5344CB8AC3E}">
        <p14:creationId xmlns:p14="http://schemas.microsoft.com/office/powerpoint/2010/main" val="25686137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Tariff Changes </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pPr/>
              <a:t>28</a:t>
            </a:fld>
            <a:endParaRPr lang="en-US" dirty="0"/>
          </a:p>
        </p:txBody>
      </p:sp>
      <p:sp>
        <p:nvSpPr>
          <p:cNvPr id="4" name="Text Placeholder 3"/>
          <p:cNvSpPr>
            <a:spLocks noGrp="1"/>
          </p:cNvSpPr>
          <p:nvPr>
            <p:ph type="body" sz="quarter" idx="13"/>
          </p:nvPr>
        </p:nvSpPr>
        <p:spPr/>
        <p:txBody>
          <a:bodyPr/>
          <a:lstStyle/>
          <a:p>
            <a:r>
              <a:rPr lang="en-US" dirty="0" smtClean="0"/>
              <a:t>Clean-Up Changes to Definitions (continued)</a:t>
            </a:r>
            <a:endParaRPr lang="en-US" dirty="0"/>
          </a:p>
        </p:txBody>
      </p:sp>
      <p:sp>
        <p:nvSpPr>
          <p:cNvPr id="5" name="Content Placeholder 4"/>
          <p:cNvSpPr>
            <a:spLocks noGrp="1"/>
          </p:cNvSpPr>
          <p:nvPr>
            <p:ph sz="quarter" idx="14"/>
          </p:nvPr>
        </p:nvSpPr>
        <p:spPr/>
        <p:txBody>
          <a:bodyPr>
            <a:normAutofit lnSpcReduction="10000"/>
          </a:bodyPr>
          <a:lstStyle/>
          <a:p>
            <a:r>
              <a:rPr lang="en-US" dirty="0" smtClean="0"/>
              <a:t>Real Time High Operating Limit</a:t>
            </a:r>
          </a:p>
          <a:p>
            <a:pPr lvl="1"/>
            <a:r>
              <a:rPr lang="en-US" dirty="0" smtClean="0"/>
              <a:t>Clarifies that this bid parameter must be submitted by all Generator Assets except Settlement Only Resources</a:t>
            </a:r>
            <a:endParaRPr lang="en-US" sz="1900" dirty="0">
              <a:solidFill>
                <a:srgbClr val="1E6A9A"/>
              </a:solidFill>
            </a:endParaRPr>
          </a:p>
          <a:p>
            <a:r>
              <a:rPr lang="en-US" dirty="0" smtClean="0"/>
              <a:t>Resource</a:t>
            </a:r>
          </a:p>
          <a:p>
            <a:pPr lvl="1"/>
            <a:r>
              <a:rPr lang="en-US" dirty="0" smtClean="0"/>
              <a:t>Replaces final phrase (which says that for the purposes of providing regulation, a Resource “means a Generator Asset, a DARD, or an ATRR) with a reference to “Regulation Resource” </a:t>
            </a:r>
          </a:p>
          <a:p>
            <a:pPr lvl="1"/>
            <a:r>
              <a:rPr lang="en-US" sz="2100" dirty="0">
                <a:solidFill>
                  <a:srgbClr val="1E6A9A"/>
                </a:solidFill>
              </a:rPr>
              <a:t>Deletes “or for the purpose of providing regulation, a Regulation Resource” </a:t>
            </a:r>
            <a:r>
              <a:rPr lang="en-US" sz="2100" dirty="0" smtClean="0">
                <a:solidFill>
                  <a:srgbClr val="1E6A9A"/>
                </a:solidFill>
              </a:rPr>
              <a:t>because that term now has definition unto itself</a:t>
            </a:r>
          </a:p>
          <a:p>
            <a:pPr lvl="1"/>
            <a:r>
              <a:rPr lang="en-US" sz="2100" dirty="0" smtClean="0">
                <a:solidFill>
                  <a:srgbClr val="1E6A9A"/>
                </a:solidFill>
              </a:rPr>
              <a:t>Adds </a:t>
            </a:r>
            <a:r>
              <a:rPr lang="en-US" sz="2100" dirty="0">
                <a:solidFill>
                  <a:srgbClr val="1E6A9A"/>
                </a:solidFill>
              </a:rPr>
              <a:t>an “</a:t>
            </a:r>
            <a:r>
              <a:rPr lang="en-US" sz="2100" dirty="0" smtClean="0">
                <a:solidFill>
                  <a:srgbClr val="1E6A9A"/>
                </a:solidFill>
              </a:rPr>
              <a:t>or” before Demand Response </a:t>
            </a:r>
          </a:p>
          <a:p>
            <a:r>
              <a:rPr lang="en-US" dirty="0" smtClean="0"/>
              <a:t>Seasonal Claimed Capability</a:t>
            </a:r>
          </a:p>
          <a:p>
            <a:pPr lvl="1"/>
            <a:r>
              <a:rPr lang="en-US" dirty="0" smtClean="0"/>
              <a:t>Replaces “generating unit or ISO Approved combination of units” with “Generator Asset or Generating Capacity Resource” to improve accuracy</a:t>
            </a:r>
          </a:p>
          <a:p>
            <a:endParaRPr lang="en-US" dirty="0"/>
          </a:p>
        </p:txBody>
      </p:sp>
    </p:spTree>
    <p:extLst>
      <p:ext uri="{BB962C8B-B14F-4D97-AF65-F5344CB8AC3E}">
        <p14:creationId xmlns:p14="http://schemas.microsoft.com/office/powerpoint/2010/main" val="33840030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Tariff Changes </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pPr/>
              <a:t>29</a:t>
            </a:fld>
            <a:endParaRPr lang="en-US" dirty="0"/>
          </a:p>
        </p:txBody>
      </p:sp>
      <p:sp>
        <p:nvSpPr>
          <p:cNvPr id="4" name="Text Placeholder 3"/>
          <p:cNvSpPr>
            <a:spLocks noGrp="1"/>
          </p:cNvSpPr>
          <p:nvPr>
            <p:ph type="body" sz="quarter" idx="13"/>
          </p:nvPr>
        </p:nvSpPr>
        <p:spPr/>
        <p:txBody>
          <a:bodyPr/>
          <a:lstStyle/>
          <a:p>
            <a:r>
              <a:rPr lang="en-US" dirty="0" smtClean="0"/>
              <a:t>Clean-Up Changes to Definitions (continued)</a:t>
            </a:r>
            <a:endParaRPr lang="en-US" dirty="0"/>
          </a:p>
        </p:txBody>
      </p:sp>
      <p:sp>
        <p:nvSpPr>
          <p:cNvPr id="5" name="Content Placeholder 4"/>
          <p:cNvSpPr>
            <a:spLocks noGrp="1"/>
          </p:cNvSpPr>
          <p:nvPr>
            <p:ph sz="quarter" idx="14"/>
          </p:nvPr>
        </p:nvSpPr>
        <p:spPr/>
        <p:txBody>
          <a:bodyPr>
            <a:normAutofit fontScale="85000" lnSpcReduction="10000"/>
          </a:bodyPr>
          <a:lstStyle/>
          <a:p>
            <a:r>
              <a:rPr lang="en-US" dirty="0" smtClean="0"/>
              <a:t>Self Schedule</a:t>
            </a:r>
          </a:p>
          <a:p>
            <a:pPr lvl="1"/>
            <a:r>
              <a:rPr lang="en-US" dirty="0" smtClean="0"/>
              <a:t>Clarifies that (as has been true for some time) Self-Schedule as used in the tariff means to self-commit to the Generator Asset’s Economic Minimum or the DARD’s Minimum Consumption Limit</a:t>
            </a:r>
          </a:p>
          <a:p>
            <a:pPr lvl="1"/>
            <a:r>
              <a:rPr lang="en-US" dirty="0" smtClean="0"/>
              <a:t>Changes “Resource” to “Generator Asset or DARD” and “scheduled” to “committed” and  adds language specific to External Transactions </a:t>
            </a:r>
          </a:p>
          <a:p>
            <a:r>
              <a:rPr lang="en-US" dirty="0" smtClean="0"/>
              <a:t>Self Scheduled MWs</a:t>
            </a:r>
          </a:p>
          <a:p>
            <a:pPr lvl="1"/>
            <a:r>
              <a:rPr lang="en-US" dirty="0" smtClean="0"/>
              <a:t>Removed, because used only once (in Section III.1.10.9(f)(ii)) and is not necessary   </a:t>
            </a:r>
          </a:p>
          <a:p>
            <a:r>
              <a:rPr lang="en-US" dirty="0" smtClean="0"/>
              <a:t>Ten Minute Non Spinning Reserve</a:t>
            </a:r>
          </a:p>
          <a:p>
            <a:pPr lvl="1"/>
            <a:r>
              <a:rPr lang="en-US" dirty="0" smtClean="0"/>
              <a:t>Removes detail and points to Section III.1.7.19.2 which has complete definition</a:t>
            </a:r>
          </a:p>
          <a:p>
            <a:r>
              <a:rPr lang="en-US" dirty="0" smtClean="0"/>
              <a:t>Ten Minute Spinning Reserve</a:t>
            </a:r>
          </a:p>
          <a:p>
            <a:pPr lvl="1"/>
            <a:r>
              <a:rPr lang="en-US" dirty="0" smtClean="0"/>
              <a:t>Removes detail and points to Section III.1.7.19.2 which has complete definition</a:t>
            </a:r>
          </a:p>
          <a:p>
            <a:r>
              <a:rPr lang="en-US" dirty="0" smtClean="0"/>
              <a:t>Thirty Minute Operating Reserve </a:t>
            </a:r>
          </a:p>
          <a:p>
            <a:pPr lvl="1"/>
            <a:r>
              <a:rPr lang="en-US" dirty="0" smtClean="0"/>
              <a:t>Removes detail and points to Section III.1.7.19.2 which has complete definition</a:t>
            </a:r>
          </a:p>
          <a:p>
            <a:endParaRPr lang="en-US" dirty="0" smtClean="0"/>
          </a:p>
          <a:p>
            <a:pPr lvl="1"/>
            <a:endParaRPr lang="en-US" dirty="0"/>
          </a:p>
        </p:txBody>
      </p:sp>
    </p:spTree>
    <p:extLst>
      <p:ext uri="{BB962C8B-B14F-4D97-AF65-F5344CB8AC3E}">
        <p14:creationId xmlns:p14="http://schemas.microsoft.com/office/powerpoint/2010/main" val="960044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C7F894-2A36-495D-AB7C-1055F7AC0F9D}" type="slidenum">
              <a:rPr lang="en-US" smtClean="0"/>
              <a:pPr/>
              <a:t>3</a:t>
            </a:fld>
            <a:endParaRPr lang="en-US" dirty="0"/>
          </a:p>
        </p:txBody>
      </p:sp>
      <p:sp>
        <p:nvSpPr>
          <p:cNvPr id="8" name="Title 7"/>
          <p:cNvSpPr>
            <a:spLocks noGrp="1"/>
          </p:cNvSpPr>
          <p:nvPr>
            <p:ph type="title"/>
          </p:nvPr>
        </p:nvSpPr>
        <p:spPr/>
        <p:txBody>
          <a:bodyPr/>
          <a:lstStyle/>
          <a:p>
            <a:r>
              <a:rPr lang="en-US" dirty="0" smtClean="0"/>
              <a:t> Overview of Today’s Presentation</a:t>
            </a:r>
            <a:endParaRPr lang="en-US" dirty="0"/>
          </a:p>
        </p:txBody>
      </p:sp>
      <p:sp>
        <p:nvSpPr>
          <p:cNvPr id="9" name="Content Placeholder 8"/>
          <p:cNvSpPr>
            <a:spLocks noGrp="1"/>
          </p:cNvSpPr>
          <p:nvPr>
            <p:ph sz="quarter" idx="13"/>
          </p:nvPr>
        </p:nvSpPr>
        <p:spPr>
          <a:xfrm>
            <a:off x="457200" y="2438400"/>
            <a:ext cx="8229600" cy="3657600"/>
          </a:xfrm>
        </p:spPr>
        <p:txBody>
          <a:bodyPr>
            <a:normAutofit fontScale="85000" lnSpcReduction="10000"/>
          </a:bodyPr>
          <a:lstStyle/>
          <a:p>
            <a:pPr lvl="0"/>
            <a:r>
              <a:rPr lang="en-US" dirty="0" smtClean="0"/>
              <a:t>Discussing proposed rule changes to improve the ability of directly metered fast-switching storage facilities to participate in New England’s  wholesale electricity markets</a:t>
            </a:r>
          </a:p>
          <a:p>
            <a:r>
              <a:rPr lang="en-US" dirty="0" smtClean="0"/>
              <a:t>Proposed rule changes acknowledge the physical capability of new storage technologies and leverage existing market constructs to accelerate implementation </a:t>
            </a:r>
          </a:p>
          <a:p>
            <a:pPr lvl="0"/>
            <a:r>
              <a:rPr lang="en-US" dirty="0" smtClean="0"/>
              <a:t>Additional changes will be required to comply with FERC Order 841; Stakeholder discussions will start in August to meet December filing date</a:t>
            </a:r>
          </a:p>
          <a:p>
            <a:pPr lvl="0"/>
            <a:r>
              <a:rPr lang="en-US" dirty="0" smtClean="0"/>
              <a:t>ISO will continue to evaluate how storage (and other technologies) participate in the markets to determine whether additional enhancements may be required.</a:t>
            </a:r>
          </a:p>
          <a:p>
            <a:endParaRPr lang="en-US" dirty="0" smtClean="0"/>
          </a:p>
        </p:txBody>
      </p:sp>
      <p:graphicFrame>
        <p:nvGraphicFramePr>
          <p:cNvPr id="14" name="Diagram 13"/>
          <p:cNvGraphicFramePr/>
          <p:nvPr>
            <p:extLst>
              <p:ext uri="{D42A27DB-BD31-4B8C-83A1-F6EECF244321}">
                <p14:modId xmlns:p14="http://schemas.microsoft.com/office/powerpoint/2010/main" val="1869110006"/>
              </p:ext>
            </p:extLst>
          </p:nvPr>
        </p:nvGraphicFramePr>
        <p:xfrm>
          <a:off x="533400" y="990600"/>
          <a:ext cx="7924800" cy="152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61900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Sections III.1-To-III.13 </a:t>
            </a:r>
            <a:endParaRPr lang="en-US" dirty="0"/>
          </a:p>
        </p:txBody>
      </p:sp>
      <p:sp>
        <p:nvSpPr>
          <p:cNvPr id="3" name="Text Placeholder 2"/>
          <p:cNvSpPr>
            <a:spLocks noGrp="1"/>
          </p:cNvSpPr>
          <p:nvPr>
            <p:ph type="body" idx="1"/>
          </p:nvPr>
        </p:nvSpPr>
        <p:spPr/>
        <p:txBody>
          <a:bodyPr/>
          <a:lstStyle/>
          <a:p>
            <a:r>
              <a:rPr lang="en-US" dirty="0" smtClean="0"/>
              <a:t>Storage-Related Tariff Changes</a:t>
            </a:r>
            <a:endParaRPr lang="en-US" dirty="0"/>
          </a:p>
        </p:txBody>
      </p:sp>
      <p:sp>
        <p:nvSpPr>
          <p:cNvPr id="4" name="Slide Number Placeholder 3"/>
          <p:cNvSpPr>
            <a:spLocks noGrp="1"/>
          </p:cNvSpPr>
          <p:nvPr>
            <p:ph type="sldNum" sz="quarter" idx="4"/>
          </p:nvPr>
        </p:nvSpPr>
        <p:spPr/>
        <p:txBody>
          <a:bodyPr/>
          <a:lstStyle/>
          <a:p>
            <a:fld id="{10C7F894-2A36-495D-AB7C-1055F7AC0F9D}" type="slidenum">
              <a:rPr lang="en-US" smtClean="0"/>
              <a:pPr/>
              <a:t>30</a:t>
            </a:fld>
            <a:endParaRPr lang="en-US" dirty="0"/>
          </a:p>
        </p:txBody>
      </p:sp>
    </p:spTree>
    <p:extLst>
      <p:ext uri="{BB962C8B-B14F-4D97-AF65-F5344CB8AC3E}">
        <p14:creationId xmlns:p14="http://schemas.microsoft.com/office/powerpoint/2010/main" val="6798479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Summary of Tariff Changes </a:t>
            </a:r>
            <a:endParaRPr lang="en-US" dirty="0"/>
          </a:p>
        </p:txBody>
      </p:sp>
      <p:sp>
        <p:nvSpPr>
          <p:cNvPr id="4" name="Slide Number Placeholder 3"/>
          <p:cNvSpPr>
            <a:spLocks noGrp="1"/>
          </p:cNvSpPr>
          <p:nvPr>
            <p:ph type="sldNum" sz="quarter" idx="12"/>
          </p:nvPr>
        </p:nvSpPr>
        <p:spPr/>
        <p:txBody>
          <a:bodyPr/>
          <a:lstStyle/>
          <a:p>
            <a:fld id="{10C7F894-2A36-495D-AB7C-1055F7AC0F9D}" type="slidenum">
              <a:rPr lang="en-US" smtClean="0"/>
              <a:pPr/>
              <a:t>31</a:t>
            </a:fld>
            <a:endParaRPr lang="en-US" dirty="0"/>
          </a:p>
        </p:txBody>
      </p:sp>
      <p:sp>
        <p:nvSpPr>
          <p:cNvPr id="6" name="Text Placeholder 5"/>
          <p:cNvSpPr>
            <a:spLocks noGrp="1"/>
          </p:cNvSpPr>
          <p:nvPr>
            <p:ph type="body" sz="quarter" idx="13"/>
          </p:nvPr>
        </p:nvSpPr>
        <p:spPr/>
        <p:txBody>
          <a:bodyPr/>
          <a:lstStyle/>
          <a:p>
            <a:r>
              <a:rPr lang="en-US" dirty="0" smtClean="0"/>
              <a:t>Storage-Related Changes to Section III.1 Market Operations</a:t>
            </a:r>
            <a:endParaRPr lang="en-US" dirty="0"/>
          </a:p>
        </p:txBody>
      </p:sp>
      <p:sp>
        <p:nvSpPr>
          <p:cNvPr id="7" name="Content Placeholder 6"/>
          <p:cNvSpPr>
            <a:spLocks noGrp="1"/>
          </p:cNvSpPr>
          <p:nvPr>
            <p:ph sz="quarter" idx="14"/>
          </p:nvPr>
        </p:nvSpPr>
        <p:spPr/>
        <p:txBody>
          <a:bodyPr>
            <a:normAutofit lnSpcReduction="10000"/>
          </a:bodyPr>
          <a:lstStyle/>
          <a:p>
            <a:r>
              <a:rPr lang="en-US" dirty="0" smtClean="0"/>
              <a:t>III.1.7.19.2.1.1 On-line Generator Assets</a:t>
            </a:r>
          </a:p>
          <a:p>
            <a:pPr lvl="1"/>
            <a:r>
              <a:rPr lang="en-US" dirty="0" smtClean="0"/>
              <a:t>(a) Clarifies that the exception to how the ISO counts Ten Minute Spinning Reserves (TMSR) applies to on-line Generator Assets composed of multiple generating units “whose synchronized capability cannot be determined by the ISO” (rather than to composite Generator Assets where the ISO cannot determine the number of generating units on line)</a:t>
            </a:r>
          </a:p>
          <a:p>
            <a:pPr lvl="1"/>
            <a:r>
              <a:rPr lang="en-US" dirty="0" smtClean="0"/>
              <a:t>(b) Makes the same clarification for Ten Minute Non-Spinning Reserves (TMNSR)  </a:t>
            </a:r>
          </a:p>
          <a:p>
            <a:r>
              <a:rPr lang="en-US" dirty="0" smtClean="0"/>
              <a:t>III.1.7.19.2.2.1 Storage DARDs </a:t>
            </a:r>
          </a:p>
          <a:p>
            <a:pPr lvl="1"/>
            <a:r>
              <a:rPr lang="en-US" dirty="0" smtClean="0"/>
              <a:t>Expands reserve accounting rules for DARD Pumps to Storage DARDs </a:t>
            </a:r>
          </a:p>
          <a:p>
            <a:r>
              <a:rPr lang="en-US" dirty="0" smtClean="0"/>
              <a:t>III.1.10.1A Energy Market Scheduling </a:t>
            </a:r>
          </a:p>
          <a:p>
            <a:pPr lvl="1"/>
            <a:r>
              <a:rPr lang="en-US" dirty="0" smtClean="0"/>
              <a:t>c) Generator Asset Supply Offers (viii) </a:t>
            </a:r>
          </a:p>
          <a:p>
            <a:pPr lvl="2"/>
            <a:r>
              <a:rPr lang="en-US" dirty="0" smtClean="0"/>
              <a:t>Indicates that Supply Offers from a Continuous Storage Generation Asset must also meet the requirements specified in Section III.1.10.6</a:t>
            </a:r>
          </a:p>
        </p:txBody>
      </p:sp>
    </p:spTree>
    <p:extLst>
      <p:ext uri="{BB962C8B-B14F-4D97-AF65-F5344CB8AC3E}">
        <p14:creationId xmlns:p14="http://schemas.microsoft.com/office/powerpoint/2010/main" val="19979920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Tariff Changes </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pPr/>
              <a:t>32</a:t>
            </a:fld>
            <a:endParaRPr lang="en-US" dirty="0"/>
          </a:p>
        </p:txBody>
      </p:sp>
      <p:sp>
        <p:nvSpPr>
          <p:cNvPr id="4" name="Text Placeholder 3"/>
          <p:cNvSpPr>
            <a:spLocks noGrp="1"/>
          </p:cNvSpPr>
          <p:nvPr>
            <p:ph type="body" sz="quarter" idx="13"/>
          </p:nvPr>
        </p:nvSpPr>
        <p:spPr/>
        <p:txBody>
          <a:bodyPr/>
          <a:lstStyle/>
          <a:p>
            <a:r>
              <a:rPr lang="en-US" dirty="0" smtClean="0"/>
              <a:t>Storage-Related Changes to Section III.1 Market Operations</a:t>
            </a:r>
          </a:p>
          <a:p>
            <a:endParaRPr lang="en-US" dirty="0"/>
          </a:p>
        </p:txBody>
      </p:sp>
      <p:sp>
        <p:nvSpPr>
          <p:cNvPr id="5" name="Content Placeholder 4"/>
          <p:cNvSpPr>
            <a:spLocks noGrp="1"/>
          </p:cNvSpPr>
          <p:nvPr>
            <p:ph sz="quarter" idx="14"/>
          </p:nvPr>
        </p:nvSpPr>
        <p:spPr/>
        <p:txBody>
          <a:bodyPr>
            <a:normAutofit fontScale="92500" lnSpcReduction="20000"/>
          </a:bodyPr>
          <a:lstStyle/>
          <a:p>
            <a:r>
              <a:rPr lang="en-US" dirty="0" smtClean="0"/>
              <a:t>1.10.1A Energy Market Scheduling </a:t>
            </a:r>
          </a:p>
          <a:p>
            <a:pPr lvl="1"/>
            <a:r>
              <a:rPr lang="en-US" dirty="0" smtClean="0"/>
              <a:t>d) DARD Demand Bids (vi) </a:t>
            </a:r>
          </a:p>
          <a:p>
            <a:pPr lvl="2"/>
            <a:r>
              <a:rPr lang="en-US" dirty="0" smtClean="0"/>
              <a:t>Indicates that Demand Bids from a Storage DARD must also meet the requirements specified in Section III.1.10.6</a:t>
            </a:r>
          </a:p>
          <a:p>
            <a:r>
              <a:rPr lang="en-US" dirty="0" smtClean="0"/>
              <a:t>III.1.10.3 Self-Scheduled Resources</a:t>
            </a:r>
          </a:p>
          <a:p>
            <a:pPr lvl="1"/>
            <a:r>
              <a:rPr lang="en-US" dirty="0" smtClean="0"/>
              <a:t>Expands reference to all DARDs not just DARD Pumps </a:t>
            </a:r>
          </a:p>
          <a:p>
            <a:r>
              <a:rPr lang="en-US" dirty="0" smtClean="0"/>
              <a:t>III.1.10.5 (formerly III.1.10.6) Dispatchable Asset Demands </a:t>
            </a:r>
          </a:p>
          <a:p>
            <a:pPr lvl="1"/>
            <a:r>
              <a:rPr lang="en-US" dirty="0" smtClean="0"/>
              <a:t>Removes requirement that a DARD must Self-Schedule or bid into the Day-Ahead Energy Market (Not storage-related but substantive)</a:t>
            </a:r>
          </a:p>
          <a:p>
            <a:r>
              <a:rPr lang="en-US" dirty="0" smtClean="0"/>
              <a:t>III.1.10.9 Hourly Scheduling </a:t>
            </a:r>
          </a:p>
          <a:p>
            <a:pPr lvl="1"/>
            <a:r>
              <a:rPr lang="en-US" dirty="0" smtClean="0"/>
              <a:t>(e) Adds “A Market Participant may not cancel the Self-Schedule of a Continuous Storage Generator Asset or a Continuous Storage DARD unless the facility is unavailable” </a:t>
            </a:r>
          </a:p>
          <a:p>
            <a:pPr lvl="1"/>
            <a:r>
              <a:rPr lang="en-US" dirty="0" smtClean="0"/>
              <a:t>(f) Clarifies the provision that describes the ability of a DARD to self-dispatch “If the ISO is able to honor the request, the DARD will be dispatched at or above the requested amount for the hour in question” </a:t>
            </a:r>
          </a:p>
          <a:p>
            <a:endParaRPr lang="en-US" dirty="0"/>
          </a:p>
        </p:txBody>
      </p:sp>
    </p:spTree>
    <p:extLst>
      <p:ext uri="{BB962C8B-B14F-4D97-AF65-F5344CB8AC3E}">
        <p14:creationId xmlns:p14="http://schemas.microsoft.com/office/powerpoint/2010/main" val="13079236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Tariff Changes </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pPr/>
              <a:t>33</a:t>
            </a:fld>
            <a:endParaRPr lang="en-US" dirty="0"/>
          </a:p>
        </p:txBody>
      </p:sp>
      <p:sp>
        <p:nvSpPr>
          <p:cNvPr id="4" name="Text Placeholder 3"/>
          <p:cNvSpPr>
            <a:spLocks noGrp="1"/>
          </p:cNvSpPr>
          <p:nvPr>
            <p:ph type="body" sz="quarter" idx="13"/>
          </p:nvPr>
        </p:nvSpPr>
        <p:spPr/>
        <p:txBody>
          <a:bodyPr/>
          <a:lstStyle/>
          <a:p>
            <a:r>
              <a:rPr lang="en-US" dirty="0" smtClean="0"/>
              <a:t>Storage-Related Changes to Section III.1 Market Operations </a:t>
            </a:r>
            <a:endParaRPr lang="en-US" dirty="0"/>
          </a:p>
        </p:txBody>
      </p:sp>
      <p:sp>
        <p:nvSpPr>
          <p:cNvPr id="5" name="Content Placeholder 4"/>
          <p:cNvSpPr>
            <a:spLocks noGrp="1"/>
          </p:cNvSpPr>
          <p:nvPr>
            <p:ph sz="quarter" idx="14"/>
          </p:nvPr>
        </p:nvSpPr>
        <p:spPr/>
        <p:txBody>
          <a:bodyPr>
            <a:normAutofit lnSpcReduction="10000"/>
          </a:bodyPr>
          <a:lstStyle/>
          <a:p>
            <a:r>
              <a:rPr lang="en-US" dirty="0" smtClean="0"/>
              <a:t>III.1.10.9 Hourly Scheduling  (continued)</a:t>
            </a:r>
          </a:p>
          <a:p>
            <a:pPr lvl="1"/>
            <a:r>
              <a:rPr lang="en-US" dirty="0" smtClean="0"/>
              <a:t>Adds (h) that states “in any interval in which a Continuous Storage ATRR is providing Regulation, the upper limit of the associated Generator Asset’s energy dispatch range shall be reduced by the Regulation High Limit, and the associated DARD’s consumption dispatch range shall be reduced by the Regulation Low Limit. Any such adjustment shall not affect the Real-Time Reserve Designation”</a:t>
            </a:r>
          </a:p>
          <a:p>
            <a:r>
              <a:rPr lang="en-US" dirty="0" smtClean="0"/>
              <a:t>III.2.4 Adjustment for Rapid Response Pricing Assets</a:t>
            </a:r>
          </a:p>
          <a:p>
            <a:pPr lvl="1"/>
            <a:r>
              <a:rPr lang="en-US" dirty="0" smtClean="0"/>
              <a:t>Clarifies that a Rapid Response Pricing Asset must be in a dispatchable mode for the adjustment to take place (Not related to storage but substantive)</a:t>
            </a:r>
          </a:p>
          <a:p>
            <a:pPr lvl="1"/>
            <a:r>
              <a:rPr lang="en-US" dirty="0" smtClean="0"/>
              <a:t>Narrows subsection (a) to Binary Storage DARDs because only Binary Storage DARDs are Rapid Response Pricing Assets </a:t>
            </a:r>
          </a:p>
          <a:p>
            <a:pPr lvl="1"/>
            <a:r>
              <a:rPr lang="en-US" dirty="0" smtClean="0"/>
              <a:t>Removes subsections (f) and (g) because DARDs cannot bid a Start-Up Fee or No- Load Fee</a:t>
            </a:r>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209939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Tariff Changes </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pPr/>
              <a:t>34</a:t>
            </a:fld>
            <a:endParaRPr lang="en-US" dirty="0"/>
          </a:p>
        </p:txBody>
      </p:sp>
      <p:sp>
        <p:nvSpPr>
          <p:cNvPr id="4" name="Text Placeholder 3"/>
          <p:cNvSpPr>
            <a:spLocks noGrp="1"/>
          </p:cNvSpPr>
          <p:nvPr>
            <p:ph type="body" sz="quarter" idx="13"/>
          </p:nvPr>
        </p:nvSpPr>
        <p:spPr/>
        <p:txBody>
          <a:bodyPr/>
          <a:lstStyle/>
          <a:p>
            <a:r>
              <a:rPr lang="en-US" dirty="0" smtClean="0"/>
              <a:t>Storage-Related Changes to Section III.3 Accounting &amp; Billing</a:t>
            </a:r>
            <a:endParaRPr lang="en-US" dirty="0"/>
          </a:p>
        </p:txBody>
      </p:sp>
      <p:sp>
        <p:nvSpPr>
          <p:cNvPr id="5" name="Content Placeholder 4"/>
          <p:cNvSpPr>
            <a:spLocks noGrp="1"/>
          </p:cNvSpPr>
          <p:nvPr>
            <p:ph sz="quarter" idx="14"/>
          </p:nvPr>
        </p:nvSpPr>
        <p:spPr/>
        <p:txBody>
          <a:bodyPr>
            <a:normAutofit fontScale="92500" lnSpcReduction="20000"/>
          </a:bodyPr>
          <a:lstStyle/>
          <a:p>
            <a:r>
              <a:rPr lang="en-US" dirty="0" smtClean="0"/>
              <a:t>III.3.2.1 ISO Energy Market</a:t>
            </a:r>
          </a:p>
          <a:p>
            <a:pPr lvl="1"/>
            <a:r>
              <a:rPr lang="en-US" dirty="0" smtClean="0"/>
              <a:t>(h) Extends the existing exemption from Real-Time charges or credits for Demand Resources from DARD Pumps to Storage DARDs</a:t>
            </a:r>
          </a:p>
          <a:p>
            <a:r>
              <a:rPr lang="en-US" dirty="0" smtClean="0"/>
              <a:t>III.3.2.1.1 Metered Quantity for Settlement</a:t>
            </a:r>
          </a:p>
          <a:p>
            <a:pPr lvl="1"/>
            <a:r>
              <a:rPr lang="en-US" dirty="0" smtClean="0"/>
              <a:t>(c)(i) Adds “For a Continuous Storage Facility, the difference between the average of the five minute telemetry values and revenue quality meter value will be determined using the net of the values submitted by its component Generator Asset and DARD”</a:t>
            </a:r>
          </a:p>
          <a:p>
            <a:pPr lvl="1"/>
            <a:r>
              <a:rPr lang="en-US" dirty="0" smtClean="0"/>
              <a:t>(c)(ii) Because the data for Continuous Storage Facilities necessitates a new type of adjustment, the currently effective language is no longer accurate; changes remove inaccurate detail </a:t>
            </a:r>
          </a:p>
          <a:p>
            <a:r>
              <a:rPr lang="en-US" dirty="0" smtClean="0">
                <a:solidFill>
                  <a:srgbClr val="1E6A9A"/>
                </a:solidFill>
              </a:rPr>
              <a:t>III.3.2.6 Emergency Energy </a:t>
            </a:r>
          </a:p>
          <a:p>
            <a:pPr lvl="1"/>
            <a:r>
              <a:rPr lang="en-US" dirty="0" smtClean="0">
                <a:solidFill>
                  <a:srgbClr val="1E6A9A"/>
                </a:solidFill>
              </a:rPr>
              <a:t>(i) (a) &amp; (b) Adds language to indicate that a Continuous Storage Generator Assets will be treated as Pooled-Scheduled (rather than as Self-Scheduled) for the purpose of allocating Emergency Energy Credits and </a:t>
            </a:r>
            <a:r>
              <a:rPr lang="en-US" sz="2100" dirty="0">
                <a:solidFill>
                  <a:srgbClr val="1E6A9A"/>
                </a:solidFill>
              </a:rPr>
              <a:t>Charges </a:t>
            </a:r>
            <a:r>
              <a:rPr lang="en-US" sz="2100" dirty="0" smtClean="0">
                <a:solidFill>
                  <a:srgbClr val="1E6A9A"/>
                </a:solidFill>
              </a:rPr>
              <a:t>mirroring </a:t>
            </a:r>
            <a:r>
              <a:rPr lang="en-US" sz="2100" dirty="0">
                <a:solidFill>
                  <a:srgbClr val="1E6A9A"/>
                </a:solidFill>
              </a:rPr>
              <a:t>the same language used for NCPC cost allocation</a:t>
            </a:r>
          </a:p>
          <a:p>
            <a:endParaRPr lang="en-US" dirty="0" smtClean="0"/>
          </a:p>
          <a:p>
            <a:pPr lvl="1"/>
            <a:endParaRPr lang="en-US" dirty="0" smtClean="0"/>
          </a:p>
          <a:p>
            <a:pPr marL="457200" lvl="1" indent="0">
              <a:buNone/>
            </a:pPr>
            <a:endParaRPr lang="en-US" dirty="0" smtClean="0"/>
          </a:p>
        </p:txBody>
      </p:sp>
    </p:spTree>
    <p:extLst>
      <p:ext uri="{BB962C8B-B14F-4D97-AF65-F5344CB8AC3E}">
        <p14:creationId xmlns:p14="http://schemas.microsoft.com/office/powerpoint/2010/main" val="12044009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Tariff Changes </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pPr/>
              <a:t>35</a:t>
            </a:fld>
            <a:endParaRPr lang="en-US" dirty="0"/>
          </a:p>
        </p:txBody>
      </p:sp>
      <p:sp>
        <p:nvSpPr>
          <p:cNvPr id="4" name="Text Placeholder 3"/>
          <p:cNvSpPr>
            <a:spLocks noGrp="1"/>
          </p:cNvSpPr>
          <p:nvPr>
            <p:ph type="body" sz="quarter" idx="13"/>
          </p:nvPr>
        </p:nvSpPr>
        <p:spPr/>
        <p:txBody>
          <a:bodyPr/>
          <a:lstStyle/>
          <a:p>
            <a:r>
              <a:rPr lang="en-US" dirty="0" smtClean="0"/>
              <a:t>Storage-Related Changes to Section III.9 and  III.13 </a:t>
            </a:r>
            <a:endParaRPr lang="en-US" dirty="0"/>
          </a:p>
        </p:txBody>
      </p:sp>
      <p:sp>
        <p:nvSpPr>
          <p:cNvPr id="5" name="Content Placeholder 4"/>
          <p:cNvSpPr>
            <a:spLocks noGrp="1"/>
          </p:cNvSpPr>
          <p:nvPr>
            <p:ph sz="quarter" idx="14"/>
          </p:nvPr>
        </p:nvSpPr>
        <p:spPr/>
        <p:txBody>
          <a:bodyPr/>
          <a:lstStyle/>
          <a:p>
            <a:r>
              <a:rPr lang="en-US" dirty="0" smtClean="0"/>
              <a:t>III.9.7.2 Failure to Activate Penalties </a:t>
            </a:r>
          </a:p>
          <a:p>
            <a:pPr lvl="1"/>
            <a:r>
              <a:rPr lang="en-US" dirty="0" smtClean="0"/>
              <a:t>Expands current provision describing Target Activation Megawatts for TMNSR from on-line Forward Reserves to provide separate provisions for Generator Assets, Storage DARDs, non-Storage DARDs and Demand Response Resources; the DARD language is new </a:t>
            </a:r>
          </a:p>
          <a:p>
            <a:pPr lvl="1"/>
            <a:r>
              <a:rPr lang="en-US" dirty="0" smtClean="0"/>
              <a:t>Same type of changes for Target Activation MWs for TMOR</a:t>
            </a:r>
          </a:p>
          <a:p>
            <a:r>
              <a:rPr lang="en-US" dirty="0" smtClean="0"/>
              <a:t>III.13.7.5.1 Calculation of Capacity Requirement and Capacity Load Obligation</a:t>
            </a:r>
          </a:p>
          <a:p>
            <a:pPr lvl="1"/>
            <a:r>
              <a:rPr lang="en-US" dirty="0" smtClean="0"/>
              <a:t>Expands the current provision that assigns  DARD Pumps a zero peak contribution value for the purpose of assigning obligations and tracking load shifts to all Storage DARDs</a:t>
            </a:r>
          </a:p>
        </p:txBody>
      </p:sp>
    </p:spTree>
    <p:extLst>
      <p:ext uri="{BB962C8B-B14F-4D97-AF65-F5344CB8AC3E}">
        <p14:creationId xmlns:p14="http://schemas.microsoft.com/office/powerpoint/2010/main" val="22585773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Sections III.1-To-III.13 </a:t>
            </a:r>
            <a:endParaRPr lang="en-US" dirty="0"/>
          </a:p>
        </p:txBody>
      </p:sp>
      <p:sp>
        <p:nvSpPr>
          <p:cNvPr id="2" name="Text Placeholder 1"/>
          <p:cNvSpPr>
            <a:spLocks noGrp="1"/>
          </p:cNvSpPr>
          <p:nvPr>
            <p:ph type="body" idx="1"/>
          </p:nvPr>
        </p:nvSpPr>
        <p:spPr/>
        <p:txBody>
          <a:bodyPr/>
          <a:lstStyle/>
          <a:p>
            <a:r>
              <a:rPr lang="en-US" dirty="0" smtClean="0"/>
              <a:t>Clean-Up Changes </a:t>
            </a:r>
            <a:endParaRPr lang="en-US" dirty="0"/>
          </a:p>
        </p:txBody>
      </p:sp>
      <p:sp>
        <p:nvSpPr>
          <p:cNvPr id="3" name="Slide Number Placeholder 2"/>
          <p:cNvSpPr>
            <a:spLocks noGrp="1"/>
          </p:cNvSpPr>
          <p:nvPr>
            <p:ph type="sldNum" sz="quarter" idx="4"/>
          </p:nvPr>
        </p:nvSpPr>
        <p:spPr/>
        <p:txBody>
          <a:bodyPr/>
          <a:lstStyle/>
          <a:p>
            <a:fld id="{F9D18D59-7AC8-45AE-9F52-DBA89AEC6EE0}" type="slidenum">
              <a:rPr lang="en-US" smtClean="0"/>
              <a:pPr/>
              <a:t>36</a:t>
            </a:fld>
            <a:endParaRPr lang="en-US" dirty="0"/>
          </a:p>
        </p:txBody>
      </p:sp>
    </p:spTree>
    <p:extLst>
      <p:ext uri="{BB962C8B-B14F-4D97-AF65-F5344CB8AC3E}">
        <p14:creationId xmlns:p14="http://schemas.microsoft.com/office/powerpoint/2010/main" val="3019024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Summary of Tariff Changes </a:t>
            </a:r>
            <a:endParaRPr lang="en-US" dirty="0"/>
          </a:p>
        </p:txBody>
      </p:sp>
      <p:sp>
        <p:nvSpPr>
          <p:cNvPr id="4" name="Slide Number Placeholder 3"/>
          <p:cNvSpPr>
            <a:spLocks noGrp="1"/>
          </p:cNvSpPr>
          <p:nvPr>
            <p:ph type="sldNum" sz="quarter" idx="12"/>
          </p:nvPr>
        </p:nvSpPr>
        <p:spPr/>
        <p:txBody>
          <a:bodyPr/>
          <a:lstStyle/>
          <a:p>
            <a:fld id="{10C7F894-2A36-495D-AB7C-1055F7AC0F9D}" type="slidenum">
              <a:rPr lang="en-US" smtClean="0"/>
              <a:pPr/>
              <a:t>37</a:t>
            </a:fld>
            <a:endParaRPr lang="en-US" dirty="0"/>
          </a:p>
        </p:txBody>
      </p:sp>
      <p:sp>
        <p:nvSpPr>
          <p:cNvPr id="6" name="Text Placeholder 5"/>
          <p:cNvSpPr>
            <a:spLocks noGrp="1"/>
          </p:cNvSpPr>
          <p:nvPr>
            <p:ph type="body" sz="quarter" idx="13"/>
          </p:nvPr>
        </p:nvSpPr>
        <p:spPr/>
        <p:txBody>
          <a:bodyPr>
            <a:normAutofit fontScale="85000" lnSpcReduction="10000"/>
          </a:bodyPr>
          <a:lstStyle/>
          <a:p>
            <a:r>
              <a:rPr lang="en-US" dirty="0" smtClean="0"/>
              <a:t>Clean-Up Changes to Section III.1.7.19  Calculation of Real-Time Reserves</a:t>
            </a:r>
          </a:p>
          <a:p>
            <a:endParaRPr lang="en-US" dirty="0"/>
          </a:p>
        </p:txBody>
      </p:sp>
      <p:sp>
        <p:nvSpPr>
          <p:cNvPr id="7" name="Content Placeholder 6"/>
          <p:cNvSpPr>
            <a:spLocks noGrp="1"/>
          </p:cNvSpPr>
          <p:nvPr>
            <p:ph sz="quarter" idx="14"/>
          </p:nvPr>
        </p:nvSpPr>
        <p:spPr/>
        <p:txBody>
          <a:bodyPr>
            <a:normAutofit fontScale="92500" lnSpcReduction="20000"/>
          </a:bodyPr>
          <a:lstStyle/>
          <a:p>
            <a:r>
              <a:rPr lang="en-US" dirty="0" smtClean="0"/>
              <a:t>III.1.7.10 Other Transactions</a:t>
            </a:r>
          </a:p>
          <a:p>
            <a:pPr lvl="1"/>
            <a:r>
              <a:rPr lang="en-US" dirty="0" smtClean="0"/>
              <a:t>Removes obsolete sub-sections that had been designated “[Reserved]”</a:t>
            </a:r>
          </a:p>
          <a:p>
            <a:r>
              <a:rPr lang="en-US" dirty="0" smtClean="0"/>
              <a:t>III.1.7.19.2 Calculation of Real Time Reserve Designation</a:t>
            </a:r>
          </a:p>
          <a:p>
            <a:pPr lvl="1"/>
            <a:r>
              <a:rPr lang="en-US" dirty="0" smtClean="0"/>
              <a:t>Adds Demand Reduction Offer to intro (PRD cleanup change)</a:t>
            </a:r>
          </a:p>
          <a:p>
            <a:pPr lvl="1"/>
            <a:r>
              <a:rPr lang="en-US" dirty="0" smtClean="0"/>
              <a:t>Adds the term “Offered” before “CLAIM10” and CLAMIM30” to emphasize the difference between what the participant offers and what the ISO calculates</a:t>
            </a:r>
          </a:p>
          <a:p>
            <a:r>
              <a:rPr lang="en-US" dirty="0" smtClean="0"/>
              <a:t>III.1.7.19.2.1.2  Offline Generator Assets</a:t>
            </a:r>
          </a:p>
          <a:p>
            <a:pPr lvl="1"/>
            <a:r>
              <a:rPr lang="en-US" dirty="0" smtClean="0"/>
              <a:t>Adds the term “</a:t>
            </a:r>
            <a:r>
              <a:rPr lang="en-US" i="1" dirty="0" smtClean="0"/>
              <a:t>Offered</a:t>
            </a:r>
            <a:r>
              <a:rPr lang="en-US" dirty="0" smtClean="0"/>
              <a:t>” before “CLAIM10” and CLAIM30”</a:t>
            </a:r>
          </a:p>
          <a:p>
            <a:pPr lvl="1"/>
            <a:r>
              <a:rPr lang="en-US" dirty="0" smtClean="0"/>
              <a:t>Clarifies that TMNSR is calculated as the lesser of </a:t>
            </a:r>
            <a:r>
              <a:rPr lang="en-US" i="1" dirty="0" smtClean="0"/>
              <a:t>Offered </a:t>
            </a:r>
            <a:r>
              <a:rPr lang="en-US" dirty="0" smtClean="0"/>
              <a:t>CLAIM10, CLAIM10, and Economic Maximum Limit </a:t>
            </a:r>
          </a:p>
          <a:p>
            <a:r>
              <a:rPr lang="en-US" dirty="0" smtClean="0"/>
              <a:t>III.1.7.19.2.2.2  DARDs Other than Storage DARDs</a:t>
            </a:r>
          </a:p>
          <a:p>
            <a:pPr lvl="1"/>
            <a:r>
              <a:rPr lang="en-US" dirty="0" smtClean="0"/>
              <a:t>Combines the two internal sections (III.1.7.19.2.2.2.1 and III.1.7.19.2.2.2.2) so that all non-storage DARDs (with or without Controllable Behind-the-Meter Generation) are discussed in a single section (which is organized by reserve product (TMSR, TMNSR, TMOR))</a:t>
            </a:r>
          </a:p>
          <a:p>
            <a:endParaRPr lang="en-US" dirty="0" smtClean="0"/>
          </a:p>
          <a:p>
            <a:endParaRPr lang="en-US" dirty="0" smtClean="0"/>
          </a:p>
          <a:p>
            <a:pPr lvl="1"/>
            <a:endParaRPr lang="en-US" dirty="0" smtClean="0"/>
          </a:p>
          <a:p>
            <a:pPr lvl="2"/>
            <a:endParaRPr lang="en-US" dirty="0" smtClean="0"/>
          </a:p>
          <a:p>
            <a:pPr lvl="2"/>
            <a:endParaRPr lang="en-US" dirty="0" smtClean="0"/>
          </a:p>
          <a:p>
            <a:pPr lvl="2"/>
            <a:endParaRPr lang="en-US" dirty="0" smtClean="0"/>
          </a:p>
          <a:p>
            <a:pPr lvl="2"/>
            <a:endParaRPr lang="en-US" dirty="0" smtClean="0"/>
          </a:p>
          <a:p>
            <a:pPr lvl="2"/>
            <a:endParaRPr lang="en-US" dirty="0"/>
          </a:p>
        </p:txBody>
      </p:sp>
    </p:spTree>
    <p:extLst>
      <p:ext uri="{BB962C8B-B14F-4D97-AF65-F5344CB8AC3E}">
        <p14:creationId xmlns:p14="http://schemas.microsoft.com/office/powerpoint/2010/main" val="31991935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Tariff Changes</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pPr/>
              <a:t>38</a:t>
            </a:fld>
            <a:endParaRPr lang="en-US" dirty="0"/>
          </a:p>
        </p:txBody>
      </p:sp>
      <p:sp>
        <p:nvSpPr>
          <p:cNvPr id="4" name="Text Placeholder 3"/>
          <p:cNvSpPr>
            <a:spLocks noGrp="1"/>
          </p:cNvSpPr>
          <p:nvPr>
            <p:ph type="body" sz="quarter" idx="13"/>
          </p:nvPr>
        </p:nvSpPr>
        <p:spPr/>
        <p:txBody>
          <a:bodyPr/>
          <a:lstStyle/>
          <a:p>
            <a:r>
              <a:rPr lang="en-US" dirty="0" smtClean="0"/>
              <a:t> Clean-Up Section III.1.7.19  (continued) and III.1.7.20</a:t>
            </a:r>
          </a:p>
          <a:p>
            <a:endParaRPr lang="en-US" dirty="0" smtClean="0"/>
          </a:p>
          <a:p>
            <a:endParaRPr lang="en-US" dirty="0"/>
          </a:p>
        </p:txBody>
      </p:sp>
      <p:sp>
        <p:nvSpPr>
          <p:cNvPr id="5" name="Content Placeholder 4"/>
          <p:cNvSpPr>
            <a:spLocks noGrp="1"/>
          </p:cNvSpPr>
          <p:nvPr>
            <p:ph sz="quarter" idx="14"/>
          </p:nvPr>
        </p:nvSpPr>
        <p:spPr/>
        <p:txBody>
          <a:bodyPr>
            <a:normAutofit fontScale="92500" lnSpcReduction="10000"/>
          </a:bodyPr>
          <a:lstStyle/>
          <a:p>
            <a:r>
              <a:rPr lang="en-US" dirty="0" smtClean="0"/>
              <a:t>III.1.7.19.2.3.1 Dispatched Demand Response Resources</a:t>
            </a:r>
          </a:p>
          <a:p>
            <a:pPr lvl="1"/>
            <a:r>
              <a:rPr lang="en-US" dirty="0" smtClean="0"/>
              <a:t>Capitalizes “Controllable Behind the Meter Generation” since we now have a defined term</a:t>
            </a:r>
          </a:p>
          <a:p>
            <a:r>
              <a:rPr lang="en-US" dirty="0" smtClean="0"/>
              <a:t>III.1.7.19.2.3.2 Non-Dispatched Demand Response Resources</a:t>
            </a:r>
          </a:p>
          <a:p>
            <a:pPr lvl="1"/>
            <a:r>
              <a:rPr lang="en-US" dirty="0" smtClean="0"/>
              <a:t>b) TMNSR</a:t>
            </a:r>
          </a:p>
          <a:p>
            <a:pPr lvl="2"/>
            <a:r>
              <a:rPr lang="en-US" dirty="0" smtClean="0"/>
              <a:t>Clarifies that TMNSR is calculated as the lesser of </a:t>
            </a:r>
            <a:r>
              <a:rPr lang="en-US" i="1" dirty="0" smtClean="0"/>
              <a:t>Offered</a:t>
            </a:r>
            <a:r>
              <a:rPr lang="en-US" dirty="0" smtClean="0"/>
              <a:t> CLAIM10,  CLAIM10 and Maximum Reduction </a:t>
            </a:r>
          </a:p>
          <a:p>
            <a:pPr lvl="1"/>
            <a:r>
              <a:rPr lang="en-US" dirty="0" smtClean="0"/>
              <a:t>c) TMOR </a:t>
            </a:r>
          </a:p>
          <a:p>
            <a:pPr lvl="2"/>
            <a:r>
              <a:rPr lang="en-US" dirty="0" smtClean="0"/>
              <a:t>Removes DARD, which is a typo, and replaces with Fast Start Demand Response Resource, the intended term (this is the Demand Response Resource section)  </a:t>
            </a:r>
          </a:p>
          <a:p>
            <a:pPr lvl="2"/>
            <a:r>
              <a:rPr lang="en-US" dirty="0" smtClean="0"/>
              <a:t>Clarifies that TMOR is calculated as the lesser of </a:t>
            </a:r>
            <a:r>
              <a:rPr lang="en-US" i="1" dirty="0" smtClean="0"/>
              <a:t>Offered</a:t>
            </a:r>
            <a:r>
              <a:rPr lang="en-US" dirty="0" smtClean="0"/>
              <a:t> CLAIM30, CLAIM30 and Maximum Reduction</a:t>
            </a:r>
          </a:p>
          <a:p>
            <a:r>
              <a:rPr lang="en-US" dirty="0" smtClean="0"/>
              <a:t>III1.7.20 Information and Operating Requirements </a:t>
            </a:r>
          </a:p>
          <a:p>
            <a:pPr lvl="1"/>
            <a:r>
              <a:rPr lang="en-US" dirty="0" smtClean="0"/>
              <a:t>Removal of unnecessary phrase in (e) that includes the newly eliminated term “Dispatch Rate” </a:t>
            </a:r>
          </a:p>
          <a:p>
            <a:endParaRPr lang="en-US" dirty="0" smtClean="0"/>
          </a:p>
          <a:p>
            <a:endParaRPr lang="en-US" dirty="0"/>
          </a:p>
        </p:txBody>
      </p:sp>
    </p:spTree>
    <p:extLst>
      <p:ext uri="{BB962C8B-B14F-4D97-AF65-F5344CB8AC3E}">
        <p14:creationId xmlns:p14="http://schemas.microsoft.com/office/powerpoint/2010/main" val="23656747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Summary of Tariff Changes </a:t>
            </a:r>
            <a:endParaRPr lang="en-US" dirty="0"/>
          </a:p>
        </p:txBody>
      </p:sp>
      <p:sp>
        <p:nvSpPr>
          <p:cNvPr id="4" name="Slide Number Placeholder 3"/>
          <p:cNvSpPr>
            <a:spLocks noGrp="1"/>
          </p:cNvSpPr>
          <p:nvPr>
            <p:ph type="sldNum" sz="quarter" idx="12"/>
          </p:nvPr>
        </p:nvSpPr>
        <p:spPr/>
        <p:txBody>
          <a:bodyPr/>
          <a:lstStyle/>
          <a:p>
            <a:fld id="{10C7F894-2A36-495D-AB7C-1055F7AC0F9D}" type="slidenum">
              <a:rPr lang="en-US" smtClean="0"/>
              <a:pPr/>
              <a:t>39</a:t>
            </a:fld>
            <a:endParaRPr lang="en-US" dirty="0"/>
          </a:p>
        </p:txBody>
      </p:sp>
      <p:sp>
        <p:nvSpPr>
          <p:cNvPr id="6" name="Text Placeholder 5"/>
          <p:cNvSpPr>
            <a:spLocks noGrp="1"/>
          </p:cNvSpPr>
          <p:nvPr>
            <p:ph type="body" sz="quarter" idx="13"/>
          </p:nvPr>
        </p:nvSpPr>
        <p:spPr/>
        <p:txBody>
          <a:bodyPr>
            <a:normAutofit fontScale="92500"/>
          </a:bodyPr>
          <a:lstStyle/>
          <a:p>
            <a:r>
              <a:rPr lang="en-US" dirty="0" smtClean="0"/>
              <a:t>Clean-Up Changes to Section III.1.10.1A Energy Market Scheduling</a:t>
            </a:r>
          </a:p>
          <a:p>
            <a:endParaRPr lang="en-US" dirty="0"/>
          </a:p>
        </p:txBody>
      </p:sp>
      <p:sp>
        <p:nvSpPr>
          <p:cNvPr id="7" name="Content Placeholder 6"/>
          <p:cNvSpPr>
            <a:spLocks noGrp="1"/>
          </p:cNvSpPr>
          <p:nvPr>
            <p:ph sz="quarter" idx="14"/>
          </p:nvPr>
        </p:nvSpPr>
        <p:spPr/>
        <p:txBody>
          <a:bodyPr>
            <a:normAutofit fontScale="85000" lnSpcReduction="10000"/>
          </a:bodyPr>
          <a:lstStyle/>
          <a:p>
            <a:r>
              <a:rPr lang="en-US" dirty="0" smtClean="0"/>
              <a:t>III.1.10.1A Day</a:t>
            </a:r>
            <a:r>
              <a:rPr lang="en-US" dirty="0" smtClean="0">
                <a:solidFill>
                  <a:schemeClr val="accent6"/>
                </a:solidFill>
              </a:rPr>
              <a:t>-</a:t>
            </a:r>
            <a:r>
              <a:rPr lang="en-US" dirty="0" smtClean="0"/>
              <a:t>Ahead Energy Market Scheduling </a:t>
            </a:r>
          </a:p>
          <a:p>
            <a:pPr lvl="1"/>
            <a:r>
              <a:rPr lang="en-US" dirty="0"/>
              <a:t>Removes “Day-Ahead” from title and subheadings because the provisions apply to both the Day-Ahead and Real-Time Energy Market </a:t>
            </a:r>
            <a:endParaRPr lang="en-US" strike="sngStrike" dirty="0" smtClean="0">
              <a:solidFill>
                <a:schemeClr val="accent6"/>
              </a:solidFill>
            </a:endParaRPr>
          </a:p>
          <a:p>
            <a:pPr lvl="1"/>
            <a:r>
              <a:rPr lang="en-US" dirty="0"/>
              <a:t>Language </a:t>
            </a:r>
            <a:r>
              <a:rPr lang="en-US" dirty="0" smtClean="0"/>
              <a:t>clean-up </a:t>
            </a:r>
            <a:r>
              <a:rPr lang="en-US" dirty="0"/>
              <a:t>changes such as </a:t>
            </a:r>
            <a:r>
              <a:rPr lang="en-US" sz="2100" dirty="0"/>
              <a:t>deleting the obsolete phrase “increments, including hydropower units” and replacing  </a:t>
            </a:r>
            <a:r>
              <a:rPr lang="en-US" dirty="0" smtClean="0"/>
              <a:t>“</a:t>
            </a:r>
            <a:r>
              <a:rPr lang="en-US" dirty="0"/>
              <a:t>commitment” </a:t>
            </a:r>
            <a:r>
              <a:rPr lang="en-US" dirty="0" smtClean="0"/>
              <a:t>with “scheduling”</a:t>
            </a:r>
            <a:endParaRPr lang="en-US" sz="2100" dirty="0"/>
          </a:p>
          <a:p>
            <a:pPr lvl="1"/>
            <a:r>
              <a:rPr lang="en-US" dirty="0" smtClean="0"/>
              <a:t>Creates separate section for Generator Asset Supply Offers in subsection (c) and moves the content related to DARD Demand Bids to a new subsection (d) (as described below, some of the language in (d) comes from existing III.1.10.)</a:t>
            </a:r>
          </a:p>
          <a:p>
            <a:pPr lvl="1"/>
            <a:r>
              <a:rPr lang="en-US" dirty="0" smtClean="0">
                <a:solidFill>
                  <a:srgbClr val="1E6A9A"/>
                </a:solidFill>
              </a:rPr>
              <a:t>Deletes</a:t>
            </a:r>
            <a:r>
              <a:rPr lang="en-US" dirty="0" smtClean="0">
                <a:solidFill>
                  <a:schemeClr val="tx2"/>
                </a:solidFill>
              </a:rPr>
              <a:t> new </a:t>
            </a:r>
            <a:r>
              <a:rPr lang="en-US" dirty="0" smtClean="0">
                <a:solidFill>
                  <a:srgbClr val="1E6A9A"/>
                </a:solidFill>
              </a:rPr>
              <a:t>(d)(v) “May specify a Maximum Daily Consumption Limit and Maximum Number of Daily Starts,” because the resources that can bid these parameters are specified in the </a:t>
            </a:r>
            <a:r>
              <a:rPr lang="en-US" dirty="0">
                <a:solidFill>
                  <a:srgbClr val="1E6A9A"/>
                </a:solidFill>
              </a:rPr>
              <a:t>definition section</a:t>
            </a:r>
            <a:r>
              <a:rPr lang="en-US" dirty="0" smtClean="0">
                <a:solidFill>
                  <a:srgbClr val="1E6A9A"/>
                </a:solidFill>
              </a:rPr>
              <a:t>; corrects numbering  </a:t>
            </a:r>
          </a:p>
          <a:p>
            <a:pPr lvl="1"/>
            <a:r>
              <a:rPr lang="en-US" sz="2100" dirty="0"/>
              <a:t>Rephrases language applicable to Limited Energy Resources, because it’s not necessary to revise for energy available for entire Operating Day</a:t>
            </a:r>
          </a:p>
          <a:p>
            <a:pPr lvl="1"/>
            <a:r>
              <a:rPr lang="en-US" sz="2100" dirty="0"/>
              <a:t>In subsection (</a:t>
            </a:r>
            <a:r>
              <a:rPr lang="en-US" dirty="0"/>
              <a:t>e</a:t>
            </a:r>
            <a:r>
              <a:rPr lang="en-US" dirty="0" smtClean="0"/>
              <a:t>), changes title </a:t>
            </a:r>
            <a:r>
              <a:rPr lang="en-US" dirty="0"/>
              <a:t>to </a:t>
            </a:r>
            <a:r>
              <a:rPr lang="en-US" dirty="0" smtClean="0"/>
              <a:t>“Demand </a:t>
            </a:r>
            <a:r>
              <a:rPr lang="en-US" dirty="0"/>
              <a:t>Response Resource Demand Reduction </a:t>
            </a:r>
            <a:r>
              <a:rPr lang="en-US" dirty="0" smtClean="0"/>
              <a:t>Offers</a:t>
            </a:r>
            <a:r>
              <a:rPr lang="en-US" sz="2100" dirty="0"/>
              <a:t>”</a:t>
            </a:r>
          </a:p>
          <a:p>
            <a:pPr lvl="1"/>
            <a:r>
              <a:rPr lang="en-US" sz="2100" dirty="0"/>
              <a:t>Eliminates existing subsection (l), which states that DARD Pumps will not be scheduled below their Minimum Consumption Limits, because it is unnecessary</a:t>
            </a:r>
          </a:p>
          <a:p>
            <a:pPr lvl="1"/>
            <a:endParaRPr lang="en-US" dirty="0" smtClean="0"/>
          </a:p>
          <a:p>
            <a:pPr marL="914400" lvl="2" indent="0">
              <a:buNone/>
            </a:pPr>
            <a:endParaRPr lang="en-US" dirty="0" smtClean="0"/>
          </a:p>
          <a:p>
            <a:pPr lvl="1"/>
            <a:endParaRPr lang="en-US" dirty="0" smtClean="0"/>
          </a:p>
          <a:p>
            <a:pPr lvl="1"/>
            <a:endParaRPr lang="en-US" dirty="0" smtClean="0"/>
          </a:p>
          <a:p>
            <a:pPr lvl="1"/>
            <a:endParaRPr lang="en-US" dirty="0" smtClean="0"/>
          </a:p>
          <a:p>
            <a:pPr lvl="1"/>
            <a:endParaRPr lang="en-US" dirty="0" smtClean="0"/>
          </a:p>
          <a:p>
            <a:pPr lvl="2"/>
            <a:endParaRPr lang="en-US" dirty="0" smtClean="0"/>
          </a:p>
          <a:p>
            <a:pPr lvl="2"/>
            <a:endParaRPr lang="en-US" dirty="0"/>
          </a:p>
        </p:txBody>
      </p:sp>
    </p:spTree>
    <p:extLst>
      <p:ext uri="{BB962C8B-B14F-4D97-AF65-F5344CB8AC3E}">
        <p14:creationId xmlns:p14="http://schemas.microsoft.com/office/powerpoint/2010/main" val="195861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Key Elements of the Proposal </a:t>
            </a:r>
            <a:endParaRPr lang="en-US" dirty="0"/>
          </a:p>
        </p:txBody>
      </p:sp>
      <p:sp>
        <p:nvSpPr>
          <p:cNvPr id="7" name="Text Placeholder 6"/>
          <p:cNvSpPr>
            <a:spLocks noGrp="1"/>
          </p:cNvSpPr>
          <p:nvPr>
            <p:ph type="body" idx="1"/>
          </p:nvPr>
        </p:nvSpPr>
        <p:spPr/>
        <p:txBody>
          <a:bodyPr/>
          <a:lstStyle/>
          <a:p>
            <a:endParaRPr lang="en-US" dirty="0"/>
          </a:p>
        </p:txBody>
      </p:sp>
      <p:sp>
        <p:nvSpPr>
          <p:cNvPr id="3" name="Slide Number Placeholder 2"/>
          <p:cNvSpPr>
            <a:spLocks noGrp="1"/>
          </p:cNvSpPr>
          <p:nvPr>
            <p:ph type="sldNum" sz="quarter" idx="4"/>
          </p:nvPr>
        </p:nvSpPr>
        <p:spPr/>
        <p:txBody>
          <a:bodyPr/>
          <a:lstStyle/>
          <a:p>
            <a:fld id="{F9D18D59-7AC8-45AE-9F52-DBA89AEC6EE0}" type="slidenum">
              <a:rPr lang="en-US" smtClean="0"/>
              <a:pPr/>
              <a:t>4</a:t>
            </a:fld>
            <a:endParaRPr lang="en-US" dirty="0"/>
          </a:p>
        </p:txBody>
      </p:sp>
    </p:spTree>
    <p:extLst>
      <p:ext uri="{BB962C8B-B14F-4D97-AF65-F5344CB8AC3E}">
        <p14:creationId xmlns:p14="http://schemas.microsoft.com/office/powerpoint/2010/main" val="12098261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Summary of Tariff Changes </a:t>
            </a:r>
            <a:endParaRPr lang="en-US" dirty="0"/>
          </a:p>
        </p:txBody>
      </p:sp>
      <p:sp>
        <p:nvSpPr>
          <p:cNvPr id="4" name="Slide Number Placeholder 3"/>
          <p:cNvSpPr>
            <a:spLocks noGrp="1"/>
          </p:cNvSpPr>
          <p:nvPr>
            <p:ph type="sldNum" sz="quarter" idx="12"/>
          </p:nvPr>
        </p:nvSpPr>
        <p:spPr/>
        <p:txBody>
          <a:bodyPr/>
          <a:lstStyle/>
          <a:p>
            <a:fld id="{10C7F894-2A36-495D-AB7C-1055F7AC0F9D}" type="slidenum">
              <a:rPr lang="en-US" smtClean="0"/>
              <a:pPr/>
              <a:t>40</a:t>
            </a:fld>
            <a:endParaRPr lang="en-US" dirty="0"/>
          </a:p>
        </p:txBody>
      </p:sp>
      <p:sp>
        <p:nvSpPr>
          <p:cNvPr id="6" name="Text Placeholder 5"/>
          <p:cNvSpPr>
            <a:spLocks noGrp="1"/>
          </p:cNvSpPr>
          <p:nvPr>
            <p:ph type="body" sz="quarter" idx="13"/>
          </p:nvPr>
        </p:nvSpPr>
        <p:spPr/>
        <p:txBody>
          <a:bodyPr/>
          <a:lstStyle/>
          <a:p>
            <a:r>
              <a:rPr lang="en-US" dirty="0" smtClean="0"/>
              <a:t>Clean-Up Changes to Sections III.1.10.2 and through III.1.10.4</a:t>
            </a:r>
          </a:p>
          <a:p>
            <a:endParaRPr lang="en-US" dirty="0"/>
          </a:p>
        </p:txBody>
      </p:sp>
      <p:sp>
        <p:nvSpPr>
          <p:cNvPr id="7" name="Content Placeholder 6"/>
          <p:cNvSpPr>
            <a:spLocks noGrp="1"/>
          </p:cNvSpPr>
          <p:nvPr>
            <p:ph sz="quarter" idx="14"/>
          </p:nvPr>
        </p:nvSpPr>
        <p:spPr/>
        <p:txBody>
          <a:bodyPr>
            <a:normAutofit fontScale="92500"/>
          </a:bodyPr>
          <a:lstStyle/>
          <a:p>
            <a:r>
              <a:rPr lang="en-US" dirty="0" smtClean="0"/>
              <a:t>III.1.10.2 Pool-Scheduled Resources</a:t>
            </a:r>
          </a:p>
          <a:p>
            <a:pPr lvl="1"/>
            <a:r>
              <a:rPr lang="en-US" dirty="0" smtClean="0"/>
              <a:t>Replaces “DARD Pumps” with “DARDs”; deletes “hydropower or other”; and deletes subsection (d)because it repeats language described in more detail elsewhere </a:t>
            </a:r>
          </a:p>
          <a:p>
            <a:r>
              <a:rPr lang="en-US" dirty="0" smtClean="0"/>
              <a:t>III.1.10.3 Self-Scheduled Resources</a:t>
            </a:r>
          </a:p>
          <a:p>
            <a:pPr lvl="1"/>
            <a:r>
              <a:rPr lang="en-US" dirty="0" smtClean="0"/>
              <a:t>Replaces “DARD Pumps” with “DARDs”</a:t>
            </a:r>
          </a:p>
          <a:p>
            <a:pPr lvl="1"/>
            <a:r>
              <a:rPr lang="en-US" dirty="0" smtClean="0"/>
              <a:t>Clarifies that “The offered prices of Resources or portions of Resources that are Self-Scheduled or </a:t>
            </a:r>
            <a:r>
              <a:rPr lang="en-US" i="1" dirty="0" smtClean="0"/>
              <a:t>non dispatchable </a:t>
            </a:r>
            <a:r>
              <a:rPr lang="en-US" dirty="0" smtClean="0"/>
              <a:t>shall not be considered by the ISO in determining Locational Marginal Prices.”</a:t>
            </a:r>
          </a:p>
          <a:p>
            <a:pPr lvl="1"/>
            <a:r>
              <a:rPr lang="en-US" dirty="0" smtClean="0"/>
              <a:t>Deletes subsections (c) and (d) because they are stated more accurately in elsewhere (e.g., Sections III.13.6.1. and III.1.10.1, respectively)</a:t>
            </a:r>
          </a:p>
          <a:p>
            <a:r>
              <a:rPr lang="en-US" dirty="0" smtClean="0"/>
              <a:t>III.1.10.4 External Resources (existing Section III.1.10.5)</a:t>
            </a:r>
          </a:p>
          <a:p>
            <a:pPr lvl="1"/>
            <a:r>
              <a:rPr lang="en-US" dirty="0" smtClean="0"/>
              <a:t>Removes reserved section and reassigns the section number to External Resources</a:t>
            </a:r>
          </a:p>
          <a:p>
            <a:endParaRPr lang="en-US" dirty="0" smtClean="0"/>
          </a:p>
          <a:p>
            <a:pPr lvl="1"/>
            <a:endParaRPr lang="en-US" dirty="0" smtClean="0"/>
          </a:p>
          <a:p>
            <a:endParaRPr lang="en-US" dirty="0" smtClean="0"/>
          </a:p>
          <a:p>
            <a:pPr lvl="1"/>
            <a:endParaRPr lang="en-US" dirty="0" smtClean="0"/>
          </a:p>
          <a:p>
            <a:pPr lvl="1"/>
            <a:endParaRPr lang="en-US" dirty="0" smtClean="0"/>
          </a:p>
          <a:p>
            <a:pPr lvl="1"/>
            <a:endParaRPr lang="en-US" dirty="0" smtClean="0"/>
          </a:p>
          <a:p>
            <a:pPr lvl="1"/>
            <a:endParaRPr lang="en-US" dirty="0" smtClean="0"/>
          </a:p>
          <a:p>
            <a:pPr lvl="2"/>
            <a:endParaRPr lang="en-US" dirty="0" smtClean="0"/>
          </a:p>
          <a:p>
            <a:pPr lvl="2"/>
            <a:endParaRPr lang="en-US" dirty="0"/>
          </a:p>
        </p:txBody>
      </p:sp>
    </p:spTree>
    <p:extLst>
      <p:ext uri="{BB962C8B-B14F-4D97-AF65-F5344CB8AC3E}">
        <p14:creationId xmlns:p14="http://schemas.microsoft.com/office/powerpoint/2010/main" val="6876235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Summary of Tariff Changes </a:t>
            </a:r>
            <a:endParaRPr lang="en-US" dirty="0"/>
          </a:p>
        </p:txBody>
      </p:sp>
      <p:sp>
        <p:nvSpPr>
          <p:cNvPr id="4" name="Slide Number Placeholder 3"/>
          <p:cNvSpPr>
            <a:spLocks noGrp="1"/>
          </p:cNvSpPr>
          <p:nvPr>
            <p:ph type="sldNum" sz="quarter" idx="12"/>
          </p:nvPr>
        </p:nvSpPr>
        <p:spPr/>
        <p:txBody>
          <a:bodyPr/>
          <a:lstStyle/>
          <a:p>
            <a:fld id="{10C7F894-2A36-495D-AB7C-1055F7AC0F9D}" type="slidenum">
              <a:rPr lang="en-US" smtClean="0"/>
              <a:pPr/>
              <a:t>41</a:t>
            </a:fld>
            <a:endParaRPr lang="en-US" dirty="0"/>
          </a:p>
        </p:txBody>
      </p:sp>
      <p:sp>
        <p:nvSpPr>
          <p:cNvPr id="6" name="Text Placeholder 5"/>
          <p:cNvSpPr>
            <a:spLocks noGrp="1"/>
          </p:cNvSpPr>
          <p:nvPr>
            <p:ph type="body" sz="quarter" idx="13"/>
          </p:nvPr>
        </p:nvSpPr>
        <p:spPr/>
        <p:txBody>
          <a:bodyPr/>
          <a:lstStyle/>
          <a:p>
            <a:r>
              <a:rPr lang="en-US" dirty="0" smtClean="0"/>
              <a:t>Clean-Up Changes to Section III.1.10.5</a:t>
            </a:r>
          </a:p>
          <a:p>
            <a:endParaRPr lang="en-US" dirty="0"/>
          </a:p>
        </p:txBody>
      </p:sp>
      <p:sp>
        <p:nvSpPr>
          <p:cNvPr id="7" name="Content Placeholder 6"/>
          <p:cNvSpPr>
            <a:spLocks noGrp="1"/>
          </p:cNvSpPr>
          <p:nvPr>
            <p:ph sz="quarter" idx="14"/>
          </p:nvPr>
        </p:nvSpPr>
        <p:spPr/>
        <p:txBody>
          <a:bodyPr>
            <a:normAutofit lnSpcReduction="10000"/>
          </a:bodyPr>
          <a:lstStyle/>
          <a:p>
            <a:r>
              <a:rPr lang="en-US" dirty="0" smtClean="0"/>
              <a:t>III.1.10.5 (formerly III.1.10.6) Dispatchable Asset Related Demand</a:t>
            </a:r>
          </a:p>
          <a:p>
            <a:pPr lvl="1"/>
            <a:r>
              <a:rPr lang="en-US" dirty="0" smtClean="0"/>
              <a:t>Eliminates language because it is unnecessary, confused, stated more accurately elsewhere, or relocated  </a:t>
            </a:r>
          </a:p>
          <a:p>
            <a:pPr lvl="2"/>
            <a:r>
              <a:rPr lang="en-US" dirty="0" smtClean="0"/>
              <a:t>Existing subsection III.1.10.6(a) is unnecessary, as the bidding requirements for DARDs are described more accurately in new Section III.1.10.1A (d) (the DARD Demand Bid section); </a:t>
            </a:r>
          </a:p>
          <a:p>
            <a:pPr lvl="2"/>
            <a:r>
              <a:rPr lang="en-US" dirty="0" smtClean="0"/>
              <a:t>Existing subsections III.1.10.6(b) and (c) are relocated to Section III.1.10.1A (d);</a:t>
            </a:r>
          </a:p>
          <a:p>
            <a:pPr lvl="2"/>
            <a:r>
              <a:rPr lang="en-US" dirty="0" smtClean="0"/>
              <a:t>The final bullet concerning Minimum Run Time is relocated to new Section III.1.10.6;</a:t>
            </a:r>
          </a:p>
          <a:p>
            <a:pPr lvl="2"/>
            <a:r>
              <a:rPr lang="en-US" dirty="0" smtClean="0"/>
              <a:t>The language concerning Max Daily Consumption and Max Number of Daily Starts is unnecessary, as the parameters are described more accurately in the definitions; </a:t>
            </a:r>
          </a:p>
          <a:p>
            <a:pPr lvl="2"/>
            <a:r>
              <a:rPr lang="en-US" dirty="0" smtClean="0"/>
              <a:t>The language addressing the scheduling of a DARD associated with a generator that does not have a Capacity Supply Obligation is unnecessary, as there are no rules unique to such DARDs </a:t>
            </a:r>
          </a:p>
          <a:p>
            <a:endParaRPr lang="en-US" dirty="0" smtClean="0"/>
          </a:p>
          <a:p>
            <a:pPr lvl="1"/>
            <a:endParaRPr lang="en-US" dirty="0" smtClean="0"/>
          </a:p>
          <a:p>
            <a:endParaRPr lang="en-US" dirty="0" smtClean="0"/>
          </a:p>
          <a:p>
            <a:pPr lvl="1"/>
            <a:endParaRPr lang="en-US" dirty="0" smtClean="0"/>
          </a:p>
          <a:p>
            <a:pPr lvl="1"/>
            <a:endParaRPr lang="en-US" dirty="0" smtClean="0"/>
          </a:p>
          <a:p>
            <a:pPr lvl="1"/>
            <a:endParaRPr lang="en-US" dirty="0" smtClean="0"/>
          </a:p>
          <a:p>
            <a:pPr lvl="1"/>
            <a:endParaRPr lang="en-US" dirty="0" smtClean="0"/>
          </a:p>
          <a:p>
            <a:pPr lvl="2"/>
            <a:endParaRPr lang="en-US" dirty="0" smtClean="0"/>
          </a:p>
          <a:p>
            <a:pPr lvl="2"/>
            <a:endParaRPr lang="en-US" dirty="0"/>
          </a:p>
        </p:txBody>
      </p:sp>
    </p:spTree>
    <p:extLst>
      <p:ext uri="{BB962C8B-B14F-4D97-AF65-F5344CB8AC3E}">
        <p14:creationId xmlns:p14="http://schemas.microsoft.com/office/powerpoint/2010/main" val="37900732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Summary of Tariff Changes </a:t>
            </a:r>
            <a:endParaRPr lang="en-US" dirty="0"/>
          </a:p>
        </p:txBody>
      </p:sp>
      <p:sp>
        <p:nvSpPr>
          <p:cNvPr id="4" name="Slide Number Placeholder 3"/>
          <p:cNvSpPr>
            <a:spLocks noGrp="1"/>
          </p:cNvSpPr>
          <p:nvPr>
            <p:ph type="sldNum" sz="quarter" idx="12"/>
          </p:nvPr>
        </p:nvSpPr>
        <p:spPr/>
        <p:txBody>
          <a:bodyPr/>
          <a:lstStyle/>
          <a:p>
            <a:fld id="{10C7F894-2A36-495D-AB7C-1055F7AC0F9D}" type="slidenum">
              <a:rPr lang="en-US" smtClean="0"/>
              <a:pPr/>
              <a:t>42</a:t>
            </a:fld>
            <a:endParaRPr lang="en-US" dirty="0"/>
          </a:p>
        </p:txBody>
      </p:sp>
      <p:sp>
        <p:nvSpPr>
          <p:cNvPr id="6" name="Text Placeholder 5"/>
          <p:cNvSpPr>
            <a:spLocks noGrp="1"/>
          </p:cNvSpPr>
          <p:nvPr>
            <p:ph type="body" sz="quarter" idx="13"/>
          </p:nvPr>
        </p:nvSpPr>
        <p:spPr/>
        <p:txBody>
          <a:bodyPr/>
          <a:lstStyle/>
          <a:p>
            <a:r>
              <a:rPr lang="en-US" dirty="0" smtClean="0"/>
              <a:t>Clean-Up Changes to Sections III.1.10.9 and III.1.11</a:t>
            </a:r>
          </a:p>
          <a:p>
            <a:endParaRPr lang="en-US" dirty="0"/>
          </a:p>
        </p:txBody>
      </p:sp>
      <p:sp>
        <p:nvSpPr>
          <p:cNvPr id="7" name="Content Placeholder 6"/>
          <p:cNvSpPr>
            <a:spLocks noGrp="1"/>
          </p:cNvSpPr>
          <p:nvPr>
            <p:ph sz="quarter" idx="14"/>
          </p:nvPr>
        </p:nvSpPr>
        <p:spPr/>
        <p:txBody>
          <a:bodyPr>
            <a:normAutofit fontScale="92500" lnSpcReduction="20000"/>
          </a:bodyPr>
          <a:lstStyle/>
          <a:p>
            <a:r>
              <a:rPr lang="en-US" dirty="0" smtClean="0"/>
              <a:t>III.1.10.9 Hourly Scheduling </a:t>
            </a:r>
          </a:p>
          <a:p>
            <a:pPr lvl="1"/>
            <a:r>
              <a:rPr lang="en-US" dirty="0" smtClean="0"/>
              <a:t>Corrective terminology changes; eliminates reference in (c)(i) to the Regulation Market because this section concerns the Energy Market</a:t>
            </a:r>
          </a:p>
          <a:p>
            <a:pPr lvl="1"/>
            <a:r>
              <a:rPr lang="en-US" dirty="0" smtClean="0"/>
              <a:t>(g) Adds language to specify that “in any interval in which a Generator Asset is providing Regulation, the upper limit of its energy dispatch range shall be reduced by the amount of Regulation Capacity, and the lower limit of its energy dispatch range shall be increased by the amount of Regulation Capacity,” and “[a]ny such adjustment shall not affect the Real-Time Reserve Designation” </a:t>
            </a:r>
          </a:p>
          <a:p>
            <a:pPr lvl="2"/>
            <a:r>
              <a:rPr lang="en-US" dirty="0" smtClean="0"/>
              <a:t>This language appears in the currently effective Regulation Market Section III.14.3 (b) (ii) in a slightly different form</a:t>
            </a:r>
          </a:p>
          <a:p>
            <a:pPr lvl="1"/>
            <a:r>
              <a:rPr lang="en-US" dirty="0" smtClean="0"/>
              <a:t>Deletes existing subsection (h), which states that DARD Pumps will not be scheduled in Real-Time below their Minimum Consumption Limit because this language is unnecessary</a:t>
            </a:r>
          </a:p>
          <a:p>
            <a:r>
              <a:rPr lang="en-US" dirty="0" smtClean="0"/>
              <a:t>III.1.11.3 Dispatchable Resources </a:t>
            </a:r>
          </a:p>
          <a:p>
            <a:pPr lvl="1"/>
            <a:r>
              <a:rPr lang="en-US" dirty="0" smtClean="0"/>
              <a:t>Changes to clarify  that this section refers to Resources that are dispatchable in the Energy Market  </a:t>
            </a:r>
          </a:p>
          <a:p>
            <a:pPr lvl="2"/>
            <a:endParaRPr lang="en-US" dirty="0" smtClean="0"/>
          </a:p>
          <a:p>
            <a:pPr lvl="1"/>
            <a:endParaRPr lang="en-US" dirty="0" smtClean="0"/>
          </a:p>
          <a:p>
            <a:pPr lvl="1"/>
            <a:endParaRPr lang="en-US" dirty="0" smtClean="0"/>
          </a:p>
          <a:p>
            <a:pPr lvl="1"/>
            <a:endParaRPr lang="en-US" dirty="0" smtClean="0"/>
          </a:p>
          <a:p>
            <a:pPr lvl="1"/>
            <a:endParaRPr lang="en-US" dirty="0" smtClean="0"/>
          </a:p>
          <a:p>
            <a:pPr lvl="2"/>
            <a:endParaRPr lang="en-US" dirty="0" smtClean="0"/>
          </a:p>
          <a:p>
            <a:pPr lvl="2"/>
            <a:endParaRPr lang="en-US" dirty="0"/>
          </a:p>
        </p:txBody>
      </p:sp>
    </p:spTree>
    <p:extLst>
      <p:ext uri="{BB962C8B-B14F-4D97-AF65-F5344CB8AC3E}">
        <p14:creationId xmlns:p14="http://schemas.microsoft.com/office/powerpoint/2010/main" val="19435956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Summary of Tariff Changes</a:t>
            </a:r>
            <a:endParaRPr lang="en-US" dirty="0"/>
          </a:p>
        </p:txBody>
      </p:sp>
      <p:sp>
        <p:nvSpPr>
          <p:cNvPr id="4" name="Slide Number Placeholder 3"/>
          <p:cNvSpPr>
            <a:spLocks noGrp="1"/>
          </p:cNvSpPr>
          <p:nvPr>
            <p:ph type="sldNum" sz="quarter" idx="12"/>
          </p:nvPr>
        </p:nvSpPr>
        <p:spPr/>
        <p:txBody>
          <a:bodyPr/>
          <a:lstStyle/>
          <a:p>
            <a:fld id="{10C7F894-2A36-495D-AB7C-1055F7AC0F9D}" type="slidenum">
              <a:rPr lang="en-US" smtClean="0"/>
              <a:pPr/>
              <a:t>43</a:t>
            </a:fld>
            <a:endParaRPr lang="en-US" dirty="0"/>
          </a:p>
        </p:txBody>
      </p:sp>
      <p:sp>
        <p:nvSpPr>
          <p:cNvPr id="6" name="Text Placeholder 5"/>
          <p:cNvSpPr>
            <a:spLocks noGrp="1"/>
          </p:cNvSpPr>
          <p:nvPr>
            <p:ph type="body" sz="quarter" idx="13"/>
          </p:nvPr>
        </p:nvSpPr>
        <p:spPr/>
        <p:txBody>
          <a:bodyPr/>
          <a:lstStyle/>
          <a:p>
            <a:r>
              <a:rPr lang="en-US" dirty="0" smtClean="0"/>
              <a:t>Clean-Up Changes to Sections III.2, III.3  and III.9   </a:t>
            </a:r>
          </a:p>
          <a:p>
            <a:endParaRPr lang="en-US" dirty="0"/>
          </a:p>
        </p:txBody>
      </p:sp>
      <p:sp>
        <p:nvSpPr>
          <p:cNvPr id="7" name="Content Placeholder 6"/>
          <p:cNvSpPr>
            <a:spLocks noGrp="1"/>
          </p:cNvSpPr>
          <p:nvPr>
            <p:ph sz="quarter" idx="14"/>
          </p:nvPr>
        </p:nvSpPr>
        <p:spPr/>
        <p:txBody>
          <a:bodyPr>
            <a:normAutofit lnSpcReduction="10000"/>
          </a:bodyPr>
          <a:lstStyle/>
          <a:p>
            <a:r>
              <a:rPr lang="en-US" dirty="0" smtClean="0"/>
              <a:t>III.2.2 General </a:t>
            </a:r>
          </a:p>
          <a:p>
            <a:pPr lvl="1"/>
            <a:r>
              <a:rPr lang="en-US" dirty="0" smtClean="0"/>
              <a:t>Replaces “Dispatch Rate,” which is no longer a defined term, with “Offer Data”</a:t>
            </a:r>
          </a:p>
          <a:p>
            <a:r>
              <a:rPr lang="en-US" dirty="0" smtClean="0"/>
              <a:t>III.3.2.2 Metering and Communication </a:t>
            </a:r>
          </a:p>
          <a:p>
            <a:pPr lvl="1"/>
            <a:r>
              <a:rPr lang="en-US" dirty="0" smtClean="0"/>
              <a:t>Clarifies that subsection (a) applies to Asset Related Demands, not just to DARDs </a:t>
            </a:r>
          </a:p>
          <a:p>
            <a:r>
              <a:rPr lang="en-US" dirty="0" smtClean="0"/>
              <a:t>III.9.5.1 Assignment of Forward Reserve MWs to Forward Reserve Resources</a:t>
            </a:r>
          </a:p>
          <a:p>
            <a:pPr lvl="1"/>
            <a:r>
              <a:rPr lang="en-US" dirty="0" smtClean="0"/>
              <a:t>(b) Adds language to make the provision more technology neutral and accurate;  </a:t>
            </a:r>
          </a:p>
          <a:p>
            <a:pPr lvl="2"/>
            <a:r>
              <a:rPr lang="en-US" dirty="0" smtClean="0"/>
              <a:t>Clarifies that a Market Participant with a Forward Reserve Obligation must have an Ownership Share in a Generator Asset or a Dispatchable Asset Related Demand, or be the Lead Market Participant of a Demand Response Resource, in order to assign it Forward Reserve MWs</a:t>
            </a:r>
          </a:p>
          <a:p>
            <a:pPr lvl="1"/>
            <a:endParaRPr lang="en-US" dirty="0" smtClean="0"/>
          </a:p>
          <a:p>
            <a:endParaRPr lang="en-US" dirty="0" smtClean="0"/>
          </a:p>
          <a:p>
            <a:endParaRPr lang="en-US" dirty="0" smtClean="0"/>
          </a:p>
          <a:p>
            <a:endParaRPr lang="en-US" dirty="0" smtClean="0"/>
          </a:p>
          <a:p>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2"/>
            <a:endParaRPr lang="en-US" dirty="0" smtClean="0"/>
          </a:p>
          <a:p>
            <a:pPr lvl="2"/>
            <a:endParaRPr lang="en-US" dirty="0"/>
          </a:p>
        </p:txBody>
      </p:sp>
    </p:spTree>
    <p:extLst>
      <p:ext uri="{BB962C8B-B14F-4D97-AF65-F5344CB8AC3E}">
        <p14:creationId xmlns:p14="http://schemas.microsoft.com/office/powerpoint/2010/main" val="31073287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Summary of Tariff Changes </a:t>
            </a:r>
            <a:endParaRPr lang="en-US" dirty="0"/>
          </a:p>
        </p:txBody>
      </p:sp>
      <p:sp>
        <p:nvSpPr>
          <p:cNvPr id="4" name="Slide Number Placeholder 3"/>
          <p:cNvSpPr>
            <a:spLocks noGrp="1"/>
          </p:cNvSpPr>
          <p:nvPr>
            <p:ph type="sldNum" sz="quarter" idx="12"/>
          </p:nvPr>
        </p:nvSpPr>
        <p:spPr/>
        <p:txBody>
          <a:bodyPr/>
          <a:lstStyle/>
          <a:p>
            <a:fld id="{10C7F894-2A36-495D-AB7C-1055F7AC0F9D}" type="slidenum">
              <a:rPr lang="en-US" smtClean="0"/>
              <a:pPr/>
              <a:t>44</a:t>
            </a:fld>
            <a:endParaRPr lang="en-US" dirty="0"/>
          </a:p>
        </p:txBody>
      </p:sp>
      <p:sp>
        <p:nvSpPr>
          <p:cNvPr id="6" name="Text Placeholder 5"/>
          <p:cNvSpPr>
            <a:spLocks noGrp="1"/>
          </p:cNvSpPr>
          <p:nvPr>
            <p:ph type="body" sz="quarter" idx="13"/>
          </p:nvPr>
        </p:nvSpPr>
        <p:spPr/>
        <p:txBody>
          <a:bodyPr/>
          <a:lstStyle/>
          <a:p>
            <a:r>
              <a:rPr lang="en-US" dirty="0" smtClean="0"/>
              <a:t>Clean-Up Changes to Section III.9 Forward Reserve Market</a:t>
            </a:r>
          </a:p>
          <a:p>
            <a:endParaRPr lang="en-US" dirty="0"/>
          </a:p>
        </p:txBody>
      </p:sp>
      <p:sp>
        <p:nvSpPr>
          <p:cNvPr id="7" name="Content Placeholder 6"/>
          <p:cNvSpPr>
            <a:spLocks noGrp="1"/>
          </p:cNvSpPr>
          <p:nvPr>
            <p:ph sz="quarter" idx="14"/>
          </p:nvPr>
        </p:nvSpPr>
        <p:spPr/>
        <p:txBody>
          <a:bodyPr>
            <a:normAutofit/>
          </a:bodyPr>
          <a:lstStyle/>
          <a:p>
            <a:r>
              <a:rPr lang="en-US" dirty="0" smtClean="0"/>
              <a:t>III.9.5.2 Forward Reserve Eligibility Requirements</a:t>
            </a:r>
          </a:p>
          <a:p>
            <a:pPr lvl="1"/>
            <a:r>
              <a:rPr lang="en-US" dirty="0" smtClean="0"/>
              <a:t>(iv) Removes requirement </a:t>
            </a:r>
            <a:r>
              <a:rPr lang="en-US" dirty="0"/>
              <a:t>that an Asset Related Demand must have a CLAIM10 or CLAIM30 to provide Forward Reserve because Asset Related Demands are always treated as providing reserves from an on-line state</a:t>
            </a:r>
          </a:p>
          <a:p>
            <a:pPr lvl="1"/>
            <a:r>
              <a:rPr lang="en-US" dirty="0"/>
              <a:t>(vi) and (viii) Additional wording changes (e.g., to eliminate the term “Electronic Dispatch Capability,” because the defined term is </a:t>
            </a:r>
            <a:r>
              <a:rPr lang="en-US" dirty="0" smtClean="0"/>
              <a:t>eliminated)  </a:t>
            </a:r>
            <a:endParaRPr lang="en-US" dirty="0"/>
          </a:p>
          <a:p>
            <a:pPr lvl="1"/>
            <a:r>
              <a:rPr lang="en-US" dirty="0" smtClean="0">
                <a:solidFill>
                  <a:srgbClr val="1E6A9A"/>
                </a:solidFill>
              </a:rPr>
              <a:t>(v)-(vii) Renumbers subsections to account for subsection that was </a:t>
            </a:r>
            <a:r>
              <a:rPr lang="en-US" dirty="0" smtClean="0">
                <a:solidFill>
                  <a:srgbClr val="FF0000"/>
                </a:solidFill>
              </a:rPr>
              <a:t> </a:t>
            </a:r>
            <a:r>
              <a:rPr lang="en-US" dirty="0" smtClean="0">
                <a:solidFill>
                  <a:srgbClr val="1E6A9A"/>
                </a:solidFill>
              </a:rPr>
              <a:t>removed </a:t>
            </a:r>
          </a:p>
          <a:p>
            <a:r>
              <a:rPr lang="en-US" dirty="0" smtClean="0"/>
              <a:t>III.9.6.4 Forward Reserve Qualifying MWs</a:t>
            </a:r>
          </a:p>
          <a:p>
            <a:pPr lvl="1"/>
            <a:r>
              <a:rPr lang="en-US" dirty="0" smtClean="0"/>
              <a:t>Eliminates unnecessary words </a:t>
            </a:r>
          </a:p>
          <a:p>
            <a:pPr lvl="1"/>
            <a:r>
              <a:rPr lang="en-US" dirty="0" smtClean="0"/>
              <a:t>Clarifies that the off-line qualifying MWs of a DARD are zero</a:t>
            </a:r>
          </a:p>
          <a:p>
            <a:pPr lvl="1"/>
            <a:endParaRPr lang="en-US" dirty="0" smtClean="0"/>
          </a:p>
          <a:p>
            <a:pPr lvl="2"/>
            <a:endParaRPr lang="en-US" dirty="0" smtClean="0"/>
          </a:p>
          <a:p>
            <a:pPr lvl="2"/>
            <a:endParaRPr lang="en-US" dirty="0"/>
          </a:p>
        </p:txBody>
      </p:sp>
    </p:spTree>
    <p:extLst>
      <p:ext uri="{BB962C8B-B14F-4D97-AF65-F5344CB8AC3E}">
        <p14:creationId xmlns:p14="http://schemas.microsoft.com/office/powerpoint/2010/main" val="23180251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Summary of Tariff Changes </a:t>
            </a:r>
            <a:endParaRPr lang="en-US" dirty="0"/>
          </a:p>
        </p:txBody>
      </p:sp>
      <p:sp>
        <p:nvSpPr>
          <p:cNvPr id="4" name="Slide Number Placeholder 3"/>
          <p:cNvSpPr>
            <a:spLocks noGrp="1"/>
          </p:cNvSpPr>
          <p:nvPr>
            <p:ph type="sldNum" sz="quarter" idx="12"/>
          </p:nvPr>
        </p:nvSpPr>
        <p:spPr/>
        <p:txBody>
          <a:bodyPr/>
          <a:lstStyle/>
          <a:p>
            <a:fld id="{10C7F894-2A36-495D-AB7C-1055F7AC0F9D}" type="slidenum">
              <a:rPr lang="en-US" smtClean="0"/>
              <a:pPr/>
              <a:t>45</a:t>
            </a:fld>
            <a:endParaRPr lang="en-US" dirty="0"/>
          </a:p>
        </p:txBody>
      </p:sp>
      <p:sp>
        <p:nvSpPr>
          <p:cNvPr id="6" name="Text Placeholder 5"/>
          <p:cNvSpPr>
            <a:spLocks noGrp="1"/>
          </p:cNvSpPr>
          <p:nvPr>
            <p:ph type="body" sz="quarter" idx="13"/>
          </p:nvPr>
        </p:nvSpPr>
        <p:spPr/>
        <p:txBody>
          <a:bodyPr/>
          <a:lstStyle/>
          <a:p>
            <a:r>
              <a:rPr lang="en-US" dirty="0" smtClean="0"/>
              <a:t>Clean-Up Changes to Sections III.9 , III.10 and III.13</a:t>
            </a:r>
          </a:p>
          <a:p>
            <a:endParaRPr lang="en-US" dirty="0"/>
          </a:p>
        </p:txBody>
      </p:sp>
      <p:sp>
        <p:nvSpPr>
          <p:cNvPr id="7" name="Content Placeholder 6"/>
          <p:cNvSpPr>
            <a:spLocks noGrp="1"/>
          </p:cNvSpPr>
          <p:nvPr>
            <p:ph sz="quarter" idx="14"/>
          </p:nvPr>
        </p:nvSpPr>
        <p:spPr/>
        <p:txBody>
          <a:bodyPr>
            <a:normAutofit/>
          </a:bodyPr>
          <a:lstStyle/>
          <a:p>
            <a:r>
              <a:rPr lang="en-US" dirty="0" smtClean="0"/>
              <a:t>III.9.6.5 Delivery Accounting </a:t>
            </a:r>
          </a:p>
          <a:p>
            <a:pPr lvl="1"/>
            <a:r>
              <a:rPr lang="en-US" dirty="0" smtClean="0"/>
              <a:t>Clarifies the rules for on-line DARDs </a:t>
            </a:r>
          </a:p>
          <a:p>
            <a:pPr lvl="2"/>
            <a:r>
              <a:rPr lang="en-US" dirty="0" smtClean="0"/>
              <a:t> Strikes reference to CLAIM 10 and CLAIM 30 since DARDs have neither </a:t>
            </a:r>
          </a:p>
          <a:p>
            <a:r>
              <a:rPr lang="en-US" dirty="0" smtClean="0"/>
              <a:t>III.10.3 Real-Time Reserve Charges</a:t>
            </a:r>
          </a:p>
          <a:p>
            <a:pPr lvl="1"/>
            <a:r>
              <a:rPr lang="en-US" dirty="0" smtClean="0"/>
              <a:t>Uses recently created defined term, “Reserve Quantity For  Settlement,” to clarify that Reserve Charge Allocation MWs will be based on Real Time Load Obligation adjusted for the </a:t>
            </a:r>
            <a:r>
              <a:rPr lang="en-US" i="1" dirty="0" smtClean="0"/>
              <a:t>Reserve Quantity For Settlement MWs</a:t>
            </a:r>
          </a:p>
          <a:p>
            <a:r>
              <a:rPr lang="en-US" dirty="0" smtClean="0"/>
              <a:t>III.13.7.5.1 Capacity Requirement and Load Obligation </a:t>
            </a:r>
          </a:p>
          <a:p>
            <a:pPr lvl="1"/>
            <a:r>
              <a:rPr lang="en-US" dirty="0" smtClean="0"/>
              <a:t>Eliminates Asset Related Demand because it is redundant (ARD is a discrete Load Asset) </a:t>
            </a:r>
          </a:p>
          <a:p>
            <a:pPr marL="0" indent="0">
              <a:buNone/>
            </a:pPr>
            <a:endParaRPr lang="en-US" sz="2000"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2"/>
            <a:endParaRPr lang="en-US" dirty="0" smtClean="0"/>
          </a:p>
          <a:p>
            <a:pPr lvl="2"/>
            <a:endParaRPr lang="en-US" dirty="0"/>
          </a:p>
        </p:txBody>
      </p:sp>
    </p:spTree>
    <p:extLst>
      <p:ext uri="{BB962C8B-B14F-4D97-AF65-F5344CB8AC3E}">
        <p14:creationId xmlns:p14="http://schemas.microsoft.com/office/powerpoint/2010/main" val="21786146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Sections III.14 REGULATION Market </a:t>
            </a:r>
            <a:endParaRPr lang="en-US" dirty="0"/>
          </a:p>
        </p:txBody>
      </p:sp>
      <p:sp>
        <p:nvSpPr>
          <p:cNvPr id="10" name="Text Placeholder 9"/>
          <p:cNvSpPr>
            <a:spLocks noGrp="1"/>
          </p:cNvSpPr>
          <p:nvPr>
            <p:ph type="body" idx="1"/>
          </p:nvPr>
        </p:nvSpPr>
        <p:spPr/>
        <p:txBody>
          <a:bodyPr/>
          <a:lstStyle/>
          <a:p>
            <a:r>
              <a:rPr lang="en-US" dirty="0" smtClean="0"/>
              <a:t>Storag</a:t>
            </a:r>
            <a:r>
              <a:rPr lang="en-US" dirty="0"/>
              <a:t>e-R</a:t>
            </a:r>
            <a:r>
              <a:rPr lang="en-US" dirty="0" smtClean="0"/>
              <a:t>elated Tariff Changes</a:t>
            </a:r>
            <a:endParaRPr lang="en-US" dirty="0"/>
          </a:p>
        </p:txBody>
      </p:sp>
      <p:sp>
        <p:nvSpPr>
          <p:cNvPr id="4" name="Slide Number Placeholder 3"/>
          <p:cNvSpPr>
            <a:spLocks noGrp="1"/>
          </p:cNvSpPr>
          <p:nvPr>
            <p:ph type="sldNum" sz="quarter" idx="4"/>
          </p:nvPr>
        </p:nvSpPr>
        <p:spPr/>
        <p:txBody>
          <a:bodyPr/>
          <a:lstStyle/>
          <a:p>
            <a:fld id="{10C7F894-2A36-495D-AB7C-1055F7AC0F9D}" type="slidenum">
              <a:rPr lang="en-US" smtClean="0"/>
              <a:pPr/>
              <a:t>46</a:t>
            </a:fld>
            <a:endParaRPr lang="en-US" dirty="0"/>
          </a:p>
        </p:txBody>
      </p:sp>
    </p:spTree>
    <p:extLst>
      <p:ext uri="{BB962C8B-B14F-4D97-AF65-F5344CB8AC3E}">
        <p14:creationId xmlns:p14="http://schemas.microsoft.com/office/powerpoint/2010/main" val="9010881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Tariff Changes </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pPr/>
              <a:t>47</a:t>
            </a:fld>
            <a:endParaRPr lang="en-US" dirty="0"/>
          </a:p>
        </p:txBody>
      </p:sp>
      <p:sp>
        <p:nvSpPr>
          <p:cNvPr id="4" name="Text Placeholder 3"/>
          <p:cNvSpPr>
            <a:spLocks noGrp="1"/>
          </p:cNvSpPr>
          <p:nvPr>
            <p:ph type="body" sz="quarter" idx="13"/>
          </p:nvPr>
        </p:nvSpPr>
        <p:spPr/>
        <p:txBody>
          <a:bodyPr/>
          <a:lstStyle/>
          <a:p>
            <a:r>
              <a:rPr lang="en-US" dirty="0" smtClean="0"/>
              <a:t>Storage-Related Changes to Section III.14 Regulation Market </a:t>
            </a:r>
          </a:p>
          <a:p>
            <a:endParaRPr lang="en-US" dirty="0"/>
          </a:p>
        </p:txBody>
      </p:sp>
      <p:sp>
        <p:nvSpPr>
          <p:cNvPr id="5" name="Content Placeholder 4"/>
          <p:cNvSpPr>
            <a:spLocks noGrp="1"/>
          </p:cNvSpPr>
          <p:nvPr>
            <p:ph sz="quarter" idx="14"/>
          </p:nvPr>
        </p:nvSpPr>
        <p:spPr/>
        <p:txBody>
          <a:bodyPr>
            <a:normAutofit fontScale="92500" lnSpcReduction="10000"/>
          </a:bodyPr>
          <a:lstStyle/>
          <a:p>
            <a:r>
              <a:rPr lang="en-US" dirty="0" smtClean="0"/>
              <a:t> III.14.2 Regulation Market Eligibility</a:t>
            </a:r>
          </a:p>
          <a:p>
            <a:pPr lvl="1"/>
            <a:r>
              <a:rPr lang="en-US" dirty="0" smtClean="0"/>
              <a:t>(a) Physical Parameters </a:t>
            </a:r>
          </a:p>
          <a:p>
            <a:pPr lvl="2"/>
            <a:r>
              <a:rPr lang="en-US" dirty="0" smtClean="0"/>
              <a:t>Adds exception for Continuous Storage Generator Assets to the existing requirement that Generator Assets must have at least 5 MW of regulation capacity  </a:t>
            </a:r>
          </a:p>
          <a:p>
            <a:pPr lvl="2"/>
            <a:r>
              <a:rPr lang="en-US" dirty="0" smtClean="0"/>
              <a:t>Adds language to clarify that resources that don’t provide regulation as a Generator Asset (such as Continuous Storage  Facilities) have a minimum regulation capacity requirement of 1 MW</a:t>
            </a:r>
          </a:p>
          <a:p>
            <a:pPr lvl="1"/>
            <a:r>
              <a:rPr lang="en-US" dirty="0" smtClean="0"/>
              <a:t>(b) Registration and Technical Requirements </a:t>
            </a:r>
          </a:p>
          <a:p>
            <a:pPr lvl="2"/>
            <a:r>
              <a:rPr lang="en-US" dirty="0" smtClean="0"/>
              <a:t> (iii) Adds provision: “shall not be registered as both an ATRR and a dispatchable Generator Asset unless [facility] is also registered as a DARD; and shall not be registered as both an ATRR and a DARD unless [facility] is also registered as a dispatchable Generator Asset” </a:t>
            </a:r>
          </a:p>
          <a:p>
            <a:pPr lvl="2"/>
            <a:r>
              <a:rPr lang="en-US" dirty="0" smtClean="0"/>
              <a:t>(iv) Adds provision: “may provide Regulation only as an ATRR, and not as another Resource type, if registered as an ATRR”	</a:t>
            </a:r>
          </a:p>
          <a:p>
            <a:pPr lvl="2"/>
            <a:r>
              <a:rPr lang="en-US" dirty="0" smtClean="0"/>
              <a:t>(viii) Provides that any Resource without an operational history of providing Regulation and with less than one hour sustainability must participate in the Regulation Market test environment</a:t>
            </a:r>
            <a:endParaRPr lang="en-US" dirty="0"/>
          </a:p>
        </p:txBody>
      </p:sp>
    </p:spTree>
    <p:extLst>
      <p:ext uri="{BB962C8B-B14F-4D97-AF65-F5344CB8AC3E}">
        <p14:creationId xmlns:p14="http://schemas.microsoft.com/office/powerpoint/2010/main" val="11671226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Tariff Changes </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pPr/>
              <a:t>48</a:t>
            </a:fld>
            <a:endParaRPr lang="en-US" dirty="0"/>
          </a:p>
        </p:txBody>
      </p:sp>
      <p:sp>
        <p:nvSpPr>
          <p:cNvPr id="4" name="Text Placeholder 3"/>
          <p:cNvSpPr>
            <a:spLocks noGrp="1"/>
          </p:cNvSpPr>
          <p:nvPr>
            <p:ph type="body" sz="quarter" idx="13"/>
          </p:nvPr>
        </p:nvSpPr>
        <p:spPr/>
        <p:txBody>
          <a:bodyPr/>
          <a:lstStyle/>
          <a:p>
            <a:r>
              <a:rPr lang="en-US" dirty="0" smtClean="0"/>
              <a:t> Storage-Related Changes to Section 14 Regulation Market </a:t>
            </a:r>
          </a:p>
          <a:p>
            <a:endParaRPr lang="en-US" dirty="0"/>
          </a:p>
        </p:txBody>
      </p:sp>
      <p:sp>
        <p:nvSpPr>
          <p:cNvPr id="5" name="Content Placeholder 4"/>
          <p:cNvSpPr>
            <a:spLocks noGrp="1"/>
          </p:cNvSpPr>
          <p:nvPr>
            <p:ph sz="quarter" idx="14"/>
          </p:nvPr>
        </p:nvSpPr>
        <p:spPr/>
        <p:txBody>
          <a:bodyPr/>
          <a:lstStyle/>
          <a:p>
            <a:r>
              <a:rPr lang="en-US" dirty="0" smtClean="0"/>
              <a:t> III.14.2 Regulation Market Eligibility</a:t>
            </a:r>
          </a:p>
          <a:p>
            <a:pPr lvl="1"/>
            <a:r>
              <a:rPr lang="en-US" dirty="0" smtClean="0"/>
              <a:t>c) Aggregation </a:t>
            </a:r>
          </a:p>
          <a:p>
            <a:pPr lvl="2"/>
            <a:r>
              <a:rPr lang="en-US" dirty="0" smtClean="0"/>
              <a:t>Clarifies that an ATRR that is part of a Continuous Storage Facility may not be composed of a geographically dispersed aggregation of facilities</a:t>
            </a:r>
          </a:p>
          <a:p>
            <a:r>
              <a:rPr lang="en-US" dirty="0" smtClean="0"/>
              <a:t>III.14.3 Regulation Market Offers</a:t>
            </a:r>
          </a:p>
          <a:p>
            <a:pPr lvl="1"/>
            <a:r>
              <a:rPr lang="en-US" dirty="0" smtClean="0"/>
              <a:t>(a) (ii) Regulation High Limit</a:t>
            </a:r>
          </a:p>
          <a:p>
            <a:pPr lvl="2"/>
            <a:r>
              <a:rPr lang="en-US" dirty="0" smtClean="0"/>
              <a:t>Adds: “For a Continuous Storage ATRR, the Regulation High Limit must be positive and equal to the Regulation Low Limit multiplied by negative one, with an allowance for round trip efficiency loss”</a:t>
            </a:r>
          </a:p>
          <a:p>
            <a:pPr lvl="1"/>
            <a:r>
              <a:rPr lang="en-US" dirty="0" smtClean="0"/>
              <a:t>(a) (iii) Regulation Low Limit</a:t>
            </a:r>
          </a:p>
          <a:p>
            <a:pPr lvl="2"/>
            <a:r>
              <a:rPr lang="en-US" dirty="0" smtClean="0"/>
              <a:t>Adds: “For a Continuous Storage ATRR, the Regulation Low Limit must be negative and equal to the Regulation High Limit multiplied by negative one, with an allowance for round trip efficiency loss”	</a:t>
            </a:r>
          </a:p>
          <a:p>
            <a:pPr lvl="2"/>
            <a:endParaRPr lang="en-US" dirty="0" smtClean="0"/>
          </a:p>
          <a:p>
            <a:pPr lvl="1"/>
            <a:endParaRPr lang="en-US" dirty="0" smtClean="0"/>
          </a:p>
          <a:p>
            <a:pPr lvl="1"/>
            <a:endParaRPr lang="en-US" dirty="0" smtClean="0"/>
          </a:p>
          <a:p>
            <a:pPr lvl="2"/>
            <a:endParaRPr lang="en-US" dirty="0"/>
          </a:p>
        </p:txBody>
      </p:sp>
    </p:spTree>
    <p:extLst>
      <p:ext uri="{BB962C8B-B14F-4D97-AF65-F5344CB8AC3E}">
        <p14:creationId xmlns:p14="http://schemas.microsoft.com/office/powerpoint/2010/main" val="39503803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Tariff Changes </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pPr/>
              <a:t>49</a:t>
            </a:fld>
            <a:endParaRPr lang="en-US" dirty="0"/>
          </a:p>
        </p:txBody>
      </p:sp>
      <p:sp>
        <p:nvSpPr>
          <p:cNvPr id="4" name="Text Placeholder 3"/>
          <p:cNvSpPr>
            <a:spLocks noGrp="1"/>
          </p:cNvSpPr>
          <p:nvPr>
            <p:ph type="body" sz="quarter" idx="13"/>
          </p:nvPr>
        </p:nvSpPr>
        <p:spPr/>
        <p:txBody>
          <a:bodyPr/>
          <a:lstStyle/>
          <a:p>
            <a:r>
              <a:rPr lang="en-US" dirty="0" smtClean="0"/>
              <a:t> Storage</a:t>
            </a:r>
            <a:r>
              <a:rPr lang="en-US" dirty="0"/>
              <a:t>-Rela</a:t>
            </a:r>
            <a:r>
              <a:rPr lang="en-US" dirty="0" smtClean="0"/>
              <a:t>ted Changes to Section 14 Regulation Market </a:t>
            </a:r>
          </a:p>
          <a:p>
            <a:endParaRPr lang="en-US" dirty="0"/>
          </a:p>
        </p:txBody>
      </p:sp>
      <p:sp>
        <p:nvSpPr>
          <p:cNvPr id="5" name="Content Placeholder 4"/>
          <p:cNvSpPr>
            <a:spLocks noGrp="1"/>
          </p:cNvSpPr>
          <p:nvPr>
            <p:ph sz="quarter" idx="14"/>
          </p:nvPr>
        </p:nvSpPr>
        <p:spPr/>
        <p:txBody>
          <a:bodyPr>
            <a:normAutofit/>
          </a:bodyPr>
          <a:lstStyle/>
          <a:p>
            <a:r>
              <a:rPr lang="en-US" dirty="0"/>
              <a:t>III.14.6 Regulation Market Dispatch </a:t>
            </a:r>
          </a:p>
          <a:p>
            <a:pPr lvl="1"/>
            <a:r>
              <a:rPr lang="en-US" dirty="0"/>
              <a:t>(b) Adds that Continuous Storage ATRRs may be dispatched using an energy-neutral AGC SetPoint</a:t>
            </a:r>
          </a:p>
          <a:p>
            <a:pPr lvl="1"/>
            <a:r>
              <a:rPr lang="en-US" dirty="0"/>
              <a:t>(e) Adds: “When either a Generator Asset or a Continuous Storage ATRR is providing regulation, the related energy dispatch ranges </a:t>
            </a:r>
            <a:r>
              <a:rPr lang="en-US" dirty="0" smtClean="0"/>
              <a:t>shall </a:t>
            </a:r>
            <a:r>
              <a:rPr lang="en-US" dirty="0"/>
              <a:t>be reduced as described in Section III.1.10.9(g) and (h)” </a:t>
            </a:r>
          </a:p>
          <a:p>
            <a:r>
              <a:rPr lang="en-US" dirty="0" smtClean="0"/>
              <a:t>III.14.7 Performance Monitoring</a:t>
            </a:r>
          </a:p>
          <a:p>
            <a:pPr lvl="1"/>
            <a:r>
              <a:rPr lang="en-US" dirty="0" smtClean="0"/>
              <a:t>Clarifies that a </a:t>
            </a:r>
            <a:r>
              <a:rPr lang="en-US" dirty="0"/>
              <a:t>Continuous Storage ATRR will be considered ‘non-performing‘ in an interval if, after a grace period, it is not responding to the net AGC SetPoint and Desired Dispatch Point</a:t>
            </a:r>
          </a:p>
          <a:p>
            <a:pPr marL="457200" lvl="1" indent="0">
              <a:buNone/>
            </a:pPr>
            <a:endParaRPr lang="en-US" dirty="0" smtClean="0"/>
          </a:p>
          <a:p>
            <a:pPr lvl="3"/>
            <a:endParaRPr lang="en-US" dirty="0" smtClean="0"/>
          </a:p>
          <a:p>
            <a:endParaRPr lang="en-US" dirty="0" smtClean="0"/>
          </a:p>
          <a:p>
            <a:pPr lvl="1"/>
            <a:endParaRPr lang="en-US" dirty="0" smtClean="0"/>
          </a:p>
          <a:p>
            <a:pPr lvl="2"/>
            <a:endParaRPr lang="en-US" dirty="0" smtClean="0"/>
          </a:p>
          <a:p>
            <a:pPr lvl="2"/>
            <a:endParaRPr lang="en-US" dirty="0" smtClean="0"/>
          </a:p>
          <a:p>
            <a:pPr lvl="1"/>
            <a:endParaRPr lang="en-US" dirty="0" smtClean="0"/>
          </a:p>
          <a:p>
            <a:pPr lvl="2"/>
            <a:endParaRPr lang="en-US" dirty="0"/>
          </a:p>
        </p:txBody>
      </p:sp>
    </p:spTree>
    <p:extLst>
      <p:ext uri="{BB962C8B-B14F-4D97-AF65-F5344CB8AC3E}">
        <p14:creationId xmlns:p14="http://schemas.microsoft.com/office/powerpoint/2010/main" val="3388415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Enhance Storage Participation Rules</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pPr/>
              <a:t>5</a:t>
            </a:fld>
            <a:endParaRPr lang="en-US" dirty="0"/>
          </a:p>
        </p:txBody>
      </p:sp>
      <p:sp>
        <p:nvSpPr>
          <p:cNvPr id="4" name="Text Placeholder 3"/>
          <p:cNvSpPr>
            <a:spLocks noGrp="1"/>
          </p:cNvSpPr>
          <p:nvPr>
            <p:ph type="body" sz="quarter" idx="13"/>
          </p:nvPr>
        </p:nvSpPr>
        <p:spPr/>
        <p:txBody>
          <a:bodyPr/>
          <a:lstStyle/>
          <a:p>
            <a:r>
              <a:rPr lang="en-US" dirty="0" smtClean="0"/>
              <a:t>Summary of Key Features </a:t>
            </a:r>
            <a:endParaRPr lang="en-US" dirty="0"/>
          </a:p>
        </p:txBody>
      </p:sp>
      <p:sp>
        <p:nvSpPr>
          <p:cNvPr id="5" name="Content Placeholder 4"/>
          <p:cNvSpPr>
            <a:spLocks noGrp="1"/>
          </p:cNvSpPr>
          <p:nvPr>
            <p:ph sz="quarter" idx="14"/>
          </p:nvPr>
        </p:nvSpPr>
        <p:spPr/>
        <p:txBody>
          <a:bodyPr>
            <a:normAutofit fontScale="92500"/>
          </a:bodyPr>
          <a:lstStyle/>
          <a:p>
            <a:r>
              <a:rPr lang="en-US" dirty="0" smtClean="0"/>
              <a:t>Continuous Storage Facilities can offer their full (+/-) capability into Regulation Market as an ATRR and manage their state of charge  while selling Regulation Service</a:t>
            </a:r>
          </a:p>
          <a:p>
            <a:r>
              <a:rPr lang="en-US" dirty="0" smtClean="0"/>
              <a:t>Can bid remaining part of its capability into the Real-Time Energy Market as DARD or Generator Asset to be economically dispatched to receive or inject energy (or can self-dispatch)</a:t>
            </a:r>
          </a:p>
          <a:p>
            <a:r>
              <a:rPr lang="en-US" dirty="0" smtClean="0"/>
              <a:t>Can provide spinning reserves as DARD and/or Generator Asset consistent their physical capability even when facility is regulating as an ATRR</a:t>
            </a:r>
          </a:p>
          <a:p>
            <a:r>
              <a:rPr lang="en-US" dirty="0" smtClean="0"/>
              <a:t>Will receive a single “dispatch control signal” that combines its AGC SetPoint with its Generator Asset or DARD Energy Market DDP </a:t>
            </a:r>
            <a:endParaRPr lang="en-US" dirty="0"/>
          </a:p>
        </p:txBody>
      </p:sp>
      <p:pic>
        <p:nvPicPr>
          <p:cNvPr id="6" name="Picture 2" descr="http://moss/my/personal/tmeek/Shared%20Pictures/Battery-Illustra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3399" y="76200"/>
            <a:ext cx="928201" cy="928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394535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Tariff Changes </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pPr/>
              <a:t>50</a:t>
            </a:fld>
            <a:endParaRPr lang="en-US" dirty="0"/>
          </a:p>
        </p:txBody>
      </p:sp>
      <p:sp>
        <p:nvSpPr>
          <p:cNvPr id="4" name="Text Placeholder 3"/>
          <p:cNvSpPr>
            <a:spLocks noGrp="1"/>
          </p:cNvSpPr>
          <p:nvPr>
            <p:ph type="body" sz="quarter" idx="13"/>
          </p:nvPr>
        </p:nvSpPr>
        <p:spPr/>
        <p:txBody>
          <a:bodyPr/>
          <a:lstStyle/>
          <a:p>
            <a:r>
              <a:rPr lang="en-US" dirty="0" smtClean="0"/>
              <a:t> Storage</a:t>
            </a:r>
            <a:r>
              <a:rPr lang="en-US" dirty="0"/>
              <a:t>-Rela</a:t>
            </a:r>
            <a:r>
              <a:rPr lang="en-US" dirty="0" smtClean="0"/>
              <a:t>ted Changes to Section 14 Regulation Market </a:t>
            </a:r>
          </a:p>
          <a:p>
            <a:endParaRPr lang="en-US" dirty="0"/>
          </a:p>
        </p:txBody>
      </p:sp>
      <p:sp>
        <p:nvSpPr>
          <p:cNvPr id="5" name="Content Placeholder 4"/>
          <p:cNvSpPr>
            <a:spLocks noGrp="1"/>
          </p:cNvSpPr>
          <p:nvPr>
            <p:ph sz="quarter" idx="14"/>
          </p:nvPr>
        </p:nvSpPr>
        <p:spPr/>
        <p:txBody>
          <a:bodyPr>
            <a:normAutofit/>
          </a:bodyPr>
          <a:lstStyle/>
          <a:p>
            <a:r>
              <a:rPr lang="en-US" dirty="0" smtClean="0"/>
              <a:t>III.14.8 Regulation Market Settlement and Compensation </a:t>
            </a:r>
          </a:p>
          <a:p>
            <a:pPr lvl="1"/>
            <a:r>
              <a:rPr lang="en-US" dirty="0" smtClean="0"/>
              <a:t>(d) Regulation Charges </a:t>
            </a:r>
          </a:p>
          <a:p>
            <a:pPr lvl="2"/>
            <a:r>
              <a:rPr lang="en-US" dirty="0"/>
              <a:t>Adds that </a:t>
            </a:r>
            <a:r>
              <a:rPr lang="en-US" dirty="0" smtClean="0"/>
              <a:t>for </a:t>
            </a:r>
            <a:r>
              <a:rPr lang="en-US" dirty="0"/>
              <a:t>the purpose of allocating regulation charges, “the Real-Time Load Obligation of a DARD associated with an ATRR that has provided Regulation during the hour shall be limited to the quantity of energy consumed by the DARD during the hour not associated with Regulation.” </a:t>
            </a:r>
          </a:p>
          <a:p>
            <a:pPr lvl="3"/>
            <a:r>
              <a:rPr lang="en-US" sz="1800" dirty="0"/>
              <a:t>This just extends the current treatment for DARDs that provide regulation; the Real-Time Load Obligation of a DARD providing regulation shall be limited to the Minimum Consumption Limit of the Resource</a:t>
            </a:r>
          </a:p>
          <a:p>
            <a:pPr lvl="2"/>
            <a:r>
              <a:rPr lang="en-US" dirty="0"/>
              <a:t>Content of Section III.1.14.8 (e) replaced by language in III.1.10.6 </a:t>
            </a:r>
          </a:p>
          <a:p>
            <a:pPr lvl="1"/>
            <a:endParaRPr lang="en-US" dirty="0" smtClean="0"/>
          </a:p>
          <a:p>
            <a:pPr lvl="3"/>
            <a:endParaRPr lang="en-US" dirty="0" smtClean="0"/>
          </a:p>
          <a:p>
            <a:endParaRPr lang="en-US" dirty="0" smtClean="0"/>
          </a:p>
          <a:p>
            <a:pPr lvl="1"/>
            <a:endParaRPr lang="en-US" dirty="0" smtClean="0"/>
          </a:p>
          <a:p>
            <a:pPr lvl="2"/>
            <a:endParaRPr lang="en-US" dirty="0" smtClean="0"/>
          </a:p>
          <a:p>
            <a:pPr lvl="2"/>
            <a:endParaRPr lang="en-US" dirty="0" smtClean="0"/>
          </a:p>
          <a:p>
            <a:pPr lvl="1"/>
            <a:endParaRPr lang="en-US" dirty="0" smtClean="0"/>
          </a:p>
          <a:p>
            <a:pPr lvl="2"/>
            <a:endParaRPr lang="en-US" dirty="0"/>
          </a:p>
        </p:txBody>
      </p:sp>
    </p:spTree>
    <p:extLst>
      <p:ext uri="{BB962C8B-B14F-4D97-AF65-F5344CB8AC3E}">
        <p14:creationId xmlns:p14="http://schemas.microsoft.com/office/powerpoint/2010/main" val="13630323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III.14 REGULATION Market  </a:t>
            </a:r>
            <a:endParaRPr lang="en-US" dirty="0"/>
          </a:p>
        </p:txBody>
      </p:sp>
      <p:sp>
        <p:nvSpPr>
          <p:cNvPr id="3" name="Text Placeholder 2"/>
          <p:cNvSpPr>
            <a:spLocks noGrp="1"/>
          </p:cNvSpPr>
          <p:nvPr>
            <p:ph type="body" idx="1"/>
          </p:nvPr>
        </p:nvSpPr>
        <p:spPr/>
        <p:txBody>
          <a:bodyPr/>
          <a:lstStyle/>
          <a:p>
            <a:r>
              <a:rPr lang="en-US" dirty="0" smtClean="0"/>
              <a:t>Clean-Up Changes </a:t>
            </a:r>
            <a:endParaRPr lang="en-US" dirty="0"/>
          </a:p>
        </p:txBody>
      </p:sp>
      <p:sp>
        <p:nvSpPr>
          <p:cNvPr id="4" name="Slide Number Placeholder 3"/>
          <p:cNvSpPr>
            <a:spLocks noGrp="1"/>
          </p:cNvSpPr>
          <p:nvPr>
            <p:ph type="sldNum" sz="quarter" idx="4"/>
          </p:nvPr>
        </p:nvSpPr>
        <p:spPr/>
        <p:txBody>
          <a:bodyPr/>
          <a:lstStyle/>
          <a:p>
            <a:fld id="{10C7F894-2A36-495D-AB7C-1055F7AC0F9D}" type="slidenum">
              <a:rPr lang="en-US" smtClean="0"/>
              <a:pPr/>
              <a:t>51</a:t>
            </a:fld>
            <a:endParaRPr lang="en-US" dirty="0"/>
          </a:p>
        </p:txBody>
      </p:sp>
    </p:spTree>
    <p:extLst>
      <p:ext uri="{BB962C8B-B14F-4D97-AF65-F5344CB8AC3E}">
        <p14:creationId xmlns:p14="http://schemas.microsoft.com/office/powerpoint/2010/main" val="39234982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Tariff Changes </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pPr/>
              <a:t>52</a:t>
            </a:fld>
            <a:endParaRPr lang="en-US" dirty="0"/>
          </a:p>
        </p:txBody>
      </p:sp>
      <p:sp>
        <p:nvSpPr>
          <p:cNvPr id="4" name="Text Placeholder 3"/>
          <p:cNvSpPr>
            <a:spLocks noGrp="1"/>
          </p:cNvSpPr>
          <p:nvPr>
            <p:ph type="body" sz="quarter" idx="13"/>
          </p:nvPr>
        </p:nvSpPr>
        <p:spPr/>
        <p:txBody>
          <a:bodyPr/>
          <a:lstStyle/>
          <a:p>
            <a:r>
              <a:rPr lang="en-US" dirty="0" smtClean="0"/>
              <a:t>Clean-Up Changes to Section III.14 Regulation Market </a:t>
            </a:r>
          </a:p>
          <a:p>
            <a:endParaRPr lang="en-US" dirty="0"/>
          </a:p>
        </p:txBody>
      </p:sp>
      <p:sp>
        <p:nvSpPr>
          <p:cNvPr id="5" name="Content Placeholder 4"/>
          <p:cNvSpPr>
            <a:spLocks noGrp="1"/>
          </p:cNvSpPr>
          <p:nvPr>
            <p:ph sz="quarter" idx="14"/>
          </p:nvPr>
        </p:nvSpPr>
        <p:spPr/>
        <p:txBody>
          <a:bodyPr>
            <a:normAutofit/>
          </a:bodyPr>
          <a:lstStyle/>
          <a:p>
            <a:r>
              <a:rPr lang="en-US" dirty="0" smtClean="0"/>
              <a:t> III.14.2 Regulation Market Eligibility</a:t>
            </a:r>
          </a:p>
          <a:p>
            <a:pPr lvl="1"/>
            <a:r>
              <a:rPr lang="en-US" dirty="0" smtClean="0">
                <a:solidFill>
                  <a:srgbClr val="1E6A9A"/>
                </a:solidFill>
              </a:rPr>
              <a:t>Removes </a:t>
            </a:r>
            <a:r>
              <a:rPr lang="en-US" dirty="0">
                <a:solidFill>
                  <a:srgbClr val="1E6A9A"/>
                </a:solidFill>
              </a:rPr>
              <a:t>content from opening paragraph of this section because the content now appears in the definition of Regulation Resource</a:t>
            </a:r>
          </a:p>
          <a:p>
            <a:pPr lvl="1"/>
            <a:r>
              <a:rPr lang="en-US" dirty="0" smtClean="0"/>
              <a:t>Defines “Regulation Resource” as a resource that meets the following list of a) physical parameters, b) technical and registration requirements and c) aggregation rules </a:t>
            </a:r>
          </a:p>
          <a:p>
            <a:pPr lvl="1"/>
            <a:r>
              <a:rPr lang="en-US" dirty="0" smtClean="0"/>
              <a:t>(b) Regulation and Technical Requirements</a:t>
            </a:r>
          </a:p>
          <a:p>
            <a:pPr lvl="2"/>
            <a:r>
              <a:rPr lang="en-US" dirty="0" smtClean="0"/>
              <a:t>  </a:t>
            </a:r>
            <a:r>
              <a:rPr lang="en-US" dirty="0"/>
              <a:t>Wording changes; </a:t>
            </a:r>
            <a:r>
              <a:rPr lang="en-US" dirty="0" smtClean="0"/>
              <a:t>shortens reference to OP 14 and OP 18	</a:t>
            </a:r>
          </a:p>
          <a:p>
            <a:pPr lvl="1"/>
            <a:r>
              <a:rPr lang="en-US" dirty="0" smtClean="0"/>
              <a:t>(c) Aggregation </a:t>
            </a:r>
            <a:endParaRPr lang="en-US" strike="sngStrike" dirty="0" smtClean="0">
              <a:solidFill>
                <a:schemeClr val="accent6"/>
              </a:solidFill>
            </a:endParaRPr>
          </a:p>
          <a:p>
            <a:pPr lvl="2"/>
            <a:r>
              <a:rPr lang="en-US" dirty="0"/>
              <a:t>Section </a:t>
            </a:r>
            <a:r>
              <a:rPr lang="en-US" dirty="0" smtClean="0"/>
              <a:t>reworded </a:t>
            </a:r>
            <a:r>
              <a:rPr lang="en-US" dirty="0"/>
              <a:t>for </a:t>
            </a:r>
            <a:r>
              <a:rPr lang="en-US" dirty="0" smtClean="0"/>
              <a:t>clarity and </a:t>
            </a:r>
            <a:r>
              <a:rPr lang="en-US" dirty="0"/>
              <a:t>consolidation (e.g., language stating that facilities must be located in New England and language describing metering requirements is deleted, as both are already stated in subsection (b))</a:t>
            </a:r>
          </a:p>
          <a:p>
            <a:pPr lvl="2"/>
            <a:endParaRPr lang="en-US" dirty="0" smtClean="0"/>
          </a:p>
          <a:p>
            <a:pPr lvl="1"/>
            <a:endParaRPr lang="en-US" dirty="0" smtClean="0"/>
          </a:p>
        </p:txBody>
      </p:sp>
    </p:spTree>
    <p:extLst>
      <p:ext uri="{BB962C8B-B14F-4D97-AF65-F5344CB8AC3E}">
        <p14:creationId xmlns:p14="http://schemas.microsoft.com/office/powerpoint/2010/main" val="18632544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Tariff Changes </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pPr/>
              <a:t>53</a:t>
            </a:fld>
            <a:endParaRPr lang="en-US" dirty="0"/>
          </a:p>
        </p:txBody>
      </p:sp>
      <p:sp>
        <p:nvSpPr>
          <p:cNvPr id="4" name="Text Placeholder 3"/>
          <p:cNvSpPr>
            <a:spLocks noGrp="1"/>
          </p:cNvSpPr>
          <p:nvPr>
            <p:ph type="body" sz="quarter" idx="13"/>
          </p:nvPr>
        </p:nvSpPr>
        <p:spPr/>
        <p:txBody>
          <a:bodyPr/>
          <a:lstStyle/>
          <a:p>
            <a:r>
              <a:rPr lang="en-US" dirty="0" smtClean="0"/>
              <a:t>Clean-Up Changes to Section III.14 Regulation Market </a:t>
            </a:r>
          </a:p>
          <a:p>
            <a:endParaRPr lang="en-US" dirty="0"/>
          </a:p>
        </p:txBody>
      </p:sp>
      <p:sp>
        <p:nvSpPr>
          <p:cNvPr id="5" name="Content Placeholder 4"/>
          <p:cNvSpPr>
            <a:spLocks noGrp="1"/>
          </p:cNvSpPr>
          <p:nvPr>
            <p:ph sz="quarter" idx="14"/>
          </p:nvPr>
        </p:nvSpPr>
        <p:spPr/>
        <p:txBody>
          <a:bodyPr/>
          <a:lstStyle/>
          <a:p>
            <a:r>
              <a:rPr lang="en-US" dirty="0" smtClean="0"/>
              <a:t>III.14.3 Regulation Market Offers</a:t>
            </a:r>
          </a:p>
          <a:p>
            <a:pPr lvl="1"/>
            <a:r>
              <a:rPr lang="en-US" dirty="0" smtClean="0"/>
              <a:t>(a) Changes to more accurately describe the granularity of Regulation Market Supply Offers; the timeline for their submission and modification; and the requirement to update availability </a:t>
            </a:r>
          </a:p>
          <a:p>
            <a:pPr lvl="2"/>
            <a:r>
              <a:rPr lang="en-US" dirty="0" smtClean="0"/>
              <a:t>(i) Deletes provision beginning “regulation unit status” because requirement is not unique to unit status and language is replaced by more accurate language described above”</a:t>
            </a:r>
          </a:p>
          <a:p>
            <a:pPr lvl="2"/>
            <a:r>
              <a:rPr lang="en-US" dirty="0" smtClean="0"/>
              <a:t>(ii) Regulation High Limit and Low Limit: terminology changes (e.g. “generating unit” to “Generator Asset”)</a:t>
            </a:r>
          </a:p>
          <a:p>
            <a:pPr lvl="1"/>
            <a:r>
              <a:rPr lang="en-US" dirty="0" smtClean="0"/>
              <a:t>(b) Additional Constraints on Offer Parameters </a:t>
            </a:r>
          </a:p>
          <a:p>
            <a:pPr lvl="2"/>
            <a:r>
              <a:rPr lang="en-US" dirty="0" smtClean="0"/>
              <a:t>Deletes adjustment to a Generator Asset’s dispatch range that is providing regulation because this provision has been moved (with slightly modified wording) to Section III.1.10.9 (g)</a:t>
            </a:r>
          </a:p>
        </p:txBody>
      </p:sp>
    </p:spTree>
    <p:extLst>
      <p:ext uri="{BB962C8B-B14F-4D97-AF65-F5344CB8AC3E}">
        <p14:creationId xmlns:p14="http://schemas.microsoft.com/office/powerpoint/2010/main" val="42438106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Tariff Changes </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pPr/>
              <a:t>54</a:t>
            </a:fld>
            <a:endParaRPr lang="en-US" dirty="0"/>
          </a:p>
        </p:txBody>
      </p:sp>
      <p:sp>
        <p:nvSpPr>
          <p:cNvPr id="4" name="Text Placeholder 3"/>
          <p:cNvSpPr>
            <a:spLocks noGrp="1"/>
          </p:cNvSpPr>
          <p:nvPr>
            <p:ph type="body" sz="quarter" idx="13"/>
          </p:nvPr>
        </p:nvSpPr>
        <p:spPr/>
        <p:txBody>
          <a:bodyPr/>
          <a:lstStyle/>
          <a:p>
            <a:r>
              <a:rPr lang="en-US" dirty="0" smtClean="0"/>
              <a:t>Clean-Up Changes to Section III.14 Regulation Market </a:t>
            </a:r>
          </a:p>
          <a:p>
            <a:endParaRPr lang="en-US" dirty="0"/>
          </a:p>
        </p:txBody>
      </p:sp>
      <p:sp>
        <p:nvSpPr>
          <p:cNvPr id="5" name="Content Placeholder 4"/>
          <p:cNvSpPr>
            <a:spLocks noGrp="1"/>
          </p:cNvSpPr>
          <p:nvPr>
            <p:ph sz="quarter" idx="14"/>
          </p:nvPr>
        </p:nvSpPr>
        <p:spPr/>
        <p:txBody>
          <a:bodyPr>
            <a:normAutofit/>
          </a:bodyPr>
          <a:lstStyle/>
          <a:p>
            <a:r>
              <a:rPr lang="en-US" dirty="0" smtClean="0"/>
              <a:t>III.14.3 Regulation Market Offers</a:t>
            </a:r>
          </a:p>
          <a:p>
            <a:pPr lvl="1"/>
            <a:r>
              <a:rPr lang="en-US" dirty="0" smtClean="0"/>
              <a:t>(c) Regulation Capacity Performance Adjustment </a:t>
            </a:r>
          </a:p>
          <a:p>
            <a:pPr lvl="2"/>
            <a:r>
              <a:rPr lang="en-US" dirty="0" smtClean="0"/>
              <a:t>(i) </a:t>
            </a:r>
            <a:r>
              <a:rPr lang="en-US" dirty="0"/>
              <a:t>Clarifies that all Regulation Capacity offers will be evaluated in the Regulation selection process using a capacity value to reflect historical performance, not just those with less than one-hour sustainability; deletes phrase beginning “when dispatched” because it is unnecessary and confusing </a:t>
            </a:r>
          </a:p>
          <a:p>
            <a:pPr lvl="2"/>
            <a:r>
              <a:rPr lang="en-US" dirty="0" smtClean="0"/>
              <a:t>(ii) </a:t>
            </a:r>
            <a:r>
              <a:rPr lang="en-US" dirty="0"/>
              <a:t>Sentence immediately below (ii) is brought into (</a:t>
            </a:r>
            <a:r>
              <a:rPr lang="en-US" dirty="0" smtClean="0"/>
              <a:t>ii)</a:t>
            </a:r>
          </a:p>
          <a:p>
            <a:pPr lvl="3"/>
            <a:r>
              <a:rPr lang="en-US" dirty="0" smtClean="0"/>
              <a:t>sentence clarifies that</a:t>
            </a:r>
            <a:r>
              <a:rPr lang="en-US" dirty="0"/>
              <a:t>, while adjusted Regulation Capacity is used for the purpose of selecting Resources and for Regulation Market compensation, it  not be used in Regulation dispatch. </a:t>
            </a:r>
            <a:endParaRPr lang="en-US" dirty="0" smtClean="0"/>
          </a:p>
          <a:p>
            <a:pPr lvl="3"/>
            <a:r>
              <a:rPr lang="en-US" dirty="0" smtClean="0">
                <a:solidFill>
                  <a:srgbClr val="1E6A9A"/>
                </a:solidFill>
              </a:rPr>
              <a:t>Additional wording changes in (ii) for clarity </a:t>
            </a:r>
            <a:endParaRPr lang="en-US" dirty="0" smtClean="0"/>
          </a:p>
          <a:p>
            <a:pPr lvl="2"/>
            <a:r>
              <a:rPr lang="en-US" dirty="0" smtClean="0"/>
              <a:t>Final </a:t>
            </a:r>
            <a:r>
              <a:rPr lang="en-US" dirty="0"/>
              <a:t>sentence of section deleted because the elimination of the provision in (c)(i) carving out resources w/less than one-hour sustainability means that sustainability no longer needs definition </a:t>
            </a:r>
            <a:r>
              <a:rPr lang="en-US" dirty="0" smtClean="0"/>
              <a:t>here</a:t>
            </a:r>
            <a:r>
              <a:rPr lang="en-US" dirty="0">
                <a:solidFill>
                  <a:srgbClr val="1E6A9A"/>
                </a:solidFill>
              </a:rPr>
              <a:t> </a:t>
            </a:r>
            <a:endParaRPr lang="en-US" strike="sngStrike" dirty="0" smtClean="0">
              <a:solidFill>
                <a:schemeClr val="accent6"/>
              </a:solidFill>
            </a:endParaRPr>
          </a:p>
          <a:p>
            <a:pPr marL="457200" lvl="1" indent="0">
              <a:buNone/>
            </a:pPr>
            <a:endParaRPr lang="en-US" dirty="0" smtClean="0"/>
          </a:p>
          <a:p>
            <a:pPr lvl="1"/>
            <a:endParaRPr lang="en-US" dirty="0" smtClean="0"/>
          </a:p>
        </p:txBody>
      </p:sp>
    </p:spTree>
    <p:extLst>
      <p:ext uri="{BB962C8B-B14F-4D97-AF65-F5344CB8AC3E}">
        <p14:creationId xmlns:p14="http://schemas.microsoft.com/office/powerpoint/2010/main" val="38396385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Tariff Changes </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pPr/>
              <a:t>55</a:t>
            </a:fld>
            <a:endParaRPr lang="en-US" dirty="0"/>
          </a:p>
        </p:txBody>
      </p:sp>
      <p:sp>
        <p:nvSpPr>
          <p:cNvPr id="4" name="Text Placeholder 3"/>
          <p:cNvSpPr>
            <a:spLocks noGrp="1"/>
          </p:cNvSpPr>
          <p:nvPr>
            <p:ph type="body" sz="quarter" idx="13"/>
          </p:nvPr>
        </p:nvSpPr>
        <p:spPr/>
        <p:txBody>
          <a:bodyPr/>
          <a:lstStyle/>
          <a:p>
            <a:r>
              <a:rPr lang="en-US" dirty="0" smtClean="0"/>
              <a:t>Clean-Up Changes to Section III.14 Regulation Market </a:t>
            </a:r>
          </a:p>
          <a:p>
            <a:endParaRPr lang="en-US" dirty="0"/>
          </a:p>
        </p:txBody>
      </p:sp>
      <p:sp>
        <p:nvSpPr>
          <p:cNvPr id="5" name="Content Placeholder 4"/>
          <p:cNvSpPr>
            <a:spLocks noGrp="1"/>
          </p:cNvSpPr>
          <p:nvPr>
            <p:ph sz="quarter" idx="14"/>
          </p:nvPr>
        </p:nvSpPr>
        <p:spPr/>
        <p:txBody>
          <a:bodyPr>
            <a:normAutofit fontScale="85000" lnSpcReduction="10000"/>
          </a:bodyPr>
          <a:lstStyle/>
          <a:p>
            <a:r>
              <a:rPr lang="en-US" dirty="0" smtClean="0"/>
              <a:t>III.14.4 Regulation Market Administration</a:t>
            </a:r>
          </a:p>
          <a:p>
            <a:pPr lvl="1"/>
            <a:r>
              <a:rPr lang="en-US" dirty="0" smtClean="0"/>
              <a:t>Section deleted; content clarified and added to the first paragraph of Section III.14.3 in more accurate form</a:t>
            </a:r>
          </a:p>
          <a:p>
            <a:r>
              <a:rPr lang="en-US" dirty="0" smtClean="0"/>
              <a:t>III.14.5 Regulation Market Resource Selection</a:t>
            </a:r>
          </a:p>
          <a:p>
            <a:pPr lvl="1"/>
            <a:r>
              <a:rPr lang="en-US" dirty="0" smtClean="0"/>
              <a:t>Clarifies that resources will be selected each hour or more frequently as needed;  adds “opportunity cost sensitivities” to the list of inputs to the selection process   (concept moved here from final sentence of revised III.14.5 (b)(ii))</a:t>
            </a:r>
          </a:p>
          <a:p>
            <a:pPr lvl="1"/>
            <a:r>
              <a:rPr lang="en-US" dirty="0" smtClean="0"/>
              <a:t>(a) Adds statement reiterating that the selection process uses Regulation Capacity Offers adjusted as described in Section III.14.3 (c)</a:t>
            </a:r>
          </a:p>
          <a:p>
            <a:pPr lvl="1"/>
            <a:r>
              <a:rPr lang="en-US" dirty="0" smtClean="0"/>
              <a:t>(b).(i) Adds subheading, deletes redundant term “reference point” (“Energy Component” is defined as LMP at the reference point) </a:t>
            </a:r>
          </a:p>
          <a:p>
            <a:pPr lvl="1"/>
            <a:r>
              <a:rPr lang="en-US" dirty="0" smtClean="0"/>
              <a:t>(b).(ii) Adds subheading; deletes final sentence concerning opportunity cost sensitivities because that concept has been relocated to first paragraph of III.14.5, where it better belongs</a:t>
            </a:r>
          </a:p>
          <a:p>
            <a:pPr lvl="1"/>
            <a:r>
              <a:rPr lang="en-US" dirty="0" smtClean="0"/>
              <a:t>(c) “prior to end of settlement interval” deleted because language is relic from hourly settlements and is no longer accurate</a:t>
            </a:r>
          </a:p>
          <a:p>
            <a:pPr lvl="1"/>
            <a:r>
              <a:rPr lang="en-US" dirty="0" smtClean="0"/>
              <a:t>(d) Second sentence deleted because replaced by more concise and accurate “or more frequently as needed” in first sentence of III.14.5 </a:t>
            </a:r>
          </a:p>
          <a:p>
            <a:pPr lvl="1"/>
            <a:endParaRPr lang="en-US" dirty="0" smtClean="0"/>
          </a:p>
          <a:p>
            <a:pPr lvl="1"/>
            <a:endParaRPr lang="en-US" dirty="0" smtClean="0"/>
          </a:p>
          <a:p>
            <a:endParaRPr lang="en-US" dirty="0" smtClean="0"/>
          </a:p>
          <a:p>
            <a:pPr lvl="1"/>
            <a:endParaRPr lang="en-US" dirty="0" smtClean="0"/>
          </a:p>
        </p:txBody>
      </p:sp>
    </p:spTree>
    <p:extLst>
      <p:ext uri="{BB962C8B-B14F-4D97-AF65-F5344CB8AC3E}">
        <p14:creationId xmlns:p14="http://schemas.microsoft.com/office/powerpoint/2010/main" val="14096727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Tariff Changes </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pPr/>
              <a:t>56</a:t>
            </a:fld>
            <a:endParaRPr lang="en-US" dirty="0"/>
          </a:p>
        </p:txBody>
      </p:sp>
      <p:sp>
        <p:nvSpPr>
          <p:cNvPr id="4" name="Text Placeholder 3"/>
          <p:cNvSpPr>
            <a:spLocks noGrp="1"/>
          </p:cNvSpPr>
          <p:nvPr>
            <p:ph type="body" sz="quarter" idx="13"/>
          </p:nvPr>
        </p:nvSpPr>
        <p:spPr/>
        <p:txBody>
          <a:bodyPr/>
          <a:lstStyle/>
          <a:p>
            <a:r>
              <a:rPr lang="en-US" dirty="0" smtClean="0"/>
              <a:t>Clean-Up Changes to Section III.14 Regulation Market </a:t>
            </a:r>
          </a:p>
          <a:p>
            <a:endParaRPr lang="en-US" dirty="0"/>
          </a:p>
        </p:txBody>
      </p:sp>
      <p:sp>
        <p:nvSpPr>
          <p:cNvPr id="5" name="Content Placeholder 4"/>
          <p:cNvSpPr>
            <a:spLocks noGrp="1"/>
          </p:cNvSpPr>
          <p:nvPr>
            <p:ph sz="quarter" idx="14"/>
          </p:nvPr>
        </p:nvSpPr>
        <p:spPr/>
        <p:txBody>
          <a:bodyPr>
            <a:normAutofit fontScale="92500" lnSpcReduction="10000"/>
          </a:bodyPr>
          <a:lstStyle/>
          <a:p>
            <a:r>
              <a:rPr lang="en-US" dirty="0" smtClean="0"/>
              <a:t>III.14.6 Regulation Market Dispatch </a:t>
            </a:r>
          </a:p>
          <a:p>
            <a:pPr lvl="1"/>
            <a:r>
              <a:rPr lang="en-US" dirty="0" smtClean="0"/>
              <a:t>Corrective terminology changes </a:t>
            </a:r>
          </a:p>
          <a:p>
            <a:pPr lvl="1"/>
            <a:r>
              <a:rPr lang="en-US" dirty="0" smtClean="0"/>
              <a:t>Restructures section so that (a) describes the three signal types, (b) describes which signal types are available to which Regulation Resource types, and (c) describes process for changing signal type </a:t>
            </a:r>
          </a:p>
          <a:p>
            <a:pPr lvl="1"/>
            <a:r>
              <a:rPr lang="en-US" dirty="0" smtClean="0"/>
              <a:t>(c) Deletes last sentence because it is unnecessary</a:t>
            </a:r>
          </a:p>
          <a:p>
            <a:r>
              <a:rPr lang="en-US" dirty="0" smtClean="0"/>
              <a:t>III.14.7 Performance Monitoring</a:t>
            </a:r>
          </a:p>
          <a:p>
            <a:pPr lvl="1"/>
            <a:r>
              <a:rPr lang="en-US" dirty="0" smtClean="0"/>
              <a:t>(a) Clarifies that a performance score will be calculated</a:t>
            </a:r>
          </a:p>
          <a:p>
            <a:pPr lvl="1"/>
            <a:r>
              <a:rPr lang="en-US" dirty="0" smtClean="0"/>
              <a:t>(b) Clarifies that a resources that changes its movement in a manner that is inconsistent with the AGC SetPoint is considered non-performing for the remainder of the hour, rather than the remainder of the settlement interval (“settlement interval” here is a relic from hourly settlements and is no longer accurate) </a:t>
            </a:r>
          </a:p>
          <a:p>
            <a:pPr lvl="1"/>
            <a:r>
              <a:rPr lang="en-US" dirty="0" smtClean="0"/>
              <a:t>Removes phrase “Compensation adjustments for non-performing Resources are addressed in Section III.14.8 (b) (iv)” as the necessary language has been added to the compensation section </a:t>
            </a:r>
          </a:p>
          <a:p>
            <a:endParaRPr lang="en-US" dirty="0" smtClean="0"/>
          </a:p>
          <a:p>
            <a:endParaRPr lang="en-US" dirty="0"/>
          </a:p>
        </p:txBody>
      </p:sp>
    </p:spTree>
    <p:extLst>
      <p:ext uri="{BB962C8B-B14F-4D97-AF65-F5344CB8AC3E}">
        <p14:creationId xmlns:p14="http://schemas.microsoft.com/office/powerpoint/2010/main" val="2367487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Tariff Changes </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pPr/>
              <a:t>57</a:t>
            </a:fld>
            <a:endParaRPr lang="en-US" dirty="0"/>
          </a:p>
        </p:txBody>
      </p:sp>
      <p:sp>
        <p:nvSpPr>
          <p:cNvPr id="4" name="Text Placeholder 3"/>
          <p:cNvSpPr>
            <a:spLocks noGrp="1"/>
          </p:cNvSpPr>
          <p:nvPr>
            <p:ph type="body" sz="quarter" idx="13"/>
          </p:nvPr>
        </p:nvSpPr>
        <p:spPr/>
        <p:txBody>
          <a:bodyPr>
            <a:normAutofit fontScale="92500"/>
          </a:bodyPr>
          <a:lstStyle/>
          <a:p>
            <a:r>
              <a:rPr lang="en-US" dirty="0" smtClean="0"/>
              <a:t>Clean-Up Changes to Section III.14.8 Regulation Market Settlement</a:t>
            </a:r>
          </a:p>
          <a:p>
            <a:endParaRPr lang="en-US" dirty="0"/>
          </a:p>
        </p:txBody>
      </p:sp>
      <p:sp>
        <p:nvSpPr>
          <p:cNvPr id="5" name="Content Placeholder 4"/>
          <p:cNvSpPr>
            <a:spLocks noGrp="1"/>
          </p:cNvSpPr>
          <p:nvPr>
            <p:ph sz="quarter" idx="14"/>
          </p:nvPr>
        </p:nvSpPr>
        <p:spPr/>
        <p:txBody>
          <a:bodyPr/>
          <a:lstStyle/>
          <a:p>
            <a:r>
              <a:rPr lang="en-US" dirty="0" smtClean="0"/>
              <a:t>(a) Calculation of Regulation Clearing Prices </a:t>
            </a:r>
          </a:p>
          <a:p>
            <a:pPr lvl="1"/>
            <a:r>
              <a:rPr lang="en-US" dirty="0" smtClean="0"/>
              <a:t>(i)  Regulation Service clearing prices: minor wording change</a:t>
            </a:r>
          </a:p>
          <a:p>
            <a:pPr lvl="1"/>
            <a:r>
              <a:rPr lang="en-US" dirty="0" smtClean="0"/>
              <a:t>(ii) Regulation Capacity clearing prices</a:t>
            </a:r>
          </a:p>
          <a:p>
            <a:pPr lvl="2"/>
            <a:r>
              <a:rPr lang="en-US" dirty="0" smtClean="0"/>
              <a:t>1. Deletes “for the planned duration of the settlement interval” (again, this is a relic from hourly settlements) and instead points to the following subsection (III.14.8 (a)(ii)(2)) </a:t>
            </a:r>
          </a:p>
          <a:p>
            <a:pPr lvl="2"/>
            <a:r>
              <a:rPr lang="en-US" dirty="0" smtClean="0"/>
              <a:t>2. Clarifies that the incremental cost savings provided by each Resource is assessed by determining the least cost selection of Resources “from the most recently approved Regulation selection process”</a:t>
            </a:r>
          </a:p>
          <a:p>
            <a:endParaRPr lang="en-US" dirty="0" smtClean="0"/>
          </a:p>
          <a:p>
            <a:pPr lvl="1"/>
            <a:endParaRPr lang="en-US" dirty="0" smtClean="0"/>
          </a:p>
          <a:p>
            <a:endParaRPr lang="en-US" dirty="0" smtClean="0"/>
          </a:p>
          <a:p>
            <a:pPr lvl="1"/>
            <a:endParaRPr lang="en-US" dirty="0" smtClean="0"/>
          </a:p>
          <a:p>
            <a:endParaRPr lang="en-US" dirty="0" smtClean="0"/>
          </a:p>
          <a:p>
            <a:pPr lvl="1"/>
            <a:endParaRPr lang="en-US" dirty="0" smtClean="0"/>
          </a:p>
        </p:txBody>
      </p:sp>
    </p:spTree>
    <p:extLst>
      <p:ext uri="{BB962C8B-B14F-4D97-AF65-F5344CB8AC3E}">
        <p14:creationId xmlns:p14="http://schemas.microsoft.com/office/powerpoint/2010/main" val="22224240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Tariff Changes </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pPr/>
              <a:t>58</a:t>
            </a:fld>
            <a:endParaRPr lang="en-US" dirty="0"/>
          </a:p>
        </p:txBody>
      </p:sp>
      <p:sp>
        <p:nvSpPr>
          <p:cNvPr id="4" name="Text Placeholder 3"/>
          <p:cNvSpPr>
            <a:spLocks noGrp="1"/>
          </p:cNvSpPr>
          <p:nvPr>
            <p:ph type="body" sz="quarter" idx="13"/>
          </p:nvPr>
        </p:nvSpPr>
        <p:spPr/>
        <p:txBody>
          <a:bodyPr>
            <a:normAutofit fontScale="92500"/>
          </a:bodyPr>
          <a:lstStyle/>
          <a:p>
            <a:r>
              <a:rPr lang="en-US" dirty="0" smtClean="0"/>
              <a:t>Clean-Up Changes to Section III.14.8 Regulation Market Settlement</a:t>
            </a:r>
          </a:p>
          <a:p>
            <a:endParaRPr lang="en-US" dirty="0"/>
          </a:p>
        </p:txBody>
      </p:sp>
      <p:sp>
        <p:nvSpPr>
          <p:cNvPr id="5" name="Content Placeholder 4"/>
          <p:cNvSpPr>
            <a:spLocks noGrp="1"/>
          </p:cNvSpPr>
          <p:nvPr>
            <p:ph sz="quarter" idx="14"/>
          </p:nvPr>
        </p:nvSpPr>
        <p:spPr/>
        <p:txBody>
          <a:bodyPr/>
          <a:lstStyle/>
          <a:p>
            <a:r>
              <a:rPr lang="en-US" dirty="0" smtClean="0"/>
              <a:t>(b) Compensation to Regulation Providers </a:t>
            </a:r>
          </a:p>
          <a:p>
            <a:pPr lvl="1"/>
            <a:r>
              <a:rPr lang="en-US" dirty="0" smtClean="0"/>
              <a:t>Restructures subsection to clarify that compensation to regulation providers consists of three payment types (i) Regulation Capacity payment, (ii) Regulation Service payment, and (iii) the make-whole payment</a:t>
            </a:r>
          </a:p>
          <a:p>
            <a:pPr lvl="1"/>
            <a:r>
              <a:rPr lang="en-US" dirty="0" smtClean="0"/>
              <a:t>Makes clear that both capacity payment and service payment are calculated for each five minute interval and that each are multiplied by the performance score (existing language imprecisely captures the performance score adjustment for the capacity payment with language that appears in existing subsection (ii), “Performance Adjustments,” which is now deleted)</a:t>
            </a:r>
          </a:p>
          <a:p>
            <a:pPr lvl="1"/>
            <a:r>
              <a:rPr lang="en-US" dirty="0" smtClean="0"/>
              <a:t>Adds “actual” in subsection (b)(i) before Regulation Capacity to clarify that if there is a change in regulation capacity after the selector is run, it is actual regulation capacity that will be compensated   </a:t>
            </a:r>
          </a:p>
          <a:p>
            <a:pPr lvl="1"/>
            <a:endParaRPr lang="en-US" dirty="0" smtClean="0"/>
          </a:p>
          <a:p>
            <a:pPr lvl="2"/>
            <a:endParaRPr lang="en-US" dirty="0" smtClean="0"/>
          </a:p>
          <a:p>
            <a:pPr lvl="1"/>
            <a:endParaRPr lang="en-US" dirty="0" smtClean="0"/>
          </a:p>
          <a:p>
            <a:pPr lvl="1"/>
            <a:endParaRPr lang="en-US" dirty="0" smtClean="0"/>
          </a:p>
          <a:p>
            <a:pPr lvl="1"/>
            <a:endParaRPr lang="en-US" dirty="0" smtClean="0"/>
          </a:p>
          <a:p>
            <a:endParaRPr lang="en-US" dirty="0" smtClean="0"/>
          </a:p>
          <a:p>
            <a:pPr lvl="1"/>
            <a:endParaRPr lang="en-US" dirty="0" smtClean="0"/>
          </a:p>
          <a:p>
            <a:endParaRPr lang="en-US" dirty="0" smtClean="0"/>
          </a:p>
          <a:p>
            <a:pPr lvl="1"/>
            <a:endParaRPr lang="en-US" dirty="0" smtClean="0"/>
          </a:p>
        </p:txBody>
      </p:sp>
    </p:spTree>
    <p:extLst>
      <p:ext uri="{BB962C8B-B14F-4D97-AF65-F5344CB8AC3E}">
        <p14:creationId xmlns:p14="http://schemas.microsoft.com/office/powerpoint/2010/main" val="34579889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Tariff Changes </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pPr/>
              <a:t>59</a:t>
            </a:fld>
            <a:endParaRPr lang="en-US" dirty="0"/>
          </a:p>
        </p:txBody>
      </p:sp>
      <p:sp>
        <p:nvSpPr>
          <p:cNvPr id="4" name="Text Placeholder 3"/>
          <p:cNvSpPr>
            <a:spLocks noGrp="1"/>
          </p:cNvSpPr>
          <p:nvPr>
            <p:ph type="body" sz="quarter" idx="13"/>
          </p:nvPr>
        </p:nvSpPr>
        <p:spPr/>
        <p:txBody>
          <a:bodyPr/>
          <a:lstStyle/>
          <a:p>
            <a:r>
              <a:rPr lang="en-US" dirty="0" smtClean="0"/>
              <a:t>Clean-Up Changes to Section III.14 Regulation Market </a:t>
            </a:r>
          </a:p>
          <a:p>
            <a:endParaRPr lang="en-US" dirty="0"/>
          </a:p>
        </p:txBody>
      </p:sp>
      <p:sp>
        <p:nvSpPr>
          <p:cNvPr id="5" name="Content Placeholder 4"/>
          <p:cNvSpPr>
            <a:spLocks noGrp="1"/>
          </p:cNvSpPr>
          <p:nvPr>
            <p:ph sz="quarter" idx="14"/>
          </p:nvPr>
        </p:nvSpPr>
        <p:spPr/>
        <p:txBody>
          <a:bodyPr>
            <a:normAutofit/>
          </a:bodyPr>
          <a:lstStyle/>
          <a:p>
            <a:r>
              <a:rPr lang="en-US" dirty="0" smtClean="0"/>
              <a:t>(b) Compensation to Regulation Providers </a:t>
            </a:r>
            <a:r>
              <a:rPr lang="en-US" i="1" dirty="0" smtClean="0"/>
              <a:t>(continued)</a:t>
            </a:r>
          </a:p>
          <a:p>
            <a:pPr lvl="1"/>
            <a:r>
              <a:rPr lang="en-US" dirty="0" smtClean="0"/>
              <a:t>(iii) Mak</a:t>
            </a:r>
            <a:r>
              <a:rPr lang="en-US" dirty="0"/>
              <a:t>e-W</a:t>
            </a:r>
            <a:r>
              <a:rPr lang="en-US" dirty="0" smtClean="0"/>
              <a:t>hole Payment </a:t>
            </a:r>
          </a:p>
          <a:p>
            <a:pPr lvl="2"/>
            <a:r>
              <a:rPr lang="en-US" sz="1600" dirty="0"/>
              <a:t>Replaces imprecise “for the period … the Resource is considered to be performing” with language that makes clear that in calculating the make-whole payment, both revenues and costs are as adjusted by the performance score </a:t>
            </a:r>
          </a:p>
          <a:p>
            <a:pPr lvl="2"/>
            <a:r>
              <a:rPr lang="en-US" dirty="0"/>
              <a:t>1. Calculation of Actual Energy Opportunity Costs</a:t>
            </a:r>
          </a:p>
          <a:p>
            <a:pPr lvl="3"/>
            <a:r>
              <a:rPr lang="en-US" dirty="0"/>
              <a:t>Corrective </a:t>
            </a:r>
            <a:r>
              <a:rPr lang="en-US" dirty="0" smtClean="0"/>
              <a:t>terminology </a:t>
            </a:r>
            <a:r>
              <a:rPr lang="en-US" dirty="0"/>
              <a:t>changes; deletes final sentence because it is redundant (first sentence says that opportunity cost is calculated when a resource is selected to provide Regulation</a:t>
            </a:r>
            <a:r>
              <a:rPr lang="en-US" dirty="0" smtClean="0"/>
              <a:t>)</a:t>
            </a:r>
          </a:p>
          <a:p>
            <a:pPr lvl="1"/>
            <a:r>
              <a:rPr lang="en-US" dirty="0"/>
              <a:t>Existing subsections (ii) and (iii), currently at the bottom of III.14.8(b), are deleted. Content of subsection (ii) is moved up into III.14.8(b)(i), as discussed above; content of (iii) is unnecessary, as compensation is not related to whether a resource is selected during or after the selection process</a:t>
            </a:r>
          </a:p>
          <a:p>
            <a:pPr marL="914400" lvl="2" indent="0">
              <a:buNone/>
            </a:pPr>
            <a:endParaRPr lang="en-US" dirty="0">
              <a:solidFill>
                <a:srgbClr val="C00000"/>
              </a:solidFill>
            </a:endParaRPr>
          </a:p>
          <a:p>
            <a:pPr lvl="2"/>
            <a:endParaRPr lang="en-US" dirty="0">
              <a:solidFill>
                <a:srgbClr val="FF0000"/>
              </a:solidFill>
            </a:endParaRPr>
          </a:p>
          <a:p>
            <a:pPr lvl="2"/>
            <a:endParaRPr lang="en-US" dirty="0" smtClean="0">
              <a:solidFill>
                <a:srgbClr val="FF0000"/>
              </a:solidFill>
            </a:endParaRPr>
          </a:p>
          <a:p>
            <a:pPr marL="914400" lvl="2" indent="0">
              <a:buNone/>
            </a:pPr>
            <a:endParaRPr lang="en-US" dirty="0" smtClean="0">
              <a:solidFill>
                <a:srgbClr val="C00000"/>
              </a:solidFill>
            </a:endParaRPr>
          </a:p>
          <a:p>
            <a:pPr lvl="1"/>
            <a:endParaRPr lang="en-US" dirty="0" smtClean="0"/>
          </a:p>
          <a:p>
            <a:pPr lvl="1"/>
            <a:endParaRPr lang="en-US" dirty="0" smtClean="0"/>
          </a:p>
          <a:p>
            <a:endParaRPr lang="en-US" dirty="0" smtClean="0"/>
          </a:p>
          <a:p>
            <a:pPr lvl="1"/>
            <a:endParaRPr lang="en-US" dirty="0" smtClean="0"/>
          </a:p>
          <a:p>
            <a:endParaRPr lang="en-US" dirty="0" smtClean="0"/>
          </a:p>
          <a:p>
            <a:pPr lvl="1"/>
            <a:endParaRPr lang="en-US" dirty="0" smtClean="0"/>
          </a:p>
        </p:txBody>
      </p:sp>
    </p:spTree>
    <p:extLst>
      <p:ext uri="{BB962C8B-B14F-4D97-AF65-F5344CB8AC3E}">
        <p14:creationId xmlns:p14="http://schemas.microsoft.com/office/powerpoint/2010/main" val="3927474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Enhanced Storage Participation Rules </a:t>
            </a:r>
            <a:endParaRPr lang="en-US" sz="2400" i="1" dirty="0">
              <a:solidFill>
                <a:srgbClr val="FF0000"/>
              </a:solidFill>
            </a:endParaRPr>
          </a:p>
        </p:txBody>
      </p:sp>
      <p:sp>
        <p:nvSpPr>
          <p:cNvPr id="3" name="Slide Number Placeholder 2"/>
          <p:cNvSpPr>
            <a:spLocks noGrp="1"/>
          </p:cNvSpPr>
          <p:nvPr>
            <p:ph type="sldNum" sz="quarter" idx="12"/>
          </p:nvPr>
        </p:nvSpPr>
        <p:spPr/>
        <p:txBody>
          <a:bodyPr/>
          <a:lstStyle/>
          <a:p>
            <a:fld id="{F9D18D59-7AC8-45AE-9F52-DBA89AEC6EE0}" type="slidenum">
              <a:rPr lang="en-US" smtClean="0"/>
              <a:t>6</a:t>
            </a:fld>
            <a:endParaRPr lang="en-US" dirty="0"/>
          </a:p>
        </p:txBody>
      </p:sp>
      <p:sp>
        <p:nvSpPr>
          <p:cNvPr id="4" name="Text Placeholder 3"/>
          <p:cNvSpPr>
            <a:spLocks noGrp="1"/>
          </p:cNvSpPr>
          <p:nvPr>
            <p:ph type="body" sz="quarter" idx="13"/>
          </p:nvPr>
        </p:nvSpPr>
        <p:spPr/>
        <p:txBody>
          <a:bodyPr/>
          <a:lstStyle/>
          <a:p>
            <a:r>
              <a:rPr lang="en-US" dirty="0" smtClean="0"/>
              <a:t>Summary of Key Features </a:t>
            </a:r>
            <a:r>
              <a:rPr lang="en-US" sz="2000" b="0" dirty="0" smtClean="0"/>
              <a:t>(continued) </a:t>
            </a:r>
            <a:endParaRPr lang="en-US" sz="2000" dirty="0" smtClean="0"/>
          </a:p>
          <a:p>
            <a:endParaRPr lang="en-US" sz="2000" b="0" dirty="0"/>
          </a:p>
        </p:txBody>
      </p:sp>
      <p:sp>
        <p:nvSpPr>
          <p:cNvPr id="5" name="Content Placeholder 4"/>
          <p:cNvSpPr>
            <a:spLocks noGrp="1"/>
          </p:cNvSpPr>
          <p:nvPr>
            <p:ph sz="quarter" idx="14"/>
          </p:nvPr>
        </p:nvSpPr>
        <p:spPr/>
        <p:txBody>
          <a:bodyPr>
            <a:normAutofit fontScale="92500" lnSpcReduction="20000"/>
          </a:bodyPr>
          <a:lstStyle/>
          <a:p>
            <a:pPr marL="342900" lvl="1" indent="-342900">
              <a:spcBef>
                <a:spcPts val="1200"/>
              </a:spcBef>
              <a:buFont typeface="Arial" pitchFamily="34" charset="0"/>
              <a:buChar char="•"/>
            </a:pPr>
            <a:r>
              <a:rPr lang="en-US" sz="2400" dirty="0" smtClean="0"/>
              <a:t>To help the storage facility manage its state of charge, dispatch limits will be automatically re-declared based on available energy and available storage telemetered to the ISO and based on the  regulation limits (if facility is selected to provide regulation)</a:t>
            </a:r>
          </a:p>
          <a:p>
            <a:pPr marL="342900" lvl="1" indent="-342900">
              <a:spcBef>
                <a:spcPts val="1200"/>
              </a:spcBef>
              <a:buFont typeface="Arial" pitchFamily="34" charset="0"/>
              <a:buChar char="•"/>
            </a:pPr>
            <a:r>
              <a:rPr lang="en-US" sz="2400" dirty="0" smtClean="0"/>
              <a:t>Eligible for Day Ahead and Real Time NCPC credits like other DARDs and Generator Assets </a:t>
            </a:r>
            <a:endParaRPr lang="en-US" sz="2400" strike="sngStrike" dirty="0" smtClean="0">
              <a:solidFill>
                <a:srgbClr val="FF0000"/>
              </a:solidFill>
            </a:endParaRPr>
          </a:p>
          <a:p>
            <a:r>
              <a:rPr lang="en-US" dirty="0" smtClean="0"/>
              <a:t>Subject to the same cost allocation rules as DARDs or DARD Pumps</a:t>
            </a:r>
          </a:p>
          <a:p>
            <a:r>
              <a:rPr lang="en-US" dirty="0" smtClean="0"/>
              <a:t>Can take on Day-Ahead Energy Market obligations like other DARDs and Generator Assets </a:t>
            </a:r>
          </a:p>
          <a:p>
            <a:r>
              <a:rPr lang="en-US" dirty="0" smtClean="0"/>
              <a:t>Can participate in the Forward Capacity Market as a Generating Capacity Resource and in the Forward Reserve Market as a Forward Reserve Resource</a:t>
            </a:r>
            <a:endParaRPr lang="en-US" strike="sngStrike" dirty="0" smtClean="0"/>
          </a:p>
          <a:p>
            <a:pPr marL="0" indent="0">
              <a:buNone/>
            </a:pPr>
            <a:r>
              <a:rPr lang="en-US" dirty="0" smtClean="0"/>
              <a:t> </a:t>
            </a:r>
            <a:endParaRPr lang="en-US" dirty="0"/>
          </a:p>
        </p:txBody>
      </p:sp>
      <p:pic>
        <p:nvPicPr>
          <p:cNvPr id="6" name="Picture 2" descr="http://moss/my/personal/tmeek/Shared%20Pictures/Battery-Illustra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3399" y="76200"/>
            <a:ext cx="928201" cy="928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200253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Tariff Changes </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pPr/>
              <a:t>60</a:t>
            </a:fld>
            <a:endParaRPr lang="en-US" dirty="0"/>
          </a:p>
        </p:txBody>
      </p:sp>
      <p:sp>
        <p:nvSpPr>
          <p:cNvPr id="4" name="Text Placeholder 3"/>
          <p:cNvSpPr>
            <a:spLocks noGrp="1"/>
          </p:cNvSpPr>
          <p:nvPr>
            <p:ph type="body" sz="quarter" idx="13"/>
          </p:nvPr>
        </p:nvSpPr>
        <p:spPr/>
        <p:txBody>
          <a:bodyPr/>
          <a:lstStyle/>
          <a:p>
            <a:r>
              <a:rPr lang="en-US" dirty="0" smtClean="0"/>
              <a:t>Clean-Up Changes to Section III.14 Regulation Market </a:t>
            </a:r>
          </a:p>
          <a:p>
            <a:endParaRPr lang="en-US" dirty="0"/>
          </a:p>
        </p:txBody>
      </p:sp>
      <p:sp>
        <p:nvSpPr>
          <p:cNvPr id="5" name="Content Placeholder 4"/>
          <p:cNvSpPr>
            <a:spLocks noGrp="1"/>
          </p:cNvSpPr>
          <p:nvPr>
            <p:ph sz="quarter" idx="14"/>
          </p:nvPr>
        </p:nvSpPr>
        <p:spPr/>
        <p:txBody>
          <a:bodyPr/>
          <a:lstStyle/>
          <a:p>
            <a:r>
              <a:rPr lang="en-US" dirty="0" smtClean="0"/>
              <a:t>(d) Regulation Charges </a:t>
            </a:r>
          </a:p>
          <a:p>
            <a:pPr lvl="1"/>
            <a:r>
              <a:rPr lang="en-US" dirty="0" smtClean="0"/>
              <a:t>Changes “settlement interval” to “hour” (again this reference to “settlement interval” is a relic from hourly settlements) </a:t>
            </a:r>
          </a:p>
          <a:p>
            <a:pPr lvl="1"/>
            <a:r>
              <a:rPr lang="en-US" dirty="0" smtClean="0"/>
              <a:t>Deletes next sentence because it essentially repeats the content of the  prior sentence in this provision</a:t>
            </a:r>
          </a:p>
          <a:p>
            <a:pPr lvl="1"/>
            <a:endParaRPr lang="en-US" dirty="0" smtClean="0"/>
          </a:p>
          <a:p>
            <a:endParaRPr lang="en-US" dirty="0" smtClean="0"/>
          </a:p>
          <a:p>
            <a:pPr lvl="1"/>
            <a:endParaRPr lang="en-US" dirty="0" smtClean="0"/>
          </a:p>
        </p:txBody>
      </p:sp>
    </p:spTree>
    <p:extLst>
      <p:ext uri="{BB962C8B-B14F-4D97-AF65-F5344CB8AC3E}">
        <p14:creationId xmlns:p14="http://schemas.microsoft.com/office/powerpoint/2010/main" val="35274340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 F</a:t>
            </a:r>
            <a:endParaRPr lang="en-US" dirty="0"/>
          </a:p>
        </p:txBody>
      </p:sp>
      <p:sp>
        <p:nvSpPr>
          <p:cNvPr id="3" name="Text Placeholder 2"/>
          <p:cNvSpPr>
            <a:spLocks noGrp="1"/>
          </p:cNvSpPr>
          <p:nvPr>
            <p:ph type="body" idx="1"/>
          </p:nvPr>
        </p:nvSpPr>
        <p:spPr/>
        <p:txBody>
          <a:bodyPr/>
          <a:lstStyle/>
          <a:p>
            <a:r>
              <a:rPr lang="en-US" dirty="0" smtClean="0"/>
              <a:t>Storag</a:t>
            </a:r>
            <a:r>
              <a:rPr lang="en-US" dirty="0"/>
              <a:t>e-R</a:t>
            </a:r>
            <a:r>
              <a:rPr lang="en-US" dirty="0" smtClean="0"/>
              <a:t>elated Changes to Net Commitment Period Compensation Rules</a:t>
            </a:r>
            <a:endParaRPr lang="en-US" dirty="0"/>
          </a:p>
        </p:txBody>
      </p:sp>
      <p:sp>
        <p:nvSpPr>
          <p:cNvPr id="4" name="Slide Number Placeholder 3"/>
          <p:cNvSpPr>
            <a:spLocks noGrp="1"/>
          </p:cNvSpPr>
          <p:nvPr>
            <p:ph type="sldNum" sz="quarter" idx="4"/>
          </p:nvPr>
        </p:nvSpPr>
        <p:spPr/>
        <p:txBody>
          <a:bodyPr/>
          <a:lstStyle/>
          <a:p>
            <a:fld id="{10C7F894-2A36-495D-AB7C-1055F7AC0F9D}" type="slidenum">
              <a:rPr lang="en-US" smtClean="0"/>
              <a:pPr/>
              <a:t>61</a:t>
            </a:fld>
            <a:endParaRPr lang="en-US" dirty="0"/>
          </a:p>
        </p:txBody>
      </p:sp>
    </p:spTree>
    <p:extLst>
      <p:ext uri="{BB962C8B-B14F-4D97-AF65-F5344CB8AC3E}">
        <p14:creationId xmlns:p14="http://schemas.microsoft.com/office/powerpoint/2010/main" val="10181045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Tariff Changes </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pPr/>
              <a:t>62</a:t>
            </a:fld>
            <a:endParaRPr lang="en-US" dirty="0"/>
          </a:p>
        </p:txBody>
      </p:sp>
      <p:sp>
        <p:nvSpPr>
          <p:cNvPr id="4" name="Text Placeholder 3"/>
          <p:cNvSpPr>
            <a:spLocks noGrp="1"/>
          </p:cNvSpPr>
          <p:nvPr>
            <p:ph type="body" sz="quarter" idx="13"/>
          </p:nvPr>
        </p:nvSpPr>
        <p:spPr/>
        <p:txBody>
          <a:bodyPr/>
          <a:lstStyle/>
          <a:p>
            <a:r>
              <a:rPr lang="en-US" dirty="0" smtClean="0"/>
              <a:t>Summary of Storage-Related Changes to Appendix F </a:t>
            </a:r>
          </a:p>
          <a:p>
            <a:endParaRPr lang="en-US" dirty="0"/>
          </a:p>
        </p:txBody>
      </p:sp>
      <p:sp>
        <p:nvSpPr>
          <p:cNvPr id="5" name="Content Placeholder 4"/>
          <p:cNvSpPr>
            <a:spLocks noGrp="1"/>
          </p:cNvSpPr>
          <p:nvPr>
            <p:ph sz="quarter" idx="14"/>
          </p:nvPr>
        </p:nvSpPr>
        <p:spPr/>
        <p:txBody>
          <a:bodyPr/>
          <a:lstStyle/>
          <a:p>
            <a:r>
              <a:rPr lang="en-US" dirty="0" smtClean="0"/>
              <a:t>III.F.1 General </a:t>
            </a:r>
          </a:p>
          <a:p>
            <a:r>
              <a:rPr lang="en-US" dirty="0" smtClean="0"/>
              <a:t>III.F.2. NCPC Credits</a:t>
            </a:r>
          </a:p>
          <a:p>
            <a:r>
              <a:rPr lang="en-US" dirty="0" smtClean="0"/>
              <a:t>III.F.2.1 Day-Ahead Energy Market NCPC Credits</a:t>
            </a:r>
          </a:p>
          <a:p>
            <a:pPr lvl="1"/>
            <a:r>
              <a:rPr lang="en-US" dirty="0" smtClean="0"/>
              <a:t> Storage DARDs </a:t>
            </a:r>
          </a:p>
          <a:p>
            <a:r>
              <a:rPr lang="en-US" dirty="0" smtClean="0"/>
              <a:t>III.F.2.2 Real-Time Energy Market NCPC Credits</a:t>
            </a:r>
          </a:p>
          <a:p>
            <a:pPr lvl="1"/>
            <a:r>
              <a:rPr lang="en-US" dirty="0" smtClean="0"/>
              <a:t>III.F.2.2 Real-Time Commitment NCPC Credits</a:t>
            </a:r>
          </a:p>
          <a:p>
            <a:pPr lvl="2"/>
            <a:r>
              <a:rPr lang="en-US" dirty="0" smtClean="0"/>
              <a:t>Binary Storage DARDs </a:t>
            </a:r>
          </a:p>
          <a:p>
            <a:pPr lvl="1"/>
            <a:r>
              <a:rPr lang="en-US" dirty="0" smtClean="0"/>
              <a:t>III.F.2.3 Real-Time Dispatch NCPC Credits </a:t>
            </a:r>
          </a:p>
          <a:p>
            <a:pPr lvl="2"/>
            <a:r>
              <a:rPr lang="en-US" dirty="0" smtClean="0"/>
              <a:t>Storage DARDs 	</a:t>
            </a:r>
          </a:p>
          <a:p>
            <a:r>
              <a:rPr lang="en-US" dirty="0" smtClean="0"/>
              <a:t>III.F.2.3 Special Case NCPC Credit Calculations </a:t>
            </a:r>
          </a:p>
          <a:p>
            <a:r>
              <a:rPr lang="en-US" dirty="0" smtClean="0"/>
              <a:t>III.F.3 Charges for NCPC</a:t>
            </a:r>
          </a:p>
          <a:p>
            <a:endParaRPr lang="en-US" dirty="0" smtClean="0"/>
          </a:p>
          <a:p>
            <a:pPr lvl="1"/>
            <a:endParaRPr lang="en-US" dirty="0" smtClean="0"/>
          </a:p>
          <a:p>
            <a:pPr lvl="3"/>
            <a:endParaRPr lang="en-US" dirty="0" smtClean="0"/>
          </a:p>
          <a:p>
            <a:endParaRPr lang="en-US" dirty="0" smtClean="0"/>
          </a:p>
          <a:p>
            <a:pPr lvl="1"/>
            <a:endParaRPr lang="en-US" dirty="0" smtClean="0"/>
          </a:p>
          <a:p>
            <a:pPr lvl="2"/>
            <a:endParaRPr lang="en-US" dirty="0" smtClean="0"/>
          </a:p>
          <a:p>
            <a:pPr lvl="2"/>
            <a:endParaRPr lang="en-US" dirty="0" smtClean="0"/>
          </a:p>
          <a:p>
            <a:pPr lvl="1"/>
            <a:endParaRPr lang="en-US" dirty="0" smtClean="0"/>
          </a:p>
          <a:p>
            <a:pPr lvl="2"/>
            <a:endParaRPr lang="en-US" dirty="0"/>
          </a:p>
        </p:txBody>
      </p:sp>
    </p:spTree>
    <p:extLst>
      <p:ext uri="{BB962C8B-B14F-4D97-AF65-F5344CB8AC3E}">
        <p14:creationId xmlns:p14="http://schemas.microsoft.com/office/powerpoint/2010/main" val="31938487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Tariff Changes </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pPr/>
              <a:t>63</a:t>
            </a:fld>
            <a:endParaRPr lang="en-US" dirty="0"/>
          </a:p>
        </p:txBody>
      </p:sp>
      <p:sp>
        <p:nvSpPr>
          <p:cNvPr id="4" name="Text Placeholder 3"/>
          <p:cNvSpPr>
            <a:spLocks noGrp="1"/>
          </p:cNvSpPr>
          <p:nvPr>
            <p:ph type="body" sz="quarter" idx="13"/>
          </p:nvPr>
        </p:nvSpPr>
        <p:spPr/>
        <p:txBody>
          <a:bodyPr/>
          <a:lstStyle/>
          <a:p>
            <a:r>
              <a:rPr lang="en-US" dirty="0" smtClean="0"/>
              <a:t>Storage-Related Changes to Section III.F.1 General </a:t>
            </a:r>
          </a:p>
          <a:p>
            <a:endParaRPr lang="en-US" dirty="0"/>
          </a:p>
        </p:txBody>
      </p:sp>
      <p:sp>
        <p:nvSpPr>
          <p:cNvPr id="5" name="Content Placeholder 4"/>
          <p:cNvSpPr>
            <a:spLocks noGrp="1"/>
          </p:cNvSpPr>
          <p:nvPr>
            <p:ph sz="quarter" idx="14"/>
          </p:nvPr>
        </p:nvSpPr>
        <p:spPr/>
        <p:txBody>
          <a:bodyPr/>
          <a:lstStyle/>
          <a:p>
            <a:r>
              <a:rPr lang="en-US" dirty="0" smtClean="0"/>
              <a:t>b) Treatment of Self Schedules</a:t>
            </a:r>
          </a:p>
          <a:p>
            <a:pPr lvl="1"/>
            <a:r>
              <a:rPr lang="en-US" dirty="0" smtClean="0"/>
              <a:t>(i)Changes DARD Pump to Storage DARD</a:t>
            </a:r>
          </a:p>
          <a:p>
            <a:r>
              <a:rPr lang="en-US" dirty="0" smtClean="0"/>
              <a:t>f) NCPC Credits When Performing Audits or Facility and Equipment Testing </a:t>
            </a:r>
          </a:p>
          <a:p>
            <a:pPr lvl="1"/>
            <a:r>
              <a:rPr lang="en-US" dirty="0" smtClean="0"/>
              <a:t>(v) Changes DARD Pump to Binary Storage DARD because the provision relates to commitment credits</a:t>
            </a:r>
          </a:p>
          <a:p>
            <a:pPr lvl="2"/>
            <a:endParaRPr lang="en-US" dirty="0" smtClean="0"/>
          </a:p>
          <a:p>
            <a:pPr lvl="1"/>
            <a:endParaRPr lang="en-US" dirty="0" smtClean="0"/>
          </a:p>
          <a:p>
            <a:pPr lvl="3"/>
            <a:endParaRPr lang="en-US" dirty="0" smtClean="0"/>
          </a:p>
          <a:p>
            <a:endParaRPr lang="en-US" dirty="0" smtClean="0"/>
          </a:p>
          <a:p>
            <a:pPr lvl="3"/>
            <a:endParaRPr lang="en-US" dirty="0" smtClean="0"/>
          </a:p>
          <a:p>
            <a:pPr lvl="3"/>
            <a:endParaRPr lang="en-US" dirty="0" smtClean="0"/>
          </a:p>
          <a:p>
            <a:endParaRPr lang="en-US" dirty="0" smtClean="0"/>
          </a:p>
          <a:p>
            <a:pPr lvl="1"/>
            <a:endParaRPr lang="en-US" dirty="0" smtClean="0"/>
          </a:p>
          <a:p>
            <a:pPr lvl="1"/>
            <a:endParaRPr lang="en-US" dirty="0" smtClean="0"/>
          </a:p>
          <a:p>
            <a:endParaRPr lang="en-US" dirty="0" smtClean="0"/>
          </a:p>
          <a:p>
            <a:endParaRPr lang="en-US" dirty="0" smtClean="0"/>
          </a:p>
          <a:p>
            <a:pPr lvl="1"/>
            <a:endParaRPr lang="en-US" dirty="0" smtClean="0"/>
          </a:p>
          <a:p>
            <a:pPr lvl="2"/>
            <a:endParaRPr lang="en-US" dirty="0" smtClean="0"/>
          </a:p>
          <a:p>
            <a:pPr lvl="2"/>
            <a:endParaRPr lang="en-US" dirty="0" smtClean="0"/>
          </a:p>
          <a:p>
            <a:pPr lvl="1"/>
            <a:endParaRPr lang="en-US" dirty="0" smtClean="0"/>
          </a:p>
          <a:p>
            <a:pPr lvl="2"/>
            <a:endParaRPr lang="en-US" dirty="0"/>
          </a:p>
        </p:txBody>
      </p:sp>
    </p:spTree>
    <p:extLst>
      <p:ext uri="{BB962C8B-B14F-4D97-AF65-F5344CB8AC3E}">
        <p14:creationId xmlns:p14="http://schemas.microsoft.com/office/powerpoint/2010/main" val="204393350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Tariff Changes </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pPr/>
              <a:t>64</a:t>
            </a:fld>
            <a:endParaRPr lang="en-US" dirty="0"/>
          </a:p>
        </p:txBody>
      </p:sp>
      <p:sp>
        <p:nvSpPr>
          <p:cNvPr id="4" name="Text Placeholder 3"/>
          <p:cNvSpPr>
            <a:spLocks noGrp="1"/>
          </p:cNvSpPr>
          <p:nvPr>
            <p:ph type="body" sz="quarter" idx="13"/>
          </p:nvPr>
        </p:nvSpPr>
        <p:spPr/>
        <p:txBody>
          <a:bodyPr>
            <a:normAutofit fontScale="92500"/>
          </a:bodyPr>
          <a:lstStyle/>
          <a:p>
            <a:r>
              <a:rPr lang="en-US" dirty="0" smtClean="0"/>
              <a:t>Storage-Related Changes to Section III.F.2.1 Day-Ahead NCPC Credits </a:t>
            </a:r>
          </a:p>
          <a:p>
            <a:endParaRPr lang="en-US" dirty="0"/>
          </a:p>
        </p:txBody>
      </p:sp>
      <p:sp>
        <p:nvSpPr>
          <p:cNvPr id="5" name="Content Placeholder 4"/>
          <p:cNvSpPr>
            <a:spLocks noGrp="1"/>
          </p:cNvSpPr>
          <p:nvPr>
            <p:ph sz="quarter" idx="14"/>
          </p:nvPr>
        </p:nvSpPr>
        <p:spPr/>
        <p:txBody>
          <a:bodyPr/>
          <a:lstStyle/>
          <a:p>
            <a:r>
              <a:rPr lang="en-US" dirty="0" smtClean="0"/>
              <a:t>III.F.2.1.1-to-III.F.2.1.4 </a:t>
            </a:r>
          </a:p>
          <a:p>
            <a:pPr lvl="1"/>
            <a:r>
              <a:rPr lang="en-US" dirty="0" smtClean="0"/>
              <a:t>Changes DARD Pump to Storage DARD </a:t>
            </a:r>
          </a:p>
          <a:p>
            <a:r>
              <a:rPr lang="en-US" dirty="0" smtClean="0"/>
              <a:t>III.F.2.1.6. General Credit Calculation </a:t>
            </a:r>
          </a:p>
          <a:p>
            <a:pPr lvl="1"/>
            <a:r>
              <a:rPr lang="en-US" dirty="0" smtClean="0"/>
              <a:t>Changes DARD Pump to Binary Storage DARD because the general credit calculation (based on all hours of the settlement period) is not applicable to Continuous Storage DARDs</a:t>
            </a:r>
          </a:p>
          <a:p>
            <a:r>
              <a:rPr lang="en-US" dirty="0" smtClean="0"/>
              <a:t>III.F.2.1.7 [Exception to General Credit Calculation] </a:t>
            </a:r>
          </a:p>
          <a:p>
            <a:pPr lvl="1"/>
            <a:r>
              <a:rPr lang="en-US" dirty="0" smtClean="0"/>
              <a:t>Clarifies that the credit calculation of Continuous Storage DARDs and Continuous Storage Generator Assets should be always be performed hourly </a:t>
            </a:r>
          </a:p>
          <a:p>
            <a:pPr lvl="2"/>
            <a:endParaRPr lang="en-US" dirty="0" smtClean="0"/>
          </a:p>
          <a:p>
            <a:pPr lvl="3"/>
            <a:endParaRPr lang="en-US" dirty="0" smtClean="0"/>
          </a:p>
          <a:p>
            <a:pPr lvl="3"/>
            <a:endParaRPr lang="en-US" dirty="0" smtClean="0"/>
          </a:p>
          <a:p>
            <a:endParaRPr lang="en-US" dirty="0" smtClean="0"/>
          </a:p>
          <a:p>
            <a:pPr lvl="1"/>
            <a:endParaRPr lang="en-US" dirty="0" smtClean="0"/>
          </a:p>
          <a:p>
            <a:pPr lvl="1"/>
            <a:endParaRPr lang="en-US" dirty="0" smtClean="0"/>
          </a:p>
          <a:p>
            <a:endParaRPr lang="en-US" dirty="0" smtClean="0"/>
          </a:p>
          <a:p>
            <a:endParaRPr lang="en-US" dirty="0" smtClean="0"/>
          </a:p>
          <a:p>
            <a:pPr lvl="1"/>
            <a:endParaRPr lang="en-US" dirty="0" smtClean="0"/>
          </a:p>
          <a:p>
            <a:pPr lvl="2"/>
            <a:endParaRPr lang="en-US" dirty="0" smtClean="0"/>
          </a:p>
          <a:p>
            <a:pPr lvl="2"/>
            <a:endParaRPr lang="en-US" dirty="0" smtClean="0"/>
          </a:p>
          <a:p>
            <a:pPr lvl="1"/>
            <a:endParaRPr lang="en-US" dirty="0" smtClean="0"/>
          </a:p>
          <a:p>
            <a:pPr lvl="2"/>
            <a:endParaRPr lang="en-US" dirty="0"/>
          </a:p>
        </p:txBody>
      </p:sp>
    </p:spTree>
    <p:extLst>
      <p:ext uri="{BB962C8B-B14F-4D97-AF65-F5344CB8AC3E}">
        <p14:creationId xmlns:p14="http://schemas.microsoft.com/office/powerpoint/2010/main" val="41771597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Tariff Changes </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pPr/>
              <a:t>65</a:t>
            </a:fld>
            <a:endParaRPr lang="en-US" dirty="0"/>
          </a:p>
        </p:txBody>
      </p:sp>
      <p:sp>
        <p:nvSpPr>
          <p:cNvPr id="4" name="Text Placeholder 3"/>
          <p:cNvSpPr>
            <a:spLocks noGrp="1"/>
          </p:cNvSpPr>
          <p:nvPr>
            <p:ph type="body" sz="quarter" idx="13"/>
          </p:nvPr>
        </p:nvSpPr>
        <p:spPr/>
        <p:txBody>
          <a:bodyPr>
            <a:normAutofit fontScale="92500"/>
          </a:bodyPr>
          <a:lstStyle/>
          <a:p>
            <a:r>
              <a:rPr lang="en-US" dirty="0" smtClean="0"/>
              <a:t>Storage-Related Changes to Section III.F.2.2 Real-Time NCPC Credits </a:t>
            </a:r>
          </a:p>
          <a:p>
            <a:endParaRPr lang="en-US" dirty="0"/>
          </a:p>
        </p:txBody>
      </p:sp>
      <p:sp>
        <p:nvSpPr>
          <p:cNvPr id="5" name="Content Placeholder 4"/>
          <p:cNvSpPr>
            <a:spLocks noGrp="1"/>
          </p:cNvSpPr>
          <p:nvPr>
            <p:ph sz="quarter" idx="14"/>
          </p:nvPr>
        </p:nvSpPr>
        <p:spPr/>
        <p:txBody>
          <a:bodyPr/>
          <a:lstStyle/>
          <a:p>
            <a:r>
              <a:rPr lang="en-US" dirty="0" smtClean="0"/>
              <a:t>III.F.2.2.1 Eligibility </a:t>
            </a:r>
          </a:p>
          <a:p>
            <a:pPr lvl="1"/>
            <a:r>
              <a:rPr lang="en-US" dirty="0" smtClean="0"/>
              <a:t>a) Commitment credits</a:t>
            </a:r>
          </a:p>
          <a:p>
            <a:pPr lvl="2"/>
            <a:r>
              <a:rPr lang="en-US" dirty="0" smtClean="0"/>
              <a:t>Clarifies that Generator Assets with a Supply Offer and Binary Storage DARDs with a Demand Bids that have been submitted in the Real- Time Energy Market and committed by the ISO are eligible</a:t>
            </a:r>
          </a:p>
          <a:p>
            <a:pPr lvl="1"/>
            <a:r>
              <a:rPr lang="en-US" dirty="0" smtClean="0"/>
              <a:t>b) Dispatch credits </a:t>
            </a:r>
          </a:p>
          <a:p>
            <a:pPr lvl="2"/>
            <a:r>
              <a:rPr lang="en-US" dirty="0" smtClean="0"/>
              <a:t>Adds provision that extends eligibility to a Storage DARD with a Demand Bid that has been submitted in the Real-Time Energy Market  and a Storage DARD that has been Postured to increase its consumption </a:t>
            </a:r>
          </a:p>
          <a:p>
            <a:pPr lvl="2"/>
            <a:r>
              <a:rPr lang="en-US" dirty="0" smtClean="0"/>
              <a:t>Adds provision that Real-Time Dispatch NCPC Credit shall be zero, if the Generator Asset has provided Regulation during the interval (not related to storage but substantive)</a:t>
            </a:r>
          </a:p>
          <a:p>
            <a:pPr lvl="3"/>
            <a:endParaRPr lang="en-US" dirty="0" smtClean="0"/>
          </a:p>
          <a:p>
            <a:endParaRPr lang="en-US" dirty="0" smtClean="0"/>
          </a:p>
          <a:p>
            <a:pPr lvl="1"/>
            <a:endParaRPr lang="en-US" dirty="0" smtClean="0"/>
          </a:p>
          <a:p>
            <a:pPr lvl="3"/>
            <a:endParaRPr lang="en-US" dirty="0" smtClean="0"/>
          </a:p>
          <a:p>
            <a:endParaRPr lang="en-US" dirty="0" smtClean="0"/>
          </a:p>
          <a:p>
            <a:pPr lvl="2"/>
            <a:endParaRPr lang="en-US" dirty="0" smtClean="0"/>
          </a:p>
          <a:p>
            <a:pPr lvl="1"/>
            <a:endParaRPr lang="en-US" dirty="0" smtClean="0"/>
          </a:p>
          <a:p>
            <a:pPr lvl="3"/>
            <a:endParaRPr lang="en-US" dirty="0" smtClean="0"/>
          </a:p>
          <a:p>
            <a:endParaRPr lang="en-US" dirty="0" smtClean="0"/>
          </a:p>
          <a:p>
            <a:pPr lvl="1"/>
            <a:endParaRPr lang="en-US" dirty="0" smtClean="0"/>
          </a:p>
          <a:p>
            <a:pPr lvl="2"/>
            <a:endParaRPr lang="en-US" dirty="0" smtClean="0"/>
          </a:p>
          <a:p>
            <a:pPr lvl="2"/>
            <a:endParaRPr lang="en-US" dirty="0" smtClean="0"/>
          </a:p>
          <a:p>
            <a:pPr lvl="1"/>
            <a:endParaRPr lang="en-US" dirty="0" smtClean="0"/>
          </a:p>
          <a:p>
            <a:pPr lvl="2"/>
            <a:endParaRPr lang="en-US" dirty="0"/>
          </a:p>
        </p:txBody>
      </p:sp>
    </p:spTree>
    <p:extLst>
      <p:ext uri="{BB962C8B-B14F-4D97-AF65-F5344CB8AC3E}">
        <p14:creationId xmlns:p14="http://schemas.microsoft.com/office/powerpoint/2010/main" val="189754177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Tariff Changes </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pPr/>
              <a:t>66</a:t>
            </a:fld>
            <a:endParaRPr lang="en-US" dirty="0"/>
          </a:p>
        </p:txBody>
      </p:sp>
      <p:sp>
        <p:nvSpPr>
          <p:cNvPr id="4" name="Text Placeholder 3"/>
          <p:cNvSpPr>
            <a:spLocks noGrp="1"/>
          </p:cNvSpPr>
          <p:nvPr>
            <p:ph type="body" sz="quarter" idx="13"/>
          </p:nvPr>
        </p:nvSpPr>
        <p:spPr/>
        <p:txBody>
          <a:bodyPr>
            <a:normAutofit fontScale="85000" lnSpcReduction="10000"/>
          </a:bodyPr>
          <a:lstStyle/>
          <a:p>
            <a:r>
              <a:rPr lang="en-US" dirty="0" smtClean="0"/>
              <a:t>Storage-Related Changes to Section III.F.2.2 Real-Time NCPC Credits (cont.)</a:t>
            </a:r>
          </a:p>
          <a:p>
            <a:endParaRPr lang="en-US" dirty="0" smtClean="0"/>
          </a:p>
          <a:p>
            <a:endParaRPr lang="en-US" dirty="0"/>
          </a:p>
        </p:txBody>
      </p:sp>
      <p:sp>
        <p:nvSpPr>
          <p:cNvPr id="5" name="Content Placeholder 4"/>
          <p:cNvSpPr>
            <a:spLocks noGrp="1"/>
          </p:cNvSpPr>
          <p:nvPr>
            <p:ph sz="quarter" idx="14"/>
          </p:nvPr>
        </p:nvSpPr>
        <p:spPr/>
        <p:txBody>
          <a:bodyPr/>
          <a:lstStyle/>
          <a:p>
            <a:r>
              <a:rPr lang="en-US" dirty="0" smtClean="0"/>
              <a:t>III.F.2.2.2 Real-Time Commitment NCPC Credits</a:t>
            </a:r>
          </a:p>
          <a:p>
            <a:pPr lvl="1"/>
            <a:r>
              <a:rPr lang="en-US" dirty="0" smtClean="0"/>
              <a:t> Changes DARD Pump to Binary Storage DARDs </a:t>
            </a:r>
          </a:p>
          <a:p>
            <a:r>
              <a:rPr lang="en-US" dirty="0" smtClean="0"/>
              <a:t>III.F.2.2.3 Real-Time Dispatch NCPC Credits for Generator Assets and Demand Response</a:t>
            </a:r>
          </a:p>
          <a:p>
            <a:pPr lvl="1"/>
            <a:r>
              <a:rPr lang="en-US" dirty="0" smtClean="0"/>
              <a:t>(b) Adds language to provide that, for a Continuous Storage Generator associated with an ATRR that has provided regulation in an interval:</a:t>
            </a:r>
          </a:p>
          <a:p>
            <a:pPr lvl="2"/>
            <a:r>
              <a:rPr lang="en-US" dirty="0" smtClean="0"/>
              <a:t>the settlement period (III.F.2.2.3.1) “is an interval when the Desired Dispatch Point is greater than the Economic Dispatch Point,” </a:t>
            </a:r>
          </a:p>
          <a:p>
            <a:pPr lvl="2"/>
            <a:r>
              <a:rPr lang="en-US" dirty="0" smtClean="0"/>
              <a:t>the eligible quantity for determining the interval costs (III.F.2.2.3.2) is the Generator Asset’s “Economic Dispatch Point for the interval subtracted from the Desired Dispatch Point for the interval,” and</a:t>
            </a:r>
          </a:p>
          <a:p>
            <a:pPr lvl="2"/>
            <a:r>
              <a:rPr lang="en-US" dirty="0" smtClean="0"/>
              <a:t>the eligible quantity for determining the interval revenues (III.F.2.2.3.2.2) is the Generator Asset’s “Economic Dispatch Point for the interval subtracted from the Desired Dispatch Point for the interval.” </a:t>
            </a:r>
          </a:p>
          <a:p>
            <a:pPr lvl="1"/>
            <a:endParaRPr lang="en-US" dirty="0" smtClean="0"/>
          </a:p>
          <a:p>
            <a:endParaRPr lang="en-US" dirty="0" smtClean="0"/>
          </a:p>
          <a:p>
            <a:endParaRPr lang="en-US" dirty="0" smtClean="0"/>
          </a:p>
          <a:p>
            <a:pPr lvl="2"/>
            <a:endParaRPr lang="en-US" dirty="0" smtClean="0"/>
          </a:p>
          <a:p>
            <a:pPr lvl="1"/>
            <a:endParaRPr lang="en-US" dirty="0" smtClean="0"/>
          </a:p>
          <a:p>
            <a:pPr lvl="3"/>
            <a:endParaRPr lang="en-US" dirty="0" smtClean="0"/>
          </a:p>
          <a:p>
            <a:endParaRPr lang="en-US" dirty="0" smtClean="0"/>
          </a:p>
          <a:p>
            <a:pPr lvl="1"/>
            <a:endParaRPr lang="en-US" dirty="0" smtClean="0"/>
          </a:p>
          <a:p>
            <a:pPr lvl="2"/>
            <a:endParaRPr lang="en-US" dirty="0" smtClean="0"/>
          </a:p>
          <a:p>
            <a:pPr lvl="2"/>
            <a:endParaRPr lang="en-US" dirty="0" smtClean="0"/>
          </a:p>
          <a:p>
            <a:pPr lvl="1"/>
            <a:endParaRPr lang="en-US" dirty="0" smtClean="0"/>
          </a:p>
          <a:p>
            <a:pPr lvl="2"/>
            <a:endParaRPr lang="en-US" dirty="0"/>
          </a:p>
        </p:txBody>
      </p:sp>
    </p:spTree>
    <p:extLst>
      <p:ext uri="{BB962C8B-B14F-4D97-AF65-F5344CB8AC3E}">
        <p14:creationId xmlns:p14="http://schemas.microsoft.com/office/powerpoint/2010/main" val="135497336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Tariff Changes </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pPr/>
              <a:t>67</a:t>
            </a:fld>
            <a:endParaRPr lang="en-US" dirty="0"/>
          </a:p>
        </p:txBody>
      </p:sp>
      <p:sp>
        <p:nvSpPr>
          <p:cNvPr id="4" name="Text Placeholder 3"/>
          <p:cNvSpPr>
            <a:spLocks noGrp="1"/>
          </p:cNvSpPr>
          <p:nvPr>
            <p:ph type="body" sz="quarter" idx="13"/>
          </p:nvPr>
        </p:nvSpPr>
        <p:spPr/>
        <p:txBody>
          <a:bodyPr>
            <a:normAutofit fontScale="85000" lnSpcReduction="10000"/>
          </a:bodyPr>
          <a:lstStyle/>
          <a:p>
            <a:r>
              <a:rPr lang="en-US" dirty="0" smtClean="0"/>
              <a:t>Storage-Related Changes to Section III.F.2.2 Real-Time NCPC Credits (cont.)</a:t>
            </a:r>
          </a:p>
          <a:p>
            <a:endParaRPr lang="en-US" dirty="0" smtClean="0"/>
          </a:p>
          <a:p>
            <a:endParaRPr lang="en-US" dirty="0" smtClean="0"/>
          </a:p>
          <a:p>
            <a:endParaRPr lang="en-US" dirty="0" smtClean="0"/>
          </a:p>
          <a:p>
            <a:endParaRPr lang="en-US" dirty="0"/>
          </a:p>
        </p:txBody>
      </p:sp>
      <p:sp>
        <p:nvSpPr>
          <p:cNvPr id="5" name="Content Placeholder 4"/>
          <p:cNvSpPr>
            <a:spLocks noGrp="1"/>
          </p:cNvSpPr>
          <p:nvPr>
            <p:ph sz="quarter" idx="14"/>
          </p:nvPr>
        </p:nvSpPr>
        <p:spPr/>
        <p:txBody>
          <a:bodyPr/>
          <a:lstStyle/>
          <a:p>
            <a:r>
              <a:rPr lang="en-US" dirty="0" smtClean="0"/>
              <a:t>III.F.2.2.3.4 Interval Revenue</a:t>
            </a:r>
          </a:p>
          <a:p>
            <a:pPr lvl="1"/>
            <a:r>
              <a:rPr lang="en-US" dirty="0" smtClean="0"/>
              <a:t>Language eliminated because, pursuant to addition to III.F.2.2.1(b), Generator Assets are not eligible for Real-Time Dispatch NCPC Credits when Regulating  (Not storage-related but substantive)</a:t>
            </a:r>
          </a:p>
          <a:p>
            <a:r>
              <a:rPr lang="en-US" dirty="0" smtClean="0"/>
              <a:t>III.F.2.2.4 Real Time NCPC Dispatch Credits for Storage DARDs</a:t>
            </a:r>
          </a:p>
          <a:p>
            <a:pPr lvl="1"/>
            <a:r>
              <a:rPr lang="en-US" dirty="0" smtClean="0"/>
              <a:t>Adds language to provide that for a Continuous Storage DARD Associated with an ATRR that has provided regulation in an interval:</a:t>
            </a:r>
          </a:p>
          <a:p>
            <a:pPr lvl="2"/>
            <a:r>
              <a:rPr lang="en-US" dirty="0" smtClean="0"/>
              <a:t>the settlement period (III.F.2.2.4.1) is “an interval when the Desired Dispatch Point is greater than the Economic Dispatch Point”</a:t>
            </a:r>
          </a:p>
          <a:p>
            <a:pPr lvl="2"/>
            <a:r>
              <a:rPr lang="en-US" dirty="0" smtClean="0"/>
              <a:t>the eligible quantity (III.F.2.2.4.2) is the “DARD’s Economic Dispatch Point for the interval subtracted from the Desired Dispatch Point for the interval.”</a:t>
            </a:r>
          </a:p>
          <a:p>
            <a:pPr lvl="1"/>
            <a:r>
              <a:rPr lang="en-US" dirty="0" smtClean="0"/>
              <a:t>Changes DARD Pump and DARD to Storage DARD </a:t>
            </a:r>
          </a:p>
          <a:p>
            <a:pPr lvl="1"/>
            <a:endParaRPr lang="en-US" dirty="0" smtClean="0"/>
          </a:p>
          <a:p>
            <a:endParaRPr lang="en-US" dirty="0" smtClean="0"/>
          </a:p>
          <a:p>
            <a:pPr lvl="1"/>
            <a:endParaRPr lang="en-US" dirty="0" smtClean="0"/>
          </a:p>
          <a:p>
            <a:pPr lvl="2"/>
            <a:endParaRPr lang="en-US" dirty="0" smtClean="0"/>
          </a:p>
          <a:p>
            <a:endParaRPr lang="en-US" dirty="0" smtClean="0"/>
          </a:p>
          <a:p>
            <a:endParaRPr lang="en-US" dirty="0" smtClean="0"/>
          </a:p>
          <a:p>
            <a:pPr lvl="2"/>
            <a:endParaRPr lang="en-US" dirty="0" smtClean="0"/>
          </a:p>
          <a:p>
            <a:pPr lvl="1"/>
            <a:endParaRPr lang="en-US" dirty="0" smtClean="0"/>
          </a:p>
          <a:p>
            <a:pPr lvl="3"/>
            <a:endParaRPr lang="en-US" dirty="0" smtClean="0"/>
          </a:p>
          <a:p>
            <a:endParaRPr lang="en-US" dirty="0" smtClean="0"/>
          </a:p>
          <a:p>
            <a:pPr lvl="1"/>
            <a:endParaRPr lang="en-US" dirty="0" smtClean="0"/>
          </a:p>
          <a:p>
            <a:pPr lvl="2"/>
            <a:endParaRPr lang="en-US" dirty="0" smtClean="0"/>
          </a:p>
          <a:p>
            <a:pPr lvl="2"/>
            <a:endParaRPr lang="en-US" dirty="0" smtClean="0"/>
          </a:p>
          <a:p>
            <a:pPr lvl="1"/>
            <a:endParaRPr lang="en-US" dirty="0" smtClean="0"/>
          </a:p>
          <a:p>
            <a:pPr lvl="2"/>
            <a:endParaRPr lang="en-US" dirty="0"/>
          </a:p>
        </p:txBody>
      </p:sp>
    </p:spTree>
    <p:extLst>
      <p:ext uri="{BB962C8B-B14F-4D97-AF65-F5344CB8AC3E}">
        <p14:creationId xmlns:p14="http://schemas.microsoft.com/office/powerpoint/2010/main" val="171599477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Tariff Changes </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pPr/>
              <a:t>68</a:t>
            </a:fld>
            <a:endParaRPr lang="en-US" dirty="0"/>
          </a:p>
        </p:txBody>
      </p:sp>
      <p:sp>
        <p:nvSpPr>
          <p:cNvPr id="4" name="Text Placeholder 3"/>
          <p:cNvSpPr>
            <a:spLocks noGrp="1"/>
          </p:cNvSpPr>
          <p:nvPr>
            <p:ph type="body" sz="quarter" idx="13"/>
          </p:nvPr>
        </p:nvSpPr>
        <p:spPr/>
        <p:txBody>
          <a:bodyPr>
            <a:normAutofit fontScale="85000" lnSpcReduction="10000"/>
          </a:bodyPr>
          <a:lstStyle/>
          <a:p>
            <a:r>
              <a:rPr lang="en-US" dirty="0" smtClean="0"/>
              <a:t>Storage-Related Changes to Section III.F.2.2 Real-Time NCPC Credits (cont.)</a:t>
            </a:r>
          </a:p>
          <a:p>
            <a:endParaRPr lang="en-US" dirty="0" smtClean="0"/>
          </a:p>
          <a:p>
            <a:endParaRPr lang="en-US" dirty="0" smtClean="0"/>
          </a:p>
          <a:p>
            <a:endParaRPr lang="en-US" dirty="0" smtClean="0"/>
          </a:p>
          <a:p>
            <a:endParaRPr lang="en-US" dirty="0"/>
          </a:p>
        </p:txBody>
      </p:sp>
      <p:sp>
        <p:nvSpPr>
          <p:cNvPr id="5" name="Content Placeholder 4"/>
          <p:cNvSpPr>
            <a:spLocks noGrp="1"/>
          </p:cNvSpPr>
          <p:nvPr>
            <p:ph sz="quarter" idx="14"/>
          </p:nvPr>
        </p:nvSpPr>
        <p:spPr/>
        <p:txBody>
          <a:bodyPr/>
          <a:lstStyle/>
          <a:p>
            <a:r>
              <a:rPr lang="en-US" dirty="0" smtClean="0"/>
              <a:t>III.F.2.2.4.5 Credit Calculation</a:t>
            </a:r>
          </a:p>
          <a:p>
            <a:pPr lvl="1"/>
            <a:r>
              <a:rPr lang="en-US" dirty="0" smtClean="0"/>
              <a:t>Changes “DARD” to “Storage DARD”</a:t>
            </a:r>
          </a:p>
          <a:p>
            <a:r>
              <a:rPr lang="en-US" dirty="0" smtClean="0"/>
              <a:t>III.F.2.2.5 Real Time Dispatch Lost Opportunity Credit</a:t>
            </a:r>
          </a:p>
          <a:p>
            <a:pPr lvl="1"/>
            <a:r>
              <a:rPr lang="en-US" dirty="0" smtClean="0"/>
              <a:t>III.F.2.2.5.2 Actual Net Revenue or Actual Net Benefit</a:t>
            </a:r>
          </a:p>
          <a:p>
            <a:pPr lvl="2"/>
            <a:r>
              <a:rPr lang="en-US" dirty="0" smtClean="0"/>
              <a:t>(a) Adds the following to the sum that becomes actual net revenue: “for a Continuous Storage Generator Asset associated with an ATRR that has provided Regulation during the interval, the energy revenue at the dispatched energy quantity minus the offered energy cost for that quantity.”</a:t>
            </a:r>
          </a:p>
          <a:p>
            <a:pPr lvl="2"/>
            <a:r>
              <a:rPr lang="en-US" dirty="0" smtClean="0"/>
              <a:t>(b) Adds the following to the sum that becomes actual net benefit: “for a Continuous Storage DARD associated with an ATRR that has provided Regulation during the interval, the energy price parameter for the dispatched energy quantity as reflected in the Demand Bid minus the offered energy cost for that quantity”</a:t>
            </a:r>
          </a:p>
          <a:p>
            <a:pPr lvl="1"/>
            <a:endParaRPr lang="en-US" dirty="0" smtClean="0"/>
          </a:p>
          <a:p>
            <a:pPr lvl="2"/>
            <a:endParaRPr lang="en-US" dirty="0" smtClean="0"/>
          </a:p>
          <a:p>
            <a:pPr lvl="1"/>
            <a:endParaRPr lang="en-US" dirty="0" smtClean="0"/>
          </a:p>
          <a:p>
            <a:pPr lvl="2"/>
            <a:endParaRPr lang="en-US" dirty="0" smtClean="0"/>
          </a:p>
          <a:p>
            <a:endParaRPr lang="en-US" dirty="0" smtClean="0"/>
          </a:p>
          <a:p>
            <a:endParaRPr lang="en-US" dirty="0" smtClean="0"/>
          </a:p>
          <a:p>
            <a:pPr lvl="2"/>
            <a:endParaRPr lang="en-US" dirty="0" smtClean="0"/>
          </a:p>
          <a:p>
            <a:pPr lvl="1"/>
            <a:endParaRPr lang="en-US" dirty="0" smtClean="0"/>
          </a:p>
          <a:p>
            <a:pPr lvl="3"/>
            <a:endParaRPr lang="en-US" dirty="0" smtClean="0"/>
          </a:p>
          <a:p>
            <a:endParaRPr lang="en-US" dirty="0" smtClean="0"/>
          </a:p>
          <a:p>
            <a:pPr lvl="1"/>
            <a:endParaRPr lang="en-US" dirty="0" smtClean="0"/>
          </a:p>
          <a:p>
            <a:pPr lvl="2"/>
            <a:endParaRPr lang="en-US" dirty="0" smtClean="0"/>
          </a:p>
          <a:p>
            <a:pPr lvl="2"/>
            <a:endParaRPr lang="en-US" dirty="0" smtClean="0"/>
          </a:p>
          <a:p>
            <a:pPr lvl="1"/>
            <a:endParaRPr lang="en-US" dirty="0" smtClean="0"/>
          </a:p>
          <a:p>
            <a:pPr lvl="2"/>
            <a:endParaRPr lang="en-US" dirty="0"/>
          </a:p>
        </p:txBody>
      </p:sp>
    </p:spTree>
    <p:extLst>
      <p:ext uri="{BB962C8B-B14F-4D97-AF65-F5344CB8AC3E}">
        <p14:creationId xmlns:p14="http://schemas.microsoft.com/office/powerpoint/2010/main" val="137429994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Tariff Changes</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pPr/>
              <a:t>69</a:t>
            </a:fld>
            <a:endParaRPr lang="en-US" dirty="0"/>
          </a:p>
        </p:txBody>
      </p:sp>
      <p:sp>
        <p:nvSpPr>
          <p:cNvPr id="4" name="Text Placeholder 3"/>
          <p:cNvSpPr>
            <a:spLocks noGrp="1"/>
          </p:cNvSpPr>
          <p:nvPr>
            <p:ph type="body" sz="quarter" idx="13"/>
          </p:nvPr>
        </p:nvSpPr>
        <p:spPr/>
        <p:txBody>
          <a:bodyPr/>
          <a:lstStyle/>
          <a:p>
            <a:r>
              <a:rPr lang="en-US" dirty="0" smtClean="0"/>
              <a:t>Storage-Related Changes to Section III.F.2.3 Special Case NCPC </a:t>
            </a:r>
          </a:p>
          <a:p>
            <a:endParaRPr lang="en-US" dirty="0" smtClean="0"/>
          </a:p>
          <a:p>
            <a:endParaRPr lang="en-US" dirty="0" smtClean="0"/>
          </a:p>
          <a:p>
            <a:endParaRPr lang="en-US" dirty="0" smtClean="0"/>
          </a:p>
          <a:p>
            <a:endParaRPr lang="en-US" dirty="0"/>
          </a:p>
        </p:txBody>
      </p:sp>
      <p:sp>
        <p:nvSpPr>
          <p:cNvPr id="5" name="Content Placeholder 4"/>
          <p:cNvSpPr>
            <a:spLocks noGrp="1"/>
          </p:cNvSpPr>
          <p:nvPr>
            <p:ph sz="quarter" idx="14"/>
          </p:nvPr>
        </p:nvSpPr>
        <p:spPr/>
        <p:txBody>
          <a:bodyPr/>
          <a:lstStyle/>
          <a:p>
            <a:r>
              <a:rPr lang="en-US" dirty="0" smtClean="0"/>
              <a:t>III.F.2.3.7. Hourly Shortfall NCPC Credits</a:t>
            </a:r>
          </a:p>
          <a:p>
            <a:pPr lvl="1"/>
            <a:r>
              <a:rPr lang="en-US" dirty="0" smtClean="0"/>
              <a:t>Replaces DARD Pump with Binary Storage DARD</a:t>
            </a:r>
          </a:p>
          <a:p>
            <a:pPr lvl="1"/>
            <a:r>
              <a:rPr lang="en-US" dirty="0" smtClean="0"/>
              <a:t>Corrective terminology changes </a:t>
            </a:r>
          </a:p>
          <a:p>
            <a:r>
              <a:rPr lang="en-US" dirty="0" smtClean="0"/>
              <a:t>III.F.2.3.8 Real-Time Posturing Credit for Limited Energy Resources Postured For Reliability</a:t>
            </a:r>
          </a:p>
          <a:p>
            <a:pPr lvl="1"/>
            <a:r>
              <a:rPr lang="en-US" dirty="0" smtClean="0"/>
              <a:t>III.F.2.3.8.4 Estimated Cost of Replacement Energy </a:t>
            </a:r>
          </a:p>
          <a:p>
            <a:pPr lvl="2"/>
            <a:r>
              <a:rPr lang="en-US" dirty="0" smtClean="0"/>
              <a:t>Expands provision, which currently applies to pumped storage generators, to Generator Assets that are part of an Electric Storage Facility </a:t>
            </a:r>
          </a:p>
          <a:p>
            <a:pPr lvl="1"/>
            <a:r>
              <a:rPr lang="en-US" dirty="0" smtClean="0"/>
              <a:t>III.F.2.3.8.6 Estimated Avoided Replacement Cost </a:t>
            </a:r>
          </a:p>
          <a:p>
            <a:pPr lvl="2"/>
            <a:r>
              <a:rPr lang="en-US" dirty="0" smtClean="0"/>
              <a:t>Changes “pumping” to “replenishment” </a:t>
            </a:r>
          </a:p>
          <a:p>
            <a:endParaRPr lang="en-US" dirty="0" smtClean="0"/>
          </a:p>
          <a:p>
            <a:endParaRPr lang="en-US" dirty="0" smtClean="0"/>
          </a:p>
          <a:p>
            <a:pPr lvl="1"/>
            <a:endParaRPr lang="en-US" dirty="0" smtClean="0"/>
          </a:p>
          <a:p>
            <a:endParaRPr lang="en-US" dirty="0" smtClean="0"/>
          </a:p>
          <a:p>
            <a:pPr lvl="1"/>
            <a:endParaRPr lang="en-US" dirty="0" smtClean="0"/>
          </a:p>
          <a:p>
            <a:pPr lvl="2"/>
            <a:endParaRPr lang="en-US" dirty="0" smtClean="0"/>
          </a:p>
          <a:p>
            <a:endParaRPr lang="en-US" dirty="0" smtClean="0"/>
          </a:p>
          <a:p>
            <a:endParaRPr lang="en-US" dirty="0" smtClean="0"/>
          </a:p>
          <a:p>
            <a:pPr lvl="2"/>
            <a:endParaRPr lang="en-US" dirty="0" smtClean="0"/>
          </a:p>
          <a:p>
            <a:pPr lvl="1"/>
            <a:endParaRPr lang="en-US" dirty="0" smtClean="0"/>
          </a:p>
          <a:p>
            <a:pPr lvl="3"/>
            <a:endParaRPr lang="en-US" dirty="0" smtClean="0"/>
          </a:p>
          <a:p>
            <a:endParaRPr lang="en-US" dirty="0" smtClean="0"/>
          </a:p>
          <a:p>
            <a:pPr lvl="1"/>
            <a:endParaRPr lang="en-US" dirty="0" smtClean="0"/>
          </a:p>
          <a:p>
            <a:pPr lvl="2"/>
            <a:endParaRPr lang="en-US" dirty="0" smtClean="0"/>
          </a:p>
          <a:p>
            <a:pPr lvl="2"/>
            <a:endParaRPr lang="en-US" dirty="0" smtClean="0"/>
          </a:p>
          <a:p>
            <a:pPr lvl="1"/>
            <a:endParaRPr lang="en-US" dirty="0" smtClean="0"/>
          </a:p>
          <a:p>
            <a:pPr lvl="2"/>
            <a:endParaRPr lang="en-US" dirty="0"/>
          </a:p>
        </p:txBody>
      </p:sp>
    </p:spTree>
    <p:extLst>
      <p:ext uri="{BB962C8B-B14F-4D97-AF65-F5344CB8AC3E}">
        <p14:creationId xmlns:p14="http://schemas.microsoft.com/office/powerpoint/2010/main" val="2953408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Summary of Tariff Changes </a:t>
            </a:r>
            <a:endParaRPr lang="en-US" dirty="0"/>
          </a:p>
        </p:txBody>
      </p:sp>
      <p:sp>
        <p:nvSpPr>
          <p:cNvPr id="7" name="Text Placeholder 6"/>
          <p:cNvSpPr>
            <a:spLocks noGrp="1"/>
          </p:cNvSpPr>
          <p:nvPr>
            <p:ph type="body" idx="1"/>
          </p:nvPr>
        </p:nvSpPr>
        <p:spPr/>
        <p:txBody>
          <a:bodyPr/>
          <a:lstStyle/>
          <a:p>
            <a:endParaRPr lang="en-US" dirty="0"/>
          </a:p>
        </p:txBody>
      </p:sp>
      <p:sp>
        <p:nvSpPr>
          <p:cNvPr id="3" name="Slide Number Placeholder 2"/>
          <p:cNvSpPr>
            <a:spLocks noGrp="1"/>
          </p:cNvSpPr>
          <p:nvPr>
            <p:ph type="sldNum" sz="quarter" idx="4"/>
          </p:nvPr>
        </p:nvSpPr>
        <p:spPr/>
        <p:txBody>
          <a:bodyPr/>
          <a:lstStyle/>
          <a:p>
            <a:fld id="{F9D18D59-7AC8-45AE-9F52-DBA89AEC6EE0}" type="slidenum">
              <a:rPr lang="en-US" smtClean="0"/>
              <a:pPr/>
              <a:t>7</a:t>
            </a:fld>
            <a:endParaRPr lang="en-US" dirty="0"/>
          </a:p>
        </p:txBody>
      </p:sp>
    </p:spTree>
    <p:extLst>
      <p:ext uri="{BB962C8B-B14F-4D97-AF65-F5344CB8AC3E}">
        <p14:creationId xmlns:p14="http://schemas.microsoft.com/office/powerpoint/2010/main" val="200755803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Tariff Changes </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pPr/>
              <a:t>70</a:t>
            </a:fld>
            <a:endParaRPr lang="en-US" dirty="0"/>
          </a:p>
        </p:txBody>
      </p:sp>
      <p:sp>
        <p:nvSpPr>
          <p:cNvPr id="4" name="Text Placeholder 3"/>
          <p:cNvSpPr>
            <a:spLocks noGrp="1"/>
          </p:cNvSpPr>
          <p:nvPr>
            <p:ph type="body" sz="quarter" idx="13"/>
          </p:nvPr>
        </p:nvSpPr>
        <p:spPr/>
        <p:txBody>
          <a:bodyPr/>
          <a:lstStyle/>
          <a:p>
            <a:r>
              <a:rPr lang="en-US" dirty="0" smtClean="0"/>
              <a:t>Storage-Related Changes to III.F.2.3 Special Case NCPC  (cont.)</a:t>
            </a:r>
          </a:p>
          <a:p>
            <a:endParaRPr lang="en-US" dirty="0" smtClean="0"/>
          </a:p>
          <a:p>
            <a:endParaRPr lang="en-US" dirty="0" smtClean="0"/>
          </a:p>
          <a:p>
            <a:endParaRPr lang="en-US" dirty="0"/>
          </a:p>
        </p:txBody>
      </p:sp>
      <p:sp>
        <p:nvSpPr>
          <p:cNvPr id="5" name="Content Placeholder 4"/>
          <p:cNvSpPr>
            <a:spLocks noGrp="1"/>
          </p:cNvSpPr>
          <p:nvPr>
            <p:ph sz="quarter" idx="14"/>
          </p:nvPr>
        </p:nvSpPr>
        <p:spPr/>
        <p:txBody>
          <a:bodyPr/>
          <a:lstStyle/>
          <a:p>
            <a:r>
              <a:rPr lang="en-US" dirty="0" smtClean="0"/>
              <a:t>III.F.2.3.10. Rapid Response Pricing Opportunity Cost NCPC Credits Resulting from Commitment of Rapid Response Pricing Assets.</a:t>
            </a:r>
          </a:p>
          <a:p>
            <a:pPr lvl="1"/>
            <a:r>
              <a:rPr lang="en-US" dirty="0" smtClean="0"/>
              <a:t>III.F.2.3.10.3 Actual Net Revenue or Actual Net Benefit 	</a:t>
            </a:r>
          </a:p>
          <a:p>
            <a:pPr lvl="2"/>
            <a:r>
              <a:rPr lang="en-US" dirty="0" smtClean="0"/>
              <a:t>(b) Adds that the actual net revenue for a Generator Asset associated with an ATRR that has provided Regulation during the interval is equal to:</a:t>
            </a:r>
          </a:p>
          <a:p>
            <a:pPr lvl="3"/>
            <a:r>
              <a:rPr lang="en-US" dirty="0" smtClean="0"/>
              <a:t>“the dispatched energy quantity multiplied by the Real-Time Price, plus the designated reserve quantity multiplied by the Real-Time Reserve Clearing Price, minus the offered energy cost for those quantities.”</a:t>
            </a:r>
          </a:p>
          <a:p>
            <a:pPr lvl="2"/>
            <a:r>
              <a:rPr lang="en-US" dirty="0" smtClean="0"/>
              <a:t>(d) Adds that the actual net revenue for a DARD associated with an ATRR that has provided Regulation during the interval is equal to: </a:t>
            </a:r>
          </a:p>
          <a:p>
            <a:pPr lvl="3"/>
            <a:r>
              <a:rPr lang="en-US" dirty="0" smtClean="0"/>
              <a:t>“the energy price parameter for the dispatched energy quantity as reflected in the Demand Bid, plus the designated reserve quantity multiplied by the Real-Time Reserve Clearing Price, minus the dispatched energy quantity multiplied by the Real-Time price.”</a:t>
            </a:r>
          </a:p>
          <a:p>
            <a:pPr lvl="2"/>
            <a:endParaRPr lang="en-US" dirty="0" smtClean="0"/>
          </a:p>
          <a:p>
            <a:endParaRPr lang="en-US" dirty="0" smtClean="0"/>
          </a:p>
          <a:p>
            <a:endParaRPr lang="en-US" dirty="0" smtClean="0"/>
          </a:p>
          <a:p>
            <a:pPr lvl="2"/>
            <a:endParaRPr lang="en-US" dirty="0" smtClean="0"/>
          </a:p>
          <a:p>
            <a:pPr lvl="1"/>
            <a:endParaRPr lang="en-US" dirty="0" smtClean="0"/>
          </a:p>
          <a:p>
            <a:pPr lvl="3"/>
            <a:endParaRPr lang="en-US" dirty="0" smtClean="0"/>
          </a:p>
          <a:p>
            <a:endParaRPr lang="en-US" dirty="0" smtClean="0"/>
          </a:p>
          <a:p>
            <a:pPr lvl="1"/>
            <a:endParaRPr lang="en-US" dirty="0" smtClean="0"/>
          </a:p>
          <a:p>
            <a:pPr lvl="2"/>
            <a:endParaRPr lang="en-US" dirty="0" smtClean="0"/>
          </a:p>
          <a:p>
            <a:pPr lvl="2"/>
            <a:endParaRPr lang="en-US" dirty="0" smtClean="0"/>
          </a:p>
          <a:p>
            <a:pPr lvl="1"/>
            <a:endParaRPr lang="en-US" dirty="0" smtClean="0"/>
          </a:p>
          <a:p>
            <a:pPr lvl="2"/>
            <a:endParaRPr lang="en-US" dirty="0"/>
          </a:p>
        </p:txBody>
      </p:sp>
    </p:spTree>
    <p:extLst>
      <p:ext uri="{BB962C8B-B14F-4D97-AF65-F5344CB8AC3E}">
        <p14:creationId xmlns:p14="http://schemas.microsoft.com/office/powerpoint/2010/main" val="114917741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Tariff Changes </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pPr/>
              <a:t>71</a:t>
            </a:fld>
            <a:endParaRPr lang="en-US" dirty="0"/>
          </a:p>
        </p:txBody>
      </p:sp>
      <p:sp>
        <p:nvSpPr>
          <p:cNvPr id="4" name="Text Placeholder 3"/>
          <p:cNvSpPr>
            <a:spLocks noGrp="1"/>
          </p:cNvSpPr>
          <p:nvPr>
            <p:ph type="body" sz="quarter" idx="13"/>
          </p:nvPr>
        </p:nvSpPr>
        <p:spPr/>
        <p:txBody>
          <a:bodyPr/>
          <a:lstStyle/>
          <a:p>
            <a:r>
              <a:rPr lang="en-US" dirty="0" smtClean="0"/>
              <a:t> Storage-Related Changes to Section III.F.3 Charges for NCPC</a:t>
            </a:r>
          </a:p>
          <a:p>
            <a:endParaRPr lang="en-US" dirty="0" smtClean="0"/>
          </a:p>
          <a:p>
            <a:endParaRPr lang="en-US" dirty="0"/>
          </a:p>
        </p:txBody>
      </p:sp>
      <p:sp>
        <p:nvSpPr>
          <p:cNvPr id="5" name="Content Placeholder 4"/>
          <p:cNvSpPr>
            <a:spLocks noGrp="1"/>
          </p:cNvSpPr>
          <p:nvPr>
            <p:ph sz="quarter" idx="14"/>
          </p:nvPr>
        </p:nvSpPr>
        <p:spPr/>
        <p:txBody>
          <a:bodyPr/>
          <a:lstStyle/>
          <a:p>
            <a:r>
              <a:rPr lang="en-US" dirty="0" smtClean="0"/>
              <a:t>III.F.3.1.1 Day-Ahead Market NCPC Cost Allocation </a:t>
            </a:r>
          </a:p>
          <a:p>
            <a:pPr lvl="1"/>
            <a:r>
              <a:rPr lang="en-US" dirty="0" smtClean="0"/>
              <a:t> Changes DARD Pump to Storage DARD</a:t>
            </a:r>
          </a:p>
          <a:p>
            <a:r>
              <a:rPr lang="en-US" dirty="0" smtClean="0"/>
              <a:t>III.F.3.1.2 Real-Time Market NCPC Cost Allocation </a:t>
            </a:r>
          </a:p>
          <a:p>
            <a:pPr lvl="1"/>
            <a:r>
              <a:rPr lang="en-US" dirty="0" smtClean="0"/>
              <a:t>Changes DARD Pump to Storage DARD</a:t>
            </a:r>
          </a:p>
          <a:p>
            <a:r>
              <a:rPr lang="en-US" dirty="0" smtClean="0"/>
              <a:t>III.F.3.2 Market Participant Share of Real Time Deviations </a:t>
            </a:r>
          </a:p>
          <a:p>
            <a:pPr lvl="1"/>
            <a:r>
              <a:rPr lang="en-US" dirty="0" smtClean="0"/>
              <a:t>Changes to provide that Generator Assets associated with a Continuous Storage Facilities are not subject to the Self-Scheduling provisions used to calculate NCPC deviations but instead are subject to the provisions for Pool-Scheduled Generators</a:t>
            </a:r>
          </a:p>
          <a:p>
            <a:r>
              <a:rPr lang="en-US" dirty="0" smtClean="0"/>
              <a:t>III.F.3.3  Local Second Contingency Protection Resource NCPC Charges</a:t>
            </a:r>
          </a:p>
          <a:p>
            <a:pPr lvl="1"/>
            <a:r>
              <a:rPr lang="en-US" dirty="0" smtClean="0"/>
              <a:t> Changes DARD Pump to Storage DARD</a:t>
            </a:r>
          </a:p>
          <a:p>
            <a:endParaRPr lang="en-US" dirty="0" smtClean="0"/>
          </a:p>
          <a:p>
            <a:endParaRPr lang="en-US" dirty="0" smtClean="0"/>
          </a:p>
          <a:p>
            <a:endParaRPr lang="en-US" dirty="0" smtClean="0"/>
          </a:p>
          <a:p>
            <a:pPr lvl="1"/>
            <a:endParaRPr lang="en-US" dirty="0" smtClean="0"/>
          </a:p>
          <a:p>
            <a:endParaRPr lang="en-US" dirty="0" smtClean="0"/>
          </a:p>
          <a:p>
            <a:endParaRPr lang="en-US" dirty="0" smtClean="0"/>
          </a:p>
          <a:p>
            <a:endParaRPr lang="en-US" dirty="0" smtClean="0"/>
          </a:p>
          <a:p>
            <a:endParaRPr lang="en-US" dirty="0" smtClean="0"/>
          </a:p>
          <a:p>
            <a:endParaRPr lang="en-US" dirty="0" smtClean="0"/>
          </a:p>
          <a:p>
            <a:pPr lvl="2"/>
            <a:endParaRPr lang="en-US" dirty="0" smtClean="0"/>
          </a:p>
          <a:p>
            <a:pPr lvl="1"/>
            <a:endParaRPr lang="en-US" dirty="0" smtClean="0"/>
          </a:p>
          <a:p>
            <a:pPr lvl="3"/>
            <a:endParaRPr lang="en-US" dirty="0" smtClean="0"/>
          </a:p>
          <a:p>
            <a:endParaRPr lang="en-US" dirty="0" smtClean="0"/>
          </a:p>
          <a:p>
            <a:pPr lvl="1"/>
            <a:endParaRPr lang="en-US" dirty="0" smtClean="0"/>
          </a:p>
          <a:p>
            <a:pPr lvl="2"/>
            <a:endParaRPr lang="en-US" dirty="0" smtClean="0"/>
          </a:p>
          <a:p>
            <a:pPr lvl="2"/>
            <a:endParaRPr lang="en-US" dirty="0" smtClean="0"/>
          </a:p>
          <a:p>
            <a:pPr lvl="1"/>
            <a:endParaRPr lang="en-US" dirty="0" smtClean="0"/>
          </a:p>
          <a:p>
            <a:pPr lvl="2"/>
            <a:endParaRPr lang="en-US" dirty="0"/>
          </a:p>
        </p:txBody>
      </p:sp>
    </p:spTree>
    <p:extLst>
      <p:ext uri="{BB962C8B-B14F-4D97-AF65-F5344CB8AC3E}">
        <p14:creationId xmlns:p14="http://schemas.microsoft.com/office/powerpoint/2010/main" val="45296710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III.F  </a:t>
            </a:r>
            <a:endParaRPr lang="en-US" dirty="0"/>
          </a:p>
        </p:txBody>
      </p:sp>
      <p:sp>
        <p:nvSpPr>
          <p:cNvPr id="3" name="Text Placeholder 2"/>
          <p:cNvSpPr>
            <a:spLocks noGrp="1"/>
          </p:cNvSpPr>
          <p:nvPr>
            <p:ph type="body" idx="1"/>
          </p:nvPr>
        </p:nvSpPr>
        <p:spPr/>
        <p:txBody>
          <a:bodyPr/>
          <a:lstStyle/>
          <a:p>
            <a:r>
              <a:rPr lang="en-US" dirty="0" smtClean="0"/>
              <a:t>Clean-Up Changes to Net Commitment Period Compensation Rules </a:t>
            </a:r>
            <a:endParaRPr lang="en-US" dirty="0"/>
          </a:p>
        </p:txBody>
      </p:sp>
      <p:sp>
        <p:nvSpPr>
          <p:cNvPr id="4" name="Slide Number Placeholder 3"/>
          <p:cNvSpPr>
            <a:spLocks noGrp="1"/>
          </p:cNvSpPr>
          <p:nvPr>
            <p:ph type="sldNum" sz="quarter" idx="4"/>
          </p:nvPr>
        </p:nvSpPr>
        <p:spPr/>
        <p:txBody>
          <a:bodyPr/>
          <a:lstStyle/>
          <a:p>
            <a:fld id="{10C7F894-2A36-495D-AB7C-1055F7AC0F9D}" type="slidenum">
              <a:rPr lang="en-US" smtClean="0"/>
              <a:pPr/>
              <a:t>72</a:t>
            </a:fld>
            <a:endParaRPr lang="en-US" dirty="0"/>
          </a:p>
        </p:txBody>
      </p:sp>
    </p:spTree>
    <p:extLst>
      <p:ext uri="{BB962C8B-B14F-4D97-AF65-F5344CB8AC3E}">
        <p14:creationId xmlns:p14="http://schemas.microsoft.com/office/powerpoint/2010/main" val="224082937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Tariff Changes </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pPr/>
              <a:t>73</a:t>
            </a:fld>
            <a:endParaRPr lang="en-US" dirty="0"/>
          </a:p>
        </p:txBody>
      </p:sp>
      <p:sp>
        <p:nvSpPr>
          <p:cNvPr id="4" name="Text Placeholder 3"/>
          <p:cNvSpPr>
            <a:spLocks noGrp="1"/>
          </p:cNvSpPr>
          <p:nvPr>
            <p:ph type="body" sz="quarter" idx="13"/>
          </p:nvPr>
        </p:nvSpPr>
        <p:spPr/>
        <p:txBody>
          <a:bodyPr/>
          <a:lstStyle/>
          <a:p>
            <a:r>
              <a:rPr lang="en-US" dirty="0" smtClean="0"/>
              <a:t>Clean-Up Changes to Section III.F.1 General NCPC </a:t>
            </a:r>
          </a:p>
          <a:p>
            <a:endParaRPr lang="en-US" dirty="0"/>
          </a:p>
        </p:txBody>
      </p:sp>
      <p:sp>
        <p:nvSpPr>
          <p:cNvPr id="5" name="Content Placeholder 4"/>
          <p:cNvSpPr>
            <a:spLocks noGrp="1"/>
          </p:cNvSpPr>
          <p:nvPr>
            <p:ph sz="quarter" idx="14"/>
          </p:nvPr>
        </p:nvSpPr>
        <p:spPr/>
        <p:txBody>
          <a:bodyPr>
            <a:normAutofit fontScale="92500" lnSpcReduction="20000"/>
          </a:bodyPr>
          <a:lstStyle/>
          <a:p>
            <a:r>
              <a:rPr lang="en-US" dirty="0" smtClean="0"/>
              <a:t>a. Effective Offers </a:t>
            </a:r>
          </a:p>
          <a:p>
            <a:pPr lvl="1"/>
            <a:r>
              <a:rPr lang="en-US" sz="2100" dirty="0"/>
              <a:t>Adds clarifying language as new subsection (viii): “The energy price parameter </a:t>
            </a:r>
            <a:r>
              <a:rPr lang="en-US" dirty="0" smtClean="0"/>
              <a:t>of the Effective Offer for a Demand Response Resource is the </a:t>
            </a:r>
            <a:r>
              <a:rPr lang="en-US" sz="2100" dirty="0"/>
              <a:t>energy price parameter submitted in the Demand Reduction Offer, even where </a:t>
            </a:r>
            <a:r>
              <a:rPr lang="en-US" dirty="0" smtClean="0"/>
              <a:t>the Demand Reduction Threshold Price is used to clear the market pursuant to Section III.1.10.1A(e)(ii</a:t>
            </a:r>
            <a:r>
              <a:rPr lang="en-US" dirty="0"/>
              <a:t>).” </a:t>
            </a:r>
            <a:r>
              <a:rPr lang="en-US" dirty="0" smtClean="0"/>
              <a:t>(PRD </a:t>
            </a:r>
            <a:r>
              <a:rPr lang="en-US" sz="2100" dirty="0"/>
              <a:t>clean-up </a:t>
            </a:r>
            <a:r>
              <a:rPr lang="en-US" sz="2100" dirty="0" smtClean="0"/>
              <a:t>change)</a:t>
            </a:r>
            <a:endParaRPr lang="en-US" sz="2100" dirty="0"/>
          </a:p>
          <a:p>
            <a:r>
              <a:rPr lang="en-US" dirty="0" smtClean="0"/>
              <a:t>b. Treatment of Self Schedules </a:t>
            </a:r>
          </a:p>
          <a:p>
            <a:pPr lvl="1"/>
            <a:r>
              <a:rPr lang="en-US" dirty="0" smtClean="0"/>
              <a:t>(ii) </a:t>
            </a:r>
            <a:r>
              <a:rPr lang="en-US" sz="2100" dirty="0"/>
              <a:t>Adds the following </a:t>
            </a:r>
            <a:r>
              <a:rPr lang="en-US" dirty="0" smtClean="0"/>
              <a:t>detail to language that describes the treatment of self-dispatched resources, including language specific to DARDs</a:t>
            </a:r>
            <a:r>
              <a:rPr lang="en-US" dirty="0" smtClean="0">
                <a:solidFill>
                  <a:schemeClr val="accent6"/>
                </a:solidFill>
              </a:rPr>
              <a:t>:</a:t>
            </a:r>
            <a:r>
              <a:rPr lang="en-US" dirty="0" smtClean="0"/>
              <a:t> </a:t>
            </a:r>
          </a:p>
          <a:p>
            <a:pPr lvl="2"/>
            <a:r>
              <a:rPr lang="en-US" dirty="0" smtClean="0"/>
              <a:t>When  a resource Self-Dispatches, it “is treated either: (i) as having a Supply Offer with a Start-Up Fee equal to $0, a No-Load Fee equal to $0, and an energy price parameter for output up to the requested amount at the Energy Offer Floor; or (ii) as having a Demand Bid with an energy price parameter for output up to the requested amount at the Energy Offer Cap.” </a:t>
            </a:r>
          </a:p>
          <a:p>
            <a:pPr lvl="2"/>
            <a:r>
              <a:rPr lang="en-US" dirty="0">
                <a:solidFill>
                  <a:srgbClr val="1E6A9A"/>
                </a:solidFill>
              </a:rPr>
              <a:t>(ii) Corrects “output” to “consumption” in last sentence because the provision refers to Demand Bids  </a:t>
            </a:r>
          </a:p>
          <a:p>
            <a:r>
              <a:rPr lang="en-US" dirty="0" smtClean="0">
                <a:solidFill>
                  <a:srgbClr val="1E6A9A"/>
                </a:solidFill>
              </a:rPr>
              <a:t>d. </a:t>
            </a:r>
            <a:r>
              <a:rPr lang="en-US" dirty="0">
                <a:solidFill>
                  <a:srgbClr val="1E6A9A"/>
                </a:solidFill>
              </a:rPr>
              <a:t>Changes “Resource” to “Reserve” before “Adequacy Analysis” </a:t>
            </a:r>
          </a:p>
          <a:p>
            <a:pPr lvl="1"/>
            <a:endParaRPr lang="en-US" dirty="0" smtClean="0">
              <a:solidFill>
                <a:srgbClr val="1E6A9A"/>
              </a:solidFill>
            </a:endParaRPr>
          </a:p>
          <a:p>
            <a:pPr lvl="1"/>
            <a:endParaRPr lang="en-US" dirty="0">
              <a:solidFill>
                <a:srgbClr val="1E6A9A"/>
              </a:solidFill>
            </a:endParaRPr>
          </a:p>
          <a:p>
            <a:pPr lvl="3"/>
            <a:endParaRPr lang="en-US" dirty="0" smtClean="0"/>
          </a:p>
          <a:p>
            <a:pPr lvl="1"/>
            <a:endParaRPr lang="en-US" dirty="0" smtClean="0"/>
          </a:p>
          <a:p>
            <a:pPr lvl="2"/>
            <a:endParaRPr lang="en-US" dirty="0" smtClean="0"/>
          </a:p>
          <a:p>
            <a:pPr lvl="2"/>
            <a:endParaRPr lang="en-US" dirty="0" smtClean="0"/>
          </a:p>
          <a:p>
            <a:pPr lvl="1"/>
            <a:endParaRPr lang="en-US" dirty="0" smtClean="0"/>
          </a:p>
          <a:p>
            <a:pPr lvl="2"/>
            <a:endParaRPr lang="en-US" dirty="0"/>
          </a:p>
        </p:txBody>
      </p:sp>
    </p:spTree>
    <p:extLst>
      <p:ext uri="{BB962C8B-B14F-4D97-AF65-F5344CB8AC3E}">
        <p14:creationId xmlns:p14="http://schemas.microsoft.com/office/powerpoint/2010/main" val="196724593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Tariff Changes </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pPr/>
              <a:t>74</a:t>
            </a:fld>
            <a:endParaRPr lang="en-US" dirty="0"/>
          </a:p>
        </p:txBody>
      </p:sp>
      <p:sp>
        <p:nvSpPr>
          <p:cNvPr id="4" name="Text Placeholder 3"/>
          <p:cNvSpPr>
            <a:spLocks noGrp="1"/>
          </p:cNvSpPr>
          <p:nvPr>
            <p:ph type="body" sz="quarter" idx="13"/>
          </p:nvPr>
        </p:nvSpPr>
        <p:spPr/>
        <p:txBody>
          <a:bodyPr/>
          <a:lstStyle/>
          <a:p>
            <a:r>
              <a:rPr lang="en-US" dirty="0" smtClean="0"/>
              <a:t>Clean-Up Changes to Section III.F.2.2 Real-Time NCPC Credits  </a:t>
            </a:r>
          </a:p>
          <a:p>
            <a:endParaRPr lang="en-US" dirty="0"/>
          </a:p>
        </p:txBody>
      </p:sp>
      <p:sp>
        <p:nvSpPr>
          <p:cNvPr id="5" name="Content Placeholder 4"/>
          <p:cNvSpPr>
            <a:spLocks noGrp="1"/>
          </p:cNvSpPr>
          <p:nvPr>
            <p:ph sz="quarter" idx="14"/>
          </p:nvPr>
        </p:nvSpPr>
        <p:spPr/>
        <p:txBody>
          <a:bodyPr/>
          <a:lstStyle/>
          <a:p>
            <a:r>
              <a:rPr lang="en-US" dirty="0" smtClean="0"/>
              <a:t>III.F.2.2.1 Eligibility </a:t>
            </a:r>
          </a:p>
          <a:p>
            <a:pPr lvl="1"/>
            <a:r>
              <a:rPr lang="en-US" dirty="0" smtClean="0"/>
              <a:t>Splits language on eligibility for commitment and dispatch credits into two sections by creating new subsection (b) for dispatch language</a:t>
            </a:r>
          </a:p>
          <a:p>
            <a:pPr lvl="1"/>
            <a:r>
              <a:rPr lang="en-US" dirty="0" smtClean="0"/>
              <a:t>(c) Replaces “Resources” with specific resource types </a:t>
            </a:r>
          </a:p>
          <a:p>
            <a:r>
              <a:rPr lang="en-US" dirty="0" smtClean="0"/>
              <a:t>III.F.2.3.10.1. Eligibility for Credit</a:t>
            </a:r>
          </a:p>
          <a:p>
            <a:pPr lvl="1"/>
            <a:r>
              <a:rPr lang="en-US" dirty="0" smtClean="0"/>
              <a:t>Clarifies sub-hourly settlement treatment (existing language is a relic from of hourly settlements language)</a:t>
            </a:r>
          </a:p>
          <a:p>
            <a:r>
              <a:rPr lang="en-US" dirty="0" smtClean="0"/>
              <a:t>III.F.2.4 Apportionment of NCPC Credits</a:t>
            </a:r>
          </a:p>
          <a:p>
            <a:pPr lvl="1"/>
            <a:r>
              <a:rPr lang="en-US" dirty="0" smtClean="0"/>
              <a:t>Consolidates language and points to Section III.F.2.1.6 or Section III.F.2.1.7	</a:t>
            </a:r>
          </a:p>
          <a:p>
            <a:pPr lvl="1"/>
            <a:endParaRPr lang="en-US" dirty="0" smtClean="0"/>
          </a:p>
          <a:p>
            <a:pPr lvl="2"/>
            <a:endParaRPr lang="en-US" dirty="0" smtClean="0"/>
          </a:p>
          <a:p>
            <a:pPr lvl="2"/>
            <a:endParaRPr lang="en-US" dirty="0" smtClean="0"/>
          </a:p>
          <a:p>
            <a:pPr lvl="1"/>
            <a:endParaRPr lang="en-US" dirty="0" smtClean="0"/>
          </a:p>
          <a:p>
            <a:pPr lvl="2"/>
            <a:endParaRPr lang="en-US" dirty="0"/>
          </a:p>
        </p:txBody>
      </p:sp>
    </p:spTree>
    <p:extLst>
      <p:ext uri="{BB962C8B-B14F-4D97-AF65-F5344CB8AC3E}">
        <p14:creationId xmlns:p14="http://schemas.microsoft.com/office/powerpoint/2010/main" val="347916218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Summary of Tariff Changes </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pPr/>
              <a:t>75</a:t>
            </a:fld>
            <a:endParaRPr lang="en-US" dirty="0"/>
          </a:p>
        </p:txBody>
      </p:sp>
      <p:sp>
        <p:nvSpPr>
          <p:cNvPr id="9" name="Text Placeholder 8"/>
          <p:cNvSpPr>
            <a:spLocks noGrp="1"/>
          </p:cNvSpPr>
          <p:nvPr>
            <p:ph type="body" sz="quarter" idx="13"/>
          </p:nvPr>
        </p:nvSpPr>
        <p:spPr/>
        <p:txBody>
          <a:bodyPr/>
          <a:lstStyle/>
          <a:p>
            <a:r>
              <a:rPr lang="en-US" dirty="0" smtClean="0"/>
              <a:t>Clean-Up Changes to Section III.F.3  Charges for NCPC </a:t>
            </a:r>
          </a:p>
          <a:p>
            <a:endParaRPr lang="en-US" dirty="0"/>
          </a:p>
        </p:txBody>
      </p:sp>
      <p:sp>
        <p:nvSpPr>
          <p:cNvPr id="5" name="Content Placeholder 4"/>
          <p:cNvSpPr>
            <a:spLocks noGrp="1"/>
          </p:cNvSpPr>
          <p:nvPr>
            <p:ph sz="quarter" idx="14"/>
          </p:nvPr>
        </p:nvSpPr>
        <p:spPr/>
        <p:txBody>
          <a:bodyPr/>
          <a:lstStyle/>
          <a:p>
            <a:r>
              <a:rPr lang="en-US" dirty="0" smtClean="0"/>
              <a:t>III.F.3.1.3 Additional Conditions for Real Time Energy Market NCPC Allocation</a:t>
            </a:r>
          </a:p>
          <a:p>
            <a:pPr lvl="1"/>
            <a:r>
              <a:rPr lang="en-US" dirty="0" smtClean="0"/>
              <a:t>Replaces ‘Dispatchable Asset Related Demand’ with ‘DARD’ (to avoid having to write “Dispatchable Asset Related Demand Demand Bid”) and uses the defined term “Demand Bids”</a:t>
            </a:r>
          </a:p>
        </p:txBody>
      </p:sp>
    </p:spTree>
    <p:extLst>
      <p:ext uri="{BB962C8B-B14F-4D97-AF65-F5344CB8AC3E}">
        <p14:creationId xmlns:p14="http://schemas.microsoft.com/office/powerpoint/2010/main" val="11057413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0C7F894-2A36-495D-AB7C-1055F7AC0F9D}" type="slidenum">
              <a:rPr lang="en-US" smtClean="0"/>
              <a:pPr/>
              <a:t>76</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211511750"/>
              </p:ext>
            </p:extLst>
          </p:nvPr>
        </p:nvGraphicFramePr>
        <p:xfrm>
          <a:off x="228600" y="618470"/>
          <a:ext cx="8077201" cy="5730240"/>
        </p:xfrm>
        <a:graphic>
          <a:graphicData uri="http://schemas.openxmlformats.org/drawingml/2006/table">
            <a:tbl>
              <a:tblPr firstRow="1" bandRow="1">
                <a:tableStyleId>{5C22544A-7EE6-4342-B048-85BDC9FD1C3A}</a:tableStyleId>
              </a:tblPr>
              <a:tblGrid>
                <a:gridCol w="2819400"/>
                <a:gridCol w="3048000"/>
                <a:gridCol w="990600"/>
                <a:gridCol w="1219201"/>
              </a:tblGrid>
              <a:tr h="121682">
                <a:tc>
                  <a:txBody>
                    <a:bodyPr/>
                    <a:lstStyle/>
                    <a:p>
                      <a:endParaRPr lang="en-US" sz="1100" b="0" dirty="0"/>
                    </a:p>
                  </a:txBody>
                  <a:tcPr/>
                </a:tc>
                <a:tc>
                  <a:txBody>
                    <a:bodyPr/>
                    <a:lstStyle/>
                    <a:p>
                      <a:r>
                        <a:rPr lang="en-US" sz="1100" b="0" dirty="0" smtClean="0"/>
                        <a:t>Sections III.1</a:t>
                      </a:r>
                      <a:r>
                        <a:rPr lang="en-US" sz="1100" b="0" baseline="0" dirty="0" smtClean="0"/>
                        <a:t> – III.13</a:t>
                      </a:r>
                      <a:endParaRPr lang="en-US" sz="1100" b="0" dirty="0"/>
                    </a:p>
                  </a:txBody>
                  <a:tcPr/>
                </a:tc>
                <a:tc>
                  <a:txBody>
                    <a:bodyPr/>
                    <a:lstStyle/>
                    <a:p>
                      <a:r>
                        <a:rPr lang="en-US" sz="1100" b="0" dirty="0" smtClean="0"/>
                        <a:t>Section III.14</a:t>
                      </a:r>
                      <a:endParaRPr lang="en-US" sz="1100" b="0" dirty="0"/>
                    </a:p>
                  </a:txBody>
                  <a:tcPr/>
                </a:tc>
                <a:tc>
                  <a:txBody>
                    <a:bodyPr/>
                    <a:lstStyle/>
                    <a:p>
                      <a:r>
                        <a:rPr lang="en-US" sz="1100" b="0" dirty="0" smtClean="0"/>
                        <a:t>Appendix F</a:t>
                      </a:r>
                      <a:endParaRPr lang="en-US" sz="1100" b="0" dirty="0"/>
                    </a:p>
                  </a:txBody>
                  <a:tcPr/>
                </a:tc>
              </a:tr>
              <a:tr h="660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rgbClr val="000000"/>
                          </a:solidFill>
                        </a:rPr>
                        <a:t>Deletes the word “value” (e.g., “CLAIM10 </a:t>
                      </a:r>
                      <a:r>
                        <a:rPr lang="en-US" sz="1100" b="0" strike="sngStrike" dirty="0" smtClean="0">
                          <a:solidFill>
                            <a:srgbClr val="FF0000"/>
                          </a:solidFill>
                        </a:rPr>
                        <a:t>value</a:t>
                      </a:r>
                      <a:r>
                        <a:rPr lang="en-US" sz="1100" b="0" dirty="0" smtClean="0">
                          <a:solidFill>
                            <a:srgbClr val="000000"/>
                          </a:solidFill>
                        </a:rPr>
                        <a:t>”; “Minimum Reduction </a:t>
                      </a:r>
                      <a:r>
                        <a:rPr lang="en-US" sz="1100" b="0" strike="sngStrike" dirty="0" smtClean="0">
                          <a:solidFill>
                            <a:srgbClr val="FF0000"/>
                          </a:solidFill>
                        </a:rPr>
                        <a:t>value</a:t>
                      </a:r>
                      <a:r>
                        <a:rPr lang="en-US" sz="1100" b="0" dirty="0" smtClean="0">
                          <a:solidFill>
                            <a:srgbClr val="FF0000"/>
                          </a:solidFill>
                        </a:rPr>
                        <a:t>”</a:t>
                      </a:r>
                      <a:r>
                        <a:rPr lang="en-US" sz="1100" b="0" dirty="0" smtClean="0">
                          <a:solidFill>
                            <a:srgbClr val="000000"/>
                          </a:solidFill>
                        </a:rPr>
                        <a:t>)</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rgbClr val="000000"/>
                          </a:solidFill>
                        </a:rPr>
                        <a:t>III.1.7.19.2 III.1.7.19.2.1.2; III.1.7.19.2.3.2</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rgbClr val="000000"/>
                          </a:solidFill>
                        </a:rPr>
                        <a:t>III.9.5.2;</a:t>
                      </a:r>
                      <a:r>
                        <a:rPr lang="en-US" sz="1100" b="0" dirty="0" smtClean="0">
                          <a:solidFill>
                            <a:schemeClr val="tx2"/>
                          </a:solidFill>
                        </a:rPr>
                        <a:t> III.9.5.3; </a:t>
                      </a:r>
                      <a:r>
                        <a:rPr lang="en-US" sz="1100" b="0" dirty="0" smtClean="0">
                          <a:solidFill>
                            <a:srgbClr val="000000"/>
                          </a:solidFill>
                        </a:rPr>
                        <a:t>III.9.5.3.1; III.9.5.3.3</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rgbClr val="000000"/>
                          </a:solidFill>
                        </a:rPr>
                        <a:t>III.9.6.4; III.9.6.5</a:t>
                      </a:r>
                    </a:p>
                  </a:txBody>
                  <a:tcPr/>
                </a:tc>
                <a:tc>
                  <a:txBody>
                    <a:bodyPr/>
                    <a:lstStyle/>
                    <a:p>
                      <a:endParaRPr lang="en-US" sz="1100" b="0"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rgbClr val="000000"/>
                          </a:solidFill>
                        </a:rPr>
                        <a:t>III.F.1(f)</a:t>
                      </a:r>
                    </a:p>
                    <a:p>
                      <a:endParaRPr lang="en-US" sz="1100" b="0" dirty="0"/>
                    </a:p>
                  </a:txBody>
                  <a:tcPr/>
                </a:tc>
              </a:tr>
              <a:tr h="4876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rgbClr val="000000"/>
                          </a:solidFill>
                        </a:rPr>
                        <a:t>Deletes or replaces the word “increment” (e.g. “Dispatchable Resource </a:t>
                      </a:r>
                      <a:r>
                        <a:rPr lang="en-US" sz="1100" b="0" strike="sngStrike" dirty="0" smtClean="0">
                          <a:solidFill>
                            <a:srgbClr val="FF0000"/>
                          </a:solidFill>
                        </a:rPr>
                        <a:t>increment</a:t>
                      </a:r>
                      <a:r>
                        <a:rPr lang="en-US" sz="1100" b="0" dirty="0" smtClean="0">
                          <a:solidFill>
                            <a:srgbClr val="000000"/>
                          </a:solidFill>
                        </a:rPr>
                        <a:t>s”)</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rgbClr val="000000"/>
                          </a:solidFill>
                        </a:rPr>
                        <a:t>III.1.10.1A; III.1.11.1; III.1.11.3</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rgbClr val="000000"/>
                          </a:solidFill>
                        </a:rPr>
                        <a:t>III.3.2.6</a:t>
                      </a:r>
                    </a:p>
                  </a:txBody>
                  <a:tcPr/>
                </a:tc>
                <a:tc>
                  <a:txBody>
                    <a:bodyPr/>
                    <a:lstStyle/>
                    <a:p>
                      <a:endParaRPr lang="en-US" sz="1100" b="0" dirty="0"/>
                    </a:p>
                  </a:txBody>
                  <a:tcPr/>
                </a:tc>
                <a:tc>
                  <a:txBody>
                    <a:bodyPr/>
                    <a:lstStyle/>
                    <a:p>
                      <a:endParaRPr lang="en-US" sz="1100" b="0" dirty="0"/>
                    </a:p>
                  </a:txBody>
                  <a:tcPr/>
                </a:tc>
              </a:tr>
              <a:tr h="528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rgbClr val="000000"/>
                          </a:solidFill>
                        </a:rPr>
                        <a:t>Deletes the word “Resources” after “Dispatchable Asset Related Demand” </a:t>
                      </a:r>
                    </a:p>
                    <a:p>
                      <a:endParaRPr lang="en-US" sz="1100" b="0" dirty="0"/>
                    </a:p>
                  </a:txBody>
                  <a:tcPr/>
                </a:tc>
                <a:tc>
                  <a:txBody>
                    <a:bodyPr/>
                    <a:lstStyle/>
                    <a:p>
                      <a:r>
                        <a:rPr lang="en-US" sz="1100" b="0" dirty="0" smtClean="0">
                          <a:solidFill>
                            <a:srgbClr val="000000"/>
                          </a:solidFill>
                        </a:rPr>
                        <a:t>Revised III.1.10.5(a)</a:t>
                      </a:r>
                      <a:r>
                        <a:rPr lang="en-US" sz="1100" b="0" baseline="0" dirty="0" smtClean="0">
                          <a:solidFill>
                            <a:srgbClr val="000000"/>
                          </a:solidFill>
                        </a:rPr>
                        <a:t> </a:t>
                      </a:r>
                    </a:p>
                    <a:p>
                      <a:r>
                        <a:rPr lang="en-US" sz="1100" b="0" dirty="0" smtClean="0">
                          <a:solidFill>
                            <a:srgbClr val="000000"/>
                          </a:solidFill>
                        </a:rPr>
                        <a:t>III.2.7A</a:t>
                      </a:r>
                      <a:endParaRPr lang="en-US" sz="1100" b="0" dirty="0">
                        <a:solidFill>
                          <a:srgbClr val="000000"/>
                        </a:solidFill>
                      </a:endParaRPr>
                    </a:p>
                  </a:txBody>
                  <a:tcPr/>
                </a:tc>
                <a:tc>
                  <a:txBody>
                    <a:bodyPr/>
                    <a:lstStyle/>
                    <a:p>
                      <a:endParaRPr lang="en-US" sz="1100" b="0" dirty="0"/>
                    </a:p>
                  </a:txBody>
                  <a:tcPr/>
                </a:tc>
                <a:tc>
                  <a:txBody>
                    <a:bodyPr/>
                    <a:lstStyle/>
                    <a:p>
                      <a:endParaRPr lang="en-US" sz="1100" b="0" dirty="0"/>
                    </a:p>
                  </a:txBody>
                  <a:tcPr/>
                </a:tc>
              </a:tr>
              <a:tr h="10871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rgbClr val="000000"/>
                          </a:solidFill>
                        </a:rPr>
                        <a:t>Replaces  “generator,” “Resource,” “generating Resource,” etc. with “Generator Asset”</a:t>
                      </a:r>
                    </a:p>
                    <a:p>
                      <a:endParaRPr lang="en-US" sz="1100" b="0" dirty="0"/>
                    </a:p>
                  </a:txBody>
                  <a:tcPr/>
                </a:tc>
                <a:tc>
                  <a:txBody>
                    <a:bodyPr/>
                    <a:lstStyle/>
                    <a:p>
                      <a:pPr lvl="0"/>
                      <a:r>
                        <a:rPr lang="en-US" sz="1100" b="0" dirty="0" smtClean="0">
                          <a:solidFill>
                            <a:srgbClr val="000000"/>
                          </a:solidFill>
                        </a:rPr>
                        <a:t>III.1.7.20; III.1.10.1A;</a:t>
                      </a:r>
                      <a:r>
                        <a:rPr lang="en-US" sz="1100" b="0" baseline="0" dirty="0" smtClean="0">
                          <a:solidFill>
                            <a:srgbClr val="000000"/>
                          </a:solidFill>
                        </a:rPr>
                        <a:t> III.1.10.2; </a:t>
                      </a:r>
                      <a:r>
                        <a:rPr lang="en-US" sz="1100" b="0" dirty="0" smtClean="0">
                          <a:solidFill>
                            <a:srgbClr val="000000"/>
                          </a:solidFill>
                        </a:rPr>
                        <a:t>III.1.10.9; III.1.11.3</a:t>
                      </a:r>
                    </a:p>
                    <a:p>
                      <a:pPr lvl="0"/>
                      <a:r>
                        <a:rPr lang="en-US" sz="1100" b="0" dirty="0" smtClean="0">
                          <a:solidFill>
                            <a:srgbClr val="000000"/>
                          </a:solidFill>
                        </a:rPr>
                        <a:t>III.2.5; III.2.6;</a:t>
                      </a:r>
                      <a:r>
                        <a:rPr lang="en-US" sz="1100" b="0" baseline="0" dirty="0" smtClean="0">
                          <a:solidFill>
                            <a:srgbClr val="000000"/>
                          </a:solidFill>
                        </a:rPr>
                        <a:t> </a:t>
                      </a:r>
                      <a:r>
                        <a:rPr lang="en-US" sz="1100" b="0" dirty="0" smtClean="0">
                          <a:solidFill>
                            <a:srgbClr val="000000"/>
                          </a:solidFill>
                        </a:rPr>
                        <a:t>III.2.7 A</a:t>
                      </a:r>
                    </a:p>
                    <a:p>
                      <a:pPr lvl="0"/>
                      <a:r>
                        <a:rPr lang="en-US" sz="1100" b="0" dirty="0" smtClean="0">
                          <a:solidFill>
                            <a:srgbClr val="000000"/>
                          </a:solidFill>
                        </a:rPr>
                        <a:t>III.3.2.1; III.3.2.6</a:t>
                      </a:r>
                    </a:p>
                    <a:p>
                      <a:pPr lvl="0"/>
                      <a:r>
                        <a:rPr lang="en-US" sz="1100" b="0" dirty="0" smtClean="0">
                          <a:solidFill>
                            <a:srgbClr val="000000"/>
                          </a:solidFill>
                        </a:rPr>
                        <a:t>III.6.2.1</a:t>
                      </a:r>
                    </a:p>
                    <a:p>
                      <a:pPr lvl="0"/>
                      <a:r>
                        <a:rPr lang="en-US" sz="1100" b="0" dirty="0" smtClean="0">
                          <a:solidFill>
                            <a:srgbClr val="000000"/>
                          </a:solidFill>
                        </a:rPr>
                        <a:t>III.9.2.2; III.9.5.2; III.9.5.3.1; III.9.6.4; III.9.6.5</a:t>
                      </a:r>
                    </a:p>
                    <a:p>
                      <a:pPr lvl="0"/>
                      <a:r>
                        <a:rPr lang="en-US" sz="1100" b="0" kern="1200" dirty="0" smtClean="0">
                          <a:solidFill>
                            <a:srgbClr val="000000"/>
                          </a:solidFill>
                          <a:effectLst/>
                          <a:latin typeface="+mn-lt"/>
                          <a:ea typeface="+mn-ea"/>
                          <a:cs typeface="+mn-cs"/>
                        </a:rPr>
                        <a:t>III.13.4.2.1.5. III.13.4.2.2; III.13.5.1.1.3. </a:t>
                      </a:r>
                      <a:endParaRPr lang="en-US" sz="1100" b="0" dirty="0" smtClean="0">
                        <a:solidFill>
                          <a:srgbClr val="000000"/>
                        </a:solidFill>
                      </a:endParaRPr>
                    </a:p>
                  </a:txBody>
                  <a:tcPr/>
                </a:tc>
                <a:tc>
                  <a:txBody>
                    <a:bodyPr/>
                    <a:lstStyle/>
                    <a:p>
                      <a:r>
                        <a:rPr lang="en-US" sz="1100" b="0" dirty="0" smtClean="0">
                          <a:solidFill>
                            <a:srgbClr val="000000"/>
                          </a:solidFill>
                        </a:rPr>
                        <a:t>III.14.2</a:t>
                      </a:r>
                    </a:p>
                    <a:p>
                      <a:r>
                        <a:rPr lang="en-US" sz="1100" b="0" dirty="0" smtClean="0">
                          <a:solidFill>
                            <a:srgbClr val="000000"/>
                          </a:solidFill>
                        </a:rPr>
                        <a:t>III.14.3</a:t>
                      </a:r>
                      <a:endParaRPr lang="en-US" sz="1100" b="0" dirty="0">
                        <a:solidFill>
                          <a:srgbClr val="000000"/>
                        </a:solidFill>
                      </a:endParaRPr>
                    </a:p>
                  </a:txBody>
                  <a:tcPr/>
                </a:tc>
                <a:tc>
                  <a:txBody>
                    <a:bodyPr/>
                    <a:lstStyle/>
                    <a:p>
                      <a:pPr lvl="0"/>
                      <a:r>
                        <a:rPr lang="en-US" sz="1100" b="0" dirty="0" smtClean="0">
                          <a:solidFill>
                            <a:srgbClr val="000000"/>
                          </a:solidFill>
                        </a:rPr>
                        <a:t>III.F.2.3.7.1</a:t>
                      </a:r>
                    </a:p>
                    <a:p>
                      <a:pPr lvl="0"/>
                      <a:r>
                        <a:rPr lang="en-US" sz="1100" b="0" dirty="0" smtClean="0">
                          <a:solidFill>
                            <a:srgbClr val="000000"/>
                          </a:solidFill>
                        </a:rPr>
                        <a:t>III.F.2.3.8 (throughout)</a:t>
                      </a:r>
                    </a:p>
                    <a:p>
                      <a:pPr lvl="0"/>
                      <a:r>
                        <a:rPr lang="en-US" sz="1100" b="0" dirty="0" smtClean="0">
                          <a:solidFill>
                            <a:srgbClr val="000000"/>
                          </a:solidFill>
                        </a:rPr>
                        <a:t>III.F.2.3.9 (throughout)</a:t>
                      </a:r>
                    </a:p>
                    <a:p>
                      <a:pPr lvl="0"/>
                      <a:r>
                        <a:rPr lang="en-US" sz="1100" b="0" dirty="0" smtClean="0">
                          <a:solidFill>
                            <a:srgbClr val="000000"/>
                          </a:solidFill>
                        </a:rPr>
                        <a:t>III.F.3.2</a:t>
                      </a:r>
                    </a:p>
                  </a:txBody>
                  <a:tcPr/>
                </a:tc>
              </a:tr>
              <a:tr h="939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rgbClr val="000000"/>
                          </a:solidFill>
                        </a:rPr>
                        <a:t>Language to make more technology neutral (e.g., “unit” becomes “Resource”; “generation” becomes “output”; “output” becomes “output or consumption”; “generating” becomes “supplying”;  etc.) </a:t>
                      </a:r>
                    </a:p>
                  </a:txBody>
                  <a:tcPr/>
                </a:tc>
                <a:tc>
                  <a:txBody>
                    <a:bodyPr/>
                    <a:lstStyle/>
                    <a:p>
                      <a:pPr lvl="0"/>
                      <a:r>
                        <a:rPr lang="en-US" sz="1100" b="0" dirty="0" smtClean="0">
                          <a:solidFill>
                            <a:srgbClr val="000000"/>
                          </a:solidFill>
                        </a:rPr>
                        <a:t>III.1.7.20; III.1.10.9; III.1.11.1</a:t>
                      </a:r>
                    </a:p>
                    <a:p>
                      <a:pPr lvl="0"/>
                      <a:r>
                        <a:rPr lang="en-US" sz="1100" b="0" dirty="0" smtClean="0">
                          <a:solidFill>
                            <a:srgbClr val="000000"/>
                          </a:solidFill>
                        </a:rPr>
                        <a:t>III.2.2; III.2.5; III.2.6</a:t>
                      </a:r>
                    </a:p>
                    <a:p>
                      <a:pPr lvl="0"/>
                      <a:r>
                        <a:rPr lang="en-US" sz="1100" b="0" dirty="0" smtClean="0">
                          <a:solidFill>
                            <a:srgbClr val="000000"/>
                          </a:solidFill>
                        </a:rPr>
                        <a:t>III.3.2.1</a:t>
                      </a:r>
                    </a:p>
                    <a:p>
                      <a:pPr lvl="0"/>
                      <a:r>
                        <a:rPr lang="en-US" sz="1100" b="0" dirty="0" smtClean="0">
                          <a:solidFill>
                            <a:srgbClr val="000000"/>
                          </a:solidFill>
                        </a:rPr>
                        <a:t>III.9.5.2; III.9.6.5</a:t>
                      </a:r>
                    </a:p>
                    <a:p>
                      <a:pPr lvl="0"/>
                      <a:r>
                        <a:rPr lang="en-US" sz="1100" b="0" dirty="0" smtClean="0">
                          <a:solidFill>
                            <a:srgbClr val="000000"/>
                          </a:solidFill>
                        </a:rPr>
                        <a:t>III.11.1</a:t>
                      </a:r>
                    </a:p>
                  </a:txBody>
                  <a:tcPr/>
                </a:tc>
                <a:tc>
                  <a:txBody>
                    <a:bodyPr/>
                    <a:lstStyle/>
                    <a:p>
                      <a:r>
                        <a:rPr lang="en-US" sz="1100" b="0" dirty="0" smtClean="0">
                          <a:solidFill>
                            <a:srgbClr val="000000"/>
                          </a:solidFill>
                        </a:rPr>
                        <a:t>III.14.3</a:t>
                      </a:r>
                      <a:endParaRPr lang="en-US" sz="1100" b="0" dirty="0">
                        <a:solidFill>
                          <a:srgbClr val="000000"/>
                        </a:solidFil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rgbClr val="000000"/>
                          </a:solidFill>
                        </a:rPr>
                        <a:t>III.F.2.3.7.1</a:t>
                      </a:r>
                    </a:p>
                    <a:p>
                      <a:endParaRPr lang="en-US" sz="1100" b="0" dirty="0"/>
                    </a:p>
                  </a:txBody>
                  <a:tcPr/>
                </a:tc>
              </a:tr>
              <a:tr h="660400">
                <a:tc>
                  <a:txBody>
                    <a:bodyPr/>
                    <a:lstStyle/>
                    <a:p>
                      <a:r>
                        <a:rPr lang="en-US" sz="1100" b="0" dirty="0" smtClean="0">
                          <a:solidFill>
                            <a:srgbClr val="000000"/>
                          </a:solidFill>
                        </a:rPr>
                        <a:t>Language</a:t>
                      </a:r>
                      <a:r>
                        <a:rPr lang="en-US" sz="1100" b="0" baseline="0" dirty="0" smtClean="0">
                          <a:solidFill>
                            <a:srgbClr val="000000"/>
                          </a:solidFill>
                        </a:rPr>
                        <a:t> referring to pumped storage </a:t>
                      </a:r>
                      <a:r>
                        <a:rPr lang="en-US" sz="1100" b="0" dirty="0" smtClean="0">
                          <a:solidFill>
                            <a:srgbClr val="000000"/>
                          </a:solidFill>
                        </a:rPr>
                        <a:t>broadened to include Binary Storage Facilities or all Electric Storage Facilities (e.g. “pumping” becomes “replenishment”;</a:t>
                      </a:r>
                      <a:r>
                        <a:rPr lang="en-US" sz="1100" b="0" baseline="0" dirty="0" smtClean="0">
                          <a:solidFill>
                            <a:srgbClr val="000000"/>
                          </a:solidFill>
                        </a:rPr>
                        <a:t> </a:t>
                      </a:r>
                      <a:r>
                        <a:rPr lang="en-US" sz="1100" b="0" dirty="0" smtClean="0">
                          <a:solidFill>
                            <a:srgbClr val="000000"/>
                          </a:solidFill>
                        </a:rPr>
                        <a:t>etc.)</a:t>
                      </a:r>
                    </a:p>
                  </a:txBody>
                  <a:tcPr/>
                </a:tc>
                <a:tc>
                  <a:txBody>
                    <a:bodyPr/>
                    <a:lstStyle/>
                    <a:p>
                      <a:r>
                        <a:rPr lang="en-US" sz="1100" b="0" kern="1200" dirty="0" smtClean="0">
                          <a:solidFill>
                            <a:srgbClr val="000000"/>
                          </a:solidFill>
                          <a:effectLst/>
                          <a:latin typeface="+mn-lt"/>
                          <a:ea typeface="+mn-ea"/>
                          <a:cs typeface="+mn-cs"/>
                        </a:rPr>
                        <a:t>III.13.7.5.1. </a:t>
                      </a:r>
                      <a:endParaRPr lang="en-US" sz="1100" b="0" dirty="0">
                        <a:solidFill>
                          <a:srgbClr val="000000"/>
                        </a:solidFill>
                      </a:endParaRPr>
                    </a:p>
                  </a:txBody>
                  <a:tcPr/>
                </a:tc>
                <a:tc>
                  <a:txBody>
                    <a:bodyPr/>
                    <a:lstStyle/>
                    <a:p>
                      <a:endParaRPr lang="en-US" sz="1100" b="0" dirty="0">
                        <a:solidFill>
                          <a:srgbClr val="000000"/>
                        </a:solidFill>
                      </a:endParaRPr>
                    </a:p>
                  </a:txBody>
                  <a:tcPr/>
                </a:tc>
                <a:tc>
                  <a:txBody>
                    <a:bodyPr/>
                    <a:lstStyle/>
                    <a:p>
                      <a:pPr lvl="0"/>
                      <a:r>
                        <a:rPr lang="en-US" sz="1100" b="0" dirty="0" smtClean="0">
                          <a:solidFill>
                            <a:srgbClr val="000000"/>
                          </a:solidFill>
                        </a:rPr>
                        <a:t>III.F.2.3.7.4</a:t>
                      </a:r>
                    </a:p>
                    <a:p>
                      <a:pPr lvl="0"/>
                      <a:r>
                        <a:rPr lang="en-US" sz="1100" b="0" dirty="0" smtClean="0">
                          <a:solidFill>
                            <a:srgbClr val="000000"/>
                          </a:solidFill>
                        </a:rPr>
                        <a:t>III.F.2.3.7.6</a:t>
                      </a:r>
                    </a:p>
                    <a:p>
                      <a:pPr lvl="0"/>
                      <a:r>
                        <a:rPr lang="en-US" sz="1100" b="0" dirty="0" smtClean="0">
                          <a:solidFill>
                            <a:srgbClr val="000000"/>
                          </a:solidFill>
                        </a:rPr>
                        <a:t>III.F.2.3.8.4</a:t>
                      </a:r>
                    </a:p>
                    <a:p>
                      <a:pPr lvl="0"/>
                      <a:r>
                        <a:rPr lang="en-US" sz="1100" b="0" dirty="0" smtClean="0">
                          <a:solidFill>
                            <a:srgbClr val="000000"/>
                          </a:solidFill>
                        </a:rPr>
                        <a:t>III.F.2.3.8.6</a:t>
                      </a:r>
                      <a:endParaRPr lang="en-US" sz="1100" b="0" dirty="0"/>
                    </a:p>
                  </a:txBody>
                  <a:tcPr/>
                </a:tc>
              </a:tr>
              <a:tr h="640080">
                <a:tc>
                  <a:txBody>
                    <a:bodyPr/>
                    <a:lstStyle/>
                    <a:p>
                      <a:r>
                        <a:rPr lang="en-US" sz="1100" b="0" dirty="0" smtClean="0">
                          <a:solidFill>
                            <a:srgbClr val="000000"/>
                          </a:solidFill>
                        </a:rPr>
                        <a:t>Internal</a:t>
                      </a:r>
                      <a:r>
                        <a:rPr lang="en-US" sz="1100" b="0" baseline="0" dirty="0" smtClean="0">
                          <a:solidFill>
                            <a:srgbClr val="000000"/>
                          </a:solidFill>
                        </a:rPr>
                        <a:t> tariff reference, typo, or capitalization corrected</a:t>
                      </a:r>
                      <a:endParaRPr lang="en-US" sz="1100" b="0" dirty="0" smtClean="0">
                        <a:solidFill>
                          <a:srgbClr val="000000"/>
                        </a:solidFill>
                      </a:endParaRPr>
                    </a:p>
                  </a:txBody>
                  <a:tcPr/>
                </a:tc>
                <a:tc>
                  <a:txBody>
                    <a:bodyPr/>
                    <a:lstStyle/>
                    <a:p>
                      <a:r>
                        <a:rPr lang="en-US" sz="1100" b="0" dirty="0" smtClean="0">
                          <a:solidFill>
                            <a:schemeClr val="tx2"/>
                          </a:solidFill>
                        </a:rPr>
                        <a:t>III.1.5.1.1</a:t>
                      </a:r>
                    </a:p>
                    <a:p>
                      <a:r>
                        <a:rPr lang="en-US" sz="1100" b="0" dirty="0" smtClean="0">
                          <a:solidFill>
                            <a:srgbClr val="000000"/>
                          </a:solidFill>
                        </a:rPr>
                        <a:t>III.3.2.4; </a:t>
                      </a:r>
                      <a:r>
                        <a:rPr lang="en-US" sz="1100" b="0" dirty="0" smtClean="0">
                          <a:solidFill>
                            <a:schemeClr val="tx2"/>
                          </a:solidFill>
                        </a:rPr>
                        <a:t>III.9.6.4</a:t>
                      </a:r>
                    </a:p>
                    <a:p>
                      <a:r>
                        <a:rPr lang="en-US" sz="1100" b="0" dirty="0" smtClean="0">
                          <a:solidFill>
                            <a:srgbClr val="000000"/>
                          </a:solidFill>
                        </a:rPr>
                        <a:t>III.10</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rgbClr val="1E6A9A"/>
                          </a:solidFill>
                        </a:rPr>
                        <a:t>III.13.6.2.1.1.1;</a:t>
                      </a:r>
                      <a:r>
                        <a:rPr lang="en-US" sz="1100" baseline="0" dirty="0" smtClean="0">
                          <a:solidFill>
                            <a:srgbClr val="1E6A9A"/>
                          </a:solidFill>
                        </a:rPr>
                        <a:t> </a:t>
                      </a:r>
                      <a:r>
                        <a:rPr lang="en-US" sz="1100" dirty="0" smtClean="0">
                          <a:solidFill>
                            <a:srgbClr val="1E6A9A"/>
                          </a:solidFill>
                        </a:rPr>
                        <a:t>III.13.6.2.1.1.2; III.13.7.5.1</a:t>
                      </a:r>
                    </a:p>
                    <a:p>
                      <a:endParaRPr lang="en-US" sz="1100" b="0" dirty="0" smtClean="0">
                        <a:solidFill>
                          <a:srgbClr val="000000"/>
                        </a:solidFill>
                      </a:endParaRPr>
                    </a:p>
                  </a:txBody>
                  <a:tcPr/>
                </a:tc>
                <a:tc>
                  <a:txBody>
                    <a:bodyPr/>
                    <a:lstStyle/>
                    <a:p>
                      <a:r>
                        <a:rPr lang="en-US" sz="1100" b="0" dirty="0" smtClean="0">
                          <a:solidFill>
                            <a:srgbClr val="000000"/>
                          </a:solidFill>
                        </a:rPr>
                        <a:t>Revised III.14.8…</a:t>
                      </a:r>
                    </a:p>
                    <a:p>
                      <a:r>
                        <a:rPr lang="en-US" sz="1100" b="0" dirty="0" smtClean="0">
                          <a:solidFill>
                            <a:srgbClr val="000000"/>
                          </a:solidFill>
                        </a:rPr>
                        <a:t>…(b)(iii)(1)</a:t>
                      </a:r>
                      <a:endParaRPr lang="en-US" sz="1100" b="0" dirty="0">
                        <a:solidFill>
                          <a:srgbClr val="000000"/>
                        </a:solidFill>
                      </a:endParaRPr>
                    </a:p>
                  </a:txBody>
                  <a:tcPr/>
                </a:tc>
                <a:tc>
                  <a:txBody>
                    <a:bodyPr/>
                    <a:lstStyle/>
                    <a:p>
                      <a:pPr lvl="0"/>
                      <a:r>
                        <a:rPr lang="en-US" sz="1100" b="0" kern="1200" dirty="0" smtClean="0">
                          <a:solidFill>
                            <a:srgbClr val="000000"/>
                          </a:solidFill>
                          <a:latin typeface="+mn-lt"/>
                          <a:ea typeface="+mn-ea"/>
                          <a:cs typeface="+mn-cs"/>
                        </a:rPr>
                        <a:t>III.F.3.1.2; F.3.1.3</a:t>
                      </a:r>
                      <a:endParaRPr lang="en-US" sz="1100" b="0" kern="1200" dirty="0">
                        <a:solidFill>
                          <a:srgbClr val="000000"/>
                        </a:solidFill>
                        <a:latin typeface="+mn-lt"/>
                        <a:ea typeface="+mn-ea"/>
                        <a:cs typeface="+mn-cs"/>
                      </a:endParaRPr>
                    </a:p>
                  </a:txBody>
                  <a:tcPr/>
                </a:tc>
              </a:tr>
            </a:tbl>
          </a:graphicData>
        </a:graphic>
      </p:graphicFrame>
      <p:sp>
        <p:nvSpPr>
          <p:cNvPr id="6" name="Rectangle 5"/>
          <p:cNvSpPr/>
          <p:nvPr/>
        </p:nvSpPr>
        <p:spPr>
          <a:xfrm>
            <a:off x="685800" y="76200"/>
            <a:ext cx="6858000" cy="523220"/>
          </a:xfrm>
          <a:prstGeom prst="rect">
            <a:avLst/>
          </a:prstGeom>
        </p:spPr>
        <p:txBody>
          <a:bodyPr wrap="square">
            <a:spAutoFit/>
          </a:bodyPr>
          <a:lstStyle/>
          <a:p>
            <a:r>
              <a:rPr lang="en-US" sz="2800" b="1" dirty="0">
                <a:solidFill>
                  <a:srgbClr val="000000"/>
                </a:solidFill>
              </a:rPr>
              <a:t>Location of Clean-Up </a:t>
            </a:r>
            <a:r>
              <a:rPr lang="en-US" sz="2800" b="1" dirty="0" smtClean="0">
                <a:solidFill>
                  <a:srgbClr val="000000"/>
                </a:solidFill>
              </a:rPr>
              <a:t>Line Edits</a:t>
            </a:r>
            <a:endParaRPr lang="en-US" sz="2800" b="1" dirty="0">
              <a:solidFill>
                <a:srgbClr val="000000"/>
              </a:solidFill>
            </a:endParaRPr>
          </a:p>
        </p:txBody>
      </p:sp>
    </p:spTree>
    <p:extLst>
      <p:ext uri="{BB962C8B-B14F-4D97-AF65-F5344CB8AC3E}">
        <p14:creationId xmlns:p14="http://schemas.microsoft.com/office/powerpoint/2010/main" val="162102383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Stakeholder Schedule </a:t>
            </a:r>
            <a:endParaRPr lang="en-US" dirty="0"/>
          </a:p>
        </p:txBody>
      </p:sp>
      <p:sp>
        <p:nvSpPr>
          <p:cNvPr id="3" name="Slide Number Placeholder 2"/>
          <p:cNvSpPr>
            <a:spLocks noGrp="1"/>
          </p:cNvSpPr>
          <p:nvPr>
            <p:ph type="sldNum" sz="quarter" idx="4"/>
          </p:nvPr>
        </p:nvSpPr>
        <p:spPr/>
        <p:txBody>
          <a:bodyPr/>
          <a:lstStyle/>
          <a:p>
            <a:fld id="{F9D18D59-7AC8-45AE-9F52-DBA89AEC6EE0}" type="slidenum">
              <a:rPr lang="en-US" smtClean="0"/>
              <a:t>77</a:t>
            </a:fld>
            <a:endParaRPr lang="en-US" dirty="0"/>
          </a:p>
        </p:txBody>
      </p:sp>
      <p:sp>
        <p:nvSpPr>
          <p:cNvPr id="2" name="Text Placeholder 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8522954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Expected Stakeholder Schedule</a:t>
            </a:r>
            <a:endParaRPr lang="en-US" dirty="0"/>
          </a:p>
        </p:txBody>
      </p:sp>
      <p:sp>
        <p:nvSpPr>
          <p:cNvPr id="4" name="Slide Number Placeholder 3"/>
          <p:cNvSpPr>
            <a:spLocks noGrp="1"/>
          </p:cNvSpPr>
          <p:nvPr>
            <p:ph type="sldNum" sz="quarter" idx="12"/>
          </p:nvPr>
        </p:nvSpPr>
        <p:spPr/>
        <p:txBody>
          <a:bodyPr/>
          <a:lstStyle/>
          <a:p>
            <a:fld id="{F9D18D59-7AC8-45AE-9F52-DBA89AEC6EE0}" type="slidenum">
              <a:rPr lang="en-US" smtClean="0"/>
              <a:pPr/>
              <a:t>78</a:t>
            </a:fld>
            <a:endParaRPr lang="en-US" dirty="0"/>
          </a:p>
        </p:txBody>
      </p:sp>
      <p:sp>
        <p:nvSpPr>
          <p:cNvPr id="7" name="Text Placeholder 6"/>
          <p:cNvSpPr>
            <a:spLocks noGrp="1"/>
          </p:cNvSpPr>
          <p:nvPr>
            <p:ph type="body" sz="quarter" idx="13"/>
          </p:nvPr>
        </p:nvSpPr>
        <p:spPr/>
        <p:txBody>
          <a:bodyPr/>
          <a:lstStyle/>
          <a:p>
            <a:r>
              <a:rPr lang="en-US" dirty="0" smtClean="0"/>
              <a:t>Enhanced Storage Participation</a:t>
            </a:r>
            <a:endParaRPr lang="en-US" dirty="0"/>
          </a:p>
        </p:txBody>
      </p:sp>
      <p:graphicFrame>
        <p:nvGraphicFramePr>
          <p:cNvPr id="6" name="Content Placeholder 5"/>
          <p:cNvGraphicFramePr>
            <a:graphicFrameLocks noGrp="1"/>
          </p:cNvGraphicFramePr>
          <p:nvPr>
            <p:ph idx="14"/>
            <p:extLst>
              <p:ext uri="{D42A27DB-BD31-4B8C-83A1-F6EECF244321}">
                <p14:modId xmlns:p14="http://schemas.microsoft.com/office/powerpoint/2010/main" val="2095813851"/>
              </p:ext>
            </p:extLst>
          </p:nvPr>
        </p:nvGraphicFramePr>
        <p:xfrm>
          <a:off x="457200" y="1600200"/>
          <a:ext cx="8229600" cy="3932547"/>
        </p:xfrm>
        <a:graphic>
          <a:graphicData uri="http://schemas.openxmlformats.org/drawingml/2006/table">
            <a:tbl>
              <a:tblPr firstRow="1" bandRow="1">
                <a:tableStyleId>{5C22544A-7EE6-4342-B048-85BDC9FD1C3A}</a:tableStyleId>
              </a:tblPr>
              <a:tblGrid>
                <a:gridCol w="4114800"/>
                <a:gridCol w="4114800"/>
              </a:tblGrid>
              <a:tr h="457827">
                <a:tc>
                  <a:txBody>
                    <a:bodyPr/>
                    <a:lstStyle/>
                    <a:p>
                      <a:r>
                        <a:rPr lang="en-US" sz="1800" dirty="0" smtClean="0"/>
                        <a:t>Stakeholder</a:t>
                      </a:r>
                      <a:r>
                        <a:rPr lang="en-US" sz="1800" baseline="0" dirty="0" smtClean="0"/>
                        <a:t> Committee and Date</a:t>
                      </a:r>
                      <a:endParaRPr lang="en-US" sz="1800" dirty="0"/>
                    </a:p>
                  </a:txBody>
                  <a:tcPr marL="89777" marR="89777" anchor="ctr"/>
                </a:tc>
                <a:tc>
                  <a:txBody>
                    <a:bodyPr/>
                    <a:lstStyle/>
                    <a:p>
                      <a:r>
                        <a:rPr lang="en-US" dirty="0" smtClean="0"/>
                        <a:t>Scheduled Project Milestone</a:t>
                      </a:r>
                      <a:endParaRPr lang="en-US" dirty="0"/>
                    </a:p>
                  </a:txBody>
                  <a:tcPr marL="89777" marR="89777" anchor="ctr"/>
                </a:tc>
              </a:tr>
              <a:tr h="579120">
                <a:tc>
                  <a:txBody>
                    <a:bodyPr/>
                    <a:lstStyle/>
                    <a:p>
                      <a:r>
                        <a:rPr lang="en-US" b="1" dirty="0" smtClean="0"/>
                        <a:t>Market</a:t>
                      </a:r>
                      <a:r>
                        <a:rPr lang="en-US" b="1" baseline="0" dirty="0" smtClean="0"/>
                        <a:t> Committee Discussion </a:t>
                      </a:r>
                    </a:p>
                    <a:p>
                      <a:r>
                        <a:rPr lang="en-US" b="1" baseline="0" dirty="0" smtClean="0"/>
                        <a:t>April 2018</a:t>
                      </a:r>
                      <a:endParaRPr lang="en-US" b="1" dirty="0"/>
                    </a:p>
                  </a:txBody>
                  <a:tcPr marL="89777" marR="89777"/>
                </a:tc>
                <a:tc>
                  <a:txBody>
                    <a:bodyPr/>
                    <a:lstStyle/>
                    <a:p>
                      <a:r>
                        <a:rPr lang="en-US" dirty="0" smtClean="0"/>
                        <a:t>Discuss</a:t>
                      </a:r>
                      <a:r>
                        <a:rPr lang="en-US" baseline="0" dirty="0" smtClean="0"/>
                        <a:t> Proposal </a:t>
                      </a:r>
                      <a:endParaRPr lang="en-US" dirty="0"/>
                    </a:p>
                  </a:txBody>
                  <a:tcPr marL="89777" marR="89777" anchor="ctr"/>
                </a:tc>
              </a:tr>
              <a:tr h="5791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Markets</a:t>
                      </a:r>
                      <a:r>
                        <a:rPr lang="en-US" b="1" baseline="0" dirty="0" smtClean="0"/>
                        <a:t> Committee Discussion </a:t>
                      </a:r>
                      <a:endParaRPr lang="en-US" b="1" dirty="0" smtClean="0"/>
                    </a:p>
                    <a:p>
                      <a:r>
                        <a:rPr lang="en-US" b="1" dirty="0" smtClean="0"/>
                        <a:t>May 2018</a:t>
                      </a:r>
                      <a:endParaRPr lang="en-US" b="1" dirty="0"/>
                    </a:p>
                  </a:txBody>
                  <a:tcPr marL="89777" marR="89777"/>
                </a:tc>
                <a:tc>
                  <a:txBody>
                    <a:bodyPr/>
                    <a:lstStyle/>
                    <a:p>
                      <a:r>
                        <a:rPr lang="en-US" dirty="0" smtClean="0"/>
                        <a:t>Review</a:t>
                      </a:r>
                      <a:r>
                        <a:rPr lang="en-US" baseline="0" dirty="0" smtClean="0"/>
                        <a:t> Tariff Changes</a:t>
                      </a:r>
                      <a:endParaRPr lang="en-US" dirty="0"/>
                    </a:p>
                  </a:txBody>
                  <a:tcPr marL="89777" marR="89777" anchor="ctr"/>
                </a:tc>
              </a:tr>
              <a:tr h="579120">
                <a:tc>
                  <a:txBody>
                    <a:bodyPr/>
                    <a:lstStyle/>
                    <a:p>
                      <a:r>
                        <a:rPr lang="en-US" b="1" dirty="0" smtClean="0"/>
                        <a:t>Markets</a:t>
                      </a:r>
                      <a:r>
                        <a:rPr lang="en-US" b="1" baseline="0" dirty="0" smtClean="0"/>
                        <a:t> Committee </a:t>
                      </a:r>
                    </a:p>
                    <a:p>
                      <a:r>
                        <a:rPr lang="en-US" b="1" baseline="0" dirty="0" smtClean="0"/>
                        <a:t>June 2018</a:t>
                      </a:r>
                      <a:endParaRPr lang="en-US" b="1" dirty="0"/>
                    </a:p>
                  </a:txBody>
                  <a:tcPr marL="89777" marR="8977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Review</a:t>
                      </a:r>
                      <a:r>
                        <a:rPr lang="en-US" baseline="0" dirty="0" smtClean="0"/>
                        <a:t> Tariff Changes</a:t>
                      </a:r>
                      <a:endParaRPr lang="en-US" dirty="0" smtClean="0"/>
                    </a:p>
                    <a:p>
                      <a:endParaRPr lang="en-US" dirty="0"/>
                    </a:p>
                  </a:txBody>
                  <a:tcPr marL="89777" marR="89777" anchor="ctr"/>
                </a:tc>
              </a:tr>
              <a:tr h="822333">
                <a:tc>
                  <a:txBody>
                    <a:bodyPr/>
                    <a:lstStyle/>
                    <a:p>
                      <a:r>
                        <a:rPr lang="en-US" b="1" dirty="0" smtClean="0"/>
                        <a:t>Markets</a:t>
                      </a:r>
                      <a:r>
                        <a:rPr lang="en-US" b="1" baseline="0" dirty="0" smtClean="0"/>
                        <a:t> Committee </a:t>
                      </a:r>
                    </a:p>
                    <a:p>
                      <a:r>
                        <a:rPr lang="en-US" b="1" baseline="0" dirty="0" smtClean="0"/>
                        <a:t>July 2018 </a:t>
                      </a:r>
                      <a:endParaRPr lang="en-US" b="1" dirty="0" smtClean="0"/>
                    </a:p>
                    <a:p>
                      <a:endParaRPr lang="en-US" b="1" dirty="0"/>
                    </a:p>
                  </a:txBody>
                  <a:tcPr marL="89777" marR="89777"/>
                </a:tc>
                <a:tc>
                  <a:txBody>
                    <a:bodyPr/>
                    <a:lstStyle/>
                    <a:p>
                      <a:r>
                        <a:rPr lang="en-US" dirty="0" smtClean="0"/>
                        <a:t>Vote </a:t>
                      </a:r>
                      <a:endParaRPr lang="en-US" dirty="0"/>
                    </a:p>
                  </a:txBody>
                  <a:tcPr marL="89777" marR="89777" anchor="ctr"/>
                </a:tc>
              </a:tr>
              <a:tr h="457827">
                <a:tc>
                  <a:txBody>
                    <a:bodyPr/>
                    <a:lstStyle/>
                    <a:p>
                      <a:r>
                        <a:rPr lang="en-US" b="1" dirty="0" smtClean="0"/>
                        <a:t>Participants Committee</a:t>
                      </a:r>
                    </a:p>
                    <a:p>
                      <a:r>
                        <a:rPr lang="en-US" b="1" baseline="0" dirty="0" smtClean="0"/>
                        <a:t>August 2018</a:t>
                      </a:r>
                      <a:endParaRPr lang="en-US" b="1" dirty="0"/>
                    </a:p>
                  </a:txBody>
                  <a:tcPr marL="89777" marR="89777"/>
                </a:tc>
                <a:tc>
                  <a:txBody>
                    <a:bodyPr/>
                    <a:lstStyle/>
                    <a:p>
                      <a:r>
                        <a:rPr lang="en-US" dirty="0" smtClean="0"/>
                        <a:t>Vote</a:t>
                      </a:r>
                      <a:endParaRPr lang="en-US" dirty="0"/>
                    </a:p>
                  </a:txBody>
                  <a:tcPr marL="89777" marR="89777" anchor="ctr"/>
                </a:tc>
              </a:tr>
            </a:tbl>
          </a:graphicData>
        </a:graphic>
      </p:graphicFrame>
      <p:sp>
        <p:nvSpPr>
          <p:cNvPr id="8" name="Rectangle 7"/>
          <p:cNvSpPr/>
          <p:nvPr/>
        </p:nvSpPr>
        <p:spPr>
          <a:xfrm>
            <a:off x="457199" y="5779532"/>
            <a:ext cx="3312445" cy="369332"/>
          </a:xfrm>
          <a:prstGeom prst="rect">
            <a:avLst/>
          </a:prstGeom>
        </p:spPr>
        <p:txBody>
          <a:bodyPr wrap="none">
            <a:spAutoFit/>
          </a:bodyPr>
          <a:lstStyle/>
          <a:p>
            <a:r>
              <a:rPr lang="en-US" b="1" dirty="0" smtClean="0"/>
              <a:t>Planned Effective </a:t>
            </a:r>
            <a:r>
              <a:rPr lang="en-US" b="1" dirty="0"/>
              <a:t>Date: </a:t>
            </a:r>
            <a:r>
              <a:rPr lang="en-US" dirty="0" smtClean="0"/>
              <a:t>Q1 2019</a:t>
            </a:r>
            <a:endParaRPr lang="en-US" dirty="0"/>
          </a:p>
        </p:txBody>
      </p:sp>
    </p:spTree>
    <p:extLst>
      <p:ext uri="{BB962C8B-B14F-4D97-AF65-F5344CB8AC3E}">
        <p14:creationId xmlns:p14="http://schemas.microsoft.com/office/powerpoint/2010/main" val="251818294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Expected Stakeholder Schedule</a:t>
            </a:r>
            <a:endParaRPr lang="en-US" dirty="0"/>
          </a:p>
        </p:txBody>
      </p:sp>
      <p:sp>
        <p:nvSpPr>
          <p:cNvPr id="4" name="Slide Number Placeholder 3"/>
          <p:cNvSpPr>
            <a:spLocks noGrp="1"/>
          </p:cNvSpPr>
          <p:nvPr>
            <p:ph type="sldNum" sz="quarter" idx="12"/>
          </p:nvPr>
        </p:nvSpPr>
        <p:spPr/>
        <p:txBody>
          <a:bodyPr/>
          <a:lstStyle/>
          <a:p>
            <a:fld id="{F9D18D59-7AC8-45AE-9F52-DBA89AEC6EE0}" type="slidenum">
              <a:rPr lang="en-US" smtClean="0"/>
              <a:pPr/>
              <a:t>79</a:t>
            </a:fld>
            <a:endParaRPr lang="en-US" dirty="0"/>
          </a:p>
        </p:txBody>
      </p:sp>
      <p:sp>
        <p:nvSpPr>
          <p:cNvPr id="7" name="Text Placeholder 6"/>
          <p:cNvSpPr>
            <a:spLocks noGrp="1"/>
          </p:cNvSpPr>
          <p:nvPr>
            <p:ph type="body" sz="quarter" idx="13"/>
          </p:nvPr>
        </p:nvSpPr>
        <p:spPr/>
        <p:txBody>
          <a:bodyPr/>
          <a:lstStyle/>
          <a:p>
            <a:r>
              <a:rPr lang="en-US" dirty="0" smtClean="0"/>
              <a:t>Order 841 Compliance</a:t>
            </a:r>
            <a:endParaRPr lang="en-US" dirty="0"/>
          </a:p>
        </p:txBody>
      </p:sp>
      <p:graphicFrame>
        <p:nvGraphicFramePr>
          <p:cNvPr id="6" name="Content Placeholder 5"/>
          <p:cNvGraphicFramePr>
            <a:graphicFrameLocks noGrp="1"/>
          </p:cNvGraphicFramePr>
          <p:nvPr>
            <p:ph idx="14"/>
            <p:extLst>
              <p:ext uri="{D42A27DB-BD31-4B8C-83A1-F6EECF244321}">
                <p14:modId xmlns:p14="http://schemas.microsoft.com/office/powerpoint/2010/main" val="1251248517"/>
              </p:ext>
            </p:extLst>
          </p:nvPr>
        </p:nvGraphicFramePr>
        <p:xfrm>
          <a:off x="457200" y="1600200"/>
          <a:ext cx="8229600" cy="3018147"/>
        </p:xfrm>
        <a:graphic>
          <a:graphicData uri="http://schemas.openxmlformats.org/drawingml/2006/table">
            <a:tbl>
              <a:tblPr firstRow="1" bandRow="1">
                <a:tableStyleId>{5C22544A-7EE6-4342-B048-85BDC9FD1C3A}</a:tableStyleId>
              </a:tblPr>
              <a:tblGrid>
                <a:gridCol w="4114800"/>
                <a:gridCol w="4114800"/>
              </a:tblGrid>
              <a:tr h="457827">
                <a:tc>
                  <a:txBody>
                    <a:bodyPr/>
                    <a:lstStyle/>
                    <a:p>
                      <a:r>
                        <a:rPr lang="en-US" sz="1800" dirty="0" smtClean="0"/>
                        <a:t>Stakeholder</a:t>
                      </a:r>
                      <a:r>
                        <a:rPr lang="en-US" sz="1800" baseline="0" dirty="0" smtClean="0"/>
                        <a:t> Committee and Date</a:t>
                      </a:r>
                      <a:endParaRPr lang="en-US" sz="1800" dirty="0"/>
                    </a:p>
                  </a:txBody>
                  <a:tcPr marL="89777" marR="89777" anchor="ctr"/>
                </a:tc>
                <a:tc>
                  <a:txBody>
                    <a:bodyPr/>
                    <a:lstStyle/>
                    <a:p>
                      <a:r>
                        <a:rPr lang="en-US" dirty="0" smtClean="0"/>
                        <a:t>Scheduled Project Milestone</a:t>
                      </a:r>
                      <a:endParaRPr lang="en-US" dirty="0"/>
                    </a:p>
                  </a:txBody>
                  <a:tcPr marL="89777" marR="89777" anchor="ctr"/>
                </a:tc>
              </a:tr>
              <a:tr h="579120">
                <a:tc>
                  <a:txBody>
                    <a:bodyPr/>
                    <a:lstStyle/>
                    <a:p>
                      <a:r>
                        <a:rPr lang="en-US" b="1" dirty="0" smtClean="0"/>
                        <a:t>Market</a:t>
                      </a:r>
                      <a:r>
                        <a:rPr lang="en-US" b="1" baseline="0" dirty="0" smtClean="0"/>
                        <a:t> Committee Discussion </a:t>
                      </a:r>
                    </a:p>
                    <a:p>
                      <a:r>
                        <a:rPr lang="en-US" b="1" baseline="0" dirty="0" smtClean="0"/>
                        <a:t>August 2018</a:t>
                      </a:r>
                      <a:endParaRPr lang="en-US" b="1" dirty="0"/>
                    </a:p>
                  </a:txBody>
                  <a:tcPr marL="89777" marR="89777"/>
                </a:tc>
                <a:tc>
                  <a:txBody>
                    <a:bodyPr/>
                    <a:lstStyle/>
                    <a:p>
                      <a:r>
                        <a:rPr lang="en-US" dirty="0" smtClean="0"/>
                        <a:t>Discuss</a:t>
                      </a:r>
                      <a:r>
                        <a:rPr lang="en-US" baseline="0" dirty="0" smtClean="0"/>
                        <a:t> Proposal </a:t>
                      </a:r>
                      <a:endParaRPr lang="en-US" dirty="0"/>
                    </a:p>
                  </a:txBody>
                  <a:tcPr marL="89777" marR="89777" anchor="ctr"/>
                </a:tc>
              </a:tr>
              <a:tr h="5791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Markets</a:t>
                      </a:r>
                      <a:r>
                        <a:rPr lang="en-US" b="1" baseline="0" dirty="0" smtClean="0"/>
                        <a:t> Committee Discussion </a:t>
                      </a:r>
                      <a:endParaRPr lang="en-US" b="1" dirty="0" smtClean="0"/>
                    </a:p>
                    <a:p>
                      <a:r>
                        <a:rPr lang="en-US" b="1" dirty="0" smtClean="0"/>
                        <a:t>September 2018</a:t>
                      </a:r>
                      <a:endParaRPr lang="en-US" b="1" dirty="0"/>
                    </a:p>
                  </a:txBody>
                  <a:tcPr marL="89777" marR="89777"/>
                </a:tc>
                <a:tc>
                  <a:txBody>
                    <a:bodyPr/>
                    <a:lstStyle/>
                    <a:p>
                      <a:r>
                        <a:rPr lang="en-US" dirty="0" smtClean="0"/>
                        <a:t>Review</a:t>
                      </a:r>
                      <a:r>
                        <a:rPr lang="en-US" baseline="0" dirty="0" smtClean="0"/>
                        <a:t> Tariff Changes</a:t>
                      </a:r>
                      <a:endParaRPr lang="en-US" dirty="0"/>
                    </a:p>
                  </a:txBody>
                  <a:tcPr marL="89777" marR="89777" anchor="ctr"/>
                </a:tc>
              </a:tr>
              <a:tr h="579120">
                <a:tc>
                  <a:txBody>
                    <a:bodyPr/>
                    <a:lstStyle/>
                    <a:p>
                      <a:r>
                        <a:rPr lang="en-US" b="1" dirty="0" smtClean="0"/>
                        <a:t>Markets</a:t>
                      </a:r>
                      <a:r>
                        <a:rPr lang="en-US" b="1" baseline="0" dirty="0" smtClean="0"/>
                        <a:t> Committee </a:t>
                      </a:r>
                    </a:p>
                    <a:p>
                      <a:r>
                        <a:rPr lang="en-US" b="1" baseline="0" dirty="0" smtClean="0"/>
                        <a:t>October 2018</a:t>
                      </a:r>
                      <a:endParaRPr lang="en-US" b="1" dirty="0"/>
                    </a:p>
                  </a:txBody>
                  <a:tcPr marL="89777" marR="89777"/>
                </a:tc>
                <a:tc>
                  <a:txBody>
                    <a:bodyPr/>
                    <a:lstStyle/>
                    <a:p>
                      <a:r>
                        <a:rPr lang="en-US" dirty="0" smtClean="0"/>
                        <a:t>Vote</a:t>
                      </a:r>
                      <a:endParaRPr lang="en-US" dirty="0"/>
                    </a:p>
                  </a:txBody>
                  <a:tcPr marL="89777" marR="89777" anchor="ctr"/>
                </a:tc>
              </a:tr>
              <a:tr h="457827">
                <a:tc>
                  <a:txBody>
                    <a:bodyPr/>
                    <a:lstStyle/>
                    <a:p>
                      <a:r>
                        <a:rPr lang="en-US" b="1" dirty="0" smtClean="0"/>
                        <a:t>Participants Committee</a:t>
                      </a:r>
                    </a:p>
                    <a:p>
                      <a:r>
                        <a:rPr lang="en-US" b="1" baseline="0" dirty="0" smtClean="0"/>
                        <a:t>November 2018</a:t>
                      </a:r>
                      <a:endParaRPr lang="en-US" b="1" dirty="0"/>
                    </a:p>
                  </a:txBody>
                  <a:tcPr marL="89777" marR="89777"/>
                </a:tc>
                <a:tc>
                  <a:txBody>
                    <a:bodyPr/>
                    <a:lstStyle/>
                    <a:p>
                      <a:r>
                        <a:rPr lang="en-US" dirty="0" smtClean="0"/>
                        <a:t>Vote</a:t>
                      </a:r>
                      <a:endParaRPr lang="en-US" dirty="0"/>
                    </a:p>
                  </a:txBody>
                  <a:tcPr marL="89777" marR="89777" anchor="ctr"/>
                </a:tc>
              </a:tr>
            </a:tbl>
          </a:graphicData>
        </a:graphic>
      </p:graphicFrame>
      <p:sp>
        <p:nvSpPr>
          <p:cNvPr id="9" name="Rectangle 8"/>
          <p:cNvSpPr/>
          <p:nvPr/>
        </p:nvSpPr>
        <p:spPr>
          <a:xfrm>
            <a:off x="457200" y="4876800"/>
            <a:ext cx="3948838" cy="369332"/>
          </a:xfrm>
          <a:prstGeom prst="rect">
            <a:avLst/>
          </a:prstGeom>
        </p:spPr>
        <p:txBody>
          <a:bodyPr wrap="none">
            <a:spAutoFit/>
          </a:bodyPr>
          <a:lstStyle/>
          <a:p>
            <a:r>
              <a:rPr lang="en-US" b="1" dirty="0" smtClean="0"/>
              <a:t>Required Filing Date</a:t>
            </a:r>
            <a:r>
              <a:rPr lang="en-US" b="1" dirty="0"/>
              <a:t>: </a:t>
            </a:r>
            <a:r>
              <a:rPr lang="en-US" dirty="0" smtClean="0"/>
              <a:t>December 3, 2018</a:t>
            </a:r>
            <a:endParaRPr lang="en-US" dirty="0"/>
          </a:p>
        </p:txBody>
      </p:sp>
    </p:spTree>
    <p:extLst>
      <p:ext uri="{BB962C8B-B14F-4D97-AF65-F5344CB8AC3E}">
        <p14:creationId xmlns:p14="http://schemas.microsoft.com/office/powerpoint/2010/main" val="4082141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Tariff Changes </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pPr/>
              <a:t>8</a:t>
            </a:fld>
            <a:endParaRPr lang="en-US" dirty="0"/>
          </a:p>
        </p:txBody>
      </p:sp>
      <p:sp>
        <p:nvSpPr>
          <p:cNvPr id="4" name="Text Placeholder 3"/>
          <p:cNvSpPr>
            <a:spLocks noGrp="1"/>
          </p:cNvSpPr>
          <p:nvPr>
            <p:ph type="body" sz="quarter" idx="13"/>
          </p:nvPr>
        </p:nvSpPr>
        <p:spPr/>
        <p:txBody>
          <a:bodyPr/>
          <a:lstStyle/>
          <a:p>
            <a:r>
              <a:rPr lang="en-US" dirty="0" smtClean="0"/>
              <a:t>Overview </a:t>
            </a:r>
            <a:endParaRPr lang="en-US" dirty="0"/>
          </a:p>
        </p:txBody>
      </p:sp>
      <p:sp>
        <p:nvSpPr>
          <p:cNvPr id="5" name="Content Placeholder 4"/>
          <p:cNvSpPr>
            <a:spLocks noGrp="1"/>
          </p:cNvSpPr>
          <p:nvPr>
            <p:ph sz="quarter" idx="14"/>
          </p:nvPr>
        </p:nvSpPr>
        <p:spPr/>
        <p:txBody>
          <a:bodyPr>
            <a:normAutofit lnSpcReduction="10000"/>
          </a:bodyPr>
          <a:lstStyle/>
          <a:p>
            <a:r>
              <a:rPr lang="en-US" dirty="0" smtClean="0"/>
              <a:t>New Electric Storage Facilities Section III.1.10.6</a:t>
            </a:r>
          </a:p>
          <a:p>
            <a:r>
              <a:rPr lang="en-US" dirty="0" smtClean="0"/>
              <a:t>Definitions and Terms</a:t>
            </a:r>
          </a:p>
          <a:p>
            <a:pPr lvl="1"/>
            <a:r>
              <a:rPr lang="en-US" dirty="0" smtClean="0"/>
              <a:t>Technology-Neutral and Storage-Related </a:t>
            </a:r>
          </a:p>
          <a:p>
            <a:pPr lvl="1"/>
            <a:r>
              <a:rPr lang="en-US" dirty="0" smtClean="0"/>
              <a:t>Clean-Up  </a:t>
            </a:r>
          </a:p>
          <a:p>
            <a:r>
              <a:rPr lang="en-US" dirty="0" smtClean="0"/>
              <a:t>Sections III.1-to-III.13</a:t>
            </a:r>
          </a:p>
          <a:p>
            <a:pPr lvl="1"/>
            <a:r>
              <a:rPr lang="en-US" dirty="0" smtClean="0"/>
              <a:t>Storage-Related </a:t>
            </a:r>
          </a:p>
          <a:p>
            <a:pPr lvl="1"/>
            <a:r>
              <a:rPr lang="en-US" dirty="0" smtClean="0"/>
              <a:t>Clean-Up  </a:t>
            </a:r>
          </a:p>
          <a:p>
            <a:r>
              <a:rPr lang="en-US" dirty="0" smtClean="0"/>
              <a:t>Section III.14 Regulation Market</a:t>
            </a:r>
          </a:p>
          <a:p>
            <a:pPr lvl="1"/>
            <a:r>
              <a:rPr lang="en-US" dirty="0" smtClean="0"/>
              <a:t>Storage-Related </a:t>
            </a:r>
          </a:p>
          <a:p>
            <a:pPr lvl="1"/>
            <a:r>
              <a:rPr lang="en-US" dirty="0" smtClean="0"/>
              <a:t>Clean-Up </a:t>
            </a:r>
          </a:p>
          <a:p>
            <a:r>
              <a:rPr lang="en-US" dirty="0" smtClean="0"/>
              <a:t>Net Commitment Period Compensation (Appendix F)</a:t>
            </a:r>
          </a:p>
          <a:p>
            <a:pPr lvl="1"/>
            <a:r>
              <a:rPr lang="en-US" dirty="0" smtClean="0"/>
              <a:t>Storage-Related </a:t>
            </a:r>
          </a:p>
          <a:p>
            <a:pPr lvl="1"/>
            <a:r>
              <a:rPr lang="en-US" dirty="0" smtClean="0"/>
              <a:t>Clean-Up </a:t>
            </a:r>
          </a:p>
        </p:txBody>
      </p:sp>
    </p:spTree>
    <p:extLst>
      <p:ext uri="{BB962C8B-B14F-4D97-AF65-F5344CB8AC3E}">
        <p14:creationId xmlns:p14="http://schemas.microsoft.com/office/powerpoint/2010/main" val="381910786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9D18D59-7AC8-45AE-9F52-DBA89AEC6EE0}" type="slidenum">
              <a:rPr lang="en-US" smtClean="0"/>
              <a:t>80</a:t>
            </a:fld>
            <a:endParaRPr lang="en-US" dirty="0"/>
          </a:p>
        </p:txBody>
      </p:sp>
      <p:sp>
        <p:nvSpPr>
          <p:cNvPr id="4" name="Text Placeholder 9"/>
          <p:cNvSpPr txBox="1">
            <a:spLocks/>
          </p:cNvSpPr>
          <p:nvPr/>
        </p:nvSpPr>
        <p:spPr>
          <a:xfrm>
            <a:off x="457200" y="5114264"/>
            <a:ext cx="5559552" cy="381000"/>
          </a:xfrm>
          <a:prstGeom prst="rect">
            <a:avLst/>
          </a:prstGeom>
        </p:spPr>
        <p:txBody>
          <a:bodyPr/>
          <a:lst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solidFill>
                  <a:schemeClr val="tx2"/>
                </a:solidFill>
              </a:rPr>
              <a:t>Catherine McDonough</a:t>
            </a:r>
            <a:endParaRPr lang="en-US" dirty="0">
              <a:solidFill>
                <a:schemeClr val="tx2"/>
              </a:solidFill>
            </a:endParaRPr>
          </a:p>
        </p:txBody>
      </p:sp>
      <p:sp>
        <p:nvSpPr>
          <p:cNvPr id="5" name="Text Placeholder 10"/>
          <p:cNvSpPr txBox="1">
            <a:spLocks/>
          </p:cNvSpPr>
          <p:nvPr/>
        </p:nvSpPr>
        <p:spPr>
          <a:xfrm>
            <a:off x="457200" y="5582097"/>
            <a:ext cx="5559552" cy="381000"/>
          </a:xfrm>
          <a:prstGeom prst="rect">
            <a:avLst/>
          </a:prstGeom>
        </p:spPr>
        <p:txBody>
          <a:bodyPr/>
          <a:lst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solidFill>
                  <a:schemeClr val="tx2"/>
                </a:solidFill>
              </a:rPr>
              <a:t>413.535.4027| cmcdonough@iso-ne.com</a:t>
            </a:r>
            <a:endParaRPr lang="en-US" sz="1800" dirty="0">
              <a:solidFill>
                <a:schemeClr val="tx2"/>
              </a:solidFill>
            </a:endParaRPr>
          </a:p>
        </p:txBody>
      </p:sp>
    </p:spTree>
    <p:extLst>
      <p:ext uri="{BB962C8B-B14F-4D97-AF65-F5344CB8AC3E}">
        <p14:creationId xmlns:p14="http://schemas.microsoft.com/office/powerpoint/2010/main" val="3319986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F9D18D59-7AC8-45AE-9F52-DBA89AEC6EE0}" type="slidenum">
              <a:rPr lang="en-US" smtClean="0"/>
              <a:t>81</a:t>
            </a:fld>
            <a:endParaRPr lang="en-US" dirty="0"/>
          </a:p>
        </p:txBody>
      </p:sp>
      <p:sp>
        <p:nvSpPr>
          <p:cNvPr id="2" name="Title 1"/>
          <p:cNvSpPr>
            <a:spLocks noGrp="1"/>
          </p:cNvSpPr>
          <p:nvPr>
            <p:ph type="title"/>
          </p:nvPr>
        </p:nvSpPr>
        <p:spPr/>
        <p:txBody>
          <a:bodyPr/>
          <a:lstStyle/>
          <a:p>
            <a:r>
              <a:rPr lang="en-US" dirty="0" smtClean="0"/>
              <a:t>Acronyms Used in this Presentation</a:t>
            </a:r>
            <a:endParaRPr lang="en-US" dirty="0">
              <a:solidFill>
                <a:srgbClr val="FF0000"/>
              </a:solidFill>
            </a:endParaRPr>
          </a:p>
        </p:txBody>
      </p:sp>
      <p:sp>
        <p:nvSpPr>
          <p:cNvPr id="13" name="Content Placeholder 5"/>
          <p:cNvSpPr>
            <a:spLocks noGrp="1"/>
          </p:cNvSpPr>
          <p:nvPr>
            <p:ph sz="half" idx="2"/>
          </p:nvPr>
        </p:nvSpPr>
        <p:spPr>
          <a:xfrm>
            <a:off x="4648200" y="1405128"/>
            <a:ext cx="4038600" cy="4767072"/>
          </a:xfrm>
        </p:spPr>
        <p:txBody>
          <a:bodyPr>
            <a:normAutofit/>
          </a:bodyPr>
          <a:lstStyle/>
          <a:p>
            <a:r>
              <a:rPr lang="en-US" sz="2000" dirty="0" smtClean="0"/>
              <a:t>FRM </a:t>
            </a:r>
            <a:r>
              <a:rPr lang="en-US" sz="2000" dirty="0"/>
              <a:t>– Forward Reserve Market</a:t>
            </a:r>
          </a:p>
          <a:p>
            <a:r>
              <a:rPr lang="en-US" sz="2000" dirty="0"/>
              <a:t>NCPC – Net Commitment Period Compensation</a:t>
            </a:r>
          </a:p>
          <a:p>
            <a:r>
              <a:rPr lang="en-US" sz="2000" dirty="0"/>
              <a:t>PSH – pumped storage </a:t>
            </a:r>
            <a:r>
              <a:rPr lang="en-US" sz="2000" dirty="0" smtClean="0"/>
              <a:t>hydro</a:t>
            </a:r>
          </a:p>
          <a:p>
            <a:r>
              <a:rPr lang="en-US" sz="2000" dirty="0"/>
              <a:t>PV – </a:t>
            </a:r>
            <a:r>
              <a:rPr lang="en-US" sz="2000" dirty="0" smtClean="0"/>
              <a:t>photovoltaic </a:t>
            </a:r>
            <a:endParaRPr lang="en-US" sz="2000" dirty="0"/>
          </a:p>
          <a:p>
            <a:r>
              <a:rPr lang="en-US" sz="2000" dirty="0"/>
              <a:t>RT – Real-Time</a:t>
            </a:r>
          </a:p>
          <a:p>
            <a:r>
              <a:rPr lang="en-US" sz="2000" dirty="0"/>
              <a:t>RTEM – Real-Time Energy Market</a:t>
            </a:r>
          </a:p>
          <a:p>
            <a:r>
              <a:rPr lang="en-US" sz="2000" dirty="0"/>
              <a:t>RTLO – Real Time Load Obligation</a:t>
            </a:r>
          </a:p>
          <a:p>
            <a:r>
              <a:rPr lang="en-US" sz="2000" dirty="0"/>
              <a:t>SOC – state </a:t>
            </a:r>
            <a:r>
              <a:rPr lang="en-US" sz="2000" dirty="0" smtClean="0"/>
              <a:t>of charge </a:t>
            </a:r>
            <a:endParaRPr lang="en-US" sz="2000" dirty="0"/>
          </a:p>
          <a:p>
            <a:r>
              <a:rPr lang="en-US" sz="2000" dirty="0" smtClean="0"/>
              <a:t>TMSR </a:t>
            </a:r>
            <a:r>
              <a:rPr lang="en-US" sz="2000" dirty="0"/>
              <a:t>– Ten-Minute Spinning </a:t>
            </a:r>
            <a:r>
              <a:rPr lang="en-US" sz="2000" dirty="0" smtClean="0"/>
              <a:t>Reserve</a:t>
            </a:r>
            <a:endParaRPr lang="en-US" sz="2000" dirty="0"/>
          </a:p>
        </p:txBody>
      </p:sp>
      <p:sp>
        <p:nvSpPr>
          <p:cNvPr id="14" name="Content Placeholder 5"/>
          <p:cNvSpPr txBox="1">
            <a:spLocks/>
          </p:cNvSpPr>
          <p:nvPr/>
        </p:nvSpPr>
        <p:spPr>
          <a:xfrm>
            <a:off x="381000" y="1405128"/>
            <a:ext cx="4038600" cy="4767072"/>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dirty="0" smtClean="0"/>
              <a:t>AGC – Automatic Generation Control</a:t>
            </a:r>
          </a:p>
          <a:p>
            <a:r>
              <a:rPr lang="en-US" dirty="0" smtClean="0"/>
              <a:t>ARD – Asset Related Demand</a:t>
            </a:r>
          </a:p>
          <a:p>
            <a:r>
              <a:rPr lang="en-US" dirty="0" smtClean="0"/>
              <a:t>ATRR – Alternative Technology Regulation Resource</a:t>
            </a:r>
          </a:p>
          <a:p>
            <a:r>
              <a:rPr lang="en-US" sz="2500" dirty="0"/>
              <a:t>BTM – Behind the Meter</a:t>
            </a:r>
          </a:p>
          <a:p>
            <a:r>
              <a:rPr lang="en-US" sz="2500" dirty="0"/>
              <a:t>DA – Day-Ahead</a:t>
            </a:r>
          </a:p>
          <a:p>
            <a:r>
              <a:rPr lang="en-US" sz="2500" dirty="0"/>
              <a:t>DAEM – Day-Ahead Energy Market</a:t>
            </a:r>
          </a:p>
          <a:p>
            <a:r>
              <a:rPr lang="en-US" dirty="0" smtClean="0"/>
              <a:t>DALO – Day-Ahead Load Obligation</a:t>
            </a:r>
          </a:p>
          <a:p>
            <a:r>
              <a:rPr lang="en-US" dirty="0" smtClean="0"/>
              <a:t>DARD – Dispatchable Asset Related Demand</a:t>
            </a:r>
          </a:p>
          <a:p>
            <a:r>
              <a:rPr lang="en-US" dirty="0"/>
              <a:t>DDP – </a:t>
            </a:r>
            <a:r>
              <a:rPr lang="en-US" dirty="0" smtClean="0"/>
              <a:t>Desired Dispatch Point in energy market </a:t>
            </a:r>
          </a:p>
          <a:p>
            <a:r>
              <a:rPr lang="en-US" dirty="0" smtClean="0"/>
              <a:t>FCM – Forward Capacity Market</a:t>
            </a:r>
          </a:p>
          <a:p>
            <a:endParaRPr lang="en-US" dirty="0" smtClean="0"/>
          </a:p>
          <a:p>
            <a:endParaRPr lang="en-US" dirty="0"/>
          </a:p>
        </p:txBody>
      </p:sp>
    </p:spTree>
    <p:extLst>
      <p:ext uri="{BB962C8B-B14F-4D97-AF65-F5344CB8AC3E}">
        <p14:creationId xmlns:p14="http://schemas.microsoft.com/office/powerpoint/2010/main" val="232077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09600" y="2057400"/>
            <a:ext cx="8077200" cy="1362075"/>
          </a:xfrm>
        </p:spPr>
        <p:txBody>
          <a:bodyPr>
            <a:normAutofit/>
          </a:bodyPr>
          <a:lstStyle/>
          <a:p>
            <a:r>
              <a:rPr lang="en-US" sz="2800" dirty="0" smtClean="0"/>
              <a:t>Appendix 1: Materials From Prior Meetings</a:t>
            </a:r>
            <a:endParaRPr lang="en-US" sz="2800" dirty="0"/>
          </a:p>
        </p:txBody>
      </p:sp>
      <p:sp>
        <p:nvSpPr>
          <p:cNvPr id="7" name="Text Placeholder 6"/>
          <p:cNvSpPr>
            <a:spLocks noGrp="1"/>
          </p:cNvSpPr>
          <p:nvPr>
            <p:ph type="body" idx="1"/>
          </p:nvPr>
        </p:nvSpPr>
        <p:spPr/>
        <p:txBody>
          <a:bodyPr/>
          <a:lstStyle/>
          <a:p>
            <a:r>
              <a:rPr lang="en-US" dirty="0" smtClean="0"/>
              <a:t>April 10</a:t>
            </a:r>
            <a:r>
              <a:rPr lang="en-US" baseline="30000" dirty="0" smtClean="0"/>
              <a:t>th</a:t>
            </a:r>
            <a:r>
              <a:rPr lang="en-US" dirty="0" smtClean="0"/>
              <a:t> 2018</a:t>
            </a:r>
            <a:endParaRPr lang="en-US" dirty="0"/>
          </a:p>
        </p:txBody>
      </p:sp>
      <p:sp>
        <p:nvSpPr>
          <p:cNvPr id="3" name="Slide Number Placeholder 2"/>
          <p:cNvSpPr>
            <a:spLocks noGrp="1"/>
          </p:cNvSpPr>
          <p:nvPr>
            <p:ph type="sldNum" sz="quarter" idx="4"/>
          </p:nvPr>
        </p:nvSpPr>
        <p:spPr/>
        <p:txBody>
          <a:bodyPr/>
          <a:lstStyle/>
          <a:p>
            <a:fld id="{F9D18D59-7AC8-45AE-9F52-DBA89AEC6EE0}" type="slidenum">
              <a:rPr lang="en-US" smtClean="0"/>
              <a:t>82</a:t>
            </a:fld>
            <a:endParaRPr lang="en-US" dirty="0"/>
          </a:p>
        </p:txBody>
      </p:sp>
    </p:spTree>
    <p:extLst>
      <p:ext uri="{BB962C8B-B14F-4D97-AF65-F5344CB8AC3E}">
        <p14:creationId xmlns:p14="http://schemas.microsoft.com/office/powerpoint/2010/main" val="4708293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mgiaimo\AppData\Local\Microsoft\Windows\Temporary Internet Files\Content.Outlook\9YPF17U0\ISO-pumpedstorage-SMALL.jpg"/>
          <p:cNvPicPr>
            <a:picLocks noChangeAspect="1" noChangeArrowheads="1"/>
          </p:cNvPicPr>
          <p:nvPr/>
        </p:nvPicPr>
        <p:blipFill rotWithShape="1">
          <a:blip r:embed="rId3" cstate="print"/>
          <a:srcRect l="7283" t="16218" r="6059" b="15483"/>
          <a:stretch/>
        </p:blipFill>
        <p:spPr bwMode="auto">
          <a:xfrm>
            <a:off x="6415662" y="121331"/>
            <a:ext cx="1356738" cy="1069294"/>
          </a:xfrm>
          <a:prstGeom prst="rect">
            <a:avLst/>
          </a:prstGeom>
          <a:noFill/>
        </p:spPr>
      </p:pic>
      <p:sp>
        <p:nvSpPr>
          <p:cNvPr id="3" name="Slide Number Placeholder 2"/>
          <p:cNvSpPr>
            <a:spLocks noGrp="1"/>
          </p:cNvSpPr>
          <p:nvPr>
            <p:ph type="sldNum" sz="quarter" idx="12"/>
          </p:nvPr>
        </p:nvSpPr>
        <p:spPr/>
        <p:txBody>
          <a:bodyPr/>
          <a:lstStyle/>
          <a:p>
            <a:fld id="{10C7F894-2A36-495D-AB7C-1055F7AC0F9D}" type="slidenum">
              <a:rPr lang="en-US" smtClean="0"/>
              <a:pPr/>
              <a:t>83</a:t>
            </a:fld>
            <a:endParaRPr lang="en-US" dirty="0"/>
          </a:p>
        </p:txBody>
      </p:sp>
      <p:sp>
        <p:nvSpPr>
          <p:cNvPr id="2" name="Title 1"/>
          <p:cNvSpPr>
            <a:spLocks noGrp="1"/>
          </p:cNvSpPr>
          <p:nvPr>
            <p:ph type="title"/>
          </p:nvPr>
        </p:nvSpPr>
        <p:spPr/>
        <p:txBody>
          <a:bodyPr/>
          <a:lstStyle/>
          <a:p>
            <a:r>
              <a:rPr lang="en-US" dirty="0" smtClean="0"/>
              <a:t>Background </a:t>
            </a:r>
            <a:endParaRPr lang="en-US" dirty="0"/>
          </a:p>
        </p:txBody>
      </p:sp>
      <p:sp>
        <p:nvSpPr>
          <p:cNvPr id="4" name="Text Placeholder 3"/>
          <p:cNvSpPr>
            <a:spLocks noGrp="1"/>
          </p:cNvSpPr>
          <p:nvPr>
            <p:ph sz="quarter" idx="13"/>
          </p:nvPr>
        </p:nvSpPr>
        <p:spPr>
          <a:xfrm>
            <a:off x="457200" y="1524000"/>
            <a:ext cx="8458200" cy="4495800"/>
          </a:xfrm>
        </p:spPr>
        <p:txBody>
          <a:bodyPr>
            <a:normAutofit lnSpcReduction="10000"/>
          </a:bodyPr>
          <a:lstStyle/>
          <a:p>
            <a:r>
              <a:rPr lang="en-US" dirty="0" smtClean="0"/>
              <a:t>New England has a long history with </a:t>
            </a:r>
            <a:r>
              <a:rPr lang="en-US" dirty="0"/>
              <a:t>large pumped storage </a:t>
            </a:r>
            <a:r>
              <a:rPr lang="en-US" dirty="0" smtClean="0"/>
              <a:t>hydro (~1,800 MW)</a:t>
            </a:r>
          </a:p>
          <a:p>
            <a:r>
              <a:rPr lang="en-US" dirty="0" smtClean="0"/>
              <a:t>Electric storage is increasingly seeking to participate in the New England wholesale electricity markets</a:t>
            </a:r>
          </a:p>
          <a:p>
            <a:pPr lvl="1"/>
            <a:r>
              <a:rPr lang="en-US" dirty="0" smtClean="0"/>
              <a:t>~20 MW of </a:t>
            </a:r>
            <a:r>
              <a:rPr lang="en-US" dirty="0"/>
              <a:t>battery </a:t>
            </a:r>
            <a:r>
              <a:rPr lang="en-US" dirty="0" smtClean="0"/>
              <a:t>storage* in the regulation market </a:t>
            </a:r>
          </a:p>
          <a:p>
            <a:pPr lvl="1"/>
            <a:r>
              <a:rPr lang="en-US" dirty="0" smtClean="0"/>
              <a:t>~700 MW of battery storage in the interconnection queue </a:t>
            </a:r>
          </a:p>
          <a:p>
            <a:r>
              <a:rPr lang="en-US" dirty="0" smtClean="0"/>
              <a:t>Electric storage can </a:t>
            </a:r>
            <a:r>
              <a:rPr lang="en-US" dirty="0"/>
              <a:t>participate in the market today such </a:t>
            </a:r>
            <a:r>
              <a:rPr lang="en-US" dirty="0" smtClean="0"/>
              <a:t>as</a:t>
            </a:r>
            <a:r>
              <a:rPr lang="en-US" dirty="0"/>
              <a:t>:</a:t>
            </a:r>
          </a:p>
          <a:p>
            <a:pPr lvl="1"/>
            <a:r>
              <a:rPr lang="en-US" dirty="0" smtClean="0"/>
              <a:t>Alternative </a:t>
            </a:r>
            <a:r>
              <a:rPr lang="en-US" dirty="0"/>
              <a:t>Technology Regulation Resource (ATRR) and/or </a:t>
            </a:r>
            <a:r>
              <a:rPr lang="en-US" dirty="0" smtClean="0"/>
              <a:t>non-dispatchable </a:t>
            </a:r>
            <a:r>
              <a:rPr lang="en-US" dirty="0"/>
              <a:t>G</a:t>
            </a:r>
            <a:r>
              <a:rPr lang="en-US" dirty="0" smtClean="0"/>
              <a:t>enerator Asset, </a:t>
            </a:r>
            <a:endParaRPr lang="en-US" dirty="0"/>
          </a:p>
          <a:p>
            <a:pPr lvl="1"/>
            <a:r>
              <a:rPr lang="en-US" dirty="0" smtClean="0"/>
              <a:t>Dispatchable Generator Asset and Dispatchable Asset </a:t>
            </a:r>
            <a:r>
              <a:rPr lang="en-US" dirty="0"/>
              <a:t>Related Demand </a:t>
            </a:r>
            <a:r>
              <a:rPr lang="en-US" dirty="0" smtClean="0"/>
              <a:t>(DARD)/DARD Pump</a:t>
            </a:r>
            <a:endParaRPr lang="en-US" dirty="0"/>
          </a:p>
          <a:p>
            <a:pPr lvl="1"/>
            <a:r>
              <a:rPr lang="en-US" dirty="0" smtClean="0"/>
              <a:t>Non-dispatchable Settlement Only Resource, or</a:t>
            </a:r>
          </a:p>
          <a:p>
            <a:pPr lvl="1"/>
            <a:r>
              <a:rPr lang="en-US" dirty="0" smtClean="0"/>
              <a:t>Demand Response Resource, On-Peak or Seasonal Peak Resource</a:t>
            </a:r>
          </a:p>
          <a:p>
            <a:pPr marL="457200" lvl="1" indent="0">
              <a:buNone/>
            </a:pPr>
            <a:endParaRPr lang="en-US" dirty="0"/>
          </a:p>
        </p:txBody>
      </p:sp>
      <p:pic>
        <p:nvPicPr>
          <p:cNvPr id="7" name="Picture 2" descr="http://moss/my/personal/tmeek/Shared%20Pictures/Battery-Illustrati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399" y="76200"/>
            <a:ext cx="928201" cy="92820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81000" y="5899531"/>
            <a:ext cx="8229600" cy="507832"/>
          </a:xfrm>
          <a:prstGeom prst="rect">
            <a:avLst/>
          </a:prstGeom>
          <a:noFill/>
        </p:spPr>
        <p:txBody>
          <a:bodyPr wrap="square" rtlCol="0">
            <a:spAutoFit/>
          </a:bodyPr>
          <a:lstStyle/>
          <a:p>
            <a:pPr marL="114300" indent="-114300"/>
            <a:r>
              <a:rPr lang="en-US" sz="1200" dirty="0" smtClean="0">
                <a:solidFill>
                  <a:srgbClr val="000000"/>
                </a:solidFill>
              </a:rPr>
              <a:t>* For purposes of this presentation, the term battery will be used for ease of reference; however, this term applies to any storage technology with similar physical characteristics (e.g., flywheels)</a:t>
            </a:r>
            <a:endParaRPr lang="en-US" sz="1200" dirty="0">
              <a:solidFill>
                <a:srgbClr val="000000"/>
              </a:solidFill>
            </a:endParaRPr>
          </a:p>
        </p:txBody>
      </p:sp>
    </p:spTree>
    <p:extLst>
      <p:ext uri="{BB962C8B-B14F-4D97-AF65-F5344CB8AC3E}">
        <p14:creationId xmlns:p14="http://schemas.microsoft.com/office/powerpoint/2010/main" val="338812704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84</a:t>
            </a:fld>
            <a:endParaRPr lang="en-US" dirty="0"/>
          </a:p>
        </p:txBody>
      </p:sp>
      <p:sp>
        <p:nvSpPr>
          <p:cNvPr id="3" name="Title 2"/>
          <p:cNvSpPr>
            <a:spLocks noGrp="1"/>
          </p:cNvSpPr>
          <p:nvPr>
            <p:ph type="title"/>
          </p:nvPr>
        </p:nvSpPr>
        <p:spPr/>
        <p:txBody>
          <a:bodyPr>
            <a:normAutofit/>
          </a:bodyPr>
          <a:lstStyle/>
          <a:p>
            <a:r>
              <a:rPr lang="en-US" dirty="0" smtClean="0"/>
              <a:t>Changes Required to Address Gaps </a:t>
            </a:r>
            <a:r>
              <a:rPr lang="en-US" dirty="0"/>
              <a:t>in </a:t>
            </a:r>
            <a:r>
              <a:rPr lang="en-US" dirty="0" smtClean="0"/>
              <a:t>Dispatchable Storage Participation </a:t>
            </a:r>
            <a:r>
              <a:rPr lang="en-US" dirty="0"/>
              <a:t>rules for Batteries</a:t>
            </a:r>
          </a:p>
        </p:txBody>
      </p:sp>
      <p:sp>
        <p:nvSpPr>
          <p:cNvPr id="4" name="Content Placeholder 3"/>
          <p:cNvSpPr>
            <a:spLocks noGrp="1"/>
          </p:cNvSpPr>
          <p:nvPr>
            <p:ph sz="quarter" idx="13"/>
          </p:nvPr>
        </p:nvSpPr>
        <p:spPr/>
        <p:txBody>
          <a:bodyPr>
            <a:normAutofit/>
          </a:bodyPr>
          <a:lstStyle/>
          <a:p>
            <a:r>
              <a:rPr lang="en-US" dirty="0" smtClean="0"/>
              <a:t>The current storage participation rules allow battery storage to participate in all markets but the rules do not recognize the unique physical capabilities of batteries</a:t>
            </a:r>
          </a:p>
          <a:p>
            <a:pPr lvl="0"/>
            <a:r>
              <a:rPr lang="en-US" dirty="0"/>
              <a:t>To address this gap, the ISO enhanced </a:t>
            </a:r>
            <a:r>
              <a:rPr lang="en-US" dirty="0" smtClean="0"/>
              <a:t>its rules for a battery storage located “in front of the meter” in the Resource Dispatchability changes (ER17-68-000) </a:t>
            </a:r>
          </a:p>
          <a:p>
            <a:pPr lvl="1"/>
            <a:r>
              <a:rPr lang="en-US" dirty="0" smtClean="0"/>
              <a:t>Allowed</a:t>
            </a:r>
            <a:r>
              <a:rPr lang="en-US" dirty="0"/>
              <a:t> </a:t>
            </a:r>
            <a:r>
              <a:rPr lang="en-US" dirty="0" smtClean="0"/>
              <a:t>an Alternative Technology Regulation Resource (ATRR) to be associated with a dispatchable Generator Asset and DARD </a:t>
            </a:r>
          </a:p>
          <a:p>
            <a:r>
              <a:rPr lang="en-US" dirty="0" smtClean="0"/>
              <a:t>This enhancement enables battery storage to fully participate in all markets; however, additional changes are required to support the implementation of this rule</a:t>
            </a:r>
          </a:p>
        </p:txBody>
      </p:sp>
    </p:spTree>
    <p:extLst>
      <p:ext uri="{BB962C8B-B14F-4D97-AF65-F5344CB8AC3E}">
        <p14:creationId xmlns:p14="http://schemas.microsoft.com/office/powerpoint/2010/main" val="236897183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C7F894-2A36-495D-AB7C-1055F7AC0F9D}" type="slidenum">
              <a:rPr lang="en-US" smtClean="0"/>
              <a:pPr/>
              <a:t>85</a:t>
            </a:fld>
            <a:endParaRPr lang="en-US" dirty="0"/>
          </a:p>
        </p:txBody>
      </p:sp>
      <p:sp>
        <p:nvSpPr>
          <p:cNvPr id="8" name="Title 7"/>
          <p:cNvSpPr>
            <a:spLocks noGrp="1"/>
          </p:cNvSpPr>
          <p:nvPr>
            <p:ph type="title"/>
          </p:nvPr>
        </p:nvSpPr>
        <p:spPr/>
        <p:txBody>
          <a:bodyPr/>
          <a:lstStyle/>
          <a:p>
            <a:r>
              <a:rPr lang="en-US" dirty="0" smtClean="0"/>
              <a:t> Overview of Today’s Presentation</a:t>
            </a:r>
            <a:endParaRPr lang="en-US" dirty="0"/>
          </a:p>
        </p:txBody>
      </p:sp>
      <p:sp>
        <p:nvSpPr>
          <p:cNvPr id="9" name="Content Placeholder 8"/>
          <p:cNvSpPr>
            <a:spLocks noGrp="1"/>
          </p:cNvSpPr>
          <p:nvPr>
            <p:ph sz="quarter" idx="13"/>
          </p:nvPr>
        </p:nvSpPr>
        <p:spPr>
          <a:xfrm>
            <a:off x="457200" y="2438400"/>
            <a:ext cx="8229600" cy="3657600"/>
          </a:xfrm>
        </p:spPr>
        <p:txBody>
          <a:bodyPr>
            <a:normAutofit/>
          </a:bodyPr>
          <a:lstStyle/>
          <a:p>
            <a:r>
              <a:rPr lang="en-US" dirty="0" smtClean="0"/>
              <a:t>Describe physical characteristics of electric storage facilities and batteries versus pump storage hydro (PSH)</a:t>
            </a:r>
          </a:p>
          <a:p>
            <a:r>
              <a:rPr lang="en-US" dirty="0" smtClean="0"/>
              <a:t>Summarize current storage participation rules</a:t>
            </a:r>
          </a:p>
          <a:p>
            <a:r>
              <a:rPr lang="en-US" dirty="0" smtClean="0"/>
              <a:t>Show how the unique physical capabilities of battery storage drive the need for specific changes to the dispatchable </a:t>
            </a:r>
            <a:r>
              <a:rPr lang="en-US" dirty="0"/>
              <a:t>storage participation rules</a:t>
            </a:r>
            <a:endParaRPr lang="en-US" dirty="0" smtClean="0"/>
          </a:p>
          <a:p>
            <a:r>
              <a:rPr lang="en-US" dirty="0" smtClean="0"/>
              <a:t>Summarize proposed changes to dispatchable storage participation rules to address the needs of battery storage</a:t>
            </a:r>
          </a:p>
          <a:p>
            <a:pPr marL="457200" lvl="1" indent="0">
              <a:buNone/>
            </a:pPr>
            <a:endParaRPr lang="en-US" dirty="0"/>
          </a:p>
        </p:txBody>
      </p:sp>
      <p:graphicFrame>
        <p:nvGraphicFramePr>
          <p:cNvPr id="14" name="Diagram 13"/>
          <p:cNvGraphicFramePr/>
          <p:nvPr>
            <p:extLst>
              <p:ext uri="{D42A27DB-BD31-4B8C-83A1-F6EECF244321}">
                <p14:modId xmlns:p14="http://schemas.microsoft.com/office/powerpoint/2010/main" val="2914999793"/>
              </p:ext>
            </p:extLst>
          </p:nvPr>
        </p:nvGraphicFramePr>
        <p:xfrm>
          <a:off x="533400" y="990600"/>
          <a:ext cx="7924800" cy="152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2715568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0C7F894-2A36-495D-AB7C-1055F7AC0F9D}" type="slidenum">
              <a:rPr lang="en-US" smtClean="0"/>
              <a:pPr/>
              <a:t>86</a:t>
            </a:fld>
            <a:endParaRPr lang="en-US" dirty="0"/>
          </a:p>
        </p:txBody>
      </p:sp>
      <p:sp>
        <p:nvSpPr>
          <p:cNvPr id="2" name="Title 1"/>
          <p:cNvSpPr>
            <a:spLocks noGrp="1"/>
          </p:cNvSpPr>
          <p:nvPr>
            <p:ph type="title"/>
          </p:nvPr>
        </p:nvSpPr>
        <p:spPr/>
        <p:txBody>
          <a:bodyPr/>
          <a:lstStyle/>
          <a:p>
            <a:r>
              <a:rPr lang="en-US" dirty="0" smtClean="0"/>
              <a:t>Proposed Changes and Order 841 Compliance</a:t>
            </a:r>
            <a:endParaRPr lang="en-US" dirty="0"/>
          </a:p>
        </p:txBody>
      </p:sp>
      <p:sp>
        <p:nvSpPr>
          <p:cNvPr id="4" name="Text Placeholder 3"/>
          <p:cNvSpPr>
            <a:spLocks noGrp="1"/>
          </p:cNvSpPr>
          <p:nvPr>
            <p:ph sz="quarter" idx="13"/>
          </p:nvPr>
        </p:nvSpPr>
        <p:spPr/>
        <p:txBody>
          <a:bodyPr>
            <a:normAutofit lnSpcReduction="10000"/>
          </a:bodyPr>
          <a:lstStyle/>
          <a:p>
            <a:r>
              <a:rPr lang="en-US" dirty="0" smtClean="0"/>
              <a:t>On February 15, 2018, FERC issued Order 841 to facilitate the participation of electric storage resources in wholesale markets </a:t>
            </a:r>
          </a:p>
          <a:p>
            <a:r>
              <a:rPr lang="en-US" dirty="0" smtClean="0"/>
              <a:t>A two step process will be followed for compliance:</a:t>
            </a:r>
          </a:p>
          <a:p>
            <a:pPr marL="914400" lvl="1" indent="-457200">
              <a:buFont typeface="+mj-lt"/>
              <a:buAutoNum type="arabicPeriod"/>
              <a:tabLst>
                <a:tab pos="6343650" algn="l"/>
              </a:tabLst>
            </a:pPr>
            <a:r>
              <a:rPr lang="en-US" dirty="0" smtClean="0"/>
              <a:t>Propose changes for Enhanced Storage Participation      (April-June)</a:t>
            </a:r>
          </a:p>
          <a:p>
            <a:pPr marL="914400" lvl="1" indent="-457200">
              <a:buFont typeface="+mj-lt"/>
              <a:buAutoNum type="arabicPeriod"/>
              <a:tabLst>
                <a:tab pos="6343650" algn="l"/>
              </a:tabLst>
            </a:pPr>
            <a:r>
              <a:rPr lang="en-US" dirty="0" smtClean="0"/>
              <a:t>Propose any additional compliance changes 	(~August-Nov)</a:t>
            </a:r>
          </a:p>
          <a:p>
            <a:r>
              <a:rPr lang="en-US" dirty="0"/>
              <a:t>The ISO believes that many aspects </a:t>
            </a:r>
            <a:r>
              <a:rPr lang="en-US" dirty="0" smtClean="0"/>
              <a:t>of these proposed dispatchable storage participation rules are </a:t>
            </a:r>
            <a:r>
              <a:rPr lang="en-US" dirty="0"/>
              <a:t>in line with what </a:t>
            </a:r>
            <a:r>
              <a:rPr lang="en-US" dirty="0" smtClean="0"/>
              <a:t>was requested in Order </a:t>
            </a:r>
            <a:r>
              <a:rPr lang="en-US" dirty="0"/>
              <a:t>841</a:t>
            </a:r>
          </a:p>
          <a:p>
            <a:r>
              <a:rPr lang="en-US" dirty="0" smtClean="0"/>
              <a:t>The ISO is continuing to evaluate Order 841 and will share more perspective on additional changes that may be required for compliance in the upcoming months</a:t>
            </a:r>
          </a:p>
        </p:txBody>
      </p:sp>
    </p:spTree>
    <p:extLst>
      <p:ext uri="{BB962C8B-B14F-4D97-AF65-F5344CB8AC3E}">
        <p14:creationId xmlns:p14="http://schemas.microsoft.com/office/powerpoint/2010/main" val="211358461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 Storage Facilities</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pPr/>
              <a:t>87</a:t>
            </a:fld>
            <a:endParaRPr lang="en-US" dirty="0"/>
          </a:p>
        </p:txBody>
      </p:sp>
      <p:sp>
        <p:nvSpPr>
          <p:cNvPr id="6" name="Text Placeholder 5"/>
          <p:cNvSpPr>
            <a:spLocks noGrp="1"/>
          </p:cNvSpPr>
          <p:nvPr>
            <p:ph type="body" sz="quarter" idx="13"/>
          </p:nvPr>
        </p:nvSpPr>
        <p:spPr/>
        <p:txBody>
          <a:bodyPr/>
          <a:lstStyle/>
          <a:p>
            <a:r>
              <a:rPr lang="en-US" dirty="0" smtClean="0"/>
              <a:t>Basic physical </a:t>
            </a:r>
            <a:r>
              <a:rPr lang="en-US" dirty="0"/>
              <a:t>c</a:t>
            </a:r>
            <a:r>
              <a:rPr lang="en-US" dirty="0" smtClean="0"/>
              <a:t>apabilities</a:t>
            </a:r>
            <a:endParaRPr lang="en-US" dirty="0"/>
          </a:p>
        </p:txBody>
      </p:sp>
      <p:sp>
        <p:nvSpPr>
          <p:cNvPr id="11" name="Content Placeholder 10"/>
          <p:cNvSpPr>
            <a:spLocks noGrp="1"/>
          </p:cNvSpPr>
          <p:nvPr>
            <p:ph sz="quarter" idx="14"/>
          </p:nvPr>
        </p:nvSpPr>
        <p:spPr/>
        <p:txBody>
          <a:bodyPr/>
          <a:lstStyle/>
          <a:p>
            <a:r>
              <a:rPr lang="en-US" dirty="0"/>
              <a:t>Can receive electric energy (MW) from the grid and store it for injection into the grid at a later time</a:t>
            </a:r>
          </a:p>
          <a:p>
            <a:r>
              <a:rPr lang="en-US" dirty="0"/>
              <a:t>Limited </a:t>
            </a:r>
            <a:r>
              <a:rPr lang="en-US" dirty="0" smtClean="0"/>
              <a:t>Available Energy (MWh) and Available Storage </a:t>
            </a:r>
            <a:r>
              <a:rPr lang="en-US" dirty="0"/>
              <a:t>(MWh</a:t>
            </a:r>
            <a:r>
              <a:rPr lang="en-US" dirty="0" smtClean="0"/>
              <a:t>)</a:t>
            </a:r>
          </a:p>
          <a:p>
            <a:r>
              <a:rPr lang="en-US" dirty="0" smtClean="0"/>
              <a:t>Very fast ramping</a:t>
            </a:r>
            <a:endParaRPr lang="en-US" dirty="0"/>
          </a:p>
        </p:txBody>
      </p:sp>
      <p:sp>
        <p:nvSpPr>
          <p:cNvPr id="23" name="TextBox 22"/>
          <p:cNvSpPr txBox="1"/>
          <p:nvPr/>
        </p:nvSpPr>
        <p:spPr>
          <a:xfrm>
            <a:off x="1065823" y="5955268"/>
            <a:ext cx="184731" cy="369332"/>
          </a:xfrm>
          <a:prstGeom prst="rect">
            <a:avLst/>
          </a:prstGeom>
          <a:noFill/>
        </p:spPr>
        <p:txBody>
          <a:bodyPr wrap="none" rtlCol="0">
            <a:spAutoFit/>
          </a:bodyPr>
          <a:lstStyle/>
          <a:p>
            <a:endParaRPr lang="en-US" dirty="0"/>
          </a:p>
        </p:txBody>
      </p:sp>
      <p:sp>
        <p:nvSpPr>
          <p:cNvPr id="13" name="TextBox 12"/>
          <p:cNvSpPr txBox="1"/>
          <p:nvPr/>
        </p:nvSpPr>
        <p:spPr>
          <a:xfrm>
            <a:off x="369346" y="5010773"/>
            <a:ext cx="3657600" cy="1200329"/>
          </a:xfrm>
          <a:prstGeom prst="rect">
            <a:avLst/>
          </a:prstGeom>
          <a:noFill/>
        </p:spPr>
        <p:txBody>
          <a:bodyPr wrap="square" rtlCol="0">
            <a:spAutoFit/>
          </a:bodyPr>
          <a:lstStyle/>
          <a:p>
            <a:r>
              <a:rPr lang="en-US" dirty="0" smtClean="0">
                <a:solidFill>
                  <a:srgbClr val="000000"/>
                </a:solidFill>
              </a:rPr>
              <a:t>Receiving </a:t>
            </a:r>
            <a:r>
              <a:rPr lang="en-US" dirty="0">
                <a:solidFill>
                  <a:srgbClr val="000000"/>
                </a:solidFill>
              </a:rPr>
              <a:t>MW increases Available Energy (reduces </a:t>
            </a:r>
            <a:r>
              <a:rPr lang="en-US" dirty="0" smtClean="0">
                <a:solidFill>
                  <a:srgbClr val="000000"/>
                </a:solidFill>
              </a:rPr>
              <a:t>Available Storage) and eventually limits ability to receive MWs</a:t>
            </a:r>
          </a:p>
        </p:txBody>
      </p:sp>
      <p:sp>
        <p:nvSpPr>
          <p:cNvPr id="17" name="TextBox 16"/>
          <p:cNvSpPr txBox="1"/>
          <p:nvPr/>
        </p:nvSpPr>
        <p:spPr>
          <a:xfrm>
            <a:off x="5410200" y="4980492"/>
            <a:ext cx="3429000" cy="1200329"/>
          </a:xfrm>
          <a:prstGeom prst="rect">
            <a:avLst/>
          </a:prstGeom>
          <a:noFill/>
        </p:spPr>
        <p:txBody>
          <a:bodyPr wrap="square" rtlCol="0">
            <a:spAutoFit/>
          </a:bodyPr>
          <a:lstStyle/>
          <a:p>
            <a:r>
              <a:rPr lang="en-US" dirty="0">
                <a:solidFill>
                  <a:srgbClr val="000000"/>
                </a:solidFill>
              </a:rPr>
              <a:t>Injecting </a:t>
            </a:r>
            <a:r>
              <a:rPr lang="en-US" dirty="0" smtClean="0">
                <a:solidFill>
                  <a:srgbClr val="000000"/>
                </a:solidFill>
              </a:rPr>
              <a:t>MW </a:t>
            </a:r>
            <a:r>
              <a:rPr lang="en-US" dirty="0">
                <a:solidFill>
                  <a:srgbClr val="000000"/>
                </a:solidFill>
              </a:rPr>
              <a:t>reduces Available Energy (increases </a:t>
            </a:r>
            <a:r>
              <a:rPr lang="en-US" dirty="0" smtClean="0">
                <a:solidFill>
                  <a:srgbClr val="000000"/>
                </a:solidFill>
              </a:rPr>
              <a:t>Available Storage) and </a:t>
            </a:r>
            <a:r>
              <a:rPr lang="en-US" dirty="0">
                <a:solidFill>
                  <a:srgbClr val="000000"/>
                </a:solidFill>
              </a:rPr>
              <a:t>eventually limits the ability to inject </a:t>
            </a:r>
            <a:r>
              <a:rPr lang="en-US" dirty="0" smtClean="0">
                <a:solidFill>
                  <a:srgbClr val="000000"/>
                </a:solidFill>
              </a:rPr>
              <a:t>MWs</a:t>
            </a:r>
            <a:endParaRPr lang="en-US" dirty="0">
              <a:solidFill>
                <a:srgbClr val="000000"/>
              </a:solidFill>
            </a:endParaRPr>
          </a:p>
        </p:txBody>
      </p:sp>
      <p:sp>
        <p:nvSpPr>
          <p:cNvPr id="14" name="Right Brace 13"/>
          <p:cNvSpPr/>
          <p:nvPr/>
        </p:nvSpPr>
        <p:spPr>
          <a:xfrm>
            <a:off x="5867399" y="3218081"/>
            <a:ext cx="609600" cy="152039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 name="TextBox 15"/>
          <p:cNvSpPr txBox="1"/>
          <p:nvPr/>
        </p:nvSpPr>
        <p:spPr>
          <a:xfrm>
            <a:off x="6621735" y="3656231"/>
            <a:ext cx="1836465" cy="646331"/>
          </a:xfrm>
          <a:prstGeom prst="rect">
            <a:avLst/>
          </a:prstGeom>
          <a:noFill/>
        </p:spPr>
        <p:txBody>
          <a:bodyPr wrap="none" rtlCol="0">
            <a:spAutoFit/>
          </a:bodyPr>
          <a:lstStyle/>
          <a:p>
            <a:pPr algn="ctr"/>
            <a:r>
              <a:rPr lang="en-US" b="1" dirty="0" smtClean="0">
                <a:solidFill>
                  <a:srgbClr val="000000"/>
                </a:solidFill>
              </a:rPr>
              <a:t>Storage Capacity </a:t>
            </a:r>
          </a:p>
          <a:p>
            <a:pPr algn="ctr"/>
            <a:r>
              <a:rPr lang="en-US" b="1" dirty="0" smtClean="0">
                <a:solidFill>
                  <a:srgbClr val="000000"/>
                </a:solidFill>
              </a:rPr>
              <a:t>(MWh) </a:t>
            </a:r>
          </a:p>
        </p:txBody>
      </p:sp>
      <p:sp>
        <p:nvSpPr>
          <p:cNvPr id="19" name="Can 18"/>
          <p:cNvSpPr/>
          <p:nvPr/>
        </p:nvSpPr>
        <p:spPr>
          <a:xfrm>
            <a:off x="3505201" y="3831314"/>
            <a:ext cx="2075410" cy="1077831"/>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p>
          <a:p>
            <a:pPr algn="ctr"/>
            <a:r>
              <a:rPr lang="en-US" dirty="0" smtClean="0"/>
              <a:t>Available Energy</a:t>
            </a:r>
          </a:p>
        </p:txBody>
      </p:sp>
      <p:sp>
        <p:nvSpPr>
          <p:cNvPr id="25" name="Can 24"/>
          <p:cNvSpPr/>
          <p:nvPr/>
        </p:nvSpPr>
        <p:spPr>
          <a:xfrm>
            <a:off x="3505200" y="3218081"/>
            <a:ext cx="2057399" cy="876300"/>
          </a:xfrm>
          <a:prstGeom prst="can">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rPr>
              <a:t>Available Storage</a:t>
            </a:r>
          </a:p>
        </p:txBody>
      </p:sp>
      <p:sp>
        <p:nvSpPr>
          <p:cNvPr id="21" name="Minus 20"/>
          <p:cNvSpPr/>
          <p:nvPr/>
        </p:nvSpPr>
        <p:spPr>
          <a:xfrm rot="16200000">
            <a:off x="3713711" y="4598155"/>
            <a:ext cx="1600200" cy="19812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Straight Arrow Connector 25"/>
          <p:cNvCxnSpPr/>
          <p:nvPr/>
        </p:nvCxnSpPr>
        <p:spPr>
          <a:xfrm>
            <a:off x="5105400" y="5081942"/>
            <a:ext cx="0" cy="10298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4038600" y="5081942"/>
            <a:ext cx="0" cy="10579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 name="Text Placeholder 3"/>
          <p:cNvSpPr txBox="1">
            <a:spLocks/>
          </p:cNvSpPr>
          <p:nvPr/>
        </p:nvSpPr>
        <p:spPr>
          <a:xfrm>
            <a:off x="381000" y="1143000"/>
            <a:ext cx="8229600" cy="457200"/>
          </a:xfrm>
          <a:prstGeom prst="rect">
            <a:avLst/>
          </a:prstGeom>
        </p:spPr>
        <p:txBody>
          <a:bodyPr/>
          <a:lst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i="1" dirty="0" smtClean="0"/>
              <a:t> </a:t>
            </a:r>
            <a:endParaRPr lang="en-US" b="1" i="1" dirty="0"/>
          </a:p>
        </p:txBody>
      </p:sp>
    </p:spTree>
    <p:extLst>
      <p:ext uri="{BB962C8B-B14F-4D97-AF65-F5344CB8AC3E}">
        <p14:creationId xmlns:p14="http://schemas.microsoft.com/office/powerpoint/2010/main" val="305706831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 Storage Facilities</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pPr/>
              <a:t>88</a:t>
            </a:fld>
            <a:endParaRPr lang="en-US" dirty="0"/>
          </a:p>
        </p:txBody>
      </p:sp>
      <p:sp>
        <p:nvSpPr>
          <p:cNvPr id="4" name="Text Placeholder 3"/>
          <p:cNvSpPr>
            <a:spLocks noGrp="1"/>
          </p:cNvSpPr>
          <p:nvPr>
            <p:ph type="body" sz="quarter" idx="13"/>
          </p:nvPr>
        </p:nvSpPr>
        <p:spPr/>
        <p:txBody>
          <a:bodyPr>
            <a:normAutofit/>
          </a:bodyPr>
          <a:lstStyle/>
          <a:p>
            <a:r>
              <a:rPr lang="en-US" dirty="0" smtClean="0"/>
              <a:t>Different technologies have different </a:t>
            </a:r>
            <a:r>
              <a:rPr lang="en-US" dirty="0"/>
              <a:t>p</a:t>
            </a:r>
            <a:r>
              <a:rPr lang="en-US" dirty="0" smtClean="0"/>
              <a:t>hysical </a:t>
            </a:r>
            <a:r>
              <a:rPr lang="en-US" dirty="0"/>
              <a:t>c</a:t>
            </a:r>
            <a:r>
              <a:rPr lang="en-US" dirty="0" smtClean="0"/>
              <a:t>apabilities</a:t>
            </a:r>
            <a:endParaRPr lang="en-US" dirty="0"/>
          </a:p>
        </p:txBody>
      </p:sp>
      <p:graphicFrame>
        <p:nvGraphicFramePr>
          <p:cNvPr id="8" name="Content Placeholder 6"/>
          <p:cNvGraphicFramePr>
            <a:graphicFrameLocks noGrp="1"/>
          </p:cNvGraphicFramePr>
          <p:nvPr>
            <p:ph sz="quarter" idx="14"/>
            <p:extLst>
              <p:ext uri="{D42A27DB-BD31-4B8C-83A1-F6EECF244321}">
                <p14:modId xmlns:p14="http://schemas.microsoft.com/office/powerpoint/2010/main" val="1871685906"/>
              </p:ext>
            </p:extLst>
          </p:nvPr>
        </p:nvGraphicFramePr>
        <p:xfrm>
          <a:off x="457200" y="1600200"/>
          <a:ext cx="8229600" cy="3626344"/>
        </p:xfrm>
        <a:graphic>
          <a:graphicData uri="http://schemas.openxmlformats.org/drawingml/2006/table">
            <a:tbl>
              <a:tblPr firstRow="1" bandRow="1">
                <a:tableStyleId>{5C22544A-7EE6-4342-B048-85BDC9FD1C3A}</a:tableStyleId>
              </a:tblPr>
              <a:tblGrid>
                <a:gridCol w="2819400"/>
                <a:gridCol w="2971800"/>
                <a:gridCol w="2438400"/>
              </a:tblGrid>
              <a:tr h="503695">
                <a:tc>
                  <a:txBody>
                    <a:bodyPr/>
                    <a:lstStyle/>
                    <a:p>
                      <a:pPr algn="ctr"/>
                      <a:r>
                        <a:rPr lang="en-US" sz="2000" dirty="0" smtClean="0"/>
                        <a:t>Physical</a:t>
                      </a:r>
                      <a:r>
                        <a:rPr lang="en-US" sz="2000" baseline="0" dirty="0" smtClean="0"/>
                        <a:t> Capability </a:t>
                      </a:r>
                      <a:endParaRPr lang="en-US" sz="2000" dirty="0"/>
                    </a:p>
                  </a:txBody>
                  <a:tcPr marL="95879" marR="95879" anchor="ctr"/>
                </a:tc>
                <a:tc>
                  <a:txBody>
                    <a:bodyPr/>
                    <a:lstStyle/>
                    <a:p>
                      <a:pPr algn="ctr"/>
                      <a:r>
                        <a:rPr lang="en-US" sz="2000" dirty="0" smtClean="0"/>
                        <a:t> Pumped Storage Hydro</a:t>
                      </a:r>
                      <a:endParaRPr lang="en-US" sz="2000" dirty="0"/>
                    </a:p>
                  </a:txBody>
                  <a:tcPr marL="95879" marR="95879" anchor="ctr"/>
                </a:tc>
                <a:tc>
                  <a:txBody>
                    <a:bodyPr/>
                    <a:lstStyle/>
                    <a:p>
                      <a:pPr algn="ctr"/>
                      <a:r>
                        <a:rPr lang="en-US" sz="2000" dirty="0" smtClean="0"/>
                        <a:t>Battery Storage</a:t>
                      </a:r>
                      <a:endParaRPr lang="en-US" sz="2000" dirty="0"/>
                    </a:p>
                  </a:txBody>
                  <a:tcPr marL="95879" marR="95879" anchor="ctr"/>
                </a:tc>
              </a:tr>
              <a:tr h="1050009">
                <a:tc>
                  <a:txBody>
                    <a:bodyPr/>
                    <a:lstStyle/>
                    <a:p>
                      <a:r>
                        <a:rPr lang="en-US" sz="2000" dirty="0" smtClean="0"/>
                        <a:t>Operating Characteristic</a:t>
                      </a:r>
                      <a:endParaRPr lang="en-US" sz="2000" dirty="0"/>
                    </a:p>
                  </a:txBody>
                  <a:tcPr marL="95879" marR="95879" anchor="ctr"/>
                </a:tc>
                <a:tc>
                  <a:txBody>
                    <a:bodyPr/>
                    <a:lstStyle/>
                    <a:p>
                      <a:pPr algn="ctr"/>
                      <a:r>
                        <a:rPr lang="en-US" sz="2000" baseline="0" dirty="0" smtClean="0"/>
                        <a:t>Offline fast start resource with required minimum loading</a:t>
                      </a:r>
                    </a:p>
                  </a:txBody>
                  <a:tcPr marL="95879" marR="95879"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aseline="0" dirty="0" smtClean="0"/>
                        <a:t>Always online/ synchronized with no minimum loading</a:t>
                      </a:r>
                    </a:p>
                  </a:txBody>
                  <a:tcPr marL="95879" marR="95879" anchor="ctr"/>
                </a:tc>
              </a:tr>
              <a:tr h="619932">
                <a:tc>
                  <a:txBody>
                    <a:bodyPr/>
                    <a:lstStyle/>
                    <a:p>
                      <a:r>
                        <a:rPr lang="en-US" sz="2000" dirty="0" smtClean="0"/>
                        <a:t>Transition</a:t>
                      </a:r>
                      <a:r>
                        <a:rPr lang="en-US" sz="2000" baseline="0" dirty="0" smtClean="0"/>
                        <a:t> between receiving and injecting</a:t>
                      </a:r>
                      <a:endParaRPr lang="en-US" sz="2000" dirty="0"/>
                    </a:p>
                  </a:txBody>
                  <a:tcPr marL="95879" marR="95879" anchor="ctr"/>
                </a:tc>
                <a:tc>
                  <a:txBody>
                    <a:bodyPr/>
                    <a:lstStyle/>
                    <a:p>
                      <a:pPr algn="ctr"/>
                      <a:r>
                        <a:rPr lang="en-US" sz="2000" baseline="0" dirty="0" smtClean="0"/>
                        <a:t>Some delay</a:t>
                      </a:r>
                    </a:p>
                  </a:txBody>
                  <a:tcPr marL="95879" marR="95879" anchor="ctr"/>
                </a:tc>
                <a:tc>
                  <a:txBody>
                    <a:bodyPr/>
                    <a:lstStyle/>
                    <a:p>
                      <a:pPr algn="ctr"/>
                      <a:r>
                        <a:rPr lang="en-US" sz="2000" baseline="0" dirty="0" smtClean="0"/>
                        <a:t>Nearly instantaneous</a:t>
                      </a:r>
                    </a:p>
                  </a:txBody>
                  <a:tcPr marL="95879" marR="95879" anchor="ctr"/>
                </a:tc>
              </a:tr>
              <a:tr h="619932">
                <a:tc>
                  <a:txBody>
                    <a:bodyPr/>
                    <a:lstStyle/>
                    <a:p>
                      <a:r>
                        <a:rPr lang="en-US" sz="2000" dirty="0" smtClean="0"/>
                        <a:t>Storage Capacity</a:t>
                      </a:r>
                      <a:endParaRPr lang="en-US" sz="2000" dirty="0"/>
                    </a:p>
                  </a:txBody>
                  <a:tcPr marL="95879" marR="95879" anchor="ctr"/>
                </a:tc>
                <a:tc>
                  <a:txBody>
                    <a:bodyPr/>
                    <a:lstStyle/>
                    <a:p>
                      <a:pPr algn="ctr"/>
                      <a:r>
                        <a:rPr lang="en-US" sz="2000" dirty="0" smtClean="0"/>
                        <a:t>More</a:t>
                      </a:r>
                    </a:p>
                    <a:p>
                      <a:pPr algn="ctr"/>
                      <a:r>
                        <a:rPr lang="en-US" sz="1800" dirty="0" smtClean="0"/>
                        <a:t>(5+ hours)</a:t>
                      </a:r>
                      <a:endParaRPr lang="en-US" sz="2000" dirty="0"/>
                    </a:p>
                  </a:txBody>
                  <a:tcPr marL="95879" marR="9587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aseline="0" dirty="0" smtClean="0"/>
                        <a:t>Less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aseline="0" dirty="0" smtClean="0"/>
                        <a:t>(&lt; 4 hours)</a:t>
                      </a:r>
                      <a:endParaRPr lang="en-US" sz="1800" dirty="0" smtClean="0"/>
                    </a:p>
                  </a:txBody>
                  <a:tcPr marL="95879" marR="95879" anchor="ctr"/>
                </a:tc>
              </a:tr>
              <a:tr h="694582">
                <a:tc>
                  <a:txBody>
                    <a:bodyPr/>
                    <a:lstStyle/>
                    <a:p>
                      <a:r>
                        <a:rPr lang="en-US" sz="2000" dirty="0" smtClean="0"/>
                        <a:t>Dispatch Limits</a:t>
                      </a:r>
                      <a:endParaRPr lang="en-US" sz="2000" dirty="0"/>
                    </a:p>
                  </a:txBody>
                  <a:tcPr marL="95879" marR="9587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kern="1200" dirty="0" smtClean="0">
                          <a:solidFill>
                            <a:schemeClr val="dk1"/>
                          </a:solidFill>
                          <a:latin typeface="+mn-lt"/>
                          <a:ea typeface="+mn-ea"/>
                          <a:cs typeface="+mn-cs"/>
                        </a:rPr>
                        <a:t>Less need to </a:t>
                      </a:r>
                      <a:br>
                        <a:rPr lang="en-US" sz="2000" kern="1200" dirty="0" smtClean="0">
                          <a:solidFill>
                            <a:schemeClr val="dk1"/>
                          </a:solidFill>
                          <a:latin typeface="+mn-lt"/>
                          <a:ea typeface="+mn-ea"/>
                          <a:cs typeface="+mn-cs"/>
                        </a:rPr>
                      </a:br>
                      <a:r>
                        <a:rPr lang="en-US" sz="2000" kern="1200" dirty="0" smtClean="0">
                          <a:solidFill>
                            <a:schemeClr val="dk1"/>
                          </a:solidFill>
                          <a:latin typeface="+mn-lt"/>
                          <a:ea typeface="+mn-ea"/>
                          <a:cs typeface="+mn-cs"/>
                        </a:rPr>
                        <a:t>re-declare</a:t>
                      </a:r>
                    </a:p>
                  </a:txBody>
                  <a:tcPr marL="95879" marR="9587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kern="1200" baseline="0" dirty="0" smtClean="0">
                          <a:solidFill>
                            <a:schemeClr val="dk1"/>
                          </a:solidFill>
                          <a:latin typeface="+mn-lt"/>
                          <a:ea typeface="+mn-ea"/>
                          <a:cs typeface="+mn-cs"/>
                        </a:rPr>
                        <a:t>Greater n</a:t>
                      </a:r>
                      <a:r>
                        <a:rPr lang="en-US" sz="2000" baseline="0" dirty="0" smtClean="0"/>
                        <a:t>eed to </a:t>
                      </a:r>
                      <a:br>
                        <a:rPr lang="en-US" sz="2000" baseline="0" dirty="0" smtClean="0"/>
                      </a:br>
                      <a:r>
                        <a:rPr lang="en-US" sz="2000" baseline="0" dirty="0" smtClean="0"/>
                        <a:t>re-declare</a:t>
                      </a:r>
                      <a:endParaRPr lang="en-US" sz="2000" dirty="0" smtClean="0"/>
                    </a:p>
                  </a:txBody>
                  <a:tcPr marL="95879" marR="95879" anchor="ctr"/>
                </a:tc>
              </a:tr>
            </a:tbl>
          </a:graphicData>
        </a:graphic>
      </p:graphicFrame>
    </p:spTree>
    <p:extLst>
      <p:ext uri="{BB962C8B-B14F-4D97-AF65-F5344CB8AC3E}">
        <p14:creationId xmlns:p14="http://schemas.microsoft.com/office/powerpoint/2010/main" val="159915537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Current STORAGE Participation Rules </a:t>
            </a:r>
            <a:endParaRPr lang="en-US" dirty="0"/>
          </a:p>
        </p:txBody>
      </p:sp>
      <p:sp>
        <p:nvSpPr>
          <p:cNvPr id="7" name="Text Placeholder 6"/>
          <p:cNvSpPr>
            <a:spLocks noGrp="1"/>
          </p:cNvSpPr>
          <p:nvPr>
            <p:ph type="body" idx="1"/>
          </p:nvPr>
        </p:nvSpPr>
        <p:spPr/>
        <p:txBody>
          <a:bodyPr/>
          <a:lstStyle/>
          <a:p>
            <a:r>
              <a:rPr lang="en-US" dirty="0" smtClean="0"/>
              <a:t>Gaps Relative to the Physical Capabilities of Battery Storage</a:t>
            </a:r>
          </a:p>
        </p:txBody>
      </p:sp>
      <p:sp>
        <p:nvSpPr>
          <p:cNvPr id="3" name="Slide Number Placeholder 2"/>
          <p:cNvSpPr>
            <a:spLocks noGrp="1"/>
          </p:cNvSpPr>
          <p:nvPr>
            <p:ph type="sldNum" sz="quarter" idx="4"/>
          </p:nvPr>
        </p:nvSpPr>
        <p:spPr/>
        <p:txBody>
          <a:bodyPr/>
          <a:lstStyle/>
          <a:p>
            <a:fld id="{F9D18D59-7AC8-45AE-9F52-DBA89AEC6EE0}" type="slidenum">
              <a:rPr lang="en-US" smtClean="0"/>
              <a:t>89</a:t>
            </a:fld>
            <a:endParaRPr lang="en-US" dirty="0"/>
          </a:p>
        </p:txBody>
      </p:sp>
    </p:spTree>
    <p:extLst>
      <p:ext uri="{BB962C8B-B14F-4D97-AF65-F5344CB8AC3E}">
        <p14:creationId xmlns:p14="http://schemas.microsoft.com/office/powerpoint/2010/main" val="23049113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Summary of Tariff Changes</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t>9</a:t>
            </a:fld>
            <a:endParaRPr lang="en-US" dirty="0"/>
          </a:p>
        </p:txBody>
      </p:sp>
      <p:sp>
        <p:nvSpPr>
          <p:cNvPr id="4" name="Text Placeholder 3"/>
          <p:cNvSpPr>
            <a:spLocks noGrp="1"/>
          </p:cNvSpPr>
          <p:nvPr>
            <p:ph type="body" sz="quarter" idx="13"/>
          </p:nvPr>
        </p:nvSpPr>
        <p:spPr/>
        <p:txBody>
          <a:bodyPr>
            <a:normAutofit/>
          </a:bodyPr>
          <a:lstStyle/>
          <a:p>
            <a:r>
              <a:rPr lang="en-US" dirty="0" smtClean="0"/>
              <a:t>Additional Changes to May Tariff Redlines</a:t>
            </a:r>
            <a:endParaRPr lang="en-US" dirty="0"/>
          </a:p>
        </p:txBody>
      </p:sp>
      <p:sp>
        <p:nvSpPr>
          <p:cNvPr id="5" name="Content Placeholder 4"/>
          <p:cNvSpPr>
            <a:spLocks noGrp="1"/>
          </p:cNvSpPr>
          <p:nvPr>
            <p:ph sz="quarter" idx="14"/>
          </p:nvPr>
        </p:nvSpPr>
        <p:spPr/>
        <p:txBody>
          <a:bodyPr>
            <a:normAutofit fontScale="92500"/>
          </a:bodyPr>
          <a:lstStyle/>
          <a:p>
            <a:r>
              <a:rPr lang="en-US" dirty="0" smtClean="0"/>
              <a:t>Changes from the redlines presented at the May Markets Committee meeting are highlighted in yellow in the posted tariff documents and are </a:t>
            </a:r>
            <a:r>
              <a:rPr lang="en-US" dirty="0" smtClean="0">
                <a:solidFill>
                  <a:schemeClr val="tx2"/>
                </a:solidFill>
              </a:rPr>
              <a:t>discussed in blue font </a:t>
            </a:r>
            <a:r>
              <a:rPr lang="en-US" dirty="0" smtClean="0"/>
              <a:t>in the following pages.</a:t>
            </a:r>
          </a:p>
          <a:p>
            <a:r>
              <a:rPr lang="en-US" dirty="0" smtClean="0"/>
              <a:t>Changes were made to the following definitions: Asset; Automatic Response Rate; Economic Min; Generator Asset; Manual Response Rate; Minimum Consumption Limit; No-Load Fee; Real-Time High Operating Limit; Regulation Resources; and Resource. </a:t>
            </a:r>
          </a:p>
          <a:p>
            <a:r>
              <a:rPr lang="en-US" dirty="0" smtClean="0"/>
              <a:t>Changes were made to the following Sections: III.1.10.1A(d); III.1.10.6; III.3.2.6(a) &amp; (b); III.14.2; III.14.3(c); III.F.1(b)(ii); and III.F.1(d). </a:t>
            </a:r>
          </a:p>
          <a:p>
            <a:r>
              <a:rPr lang="en-US" dirty="0" smtClean="0"/>
              <a:t>Minor changes were made to Sections III.9.5.2; III.9.5.3; III.9.6.4; III.13.6.2.1.1.1; III.13.6.2.1.1.2; and III.13.7.5.1.</a:t>
            </a:r>
          </a:p>
          <a:p>
            <a:endParaRPr lang="en-US" dirty="0" smtClean="0"/>
          </a:p>
          <a:p>
            <a:pPr lvl="1"/>
            <a:endParaRPr lang="en-US" dirty="0"/>
          </a:p>
        </p:txBody>
      </p:sp>
    </p:spTree>
    <p:extLst>
      <p:ext uri="{BB962C8B-B14F-4D97-AF65-F5344CB8AC3E}">
        <p14:creationId xmlns:p14="http://schemas.microsoft.com/office/powerpoint/2010/main" val="410746579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C7F894-2A36-495D-AB7C-1055F7AC0F9D}" type="slidenum">
              <a:rPr lang="en-US" smtClean="0"/>
              <a:pPr/>
              <a:t>90</a:t>
            </a:fld>
            <a:endParaRPr lang="en-US" dirty="0"/>
          </a:p>
        </p:txBody>
      </p:sp>
      <p:sp>
        <p:nvSpPr>
          <p:cNvPr id="5" name="Title 4"/>
          <p:cNvSpPr>
            <a:spLocks noGrp="1"/>
          </p:cNvSpPr>
          <p:nvPr>
            <p:ph type="title"/>
          </p:nvPr>
        </p:nvSpPr>
        <p:spPr/>
        <p:txBody>
          <a:bodyPr/>
          <a:lstStyle/>
          <a:p>
            <a:r>
              <a:rPr lang="en-US" dirty="0" smtClean="0"/>
              <a:t>Summary of Current </a:t>
            </a:r>
            <a:r>
              <a:rPr lang="en-US" dirty="0"/>
              <a:t>Storage </a:t>
            </a:r>
            <a:r>
              <a:rPr lang="en-US" dirty="0" smtClean="0"/>
              <a:t>Participation Rules</a:t>
            </a:r>
            <a:endParaRPr lang="en-US" dirty="0"/>
          </a:p>
        </p:txBody>
      </p:sp>
      <p:sp>
        <p:nvSpPr>
          <p:cNvPr id="6" name="Content Placeholder 5"/>
          <p:cNvSpPr>
            <a:spLocks noGrp="1"/>
          </p:cNvSpPr>
          <p:nvPr>
            <p:ph sz="quarter" idx="13"/>
          </p:nvPr>
        </p:nvSpPr>
        <p:spPr>
          <a:xfrm>
            <a:off x="457200" y="1143000"/>
            <a:ext cx="8229600" cy="4724400"/>
          </a:xfrm>
        </p:spPr>
        <p:txBody>
          <a:bodyPr>
            <a:normAutofit/>
          </a:bodyPr>
          <a:lstStyle/>
          <a:p>
            <a:r>
              <a:rPr lang="en-US" dirty="0" smtClean="0"/>
              <a:t>Regulation Only</a:t>
            </a:r>
            <a:r>
              <a:rPr lang="en-US" baseline="30000" dirty="0" smtClean="0"/>
              <a:t>1</a:t>
            </a:r>
            <a:endParaRPr lang="en-US" sz="2000" dirty="0" smtClean="0"/>
          </a:p>
          <a:p>
            <a:pPr lvl="1"/>
            <a:r>
              <a:rPr lang="en-US" dirty="0" smtClean="0"/>
              <a:t>Used by battery storage and other technologies</a:t>
            </a:r>
          </a:p>
          <a:p>
            <a:pPr lvl="1"/>
            <a:r>
              <a:rPr lang="en-US" dirty="0" smtClean="0"/>
              <a:t>Allows for </a:t>
            </a:r>
            <a:r>
              <a:rPr lang="en-US" dirty="0"/>
              <a:t>the </a:t>
            </a:r>
            <a:r>
              <a:rPr lang="en-US" dirty="0" smtClean="0"/>
              <a:t>provision of regulation as an ATRR</a:t>
            </a:r>
          </a:p>
          <a:p>
            <a:pPr lvl="2"/>
            <a:r>
              <a:rPr lang="en-US" dirty="0" smtClean="0"/>
              <a:t>Larger facilities may have </a:t>
            </a:r>
            <a:r>
              <a:rPr lang="en-US" dirty="0"/>
              <a:t>a non-dispatchable Generator Asset which </a:t>
            </a:r>
            <a:r>
              <a:rPr lang="en-US" dirty="0" smtClean="0"/>
              <a:t>would allow for the provision of capacity and energy</a:t>
            </a:r>
          </a:p>
          <a:p>
            <a:r>
              <a:rPr lang="en-US" dirty="0" smtClean="0"/>
              <a:t>Pumped Storage Hydro</a:t>
            </a:r>
            <a:r>
              <a:rPr lang="en-US" baseline="30000" dirty="0"/>
              <a:t>1</a:t>
            </a:r>
            <a:endParaRPr lang="en-US" sz="2000" baseline="30000" dirty="0"/>
          </a:p>
          <a:p>
            <a:pPr lvl="1"/>
            <a:r>
              <a:rPr lang="en-US" dirty="0" smtClean="0"/>
              <a:t>Used by directly metered pumped storage hydro</a:t>
            </a:r>
          </a:p>
          <a:p>
            <a:pPr lvl="1"/>
            <a:r>
              <a:rPr lang="en-US" dirty="0" smtClean="0"/>
              <a:t>Allows for the provision of capacity, energy, reserves and regulation as a Generator Asset and DARD</a:t>
            </a:r>
          </a:p>
          <a:p>
            <a:r>
              <a:rPr lang="en-US" dirty="0" smtClean="0"/>
              <a:t>Demand Response</a:t>
            </a:r>
            <a:r>
              <a:rPr lang="en-US" baseline="30000" dirty="0" smtClean="0"/>
              <a:t>2</a:t>
            </a:r>
            <a:endParaRPr lang="en-US" dirty="0" smtClean="0"/>
          </a:p>
          <a:p>
            <a:pPr lvl="1"/>
            <a:r>
              <a:rPr lang="en-US" dirty="0" smtClean="0"/>
              <a:t>Used by behind-the-meter </a:t>
            </a:r>
            <a:r>
              <a:rPr lang="en-US" dirty="0"/>
              <a:t>storage technologies (with end-use load) </a:t>
            </a:r>
            <a:endParaRPr lang="en-US" dirty="0" smtClean="0"/>
          </a:p>
          <a:p>
            <a:pPr lvl="1"/>
            <a:r>
              <a:rPr lang="en-US" dirty="0"/>
              <a:t>Allows </a:t>
            </a:r>
            <a:r>
              <a:rPr lang="en-US" dirty="0" smtClean="0"/>
              <a:t>for </a:t>
            </a:r>
            <a:r>
              <a:rPr lang="en-US" dirty="0"/>
              <a:t>the provision of capacity, </a:t>
            </a:r>
            <a:r>
              <a:rPr lang="en-US" dirty="0" smtClean="0"/>
              <a:t>energy and reserves as a Demand Response Resource</a:t>
            </a:r>
          </a:p>
          <a:p>
            <a:pPr lvl="1"/>
            <a:endParaRPr lang="en-US" dirty="0"/>
          </a:p>
        </p:txBody>
      </p:sp>
      <p:sp>
        <p:nvSpPr>
          <p:cNvPr id="7" name="TextBox 6"/>
          <p:cNvSpPr txBox="1"/>
          <p:nvPr/>
        </p:nvSpPr>
        <p:spPr>
          <a:xfrm>
            <a:off x="304800" y="5780116"/>
            <a:ext cx="8305800" cy="646331"/>
          </a:xfrm>
          <a:prstGeom prst="rect">
            <a:avLst/>
          </a:prstGeom>
          <a:noFill/>
        </p:spPr>
        <p:txBody>
          <a:bodyPr wrap="square" rtlCol="0">
            <a:spAutoFit/>
          </a:bodyPr>
          <a:lstStyle/>
          <a:p>
            <a:pPr marL="111125" indent="-111125"/>
            <a:r>
              <a:rPr lang="en-US" sz="1200" b="1" baseline="30000" dirty="0" smtClean="0">
                <a:solidFill>
                  <a:srgbClr val="000000"/>
                </a:solidFill>
              </a:rPr>
              <a:t>1</a:t>
            </a:r>
            <a:r>
              <a:rPr lang="en-US" sz="1200" b="1" dirty="0">
                <a:solidFill>
                  <a:srgbClr val="000000"/>
                </a:solidFill>
              </a:rPr>
              <a:t> </a:t>
            </a:r>
            <a:r>
              <a:rPr lang="en-US" sz="1200" b="1" dirty="0" smtClean="0">
                <a:solidFill>
                  <a:srgbClr val="000000"/>
                </a:solidFill>
              </a:rPr>
              <a:t> </a:t>
            </a:r>
            <a:r>
              <a:rPr lang="en-US" sz="1200" dirty="0" smtClean="0">
                <a:solidFill>
                  <a:srgbClr val="000000"/>
                </a:solidFill>
              </a:rPr>
              <a:t>See </a:t>
            </a:r>
            <a:r>
              <a:rPr lang="en-US" sz="1200" dirty="0">
                <a:solidFill>
                  <a:srgbClr val="000000"/>
                </a:solidFill>
              </a:rPr>
              <a:t>Appendix </a:t>
            </a:r>
            <a:r>
              <a:rPr lang="en-US" sz="1200" dirty="0" smtClean="0">
                <a:solidFill>
                  <a:srgbClr val="000000"/>
                </a:solidFill>
              </a:rPr>
              <a:t>2 </a:t>
            </a:r>
            <a:r>
              <a:rPr lang="en-US" sz="1200" dirty="0">
                <a:solidFill>
                  <a:srgbClr val="000000"/>
                </a:solidFill>
              </a:rPr>
              <a:t>for </a:t>
            </a:r>
            <a:r>
              <a:rPr lang="en-US" sz="1200" dirty="0" smtClean="0">
                <a:solidFill>
                  <a:srgbClr val="000000"/>
                </a:solidFill>
              </a:rPr>
              <a:t>more details on current rules</a:t>
            </a:r>
            <a:endParaRPr lang="en-US" sz="1200" dirty="0">
              <a:solidFill>
                <a:srgbClr val="000000"/>
              </a:solidFill>
            </a:endParaRPr>
          </a:p>
          <a:p>
            <a:pPr marL="111125" indent="-111125"/>
            <a:r>
              <a:rPr lang="en-US" sz="1200" baseline="30000" dirty="0" smtClean="0">
                <a:solidFill>
                  <a:srgbClr val="000000"/>
                </a:solidFill>
              </a:rPr>
              <a:t>2</a:t>
            </a:r>
            <a:r>
              <a:rPr lang="en-US" sz="1200" b="1" dirty="0" smtClean="0">
                <a:solidFill>
                  <a:srgbClr val="000000"/>
                </a:solidFill>
              </a:rPr>
              <a:t>  </a:t>
            </a:r>
            <a:r>
              <a:rPr lang="en-US" sz="1200" dirty="0" smtClean="0">
                <a:solidFill>
                  <a:srgbClr val="000000"/>
                </a:solidFill>
              </a:rPr>
              <a:t>Demand Response Resources will be fully integrated into the energy market on June 1, 2018. For additional information reference Price Responsive Demand related materials. </a:t>
            </a:r>
            <a:endParaRPr lang="en-US" sz="1200" dirty="0">
              <a:solidFill>
                <a:srgbClr val="000000"/>
              </a:solidFill>
            </a:endParaRPr>
          </a:p>
        </p:txBody>
      </p:sp>
    </p:spTree>
    <p:extLst>
      <p:ext uri="{BB962C8B-B14F-4D97-AF65-F5344CB8AC3E}">
        <p14:creationId xmlns:p14="http://schemas.microsoft.com/office/powerpoint/2010/main" val="416413948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Regulation Only Participation Rules </a:t>
            </a:r>
            <a:endParaRPr lang="en-US" dirty="0"/>
          </a:p>
        </p:txBody>
      </p:sp>
      <p:sp>
        <p:nvSpPr>
          <p:cNvPr id="2" name="Slide Number Placeholder 1"/>
          <p:cNvSpPr>
            <a:spLocks noGrp="1"/>
          </p:cNvSpPr>
          <p:nvPr>
            <p:ph type="sldNum" sz="quarter" idx="12"/>
          </p:nvPr>
        </p:nvSpPr>
        <p:spPr/>
        <p:txBody>
          <a:bodyPr/>
          <a:lstStyle/>
          <a:p>
            <a:fld id="{10C7F894-2A36-495D-AB7C-1055F7AC0F9D}" type="slidenum">
              <a:rPr lang="en-US" smtClean="0"/>
              <a:pPr/>
              <a:t>91</a:t>
            </a:fld>
            <a:endParaRPr lang="en-US" dirty="0"/>
          </a:p>
        </p:txBody>
      </p:sp>
      <p:sp>
        <p:nvSpPr>
          <p:cNvPr id="3" name="Text Placeholder 2"/>
          <p:cNvSpPr>
            <a:spLocks noGrp="1"/>
          </p:cNvSpPr>
          <p:nvPr>
            <p:ph type="body" sz="quarter" idx="13"/>
          </p:nvPr>
        </p:nvSpPr>
        <p:spPr/>
        <p:txBody>
          <a:bodyPr/>
          <a:lstStyle/>
          <a:p>
            <a:r>
              <a:rPr lang="en-US" dirty="0" smtClean="0"/>
              <a:t>Focus is on</a:t>
            </a:r>
            <a:r>
              <a:rPr lang="en-US" dirty="0"/>
              <a:t> Regulation Market </a:t>
            </a:r>
            <a:r>
              <a:rPr lang="en-US" dirty="0" smtClean="0"/>
              <a:t>participation</a:t>
            </a:r>
            <a:endParaRPr lang="en-US" dirty="0"/>
          </a:p>
        </p:txBody>
      </p:sp>
      <p:sp>
        <p:nvSpPr>
          <p:cNvPr id="10" name="Content Placeholder 9"/>
          <p:cNvSpPr>
            <a:spLocks noGrp="1"/>
          </p:cNvSpPr>
          <p:nvPr>
            <p:ph sz="quarter" idx="14"/>
          </p:nvPr>
        </p:nvSpPr>
        <p:spPr/>
        <p:txBody>
          <a:bodyPr/>
          <a:lstStyle/>
          <a:p>
            <a:r>
              <a:rPr lang="en-US" dirty="0" smtClean="0"/>
              <a:t>Batteries can fully participate in the regulation market as an ATRR </a:t>
            </a:r>
          </a:p>
          <a:p>
            <a:pPr lvl="1"/>
            <a:r>
              <a:rPr lang="en-US" dirty="0" smtClean="0"/>
              <a:t>No need to clear in </a:t>
            </a:r>
            <a:r>
              <a:rPr lang="en-US" dirty="0"/>
              <a:t>Energy M</a:t>
            </a:r>
            <a:r>
              <a:rPr lang="en-US" dirty="0" smtClean="0"/>
              <a:t>arket to provide regulation </a:t>
            </a:r>
          </a:p>
          <a:p>
            <a:pPr lvl="1"/>
            <a:r>
              <a:rPr lang="en-US" dirty="0" smtClean="0"/>
              <a:t>Can sell its full (+/-) capability as Regulation Capacity and manage its state of charge (SOC) while selling Regulation Service</a:t>
            </a:r>
          </a:p>
          <a:p>
            <a:r>
              <a:rPr lang="en-US" dirty="0" smtClean="0"/>
              <a:t>Not designed to enable full Energy Market participation </a:t>
            </a:r>
          </a:p>
          <a:p>
            <a:pPr lvl="1"/>
            <a:r>
              <a:rPr lang="en-US" dirty="0" smtClean="0"/>
              <a:t>May require self</a:t>
            </a:r>
            <a:r>
              <a:rPr lang="en-US" strike="sngStrike" dirty="0" smtClean="0"/>
              <a:t> </a:t>
            </a:r>
            <a:r>
              <a:rPr lang="en-US" dirty="0" smtClean="0"/>
              <a:t>scheduling in real-time to control output via phone calls to the ISO </a:t>
            </a:r>
          </a:p>
          <a:p>
            <a:pPr lvl="1"/>
            <a:r>
              <a:rPr lang="en-US" dirty="0" smtClean="0"/>
              <a:t>Provides ISO no information on Available Energy/Storage</a:t>
            </a:r>
          </a:p>
          <a:p>
            <a:pPr lvl="1"/>
            <a:r>
              <a:rPr lang="en-US" dirty="0" smtClean="0"/>
              <a:t>Cannot provide real-time or forward reserves </a:t>
            </a:r>
          </a:p>
          <a:p>
            <a:pPr lvl="1"/>
            <a:r>
              <a:rPr lang="en-US" dirty="0" smtClean="0"/>
              <a:t>Not eligible for </a:t>
            </a:r>
            <a:r>
              <a:rPr lang="en-US" dirty="0"/>
              <a:t>Net Commitment Period Compensation </a:t>
            </a:r>
            <a:r>
              <a:rPr lang="en-US" dirty="0" smtClean="0"/>
              <a:t>(NCPC) credits</a:t>
            </a:r>
          </a:p>
          <a:p>
            <a:pPr lvl="1"/>
            <a:r>
              <a:rPr lang="en-US" dirty="0" smtClean="0"/>
              <a:t>May not be eligible to </a:t>
            </a:r>
            <a:r>
              <a:rPr lang="en-US" dirty="0"/>
              <a:t>receive energy at the </a:t>
            </a:r>
            <a:r>
              <a:rPr lang="en-US" dirty="0" smtClean="0"/>
              <a:t>nodal price </a:t>
            </a:r>
          </a:p>
        </p:txBody>
      </p:sp>
    </p:spTree>
    <p:extLst>
      <p:ext uri="{BB962C8B-B14F-4D97-AF65-F5344CB8AC3E}">
        <p14:creationId xmlns:p14="http://schemas.microsoft.com/office/powerpoint/2010/main" val="41032847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Pumped Storage Hydro Participation Rules</a:t>
            </a:r>
            <a:endParaRPr lang="en-US" sz="2400" i="1" dirty="0">
              <a:latin typeface="+mn-lt"/>
              <a:ea typeface="+mn-ea"/>
              <a:cs typeface="+mn-cs"/>
            </a:endParaRPr>
          </a:p>
        </p:txBody>
      </p:sp>
      <p:sp>
        <p:nvSpPr>
          <p:cNvPr id="3" name="Slide Number Placeholder 2"/>
          <p:cNvSpPr>
            <a:spLocks noGrp="1"/>
          </p:cNvSpPr>
          <p:nvPr>
            <p:ph type="sldNum" sz="quarter" idx="12"/>
          </p:nvPr>
        </p:nvSpPr>
        <p:spPr/>
        <p:txBody>
          <a:bodyPr/>
          <a:lstStyle/>
          <a:p>
            <a:fld id="{F9D18D59-7AC8-45AE-9F52-DBA89AEC6EE0}" type="slidenum">
              <a:rPr lang="en-US" smtClean="0"/>
              <a:t>92</a:t>
            </a:fld>
            <a:endParaRPr lang="en-US" dirty="0"/>
          </a:p>
        </p:txBody>
      </p:sp>
      <p:sp>
        <p:nvSpPr>
          <p:cNvPr id="4" name="Text Placeholder 3"/>
          <p:cNvSpPr>
            <a:spLocks noGrp="1"/>
          </p:cNvSpPr>
          <p:nvPr>
            <p:ph type="body" sz="quarter" idx="13"/>
          </p:nvPr>
        </p:nvSpPr>
        <p:spPr/>
        <p:txBody>
          <a:bodyPr>
            <a:normAutofit/>
          </a:bodyPr>
          <a:lstStyle/>
          <a:p>
            <a:r>
              <a:rPr lang="en-US" dirty="0" smtClean="0"/>
              <a:t>Do not </a:t>
            </a:r>
            <a:r>
              <a:rPr lang="en-US" dirty="0"/>
              <a:t>a</a:t>
            </a:r>
            <a:r>
              <a:rPr lang="en-US" dirty="0" smtClean="0"/>
              <a:t>cknowledge </a:t>
            </a:r>
            <a:r>
              <a:rPr lang="en-US" dirty="0"/>
              <a:t>p</a:t>
            </a:r>
            <a:r>
              <a:rPr lang="en-US" dirty="0" smtClean="0"/>
              <a:t>hysical capabilities </a:t>
            </a:r>
            <a:r>
              <a:rPr lang="en-US" dirty="0"/>
              <a:t>of </a:t>
            </a:r>
            <a:r>
              <a:rPr lang="en-US" dirty="0" smtClean="0"/>
              <a:t>battery storage</a:t>
            </a:r>
            <a:endParaRPr lang="en-US" dirty="0"/>
          </a:p>
        </p:txBody>
      </p:sp>
      <p:sp>
        <p:nvSpPr>
          <p:cNvPr id="5" name="Content Placeholder 4"/>
          <p:cNvSpPr>
            <a:spLocks noGrp="1"/>
          </p:cNvSpPr>
          <p:nvPr>
            <p:ph sz="quarter" idx="14"/>
          </p:nvPr>
        </p:nvSpPr>
        <p:spPr/>
        <p:txBody>
          <a:bodyPr>
            <a:normAutofit/>
          </a:bodyPr>
          <a:lstStyle/>
          <a:p>
            <a:r>
              <a:rPr lang="en-US" dirty="0" smtClean="0"/>
              <a:t>Not </a:t>
            </a:r>
            <a:r>
              <a:rPr lang="en-US" dirty="0"/>
              <a:t>aligned with the </a:t>
            </a:r>
            <a:r>
              <a:rPr lang="en-US" dirty="0" smtClean="0"/>
              <a:t>physical capability of batteries that can always be online and ready to receive or inject </a:t>
            </a:r>
          </a:p>
          <a:p>
            <a:r>
              <a:rPr lang="en-US" dirty="0" smtClean="0"/>
              <a:t>Requires the Generator Asset and DARD to </a:t>
            </a:r>
            <a:r>
              <a:rPr lang="en-US" dirty="0"/>
              <a:t>be committed by the </a:t>
            </a:r>
            <a:r>
              <a:rPr lang="en-US" dirty="0" smtClean="0"/>
              <a:t>ISO (or participant) before being dispatched</a:t>
            </a:r>
          </a:p>
          <a:p>
            <a:pPr lvl="1"/>
            <a:r>
              <a:rPr lang="en-US" dirty="0" smtClean="0"/>
              <a:t>Limits the battery storage’s ability to </a:t>
            </a:r>
            <a:r>
              <a:rPr lang="en-US" dirty="0"/>
              <a:t>get </a:t>
            </a:r>
            <a:r>
              <a:rPr lang="en-US" dirty="0" smtClean="0"/>
              <a:t>dispatched </a:t>
            </a:r>
            <a:r>
              <a:rPr lang="en-US" dirty="0"/>
              <a:t>from </a:t>
            </a:r>
            <a:r>
              <a:rPr lang="en-US" dirty="0" smtClean="0"/>
              <a:t>consuming to injecting (or vice versa) in sequential dispatch runs</a:t>
            </a:r>
          </a:p>
          <a:p>
            <a:pPr lvl="1"/>
            <a:r>
              <a:rPr lang="en-US" dirty="0" smtClean="0"/>
              <a:t>Does not allow spinning reserves to be counted on stored energy until </a:t>
            </a:r>
            <a:r>
              <a:rPr lang="en-US" dirty="0"/>
              <a:t>Generator Asset is committed </a:t>
            </a:r>
          </a:p>
          <a:p>
            <a:r>
              <a:rPr lang="en-US" dirty="0" smtClean="0"/>
              <a:t>Does not enable batteries to actively manage their SOC</a:t>
            </a:r>
            <a:endParaRPr lang="en-US" sz="2000" dirty="0" smtClean="0"/>
          </a:p>
          <a:p>
            <a:r>
              <a:rPr lang="en-US" dirty="0" smtClean="0"/>
              <a:t>Requires participants to redeclare dispatch limits frequently to reflect their state of charge via phone calls to the ISO</a:t>
            </a:r>
          </a:p>
        </p:txBody>
      </p:sp>
    </p:spTree>
    <p:extLst>
      <p:ext uri="{BB962C8B-B14F-4D97-AF65-F5344CB8AC3E}">
        <p14:creationId xmlns:p14="http://schemas.microsoft.com/office/powerpoint/2010/main" val="398579435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Pumped </a:t>
            </a:r>
            <a:r>
              <a:rPr lang="en-US" dirty="0" smtClean="0"/>
              <a:t>Storage </a:t>
            </a:r>
            <a:r>
              <a:rPr lang="en-US" dirty="0"/>
              <a:t>H</a:t>
            </a:r>
            <a:r>
              <a:rPr lang="en-US" dirty="0" smtClean="0"/>
              <a:t>ydro </a:t>
            </a:r>
            <a:r>
              <a:rPr lang="en-US" dirty="0"/>
              <a:t>P</a:t>
            </a:r>
            <a:r>
              <a:rPr lang="en-US" dirty="0" smtClean="0"/>
              <a:t>articipation Rules</a:t>
            </a:r>
            <a:endParaRPr lang="en-US" sz="2400" i="1" dirty="0">
              <a:latin typeface="+mn-lt"/>
              <a:ea typeface="+mn-ea"/>
              <a:cs typeface="+mn-cs"/>
            </a:endParaRPr>
          </a:p>
        </p:txBody>
      </p:sp>
      <p:sp>
        <p:nvSpPr>
          <p:cNvPr id="3" name="Slide Number Placeholder 2"/>
          <p:cNvSpPr>
            <a:spLocks noGrp="1"/>
          </p:cNvSpPr>
          <p:nvPr>
            <p:ph type="sldNum" sz="quarter" idx="12"/>
          </p:nvPr>
        </p:nvSpPr>
        <p:spPr/>
        <p:txBody>
          <a:bodyPr/>
          <a:lstStyle/>
          <a:p>
            <a:fld id="{F9D18D59-7AC8-45AE-9F52-DBA89AEC6EE0}" type="slidenum">
              <a:rPr lang="en-US" smtClean="0"/>
              <a:t>93</a:t>
            </a:fld>
            <a:endParaRPr lang="en-US" dirty="0"/>
          </a:p>
        </p:txBody>
      </p:sp>
      <p:sp>
        <p:nvSpPr>
          <p:cNvPr id="69" name="Text Placeholder 68"/>
          <p:cNvSpPr>
            <a:spLocks noGrp="1"/>
          </p:cNvSpPr>
          <p:nvPr>
            <p:ph type="body" sz="quarter" idx="13"/>
          </p:nvPr>
        </p:nvSpPr>
        <p:spPr/>
        <p:txBody>
          <a:bodyPr/>
          <a:lstStyle/>
          <a:p>
            <a:r>
              <a:rPr lang="en-US" dirty="0"/>
              <a:t>Do not acknowledge physical capabilities of battery storage</a:t>
            </a:r>
          </a:p>
          <a:p>
            <a:endParaRPr lang="en-US" dirty="0"/>
          </a:p>
        </p:txBody>
      </p:sp>
      <p:sp>
        <p:nvSpPr>
          <p:cNvPr id="5" name="Content Placeholder 4"/>
          <p:cNvSpPr>
            <a:spLocks noGrp="1"/>
          </p:cNvSpPr>
          <p:nvPr>
            <p:ph sz="quarter" idx="14"/>
          </p:nvPr>
        </p:nvSpPr>
        <p:spPr>
          <a:xfrm>
            <a:off x="457200" y="1371600"/>
            <a:ext cx="8229600" cy="4876800"/>
          </a:xfrm>
        </p:spPr>
        <p:txBody>
          <a:bodyPr>
            <a:normAutofit/>
          </a:bodyPr>
          <a:lstStyle/>
          <a:p>
            <a:r>
              <a:rPr lang="en-US" dirty="0" smtClean="0"/>
              <a:t>Limits the ability of a battery to sell its full Regulation Capacity and manage its SOC while providing Regulation Service</a:t>
            </a:r>
          </a:p>
          <a:p>
            <a:pPr marL="0" indent="0">
              <a:buNone/>
            </a:pPr>
            <a:endParaRPr lang="en-US" dirty="0" smtClean="0"/>
          </a:p>
          <a:p>
            <a:pPr lvl="1"/>
            <a:endParaRPr lang="en-US" sz="2400" dirty="0" smtClean="0"/>
          </a:p>
          <a:p>
            <a:pPr marL="914400" lvl="2" indent="0">
              <a:buNone/>
            </a:pPr>
            <a:endParaRPr lang="en-US" sz="2400" dirty="0" smtClean="0"/>
          </a:p>
          <a:p>
            <a:pPr marL="0" indent="0">
              <a:buNone/>
            </a:pPr>
            <a:endParaRPr lang="en-US" dirty="0" smtClean="0"/>
          </a:p>
          <a:p>
            <a:pPr lvl="1"/>
            <a:endParaRPr lang="en-US" sz="2400" dirty="0" smtClean="0"/>
          </a:p>
          <a:p>
            <a:pPr lvl="1"/>
            <a:endParaRPr lang="en-US" sz="2400" dirty="0"/>
          </a:p>
        </p:txBody>
      </p:sp>
      <p:sp>
        <p:nvSpPr>
          <p:cNvPr id="6" name="Content Placeholder 12"/>
          <p:cNvSpPr txBox="1">
            <a:spLocks/>
          </p:cNvSpPr>
          <p:nvPr/>
        </p:nvSpPr>
        <p:spPr>
          <a:xfrm>
            <a:off x="457200" y="5051821"/>
            <a:ext cx="4040188" cy="946545"/>
          </a:xfrm>
          <a:prstGeom prst="rect">
            <a:avLst/>
          </a:prstGeom>
        </p:spPr>
        <p:txBody>
          <a:bodyPr>
            <a:normAutofit/>
          </a:bodyPr>
          <a:lst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Battery storage can physically provide </a:t>
            </a:r>
            <a:r>
              <a:rPr lang="en-US" sz="1800" b="1" dirty="0" smtClean="0"/>
              <a:t>10MW </a:t>
            </a:r>
            <a:r>
              <a:rPr lang="en-US" sz="1800" dirty="0" smtClean="0"/>
              <a:t>of Regulation </a:t>
            </a:r>
            <a:r>
              <a:rPr lang="en-US" sz="1800" dirty="0"/>
              <a:t>C</a:t>
            </a:r>
            <a:r>
              <a:rPr lang="en-US" sz="1800" dirty="0" smtClean="0"/>
              <a:t>apacity* (which it can do as an ATRR) </a:t>
            </a:r>
            <a:endParaRPr lang="en-US" sz="1800" dirty="0"/>
          </a:p>
        </p:txBody>
      </p:sp>
      <p:sp>
        <p:nvSpPr>
          <p:cNvPr id="7" name="Content Placeholder 14"/>
          <p:cNvSpPr txBox="1">
            <a:spLocks/>
          </p:cNvSpPr>
          <p:nvPr/>
        </p:nvSpPr>
        <p:spPr>
          <a:xfrm>
            <a:off x="4645025" y="5051821"/>
            <a:ext cx="4041775" cy="969166"/>
          </a:xfrm>
          <a:prstGeom prst="rect">
            <a:avLst/>
          </a:prstGeom>
        </p:spPr>
        <p:txBody>
          <a:bodyPr>
            <a:normAutofit/>
          </a:bodyPr>
          <a:lst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Battery storage can only sell </a:t>
            </a:r>
            <a:r>
              <a:rPr lang="en-US" sz="1800" b="1" dirty="0" smtClean="0"/>
              <a:t>5 MW </a:t>
            </a:r>
            <a:r>
              <a:rPr lang="en-US" sz="1800" dirty="0" smtClean="0"/>
              <a:t>of </a:t>
            </a:r>
            <a:r>
              <a:rPr lang="en-US" sz="1800" dirty="0"/>
              <a:t>R</a:t>
            </a:r>
            <a:r>
              <a:rPr lang="en-US" sz="1800" dirty="0" smtClean="0"/>
              <a:t>egulation </a:t>
            </a:r>
            <a:r>
              <a:rPr lang="en-US" sz="1800" dirty="0"/>
              <a:t>C</a:t>
            </a:r>
            <a:r>
              <a:rPr lang="en-US" sz="1800" dirty="0" smtClean="0"/>
              <a:t>apacity as a Generator </a:t>
            </a:r>
            <a:r>
              <a:rPr lang="en-US" sz="1800" dirty="0"/>
              <a:t>Asset or </a:t>
            </a:r>
            <a:r>
              <a:rPr lang="en-US" sz="1800" dirty="0" smtClean="0"/>
              <a:t>DARD </a:t>
            </a:r>
            <a:endParaRPr lang="en-US" sz="1800" strike="sngStrike" dirty="0">
              <a:solidFill>
                <a:srgbClr val="EC1F25"/>
              </a:solidFill>
            </a:endParaRPr>
          </a:p>
        </p:txBody>
      </p:sp>
      <p:sp>
        <p:nvSpPr>
          <p:cNvPr id="8" name="Freeform 7"/>
          <p:cNvSpPr/>
          <p:nvPr/>
        </p:nvSpPr>
        <p:spPr>
          <a:xfrm rot="5702646">
            <a:off x="937467" y="3128996"/>
            <a:ext cx="2265535" cy="1359576"/>
          </a:xfrm>
          <a:custGeom>
            <a:avLst/>
            <a:gdLst>
              <a:gd name="connsiteX0" fmla="*/ 679674 w 1698849"/>
              <a:gd name="connsiteY0" fmla="*/ 0 h 2381250"/>
              <a:gd name="connsiteX1" fmla="*/ 1451199 w 1698849"/>
              <a:gd name="connsiteY1" fmla="*/ 28575 h 2381250"/>
              <a:gd name="connsiteX2" fmla="*/ 1394049 w 1698849"/>
              <a:gd name="connsiteY2" fmla="*/ 57150 h 2381250"/>
              <a:gd name="connsiteX3" fmla="*/ 1336899 w 1698849"/>
              <a:gd name="connsiteY3" fmla="*/ 76200 h 2381250"/>
              <a:gd name="connsiteX4" fmla="*/ 1270224 w 1698849"/>
              <a:gd name="connsiteY4" fmla="*/ 114300 h 2381250"/>
              <a:gd name="connsiteX5" fmla="*/ 1108299 w 1698849"/>
              <a:gd name="connsiteY5" fmla="*/ 161925 h 2381250"/>
              <a:gd name="connsiteX6" fmla="*/ 1041624 w 1698849"/>
              <a:gd name="connsiteY6" fmla="*/ 200025 h 2381250"/>
              <a:gd name="connsiteX7" fmla="*/ 736824 w 1698849"/>
              <a:gd name="connsiteY7" fmla="*/ 276225 h 2381250"/>
              <a:gd name="connsiteX8" fmla="*/ 479649 w 1698849"/>
              <a:gd name="connsiteY8" fmla="*/ 342900 h 2381250"/>
              <a:gd name="connsiteX9" fmla="*/ 422499 w 1698849"/>
              <a:gd name="connsiteY9" fmla="*/ 371475 h 2381250"/>
              <a:gd name="connsiteX10" fmla="*/ 374874 w 1698849"/>
              <a:gd name="connsiteY10" fmla="*/ 381000 h 2381250"/>
              <a:gd name="connsiteX11" fmla="*/ 317724 w 1698849"/>
              <a:gd name="connsiteY11" fmla="*/ 400050 h 2381250"/>
              <a:gd name="connsiteX12" fmla="*/ 289149 w 1698849"/>
              <a:gd name="connsiteY12" fmla="*/ 409575 h 2381250"/>
              <a:gd name="connsiteX13" fmla="*/ 231999 w 1698849"/>
              <a:gd name="connsiteY13" fmla="*/ 419100 h 2381250"/>
              <a:gd name="connsiteX14" fmla="*/ 412974 w 1698849"/>
              <a:gd name="connsiteY14" fmla="*/ 409575 h 2381250"/>
              <a:gd name="connsiteX15" fmla="*/ 498699 w 1698849"/>
              <a:gd name="connsiteY15" fmla="*/ 400050 h 2381250"/>
              <a:gd name="connsiteX16" fmla="*/ 803499 w 1698849"/>
              <a:gd name="connsiteY16" fmla="*/ 381000 h 2381250"/>
              <a:gd name="connsiteX17" fmla="*/ 1060674 w 1698849"/>
              <a:gd name="connsiteY17" fmla="*/ 333375 h 2381250"/>
              <a:gd name="connsiteX18" fmla="*/ 1155924 w 1698849"/>
              <a:gd name="connsiteY18" fmla="*/ 323850 h 2381250"/>
              <a:gd name="connsiteX19" fmla="*/ 1184499 w 1698849"/>
              <a:gd name="connsiteY19" fmla="*/ 314325 h 2381250"/>
              <a:gd name="connsiteX20" fmla="*/ 1441674 w 1698849"/>
              <a:gd name="connsiteY20" fmla="*/ 295275 h 2381250"/>
              <a:gd name="connsiteX21" fmla="*/ 1498824 w 1698849"/>
              <a:gd name="connsiteY21" fmla="*/ 314325 h 2381250"/>
              <a:gd name="connsiteX22" fmla="*/ 1413099 w 1698849"/>
              <a:gd name="connsiteY22" fmla="*/ 381000 h 2381250"/>
              <a:gd name="connsiteX23" fmla="*/ 1155924 w 1698849"/>
              <a:gd name="connsiteY23" fmla="*/ 523875 h 2381250"/>
              <a:gd name="connsiteX24" fmla="*/ 1108299 w 1698849"/>
              <a:gd name="connsiteY24" fmla="*/ 542925 h 2381250"/>
              <a:gd name="connsiteX25" fmla="*/ 1032099 w 1698849"/>
              <a:gd name="connsiteY25" fmla="*/ 581025 h 2381250"/>
              <a:gd name="connsiteX26" fmla="*/ 965424 w 1698849"/>
              <a:gd name="connsiteY26" fmla="*/ 590550 h 2381250"/>
              <a:gd name="connsiteX27" fmla="*/ 870174 w 1698849"/>
              <a:gd name="connsiteY27" fmla="*/ 619125 h 2381250"/>
              <a:gd name="connsiteX28" fmla="*/ 813024 w 1698849"/>
              <a:gd name="connsiteY28" fmla="*/ 628650 h 2381250"/>
              <a:gd name="connsiteX29" fmla="*/ 746349 w 1698849"/>
              <a:gd name="connsiteY29" fmla="*/ 657225 h 2381250"/>
              <a:gd name="connsiteX30" fmla="*/ 632049 w 1698849"/>
              <a:gd name="connsiteY30" fmla="*/ 685800 h 2381250"/>
              <a:gd name="connsiteX31" fmla="*/ 603474 w 1698849"/>
              <a:gd name="connsiteY31" fmla="*/ 695325 h 2381250"/>
              <a:gd name="connsiteX32" fmla="*/ 479649 w 1698849"/>
              <a:gd name="connsiteY32" fmla="*/ 723900 h 2381250"/>
              <a:gd name="connsiteX33" fmla="*/ 422499 w 1698849"/>
              <a:gd name="connsiteY33" fmla="*/ 733425 h 2381250"/>
              <a:gd name="connsiteX34" fmla="*/ 327249 w 1698849"/>
              <a:gd name="connsiteY34" fmla="*/ 742950 h 2381250"/>
              <a:gd name="connsiteX35" fmla="*/ 289149 w 1698849"/>
              <a:gd name="connsiteY35" fmla="*/ 752475 h 2381250"/>
              <a:gd name="connsiteX36" fmla="*/ 260574 w 1698849"/>
              <a:gd name="connsiteY36" fmla="*/ 762000 h 2381250"/>
              <a:gd name="connsiteX37" fmla="*/ 1365474 w 1698849"/>
              <a:gd name="connsiteY37" fmla="*/ 771525 h 2381250"/>
              <a:gd name="connsiteX38" fmla="*/ 1441674 w 1698849"/>
              <a:gd name="connsiteY38" fmla="*/ 790575 h 2381250"/>
              <a:gd name="connsiteX39" fmla="*/ 1422624 w 1698849"/>
              <a:gd name="connsiteY39" fmla="*/ 847725 h 2381250"/>
              <a:gd name="connsiteX40" fmla="*/ 1384524 w 1698849"/>
              <a:gd name="connsiteY40" fmla="*/ 857250 h 2381250"/>
              <a:gd name="connsiteX41" fmla="*/ 1327374 w 1698849"/>
              <a:gd name="connsiteY41" fmla="*/ 876300 h 2381250"/>
              <a:gd name="connsiteX42" fmla="*/ 1203549 w 1698849"/>
              <a:gd name="connsiteY42" fmla="*/ 933450 h 2381250"/>
              <a:gd name="connsiteX43" fmla="*/ 908274 w 1698849"/>
              <a:gd name="connsiteY43" fmla="*/ 1009650 h 2381250"/>
              <a:gd name="connsiteX44" fmla="*/ 822549 w 1698849"/>
              <a:gd name="connsiteY44" fmla="*/ 1038225 h 2381250"/>
              <a:gd name="connsiteX45" fmla="*/ 717774 w 1698849"/>
              <a:gd name="connsiteY45" fmla="*/ 1066800 h 2381250"/>
              <a:gd name="connsiteX46" fmla="*/ 632049 w 1698849"/>
              <a:gd name="connsiteY46" fmla="*/ 1104900 h 2381250"/>
              <a:gd name="connsiteX47" fmla="*/ 565374 w 1698849"/>
              <a:gd name="connsiteY47" fmla="*/ 1114425 h 2381250"/>
              <a:gd name="connsiteX48" fmla="*/ 489174 w 1698849"/>
              <a:gd name="connsiteY48" fmla="*/ 1133475 h 2381250"/>
              <a:gd name="connsiteX49" fmla="*/ 393924 w 1698849"/>
              <a:gd name="connsiteY49" fmla="*/ 1171575 h 2381250"/>
              <a:gd name="connsiteX50" fmla="*/ 336774 w 1698849"/>
              <a:gd name="connsiteY50" fmla="*/ 1181100 h 2381250"/>
              <a:gd name="connsiteX51" fmla="*/ 308199 w 1698849"/>
              <a:gd name="connsiteY51" fmla="*/ 1190625 h 2381250"/>
              <a:gd name="connsiteX52" fmla="*/ 231999 w 1698849"/>
              <a:gd name="connsiteY52" fmla="*/ 1209675 h 2381250"/>
              <a:gd name="connsiteX53" fmla="*/ 203424 w 1698849"/>
              <a:gd name="connsiteY53" fmla="*/ 1219200 h 2381250"/>
              <a:gd name="connsiteX54" fmla="*/ 165324 w 1698849"/>
              <a:gd name="connsiteY54" fmla="*/ 1238250 h 2381250"/>
              <a:gd name="connsiteX55" fmla="*/ 108174 w 1698849"/>
              <a:gd name="connsiteY55" fmla="*/ 1247775 h 2381250"/>
              <a:gd name="connsiteX56" fmla="*/ 51024 w 1698849"/>
              <a:gd name="connsiteY56" fmla="*/ 1266825 h 2381250"/>
              <a:gd name="connsiteX57" fmla="*/ 289149 w 1698849"/>
              <a:gd name="connsiteY57" fmla="*/ 1238250 h 2381250"/>
              <a:gd name="connsiteX58" fmla="*/ 555849 w 1698849"/>
              <a:gd name="connsiteY58" fmla="*/ 1228725 h 2381250"/>
              <a:gd name="connsiteX59" fmla="*/ 1136874 w 1698849"/>
              <a:gd name="connsiteY59" fmla="*/ 1219200 h 2381250"/>
              <a:gd name="connsiteX60" fmla="*/ 1165449 w 1698849"/>
              <a:gd name="connsiteY60" fmla="*/ 1323975 h 2381250"/>
              <a:gd name="connsiteX61" fmla="*/ 993999 w 1698849"/>
              <a:gd name="connsiteY61" fmla="*/ 1381125 h 2381250"/>
              <a:gd name="connsiteX62" fmla="*/ 908274 w 1698849"/>
              <a:gd name="connsiteY62" fmla="*/ 1438275 h 2381250"/>
              <a:gd name="connsiteX63" fmla="*/ 689199 w 1698849"/>
              <a:gd name="connsiteY63" fmla="*/ 1543050 h 2381250"/>
              <a:gd name="connsiteX64" fmla="*/ 651099 w 1698849"/>
              <a:gd name="connsiteY64" fmla="*/ 1571625 h 2381250"/>
              <a:gd name="connsiteX65" fmla="*/ 593949 w 1698849"/>
              <a:gd name="connsiteY65" fmla="*/ 1609725 h 2381250"/>
              <a:gd name="connsiteX66" fmla="*/ 498699 w 1698849"/>
              <a:gd name="connsiteY66" fmla="*/ 1657350 h 2381250"/>
              <a:gd name="connsiteX67" fmla="*/ 470124 w 1698849"/>
              <a:gd name="connsiteY67" fmla="*/ 1676400 h 2381250"/>
              <a:gd name="connsiteX68" fmla="*/ 393924 w 1698849"/>
              <a:gd name="connsiteY68" fmla="*/ 1695450 h 2381250"/>
              <a:gd name="connsiteX69" fmla="*/ 1698849 w 1698849"/>
              <a:gd name="connsiteY69" fmla="*/ 1743075 h 2381250"/>
              <a:gd name="connsiteX70" fmla="*/ 1479774 w 1698849"/>
              <a:gd name="connsiteY70" fmla="*/ 1857375 h 2381250"/>
              <a:gd name="connsiteX71" fmla="*/ 1422624 w 1698849"/>
              <a:gd name="connsiteY71" fmla="*/ 1876425 h 2381250"/>
              <a:gd name="connsiteX72" fmla="*/ 1194024 w 1698849"/>
              <a:gd name="connsiteY72" fmla="*/ 1971675 h 2381250"/>
              <a:gd name="connsiteX73" fmla="*/ 1136874 w 1698849"/>
              <a:gd name="connsiteY73" fmla="*/ 1990725 h 2381250"/>
              <a:gd name="connsiteX74" fmla="*/ 1013049 w 1698849"/>
              <a:gd name="connsiteY74" fmla="*/ 2066925 h 2381250"/>
              <a:gd name="connsiteX75" fmla="*/ 955899 w 1698849"/>
              <a:gd name="connsiteY75" fmla="*/ 2095500 h 2381250"/>
              <a:gd name="connsiteX76" fmla="*/ 898749 w 1698849"/>
              <a:gd name="connsiteY76" fmla="*/ 2133600 h 2381250"/>
              <a:gd name="connsiteX77" fmla="*/ 851124 w 1698849"/>
              <a:gd name="connsiteY77" fmla="*/ 2152650 h 2381250"/>
              <a:gd name="connsiteX78" fmla="*/ 803499 w 1698849"/>
              <a:gd name="connsiteY78" fmla="*/ 2190750 h 2381250"/>
              <a:gd name="connsiteX79" fmla="*/ 774924 w 1698849"/>
              <a:gd name="connsiteY79" fmla="*/ 2200275 h 2381250"/>
              <a:gd name="connsiteX80" fmla="*/ 736824 w 1698849"/>
              <a:gd name="connsiteY80" fmla="*/ 2219325 h 2381250"/>
              <a:gd name="connsiteX81" fmla="*/ 689199 w 1698849"/>
              <a:gd name="connsiteY81" fmla="*/ 2238375 h 2381250"/>
              <a:gd name="connsiteX82" fmla="*/ 660624 w 1698849"/>
              <a:gd name="connsiteY82" fmla="*/ 2247900 h 2381250"/>
              <a:gd name="connsiteX83" fmla="*/ 584424 w 1698849"/>
              <a:gd name="connsiteY83" fmla="*/ 2286000 h 2381250"/>
              <a:gd name="connsiteX84" fmla="*/ 527274 w 1698849"/>
              <a:gd name="connsiteY84" fmla="*/ 2305050 h 2381250"/>
              <a:gd name="connsiteX85" fmla="*/ 470124 w 1698849"/>
              <a:gd name="connsiteY85" fmla="*/ 2333625 h 2381250"/>
              <a:gd name="connsiteX86" fmla="*/ 365349 w 1698849"/>
              <a:gd name="connsiteY86" fmla="*/ 2371725 h 2381250"/>
              <a:gd name="connsiteX87" fmla="*/ 346299 w 1698849"/>
              <a:gd name="connsiteY87" fmla="*/ 2381250 h 238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698849" h="2381250">
                <a:moveTo>
                  <a:pt x="679674" y="0"/>
                </a:moveTo>
                <a:cubicBezTo>
                  <a:pt x="936849" y="9525"/>
                  <a:pt x="1194667" y="8052"/>
                  <a:pt x="1451199" y="28575"/>
                </a:cubicBezTo>
                <a:cubicBezTo>
                  <a:pt x="1472430" y="30273"/>
                  <a:pt x="1413709" y="48958"/>
                  <a:pt x="1394049" y="57150"/>
                </a:cubicBezTo>
                <a:cubicBezTo>
                  <a:pt x="1375513" y="64873"/>
                  <a:pt x="1355131" y="67785"/>
                  <a:pt x="1336899" y="76200"/>
                </a:cubicBezTo>
                <a:cubicBezTo>
                  <a:pt x="1313657" y="86927"/>
                  <a:pt x="1294192" y="105312"/>
                  <a:pt x="1270224" y="114300"/>
                </a:cubicBezTo>
                <a:cubicBezTo>
                  <a:pt x="1217545" y="134055"/>
                  <a:pt x="1160978" y="142170"/>
                  <a:pt x="1108299" y="161925"/>
                </a:cubicBezTo>
                <a:cubicBezTo>
                  <a:pt x="1084331" y="170913"/>
                  <a:pt x="1066090" y="192497"/>
                  <a:pt x="1041624" y="200025"/>
                </a:cubicBezTo>
                <a:cubicBezTo>
                  <a:pt x="941528" y="230824"/>
                  <a:pt x="837134" y="246132"/>
                  <a:pt x="736824" y="276225"/>
                </a:cubicBezTo>
                <a:cubicBezTo>
                  <a:pt x="524820" y="339826"/>
                  <a:pt x="611954" y="323999"/>
                  <a:pt x="479649" y="342900"/>
                </a:cubicBezTo>
                <a:cubicBezTo>
                  <a:pt x="460599" y="352425"/>
                  <a:pt x="442515" y="364196"/>
                  <a:pt x="422499" y="371475"/>
                </a:cubicBezTo>
                <a:cubicBezTo>
                  <a:pt x="407284" y="377008"/>
                  <a:pt x="390493" y="376740"/>
                  <a:pt x="374874" y="381000"/>
                </a:cubicBezTo>
                <a:cubicBezTo>
                  <a:pt x="355501" y="386284"/>
                  <a:pt x="336774" y="393700"/>
                  <a:pt x="317724" y="400050"/>
                </a:cubicBezTo>
                <a:lnTo>
                  <a:pt x="289149" y="409575"/>
                </a:lnTo>
                <a:cubicBezTo>
                  <a:pt x="270827" y="415682"/>
                  <a:pt x="212686" y="419100"/>
                  <a:pt x="231999" y="419100"/>
                </a:cubicBezTo>
                <a:cubicBezTo>
                  <a:pt x="292407" y="419100"/>
                  <a:pt x="352649" y="412750"/>
                  <a:pt x="412974" y="409575"/>
                </a:cubicBezTo>
                <a:cubicBezTo>
                  <a:pt x="441549" y="406400"/>
                  <a:pt x="470025" y="402148"/>
                  <a:pt x="498699" y="400050"/>
                </a:cubicBezTo>
                <a:cubicBezTo>
                  <a:pt x="600226" y="392621"/>
                  <a:pt x="702410" y="392994"/>
                  <a:pt x="803499" y="381000"/>
                </a:cubicBezTo>
                <a:cubicBezTo>
                  <a:pt x="890074" y="370728"/>
                  <a:pt x="973924" y="342050"/>
                  <a:pt x="1060674" y="333375"/>
                </a:cubicBezTo>
                <a:lnTo>
                  <a:pt x="1155924" y="323850"/>
                </a:lnTo>
                <a:cubicBezTo>
                  <a:pt x="1165449" y="320675"/>
                  <a:pt x="1174698" y="316503"/>
                  <a:pt x="1184499" y="314325"/>
                </a:cubicBezTo>
                <a:cubicBezTo>
                  <a:pt x="1268357" y="295690"/>
                  <a:pt x="1357616" y="299278"/>
                  <a:pt x="1441674" y="295275"/>
                </a:cubicBezTo>
                <a:cubicBezTo>
                  <a:pt x="1460724" y="301625"/>
                  <a:pt x="1505174" y="295275"/>
                  <a:pt x="1498824" y="314325"/>
                </a:cubicBezTo>
                <a:cubicBezTo>
                  <a:pt x="1487376" y="348668"/>
                  <a:pt x="1443988" y="362123"/>
                  <a:pt x="1413099" y="381000"/>
                </a:cubicBezTo>
                <a:cubicBezTo>
                  <a:pt x="1329421" y="432136"/>
                  <a:pt x="1242528" y="477867"/>
                  <a:pt x="1155924" y="523875"/>
                </a:cubicBezTo>
                <a:cubicBezTo>
                  <a:pt x="1140825" y="531897"/>
                  <a:pt x="1123823" y="535760"/>
                  <a:pt x="1108299" y="542925"/>
                </a:cubicBezTo>
                <a:cubicBezTo>
                  <a:pt x="1082515" y="554825"/>
                  <a:pt x="1059040" y="572045"/>
                  <a:pt x="1032099" y="581025"/>
                </a:cubicBezTo>
                <a:cubicBezTo>
                  <a:pt x="1010800" y="588125"/>
                  <a:pt x="987649" y="587375"/>
                  <a:pt x="965424" y="590550"/>
                </a:cubicBezTo>
                <a:cubicBezTo>
                  <a:pt x="933674" y="600075"/>
                  <a:pt x="902332" y="611085"/>
                  <a:pt x="870174" y="619125"/>
                </a:cubicBezTo>
                <a:cubicBezTo>
                  <a:pt x="851438" y="623809"/>
                  <a:pt x="831483" y="622970"/>
                  <a:pt x="813024" y="628650"/>
                </a:cubicBezTo>
                <a:cubicBezTo>
                  <a:pt x="789913" y="635761"/>
                  <a:pt x="768917" y="648545"/>
                  <a:pt x="746349" y="657225"/>
                </a:cubicBezTo>
                <a:cubicBezTo>
                  <a:pt x="688635" y="679423"/>
                  <a:pt x="691927" y="675820"/>
                  <a:pt x="632049" y="685800"/>
                </a:cubicBezTo>
                <a:cubicBezTo>
                  <a:pt x="622524" y="688975"/>
                  <a:pt x="613160" y="692683"/>
                  <a:pt x="603474" y="695325"/>
                </a:cubicBezTo>
                <a:cubicBezTo>
                  <a:pt x="558252" y="707658"/>
                  <a:pt x="524080" y="715822"/>
                  <a:pt x="479649" y="723900"/>
                </a:cubicBezTo>
                <a:cubicBezTo>
                  <a:pt x="460648" y="727355"/>
                  <a:pt x="441663" y="731030"/>
                  <a:pt x="422499" y="733425"/>
                </a:cubicBezTo>
                <a:cubicBezTo>
                  <a:pt x="390837" y="737383"/>
                  <a:pt x="358999" y="739775"/>
                  <a:pt x="327249" y="742950"/>
                </a:cubicBezTo>
                <a:cubicBezTo>
                  <a:pt x="314549" y="746125"/>
                  <a:pt x="301736" y="748879"/>
                  <a:pt x="289149" y="752475"/>
                </a:cubicBezTo>
                <a:cubicBezTo>
                  <a:pt x="279495" y="755233"/>
                  <a:pt x="250535" y="761822"/>
                  <a:pt x="260574" y="762000"/>
                </a:cubicBezTo>
                <a:lnTo>
                  <a:pt x="1365474" y="771525"/>
                </a:lnTo>
                <a:cubicBezTo>
                  <a:pt x="1390874" y="777875"/>
                  <a:pt x="1449953" y="765737"/>
                  <a:pt x="1441674" y="790575"/>
                </a:cubicBezTo>
                <a:cubicBezTo>
                  <a:pt x="1435324" y="809625"/>
                  <a:pt x="1435692" y="832479"/>
                  <a:pt x="1422624" y="847725"/>
                </a:cubicBezTo>
                <a:cubicBezTo>
                  <a:pt x="1414105" y="857664"/>
                  <a:pt x="1397063" y="853488"/>
                  <a:pt x="1384524" y="857250"/>
                </a:cubicBezTo>
                <a:cubicBezTo>
                  <a:pt x="1365290" y="863020"/>
                  <a:pt x="1345881" y="868508"/>
                  <a:pt x="1327374" y="876300"/>
                </a:cubicBezTo>
                <a:cubicBezTo>
                  <a:pt x="1285477" y="893941"/>
                  <a:pt x="1246868" y="919667"/>
                  <a:pt x="1203549" y="933450"/>
                </a:cubicBezTo>
                <a:cubicBezTo>
                  <a:pt x="1106684" y="964271"/>
                  <a:pt x="1004707" y="977506"/>
                  <a:pt x="908274" y="1009650"/>
                </a:cubicBezTo>
                <a:cubicBezTo>
                  <a:pt x="879699" y="1019175"/>
                  <a:pt x="851399" y="1029570"/>
                  <a:pt x="822549" y="1038225"/>
                </a:cubicBezTo>
                <a:cubicBezTo>
                  <a:pt x="787875" y="1048627"/>
                  <a:pt x="751942" y="1054841"/>
                  <a:pt x="717774" y="1066800"/>
                </a:cubicBezTo>
                <a:cubicBezTo>
                  <a:pt x="688259" y="1077130"/>
                  <a:pt x="661896" y="1095573"/>
                  <a:pt x="632049" y="1104900"/>
                </a:cubicBezTo>
                <a:cubicBezTo>
                  <a:pt x="610620" y="1111596"/>
                  <a:pt x="587389" y="1110022"/>
                  <a:pt x="565374" y="1114425"/>
                </a:cubicBezTo>
                <a:cubicBezTo>
                  <a:pt x="539701" y="1119560"/>
                  <a:pt x="514012" y="1125196"/>
                  <a:pt x="489174" y="1133475"/>
                </a:cubicBezTo>
                <a:cubicBezTo>
                  <a:pt x="472273" y="1139109"/>
                  <a:pt x="420939" y="1165572"/>
                  <a:pt x="393924" y="1171575"/>
                </a:cubicBezTo>
                <a:cubicBezTo>
                  <a:pt x="375071" y="1175765"/>
                  <a:pt x="355824" y="1177925"/>
                  <a:pt x="336774" y="1181100"/>
                </a:cubicBezTo>
                <a:cubicBezTo>
                  <a:pt x="327249" y="1184275"/>
                  <a:pt x="317885" y="1187983"/>
                  <a:pt x="308199" y="1190625"/>
                </a:cubicBezTo>
                <a:cubicBezTo>
                  <a:pt x="282940" y="1197514"/>
                  <a:pt x="256837" y="1201396"/>
                  <a:pt x="231999" y="1209675"/>
                </a:cubicBezTo>
                <a:cubicBezTo>
                  <a:pt x="222474" y="1212850"/>
                  <a:pt x="212652" y="1215245"/>
                  <a:pt x="203424" y="1219200"/>
                </a:cubicBezTo>
                <a:cubicBezTo>
                  <a:pt x="190373" y="1224793"/>
                  <a:pt x="178924" y="1234170"/>
                  <a:pt x="165324" y="1238250"/>
                </a:cubicBezTo>
                <a:cubicBezTo>
                  <a:pt x="146826" y="1243799"/>
                  <a:pt x="127224" y="1244600"/>
                  <a:pt x="108174" y="1247775"/>
                </a:cubicBezTo>
                <a:lnTo>
                  <a:pt x="51024" y="1266825"/>
                </a:lnTo>
                <a:cubicBezTo>
                  <a:pt x="-62745" y="1304748"/>
                  <a:pt x="12510" y="1277770"/>
                  <a:pt x="289149" y="1238250"/>
                </a:cubicBezTo>
                <a:cubicBezTo>
                  <a:pt x="377212" y="1225670"/>
                  <a:pt x="466915" y="1230724"/>
                  <a:pt x="555849" y="1228725"/>
                </a:cubicBezTo>
                <a:lnTo>
                  <a:pt x="1136874" y="1219200"/>
                </a:lnTo>
                <a:cubicBezTo>
                  <a:pt x="1146399" y="1254125"/>
                  <a:pt x="1189400" y="1296830"/>
                  <a:pt x="1165449" y="1323975"/>
                </a:cubicBezTo>
                <a:cubicBezTo>
                  <a:pt x="1125592" y="1369146"/>
                  <a:pt x="1049048" y="1356659"/>
                  <a:pt x="993999" y="1381125"/>
                </a:cubicBezTo>
                <a:cubicBezTo>
                  <a:pt x="962616" y="1395073"/>
                  <a:pt x="938603" y="1422163"/>
                  <a:pt x="908274" y="1438275"/>
                </a:cubicBezTo>
                <a:cubicBezTo>
                  <a:pt x="836788" y="1476252"/>
                  <a:pt x="761060" y="1505789"/>
                  <a:pt x="689199" y="1543050"/>
                </a:cubicBezTo>
                <a:cubicBezTo>
                  <a:pt x="675106" y="1550358"/>
                  <a:pt x="664104" y="1562521"/>
                  <a:pt x="651099" y="1571625"/>
                </a:cubicBezTo>
                <a:cubicBezTo>
                  <a:pt x="632342" y="1584755"/>
                  <a:pt x="613904" y="1598500"/>
                  <a:pt x="593949" y="1609725"/>
                </a:cubicBezTo>
                <a:cubicBezTo>
                  <a:pt x="563010" y="1627128"/>
                  <a:pt x="528235" y="1637659"/>
                  <a:pt x="498699" y="1657350"/>
                </a:cubicBezTo>
                <a:cubicBezTo>
                  <a:pt x="489174" y="1663700"/>
                  <a:pt x="480882" y="1672488"/>
                  <a:pt x="470124" y="1676400"/>
                </a:cubicBezTo>
                <a:cubicBezTo>
                  <a:pt x="445519" y="1685347"/>
                  <a:pt x="393924" y="1695450"/>
                  <a:pt x="393924" y="1695450"/>
                </a:cubicBezTo>
                <a:cubicBezTo>
                  <a:pt x="-41007" y="1985404"/>
                  <a:pt x="313879" y="1733390"/>
                  <a:pt x="1698849" y="1743075"/>
                </a:cubicBezTo>
                <a:cubicBezTo>
                  <a:pt x="1592961" y="1804843"/>
                  <a:pt x="1588566" y="1812578"/>
                  <a:pt x="1479774" y="1857375"/>
                </a:cubicBezTo>
                <a:cubicBezTo>
                  <a:pt x="1461206" y="1865021"/>
                  <a:pt x="1441268" y="1868967"/>
                  <a:pt x="1422624" y="1876425"/>
                </a:cubicBezTo>
                <a:cubicBezTo>
                  <a:pt x="1345978" y="1907083"/>
                  <a:pt x="1272338" y="1945570"/>
                  <a:pt x="1194024" y="1971675"/>
                </a:cubicBezTo>
                <a:cubicBezTo>
                  <a:pt x="1174974" y="1978025"/>
                  <a:pt x="1155106" y="1982310"/>
                  <a:pt x="1136874" y="1990725"/>
                </a:cubicBezTo>
                <a:cubicBezTo>
                  <a:pt x="1068403" y="2022327"/>
                  <a:pt x="1075324" y="2030598"/>
                  <a:pt x="1013049" y="2066925"/>
                </a:cubicBezTo>
                <a:cubicBezTo>
                  <a:pt x="994652" y="2077657"/>
                  <a:pt x="974296" y="2084768"/>
                  <a:pt x="955899" y="2095500"/>
                </a:cubicBezTo>
                <a:cubicBezTo>
                  <a:pt x="936123" y="2107036"/>
                  <a:pt x="918849" y="2122637"/>
                  <a:pt x="898749" y="2133600"/>
                </a:cubicBezTo>
                <a:cubicBezTo>
                  <a:pt x="883739" y="2141787"/>
                  <a:pt x="865785" y="2143853"/>
                  <a:pt x="851124" y="2152650"/>
                </a:cubicBezTo>
                <a:cubicBezTo>
                  <a:pt x="833691" y="2163110"/>
                  <a:pt x="820739" y="2179975"/>
                  <a:pt x="803499" y="2190750"/>
                </a:cubicBezTo>
                <a:cubicBezTo>
                  <a:pt x="794985" y="2196071"/>
                  <a:pt x="784152" y="2196320"/>
                  <a:pt x="774924" y="2200275"/>
                </a:cubicBezTo>
                <a:cubicBezTo>
                  <a:pt x="761873" y="2205868"/>
                  <a:pt x="749799" y="2213558"/>
                  <a:pt x="736824" y="2219325"/>
                </a:cubicBezTo>
                <a:cubicBezTo>
                  <a:pt x="721200" y="2226269"/>
                  <a:pt x="705208" y="2232372"/>
                  <a:pt x="689199" y="2238375"/>
                </a:cubicBezTo>
                <a:cubicBezTo>
                  <a:pt x="679798" y="2241900"/>
                  <a:pt x="669764" y="2243745"/>
                  <a:pt x="660624" y="2247900"/>
                </a:cubicBezTo>
                <a:cubicBezTo>
                  <a:pt x="634771" y="2259651"/>
                  <a:pt x="609824" y="2273300"/>
                  <a:pt x="584424" y="2286000"/>
                </a:cubicBezTo>
                <a:cubicBezTo>
                  <a:pt x="566463" y="2294980"/>
                  <a:pt x="546324" y="2298700"/>
                  <a:pt x="527274" y="2305050"/>
                </a:cubicBezTo>
                <a:cubicBezTo>
                  <a:pt x="507068" y="2311785"/>
                  <a:pt x="489513" y="2324812"/>
                  <a:pt x="470124" y="2333625"/>
                </a:cubicBezTo>
                <a:cubicBezTo>
                  <a:pt x="416573" y="2357966"/>
                  <a:pt x="423783" y="2349812"/>
                  <a:pt x="365349" y="2371725"/>
                </a:cubicBezTo>
                <a:cubicBezTo>
                  <a:pt x="358702" y="2374218"/>
                  <a:pt x="352649" y="2378075"/>
                  <a:pt x="346299" y="238125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Arrow Connector 8"/>
          <p:cNvCxnSpPr/>
          <p:nvPr/>
        </p:nvCxnSpPr>
        <p:spPr>
          <a:xfrm flipH="1">
            <a:off x="1258151" y="2450617"/>
            <a:ext cx="35331" cy="2578583"/>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13849" y="2175103"/>
            <a:ext cx="604653" cy="369332"/>
          </a:xfrm>
          <a:prstGeom prst="rect">
            <a:avLst/>
          </a:prstGeom>
          <a:noFill/>
        </p:spPr>
        <p:txBody>
          <a:bodyPr wrap="none" rtlCol="0">
            <a:spAutoFit/>
          </a:bodyPr>
          <a:lstStyle/>
          <a:p>
            <a:r>
              <a:rPr lang="en-US" dirty="0" smtClean="0"/>
              <a:t> </a:t>
            </a:r>
            <a:r>
              <a:rPr lang="en-US" sz="1400" dirty="0" smtClean="0"/>
              <a:t>MW</a:t>
            </a:r>
            <a:r>
              <a:rPr lang="en-US" dirty="0" smtClean="0"/>
              <a:t> </a:t>
            </a:r>
            <a:endParaRPr lang="en-US" dirty="0"/>
          </a:p>
        </p:txBody>
      </p:sp>
      <p:sp>
        <p:nvSpPr>
          <p:cNvPr id="11" name="TextBox 10"/>
          <p:cNvSpPr txBox="1"/>
          <p:nvPr/>
        </p:nvSpPr>
        <p:spPr>
          <a:xfrm>
            <a:off x="764501" y="3623202"/>
            <a:ext cx="354584" cy="369332"/>
          </a:xfrm>
          <a:prstGeom prst="rect">
            <a:avLst/>
          </a:prstGeom>
          <a:noFill/>
        </p:spPr>
        <p:txBody>
          <a:bodyPr wrap="none" rtlCol="0">
            <a:spAutoFit/>
          </a:bodyPr>
          <a:lstStyle/>
          <a:p>
            <a:r>
              <a:rPr lang="en-US" dirty="0"/>
              <a:t>0</a:t>
            </a:r>
            <a:r>
              <a:rPr lang="en-US" dirty="0" smtClean="0"/>
              <a:t> </a:t>
            </a:r>
            <a:endParaRPr lang="en-US" dirty="0"/>
          </a:p>
        </p:txBody>
      </p:sp>
      <p:sp>
        <p:nvSpPr>
          <p:cNvPr id="12" name="TextBox 11"/>
          <p:cNvSpPr txBox="1"/>
          <p:nvPr/>
        </p:nvSpPr>
        <p:spPr>
          <a:xfrm>
            <a:off x="676010" y="4680673"/>
            <a:ext cx="542136" cy="369332"/>
          </a:xfrm>
          <a:prstGeom prst="rect">
            <a:avLst/>
          </a:prstGeom>
          <a:noFill/>
        </p:spPr>
        <p:txBody>
          <a:bodyPr wrap="none" rtlCol="0">
            <a:spAutoFit/>
          </a:bodyPr>
          <a:lstStyle/>
          <a:p>
            <a:r>
              <a:rPr lang="en-US" dirty="0" smtClean="0"/>
              <a:t>-10 </a:t>
            </a:r>
            <a:endParaRPr lang="en-US" dirty="0"/>
          </a:p>
        </p:txBody>
      </p:sp>
      <p:sp>
        <p:nvSpPr>
          <p:cNvPr id="14" name="Freeform 13"/>
          <p:cNvSpPr/>
          <p:nvPr/>
        </p:nvSpPr>
        <p:spPr>
          <a:xfrm rot="16200000">
            <a:off x="5297684" y="2495447"/>
            <a:ext cx="1175564" cy="1493065"/>
          </a:xfrm>
          <a:custGeom>
            <a:avLst/>
            <a:gdLst>
              <a:gd name="connsiteX0" fmla="*/ 190500 w 1681798"/>
              <a:gd name="connsiteY0" fmla="*/ 7165 h 1493065"/>
              <a:gd name="connsiteX1" fmla="*/ 1666875 w 1681798"/>
              <a:gd name="connsiteY1" fmla="*/ 16690 h 1493065"/>
              <a:gd name="connsiteX2" fmla="*/ 1466850 w 1681798"/>
              <a:gd name="connsiteY2" fmla="*/ 92890 h 1493065"/>
              <a:gd name="connsiteX3" fmla="*/ 1352550 w 1681798"/>
              <a:gd name="connsiteY3" fmla="*/ 111940 h 1493065"/>
              <a:gd name="connsiteX4" fmla="*/ 1276350 w 1681798"/>
              <a:gd name="connsiteY4" fmla="*/ 140515 h 1493065"/>
              <a:gd name="connsiteX5" fmla="*/ 1238250 w 1681798"/>
              <a:gd name="connsiteY5" fmla="*/ 150040 h 1493065"/>
              <a:gd name="connsiteX6" fmla="*/ 1143000 w 1681798"/>
              <a:gd name="connsiteY6" fmla="*/ 178615 h 1493065"/>
              <a:gd name="connsiteX7" fmla="*/ 1104900 w 1681798"/>
              <a:gd name="connsiteY7" fmla="*/ 188140 h 1493065"/>
              <a:gd name="connsiteX8" fmla="*/ 1047750 w 1681798"/>
              <a:gd name="connsiteY8" fmla="*/ 207190 h 1493065"/>
              <a:gd name="connsiteX9" fmla="*/ 933450 w 1681798"/>
              <a:gd name="connsiteY9" fmla="*/ 245290 h 1493065"/>
              <a:gd name="connsiteX10" fmla="*/ 904875 w 1681798"/>
              <a:gd name="connsiteY10" fmla="*/ 254815 h 1493065"/>
              <a:gd name="connsiteX11" fmla="*/ 876300 w 1681798"/>
              <a:gd name="connsiteY11" fmla="*/ 264340 h 1493065"/>
              <a:gd name="connsiteX12" fmla="*/ 838200 w 1681798"/>
              <a:gd name="connsiteY12" fmla="*/ 273865 h 1493065"/>
              <a:gd name="connsiteX13" fmla="*/ 781050 w 1681798"/>
              <a:gd name="connsiteY13" fmla="*/ 292915 h 1493065"/>
              <a:gd name="connsiteX14" fmla="*/ 752475 w 1681798"/>
              <a:gd name="connsiteY14" fmla="*/ 302440 h 1493065"/>
              <a:gd name="connsiteX15" fmla="*/ 714375 w 1681798"/>
              <a:gd name="connsiteY15" fmla="*/ 311965 h 1493065"/>
              <a:gd name="connsiteX16" fmla="*/ 685800 w 1681798"/>
              <a:gd name="connsiteY16" fmla="*/ 321490 h 1493065"/>
              <a:gd name="connsiteX17" fmla="*/ 504825 w 1681798"/>
              <a:gd name="connsiteY17" fmla="*/ 350065 h 1493065"/>
              <a:gd name="connsiteX18" fmla="*/ 457200 w 1681798"/>
              <a:gd name="connsiteY18" fmla="*/ 359590 h 1493065"/>
              <a:gd name="connsiteX19" fmla="*/ 400050 w 1681798"/>
              <a:gd name="connsiteY19" fmla="*/ 369115 h 1493065"/>
              <a:gd name="connsiteX20" fmla="*/ 314325 w 1681798"/>
              <a:gd name="connsiteY20" fmla="*/ 397690 h 1493065"/>
              <a:gd name="connsiteX21" fmla="*/ 285750 w 1681798"/>
              <a:gd name="connsiteY21" fmla="*/ 407215 h 1493065"/>
              <a:gd name="connsiteX22" fmla="*/ 1533525 w 1681798"/>
              <a:gd name="connsiteY22" fmla="*/ 454840 h 1493065"/>
              <a:gd name="connsiteX23" fmla="*/ 1485900 w 1681798"/>
              <a:gd name="connsiteY23" fmla="*/ 464365 h 1493065"/>
              <a:gd name="connsiteX24" fmla="*/ 1371600 w 1681798"/>
              <a:gd name="connsiteY24" fmla="*/ 492940 h 1493065"/>
              <a:gd name="connsiteX25" fmla="*/ 1228725 w 1681798"/>
              <a:gd name="connsiteY25" fmla="*/ 540565 h 1493065"/>
              <a:gd name="connsiteX26" fmla="*/ 1152525 w 1681798"/>
              <a:gd name="connsiteY26" fmla="*/ 569140 h 1493065"/>
              <a:gd name="connsiteX27" fmla="*/ 1095375 w 1681798"/>
              <a:gd name="connsiteY27" fmla="*/ 588190 h 1493065"/>
              <a:gd name="connsiteX28" fmla="*/ 1019175 w 1681798"/>
              <a:gd name="connsiteY28" fmla="*/ 607240 h 1493065"/>
              <a:gd name="connsiteX29" fmla="*/ 981075 w 1681798"/>
              <a:gd name="connsiteY29" fmla="*/ 616765 h 1493065"/>
              <a:gd name="connsiteX30" fmla="*/ 933450 w 1681798"/>
              <a:gd name="connsiteY30" fmla="*/ 626290 h 1493065"/>
              <a:gd name="connsiteX31" fmla="*/ 904875 w 1681798"/>
              <a:gd name="connsiteY31" fmla="*/ 635815 h 1493065"/>
              <a:gd name="connsiteX32" fmla="*/ 857250 w 1681798"/>
              <a:gd name="connsiteY32" fmla="*/ 645340 h 1493065"/>
              <a:gd name="connsiteX33" fmla="*/ 819150 w 1681798"/>
              <a:gd name="connsiteY33" fmla="*/ 654865 h 1493065"/>
              <a:gd name="connsiteX34" fmla="*/ 790575 w 1681798"/>
              <a:gd name="connsiteY34" fmla="*/ 664390 h 1493065"/>
              <a:gd name="connsiteX35" fmla="*/ 733425 w 1681798"/>
              <a:gd name="connsiteY35" fmla="*/ 673915 h 1493065"/>
              <a:gd name="connsiteX36" fmla="*/ 657225 w 1681798"/>
              <a:gd name="connsiteY36" fmla="*/ 692965 h 1493065"/>
              <a:gd name="connsiteX37" fmla="*/ 590550 w 1681798"/>
              <a:gd name="connsiteY37" fmla="*/ 702490 h 1493065"/>
              <a:gd name="connsiteX38" fmla="*/ 476250 w 1681798"/>
              <a:gd name="connsiteY38" fmla="*/ 721540 h 1493065"/>
              <a:gd name="connsiteX39" fmla="*/ 190500 w 1681798"/>
              <a:gd name="connsiteY39" fmla="*/ 740590 h 1493065"/>
              <a:gd name="connsiteX40" fmla="*/ 1314450 w 1681798"/>
              <a:gd name="connsiteY40" fmla="*/ 750115 h 1493065"/>
              <a:gd name="connsiteX41" fmla="*/ 1428750 w 1681798"/>
              <a:gd name="connsiteY41" fmla="*/ 769165 h 1493065"/>
              <a:gd name="connsiteX42" fmla="*/ 1514475 w 1681798"/>
              <a:gd name="connsiteY42" fmla="*/ 778690 h 1493065"/>
              <a:gd name="connsiteX43" fmla="*/ 1552575 w 1681798"/>
              <a:gd name="connsiteY43" fmla="*/ 788215 h 1493065"/>
              <a:gd name="connsiteX44" fmla="*/ 1628775 w 1681798"/>
              <a:gd name="connsiteY44" fmla="*/ 797740 h 1493065"/>
              <a:gd name="connsiteX45" fmla="*/ 1476375 w 1681798"/>
              <a:gd name="connsiteY45" fmla="*/ 835840 h 1493065"/>
              <a:gd name="connsiteX46" fmla="*/ 1381125 w 1681798"/>
              <a:gd name="connsiteY46" fmla="*/ 864415 h 1493065"/>
              <a:gd name="connsiteX47" fmla="*/ 1162050 w 1681798"/>
              <a:gd name="connsiteY47" fmla="*/ 902515 h 1493065"/>
              <a:gd name="connsiteX48" fmla="*/ 962025 w 1681798"/>
              <a:gd name="connsiteY48" fmla="*/ 950140 h 1493065"/>
              <a:gd name="connsiteX49" fmla="*/ 742950 w 1681798"/>
              <a:gd name="connsiteY49" fmla="*/ 988240 h 1493065"/>
              <a:gd name="connsiteX50" fmla="*/ 542925 w 1681798"/>
              <a:gd name="connsiteY50" fmla="*/ 1026340 h 1493065"/>
              <a:gd name="connsiteX51" fmla="*/ 400050 w 1681798"/>
              <a:gd name="connsiteY51" fmla="*/ 1064440 h 1493065"/>
              <a:gd name="connsiteX52" fmla="*/ 314325 w 1681798"/>
              <a:gd name="connsiteY52" fmla="*/ 1093015 h 1493065"/>
              <a:gd name="connsiteX53" fmla="*/ 228600 w 1681798"/>
              <a:gd name="connsiteY53" fmla="*/ 1121590 h 1493065"/>
              <a:gd name="connsiteX54" fmla="*/ 200025 w 1681798"/>
              <a:gd name="connsiteY54" fmla="*/ 1131115 h 1493065"/>
              <a:gd name="connsiteX55" fmla="*/ 171450 w 1681798"/>
              <a:gd name="connsiteY55" fmla="*/ 1140640 h 1493065"/>
              <a:gd name="connsiteX56" fmla="*/ 76200 w 1681798"/>
              <a:gd name="connsiteY56" fmla="*/ 1169215 h 1493065"/>
              <a:gd name="connsiteX57" fmla="*/ 28575 w 1681798"/>
              <a:gd name="connsiteY57" fmla="*/ 1178740 h 1493065"/>
              <a:gd name="connsiteX58" fmla="*/ 0 w 1681798"/>
              <a:gd name="connsiteY58" fmla="*/ 1188265 h 1493065"/>
              <a:gd name="connsiteX59" fmla="*/ 1485900 w 1681798"/>
              <a:gd name="connsiteY59" fmla="*/ 1197790 h 1493065"/>
              <a:gd name="connsiteX60" fmla="*/ 1428750 w 1681798"/>
              <a:gd name="connsiteY60" fmla="*/ 1226365 h 1493065"/>
              <a:gd name="connsiteX61" fmla="*/ 1314450 w 1681798"/>
              <a:gd name="connsiteY61" fmla="*/ 1273990 h 1493065"/>
              <a:gd name="connsiteX62" fmla="*/ 1257300 w 1681798"/>
              <a:gd name="connsiteY62" fmla="*/ 1302565 h 1493065"/>
              <a:gd name="connsiteX63" fmla="*/ 1209675 w 1681798"/>
              <a:gd name="connsiteY63" fmla="*/ 1321615 h 1493065"/>
              <a:gd name="connsiteX64" fmla="*/ 1171575 w 1681798"/>
              <a:gd name="connsiteY64" fmla="*/ 1340665 h 1493065"/>
              <a:gd name="connsiteX65" fmla="*/ 1123950 w 1681798"/>
              <a:gd name="connsiteY65" fmla="*/ 1350190 h 1493065"/>
              <a:gd name="connsiteX66" fmla="*/ 1095375 w 1681798"/>
              <a:gd name="connsiteY66" fmla="*/ 1359715 h 1493065"/>
              <a:gd name="connsiteX67" fmla="*/ 1047750 w 1681798"/>
              <a:gd name="connsiteY67" fmla="*/ 1369240 h 1493065"/>
              <a:gd name="connsiteX68" fmla="*/ 990600 w 1681798"/>
              <a:gd name="connsiteY68" fmla="*/ 1388290 h 1493065"/>
              <a:gd name="connsiteX69" fmla="*/ 857250 w 1681798"/>
              <a:gd name="connsiteY69" fmla="*/ 1407340 h 1493065"/>
              <a:gd name="connsiteX70" fmla="*/ 714375 w 1681798"/>
              <a:gd name="connsiteY70" fmla="*/ 1416865 h 1493065"/>
              <a:gd name="connsiteX71" fmla="*/ 285750 w 1681798"/>
              <a:gd name="connsiteY71" fmla="*/ 1445440 h 1493065"/>
              <a:gd name="connsiteX72" fmla="*/ 152400 w 1681798"/>
              <a:gd name="connsiteY72" fmla="*/ 1474015 h 1493065"/>
              <a:gd name="connsiteX73" fmla="*/ 104775 w 1681798"/>
              <a:gd name="connsiteY73" fmla="*/ 1493065 h 1493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681798" h="1493065">
                <a:moveTo>
                  <a:pt x="190500" y="7165"/>
                </a:moveTo>
                <a:cubicBezTo>
                  <a:pt x="682625" y="10340"/>
                  <a:pt x="1175846" y="-16290"/>
                  <a:pt x="1666875" y="16690"/>
                </a:cubicBezTo>
                <a:cubicBezTo>
                  <a:pt x="1738064" y="21471"/>
                  <a:pt x="1535133" y="72198"/>
                  <a:pt x="1466850" y="92890"/>
                </a:cubicBezTo>
                <a:cubicBezTo>
                  <a:pt x="1429884" y="104092"/>
                  <a:pt x="1352550" y="111940"/>
                  <a:pt x="1352550" y="111940"/>
                </a:cubicBezTo>
                <a:cubicBezTo>
                  <a:pt x="1327150" y="121465"/>
                  <a:pt x="1302085" y="131937"/>
                  <a:pt x="1276350" y="140515"/>
                </a:cubicBezTo>
                <a:cubicBezTo>
                  <a:pt x="1263931" y="144655"/>
                  <a:pt x="1250837" y="146444"/>
                  <a:pt x="1238250" y="150040"/>
                </a:cubicBezTo>
                <a:cubicBezTo>
                  <a:pt x="1206377" y="159146"/>
                  <a:pt x="1174873" y="169509"/>
                  <a:pt x="1143000" y="178615"/>
                </a:cubicBezTo>
                <a:cubicBezTo>
                  <a:pt x="1130413" y="182211"/>
                  <a:pt x="1117439" y="184378"/>
                  <a:pt x="1104900" y="188140"/>
                </a:cubicBezTo>
                <a:cubicBezTo>
                  <a:pt x="1085666" y="193910"/>
                  <a:pt x="1066800" y="200840"/>
                  <a:pt x="1047750" y="207190"/>
                </a:cubicBezTo>
                <a:lnTo>
                  <a:pt x="933450" y="245290"/>
                </a:lnTo>
                <a:lnTo>
                  <a:pt x="904875" y="254815"/>
                </a:lnTo>
                <a:cubicBezTo>
                  <a:pt x="895350" y="257990"/>
                  <a:pt x="886040" y="261905"/>
                  <a:pt x="876300" y="264340"/>
                </a:cubicBezTo>
                <a:cubicBezTo>
                  <a:pt x="863600" y="267515"/>
                  <a:pt x="850739" y="270103"/>
                  <a:pt x="838200" y="273865"/>
                </a:cubicBezTo>
                <a:cubicBezTo>
                  <a:pt x="818966" y="279635"/>
                  <a:pt x="800100" y="286565"/>
                  <a:pt x="781050" y="292915"/>
                </a:cubicBezTo>
                <a:cubicBezTo>
                  <a:pt x="771525" y="296090"/>
                  <a:pt x="762215" y="300005"/>
                  <a:pt x="752475" y="302440"/>
                </a:cubicBezTo>
                <a:cubicBezTo>
                  <a:pt x="739775" y="305615"/>
                  <a:pt x="726962" y="308369"/>
                  <a:pt x="714375" y="311965"/>
                </a:cubicBezTo>
                <a:cubicBezTo>
                  <a:pt x="704721" y="314723"/>
                  <a:pt x="695645" y="319521"/>
                  <a:pt x="685800" y="321490"/>
                </a:cubicBezTo>
                <a:cubicBezTo>
                  <a:pt x="556873" y="347275"/>
                  <a:pt x="605368" y="333308"/>
                  <a:pt x="504825" y="350065"/>
                </a:cubicBezTo>
                <a:cubicBezTo>
                  <a:pt x="488856" y="352727"/>
                  <a:pt x="473128" y="356694"/>
                  <a:pt x="457200" y="359590"/>
                </a:cubicBezTo>
                <a:cubicBezTo>
                  <a:pt x="438199" y="363045"/>
                  <a:pt x="419100" y="365940"/>
                  <a:pt x="400050" y="369115"/>
                </a:cubicBezTo>
                <a:lnTo>
                  <a:pt x="314325" y="397690"/>
                </a:lnTo>
                <a:lnTo>
                  <a:pt x="285750" y="407215"/>
                </a:lnTo>
                <a:lnTo>
                  <a:pt x="1533525" y="454840"/>
                </a:lnTo>
                <a:cubicBezTo>
                  <a:pt x="1549696" y="455610"/>
                  <a:pt x="1501659" y="460657"/>
                  <a:pt x="1485900" y="464365"/>
                </a:cubicBezTo>
                <a:cubicBezTo>
                  <a:pt x="1447671" y="473360"/>
                  <a:pt x="1409254" y="481783"/>
                  <a:pt x="1371600" y="492940"/>
                </a:cubicBezTo>
                <a:cubicBezTo>
                  <a:pt x="1323467" y="507202"/>
                  <a:pt x="1273626" y="518114"/>
                  <a:pt x="1228725" y="540565"/>
                </a:cubicBezTo>
                <a:cubicBezTo>
                  <a:pt x="1164850" y="572503"/>
                  <a:pt x="1217369" y="549687"/>
                  <a:pt x="1152525" y="569140"/>
                </a:cubicBezTo>
                <a:cubicBezTo>
                  <a:pt x="1133291" y="574910"/>
                  <a:pt x="1114856" y="583320"/>
                  <a:pt x="1095375" y="588190"/>
                </a:cubicBezTo>
                <a:lnTo>
                  <a:pt x="1019175" y="607240"/>
                </a:lnTo>
                <a:cubicBezTo>
                  <a:pt x="1006475" y="610415"/>
                  <a:pt x="993912" y="614198"/>
                  <a:pt x="981075" y="616765"/>
                </a:cubicBezTo>
                <a:cubicBezTo>
                  <a:pt x="965200" y="619940"/>
                  <a:pt x="949156" y="622363"/>
                  <a:pt x="933450" y="626290"/>
                </a:cubicBezTo>
                <a:cubicBezTo>
                  <a:pt x="923710" y="628725"/>
                  <a:pt x="914615" y="633380"/>
                  <a:pt x="904875" y="635815"/>
                </a:cubicBezTo>
                <a:cubicBezTo>
                  <a:pt x="889169" y="639742"/>
                  <a:pt x="873054" y="641828"/>
                  <a:pt x="857250" y="645340"/>
                </a:cubicBezTo>
                <a:cubicBezTo>
                  <a:pt x="844471" y="648180"/>
                  <a:pt x="831737" y="651269"/>
                  <a:pt x="819150" y="654865"/>
                </a:cubicBezTo>
                <a:cubicBezTo>
                  <a:pt x="809496" y="657623"/>
                  <a:pt x="800376" y="662212"/>
                  <a:pt x="790575" y="664390"/>
                </a:cubicBezTo>
                <a:cubicBezTo>
                  <a:pt x="771722" y="668580"/>
                  <a:pt x="752309" y="669868"/>
                  <a:pt x="733425" y="673915"/>
                </a:cubicBezTo>
                <a:cubicBezTo>
                  <a:pt x="707824" y="679401"/>
                  <a:pt x="682898" y="687830"/>
                  <a:pt x="657225" y="692965"/>
                </a:cubicBezTo>
                <a:cubicBezTo>
                  <a:pt x="635210" y="697368"/>
                  <a:pt x="612726" y="698989"/>
                  <a:pt x="590550" y="702490"/>
                </a:cubicBezTo>
                <a:cubicBezTo>
                  <a:pt x="552397" y="708514"/>
                  <a:pt x="514717" y="718043"/>
                  <a:pt x="476250" y="721540"/>
                </a:cubicBezTo>
                <a:cubicBezTo>
                  <a:pt x="311315" y="736534"/>
                  <a:pt x="406496" y="729222"/>
                  <a:pt x="190500" y="740590"/>
                </a:cubicBezTo>
                <a:lnTo>
                  <a:pt x="1314450" y="750115"/>
                </a:lnTo>
                <a:cubicBezTo>
                  <a:pt x="1418857" y="751772"/>
                  <a:pt x="1358034" y="758286"/>
                  <a:pt x="1428750" y="769165"/>
                </a:cubicBezTo>
                <a:cubicBezTo>
                  <a:pt x="1457167" y="773537"/>
                  <a:pt x="1485900" y="775515"/>
                  <a:pt x="1514475" y="778690"/>
                </a:cubicBezTo>
                <a:cubicBezTo>
                  <a:pt x="1527175" y="781865"/>
                  <a:pt x="1539662" y="786063"/>
                  <a:pt x="1552575" y="788215"/>
                </a:cubicBezTo>
                <a:cubicBezTo>
                  <a:pt x="1577824" y="792423"/>
                  <a:pt x="1650482" y="784173"/>
                  <a:pt x="1628775" y="797740"/>
                </a:cubicBezTo>
                <a:cubicBezTo>
                  <a:pt x="1584371" y="825493"/>
                  <a:pt x="1526938" y="822227"/>
                  <a:pt x="1476375" y="835840"/>
                </a:cubicBezTo>
                <a:cubicBezTo>
                  <a:pt x="1444367" y="844458"/>
                  <a:pt x="1413551" y="857537"/>
                  <a:pt x="1381125" y="864415"/>
                </a:cubicBezTo>
                <a:cubicBezTo>
                  <a:pt x="1308617" y="879795"/>
                  <a:pt x="1234668" y="887661"/>
                  <a:pt x="1162050" y="902515"/>
                </a:cubicBezTo>
                <a:cubicBezTo>
                  <a:pt x="1094901" y="916250"/>
                  <a:pt x="1029156" y="936319"/>
                  <a:pt x="962025" y="950140"/>
                </a:cubicBezTo>
                <a:cubicBezTo>
                  <a:pt x="762218" y="991277"/>
                  <a:pt x="913249" y="947693"/>
                  <a:pt x="742950" y="988240"/>
                </a:cubicBezTo>
                <a:cubicBezTo>
                  <a:pt x="573395" y="1028610"/>
                  <a:pt x="704161" y="1010216"/>
                  <a:pt x="542925" y="1026340"/>
                </a:cubicBezTo>
                <a:cubicBezTo>
                  <a:pt x="348836" y="1099123"/>
                  <a:pt x="573748" y="1021016"/>
                  <a:pt x="400050" y="1064440"/>
                </a:cubicBezTo>
                <a:cubicBezTo>
                  <a:pt x="370829" y="1071745"/>
                  <a:pt x="342900" y="1083490"/>
                  <a:pt x="314325" y="1093015"/>
                </a:cubicBezTo>
                <a:lnTo>
                  <a:pt x="228600" y="1121590"/>
                </a:lnTo>
                <a:lnTo>
                  <a:pt x="200025" y="1131115"/>
                </a:lnTo>
                <a:cubicBezTo>
                  <a:pt x="190500" y="1134290"/>
                  <a:pt x="181190" y="1138205"/>
                  <a:pt x="171450" y="1140640"/>
                </a:cubicBezTo>
                <a:cubicBezTo>
                  <a:pt x="113869" y="1155035"/>
                  <a:pt x="145769" y="1146025"/>
                  <a:pt x="76200" y="1169215"/>
                </a:cubicBezTo>
                <a:cubicBezTo>
                  <a:pt x="60841" y="1174335"/>
                  <a:pt x="44281" y="1174813"/>
                  <a:pt x="28575" y="1178740"/>
                </a:cubicBezTo>
                <a:cubicBezTo>
                  <a:pt x="18835" y="1181175"/>
                  <a:pt x="9525" y="1185090"/>
                  <a:pt x="0" y="1188265"/>
                </a:cubicBezTo>
                <a:lnTo>
                  <a:pt x="1485900" y="1197790"/>
                </a:lnTo>
                <a:cubicBezTo>
                  <a:pt x="1507191" y="1198358"/>
                  <a:pt x="1448213" y="1217715"/>
                  <a:pt x="1428750" y="1226365"/>
                </a:cubicBezTo>
                <a:cubicBezTo>
                  <a:pt x="1391032" y="1243128"/>
                  <a:pt x="1352168" y="1257227"/>
                  <a:pt x="1314450" y="1273990"/>
                </a:cubicBezTo>
                <a:cubicBezTo>
                  <a:pt x="1294987" y="1282640"/>
                  <a:pt x="1276689" y="1293752"/>
                  <a:pt x="1257300" y="1302565"/>
                </a:cubicBezTo>
                <a:cubicBezTo>
                  <a:pt x="1241735" y="1309640"/>
                  <a:pt x="1225299" y="1314671"/>
                  <a:pt x="1209675" y="1321615"/>
                </a:cubicBezTo>
                <a:cubicBezTo>
                  <a:pt x="1196700" y="1327382"/>
                  <a:pt x="1185045" y="1336175"/>
                  <a:pt x="1171575" y="1340665"/>
                </a:cubicBezTo>
                <a:cubicBezTo>
                  <a:pt x="1156216" y="1345785"/>
                  <a:pt x="1139656" y="1346263"/>
                  <a:pt x="1123950" y="1350190"/>
                </a:cubicBezTo>
                <a:cubicBezTo>
                  <a:pt x="1114210" y="1352625"/>
                  <a:pt x="1105115" y="1357280"/>
                  <a:pt x="1095375" y="1359715"/>
                </a:cubicBezTo>
                <a:cubicBezTo>
                  <a:pt x="1079669" y="1363642"/>
                  <a:pt x="1063369" y="1364980"/>
                  <a:pt x="1047750" y="1369240"/>
                </a:cubicBezTo>
                <a:cubicBezTo>
                  <a:pt x="1028377" y="1374524"/>
                  <a:pt x="1010407" y="1384989"/>
                  <a:pt x="990600" y="1388290"/>
                </a:cubicBezTo>
                <a:cubicBezTo>
                  <a:pt x="942540" y="1396300"/>
                  <a:pt x="907099" y="1403005"/>
                  <a:pt x="857250" y="1407340"/>
                </a:cubicBezTo>
                <a:cubicBezTo>
                  <a:pt x="809699" y="1411475"/>
                  <a:pt x="762000" y="1413690"/>
                  <a:pt x="714375" y="1416865"/>
                </a:cubicBezTo>
                <a:cubicBezTo>
                  <a:pt x="496678" y="1453148"/>
                  <a:pt x="638683" y="1434745"/>
                  <a:pt x="285750" y="1445440"/>
                </a:cubicBezTo>
                <a:cubicBezTo>
                  <a:pt x="190814" y="1469174"/>
                  <a:pt x="235375" y="1460186"/>
                  <a:pt x="152400" y="1474015"/>
                </a:cubicBezTo>
                <a:cubicBezTo>
                  <a:pt x="117090" y="1485785"/>
                  <a:pt x="132805" y="1479050"/>
                  <a:pt x="104775" y="1493065"/>
                </a:cubicBezTo>
              </a:path>
            </a:pathLst>
          </a:cu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14"/>
          <p:cNvSpPr/>
          <p:nvPr/>
        </p:nvSpPr>
        <p:spPr>
          <a:xfrm>
            <a:off x="6638925" y="3871319"/>
            <a:ext cx="1518545" cy="1125616"/>
          </a:xfrm>
          <a:custGeom>
            <a:avLst/>
            <a:gdLst>
              <a:gd name="connsiteX0" fmla="*/ 0 w 1518545"/>
              <a:gd name="connsiteY0" fmla="*/ 0 h 1304925"/>
              <a:gd name="connsiteX1" fmla="*/ 9525 w 1518545"/>
              <a:gd name="connsiteY1" fmla="*/ 47625 h 1304925"/>
              <a:gd name="connsiteX2" fmla="*/ 19050 w 1518545"/>
              <a:gd name="connsiteY2" fmla="*/ 76200 h 1304925"/>
              <a:gd name="connsiteX3" fmla="*/ 38100 w 1518545"/>
              <a:gd name="connsiteY3" fmla="*/ 276225 h 1304925"/>
              <a:gd name="connsiteX4" fmla="*/ 57150 w 1518545"/>
              <a:gd name="connsiteY4" fmla="*/ 333375 h 1304925"/>
              <a:gd name="connsiteX5" fmla="*/ 66675 w 1518545"/>
              <a:gd name="connsiteY5" fmla="*/ 371475 h 1304925"/>
              <a:gd name="connsiteX6" fmla="*/ 76200 w 1518545"/>
              <a:gd name="connsiteY6" fmla="*/ 400050 h 1304925"/>
              <a:gd name="connsiteX7" fmla="*/ 104775 w 1518545"/>
              <a:gd name="connsiteY7" fmla="*/ 552450 h 1304925"/>
              <a:gd name="connsiteX8" fmla="*/ 114300 w 1518545"/>
              <a:gd name="connsiteY8" fmla="*/ 800100 h 1304925"/>
              <a:gd name="connsiteX9" fmla="*/ 152400 w 1518545"/>
              <a:gd name="connsiteY9" fmla="*/ 742950 h 1304925"/>
              <a:gd name="connsiteX10" fmla="*/ 171450 w 1518545"/>
              <a:gd name="connsiteY10" fmla="*/ 714375 h 1304925"/>
              <a:gd name="connsiteX11" fmla="*/ 190500 w 1518545"/>
              <a:gd name="connsiteY11" fmla="*/ 657225 h 1304925"/>
              <a:gd name="connsiteX12" fmla="*/ 209550 w 1518545"/>
              <a:gd name="connsiteY12" fmla="*/ 571500 h 1304925"/>
              <a:gd name="connsiteX13" fmla="*/ 219075 w 1518545"/>
              <a:gd name="connsiteY13" fmla="*/ 352425 h 1304925"/>
              <a:gd name="connsiteX14" fmla="*/ 238125 w 1518545"/>
              <a:gd name="connsiteY14" fmla="*/ 257175 h 1304925"/>
              <a:gd name="connsiteX15" fmla="*/ 247650 w 1518545"/>
              <a:gd name="connsiteY15" fmla="*/ 209550 h 1304925"/>
              <a:gd name="connsiteX16" fmla="*/ 266700 w 1518545"/>
              <a:gd name="connsiteY16" fmla="*/ 123825 h 1304925"/>
              <a:gd name="connsiteX17" fmla="*/ 276225 w 1518545"/>
              <a:gd name="connsiteY17" fmla="*/ 152400 h 1304925"/>
              <a:gd name="connsiteX18" fmla="*/ 285750 w 1518545"/>
              <a:gd name="connsiteY18" fmla="*/ 209550 h 1304925"/>
              <a:gd name="connsiteX19" fmla="*/ 295275 w 1518545"/>
              <a:gd name="connsiteY19" fmla="*/ 247650 h 1304925"/>
              <a:gd name="connsiteX20" fmla="*/ 304800 w 1518545"/>
              <a:gd name="connsiteY20" fmla="*/ 466725 h 1304925"/>
              <a:gd name="connsiteX21" fmla="*/ 314325 w 1518545"/>
              <a:gd name="connsiteY21" fmla="*/ 552450 h 1304925"/>
              <a:gd name="connsiteX22" fmla="*/ 295275 w 1518545"/>
              <a:gd name="connsiteY22" fmla="*/ 714375 h 1304925"/>
              <a:gd name="connsiteX23" fmla="*/ 304800 w 1518545"/>
              <a:gd name="connsiteY23" fmla="*/ 847725 h 1304925"/>
              <a:gd name="connsiteX24" fmla="*/ 333375 w 1518545"/>
              <a:gd name="connsiteY24" fmla="*/ 838200 h 1304925"/>
              <a:gd name="connsiteX25" fmla="*/ 361950 w 1518545"/>
              <a:gd name="connsiteY25" fmla="*/ 781050 h 1304925"/>
              <a:gd name="connsiteX26" fmla="*/ 381000 w 1518545"/>
              <a:gd name="connsiteY26" fmla="*/ 752475 h 1304925"/>
              <a:gd name="connsiteX27" fmla="*/ 419100 w 1518545"/>
              <a:gd name="connsiteY27" fmla="*/ 638175 h 1304925"/>
              <a:gd name="connsiteX28" fmla="*/ 447675 w 1518545"/>
              <a:gd name="connsiteY28" fmla="*/ 552450 h 1304925"/>
              <a:gd name="connsiteX29" fmla="*/ 457200 w 1518545"/>
              <a:gd name="connsiteY29" fmla="*/ 523875 h 1304925"/>
              <a:gd name="connsiteX30" fmla="*/ 466725 w 1518545"/>
              <a:gd name="connsiteY30" fmla="*/ 419100 h 1304925"/>
              <a:gd name="connsiteX31" fmla="*/ 476250 w 1518545"/>
              <a:gd name="connsiteY31" fmla="*/ 390525 h 1304925"/>
              <a:gd name="connsiteX32" fmla="*/ 485775 w 1518545"/>
              <a:gd name="connsiteY32" fmla="*/ 104775 h 1304925"/>
              <a:gd name="connsiteX33" fmla="*/ 542925 w 1518545"/>
              <a:gd name="connsiteY33" fmla="*/ 190500 h 1304925"/>
              <a:gd name="connsiteX34" fmla="*/ 561975 w 1518545"/>
              <a:gd name="connsiteY34" fmla="*/ 228600 h 1304925"/>
              <a:gd name="connsiteX35" fmla="*/ 571500 w 1518545"/>
              <a:gd name="connsiteY35" fmla="*/ 257175 h 1304925"/>
              <a:gd name="connsiteX36" fmla="*/ 600075 w 1518545"/>
              <a:gd name="connsiteY36" fmla="*/ 285750 h 1304925"/>
              <a:gd name="connsiteX37" fmla="*/ 628650 w 1518545"/>
              <a:gd name="connsiteY37" fmla="*/ 371475 h 1304925"/>
              <a:gd name="connsiteX38" fmla="*/ 638175 w 1518545"/>
              <a:gd name="connsiteY38" fmla="*/ 400050 h 1304925"/>
              <a:gd name="connsiteX39" fmla="*/ 647700 w 1518545"/>
              <a:gd name="connsiteY39" fmla="*/ 485775 h 1304925"/>
              <a:gd name="connsiteX40" fmla="*/ 666750 w 1518545"/>
              <a:gd name="connsiteY40" fmla="*/ 1304925 h 1304925"/>
              <a:gd name="connsiteX41" fmla="*/ 685800 w 1518545"/>
              <a:gd name="connsiteY41" fmla="*/ 1152525 h 1304925"/>
              <a:gd name="connsiteX42" fmla="*/ 695325 w 1518545"/>
              <a:gd name="connsiteY42" fmla="*/ 1076325 h 1304925"/>
              <a:gd name="connsiteX43" fmla="*/ 714375 w 1518545"/>
              <a:gd name="connsiteY43" fmla="*/ 942975 h 1304925"/>
              <a:gd name="connsiteX44" fmla="*/ 723900 w 1518545"/>
              <a:gd name="connsiteY44" fmla="*/ 914400 h 1304925"/>
              <a:gd name="connsiteX45" fmla="*/ 752475 w 1518545"/>
              <a:gd name="connsiteY45" fmla="*/ 904875 h 1304925"/>
              <a:gd name="connsiteX46" fmla="*/ 819150 w 1518545"/>
              <a:gd name="connsiteY46" fmla="*/ 1019175 h 1304925"/>
              <a:gd name="connsiteX47" fmla="*/ 828675 w 1518545"/>
              <a:gd name="connsiteY47" fmla="*/ 1076325 h 1304925"/>
              <a:gd name="connsiteX48" fmla="*/ 847725 w 1518545"/>
              <a:gd name="connsiteY48" fmla="*/ 1219200 h 1304925"/>
              <a:gd name="connsiteX49" fmla="*/ 857250 w 1518545"/>
              <a:gd name="connsiteY49" fmla="*/ 1190625 h 1304925"/>
              <a:gd name="connsiteX50" fmla="*/ 895350 w 1518545"/>
              <a:gd name="connsiteY50" fmla="*/ 1143000 h 1304925"/>
              <a:gd name="connsiteX51" fmla="*/ 962025 w 1518545"/>
              <a:gd name="connsiteY51" fmla="*/ 1095375 h 1304925"/>
              <a:gd name="connsiteX52" fmla="*/ 990600 w 1518545"/>
              <a:gd name="connsiteY52" fmla="*/ 1133475 h 1304925"/>
              <a:gd name="connsiteX53" fmla="*/ 1009650 w 1518545"/>
              <a:gd name="connsiteY53" fmla="*/ 1095375 h 1304925"/>
              <a:gd name="connsiteX54" fmla="*/ 1019175 w 1518545"/>
              <a:gd name="connsiteY54" fmla="*/ 619125 h 1304925"/>
              <a:gd name="connsiteX55" fmla="*/ 1028700 w 1518545"/>
              <a:gd name="connsiteY55" fmla="*/ 533400 h 1304925"/>
              <a:gd name="connsiteX56" fmla="*/ 1038225 w 1518545"/>
              <a:gd name="connsiteY56" fmla="*/ 400050 h 1304925"/>
              <a:gd name="connsiteX57" fmla="*/ 1047750 w 1518545"/>
              <a:gd name="connsiteY57" fmla="*/ 238125 h 1304925"/>
              <a:gd name="connsiteX58" fmla="*/ 1066800 w 1518545"/>
              <a:gd name="connsiteY58" fmla="*/ 76200 h 1304925"/>
              <a:gd name="connsiteX59" fmla="*/ 1095375 w 1518545"/>
              <a:gd name="connsiteY59" fmla="*/ 161925 h 1304925"/>
              <a:gd name="connsiteX60" fmla="*/ 1114425 w 1518545"/>
              <a:gd name="connsiteY60" fmla="*/ 200025 h 1304925"/>
              <a:gd name="connsiteX61" fmla="*/ 1123950 w 1518545"/>
              <a:gd name="connsiteY61" fmla="*/ 228600 h 1304925"/>
              <a:gd name="connsiteX62" fmla="*/ 1162050 w 1518545"/>
              <a:gd name="connsiteY62" fmla="*/ 323850 h 1304925"/>
              <a:gd name="connsiteX63" fmla="*/ 1171575 w 1518545"/>
              <a:gd name="connsiteY63" fmla="*/ 371475 h 1304925"/>
              <a:gd name="connsiteX64" fmla="*/ 1181100 w 1518545"/>
              <a:gd name="connsiteY64" fmla="*/ 409575 h 1304925"/>
              <a:gd name="connsiteX65" fmla="*/ 1200150 w 1518545"/>
              <a:gd name="connsiteY65" fmla="*/ 533400 h 1304925"/>
              <a:gd name="connsiteX66" fmla="*/ 1209675 w 1518545"/>
              <a:gd name="connsiteY66" fmla="*/ 666750 h 1304925"/>
              <a:gd name="connsiteX67" fmla="*/ 1219200 w 1518545"/>
              <a:gd name="connsiteY67" fmla="*/ 552450 h 1304925"/>
              <a:gd name="connsiteX68" fmla="*/ 1238250 w 1518545"/>
              <a:gd name="connsiteY68" fmla="*/ 485775 h 1304925"/>
              <a:gd name="connsiteX69" fmla="*/ 1257300 w 1518545"/>
              <a:gd name="connsiteY69" fmla="*/ 409575 h 1304925"/>
              <a:gd name="connsiteX70" fmla="*/ 1295400 w 1518545"/>
              <a:gd name="connsiteY70" fmla="*/ 352425 h 1304925"/>
              <a:gd name="connsiteX71" fmla="*/ 1314450 w 1518545"/>
              <a:gd name="connsiteY71" fmla="*/ 295275 h 1304925"/>
              <a:gd name="connsiteX72" fmla="*/ 1333500 w 1518545"/>
              <a:gd name="connsiteY72" fmla="*/ 228600 h 1304925"/>
              <a:gd name="connsiteX73" fmla="*/ 1343025 w 1518545"/>
              <a:gd name="connsiteY73" fmla="*/ 171450 h 1304925"/>
              <a:gd name="connsiteX74" fmla="*/ 1381125 w 1518545"/>
              <a:gd name="connsiteY74" fmla="*/ 228600 h 1304925"/>
              <a:gd name="connsiteX75" fmla="*/ 1390650 w 1518545"/>
              <a:gd name="connsiteY75" fmla="*/ 266700 h 1304925"/>
              <a:gd name="connsiteX76" fmla="*/ 1400175 w 1518545"/>
              <a:gd name="connsiteY76" fmla="*/ 295275 h 1304925"/>
              <a:gd name="connsiteX77" fmla="*/ 1419225 w 1518545"/>
              <a:gd name="connsiteY77" fmla="*/ 371475 h 1304925"/>
              <a:gd name="connsiteX78" fmla="*/ 1438275 w 1518545"/>
              <a:gd name="connsiteY78" fmla="*/ 400050 h 1304925"/>
              <a:gd name="connsiteX79" fmla="*/ 1447800 w 1518545"/>
              <a:gd name="connsiteY79" fmla="*/ 428625 h 1304925"/>
              <a:gd name="connsiteX80" fmla="*/ 1485900 w 1518545"/>
              <a:gd name="connsiteY80" fmla="*/ 495300 h 1304925"/>
              <a:gd name="connsiteX81" fmla="*/ 1495425 w 1518545"/>
              <a:gd name="connsiteY81" fmla="*/ 523875 h 1304925"/>
              <a:gd name="connsiteX82" fmla="*/ 1504950 w 1518545"/>
              <a:gd name="connsiteY82" fmla="*/ 38100 h 1304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518545" h="1304925">
                <a:moveTo>
                  <a:pt x="0" y="0"/>
                </a:moveTo>
                <a:cubicBezTo>
                  <a:pt x="3175" y="15875"/>
                  <a:pt x="5598" y="31919"/>
                  <a:pt x="9525" y="47625"/>
                </a:cubicBezTo>
                <a:cubicBezTo>
                  <a:pt x="11960" y="57365"/>
                  <a:pt x="17805" y="66237"/>
                  <a:pt x="19050" y="76200"/>
                </a:cubicBezTo>
                <a:cubicBezTo>
                  <a:pt x="24063" y="116302"/>
                  <a:pt x="27444" y="226499"/>
                  <a:pt x="38100" y="276225"/>
                </a:cubicBezTo>
                <a:cubicBezTo>
                  <a:pt x="42307" y="295860"/>
                  <a:pt x="50800" y="314325"/>
                  <a:pt x="57150" y="333375"/>
                </a:cubicBezTo>
                <a:cubicBezTo>
                  <a:pt x="61290" y="345794"/>
                  <a:pt x="63079" y="358888"/>
                  <a:pt x="66675" y="371475"/>
                </a:cubicBezTo>
                <a:cubicBezTo>
                  <a:pt x="69433" y="381129"/>
                  <a:pt x="73558" y="390364"/>
                  <a:pt x="76200" y="400050"/>
                </a:cubicBezTo>
                <a:cubicBezTo>
                  <a:pt x="99515" y="485540"/>
                  <a:pt x="93902" y="465467"/>
                  <a:pt x="104775" y="552450"/>
                </a:cubicBezTo>
                <a:cubicBezTo>
                  <a:pt x="107950" y="635000"/>
                  <a:pt x="94264" y="719956"/>
                  <a:pt x="114300" y="800100"/>
                </a:cubicBezTo>
                <a:cubicBezTo>
                  <a:pt x="119853" y="822312"/>
                  <a:pt x="139700" y="762000"/>
                  <a:pt x="152400" y="742950"/>
                </a:cubicBezTo>
                <a:cubicBezTo>
                  <a:pt x="158750" y="733425"/>
                  <a:pt x="167830" y="725235"/>
                  <a:pt x="171450" y="714375"/>
                </a:cubicBezTo>
                <a:lnTo>
                  <a:pt x="190500" y="657225"/>
                </a:lnTo>
                <a:cubicBezTo>
                  <a:pt x="197226" y="637048"/>
                  <a:pt x="205775" y="590373"/>
                  <a:pt x="209550" y="571500"/>
                </a:cubicBezTo>
                <a:cubicBezTo>
                  <a:pt x="212725" y="498475"/>
                  <a:pt x="214213" y="425357"/>
                  <a:pt x="219075" y="352425"/>
                </a:cubicBezTo>
                <a:cubicBezTo>
                  <a:pt x="225439" y="256959"/>
                  <a:pt x="223549" y="315479"/>
                  <a:pt x="238125" y="257175"/>
                </a:cubicBezTo>
                <a:cubicBezTo>
                  <a:pt x="242052" y="241469"/>
                  <a:pt x="244138" y="225354"/>
                  <a:pt x="247650" y="209550"/>
                </a:cubicBezTo>
                <a:cubicBezTo>
                  <a:pt x="274553" y="88486"/>
                  <a:pt x="237972" y="267464"/>
                  <a:pt x="266700" y="123825"/>
                </a:cubicBezTo>
                <a:cubicBezTo>
                  <a:pt x="269875" y="133350"/>
                  <a:pt x="274047" y="142599"/>
                  <a:pt x="276225" y="152400"/>
                </a:cubicBezTo>
                <a:cubicBezTo>
                  <a:pt x="280415" y="171253"/>
                  <a:pt x="281962" y="190612"/>
                  <a:pt x="285750" y="209550"/>
                </a:cubicBezTo>
                <a:cubicBezTo>
                  <a:pt x="288317" y="222387"/>
                  <a:pt x="292100" y="234950"/>
                  <a:pt x="295275" y="247650"/>
                </a:cubicBezTo>
                <a:cubicBezTo>
                  <a:pt x="298450" y="320675"/>
                  <a:pt x="300241" y="393773"/>
                  <a:pt x="304800" y="466725"/>
                </a:cubicBezTo>
                <a:cubicBezTo>
                  <a:pt x="306593" y="495420"/>
                  <a:pt x="314325" y="523699"/>
                  <a:pt x="314325" y="552450"/>
                </a:cubicBezTo>
                <a:cubicBezTo>
                  <a:pt x="314325" y="665094"/>
                  <a:pt x="316585" y="650445"/>
                  <a:pt x="295275" y="714375"/>
                </a:cubicBezTo>
                <a:cubicBezTo>
                  <a:pt x="298450" y="758825"/>
                  <a:pt x="291695" y="805132"/>
                  <a:pt x="304800" y="847725"/>
                </a:cubicBezTo>
                <a:cubicBezTo>
                  <a:pt x="307753" y="857321"/>
                  <a:pt x="326841" y="845823"/>
                  <a:pt x="333375" y="838200"/>
                </a:cubicBezTo>
                <a:cubicBezTo>
                  <a:pt x="347236" y="822029"/>
                  <a:pt x="351607" y="799668"/>
                  <a:pt x="361950" y="781050"/>
                </a:cubicBezTo>
                <a:cubicBezTo>
                  <a:pt x="367509" y="771043"/>
                  <a:pt x="376597" y="763042"/>
                  <a:pt x="381000" y="752475"/>
                </a:cubicBezTo>
                <a:lnTo>
                  <a:pt x="419100" y="638175"/>
                </a:lnTo>
                <a:lnTo>
                  <a:pt x="447675" y="552450"/>
                </a:lnTo>
                <a:lnTo>
                  <a:pt x="457200" y="523875"/>
                </a:lnTo>
                <a:cubicBezTo>
                  <a:pt x="460375" y="488950"/>
                  <a:pt x="461765" y="453817"/>
                  <a:pt x="466725" y="419100"/>
                </a:cubicBezTo>
                <a:cubicBezTo>
                  <a:pt x="468145" y="409161"/>
                  <a:pt x="475643" y="400547"/>
                  <a:pt x="476250" y="390525"/>
                </a:cubicBezTo>
                <a:cubicBezTo>
                  <a:pt x="482015" y="295397"/>
                  <a:pt x="482600" y="200025"/>
                  <a:pt x="485775" y="104775"/>
                </a:cubicBezTo>
                <a:lnTo>
                  <a:pt x="542925" y="190500"/>
                </a:lnTo>
                <a:cubicBezTo>
                  <a:pt x="550801" y="202314"/>
                  <a:pt x="556382" y="215549"/>
                  <a:pt x="561975" y="228600"/>
                </a:cubicBezTo>
                <a:cubicBezTo>
                  <a:pt x="565930" y="237828"/>
                  <a:pt x="565931" y="248821"/>
                  <a:pt x="571500" y="257175"/>
                </a:cubicBezTo>
                <a:cubicBezTo>
                  <a:pt x="578972" y="268383"/>
                  <a:pt x="590550" y="276225"/>
                  <a:pt x="600075" y="285750"/>
                </a:cubicBezTo>
                <a:lnTo>
                  <a:pt x="628650" y="371475"/>
                </a:lnTo>
                <a:lnTo>
                  <a:pt x="638175" y="400050"/>
                </a:lnTo>
                <a:cubicBezTo>
                  <a:pt x="641350" y="428625"/>
                  <a:pt x="647047" y="457032"/>
                  <a:pt x="647700" y="485775"/>
                </a:cubicBezTo>
                <a:cubicBezTo>
                  <a:pt x="666788" y="1325651"/>
                  <a:pt x="620920" y="984113"/>
                  <a:pt x="666750" y="1304925"/>
                </a:cubicBezTo>
                <a:cubicBezTo>
                  <a:pt x="690198" y="1234581"/>
                  <a:pt x="672073" y="1296656"/>
                  <a:pt x="685800" y="1152525"/>
                </a:cubicBezTo>
                <a:cubicBezTo>
                  <a:pt x="688227" y="1127043"/>
                  <a:pt x="691866" y="1101688"/>
                  <a:pt x="695325" y="1076325"/>
                </a:cubicBezTo>
                <a:cubicBezTo>
                  <a:pt x="701392" y="1031835"/>
                  <a:pt x="700176" y="985572"/>
                  <a:pt x="714375" y="942975"/>
                </a:cubicBezTo>
                <a:cubicBezTo>
                  <a:pt x="717550" y="933450"/>
                  <a:pt x="716800" y="921500"/>
                  <a:pt x="723900" y="914400"/>
                </a:cubicBezTo>
                <a:cubicBezTo>
                  <a:pt x="731000" y="907300"/>
                  <a:pt x="742950" y="908050"/>
                  <a:pt x="752475" y="904875"/>
                </a:cubicBezTo>
                <a:cubicBezTo>
                  <a:pt x="791583" y="953760"/>
                  <a:pt x="799334" y="954773"/>
                  <a:pt x="819150" y="1019175"/>
                </a:cubicBezTo>
                <a:cubicBezTo>
                  <a:pt x="824830" y="1037634"/>
                  <a:pt x="826123" y="1057182"/>
                  <a:pt x="828675" y="1076325"/>
                </a:cubicBezTo>
                <a:cubicBezTo>
                  <a:pt x="851990" y="1251191"/>
                  <a:pt x="825643" y="1086705"/>
                  <a:pt x="847725" y="1219200"/>
                </a:cubicBezTo>
                <a:cubicBezTo>
                  <a:pt x="850900" y="1209675"/>
                  <a:pt x="851929" y="1199139"/>
                  <a:pt x="857250" y="1190625"/>
                </a:cubicBezTo>
                <a:cubicBezTo>
                  <a:pt x="868025" y="1173385"/>
                  <a:pt x="880975" y="1157375"/>
                  <a:pt x="895350" y="1143000"/>
                </a:cubicBezTo>
                <a:cubicBezTo>
                  <a:pt x="907165" y="1131185"/>
                  <a:pt x="945800" y="1106192"/>
                  <a:pt x="962025" y="1095375"/>
                </a:cubicBezTo>
                <a:cubicBezTo>
                  <a:pt x="971550" y="1108075"/>
                  <a:pt x="974725" y="1133475"/>
                  <a:pt x="990600" y="1133475"/>
                </a:cubicBezTo>
                <a:cubicBezTo>
                  <a:pt x="1004799" y="1133475"/>
                  <a:pt x="1008862" y="1109552"/>
                  <a:pt x="1009650" y="1095375"/>
                </a:cubicBezTo>
                <a:cubicBezTo>
                  <a:pt x="1018458" y="936838"/>
                  <a:pt x="1013796" y="777816"/>
                  <a:pt x="1019175" y="619125"/>
                </a:cubicBezTo>
                <a:cubicBezTo>
                  <a:pt x="1020149" y="590391"/>
                  <a:pt x="1026209" y="562043"/>
                  <a:pt x="1028700" y="533400"/>
                </a:cubicBezTo>
                <a:cubicBezTo>
                  <a:pt x="1032560" y="489004"/>
                  <a:pt x="1035356" y="444521"/>
                  <a:pt x="1038225" y="400050"/>
                </a:cubicBezTo>
                <a:cubicBezTo>
                  <a:pt x="1041706" y="346094"/>
                  <a:pt x="1043756" y="292046"/>
                  <a:pt x="1047750" y="238125"/>
                </a:cubicBezTo>
                <a:cubicBezTo>
                  <a:pt x="1053177" y="164858"/>
                  <a:pt x="1057217" y="143278"/>
                  <a:pt x="1066800" y="76200"/>
                </a:cubicBezTo>
                <a:lnTo>
                  <a:pt x="1095375" y="161925"/>
                </a:lnTo>
                <a:cubicBezTo>
                  <a:pt x="1099865" y="175395"/>
                  <a:pt x="1108832" y="186974"/>
                  <a:pt x="1114425" y="200025"/>
                </a:cubicBezTo>
                <a:cubicBezTo>
                  <a:pt x="1118380" y="209253"/>
                  <a:pt x="1119995" y="219372"/>
                  <a:pt x="1123950" y="228600"/>
                </a:cubicBezTo>
                <a:cubicBezTo>
                  <a:pt x="1165995" y="326706"/>
                  <a:pt x="1118689" y="193768"/>
                  <a:pt x="1162050" y="323850"/>
                </a:cubicBezTo>
                <a:cubicBezTo>
                  <a:pt x="1167170" y="339209"/>
                  <a:pt x="1168063" y="355671"/>
                  <a:pt x="1171575" y="371475"/>
                </a:cubicBezTo>
                <a:cubicBezTo>
                  <a:pt x="1174415" y="384254"/>
                  <a:pt x="1178533" y="396738"/>
                  <a:pt x="1181100" y="409575"/>
                </a:cubicBezTo>
                <a:cubicBezTo>
                  <a:pt x="1185204" y="430093"/>
                  <a:pt x="1198486" y="515933"/>
                  <a:pt x="1200150" y="533400"/>
                </a:cubicBezTo>
                <a:cubicBezTo>
                  <a:pt x="1204375" y="577763"/>
                  <a:pt x="1206500" y="622300"/>
                  <a:pt x="1209675" y="666750"/>
                </a:cubicBezTo>
                <a:cubicBezTo>
                  <a:pt x="1212850" y="628650"/>
                  <a:pt x="1214458" y="590387"/>
                  <a:pt x="1219200" y="552450"/>
                </a:cubicBezTo>
                <a:cubicBezTo>
                  <a:pt x="1222861" y="523162"/>
                  <a:pt x="1230950" y="512540"/>
                  <a:pt x="1238250" y="485775"/>
                </a:cubicBezTo>
                <a:cubicBezTo>
                  <a:pt x="1245139" y="460516"/>
                  <a:pt x="1242777" y="431360"/>
                  <a:pt x="1257300" y="409575"/>
                </a:cubicBezTo>
                <a:cubicBezTo>
                  <a:pt x="1270000" y="390525"/>
                  <a:pt x="1288160" y="374145"/>
                  <a:pt x="1295400" y="352425"/>
                </a:cubicBezTo>
                <a:lnTo>
                  <a:pt x="1314450" y="295275"/>
                </a:lnTo>
                <a:cubicBezTo>
                  <a:pt x="1323528" y="268040"/>
                  <a:pt x="1327520" y="258500"/>
                  <a:pt x="1333500" y="228600"/>
                </a:cubicBezTo>
                <a:cubicBezTo>
                  <a:pt x="1337288" y="209662"/>
                  <a:pt x="1339850" y="190500"/>
                  <a:pt x="1343025" y="171450"/>
                </a:cubicBezTo>
                <a:lnTo>
                  <a:pt x="1381125" y="228600"/>
                </a:lnTo>
                <a:cubicBezTo>
                  <a:pt x="1388387" y="239492"/>
                  <a:pt x="1387054" y="254113"/>
                  <a:pt x="1390650" y="266700"/>
                </a:cubicBezTo>
                <a:cubicBezTo>
                  <a:pt x="1393408" y="276354"/>
                  <a:pt x="1397740" y="285535"/>
                  <a:pt x="1400175" y="295275"/>
                </a:cubicBezTo>
                <a:cubicBezTo>
                  <a:pt x="1405609" y="317012"/>
                  <a:pt x="1408339" y="349702"/>
                  <a:pt x="1419225" y="371475"/>
                </a:cubicBezTo>
                <a:cubicBezTo>
                  <a:pt x="1424345" y="381714"/>
                  <a:pt x="1433155" y="389811"/>
                  <a:pt x="1438275" y="400050"/>
                </a:cubicBezTo>
                <a:cubicBezTo>
                  <a:pt x="1442765" y="409030"/>
                  <a:pt x="1443845" y="419397"/>
                  <a:pt x="1447800" y="428625"/>
                </a:cubicBezTo>
                <a:cubicBezTo>
                  <a:pt x="1497897" y="545517"/>
                  <a:pt x="1438071" y="399641"/>
                  <a:pt x="1485900" y="495300"/>
                </a:cubicBezTo>
                <a:cubicBezTo>
                  <a:pt x="1490390" y="504280"/>
                  <a:pt x="1492250" y="514350"/>
                  <a:pt x="1495425" y="523875"/>
                </a:cubicBezTo>
                <a:cubicBezTo>
                  <a:pt x="1541142" y="341005"/>
                  <a:pt x="1504950" y="498866"/>
                  <a:pt x="1504950" y="38100"/>
                </a:cubicBezTo>
              </a:path>
            </a:pathLst>
          </a:cu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Arrow Connector 16"/>
          <p:cNvCxnSpPr/>
          <p:nvPr/>
        </p:nvCxnSpPr>
        <p:spPr>
          <a:xfrm flipH="1">
            <a:off x="4962256" y="2450617"/>
            <a:ext cx="13915" cy="272562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451394" y="3090018"/>
            <a:ext cx="354584" cy="369332"/>
          </a:xfrm>
          <a:prstGeom prst="rect">
            <a:avLst/>
          </a:prstGeom>
          <a:noFill/>
        </p:spPr>
        <p:txBody>
          <a:bodyPr wrap="none" rtlCol="0">
            <a:spAutoFit/>
          </a:bodyPr>
          <a:lstStyle/>
          <a:p>
            <a:r>
              <a:rPr lang="en-US" dirty="0" smtClean="0"/>
              <a:t>5 </a:t>
            </a:r>
            <a:endParaRPr lang="en-US" dirty="0"/>
          </a:p>
        </p:txBody>
      </p:sp>
      <p:sp>
        <p:nvSpPr>
          <p:cNvPr id="19" name="TextBox 18"/>
          <p:cNvSpPr txBox="1"/>
          <p:nvPr/>
        </p:nvSpPr>
        <p:spPr>
          <a:xfrm>
            <a:off x="4476216" y="4156423"/>
            <a:ext cx="425116" cy="369332"/>
          </a:xfrm>
          <a:prstGeom prst="rect">
            <a:avLst/>
          </a:prstGeom>
          <a:noFill/>
        </p:spPr>
        <p:txBody>
          <a:bodyPr wrap="none" rtlCol="0">
            <a:spAutoFit/>
          </a:bodyPr>
          <a:lstStyle/>
          <a:p>
            <a:r>
              <a:rPr lang="en-US" dirty="0" smtClean="0"/>
              <a:t>-</a:t>
            </a:r>
            <a:r>
              <a:rPr lang="en-US" dirty="0"/>
              <a:t>5</a:t>
            </a:r>
            <a:r>
              <a:rPr lang="en-US" dirty="0" smtClean="0"/>
              <a:t> </a:t>
            </a:r>
            <a:endParaRPr lang="en-US" dirty="0"/>
          </a:p>
        </p:txBody>
      </p:sp>
      <p:sp>
        <p:nvSpPr>
          <p:cNvPr id="20" name="TextBox 19"/>
          <p:cNvSpPr txBox="1"/>
          <p:nvPr/>
        </p:nvSpPr>
        <p:spPr>
          <a:xfrm>
            <a:off x="4443089" y="2175103"/>
            <a:ext cx="604653" cy="369332"/>
          </a:xfrm>
          <a:prstGeom prst="rect">
            <a:avLst/>
          </a:prstGeom>
          <a:noFill/>
        </p:spPr>
        <p:txBody>
          <a:bodyPr wrap="none" rtlCol="0">
            <a:spAutoFit/>
          </a:bodyPr>
          <a:lstStyle/>
          <a:p>
            <a:r>
              <a:rPr lang="en-US" dirty="0" smtClean="0"/>
              <a:t> </a:t>
            </a:r>
            <a:r>
              <a:rPr lang="en-US" sz="1400" dirty="0" smtClean="0"/>
              <a:t>MW</a:t>
            </a:r>
            <a:r>
              <a:rPr lang="en-US" dirty="0" smtClean="0"/>
              <a:t> </a:t>
            </a:r>
            <a:endParaRPr lang="en-US" dirty="0"/>
          </a:p>
        </p:txBody>
      </p:sp>
      <p:cxnSp>
        <p:nvCxnSpPr>
          <p:cNvPr id="22" name="Straight Connector 21"/>
          <p:cNvCxnSpPr/>
          <p:nvPr/>
        </p:nvCxnSpPr>
        <p:spPr>
          <a:xfrm>
            <a:off x="4897641" y="4419600"/>
            <a:ext cx="1431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890684" y="3259835"/>
            <a:ext cx="1431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208463" y="2621159"/>
            <a:ext cx="1431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146496" y="4880833"/>
            <a:ext cx="188479" cy="0"/>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77652" y="6016823"/>
            <a:ext cx="7579254" cy="307777"/>
          </a:xfrm>
          <a:prstGeom prst="rect">
            <a:avLst/>
          </a:prstGeom>
          <a:noFill/>
        </p:spPr>
        <p:txBody>
          <a:bodyPr wrap="none" rtlCol="0">
            <a:spAutoFit/>
          </a:bodyPr>
          <a:lstStyle/>
          <a:p>
            <a:r>
              <a:rPr lang="en-US" sz="1400" dirty="0" smtClean="0">
                <a:solidFill>
                  <a:srgbClr val="000000"/>
                </a:solidFill>
              </a:rPr>
              <a:t>* Regulation capacity is calculated as half the difference </a:t>
            </a:r>
            <a:r>
              <a:rPr lang="en-US" sz="1400" dirty="0">
                <a:solidFill>
                  <a:srgbClr val="000000"/>
                </a:solidFill>
              </a:rPr>
              <a:t>between </a:t>
            </a:r>
            <a:r>
              <a:rPr lang="en-US" sz="1400" dirty="0" smtClean="0">
                <a:solidFill>
                  <a:srgbClr val="000000"/>
                </a:solidFill>
              </a:rPr>
              <a:t>the regulation </a:t>
            </a:r>
            <a:r>
              <a:rPr lang="en-US" sz="1400" dirty="0">
                <a:solidFill>
                  <a:srgbClr val="000000"/>
                </a:solidFill>
              </a:rPr>
              <a:t>high and low limit </a:t>
            </a:r>
          </a:p>
        </p:txBody>
      </p:sp>
      <p:sp>
        <p:nvSpPr>
          <p:cNvPr id="30" name="TextBox 29"/>
          <p:cNvSpPr txBox="1"/>
          <p:nvPr/>
        </p:nvSpPr>
        <p:spPr>
          <a:xfrm>
            <a:off x="615107" y="2434330"/>
            <a:ext cx="471604" cy="369332"/>
          </a:xfrm>
          <a:prstGeom prst="rect">
            <a:avLst/>
          </a:prstGeom>
          <a:noFill/>
        </p:spPr>
        <p:txBody>
          <a:bodyPr wrap="none" rtlCol="0">
            <a:spAutoFit/>
          </a:bodyPr>
          <a:lstStyle/>
          <a:p>
            <a:r>
              <a:rPr lang="en-US" dirty="0" smtClean="0"/>
              <a:t>10 </a:t>
            </a:r>
            <a:endParaRPr lang="en-US" dirty="0"/>
          </a:p>
        </p:txBody>
      </p:sp>
      <p:sp>
        <p:nvSpPr>
          <p:cNvPr id="31" name="TextBox 30"/>
          <p:cNvSpPr txBox="1"/>
          <p:nvPr/>
        </p:nvSpPr>
        <p:spPr>
          <a:xfrm>
            <a:off x="4380835" y="2435968"/>
            <a:ext cx="471604" cy="369332"/>
          </a:xfrm>
          <a:prstGeom prst="rect">
            <a:avLst/>
          </a:prstGeom>
          <a:noFill/>
        </p:spPr>
        <p:txBody>
          <a:bodyPr wrap="none" rtlCol="0">
            <a:spAutoFit/>
          </a:bodyPr>
          <a:lstStyle/>
          <a:p>
            <a:r>
              <a:rPr lang="en-US" dirty="0" smtClean="0"/>
              <a:t>10 </a:t>
            </a:r>
            <a:endParaRPr lang="en-US" dirty="0"/>
          </a:p>
        </p:txBody>
      </p:sp>
      <p:sp>
        <p:nvSpPr>
          <p:cNvPr id="32" name="TextBox 31"/>
          <p:cNvSpPr txBox="1"/>
          <p:nvPr/>
        </p:nvSpPr>
        <p:spPr>
          <a:xfrm>
            <a:off x="4349086" y="4812268"/>
            <a:ext cx="542136" cy="369332"/>
          </a:xfrm>
          <a:prstGeom prst="rect">
            <a:avLst/>
          </a:prstGeom>
          <a:noFill/>
        </p:spPr>
        <p:txBody>
          <a:bodyPr wrap="none" rtlCol="0">
            <a:spAutoFit/>
          </a:bodyPr>
          <a:lstStyle/>
          <a:p>
            <a:r>
              <a:rPr lang="en-US" dirty="0" smtClean="0"/>
              <a:t>-10 </a:t>
            </a:r>
            <a:endParaRPr lang="en-US" dirty="0"/>
          </a:p>
        </p:txBody>
      </p:sp>
      <p:cxnSp>
        <p:nvCxnSpPr>
          <p:cNvPr id="38" name="Straight Connector 37"/>
          <p:cNvCxnSpPr/>
          <p:nvPr/>
        </p:nvCxnSpPr>
        <p:spPr>
          <a:xfrm>
            <a:off x="4901332" y="2632303"/>
            <a:ext cx="1431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293482" y="3871318"/>
            <a:ext cx="73798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4869549" y="4991024"/>
            <a:ext cx="143144" cy="0"/>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8499249" y="3838393"/>
            <a:ext cx="519694" cy="307777"/>
          </a:xfrm>
          <a:prstGeom prst="rect">
            <a:avLst/>
          </a:prstGeom>
          <a:noFill/>
        </p:spPr>
        <p:txBody>
          <a:bodyPr wrap="none" rtlCol="0">
            <a:spAutoFit/>
          </a:bodyPr>
          <a:lstStyle/>
          <a:p>
            <a:r>
              <a:rPr lang="en-US" sz="1400" dirty="0" smtClean="0"/>
              <a:t>time</a:t>
            </a:r>
            <a:endParaRPr lang="en-US" sz="1400" dirty="0"/>
          </a:p>
        </p:txBody>
      </p:sp>
      <p:sp>
        <p:nvSpPr>
          <p:cNvPr id="49" name="Right Brace 48"/>
          <p:cNvSpPr/>
          <p:nvPr/>
        </p:nvSpPr>
        <p:spPr>
          <a:xfrm>
            <a:off x="6743566" y="3305998"/>
            <a:ext cx="155448" cy="530922"/>
          </a:xfrm>
          <a:prstGeom prst="rightBrac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Right Brace 49"/>
          <p:cNvSpPr/>
          <p:nvPr/>
        </p:nvSpPr>
        <p:spPr>
          <a:xfrm>
            <a:off x="8319797" y="3997606"/>
            <a:ext cx="155448" cy="530922"/>
          </a:xfrm>
          <a:prstGeom prst="rightBrac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54" name="Straight Arrow Connector 53"/>
          <p:cNvCxnSpPr/>
          <p:nvPr/>
        </p:nvCxnSpPr>
        <p:spPr>
          <a:xfrm flipH="1" flipV="1">
            <a:off x="850909" y="3305998"/>
            <a:ext cx="268177" cy="21042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V="1">
            <a:off x="7936721" y="4267200"/>
            <a:ext cx="562528" cy="876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4" name="Right Brace 63"/>
          <p:cNvSpPr/>
          <p:nvPr/>
        </p:nvSpPr>
        <p:spPr>
          <a:xfrm rot="10800000">
            <a:off x="808499" y="2677540"/>
            <a:ext cx="410701" cy="1127417"/>
          </a:xfrm>
          <a:prstGeom prst="rightBrace">
            <a:avLst>
              <a:gd name="adj1" fmla="val 8333"/>
              <a:gd name="adj2" fmla="val 51027"/>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65" name="Straight Arrow Connector 64"/>
          <p:cNvCxnSpPr/>
          <p:nvPr/>
        </p:nvCxnSpPr>
        <p:spPr>
          <a:xfrm flipH="1" flipV="1">
            <a:off x="6899015" y="3571459"/>
            <a:ext cx="1037706" cy="16047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7050163" y="2450617"/>
            <a:ext cx="1773116" cy="954107"/>
          </a:xfrm>
          <a:prstGeom prst="rect">
            <a:avLst/>
          </a:prstGeom>
          <a:noFill/>
        </p:spPr>
        <p:txBody>
          <a:bodyPr wrap="square" rtlCol="0">
            <a:spAutoFit/>
          </a:bodyPr>
          <a:lstStyle/>
          <a:p>
            <a:r>
              <a:rPr lang="en-US" sz="1400" b="1" dirty="0"/>
              <a:t>Available Energy </a:t>
            </a:r>
            <a:r>
              <a:rPr lang="en-US" sz="1400" dirty="0" smtClean="0"/>
              <a:t>falls when regulates as Generator Asset </a:t>
            </a:r>
          </a:p>
          <a:p>
            <a:endParaRPr lang="en-US" sz="1400" dirty="0" smtClean="0"/>
          </a:p>
        </p:txBody>
      </p:sp>
      <p:sp>
        <p:nvSpPr>
          <p:cNvPr id="73" name="TextBox 72"/>
          <p:cNvSpPr txBox="1"/>
          <p:nvPr/>
        </p:nvSpPr>
        <p:spPr>
          <a:xfrm>
            <a:off x="5040785" y="4252360"/>
            <a:ext cx="1830520" cy="738664"/>
          </a:xfrm>
          <a:prstGeom prst="rect">
            <a:avLst/>
          </a:prstGeom>
          <a:noFill/>
        </p:spPr>
        <p:txBody>
          <a:bodyPr wrap="square" rtlCol="0">
            <a:spAutoFit/>
          </a:bodyPr>
          <a:lstStyle/>
          <a:p>
            <a:r>
              <a:rPr lang="en-US" sz="1400" b="1" dirty="0"/>
              <a:t>Available Storage </a:t>
            </a:r>
            <a:endParaRPr lang="en-US" sz="1400" b="1" dirty="0" smtClean="0"/>
          </a:p>
          <a:p>
            <a:r>
              <a:rPr lang="en-US" sz="1400" dirty="0" smtClean="0"/>
              <a:t>rises </a:t>
            </a:r>
            <a:r>
              <a:rPr lang="en-US" sz="1400" dirty="0"/>
              <a:t>when </a:t>
            </a:r>
            <a:r>
              <a:rPr lang="en-US" sz="1400" dirty="0" smtClean="0"/>
              <a:t>regulating </a:t>
            </a:r>
            <a:r>
              <a:rPr lang="en-US" sz="1400" dirty="0"/>
              <a:t>as DARD </a:t>
            </a:r>
          </a:p>
        </p:txBody>
      </p:sp>
    </p:spTree>
    <p:extLst>
      <p:ext uri="{BB962C8B-B14F-4D97-AF65-F5344CB8AC3E}">
        <p14:creationId xmlns:p14="http://schemas.microsoft.com/office/powerpoint/2010/main" val="404217807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Current Storage Participation Rules</a:t>
            </a:r>
            <a:endParaRPr lang="en-US" dirty="0"/>
          </a:p>
        </p:txBody>
      </p:sp>
      <p:sp>
        <p:nvSpPr>
          <p:cNvPr id="2" name="Slide Number Placeholder 1"/>
          <p:cNvSpPr>
            <a:spLocks noGrp="1"/>
          </p:cNvSpPr>
          <p:nvPr>
            <p:ph type="sldNum" sz="quarter" idx="12"/>
          </p:nvPr>
        </p:nvSpPr>
        <p:spPr/>
        <p:txBody>
          <a:bodyPr/>
          <a:lstStyle/>
          <a:p>
            <a:fld id="{10C7F894-2A36-495D-AB7C-1055F7AC0F9D}" type="slidenum">
              <a:rPr lang="en-US" smtClean="0"/>
              <a:pPr/>
              <a:t>94</a:t>
            </a:fld>
            <a:endParaRPr lang="en-US" dirty="0"/>
          </a:p>
        </p:txBody>
      </p:sp>
      <p:sp>
        <p:nvSpPr>
          <p:cNvPr id="3" name="Text Placeholder 2"/>
          <p:cNvSpPr>
            <a:spLocks noGrp="1"/>
          </p:cNvSpPr>
          <p:nvPr>
            <p:ph type="body" sz="quarter" idx="13"/>
          </p:nvPr>
        </p:nvSpPr>
        <p:spPr/>
        <p:txBody>
          <a:bodyPr>
            <a:normAutofit fontScale="92500"/>
          </a:bodyPr>
          <a:lstStyle/>
          <a:p>
            <a:r>
              <a:rPr lang="en-US" dirty="0"/>
              <a:t>Do </a:t>
            </a:r>
            <a:r>
              <a:rPr lang="en-US" dirty="0" smtClean="0"/>
              <a:t>not fully acknowledge physical capabilities </a:t>
            </a:r>
            <a:r>
              <a:rPr lang="en-US" dirty="0"/>
              <a:t>of </a:t>
            </a:r>
            <a:r>
              <a:rPr lang="en-US" dirty="0" smtClean="0"/>
              <a:t>battery storage</a:t>
            </a:r>
            <a:endParaRPr lang="en-US" dirty="0"/>
          </a:p>
        </p:txBody>
      </p:sp>
      <p:graphicFrame>
        <p:nvGraphicFramePr>
          <p:cNvPr id="5" name="Content Placeholder 4"/>
          <p:cNvGraphicFramePr>
            <a:graphicFrameLocks noGrp="1"/>
          </p:cNvGraphicFramePr>
          <p:nvPr>
            <p:ph sz="quarter" idx="14"/>
            <p:extLst>
              <p:ext uri="{D42A27DB-BD31-4B8C-83A1-F6EECF244321}">
                <p14:modId xmlns:p14="http://schemas.microsoft.com/office/powerpoint/2010/main" val="842646625"/>
              </p:ext>
            </p:extLst>
          </p:nvPr>
        </p:nvGraphicFramePr>
        <p:xfrm>
          <a:off x="457200" y="1600200"/>
          <a:ext cx="8229600" cy="4346381"/>
        </p:xfrm>
        <a:graphic>
          <a:graphicData uri="http://schemas.openxmlformats.org/drawingml/2006/table">
            <a:tbl>
              <a:tblPr firstRow="1" bandRow="1">
                <a:tableStyleId>{5C22544A-7EE6-4342-B048-85BDC9FD1C3A}</a:tableStyleId>
              </a:tblPr>
              <a:tblGrid>
                <a:gridCol w="3733800"/>
                <a:gridCol w="1752600"/>
                <a:gridCol w="2743200"/>
              </a:tblGrid>
              <a:tr h="348429">
                <a:tc>
                  <a:txBody>
                    <a:bodyPr/>
                    <a:lstStyle/>
                    <a:p>
                      <a:pPr algn="ctr"/>
                      <a:r>
                        <a:rPr lang="en-US" sz="1800" dirty="0" smtClean="0"/>
                        <a:t>Battery Storage Physical</a:t>
                      </a:r>
                      <a:r>
                        <a:rPr lang="en-US" sz="1800" baseline="0" dirty="0" smtClean="0"/>
                        <a:t> Capability</a:t>
                      </a:r>
                      <a:endParaRPr lang="en-US" sz="1800" dirty="0"/>
                    </a:p>
                  </a:txBody>
                  <a:tcPr marL="94957" marR="94957"/>
                </a:tc>
                <a:tc>
                  <a:txBody>
                    <a:bodyPr/>
                    <a:lstStyle/>
                    <a:p>
                      <a:pPr algn="ctr"/>
                      <a:r>
                        <a:rPr lang="en-US" sz="1800" dirty="0" smtClean="0"/>
                        <a:t>Regulation Only</a:t>
                      </a:r>
                      <a:endParaRPr lang="en-US" sz="1800" dirty="0"/>
                    </a:p>
                  </a:txBody>
                  <a:tcPr marL="94957" marR="94957"/>
                </a:tc>
                <a:tc>
                  <a:txBody>
                    <a:bodyPr/>
                    <a:lstStyle/>
                    <a:p>
                      <a:pPr algn="ctr"/>
                      <a:r>
                        <a:rPr lang="en-US" sz="1800" dirty="0" smtClean="0"/>
                        <a:t>Pumped Storage Hydro</a:t>
                      </a:r>
                      <a:endParaRPr lang="en-US" sz="1800" dirty="0"/>
                    </a:p>
                  </a:txBody>
                  <a:tcPr marL="94957" marR="94957"/>
                </a:tc>
              </a:tr>
              <a:tr h="914989">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kern="1200" baseline="0" dirty="0" smtClean="0">
                          <a:solidFill>
                            <a:schemeClr val="dk1"/>
                          </a:solidFill>
                          <a:latin typeface="+mn-lt"/>
                          <a:ea typeface="+mn-ea"/>
                          <a:cs typeface="+mn-cs"/>
                        </a:rPr>
                        <a:t>Can be dispatched to receive or inject in sequential dispatch runs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800" kern="1200" baseline="0" dirty="0" smtClean="0">
                          <a:solidFill>
                            <a:schemeClr val="dk1"/>
                          </a:solidFill>
                          <a:latin typeface="+mn-lt"/>
                          <a:ea typeface="+mn-ea"/>
                          <a:cs typeface="+mn-cs"/>
                        </a:rPr>
                        <a:t>(always online)</a:t>
                      </a:r>
                    </a:p>
                  </a:txBody>
                  <a:tcPr marL="94957" marR="9495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baseline="0" dirty="0" smtClean="0">
                          <a:solidFill>
                            <a:schemeClr val="dk1"/>
                          </a:solidFill>
                          <a:latin typeface="+mn-lt"/>
                          <a:ea typeface="+mn-ea"/>
                          <a:cs typeface="+mn-cs"/>
                        </a:rPr>
                        <a:t>No</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baseline="0" dirty="0" smtClean="0">
                          <a:solidFill>
                            <a:schemeClr val="dk1"/>
                          </a:solidFill>
                          <a:latin typeface="+mn-lt"/>
                          <a:ea typeface="+mn-ea"/>
                          <a:cs typeface="+mn-cs"/>
                        </a:rPr>
                        <a:t> </a:t>
                      </a:r>
                    </a:p>
                  </a:txBody>
                  <a:tcPr marL="94957" marR="94957" anchor="ctr"/>
                </a:tc>
                <a:tc>
                  <a:txBody>
                    <a:bodyPr/>
                    <a:lstStyle/>
                    <a:p>
                      <a:pPr algn="ctr"/>
                      <a:r>
                        <a:rPr lang="en-US" sz="1800" baseline="0" dirty="0" smtClean="0"/>
                        <a:t>Constrained due to unit commitment requirement</a:t>
                      </a:r>
                      <a:endParaRPr lang="en-US" sz="1800" dirty="0"/>
                    </a:p>
                  </a:txBody>
                  <a:tcPr marL="94957" marR="94957" anchor="ctr"/>
                </a:tc>
              </a:tr>
              <a:tr h="871072">
                <a:tc>
                  <a:txBody>
                    <a:bodyPr/>
                    <a:lstStyle/>
                    <a:p>
                      <a:r>
                        <a:rPr lang="en-US" sz="1800" kern="1200" baseline="0" dirty="0" smtClean="0">
                          <a:solidFill>
                            <a:schemeClr val="dk1"/>
                          </a:solidFill>
                          <a:latin typeface="+mn-lt"/>
                          <a:ea typeface="+mn-ea"/>
                          <a:cs typeface="+mn-cs"/>
                        </a:rPr>
                        <a:t>Can provide spinning reserves</a:t>
                      </a:r>
                    </a:p>
                    <a:p>
                      <a:r>
                        <a:rPr lang="en-US" sz="1800" kern="1200" baseline="0" dirty="0" smtClean="0">
                          <a:solidFill>
                            <a:schemeClr val="dk1"/>
                          </a:solidFill>
                          <a:latin typeface="+mn-lt"/>
                          <a:ea typeface="+mn-ea"/>
                          <a:cs typeface="+mn-cs"/>
                        </a:rPr>
                        <a:t>(always online)</a:t>
                      </a:r>
                      <a:endParaRPr lang="en-US" sz="1800" kern="1200" baseline="0" dirty="0">
                        <a:solidFill>
                          <a:schemeClr val="dk1"/>
                        </a:solidFill>
                        <a:latin typeface="+mn-lt"/>
                        <a:ea typeface="+mn-ea"/>
                        <a:cs typeface="+mn-cs"/>
                      </a:endParaRPr>
                    </a:p>
                  </a:txBody>
                  <a:tcPr marL="94957" marR="9495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baseline="0" dirty="0" smtClean="0">
                          <a:solidFill>
                            <a:schemeClr val="dk1"/>
                          </a:solidFill>
                          <a:latin typeface="+mn-lt"/>
                          <a:ea typeface="+mn-ea"/>
                          <a:cs typeface="+mn-cs"/>
                        </a:rPr>
                        <a:t>No</a:t>
                      </a:r>
                    </a:p>
                  </a:txBody>
                  <a:tcPr marL="94957" marR="94957" anchor="ctr"/>
                </a:tc>
                <a:tc>
                  <a:txBody>
                    <a:bodyPr/>
                    <a:lstStyle/>
                    <a:p>
                      <a:pPr algn="ctr"/>
                      <a:r>
                        <a:rPr lang="en-US" sz="1800" dirty="0" smtClean="0"/>
                        <a:t>May understate due to unit commitment requirement</a:t>
                      </a:r>
                      <a:r>
                        <a:rPr lang="en-US" sz="1800" baseline="0" dirty="0" smtClean="0"/>
                        <a:t> </a:t>
                      </a:r>
                      <a:endParaRPr lang="en-US" sz="1800" dirty="0"/>
                    </a:p>
                  </a:txBody>
                  <a:tcPr marL="94957" marR="94957" anchor="ctr"/>
                </a:tc>
              </a:tr>
              <a:tr h="121920">
                <a:tc>
                  <a:txBody>
                    <a:bodyPr/>
                    <a:lstStyle/>
                    <a:p>
                      <a:r>
                        <a:rPr lang="en-US" sz="1800" kern="1200" baseline="0" dirty="0" smtClean="0">
                          <a:solidFill>
                            <a:schemeClr val="dk1"/>
                          </a:solidFill>
                          <a:latin typeface="+mn-lt"/>
                          <a:ea typeface="+mn-ea"/>
                          <a:cs typeface="+mn-cs"/>
                        </a:rPr>
                        <a:t>Can sell full (+/-) capability as Regulation Capacity; </a:t>
                      </a:r>
                    </a:p>
                    <a:p>
                      <a:r>
                        <a:rPr lang="en-US" sz="1800" kern="1200" baseline="0" dirty="0" smtClean="0">
                          <a:solidFill>
                            <a:schemeClr val="dk1"/>
                          </a:solidFill>
                          <a:latin typeface="+mn-lt"/>
                          <a:ea typeface="+mn-ea"/>
                          <a:cs typeface="+mn-cs"/>
                        </a:rPr>
                        <a:t>(nearly instantaneous transition)</a:t>
                      </a:r>
                    </a:p>
                  </a:txBody>
                  <a:tcPr marL="94957" marR="9495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baseline="0" dirty="0" smtClean="0">
                          <a:solidFill>
                            <a:schemeClr val="dk1"/>
                          </a:solidFill>
                          <a:latin typeface="+mn-lt"/>
                          <a:ea typeface="+mn-ea"/>
                          <a:cs typeface="+mn-cs"/>
                        </a:rPr>
                        <a:t>Yes</a:t>
                      </a:r>
                    </a:p>
                  </a:txBody>
                  <a:tcPr marL="94957" marR="9495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baseline="0" dirty="0" smtClean="0">
                          <a:solidFill>
                            <a:schemeClr val="dk1"/>
                          </a:solidFill>
                          <a:latin typeface="+mn-lt"/>
                          <a:ea typeface="+mn-ea"/>
                          <a:cs typeface="+mn-cs"/>
                        </a:rPr>
                        <a:t>No</a:t>
                      </a:r>
                    </a:p>
                  </a:txBody>
                  <a:tcPr marL="94957" marR="94957" anchor="ctr"/>
                </a:tc>
              </a:tr>
              <a:tr h="0">
                <a:tc>
                  <a:txBody>
                    <a:bodyPr/>
                    <a:lstStyle/>
                    <a:p>
                      <a:r>
                        <a:rPr lang="en-US" sz="1800" kern="1200" baseline="0" dirty="0" smtClean="0">
                          <a:solidFill>
                            <a:schemeClr val="dk1"/>
                          </a:solidFill>
                          <a:latin typeface="+mn-lt"/>
                          <a:ea typeface="+mn-ea"/>
                          <a:cs typeface="+mn-cs"/>
                        </a:rPr>
                        <a:t>Receives single electronic dispatch instruction</a:t>
                      </a:r>
                      <a:endParaRPr lang="en-US" sz="1800" kern="1200" baseline="0" dirty="0">
                        <a:solidFill>
                          <a:schemeClr val="dk1"/>
                        </a:solidFill>
                        <a:latin typeface="+mn-lt"/>
                        <a:ea typeface="+mn-ea"/>
                        <a:cs typeface="+mn-cs"/>
                      </a:endParaRPr>
                    </a:p>
                  </a:txBody>
                  <a:tcPr marL="94957" marR="9495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Regulation</a:t>
                      </a:r>
                      <a:r>
                        <a:rPr lang="en-US" sz="1800" kern="1200" baseline="0" dirty="0" smtClean="0">
                          <a:solidFill>
                            <a:schemeClr val="dk1"/>
                          </a:solidFill>
                          <a:latin typeface="+mn-lt"/>
                          <a:ea typeface="+mn-ea"/>
                          <a:cs typeface="+mn-cs"/>
                        </a:rPr>
                        <a:t> Market Only</a:t>
                      </a:r>
                      <a:endParaRPr lang="en-US" sz="1800" kern="1200" dirty="0" smtClean="0">
                        <a:solidFill>
                          <a:schemeClr val="dk1"/>
                        </a:solidFill>
                        <a:latin typeface="+mn-lt"/>
                        <a:ea typeface="+mn-ea"/>
                        <a:cs typeface="+mn-cs"/>
                      </a:endParaRPr>
                    </a:p>
                  </a:txBody>
                  <a:tcPr marL="94957" marR="9495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baseline="0" dirty="0" smtClean="0">
                          <a:solidFill>
                            <a:schemeClr val="dk1"/>
                          </a:solidFill>
                          <a:latin typeface="+mn-lt"/>
                          <a:ea typeface="+mn-ea"/>
                          <a:cs typeface="+mn-cs"/>
                        </a:rPr>
                        <a:t>No</a:t>
                      </a:r>
                    </a:p>
                  </a:txBody>
                  <a:tcPr marL="94957" marR="94957" anchor="ctr"/>
                </a:tc>
              </a:tr>
              <a:tr h="0">
                <a:tc>
                  <a:txBody>
                    <a:bodyPr/>
                    <a:lstStyle/>
                    <a:p>
                      <a:r>
                        <a:rPr lang="en-US" sz="1800" kern="1200" baseline="0" dirty="0" smtClean="0">
                          <a:solidFill>
                            <a:schemeClr val="dk1"/>
                          </a:solidFill>
                          <a:latin typeface="+mn-lt"/>
                          <a:ea typeface="+mn-ea"/>
                          <a:cs typeface="+mn-cs"/>
                        </a:rPr>
                        <a:t>Recognizes limited storage capacity </a:t>
                      </a:r>
                      <a:endParaRPr lang="en-US" sz="1800" kern="1200" baseline="0" dirty="0">
                        <a:solidFill>
                          <a:schemeClr val="dk1"/>
                        </a:solidFill>
                        <a:latin typeface="+mn-lt"/>
                        <a:ea typeface="+mn-ea"/>
                        <a:cs typeface="+mn-cs"/>
                      </a:endParaRPr>
                    </a:p>
                  </a:txBody>
                  <a:tcPr marL="94957" marR="9495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Regulation Market Only</a:t>
                      </a:r>
                    </a:p>
                  </a:txBody>
                  <a:tcPr marL="94957" marR="9495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baseline="0" dirty="0" smtClean="0">
                          <a:solidFill>
                            <a:schemeClr val="dk1"/>
                          </a:solidFill>
                          <a:latin typeface="+mn-lt"/>
                          <a:ea typeface="+mn-ea"/>
                          <a:cs typeface="+mn-cs"/>
                        </a:rPr>
                        <a:t>No </a:t>
                      </a:r>
                    </a:p>
                  </a:txBody>
                  <a:tcPr marL="94957" marR="94957" anchor="ctr"/>
                </a:tc>
              </a:tr>
            </a:tbl>
          </a:graphicData>
        </a:graphic>
      </p:graphicFrame>
    </p:spTree>
    <p:extLst>
      <p:ext uri="{BB962C8B-B14F-4D97-AF65-F5344CB8AC3E}">
        <p14:creationId xmlns:p14="http://schemas.microsoft.com/office/powerpoint/2010/main" val="28270270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Battery Storage Participation Rules</a:t>
            </a:r>
            <a:endParaRPr lang="en-US" dirty="0"/>
          </a:p>
        </p:txBody>
      </p:sp>
      <p:sp>
        <p:nvSpPr>
          <p:cNvPr id="7" name="Text Placeholder 6"/>
          <p:cNvSpPr>
            <a:spLocks noGrp="1"/>
          </p:cNvSpPr>
          <p:nvPr>
            <p:ph type="body" idx="1"/>
          </p:nvPr>
        </p:nvSpPr>
        <p:spPr/>
        <p:txBody>
          <a:bodyPr/>
          <a:lstStyle/>
          <a:p>
            <a:r>
              <a:rPr lang="en-US" dirty="0" smtClean="0"/>
              <a:t>Enhance the existing dispatchable storage participation rules to address the physical capabilities of battery storage</a:t>
            </a:r>
          </a:p>
        </p:txBody>
      </p:sp>
      <p:sp>
        <p:nvSpPr>
          <p:cNvPr id="3" name="Slide Number Placeholder 2"/>
          <p:cNvSpPr>
            <a:spLocks noGrp="1"/>
          </p:cNvSpPr>
          <p:nvPr>
            <p:ph type="sldNum" sz="quarter" idx="4"/>
          </p:nvPr>
        </p:nvSpPr>
        <p:spPr/>
        <p:txBody>
          <a:bodyPr/>
          <a:lstStyle/>
          <a:p>
            <a:fld id="{F9D18D59-7AC8-45AE-9F52-DBA89AEC6EE0}" type="slidenum">
              <a:rPr lang="en-US" smtClean="0"/>
              <a:t>95</a:t>
            </a:fld>
            <a:endParaRPr lang="en-US" dirty="0"/>
          </a:p>
        </p:txBody>
      </p:sp>
    </p:spTree>
    <p:extLst>
      <p:ext uri="{BB962C8B-B14F-4D97-AF65-F5344CB8AC3E}">
        <p14:creationId xmlns:p14="http://schemas.microsoft.com/office/powerpoint/2010/main" val="237117669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Battery Storage Participation Rules </a:t>
            </a:r>
            <a:endParaRPr lang="en-US" dirty="0"/>
          </a:p>
        </p:txBody>
      </p:sp>
      <p:sp>
        <p:nvSpPr>
          <p:cNvPr id="2" name="Slide Number Placeholder 1"/>
          <p:cNvSpPr>
            <a:spLocks noGrp="1"/>
          </p:cNvSpPr>
          <p:nvPr>
            <p:ph type="sldNum" sz="quarter" idx="12"/>
          </p:nvPr>
        </p:nvSpPr>
        <p:spPr/>
        <p:txBody>
          <a:bodyPr/>
          <a:lstStyle/>
          <a:p>
            <a:fld id="{10C7F894-2A36-495D-AB7C-1055F7AC0F9D}" type="slidenum">
              <a:rPr lang="en-US" smtClean="0"/>
              <a:pPr/>
              <a:t>96</a:t>
            </a:fld>
            <a:endParaRPr lang="en-US" dirty="0"/>
          </a:p>
        </p:txBody>
      </p:sp>
      <p:sp>
        <p:nvSpPr>
          <p:cNvPr id="3" name="Text Placeholder 2"/>
          <p:cNvSpPr>
            <a:spLocks noGrp="1"/>
          </p:cNvSpPr>
          <p:nvPr>
            <p:ph type="body" sz="quarter" idx="13"/>
          </p:nvPr>
        </p:nvSpPr>
        <p:spPr/>
        <p:txBody>
          <a:bodyPr/>
          <a:lstStyle/>
          <a:p>
            <a:r>
              <a:rPr lang="en-US" dirty="0"/>
              <a:t>Enhanced rules reflect battery storage physical capabilities</a:t>
            </a:r>
          </a:p>
          <a:p>
            <a:endParaRPr lang="en-US" dirty="0"/>
          </a:p>
          <a:p>
            <a:endParaRPr lang="en-US" dirty="0"/>
          </a:p>
        </p:txBody>
      </p:sp>
      <p:graphicFrame>
        <p:nvGraphicFramePr>
          <p:cNvPr id="5" name="Content Placeholder 4"/>
          <p:cNvGraphicFramePr>
            <a:graphicFrameLocks noGrp="1"/>
          </p:cNvGraphicFramePr>
          <p:nvPr>
            <p:ph sz="quarter" idx="14"/>
            <p:extLst>
              <p:ext uri="{D42A27DB-BD31-4B8C-83A1-F6EECF244321}">
                <p14:modId xmlns:p14="http://schemas.microsoft.com/office/powerpoint/2010/main" val="342020861"/>
              </p:ext>
            </p:extLst>
          </p:nvPr>
        </p:nvGraphicFramePr>
        <p:xfrm>
          <a:off x="457200" y="1600200"/>
          <a:ext cx="8229600" cy="4664029"/>
        </p:xfrm>
        <a:graphic>
          <a:graphicData uri="http://schemas.openxmlformats.org/drawingml/2006/table">
            <a:tbl>
              <a:tblPr firstRow="1" bandRow="1">
                <a:tableStyleId>{5C22544A-7EE6-4342-B048-85BDC9FD1C3A}</a:tableStyleId>
              </a:tblPr>
              <a:tblGrid>
                <a:gridCol w="3429000"/>
                <a:gridCol w="1447800"/>
                <a:gridCol w="2209800"/>
                <a:gridCol w="1143000"/>
              </a:tblGrid>
              <a:tr h="348429">
                <a:tc>
                  <a:txBody>
                    <a:bodyPr/>
                    <a:lstStyle/>
                    <a:p>
                      <a:pPr algn="ctr"/>
                      <a:r>
                        <a:rPr lang="en-US" sz="1800" dirty="0" smtClean="0"/>
                        <a:t>Battery Storage Physical</a:t>
                      </a:r>
                      <a:r>
                        <a:rPr lang="en-US" sz="1800" baseline="0" dirty="0" smtClean="0"/>
                        <a:t> Capability</a:t>
                      </a:r>
                      <a:endParaRPr lang="en-US" sz="1800" dirty="0"/>
                    </a:p>
                  </a:txBody>
                  <a:tcPr marL="94957" marR="94957"/>
                </a:tc>
                <a:tc>
                  <a:txBody>
                    <a:bodyPr/>
                    <a:lstStyle/>
                    <a:p>
                      <a:pPr algn="ctr"/>
                      <a:r>
                        <a:rPr lang="en-US" sz="1800" dirty="0" smtClean="0"/>
                        <a:t>Regulation</a:t>
                      </a:r>
                    </a:p>
                    <a:p>
                      <a:pPr algn="ctr"/>
                      <a:r>
                        <a:rPr lang="en-US" sz="1800" dirty="0" smtClean="0"/>
                        <a:t>Only</a:t>
                      </a:r>
                      <a:endParaRPr lang="en-US" sz="1800" dirty="0"/>
                    </a:p>
                  </a:txBody>
                  <a:tcPr marL="94957" marR="94957"/>
                </a:tc>
                <a:tc>
                  <a:txBody>
                    <a:bodyPr/>
                    <a:lstStyle/>
                    <a:p>
                      <a:pPr algn="ctr"/>
                      <a:r>
                        <a:rPr lang="en-US" sz="1800" dirty="0" smtClean="0"/>
                        <a:t>Pumped Storage Hydro</a:t>
                      </a:r>
                      <a:endParaRPr lang="en-US" sz="1800" dirty="0"/>
                    </a:p>
                  </a:txBody>
                  <a:tcPr marL="94957" marR="94957"/>
                </a:tc>
                <a:tc>
                  <a:txBody>
                    <a:bodyPr/>
                    <a:lstStyle/>
                    <a:p>
                      <a:pPr algn="ctr"/>
                      <a:r>
                        <a:rPr lang="en-US" sz="1800" b="1" dirty="0" smtClean="0">
                          <a:solidFill>
                            <a:srgbClr val="002060"/>
                          </a:solidFill>
                        </a:rPr>
                        <a:t>Battery</a:t>
                      </a:r>
                      <a:r>
                        <a:rPr lang="en-US" sz="1800" b="1" baseline="0" dirty="0" smtClean="0">
                          <a:solidFill>
                            <a:srgbClr val="002060"/>
                          </a:solidFill>
                        </a:rPr>
                        <a:t> </a:t>
                      </a:r>
                      <a:br>
                        <a:rPr lang="en-US" sz="1800" b="1" baseline="0" dirty="0" smtClean="0">
                          <a:solidFill>
                            <a:srgbClr val="002060"/>
                          </a:solidFill>
                        </a:rPr>
                      </a:br>
                      <a:r>
                        <a:rPr lang="en-US" sz="1800" b="1" baseline="0" dirty="0" smtClean="0">
                          <a:solidFill>
                            <a:srgbClr val="002060"/>
                          </a:solidFill>
                        </a:rPr>
                        <a:t>Storage</a:t>
                      </a:r>
                      <a:endParaRPr lang="en-US" sz="1800" b="1" dirty="0">
                        <a:solidFill>
                          <a:srgbClr val="002060"/>
                        </a:solidFill>
                      </a:endParaRPr>
                    </a:p>
                  </a:txBody>
                  <a:tcPr marL="94957" marR="94957"/>
                </a:tc>
              </a:tr>
              <a:tr h="914989">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kern="1200" baseline="0" dirty="0" smtClean="0">
                          <a:solidFill>
                            <a:schemeClr val="dk1"/>
                          </a:solidFill>
                          <a:latin typeface="+mn-lt"/>
                          <a:ea typeface="+mn-ea"/>
                          <a:cs typeface="+mn-cs"/>
                        </a:rPr>
                        <a:t>Can be dispatched to receive or inject in sequential dispatch runs (always online)</a:t>
                      </a:r>
                    </a:p>
                  </a:txBody>
                  <a:tcPr marL="94957" marR="9495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baseline="0" dirty="0" smtClean="0">
                          <a:solidFill>
                            <a:schemeClr val="dk1"/>
                          </a:solidFill>
                          <a:latin typeface="+mn-lt"/>
                          <a:ea typeface="+mn-ea"/>
                          <a:cs typeface="+mn-cs"/>
                        </a:rPr>
                        <a:t>No</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baseline="0" dirty="0" smtClean="0">
                          <a:solidFill>
                            <a:schemeClr val="dk1"/>
                          </a:solidFill>
                          <a:latin typeface="+mn-lt"/>
                          <a:ea typeface="+mn-ea"/>
                          <a:cs typeface="+mn-cs"/>
                        </a:rPr>
                        <a:t> </a:t>
                      </a:r>
                    </a:p>
                  </a:txBody>
                  <a:tcPr marL="94957" marR="94957" anchor="ctr"/>
                </a:tc>
                <a:tc>
                  <a:txBody>
                    <a:bodyPr/>
                    <a:lstStyle/>
                    <a:p>
                      <a:pPr algn="ctr"/>
                      <a:r>
                        <a:rPr lang="en-US" sz="1800" baseline="0" dirty="0" smtClean="0"/>
                        <a:t>Constrained due to unit commitment requirement</a:t>
                      </a:r>
                      <a:endParaRPr lang="en-US" sz="1800" dirty="0"/>
                    </a:p>
                  </a:txBody>
                  <a:tcPr marL="94957" marR="94957" anchor="ctr"/>
                </a:tc>
                <a:tc>
                  <a:txBody>
                    <a:bodyPr/>
                    <a:lstStyle/>
                    <a:p>
                      <a:pPr algn="ctr"/>
                      <a:r>
                        <a:rPr lang="en-US" sz="1800" b="1" kern="1200" baseline="0" dirty="0" smtClean="0">
                          <a:solidFill>
                            <a:srgbClr val="002060"/>
                          </a:solidFill>
                          <a:latin typeface="+mn-lt"/>
                          <a:ea typeface="+mn-ea"/>
                          <a:cs typeface="+mn-cs"/>
                        </a:rPr>
                        <a:t>Yes</a:t>
                      </a:r>
                      <a:endParaRPr lang="en-US" sz="1800" b="1" kern="1200" baseline="0" dirty="0">
                        <a:solidFill>
                          <a:srgbClr val="002060"/>
                        </a:solidFill>
                        <a:latin typeface="+mn-lt"/>
                        <a:ea typeface="+mn-ea"/>
                        <a:cs typeface="+mn-cs"/>
                      </a:endParaRPr>
                    </a:p>
                  </a:txBody>
                  <a:tcPr marL="94957" marR="94957" anchor="ctr"/>
                </a:tc>
              </a:tr>
              <a:tr h="871072">
                <a:tc>
                  <a:txBody>
                    <a:bodyPr/>
                    <a:lstStyle/>
                    <a:p>
                      <a:r>
                        <a:rPr lang="en-US" sz="1800" kern="1200" baseline="0" dirty="0" smtClean="0">
                          <a:solidFill>
                            <a:schemeClr val="dk1"/>
                          </a:solidFill>
                          <a:latin typeface="+mn-lt"/>
                          <a:ea typeface="+mn-ea"/>
                          <a:cs typeface="+mn-cs"/>
                        </a:rPr>
                        <a:t>Can provide spinning reserves</a:t>
                      </a:r>
                    </a:p>
                    <a:p>
                      <a:r>
                        <a:rPr lang="en-US" sz="1800" kern="1200" baseline="0" dirty="0" smtClean="0">
                          <a:solidFill>
                            <a:schemeClr val="dk1"/>
                          </a:solidFill>
                          <a:latin typeface="+mn-lt"/>
                          <a:ea typeface="+mn-ea"/>
                          <a:cs typeface="+mn-cs"/>
                        </a:rPr>
                        <a:t>(always online)</a:t>
                      </a:r>
                      <a:endParaRPr lang="en-US" sz="1800" kern="1200" baseline="0" dirty="0">
                        <a:solidFill>
                          <a:schemeClr val="dk1"/>
                        </a:solidFill>
                        <a:latin typeface="+mn-lt"/>
                        <a:ea typeface="+mn-ea"/>
                        <a:cs typeface="+mn-cs"/>
                      </a:endParaRPr>
                    </a:p>
                  </a:txBody>
                  <a:tcPr marL="94957" marR="9495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baseline="0" dirty="0" smtClean="0">
                          <a:solidFill>
                            <a:schemeClr val="dk1"/>
                          </a:solidFill>
                          <a:latin typeface="+mn-lt"/>
                          <a:ea typeface="+mn-ea"/>
                          <a:cs typeface="+mn-cs"/>
                        </a:rPr>
                        <a:t>No</a:t>
                      </a:r>
                    </a:p>
                  </a:txBody>
                  <a:tcPr marL="94957" marR="94957" anchor="ctr"/>
                </a:tc>
                <a:tc>
                  <a:txBody>
                    <a:bodyPr/>
                    <a:lstStyle/>
                    <a:p>
                      <a:pPr algn="ctr"/>
                      <a:r>
                        <a:rPr lang="en-US" sz="1800" dirty="0" smtClean="0"/>
                        <a:t>May understate due to unit commitment requirement</a:t>
                      </a:r>
                      <a:r>
                        <a:rPr lang="en-US" sz="1800" baseline="0" dirty="0" smtClean="0"/>
                        <a:t> </a:t>
                      </a:r>
                      <a:endParaRPr lang="en-US" sz="1800" dirty="0"/>
                    </a:p>
                  </a:txBody>
                  <a:tcPr marL="94957" marR="94957" anchor="ctr"/>
                </a:tc>
                <a:tc>
                  <a:txBody>
                    <a:bodyPr/>
                    <a:lstStyle/>
                    <a:p>
                      <a:pPr algn="ctr"/>
                      <a:r>
                        <a:rPr lang="en-US" sz="1800" b="1" kern="1200" baseline="0" dirty="0" smtClean="0">
                          <a:solidFill>
                            <a:srgbClr val="002060"/>
                          </a:solidFill>
                          <a:latin typeface="+mn-lt"/>
                          <a:ea typeface="+mn-ea"/>
                          <a:cs typeface="+mn-cs"/>
                        </a:rPr>
                        <a:t>Yes </a:t>
                      </a:r>
                      <a:endParaRPr lang="en-US" sz="1800" b="1" kern="1200" baseline="0" dirty="0">
                        <a:solidFill>
                          <a:srgbClr val="002060"/>
                        </a:solidFill>
                        <a:latin typeface="+mn-lt"/>
                        <a:ea typeface="+mn-ea"/>
                        <a:cs typeface="+mn-cs"/>
                      </a:endParaRPr>
                    </a:p>
                  </a:txBody>
                  <a:tcPr marL="94957" marR="94957" anchor="ctr"/>
                </a:tc>
              </a:tr>
              <a:tr h="121920">
                <a:tc>
                  <a:txBody>
                    <a:bodyPr/>
                    <a:lstStyle/>
                    <a:p>
                      <a:r>
                        <a:rPr lang="en-US" sz="1800" kern="1200" baseline="0" dirty="0" smtClean="0">
                          <a:solidFill>
                            <a:schemeClr val="dk1"/>
                          </a:solidFill>
                          <a:latin typeface="+mn-lt"/>
                          <a:ea typeface="+mn-ea"/>
                          <a:cs typeface="+mn-cs"/>
                        </a:rPr>
                        <a:t>Can sell full (+/-) capability as Regulation Capacity; </a:t>
                      </a:r>
                    </a:p>
                    <a:p>
                      <a:r>
                        <a:rPr lang="en-US" sz="1800" kern="1200" baseline="0" dirty="0" smtClean="0">
                          <a:solidFill>
                            <a:schemeClr val="dk1"/>
                          </a:solidFill>
                          <a:latin typeface="+mn-lt"/>
                          <a:ea typeface="+mn-ea"/>
                          <a:cs typeface="+mn-cs"/>
                        </a:rPr>
                        <a:t>(nearly instantaneous transition)</a:t>
                      </a:r>
                    </a:p>
                  </a:txBody>
                  <a:tcPr marL="94957" marR="9495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baseline="0" dirty="0" smtClean="0">
                          <a:solidFill>
                            <a:schemeClr val="dk1"/>
                          </a:solidFill>
                          <a:latin typeface="+mn-lt"/>
                          <a:ea typeface="+mn-ea"/>
                          <a:cs typeface="+mn-cs"/>
                        </a:rPr>
                        <a:t>Yes</a:t>
                      </a:r>
                    </a:p>
                  </a:txBody>
                  <a:tcPr marL="94957" marR="9495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baseline="0" dirty="0" smtClean="0">
                          <a:solidFill>
                            <a:schemeClr val="dk1"/>
                          </a:solidFill>
                          <a:latin typeface="+mn-lt"/>
                          <a:ea typeface="+mn-ea"/>
                          <a:cs typeface="+mn-cs"/>
                        </a:rPr>
                        <a:t>No</a:t>
                      </a:r>
                    </a:p>
                  </a:txBody>
                  <a:tcPr marL="94957" marR="9495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baseline="0" dirty="0" smtClean="0">
                          <a:solidFill>
                            <a:srgbClr val="002060"/>
                          </a:solidFill>
                          <a:latin typeface="+mn-lt"/>
                          <a:ea typeface="+mn-ea"/>
                          <a:cs typeface="+mn-cs"/>
                        </a:rPr>
                        <a:t>Yes</a:t>
                      </a:r>
                    </a:p>
                  </a:txBody>
                  <a:tcPr marL="94957" marR="94957" anchor="ctr"/>
                </a:tc>
              </a:tr>
              <a:tr h="0">
                <a:tc>
                  <a:txBody>
                    <a:bodyPr/>
                    <a:lstStyle/>
                    <a:p>
                      <a:r>
                        <a:rPr lang="en-US" sz="1800" kern="1200" baseline="0" dirty="0" smtClean="0">
                          <a:solidFill>
                            <a:schemeClr val="dk1"/>
                          </a:solidFill>
                          <a:latin typeface="+mn-lt"/>
                          <a:ea typeface="+mn-ea"/>
                          <a:cs typeface="+mn-cs"/>
                        </a:rPr>
                        <a:t>Receives single electronic dispatch instruction</a:t>
                      </a:r>
                      <a:endParaRPr lang="en-US" sz="1800" kern="1200" baseline="0" dirty="0">
                        <a:solidFill>
                          <a:schemeClr val="dk1"/>
                        </a:solidFill>
                        <a:latin typeface="+mn-lt"/>
                        <a:ea typeface="+mn-ea"/>
                        <a:cs typeface="+mn-cs"/>
                      </a:endParaRPr>
                    </a:p>
                  </a:txBody>
                  <a:tcPr marL="94957" marR="9495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Regulation</a:t>
                      </a:r>
                      <a:r>
                        <a:rPr lang="en-US" sz="1800" kern="1200" baseline="0" dirty="0" smtClean="0">
                          <a:solidFill>
                            <a:schemeClr val="dk1"/>
                          </a:solidFill>
                          <a:latin typeface="+mn-lt"/>
                          <a:ea typeface="+mn-ea"/>
                          <a:cs typeface="+mn-cs"/>
                        </a:rPr>
                        <a:t> Market Only</a:t>
                      </a:r>
                      <a:endParaRPr lang="en-US" sz="1800" kern="1200" dirty="0" smtClean="0">
                        <a:solidFill>
                          <a:schemeClr val="dk1"/>
                        </a:solidFill>
                        <a:latin typeface="+mn-lt"/>
                        <a:ea typeface="+mn-ea"/>
                        <a:cs typeface="+mn-cs"/>
                      </a:endParaRPr>
                    </a:p>
                  </a:txBody>
                  <a:tcPr marL="94957" marR="9495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baseline="0" dirty="0" smtClean="0">
                          <a:solidFill>
                            <a:schemeClr val="dk1"/>
                          </a:solidFill>
                          <a:latin typeface="+mn-lt"/>
                          <a:ea typeface="+mn-ea"/>
                          <a:cs typeface="+mn-cs"/>
                        </a:rPr>
                        <a:t>No</a:t>
                      </a:r>
                    </a:p>
                  </a:txBody>
                  <a:tcPr marL="94957" marR="9495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baseline="0" dirty="0" smtClean="0">
                          <a:solidFill>
                            <a:srgbClr val="002060"/>
                          </a:solidFill>
                          <a:latin typeface="+mn-lt"/>
                          <a:ea typeface="+mn-ea"/>
                          <a:cs typeface="+mn-cs"/>
                        </a:rPr>
                        <a:t>Yes </a:t>
                      </a:r>
                    </a:p>
                  </a:txBody>
                  <a:tcPr marL="94957" marR="94957" anchor="ctr"/>
                </a:tc>
              </a:tr>
              <a:tr h="0">
                <a:tc>
                  <a:txBody>
                    <a:bodyPr/>
                    <a:lstStyle/>
                    <a:p>
                      <a:r>
                        <a:rPr lang="en-US" sz="1800" kern="1200" baseline="0" dirty="0" smtClean="0">
                          <a:solidFill>
                            <a:schemeClr val="dk1"/>
                          </a:solidFill>
                          <a:latin typeface="+mn-lt"/>
                          <a:ea typeface="+mn-ea"/>
                          <a:cs typeface="+mn-cs"/>
                        </a:rPr>
                        <a:t>Recognizes limited storage capacity </a:t>
                      </a:r>
                      <a:endParaRPr lang="en-US" sz="1800" kern="1200" baseline="0" dirty="0">
                        <a:solidFill>
                          <a:schemeClr val="dk1"/>
                        </a:solidFill>
                        <a:latin typeface="+mn-lt"/>
                        <a:ea typeface="+mn-ea"/>
                        <a:cs typeface="+mn-cs"/>
                      </a:endParaRPr>
                    </a:p>
                  </a:txBody>
                  <a:tcPr marL="94957" marR="9495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Regulation Market Only</a:t>
                      </a:r>
                    </a:p>
                  </a:txBody>
                  <a:tcPr marL="94957" marR="9495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baseline="0" dirty="0" smtClean="0">
                          <a:solidFill>
                            <a:schemeClr val="dk1"/>
                          </a:solidFill>
                          <a:latin typeface="+mn-lt"/>
                          <a:ea typeface="+mn-ea"/>
                          <a:cs typeface="+mn-cs"/>
                        </a:rPr>
                        <a:t>No </a:t>
                      </a:r>
                    </a:p>
                  </a:txBody>
                  <a:tcPr marL="94957" marR="9495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baseline="0" dirty="0" smtClean="0">
                          <a:solidFill>
                            <a:srgbClr val="002060"/>
                          </a:solidFill>
                          <a:latin typeface="+mn-lt"/>
                          <a:ea typeface="+mn-ea"/>
                          <a:cs typeface="+mn-cs"/>
                        </a:rPr>
                        <a:t>Yes </a:t>
                      </a:r>
                    </a:p>
                  </a:txBody>
                  <a:tcPr marL="94957" marR="94957" anchor="ctr"/>
                </a:tc>
              </a:tr>
            </a:tbl>
          </a:graphicData>
        </a:graphic>
      </p:graphicFrame>
      <p:pic>
        <p:nvPicPr>
          <p:cNvPr id="6" name="Picture 2" descr="http://moss/my/personal/tmeek/Shared%20Pictures/Battery-Illustra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3399" y="76200"/>
            <a:ext cx="928201" cy="928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8450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Battery Storage </a:t>
            </a:r>
            <a:r>
              <a:rPr lang="en-US" dirty="0" smtClean="0"/>
              <a:t>Participation Rules</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t>97</a:t>
            </a:fld>
            <a:endParaRPr lang="en-US" dirty="0"/>
          </a:p>
        </p:txBody>
      </p:sp>
      <p:sp>
        <p:nvSpPr>
          <p:cNvPr id="4" name="Text Placeholder 3"/>
          <p:cNvSpPr>
            <a:spLocks noGrp="1"/>
          </p:cNvSpPr>
          <p:nvPr>
            <p:ph type="body" sz="quarter" idx="13"/>
          </p:nvPr>
        </p:nvSpPr>
        <p:spPr/>
        <p:txBody>
          <a:bodyPr/>
          <a:lstStyle/>
          <a:p>
            <a:r>
              <a:rPr lang="en-US" dirty="0" smtClean="0"/>
              <a:t>Disclaimer</a:t>
            </a:r>
            <a:endParaRPr lang="en-US" dirty="0"/>
          </a:p>
        </p:txBody>
      </p:sp>
      <p:sp>
        <p:nvSpPr>
          <p:cNvPr id="5" name="Content Placeholder 4"/>
          <p:cNvSpPr>
            <a:spLocks noGrp="1"/>
          </p:cNvSpPr>
          <p:nvPr>
            <p:ph sz="quarter" idx="14"/>
          </p:nvPr>
        </p:nvSpPr>
        <p:spPr/>
        <p:txBody>
          <a:bodyPr/>
          <a:lstStyle/>
          <a:p>
            <a:r>
              <a:rPr lang="en-US" dirty="0" smtClean="0"/>
              <a:t>There are many rules that govern the participation of Generator Assets, DARD, and ATRR in the market and how the markets themselves work</a:t>
            </a:r>
          </a:p>
          <a:p>
            <a:r>
              <a:rPr lang="en-US" dirty="0" smtClean="0"/>
              <a:t>This material does not attempt to summarize all of these rules, but rather just focuses on those that are most relevant to the discussion of storage and the changes to improve the modeling of the battery storage technology</a:t>
            </a:r>
          </a:p>
          <a:p>
            <a:endParaRPr lang="en-US" dirty="0"/>
          </a:p>
        </p:txBody>
      </p:sp>
      <p:pic>
        <p:nvPicPr>
          <p:cNvPr id="6" name="Picture 2" descr="http://moss/my/personal/tmeek/Shared%20Pictures/Battery-Illustra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3399" y="76200"/>
            <a:ext cx="928201" cy="928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486131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Battery </a:t>
            </a:r>
            <a:r>
              <a:rPr lang="en-US" dirty="0" smtClean="0"/>
              <a:t>Storage Participation Rules</a:t>
            </a:r>
            <a:endParaRPr lang="en-US" dirty="0"/>
          </a:p>
        </p:txBody>
      </p:sp>
      <p:sp>
        <p:nvSpPr>
          <p:cNvPr id="2" name="Slide Number Placeholder 1"/>
          <p:cNvSpPr>
            <a:spLocks noGrp="1"/>
          </p:cNvSpPr>
          <p:nvPr>
            <p:ph type="sldNum" sz="quarter" idx="12"/>
          </p:nvPr>
        </p:nvSpPr>
        <p:spPr/>
        <p:txBody>
          <a:bodyPr/>
          <a:lstStyle/>
          <a:p>
            <a:fld id="{10C7F894-2A36-495D-AB7C-1055F7AC0F9D}" type="slidenum">
              <a:rPr lang="en-US" smtClean="0"/>
              <a:pPr/>
              <a:t>98</a:t>
            </a:fld>
            <a:endParaRPr lang="en-US" dirty="0"/>
          </a:p>
        </p:txBody>
      </p:sp>
      <p:sp>
        <p:nvSpPr>
          <p:cNvPr id="5" name="Text Placeholder 4"/>
          <p:cNvSpPr>
            <a:spLocks noGrp="1"/>
          </p:cNvSpPr>
          <p:nvPr>
            <p:ph type="body" sz="quarter" idx="13"/>
          </p:nvPr>
        </p:nvSpPr>
        <p:spPr/>
        <p:txBody>
          <a:bodyPr/>
          <a:lstStyle/>
          <a:p>
            <a:r>
              <a:rPr lang="en-US" dirty="0" smtClean="0"/>
              <a:t>Eligibility requirements</a:t>
            </a:r>
            <a:endParaRPr lang="en-US" dirty="0"/>
          </a:p>
        </p:txBody>
      </p:sp>
      <p:sp>
        <p:nvSpPr>
          <p:cNvPr id="4" name="Content Placeholder 3"/>
          <p:cNvSpPr>
            <a:spLocks noGrp="1"/>
          </p:cNvSpPr>
          <p:nvPr>
            <p:ph sz="quarter" idx="14"/>
          </p:nvPr>
        </p:nvSpPr>
        <p:spPr/>
        <p:txBody>
          <a:bodyPr>
            <a:normAutofit lnSpcReduction="10000"/>
          </a:bodyPr>
          <a:lstStyle/>
          <a:p>
            <a:r>
              <a:rPr lang="en-US" dirty="0"/>
              <a:t>Must be a directly-metered storage technology with no end-use load or other generation behind the same </a:t>
            </a:r>
            <a:r>
              <a:rPr lang="en-US" dirty="0" smtClean="0"/>
              <a:t>meter</a:t>
            </a:r>
            <a:endParaRPr lang="en-US" dirty="0"/>
          </a:p>
          <a:p>
            <a:r>
              <a:rPr lang="en-US" dirty="0"/>
              <a:t>Eligibility based upon MW size</a:t>
            </a:r>
          </a:p>
          <a:p>
            <a:pPr lvl="1"/>
            <a:r>
              <a:rPr lang="en-US" dirty="0"/>
              <a:t>Below 1MW </a:t>
            </a:r>
            <a:r>
              <a:rPr lang="en-US" b="1" u="sng" dirty="0"/>
              <a:t>cannot </a:t>
            </a:r>
            <a:r>
              <a:rPr lang="en-US" dirty="0"/>
              <a:t>register under these rules</a:t>
            </a:r>
          </a:p>
          <a:p>
            <a:pPr lvl="1"/>
            <a:r>
              <a:rPr lang="en-US" dirty="0"/>
              <a:t>1MW or greater and less than 5MW </a:t>
            </a:r>
            <a:r>
              <a:rPr lang="en-US" b="1" u="sng" dirty="0"/>
              <a:t>can</a:t>
            </a:r>
            <a:r>
              <a:rPr lang="en-US" dirty="0"/>
              <a:t> register under these rules</a:t>
            </a:r>
          </a:p>
          <a:p>
            <a:pPr lvl="1"/>
            <a:r>
              <a:rPr lang="en-US" dirty="0"/>
              <a:t>5MW or greater </a:t>
            </a:r>
            <a:r>
              <a:rPr lang="en-US" b="1" u="sng" dirty="0"/>
              <a:t>must</a:t>
            </a:r>
            <a:r>
              <a:rPr lang="en-US" dirty="0"/>
              <a:t> be register under these rules</a:t>
            </a:r>
          </a:p>
          <a:p>
            <a:r>
              <a:rPr lang="en-US" dirty="0" smtClean="0"/>
              <a:t>Requires an ATRR</a:t>
            </a:r>
            <a:r>
              <a:rPr lang="en-US" dirty="0"/>
              <a:t>, </a:t>
            </a:r>
            <a:r>
              <a:rPr lang="en-US" dirty="0" smtClean="0"/>
              <a:t>a (non-regulation </a:t>
            </a:r>
            <a:r>
              <a:rPr lang="en-US" dirty="0"/>
              <a:t>capable) </a:t>
            </a:r>
            <a:r>
              <a:rPr lang="en-US" dirty="0" smtClean="0"/>
              <a:t>dispatchable Generator Asset, </a:t>
            </a:r>
            <a:r>
              <a:rPr lang="en-US" dirty="0"/>
              <a:t>and </a:t>
            </a:r>
            <a:r>
              <a:rPr lang="en-US" dirty="0" smtClean="0"/>
              <a:t>a </a:t>
            </a:r>
            <a:r>
              <a:rPr lang="en-US" dirty="0"/>
              <a:t>(non-regulation capable) </a:t>
            </a:r>
            <a:r>
              <a:rPr lang="en-US" dirty="0" smtClean="0"/>
              <a:t>DARD to be registered</a:t>
            </a:r>
            <a:endParaRPr lang="en-US" dirty="0"/>
          </a:p>
          <a:p>
            <a:pPr lvl="1"/>
            <a:r>
              <a:rPr lang="en-US" dirty="0"/>
              <a:t>Subject to the </a:t>
            </a:r>
            <a:r>
              <a:rPr lang="en-US" dirty="0" smtClean="0"/>
              <a:t>associated registration</a:t>
            </a:r>
            <a:r>
              <a:rPr lang="en-US" dirty="0"/>
              <a:t>, modeling, technical, telemetry and metering requirements for each asset type </a:t>
            </a:r>
          </a:p>
          <a:p>
            <a:pPr lvl="1"/>
            <a:r>
              <a:rPr lang="en-US" dirty="0" smtClean="0"/>
              <a:t>When a requirement </a:t>
            </a:r>
            <a:r>
              <a:rPr lang="en-US" dirty="0"/>
              <a:t>for the asset types </a:t>
            </a:r>
            <a:r>
              <a:rPr lang="en-US" dirty="0" smtClean="0"/>
              <a:t>is different</a:t>
            </a:r>
            <a:r>
              <a:rPr lang="en-US" dirty="0"/>
              <a:t>, the more restrictive requirement </a:t>
            </a:r>
            <a:r>
              <a:rPr lang="en-US" dirty="0" smtClean="0"/>
              <a:t>is used for the facility</a:t>
            </a:r>
          </a:p>
          <a:p>
            <a:pPr marL="457200" lvl="1" indent="0">
              <a:buNone/>
            </a:pPr>
            <a:endParaRPr lang="en-US" dirty="0" smtClean="0"/>
          </a:p>
        </p:txBody>
      </p:sp>
      <p:pic>
        <p:nvPicPr>
          <p:cNvPr id="7" name="Picture 2" descr="http://moss/my/personal/tmeek/Shared%20Pictures/Battery-Illustra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3399" y="76200"/>
            <a:ext cx="928201" cy="928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080436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Battery </a:t>
            </a:r>
            <a:r>
              <a:rPr lang="en-US" dirty="0" smtClean="0"/>
              <a:t>Storage Participation Rules</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pPr/>
              <a:t>99</a:t>
            </a:fld>
            <a:endParaRPr lang="en-US" dirty="0"/>
          </a:p>
        </p:txBody>
      </p:sp>
      <p:sp>
        <p:nvSpPr>
          <p:cNvPr id="4" name="Text Placeholder 3"/>
          <p:cNvSpPr>
            <a:spLocks noGrp="1"/>
          </p:cNvSpPr>
          <p:nvPr>
            <p:ph type="body" sz="quarter" idx="13"/>
          </p:nvPr>
        </p:nvSpPr>
        <p:spPr/>
        <p:txBody>
          <a:bodyPr/>
          <a:lstStyle/>
          <a:p>
            <a:r>
              <a:rPr lang="en-US" dirty="0" smtClean="0"/>
              <a:t>Additional eligibility </a:t>
            </a:r>
            <a:r>
              <a:rPr lang="en-US" dirty="0"/>
              <a:t>r</a:t>
            </a:r>
            <a:r>
              <a:rPr lang="en-US" dirty="0" smtClean="0"/>
              <a:t>equirements </a:t>
            </a:r>
            <a:endParaRPr lang="en-US" dirty="0"/>
          </a:p>
        </p:txBody>
      </p:sp>
      <p:sp>
        <p:nvSpPr>
          <p:cNvPr id="5" name="Content Placeholder 4"/>
          <p:cNvSpPr>
            <a:spLocks noGrp="1"/>
          </p:cNvSpPr>
          <p:nvPr>
            <p:ph sz="quarter" idx="14"/>
          </p:nvPr>
        </p:nvSpPr>
        <p:spPr/>
        <p:txBody>
          <a:bodyPr>
            <a:normAutofit/>
          </a:bodyPr>
          <a:lstStyle/>
          <a:p>
            <a:r>
              <a:rPr lang="en-US" dirty="0" smtClean="0"/>
              <a:t>Transition from maximum injection to maximum consumption in less than 10 minutes</a:t>
            </a:r>
          </a:p>
          <a:p>
            <a:pPr lvl="1"/>
            <a:r>
              <a:rPr lang="en-US" dirty="0" smtClean="0"/>
              <a:t>Simplifies </a:t>
            </a:r>
            <a:r>
              <a:rPr lang="en-US" dirty="0"/>
              <a:t>the calculation of dispatch </a:t>
            </a:r>
            <a:r>
              <a:rPr lang="en-US" dirty="0" smtClean="0"/>
              <a:t>limits </a:t>
            </a:r>
            <a:r>
              <a:rPr lang="en-US" dirty="0"/>
              <a:t>and reserve accounting</a:t>
            </a:r>
          </a:p>
          <a:p>
            <a:r>
              <a:rPr lang="en-US" dirty="0" smtClean="0"/>
              <a:t>Cannot have shared storage capability across multiple assets participating in the market</a:t>
            </a:r>
            <a:endParaRPr lang="en-US" dirty="0"/>
          </a:p>
          <a:p>
            <a:pPr lvl="1"/>
            <a:r>
              <a:rPr lang="en-US" dirty="0"/>
              <a:t>Simplifies the </a:t>
            </a:r>
            <a:r>
              <a:rPr lang="en-US" dirty="0" smtClean="0"/>
              <a:t>calculation of dispatch limits and reserve accounting</a:t>
            </a:r>
          </a:p>
        </p:txBody>
      </p:sp>
      <p:pic>
        <p:nvPicPr>
          <p:cNvPr id="11" name="Picture 2" descr="http://moss/my/personal/tmeek/Shared%20Pictures/Battery-Illustra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3399" y="76200"/>
            <a:ext cx="928201" cy="928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961140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MC Presentation  Storage Project">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12590</Words>
  <Application>Microsoft Office PowerPoint</Application>
  <PresentationFormat>On-screen Show (4:3)</PresentationFormat>
  <Paragraphs>1771</Paragraphs>
  <Slides>129</Slides>
  <Notes>128</Notes>
  <HiddenSlides>0</HiddenSlides>
  <MMClips>0</MMClips>
  <ScaleCrop>false</ScaleCrop>
  <HeadingPairs>
    <vt:vector size="4" baseType="variant">
      <vt:variant>
        <vt:lpstr>Theme</vt:lpstr>
      </vt:variant>
      <vt:variant>
        <vt:i4>2</vt:i4>
      </vt:variant>
      <vt:variant>
        <vt:lpstr>Slide Titles</vt:lpstr>
      </vt:variant>
      <vt:variant>
        <vt:i4>129</vt:i4>
      </vt:variant>
    </vt:vector>
  </HeadingPairs>
  <TitlesOfParts>
    <vt:vector size="131" baseType="lpstr">
      <vt:lpstr>MC Presentation  Storage Project</vt:lpstr>
      <vt:lpstr>Custom Design</vt:lpstr>
      <vt:lpstr>PowerPoint Presentation</vt:lpstr>
      <vt:lpstr>PowerPoint Presentation</vt:lpstr>
      <vt:lpstr> Overview of Today’s Presentation</vt:lpstr>
      <vt:lpstr>Key Elements of the Proposal </vt:lpstr>
      <vt:lpstr>Enhance Storage Participation Rules</vt:lpstr>
      <vt:lpstr>Enhanced Storage Participation Rules </vt:lpstr>
      <vt:lpstr>Summary of Tariff Changes </vt:lpstr>
      <vt:lpstr>Summary of Tariff Changes </vt:lpstr>
      <vt:lpstr>Summary of Tariff Changes</vt:lpstr>
      <vt:lpstr>New Electric Storage Section </vt:lpstr>
      <vt:lpstr>Summary of Tariff Changes </vt:lpstr>
      <vt:lpstr>Summary of Tariff Changes </vt:lpstr>
      <vt:lpstr>Summary of Tariff Changes </vt:lpstr>
      <vt:lpstr>Summary of Tariff Changes </vt:lpstr>
      <vt:lpstr>Summary of Tariff Changes </vt:lpstr>
      <vt:lpstr>Summary of Tariff Changes </vt:lpstr>
      <vt:lpstr>Changes to Definitions and Terms </vt:lpstr>
      <vt:lpstr>Summary of Tariff Changes</vt:lpstr>
      <vt:lpstr>Summary of Tariff Changes </vt:lpstr>
      <vt:lpstr>Summary of Tariff Changes </vt:lpstr>
      <vt:lpstr>Summary of Tariff Changes </vt:lpstr>
      <vt:lpstr>Summary of Tariff Changes </vt:lpstr>
      <vt:lpstr>Definitions </vt:lpstr>
      <vt:lpstr>Summary of Tariff Changes </vt:lpstr>
      <vt:lpstr>Summary of Tariff Changes </vt:lpstr>
      <vt:lpstr>Summary of Tariff Changes </vt:lpstr>
      <vt:lpstr>Summary of Tariff Changes  </vt:lpstr>
      <vt:lpstr>Summary of Tariff Changes </vt:lpstr>
      <vt:lpstr>Summary of Tariff Changes </vt:lpstr>
      <vt:lpstr>Sections III.1-To-III.13 </vt:lpstr>
      <vt:lpstr>Summary of Tariff Changes </vt:lpstr>
      <vt:lpstr>Summary of Tariff Changes </vt:lpstr>
      <vt:lpstr>Summary of Tariff Changes </vt:lpstr>
      <vt:lpstr>Summary of Tariff Changes </vt:lpstr>
      <vt:lpstr>Summary of Tariff Changes </vt:lpstr>
      <vt:lpstr>Sections III.1-To-III.13 </vt:lpstr>
      <vt:lpstr>Summary of Tariff Changes </vt:lpstr>
      <vt:lpstr>Summary of Tariff Changes</vt:lpstr>
      <vt:lpstr>Summary of Tariff Changes </vt:lpstr>
      <vt:lpstr>Summary of Tariff Changes </vt:lpstr>
      <vt:lpstr>Summary of Tariff Changes </vt:lpstr>
      <vt:lpstr>Summary of Tariff Changes </vt:lpstr>
      <vt:lpstr>Summary of Tariff Changes</vt:lpstr>
      <vt:lpstr>Summary of Tariff Changes </vt:lpstr>
      <vt:lpstr>Summary of Tariff Changes </vt:lpstr>
      <vt:lpstr>Sections III.14 REGULATION Market </vt:lpstr>
      <vt:lpstr>Summary of Tariff Changes </vt:lpstr>
      <vt:lpstr>Summary of Tariff Changes </vt:lpstr>
      <vt:lpstr>Summary of Tariff Changes </vt:lpstr>
      <vt:lpstr>Summary of Tariff Changes </vt:lpstr>
      <vt:lpstr>Section  III.14 REGULATION Market  </vt:lpstr>
      <vt:lpstr>Summary of Tariff Changes </vt:lpstr>
      <vt:lpstr>Summary of Tariff Changes </vt:lpstr>
      <vt:lpstr>Summary of Tariff Changes </vt:lpstr>
      <vt:lpstr>Summary of Tariff Changes </vt:lpstr>
      <vt:lpstr>Summary of Tariff Changes </vt:lpstr>
      <vt:lpstr>Summary of Tariff Changes </vt:lpstr>
      <vt:lpstr>Summary of Tariff Changes </vt:lpstr>
      <vt:lpstr>Summary of Tariff Changes </vt:lpstr>
      <vt:lpstr>Summary of Tariff Changes </vt:lpstr>
      <vt:lpstr>Appendix F</vt:lpstr>
      <vt:lpstr>Summary of Tariff Changes </vt:lpstr>
      <vt:lpstr>Summary of Tariff Changes </vt:lpstr>
      <vt:lpstr>Summary of Tariff Changes </vt:lpstr>
      <vt:lpstr>Summary of Tariff Changes </vt:lpstr>
      <vt:lpstr>Summary of Tariff Changes </vt:lpstr>
      <vt:lpstr>Summary of Tariff Changes </vt:lpstr>
      <vt:lpstr>Summary of Tariff Changes </vt:lpstr>
      <vt:lpstr>Summary of Tariff Changes</vt:lpstr>
      <vt:lpstr>Summary of Tariff Changes </vt:lpstr>
      <vt:lpstr>Summary of Tariff Changes </vt:lpstr>
      <vt:lpstr>Section III.F  </vt:lpstr>
      <vt:lpstr>Summary of Tariff Changes </vt:lpstr>
      <vt:lpstr>Summary of Tariff Changes </vt:lpstr>
      <vt:lpstr>Summary of Tariff Changes </vt:lpstr>
      <vt:lpstr>PowerPoint Presentation</vt:lpstr>
      <vt:lpstr>Stakeholder Schedule </vt:lpstr>
      <vt:lpstr>Expected Stakeholder Schedule</vt:lpstr>
      <vt:lpstr>Expected Stakeholder Schedule</vt:lpstr>
      <vt:lpstr>PowerPoint Presentation</vt:lpstr>
      <vt:lpstr>Acronyms Used in this Presentation</vt:lpstr>
      <vt:lpstr>Appendix 1: Materials From Prior Meetings</vt:lpstr>
      <vt:lpstr>Background </vt:lpstr>
      <vt:lpstr>Changes Required to Address Gaps in Dispatchable Storage Participation rules for Batteries</vt:lpstr>
      <vt:lpstr> Overview of Today’s Presentation</vt:lpstr>
      <vt:lpstr>Proposed Changes and Order 841 Compliance</vt:lpstr>
      <vt:lpstr>Electric Storage Facilities</vt:lpstr>
      <vt:lpstr>Electric Storage Facilities</vt:lpstr>
      <vt:lpstr>Current STORAGE Participation Rules </vt:lpstr>
      <vt:lpstr>Summary of Current Storage Participation Rules</vt:lpstr>
      <vt:lpstr>Regulation Only Participation Rules </vt:lpstr>
      <vt:lpstr>Pumped Storage Hydro Participation Rules</vt:lpstr>
      <vt:lpstr>Pumped Storage Hydro Participation Rules</vt:lpstr>
      <vt:lpstr>Current Storage Participation Rules</vt:lpstr>
      <vt:lpstr>Battery Storage Participation Rules</vt:lpstr>
      <vt:lpstr>Battery Storage Participation Rules </vt:lpstr>
      <vt:lpstr>Battery Storage Participation Rules</vt:lpstr>
      <vt:lpstr>Battery Storage Participation Rules</vt:lpstr>
      <vt:lpstr>Battery Storage Participation Rules</vt:lpstr>
      <vt:lpstr>Battery Storage Participation Rules </vt:lpstr>
      <vt:lpstr>Battery Storage Participation Rules</vt:lpstr>
      <vt:lpstr>Battery Storage Participation Rules </vt:lpstr>
      <vt:lpstr>Battery Storage Participation Rules </vt:lpstr>
      <vt:lpstr>Battery Storage Participation Rules</vt:lpstr>
      <vt:lpstr>Battery Storage Participation Rules</vt:lpstr>
      <vt:lpstr>Battery Storage Participation Rules</vt:lpstr>
      <vt:lpstr>Battery Storage Participation Rules</vt:lpstr>
      <vt:lpstr>Battery Storage Participation Rules  </vt:lpstr>
      <vt:lpstr>Battery Storage Participation Rules </vt:lpstr>
      <vt:lpstr>Battery Storage Participation Rules </vt:lpstr>
      <vt:lpstr>Battery Storage Participation Rules</vt:lpstr>
      <vt:lpstr>Battery Storage Participation Rules </vt:lpstr>
      <vt:lpstr>Other Clarifying Changes</vt:lpstr>
      <vt:lpstr>Battery Storage Participation Rules</vt:lpstr>
      <vt:lpstr>Other Proposed Rule Changes</vt:lpstr>
      <vt:lpstr>Battery Storage Participation Rules</vt:lpstr>
      <vt:lpstr>Battery Storage Participation Rules</vt:lpstr>
      <vt:lpstr>Appendix 2: Current Participation Rules</vt:lpstr>
      <vt:lpstr>1. Regulation Only Participation</vt:lpstr>
      <vt:lpstr>1. Regulation Only Participation</vt:lpstr>
      <vt:lpstr>2. Pumped Storage Hydro Participation</vt:lpstr>
      <vt:lpstr>2. Pumped Storage Hydro Participation</vt:lpstr>
      <vt:lpstr> Summary of Current Storage Participation Rules</vt:lpstr>
      <vt:lpstr>Appendix 3: Cost Allocation </vt:lpstr>
      <vt:lpstr>Proposed Storage DARD Cost Allocation Rules for Capacity, Reserves and Regulation</vt:lpstr>
      <vt:lpstr>Proposed Storage DARD NCPC Cost Allocation Rules</vt:lpstr>
      <vt:lpstr>Proposed Storage DARD NCPC Cost Allocation Rules</vt:lpstr>
      <vt:lpstr>Appendix 4: Reference Material</vt:lpstr>
      <vt:lpstr>Links to ISO Storage-Related Materials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2018-04-04T22:04:11Z</dcterms:created>
  <dcterms:modified xsi:type="dcterms:W3CDTF">2018-05-31T21:10:14Z</dcterms:modified>
</cp:coreProperties>
</file>