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24"/>
  </p:notesMasterIdLst>
  <p:handoutMasterIdLst>
    <p:handoutMasterId r:id="rId25"/>
  </p:handoutMasterIdLst>
  <p:sldIdLst>
    <p:sldId id="263" r:id="rId3"/>
    <p:sldId id="274" r:id="rId4"/>
    <p:sldId id="280" r:id="rId5"/>
    <p:sldId id="281" r:id="rId6"/>
    <p:sldId id="298" r:id="rId7"/>
    <p:sldId id="286" r:id="rId8"/>
    <p:sldId id="288" r:id="rId9"/>
    <p:sldId id="283" r:id="rId10"/>
    <p:sldId id="289" r:id="rId11"/>
    <p:sldId id="296" r:id="rId12"/>
    <p:sldId id="292" r:id="rId13"/>
    <p:sldId id="295" r:id="rId14"/>
    <p:sldId id="299" r:id="rId15"/>
    <p:sldId id="287" r:id="rId16"/>
    <p:sldId id="278" r:id="rId17"/>
    <p:sldId id="300" r:id="rId18"/>
    <p:sldId id="276" r:id="rId19"/>
    <p:sldId id="290" r:id="rId20"/>
    <p:sldId id="297" r:id="rId21"/>
    <p:sldId id="284" r:id="rId22"/>
    <p:sldId id="285" r:id="rId23"/>
  </p:sldIdLst>
  <p:sldSz cx="9144000" cy="6858000" type="screen4x3"/>
  <p:notesSz cx="7010400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FBB92F"/>
    <a:srgbClr val="77BD2A"/>
    <a:srgbClr val="62777F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0" autoAdjust="0"/>
    <p:restoredTop sz="91429" autoAdjust="0"/>
  </p:normalViewPr>
  <p:slideViewPr>
    <p:cSldViewPr>
      <p:cViewPr>
        <p:scale>
          <a:sx n="100" d="100"/>
          <a:sy n="100" d="100"/>
        </p:scale>
        <p:origin x="-2338" y="-4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8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6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22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572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3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09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09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0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09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09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0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169863" y="6009431"/>
            <a:ext cx="8793161" cy="227858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6FE54C-330D-4F78-ABBB-4309360A2F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168275" y="696913"/>
            <a:ext cx="8794750" cy="5464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95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mage white bottom 3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6936" y="6464300"/>
            <a:ext cx="8388578" cy="215900"/>
          </a:xfrm>
          <a:prstGeom prst="roundRect">
            <a:avLst>
              <a:gd name="adj" fmla="val 0"/>
            </a:avLst>
          </a:prstGeo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3F6FE54C-330D-4F78-ABBB-4309360A2F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72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21" r:id="rId29"/>
    <p:sldLayoutId id="2147483722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participate/support/customer-readiness-outlook/customer-contact-center-solution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May 23, 2018 | Holyoke, 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Trista Ristvedt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Analyst, asset registration &amp; auditing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Review &amp; Notification</a:t>
            </a:r>
            <a:r>
              <a:rPr lang="en-US" dirty="0" smtClean="0">
                <a:latin typeface="+mj-lt"/>
              </a:rPr>
              <a:t> Process</a:t>
            </a: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DRA Meter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ISO Example</a:t>
            </a:r>
            <a:endParaRPr lang="en-US" dirty="0">
              <a:solidFill>
                <a:srgbClr val="EC1F2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6FE54C-330D-4F78-ABBB-4309360A2FC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5" y="1509713"/>
            <a:ext cx="9071155" cy="412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 rot="18977603">
            <a:off x="173631" y="3862512"/>
            <a:ext cx="304800" cy="3810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8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54C-330D-4F78-ABBB-4309360A2FC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a DRA Meter Issue 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Only ISO may set a meter issue flag back to ‘N’</a:t>
            </a:r>
          </a:p>
          <a:p>
            <a:r>
              <a:rPr lang="en-US" sz="2500" dirty="0" smtClean="0"/>
              <a:t>ISO will only review telemetry data of non-operational DRAs if we are informed of a repair</a:t>
            </a:r>
          </a:p>
          <a:p>
            <a:r>
              <a:rPr lang="en-US" sz="2500" dirty="0" smtClean="0"/>
              <a:t>If ISO determines real-time telemetry data is of good quality we will change the meter issue flag to ‘N’ effective the following day</a:t>
            </a:r>
          </a:p>
          <a:p>
            <a:pPr lvl="1"/>
            <a:r>
              <a:rPr lang="en-US" dirty="0" smtClean="0"/>
              <a:t>If all other requirements are met, DRA will return to operational status as of the effective date chosen above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6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54C-330D-4F78-ABBB-4309360A2FC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ISO Review: Ask ISO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b="1" dirty="0" smtClean="0"/>
              <a:t>Request review of repaired DRA telemetry by submitting a request via Ask ISO</a:t>
            </a:r>
            <a:r>
              <a:rPr lang="en-US" sz="2500" dirty="0" smtClean="0"/>
              <a:t>:</a:t>
            </a:r>
          </a:p>
          <a:p>
            <a:pPr lvl="1"/>
            <a:r>
              <a:rPr lang="en-US" sz="2500" dirty="0" smtClean="0"/>
              <a:t>Reopen the original Ask </a:t>
            </a:r>
            <a:r>
              <a:rPr lang="en-US" sz="2500" dirty="0"/>
              <a:t>ISO issue </a:t>
            </a:r>
            <a:r>
              <a:rPr lang="en-US" sz="2500" dirty="0" smtClean="0"/>
              <a:t>and add a comment with your request, </a:t>
            </a:r>
            <a:r>
              <a:rPr lang="en-US" sz="2500" i="1" dirty="0" smtClean="0"/>
              <a:t>or</a:t>
            </a:r>
            <a:endParaRPr lang="en-US" sz="2500" i="1" dirty="0"/>
          </a:p>
          <a:p>
            <a:pPr lvl="1">
              <a:lnSpc>
                <a:spcPct val="150000"/>
              </a:lnSpc>
            </a:pPr>
            <a:r>
              <a:rPr lang="en-US" sz="2500" dirty="0" smtClean="0"/>
              <a:t>Create a new Ask ISO issue. To ensure fast processing:</a:t>
            </a:r>
          </a:p>
          <a:p>
            <a:pPr lvl="2">
              <a:lnSpc>
                <a:spcPct val="150000"/>
              </a:lnSpc>
            </a:pPr>
            <a:r>
              <a:rPr lang="en-US" sz="2000" dirty="0"/>
              <a:t>Select “Asset Registration &amp; Capacity Auditing” as the ‘</a:t>
            </a:r>
            <a:r>
              <a:rPr lang="en-US" sz="2000" dirty="0" smtClean="0"/>
              <a:t>category’</a:t>
            </a:r>
            <a:endParaRPr lang="en-US" sz="2000" dirty="0"/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Enter the text “DRA Meter Issue” in </a:t>
            </a:r>
            <a:r>
              <a:rPr lang="en-US" sz="2000" dirty="0"/>
              <a:t>the ‘summary’ </a:t>
            </a:r>
            <a:r>
              <a:rPr lang="en-US" sz="2000" dirty="0" smtClean="0"/>
              <a:t>line</a:t>
            </a:r>
          </a:p>
          <a:p>
            <a:r>
              <a:rPr lang="en-US" sz="2500" dirty="0" smtClean="0"/>
              <a:t>We recommend requesting a review prior to 3:00 pm to allow for processing time</a:t>
            </a: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7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54C-330D-4F78-ABBB-4309360A2FC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Review	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900" dirty="0" smtClean="0"/>
              <a:t>ISO will conduct monthly checks to identify:</a:t>
            </a:r>
          </a:p>
          <a:p>
            <a:pPr marL="514350" indent="-457200"/>
            <a:r>
              <a:rPr lang="en-US" sz="2900" dirty="0" smtClean="0"/>
              <a:t>DRAs that exhibit meter issues for extended periods</a:t>
            </a:r>
          </a:p>
          <a:p>
            <a:pPr marL="514350" indent="-457200"/>
            <a:r>
              <a:rPr lang="en-US" sz="2900" dirty="0" smtClean="0"/>
              <a:t>DRAs do not advance to the operational status for an extended period after registration</a:t>
            </a:r>
          </a:p>
          <a:p>
            <a:pPr marL="57150" indent="0">
              <a:buNone/>
            </a:pPr>
            <a:r>
              <a:rPr lang="en-US" sz="2900" dirty="0" smtClean="0"/>
              <a:t>You may be asked to retire these DRAs</a:t>
            </a:r>
            <a:endParaRPr lang="en-US" sz="1400" dirty="0" smtClean="0"/>
          </a:p>
        </p:txBody>
      </p:sp>
      <p:sp>
        <p:nvSpPr>
          <p:cNvPr id="4" name="AutoShape 4" descr="https://drawinglics.com/view/4258045/civic-association-monthly-meetings-woodridge-civic-associ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drawinglics.com/view/4258045/civic-association-monthly-meetings-woodridge-civic-associatio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drawinglics.com/view/4258045/civic-association-monthly-meetings-woodridge-civic-associatio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19575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60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54C-330D-4F78-ABBB-4309360A2FC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Development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900" dirty="0" smtClean="0"/>
              <a:t>As we become more familiar with the new systems, we may make changes to this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267200"/>
            <a:ext cx="82296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bIns="91440" rtlCol="0" anchor="ctr">
            <a:noAutofit/>
          </a:bodyPr>
          <a:lstStyle/>
          <a:p>
            <a:pPr marL="57150" indent="0">
              <a:buNone/>
            </a:pPr>
            <a:r>
              <a:rPr lang="en-US" sz="2900" dirty="0" smtClean="0"/>
              <a:t>	   New </a:t>
            </a:r>
            <a:r>
              <a:rPr lang="en-US" sz="2900" dirty="0"/>
              <a:t>Ask ISO system launching </a:t>
            </a:r>
            <a:r>
              <a:rPr lang="en-US" sz="2900" dirty="0" smtClean="0"/>
              <a:t>this summer</a:t>
            </a:r>
          </a:p>
          <a:p>
            <a:pPr lvl="1" algn="r"/>
            <a:r>
              <a:rPr lang="en-US" sz="1200" dirty="0" smtClean="0">
                <a:hlinkClick r:id="rId3"/>
              </a:rPr>
              <a:t>https://www.iso-ne.com/participate/support/customer-readiness-outlook/customer-contact-center-solution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6" name="Picture 5" descr="exclamation _poin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" y="4419600"/>
            <a:ext cx="838200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03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Controllable Generation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DRA enrollment: Be sure to correctly set the ‘controllable generation’ flag – many registrations have come in with this flag incorrectly set to “N” </a:t>
            </a:r>
          </a:p>
          <a:p>
            <a:pPr lvl="1"/>
            <a:r>
              <a:rPr lang="en-US" sz="2100" dirty="0" smtClean="0"/>
              <a:t>If you are able to synchronize to the grid and can pushback you must enter a ‘Max Net Supply’ MW value, or any positive load values will be flagged as bad quality</a:t>
            </a:r>
          </a:p>
          <a:p>
            <a:r>
              <a:rPr lang="en-US" sz="2500" dirty="0" smtClean="0"/>
              <a:t>Telemetry data for controllable generators at DRAs must be provided prior to the final customer data submission deadline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576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BLTS bad quality flag criteria are as follows:</a:t>
            </a:r>
          </a:p>
          <a:p>
            <a:r>
              <a:rPr lang="en-US" sz="2100" dirty="0" smtClean="0"/>
              <a:t>MW values exceeding 125% of Max Load or Max Net Supply</a:t>
            </a:r>
          </a:p>
          <a:p>
            <a:r>
              <a:rPr lang="en-US" sz="2500" smtClean="0"/>
              <a:t>Zeros</a:t>
            </a:r>
            <a:endParaRPr lang="en-US" sz="2500" dirty="0" smtClean="0"/>
          </a:p>
          <a:p>
            <a:r>
              <a:rPr lang="en-US" sz="2500" dirty="0" smtClean="0"/>
              <a:t>Null/latent EMS values</a:t>
            </a:r>
          </a:p>
        </p:txBody>
      </p:sp>
    </p:spTree>
    <p:extLst>
      <p:ext uri="{BB962C8B-B14F-4D97-AF65-F5344CB8AC3E}">
        <p14:creationId xmlns:p14="http://schemas.microsoft.com/office/powerpoint/2010/main" val="37111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ISO Issue Inputs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 descr="C:\Users\tristvedt\Desktop\New Iss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43012"/>
            <a:ext cx="7935912" cy="49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4353296" y="3247408"/>
            <a:ext cx="2428504" cy="503217"/>
          </a:xfrm>
          <a:prstGeom prst="borderCallout1">
            <a:avLst>
              <a:gd name="adj1" fmla="val 52145"/>
              <a:gd name="adj2" fmla="val -289"/>
              <a:gd name="adj3" fmla="val 75854"/>
              <a:gd name="adj4" fmla="val -1077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Select: Asset Registration &amp; Capacity Auditing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6016831" y="4343401"/>
            <a:ext cx="2212769" cy="251608"/>
          </a:xfrm>
          <a:prstGeom prst="borderCallout1">
            <a:avLst>
              <a:gd name="adj1" fmla="val 52145"/>
              <a:gd name="adj2" fmla="val -289"/>
              <a:gd name="adj3" fmla="val -65739"/>
              <a:gd name="adj4" fmla="val -1347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Enter: DRA Meter Issue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DRR/DRA operational status requirements</a:t>
            </a:r>
          </a:p>
          <a:p>
            <a:r>
              <a:rPr lang="en-US" dirty="0" smtClean="0"/>
              <a:t>Process for indicating and clearing meter issues</a:t>
            </a:r>
          </a:p>
          <a:p>
            <a:r>
              <a:rPr lang="en-US" dirty="0" smtClean="0"/>
              <a:t>Additional data review items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 Issues - CAMS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6FE54C-330D-4F78-ABBB-4309360A2FC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9" y="990600"/>
            <a:ext cx="8594951" cy="507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 rot="19483214">
            <a:off x="6890187" y="2693918"/>
            <a:ext cx="496779" cy="53328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9483214">
            <a:off x="112636" y="5215683"/>
            <a:ext cx="496779" cy="53328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rey mask" hidden="1"/>
          <p:cNvSpPr/>
          <p:nvPr/>
        </p:nvSpPr>
        <p:spPr>
          <a:xfrm>
            <a:off x="168048" y="753374"/>
            <a:ext cx="8594951" cy="5078431"/>
          </a:xfrm>
          <a:prstGeom prst="rect">
            <a:avLst/>
          </a:prstGeom>
          <a:solidFill>
            <a:schemeClr val="tx1">
              <a:lumMod val="85000"/>
              <a:lumOff val="15000"/>
              <a:alpha val="58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dialog-popup" hidden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26" y="1991412"/>
            <a:ext cx="3452812" cy="195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7239001" y="3209026"/>
            <a:ext cx="914400" cy="533400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993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Meter Issue Flag in CAMS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6FE54C-330D-4F78-ABBB-4309360A2FC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1" y="1795732"/>
            <a:ext cx="8657096" cy="155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72571" y="2971800"/>
            <a:ext cx="117904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1" y="3581399"/>
            <a:ext cx="8687289" cy="3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own Arrow 13"/>
          <p:cNvSpPr/>
          <p:nvPr/>
        </p:nvSpPr>
        <p:spPr>
          <a:xfrm rot="19483214">
            <a:off x="115749" y="3098689"/>
            <a:ext cx="497927" cy="53451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DRR</a:t>
            </a:r>
            <a:r>
              <a:rPr lang="en-US" dirty="0" smtClean="0"/>
              <a:t> Operational Status 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65088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 smtClean="0"/>
              <a:t>Must be mapped to a DDE</a:t>
            </a:r>
          </a:p>
          <a:p>
            <a:r>
              <a:rPr lang="en-US" sz="2700" dirty="0" smtClean="0"/>
              <a:t>Must be mapped to an RTU</a:t>
            </a:r>
          </a:p>
          <a:p>
            <a:r>
              <a:rPr lang="en-US" sz="2700" dirty="0" smtClean="0"/>
              <a:t>At least one modeled </a:t>
            </a:r>
            <a:r>
              <a:rPr lang="en-US" sz="2700" dirty="0" smtClean="0">
                <a:solidFill>
                  <a:schemeClr val="accent5"/>
                </a:solidFill>
              </a:rPr>
              <a:t>DRA</a:t>
            </a:r>
            <a:r>
              <a:rPr lang="en-US" sz="2700" dirty="0" smtClean="0"/>
              <a:t> in the same DRR aggregation zone must be mapped to the DRR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i="1" dirty="0" smtClean="0"/>
              <a:t>*</a:t>
            </a:r>
            <a:r>
              <a:rPr lang="en-US" i="1" u="sng" dirty="0" smtClean="0"/>
              <a:t>Note</a:t>
            </a:r>
            <a:r>
              <a:rPr lang="en-US" i="1" dirty="0" smtClean="0"/>
              <a:t>: Cutover assets are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i="1" dirty="0" smtClean="0"/>
              <a:t>already mapped to DRRs;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i="1" dirty="0" smtClean="0"/>
              <a:t>search with an ‘as of’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i="1" dirty="0" smtClean="0"/>
              <a:t>date ≥ 6/1/2018 to view.</a:t>
            </a:r>
            <a:endParaRPr lang="en-US" i="1" dirty="0"/>
          </a:p>
        </p:txBody>
      </p:sp>
      <p:sp>
        <p:nvSpPr>
          <p:cNvPr id="5" name="DRR"/>
          <p:cNvSpPr/>
          <p:nvPr/>
        </p:nvSpPr>
        <p:spPr>
          <a:xfrm>
            <a:off x="7239000" y="3092832"/>
            <a:ext cx="1295400" cy="1324639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b="1" dirty="0" smtClean="0"/>
              <a:t>Demand Response Resource</a:t>
            </a:r>
          </a:p>
        </p:txBody>
      </p:sp>
      <p:sp>
        <p:nvSpPr>
          <p:cNvPr id="6" name="DRA"/>
          <p:cNvSpPr/>
          <p:nvPr/>
        </p:nvSpPr>
        <p:spPr>
          <a:xfrm>
            <a:off x="7216848" y="4823315"/>
            <a:ext cx="1317552" cy="1272685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b="1" dirty="0" smtClean="0"/>
              <a:t>Demand Response Asset</a:t>
            </a:r>
          </a:p>
        </p:txBody>
      </p:sp>
      <p:sp>
        <p:nvSpPr>
          <p:cNvPr id="7" name="Up Arrow 6"/>
          <p:cNvSpPr/>
          <p:nvPr/>
        </p:nvSpPr>
        <p:spPr>
          <a:xfrm>
            <a:off x="7742274" y="4464432"/>
            <a:ext cx="266700" cy="279110"/>
          </a:xfrm>
          <a:prstGeom prst="upArrow">
            <a:avLst>
              <a:gd name="adj1" fmla="val 31894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DE"/>
          <p:cNvSpPr/>
          <p:nvPr/>
        </p:nvSpPr>
        <p:spPr>
          <a:xfrm>
            <a:off x="4572000" y="3259851"/>
            <a:ext cx="1676400" cy="990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 Designated Entity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TU"/>
          <p:cNvSpPr/>
          <p:nvPr/>
        </p:nvSpPr>
        <p:spPr>
          <a:xfrm>
            <a:off x="4724400" y="4883521"/>
            <a:ext cx="1447800" cy="1152272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 Terminal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RR--&gt;DDE"/>
          <p:cNvSpPr/>
          <p:nvPr/>
        </p:nvSpPr>
        <p:spPr>
          <a:xfrm rot="16200000">
            <a:off x="6654515" y="3380217"/>
            <a:ext cx="266700" cy="749870"/>
          </a:xfrm>
          <a:prstGeom prst="upArrow">
            <a:avLst>
              <a:gd name="adj1" fmla="val 31894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RR--&gt;RTU"/>
          <p:cNvSpPr/>
          <p:nvPr/>
        </p:nvSpPr>
        <p:spPr>
          <a:xfrm rot="14046746">
            <a:off x="6494986" y="3886408"/>
            <a:ext cx="350108" cy="1446681"/>
          </a:xfrm>
          <a:prstGeom prst="upArrow">
            <a:avLst>
              <a:gd name="adj1" fmla="val 31894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DE--&gt;RTU"/>
          <p:cNvSpPr/>
          <p:nvPr/>
        </p:nvSpPr>
        <p:spPr>
          <a:xfrm>
            <a:off x="5314950" y="4388232"/>
            <a:ext cx="266700" cy="355310"/>
          </a:xfrm>
          <a:prstGeom prst="upDownArrow">
            <a:avLst>
              <a:gd name="adj1" fmla="val 43798"/>
              <a:gd name="adj2" fmla="val 406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DRA</a:t>
            </a:r>
            <a:r>
              <a:rPr lang="en-US" dirty="0" smtClean="0"/>
              <a:t> Operational Status Requirements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6FE54C-330D-4F78-ABBB-4309360A2FC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1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28600" y="1077913"/>
            <a:ext cx="8670130" cy="5170487"/>
          </a:xfrm>
        </p:spPr>
        <p:txBody>
          <a:bodyPr/>
          <a:lstStyle/>
          <a:p>
            <a:pPr lvl="1"/>
            <a:r>
              <a:rPr lang="en-US" sz="2500" dirty="0" smtClean="0"/>
              <a:t>It is in the Monthly Communications Model </a:t>
            </a:r>
            <a:r>
              <a:rPr lang="en-US" sz="2500" i="1" dirty="0" smtClean="0"/>
              <a:t>(registration)</a:t>
            </a:r>
          </a:p>
          <a:p>
            <a:pPr lvl="2"/>
            <a:r>
              <a:rPr lang="en-US" sz="2500" dirty="0" smtClean="0"/>
              <a:t>‘Approved’ by ISO in CAMS</a:t>
            </a:r>
          </a:p>
          <a:p>
            <a:pPr lvl="2"/>
            <a:r>
              <a:rPr lang="en-US" sz="2500" dirty="0" smtClean="0"/>
              <a:t>Telemetry is installed &amp; operational</a:t>
            </a:r>
          </a:p>
          <a:p>
            <a:pPr lvl="2"/>
            <a:r>
              <a:rPr lang="en-US" sz="2500" dirty="0" smtClean="0"/>
              <a:t>Mapped to an operational </a:t>
            </a:r>
            <a:r>
              <a:rPr lang="en-US" sz="2500" b="1" dirty="0" smtClean="0">
                <a:solidFill>
                  <a:schemeClr val="accent2"/>
                </a:solidFill>
              </a:rPr>
              <a:t>DRR</a:t>
            </a:r>
          </a:p>
          <a:p>
            <a:pPr lvl="1"/>
            <a:r>
              <a:rPr lang="en-US" sz="2500" dirty="0" smtClean="0"/>
              <a:t>It has a baseline built for the day-type </a:t>
            </a:r>
            <a:r>
              <a:rPr lang="en-US" sz="2500" i="1" dirty="0" smtClean="0"/>
              <a:t>(only done once)</a:t>
            </a:r>
          </a:p>
          <a:p>
            <a:pPr lvl="1"/>
            <a:r>
              <a:rPr lang="en-US" sz="2500" dirty="0"/>
              <a:t>Meter </a:t>
            </a:r>
            <a:r>
              <a:rPr lang="en-US" sz="2500" dirty="0" smtClean="0"/>
              <a:t>issue </a:t>
            </a:r>
            <a:r>
              <a:rPr lang="en-US" sz="2500" dirty="0"/>
              <a:t>flag is set to ‘N’ in CAMS</a:t>
            </a:r>
          </a:p>
          <a:p>
            <a:pPr lvl="1"/>
            <a:r>
              <a:rPr lang="en-US" sz="2500" dirty="0" smtClean="0"/>
              <a:t>Has no scheduled curtailments in CAMS for the operating day</a:t>
            </a:r>
            <a:endParaRPr lang="en-US" sz="2500" dirty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4800600"/>
            <a:ext cx="82296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bIns="91440" rtlCol="0" anchor="ctr">
            <a:noAutofit/>
          </a:bodyPr>
          <a:lstStyle/>
          <a:p>
            <a:pPr lvl="1" algn="ctr"/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If any of these criteria are not met the </a:t>
            </a:r>
            <a:r>
              <a:rPr lang="en-US" sz="2200" b="1" dirty="0">
                <a:solidFill>
                  <a:schemeClr val="accent5"/>
                </a:solidFill>
              </a:rPr>
              <a:t>DRA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’s status is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automatically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non-operational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and it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will not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contribute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             to </a:t>
            </a:r>
            <a:r>
              <a:rPr lang="en-US" sz="2200" b="1" dirty="0">
                <a:solidFill>
                  <a:schemeClr val="accent2"/>
                </a:solidFill>
              </a:rPr>
              <a:t>DRR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reduction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values</a:t>
            </a: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Picture 10" descr="exclamation _poin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" y="4953000"/>
            <a:ext cx="838200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41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 Issue Flag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FE54C-330D-4F78-ABBB-4309360A2FCC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492871"/>
              </p:ext>
            </p:extLst>
          </p:nvPr>
        </p:nvGraphicFramePr>
        <p:xfrm>
          <a:off x="514350" y="2194560"/>
          <a:ext cx="8115300" cy="2468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7969"/>
                <a:gridCol w="64773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Flag</a:t>
                      </a:r>
                    </a:p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Selection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Meaning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Yes</a:t>
                      </a:r>
                      <a:endParaRPr lang="en-US" sz="32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Yes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t</a:t>
                      </a:r>
                      <a:r>
                        <a:rPr lang="en-US" sz="2400" dirty="0" smtClean="0"/>
                        <a:t>here is a meter problem.</a:t>
                      </a:r>
                    </a:p>
                    <a:p>
                      <a:r>
                        <a:rPr lang="en-US" sz="2400" dirty="0" smtClean="0"/>
                        <a:t>My DRA is 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smtClean="0"/>
                        <a:t>operational.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No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No</a:t>
                      </a:r>
                      <a:r>
                        <a:rPr lang="en-US" sz="2400" baseline="0" dirty="0" smtClean="0"/>
                        <a:t>, there are no meter issues.</a:t>
                      </a:r>
                    </a:p>
                    <a:p>
                      <a:r>
                        <a:rPr lang="en-US" sz="2400" baseline="0" dirty="0" smtClean="0"/>
                        <a:t>My DRA is operational.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295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54C-330D-4F78-ABBB-4309360A2F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 Issue Flag Considerations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900" dirty="0" smtClean="0"/>
              <a:t>Either the ISO or Lead Participant can set the meter issue flag to ‘Y’</a:t>
            </a:r>
          </a:p>
          <a:p>
            <a:pPr marL="514350" indent="-457200"/>
            <a:r>
              <a:rPr lang="en-US" sz="2900" dirty="0" smtClean="0"/>
              <a:t>Flagging is effective for the following day</a:t>
            </a:r>
          </a:p>
          <a:p>
            <a:pPr marL="514350" indent="-457200"/>
            <a:r>
              <a:rPr lang="en-US" sz="2900" dirty="0" smtClean="0"/>
              <a:t>Flagging remains in place for a minimum of 1 day</a:t>
            </a:r>
          </a:p>
          <a:p>
            <a:pPr marL="514350" indent="-457200"/>
            <a:r>
              <a:rPr lang="en-US" sz="2900" dirty="0" smtClean="0"/>
              <a:t>Status of the </a:t>
            </a:r>
            <a:r>
              <a:rPr lang="en-US" sz="2900" b="1" dirty="0" smtClean="0">
                <a:solidFill>
                  <a:schemeClr val="accent5"/>
                </a:solidFill>
              </a:rPr>
              <a:t>DRA</a:t>
            </a:r>
            <a:r>
              <a:rPr lang="en-US" sz="2900" dirty="0" smtClean="0"/>
              <a:t> will change to non-operational on the day the meter issue flag takes effect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4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54C-330D-4F78-ABBB-4309360A2F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Quality Issues: </a:t>
            </a:r>
            <a:r>
              <a:rPr lang="en-US" dirty="0" smtClean="0"/>
              <a:t>Internal Monitor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900" dirty="0" smtClean="0"/>
              <a:t>Monitor the telemetry data of your DRAs regularly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Be proactive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Set the meter issue</a:t>
            </a:r>
            <a:r>
              <a:rPr lang="en-US" sz="2500" b="1" dirty="0" smtClean="0"/>
              <a:t> </a:t>
            </a:r>
            <a:r>
              <a:rPr lang="en-US" sz="2500" dirty="0" smtClean="0"/>
              <a:t>flag to ‘Y’ when you detect problems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900" dirty="0" smtClean="0"/>
              <a:t>Setting this flag will also change the DRA status to non-operational starting the day the flag is effective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9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54C-330D-4F78-ABBB-4309360A2F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Quality Issues: ISO Monitor 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500" dirty="0" smtClean="0"/>
              <a:t>ISO </a:t>
            </a:r>
            <a:r>
              <a:rPr lang="en-US" sz="2500" dirty="0"/>
              <a:t>will </a:t>
            </a:r>
            <a:r>
              <a:rPr lang="en-US" sz="2500" dirty="0" smtClean="0"/>
              <a:t>review real-time telemetry </a:t>
            </a:r>
            <a:r>
              <a:rPr lang="en-US" sz="2500" dirty="0"/>
              <a:t>data </a:t>
            </a:r>
            <a:r>
              <a:rPr lang="en-US" sz="2500" dirty="0" smtClean="0"/>
              <a:t>for operational DRAs      on Mondays &amp; Thursdays, completed by noon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b="1" dirty="0" smtClean="0"/>
              <a:t>If we detect bad data we will notify you via Ask ISO issue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Participants will have until 3:00 PM to respond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Acknowledgment requested, but not required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After 3:00 PM flags will be set to “Y,” effective the next day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Ask ISO issue will be updated with actions taken</a:t>
            </a:r>
            <a:endParaRPr lang="en-US" sz="2500" dirty="0"/>
          </a:p>
          <a:p>
            <a:endParaRPr lang="en-US" sz="2500" dirty="0"/>
          </a:p>
        </p:txBody>
      </p:sp>
      <p:pic>
        <p:nvPicPr>
          <p:cNvPr id="2056" name="Picture 8" descr="C:\Users\TRISTV~1\AppData\Local\Temp\SNAGHTML9efb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5159086"/>
            <a:ext cx="1028700" cy="101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TRISTV~1\AppData\Local\Temp\SNAGHTML9f4dc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5159086"/>
            <a:ext cx="1028700" cy="101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TRISTV~1\AppData\Local\Temp\SNAGHTML9f8d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59086"/>
            <a:ext cx="1028700" cy="101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TRISTV~1\AppData\Local\Temp\SNAGHTML9fc5b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159086"/>
            <a:ext cx="1028700" cy="101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TRISTV~1\AppData\Local\Temp\SNAGHTML9ff3c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59086"/>
            <a:ext cx="1028700" cy="101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47825" y="5159086"/>
            <a:ext cx="1028700" cy="101311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238750" y="5159086"/>
            <a:ext cx="1028700" cy="101311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1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54C-330D-4F78-ABBB-4309360A2FC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ISO: DRA Meter Issue 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Ask ISO issues will be sent to all individuals associated with the DRA’s Lead Participant with the CAMS contact type “Demand Asset Maintainer”</a:t>
            </a:r>
          </a:p>
          <a:p>
            <a:r>
              <a:rPr lang="en-US" sz="2500" dirty="0" smtClean="0"/>
              <a:t>Ask ISO issues will have the summary line “DRA Meter Issue”</a:t>
            </a:r>
          </a:p>
          <a:p>
            <a:endParaRPr lang="en-US" sz="2500" dirty="0"/>
          </a:p>
        </p:txBody>
      </p:sp>
      <p:pic>
        <p:nvPicPr>
          <p:cNvPr id="3076" name="Picture 4" descr="C:\Users\TRISTV~1\AppData\Local\Temp\SNAGHTMLb2a38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0200" y="4038600"/>
            <a:ext cx="5792464" cy="63563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73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_AMO_UNIQUEIDENTIFIER" val="2002071f-2cc5-4a63-a3fb-5229bb230181"/>
  <p:tag name="_AMO_REPORTCONTROLSVISIBLE" val="Empt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Public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</Template>
  <TotalTime>0</TotalTime>
  <Words>843</Words>
  <Application>Microsoft Office PowerPoint</Application>
  <PresentationFormat>On-screen Show (4:3)</PresentationFormat>
  <Paragraphs>124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ISO-PPT-Template-Public</vt:lpstr>
      <vt:lpstr>blank</vt:lpstr>
      <vt:lpstr>PowerPoint Presentation</vt:lpstr>
      <vt:lpstr>Topics</vt:lpstr>
      <vt:lpstr>DRR Operational Status Requirements</vt:lpstr>
      <vt:lpstr>DRA Operational Status Requirements</vt:lpstr>
      <vt:lpstr>Meter Issue Flag</vt:lpstr>
      <vt:lpstr>Meter Issue Flag Considerations</vt:lpstr>
      <vt:lpstr>Data Quality Issues: Internal Monitor</vt:lpstr>
      <vt:lpstr>Data Quality Issues: ISO Monitor </vt:lpstr>
      <vt:lpstr>Ask ISO: DRA Meter Issue </vt:lpstr>
      <vt:lpstr>Ask ISO Example</vt:lpstr>
      <vt:lpstr>Clearing a DRA Meter Issue </vt:lpstr>
      <vt:lpstr>Request ISO Review: Ask ISO</vt:lpstr>
      <vt:lpstr>Monthly Review </vt:lpstr>
      <vt:lpstr>Process Development</vt:lpstr>
      <vt:lpstr>Controllable Generation</vt:lpstr>
      <vt:lpstr>Additional Items</vt:lpstr>
      <vt:lpstr>PowerPoint Presentation</vt:lpstr>
      <vt:lpstr>Appendix</vt:lpstr>
      <vt:lpstr>Ask ISO Issue Inputs</vt:lpstr>
      <vt:lpstr>Meter Issues - CAMS</vt:lpstr>
      <vt:lpstr>Setting the Meter Issue Flag in CAMS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2018-05-31T14:45:47Z</dcterms:created>
  <dcterms:modified xsi:type="dcterms:W3CDTF">2018-05-31T14:45:49Z</dcterms:modified>
</cp:coreProperties>
</file>