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56"/>
  </p:notesMasterIdLst>
  <p:handoutMasterIdLst>
    <p:handoutMasterId r:id="rId57"/>
  </p:handoutMasterIdLst>
  <p:sldIdLst>
    <p:sldId id="257" r:id="rId3"/>
    <p:sldId id="325" r:id="rId4"/>
    <p:sldId id="367" r:id="rId5"/>
    <p:sldId id="408" r:id="rId6"/>
    <p:sldId id="410" r:id="rId7"/>
    <p:sldId id="411" r:id="rId8"/>
    <p:sldId id="412" r:id="rId9"/>
    <p:sldId id="414" r:id="rId10"/>
    <p:sldId id="415" r:id="rId11"/>
    <p:sldId id="416" r:id="rId12"/>
    <p:sldId id="417" r:id="rId13"/>
    <p:sldId id="418" r:id="rId14"/>
    <p:sldId id="420" r:id="rId15"/>
    <p:sldId id="419" r:id="rId16"/>
    <p:sldId id="400" r:id="rId17"/>
    <p:sldId id="401" r:id="rId18"/>
    <p:sldId id="441" r:id="rId19"/>
    <p:sldId id="438" r:id="rId20"/>
    <p:sldId id="439" r:id="rId21"/>
    <p:sldId id="407" r:id="rId22"/>
    <p:sldId id="442" r:id="rId23"/>
    <p:sldId id="403" r:id="rId24"/>
    <p:sldId id="404" r:id="rId25"/>
    <p:sldId id="347" r:id="rId26"/>
    <p:sldId id="340" r:id="rId27"/>
    <p:sldId id="339" r:id="rId28"/>
    <p:sldId id="341" r:id="rId29"/>
    <p:sldId id="348" r:id="rId30"/>
    <p:sldId id="371" r:id="rId31"/>
    <p:sldId id="373" r:id="rId32"/>
    <p:sldId id="430" r:id="rId33"/>
    <p:sldId id="431" r:id="rId34"/>
    <p:sldId id="369" r:id="rId35"/>
    <p:sldId id="327" r:id="rId36"/>
    <p:sldId id="328" r:id="rId37"/>
    <p:sldId id="329" r:id="rId38"/>
    <p:sldId id="330" r:id="rId39"/>
    <p:sldId id="434" r:id="rId40"/>
    <p:sldId id="331" r:id="rId41"/>
    <p:sldId id="332" r:id="rId42"/>
    <p:sldId id="333" r:id="rId43"/>
    <p:sldId id="334" r:id="rId44"/>
    <p:sldId id="268" r:id="rId45"/>
    <p:sldId id="335" r:id="rId46"/>
    <p:sldId id="270" r:id="rId47"/>
    <p:sldId id="342" r:id="rId48"/>
    <p:sldId id="428" r:id="rId49"/>
    <p:sldId id="425" r:id="rId50"/>
    <p:sldId id="426" r:id="rId51"/>
    <p:sldId id="427" r:id="rId52"/>
    <p:sldId id="437" r:id="rId53"/>
    <p:sldId id="429" r:id="rId54"/>
    <p:sldId id="433" r:id="rId55"/>
  </p:sldIdLst>
  <p:sldSz cx="9144000" cy="6858000" type="screen4x3"/>
  <p:notesSz cx="6950075" cy="9236075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359A56E-E389-44F4-959B-166887DF1ED2}">
          <p14:sldIdLst>
            <p14:sldId id="257"/>
            <p14:sldId id="325"/>
            <p14:sldId id="367"/>
          </p14:sldIdLst>
        </p14:section>
        <p14:section name="Marginal Value" id="{711B22CE-5453-4FF9-BE40-982C9DB050D6}">
          <p14:sldIdLst>
            <p14:sldId id="408"/>
            <p14:sldId id="410"/>
            <p14:sldId id="411"/>
            <p14:sldId id="412"/>
            <p14:sldId id="414"/>
            <p14:sldId id="415"/>
            <p14:sldId id="416"/>
            <p14:sldId id="417"/>
            <p14:sldId id="418"/>
            <p14:sldId id="420"/>
            <p14:sldId id="419"/>
          </p14:sldIdLst>
        </p14:section>
        <p14:section name="Multi-year Rate Election" id="{126DB622-4AA0-4386-883C-21A933D9E13A}">
          <p14:sldIdLst>
            <p14:sldId id="400"/>
            <p14:sldId id="401"/>
            <p14:sldId id="441"/>
            <p14:sldId id="438"/>
            <p14:sldId id="439"/>
            <p14:sldId id="407"/>
            <p14:sldId id="442"/>
            <p14:sldId id="403"/>
            <p14:sldId id="404"/>
          </p14:sldIdLst>
        </p14:section>
        <p14:section name="Estimated Rates CCP 11, 12" id="{47614DAD-D75A-482B-BCD7-C6C698636F88}">
          <p14:sldIdLst>
            <p14:sldId id="347"/>
            <p14:sldId id="340"/>
            <p14:sldId id="339"/>
            <p14:sldId id="341"/>
          </p14:sldIdLst>
        </p14:section>
        <p14:section name="Cost Allocation Summary" id="{3BA6E813-AE2B-4462-9D22-8684C15F2F54}">
          <p14:sldIdLst>
            <p14:sldId id="348"/>
            <p14:sldId id="371"/>
            <p14:sldId id="373"/>
            <p14:sldId id="430"/>
            <p14:sldId id="431"/>
          </p14:sldIdLst>
        </p14:section>
        <p14:section name="Tariff Change Summary" id="{F904C3CD-71EE-44D3-8580-79C68542D747}">
          <p14:sldIdLst>
            <p14:sldId id="369"/>
            <p14:sldId id="327"/>
            <p14:sldId id="328"/>
            <p14:sldId id="329"/>
            <p14:sldId id="330"/>
            <p14:sldId id="434"/>
            <p14:sldId id="331"/>
            <p14:sldId id="332"/>
            <p14:sldId id="333"/>
            <p14:sldId id="334"/>
          </p14:sldIdLst>
        </p14:section>
        <p14:section name="Conclusion" id="{29CAD062-AB40-4F2E-88B6-66837D8254BF}">
          <p14:sldIdLst>
            <p14:sldId id="268"/>
            <p14:sldId id="335"/>
            <p14:sldId id="270"/>
            <p14:sldId id="342"/>
          </p14:sldIdLst>
        </p14:section>
        <p14:section name="Appendix" id="{F754126B-6A80-47C2-B652-DDBF1CCB5BBE}">
          <p14:sldIdLst>
            <p14:sldId id="428"/>
            <p14:sldId id="425"/>
            <p14:sldId id="426"/>
            <p14:sldId id="427"/>
            <p14:sldId id="437"/>
            <p14:sldId id="429"/>
            <p14:sldId id="43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77BD2A"/>
    <a:srgbClr val="1E6A9A"/>
    <a:srgbClr val="FBB92F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1" autoAdjust="0"/>
    <p:restoredTop sz="94271" autoAdjust="0"/>
  </p:normalViewPr>
  <p:slideViewPr>
    <p:cSldViewPr>
      <p:cViewPr>
        <p:scale>
          <a:sx n="100" d="100"/>
          <a:sy n="100" d="100"/>
        </p:scale>
        <p:origin x="-14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C8F12-908D-4FB3-856A-FEEE7859B2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02D3B-0293-4770-916E-9FAD74737C6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Market Activity</a:t>
          </a:r>
          <a:endParaRPr lang="en-US" sz="2000" b="1" dirty="0">
            <a:solidFill>
              <a:srgbClr val="000000"/>
            </a:solidFill>
          </a:endParaRPr>
        </a:p>
      </dgm:t>
    </dgm:pt>
    <dgm:pt modelId="{3375D3E2-7CF0-4D41-88EA-A5CA869B72E0}" type="parTrans" cxnId="{33A96731-98E9-446D-8EC6-DD8395C0815D}">
      <dgm:prSet/>
      <dgm:spPr/>
      <dgm:t>
        <a:bodyPr/>
        <a:lstStyle/>
        <a:p>
          <a:endParaRPr lang="en-US"/>
        </a:p>
      </dgm:t>
    </dgm:pt>
    <dgm:pt modelId="{3C6A3C36-B35D-49F2-81FE-EFFF32939120}" type="sibTrans" cxnId="{33A96731-98E9-446D-8EC6-DD8395C0815D}">
      <dgm:prSet/>
      <dgm:spPr/>
      <dgm:t>
        <a:bodyPr/>
        <a:lstStyle/>
        <a:p>
          <a:endParaRPr lang="en-US"/>
        </a:p>
      </dgm:t>
    </dgm:pt>
    <dgm:pt modelId="{F066DC27-8136-48C8-B36E-B53A64040596}">
      <dgm:prSet phldrT="[Text]" custT="1"/>
      <dgm:spPr/>
      <dgm:t>
        <a:bodyPr/>
        <a:lstStyle/>
        <a:p>
          <a:r>
            <a:rPr lang="en-US" sz="1400" b="1" dirty="0" smtClean="0"/>
            <a:t>Annual Reconfiguration Auction</a:t>
          </a:r>
        </a:p>
        <a:p>
          <a:r>
            <a:rPr lang="en-US" sz="1100" b="1" dirty="0" smtClean="0"/>
            <a:t>(Three)</a:t>
          </a:r>
          <a:endParaRPr lang="en-US" sz="1100" b="1" dirty="0"/>
        </a:p>
      </dgm:t>
    </dgm:pt>
    <dgm:pt modelId="{7C08F052-1C20-4614-9571-41B622F83C93}" type="parTrans" cxnId="{0EA22B60-5F34-44F7-8753-EBB76EED3734}">
      <dgm:prSet/>
      <dgm:spPr/>
      <dgm:t>
        <a:bodyPr/>
        <a:lstStyle/>
        <a:p>
          <a:endParaRPr lang="en-US"/>
        </a:p>
      </dgm:t>
    </dgm:pt>
    <dgm:pt modelId="{0C98CA45-170E-4CC8-B11B-0ED0F4FB55EC}" type="sibTrans" cxnId="{0EA22B60-5F34-44F7-8753-EBB76EED3734}">
      <dgm:prSet/>
      <dgm:spPr/>
      <dgm:t>
        <a:bodyPr/>
        <a:lstStyle/>
        <a:p>
          <a:endParaRPr lang="en-US"/>
        </a:p>
      </dgm:t>
    </dgm:pt>
    <dgm:pt modelId="{B694B233-68D2-4B84-BC23-69CE70D281CF}">
      <dgm:prSet phldrT="[Text]" custT="1"/>
      <dgm:spPr/>
      <dgm:t>
        <a:bodyPr/>
        <a:lstStyle/>
        <a:p>
          <a:r>
            <a:rPr lang="en-US" sz="1400" b="1" dirty="0" smtClean="0"/>
            <a:t>Monthly Reconfiguration Auction</a:t>
          </a:r>
          <a:endParaRPr lang="en-US" sz="1400" b="1" dirty="0"/>
        </a:p>
      </dgm:t>
    </dgm:pt>
    <dgm:pt modelId="{4E0B3FA0-97BE-4BC9-BEFA-A2C0D19141FD}" type="parTrans" cxnId="{4860ED50-E2E5-4AD4-8B51-C2C79B7821FB}">
      <dgm:prSet/>
      <dgm:spPr/>
      <dgm:t>
        <a:bodyPr/>
        <a:lstStyle/>
        <a:p>
          <a:endParaRPr lang="en-US"/>
        </a:p>
      </dgm:t>
    </dgm:pt>
    <dgm:pt modelId="{F4A7D3DF-A505-4D3D-BF03-CB115F2E7867}" type="sibTrans" cxnId="{4860ED50-E2E5-4AD4-8B51-C2C79B7821FB}">
      <dgm:prSet/>
      <dgm:spPr/>
      <dgm:t>
        <a:bodyPr/>
        <a:lstStyle/>
        <a:p>
          <a:endParaRPr lang="en-US"/>
        </a:p>
      </dgm:t>
    </dgm:pt>
    <dgm:pt modelId="{99A56991-D41F-4667-BDAC-5DC4D6C0A6A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Special Compensation Rules</a:t>
          </a:r>
        </a:p>
      </dgm:t>
    </dgm:pt>
    <dgm:pt modelId="{DF7800AE-EACB-48D2-9496-D4913FA6DDF8}" type="parTrans" cxnId="{B2C7A564-41B2-4570-BB49-EB0A59CC3E1D}">
      <dgm:prSet/>
      <dgm:spPr/>
      <dgm:t>
        <a:bodyPr/>
        <a:lstStyle/>
        <a:p>
          <a:endParaRPr lang="en-US"/>
        </a:p>
      </dgm:t>
    </dgm:pt>
    <dgm:pt modelId="{AB1BB59E-E4E2-41D7-AF0D-E50F096F4D07}" type="sibTrans" cxnId="{B2C7A564-41B2-4570-BB49-EB0A59CC3E1D}">
      <dgm:prSet/>
      <dgm:spPr/>
      <dgm:t>
        <a:bodyPr/>
        <a:lstStyle/>
        <a:p>
          <a:endParaRPr lang="en-US"/>
        </a:p>
      </dgm:t>
    </dgm:pt>
    <dgm:pt modelId="{F8B07AA7-C96E-4D32-BA87-2EC28E6D27B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/>
            <a:t>CTR Pool-Planned Unit</a:t>
          </a:r>
        </a:p>
      </dgm:t>
    </dgm:pt>
    <dgm:pt modelId="{1803654F-355C-4EC2-803E-AFCA8180423F}" type="parTrans" cxnId="{9D2ECA61-4E8D-4989-A384-D147A077F589}">
      <dgm:prSet/>
      <dgm:spPr/>
      <dgm:t>
        <a:bodyPr/>
        <a:lstStyle/>
        <a:p>
          <a:endParaRPr lang="en-US"/>
        </a:p>
      </dgm:t>
    </dgm:pt>
    <dgm:pt modelId="{518E3DE5-4300-4605-9DD1-B2DBC2E1CC40}" type="sibTrans" cxnId="{9D2ECA61-4E8D-4989-A384-D147A077F589}">
      <dgm:prSet/>
      <dgm:spPr/>
      <dgm:t>
        <a:bodyPr/>
        <a:lstStyle/>
        <a:p>
          <a:endParaRPr lang="en-US"/>
        </a:p>
      </dgm:t>
    </dgm:pt>
    <dgm:pt modelId="{C296C3E1-2423-40CB-AD4F-62C559C12474}">
      <dgm:prSet phldrT="[Text]" custT="1"/>
      <dgm:spPr/>
      <dgm:t>
        <a:bodyPr/>
        <a:lstStyle/>
        <a:p>
          <a:r>
            <a:rPr lang="en-US" sz="1400" b="1" dirty="0" smtClean="0"/>
            <a:t>Forward Capacity Auction</a:t>
          </a:r>
          <a:endParaRPr lang="en-US" sz="1400" b="1" dirty="0"/>
        </a:p>
      </dgm:t>
    </dgm:pt>
    <dgm:pt modelId="{16710520-6EFD-435E-A01A-7083886C66D4}" type="parTrans" cxnId="{DCE1B553-432F-4698-A5A6-9D04F3D14D60}">
      <dgm:prSet/>
      <dgm:spPr/>
      <dgm:t>
        <a:bodyPr/>
        <a:lstStyle/>
        <a:p>
          <a:endParaRPr lang="en-US"/>
        </a:p>
      </dgm:t>
    </dgm:pt>
    <dgm:pt modelId="{F8687E46-2261-424F-B166-538F0F0E83F9}" type="sibTrans" cxnId="{DCE1B553-432F-4698-A5A6-9D04F3D14D60}">
      <dgm:prSet/>
      <dgm:spPr/>
      <dgm:t>
        <a:bodyPr/>
        <a:lstStyle/>
        <a:p>
          <a:endParaRPr lang="en-US"/>
        </a:p>
      </dgm:t>
    </dgm:pt>
    <dgm:pt modelId="{6F5686E8-85BE-4964-9110-EEC55BBF7F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/>
            <a:t>Multi-Year Rate Election</a:t>
          </a:r>
        </a:p>
      </dgm:t>
    </dgm:pt>
    <dgm:pt modelId="{4C52CA20-279A-4CF0-B540-20166A7C9A3D}" type="parTrans" cxnId="{83A46104-B8F0-4A22-A53E-41E25B712FE1}">
      <dgm:prSet/>
      <dgm:spPr/>
      <dgm:t>
        <a:bodyPr/>
        <a:lstStyle/>
        <a:p>
          <a:endParaRPr lang="en-US"/>
        </a:p>
      </dgm:t>
    </dgm:pt>
    <dgm:pt modelId="{D6CBBADF-BAD8-4DA5-82E4-7A09D45C8AC2}" type="sibTrans" cxnId="{83A46104-B8F0-4A22-A53E-41E25B712FE1}">
      <dgm:prSet/>
      <dgm:spPr/>
      <dgm:t>
        <a:bodyPr/>
        <a:lstStyle/>
        <a:p>
          <a:endParaRPr lang="en-US"/>
        </a:p>
      </dgm:t>
    </dgm:pt>
    <dgm:pt modelId="{D91F2EB8-1BEA-4E4E-93A7-37F232913CC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Capacity Transfer Rights</a:t>
          </a:r>
          <a:endParaRPr lang="en-US" sz="1600" dirty="0"/>
        </a:p>
      </dgm:t>
    </dgm:pt>
    <dgm:pt modelId="{62DA7500-C895-4E5C-8AE8-50079AC3636B}" type="parTrans" cxnId="{10EEE8E7-D87B-465C-9615-5E4B4CF7C053}">
      <dgm:prSet/>
      <dgm:spPr/>
      <dgm:t>
        <a:bodyPr/>
        <a:lstStyle/>
        <a:p>
          <a:endParaRPr lang="en-US"/>
        </a:p>
      </dgm:t>
    </dgm:pt>
    <dgm:pt modelId="{0AEE6293-BE03-460E-BC17-D3261F451036}" type="sibTrans" cxnId="{10EEE8E7-D87B-465C-9615-5E4B4CF7C053}">
      <dgm:prSet/>
      <dgm:spPr/>
      <dgm:t>
        <a:bodyPr/>
        <a:lstStyle/>
        <a:p>
          <a:endParaRPr lang="en-US"/>
        </a:p>
      </dgm:t>
    </dgm:pt>
    <dgm:pt modelId="{4F5A134A-D4D8-4342-9E34-46D6F59047C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/>
            <a:t>HQICC Capacity</a:t>
          </a:r>
        </a:p>
      </dgm:t>
    </dgm:pt>
    <dgm:pt modelId="{5D66B172-C041-49F1-AD16-8147ADB788E8}" type="parTrans" cxnId="{EF4F2FAD-96C0-4835-A099-F67A6BB840E5}">
      <dgm:prSet/>
      <dgm:spPr/>
      <dgm:t>
        <a:bodyPr/>
        <a:lstStyle/>
        <a:p>
          <a:endParaRPr lang="en-US"/>
        </a:p>
      </dgm:t>
    </dgm:pt>
    <dgm:pt modelId="{A8C51358-CD56-460A-B7AC-3CA922CDCB05}" type="sibTrans" cxnId="{EF4F2FAD-96C0-4835-A099-F67A6BB840E5}">
      <dgm:prSet/>
      <dgm:spPr/>
      <dgm:t>
        <a:bodyPr/>
        <a:lstStyle/>
        <a:p>
          <a:endParaRPr lang="en-US"/>
        </a:p>
      </dgm:t>
    </dgm:pt>
    <dgm:pt modelId="{0DD0B2B6-0768-4945-8474-D957CB184B6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/>
            <a:t>Self-Supply</a:t>
          </a:r>
          <a:endParaRPr lang="en-US" sz="1600" b="1" dirty="0" smtClean="0"/>
        </a:p>
      </dgm:t>
    </dgm:pt>
    <dgm:pt modelId="{67849EE0-D2A5-4B7D-A12B-613530BD2AB4}" type="parTrans" cxnId="{A18C3698-E411-4A9A-AA16-43F8FD7D2FCF}">
      <dgm:prSet/>
      <dgm:spPr/>
      <dgm:t>
        <a:bodyPr/>
        <a:lstStyle/>
        <a:p>
          <a:endParaRPr lang="en-US"/>
        </a:p>
      </dgm:t>
    </dgm:pt>
    <dgm:pt modelId="{7F20DA78-9F07-4536-9CC9-9EBA93FD202A}" type="sibTrans" cxnId="{A18C3698-E411-4A9A-AA16-43F8FD7D2FCF}">
      <dgm:prSet/>
      <dgm:spPr/>
      <dgm:t>
        <a:bodyPr/>
        <a:lstStyle/>
        <a:p>
          <a:endParaRPr lang="en-US"/>
        </a:p>
      </dgm:t>
    </dgm:pt>
    <dgm:pt modelId="{BD4C7A8E-5384-4430-9664-E686E732A40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/>
            <a:t>Intermittent Power Resource Seasonal Capacity</a:t>
          </a:r>
        </a:p>
      </dgm:t>
    </dgm:pt>
    <dgm:pt modelId="{9FB601C0-07A5-4F14-9C18-9D80102A3B42}" type="parTrans" cxnId="{14C89DF5-0339-4B88-B9F9-921CD5F5BF57}">
      <dgm:prSet/>
      <dgm:spPr/>
      <dgm:t>
        <a:bodyPr/>
        <a:lstStyle/>
        <a:p>
          <a:endParaRPr lang="en-US"/>
        </a:p>
      </dgm:t>
    </dgm:pt>
    <dgm:pt modelId="{2BE3D18C-3853-470B-9F01-34A98894ED8B}" type="sibTrans" cxnId="{14C89DF5-0339-4B88-B9F9-921CD5F5BF57}">
      <dgm:prSet/>
      <dgm:spPr/>
      <dgm:t>
        <a:bodyPr/>
        <a:lstStyle/>
        <a:p>
          <a:endParaRPr lang="en-US"/>
        </a:p>
      </dgm:t>
    </dgm:pt>
    <dgm:pt modelId="{948FD0B1-F343-469E-973C-179EE87D59B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/>
            <a:t>CTR Transmission Upgrade</a:t>
          </a:r>
        </a:p>
      </dgm:t>
    </dgm:pt>
    <dgm:pt modelId="{BF5FAB47-3F36-4EBA-A42E-6E50BCDB1E3D}" type="parTrans" cxnId="{A8E242BF-DF3B-4228-A012-72F0AD4C732B}">
      <dgm:prSet/>
      <dgm:spPr/>
      <dgm:t>
        <a:bodyPr/>
        <a:lstStyle/>
        <a:p>
          <a:endParaRPr lang="en-US"/>
        </a:p>
      </dgm:t>
    </dgm:pt>
    <dgm:pt modelId="{42382A7D-797F-43CD-9CFD-701AB6B2B9DC}" type="sibTrans" cxnId="{A8E242BF-DF3B-4228-A012-72F0AD4C732B}">
      <dgm:prSet/>
      <dgm:spPr/>
      <dgm:t>
        <a:bodyPr/>
        <a:lstStyle/>
        <a:p>
          <a:endParaRPr lang="en-US"/>
        </a:p>
      </dgm:t>
    </dgm:pt>
    <dgm:pt modelId="{34D70E9B-C66E-45C6-890E-9D6C6CE97E20}" type="pres">
      <dgm:prSet presAssocID="{0FAC8F12-908D-4FB3-856A-FEEE7859B2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A565E-4573-4472-859B-624F90B7FC1A}" type="pres">
      <dgm:prSet presAssocID="{54202D3B-0293-4770-916E-9FAD74737C6C}" presName="compNode" presStyleCnt="0"/>
      <dgm:spPr/>
    </dgm:pt>
    <dgm:pt modelId="{1820439C-5B50-4FE8-8615-3D000A23371B}" type="pres">
      <dgm:prSet presAssocID="{54202D3B-0293-4770-916E-9FAD74737C6C}" presName="aNode" presStyleLbl="bgShp" presStyleIdx="0" presStyleCnt="3"/>
      <dgm:spPr/>
      <dgm:t>
        <a:bodyPr/>
        <a:lstStyle/>
        <a:p>
          <a:endParaRPr lang="en-US"/>
        </a:p>
      </dgm:t>
    </dgm:pt>
    <dgm:pt modelId="{857A90A1-7960-40B2-8791-EB7E0BA0E3F7}" type="pres">
      <dgm:prSet presAssocID="{54202D3B-0293-4770-916E-9FAD74737C6C}" presName="textNode" presStyleLbl="bgShp" presStyleIdx="0" presStyleCnt="3"/>
      <dgm:spPr/>
      <dgm:t>
        <a:bodyPr/>
        <a:lstStyle/>
        <a:p>
          <a:endParaRPr lang="en-US"/>
        </a:p>
      </dgm:t>
    </dgm:pt>
    <dgm:pt modelId="{50D4056A-147F-4967-8D2D-F6A5B87EC530}" type="pres">
      <dgm:prSet presAssocID="{54202D3B-0293-4770-916E-9FAD74737C6C}" presName="compChildNode" presStyleCnt="0"/>
      <dgm:spPr/>
    </dgm:pt>
    <dgm:pt modelId="{7D0F8294-4228-4AC5-B6BC-C63ED726E27B}" type="pres">
      <dgm:prSet presAssocID="{54202D3B-0293-4770-916E-9FAD74737C6C}" presName="theInnerList" presStyleCnt="0"/>
      <dgm:spPr/>
    </dgm:pt>
    <dgm:pt modelId="{2AFB5FAF-0377-44DB-BF5B-F982C8C3C98F}" type="pres">
      <dgm:prSet presAssocID="{C296C3E1-2423-40CB-AD4F-62C559C1247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D0A9B-919B-40BC-837E-68BF7219EBE1}" type="pres">
      <dgm:prSet presAssocID="{C296C3E1-2423-40CB-AD4F-62C559C12474}" presName="aSpace2" presStyleCnt="0"/>
      <dgm:spPr/>
    </dgm:pt>
    <dgm:pt modelId="{56EB7BE6-4E4F-4C97-B464-7E3E051B7A46}" type="pres">
      <dgm:prSet presAssocID="{F066DC27-8136-48C8-B36E-B53A64040596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9BBAB-F0CE-4F5B-85F9-77D1F7BB1397}" type="pres">
      <dgm:prSet presAssocID="{F066DC27-8136-48C8-B36E-B53A64040596}" presName="aSpace2" presStyleCnt="0"/>
      <dgm:spPr/>
    </dgm:pt>
    <dgm:pt modelId="{7FBCF6BE-9838-43F9-8722-1D99133F7F37}" type="pres">
      <dgm:prSet presAssocID="{B694B233-68D2-4B84-BC23-69CE70D281CF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9635-B4F9-4018-8157-9FFDAA5F0FD0}" type="pres">
      <dgm:prSet presAssocID="{54202D3B-0293-4770-916E-9FAD74737C6C}" presName="aSpace" presStyleCnt="0"/>
      <dgm:spPr/>
    </dgm:pt>
    <dgm:pt modelId="{2E6170A0-5021-492F-A680-9F56625C3AB7}" type="pres">
      <dgm:prSet presAssocID="{99A56991-D41F-4667-BDAC-5DC4D6C0A6A2}" presName="compNode" presStyleCnt="0"/>
      <dgm:spPr/>
    </dgm:pt>
    <dgm:pt modelId="{2838A3C1-1235-4D41-91E1-7B822B19FF4E}" type="pres">
      <dgm:prSet presAssocID="{99A56991-D41F-4667-BDAC-5DC4D6C0A6A2}" presName="aNode" presStyleLbl="bgShp" presStyleIdx="1" presStyleCnt="3" custLinFactNeighborX="-405"/>
      <dgm:spPr/>
      <dgm:t>
        <a:bodyPr/>
        <a:lstStyle/>
        <a:p>
          <a:endParaRPr lang="en-US"/>
        </a:p>
      </dgm:t>
    </dgm:pt>
    <dgm:pt modelId="{E556DB9E-202D-46C4-8760-9E6D065B33A6}" type="pres">
      <dgm:prSet presAssocID="{99A56991-D41F-4667-BDAC-5DC4D6C0A6A2}" presName="textNode" presStyleLbl="bgShp" presStyleIdx="1" presStyleCnt="3"/>
      <dgm:spPr/>
      <dgm:t>
        <a:bodyPr/>
        <a:lstStyle/>
        <a:p>
          <a:endParaRPr lang="en-US"/>
        </a:p>
      </dgm:t>
    </dgm:pt>
    <dgm:pt modelId="{C4EA642D-88B8-4CCD-9FBB-517A516A7E0A}" type="pres">
      <dgm:prSet presAssocID="{99A56991-D41F-4667-BDAC-5DC4D6C0A6A2}" presName="compChildNode" presStyleCnt="0"/>
      <dgm:spPr/>
    </dgm:pt>
    <dgm:pt modelId="{D0FE9B2C-9658-4152-9609-A1405B8879FD}" type="pres">
      <dgm:prSet presAssocID="{99A56991-D41F-4667-BDAC-5DC4D6C0A6A2}" presName="theInnerList" presStyleCnt="0"/>
      <dgm:spPr/>
    </dgm:pt>
    <dgm:pt modelId="{99D7F68E-5301-450E-B989-82C4F576AE8C}" type="pres">
      <dgm:prSet presAssocID="{6F5686E8-85BE-4964-9110-EEC55BBF7F6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FEFFE-D6B3-4CDB-BA96-67ABE171C31D}" type="pres">
      <dgm:prSet presAssocID="{6F5686E8-85BE-4964-9110-EEC55BBF7F6E}" presName="aSpace2" presStyleCnt="0"/>
      <dgm:spPr/>
    </dgm:pt>
    <dgm:pt modelId="{DF7E5C2C-D12B-419B-9BAF-2E4B49A622F5}" type="pres">
      <dgm:prSet presAssocID="{BD4C7A8E-5384-4430-9664-E686E732A40F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3A1BE-55B2-4C79-99C0-81E340D813DD}" type="pres">
      <dgm:prSet presAssocID="{BD4C7A8E-5384-4430-9664-E686E732A40F}" presName="aSpace2" presStyleCnt="0"/>
      <dgm:spPr/>
    </dgm:pt>
    <dgm:pt modelId="{019EC8B2-7D85-4072-A13E-CE931ADBC638}" type="pres">
      <dgm:prSet presAssocID="{4F5A134A-D4D8-4342-9E34-46D6F59047C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76DCB-B3DB-4886-A741-62CD3510068C}" type="pres">
      <dgm:prSet presAssocID="{4F5A134A-D4D8-4342-9E34-46D6F59047C7}" presName="aSpace2" presStyleCnt="0"/>
      <dgm:spPr/>
    </dgm:pt>
    <dgm:pt modelId="{247096CB-E12B-4A4C-A618-2DDED9EB25FD}" type="pres">
      <dgm:prSet presAssocID="{0DD0B2B6-0768-4945-8474-D957CB184B6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DC59D-0A92-4E2B-89E2-B93B4E0E3A93}" type="pres">
      <dgm:prSet presAssocID="{99A56991-D41F-4667-BDAC-5DC4D6C0A6A2}" presName="aSpace" presStyleCnt="0"/>
      <dgm:spPr/>
    </dgm:pt>
    <dgm:pt modelId="{F3989723-6258-422C-AA70-E8391692C6A3}" type="pres">
      <dgm:prSet presAssocID="{D91F2EB8-1BEA-4E4E-93A7-37F232913CCF}" presName="compNode" presStyleCnt="0"/>
      <dgm:spPr/>
    </dgm:pt>
    <dgm:pt modelId="{E760C7C8-BB7A-4C2C-BBB3-E17BE359B52F}" type="pres">
      <dgm:prSet presAssocID="{D91F2EB8-1BEA-4E4E-93A7-37F232913CCF}" presName="aNode" presStyleLbl="bgShp" presStyleIdx="2" presStyleCnt="3" custLinFactNeighborX="3765"/>
      <dgm:spPr/>
      <dgm:t>
        <a:bodyPr/>
        <a:lstStyle/>
        <a:p>
          <a:endParaRPr lang="en-US"/>
        </a:p>
      </dgm:t>
    </dgm:pt>
    <dgm:pt modelId="{312E478C-961C-4BC2-8864-440AE8787132}" type="pres">
      <dgm:prSet presAssocID="{D91F2EB8-1BEA-4E4E-93A7-37F232913CCF}" presName="textNode" presStyleLbl="bgShp" presStyleIdx="2" presStyleCnt="3"/>
      <dgm:spPr/>
      <dgm:t>
        <a:bodyPr/>
        <a:lstStyle/>
        <a:p>
          <a:endParaRPr lang="en-US"/>
        </a:p>
      </dgm:t>
    </dgm:pt>
    <dgm:pt modelId="{0A82BCD7-6399-41BA-B57B-E39B2493812D}" type="pres">
      <dgm:prSet presAssocID="{D91F2EB8-1BEA-4E4E-93A7-37F232913CCF}" presName="compChildNode" presStyleCnt="0"/>
      <dgm:spPr/>
    </dgm:pt>
    <dgm:pt modelId="{D032DA7B-DFBC-4079-845B-1845C2A5EEE5}" type="pres">
      <dgm:prSet presAssocID="{D91F2EB8-1BEA-4E4E-93A7-37F232913CCF}" presName="theInnerList" presStyleCnt="0"/>
      <dgm:spPr/>
    </dgm:pt>
    <dgm:pt modelId="{454FF660-5997-4FBC-935E-FF7213FF2E46}" type="pres">
      <dgm:prSet presAssocID="{F8B07AA7-C96E-4D32-BA87-2EC28E6D27BE}" presName="childNode" presStyleLbl="node1" presStyleIdx="7" presStyleCnt="9" custScaleX="103216" custScaleY="30905" custLinFactNeighborY="-4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E194-59D5-472E-A804-9B4F58F0D0A9}" type="pres">
      <dgm:prSet presAssocID="{F8B07AA7-C96E-4D32-BA87-2EC28E6D27BE}" presName="aSpace2" presStyleCnt="0"/>
      <dgm:spPr/>
    </dgm:pt>
    <dgm:pt modelId="{0E8C2882-4B37-45B3-B436-4EE76CF3F493}" type="pres">
      <dgm:prSet presAssocID="{948FD0B1-F343-469E-973C-179EE87D59B2}" presName="childNode" presStyleLbl="node1" presStyleIdx="8" presStyleCnt="9" custScaleX="103216" custScaleY="30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1B553-432F-4698-A5A6-9D04F3D14D60}" srcId="{54202D3B-0293-4770-916E-9FAD74737C6C}" destId="{C296C3E1-2423-40CB-AD4F-62C559C12474}" srcOrd="0" destOrd="0" parTransId="{16710520-6EFD-435E-A01A-7083886C66D4}" sibTransId="{F8687E46-2261-424F-B166-538F0F0E83F9}"/>
    <dgm:cxn modelId="{642F4DC0-25E8-4837-9605-94D5B1B2D0F5}" type="presOf" srcId="{BD4C7A8E-5384-4430-9664-E686E732A40F}" destId="{DF7E5C2C-D12B-419B-9BAF-2E4B49A622F5}" srcOrd="0" destOrd="0" presId="urn:microsoft.com/office/officeart/2005/8/layout/lProcess2"/>
    <dgm:cxn modelId="{B2C7A564-41B2-4570-BB49-EB0A59CC3E1D}" srcId="{0FAC8F12-908D-4FB3-856A-FEEE7859B253}" destId="{99A56991-D41F-4667-BDAC-5DC4D6C0A6A2}" srcOrd="1" destOrd="0" parTransId="{DF7800AE-EACB-48D2-9496-D4913FA6DDF8}" sibTransId="{AB1BB59E-E4E2-41D7-AF0D-E50F096F4D07}"/>
    <dgm:cxn modelId="{66872726-DCE0-4704-8F9F-10DC1E1FC559}" type="presOf" srcId="{948FD0B1-F343-469E-973C-179EE87D59B2}" destId="{0E8C2882-4B37-45B3-B436-4EE76CF3F493}" srcOrd="0" destOrd="0" presId="urn:microsoft.com/office/officeart/2005/8/layout/lProcess2"/>
    <dgm:cxn modelId="{7755B083-62BA-4EC8-BC11-97D494A61AC3}" type="presOf" srcId="{6F5686E8-85BE-4964-9110-EEC55BBF7F6E}" destId="{99D7F68E-5301-450E-B989-82C4F576AE8C}" srcOrd="0" destOrd="0" presId="urn:microsoft.com/office/officeart/2005/8/layout/lProcess2"/>
    <dgm:cxn modelId="{88ACCB43-7C81-4B04-B7E0-3DAEE4A8083B}" type="presOf" srcId="{54202D3B-0293-4770-916E-9FAD74737C6C}" destId="{1820439C-5B50-4FE8-8615-3D000A23371B}" srcOrd="0" destOrd="0" presId="urn:microsoft.com/office/officeart/2005/8/layout/lProcess2"/>
    <dgm:cxn modelId="{A18C3698-E411-4A9A-AA16-43F8FD7D2FCF}" srcId="{99A56991-D41F-4667-BDAC-5DC4D6C0A6A2}" destId="{0DD0B2B6-0768-4945-8474-D957CB184B65}" srcOrd="3" destOrd="0" parTransId="{67849EE0-D2A5-4B7D-A12B-613530BD2AB4}" sibTransId="{7F20DA78-9F07-4536-9CC9-9EBA93FD202A}"/>
    <dgm:cxn modelId="{14C89DF5-0339-4B88-B9F9-921CD5F5BF57}" srcId="{99A56991-D41F-4667-BDAC-5DC4D6C0A6A2}" destId="{BD4C7A8E-5384-4430-9664-E686E732A40F}" srcOrd="1" destOrd="0" parTransId="{9FB601C0-07A5-4F14-9C18-9D80102A3B42}" sibTransId="{2BE3D18C-3853-470B-9F01-34A98894ED8B}"/>
    <dgm:cxn modelId="{E11E7184-E2F7-4F4D-8643-24D00F3248A6}" type="presOf" srcId="{0DD0B2B6-0768-4945-8474-D957CB184B65}" destId="{247096CB-E12B-4A4C-A618-2DDED9EB25FD}" srcOrd="0" destOrd="0" presId="urn:microsoft.com/office/officeart/2005/8/layout/lProcess2"/>
    <dgm:cxn modelId="{A8E242BF-DF3B-4228-A012-72F0AD4C732B}" srcId="{D91F2EB8-1BEA-4E4E-93A7-37F232913CCF}" destId="{948FD0B1-F343-469E-973C-179EE87D59B2}" srcOrd="1" destOrd="0" parTransId="{BF5FAB47-3F36-4EBA-A42E-6E50BCDB1E3D}" sibTransId="{42382A7D-797F-43CD-9CFD-701AB6B2B9DC}"/>
    <dgm:cxn modelId="{EF4F2FAD-96C0-4835-A099-F67A6BB840E5}" srcId="{99A56991-D41F-4667-BDAC-5DC4D6C0A6A2}" destId="{4F5A134A-D4D8-4342-9E34-46D6F59047C7}" srcOrd="2" destOrd="0" parTransId="{5D66B172-C041-49F1-AD16-8147ADB788E8}" sibTransId="{A8C51358-CD56-460A-B7AC-3CA922CDCB05}"/>
    <dgm:cxn modelId="{8054471B-114E-4A5C-BA79-F633E5A42C18}" type="presOf" srcId="{54202D3B-0293-4770-916E-9FAD74737C6C}" destId="{857A90A1-7960-40B2-8791-EB7E0BA0E3F7}" srcOrd="1" destOrd="0" presId="urn:microsoft.com/office/officeart/2005/8/layout/lProcess2"/>
    <dgm:cxn modelId="{C454CEDC-0F4F-4DC5-A970-531D1A6665F6}" type="presOf" srcId="{99A56991-D41F-4667-BDAC-5DC4D6C0A6A2}" destId="{E556DB9E-202D-46C4-8760-9E6D065B33A6}" srcOrd="1" destOrd="0" presId="urn:microsoft.com/office/officeart/2005/8/layout/lProcess2"/>
    <dgm:cxn modelId="{367DAB70-DF18-4E62-923F-F1BD685EAC02}" type="presOf" srcId="{B694B233-68D2-4B84-BC23-69CE70D281CF}" destId="{7FBCF6BE-9838-43F9-8722-1D99133F7F37}" srcOrd="0" destOrd="0" presId="urn:microsoft.com/office/officeart/2005/8/layout/lProcess2"/>
    <dgm:cxn modelId="{87967D9D-D929-4D8D-9F25-F91AD2ABF766}" type="presOf" srcId="{C296C3E1-2423-40CB-AD4F-62C559C12474}" destId="{2AFB5FAF-0377-44DB-BF5B-F982C8C3C98F}" srcOrd="0" destOrd="0" presId="urn:microsoft.com/office/officeart/2005/8/layout/lProcess2"/>
    <dgm:cxn modelId="{4860ED50-E2E5-4AD4-8B51-C2C79B7821FB}" srcId="{54202D3B-0293-4770-916E-9FAD74737C6C}" destId="{B694B233-68D2-4B84-BC23-69CE70D281CF}" srcOrd="2" destOrd="0" parTransId="{4E0B3FA0-97BE-4BC9-BEFA-A2C0D19141FD}" sibTransId="{F4A7D3DF-A505-4D3D-BF03-CB115F2E7867}"/>
    <dgm:cxn modelId="{6F1C2CDC-F1C5-43E0-8795-B9C47C857716}" type="presOf" srcId="{D91F2EB8-1BEA-4E4E-93A7-37F232913CCF}" destId="{E760C7C8-BB7A-4C2C-BBB3-E17BE359B52F}" srcOrd="0" destOrd="0" presId="urn:microsoft.com/office/officeart/2005/8/layout/lProcess2"/>
    <dgm:cxn modelId="{2DD95B28-8FF5-44AE-95C2-6F2277CB5CAE}" type="presOf" srcId="{D91F2EB8-1BEA-4E4E-93A7-37F232913CCF}" destId="{312E478C-961C-4BC2-8864-440AE8787132}" srcOrd="1" destOrd="0" presId="urn:microsoft.com/office/officeart/2005/8/layout/lProcess2"/>
    <dgm:cxn modelId="{0EA22B60-5F34-44F7-8753-EBB76EED3734}" srcId="{54202D3B-0293-4770-916E-9FAD74737C6C}" destId="{F066DC27-8136-48C8-B36E-B53A64040596}" srcOrd="1" destOrd="0" parTransId="{7C08F052-1C20-4614-9571-41B622F83C93}" sibTransId="{0C98CA45-170E-4CC8-B11B-0ED0F4FB55EC}"/>
    <dgm:cxn modelId="{12681894-3A5A-45A9-AF73-1858455DD738}" type="presOf" srcId="{0FAC8F12-908D-4FB3-856A-FEEE7859B253}" destId="{34D70E9B-C66E-45C6-890E-9D6C6CE97E20}" srcOrd="0" destOrd="0" presId="urn:microsoft.com/office/officeart/2005/8/layout/lProcess2"/>
    <dgm:cxn modelId="{83A46104-B8F0-4A22-A53E-41E25B712FE1}" srcId="{99A56991-D41F-4667-BDAC-5DC4D6C0A6A2}" destId="{6F5686E8-85BE-4964-9110-EEC55BBF7F6E}" srcOrd="0" destOrd="0" parTransId="{4C52CA20-279A-4CF0-B540-20166A7C9A3D}" sibTransId="{D6CBBADF-BAD8-4DA5-82E4-7A09D45C8AC2}"/>
    <dgm:cxn modelId="{D847EB00-EF68-4E2C-8102-0AD48CDAB109}" type="presOf" srcId="{99A56991-D41F-4667-BDAC-5DC4D6C0A6A2}" destId="{2838A3C1-1235-4D41-91E1-7B822B19FF4E}" srcOrd="0" destOrd="0" presId="urn:microsoft.com/office/officeart/2005/8/layout/lProcess2"/>
    <dgm:cxn modelId="{C24834C6-55E1-4FEE-8A6D-EDA55762FC27}" type="presOf" srcId="{F8B07AA7-C96E-4D32-BA87-2EC28E6D27BE}" destId="{454FF660-5997-4FBC-935E-FF7213FF2E46}" srcOrd="0" destOrd="0" presId="urn:microsoft.com/office/officeart/2005/8/layout/lProcess2"/>
    <dgm:cxn modelId="{33A96731-98E9-446D-8EC6-DD8395C0815D}" srcId="{0FAC8F12-908D-4FB3-856A-FEEE7859B253}" destId="{54202D3B-0293-4770-916E-9FAD74737C6C}" srcOrd="0" destOrd="0" parTransId="{3375D3E2-7CF0-4D41-88EA-A5CA869B72E0}" sibTransId="{3C6A3C36-B35D-49F2-81FE-EFFF32939120}"/>
    <dgm:cxn modelId="{10EEE8E7-D87B-465C-9615-5E4B4CF7C053}" srcId="{0FAC8F12-908D-4FB3-856A-FEEE7859B253}" destId="{D91F2EB8-1BEA-4E4E-93A7-37F232913CCF}" srcOrd="2" destOrd="0" parTransId="{62DA7500-C895-4E5C-8AE8-50079AC3636B}" sibTransId="{0AEE6293-BE03-460E-BC17-D3261F451036}"/>
    <dgm:cxn modelId="{9D2ECA61-4E8D-4989-A384-D147A077F589}" srcId="{D91F2EB8-1BEA-4E4E-93A7-37F232913CCF}" destId="{F8B07AA7-C96E-4D32-BA87-2EC28E6D27BE}" srcOrd="0" destOrd="0" parTransId="{1803654F-355C-4EC2-803E-AFCA8180423F}" sibTransId="{518E3DE5-4300-4605-9DD1-B2DBC2E1CC40}"/>
    <dgm:cxn modelId="{3DB382C6-F2FD-40E8-9AAA-2D6A3EA4278B}" type="presOf" srcId="{4F5A134A-D4D8-4342-9E34-46D6F59047C7}" destId="{019EC8B2-7D85-4072-A13E-CE931ADBC638}" srcOrd="0" destOrd="0" presId="urn:microsoft.com/office/officeart/2005/8/layout/lProcess2"/>
    <dgm:cxn modelId="{ECB6E5C4-05EA-4662-BDD3-DD15ECB4B880}" type="presOf" srcId="{F066DC27-8136-48C8-B36E-B53A64040596}" destId="{56EB7BE6-4E4F-4C97-B464-7E3E051B7A46}" srcOrd="0" destOrd="0" presId="urn:microsoft.com/office/officeart/2005/8/layout/lProcess2"/>
    <dgm:cxn modelId="{2F6A937A-55C3-4A58-AAB8-8B1F43E811CC}" type="presParOf" srcId="{34D70E9B-C66E-45C6-890E-9D6C6CE97E20}" destId="{95EA565E-4573-4472-859B-624F90B7FC1A}" srcOrd="0" destOrd="0" presId="urn:microsoft.com/office/officeart/2005/8/layout/lProcess2"/>
    <dgm:cxn modelId="{A3C770C7-9488-4B72-937E-C3D4D811E32E}" type="presParOf" srcId="{95EA565E-4573-4472-859B-624F90B7FC1A}" destId="{1820439C-5B50-4FE8-8615-3D000A23371B}" srcOrd="0" destOrd="0" presId="urn:microsoft.com/office/officeart/2005/8/layout/lProcess2"/>
    <dgm:cxn modelId="{C7D4EBC9-2652-476D-9BD3-AAC9CE4A2CD5}" type="presParOf" srcId="{95EA565E-4573-4472-859B-624F90B7FC1A}" destId="{857A90A1-7960-40B2-8791-EB7E0BA0E3F7}" srcOrd="1" destOrd="0" presId="urn:microsoft.com/office/officeart/2005/8/layout/lProcess2"/>
    <dgm:cxn modelId="{DCCD96FC-5011-4ECF-92BC-4E3C7BFBF288}" type="presParOf" srcId="{95EA565E-4573-4472-859B-624F90B7FC1A}" destId="{50D4056A-147F-4967-8D2D-F6A5B87EC530}" srcOrd="2" destOrd="0" presId="urn:microsoft.com/office/officeart/2005/8/layout/lProcess2"/>
    <dgm:cxn modelId="{4BAE36E7-FCA6-40E8-9407-12BC090E223C}" type="presParOf" srcId="{50D4056A-147F-4967-8D2D-F6A5B87EC530}" destId="{7D0F8294-4228-4AC5-B6BC-C63ED726E27B}" srcOrd="0" destOrd="0" presId="urn:microsoft.com/office/officeart/2005/8/layout/lProcess2"/>
    <dgm:cxn modelId="{9D5057F5-9723-40F8-98DE-E8B34EB3585A}" type="presParOf" srcId="{7D0F8294-4228-4AC5-B6BC-C63ED726E27B}" destId="{2AFB5FAF-0377-44DB-BF5B-F982C8C3C98F}" srcOrd="0" destOrd="0" presId="urn:microsoft.com/office/officeart/2005/8/layout/lProcess2"/>
    <dgm:cxn modelId="{DA71202C-25B4-4898-B150-59E1E9C50600}" type="presParOf" srcId="{7D0F8294-4228-4AC5-B6BC-C63ED726E27B}" destId="{BCED0A9B-919B-40BC-837E-68BF7219EBE1}" srcOrd="1" destOrd="0" presId="urn:microsoft.com/office/officeart/2005/8/layout/lProcess2"/>
    <dgm:cxn modelId="{07153A5A-ABE0-45A7-80DD-B748397C0365}" type="presParOf" srcId="{7D0F8294-4228-4AC5-B6BC-C63ED726E27B}" destId="{56EB7BE6-4E4F-4C97-B464-7E3E051B7A46}" srcOrd="2" destOrd="0" presId="urn:microsoft.com/office/officeart/2005/8/layout/lProcess2"/>
    <dgm:cxn modelId="{26B95407-84FB-49C0-BE9D-3AD23CED6D32}" type="presParOf" srcId="{7D0F8294-4228-4AC5-B6BC-C63ED726E27B}" destId="{77D9BBAB-F0CE-4F5B-85F9-77D1F7BB1397}" srcOrd="3" destOrd="0" presId="urn:microsoft.com/office/officeart/2005/8/layout/lProcess2"/>
    <dgm:cxn modelId="{82560949-296B-48C2-AFD6-B9E4FD7613AF}" type="presParOf" srcId="{7D0F8294-4228-4AC5-B6BC-C63ED726E27B}" destId="{7FBCF6BE-9838-43F9-8722-1D99133F7F37}" srcOrd="4" destOrd="0" presId="urn:microsoft.com/office/officeart/2005/8/layout/lProcess2"/>
    <dgm:cxn modelId="{1893C434-8471-456B-B73D-B4BCE6D5BDFE}" type="presParOf" srcId="{34D70E9B-C66E-45C6-890E-9D6C6CE97E20}" destId="{82C99635-B4F9-4018-8157-9FFDAA5F0FD0}" srcOrd="1" destOrd="0" presId="urn:microsoft.com/office/officeart/2005/8/layout/lProcess2"/>
    <dgm:cxn modelId="{04120E96-6E72-49AB-AFF0-A984A183C35F}" type="presParOf" srcId="{34D70E9B-C66E-45C6-890E-9D6C6CE97E20}" destId="{2E6170A0-5021-492F-A680-9F56625C3AB7}" srcOrd="2" destOrd="0" presId="urn:microsoft.com/office/officeart/2005/8/layout/lProcess2"/>
    <dgm:cxn modelId="{3CA35BD3-08F2-4A82-B876-EE704E37C0E6}" type="presParOf" srcId="{2E6170A0-5021-492F-A680-9F56625C3AB7}" destId="{2838A3C1-1235-4D41-91E1-7B822B19FF4E}" srcOrd="0" destOrd="0" presId="urn:microsoft.com/office/officeart/2005/8/layout/lProcess2"/>
    <dgm:cxn modelId="{59BEDD28-761C-4F70-8141-DAD2F840F818}" type="presParOf" srcId="{2E6170A0-5021-492F-A680-9F56625C3AB7}" destId="{E556DB9E-202D-46C4-8760-9E6D065B33A6}" srcOrd="1" destOrd="0" presId="urn:microsoft.com/office/officeart/2005/8/layout/lProcess2"/>
    <dgm:cxn modelId="{7CBB8810-3E10-4C82-A3AF-5A0FA28EBBC6}" type="presParOf" srcId="{2E6170A0-5021-492F-A680-9F56625C3AB7}" destId="{C4EA642D-88B8-4CCD-9FBB-517A516A7E0A}" srcOrd="2" destOrd="0" presId="urn:microsoft.com/office/officeart/2005/8/layout/lProcess2"/>
    <dgm:cxn modelId="{4F0DDC08-1D78-45BB-A44E-07958F5EC3EA}" type="presParOf" srcId="{C4EA642D-88B8-4CCD-9FBB-517A516A7E0A}" destId="{D0FE9B2C-9658-4152-9609-A1405B8879FD}" srcOrd="0" destOrd="0" presId="urn:microsoft.com/office/officeart/2005/8/layout/lProcess2"/>
    <dgm:cxn modelId="{49EC2490-7323-41B9-981F-BA3033D04987}" type="presParOf" srcId="{D0FE9B2C-9658-4152-9609-A1405B8879FD}" destId="{99D7F68E-5301-450E-B989-82C4F576AE8C}" srcOrd="0" destOrd="0" presId="urn:microsoft.com/office/officeart/2005/8/layout/lProcess2"/>
    <dgm:cxn modelId="{3D8A5CD6-3352-431B-A420-9272EB402FB5}" type="presParOf" srcId="{D0FE9B2C-9658-4152-9609-A1405B8879FD}" destId="{1B1FEFFE-D6B3-4CDB-BA96-67ABE171C31D}" srcOrd="1" destOrd="0" presId="urn:microsoft.com/office/officeart/2005/8/layout/lProcess2"/>
    <dgm:cxn modelId="{AB81F12C-65D2-4772-A440-21DD9CAF02F6}" type="presParOf" srcId="{D0FE9B2C-9658-4152-9609-A1405B8879FD}" destId="{DF7E5C2C-D12B-419B-9BAF-2E4B49A622F5}" srcOrd="2" destOrd="0" presId="urn:microsoft.com/office/officeart/2005/8/layout/lProcess2"/>
    <dgm:cxn modelId="{6E5B04BE-F2D4-4F0C-8EA3-762BDB8AD7B7}" type="presParOf" srcId="{D0FE9B2C-9658-4152-9609-A1405B8879FD}" destId="{2453A1BE-55B2-4C79-99C0-81E340D813DD}" srcOrd="3" destOrd="0" presId="urn:microsoft.com/office/officeart/2005/8/layout/lProcess2"/>
    <dgm:cxn modelId="{CF95D3EB-398F-489B-A58A-6BFCE9327B9D}" type="presParOf" srcId="{D0FE9B2C-9658-4152-9609-A1405B8879FD}" destId="{019EC8B2-7D85-4072-A13E-CE931ADBC638}" srcOrd="4" destOrd="0" presId="urn:microsoft.com/office/officeart/2005/8/layout/lProcess2"/>
    <dgm:cxn modelId="{1EA9CC32-3E3E-45EC-9F0F-F5C295F03F51}" type="presParOf" srcId="{D0FE9B2C-9658-4152-9609-A1405B8879FD}" destId="{F1A76DCB-B3DB-4886-A741-62CD3510068C}" srcOrd="5" destOrd="0" presId="urn:microsoft.com/office/officeart/2005/8/layout/lProcess2"/>
    <dgm:cxn modelId="{F26AEB52-72B7-4266-9484-2AFB3BBDF98F}" type="presParOf" srcId="{D0FE9B2C-9658-4152-9609-A1405B8879FD}" destId="{247096CB-E12B-4A4C-A618-2DDED9EB25FD}" srcOrd="6" destOrd="0" presId="urn:microsoft.com/office/officeart/2005/8/layout/lProcess2"/>
    <dgm:cxn modelId="{E4BC59CC-1478-416E-8132-F024684C4669}" type="presParOf" srcId="{34D70E9B-C66E-45C6-890E-9D6C6CE97E20}" destId="{613DC59D-0A92-4E2B-89E2-B93B4E0E3A93}" srcOrd="3" destOrd="0" presId="urn:microsoft.com/office/officeart/2005/8/layout/lProcess2"/>
    <dgm:cxn modelId="{5B17F015-BC03-407A-92FE-B763661280DD}" type="presParOf" srcId="{34D70E9B-C66E-45C6-890E-9D6C6CE97E20}" destId="{F3989723-6258-422C-AA70-E8391692C6A3}" srcOrd="4" destOrd="0" presId="urn:microsoft.com/office/officeart/2005/8/layout/lProcess2"/>
    <dgm:cxn modelId="{8369297B-DDF4-44A1-9FDF-AAFFC502AA71}" type="presParOf" srcId="{F3989723-6258-422C-AA70-E8391692C6A3}" destId="{E760C7C8-BB7A-4C2C-BBB3-E17BE359B52F}" srcOrd="0" destOrd="0" presId="urn:microsoft.com/office/officeart/2005/8/layout/lProcess2"/>
    <dgm:cxn modelId="{EB173DF3-EFF2-46B9-8344-B0AD793E513A}" type="presParOf" srcId="{F3989723-6258-422C-AA70-E8391692C6A3}" destId="{312E478C-961C-4BC2-8864-440AE8787132}" srcOrd="1" destOrd="0" presId="urn:microsoft.com/office/officeart/2005/8/layout/lProcess2"/>
    <dgm:cxn modelId="{46861E18-5CDD-4CA4-8C43-21ED66672B48}" type="presParOf" srcId="{F3989723-6258-422C-AA70-E8391692C6A3}" destId="{0A82BCD7-6399-41BA-B57B-E39B2493812D}" srcOrd="2" destOrd="0" presId="urn:microsoft.com/office/officeart/2005/8/layout/lProcess2"/>
    <dgm:cxn modelId="{B6A8B52E-10C5-41E0-92C9-B425E8C0B08F}" type="presParOf" srcId="{0A82BCD7-6399-41BA-B57B-E39B2493812D}" destId="{D032DA7B-DFBC-4079-845B-1845C2A5EEE5}" srcOrd="0" destOrd="0" presId="urn:microsoft.com/office/officeart/2005/8/layout/lProcess2"/>
    <dgm:cxn modelId="{1E3A5D64-A364-4D79-83D9-590066972111}" type="presParOf" srcId="{D032DA7B-DFBC-4079-845B-1845C2A5EEE5}" destId="{454FF660-5997-4FBC-935E-FF7213FF2E46}" srcOrd="0" destOrd="0" presId="urn:microsoft.com/office/officeart/2005/8/layout/lProcess2"/>
    <dgm:cxn modelId="{1E33B216-9ADF-4815-A960-5442EDE37A24}" type="presParOf" srcId="{D032DA7B-DFBC-4079-845B-1845C2A5EEE5}" destId="{F01CE194-59D5-472E-A804-9B4F58F0D0A9}" srcOrd="1" destOrd="0" presId="urn:microsoft.com/office/officeart/2005/8/layout/lProcess2"/>
    <dgm:cxn modelId="{B5176FEB-84FD-40EF-B166-9C2DEBC903BE}" type="presParOf" srcId="{D032DA7B-DFBC-4079-845B-1845C2A5EEE5}" destId="{0E8C2882-4B37-45B3-B436-4EE76CF3F49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439C-5B50-4FE8-8615-3D000A23371B}">
      <dsp:nvSpPr>
        <dsp:cNvPr id="0" name=""/>
        <dsp:cNvSpPr/>
      </dsp:nvSpPr>
      <dsp:spPr>
        <a:xfrm>
          <a:off x="967" y="0"/>
          <a:ext cx="2515195" cy="40386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Market Activity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967" y="0"/>
        <a:ext cx="2515195" cy="1211580"/>
      </dsp:txXfrm>
    </dsp:sp>
    <dsp:sp modelId="{2AFB5FAF-0377-44DB-BF5B-F982C8C3C98F}">
      <dsp:nvSpPr>
        <dsp:cNvPr id="0" name=""/>
        <dsp:cNvSpPr/>
      </dsp:nvSpPr>
      <dsp:spPr>
        <a:xfrm>
          <a:off x="252486" y="1211925"/>
          <a:ext cx="2012156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Forward Capacity Auction</a:t>
          </a:r>
          <a:endParaRPr lang="en-US" sz="1400" b="1" kern="1200" dirty="0"/>
        </a:p>
      </dsp:txBody>
      <dsp:txXfrm>
        <a:off x="275725" y="1235164"/>
        <a:ext cx="1965678" cy="746945"/>
      </dsp:txXfrm>
    </dsp:sp>
    <dsp:sp modelId="{56EB7BE6-4E4F-4C97-B464-7E3E051B7A46}">
      <dsp:nvSpPr>
        <dsp:cNvPr id="0" name=""/>
        <dsp:cNvSpPr/>
      </dsp:nvSpPr>
      <dsp:spPr>
        <a:xfrm>
          <a:off x="252486" y="2127413"/>
          <a:ext cx="2012156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Annual Reconfiguration Auction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(Three)</a:t>
          </a:r>
          <a:endParaRPr lang="en-US" sz="1100" b="1" kern="1200" dirty="0"/>
        </a:p>
      </dsp:txBody>
      <dsp:txXfrm>
        <a:off x="275725" y="2150652"/>
        <a:ext cx="1965678" cy="746945"/>
      </dsp:txXfrm>
    </dsp:sp>
    <dsp:sp modelId="{7FBCF6BE-9838-43F9-8722-1D99133F7F37}">
      <dsp:nvSpPr>
        <dsp:cNvPr id="0" name=""/>
        <dsp:cNvSpPr/>
      </dsp:nvSpPr>
      <dsp:spPr>
        <a:xfrm>
          <a:off x="252486" y="3042901"/>
          <a:ext cx="2012156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Monthly Reconfiguration Auction</a:t>
          </a:r>
          <a:endParaRPr lang="en-US" sz="1400" b="1" kern="1200" dirty="0"/>
        </a:p>
      </dsp:txBody>
      <dsp:txXfrm>
        <a:off x="275725" y="3066140"/>
        <a:ext cx="1965678" cy="746945"/>
      </dsp:txXfrm>
    </dsp:sp>
    <dsp:sp modelId="{2838A3C1-1235-4D41-91E1-7B822B19FF4E}">
      <dsp:nvSpPr>
        <dsp:cNvPr id="0" name=""/>
        <dsp:cNvSpPr/>
      </dsp:nvSpPr>
      <dsp:spPr>
        <a:xfrm>
          <a:off x="2694615" y="0"/>
          <a:ext cx="2515195" cy="40386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Special Compensation Rules</a:t>
          </a:r>
        </a:p>
      </dsp:txBody>
      <dsp:txXfrm>
        <a:off x="2694615" y="0"/>
        <a:ext cx="2515195" cy="1211580"/>
      </dsp:txXfrm>
    </dsp:sp>
    <dsp:sp modelId="{99D7F68E-5301-450E-B989-82C4F576AE8C}">
      <dsp:nvSpPr>
        <dsp:cNvPr id="0" name=""/>
        <dsp:cNvSpPr/>
      </dsp:nvSpPr>
      <dsp:spPr>
        <a:xfrm>
          <a:off x="2956321" y="1211678"/>
          <a:ext cx="2012156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Multi-Year Rate Election</a:t>
          </a:r>
        </a:p>
      </dsp:txBody>
      <dsp:txXfrm>
        <a:off x="2973553" y="1228910"/>
        <a:ext cx="1977692" cy="553874"/>
      </dsp:txXfrm>
    </dsp:sp>
    <dsp:sp modelId="{DF7E5C2C-D12B-419B-9BAF-2E4B49A622F5}">
      <dsp:nvSpPr>
        <dsp:cNvPr id="0" name=""/>
        <dsp:cNvSpPr/>
      </dsp:nvSpPr>
      <dsp:spPr>
        <a:xfrm>
          <a:off x="2956321" y="1890530"/>
          <a:ext cx="2012156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Intermittent Power Resource Seasonal Capacity</a:t>
          </a:r>
        </a:p>
      </dsp:txBody>
      <dsp:txXfrm>
        <a:off x="2973553" y="1907762"/>
        <a:ext cx="1977692" cy="553874"/>
      </dsp:txXfrm>
    </dsp:sp>
    <dsp:sp modelId="{019EC8B2-7D85-4072-A13E-CE931ADBC638}">
      <dsp:nvSpPr>
        <dsp:cNvPr id="0" name=""/>
        <dsp:cNvSpPr/>
      </dsp:nvSpPr>
      <dsp:spPr>
        <a:xfrm>
          <a:off x="2956321" y="2569381"/>
          <a:ext cx="2012156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HQICC Capacity</a:t>
          </a:r>
        </a:p>
      </dsp:txBody>
      <dsp:txXfrm>
        <a:off x="2973553" y="2586613"/>
        <a:ext cx="1977692" cy="553874"/>
      </dsp:txXfrm>
    </dsp:sp>
    <dsp:sp modelId="{247096CB-E12B-4A4C-A618-2DDED9EB25FD}">
      <dsp:nvSpPr>
        <dsp:cNvPr id="0" name=""/>
        <dsp:cNvSpPr/>
      </dsp:nvSpPr>
      <dsp:spPr>
        <a:xfrm>
          <a:off x="2956321" y="3248233"/>
          <a:ext cx="2012156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Self-Supply</a:t>
          </a:r>
          <a:endParaRPr lang="en-US" sz="1600" b="1" kern="1200" dirty="0" smtClean="0"/>
        </a:p>
      </dsp:txBody>
      <dsp:txXfrm>
        <a:off x="2973553" y="3265465"/>
        <a:ext cx="1977692" cy="553874"/>
      </dsp:txXfrm>
    </dsp:sp>
    <dsp:sp modelId="{E760C7C8-BB7A-4C2C-BBB3-E17BE359B52F}">
      <dsp:nvSpPr>
        <dsp:cNvPr id="0" name=""/>
        <dsp:cNvSpPr/>
      </dsp:nvSpPr>
      <dsp:spPr>
        <a:xfrm>
          <a:off x="5409604" y="0"/>
          <a:ext cx="2515195" cy="40386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Capacity Transfer Rights</a:t>
          </a:r>
          <a:endParaRPr lang="en-US" sz="1600" kern="1200" dirty="0"/>
        </a:p>
      </dsp:txBody>
      <dsp:txXfrm>
        <a:off x="5409604" y="0"/>
        <a:ext cx="2515195" cy="1211580"/>
      </dsp:txXfrm>
    </dsp:sp>
    <dsp:sp modelId="{454FF660-5997-4FBC-935E-FF7213FF2E46}">
      <dsp:nvSpPr>
        <dsp:cNvPr id="0" name=""/>
        <dsp:cNvSpPr/>
      </dsp:nvSpPr>
      <dsp:spPr>
        <a:xfrm>
          <a:off x="5627801" y="1356244"/>
          <a:ext cx="2076867" cy="81128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CTR Pool-Planned Unit</a:t>
          </a:r>
        </a:p>
      </dsp:txBody>
      <dsp:txXfrm>
        <a:off x="5651563" y="1380006"/>
        <a:ext cx="2029343" cy="763760"/>
      </dsp:txXfrm>
    </dsp:sp>
    <dsp:sp modelId="{0E8C2882-4B37-45B3-B436-4EE76CF3F493}">
      <dsp:nvSpPr>
        <dsp:cNvPr id="0" name=""/>
        <dsp:cNvSpPr/>
      </dsp:nvSpPr>
      <dsp:spPr>
        <a:xfrm>
          <a:off x="5627801" y="2733037"/>
          <a:ext cx="2076867" cy="7973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CTR Transmission Upgrade</a:t>
          </a:r>
        </a:p>
      </dsp:txBody>
      <dsp:txXfrm>
        <a:off x="5651154" y="2756390"/>
        <a:ext cx="2030161" cy="75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9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90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02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3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3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3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0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3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324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Draft for Internal</a:t>
            </a:r>
            <a:r>
              <a:rPr lang="en-US" sz="700" b="1" baseline="0" dirty="0" smtClean="0">
                <a:solidFill>
                  <a:srgbClr val="FF0000"/>
                </a:solidFill>
              </a:rPr>
              <a:t> Review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324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Draft for Internal</a:t>
            </a:r>
            <a:r>
              <a:rPr lang="en-US" sz="700" b="1" baseline="0" dirty="0" smtClean="0">
                <a:solidFill>
                  <a:srgbClr val="FF0000"/>
                </a:solidFill>
              </a:rPr>
              <a:t> Review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8DFBE8-A9D2-47BF-9BE2-CD4AACC2106C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99F5-AFC8-4D9A-89D0-759CBC10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6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900856" y="6324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Draft for Internal</a:t>
            </a:r>
            <a:r>
              <a:rPr lang="en-US" sz="700" b="1" baseline="0" dirty="0" smtClean="0">
                <a:solidFill>
                  <a:srgbClr val="FF0000"/>
                </a:solidFill>
              </a:rPr>
              <a:t> Review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900856" y="6324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Draft for Internal</a:t>
            </a:r>
            <a:r>
              <a:rPr lang="en-US" sz="700" b="1" baseline="0" dirty="0" smtClean="0">
                <a:solidFill>
                  <a:srgbClr val="FF0000"/>
                </a:solidFill>
              </a:rPr>
              <a:t> Review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  <p:sldLayoutId id="2147483722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8-9, </a:t>
            </a:r>
            <a:r>
              <a:rPr lang="en-US" dirty="0" smtClean="0"/>
              <a:t>2018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REVISION 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(413) </a:t>
            </a:r>
            <a:r>
              <a:rPr lang="en-US" dirty="0" smtClean="0"/>
              <a:t>540-4488 </a:t>
            </a:r>
            <a:r>
              <a:rPr lang="en-US" dirty="0"/>
              <a:t>| </a:t>
            </a:r>
            <a:r>
              <a:rPr lang="en-US" dirty="0" smtClean="0"/>
              <a:t>dcooke@iso-ne.com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the transparency of </a:t>
            </a:r>
            <a:br>
              <a:rPr lang="en-US" dirty="0" smtClean="0"/>
            </a:br>
            <a:r>
              <a:rPr lang="en-US" dirty="0" smtClean="0"/>
              <a:t>Forward Capacity Market charges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Design Changes to </a:t>
            </a:r>
            <a:r>
              <a:rPr lang="en-US" dirty="0" smtClean="0"/>
              <a:t>the Allocation of  </a:t>
            </a:r>
          </a:p>
          <a:p>
            <a:r>
              <a:rPr lang="en-US" dirty="0" smtClean="0"/>
              <a:t>Forward Capacity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can demonstrate these concepts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below summarizes the auction and load data used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realistic </a:t>
            </a:r>
            <a:r>
              <a:rPr lang="en-US" dirty="0" smtClean="0"/>
              <a:t>than previous examples</a:t>
            </a:r>
          </a:p>
          <a:p>
            <a:pPr lvl="1"/>
            <a:r>
              <a:rPr lang="en-US" dirty="0" smtClean="0"/>
              <a:t>Multiple zones with </a:t>
            </a:r>
            <a:r>
              <a:rPr lang="en-US" dirty="0"/>
              <a:t>price </a:t>
            </a:r>
            <a:r>
              <a:rPr lang="en-US" dirty="0" smtClean="0"/>
              <a:t>separation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Inputs to the example: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36495"/>
              </p:ext>
            </p:extLst>
          </p:nvPr>
        </p:nvGraphicFramePr>
        <p:xfrm>
          <a:off x="1219200" y="3279716"/>
          <a:ext cx="6400802" cy="2282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1182"/>
                <a:gridCol w="960019"/>
                <a:gridCol w="1066800"/>
                <a:gridCol w="1066800"/>
                <a:gridCol w="1210077"/>
                <a:gridCol w="1075924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Capacity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Zones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CSO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Clearing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Price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Total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Payments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Peak Contribution Value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ZCO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254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10,000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9,700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14,242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8,950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4,600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6,754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15,555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9,200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13,508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23,500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8111" y="6139190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0667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 – total payments won’t equal total charges if the same rates are used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5338"/>
              </p:ext>
            </p:extLst>
          </p:nvPr>
        </p:nvGraphicFramePr>
        <p:xfrm>
          <a:off x="457200" y="1552590"/>
          <a:ext cx="4343399" cy="2095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/>
                <a:gridCol w="914400"/>
                <a:gridCol w="838200"/>
                <a:gridCol w="914400"/>
                <a:gridCol w="990599"/>
              </a:tblGrid>
              <a:tr h="7499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CZ</a:t>
                      </a:r>
                    </a:p>
                    <a:p>
                      <a:pPr marL="0" algn="ctr" defTabSz="914400" rtl="0" eaLnBrk="1" latinLnBrk="0" hangingPunct="1"/>
                      <a:endParaRPr lang="en-US" sz="9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/>
                        <a:t>Total Payments</a:t>
                      </a:r>
                    </a:p>
                    <a:p>
                      <a:pPr marL="0" algn="ctr" defTabSz="914400" rtl="0" eaLnBrk="1" latinLnBrk="0" hangingPunct="1"/>
                      <a:endParaRPr lang="en-US" sz="9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ZCO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i="1" dirty="0" smtClean="0"/>
                        <a:t>(A)</a:t>
                      </a:r>
                      <a:endParaRPr lang="en-US" sz="900" i="1" dirty="0"/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Clearing Price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i="1" dirty="0" smtClean="0"/>
                        <a:t>(B)</a:t>
                      </a:r>
                      <a:endParaRPr lang="en-US" sz="900" i="1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Zonal Peak Load Allocator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200" dirty="0" smtClean="0"/>
                        <a:t>(A</a:t>
                      </a:r>
                      <a:r>
                        <a:rPr lang="en-US" sz="900" i="1" kern="1200" baseline="0" dirty="0" smtClean="0"/>
                        <a:t> x B)</a:t>
                      </a:r>
                      <a:endParaRPr lang="en-US" sz="900" i="1" kern="1200" dirty="0" smtClean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275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14,242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6,754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13,508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$111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$286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80170"/>
              </p:ext>
            </p:extLst>
          </p:nvPr>
        </p:nvGraphicFramePr>
        <p:xfrm>
          <a:off x="457200" y="4023947"/>
          <a:ext cx="4343399" cy="207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14400"/>
                <a:gridCol w="838200"/>
                <a:gridCol w="914400"/>
                <a:gridCol w="990599"/>
              </a:tblGrid>
              <a:tr h="6495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CZ</a:t>
                      </a:r>
                    </a:p>
                    <a:p>
                      <a:pPr marL="0" algn="ctr" defTabSz="914400" rtl="0" eaLnBrk="1" latinLnBrk="0" hangingPunct="1"/>
                      <a:endParaRPr lang="en-US" sz="9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Payments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endParaRPr lang="en-US" sz="9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ZCO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i="1" dirty="0" smtClean="0"/>
                        <a:t>(B)</a:t>
                      </a:r>
                      <a:endParaRPr lang="en-US" sz="900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 = A </a:t>
                      </a:r>
                      <a:r>
                        <a:rPr lang="en-US" sz="9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÷ CSO)</a:t>
                      </a:r>
                      <a:endParaRPr lang="en-US" sz="9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Gross ZCO Charge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i="1" dirty="0" smtClean="0"/>
                        <a:t>(B</a:t>
                      </a:r>
                      <a:r>
                        <a:rPr lang="en-US" sz="900" i="1" baseline="0" dirty="0" smtClean="0"/>
                        <a:t> x C)</a:t>
                      </a:r>
                      <a:endParaRPr lang="en-US" sz="900" i="1" dirty="0"/>
                    </a:p>
                  </a:txBody>
                  <a:tcPr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30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14,242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6,754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13,508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$111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$286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686" y="1209602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Marginal Value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18224"/>
            <a:ext cx="2598420" cy="30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NRCP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5181600" y="1405128"/>
            <a:ext cx="3657600" cy="47670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Zonal </a:t>
            </a:r>
            <a:r>
              <a:rPr lang="en-US" sz="2000" dirty="0"/>
              <a:t>Peak Load Allocator </a:t>
            </a:r>
            <a:r>
              <a:rPr lang="en-US" sz="2000" dirty="0" smtClean="0"/>
              <a:t> (marginal value) is </a:t>
            </a:r>
            <a:r>
              <a:rPr lang="en-US" sz="2000" dirty="0"/>
              <a:t>the same as the Gross ZCO charge </a:t>
            </a:r>
            <a:r>
              <a:rPr lang="en-US" sz="2000" dirty="0" smtClean="0"/>
              <a:t>(NRCP)</a:t>
            </a:r>
            <a:endParaRPr lang="en-US" sz="2000" dirty="0"/>
          </a:p>
          <a:p>
            <a:pPr lvl="1"/>
            <a:r>
              <a:rPr lang="en-US" sz="1800" dirty="0"/>
              <a:t>Both are </a:t>
            </a:r>
            <a:r>
              <a:rPr lang="en-US" sz="1800" dirty="0" smtClean="0"/>
              <a:t>Capacity </a:t>
            </a:r>
            <a:r>
              <a:rPr lang="en-US" sz="1800" dirty="0"/>
              <a:t>Clearing Price x ZCO</a:t>
            </a:r>
          </a:p>
          <a:p>
            <a:pPr lvl="1"/>
            <a:r>
              <a:rPr lang="en-US" sz="1800" dirty="0"/>
              <a:t>Results in an over collection of costs </a:t>
            </a:r>
            <a:r>
              <a:rPr lang="en-US" sz="1800" dirty="0" smtClean="0"/>
              <a:t>(in this example)</a:t>
            </a:r>
          </a:p>
          <a:p>
            <a:r>
              <a:rPr lang="en-US" sz="2200" dirty="0" smtClean="0"/>
              <a:t>How to address the difference?</a:t>
            </a:r>
          </a:p>
          <a:p>
            <a:pPr lvl="1"/>
            <a:r>
              <a:rPr lang="en-US" sz="1800" dirty="0" smtClean="0"/>
              <a:t>Reduce charges allocated to each Capacity Zones, based on clearing price (marginal value) </a:t>
            </a:r>
            <a:r>
              <a:rPr lang="en-US" sz="1800" b="1" i="1" dirty="0" smtClean="0"/>
              <a:t>or</a:t>
            </a:r>
          </a:p>
          <a:p>
            <a:pPr lvl="1"/>
            <a:r>
              <a:rPr lang="en-US" sz="1800" dirty="0" smtClean="0"/>
              <a:t>Allocate the difference to select Capacity Zones, using Capacity Transfer Rights (NRCP)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111" y="6193795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607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methods for allocating credit/charge differences to Capacity Zones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67371"/>
              </p:ext>
            </p:extLst>
          </p:nvPr>
        </p:nvGraphicFramePr>
        <p:xfrm>
          <a:off x="838200" y="1580862"/>
          <a:ext cx="7239001" cy="2159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6226"/>
                <a:gridCol w="934065"/>
                <a:gridCol w="1410109"/>
                <a:gridCol w="1080730"/>
                <a:gridCol w="1011903"/>
                <a:gridCol w="919828"/>
                <a:gridCol w="1026140"/>
              </a:tblGrid>
              <a:tr h="6736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Capacity 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Zonal Peak Load Allocator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Zonal Peak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Load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/>
                        <a:t>(A = RPLA</a:t>
                      </a:r>
                      <a:r>
                        <a:rPr lang="en-US" sz="1000" i="1" kern="1200" baseline="-25000" dirty="0" smtClean="0"/>
                        <a:t>CZ</a:t>
                      </a:r>
                      <a:r>
                        <a:rPr lang="en-US" sz="1000" i="1" kern="1200" dirty="0" smtClean="0"/>
                        <a:t> </a:t>
                      </a:r>
                      <a:r>
                        <a:rPr lang="en-US" sz="1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÷ </a:t>
                      </a:r>
                      <a:r>
                        <a:rPr lang="en-US" sz="1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RPLA</a:t>
                      </a:r>
                      <a:r>
                        <a:rPr lang="en-US" sz="1000" b="1" i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  <a:r>
                        <a:rPr lang="en-US" sz="1000" i="1" kern="1200" dirty="0" smtClean="0"/>
                        <a:t>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Zonal</a:t>
                      </a:r>
                      <a:r>
                        <a:rPr lang="en-US" sz="1300" baseline="0" dirty="0" smtClean="0"/>
                        <a:t> Charges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 smtClean="0"/>
                        <a:t>(B = </a:t>
                      </a:r>
                      <a:r>
                        <a:rPr lang="en-US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x Pool </a:t>
                      </a:r>
                      <a:r>
                        <a:rPr lang="en-US" sz="1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Pmts</a:t>
                      </a:r>
                      <a:r>
                        <a:rPr lang="en-US" sz="1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Share of Charges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Charge</a:t>
                      </a:r>
                      <a:r>
                        <a:rPr lang="en-US" sz="1300" baseline="0" dirty="0" smtClean="0"/>
                        <a:t> 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 smtClean="0"/>
                        <a:t>(B </a:t>
                      </a:r>
                      <a:r>
                        <a:rPr lang="en-US" sz="1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÷ ZCO)</a:t>
                      </a:r>
                      <a:endParaRPr lang="en-US" sz="1000" i="1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Charge Rate</a:t>
                      </a:r>
                      <a:r>
                        <a:rPr lang="en-US" sz="1300" baseline="0" dirty="0" smtClean="0"/>
                        <a:t> vs. Price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8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43.3%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43.3%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$8.586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98.8%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17.9%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17.9%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$7.493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98.8%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$111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38.7%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$109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38.7%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$8.086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98.8%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$286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3712"/>
              </p:ext>
            </p:extLst>
          </p:nvPr>
        </p:nvGraphicFramePr>
        <p:xfrm>
          <a:off x="838202" y="4186069"/>
          <a:ext cx="7315198" cy="200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32"/>
                <a:gridCol w="972766"/>
                <a:gridCol w="1371600"/>
                <a:gridCol w="1066800"/>
                <a:gridCol w="977066"/>
                <a:gridCol w="1035467"/>
                <a:gridCol w="1035467"/>
              </a:tblGrid>
              <a:tr h="6575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Capacity Zone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Gross ZCO Charge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i="1" kern="1200" dirty="0" smtClean="0"/>
                        <a:t>(A)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Residual</a:t>
                      </a:r>
                      <a:r>
                        <a:rPr lang="en-US" sz="1300" baseline="0" dirty="0" smtClean="0"/>
                        <a:t> CTR Allocation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i="1" baseline="0" dirty="0" smtClean="0"/>
                        <a:t>(B)</a:t>
                      </a:r>
                      <a:endParaRPr lang="en-US" sz="1000" i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Adj. ZCO Charge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i="1" dirty="0" smtClean="0"/>
                        <a:t>(C = A</a:t>
                      </a:r>
                      <a:r>
                        <a:rPr lang="en-US" sz="1000" i="1" baseline="0" dirty="0" smtClean="0"/>
                        <a:t> – B)</a:t>
                      </a:r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Share of Charges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Charge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 smtClean="0"/>
                        <a:t>(C </a:t>
                      </a:r>
                      <a:r>
                        <a:rPr lang="en-US" sz="1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÷ ZCO)</a:t>
                      </a:r>
                      <a:endParaRPr lang="en-US" sz="1000" i="1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Charge Rate</a:t>
                      </a:r>
                      <a:r>
                        <a:rPr lang="en-US" sz="1300" baseline="0" dirty="0" smtClean="0"/>
                        <a:t> vs. Price</a:t>
                      </a:r>
                      <a:endParaRPr lang="en-US" sz="13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3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($2.83)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42.9%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$8.494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97.7%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0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$51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18.2%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0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$111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($0.64)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$110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39%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$8.138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99.4%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$286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($3.47)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686" y="1209602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Marginal Value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57115"/>
            <a:ext cx="259842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NRCP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11" y="6193795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341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note </a:t>
            </a:r>
            <a:r>
              <a:rPr lang="en-US" dirty="0"/>
              <a:t>the relationship </a:t>
            </a:r>
            <a:r>
              <a:rPr lang="en-US" dirty="0" smtClean="0"/>
              <a:t>of the Capacity Zone rates compared to the Rest of Pool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1 MW of capacity in ICCZ is worth 6% more than capacity in ROP; therefore</a:t>
            </a:r>
          </a:p>
          <a:p>
            <a:pPr lvl="1"/>
            <a:r>
              <a:rPr lang="en-US" dirty="0" smtClean="0"/>
              <a:t>1 MW of additional load in ICCZ will be charged a rate that is 6% more than 1 MW of load in ROP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07647"/>
              </p:ext>
            </p:extLst>
          </p:nvPr>
        </p:nvGraphicFramePr>
        <p:xfrm>
          <a:off x="914400" y="3520440"/>
          <a:ext cx="70104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Capacity</a:t>
                      </a:r>
                      <a:r>
                        <a:rPr lang="en-US" sz="1500" baseline="0" dirty="0" smtClean="0"/>
                        <a:t> Zone</a:t>
                      </a:r>
                      <a:endParaRPr lang="en-US" sz="15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/>
                        <a:t>Capacity Clearing Price </a:t>
                      </a:r>
                      <a:endParaRPr lang="en-US" sz="1500" kern="12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/>
                        <a:t>% of Rest of Pool Price</a:t>
                      </a:r>
                      <a:endParaRPr lang="en-US" sz="1500" kern="12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/>
                        <a:t>FCA Charge Rate</a:t>
                      </a:r>
                      <a:endParaRPr lang="en-US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/>
                        <a:t>% of Rest of Pool Charge Rate</a:t>
                      </a:r>
                      <a:endParaRPr lang="en-US" sz="1500" kern="12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$kW-mo.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$kW-mo.</a:t>
                      </a: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106%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$8.586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106%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5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5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93%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$7.493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93%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500" b="0" i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$8.086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value approach produces appropriate results with the new demand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</a:t>
            </a:r>
            <a:r>
              <a:rPr lang="en-US" dirty="0"/>
              <a:t>the NRCP and marginal value methods adjust charges to account for variances between payments and charges </a:t>
            </a:r>
          </a:p>
          <a:p>
            <a:r>
              <a:rPr lang="en-US" b="1" dirty="0" smtClean="0"/>
              <a:t>Marginal value</a:t>
            </a:r>
            <a:r>
              <a:rPr lang="en-US" dirty="0" smtClean="0"/>
              <a:t> method recognizes that there are no fixed transfer limits by reducing zonal charge rates proportionately </a:t>
            </a:r>
          </a:p>
          <a:p>
            <a:pPr lvl="1"/>
            <a:r>
              <a:rPr lang="en-US" dirty="0" smtClean="0"/>
              <a:t>Pro rata share of capacity charges (the “allocator”)</a:t>
            </a:r>
          </a:p>
          <a:p>
            <a:pPr lvl="1"/>
            <a:r>
              <a:rPr lang="en-US" dirty="0" smtClean="0"/>
              <a:t>As the zonal clearing prices are used in the calculation, it reflects the marginal benefit provided by capacity in each zone </a:t>
            </a:r>
          </a:p>
          <a:p>
            <a:r>
              <a:rPr lang="en-US" b="1" dirty="0" smtClean="0"/>
              <a:t>Net Regional Clearing Price</a:t>
            </a:r>
            <a:r>
              <a:rPr lang="en-US" dirty="0" smtClean="0"/>
              <a:t> method assumes fixed requirements, binding constraints, and specific flows of capacity from one zone to another in the auction clearing by using Residual CTRs </a:t>
            </a:r>
          </a:p>
          <a:p>
            <a:pPr lvl="1"/>
            <a:r>
              <a:rPr lang="en-US" dirty="0" smtClean="0"/>
              <a:t>Allocated to certain zones based on zonal supply, estimated load, and differences in clearing prices</a:t>
            </a:r>
          </a:p>
        </p:txBody>
      </p:sp>
    </p:spTree>
    <p:extLst>
      <p:ext uri="{BB962C8B-B14F-4D97-AF65-F5344CB8AC3E}">
        <p14:creationId xmlns:p14="http://schemas.microsoft.com/office/powerpoint/2010/main" val="219665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Rate 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133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/>
              <a:t>Further discussion of allocation of costs associated with multi-year rate elections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/>
              <a:t>Additional examples requested:</a:t>
            </a:r>
          </a:p>
          <a:p>
            <a:pPr marL="685800" lvl="1" indent="-34290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000" i="1" dirty="0" smtClean="0">
                <a:latin typeface="+mj-lt"/>
              </a:rPr>
              <a:t>Allocation </a:t>
            </a:r>
            <a:r>
              <a:rPr lang="en-US" sz="2000" i="1" dirty="0">
                <a:latin typeface="+mj-lt"/>
              </a:rPr>
              <a:t>shares from the current FCA used to allocate the multi-year rate election variance </a:t>
            </a:r>
            <a:endParaRPr lang="en-US" sz="2000" i="1" dirty="0" smtClean="0">
              <a:latin typeface="+mj-lt"/>
            </a:endParaRPr>
          </a:p>
          <a:p>
            <a:pPr marL="685800" lvl="1" indent="-34290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000" i="1" dirty="0"/>
              <a:t>Rate election in an import constrained </a:t>
            </a:r>
            <a:r>
              <a:rPr lang="en-US" sz="2000" i="1" dirty="0" smtClean="0"/>
              <a:t>zone that is modeled as part of the system in later commitment periods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from the April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discuss the proposal to allocate variances associated with the multi-year rate election in future commitment periods, using </a:t>
            </a:r>
            <a:r>
              <a:rPr lang="en-US" dirty="0"/>
              <a:t>the </a:t>
            </a:r>
            <a:r>
              <a:rPr lang="en-US" dirty="0" smtClean="0"/>
              <a:t>zonal allocators from the original </a:t>
            </a:r>
            <a:r>
              <a:rPr lang="en-US" dirty="0"/>
              <a:t>year </a:t>
            </a:r>
            <a:r>
              <a:rPr lang="en-US" dirty="0" smtClean="0"/>
              <a:t>commitment period</a:t>
            </a:r>
          </a:p>
          <a:p>
            <a:r>
              <a:rPr lang="en-US" dirty="0" smtClean="0"/>
              <a:t>Assess </a:t>
            </a:r>
            <a:r>
              <a:rPr lang="en-US" dirty="0"/>
              <a:t>if </a:t>
            </a:r>
            <a:r>
              <a:rPr lang="en-US" dirty="0" smtClean="0"/>
              <a:t>the allocation of multi-year rate election variances should reflect updated peak </a:t>
            </a:r>
            <a:r>
              <a:rPr lang="en-US" dirty="0"/>
              <a:t>load contribution values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an example </a:t>
            </a:r>
            <a:r>
              <a:rPr lang="en-US" dirty="0" smtClean="0"/>
              <a:t>demonstrating the allocation of variances associated </a:t>
            </a:r>
            <a:r>
              <a:rPr lang="en-US" dirty="0"/>
              <a:t>with the multi-year rate election </a:t>
            </a:r>
            <a:r>
              <a:rPr lang="en-US" dirty="0" smtClean="0"/>
              <a:t>when a </a:t>
            </a:r>
            <a:r>
              <a:rPr lang="en-US" dirty="0"/>
              <a:t>resource </a:t>
            </a:r>
            <a:r>
              <a:rPr lang="en-US" dirty="0" smtClean="0"/>
              <a:t>electing the rate lock originally </a:t>
            </a:r>
            <a:r>
              <a:rPr lang="en-US" dirty="0"/>
              <a:t>clears in an import-constrained </a:t>
            </a:r>
            <a:r>
              <a:rPr lang="en-US" dirty="0" smtClean="0"/>
              <a:t>zone, but the zone is not separately modeled in </a:t>
            </a:r>
            <a:r>
              <a:rPr lang="en-US" dirty="0"/>
              <a:t>a later commitment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1500964"/>
            <a:ext cx="379228" cy="4040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" y="3101165"/>
            <a:ext cx="379228" cy="4040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" y="3994299"/>
            <a:ext cx="379228" cy="4040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0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Using initial period values to allocate multi-year rate lock election variances reflects the original procurement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Capacity costs up to the current period clearing prices are allocated using current commitment period values;  this reflects the benefit the existing capacity provides in the current period</a:t>
            </a:r>
          </a:p>
          <a:p>
            <a:pPr lvl="1"/>
            <a:r>
              <a:rPr lang="en-US" dirty="0" smtClean="0"/>
              <a:t>In later commitment periods, the variance between the locked-in rate and the current commitment period clearing price must be allocated to Capacity Zones </a:t>
            </a:r>
          </a:p>
          <a:p>
            <a:r>
              <a:rPr lang="en-US" dirty="0" smtClean="0"/>
              <a:t>Variance does not reflect any additional (or lesser) benefit provided in the current period</a:t>
            </a:r>
          </a:p>
          <a:p>
            <a:r>
              <a:rPr lang="en-US" dirty="0" smtClean="0"/>
              <a:t>Using the initial </a:t>
            </a:r>
            <a:r>
              <a:rPr lang="en-US" dirty="0"/>
              <a:t>commitment period </a:t>
            </a:r>
            <a:r>
              <a:rPr lang="en-US" dirty="0" smtClean="0"/>
              <a:t>clearing allocates this variance consistent with the original purchase of the capacity</a:t>
            </a:r>
          </a:p>
        </p:txBody>
      </p:sp>
      <p:sp>
        <p:nvSpPr>
          <p:cNvPr id="5" name="Oval 4"/>
          <p:cNvSpPr/>
          <p:nvPr/>
        </p:nvSpPr>
        <p:spPr>
          <a:xfrm>
            <a:off x="8458200" y="228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9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511912"/>
            <a:ext cx="8229600" cy="4812688"/>
          </a:xfrm>
        </p:spPr>
        <p:txBody>
          <a:bodyPr>
            <a:normAutofit fontScale="92500" lnSpcReduction="20000"/>
          </a:bodyPr>
          <a:lstStyle/>
          <a:p>
            <a:pPr marL="400050">
              <a:spcBef>
                <a:spcPts val="600"/>
              </a:spcBef>
              <a:tabLst>
                <a:tab pos="1319213" algn="l"/>
              </a:tabLst>
            </a:pPr>
            <a:r>
              <a:rPr lang="en-US" dirty="0" smtClean="0"/>
              <a:t>Year 1:  2,000 </a:t>
            </a:r>
            <a:r>
              <a:rPr lang="en-US" dirty="0"/>
              <a:t>MW of new capacity </a:t>
            </a:r>
            <a:r>
              <a:rPr lang="en-US" dirty="0" smtClean="0"/>
              <a:t>located in ICCZ elects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multi-year </a:t>
            </a:r>
            <a:r>
              <a:rPr lang="en-US" dirty="0"/>
              <a:t>rate </a:t>
            </a:r>
            <a:r>
              <a:rPr lang="en-US" dirty="0" smtClean="0"/>
              <a:t>lock and clears in the auction </a:t>
            </a:r>
          </a:p>
          <a:p>
            <a:pPr marL="400050" defTabSz="1319213">
              <a:spcBef>
                <a:spcPts val="600"/>
              </a:spcBef>
            </a:pPr>
            <a:r>
              <a:rPr lang="en-US" dirty="0"/>
              <a:t>Year 2:  Variance to be allocated monthly is $10MM *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800" dirty="0" smtClean="0"/>
              <a:t>($13 /kW-mo. - $8 /kW-mo.) x 2,000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Year 2 allocator is updated using the Year 2 peak load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Clearing price is from original auction </a:t>
            </a:r>
            <a:endParaRPr lang="en-US" dirty="0"/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400" i="1" dirty="0" smtClean="0"/>
          </a:p>
          <a:p>
            <a:pPr marL="457200" lvl="1" indent="0">
              <a:buNone/>
            </a:pPr>
            <a:endParaRPr lang="en-US" sz="2800" i="1" dirty="0" smtClean="0"/>
          </a:p>
          <a:p>
            <a:pPr marL="457200" lvl="1" indent="0">
              <a:buNone/>
            </a:pPr>
            <a:endParaRPr lang="en-US" sz="1700" i="1" dirty="0" smtClean="0"/>
          </a:p>
          <a:p>
            <a:pPr marL="457200" lvl="1" indent="0">
              <a:buNone/>
            </a:pPr>
            <a:endParaRPr lang="en-US" sz="2200" i="1" dirty="0" smtClean="0"/>
          </a:p>
          <a:p>
            <a:pPr marL="457200" lvl="1" indent="0">
              <a:buNone/>
            </a:pPr>
            <a:endParaRPr lang="en-US" sz="1300" i="1" dirty="0" smtClean="0"/>
          </a:p>
          <a:p>
            <a:pPr marL="457200" lvl="1" indent="0">
              <a:buNone/>
            </a:pPr>
            <a:endParaRPr lang="en-US" sz="1300" i="1" dirty="0"/>
          </a:p>
          <a:p>
            <a:pPr marL="114300" lvl="1" indent="0">
              <a:buNone/>
            </a:pPr>
            <a:r>
              <a:rPr lang="en-US" sz="1300" i="1" dirty="0" smtClean="0"/>
              <a:t>* Assumes no Handy-Whitman adjustment</a:t>
            </a:r>
            <a:endParaRPr lang="en-US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Assessment comparing costs using initial commitment period allocator updated with current period peak load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09562"/>
              </p:ext>
            </p:extLst>
          </p:nvPr>
        </p:nvGraphicFramePr>
        <p:xfrm>
          <a:off x="914401" y="3452447"/>
          <a:ext cx="7315202" cy="2388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9220"/>
                <a:gridCol w="946628"/>
                <a:gridCol w="946628"/>
                <a:gridCol w="946628"/>
                <a:gridCol w="866421"/>
                <a:gridCol w="866421"/>
                <a:gridCol w="946628"/>
                <a:gridCol w="946628"/>
              </a:tblGrid>
              <a:tr h="28946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Year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Year 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5129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Capacity Zone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Clearing Price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Zonal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Peak Load Share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Clearing Price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Zonal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Peak Load Share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ZCO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0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05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05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$13.000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11,118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52.74%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$8.000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9,708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52.72%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14,040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7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$8.000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5,223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15.25%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$6.000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4,563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15.25%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6,600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7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10,570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32.01%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$7.000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9,237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32.03%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13,360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7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26,911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23,508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458200" y="228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updated peak load values results in minor differences in the zonal allocations and charge rates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Multi-year rates are calculated using:</a:t>
            </a:r>
          </a:p>
          <a:p>
            <a:pPr lvl="1"/>
            <a:r>
              <a:rPr lang="en-US" dirty="0" smtClean="0"/>
              <a:t>Year 1 clearing prices and peak load amounts (5</a:t>
            </a:r>
            <a:r>
              <a:rPr lang="en-US" baseline="30000" dirty="0" smtClean="0"/>
              <a:t>th</a:t>
            </a:r>
            <a:r>
              <a:rPr lang="en-US" dirty="0" smtClean="0"/>
              <a:t> column)</a:t>
            </a:r>
          </a:p>
          <a:p>
            <a:pPr lvl="1"/>
            <a:r>
              <a:rPr lang="en-US" dirty="0" smtClean="0"/>
              <a:t>Year 1 clearing prices and Year 2 peak load amounts (last column)</a:t>
            </a:r>
          </a:p>
          <a:p>
            <a:r>
              <a:rPr lang="en-US" dirty="0" smtClean="0"/>
              <a:t>There differences in the zonal allocations and charge rates </a:t>
            </a:r>
            <a:r>
              <a:rPr lang="en-US" dirty="0"/>
              <a:t>between the two </a:t>
            </a:r>
            <a:r>
              <a:rPr lang="en-US" dirty="0" smtClean="0"/>
              <a:t>approaches is very small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111" y="6117924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06231"/>
              </p:ext>
            </p:extLst>
          </p:nvPr>
        </p:nvGraphicFramePr>
        <p:xfrm>
          <a:off x="544029" y="3429000"/>
          <a:ext cx="7990371" cy="2470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3768"/>
                <a:gridCol w="1066800"/>
                <a:gridCol w="990600"/>
                <a:gridCol w="914400"/>
                <a:gridCol w="1143000"/>
                <a:gridCol w="914400"/>
                <a:gridCol w="838200"/>
                <a:gridCol w="1219203"/>
              </a:tblGrid>
              <a:tr h="2938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Inputs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Initial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Period Peak Load Used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Current Period Peak Load Used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356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Capacity Zone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Multi-Year Rate Election Variance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Zonal Peak Load Allocator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Zonal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Allocation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Multi-Year</a:t>
                      </a:r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 Election Adjust.</a:t>
                      </a:r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Rat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Zonal Peak Load Allocator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Zonal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Allocation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Multi-Year Rate Election Adjust. </a:t>
                      </a:r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Rat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$M/mo.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$M/mo.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$M/mo.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52.74%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$5.351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$0.381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52.72%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$5.349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$0.381</a:t>
                      </a:r>
                    </a:p>
                  </a:txBody>
                  <a:tcPr anchor="ctr"/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15.25%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$1.257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$0.191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15.25%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$1.257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$0.191</a:t>
                      </a:r>
                    </a:p>
                  </a:txBody>
                  <a:tcPr anchor="ctr"/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32.01%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$3.392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$0.254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32.03%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$3.394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$0.254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$10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$10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$10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8458200" y="228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2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45866"/>
            <a:ext cx="396815" cy="311226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33031"/>
              </p:ext>
            </p:extLst>
          </p:nvPr>
        </p:nvGraphicFramePr>
        <p:xfrm>
          <a:off x="457200" y="533400"/>
          <a:ext cx="8077200" cy="122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504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Title: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Allocation of Forward Capacity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Costs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WMPP ID: 112</a:t>
                      </a:r>
                      <a:endParaRPr lang="en-US" sz="2400" dirty="0"/>
                    </a:p>
                  </a:txBody>
                  <a:tcPr/>
                </a:tc>
              </a:tr>
              <a:tr h="40405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Proposed Effective Date: </a:t>
                      </a:r>
                      <a:r>
                        <a:rPr lang="en-US" sz="1600" dirty="0" smtClean="0"/>
                        <a:t>June 1, 2020</a:t>
                      </a:r>
                      <a:r>
                        <a:rPr lang="en-US" sz="1600" baseline="0" dirty="0" smtClean="0"/>
                        <a:t> (Capacity Commitment Period 11)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allocation of costs to Capacity </a:t>
            </a:r>
            <a:r>
              <a:rPr lang="en-US" dirty="0" smtClean="0">
                <a:solidFill>
                  <a:srgbClr val="000000"/>
                </a:solidFill>
              </a:rPr>
              <a:t>Zones were reviewed </a:t>
            </a:r>
            <a:r>
              <a:rPr lang="en-US" dirty="0">
                <a:solidFill>
                  <a:srgbClr val="000000"/>
                </a:solidFill>
              </a:rPr>
              <a:t>in light of the Marginal-Reliability Impact (MRI) based demand curves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current method to allocate Forward Capacity Market costs is opaque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Current method is not transparent:  </a:t>
            </a:r>
            <a:r>
              <a:rPr lang="en-US" b="1" i="1" dirty="0" smtClean="0">
                <a:solidFill>
                  <a:srgbClr val="000000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FCM costs are reflected in a zonal blended (average) price, which can result in non-intuitive charges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example, charge rates in an export-constrained zone can exceed the charge rates in import-constrained zones and/or Rest-of-Pool</a:t>
            </a:r>
          </a:p>
        </p:txBody>
      </p:sp>
    </p:spTree>
    <p:extLst>
      <p:ext uri="{BB962C8B-B14F-4D97-AF65-F5344CB8AC3E}">
        <p14:creationId xmlns:p14="http://schemas.microsoft.com/office/powerpoint/2010/main" val="138265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The use of initial period values to allocate multi-year rate election variances is appropriate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variance was incurred in the initial auction clearing; using the initial period share continues to allocate the variance consistent with that procurement</a:t>
            </a:r>
          </a:p>
          <a:p>
            <a:r>
              <a:rPr lang="en-US" dirty="0" smtClean="0"/>
              <a:t>The use of updated peak load values to allocate variances to each Capacity Zone has minimal impact on the resulting charge rate</a:t>
            </a:r>
          </a:p>
          <a:p>
            <a:pPr lvl="1"/>
            <a:r>
              <a:rPr lang="en-US" dirty="0" smtClean="0"/>
              <a:t>Adds additional complexity  </a:t>
            </a:r>
          </a:p>
        </p:txBody>
      </p:sp>
    </p:spTree>
    <p:extLst>
      <p:ext uri="{BB962C8B-B14F-4D97-AF65-F5344CB8AC3E}">
        <p14:creationId xmlns:p14="http://schemas.microsoft.com/office/powerpoint/2010/main" val="253596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Rate Election:</a:t>
            </a:r>
            <a:br>
              <a:rPr lang="en-US" dirty="0" smtClean="0"/>
            </a:br>
            <a:r>
              <a:rPr lang="en-US" dirty="0" smtClean="0"/>
              <a:t>Additional Requested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1200"/>
              </a:spcBef>
            </a:pPr>
            <a:r>
              <a:rPr lang="en-US" sz="2000" i="1" dirty="0" smtClean="0"/>
              <a:t>Multi-year rate elected </a:t>
            </a:r>
            <a:r>
              <a:rPr lang="en-US" sz="2000" i="1" dirty="0"/>
              <a:t>in an import constrained zone that is </a:t>
            </a:r>
            <a:r>
              <a:rPr lang="en-US" sz="2000" i="1" dirty="0" smtClean="0"/>
              <a:t>not separately modeled in </a:t>
            </a:r>
            <a:r>
              <a:rPr lang="en-US" sz="2000" i="1" dirty="0"/>
              <a:t>later commitment </a:t>
            </a:r>
            <a:r>
              <a:rPr lang="en-US" sz="2000" i="1" dirty="0" smtClean="0"/>
              <a:t>periods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511912"/>
            <a:ext cx="8229600" cy="4812688"/>
          </a:xfrm>
        </p:spPr>
        <p:txBody>
          <a:bodyPr>
            <a:normAutofit fontScale="92500" lnSpcReduction="20000"/>
          </a:bodyPr>
          <a:lstStyle/>
          <a:p>
            <a:pPr marL="1254125" indent="-1196975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 Three Capacity Zones in Year 1 (ICCZ, ECCZ, and ROP); </a:t>
            </a:r>
            <a:br>
              <a:rPr lang="en-US" dirty="0" smtClean="0"/>
            </a:br>
            <a:r>
              <a:rPr lang="en-US" dirty="0" smtClean="0"/>
              <a:t>One Capacity Zone (ROP) in Year 2</a:t>
            </a:r>
          </a:p>
          <a:p>
            <a:pPr marL="966788" indent="-909638">
              <a:buNone/>
            </a:pPr>
            <a:r>
              <a:rPr lang="en-US" u="sng" dirty="0" smtClean="0"/>
              <a:t>Year 1</a:t>
            </a:r>
            <a:r>
              <a:rPr lang="en-US" dirty="0" smtClean="0"/>
              <a:t>:  2,000 </a:t>
            </a:r>
            <a:r>
              <a:rPr lang="en-US" dirty="0"/>
              <a:t>MW of new capacity </a:t>
            </a:r>
            <a:r>
              <a:rPr lang="en-US" dirty="0" smtClean="0"/>
              <a:t>located in ICCZ elects </a:t>
            </a:r>
            <a:r>
              <a:rPr lang="en-US" dirty="0"/>
              <a:t>the multi-year rate </a:t>
            </a:r>
            <a:r>
              <a:rPr lang="en-US" dirty="0" smtClean="0"/>
              <a:t>lock and clears in the auction </a:t>
            </a:r>
          </a:p>
          <a:p>
            <a:pPr marL="57150" indent="0" defTabSz="966788">
              <a:buNone/>
            </a:pPr>
            <a:r>
              <a:rPr lang="en-US" u="sng" dirty="0" smtClean="0"/>
              <a:t>Year 2</a:t>
            </a:r>
            <a:r>
              <a:rPr lang="en-US" dirty="0" smtClean="0"/>
              <a:t>:  Variance to be allocated monthly is $12MM *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800" dirty="0" smtClean="0"/>
              <a:t>($13 /kW-mo. - $7 /kW-mo.) x 2,000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sz="1300" i="1" dirty="0" smtClean="0"/>
          </a:p>
          <a:p>
            <a:pPr marL="457200" lvl="1" indent="0">
              <a:buNone/>
            </a:pPr>
            <a:endParaRPr lang="en-US" sz="1300" i="1" dirty="0" smtClean="0"/>
          </a:p>
          <a:p>
            <a:pPr marL="457200" lvl="1" indent="0">
              <a:buNone/>
            </a:pPr>
            <a:endParaRPr lang="en-US" sz="1300" i="1" dirty="0" smtClean="0"/>
          </a:p>
          <a:p>
            <a:pPr marL="457200" lvl="1" indent="0">
              <a:buNone/>
            </a:pPr>
            <a:endParaRPr lang="en-US" sz="1300" i="1" dirty="0"/>
          </a:p>
          <a:p>
            <a:pPr marL="114300" lvl="1" indent="0">
              <a:buNone/>
            </a:pPr>
            <a:r>
              <a:rPr lang="en-US" sz="1300" i="1" dirty="0" smtClean="0"/>
              <a:t>* Assumes no Handy-Whitman adjustment</a:t>
            </a:r>
            <a:endParaRPr lang="en-US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Allocation of multi-year rate variance when zone is not modeled in later commitment periods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62350"/>
              </p:ext>
            </p:extLst>
          </p:nvPr>
        </p:nvGraphicFramePr>
        <p:xfrm>
          <a:off x="1676400" y="3764280"/>
          <a:ext cx="5486399" cy="1874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5967"/>
                <a:gridCol w="1130536"/>
                <a:gridCol w="1242497"/>
                <a:gridCol w="914400"/>
                <a:gridCol w="1142999"/>
              </a:tblGrid>
              <a:tr h="626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Capacity Zone</a:t>
                      </a:r>
                    </a:p>
                    <a:p>
                      <a:pPr algn="ctr"/>
                      <a:r>
                        <a:rPr lang="en-US" sz="1400" dirty="0" smtClean="0"/>
                        <a:t>Year</a:t>
                      </a:r>
                      <a:r>
                        <a:rPr lang="en-US" sz="1400" baseline="0" dirty="0" smtClean="0"/>
                        <a:t> 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dirty="0" smtClean="0"/>
                        <a:t>Clearing Price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dirty="0" smtClean="0"/>
                        <a:t>Year 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 smtClean="0"/>
                        <a:t>Zonal </a:t>
                      </a:r>
                      <a:r>
                        <a:rPr lang="en-US" sz="1300" baseline="0" dirty="0" smtClean="0"/>
                        <a:t>Peak Load Share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Capacity Zone</a:t>
                      </a:r>
                    </a:p>
                    <a:p>
                      <a:pPr algn="ctr"/>
                      <a:r>
                        <a:rPr lang="en-US" sz="1400" dirty="0" smtClean="0"/>
                        <a:t>Year</a:t>
                      </a:r>
                      <a:r>
                        <a:rPr lang="en-US" sz="1400" baseline="0" dirty="0" smtClean="0"/>
                        <a:t> 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dirty="0" smtClean="0"/>
                        <a:t>Clearing Price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dirty="0" smtClean="0"/>
                        <a:t>Year 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05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27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$13.000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$8.000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$7.000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458200" y="228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511912"/>
            <a:ext cx="8229600" cy="48126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Allocation to zones pro-rata using Peak Contribution MW from the previous calendar year</a:t>
            </a:r>
            <a:endParaRPr lang="en-US" sz="2000" dirty="0"/>
          </a:p>
          <a:p>
            <a:pPr lvl="1"/>
            <a:r>
              <a:rPr lang="en-US" sz="1800" dirty="0" smtClean="0"/>
              <a:t>Load zone values summed based on Capacity Zone modeling in the initial rate lock election year </a:t>
            </a:r>
            <a:endParaRPr lang="en-US" sz="1800" dirty="0"/>
          </a:p>
          <a:p>
            <a:pPr marL="0" lvl="1" indent="0">
              <a:spcBef>
                <a:spcPts val="600"/>
              </a:spcBef>
              <a:buNone/>
            </a:pPr>
            <a:endParaRPr lang="en-US" dirty="0"/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/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variance is allocated based on Capacity Zones </a:t>
            </a:r>
          </a:p>
          <a:p>
            <a:r>
              <a:rPr lang="en-US" sz="2800" dirty="0" smtClean="0"/>
              <a:t>modeled in the original FCA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2335"/>
              </p:ext>
            </p:extLst>
          </p:nvPr>
        </p:nvGraphicFramePr>
        <p:xfrm>
          <a:off x="762000" y="3048000"/>
          <a:ext cx="7543800" cy="2455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5138"/>
                <a:gridCol w="995204"/>
                <a:gridCol w="713457"/>
                <a:gridCol w="1107601"/>
                <a:gridCol w="914400"/>
                <a:gridCol w="914400"/>
                <a:gridCol w="987613"/>
                <a:gridCol w="1145987"/>
              </a:tblGrid>
              <a:tr h="2938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Year 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356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Capacity Zone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Zonal 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Peak Load Share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Capacity Zone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Multi-Year </a:t>
                      </a:r>
                    </a:p>
                    <a:p>
                      <a:pPr algn="ctr" fontAlgn="ctr"/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Rate Election Variance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Imputed </a:t>
                      </a: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ZCO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Imputed Zonal Allocation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Multi-Year Rate Election Adjust.</a:t>
                      </a:r>
                      <a:r>
                        <a:rPr lang="en-US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Rat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49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05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$M/mo.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$K-mo.</a:t>
                      </a:r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05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$M/mo.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05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9,708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14,040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$0.451</a:t>
                      </a:r>
                    </a:p>
                  </a:txBody>
                  <a:tcPr anchor="ctr"/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4,563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6,600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$0.282</a:t>
                      </a:r>
                    </a:p>
                  </a:txBody>
                  <a:tcPr anchor="ctr"/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32%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$12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9,237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13,360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$3.8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$0.285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$12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23,508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34,000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$12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5427" y="5791200"/>
            <a:ext cx="7098482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Imputed ZCO (MW) = Peak Load Contribution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MW</a:t>
            </a:r>
            <a:r>
              <a:rPr lang="en-US" sz="1200" baseline="-25000" dirty="0" err="1" smtClean="0">
                <a:solidFill>
                  <a:schemeClr val="tx1">
                    <a:lumMod val="50000"/>
                  </a:schemeClr>
                </a:solidFill>
              </a:rPr>
              <a:t>Zone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÷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Peak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Load Contribution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MW</a:t>
            </a:r>
            <a:r>
              <a:rPr lang="en-US" sz="1200" baseline="-25000" dirty="0" err="1" smtClean="0">
                <a:solidFill>
                  <a:schemeClr val="tx1">
                    <a:lumMod val="50000"/>
                  </a:schemeClr>
                </a:solidFill>
              </a:rPr>
              <a:t>Pool</a:t>
            </a:r>
            <a:r>
              <a:rPr lang="en-US" sz="1200" baseline="-25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x Total CSO</a:t>
            </a:r>
            <a:r>
              <a:rPr lang="en-US" sz="1200" baseline="-25000" dirty="0" smtClean="0">
                <a:solidFill>
                  <a:schemeClr val="tx1">
                    <a:lumMod val="50000"/>
                  </a:schemeClr>
                </a:solidFill>
              </a:rPr>
              <a:t>Year2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(MW)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11" y="6096000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  <p:sp>
        <p:nvSpPr>
          <p:cNvPr id="12" name="Oval 11"/>
          <p:cNvSpPr/>
          <p:nvPr/>
        </p:nvSpPr>
        <p:spPr>
          <a:xfrm>
            <a:off x="8458200" y="228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charge rates for Capacity Commitment Periods 11 and 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/>
              <a:t>Comparison of NRCP and Marginal Value Rates for each Capacity Commitment Period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/>
              <a:t>Delineation of individual rate components where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5666" y="6377765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Some individual charge and adjustment rates can be compared using the marginal value vs. NRCP allocation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Individual charge/adjustment rates for Capacity Commitment Periods (CCP) 11 and 12 are shown on the following slides</a:t>
            </a:r>
          </a:p>
          <a:p>
            <a:r>
              <a:rPr lang="en-US" sz="2200" dirty="0"/>
              <a:t>Based on </a:t>
            </a:r>
            <a:r>
              <a:rPr lang="en-US" sz="2200" dirty="0" smtClean="0"/>
              <a:t>winter month (October) to demonstrate IPR rate</a:t>
            </a:r>
            <a:endParaRPr lang="en-US" sz="2200" dirty="0"/>
          </a:p>
          <a:p>
            <a:r>
              <a:rPr lang="en-US" sz="2200" dirty="0" smtClean="0"/>
              <a:t>Could not include all rates  </a:t>
            </a:r>
          </a:p>
          <a:p>
            <a:pPr lvl="1"/>
            <a:r>
              <a:rPr lang="en-US" sz="1900" dirty="0"/>
              <a:t>ARA </a:t>
            </a:r>
            <a:r>
              <a:rPr lang="en-US" sz="1900" dirty="0" smtClean="0"/>
              <a:t>and MRA not available </a:t>
            </a:r>
            <a:r>
              <a:rPr lang="en-US" sz="1900" dirty="0"/>
              <a:t>for these commitment periods</a:t>
            </a:r>
          </a:p>
          <a:p>
            <a:pPr lvl="1"/>
            <a:r>
              <a:rPr lang="en-US" sz="1900" dirty="0" smtClean="0"/>
              <a:t>Proposed </a:t>
            </a:r>
            <a:r>
              <a:rPr lang="en-US" sz="1900" dirty="0"/>
              <a:t>allocation for the multi-year rate election </a:t>
            </a:r>
            <a:r>
              <a:rPr lang="en-US" sz="1900" dirty="0" smtClean="0"/>
              <a:t>only appears in CCP </a:t>
            </a:r>
            <a:r>
              <a:rPr lang="en-US" sz="1900" dirty="0"/>
              <a:t>12 (based on multi-year rate elections in CCP 11 onwards)</a:t>
            </a:r>
          </a:p>
          <a:p>
            <a:pPr lvl="1"/>
            <a:r>
              <a:rPr lang="en-US" sz="1900" dirty="0"/>
              <a:t>Self-supply is embedded in the NRCP </a:t>
            </a:r>
            <a:r>
              <a:rPr lang="en-US" sz="1900" dirty="0" smtClean="0"/>
              <a:t>calculation  </a:t>
            </a:r>
            <a:endParaRPr lang="en-US" sz="1900" dirty="0"/>
          </a:p>
          <a:p>
            <a:pPr lvl="2"/>
            <a:r>
              <a:rPr lang="en-US" dirty="0" smtClean="0"/>
              <a:t>Reduction to payments </a:t>
            </a:r>
            <a:r>
              <a:rPr lang="en-US" dirty="0"/>
              <a:t>and CSO MW </a:t>
            </a:r>
            <a:r>
              <a:rPr lang="en-US" dirty="0" smtClean="0"/>
              <a:t>in the NRCP calculation</a:t>
            </a:r>
            <a:endParaRPr lang="en-US" dirty="0"/>
          </a:p>
          <a:p>
            <a:pPr lvl="2"/>
            <a:r>
              <a:rPr lang="en-US" dirty="0" smtClean="0"/>
              <a:t>CLO total is reduced in charge allocation (also impacts residual CTR fund) </a:t>
            </a:r>
            <a:endParaRPr lang="en-US" dirty="0"/>
          </a:p>
          <a:p>
            <a:pPr lvl="1"/>
            <a:r>
              <a:rPr lang="en-US" sz="1900" dirty="0"/>
              <a:t>HQICC is </a:t>
            </a:r>
            <a:r>
              <a:rPr lang="en-US" sz="1900" dirty="0" smtClean="0"/>
              <a:t>embedded </a:t>
            </a:r>
            <a:r>
              <a:rPr lang="en-US" sz="1900" dirty="0"/>
              <a:t>in the </a:t>
            </a:r>
            <a:r>
              <a:rPr lang="en-US" sz="1900" dirty="0" smtClean="0"/>
              <a:t>ZCO </a:t>
            </a:r>
            <a:r>
              <a:rPr lang="en-US" sz="1900" dirty="0"/>
              <a:t>calculation</a:t>
            </a:r>
          </a:p>
          <a:p>
            <a:pPr lvl="2"/>
            <a:r>
              <a:rPr lang="en-US" dirty="0" smtClean="0"/>
              <a:t>Included in pool-wide ZCO value, then reduction to CLO of </a:t>
            </a:r>
            <a:r>
              <a:rPr lang="en-US" dirty="0"/>
              <a:t>Interconnection Rights Holders (also impacts residual CTR fund) </a:t>
            </a:r>
          </a:p>
        </p:txBody>
      </p:sp>
    </p:spTree>
    <p:extLst>
      <p:ext uri="{BB962C8B-B14F-4D97-AF65-F5344CB8AC3E}">
        <p14:creationId xmlns:p14="http://schemas.microsoft.com/office/powerpoint/2010/main" val="1789375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cost allocation rates for CCP 11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154183"/>
              </p:ext>
            </p:extLst>
          </p:nvPr>
        </p:nvGraphicFramePr>
        <p:xfrm>
          <a:off x="609600" y="1434495"/>
          <a:ext cx="7924799" cy="198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59"/>
                <a:gridCol w="788524"/>
                <a:gridCol w="1112317"/>
                <a:gridCol w="1295400"/>
                <a:gridCol w="1091360"/>
                <a:gridCol w="982413"/>
                <a:gridCol w="982413"/>
                <a:gridCol w="982413"/>
              </a:tblGrid>
              <a:tr h="641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Capacity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Zone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Capacity Load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Obligation</a:t>
                      </a:r>
                      <a:endParaRPr lang="en-US" sz="1200" b="1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FCA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Multi-Year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 Election Adj.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IPR Seasonal Capacity Adj.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HQICC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Self-Supply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Adj.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Sum of Charge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Rates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2124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14,470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$5.1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$0.15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6,618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$5.1</a:t>
                      </a:r>
                      <a:r>
                        <a:rPr lang="en-US" sz="12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</a:t>
                      </a:r>
                      <a:r>
                        <a:rPr lang="en-US" sz="1200" b="0" i="0" u="none" strike="noStrike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$0.15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</a:t>
                      </a:r>
                      <a:r>
                        <a:rPr lang="en-US" sz="12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$5.3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13,205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$5.1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$0.321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$0.15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$5.6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96265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Values shown </a:t>
            </a:r>
            <a:r>
              <a:rPr lang="en-US" sz="1100" i="1" dirty="0">
                <a:solidFill>
                  <a:srgbClr val="000000"/>
                </a:solidFill>
              </a:rPr>
              <a:t>are approximations </a:t>
            </a:r>
            <a:r>
              <a:rPr lang="en-US" sz="1100" i="1" dirty="0" smtClean="0">
                <a:solidFill>
                  <a:srgbClr val="000000"/>
                </a:solidFill>
              </a:rPr>
              <a:t>and do not reflect the final charges for the Capacity Commitment Period</a:t>
            </a:r>
          </a:p>
          <a:p>
            <a:r>
              <a:rPr lang="en-US" sz="1100" i="1" dirty="0" smtClean="0">
                <a:solidFill>
                  <a:srgbClr val="000000"/>
                </a:solidFill>
              </a:rPr>
              <a:t>The most recently published Peak Load Contribution values were used.</a:t>
            </a:r>
            <a:endParaRPr lang="en-US" sz="1100" i="1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672094"/>
              </p:ext>
            </p:extLst>
          </p:nvPr>
        </p:nvGraphicFramePr>
        <p:xfrm>
          <a:off x="609601" y="3878134"/>
          <a:ext cx="7924799" cy="19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/>
                <a:gridCol w="838200"/>
                <a:gridCol w="1066800"/>
                <a:gridCol w="1295400"/>
                <a:gridCol w="1143000"/>
                <a:gridCol w="990600"/>
                <a:gridCol w="990600"/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Capacity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Zone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Load Obligation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FCA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Multi-Year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 Election Adj.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IPR Seasonal Capacity Adj.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 Regional Clearing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Residual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CTRs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Effective Charge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2694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14,574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$5.3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($0.0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07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$6.3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$6.1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6,667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$0.16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264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13,305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$5.2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$5.5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3836" y="1095375"/>
            <a:ext cx="166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Marginal Value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" y="35528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NRCP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REVISED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1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cost allocation rates for </a:t>
            </a:r>
            <a:r>
              <a:rPr lang="en-US" dirty="0" smtClean="0"/>
              <a:t>CCP 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6265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Values shown </a:t>
            </a:r>
            <a:r>
              <a:rPr lang="en-US" sz="1100" i="1" dirty="0">
                <a:solidFill>
                  <a:srgbClr val="000000"/>
                </a:solidFill>
              </a:rPr>
              <a:t>are approximations </a:t>
            </a:r>
            <a:r>
              <a:rPr lang="en-US" sz="1100" i="1" dirty="0" smtClean="0">
                <a:solidFill>
                  <a:srgbClr val="000000"/>
                </a:solidFill>
              </a:rPr>
              <a:t>and do not reflect the final charges for the Capacity Commitment Period</a:t>
            </a:r>
          </a:p>
          <a:p>
            <a:r>
              <a:rPr lang="en-US" sz="1100" i="1" dirty="0" smtClean="0">
                <a:solidFill>
                  <a:srgbClr val="000000"/>
                </a:solidFill>
              </a:rPr>
              <a:t>The most recently published Peak Load Contribution values were used.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6" y="1078468"/>
            <a:ext cx="166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Marginal Value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" y="35147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NRCP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64572"/>
              </p:ext>
            </p:extLst>
          </p:nvPr>
        </p:nvGraphicFramePr>
        <p:xfrm>
          <a:off x="609600" y="1427113"/>
          <a:ext cx="7924800" cy="2047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/>
                <a:gridCol w="762000"/>
                <a:gridCol w="1143000"/>
                <a:gridCol w="749406"/>
                <a:gridCol w="850794"/>
                <a:gridCol w="990600"/>
                <a:gridCol w="914400"/>
                <a:gridCol w="914400"/>
                <a:gridCol w="914400"/>
              </a:tblGrid>
              <a:tr h="401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Capacity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Zone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Load Obligation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FCA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Multi-Year Rate </a:t>
                      </a:r>
                      <a:b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Election Adj.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IPR Seasonal Capacity Adj.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HQICC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Self-Supply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Adj.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Sum of Charge 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Pre-FCA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Post-FCA10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2124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14,104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$4.4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84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$0.863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$0.004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$0.142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$5.54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6,296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smtClean="0">
                          <a:solidFill>
                            <a:srgbClr val="000000"/>
                          </a:solidFill>
                          <a:effectLst/>
                        </a:rPr>
                        <a:t>$4.4</a:t>
                      </a:r>
                      <a:r>
                        <a:rPr lang="en-US" sz="1200" u="none" strike="noStrike" smtClean="0">
                          <a:solidFill>
                            <a:schemeClr val="accent6"/>
                          </a:solidFill>
                          <a:effectLst/>
                        </a:rPr>
                        <a:t>84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$0.019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$0.004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smtClean="0">
                          <a:solidFill>
                            <a:srgbClr val="000000"/>
                          </a:solidFill>
                          <a:effectLst/>
                        </a:rPr>
                        <a:t>$0.0</a:t>
                      </a:r>
                      <a:r>
                        <a:rPr lang="en-US" sz="1200" u="none" strike="noStrike" smtClean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$0.142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$4.69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2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12,799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$4.4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84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$0.397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$0.004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$0.142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$5.07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70475"/>
              </p:ext>
            </p:extLst>
          </p:nvPr>
        </p:nvGraphicFramePr>
        <p:xfrm>
          <a:off x="609601" y="3849559"/>
          <a:ext cx="7924799" cy="1970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799"/>
                <a:gridCol w="762000"/>
                <a:gridCol w="1143000"/>
                <a:gridCol w="1371600"/>
                <a:gridCol w="1090470"/>
                <a:gridCol w="966930"/>
                <a:gridCol w="990600"/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Capacity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Zone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Load Obligation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FCA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Charge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Rate </a:t>
                      </a:r>
                      <a:endParaRPr lang="en-US" sz="12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Multi-Year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Rate Election Adj.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IPR Seasonal Capacity Adj.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Net Regional Clearing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Price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Residual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</a:rPr>
                        <a:t>CTRs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Effective Charge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694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endParaRPr lang="en-US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$/kW-mo.</a:t>
                      </a:r>
                      <a:endParaRPr lang="en-US" sz="11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14,202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$4.6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36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$1.1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88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($0.01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$5.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813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$0.212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$5.601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6,342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$4.44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$0.1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49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$4.616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$4.616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12,892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$4.59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$0.381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$0.00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$4.9</a:t>
                      </a:r>
                      <a:r>
                        <a:rPr lang="en-US" sz="1200" u="none" strike="noStrike" kern="1200" dirty="0" smtClean="0">
                          <a:solidFill>
                            <a:schemeClr val="accent6"/>
                          </a:solidFill>
                          <a:effectLst/>
                        </a:rPr>
                        <a:t>97</a:t>
                      </a:r>
                      <a:endParaRPr lang="en-US" sz="1200" b="0" i="0" u="none" strike="noStrike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$0.016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$4.962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REVISED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9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Capacity Market Cost Allocation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/>
              <a:t>Summary of component charge rates and allocation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900" dirty="0" smtClean="0"/>
              <a:t>Three main categories of capacity costs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99F5-AFC8-4D9A-89D0-759CBC10B8B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151391"/>
              </p:ext>
            </p:extLst>
          </p:nvPr>
        </p:nvGraphicFramePr>
        <p:xfrm>
          <a:off x="533400" y="14478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1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5666" y="6377765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Today’s Agenda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Additional discussion on the marginal value approach for allocating FCA and ARA costs</a:t>
            </a:r>
          </a:p>
          <a:p>
            <a:r>
              <a:rPr lang="en-US" dirty="0" smtClean="0"/>
              <a:t>Follow-up to requests for additional examples </a:t>
            </a:r>
            <a:endParaRPr lang="en-US" dirty="0"/>
          </a:p>
          <a:p>
            <a:pPr lvl="1"/>
            <a:r>
              <a:rPr lang="en-US" dirty="0" smtClean="0"/>
              <a:t>Multi-year rate election </a:t>
            </a:r>
          </a:p>
          <a:p>
            <a:pPr lvl="1"/>
            <a:r>
              <a:rPr lang="en-US" dirty="0" smtClean="0"/>
              <a:t>FCA 11 and 12 estimated charge rates using the marginal value and NRCP methods</a:t>
            </a:r>
          </a:p>
          <a:p>
            <a:r>
              <a:rPr lang="en-US" dirty="0" smtClean="0"/>
              <a:t>Overview of allocation proposals for the various capacity market components</a:t>
            </a:r>
          </a:p>
          <a:p>
            <a:r>
              <a:rPr lang="en-US" dirty="0" smtClean="0"/>
              <a:t>Review Tariff language revisions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1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allocation methods for FCM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</a:t>
            </a:r>
            <a:r>
              <a:rPr lang="en-US" dirty="0" smtClean="0"/>
              <a:t>allocation method – using NRCP (an average of zonal capacity charges) and Capacity </a:t>
            </a:r>
            <a:r>
              <a:rPr lang="en-US" dirty="0"/>
              <a:t>Transfer </a:t>
            </a:r>
            <a:r>
              <a:rPr lang="en-US" dirty="0" smtClean="0"/>
              <a:t>Rights will be replaced</a:t>
            </a:r>
            <a:endParaRPr lang="en-US" dirty="0"/>
          </a:p>
          <a:p>
            <a:pPr marL="346075"/>
            <a:r>
              <a:rPr lang="en-US" dirty="0" smtClean="0"/>
              <a:t>New allocation methods fall into one of two main categories</a:t>
            </a:r>
          </a:p>
          <a:p>
            <a:pPr marL="860425" lvl="1" indent="-342900"/>
            <a:r>
              <a:rPr lang="en-US" b="1" dirty="0" smtClean="0"/>
              <a:t>Marginal Value</a:t>
            </a:r>
            <a:r>
              <a:rPr lang="en-US" dirty="0" smtClean="0"/>
              <a:t>:  Allocation of costs </a:t>
            </a:r>
            <a:r>
              <a:rPr lang="en-US" dirty="0"/>
              <a:t>to Capacity Zones </a:t>
            </a:r>
            <a:r>
              <a:rPr lang="en-US" dirty="0" smtClean="0"/>
              <a:t>using weighting based on zonal load </a:t>
            </a:r>
            <a:r>
              <a:rPr lang="en-US" dirty="0"/>
              <a:t>and </a:t>
            </a:r>
            <a:r>
              <a:rPr lang="en-US" dirty="0" smtClean="0"/>
              <a:t>Capacity Clearing Prices  </a:t>
            </a:r>
          </a:p>
          <a:p>
            <a:pPr marL="1203325" lvl="2" indent="-285750"/>
            <a:r>
              <a:rPr lang="en-US" b="1" dirty="0" smtClean="0"/>
              <a:t>Modified Marginal Value</a:t>
            </a:r>
            <a:r>
              <a:rPr lang="en-US" dirty="0" smtClean="0"/>
              <a:t>: Marginal value method that uses the Capacity Clearing Price from the FCA in which resource’s new capacity originally cleared in the weighting</a:t>
            </a:r>
          </a:p>
          <a:p>
            <a:pPr marL="860425" lvl="1" indent="-342900"/>
            <a:r>
              <a:rPr lang="en-US" b="1" dirty="0" smtClean="0"/>
              <a:t>Pro-rata</a:t>
            </a:r>
            <a:r>
              <a:rPr lang="en-US" dirty="0" smtClean="0"/>
              <a:t> allocation to Capacity Load Obligation:</a:t>
            </a:r>
          </a:p>
          <a:p>
            <a:pPr marL="1203325" lvl="2" indent="-285750"/>
            <a:r>
              <a:rPr lang="en-US" b="1" dirty="0" smtClean="0"/>
              <a:t>Pool-wide CLO</a:t>
            </a:r>
            <a:r>
              <a:rPr lang="en-US" dirty="0" smtClean="0"/>
              <a:t>: Equal allocation of costs to total pool Capacity Load Obligation</a:t>
            </a:r>
          </a:p>
          <a:p>
            <a:pPr marL="1203325" lvl="2" indent="-285750"/>
            <a:r>
              <a:rPr lang="en-US" b="1" dirty="0" smtClean="0"/>
              <a:t>Capacity Zone CLO</a:t>
            </a:r>
            <a:r>
              <a:rPr lang="en-US" dirty="0" smtClean="0"/>
              <a:t>:  </a:t>
            </a:r>
            <a:r>
              <a:rPr lang="en-US" dirty="0"/>
              <a:t>Equal allocation of costs to </a:t>
            </a:r>
            <a:r>
              <a:rPr lang="en-US" dirty="0" smtClean="0"/>
              <a:t>Capacity </a:t>
            </a:r>
            <a:r>
              <a:rPr lang="en-US" dirty="0"/>
              <a:t>Load </a:t>
            </a:r>
            <a:r>
              <a:rPr lang="en-US" dirty="0" smtClean="0"/>
              <a:t>Obligation in a Capacity Zone</a:t>
            </a:r>
            <a:endParaRPr lang="en-US" dirty="0"/>
          </a:p>
          <a:p>
            <a:pPr marL="1203325" lvl="2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373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457200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Summary of FCM </a:t>
            </a:r>
            <a:r>
              <a:rPr lang="en-US" sz="2900" dirty="0" smtClean="0"/>
              <a:t>cost allocations </a:t>
            </a:r>
            <a:endParaRPr lang="en-US" sz="2900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034856697"/>
              </p:ext>
            </p:extLst>
          </p:nvPr>
        </p:nvGraphicFramePr>
        <p:xfrm>
          <a:off x="457200" y="1404938"/>
          <a:ext cx="8153400" cy="469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19200"/>
                <a:gridCol w="1295400"/>
                <a:gridCol w="3429000"/>
              </a:tblGrid>
              <a:tr h="4426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Old Allocation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New Allocation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Explanation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749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Forward Capacity Auction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Marginal Value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Reflects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the marginal reliability benefit of capacity procured in the zone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951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FCA – Multi-Year Rate Election variance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Modified Marginal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Reflects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the marginal reliability benefit of capacity when it was originally procured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69749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Annual Reconfiguration Auction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Marginal Value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Reflects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the marginal reliability benefit of capacity procured in the zone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9511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Monthly Reconfiguration Auction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 to 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Pool CLO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additional reliability benefit provided to the pool or a specific Capacity Zone</a:t>
                      </a:r>
                    </a:p>
                  </a:txBody>
                  <a:tcPr marT="91440" marB="91440" anchor="ctr"/>
                </a:tc>
              </a:tr>
              <a:tr h="9511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IPR Seasonal Clearing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 to 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Pool CLO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additional reliability benefit provided to the pool or a specific Capacity Zone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457200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Summary of FCM </a:t>
            </a:r>
            <a:r>
              <a:rPr lang="en-US" sz="2900" dirty="0" smtClean="0"/>
              <a:t>cost allocations  </a:t>
            </a:r>
            <a:br>
              <a:rPr lang="en-US" sz="2900" dirty="0" smtClean="0"/>
            </a:br>
            <a:r>
              <a:rPr lang="en-US" sz="2900" dirty="0" smtClean="0"/>
              <a:t>(cont.)</a:t>
            </a:r>
            <a:endParaRPr lang="en-US" sz="2900" dirty="0"/>
          </a:p>
        </p:txBody>
      </p:sp>
      <p:graphicFrame>
        <p:nvGraphicFramePr>
          <p:cNvPr id="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91503"/>
              </p:ext>
            </p:extLst>
          </p:nvPr>
        </p:nvGraphicFramePr>
        <p:xfrm>
          <a:off x="457200" y="1409700"/>
          <a:ext cx="8153400" cy="432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19200"/>
                <a:gridCol w="1295400"/>
                <a:gridCol w="3429000"/>
              </a:tblGrid>
              <a:tr h="4255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Old Allocation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New Allocation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Explanation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91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Capacity Transfer Rights – Transmission Upgrades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CTRs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to Capacity Zone CLO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Upgrades increase the transfer capability to specific zones</a:t>
                      </a:r>
                    </a:p>
                  </a:txBody>
                  <a:tcPr marT="91440" marB="9144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Capacity Transfer Rights – Pool-planned units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CTRs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 to 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Pool CLO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Reflects the full deliverability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of c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apacity from these units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throughout the pool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Self-Supply Obligations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 to 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Pool CLO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additional reliability benefit provided to the pool or a specific Capacity Zone</a:t>
                      </a:r>
                    </a:p>
                  </a:txBody>
                  <a:tcPr marT="91440" marB="91440" anchor="ctr"/>
                </a:tc>
              </a:tr>
              <a:tr h="7620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HQICC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Pro-rata to 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Pool CLO</a:t>
                      </a:r>
                      <a:endParaRPr lang="en-US" sz="16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additional reliability benefit provided to the pool or a specific Capacity Zone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1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Tariff Revisions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br>
              <a:rPr lang="en-US" dirty="0" smtClean="0"/>
            </a:br>
            <a:r>
              <a:rPr lang="en-US" dirty="0" smtClean="0"/>
              <a:t>Definitions</a:t>
            </a:r>
            <a:endParaRPr lang="en-US" sz="1400" b="0" dirty="0"/>
          </a:p>
        </p:txBody>
      </p:sp>
      <p:graphicFrame>
        <p:nvGraphicFramePr>
          <p:cNvPr id="6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50112"/>
              </p:ext>
            </p:extLst>
          </p:nvPr>
        </p:nvGraphicFramePr>
        <p:xfrm>
          <a:off x="457200" y="1371600"/>
          <a:ext cx="8229600" cy="45334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687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Defined Term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Capacity Load Obligation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Streamlined definition, updated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cross-reference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Capacity Requirement *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Definition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removed (replaced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with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“Zonal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Capacity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Obligation”)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Capacity Transfer Rights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Streamlined definition, added cross-reference to Tariff language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Coincident Peak Contribution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Replaced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“power year” with “Capacity Commitment Period”, removed superfluous reference to Load Zones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5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Estimated Capacity Load Obligation *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Replaced “Capacity Requirement” with “a Market Participant’s share of Zonal Capacity Obligation” to reflect the new defined term 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I.2.2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Zonal Capacity Obligation *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New defined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</a:rPr>
                        <a:t> term replacing “Capacity Requirement”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9714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* Also to be presented to the Budget &amp; Finance Committee as the term is used in Section VII.C of the Financial Assurance Policy 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br>
              <a:rPr lang="en-US" dirty="0" smtClean="0"/>
            </a:br>
            <a:r>
              <a:rPr lang="en-US" dirty="0" smtClean="0"/>
              <a:t>Capacity Charges</a:t>
            </a:r>
            <a:endParaRPr lang="en-US" sz="1400" b="0" dirty="0"/>
          </a:p>
        </p:txBody>
      </p:sp>
      <p:graphicFrame>
        <p:nvGraphicFramePr>
          <p:cNvPr id="6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90562"/>
              </p:ext>
            </p:extLst>
          </p:nvPr>
        </p:nvGraphicFramePr>
        <p:xfrm>
          <a:off x="457200" y="1371600"/>
          <a:ext cx="8229600" cy="477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Table of Contents, III.13.7.5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Charges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to Market Participants with Capacity Load Obligations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Updated to reflect new sections and revised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section numbers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III.13.7.1.3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Export Capacity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Updated cross-reference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III.13.7.5.1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Calculation of Capacity Charges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Prior to June 1, 2020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New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</a:rPr>
                        <a:t>section number.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  Indicated this section applies to Capacity Commitment Periods beginning prior to June 1, 2020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III.13.7.5.1.1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Calculation of Capacity Charges On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After June 1, 2020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New section describing the FCM charge calculations for Capacity Commitment Periods beginning on or after June 1, 2020 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III.13.7.5.1.1.1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Forward Capacity Auction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New sub-section describing the calculation for Forward Capacity Auction Charges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III.13.7.5.1.1.2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Annual Reconfiguration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Auction Charge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New sub-section describing the calculation for Annual Reconfiguration Auction Charges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514874"/>
              </p:ext>
            </p:extLst>
          </p:nvPr>
        </p:nvGraphicFramePr>
        <p:xfrm>
          <a:off x="457200" y="1371600"/>
          <a:ext cx="8229600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III.13.7.5.1.1.3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Monthly Reconfiguration Auction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New sub-section describing the calculation for Monthly Reconfiguration Auction Charges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HQICC Capacity Charge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charges associated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with HQICCs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Self-Supply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adjustments associated with self-supplied resources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Intermittent Power Resource Capacity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adjustments associated with the seasonal capacity award to Intermittent Power Resources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Multi-Year Rate Election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adjustments associated with the multi-year rate election of new capacity resources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Capacity Charges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46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247518"/>
              </p:ext>
            </p:extLst>
          </p:nvPr>
        </p:nvGraphicFramePr>
        <p:xfrm>
          <a:off x="457200" y="1371600"/>
          <a:ext cx="8229600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CTR Transmission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Upgrade Charge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charges associated with Specifically Allocated Capacity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Transfer Rights for Transmission Upgrades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CTR Pool-Planned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Unit Charge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sub-section describing the calculation for charges associated with Specifically Allocated Capacity Transfer Rights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Pool-Planned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Calculation of Capacity Load Obligation and Zonal Capacity Obligation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Revised section number (previous: III.13.7.5.1) 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Replaced Capacity Requirement with Market Participant share of Zonal Capacity Obligation. 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Updated peak contribution values used to calculate ZCO for periods on or after June 1, 2020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Changed references from “load serving entity” to “Market Participant”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Removed superfluous language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Capacity Charges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261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869373"/>
              </p:ext>
            </p:extLst>
          </p:nvPr>
        </p:nvGraphicFramePr>
        <p:xfrm>
          <a:off x="457200" y="1371600"/>
          <a:ext cx="8229600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HQICC Used in the Calculation of Capacity Requirements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Removal of section; adjustment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to Zonal Capacity Obligation for HQICCs is described in III.13.7.5.2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Charges Associated with Self-Supplied FCA Resources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Removal of section; adjustment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to Zonal Capacity Obligation for Self-Supply FCA Resources is described in III.13.7.5.2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Charges Associated with Dispatchable Asset Related Demands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(previous: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III.13.7.5.1.3)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Excess Revenues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(previous:  III.13.7.5.2)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Capacity Charges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6998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Capacity Transfer Rights</a:t>
            </a:r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000992"/>
              </p:ext>
            </p:extLst>
          </p:nvPr>
        </p:nvGraphicFramePr>
        <p:xfrm>
          <a:off x="457200" y="1371600"/>
          <a:ext cx="8229600" cy="467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III.13.7.5.3(a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Excess Revenues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Added versioning to indicate the section applies to Capacity Commitment Periods beginning prior to June 1, 2020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Capacity Transfer Rights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(previous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  III.13.7.5.3)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Definition and Payments to Holders of Capacity Transfer Rights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Revised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section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number </a:t>
                      </a:r>
                      <a:b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(previous: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III.13.7.5.3.1)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Added versioning to indicate the section applies to Capacity Commitment Periods beginning prior to June 1, 2020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Minor clarifying edits to first paragraph</a:t>
                      </a: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Deleted final paragraph with calculations for the value of specifically allocated CTRs;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calculations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were moved to the applicable specifically allocated CTR sections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(III.13.7.5.4.4(f) and III.13.7.5.4.5(b))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Value approach to Cost Allocation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Further discussion on the proposed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5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Capacity Transfer Rights</a:t>
            </a:r>
            <a:endParaRPr lang="en-US" sz="1400" b="0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502"/>
              </p:ext>
            </p:extLst>
          </p:nvPr>
        </p:nvGraphicFramePr>
        <p:xfrm>
          <a:off x="457200" y="1371600"/>
          <a:ext cx="8229600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Allocation of Capacity Transfer Rights 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</a:t>
                      </a:r>
                      <a:b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(previous: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III.13.7.5.3.2)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233363" marR="0" lvl="0" indent="-2333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Added versioning to indicate the section applies to Capacity Commitment Periods beginning prior to June 1, 2020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III.13.7.5.4.2(c)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Allocation of Capacity Transfer Rights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Moved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section for Maine Export Interface 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III.13.7.5.4.4(e)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Allocations of CTRs Resulting From Revised Capacity Zones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(previous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  III.13.7.5.3.3)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233363" marR="0" lvl="0" indent="-233363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Added versioning to indicate the section applies to Capacity Commitment Periods beginning prior to June 1, 2020</a:t>
                      </a: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Associated with Transmission Upgrades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Revised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section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number</a:t>
                      </a:r>
                    </a:p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(previous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  III.13.7.5.3.4)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5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Capacity Transfer Rights</a:t>
            </a:r>
            <a:endParaRPr lang="en-US" sz="1400" b="0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2210"/>
              </p:ext>
            </p:extLst>
          </p:nvPr>
        </p:nvGraphicFramePr>
        <p:xfrm>
          <a:off x="457200" y="1371600"/>
          <a:ext cx="8229600" cy="472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III.13.7.5.4.4(b)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Associated with Transmission Upgrades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Updated cross-reference</a:t>
                      </a: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III.13.7.5.4.4(d)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Associated with Transmission Upgrades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Updated cross-reference</a:t>
                      </a: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III.13.7.5.4.4(e)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Associated with Transmission Upgrades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sub-bullet (e), moved from III.13.7.5.4.2(c). 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Deleted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reference to the residual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CTR fund.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III.13.7.5.4.4(f)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Associated with Transmission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New sub-bullet for the calculation of payments for CTRs associated with Transmission Upgrades (moved from III.13.7.5.4.1)</a:t>
                      </a:r>
                    </a:p>
                    <a:p>
                      <a:pPr marL="233363" marR="0" lvl="0" indent="-2333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Deleted references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 the calculation to administrative pricing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Capacity Transfer Rights</a:t>
            </a:r>
            <a:endParaRPr lang="en-US" sz="1400" b="0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487906"/>
              </p:ext>
            </p:extLst>
          </p:nvPr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514600"/>
                <a:gridCol w="4267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Tariff Reference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Section Name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Summary of Change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Reserved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Removed reserved section</a:t>
                      </a: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</a:t>
                      </a:r>
                      <a:b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(previous:  III.13.7.5.3.6)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Added sub-bullet format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Clarified calculation of CTRs to reflect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current practice (use of most recent seasonal claimed capability amount, and adjustment for self-supply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New sub-bullet for the calculation of payments for CTRs associated with Pool-Planned Units (moved from III.13.7.5.4.1)</a:t>
                      </a: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Forward Capacity Market Net Charge Amount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Revised section number (previous:  III.13.7.5.4)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Modified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calculation to reflect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 multiple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CLO charges; added versioning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residual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CTR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funds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399" y="6390167"/>
            <a:ext cx="381495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Proposed changes align FCM Cost Allocation with MRI-based demand curves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Modifications to the FCM cost allocation will better reflect the value of capacity purchased using the MRI-based demand curves and enhance transparency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Three main areas for improvement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Marginal value allocation of FCA and ARA costs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Allocation of costs to individual Capacity Zones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Introduction of individual </a:t>
            </a:r>
            <a:r>
              <a:rPr lang="en-US" dirty="0">
                <a:solidFill>
                  <a:srgbClr val="000000"/>
                </a:solidFill>
              </a:rPr>
              <a:t>charge </a:t>
            </a:r>
            <a:r>
              <a:rPr lang="en-US" dirty="0" smtClean="0">
                <a:solidFill>
                  <a:srgbClr val="000000"/>
                </a:solidFill>
              </a:rPr>
              <a:t>rates for each component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Changes effective for the 2020/2021 Capacity Commitment Period (FCA 11)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872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243540267"/>
              </p:ext>
            </p:extLst>
          </p:nvPr>
        </p:nvGraphicFramePr>
        <p:xfrm>
          <a:off x="457200" y="1305167"/>
          <a:ext cx="8229600" cy="44860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5236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Stakeholder Committee and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Scheduled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Project Milestone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</a:tr>
              <a:tr h="8026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March 6, 2018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Initial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meeting: Overview of current allocation; discussion of issues and proposed solutions for allocating costs to Capacity Zones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26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April 10, 2018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Second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meeting: Allocation of certain charges to Capacity Zones; improvements to the transparency of Forward Capacity Market charges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8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May 2018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Third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meeting: Discuss feedback on proposal </a:t>
                      </a:r>
                    </a:p>
                    <a:p>
                      <a:pPr lvl="2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     Review proposed Tariff language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8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Budget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&amp; Finance Committee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May 2018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Conforming change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to Section VII.C. of the Financial Assurance Policy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648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June 2018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</a:tr>
              <a:tr h="5648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June 2018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381000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Proposed Stakeholder Schedule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6301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4400" y="6343650"/>
            <a:ext cx="381000" cy="3048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>
                <a:solidFill>
                  <a:schemeClr val="tx1"/>
                </a:solidFill>
              </a:rPr>
              <a:pPr/>
              <a:t>45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Deborah Cooke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540-4488 | dcooke@iso-ne.com</a:t>
            </a: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ARA = Annual Reconfiguration Auction</a:t>
            </a:r>
          </a:p>
          <a:p>
            <a:r>
              <a:rPr lang="en-US" sz="1600" dirty="0" smtClean="0"/>
              <a:t>CCP = Capacity Commitment Period</a:t>
            </a:r>
          </a:p>
          <a:p>
            <a:r>
              <a:rPr lang="en-US" sz="1600" dirty="0" smtClean="0"/>
              <a:t>CLO </a:t>
            </a:r>
            <a:r>
              <a:rPr lang="en-US" sz="1600" dirty="0"/>
              <a:t>= Capacity Load Obligation</a:t>
            </a:r>
          </a:p>
          <a:p>
            <a:r>
              <a:rPr lang="en-US" sz="1600" dirty="0"/>
              <a:t>CSO = Capacity Supply Obligation</a:t>
            </a:r>
          </a:p>
          <a:p>
            <a:r>
              <a:rPr lang="en-US" sz="1600" dirty="0"/>
              <a:t>CTRs = Capacity Transfer </a:t>
            </a:r>
            <a:r>
              <a:rPr lang="en-US" sz="1600" dirty="0" smtClean="0"/>
              <a:t>Rights</a:t>
            </a:r>
          </a:p>
          <a:p>
            <a:r>
              <a:rPr lang="en-US" sz="1600" dirty="0" smtClean="0"/>
              <a:t>CZ = Capacity Zone</a:t>
            </a:r>
            <a:endParaRPr lang="en-US" sz="1600" dirty="0"/>
          </a:p>
          <a:p>
            <a:r>
              <a:rPr lang="en-US" sz="1600" dirty="0"/>
              <a:t>ECCZ = Export Constrained Capacity Zone</a:t>
            </a:r>
          </a:p>
          <a:p>
            <a:r>
              <a:rPr lang="en-US" sz="1600" dirty="0" smtClean="0"/>
              <a:t>FCA = Forward Capacity Auction</a:t>
            </a:r>
          </a:p>
          <a:p>
            <a:r>
              <a:rPr lang="en-US" sz="1600" dirty="0" smtClean="0"/>
              <a:t>FCM </a:t>
            </a:r>
            <a:r>
              <a:rPr lang="en-US" sz="1600" dirty="0"/>
              <a:t>= Forward Capacity </a:t>
            </a:r>
            <a:r>
              <a:rPr lang="en-US" sz="1600" dirty="0" smtClean="0"/>
              <a:t>Market</a:t>
            </a:r>
          </a:p>
          <a:p>
            <a:r>
              <a:rPr lang="en-US" sz="1600" dirty="0" smtClean="0"/>
              <a:t>HQICC = HQ Interconnection Capability Credit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/>
              <a:t>ICCZ = Import Constrained Capacity Zone</a:t>
            </a:r>
          </a:p>
          <a:p>
            <a:r>
              <a:rPr lang="en-US" sz="1600" dirty="0"/>
              <a:t>IPR = Intermittent Power Resource</a:t>
            </a:r>
          </a:p>
          <a:p>
            <a:r>
              <a:rPr lang="en-US" sz="1600" dirty="0" smtClean="0"/>
              <a:t>MRA </a:t>
            </a:r>
            <a:r>
              <a:rPr lang="en-US" sz="1600" dirty="0"/>
              <a:t>= Monthly Reconfiguration Auction</a:t>
            </a:r>
          </a:p>
          <a:p>
            <a:r>
              <a:rPr lang="en-US" sz="1600" dirty="0"/>
              <a:t>MRI = Marginal Reliability Impact</a:t>
            </a:r>
          </a:p>
          <a:p>
            <a:r>
              <a:rPr lang="en-US" sz="1600" dirty="0"/>
              <a:t>NRCP = Net Regional Clearing Price</a:t>
            </a:r>
          </a:p>
          <a:p>
            <a:r>
              <a:rPr lang="en-US" sz="1600" dirty="0"/>
              <a:t>PPU = Pool-Planned Unit</a:t>
            </a:r>
          </a:p>
          <a:p>
            <a:r>
              <a:rPr lang="en-US" sz="1600" dirty="0"/>
              <a:t>ROP = Rest of Pool</a:t>
            </a:r>
          </a:p>
          <a:p>
            <a:r>
              <a:rPr lang="en-US" sz="1600" dirty="0"/>
              <a:t>TU = Transmission </a:t>
            </a:r>
            <a:r>
              <a:rPr lang="en-US" sz="1600" dirty="0" smtClean="0"/>
              <a:t>Upgrade</a:t>
            </a:r>
          </a:p>
          <a:p>
            <a:r>
              <a:rPr lang="en-US" sz="1600" dirty="0" smtClean="0"/>
              <a:t>ZCO = Zonal Capacity Obligation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Used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747489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 – Additional Supporting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057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/>
              <a:t>Additional example comparing marginal value and Net Regional Clearing Price cost allocation methods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/>
              <a:t>Supporting data for base example in </a:t>
            </a:r>
            <a:r>
              <a:rPr lang="en-US" sz="2000" dirty="0"/>
              <a:t>April 2018 </a:t>
            </a:r>
            <a:r>
              <a:rPr lang="en-US" sz="2000" dirty="0" smtClean="0"/>
              <a:t>materials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/>
              <a:t>Monthly reconfiguration auction clearing with zonal price separation</a:t>
            </a:r>
            <a:endParaRPr lang="en-US" sz="2000" dirty="0" smtClean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/>
              <a:t>Overview of current method for allocating costs associated with resources retained for reliability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34290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600" y="403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" y="4466686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9600" y="4923886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39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example comparing marginal value and NRCP allocation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from main example (slides 10-12): zonal Peak Contribution Values  </a:t>
            </a:r>
          </a:p>
          <a:p>
            <a:pPr lvl="1"/>
            <a:r>
              <a:rPr lang="en-US" dirty="0" smtClean="0"/>
              <a:t>ICCZ peak load increases by 1,500 MW (and now exceeds the CSO purchased in the zone)</a:t>
            </a:r>
          </a:p>
          <a:p>
            <a:pPr lvl="1"/>
            <a:r>
              <a:rPr lang="en-US" dirty="0" smtClean="0"/>
              <a:t>ECCZ peak load decreases by 500 MW</a:t>
            </a:r>
          </a:p>
          <a:p>
            <a:pPr lvl="1"/>
            <a:r>
              <a:rPr lang="en-US" dirty="0" smtClean="0"/>
              <a:t>ROP peak load decreases by 1,000 MW</a:t>
            </a:r>
          </a:p>
          <a:p>
            <a:r>
              <a:rPr lang="en-US" dirty="0" smtClean="0"/>
              <a:t>The FCA clearing remains the same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43621"/>
              </p:ext>
            </p:extLst>
          </p:nvPr>
        </p:nvGraphicFramePr>
        <p:xfrm>
          <a:off x="1447799" y="3965516"/>
          <a:ext cx="6400802" cy="2282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1182"/>
                <a:gridCol w="960019"/>
                <a:gridCol w="1066800"/>
                <a:gridCol w="1066800"/>
                <a:gridCol w="1210077"/>
                <a:gridCol w="1075924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Capacity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Zones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CSO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Clearing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Price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Total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Payments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Peak Contribution Value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Zonal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254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10,000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11,200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16,445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</a:rPr>
                        <a:t>8,950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4,100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6,020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15,555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8,200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12,040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23,500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example comparing marginal value and NRCP allocation </a:t>
            </a:r>
            <a:r>
              <a:rPr lang="en-US" dirty="0" smtClean="0"/>
              <a:t>methods </a:t>
            </a:r>
            <a:r>
              <a:rPr lang="en-US" i="1" dirty="0" smtClean="0"/>
              <a:t>(cont.)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99879"/>
              </p:ext>
            </p:extLst>
          </p:nvPr>
        </p:nvGraphicFramePr>
        <p:xfrm>
          <a:off x="457200" y="1583296"/>
          <a:ext cx="8153395" cy="2074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914400"/>
                <a:gridCol w="838200"/>
                <a:gridCol w="990600"/>
                <a:gridCol w="914400"/>
                <a:gridCol w="914400"/>
                <a:gridCol w="914400"/>
                <a:gridCol w="914400"/>
                <a:gridCol w="914395"/>
              </a:tblGrid>
              <a:tr h="581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Capacity Zone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/>
                        <a:t>Total Payments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ZCO</a:t>
                      </a:r>
                      <a:endParaRPr lang="en-US" sz="1200" dirty="0"/>
                    </a:p>
                  </a:txBody>
                  <a:tcPr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Zonal Peak Load Allocator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Zonal Peak Load Share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Zonal</a:t>
                      </a:r>
                      <a:r>
                        <a:rPr lang="en-US" sz="1200" baseline="0" dirty="0" smtClean="0"/>
                        <a:t> Charges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Share of Charges</a:t>
                      </a:r>
                    </a:p>
                  </a:txBody>
                  <a:tcPr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Charge</a:t>
                      </a:r>
                      <a:r>
                        <a:rPr lang="en-US" sz="1200" baseline="0" dirty="0" smtClean="0"/>
                        <a:t> Rate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Charge Rate</a:t>
                      </a:r>
                      <a:r>
                        <a:rPr lang="en-US" sz="1200" baseline="0" dirty="0" smtClean="0"/>
                        <a:t> vs. Price</a:t>
                      </a:r>
                      <a:endParaRPr lang="en-US" sz="1200" dirty="0"/>
                    </a:p>
                  </a:txBody>
                  <a:tcPr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49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8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16,445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$143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49.8%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$146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49.8%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$8.540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98.2 %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6,020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$46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15.9%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$39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15.9%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$7.452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000000"/>
                          </a:solidFill>
                        </a:rPr>
                        <a:t>98.2 %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12,040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$98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34.3%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$97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34.3%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$8.042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98.2 %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70093"/>
              </p:ext>
            </p:extLst>
          </p:nvPr>
        </p:nvGraphicFramePr>
        <p:xfrm>
          <a:off x="457200" y="4109468"/>
          <a:ext cx="8229604" cy="206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083"/>
                <a:gridCol w="891317"/>
                <a:gridCol w="838200"/>
                <a:gridCol w="762000"/>
                <a:gridCol w="817159"/>
                <a:gridCol w="859241"/>
                <a:gridCol w="838200"/>
                <a:gridCol w="838200"/>
                <a:gridCol w="762000"/>
                <a:gridCol w="838204"/>
              </a:tblGrid>
              <a:tr h="6166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CZ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Payments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ZCO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NRCP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Gross ZCO Charge</a:t>
                      </a:r>
                      <a:endParaRPr lang="en-US" sz="1200" dirty="0"/>
                    </a:p>
                  </a:txBody>
                  <a:tcPr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Residual</a:t>
                      </a:r>
                      <a:r>
                        <a:rPr lang="en-US" sz="1200" baseline="0" dirty="0" smtClean="0"/>
                        <a:t> CTR Allocation</a:t>
                      </a:r>
                      <a:endParaRPr lang="en-US" sz="1200" dirty="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Adj. ZCO Charge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Share of Charges</a:t>
                      </a:r>
                      <a:endParaRPr lang="en-US" sz="1200" dirty="0"/>
                    </a:p>
                  </a:txBody>
                  <a:tcPr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Charge Rate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dirty="0" smtClean="0"/>
                        <a:t>Charge Rate</a:t>
                      </a:r>
                      <a:r>
                        <a:rPr lang="en-US" sz="1200" baseline="0" dirty="0" smtClean="0"/>
                        <a:t> vs. Price</a:t>
                      </a:r>
                      <a:endParaRPr lang="en-US" sz="1200" dirty="0"/>
                    </a:p>
                  </a:txBody>
                  <a:tcPr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MW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$M/mo.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$/kW-mo.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7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16,445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$8.692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$143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($4.28)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$139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49.1%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$8.432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97%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7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ECCZ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$68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6,020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$46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$46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16.2%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$7.585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87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$127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12,040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$8.185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$99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($0.74)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$98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34.7%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$8.123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99.2%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34,505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$287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($5.03)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$282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053" y="1215733"/>
            <a:ext cx="25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Marginal Value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685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NRCP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background on differences between zonal MRI demand curves and fixed limits in the FCA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fixed limits (Local Sourcing Requirements, Maximum Capacity Limit) in the auction clearing</a:t>
            </a:r>
          </a:p>
          <a:p>
            <a:pPr lvl="1"/>
            <a:r>
              <a:rPr lang="en-US" dirty="0" smtClean="0"/>
              <a:t>With fixed limits capacity could “flow” until the constraint bound at which point no additional transfers were permitted</a:t>
            </a:r>
          </a:p>
          <a:p>
            <a:r>
              <a:rPr lang="en-US" dirty="0" smtClean="0"/>
              <a:t>With MRI curves, capacity can “flow” across constrained boundaries as they never bind (i.e., restrict “flow”)</a:t>
            </a:r>
          </a:p>
          <a:p>
            <a:r>
              <a:rPr lang="en-US" dirty="0" smtClean="0"/>
              <a:t>But the transfer is not always a MW-for-MW rate and not always at a constant ratio</a:t>
            </a:r>
          </a:p>
          <a:p>
            <a:pPr lvl="1"/>
            <a:r>
              <a:rPr lang="en-US" dirty="0" smtClean="0"/>
              <a:t>Capacity Clearing Prices reflect the value of capacity in each zone</a:t>
            </a:r>
          </a:p>
        </p:txBody>
      </p:sp>
    </p:spTree>
    <p:extLst>
      <p:ext uri="{BB962C8B-B14F-4D97-AF65-F5344CB8AC3E}">
        <p14:creationId xmlns:p14="http://schemas.microsoft.com/office/powerpoint/2010/main" val="1605995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Marginal value approach </a:t>
            </a:r>
            <a:r>
              <a:rPr lang="en-US" sz="2800" dirty="0" smtClean="0"/>
              <a:t>allocates costs to all </a:t>
            </a:r>
            <a:br>
              <a:rPr lang="en-US" sz="2800" dirty="0" smtClean="0"/>
            </a:br>
            <a:r>
              <a:rPr lang="en-US" sz="2800" dirty="0" smtClean="0"/>
              <a:t>Capacity Zones consistent with the marginal benefit provided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Marginal </a:t>
            </a:r>
            <a:r>
              <a:rPr lang="en-US" b="1" dirty="0"/>
              <a:t>value</a:t>
            </a:r>
            <a:r>
              <a:rPr lang="en-US" dirty="0"/>
              <a:t> </a:t>
            </a:r>
            <a:endParaRPr lang="en-US" dirty="0" smtClean="0"/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Marginal reliability benefit of capacity reflected in the clearing price is also reflected in the charge rate</a:t>
            </a:r>
          </a:p>
          <a:p>
            <a:pPr lvl="1"/>
            <a:r>
              <a:rPr lang="en-US" dirty="0" smtClean="0"/>
              <a:t>Charge </a:t>
            </a:r>
            <a:r>
              <a:rPr lang="en-US" dirty="0"/>
              <a:t>rate as a percentage of clearing price is the same in each </a:t>
            </a:r>
            <a:r>
              <a:rPr lang="en-US" dirty="0" smtClean="0"/>
              <a:t>zone</a:t>
            </a:r>
          </a:p>
          <a:p>
            <a:pPr lvl="1"/>
            <a:r>
              <a:rPr lang="en-US" dirty="0" smtClean="0"/>
              <a:t>Another way to look at this:  the potential “over collection” is avoided by reducing the charges in each zone in proportion to the marginal cost of capacity in each zone</a:t>
            </a:r>
          </a:p>
          <a:p>
            <a:pPr marL="0" indent="0">
              <a:buNone/>
            </a:pPr>
            <a:r>
              <a:rPr lang="en-US" b="1" dirty="0" smtClean="0"/>
              <a:t>NRCP</a:t>
            </a:r>
            <a:endParaRPr lang="en-US" b="1" dirty="0"/>
          </a:p>
          <a:p>
            <a:r>
              <a:rPr lang="en-US" dirty="0" smtClean="0"/>
              <a:t>ICCZ </a:t>
            </a:r>
            <a:r>
              <a:rPr lang="en-US" dirty="0"/>
              <a:t>has a higher clearing price and higher capacity requirements (load) but lower share of overall charges – why?</a:t>
            </a:r>
          </a:p>
          <a:p>
            <a:pPr lvl="1"/>
            <a:r>
              <a:rPr lang="en-US" dirty="0"/>
              <a:t>Residual CTR fund allocates most of the “over collection” back to this zone</a:t>
            </a:r>
          </a:p>
          <a:p>
            <a:r>
              <a:rPr lang="en-US" dirty="0"/>
              <a:t>Charge rates as a percentage of clearing price vary among zones </a:t>
            </a:r>
          </a:p>
        </p:txBody>
      </p:sp>
      <p:sp>
        <p:nvSpPr>
          <p:cNvPr id="5" name="Oval 4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supporting the base example </a:t>
            </a:r>
            <a:br>
              <a:rPr lang="en-US" dirty="0" smtClean="0"/>
            </a:br>
            <a:r>
              <a:rPr lang="en-US" dirty="0" smtClean="0"/>
              <a:t>presented at the April meeting *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11" y="6096000"/>
            <a:ext cx="255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Calculated values reflect rounding </a:t>
            </a:r>
            <a:endParaRPr lang="en-US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u="sng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US" dirty="0" smtClean="0"/>
              <a:t>See:  Slide 9,  </a:t>
            </a:r>
            <a:r>
              <a:rPr lang="en-US" dirty="0"/>
              <a:t>https://</a:t>
            </a:r>
            <a:r>
              <a:rPr lang="en-US" dirty="0" smtClean="0"/>
              <a:t>www.iso-ne.com/static-assets/documents/2018/04/a4_presentation_design_changes_allocation_forward_capacity_costs.pptx 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05193"/>
              </p:ext>
            </p:extLst>
          </p:nvPr>
        </p:nvGraphicFramePr>
        <p:xfrm>
          <a:off x="457200" y="3527981"/>
          <a:ext cx="8229600" cy="21936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</a:tblGrid>
              <a:tr h="5542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Capacity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Zone</a:t>
                      </a:r>
                      <a:endParaRPr lang="en-US" sz="12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ARA CSO Transactions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ARA Clearing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Price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ARA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Credits / Charges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Reliability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</a:rPr>
                        <a:t>Peak Load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</a:rPr>
                        <a:t>Allocator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Reliability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Peak Load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Share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Capacity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Zone Costs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ARA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Charge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10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$kW-mo.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$K-mo.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$K/mo</a:t>
                      </a:r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$K-mo.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$kW-mo</a:t>
                      </a:r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</a:tr>
              <a:tr h="19104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ICCZ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(500)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($6,500)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($1,430)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($0.513)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1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ECCZ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($230)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($0.316)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($843)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($0.316)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6,175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($2,500)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61,529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($2,500)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69513"/>
              </p:ext>
            </p:extLst>
          </p:nvPr>
        </p:nvGraphicFramePr>
        <p:xfrm>
          <a:off x="457200" y="1219200"/>
          <a:ext cx="7238999" cy="21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5533"/>
                <a:gridCol w="944217"/>
                <a:gridCol w="857250"/>
                <a:gridCol w="914400"/>
                <a:gridCol w="914400"/>
                <a:gridCol w="914400"/>
                <a:gridCol w="990600"/>
                <a:gridCol w="838199"/>
              </a:tblGrid>
              <a:tr h="5268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Zone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FCA CSO 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Credits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Capacity Clearing Price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Peak Load </a:t>
                      </a:r>
                    </a:p>
                    <a:p>
                      <a:pPr algn="ctr" fontAlgn="ctr"/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Allocator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Reliability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Peak Load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Share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FCA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Capacity Zone Costs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FCA Charge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5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$K/mo.</a:t>
                      </a: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$/kW-mo.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$K/mo</a:t>
                      </a:r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$K/mo.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$kW-mo.</a:t>
                      </a:r>
                      <a:endParaRPr lang="en-US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555A1"/>
                    </a:solidFill>
                  </a:tcPr>
                </a:tc>
              </a:tr>
              <a:tr h="1915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ICCZ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32,471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$30,541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$10.967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5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ECCZ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$5.484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5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$19,475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6,175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$54,000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reconfiguration auction clearing with zonal binding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893713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rgbClr val="000000"/>
                </a:solidFill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</a:rPr>
              <a:t>:  FCM 101 Capacity Supply Obligation Bilaterals and Reconfiguration Auctions, slide 39 </a:t>
            </a:r>
            <a:br>
              <a:rPr lang="en-US" sz="1100" dirty="0" smtClean="0">
                <a:solidFill>
                  <a:srgbClr val="000000"/>
                </a:solidFill>
              </a:rPr>
            </a:br>
            <a:r>
              <a:rPr lang="en-US" sz="1100" dirty="0" smtClean="0">
                <a:solidFill>
                  <a:srgbClr val="000000"/>
                </a:solidFill>
              </a:rPr>
              <a:t>https</a:t>
            </a:r>
            <a:r>
              <a:rPr lang="en-US" sz="1100" dirty="0">
                <a:solidFill>
                  <a:srgbClr val="000000"/>
                </a:solidFill>
              </a:rPr>
              <a:t>://www.iso-ne.com/static-assets/documents/2017/11/20171023-12-fcm101-cso-bilaterals-and-reconfiguration.pdf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327955"/>
            <a:ext cx="5931913" cy="444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03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costs associated with resources retained for reliability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 de-list bids may be rejected if the resource capacity is deemed necessary to maintain local reliability (“retained for reliability”)</a:t>
            </a:r>
          </a:p>
          <a:p>
            <a:r>
              <a:rPr lang="en-US" dirty="0" smtClean="0"/>
              <a:t>These resources are paid at a Commission-approved Permanent or Retirement De-List Bid rate or based upon a cost-of-service agreement</a:t>
            </a:r>
          </a:p>
          <a:p>
            <a:r>
              <a:rPr lang="en-US" dirty="0" smtClean="0"/>
              <a:t>Costs in excess of what the resource would have been paid based upon the FCA market clearing price are allocated separately to Regional Network Load within the affected Reliability Region</a:t>
            </a:r>
          </a:p>
          <a:p>
            <a:pPr lvl="1"/>
            <a:r>
              <a:rPr lang="en-US" dirty="0" smtClean="0"/>
              <a:t>Reliability Regions reflect major transmission constraints on the New England transmission system</a:t>
            </a:r>
          </a:p>
          <a:p>
            <a:r>
              <a:rPr lang="en-US" dirty="0" smtClean="0"/>
              <a:t>No changes to the current allocation are proposed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601988" y="228600"/>
            <a:ext cx="313412" cy="3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5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900" dirty="0" smtClean="0"/>
              <a:t>Zonal Capacity Obligation and allocation of costs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99F5-AFC8-4D9A-89D0-759CBC10B8B2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“Capacity Requirement” is not the same as ICR, LSR, or MCL</a:t>
            </a:r>
          </a:p>
          <a:p>
            <a:pPr lvl="1"/>
            <a:r>
              <a:rPr lang="en-US" dirty="0" smtClean="0"/>
              <a:t>This confusion is the primary reason for the name change to Zonal Capacity Obligation (new term used in today’s materials)</a:t>
            </a:r>
          </a:p>
          <a:p>
            <a:r>
              <a:rPr lang="en-US" dirty="0" smtClean="0"/>
              <a:t>Zonal Capacity Obligation (ZCO) is an allocation mechanism</a:t>
            </a:r>
          </a:p>
          <a:p>
            <a:r>
              <a:rPr lang="en-US" dirty="0" smtClean="0"/>
              <a:t>To balance settlements: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Total CSO payments must equal Total ZCO charges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i="1" dirty="0"/>
              <a:t>But</a:t>
            </a:r>
            <a:r>
              <a:rPr lang="en-US" sz="2400" dirty="0"/>
              <a:t> CSO x Clearing Price does not equal ZCO x Clearing </a:t>
            </a:r>
            <a:r>
              <a:rPr lang="en-US" sz="2400" dirty="0" smtClean="0"/>
              <a:t>Price; the difference must be accounted for in some manner</a:t>
            </a:r>
          </a:p>
          <a:p>
            <a:pPr lvl="1"/>
            <a:r>
              <a:rPr lang="en-US" sz="2100" dirty="0"/>
              <a:t>NRCP approach uses CTRs</a:t>
            </a:r>
          </a:p>
          <a:p>
            <a:pPr lvl="1"/>
            <a:r>
              <a:rPr lang="en-US" sz="2100" dirty="0"/>
              <a:t>Marginal value </a:t>
            </a:r>
            <a:r>
              <a:rPr lang="en-US" sz="2100" dirty="0" smtClean="0"/>
              <a:t>uses the clearing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interaction between CSO and ZCO?</a:t>
            </a:r>
            <a:br>
              <a:rPr lang="en-US" dirty="0" smtClean="0"/>
            </a:br>
            <a:r>
              <a:rPr lang="en-US" sz="2400" i="1" dirty="0" smtClean="0"/>
              <a:t>Example: Zonal CSO equals Zonal Capacity Obligation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15714" y="2095500"/>
            <a:ext cx="985086" cy="87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5714" y="2995045"/>
            <a:ext cx="985086" cy="872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18917" y="2323126"/>
            <a:ext cx="1095362" cy="648674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18917" y="3004888"/>
            <a:ext cx="1095362" cy="648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33167" y="2554919"/>
            <a:ext cx="572502" cy="42137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ECCZ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533167" y="2990850"/>
            <a:ext cx="572502" cy="4213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ECCZ</a:t>
            </a:r>
            <a:endParaRPr lang="en-US" sz="1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81000" y="1371600"/>
            <a:ext cx="4038600" cy="476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/>
            <a:r>
              <a:rPr lang="en-US" dirty="0" smtClean="0"/>
              <a:t>Capacity purchased in each zone is set by the FCA</a:t>
            </a:r>
          </a:p>
          <a:p>
            <a:pPr marL="169863" indent="-169863"/>
            <a:r>
              <a:rPr lang="en-US" dirty="0" smtClean="0"/>
              <a:t>The ZCO in each zone is determined by </a:t>
            </a:r>
          </a:p>
          <a:p>
            <a:pPr marL="400050" lvl="1" indent="0">
              <a:buNone/>
            </a:pPr>
            <a:r>
              <a:rPr lang="en-US" dirty="0" smtClean="0"/>
              <a:t>1) Peak Load Contribution values; and </a:t>
            </a:r>
          </a:p>
          <a:p>
            <a:pPr marL="400050" lvl="1" indent="0">
              <a:buNone/>
            </a:pPr>
            <a:r>
              <a:rPr lang="en-US" dirty="0" smtClean="0"/>
              <a:t>2) Total pool </a:t>
            </a:r>
            <a:r>
              <a:rPr lang="en-US" dirty="0"/>
              <a:t>CSO </a:t>
            </a:r>
            <a:r>
              <a:rPr lang="en-US" dirty="0" smtClean="0"/>
              <a:t>– </a:t>
            </a:r>
            <a:r>
              <a:rPr lang="en-US" i="1" dirty="0" smtClean="0"/>
              <a:t>not zonal CSO</a:t>
            </a:r>
          </a:p>
          <a:p>
            <a:pPr marL="169863" lvl="1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The following </a:t>
            </a:r>
            <a:r>
              <a:rPr lang="en-US" sz="2400" dirty="0" smtClean="0"/>
              <a:t>must remain </a:t>
            </a:r>
            <a:r>
              <a:rPr lang="en-US" sz="2400" dirty="0"/>
              <a:t>true</a:t>
            </a:r>
            <a:r>
              <a:rPr lang="en-US" sz="2400" dirty="0" smtClean="0"/>
              <a:t>:</a:t>
            </a:r>
            <a:endParaRPr lang="en-US" sz="2200" dirty="0"/>
          </a:p>
          <a:p>
            <a:pPr marL="400050" lvl="1" indent="0">
              <a:buNone/>
            </a:pPr>
            <a:r>
              <a:rPr lang="en-US" dirty="0"/>
              <a:t>Total </a:t>
            </a:r>
            <a:r>
              <a:rPr lang="en-US" dirty="0" smtClean="0"/>
              <a:t>CSO </a:t>
            </a:r>
            <a:r>
              <a:rPr lang="en-US" dirty="0"/>
              <a:t>= Total </a:t>
            </a:r>
            <a:r>
              <a:rPr lang="en-US" dirty="0" smtClean="0"/>
              <a:t>ZCO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Total payments </a:t>
            </a:r>
            <a:r>
              <a:rPr lang="en-US" dirty="0"/>
              <a:t>= Total charges</a:t>
            </a:r>
          </a:p>
          <a:p>
            <a:pPr marL="400050" lvl="1" indent="0">
              <a:buNone/>
            </a:pPr>
            <a:endParaRPr lang="en-US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4149" y="1905000"/>
            <a:ext cx="0" cy="2150276"/>
          </a:xfrm>
          <a:prstGeom prst="line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20833" y="2975485"/>
            <a:ext cx="3031126" cy="6495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1601" y="129242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Payments = Capacity Clearing Price x CSO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424064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Charges = Charge Rate x ZCO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5422" y="2015349"/>
            <a:ext cx="304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$</a:t>
            </a:r>
            <a:endParaRPr lang="en-US" sz="11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9595" y="3022921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MW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1099" y="4621649"/>
            <a:ext cx="3701902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</a:rPr>
              <a:t>In this example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</a:p>
          <a:p>
            <a:pPr marL="233363" lvl="1"/>
            <a:r>
              <a:rPr lang="en-US" sz="1400" dirty="0" smtClean="0">
                <a:solidFill>
                  <a:srgbClr val="000000"/>
                </a:solidFill>
              </a:rPr>
              <a:t>Zonal CSO = ZCO</a:t>
            </a:r>
          </a:p>
          <a:p>
            <a:pPr marL="339725" indent="-106363"/>
            <a:r>
              <a:rPr lang="en-US" sz="1400" dirty="0" smtClean="0">
                <a:solidFill>
                  <a:srgbClr val="000000"/>
                </a:solidFill>
              </a:rPr>
              <a:t>Zonal Charge Rate =  Zonal Clearing Price</a:t>
            </a:r>
          </a:p>
          <a:p>
            <a:pPr marL="233363" lvl="1"/>
            <a:r>
              <a:rPr lang="en-US" sz="1400" dirty="0">
                <a:solidFill>
                  <a:srgbClr val="000000"/>
                </a:solidFill>
              </a:rPr>
              <a:t>Total Payments </a:t>
            </a:r>
            <a:r>
              <a:rPr lang="en-US" sz="1400" dirty="0" smtClean="0">
                <a:solidFill>
                  <a:srgbClr val="000000"/>
                </a:solidFill>
              </a:rPr>
              <a:t>= </a:t>
            </a:r>
            <a:r>
              <a:rPr lang="en-US" sz="1400" dirty="0">
                <a:solidFill>
                  <a:srgbClr val="000000"/>
                </a:solidFill>
              </a:rPr>
              <a:t>Total </a:t>
            </a:r>
            <a:r>
              <a:rPr lang="en-US" sz="1400" dirty="0" smtClean="0">
                <a:solidFill>
                  <a:srgbClr val="000000"/>
                </a:solidFill>
              </a:rPr>
              <a:t>Charges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838980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CSO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1596" y="3924471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ZCO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4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7533167" y="2990850"/>
            <a:ext cx="572502" cy="4213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5427920" y="2981231"/>
            <a:ext cx="1191955" cy="720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29400" y="2971800"/>
            <a:ext cx="1204898" cy="627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does the </a:t>
            </a:r>
            <a:r>
              <a:rPr lang="en-US" dirty="0">
                <a:solidFill>
                  <a:srgbClr val="FF0000"/>
                </a:solidFill>
              </a:rPr>
              <a:t>NRCP</a:t>
            </a:r>
            <a:r>
              <a:rPr lang="en-US" dirty="0"/>
              <a:t> method account for differences in the zonal CSO and </a:t>
            </a:r>
            <a:r>
              <a:rPr lang="en-US" dirty="0" smtClean="0"/>
              <a:t>ZCO </a:t>
            </a:r>
            <a:r>
              <a:rPr lang="en-US" dirty="0"/>
              <a:t>amounts?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81000" y="1371600"/>
            <a:ext cx="4038600" cy="476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Charges are over- or </a:t>
            </a:r>
            <a:r>
              <a:rPr lang="en-US" sz="2400" dirty="0" smtClean="0"/>
              <a:t>under-collected in comparison to payments </a:t>
            </a:r>
            <a:endParaRPr lang="en-US" sz="2400" dirty="0"/>
          </a:p>
          <a:p>
            <a:pPr marL="169863" lvl="1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The difference (excess in this example) is re-allocated to certain zones through </a:t>
            </a:r>
            <a:r>
              <a:rPr lang="en-US" sz="2400" dirty="0" smtClean="0"/>
              <a:t>CTRs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15714" y="2095500"/>
            <a:ext cx="985086" cy="87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418917" y="2323126"/>
            <a:ext cx="1095362" cy="648674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7533167" y="2554919"/>
            <a:ext cx="572502" cy="42137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ECCZ</a:t>
            </a:r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6442224" y="3004086"/>
            <a:ext cx="185910" cy="645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543800" y="3007709"/>
            <a:ext cx="286251" cy="59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6442224" y="3604871"/>
            <a:ext cx="196543" cy="98471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accent1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43800" y="3412221"/>
            <a:ext cx="286251" cy="19265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58119" y="3803144"/>
            <a:ext cx="1137968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Residual CTRs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6629400" y="3701979"/>
            <a:ext cx="1228719" cy="2396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" idx="0"/>
            <a:endCxn id="98" idx="2"/>
          </p:cNvCxnSpPr>
          <p:nvPr/>
        </p:nvCxnSpPr>
        <p:spPr>
          <a:xfrm flipH="1" flipV="1">
            <a:off x="7686926" y="3604871"/>
            <a:ext cx="740177" cy="198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04149" y="1905000"/>
            <a:ext cx="0" cy="2150276"/>
          </a:xfrm>
          <a:prstGeom prst="line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20833" y="2975485"/>
            <a:ext cx="3031126" cy="6495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81601" y="129242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Payments = Capacity Clearing Price x CSO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65422" y="2015349"/>
            <a:ext cx="304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$</a:t>
            </a:r>
            <a:endParaRPr lang="en-US" sz="11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69595" y="3022921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MW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7853" y="4647962"/>
            <a:ext cx="3847547" cy="1600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</a:rPr>
              <a:t>In this example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</a:p>
          <a:p>
            <a:pPr marL="233363" lvl="1"/>
            <a:r>
              <a:rPr lang="en-US" sz="1400" dirty="0">
                <a:solidFill>
                  <a:srgbClr val="000000"/>
                </a:solidFill>
              </a:rPr>
              <a:t>Total Payments ≠ Total </a:t>
            </a:r>
            <a:r>
              <a:rPr lang="en-US" sz="1400" dirty="0" smtClean="0">
                <a:solidFill>
                  <a:srgbClr val="000000"/>
                </a:solidFill>
              </a:rPr>
              <a:t>Charges</a:t>
            </a:r>
          </a:p>
          <a:p>
            <a:pPr marL="233363" lvl="1"/>
            <a:endParaRPr lang="en-US" sz="1400" dirty="0">
              <a:solidFill>
                <a:srgbClr val="000000"/>
              </a:solidFill>
            </a:endParaRPr>
          </a:p>
          <a:p>
            <a:pPr marL="233363" lvl="1"/>
            <a:r>
              <a:rPr lang="en-US" sz="1400" dirty="0" smtClean="0">
                <a:solidFill>
                  <a:srgbClr val="000000"/>
                </a:solidFill>
              </a:rPr>
              <a:t>Residual CTRs reduce payments in some zones, so that:</a:t>
            </a:r>
            <a:endParaRPr lang="en-US" sz="1400" dirty="0">
              <a:solidFill>
                <a:srgbClr val="000000"/>
              </a:solidFill>
            </a:endParaRPr>
          </a:p>
          <a:p>
            <a:pPr marL="339725" indent="-106363">
              <a:tabLst>
                <a:tab pos="17145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Total Payments = Total Charges –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	Residual CTR Allocations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4266962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Charges = Charge Rate x ZCO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1838980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CSO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1596" y="3924471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ZCO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7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533167" y="2990850"/>
            <a:ext cx="572502" cy="4213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6629400" y="2971800"/>
            <a:ext cx="1204898" cy="627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</a:t>
            </a:r>
            <a:r>
              <a:rPr lang="en-US" dirty="0" smtClean="0">
                <a:solidFill>
                  <a:srgbClr val="FF0000"/>
                </a:solidFill>
              </a:rPr>
              <a:t>marginal value </a:t>
            </a:r>
            <a:r>
              <a:rPr lang="en-US" dirty="0"/>
              <a:t>method account for differences in the zonal CSO and </a:t>
            </a:r>
            <a:r>
              <a:rPr lang="en-US" dirty="0" smtClean="0"/>
              <a:t>ZCO </a:t>
            </a:r>
            <a:r>
              <a:rPr lang="en-US" dirty="0"/>
              <a:t>amounts?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7853" y="5065693"/>
            <a:ext cx="3923747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</a:rPr>
              <a:t>In this example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	Charge rate reduced proportionately in all zones so that: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	Total Payments = Sum(ZCO </a:t>
            </a:r>
            <a:r>
              <a:rPr lang="en-US" sz="1400" dirty="0">
                <a:solidFill>
                  <a:srgbClr val="000000"/>
                </a:solidFill>
              </a:rPr>
              <a:t>x Charge </a:t>
            </a:r>
            <a:r>
              <a:rPr lang="en-US" sz="1400" dirty="0" smtClean="0">
                <a:solidFill>
                  <a:srgbClr val="000000"/>
                </a:solidFill>
              </a:rPr>
              <a:t>Rate)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381000" y="1371600"/>
            <a:ext cx="4038600" cy="476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/>
            <a:r>
              <a:rPr lang="en-US" dirty="0" smtClean="0"/>
              <a:t>Total payments must still equal total charges</a:t>
            </a:r>
          </a:p>
          <a:p>
            <a:pPr marL="169863" lvl="1" indent="-1698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Marginal value allocation accounts for this by</a:t>
            </a:r>
          </a:p>
          <a:p>
            <a:pPr marL="569913" lvl="2" indent="-169863">
              <a:spcBef>
                <a:spcPts val="1200"/>
              </a:spcBef>
            </a:pPr>
            <a:r>
              <a:rPr lang="en-US" sz="2200" dirty="0" smtClean="0"/>
              <a:t>Adjusting the charge rate in all zones proportional to the Capacity Clearing Price(s)</a:t>
            </a:r>
            <a:endParaRPr lang="en-US" sz="2200" dirty="0"/>
          </a:p>
        </p:txBody>
      </p:sp>
      <p:sp>
        <p:nvSpPr>
          <p:cNvPr id="85" name="Rectangle 84"/>
          <p:cNvSpPr/>
          <p:nvPr/>
        </p:nvSpPr>
        <p:spPr>
          <a:xfrm>
            <a:off x="5415714" y="2095500"/>
            <a:ext cx="985086" cy="87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418917" y="2323126"/>
            <a:ext cx="1095362" cy="648674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533167" y="2554919"/>
            <a:ext cx="572502" cy="42137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ECCZ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5181601" y="129242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Payments = Capacity Clearing Price x CSO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57146" y="3301922"/>
            <a:ext cx="247711" cy="97395"/>
          </a:xfrm>
          <a:prstGeom prst="rect">
            <a:avLst/>
          </a:prstGeom>
          <a:pattFill prst="ltUpDiag">
            <a:fgClr>
              <a:schemeClr val="accent3">
                <a:lumMod val="20000"/>
                <a:lumOff val="8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37595" y="3499660"/>
            <a:ext cx="1191955" cy="97395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6668830" y="3493459"/>
            <a:ext cx="1151195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854509" y="3312555"/>
            <a:ext cx="275586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27920" y="2981231"/>
            <a:ext cx="1191955" cy="720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ICCZ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434933" y="3597127"/>
            <a:ext cx="1175417" cy="95417"/>
          </a:xfrm>
          <a:prstGeom prst="rect">
            <a:avLst/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38775" y="3600450"/>
            <a:ext cx="1151195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20833" y="2975485"/>
            <a:ext cx="3031126" cy="6495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04149" y="1905000"/>
            <a:ext cx="0" cy="2150276"/>
          </a:xfrm>
          <a:prstGeom prst="line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5422" y="2015349"/>
            <a:ext cx="304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$</a:t>
            </a:r>
            <a:endParaRPr lang="en-US" sz="11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69595" y="3022921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MW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452881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Total Charges = Charge Rate x ZCO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3810000"/>
            <a:ext cx="2044994" cy="2769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Marginal Value Charge Rates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6219383" y="3588254"/>
            <a:ext cx="410017" cy="360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</p:cNvCxnSpPr>
          <p:nvPr/>
        </p:nvCxnSpPr>
        <p:spPr>
          <a:xfrm flipH="1" flipV="1">
            <a:off x="7209483" y="3506516"/>
            <a:ext cx="442414" cy="303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0"/>
          </p:cNvCxnSpPr>
          <p:nvPr/>
        </p:nvCxnSpPr>
        <p:spPr>
          <a:xfrm flipV="1">
            <a:off x="7651897" y="3308776"/>
            <a:ext cx="329105" cy="501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53200" y="1838980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CSO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31596" y="4157990"/>
            <a:ext cx="60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</a:rPr>
              <a:t>ZCO</a:t>
            </a:r>
            <a:endParaRPr lang="en-US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5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NEPOOL Technical Committees</Template>
  <TotalTime>0</TotalTime>
  <Words>5359</Words>
  <Application>Microsoft Office PowerPoint</Application>
  <PresentationFormat>On-screen Show (4:3)</PresentationFormat>
  <Paragraphs>1471</Paragraphs>
  <Slides>53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Presentation - NEPOOL Technical Committees</vt:lpstr>
      <vt:lpstr>blank</vt:lpstr>
      <vt:lpstr>PowerPoint Presentation</vt:lpstr>
      <vt:lpstr>PowerPoint Presentation</vt:lpstr>
      <vt:lpstr>Today’s Agenda</vt:lpstr>
      <vt:lpstr>Marginal Value approach to Cost Allocation</vt:lpstr>
      <vt:lpstr>Some background on differences between zonal MRI demand curves and fixed limits in the FCA</vt:lpstr>
      <vt:lpstr>Zonal Capacity Obligation and allocation of costs</vt:lpstr>
      <vt:lpstr>What is the interaction between CSO and ZCO? Example: Zonal CSO equals Zonal Capacity Obligation</vt:lpstr>
      <vt:lpstr>How does the NRCP method account for differences in the zonal CSO and ZCO amounts?</vt:lpstr>
      <vt:lpstr>How does the marginal value method account for differences in the zonal CSO and ZCO amounts?</vt:lpstr>
      <vt:lpstr>An example can demonstrate these concepts</vt:lpstr>
      <vt:lpstr>Issue – total payments won’t equal total charges if the same rates are used </vt:lpstr>
      <vt:lpstr>Comparison of methods for allocating credit/charge differences to Capacity Zones</vt:lpstr>
      <vt:lpstr>Also note the relationship of the Capacity Zone rates compared to the Rest of Pool</vt:lpstr>
      <vt:lpstr>Marginal value approach produces appropriate results with the new demand curves</vt:lpstr>
      <vt:lpstr>Multi-Year Rate election</vt:lpstr>
      <vt:lpstr>Requests from the April meeting</vt:lpstr>
      <vt:lpstr>Using initial period values to allocate multi-year rate lock election variances reflects the original procurement</vt:lpstr>
      <vt:lpstr>PowerPoint Presentation</vt:lpstr>
      <vt:lpstr>Using updated peak load values results in minor differences in the zonal allocations and charge rates</vt:lpstr>
      <vt:lpstr>The use of initial period values to allocate multi-year rate election variances is appropriate</vt:lpstr>
      <vt:lpstr>Multi-Year Rate Election: Additional Requested Example</vt:lpstr>
      <vt:lpstr>PowerPoint Presentation</vt:lpstr>
      <vt:lpstr>PowerPoint Presentation</vt:lpstr>
      <vt:lpstr>Estimated charge rates for Capacity Commitment Periods 11 and 12</vt:lpstr>
      <vt:lpstr>Some individual charge and adjustment rates can be compared using the marginal value vs. NRCP allocation methods</vt:lpstr>
      <vt:lpstr>Estimated cost allocation rates for CCP 11</vt:lpstr>
      <vt:lpstr>Estimated cost allocation rates for CCP 12</vt:lpstr>
      <vt:lpstr>Overview of Capacity Market Cost Allocation</vt:lpstr>
      <vt:lpstr>Three main categories of capacity costs</vt:lpstr>
      <vt:lpstr>Overview of allocation methods for FCM costs</vt:lpstr>
      <vt:lpstr>Summary of FCM cost allocations </vt:lpstr>
      <vt:lpstr>Summary of FCM cost allocations   (cont.)</vt:lpstr>
      <vt:lpstr>Summary of Tariff Revisions</vt:lpstr>
      <vt:lpstr>Summary of Proposed Tariff Changes Definitions</vt:lpstr>
      <vt:lpstr>Summary of Proposed Tariff Changes Capacity Charges</vt:lpstr>
      <vt:lpstr>Summary of Proposed Tariff Changes Capacity Charges</vt:lpstr>
      <vt:lpstr>Summary of Proposed Tariff Changes Capacity Charges</vt:lpstr>
      <vt:lpstr>Summary of Proposed Tariff Changes Capacity Charges</vt:lpstr>
      <vt:lpstr>Summary of Proposed Tariff Changes Capacity Transfer Rights</vt:lpstr>
      <vt:lpstr>Summary of Proposed Tariff Changes Capacity Transfer Rights</vt:lpstr>
      <vt:lpstr>Summary of Proposed Tariff Changes Capacity Transfer Rights</vt:lpstr>
      <vt:lpstr>Summary of Proposed Tariff Changes Capacity Transfer Rights</vt:lpstr>
      <vt:lpstr>Proposed changes align FCM Cost Allocation with MRI-based demand curves</vt:lpstr>
      <vt:lpstr>Proposed Stakeholder Schedule</vt:lpstr>
      <vt:lpstr>PowerPoint Presentation</vt:lpstr>
      <vt:lpstr>Acronyms Used in this Presentation</vt:lpstr>
      <vt:lpstr>Appendix – Additional Supporting Information</vt:lpstr>
      <vt:lpstr>Additional example comparing marginal value and NRCP allocation methods</vt:lpstr>
      <vt:lpstr>Additional example comparing marginal value and NRCP allocation methods (cont.)</vt:lpstr>
      <vt:lpstr>Marginal value approach allocates costs to all  Capacity Zones consistent with the marginal benefit provided</vt:lpstr>
      <vt:lpstr>Details supporting the base example  presented at the April meeting *</vt:lpstr>
      <vt:lpstr>Monthly reconfiguration auction clearing with zonal binding</vt:lpstr>
      <vt:lpstr>Allocation of costs associated with resources retained for reliability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2018-05-08T16:01:05Z</dcterms:created>
  <dcterms:modified xsi:type="dcterms:W3CDTF">2018-05-08T17:34:16Z</dcterms:modified>
</cp:coreProperties>
</file>