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9"/>
  </p:notesMasterIdLst>
  <p:handoutMasterIdLst>
    <p:handoutMasterId r:id="rId30"/>
  </p:handoutMasterIdLst>
  <p:sldIdLst>
    <p:sldId id="263" r:id="rId3"/>
    <p:sldId id="268" r:id="rId4"/>
    <p:sldId id="310" r:id="rId5"/>
    <p:sldId id="309" r:id="rId6"/>
    <p:sldId id="339" r:id="rId7"/>
    <p:sldId id="328" r:id="rId8"/>
    <p:sldId id="295" r:id="rId9"/>
    <p:sldId id="292" r:id="rId10"/>
    <p:sldId id="285" r:id="rId11"/>
    <p:sldId id="296" r:id="rId12"/>
    <p:sldId id="316" r:id="rId13"/>
    <p:sldId id="277" r:id="rId14"/>
    <p:sldId id="315" r:id="rId15"/>
    <p:sldId id="330" r:id="rId16"/>
    <p:sldId id="280" r:id="rId17"/>
    <p:sldId id="334" r:id="rId18"/>
    <p:sldId id="331" r:id="rId19"/>
    <p:sldId id="318" r:id="rId20"/>
    <p:sldId id="335" r:id="rId21"/>
    <p:sldId id="332" r:id="rId22"/>
    <p:sldId id="333" r:id="rId23"/>
    <p:sldId id="336" r:id="rId24"/>
    <p:sldId id="337" r:id="rId25"/>
    <p:sldId id="317" r:id="rId26"/>
    <p:sldId id="325" r:id="rId27"/>
    <p:sldId id="326" r:id="rId28"/>
  </p:sldIdLst>
  <p:sldSz cx="9144000" cy="6858000" type="screen4x3"/>
  <p:notesSz cx="6950075" cy="9236075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7AEA852-5EC7-4875-A9E6-EB147A33ECD4}">
          <p14:sldIdLst>
            <p14:sldId id="263"/>
            <p14:sldId id="268"/>
            <p14:sldId id="310"/>
          </p14:sldIdLst>
        </p14:section>
        <p14:section name="Current Market Design" id="{80BEE612-93E0-4E9C-BF25-83E41DDDA0E7}">
          <p14:sldIdLst>
            <p14:sldId id="309"/>
            <p14:sldId id="339"/>
            <p14:sldId id="328"/>
          </p14:sldIdLst>
        </p14:section>
        <p14:section name="Drivers Discussion" id="{1508D37D-56FC-420F-847B-4F96F0A7EFF3}">
          <p14:sldIdLst>
            <p14:sldId id="295"/>
            <p14:sldId id="292"/>
            <p14:sldId id="285"/>
            <p14:sldId id="296"/>
          </p14:sldIdLst>
        </p14:section>
        <p14:section name="Proposed Framework" id="{C727C687-49ED-410D-BCFF-67C5EBF5B8E4}">
          <p14:sldIdLst>
            <p14:sldId id="316"/>
            <p14:sldId id="277"/>
            <p14:sldId id="315"/>
            <p14:sldId id="330"/>
            <p14:sldId id="280"/>
            <p14:sldId id="334"/>
            <p14:sldId id="331"/>
            <p14:sldId id="318"/>
            <p14:sldId id="335"/>
            <p14:sldId id="332"/>
            <p14:sldId id="333"/>
            <p14:sldId id="336"/>
          </p14:sldIdLst>
        </p14:section>
        <p14:section name="Next Steps" id="{6ACDFDDF-218D-4312-9920-E9BE116D7B9B}">
          <p14:sldIdLst>
            <p14:sldId id="337"/>
            <p14:sldId id="317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DCF2"/>
    <a:srgbClr val="FFFFFF"/>
    <a:srgbClr val="EC1F25"/>
    <a:srgbClr val="FBB92F"/>
    <a:srgbClr val="77BD2A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162" autoAdjust="0"/>
  </p:normalViewPr>
  <p:slideViewPr>
    <p:cSldViewPr>
      <p:cViewPr varScale="1">
        <p:scale>
          <a:sx n="84" d="100"/>
          <a:sy n="84" d="100"/>
        </p:scale>
        <p:origin x="1469" y="67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F3F32-63DB-418E-90C1-6F1A368148F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58C26B-15C4-427A-91D8-2F162E3E6704}">
      <dgm:prSet phldrT="[Text]"/>
      <dgm:spPr/>
      <dgm:t>
        <a:bodyPr/>
        <a:lstStyle/>
        <a:p>
          <a:r>
            <a:rPr lang="en-US" dirty="0" smtClean="0"/>
            <a:t>Discuss potential drivers of the current winter operations challenges </a:t>
          </a:r>
          <a:endParaRPr lang="en-US" dirty="0"/>
        </a:p>
      </dgm:t>
    </dgm:pt>
    <dgm:pt modelId="{FE574544-4DE0-4243-9A6D-3132C3C8B2A2}" type="parTrans" cxnId="{04507150-9A51-4888-AA26-CD0790BC9B21}">
      <dgm:prSet/>
      <dgm:spPr/>
      <dgm:t>
        <a:bodyPr/>
        <a:lstStyle/>
        <a:p>
          <a:endParaRPr lang="en-US"/>
        </a:p>
      </dgm:t>
    </dgm:pt>
    <dgm:pt modelId="{BE9A28B1-8CD3-4097-AF8E-B5EA98956A91}" type="sibTrans" cxnId="{04507150-9A51-4888-AA26-CD0790BC9B21}">
      <dgm:prSet/>
      <dgm:spPr/>
      <dgm:t>
        <a:bodyPr/>
        <a:lstStyle/>
        <a:p>
          <a:endParaRPr lang="en-US" dirty="0"/>
        </a:p>
      </dgm:t>
    </dgm:pt>
    <dgm:pt modelId="{1FDA9D39-9855-49EB-B8F9-ADC0709625BC}">
      <dgm:prSet phldrT="[Text]"/>
      <dgm:spPr/>
      <dgm:t>
        <a:bodyPr/>
        <a:lstStyle/>
        <a:p>
          <a:r>
            <a:rPr lang="en-US" dirty="0" smtClean="0"/>
            <a:t>Propose a framework to help understand the problem and develop solution options</a:t>
          </a:r>
          <a:endParaRPr lang="en-US" dirty="0"/>
        </a:p>
      </dgm:t>
    </dgm:pt>
    <dgm:pt modelId="{0A21DD7A-8FD1-4E7A-B331-A00C101D7C8E}" type="parTrans" cxnId="{5D29C152-3123-4CEB-93B2-A458483DA8B2}">
      <dgm:prSet/>
      <dgm:spPr/>
      <dgm:t>
        <a:bodyPr/>
        <a:lstStyle/>
        <a:p>
          <a:endParaRPr lang="en-US"/>
        </a:p>
      </dgm:t>
    </dgm:pt>
    <dgm:pt modelId="{2D02AB3B-C122-41D1-B5FC-118811C1FE54}" type="sibTrans" cxnId="{5D29C152-3123-4CEB-93B2-A458483DA8B2}">
      <dgm:prSet/>
      <dgm:spPr/>
      <dgm:t>
        <a:bodyPr/>
        <a:lstStyle/>
        <a:p>
          <a:endParaRPr lang="en-US"/>
        </a:p>
      </dgm:t>
    </dgm:pt>
    <dgm:pt modelId="{C7EFA6E8-8250-4EE5-AEAD-4CEB965B00DA}">
      <dgm:prSet phldrT="[Text]"/>
      <dgm:spPr/>
      <dgm:t>
        <a:bodyPr/>
        <a:lstStyle/>
        <a:p>
          <a:r>
            <a:rPr lang="en-US" dirty="0" smtClean="0"/>
            <a:t>Review construct of current market  design and operational challenges</a:t>
          </a:r>
          <a:endParaRPr lang="en-US" dirty="0"/>
        </a:p>
      </dgm:t>
    </dgm:pt>
    <dgm:pt modelId="{5B205411-ACC4-4FA4-AA64-F5AAEF6BE9FE}" type="sibTrans" cxnId="{FCF39950-0FD4-4E36-95E7-DCB6EB31BAED}">
      <dgm:prSet/>
      <dgm:spPr/>
      <dgm:t>
        <a:bodyPr/>
        <a:lstStyle/>
        <a:p>
          <a:endParaRPr lang="en-US" dirty="0"/>
        </a:p>
      </dgm:t>
    </dgm:pt>
    <dgm:pt modelId="{7EF34924-930B-4208-A09C-5ECCFE7AC992}" type="parTrans" cxnId="{FCF39950-0FD4-4E36-95E7-DCB6EB31BAED}">
      <dgm:prSet/>
      <dgm:spPr/>
      <dgm:t>
        <a:bodyPr/>
        <a:lstStyle/>
        <a:p>
          <a:endParaRPr lang="en-US"/>
        </a:p>
      </dgm:t>
    </dgm:pt>
    <dgm:pt modelId="{B3F384F2-9AB7-4F65-B987-2181BC94AC32}" type="pres">
      <dgm:prSet presAssocID="{FBCF3F32-63DB-418E-90C1-6F1A368148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CBFD4C-C8D6-4E98-96B4-B1FE683F733F}" type="pres">
      <dgm:prSet presAssocID="{FBCF3F32-63DB-418E-90C1-6F1A368148FC}" presName="dummyMaxCanvas" presStyleCnt="0">
        <dgm:presLayoutVars/>
      </dgm:prSet>
      <dgm:spPr/>
    </dgm:pt>
    <dgm:pt modelId="{F03C26CD-A21E-4C66-AFA4-EC10E5034B02}" type="pres">
      <dgm:prSet presAssocID="{FBCF3F32-63DB-418E-90C1-6F1A368148F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083BF-AACC-42B0-946F-27A945636110}" type="pres">
      <dgm:prSet presAssocID="{FBCF3F32-63DB-418E-90C1-6F1A368148F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AC0B7-1C83-4D47-938B-27D060E7CC17}" type="pres">
      <dgm:prSet presAssocID="{FBCF3F32-63DB-418E-90C1-6F1A368148F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1C8F-97A4-4D4E-A9E8-0D1CB12447C9}" type="pres">
      <dgm:prSet presAssocID="{FBCF3F32-63DB-418E-90C1-6F1A368148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B8364-E58D-4AC8-9A69-38606C991D13}" type="pres">
      <dgm:prSet presAssocID="{FBCF3F32-63DB-418E-90C1-6F1A368148F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8FCA5-54C2-49A5-9FC1-20F4D30E3DF3}" type="pres">
      <dgm:prSet presAssocID="{FBCF3F32-63DB-418E-90C1-6F1A368148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94164-1366-462E-AB54-E1A8CE9486D1}" type="pres">
      <dgm:prSet presAssocID="{FBCF3F32-63DB-418E-90C1-6F1A368148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85855-EFF1-44C5-A73B-DDCF484BCEEC}" type="pres">
      <dgm:prSet presAssocID="{FBCF3F32-63DB-418E-90C1-6F1A368148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17171-16A8-4AB5-BC82-A672B9822689}" type="presOf" srcId="{5B205411-ACC4-4FA4-AA64-F5AAEF6BE9FE}" destId="{16151C8F-97A4-4D4E-A9E8-0D1CB12447C9}" srcOrd="0" destOrd="0" presId="urn:microsoft.com/office/officeart/2005/8/layout/vProcess5"/>
    <dgm:cxn modelId="{70B58819-086C-419B-BFC9-FDBC3D4992B6}" type="presOf" srcId="{BE9A28B1-8CD3-4097-AF8E-B5EA98956A91}" destId="{32DB8364-E58D-4AC8-9A69-38606C991D13}" srcOrd="0" destOrd="0" presId="urn:microsoft.com/office/officeart/2005/8/layout/vProcess5"/>
    <dgm:cxn modelId="{04507150-9A51-4888-AA26-CD0790BC9B21}" srcId="{FBCF3F32-63DB-418E-90C1-6F1A368148FC}" destId="{5F58C26B-15C4-427A-91D8-2F162E3E6704}" srcOrd="1" destOrd="0" parTransId="{FE574544-4DE0-4243-9A6D-3132C3C8B2A2}" sibTransId="{BE9A28B1-8CD3-4097-AF8E-B5EA98956A91}"/>
    <dgm:cxn modelId="{F27ADC34-F9A1-4390-8DC9-6DC507751608}" type="presOf" srcId="{5F58C26B-15C4-427A-91D8-2F162E3E6704}" destId="{A49083BF-AACC-42B0-946F-27A945636110}" srcOrd="0" destOrd="0" presId="urn:microsoft.com/office/officeart/2005/8/layout/vProcess5"/>
    <dgm:cxn modelId="{5D29C152-3123-4CEB-93B2-A458483DA8B2}" srcId="{FBCF3F32-63DB-418E-90C1-6F1A368148FC}" destId="{1FDA9D39-9855-49EB-B8F9-ADC0709625BC}" srcOrd="2" destOrd="0" parTransId="{0A21DD7A-8FD1-4E7A-B331-A00C101D7C8E}" sibTransId="{2D02AB3B-C122-41D1-B5FC-118811C1FE54}"/>
    <dgm:cxn modelId="{20FC62ED-54A3-4B3A-8B4D-80C120751ADB}" type="presOf" srcId="{1FDA9D39-9855-49EB-B8F9-ADC0709625BC}" destId="{250AC0B7-1C83-4D47-938B-27D060E7CC17}" srcOrd="0" destOrd="0" presId="urn:microsoft.com/office/officeart/2005/8/layout/vProcess5"/>
    <dgm:cxn modelId="{FAE23DA2-E612-4D28-A34D-79B4ECA72CC1}" type="presOf" srcId="{FBCF3F32-63DB-418E-90C1-6F1A368148FC}" destId="{B3F384F2-9AB7-4F65-B987-2181BC94AC32}" srcOrd="0" destOrd="0" presId="urn:microsoft.com/office/officeart/2005/8/layout/vProcess5"/>
    <dgm:cxn modelId="{FCF39950-0FD4-4E36-95E7-DCB6EB31BAED}" srcId="{FBCF3F32-63DB-418E-90C1-6F1A368148FC}" destId="{C7EFA6E8-8250-4EE5-AEAD-4CEB965B00DA}" srcOrd="0" destOrd="0" parTransId="{7EF34924-930B-4208-A09C-5ECCFE7AC992}" sibTransId="{5B205411-ACC4-4FA4-AA64-F5AAEF6BE9FE}"/>
    <dgm:cxn modelId="{B5D553E2-C3C4-448D-9E21-0F5B84DCB769}" type="presOf" srcId="{1FDA9D39-9855-49EB-B8F9-ADC0709625BC}" destId="{92885855-EFF1-44C5-A73B-DDCF484BCEEC}" srcOrd="1" destOrd="0" presId="urn:microsoft.com/office/officeart/2005/8/layout/vProcess5"/>
    <dgm:cxn modelId="{CDE07894-83FE-4005-B6E2-03081C076AB3}" type="presOf" srcId="{C7EFA6E8-8250-4EE5-AEAD-4CEB965B00DA}" destId="{2B08FCA5-54C2-49A5-9FC1-20F4D30E3DF3}" srcOrd="1" destOrd="0" presId="urn:microsoft.com/office/officeart/2005/8/layout/vProcess5"/>
    <dgm:cxn modelId="{A65EED4E-981B-4FDC-9F54-9E6AC35DD50E}" type="presOf" srcId="{5F58C26B-15C4-427A-91D8-2F162E3E6704}" destId="{80894164-1366-462E-AB54-E1A8CE9486D1}" srcOrd="1" destOrd="0" presId="urn:microsoft.com/office/officeart/2005/8/layout/vProcess5"/>
    <dgm:cxn modelId="{CF60B39C-1E41-434C-B4A9-927C5036FF84}" type="presOf" srcId="{C7EFA6E8-8250-4EE5-AEAD-4CEB965B00DA}" destId="{F03C26CD-A21E-4C66-AFA4-EC10E5034B02}" srcOrd="0" destOrd="0" presId="urn:microsoft.com/office/officeart/2005/8/layout/vProcess5"/>
    <dgm:cxn modelId="{8A0741E2-77F5-494C-8103-6DB76F4548EB}" type="presParOf" srcId="{B3F384F2-9AB7-4F65-B987-2181BC94AC32}" destId="{A4CBFD4C-C8D6-4E98-96B4-B1FE683F733F}" srcOrd="0" destOrd="0" presId="urn:microsoft.com/office/officeart/2005/8/layout/vProcess5"/>
    <dgm:cxn modelId="{D6CFA462-0143-4342-BA42-01FFC661908E}" type="presParOf" srcId="{B3F384F2-9AB7-4F65-B987-2181BC94AC32}" destId="{F03C26CD-A21E-4C66-AFA4-EC10E5034B02}" srcOrd="1" destOrd="0" presId="urn:microsoft.com/office/officeart/2005/8/layout/vProcess5"/>
    <dgm:cxn modelId="{897FF93F-D236-4F3A-9648-F64CFC4F7491}" type="presParOf" srcId="{B3F384F2-9AB7-4F65-B987-2181BC94AC32}" destId="{A49083BF-AACC-42B0-946F-27A945636110}" srcOrd="2" destOrd="0" presId="urn:microsoft.com/office/officeart/2005/8/layout/vProcess5"/>
    <dgm:cxn modelId="{7A8A575D-8F4E-4BE0-8D43-43BAD4CD8B02}" type="presParOf" srcId="{B3F384F2-9AB7-4F65-B987-2181BC94AC32}" destId="{250AC0B7-1C83-4D47-938B-27D060E7CC17}" srcOrd="3" destOrd="0" presId="urn:microsoft.com/office/officeart/2005/8/layout/vProcess5"/>
    <dgm:cxn modelId="{C661B4BB-72FE-4E17-B215-9539FE03894E}" type="presParOf" srcId="{B3F384F2-9AB7-4F65-B987-2181BC94AC32}" destId="{16151C8F-97A4-4D4E-A9E8-0D1CB12447C9}" srcOrd="4" destOrd="0" presId="urn:microsoft.com/office/officeart/2005/8/layout/vProcess5"/>
    <dgm:cxn modelId="{08073C0E-E101-4B79-A4F4-6DCE8CA0A359}" type="presParOf" srcId="{B3F384F2-9AB7-4F65-B987-2181BC94AC32}" destId="{32DB8364-E58D-4AC8-9A69-38606C991D13}" srcOrd="5" destOrd="0" presId="urn:microsoft.com/office/officeart/2005/8/layout/vProcess5"/>
    <dgm:cxn modelId="{094D7FC6-53A8-413B-ABA4-41736FB500E2}" type="presParOf" srcId="{B3F384F2-9AB7-4F65-B987-2181BC94AC32}" destId="{2B08FCA5-54C2-49A5-9FC1-20F4D30E3DF3}" srcOrd="6" destOrd="0" presId="urn:microsoft.com/office/officeart/2005/8/layout/vProcess5"/>
    <dgm:cxn modelId="{28584A86-88FE-453F-A744-C2B0BA6BBB2F}" type="presParOf" srcId="{B3F384F2-9AB7-4F65-B987-2181BC94AC32}" destId="{80894164-1366-462E-AB54-E1A8CE9486D1}" srcOrd="7" destOrd="0" presId="urn:microsoft.com/office/officeart/2005/8/layout/vProcess5"/>
    <dgm:cxn modelId="{F0DFF958-8DA6-4FA7-9344-315FAC4F90C3}" type="presParOf" srcId="{B3F384F2-9AB7-4F65-B987-2181BC94AC32}" destId="{92885855-EFF1-44C5-A73B-DDCF484BCE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00BE2-F55A-4DCF-94AB-8DF8F05442B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CFB90A-AF7C-4A32-8F2C-9C87C454F64A}">
      <dgm:prSet phldrT="[Text]"/>
      <dgm:spPr/>
      <dgm:t>
        <a:bodyPr/>
        <a:lstStyle/>
        <a:p>
          <a:r>
            <a:rPr lang="en-US" dirty="0" smtClean="0"/>
            <a:t>Future Expectations</a:t>
          </a:r>
          <a:endParaRPr lang="en-US" dirty="0"/>
        </a:p>
      </dgm:t>
    </dgm:pt>
    <dgm:pt modelId="{FDC7706F-E190-47C7-B334-A6F69239D7CA}" type="parTrans" cxnId="{1B45B47B-8A26-41A2-BC28-D76E0CEE8149}">
      <dgm:prSet/>
      <dgm:spPr/>
      <dgm:t>
        <a:bodyPr/>
        <a:lstStyle/>
        <a:p>
          <a:endParaRPr lang="en-US"/>
        </a:p>
      </dgm:t>
    </dgm:pt>
    <dgm:pt modelId="{51B85B33-AEF6-4D80-97FC-EA3234CFA670}" type="sibTrans" cxnId="{1B45B47B-8A26-41A2-BC28-D76E0CEE8149}">
      <dgm:prSet/>
      <dgm:spPr/>
      <dgm:t>
        <a:bodyPr/>
        <a:lstStyle/>
        <a:p>
          <a:endParaRPr lang="en-US"/>
        </a:p>
      </dgm:t>
    </dgm:pt>
    <dgm:pt modelId="{B27E2350-9B89-4F6F-B206-25EAFC542F0C}">
      <dgm:prSet phldrT="[Text]"/>
      <dgm:spPr/>
      <dgm:t>
        <a:bodyPr/>
        <a:lstStyle/>
        <a:p>
          <a:r>
            <a:rPr lang="en-US" dirty="0" smtClean="0"/>
            <a:t>Market Incentives</a:t>
          </a:r>
          <a:endParaRPr lang="en-US" dirty="0"/>
        </a:p>
      </dgm:t>
    </dgm:pt>
    <dgm:pt modelId="{F02F4AE8-FD17-407B-AD0F-FAFD40D4020E}" type="parTrans" cxnId="{EE4D9B5B-A9FB-43CA-B8F7-7766F23F0893}">
      <dgm:prSet/>
      <dgm:spPr/>
      <dgm:t>
        <a:bodyPr/>
        <a:lstStyle/>
        <a:p>
          <a:endParaRPr lang="en-US"/>
        </a:p>
      </dgm:t>
    </dgm:pt>
    <dgm:pt modelId="{653D724C-578A-46C4-B82C-2E9C7EA0A99E}" type="sibTrans" cxnId="{EE4D9B5B-A9FB-43CA-B8F7-7766F23F0893}">
      <dgm:prSet/>
      <dgm:spPr/>
      <dgm:t>
        <a:bodyPr/>
        <a:lstStyle/>
        <a:p>
          <a:endParaRPr lang="en-US"/>
        </a:p>
      </dgm:t>
    </dgm:pt>
    <dgm:pt modelId="{2F120280-36A5-4763-A7D6-B776BA839A57}">
      <dgm:prSet phldrT="[Text]"/>
      <dgm:spPr/>
      <dgm:t>
        <a:bodyPr/>
        <a:lstStyle/>
        <a:p>
          <a:r>
            <a:rPr lang="en-US" dirty="0" smtClean="0"/>
            <a:t>Adequate incentives may not be in place to meet region’s energy security needs</a:t>
          </a:r>
          <a:endParaRPr lang="en-US" dirty="0"/>
        </a:p>
      </dgm:t>
    </dgm:pt>
    <dgm:pt modelId="{D852F6C3-FE7A-4AAA-B86F-9912485AADB2}" type="parTrans" cxnId="{9A57A8CE-DCCE-40B3-9C50-2B2454E4B418}">
      <dgm:prSet/>
      <dgm:spPr/>
      <dgm:t>
        <a:bodyPr/>
        <a:lstStyle/>
        <a:p>
          <a:endParaRPr lang="en-US"/>
        </a:p>
      </dgm:t>
    </dgm:pt>
    <dgm:pt modelId="{7859CD1E-DAB0-44F0-8C57-A7EC02F36B88}" type="sibTrans" cxnId="{9A57A8CE-DCCE-40B3-9C50-2B2454E4B418}">
      <dgm:prSet/>
      <dgm:spPr/>
      <dgm:t>
        <a:bodyPr/>
        <a:lstStyle/>
        <a:p>
          <a:endParaRPr lang="en-US"/>
        </a:p>
      </dgm:t>
    </dgm:pt>
    <dgm:pt modelId="{739F0E23-0A81-4FFD-B8C7-E6ADCCCCD834}">
      <dgm:prSet/>
      <dgm:spPr/>
      <dgm:t>
        <a:bodyPr/>
        <a:lstStyle/>
        <a:p>
          <a:r>
            <a:rPr lang="en-US" dirty="0" smtClean="0"/>
            <a:t>Market expectations may not reflect the region’s evolving energy security needs</a:t>
          </a:r>
          <a:endParaRPr lang="en-US" dirty="0"/>
        </a:p>
      </dgm:t>
    </dgm:pt>
    <dgm:pt modelId="{8CD26E85-4954-48F9-B636-643772832112}" type="sibTrans" cxnId="{C7D5140C-5CD1-4ACE-B948-BA54EC608B93}">
      <dgm:prSet/>
      <dgm:spPr/>
      <dgm:t>
        <a:bodyPr/>
        <a:lstStyle/>
        <a:p>
          <a:endParaRPr lang="en-US"/>
        </a:p>
      </dgm:t>
    </dgm:pt>
    <dgm:pt modelId="{81E83065-C2DB-4299-9B9F-AEA5CD2FA0E1}" type="parTrans" cxnId="{C7D5140C-5CD1-4ACE-B948-BA54EC608B93}">
      <dgm:prSet/>
      <dgm:spPr/>
      <dgm:t>
        <a:bodyPr/>
        <a:lstStyle/>
        <a:p>
          <a:endParaRPr lang="en-US"/>
        </a:p>
      </dgm:t>
    </dgm:pt>
    <dgm:pt modelId="{9604A431-077F-4459-8920-1D49D9CB2A0B}" type="pres">
      <dgm:prSet presAssocID="{CFC00BE2-F55A-4DCF-94AB-8DF8F05442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C99D125-85E1-45D6-BAB6-8CADC1E60D0E}" type="pres">
      <dgm:prSet presAssocID="{CFC00BE2-F55A-4DCF-94AB-8DF8F05442B0}" presName="Name1" presStyleCnt="0"/>
      <dgm:spPr/>
    </dgm:pt>
    <dgm:pt modelId="{C185D038-116B-4548-A9AD-D2EE255DF409}" type="pres">
      <dgm:prSet presAssocID="{CFC00BE2-F55A-4DCF-94AB-8DF8F05442B0}" presName="cycle" presStyleCnt="0"/>
      <dgm:spPr/>
    </dgm:pt>
    <dgm:pt modelId="{1C53511C-616F-4167-B832-F98C6E6DFB05}" type="pres">
      <dgm:prSet presAssocID="{CFC00BE2-F55A-4DCF-94AB-8DF8F05442B0}" presName="srcNode" presStyleLbl="node1" presStyleIdx="0" presStyleCnt="2"/>
      <dgm:spPr/>
    </dgm:pt>
    <dgm:pt modelId="{1C4C61DE-D73C-4F71-86F7-6F2086850217}" type="pres">
      <dgm:prSet presAssocID="{CFC00BE2-F55A-4DCF-94AB-8DF8F05442B0}" presName="conn" presStyleLbl="parChTrans1D2" presStyleIdx="0" presStyleCnt="1"/>
      <dgm:spPr/>
      <dgm:t>
        <a:bodyPr/>
        <a:lstStyle/>
        <a:p>
          <a:endParaRPr lang="en-US"/>
        </a:p>
      </dgm:t>
    </dgm:pt>
    <dgm:pt modelId="{AFF10C39-201F-4F3D-ACE8-2EC63DC4A323}" type="pres">
      <dgm:prSet presAssocID="{CFC00BE2-F55A-4DCF-94AB-8DF8F05442B0}" presName="extraNode" presStyleLbl="node1" presStyleIdx="0" presStyleCnt="2"/>
      <dgm:spPr/>
    </dgm:pt>
    <dgm:pt modelId="{42496644-6FBD-4357-B046-AC99A8BA35CC}" type="pres">
      <dgm:prSet presAssocID="{CFC00BE2-F55A-4DCF-94AB-8DF8F05442B0}" presName="dstNode" presStyleLbl="node1" presStyleIdx="0" presStyleCnt="2"/>
      <dgm:spPr/>
    </dgm:pt>
    <dgm:pt modelId="{2304F1DF-9867-4912-AD24-6AA3802541C0}" type="pres">
      <dgm:prSet presAssocID="{B27E2350-9B89-4F6F-B206-25EAFC542F0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23C6F-F78D-4297-8761-323CD85EFADB}" type="pres">
      <dgm:prSet presAssocID="{B27E2350-9B89-4F6F-B206-25EAFC542F0C}" presName="accent_1" presStyleCnt="0"/>
      <dgm:spPr/>
    </dgm:pt>
    <dgm:pt modelId="{EBEC28B2-CB35-4425-A27C-0AA1AB6F402B}" type="pres">
      <dgm:prSet presAssocID="{B27E2350-9B89-4F6F-B206-25EAFC542F0C}" presName="accentRepeatNode" presStyleLbl="solidFgAcc1" presStyleIdx="0" presStyleCnt="2"/>
      <dgm:spPr/>
    </dgm:pt>
    <dgm:pt modelId="{EA9868F8-A854-47FF-8F65-2506D0DA441B}" type="pres">
      <dgm:prSet presAssocID="{32CFB90A-AF7C-4A32-8F2C-9C87C454F64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D10F0-7B95-49C4-BC16-0108D55EBB43}" type="pres">
      <dgm:prSet presAssocID="{32CFB90A-AF7C-4A32-8F2C-9C87C454F64A}" presName="accent_2" presStyleCnt="0"/>
      <dgm:spPr/>
    </dgm:pt>
    <dgm:pt modelId="{336174AA-AEF7-40C1-ABEA-4AC27D06CB07}" type="pres">
      <dgm:prSet presAssocID="{32CFB90A-AF7C-4A32-8F2C-9C87C454F64A}" presName="accentRepeatNode" presStyleLbl="solidFgAcc1" presStyleIdx="1" presStyleCnt="2"/>
      <dgm:spPr/>
    </dgm:pt>
  </dgm:ptLst>
  <dgm:cxnLst>
    <dgm:cxn modelId="{A842A956-7501-491F-A4CE-D307E3837370}" type="presOf" srcId="{739F0E23-0A81-4FFD-B8C7-E6ADCCCCD834}" destId="{EA9868F8-A854-47FF-8F65-2506D0DA441B}" srcOrd="0" destOrd="1" presId="urn:microsoft.com/office/officeart/2008/layout/VerticalCurvedList"/>
    <dgm:cxn modelId="{0A3961B2-FF52-4695-A925-298824F1DA31}" type="presOf" srcId="{CFC00BE2-F55A-4DCF-94AB-8DF8F05442B0}" destId="{9604A431-077F-4459-8920-1D49D9CB2A0B}" srcOrd="0" destOrd="0" presId="urn:microsoft.com/office/officeart/2008/layout/VerticalCurvedList"/>
    <dgm:cxn modelId="{C7D5140C-5CD1-4ACE-B948-BA54EC608B93}" srcId="{32CFB90A-AF7C-4A32-8F2C-9C87C454F64A}" destId="{739F0E23-0A81-4FFD-B8C7-E6ADCCCCD834}" srcOrd="0" destOrd="0" parTransId="{81E83065-C2DB-4299-9B9F-AEA5CD2FA0E1}" sibTransId="{8CD26E85-4954-48F9-B636-643772832112}"/>
    <dgm:cxn modelId="{BB01E49E-6F46-4794-8445-A27E67194BA8}" type="presOf" srcId="{2F120280-36A5-4763-A7D6-B776BA839A57}" destId="{2304F1DF-9867-4912-AD24-6AA3802541C0}" srcOrd="0" destOrd="1" presId="urn:microsoft.com/office/officeart/2008/layout/VerticalCurvedList"/>
    <dgm:cxn modelId="{9A57A8CE-DCCE-40B3-9C50-2B2454E4B418}" srcId="{B27E2350-9B89-4F6F-B206-25EAFC542F0C}" destId="{2F120280-36A5-4763-A7D6-B776BA839A57}" srcOrd="0" destOrd="0" parTransId="{D852F6C3-FE7A-4AAA-B86F-9912485AADB2}" sibTransId="{7859CD1E-DAB0-44F0-8C57-A7EC02F36B88}"/>
    <dgm:cxn modelId="{4617F1C6-1FEB-4579-B935-4DF7BDD31060}" type="presOf" srcId="{7859CD1E-DAB0-44F0-8C57-A7EC02F36B88}" destId="{1C4C61DE-D73C-4F71-86F7-6F2086850217}" srcOrd="0" destOrd="0" presId="urn:microsoft.com/office/officeart/2008/layout/VerticalCurvedList"/>
    <dgm:cxn modelId="{9F177599-4815-43DE-AA67-A3A97D8DE42F}" type="presOf" srcId="{B27E2350-9B89-4F6F-B206-25EAFC542F0C}" destId="{2304F1DF-9867-4912-AD24-6AA3802541C0}" srcOrd="0" destOrd="0" presId="urn:microsoft.com/office/officeart/2008/layout/VerticalCurvedList"/>
    <dgm:cxn modelId="{EE4D9B5B-A9FB-43CA-B8F7-7766F23F0893}" srcId="{CFC00BE2-F55A-4DCF-94AB-8DF8F05442B0}" destId="{B27E2350-9B89-4F6F-B206-25EAFC542F0C}" srcOrd="0" destOrd="0" parTransId="{F02F4AE8-FD17-407B-AD0F-FAFD40D4020E}" sibTransId="{653D724C-578A-46C4-B82C-2E9C7EA0A99E}"/>
    <dgm:cxn modelId="{1B45B47B-8A26-41A2-BC28-D76E0CEE8149}" srcId="{CFC00BE2-F55A-4DCF-94AB-8DF8F05442B0}" destId="{32CFB90A-AF7C-4A32-8F2C-9C87C454F64A}" srcOrd="1" destOrd="0" parTransId="{FDC7706F-E190-47C7-B334-A6F69239D7CA}" sibTransId="{51B85B33-AEF6-4D80-97FC-EA3234CFA670}"/>
    <dgm:cxn modelId="{03CDDC72-E6C1-49B2-8AA1-5493A2ECD210}" type="presOf" srcId="{32CFB90A-AF7C-4A32-8F2C-9C87C454F64A}" destId="{EA9868F8-A854-47FF-8F65-2506D0DA441B}" srcOrd="0" destOrd="0" presId="urn:microsoft.com/office/officeart/2008/layout/VerticalCurvedList"/>
    <dgm:cxn modelId="{29B2BF76-FEC9-456F-A72A-1BABF6C42ADA}" type="presParOf" srcId="{9604A431-077F-4459-8920-1D49D9CB2A0B}" destId="{5C99D125-85E1-45D6-BAB6-8CADC1E60D0E}" srcOrd="0" destOrd="0" presId="urn:microsoft.com/office/officeart/2008/layout/VerticalCurvedList"/>
    <dgm:cxn modelId="{CE8CB2EF-4DF6-4695-AC1D-B566D5377318}" type="presParOf" srcId="{5C99D125-85E1-45D6-BAB6-8CADC1E60D0E}" destId="{C185D038-116B-4548-A9AD-D2EE255DF409}" srcOrd="0" destOrd="0" presId="urn:microsoft.com/office/officeart/2008/layout/VerticalCurvedList"/>
    <dgm:cxn modelId="{48A90011-C8F0-4CDC-BA0E-563A1AF21AD7}" type="presParOf" srcId="{C185D038-116B-4548-A9AD-D2EE255DF409}" destId="{1C53511C-616F-4167-B832-F98C6E6DFB05}" srcOrd="0" destOrd="0" presId="urn:microsoft.com/office/officeart/2008/layout/VerticalCurvedList"/>
    <dgm:cxn modelId="{B164F0E3-1852-4536-B108-7DFD1153ED7E}" type="presParOf" srcId="{C185D038-116B-4548-A9AD-D2EE255DF409}" destId="{1C4C61DE-D73C-4F71-86F7-6F2086850217}" srcOrd="1" destOrd="0" presId="urn:microsoft.com/office/officeart/2008/layout/VerticalCurvedList"/>
    <dgm:cxn modelId="{8310D448-B29E-4C16-8483-995495D9F510}" type="presParOf" srcId="{C185D038-116B-4548-A9AD-D2EE255DF409}" destId="{AFF10C39-201F-4F3D-ACE8-2EC63DC4A323}" srcOrd="2" destOrd="0" presId="urn:microsoft.com/office/officeart/2008/layout/VerticalCurvedList"/>
    <dgm:cxn modelId="{86EF5200-BD6D-4BC9-9CF8-41B2436E4F2E}" type="presParOf" srcId="{C185D038-116B-4548-A9AD-D2EE255DF409}" destId="{42496644-6FBD-4357-B046-AC99A8BA35CC}" srcOrd="3" destOrd="0" presId="urn:microsoft.com/office/officeart/2008/layout/VerticalCurvedList"/>
    <dgm:cxn modelId="{7707190A-72E9-47FA-9B0E-495E453D7EC0}" type="presParOf" srcId="{5C99D125-85E1-45D6-BAB6-8CADC1E60D0E}" destId="{2304F1DF-9867-4912-AD24-6AA3802541C0}" srcOrd="1" destOrd="0" presId="urn:microsoft.com/office/officeart/2008/layout/VerticalCurvedList"/>
    <dgm:cxn modelId="{0F0A4CE1-6BBC-43E1-BDE9-3045539CBA24}" type="presParOf" srcId="{5C99D125-85E1-45D6-BAB6-8CADC1E60D0E}" destId="{49223C6F-F78D-4297-8761-323CD85EFADB}" srcOrd="2" destOrd="0" presId="urn:microsoft.com/office/officeart/2008/layout/VerticalCurvedList"/>
    <dgm:cxn modelId="{6F6F01BE-326F-4056-BEEE-70C5C004B96B}" type="presParOf" srcId="{49223C6F-F78D-4297-8761-323CD85EFADB}" destId="{EBEC28B2-CB35-4425-A27C-0AA1AB6F402B}" srcOrd="0" destOrd="0" presId="urn:microsoft.com/office/officeart/2008/layout/VerticalCurvedList"/>
    <dgm:cxn modelId="{F9D7DF79-4FAD-45AA-B043-AEA3B0B297CB}" type="presParOf" srcId="{5C99D125-85E1-45D6-BAB6-8CADC1E60D0E}" destId="{EA9868F8-A854-47FF-8F65-2506D0DA441B}" srcOrd="3" destOrd="0" presId="urn:microsoft.com/office/officeart/2008/layout/VerticalCurvedList"/>
    <dgm:cxn modelId="{D1A3F5C5-CFD1-416E-AEAD-D059F43EB55A}" type="presParOf" srcId="{5C99D125-85E1-45D6-BAB6-8CADC1E60D0E}" destId="{148D10F0-7B95-49C4-BC16-0108D55EBB43}" srcOrd="4" destOrd="0" presId="urn:microsoft.com/office/officeart/2008/layout/VerticalCurvedList"/>
    <dgm:cxn modelId="{C02200D6-9C00-4E87-9D52-C84B966FAB88}" type="presParOf" srcId="{148D10F0-7B95-49C4-BC16-0108D55EBB43}" destId="{336174AA-AEF7-40C1-ABEA-4AC27D06CB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46ACA-4BF1-471D-9A5A-40D635CF9245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AEC1C3-CCAD-4642-916B-268A9E4E8FC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aseline="0" dirty="0" smtClean="0"/>
            <a:t>Lack of energy-secure infrastructure</a:t>
          </a:r>
          <a:endParaRPr lang="en-US" dirty="0"/>
        </a:p>
      </dgm:t>
    </dgm:pt>
    <dgm:pt modelId="{6AAFD5B7-1190-41DF-B553-76B29D36CC5D}" type="parTrans" cxnId="{B19FE42B-B16C-48DA-A7A8-C78322B5D20E}">
      <dgm:prSet/>
      <dgm:spPr/>
      <dgm:t>
        <a:bodyPr/>
        <a:lstStyle/>
        <a:p>
          <a:endParaRPr lang="en-US"/>
        </a:p>
      </dgm:t>
    </dgm:pt>
    <dgm:pt modelId="{0789E475-3C77-41DD-A446-A2D8F18BD468}" type="sibTrans" cxnId="{B19FE42B-B16C-48DA-A7A8-C78322B5D20E}">
      <dgm:prSet/>
      <dgm:spPr/>
      <dgm:t>
        <a:bodyPr/>
        <a:lstStyle/>
        <a:p>
          <a:endParaRPr lang="en-US"/>
        </a:p>
      </dgm:t>
    </dgm:pt>
    <dgm:pt modelId="{11514BFB-E79E-472D-8B8D-B81A97324C9F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aseline="0" dirty="0" smtClean="0"/>
            <a:t>Inefficient utilization of available energy</a:t>
          </a:r>
          <a:endParaRPr lang="en-US" dirty="0"/>
        </a:p>
      </dgm:t>
    </dgm:pt>
    <dgm:pt modelId="{EBDBACFA-C9A5-4E7D-94C6-2591302F73B1}" type="parTrans" cxnId="{888A4748-52A8-47FF-8FD6-75B88FA6F3AC}">
      <dgm:prSet/>
      <dgm:spPr/>
      <dgm:t>
        <a:bodyPr/>
        <a:lstStyle/>
        <a:p>
          <a:endParaRPr lang="en-US"/>
        </a:p>
      </dgm:t>
    </dgm:pt>
    <dgm:pt modelId="{AB58CAAC-5497-49A9-8391-77838A1A7B3F}" type="sibTrans" cxnId="{888A4748-52A8-47FF-8FD6-75B88FA6F3AC}">
      <dgm:prSet/>
      <dgm:spPr/>
      <dgm:t>
        <a:bodyPr/>
        <a:lstStyle/>
        <a:p>
          <a:endParaRPr lang="en-US"/>
        </a:p>
      </dgm:t>
    </dgm:pt>
    <dgm:pt modelId="{948389A8-52EB-4600-9A41-274BEAA175BF}">
      <dgm:prSet/>
      <dgm:spPr/>
      <dgm:t>
        <a:bodyPr/>
        <a:lstStyle/>
        <a:p>
          <a:pPr rtl="0"/>
          <a:r>
            <a:rPr lang="en-US" baseline="0" dirty="0" smtClean="0"/>
            <a:t>Underutilization of installed energy-secure infrastructure</a:t>
          </a:r>
          <a:endParaRPr lang="en-US" dirty="0"/>
        </a:p>
      </dgm:t>
    </dgm:pt>
    <dgm:pt modelId="{E1CD9DAD-C04B-480C-9D37-6D412CD6CEAC}" type="parTrans" cxnId="{2B23A4DE-442D-41F3-96D0-8D13F7CA9DC6}">
      <dgm:prSet/>
      <dgm:spPr/>
      <dgm:t>
        <a:bodyPr/>
        <a:lstStyle/>
        <a:p>
          <a:endParaRPr lang="en-US"/>
        </a:p>
      </dgm:t>
    </dgm:pt>
    <dgm:pt modelId="{4D1D9BC4-A257-4FA8-A170-0BEE7FC34E31}" type="sibTrans" cxnId="{2B23A4DE-442D-41F3-96D0-8D13F7CA9DC6}">
      <dgm:prSet/>
      <dgm:spPr/>
      <dgm:t>
        <a:bodyPr/>
        <a:lstStyle/>
        <a:p>
          <a:endParaRPr lang="en-US"/>
        </a:p>
      </dgm:t>
    </dgm:pt>
    <dgm:pt modelId="{71D251DB-4D46-47E0-B65C-2969C4A94EFD}" type="pres">
      <dgm:prSet presAssocID="{29546ACA-4BF1-471D-9A5A-40D635CF92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DC24D-27F2-455E-BA4F-BC38EE8B7C36}" type="pres">
      <dgm:prSet presAssocID="{29546ACA-4BF1-471D-9A5A-40D635CF9245}" presName="arrow" presStyleLbl="bgShp" presStyleIdx="0" presStyleCnt="1"/>
      <dgm:spPr/>
      <dgm:t>
        <a:bodyPr/>
        <a:lstStyle/>
        <a:p>
          <a:endParaRPr lang="en-US"/>
        </a:p>
      </dgm:t>
    </dgm:pt>
    <dgm:pt modelId="{AD7E6A04-BAFB-4F3C-99E6-99D0E84F0AA9}" type="pres">
      <dgm:prSet presAssocID="{29546ACA-4BF1-471D-9A5A-40D635CF9245}" presName="linearProcess" presStyleCnt="0"/>
      <dgm:spPr/>
      <dgm:t>
        <a:bodyPr/>
        <a:lstStyle/>
        <a:p>
          <a:endParaRPr lang="en-US"/>
        </a:p>
      </dgm:t>
    </dgm:pt>
    <dgm:pt modelId="{B95EDF69-3154-4F16-9EED-16EB2F1D5964}" type="pres">
      <dgm:prSet presAssocID="{11514BFB-E79E-472D-8B8D-B81A97324C9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E23A6-DC87-4A88-9589-D3EF11995B91}" type="pres">
      <dgm:prSet presAssocID="{AB58CAAC-5497-49A9-8391-77838A1A7B3F}" presName="sibTrans" presStyleCnt="0"/>
      <dgm:spPr/>
    </dgm:pt>
    <dgm:pt modelId="{FC135D28-1285-4998-B3BD-02373D6EB371}" type="pres">
      <dgm:prSet presAssocID="{948389A8-52EB-4600-9A41-274BEAA175B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6546-AAFE-47C5-AD0F-682055569EC0}" type="pres">
      <dgm:prSet presAssocID="{4D1D9BC4-A257-4FA8-A170-0BEE7FC34E31}" presName="sibTrans" presStyleCnt="0"/>
      <dgm:spPr/>
    </dgm:pt>
    <dgm:pt modelId="{4C91B0BC-9664-43D7-A98C-273DD3BFF1ED}" type="pres">
      <dgm:prSet presAssocID="{66AEC1C3-CCAD-4642-916B-268A9E4E8F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A4748-52A8-47FF-8FD6-75B88FA6F3AC}" srcId="{29546ACA-4BF1-471D-9A5A-40D635CF9245}" destId="{11514BFB-E79E-472D-8B8D-B81A97324C9F}" srcOrd="0" destOrd="0" parTransId="{EBDBACFA-C9A5-4E7D-94C6-2591302F73B1}" sibTransId="{AB58CAAC-5497-49A9-8391-77838A1A7B3F}"/>
    <dgm:cxn modelId="{2B23A4DE-442D-41F3-96D0-8D13F7CA9DC6}" srcId="{29546ACA-4BF1-471D-9A5A-40D635CF9245}" destId="{948389A8-52EB-4600-9A41-274BEAA175BF}" srcOrd="1" destOrd="0" parTransId="{E1CD9DAD-C04B-480C-9D37-6D412CD6CEAC}" sibTransId="{4D1D9BC4-A257-4FA8-A170-0BEE7FC34E31}"/>
    <dgm:cxn modelId="{148443EF-1823-49B5-B4C5-A6590BF8DD6D}" type="presOf" srcId="{29546ACA-4BF1-471D-9A5A-40D635CF9245}" destId="{71D251DB-4D46-47E0-B65C-2969C4A94EFD}" srcOrd="0" destOrd="0" presId="urn:microsoft.com/office/officeart/2005/8/layout/hProcess9"/>
    <dgm:cxn modelId="{B19FE42B-B16C-48DA-A7A8-C78322B5D20E}" srcId="{29546ACA-4BF1-471D-9A5A-40D635CF9245}" destId="{66AEC1C3-CCAD-4642-916B-268A9E4E8FCD}" srcOrd="2" destOrd="0" parTransId="{6AAFD5B7-1190-41DF-B553-76B29D36CC5D}" sibTransId="{0789E475-3C77-41DD-A446-A2D8F18BD468}"/>
    <dgm:cxn modelId="{2403E4D2-4195-4CB5-89E2-F6FDB8CED81A}" type="presOf" srcId="{66AEC1C3-CCAD-4642-916B-268A9E4E8FCD}" destId="{4C91B0BC-9664-43D7-A98C-273DD3BFF1ED}" srcOrd="0" destOrd="0" presId="urn:microsoft.com/office/officeart/2005/8/layout/hProcess9"/>
    <dgm:cxn modelId="{0DF9FDA4-3EEA-4907-B1A1-0963D074533D}" type="presOf" srcId="{11514BFB-E79E-472D-8B8D-B81A97324C9F}" destId="{B95EDF69-3154-4F16-9EED-16EB2F1D5964}" srcOrd="0" destOrd="0" presId="urn:microsoft.com/office/officeart/2005/8/layout/hProcess9"/>
    <dgm:cxn modelId="{610C909B-46AF-408A-A2A9-EF2A39F94018}" type="presOf" srcId="{948389A8-52EB-4600-9A41-274BEAA175BF}" destId="{FC135D28-1285-4998-B3BD-02373D6EB371}" srcOrd="0" destOrd="0" presId="urn:microsoft.com/office/officeart/2005/8/layout/hProcess9"/>
    <dgm:cxn modelId="{7E5A2573-A255-43D3-9DCA-A017DD952543}" type="presParOf" srcId="{71D251DB-4D46-47E0-B65C-2969C4A94EFD}" destId="{548DC24D-27F2-455E-BA4F-BC38EE8B7C36}" srcOrd="0" destOrd="0" presId="urn:microsoft.com/office/officeart/2005/8/layout/hProcess9"/>
    <dgm:cxn modelId="{0A59B45C-521E-4F17-A9C8-8D2581EA1E9A}" type="presParOf" srcId="{71D251DB-4D46-47E0-B65C-2969C4A94EFD}" destId="{AD7E6A04-BAFB-4F3C-99E6-99D0E84F0AA9}" srcOrd="1" destOrd="0" presId="urn:microsoft.com/office/officeart/2005/8/layout/hProcess9"/>
    <dgm:cxn modelId="{AB179D6F-9F4C-4F11-AB01-2AA4AA97F732}" type="presParOf" srcId="{AD7E6A04-BAFB-4F3C-99E6-99D0E84F0AA9}" destId="{B95EDF69-3154-4F16-9EED-16EB2F1D5964}" srcOrd="0" destOrd="0" presId="urn:microsoft.com/office/officeart/2005/8/layout/hProcess9"/>
    <dgm:cxn modelId="{5E644142-C1F0-434F-AB7D-58BDE3FA6D27}" type="presParOf" srcId="{AD7E6A04-BAFB-4F3C-99E6-99D0E84F0AA9}" destId="{A78E23A6-DC87-4A88-9589-D3EF11995B91}" srcOrd="1" destOrd="0" presId="urn:microsoft.com/office/officeart/2005/8/layout/hProcess9"/>
    <dgm:cxn modelId="{4A9DF55B-D593-4474-A474-8F669A592E7A}" type="presParOf" srcId="{AD7E6A04-BAFB-4F3C-99E6-99D0E84F0AA9}" destId="{FC135D28-1285-4998-B3BD-02373D6EB371}" srcOrd="2" destOrd="0" presId="urn:microsoft.com/office/officeart/2005/8/layout/hProcess9"/>
    <dgm:cxn modelId="{554DBA3D-F4CE-4785-957B-370BAC5AF1D8}" type="presParOf" srcId="{AD7E6A04-BAFB-4F3C-99E6-99D0E84F0AA9}" destId="{F5846546-AAFE-47C5-AD0F-682055569EC0}" srcOrd="3" destOrd="0" presId="urn:microsoft.com/office/officeart/2005/8/layout/hProcess9"/>
    <dgm:cxn modelId="{E35B191C-310D-4506-961A-1E6602AA114F}" type="presParOf" srcId="{AD7E6A04-BAFB-4F3C-99E6-99D0E84F0AA9}" destId="{4C91B0BC-9664-43D7-A98C-273DD3BFF1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C26CD-A21E-4C66-AFA4-EC10E5034B02}">
      <dsp:nvSpPr>
        <dsp:cNvPr id="0" name=""/>
        <dsp:cNvSpPr/>
      </dsp:nvSpPr>
      <dsp:spPr>
        <a:xfrm>
          <a:off x="0" y="0"/>
          <a:ext cx="6995160" cy="14439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Review construct of current market  design and operational challenges</a:t>
          </a:r>
          <a:endParaRPr lang="en-US" sz="2700" kern="1200" dirty="0"/>
        </a:p>
      </dsp:txBody>
      <dsp:txXfrm>
        <a:off x="42293" y="42293"/>
        <a:ext cx="5436982" cy="1359404"/>
      </dsp:txXfrm>
    </dsp:sp>
    <dsp:sp modelId="{A49083BF-AACC-42B0-946F-27A945636110}">
      <dsp:nvSpPr>
        <dsp:cNvPr id="0" name=""/>
        <dsp:cNvSpPr/>
      </dsp:nvSpPr>
      <dsp:spPr>
        <a:xfrm>
          <a:off x="617219" y="1684655"/>
          <a:ext cx="6995160" cy="1443990"/>
        </a:xfrm>
        <a:prstGeom prst="roundRect">
          <a:avLst>
            <a:gd name="adj" fmla="val 10000"/>
          </a:avLst>
        </a:prstGeom>
        <a:solidFill>
          <a:schemeClr val="accent2">
            <a:hueOff val="-5679706"/>
            <a:satOff val="16372"/>
            <a:lumOff val="-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Discuss potential drivers of the current winter operations challenges </a:t>
          </a:r>
          <a:endParaRPr lang="en-US" sz="2700" kern="1200" dirty="0"/>
        </a:p>
      </dsp:txBody>
      <dsp:txXfrm>
        <a:off x="659512" y="1726948"/>
        <a:ext cx="5354760" cy="1359404"/>
      </dsp:txXfrm>
    </dsp:sp>
    <dsp:sp modelId="{250AC0B7-1C83-4D47-938B-27D060E7CC17}">
      <dsp:nvSpPr>
        <dsp:cNvPr id="0" name=""/>
        <dsp:cNvSpPr/>
      </dsp:nvSpPr>
      <dsp:spPr>
        <a:xfrm>
          <a:off x="1234439" y="3369310"/>
          <a:ext cx="6995160" cy="1443990"/>
        </a:xfrm>
        <a:prstGeom prst="roundRect">
          <a:avLst>
            <a:gd name="adj" fmla="val 10000"/>
          </a:avLst>
        </a:prstGeom>
        <a:solidFill>
          <a:schemeClr val="accent2">
            <a:hueOff val="-11359411"/>
            <a:satOff val="32744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Propose a framework to help understand the problem and develop solution options</a:t>
          </a:r>
          <a:endParaRPr lang="en-US" sz="2700" kern="1200" dirty="0"/>
        </a:p>
      </dsp:txBody>
      <dsp:txXfrm>
        <a:off x="1276732" y="3411603"/>
        <a:ext cx="5354760" cy="1359404"/>
      </dsp:txXfrm>
    </dsp:sp>
    <dsp:sp modelId="{16151C8F-97A4-4D4E-A9E8-0D1CB12447C9}">
      <dsp:nvSpPr>
        <dsp:cNvPr id="0" name=""/>
        <dsp:cNvSpPr/>
      </dsp:nvSpPr>
      <dsp:spPr>
        <a:xfrm>
          <a:off x="6056566" y="1095025"/>
          <a:ext cx="938593" cy="938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267749" y="1095025"/>
        <a:ext cx="516227" cy="706291"/>
      </dsp:txXfrm>
    </dsp:sp>
    <dsp:sp modelId="{32DB8364-E58D-4AC8-9A69-38606C991D13}">
      <dsp:nvSpPr>
        <dsp:cNvPr id="0" name=""/>
        <dsp:cNvSpPr/>
      </dsp:nvSpPr>
      <dsp:spPr>
        <a:xfrm>
          <a:off x="6673786" y="2770054"/>
          <a:ext cx="938593" cy="938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449771"/>
            <a:satOff val="17252"/>
            <a:lumOff val="77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449771"/>
              <a:satOff val="17252"/>
              <a:lumOff val="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884969" y="2770054"/>
        <a:ext cx="516227" cy="706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61DE-D73C-4F71-86F7-6F2086850217}">
      <dsp:nvSpPr>
        <dsp:cNvPr id="0" name=""/>
        <dsp:cNvSpPr/>
      </dsp:nvSpPr>
      <dsp:spPr>
        <a:xfrm>
          <a:off x="-5400449" y="-833287"/>
          <a:ext cx="6479875" cy="6479875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4F1DF-9867-4912-AD24-6AA3802541C0}">
      <dsp:nvSpPr>
        <dsp:cNvPr id="0" name=""/>
        <dsp:cNvSpPr/>
      </dsp:nvSpPr>
      <dsp:spPr>
        <a:xfrm>
          <a:off x="884804" y="687628"/>
          <a:ext cx="7319404" cy="1375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457" tIns="73660" rIns="73660" bIns="7366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Market Incentives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Adequate incentives may not be in place to meet region’s energy security needs</a:t>
          </a:r>
          <a:endParaRPr lang="en-US" sz="2300" kern="1200" dirty="0"/>
        </a:p>
      </dsp:txBody>
      <dsp:txXfrm>
        <a:off x="884804" y="687628"/>
        <a:ext cx="7319404" cy="1375063"/>
      </dsp:txXfrm>
    </dsp:sp>
    <dsp:sp modelId="{EBEC28B2-CB35-4425-A27C-0AA1AB6F402B}">
      <dsp:nvSpPr>
        <dsp:cNvPr id="0" name=""/>
        <dsp:cNvSpPr/>
      </dsp:nvSpPr>
      <dsp:spPr>
        <a:xfrm>
          <a:off x="25390" y="515745"/>
          <a:ext cx="1718829" cy="1718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868F8-A854-47FF-8F65-2506D0DA441B}">
      <dsp:nvSpPr>
        <dsp:cNvPr id="0" name=""/>
        <dsp:cNvSpPr/>
      </dsp:nvSpPr>
      <dsp:spPr>
        <a:xfrm>
          <a:off x="884804" y="2750608"/>
          <a:ext cx="7319404" cy="1375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1457" tIns="73660" rIns="73660" bIns="7366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Future Expectations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Market expectations may not reflect the region’s evolving energy security needs</a:t>
          </a:r>
          <a:endParaRPr lang="en-US" sz="2300" kern="1200" dirty="0"/>
        </a:p>
      </dsp:txBody>
      <dsp:txXfrm>
        <a:off x="884804" y="2750608"/>
        <a:ext cx="7319404" cy="1375063"/>
      </dsp:txXfrm>
    </dsp:sp>
    <dsp:sp modelId="{336174AA-AEF7-40C1-ABEA-4AC27D06CB07}">
      <dsp:nvSpPr>
        <dsp:cNvPr id="0" name=""/>
        <dsp:cNvSpPr/>
      </dsp:nvSpPr>
      <dsp:spPr>
        <a:xfrm>
          <a:off x="25390" y="2578725"/>
          <a:ext cx="1718829" cy="1718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C24D-27F2-455E-BA4F-BC38EE8B7C36}">
      <dsp:nvSpPr>
        <dsp:cNvPr id="0" name=""/>
        <dsp:cNvSpPr/>
      </dsp:nvSpPr>
      <dsp:spPr>
        <a:xfrm>
          <a:off x="617219" y="0"/>
          <a:ext cx="6995160" cy="48133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EDF69-3154-4F16-9EED-16EB2F1D5964}">
      <dsp:nvSpPr>
        <dsp:cNvPr id="0" name=""/>
        <dsp:cNvSpPr/>
      </dsp:nvSpPr>
      <dsp:spPr>
        <a:xfrm>
          <a:off x="8840" y="1443990"/>
          <a:ext cx="2648902" cy="1925320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 dirty="0" smtClean="0"/>
            <a:t>Inefficient utilization of available energy</a:t>
          </a:r>
          <a:endParaRPr lang="en-US" sz="2700" kern="1200" dirty="0"/>
        </a:p>
      </dsp:txBody>
      <dsp:txXfrm>
        <a:off x="102826" y="1537976"/>
        <a:ext cx="2460930" cy="1737348"/>
      </dsp:txXfrm>
    </dsp:sp>
    <dsp:sp modelId="{FC135D28-1285-4998-B3BD-02373D6EB371}">
      <dsp:nvSpPr>
        <dsp:cNvPr id="0" name=""/>
        <dsp:cNvSpPr/>
      </dsp:nvSpPr>
      <dsp:spPr>
        <a:xfrm>
          <a:off x="2790348" y="1443990"/>
          <a:ext cx="2648902" cy="1925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 dirty="0" smtClean="0"/>
            <a:t>Underutilization of installed energy-secure infrastructure</a:t>
          </a:r>
          <a:endParaRPr lang="en-US" sz="2700" kern="1200" dirty="0"/>
        </a:p>
      </dsp:txBody>
      <dsp:txXfrm>
        <a:off x="2884334" y="1537976"/>
        <a:ext cx="2460930" cy="1737348"/>
      </dsp:txXfrm>
    </dsp:sp>
    <dsp:sp modelId="{4C91B0BC-9664-43D7-A98C-273DD3BFF1ED}">
      <dsp:nvSpPr>
        <dsp:cNvPr id="0" name=""/>
        <dsp:cNvSpPr/>
      </dsp:nvSpPr>
      <dsp:spPr>
        <a:xfrm>
          <a:off x="5571857" y="1443990"/>
          <a:ext cx="2648902" cy="192532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baseline="0" dirty="0" smtClean="0"/>
            <a:t>Lack of energy-secure infrastructure</a:t>
          </a:r>
          <a:endParaRPr lang="en-US" sz="2700" kern="1200" dirty="0"/>
        </a:p>
      </dsp:txBody>
      <dsp:txXfrm>
        <a:off x="5665843" y="1537976"/>
        <a:ext cx="2460930" cy="1737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6/15/2018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6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8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5987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committees/comm_wkgrps/mrkts_comm/mrkts/mtrls/2013/sep202013/a3b_analysis_group_fcm_pi_impact_assessment_report_09_2013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June 20, 2018, Joint Meeting of Markets </a:t>
            </a:r>
            <a:r>
              <a:rPr lang="en-US" dirty="0" smtClean="0"/>
              <a:t>AND Reliability Committees, </a:t>
            </a:r>
            <a:r>
              <a:rPr lang="en-US" dirty="0" smtClean="0"/>
              <a:t>Westborough,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Mark Karl and </a:t>
            </a:r>
            <a:r>
              <a:rPr lang="en-US" dirty="0" smtClean="0"/>
              <a:t>Christopher </a:t>
            </a:r>
            <a:r>
              <a:rPr lang="en-US" dirty="0" smtClean="0"/>
              <a:t>Parent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Vice President, Market Development and Director, Market Development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REGIONAL </a:t>
            </a:r>
            <a:r>
              <a:rPr lang="en-US" dirty="0" smtClean="0"/>
              <a:t>ENERGY SECURITY</a:t>
            </a:r>
            <a:r>
              <a:rPr lang="en-US" dirty="0"/>
              <a:t>: MARKET-BASED </a:t>
            </a:r>
            <a:r>
              <a:rPr lang="en-US" dirty="0" smtClean="0"/>
              <a:t>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6368"/>
          </a:xfrm>
        </p:spPr>
        <p:txBody>
          <a:bodyPr>
            <a:normAutofit/>
          </a:bodyPr>
          <a:lstStyle/>
          <a:p>
            <a:r>
              <a:rPr lang="en-US" dirty="0"/>
              <a:t>Incentive structure and market expectations form the basis for the market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6650"/>
          </a:xfrm>
          <a:noFill/>
        </p:spPr>
        <p:txBody>
          <a:bodyPr>
            <a:normAutofit/>
          </a:bodyPr>
          <a:lstStyle/>
          <a:p>
            <a:r>
              <a:rPr lang="en-US" dirty="0"/>
              <a:t>There </a:t>
            </a:r>
            <a:r>
              <a:rPr lang="en-US" dirty="0" smtClean="0"/>
              <a:t>are </a:t>
            </a:r>
            <a:r>
              <a:rPr lang="en-US" dirty="0"/>
              <a:t>many potential market responses; </a:t>
            </a:r>
            <a:r>
              <a:rPr lang="en-US" dirty="0" smtClean="0"/>
              <a:t>however, which are cost effective within the current design?</a:t>
            </a:r>
          </a:p>
          <a:p>
            <a:pPr lvl="1"/>
            <a:r>
              <a:rPr lang="en-US" dirty="0" smtClean="0"/>
              <a:t>Developing new energy-secure resources</a:t>
            </a:r>
          </a:p>
          <a:p>
            <a:pPr lvl="1"/>
            <a:r>
              <a:rPr lang="en-US" dirty="0"/>
              <a:t>Installing </a:t>
            </a:r>
            <a:r>
              <a:rPr lang="en-US" dirty="0" smtClean="0"/>
              <a:t>dual-fuel </a:t>
            </a:r>
            <a:r>
              <a:rPr lang="en-US" dirty="0"/>
              <a:t>or upgrading to </a:t>
            </a:r>
            <a:r>
              <a:rPr lang="en-US" dirty="0" smtClean="0"/>
              <a:t>dual-fuel </a:t>
            </a:r>
            <a:r>
              <a:rPr lang="en-US" dirty="0"/>
              <a:t>capability</a:t>
            </a:r>
          </a:p>
          <a:p>
            <a:pPr lvl="1"/>
            <a:r>
              <a:rPr lang="en-US" dirty="0" smtClean="0"/>
              <a:t>Increasing LNG contracting</a:t>
            </a:r>
          </a:p>
          <a:p>
            <a:pPr lvl="1"/>
            <a:r>
              <a:rPr lang="en-US" dirty="0" smtClean="0"/>
              <a:t>Maintaining increased oil inventories</a:t>
            </a:r>
          </a:p>
          <a:p>
            <a:pPr lvl="1"/>
            <a:r>
              <a:rPr lang="en-US" dirty="0" smtClean="0"/>
              <a:t>Procuring additional emissions credits</a:t>
            </a:r>
          </a:p>
          <a:p>
            <a:pPr lvl="1"/>
            <a:r>
              <a:rPr lang="en-US" dirty="0" smtClean="0"/>
              <a:t>Increasing oil delivery capability</a:t>
            </a:r>
          </a:p>
          <a:p>
            <a:r>
              <a:rPr lang="en-US" dirty="0" smtClean="0"/>
              <a:t>Certain market responses are further constrained by state policies, which create barriers that would be difficult to overcome regardless of the revenues available in the markets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9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and Solution Assessment Framework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05970"/>
              </p:ext>
            </p:extLst>
          </p:nvPr>
        </p:nvGraphicFramePr>
        <p:xfrm>
          <a:off x="457200" y="1401763"/>
          <a:ext cx="82296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perspectives provide a structured way to look at the problem and solution options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Categories reflect different temporal aspects </a:t>
            </a:r>
            <a:r>
              <a:rPr lang="en-US" dirty="0"/>
              <a:t>of </a:t>
            </a:r>
            <a:r>
              <a:rPr lang="en-US" dirty="0" smtClean="0"/>
              <a:t>the problem; they are not mutually exclusive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Inefficient Utilization of Available Energy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Inefficient </a:t>
            </a:r>
            <a:r>
              <a:rPr lang="en-US" dirty="0" smtClean="0"/>
              <a:t>Utilization </a:t>
            </a:r>
            <a:r>
              <a:rPr lang="en-US" dirty="0"/>
              <a:t>of </a:t>
            </a:r>
            <a:r>
              <a:rPr lang="en-US" dirty="0" smtClean="0"/>
              <a:t>Available 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ISO thinks about this category in the time horizon roughly one week ahead</a:t>
            </a:r>
          </a:p>
          <a:p>
            <a:r>
              <a:rPr lang="en-US" dirty="0" smtClean="0"/>
              <a:t>In situations where there is adequate available energy to meet the energy needs of the system:</a:t>
            </a:r>
          </a:p>
          <a:p>
            <a:pPr lvl="1"/>
            <a:r>
              <a:rPr lang="en-US" dirty="0" smtClean="0"/>
              <a:t>How can markets provide a signal or information to ensure limited energy is used at the best time?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do participants not take actions to maintain their limited energy?</a:t>
            </a:r>
          </a:p>
          <a:p>
            <a:pPr lvl="1"/>
            <a:r>
              <a:rPr lang="en-US" dirty="0"/>
              <a:t>Why do participants not take action in time to replenish depleted fuel supplies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ounded Rectangle 4"/>
          <p:cNvSpPr/>
          <p:nvPr/>
        </p:nvSpPr>
        <p:spPr>
          <a:xfrm>
            <a:off x="7666993" y="206833"/>
            <a:ext cx="1230464" cy="10061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baseline="0" dirty="0" smtClean="0"/>
              <a:t>Inefficient utilization of available energy</a:t>
            </a:r>
            <a:endParaRPr lang="en-US" sz="1600" kern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152400"/>
            <a:ext cx="1324450" cy="1115060"/>
            <a:chOff x="7620000" y="152400"/>
            <a:chExt cx="1324450" cy="1115060"/>
          </a:xfrm>
        </p:grpSpPr>
        <p:sp>
          <p:nvSpPr>
            <p:cNvPr id="8" name="Rounded Rectangle 7"/>
            <p:cNvSpPr/>
            <p:nvPr/>
          </p:nvSpPr>
          <p:spPr>
            <a:xfrm>
              <a:off x="7620000" y="152400"/>
              <a:ext cx="1324450" cy="11150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666993" y="206833"/>
              <a:ext cx="1230464" cy="100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baseline="0" dirty="0" smtClean="0"/>
                <a:t>Inefficient Utilization of Available </a:t>
              </a:r>
              <a:r>
                <a:rPr lang="en-US" sz="1600" dirty="0"/>
                <a:t>E</a:t>
              </a:r>
              <a:r>
                <a:rPr lang="en-US" sz="1600" kern="1200" baseline="0" dirty="0" smtClean="0"/>
                <a:t>nergy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44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Lack of Forward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 electricity markets clear only one day in the future</a:t>
            </a:r>
          </a:p>
          <a:p>
            <a:r>
              <a:rPr lang="en-US" dirty="0" smtClean="0"/>
              <a:t>Participants have limited visibility to future limited energy constraints on the system</a:t>
            </a:r>
          </a:p>
          <a:p>
            <a:r>
              <a:rPr lang="en-US" dirty="0" smtClean="0"/>
              <a:t>No defined framework for reflecting opportunity costs of limited energy into energy market offers</a:t>
            </a:r>
          </a:p>
          <a:p>
            <a:r>
              <a:rPr lang="en-US" dirty="0" smtClean="0"/>
              <a:t>These problems result in a missing signal or information to the market of approaching energy limitation on the system and manifest as:</a:t>
            </a:r>
          </a:p>
          <a:p>
            <a:pPr lvl="1"/>
            <a:r>
              <a:rPr lang="en-US" dirty="0"/>
              <a:t>Participants using the wrong fuel relative the future system needs </a:t>
            </a:r>
          </a:p>
          <a:p>
            <a:pPr lvl="1"/>
            <a:r>
              <a:rPr lang="en-US" dirty="0" smtClean="0"/>
              <a:t>Posturing of resources by the ISO to manage fuels</a:t>
            </a:r>
          </a:p>
          <a:p>
            <a:pPr lvl="1"/>
            <a:r>
              <a:rPr lang="en-US" dirty="0" smtClean="0"/>
              <a:t>No market signal to indicate a need to replenish limited fuel supplies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00" y="152400"/>
            <a:ext cx="1324450" cy="1115060"/>
            <a:chOff x="7620000" y="152400"/>
            <a:chExt cx="1324450" cy="1115060"/>
          </a:xfrm>
        </p:grpSpPr>
        <p:sp>
          <p:nvSpPr>
            <p:cNvPr id="6" name="Rounded Rectangle 5"/>
            <p:cNvSpPr/>
            <p:nvPr/>
          </p:nvSpPr>
          <p:spPr>
            <a:xfrm>
              <a:off x="7620000" y="152400"/>
              <a:ext cx="1324450" cy="11150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666993" y="206833"/>
              <a:ext cx="1230464" cy="100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baseline="0" dirty="0" smtClean="0"/>
                <a:t>Inefficient Utilization of Available </a:t>
              </a:r>
              <a:r>
                <a:rPr lang="en-US" sz="1600" dirty="0"/>
                <a:t>E</a:t>
              </a:r>
              <a:r>
                <a:rPr lang="en-US" sz="1600" kern="1200" baseline="0" dirty="0" smtClean="0"/>
                <a:t>nergy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1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Market Responses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Replenishing stored fuels or contracting for LNG</a:t>
            </a:r>
          </a:p>
          <a:p>
            <a:r>
              <a:rPr lang="en-US" dirty="0" smtClean="0"/>
              <a:t>Better optimizing limited </a:t>
            </a:r>
            <a:r>
              <a:rPr lang="en-US" dirty="0"/>
              <a:t>energy to improve ability to perform over a period when there </a:t>
            </a:r>
            <a:r>
              <a:rPr lang="en-US" dirty="0" smtClean="0"/>
              <a:t>are </a:t>
            </a:r>
            <a:r>
              <a:rPr lang="en-US" dirty="0"/>
              <a:t>limited energy constraints</a:t>
            </a:r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620000" y="152400"/>
            <a:ext cx="1324450" cy="1115060"/>
            <a:chOff x="7620000" y="152400"/>
            <a:chExt cx="1324450" cy="1115060"/>
          </a:xfrm>
        </p:grpSpPr>
        <p:sp>
          <p:nvSpPr>
            <p:cNvPr id="6" name="Rounded Rectangle 5"/>
            <p:cNvSpPr/>
            <p:nvPr/>
          </p:nvSpPr>
          <p:spPr>
            <a:xfrm>
              <a:off x="7620000" y="152400"/>
              <a:ext cx="1324450" cy="11150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666993" y="206833"/>
              <a:ext cx="1230464" cy="1006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baseline="0" dirty="0" smtClean="0"/>
                <a:t>Inefficient Utilization of Available </a:t>
              </a:r>
              <a:r>
                <a:rPr lang="en-US" sz="1600" dirty="0"/>
                <a:t>E</a:t>
              </a:r>
              <a:r>
                <a:rPr lang="en-US" sz="1600" kern="1200" baseline="0" dirty="0" smtClean="0"/>
                <a:t>nergy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62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Underutilization of installed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energy-secure </a:t>
            </a:r>
            <a:r>
              <a:rPr lang="en-US" dirty="0"/>
              <a:t>infrastructure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en-US" dirty="0"/>
              <a:t>Underutilization of </a:t>
            </a:r>
            <a:r>
              <a:rPr lang="en-US" dirty="0" smtClean="0"/>
              <a:t>Installed </a:t>
            </a:r>
            <a:br>
              <a:rPr lang="en-US" dirty="0" smtClean="0"/>
            </a:br>
            <a:r>
              <a:rPr lang="en-US" dirty="0" smtClean="0"/>
              <a:t>Energy-Secure Infrastructure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ISO thinks about this in the time horizon </a:t>
            </a:r>
            <a:r>
              <a:rPr lang="en-US" dirty="0" smtClean="0"/>
              <a:t>preceding the winter season</a:t>
            </a:r>
            <a:endParaRPr lang="en-US" dirty="0"/>
          </a:p>
          <a:p>
            <a:r>
              <a:rPr lang="en-US" dirty="0" smtClean="0"/>
              <a:t>In situations where there is adequate infrastructure on the system to meet the energy needs, but it is not being fully utilized:</a:t>
            </a:r>
          </a:p>
          <a:p>
            <a:pPr lvl="1"/>
            <a:r>
              <a:rPr lang="en-US" dirty="0" smtClean="0"/>
              <a:t>Why are participants not making adequate forward arrangements for fuel?</a:t>
            </a:r>
          </a:p>
          <a:p>
            <a:pPr lvl="1"/>
            <a:r>
              <a:rPr lang="en-US" dirty="0" smtClean="0"/>
              <a:t>Why are participants not getting into short notice fuel replenishment contracts?</a:t>
            </a:r>
          </a:p>
          <a:p>
            <a:r>
              <a:rPr lang="en-US" dirty="0" smtClean="0"/>
              <a:t>Consists </a:t>
            </a:r>
            <a:r>
              <a:rPr lang="en-US" dirty="0"/>
              <a:t>of intermediate term investments and near-term avoidable costs (e.g., shorter-term advance </a:t>
            </a:r>
            <a:r>
              <a:rPr lang="en-US" dirty="0" smtClean="0"/>
              <a:t>investments)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391400" y="130632"/>
            <a:ext cx="1600200" cy="1164768"/>
            <a:chOff x="2790348" y="1443989"/>
            <a:chExt cx="2648902" cy="1925320"/>
          </a:xfrm>
        </p:grpSpPr>
        <p:sp>
          <p:nvSpPr>
            <p:cNvPr id="6" name="Rounded Rectangle 5"/>
            <p:cNvSpPr/>
            <p:nvPr/>
          </p:nvSpPr>
          <p:spPr>
            <a:xfrm>
              <a:off x="2790348" y="1443989"/>
              <a:ext cx="2648902" cy="19253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84334" y="1537975"/>
              <a:ext cx="2460930" cy="1737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baseline="0" dirty="0" smtClean="0"/>
                <a:t>Underutilization of Installed Energy-Secure Infrastructure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1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Market Responses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Contracting for firm transport on the gas pipeline system</a:t>
            </a:r>
          </a:p>
          <a:p>
            <a:r>
              <a:rPr lang="en-US" dirty="0" smtClean="0"/>
              <a:t>Contracting for LNG (delivered via pipeline)</a:t>
            </a:r>
          </a:p>
          <a:p>
            <a:r>
              <a:rPr lang="en-US" dirty="0"/>
              <a:t>Contracting for replenishment of stored fuels</a:t>
            </a:r>
          </a:p>
          <a:p>
            <a:r>
              <a:rPr lang="en-US" dirty="0" smtClean="0"/>
              <a:t>Maintaining </a:t>
            </a:r>
            <a:r>
              <a:rPr lang="en-US" dirty="0"/>
              <a:t>increased oil inventories</a:t>
            </a:r>
          </a:p>
          <a:p>
            <a:r>
              <a:rPr lang="en-US" dirty="0"/>
              <a:t>Procuring additional emissions </a:t>
            </a:r>
            <a:r>
              <a:rPr lang="en-US" dirty="0" smtClean="0"/>
              <a:t>credits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91400" y="130632"/>
            <a:ext cx="1600200" cy="1164768"/>
            <a:chOff x="2790348" y="1443989"/>
            <a:chExt cx="2648902" cy="1925320"/>
          </a:xfrm>
        </p:grpSpPr>
        <p:sp>
          <p:nvSpPr>
            <p:cNvPr id="6" name="Rounded Rectangle 5"/>
            <p:cNvSpPr/>
            <p:nvPr/>
          </p:nvSpPr>
          <p:spPr>
            <a:xfrm>
              <a:off x="2790348" y="1443989"/>
              <a:ext cx="2648902" cy="192532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84334" y="1537975"/>
              <a:ext cx="2460930" cy="1737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baseline="0" dirty="0" smtClean="0"/>
                <a:t>Underutilization of Installed Energy-Secure Infrastructure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2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 on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Initial meetings </a:t>
            </a:r>
            <a:r>
              <a:rPr lang="en-US" dirty="0" smtClean="0"/>
              <a:t>of </a:t>
            </a:r>
            <a:r>
              <a:rPr lang="en-US" dirty="0"/>
              <a:t>“Chapter 3” will focus on the </a:t>
            </a:r>
            <a:r>
              <a:rPr lang="en-US" dirty="0" smtClean="0"/>
              <a:t>problem </a:t>
            </a:r>
          </a:p>
          <a:p>
            <a:r>
              <a:rPr lang="en-US" dirty="0"/>
              <a:t>ISO is working towards a problem definition and possible assessment frameworks</a:t>
            </a:r>
          </a:p>
          <a:p>
            <a:r>
              <a:rPr lang="en-US" dirty="0"/>
              <a:t>This presentation is intended to initiate discussions with stakeholders on both the problem definition and assessment frameworks</a:t>
            </a:r>
          </a:p>
          <a:p>
            <a:r>
              <a:rPr lang="en-US" dirty="0"/>
              <a:t>Solutions will be discussed at future meetings in the Chapter 3 stakeholder process</a:t>
            </a:r>
          </a:p>
          <a:p>
            <a:pPr lvl="1"/>
            <a:r>
              <a:rPr lang="en-US" dirty="0" smtClean="0"/>
              <a:t>ISO welcomes additional solutions as part of this process (see slide 26)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</a:t>
            </a:r>
            <a:r>
              <a:rPr lang="en-US" dirty="0" smtClean="0"/>
              <a:t>energy-secure </a:t>
            </a:r>
            <a:r>
              <a:rPr lang="en-US" dirty="0"/>
              <a:t>infrastructure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</a:t>
            </a:r>
            <a:r>
              <a:rPr lang="en-US" dirty="0" smtClean="0"/>
              <a:t>Energy-Secure Infrastructure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6650"/>
          </a:xfrm>
        </p:spPr>
        <p:txBody>
          <a:bodyPr/>
          <a:lstStyle/>
          <a:p>
            <a:r>
              <a:rPr lang="en-US" dirty="0"/>
              <a:t>The ISO thinks about this in the time horizon in of </a:t>
            </a:r>
            <a:r>
              <a:rPr lang="en-US" dirty="0" smtClean="0"/>
              <a:t>multiple years ahead of the delivery period</a:t>
            </a:r>
            <a:endParaRPr lang="en-US" dirty="0"/>
          </a:p>
          <a:p>
            <a:r>
              <a:rPr lang="en-US" dirty="0"/>
              <a:t>In situations where there is </a:t>
            </a:r>
            <a:r>
              <a:rPr lang="en-US" dirty="0" smtClean="0"/>
              <a:t>lack of energy secure infrastructure </a:t>
            </a:r>
            <a:r>
              <a:rPr lang="en-US" dirty="0"/>
              <a:t>on the </a:t>
            </a:r>
            <a:r>
              <a:rPr lang="en-US" dirty="0" smtClean="0"/>
              <a:t>system:</a:t>
            </a:r>
            <a:endParaRPr lang="en-US" dirty="0"/>
          </a:p>
          <a:p>
            <a:pPr lvl="1"/>
            <a:r>
              <a:rPr lang="en-US" dirty="0" smtClean="0"/>
              <a:t>Why is there not further investment in energy secure infrastructure?</a:t>
            </a:r>
          </a:p>
          <a:p>
            <a:pPr lvl="1"/>
            <a:r>
              <a:rPr lang="en-US" dirty="0" smtClean="0"/>
              <a:t>Why is existing infrastructure exiting the New England markets?</a:t>
            </a:r>
          </a:p>
          <a:p>
            <a:r>
              <a:rPr lang="en-US" dirty="0" smtClean="0"/>
              <a:t>Reflects </a:t>
            </a:r>
            <a:r>
              <a:rPr lang="en-US" dirty="0"/>
              <a:t>need for long-term investments in new and existing infrastructure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391400" y="130632"/>
            <a:ext cx="1600200" cy="1164768"/>
            <a:chOff x="2790348" y="1443989"/>
            <a:chExt cx="2648902" cy="1925320"/>
          </a:xfrm>
        </p:grpSpPr>
        <p:sp>
          <p:nvSpPr>
            <p:cNvPr id="6" name="Rounded Rectangle 5"/>
            <p:cNvSpPr/>
            <p:nvPr/>
          </p:nvSpPr>
          <p:spPr>
            <a:xfrm>
              <a:off x="2790348" y="1443989"/>
              <a:ext cx="2648902" cy="19253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84334" y="1537975"/>
              <a:ext cx="2460930" cy="1737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baseline="0" dirty="0" smtClean="0"/>
                <a:t>Lack of Energy- Secure Infrastructure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3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Market Responses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6650"/>
          </a:xfrm>
        </p:spPr>
        <p:txBody>
          <a:bodyPr/>
          <a:lstStyle/>
          <a:p>
            <a:r>
              <a:rPr lang="en-US" dirty="0" smtClean="0"/>
              <a:t>Contracting for new gas </a:t>
            </a:r>
            <a:r>
              <a:rPr lang="en-US" dirty="0"/>
              <a:t>pipeline </a:t>
            </a:r>
            <a:r>
              <a:rPr lang="en-US" dirty="0" smtClean="0"/>
              <a:t>capacity</a:t>
            </a:r>
          </a:p>
          <a:p>
            <a:r>
              <a:rPr lang="en-US" dirty="0" smtClean="0"/>
              <a:t>Developing </a:t>
            </a:r>
            <a:r>
              <a:rPr lang="en-US" dirty="0"/>
              <a:t>new energy-secure resources</a:t>
            </a:r>
          </a:p>
          <a:p>
            <a:r>
              <a:rPr lang="en-US" dirty="0"/>
              <a:t>Installing </a:t>
            </a:r>
            <a:r>
              <a:rPr lang="en-US" dirty="0" smtClean="0"/>
              <a:t>dual-fuel </a:t>
            </a:r>
            <a:r>
              <a:rPr lang="en-US" dirty="0"/>
              <a:t>or upgrading to dual-fuel capability</a:t>
            </a:r>
          </a:p>
          <a:p>
            <a:r>
              <a:rPr lang="en-US" dirty="0" smtClean="0"/>
              <a:t>Contracting for LNG</a:t>
            </a:r>
            <a:endParaRPr lang="en-US" dirty="0"/>
          </a:p>
          <a:p>
            <a:r>
              <a:rPr lang="en-US" dirty="0" smtClean="0"/>
              <a:t>Increasing </a:t>
            </a:r>
            <a:r>
              <a:rPr lang="en-US" dirty="0"/>
              <a:t>oil delivery </a:t>
            </a:r>
            <a:r>
              <a:rPr lang="en-US" dirty="0" smtClean="0"/>
              <a:t>infrastructure in the region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91400" y="130632"/>
            <a:ext cx="1600200" cy="1164768"/>
            <a:chOff x="2790348" y="1443989"/>
            <a:chExt cx="2648902" cy="1925320"/>
          </a:xfrm>
        </p:grpSpPr>
        <p:sp>
          <p:nvSpPr>
            <p:cNvPr id="6" name="Rounded Rectangle 5"/>
            <p:cNvSpPr/>
            <p:nvPr/>
          </p:nvSpPr>
          <p:spPr>
            <a:xfrm>
              <a:off x="2790348" y="1443989"/>
              <a:ext cx="2648902" cy="19253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84334" y="1537975"/>
              <a:ext cx="2460930" cy="1737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baseline="0" dirty="0" smtClean="0"/>
                <a:t>Lack of Energy- Secure Infrastructure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08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Analysis Needed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66650"/>
          </a:xfrm>
        </p:spPr>
        <p:txBody>
          <a:bodyPr/>
          <a:lstStyle/>
          <a:p>
            <a:r>
              <a:rPr lang="en-US" dirty="0" smtClean="0"/>
              <a:t>The ISO is working to complete its analysis to define the actionable problems</a:t>
            </a:r>
          </a:p>
          <a:p>
            <a:pPr lvl="1"/>
            <a:r>
              <a:rPr lang="en-US" dirty="0" smtClean="0"/>
              <a:t>Identify potential market responses</a:t>
            </a:r>
          </a:p>
          <a:p>
            <a:pPr lvl="1"/>
            <a:r>
              <a:rPr lang="en-US" dirty="0" smtClean="0"/>
              <a:t>Evaluate costs of these market responses</a:t>
            </a:r>
          </a:p>
          <a:p>
            <a:r>
              <a:rPr lang="en-US" dirty="0" smtClean="0"/>
              <a:t>Incorporate input from market participants regarding market incentives and impediments, contracting issues, and other issues that help define the problem </a:t>
            </a:r>
          </a:p>
          <a:p>
            <a:pPr lvl="1"/>
            <a:r>
              <a:rPr lang="en-US" dirty="0" smtClean="0"/>
              <a:t>Which categories best describe or frame the issue? </a:t>
            </a:r>
          </a:p>
          <a:p>
            <a:pPr lvl="1"/>
            <a:r>
              <a:rPr lang="en-US" dirty="0" smtClean="0"/>
              <a:t>Are there categories to frame the problem that have not been discussed today that should be considered?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5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82296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ISO has identified potential drivers for the winter operational challenges</a:t>
            </a:r>
          </a:p>
          <a:p>
            <a:pPr lvl="1"/>
            <a:r>
              <a:rPr lang="en-US" dirty="0" smtClean="0"/>
              <a:t>Incentives </a:t>
            </a:r>
            <a:r>
              <a:rPr lang="en-US" dirty="0"/>
              <a:t>in the </a:t>
            </a:r>
            <a:r>
              <a:rPr lang="en-US" dirty="0" smtClean="0"/>
              <a:t>markets (slide 8) and expectations of the future operating conditions (slide 9)</a:t>
            </a:r>
          </a:p>
          <a:p>
            <a:r>
              <a:rPr lang="en-US" dirty="0" smtClean="0"/>
              <a:t>The ISO has recommended three categories for framing the problem </a:t>
            </a:r>
          </a:p>
          <a:p>
            <a:pPr lvl="1"/>
            <a:r>
              <a:rPr lang="en-US" b="1" dirty="0" smtClean="0"/>
              <a:t>Lack </a:t>
            </a:r>
            <a:r>
              <a:rPr lang="en-US" b="1" dirty="0"/>
              <a:t>of investment </a:t>
            </a:r>
            <a:r>
              <a:rPr lang="en-US" dirty="0"/>
              <a:t>in energy-secure </a:t>
            </a:r>
            <a:r>
              <a:rPr lang="en-US" b="1" dirty="0" smtClean="0"/>
              <a:t>infrastructure</a:t>
            </a:r>
          </a:p>
          <a:p>
            <a:pPr lvl="1"/>
            <a:r>
              <a:rPr lang="en-US" b="1" dirty="0"/>
              <a:t>Underutilization</a:t>
            </a:r>
            <a:r>
              <a:rPr lang="en-US" dirty="0"/>
              <a:t> of the installed energy-secure </a:t>
            </a:r>
            <a:r>
              <a:rPr lang="en-US" b="1" dirty="0" smtClean="0"/>
              <a:t>infrastructure</a:t>
            </a:r>
          </a:p>
          <a:p>
            <a:pPr lvl="1"/>
            <a:r>
              <a:rPr lang="en-US" dirty="0"/>
              <a:t>Inefficient </a:t>
            </a:r>
            <a:r>
              <a:rPr lang="en-US" b="1" dirty="0"/>
              <a:t>utilization</a:t>
            </a:r>
            <a:r>
              <a:rPr lang="en-US" dirty="0"/>
              <a:t> of </a:t>
            </a:r>
            <a:r>
              <a:rPr lang="en-US" b="1" dirty="0"/>
              <a:t>available </a:t>
            </a:r>
            <a:r>
              <a:rPr lang="en-US" b="1" dirty="0" smtClean="0"/>
              <a:t>energy</a:t>
            </a:r>
          </a:p>
          <a:p>
            <a:pPr lvl="0"/>
            <a:r>
              <a:rPr lang="en-US" dirty="0" smtClean="0"/>
              <a:t>Stakeholder </a:t>
            </a:r>
            <a:r>
              <a:rPr lang="en-US" dirty="0"/>
              <a:t>feedback is strongly encouraged </a:t>
            </a:r>
          </a:p>
        </p:txBody>
      </p:sp>
    </p:spTree>
    <p:extLst>
      <p:ext uri="{BB962C8B-B14F-4D97-AF65-F5344CB8AC3E}">
        <p14:creationId xmlns:p14="http://schemas.microsoft.com/office/powerpoint/2010/main" val="6906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621530513"/>
              </p:ext>
            </p:extLst>
          </p:nvPr>
        </p:nvGraphicFramePr>
        <p:xfrm>
          <a:off x="381000" y="837625"/>
          <a:ext cx="8229600" cy="544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2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and Reliability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Committee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20, 2018; July TBD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Introduce </a:t>
                      </a:r>
                      <a:r>
                        <a:rPr lang="en-US" baseline="0" dirty="0" smtClean="0"/>
                        <a:t>Frameworks for Assessing Problem; Discuss Problem Statement and Solution Objectives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 </a:t>
                      </a:r>
                      <a:r>
                        <a:rPr lang="en-US" b="1" dirty="0" smtClean="0"/>
                        <a:t>–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 2018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Discuss, and Narrow</a:t>
                      </a:r>
                      <a:r>
                        <a:rPr lang="en-US" baseline="0" dirty="0" smtClean="0"/>
                        <a:t> Conceptual Solutions by </a:t>
                      </a:r>
                      <a:r>
                        <a:rPr lang="en-US" dirty="0" smtClean="0"/>
                        <a:t>ISO and</a:t>
                      </a:r>
                      <a:r>
                        <a:rPr lang="en-US" baseline="0" dirty="0" smtClean="0"/>
                        <a:t> Participants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November 2018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Preferred Solution(s) for Further Development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December – March </a:t>
                      </a:r>
                      <a:r>
                        <a:rPr lang="en-US" b="1" baseline="0" dirty="0" smtClean="0"/>
                        <a:t>2019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Submit and Discuss Formal Proposal(s) by ISO and Participants; draft Tariff in March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</a:p>
                    <a:p>
                      <a:r>
                        <a:rPr lang="en-US" b="1" baseline="0" dirty="0" smtClean="0"/>
                        <a:t>April 2019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 Proposed </a:t>
                      </a:r>
                      <a:r>
                        <a:rPr lang="en-US" baseline="0" dirty="0" smtClean="0"/>
                        <a:t>Tariff Language (including for amendments) 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Markets</a:t>
                      </a:r>
                      <a:r>
                        <a:rPr lang="en-US" b="1" baseline="0" dirty="0" smtClean="0"/>
                        <a:t> Committee</a:t>
                      </a:r>
                    </a:p>
                    <a:p>
                      <a:r>
                        <a:rPr lang="en-US" b="1" dirty="0" smtClean="0"/>
                        <a:t>May 2019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22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</a:t>
                      </a:r>
                      <a:r>
                        <a:rPr lang="en-US" b="1" baseline="0" dirty="0" smtClean="0"/>
                        <a:t> Committee</a:t>
                      </a:r>
                    </a:p>
                    <a:p>
                      <a:r>
                        <a:rPr lang="en-US" b="1" baseline="0" dirty="0" smtClean="0"/>
                        <a:t>June 2019</a:t>
                      </a:r>
                      <a:endParaRPr lang="en-US" b="1" dirty="0" smtClean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a Framework to Define the Problem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866569"/>
              </p:ext>
            </p:extLst>
          </p:nvPr>
        </p:nvGraphicFramePr>
        <p:xfrm>
          <a:off x="457200" y="1401763"/>
          <a:ext cx="82296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3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Market Incentives for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capacity market, forward reserve market, and </a:t>
            </a:r>
            <a:r>
              <a:rPr lang="en-US" dirty="0"/>
              <a:t>e</a:t>
            </a:r>
            <a:r>
              <a:rPr lang="en-US" dirty="0" smtClean="0"/>
              <a:t>nergy markets </a:t>
            </a:r>
            <a:r>
              <a:rPr lang="en-US" dirty="0"/>
              <a:t>are </a:t>
            </a:r>
            <a:r>
              <a:rPr lang="en-US" dirty="0" smtClean="0"/>
              <a:t>interrelated </a:t>
            </a:r>
            <a:r>
              <a:rPr lang="en-US" dirty="0"/>
              <a:t>and designed to work together to provide </a:t>
            </a:r>
            <a:r>
              <a:rPr lang="en-US" dirty="0" smtClean="0"/>
              <a:t>incentives </a:t>
            </a:r>
            <a:r>
              <a:rPr lang="en-US" dirty="0"/>
              <a:t>and revenues to support the operation of the system</a:t>
            </a:r>
          </a:p>
          <a:p>
            <a:pPr lvl="1"/>
            <a:r>
              <a:rPr lang="en-US" dirty="0"/>
              <a:t>The capacity market provides </a:t>
            </a:r>
            <a:r>
              <a:rPr lang="en-US" dirty="0" smtClean="0"/>
              <a:t>the </a:t>
            </a:r>
            <a:r>
              <a:rPr lang="en-US" dirty="0"/>
              <a:t>missing money that cannot be recovered through the </a:t>
            </a:r>
            <a:r>
              <a:rPr lang="en-US" dirty="0" smtClean="0"/>
              <a:t>current energy </a:t>
            </a:r>
            <a:r>
              <a:rPr lang="en-US" dirty="0"/>
              <a:t>and ancillary service markets</a:t>
            </a:r>
          </a:p>
          <a:p>
            <a:r>
              <a:rPr lang="en-US" dirty="0"/>
              <a:t>New </a:t>
            </a:r>
            <a:r>
              <a:rPr lang="en-US" dirty="0" smtClean="0"/>
              <a:t>England’s </a:t>
            </a:r>
            <a:r>
              <a:rPr lang="en-US" dirty="0"/>
              <a:t>markets </a:t>
            </a:r>
            <a:r>
              <a:rPr lang="en-US" dirty="0" smtClean="0"/>
              <a:t>provide compensation </a:t>
            </a:r>
            <a:r>
              <a:rPr lang="en-US" dirty="0"/>
              <a:t>for the </a:t>
            </a:r>
            <a:r>
              <a:rPr lang="en-US" dirty="0" smtClean="0"/>
              <a:t>real-time delivery </a:t>
            </a:r>
            <a:r>
              <a:rPr lang="en-US" dirty="0"/>
              <a:t>of energy and </a:t>
            </a:r>
            <a:r>
              <a:rPr lang="en-US" dirty="0" smtClean="0"/>
              <a:t>reserves needed to operate the system</a:t>
            </a:r>
            <a:endParaRPr lang="en-US" dirty="0"/>
          </a:p>
          <a:p>
            <a:pPr lvl="1"/>
            <a:r>
              <a:rPr lang="en-US" dirty="0" smtClean="0"/>
              <a:t>Capacity supply obligations are </a:t>
            </a:r>
            <a:r>
              <a:rPr lang="en-US" dirty="0"/>
              <a:t>met through </a:t>
            </a:r>
            <a:r>
              <a:rPr lang="en-US" dirty="0" smtClean="0"/>
              <a:t>the </a:t>
            </a:r>
            <a:r>
              <a:rPr lang="en-US" dirty="0"/>
              <a:t>delivery of energy and reserves during times of </a:t>
            </a:r>
            <a:r>
              <a:rPr lang="en-US" dirty="0" smtClean="0"/>
              <a:t>scarcity</a:t>
            </a:r>
          </a:p>
          <a:p>
            <a:pPr lvl="1"/>
            <a:r>
              <a:rPr lang="en-US" dirty="0" smtClean="0"/>
              <a:t>Forward reserve obligations are met through the </a:t>
            </a:r>
            <a:r>
              <a:rPr lang="en-US" dirty="0"/>
              <a:t>rapid (10 or 30 </a:t>
            </a:r>
            <a:r>
              <a:rPr lang="en-US" dirty="0" smtClean="0"/>
              <a:t>minute) </a:t>
            </a:r>
            <a:r>
              <a:rPr lang="en-US" dirty="0"/>
              <a:t>delivery </a:t>
            </a:r>
            <a:r>
              <a:rPr lang="en-US" dirty="0" smtClean="0"/>
              <a:t>of energy and reserves during times of system need</a:t>
            </a:r>
          </a:p>
          <a:p>
            <a:pPr lvl="1"/>
            <a:r>
              <a:rPr lang="en-US" dirty="0" smtClean="0"/>
              <a:t>Day-ahead market obligations are met through </a:t>
            </a:r>
            <a:r>
              <a:rPr lang="en-US" dirty="0"/>
              <a:t>delivery of energy and </a:t>
            </a:r>
            <a:r>
              <a:rPr lang="en-US" dirty="0" smtClean="0"/>
              <a:t>reserves</a:t>
            </a:r>
          </a:p>
          <a:p>
            <a:r>
              <a:rPr lang="en-US" dirty="0" smtClean="0"/>
              <a:t>Capacity, forward reserves, real-time reserves and energy, are market mechanisms developed to ensure that energy is delivered under various operational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PFP Incentives and Assumptions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  <a:noFill/>
        </p:spPr>
        <p:txBody>
          <a:bodyPr>
            <a:normAutofit fontScale="92500"/>
          </a:bodyPr>
          <a:lstStyle/>
          <a:p>
            <a:r>
              <a:rPr lang="en-US" dirty="0"/>
              <a:t>Original analysis of pay-for-performance (PFP) </a:t>
            </a:r>
            <a:r>
              <a:rPr lang="en-US" dirty="0" smtClean="0"/>
              <a:t>included </a:t>
            </a:r>
            <a:r>
              <a:rPr lang="en-US" dirty="0"/>
              <a:t>a </a:t>
            </a:r>
            <a:r>
              <a:rPr lang="en-US" dirty="0" smtClean="0"/>
              <a:t>number </a:t>
            </a:r>
            <a:r>
              <a:rPr lang="en-US" dirty="0"/>
              <a:t>of assumptions which </a:t>
            </a:r>
            <a:r>
              <a:rPr lang="en-US" dirty="0" smtClean="0"/>
              <a:t>did not occur</a:t>
            </a:r>
          </a:p>
          <a:p>
            <a:pPr lvl="1"/>
            <a:r>
              <a:rPr lang="en-US" dirty="0" smtClean="0"/>
              <a:t>Assumed </a:t>
            </a:r>
            <a:r>
              <a:rPr lang="en-US" dirty="0"/>
              <a:t>the siting and permitting </a:t>
            </a:r>
            <a:r>
              <a:rPr lang="en-US" dirty="0" smtClean="0"/>
              <a:t>dual-fuel </a:t>
            </a:r>
            <a:r>
              <a:rPr lang="en-US" dirty="0"/>
              <a:t>would be less </a:t>
            </a:r>
            <a:r>
              <a:rPr lang="en-US" dirty="0" smtClean="0"/>
              <a:t>challenging/costly and have greater potential for revenue opportunities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not include a transition performance payment rate or stop loss</a:t>
            </a:r>
          </a:p>
          <a:p>
            <a:pPr lvl="2"/>
            <a:r>
              <a:rPr lang="en-US" dirty="0" smtClean="0"/>
              <a:t>The Performance </a:t>
            </a:r>
            <a:r>
              <a:rPr lang="en-US" dirty="0"/>
              <a:t>Payment Rate (PPR</a:t>
            </a:r>
            <a:r>
              <a:rPr lang="en-US" dirty="0" smtClean="0"/>
              <a:t>) is </a:t>
            </a:r>
            <a:r>
              <a:rPr lang="en-US" dirty="0"/>
              <a:t>set lower for the first five periods than the full </a:t>
            </a:r>
            <a:r>
              <a:rPr lang="en-US" dirty="0" smtClean="0"/>
              <a:t>PPR</a:t>
            </a:r>
            <a:endParaRPr lang="en-US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addition of the stop loss limits monthly risk exposure</a:t>
            </a:r>
          </a:p>
          <a:p>
            <a:r>
              <a:rPr lang="en-US" dirty="0"/>
              <a:t>The </a:t>
            </a:r>
            <a:r>
              <a:rPr lang="en-US" dirty="0" smtClean="0"/>
              <a:t>PFP </a:t>
            </a:r>
            <a:r>
              <a:rPr lang="en-US" dirty="0"/>
              <a:t>design was structured to </a:t>
            </a:r>
            <a:r>
              <a:rPr lang="en-US" dirty="0" smtClean="0"/>
              <a:t>incent improved </a:t>
            </a:r>
            <a:r>
              <a:rPr lang="en-US" dirty="0"/>
              <a:t>resource performance in general and did not specifically target </a:t>
            </a:r>
            <a:r>
              <a:rPr lang="en-US" dirty="0" smtClean="0"/>
              <a:t>dual-fuel </a:t>
            </a:r>
            <a:r>
              <a:rPr lang="en-US" dirty="0"/>
              <a:t>investment</a:t>
            </a:r>
          </a:p>
          <a:p>
            <a:r>
              <a:rPr lang="en-US" dirty="0" smtClean="0"/>
              <a:t>Current </a:t>
            </a:r>
            <a:r>
              <a:rPr lang="en-US" dirty="0"/>
              <a:t>incentives, </a:t>
            </a:r>
            <a:r>
              <a:rPr lang="en-US" dirty="0" smtClean="0"/>
              <a:t>dual-fuel costs/benefits, </a:t>
            </a:r>
            <a:r>
              <a:rPr lang="en-US" dirty="0"/>
              <a:t>and market expectations of scarcity </a:t>
            </a:r>
            <a:r>
              <a:rPr lang="en-US" dirty="0" smtClean="0"/>
              <a:t>would seem to limit incentives for participants to make costly investments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6500" y="5955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/>
                <a:hlinkClick r:id="rId2"/>
              </a:rPr>
              <a:t>PfP Analysis Group Report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0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95250"/>
          </a:xfrm>
        </p:spPr>
        <p:txBody>
          <a:bodyPr>
            <a:normAutofit/>
          </a:bodyPr>
          <a:lstStyle/>
          <a:p>
            <a:r>
              <a:rPr lang="en-US" dirty="0" smtClean="0"/>
              <a:t>Retirements </a:t>
            </a:r>
            <a:r>
              <a:rPr lang="en-US" dirty="0"/>
              <a:t>of energy secure </a:t>
            </a:r>
            <a:r>
              <a:rPr lang="en-US" dirty="0" smtClean="0"/>
              <a:t>infrastructure </a:t>
            </a:r>
            <a:endParaRPr lang="en-US" dirty="0"/>
          </a:p>
          <a:p>
            <a:pPr lvl="1"/>
            <a:r>
              <a:rPr lang="en-US" dirty="0" smtClean="0"/>
              <a:t>Replacing resources may not provide the same level of secure energy</a:t>
            </a:r>
            <a:endParaRPr lang="en-US" dirty="0"/>
          </a:p>
          <a:p>
            <a:r>
              <a:rPr lang="en-US" dirty="0"/>
              <a:t>Constraints on oil delivery infrastructure</a:t>
            </a:r>
          </a:p>
          <a:p>
            <a:pPr lvl="1"/>
            <a:r>
              <a:rPr lang="en-US" dirty="0"/>
              <a:t>May not be able to replenish resources in a timely manner or at all during the winter period</a:t>
            </a:r>
          </a:p>
          <a:p>
            <a:r>
              <a:rPr lang="en-US" dirty="0" smtClean="0"/>
              <a:t>Constraints on the gas pipeline system</a:t>
            </a:r>
          </a:p>
          <a:p>
            <a:pPr lvl="1"/>
            <a:r>
              <a:rPr lang="en-US" dirty="0" smtClean="0"/>
              <a:t>Competing demands limit the ability of gas resources to operate </a:t>
            </a:r>
          </a:p>
          <a:p>
            <a:r>
              <a:rPr lang="en-US" dirty="0" smtClean="0"/>
              <a:t>Limited (advance) LNG contracting</a:t>
            </a:r>
          </a:p>
          <a:p>
            <a:pPr lvl="1"/>
            <a:r>
              <a:rPr lang="en-US" dirty="0" smtClean="0"/>
              <a:t>May not provide time for adequate inventory injections during times of system need</a:t>
            </a:r>
          </a:p>
          <a:p>
            <a:r>
              <a:rPr lang="en-US" dirty="0" smtClean="0"/>
              <a:t>Limitations on emissions</a:t>
            </a:r>
          </a:p>
          <a:p>
            <a:pPr lvl="1"/>
            <a:r>
              <a:rPr lang="en-US" dirty="0" smtClean="0"/>
              <a:t>Restricts run times of resources below their on-site fuel capabilities</a:t>
            </a:r>
          </a:p>
        </p:txBody>
      </p:sp>
    </p:spTree>
    <p:extLst>
      <p:ext uri="{BB962C8B-B14F-4D97-AF65-F5344CB8AC3E}">
        <p14:creationId xmlns:p14="http://schemas.microsoft.com/office/powerpoint/2010/main" val="7821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Drivers Behind Winter Operational Challenges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817864"/>
              </p:ext>
            </p:extLst>
          </p:nvPr>
        </p:nvGraphicFramePr>
        <p:xfrm>
          <a:off x="457200" y="1401763"/>
          <a:ext cx="82296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0467" y="2416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7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Incentives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Markets should produce the necessary revenues for participants to take actions that limit the </a:t>
            </a:r>
            <a:r>
              <a:rPr lang="en-US" dirty="0"/>
              <a:t>risk </a:t>
            </a:r>
            <a:r>
              <a:rPr lang="en-US" dirty="0" smtClean="0"/>
              <a:t>of having energy </a:t>
            </a:r>
            <a:r>
              <a:rPr lang="en-US" dirty="0"/>
              <a:t>constraints in the region </a:t>
            </a:r>
            <a:r>
              <a:rPr lang="en-US" dirty="0" smtClean="0"/>
              <a:t>managed by load shedding</a:t>
            </a:r>
          </a:p>
          <a:p>
            <a:r>
              <a:rPr lang="en-US" dirty="0" smtClean="0"/>
              <a:t>If the costs of the actions needed to address the concern exceed the expected revenue opportunities, participants would rather incur the los</a:t>
            </a:r>
            <a:r>
              <a:rPr lang="en-US" dirty="0"/>
              <a:t>s</a:t>
            </a:r>
            <a:r>
              <a:rPr lang="en-US" dirty="0" smtClean="0"/>
              <a:t> than take action</a:t>
            </a:r>
          </a:p>
          <a:p>
            <a:r>
              <a:rPr lang="en-US" b="1" dirty="0" smtClean="0"/>
              <a:t>Understanding the expected response and the associated costs are critical to developing the appropriate incentive structure to achieve the desired action</a:t>
            </a:r>
          </a:p>
        </p:txBody>
      </p:sp>
    </p:spTree>
    <p:extLst>
      <p:ext uri="{BB962C8B-B14F-4D97-AF65-F5344CB8AC3E}">
        <p14:creationId xmlns:p14="http://schemas.microsoft.com/office/powerpoint/2010/main" val="40420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Market fundamentals are continuing to change</a:t>
            </a:r>
          </a:p>
          <a:p>
            <a:pPr lvl="1"/>
            <a:r>
              <a:rPr lang="en-US" dirty="0" smtClean="0"/>
              <a:t>Existing energy secure infrastructure is exiting the market</a:t>
            </a:r>
          </a:p>
          <a:p>
            <a:pPr lvl="1"/>
            <a:r>
              <a:rPr lang="en-US" dirty="0" smtClean="0"/>
              <a:t>Extreme weather events are occurring more frequently</a:t>
            </a:r>
          </a:p>
          <a:p>
            <a:pPr lvl="1"/>
            <a:r>
              <a:rPr lang="en-US" dirty="0" smtClean="0"/>
              <a:t>Restrictions on existing fuel delivery infrastructure</a:t>
            </a:r>
          </a:p>
          <a:p>
            <a:pPr lvl="1"/>
            <a:r>
              <a:rPr lang="en-US" dirty="0" smtClean="0"/>
              <a:t>Emissions limits are reducing run times of energy secure resources</a:t>
            </a:r>
          </a:p>
          <a:p>
            <a:pPr lvl="1"/>
            <a:r>
              <a:rPr lang="en-US" dirty="0" smtClean="0"/>
              <a:t>Variable resources are entering the system with different market revenue requirements and performance capabilities</a:t>
            </a:r>
          </a:p>
          <a:p>
            <a:pPr lvl="1"/>
            <a:r>
              <a:rPr lang="en-US" dirty="0" smtClean="0"/>
              <a:t>Evolution of future loads is uncertain (duck curve; electric transportation)</a:t>
            </a:r>
          </a:p>
          <a:p>
            <a:r>
              <a:rPr lang="en-US" b="1" dirty="0" smtClean="0"/>
              <a:t>Participants may not be able to assess the impact of </a:t>
            </a:r>
            <a:r>
              <a:rPr lang="en-US" b="1" dirty="0" smtClean="0"/>
              <a:t>limited- energy related </a:t>
            </a:r>
            <a:r>
              <a:rPr lang="en-US" b="1" dirty="0" smtClean="0"/>
              <a:t>risks to the </a:t>
            </a:r>
            <a:r>
              <a:rPr lang="en-US" b="1" dirty="0" smtClean="0"/>
              <a:t>region, </a:t>
            </a:r>
            <a:r>
              <a:rPr lang="en-US" b="1" dirty="0" smtClean="0"/>
              <a:t>to their individual positions; especially looking out four years</a:t>
            </a:r>
            <a:endParaRPr lang="en-US" sz="1700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1578</Words>
  <Application>Microsoft Office PowerPoint</Application>
  <PresentationFormat>On-screen Show (4:3)</PresentationFormat>
  <Paragraphs>205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ISO-PPT-Template-Confidential</vt:lpstr>
      <vt:lpstr>blank</vt:lpstr>
      <vt:lpstr>PowerPoint Presentation</vt:lpstr>
      <vt:lpstr>Focus on Problem</vt:lpstr>
      <vt:lpstr>Developing a Framework to Define the Problem</vt:lpstr>
      <vt:lpstr>Current Market Incentives for Performance</vt:lpstr>
      <vt:lpstr>PFP Incentives and Assumptions</vt:lpstr>
      <vt:lpstr>Operational Challenges</vt:lpstr>
      <vt:lpstr>Potential Drivers Behind Winter Operational Challenges</vt:lpstr>
      <vt:lpstr>Market Incentives</vt:lpstr>
      <vt:lpstr>Future Expectations</vt:lpstr>
      <vt:lpstr>Incentive structure and market expectations form the basis for the market response</vt:lpstr>
      <vt:lpstr>Problem and Solution Assessment Framework</vt:lpstr>
      <vt:lpstr>Proposed Framework</vt:lpstr>
      <vt:lpstr>Inefficient Utilization of Available Energy</vt:lpstr>
      <vt:lpstr>Inefficient Utilization of Available Energy</vt:lpstr>
      <vt:lpstr>Lack of Forward Information</vt:lpstr>
      <vt:lpstr>Potential Market Responses</vt:lpstr>
      <vt:lpstr>Underutilization of installed  energy-secure infrastructure</vt:lpstr>
      <vt:lpstr>Underutilization of Installed  Energy-Secure Infrastructure</vt:lpstr>
      <vt:lpstr>Potential Market Responses</vt:lpstr>
      <vt:lpstr>Lack of energy-secure infrastructure</vt:lpstr>
      <vt:lpstr>Lack of Energy-Secure Infrastructure</vt:lpstr>
      <vt:lpstr>Potential Market Responses</vt:lpstr>
      <vt:lpstr>Next Steps</vt:lpstr>
      <vt:lpstr>Further Analysis Needed</vt:lpstr>
      <vt:lpstr>Conclusion</vt:lpstr>
      <vt:lpstr>Stakeholder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2018-06-15T20:36:20Z</dcterms:created>
  <dcterms:modified xsi:type="dcterms:W3CDTF">2018-06-15T20:48:39Z</dcterms:modified>
</cp:coreProperties>
</file>