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45" r:id="rId2"/>
  </p:sldMasterIdLst>
  <p:notesMasterIdLst>
    <p:notesMasterId r:id="rId27"/>
  </p:notesMasterIdLst>
  <p:handoutMasterIdLst>
    <p:handoutMasterId r:id="rId28"/>
  </p:handoutMasterIdLst>
  <p:sldIdLst>
    <p:sldId id="279" r:id="rId3"/>
    <p:sldId id="677" r:id="rId4"/>
    <p:sldId id="1048" r:id="rId5"/>
    <p:sldId id="1092" r:id="rId6"/>
    <p:sldId id="1105" r:id="rId7"/>
    <p:sldId id="1106" r:id="rId8"/>
    <p:sldId id="1107" r:id="rId9"/>
    <p:sldId id="1108" r:id="rId10"/>
    <p:sldId id="1109" r:id="rId11"/>
    <p:sldId id="1110" r:id="rId12"/>
    <p:sldId id="1112" r:id="rId13"/>
    <p:sldId id="1113" r:id="rId14"/>
    <p:sldId id="1111" r:id="rId15"/>
    <p:sldId id="721" r:id="rId16"/>
    <p:sldId id="1099" r:id="rId17"/>
    <p:sldId id="1114" r:id="rId18"/>
    <p:sldId id="1100" r:id="rId19"/>
    <p:sldId id="1101" r:id="rId20"/>
    <p:sldId id="854" r:id="rId21"/>
    <p:sldId id="1038" r:id="rId22"/>
    <p:sldId id="1115" r:id="rId23"/>
    <p:sldId id="1116" r:id="rId24"/>
    <p:sldId id="744" r:id="rId25"/>
    <p:sldId id="740" r:id="rId26"/>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FE0CD04-3CE9-46FF-97B4-FFE79F7D0B3F}">
          <p14:sldIdLst>
            <p14:sldId id="279"/>
            <p14:sldId id="677"/>
            <p14:sldId id="1048"/>
          </p14:sldIdLst>
        </p14:section>
        <p14:section name="Summary of Tariff Changes" id="{2D93F840-9F1A-4F58-8ADE-BE5D1604598C}">
          <p14:sldIdLst>
            <p14:sldId id="1092"/>
            <p14:sldId id="1105"/>
            <p14:sldId id="1106"/>
            <p14:sldId id="1107"/>
            <p14:sldId id="1108"/>
            <p14:sldId id="1109"/>
            <p14:sldId id="1110"/>
            <p14:sldId id="1112"/>
            <p14:sldId id="1113"/>
            <p14:sldId id="1111"/>
            <p14:sldId id="721"/>
            <p14:sldId id="1099"/>
            <p14:sldId id="1114"/>
            <p14:sldId id="1100"/>
            <p14:sldId id="1101"/>
            <p14:sldId id="854"/>
            <p14:sldId id="1038"/>
            <p14:sldId id="1115"/>
            <p14:sldId id="1116"/>
          </p14:sldIdLst>
        </p14:section>
        <p14:section name="Wrap-up" id="{EFC0B78D-52F3-49EB-8160-3B5A3A09C47D}">
          <p14:sldIdLst>
            <p14:sldId id="744"/>
            <p14:sldId id="740"/>
          </p14:sldIdLst>
        </p14:section>
      </p14:sectionLst>
    </p:ext>
    <p:ext uri="{EFAFB233-063F-42B5-8137-9DF3F51BA10A}">
      <p15:sldGuideLst xmlns:p15="http://schemas.microsoft.com/office/powerpoint/2012/main">
        <p15:guide id="1" orient="horz" pos="672">
          <p15:clr>
            <a:srgbClr val="A4A3A4"/>
          </p15:clr>
        </p15:guide>
        <p15:guide id="2" pos="508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3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CC"/>
    <a:srgbClr val="1E6A9A"/>
    <a:srgbClr val="EC1F25"/>
    <a:srgbClr val="77BD2A"/>
    <a:srgbClr val="62777F"/>
    <a:srgbClr val="FBB92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4" autoAdjust="0"/>
    <p:restoredTop sz="89510" autoAdjust="0"/>
  </p:normalViewPr>
  <p:slideViewPr>
    <p:cSldViewPr>
      <p:cViewPr varScale="1">
        <p:scale>
          <a:sx n="89" d="100"/>
          <a:sy n="89" d="100"/>
        </p:scale>
        <p:origin x="1186" y="77"/>
      </p:cViewPr>
      <p:guideLst>
        <p:guide orient="horz" pos="672"/>
        <p:guide pos="5088"/>
      </p:guideLst>
    </p:cSldViewPr>
  </p:slideViewPr>
  <p:outlineViewPr>
    <p:cViewPr>
      <p:scale>
        <a:sx n="33" d="100"/>
        <a:sy n="33" d="100"/>
      </p:scale>
      <p:origin x="58" y="7704"/>
    </p:cViewPr>
  </p:outlineViewPr>
  <p:notesTextViewPr>
    <p:cViewPr>
      <p:scale>
        <a:sx n="100" d="100"/>
        <a:sy n="100" d="100"/>
      </p:scale>
      <p:origin x="0" y="0"/>
    </p:cViewPr>
  </p:notesTextViewPr>
  <p:sorterViewPr>
    <p:cViewPr>
      <p:scale>
        <a:sx n="79" d="100"/>
        <a:sy n="79" d="100"/>
      </p:scale>
      <p:origin x="0" y="7133"/>
    </p:cViewPr>
  </p:sorterViewPr>
  <p:notesViewPr>
    <p:cSldViewPr>
      <p:cViewPr>
        <p:scale>
          <a:sx n="100" d="100"/>
          <a:sy n="100" d="100"/>
        </p:scale>
        <p:origin x="-2352"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088" tIns="46042" rIns="92088" bIns="46042"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088" tIns="46042" rIns="92088" bIns="46042" rtlCol="0"/>
          <a:lstStyle>
            <a:lvl1pPr algn="r">
              <a:defRPr sz="1300"/>
            </a:lvl1pPr>
          </a:lstStyle>
          <a:p>
            <a:fld id="{F87AAE7F-D37E-4830-9F5E-F36A5F180179}" type="datetimeFigureOut">
              <a:rPr lang="en-US" smtClean="0"/>
              <a:t>7/11/2018</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088" tIns="46042" rIns="92088" bIns="4604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088" tIns="46042" rIns="92088" bIns="46042"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8" tIns="46572" rIns="93148" bIns="46572" rtlCol="0"/>
          <a:lstStyle>
            <a:lvl1pPr algn="l">
              <a:defRPr sz="1300"/>
            </a:lvl1pPr>
          </a:lstStyle>
          <a:p>
            <a:endParaRPr lang="en-US" dirty="0"/>
          </a:p>
        </p:txBody>
      </p:sp>
      <p:sp>
        <p:nvSpPr>
          <p:cNvPr id="3" name="Date Placeholder 2"/>
          <p:cNvSpPr>
            <a:spLocks noGrp="1"/>
          </p:cNvSpPr>
          <p:nvPr>
            <p:ph type="dt" idx="1"/>
          </p:nvPr>
        </p:nvSpPr>
        <p:spPr>
          <a:xfrm>
            <a:off x="3970943" y="0"/>
            <a:ext cx="3037840" cy="464820"/>
          </a:xfrm>
          <a:prstGeom prst="rect">
            <a:avLst/>
          </a:prstGeom>
        </p:spPr>
        <p:txBody>
          <a:bodyPr vert="horz" lIns="93148" tIns="46572" rIns="93148" bIns="46572" rtlCol="0"/>
          <a:lstStyle>
            <a:lvl1pPr algn="r">
              <a:defRPr sz="1300"/>
            </a:lvl1pPr>
          </a:lstStyle>
          <a:p>
            <a:fld id="{9EDDEDB6-CD57-44C2-AB19-AC7D3BB8FF8E}" type="datetimeFigureOut">
              <a:rPr lang="en-US" smtClean="0"/>
              <a:pPr/>
              <a:t>7/11/2018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8" tIns="46572" rIns="93148" bIns="46572"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48" tIns="46572" rIns="93148" bIns="465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48" tIns="46572" rIns="93148" bIns="4657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3" y="8829966"/>
            <a:ext cx="3037840" cy="464820"/>
          </a:xfrm>
          <a:prstGeom prst="rect">
            <a:avLst/>
          </a:prstGeom>
        </p:spPr>
        <p:txBody>
          <a:bodyPr vert="horz" lIns="93148" tIns="46572" rIns="93148" bIns="4657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76951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78901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 Supply Offers to acknowledge the fact that the current Pump Storage Model is really a Fast Start Model on both the Supply and Demand Side </a:t>
            </a:r>
          </a:p>
          <a:p>
            <a:endParaRPr lang="en-US" dirty="0"/>
          </a:p>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16</a:t>
            </a:fld>
            <a:endParaRPr lang="en-US" dirty="0"/>
          </a:p>
        </p:txBody>
      </p:sp>
    </p:spTree>
    <p:extLst>
      <p:ext uri="{BB962C8B-B14F-4D97-AF65-F5344CB8AC3E}">
        <p14:creationId xmlns:p14="http://schemas.microsoft.com/office/powerpoint/2010/main" val="2167051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359030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366468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582613"/>
            <a:ext cx="4651375" cy="3487737"/>
          </a:xfrm>
        </p:spPr>
      </p:sp>
      <p:sp>
        <p:nvSpPr>
          <p:cNvPr id="3" name="Notes Placeholder 2"/>
          <p:cNvSpPr>
            <a:spLocks noGrp="1"/>
          </p:cNvSpPr>
          <p:nvPr>
            <p:ph type="body" idx="1"/>
          </p:nvPr>
        </p:nvSpPr>
        <p:spPr>
          <a:xfrm>
            <a:off x="584466" y="4341409"/>
            <a:ext cx="5608320" cy="418338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1004108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306044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160400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192845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322574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75820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78901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116958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1169580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hyperlink" Target="http://www.iso-ne.com/about/news-media/newswire" TargetMode="External"/><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8.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4.jpeg"/><Relationship Id="rId15" Type="http://schemas.openxmlformats.org/officeDocument/2006/relationships/hyperlink" Target="https://twitter.com/isonewengland" TargetMode="External"/><Relationship Id="rId10" Type="http://schemas.openxmlformats.org/officeDocument/2006/relationships/image" Target="../media/image7.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1180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6CFEFA-2F07-47E2-80BD-A2EED159764F}" type="datetimeFigureOut">
              <a:rPr lang="en-US" smtClean="0"/>
              <a:t>7/11/2018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54199F5-AFC8-4D9A-89D0-759CBC10B8B2}" type="slidenum">
              <a:rPr lang="en-US" smtClean="0"/>
              <a:t>‹#›</a:t>
            </a:fld>
            <a:endParaRPr lang="en-US" dirty="0"/>
          </a:p>
        </p:txBody>
      </p:sp>
    </p:spTree>
    <p:extLst>
      <p:ext uri="{BB962C8B-B14F-4D97-AF65-F5344CB8AC3E}">
        <p14:creationId xmlns:p14="http://schemas.microsoft.com/office/powerpoint/2010/main" val="3179523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148866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774412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317154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09003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3677984141"/>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Click to edit Master text styles</a:t>
            </a:r>
          </a:p>
        </p:txBody>
      </p:sp>
    </p:spTree>
    <p:extLst>
      <p:ext uri="{BB962C8B-B14F-4D97-AF65-F5344CB8AC3E}">
        <p14:creationId xmlns:p14="http://schemas.microsoft.com/office/powerpoint/2010/main" val="25855816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41133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225945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3349253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859694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40986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1907613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11157F-B8A6-451F-8F40-C9E3DF443E7F}" type="datetimeFigureOut">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3A6851-09EA-466C-9E74-AF868CDF8406}" type="slidenum">
              <a:rPr lang="en-US" smtClean="0"/>
              <a:t>‹#›</a:t>
            </a:fld>
            <a:endParaRPr lang="en-US" dirty="0"/>
          </a:p>
        </p:txBody>
      </p:sp>
    </p:spTree>
    <p:extLst>
      <p:ext uri="{BB962C8B-B14F-4D97-AF65-F5344CB8AC3E}">
        <p14:creationId xmlns:p14="http://schemas.microsoft.com/office/powerpoint/2010/main" val="2194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28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4" name="Content Placeholder 3"/>
          <p:cNvSpPr>
            <a:spLocks noGrp="1"/>
          </p:cNvSpPr>
          <p:nvPr>
            <p:ph sz="quarter" idx="13"/>
          </p:nvPr>
        </p:nvSpPr>
        <p:spPr>
          <a:xfrm>
            <a:off x="457200" y="15240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8229600" cy="762000"/>
          </a:xfrm>
          <a:prstGeom prst="rect">
            <a:avLst/>
          </a:prstGeom>
        </p:spPr>
        <p:txBody>
          <a:bodyPr vert="horz" lIns="91440" tIns="45720" rIns="91440" bIns="45720" rtlCol="0" anchor="ctr">
            <a:normAutofit/>
          </a:bodyPr>
          <a:lstStyle/>
          <a:p>
            <a:r>
              <a:rPr lang="en-US" dirty="0" smtClean="0"/>
              <a:t>This is the Master Slide Font for MC template</a:t>
            </a:r>
            <a:br>
              <a:rPr lang="en-US" dirty="0" smtClean="0"/>
            </a:b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r>
              <a:rPr lang="en-US" sz="700" b="1" baseline="0" dirty="0" smtClean="0">
                <a:solidFill>
                  <a:schemeClr val="tx1"/>
                </a:solidFill>
              </a:rPr>
              <a:t> </a:t>
            </a:r>
            <a:endParaRPr lang="en-US" sz="700" b="1" dirty="0" smtClean="0">
              <a:solidFill>
                <a:schemeClr val="accent6"/>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21" r:id="rId2"/>
    <p:sldLayoutId id="2147483683" r:id="rId3"/>
    <p:sldLayoutId id="2147483664" r:id="rId4"/>
    <p:sldLayoutId id="2147483720" r:id="rId5"/>
    <p:sldLayoutId id="2147483684" r:id="rId6"/>
    <p:sldLayoutId id="2147483687" r:id="rId7"/>
    <p:sldLayoutId id="2147483688" r:id="rId8"/>
    <p:sldLayoutId id="2147483689" r:id="rId9"/>
    <p:sldLayoutId id="2147483694" r:id="rId10"/>
    <p:sldLayoutId id="2147483695" r:id="rId11"/>
    <p:sldLayoutId id="2147483696" r:id="rId12"/>
    <p:sldLayoutId id="2147483697" r:id="rId13"/>
    <p:sldLayoutId id="2147483743" r:id="rId14"/>
    <p:sldLayoutId id="2147483744" r:id="rId15"/>
  </p:sldLayoutIdLst>
  <p:timing>
    <p:tnLst>
      <p:par>
        <p:cTn id="1" dur="indefinite" restart="never" nodeType="tmRoot"/>
      </p:par>
    </p:tnLst>
  </p:timing>
  <p:hf hdr="0" ftr="0" dt="0"/>
  <p:txStyles>
    <p:titleStyle>
      <a:lvl1pPr algn="l" defTabSz="914400" rtl="0" eaLnBrk="1" latinLnBrk="0" hangingPunct="1">
        <a:spcBef>
          <a:spcPct val="0"/>
        </a:spcBef>
        <a:buNone/>
        <a:defRPr sz="28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1157F-B8A6-451F-8F40-C9E3DF443E7F}" type="datetimeFigureOut">
              <a:rPr lang="en-US" smtClean="0"/>
              <a:t>7/11/2018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ISO NE Internal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A6851-09EA-466C-9E74-AF868CDF8406}" type="slidenum">
              <a:rPr lang="en-US" smtClean="0"/>
              <a:t>‹#›</a:t>
            </a:fld>
            <a:endParaRPr lang="en-US" dirty="0"/>
          </a:p>
        </p:txBody>
      </p:sp>
    </p:spTree>
    <p:extLst>
      <p:ext uri="{BB962C8B-B14F-4D97-AF65-F5344CB8AC3E}">
        <p14:creationId xmlns:p14="http://schemas.microsoft.com/office/powerpoint/2010/main" val="1780102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mtClean="0"/>
              <a:t>July 17-19, 2018| NEPOOL Markets Committee</a:t>
            </a:r>
            <a:endParaRPr lang="en-US" dirty="0" smtClean="0"/>
          </a:p>
        </p:txBody>
      </p:sp>
      <p:sp>
        <p:nvSpPr>
          <p:cNvPr id="10" name="Text Placeholder 9"/>
          <p:cNvSpPr>
            <a:spLocks noGrp="1"/>
          </p:cNvSpPr>
          <p:nvPr>
            <p:ph type="body" sz="quarter" idx="17"/>
          </p:nvPr>
        </p:nvSpPr>
        <p:spPr/>
        <p:txBody>
          <a:bodyPr/>
          <a:lstStyle/>
          <a:p>
            <a:r>
              <a:rPr lang="en-US" smtClean="0"/>
              <a:t>Catherine McDonough</a:t>
            </a:r>
            <a:endParaRPr lang="en-US" dirty="0"/>
          </a:p>
        </p:txBody>
      </p:sp>
      <p:sp>
        <p:nvSpPr>
          <p:cNvPr id="11" name="Text Placeholder 10"/>
          <p:cNvSpPr>
            <a:spLocks noGrp="1"/>
          </p:cNvSpPr>
          <p:nvPr>
            <p:ph type="body" sz="quarter" idx="18"/>
          </p:nvPr>
        </p:nvSpPr>
        <p:spPr/>
        <p:txBody>
          <a:bodyPr/>
          <a:lstStyle/>
          <a:p>
            <a:r>
              <a:rPr lang="en-US" smtClean="0"/>
              <a:t>413.535.4027| cmcdonough@iso-ne.com</a:t>
            </a:r>
            <a:endParaRPr lang="en-US" dirty="0"/>
          </a:p>
        </p:txBody>
      </p:sp>
      <p:sp>
        <p:nvSpPr>
          <p:cNvPr id="9" name="Text Placeholder 8"/>
          <p:cNvSpPr>
            <a:spLocks noGrp="1"/>
          </p:cNvSpPr>
          <p:nvPr>
            <p:ph type="body" sz="quarter" idx="16"/>
          </p:nvPr>
        </p:nvSpPr>
        <p:spPr/>
        <p:txBody>
          <a:bodyPr>
            <a:normAutofit fontScale="92500" lnSpcReduction="20000"/>
          </a:bodyPr>
          <a:lstStyle/>
          <a:p>
            <a:r>
              <a:rPr lang="en-US" smtClean="0"/>
              <a:t>Enhance the ability of electric storage facilities to participate in the New England wholesale electricity markets</a:t>
            </a:r>
            <a:endParaRPr lang="en-US" dirty="0"/>
          </a:p>
        </p:txBody>
      </p:sp>
      <p:sp>
        <p:nvSpPr>
          <p:cNvPr id="12" name="Text Placeholder 11"/>
          <p:cNvSpPr>
            <a:spLocks noGrp="1"/>
          </p:cNvSpPr>
          <p:nvPr>
            <p:ph type="body" sz="quarter" idx="19"/>
          </p:nvPr>
        </p:nvSpPr>
        <p:spPr/>
        <p:txBody>
          <a:bodyPr/>
          <a:lstStyle/>
          <a:p>
            <a:r>
              <a:rPr lang="en-US" smtClean="0"/>
              <a:t>Enhanced Storage Participation</a:t>
            </a:r>
            <a:endParaRPr lang="en-US" dirty="0"/>
          </a:p>
        </p:txBody>
      </p:sp>
      <p:sp>
        <p:nvSpPr>
          <p:cNvPr id="2" name="Slide Number Placeholder 1"/>
          <p:cNvSpPr>
            <a:spLocks noGrp="1"/>
          </p:cNvSpPr>
          <p:nvPr>
            <p:ph type="sldNum" sz="quarter" idx="20"/>
          </p:nvPr>
        </p:nvSpPr>
        <p:spPr/>
        <p:txBody>
          <a:bodyPr/>
          <a:lstStyle/>
          <a:p>
            <a:fld id="{10C7F894-2A36-495D-AB7C-1055F7AC0F9D}" type="slidenum">
              <a:rPr lang="en-US" smtClean="0"/>
              <a:pPr/>
              <a:t>1</a:t>
            </a:fld>
            <a:endParaRPr lang="en-US" dirty="0"/>
          </a:p>
        </p:txBody>
      </p:sp>
    </p:spTree>
    <p:extLst>
      <p:ext uri="{BB962C8B-B14F-4D97-AF65-F5344CB8AC3E}">
        <p14:creationId xmlns:p14="http://schemas.microsoft.com/office/powerpoint/2010/main" val="328343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10</a:t>
            </a:fld>
            <a:endParaRPr lang="en-US" dirty="0"/>
          </a:p>
        </p:txBody>
      </p:sp>
      <p:sp>
        <p:nvSpPr>
          <p:cNvPr id="4" name="Text Placeholder 3"/>
          <p:cNvSpPr>
            <a:spLocks noGrp="1"/>
          </p:cNvSpPr>
          <p:nvPr>
            <p:ph type="body" sz="quarter" idx="13"/>
          </p:nvPr>
        </p:nvSpPr>
        <p:spPr/>
        <p:txBody>
          <a:bodyPr/>
          <a:lstStyle/>
          <a:p>
            <a:r>
              <a:rPr lang="en-US" dirty="0" smtClean="0"/>
              <a:t>Other Storage Participation </a:t>
            </a:r>
            <a:r>
              <a:rPr lang="en-US" dirty="0"/>
              <a:t>Options </a:t>
            </a:r>
            <a:r>
              <a:rPr lang="en-US" dirty="0" smtClean="0"/>
              <a:t>(Section </a:t>
            </a:r>
            <a:r>
              <a:rPr lang="en-US" dirty="0"/>
              <a:t>III.1.10.6</a:t>
            </a:r>
            <a:r>
              <a:rPr lang="en-US" dirty="0" smtClean="0"/>
              <a:t>) </a:t>
            </a:r>
            <a:endParaRPr lang="en-US" dirty="0"/>
          </a:p>
          <a:p>
            <a:endParaRPr lang="en-US" dirty="0"/>
          </a:p>
        </p:txBody>
      </p:sp>
      <p:sp>
        <p:nvSpPr>
          <p:cNvPr id="5" name="Content Placeholder 4"/>
          <p:cNvSpPr>
            <a:spLocks noGrp="1"/>
          </p:cNvSpPr>
          <p:nvPr>
            <p:ph sz="quarter" idx="14"/>
          </p:nvPr>
        </p:nvSpPr>
        <p:spPr>
          <a:xfrm>
            <a:off x="533400" y="2438400"/>
            <a:ext cx="8229600" cy="4648200"/>
          </a:xfrm>
        </p:spPr>
        <p:txBody>
          <a:bodyPr>
            <a:normAutofit/>
          </a:bodyPr>
          <a:lstStyle/>
          <a:p>
            <a:pPr lvl="0"/>
            <a:r>
              <a:rPr lang="en-US" sz="2200" dirty="0" smtClean="0">
                <a:solidFill>
                  <a:schemeClr val="accent1">
                    <a:lumMod val="75000"/>
                  </a:schemeClr>
                </a:solidFill>
              </a:rPr>
              <a:t>(</a:t>
            </a:r>
            <a:r>
              <a:rPr lang="en-US" sz="2200" dirty="0">
                <a:solidFill>
                  <a:schemeClr val="accent1">
                    <a:lumMod val="75000"/>
                  </a:schemeClr>
                </a:solidFill>
              </a:rPr>
              <a:t>d</a:t>
            </a:r>
            <a:r>
              <a:rPr lang="en-US" sz="2200" dirty="0" smtClean="0">
                <a:solidFill>
                  <a:schemeClr val="accent1">
                    <a:lumMod val="75000"/>
                  </a:schemeClr>
                </a:solidFill>
              </a:rPr>
              <a:t>)</a:t>
            </a:r>
            <a:r>
              <a:rPr lang="en-US" sz="2200" dirty="0">
                <a:solidFill>
                  <a:schemeClr val="accent1">
                    <a:lumMod val="75000"/>
                  </a:schemeClr>
                </a:solidFill>
              </a:rPr>
              <a:t> A </a:t>
            </a:r>
            <a:r>
              <a:rPr lang="en-US" sz="2200" dirty="0" smtClean="0">
                <a:solidFill>
                  <a:schemeClr val="accent1">
                    <a:lumMod val="75000"/>
                  </a:schemeClr>
                </a:solidFill>
              </a:rPr>
              <a:t>facility </a:t>
            </a:r>
            <a:r>
              <a:rPr lang="en-US" sz="2200" dirty="0">
                <a:solidFill>
                  <a:schemeClr val="accent1">
                    <a:lumMod val="75000"/>
                  </a:schemeClr>
                </a:solidFill>
              </a:rPr>
              <a:t>registered as a dispatchable Generator Asset, an ATRR, and a DARD that each represent the same equipment must participate as a Continuous Storage Facility</a:t>
            </a:r>
            <a:r>
              <a:rPr lang="en-US" sz="2200" dirty="0" smtClean="0">
                <a:solidFill>
                  <a:schemeClr val="accent1">
                    <a:lumMod val="75000"/>
                  </a:schemeClr>
                </a:solidFill>
              </a:rPr>
              <a:t>.</a:t>
            </a:r>
          </a:p>
          <a:p>
            <a:r>
              <a:rPr lang="en-US" sz="2200" dirty="0" smtClean="0">
                <a:solidFill>
                  <a:schemeClr val="accent1">
                    <a:lumMod val="75000"/>
                  </a:schemeClr>
                </a:solidFill>
              </a:rPr>
              <a:t>(e)</a:t>
            </a:r>
            <a:r>
              <a:rPr lang="en-US" sz="2200" dirty="0" smtClean="0"/>
              <a:t> </a:t>
            </a:r>
            <a:r>
              <a:rPr lang="en-US" sz="2200" dirty="0"/>
              <a:t>A storage facility </a:t>
            </a:r>
            <a:r>
              <a:rPr lang="en-US" sz="2200" dirty="0">
                <a:solidFill>
                  <a:schemeClr val="accent1">
                    <a:lumMod val="75000"/>
                  </a:schemeClr>
                </a:solidFill>
              </a:rPr>
              <a:t>not participating as an Electric Storage Facility </a:t>
            </a:r>
            <a:r>
              <a:rPr lang="en-US" sz="2200" dirty="0" smtClean="0"/>
              <a:t>may, if it satisfies the associated requirements, be registered as a Generator Asset (including a Settlement Only Resource) for settlement of its injection of electricity to the grid and as </a:t>
            </a:r>
            <a:r>
              <a:rPr lang="en-US" sz="2200" strike="sngStrike" dirty="0" smtClean="0">
                <a:solidFill>
                  <a:schemeClr val="accent1">
                    <a:lumMod val="75000"/>
                  </a:schemeClr>
                </a:solidFill>
              </a:rPr>
              <a:t>a</a:t>
            </a:r>
            <a:r>
              <a:rPr lang="en-US" sz="2200" strike="sngStrike" dirty="0" smtClean="0">
                <a:solidFill>
                  <a:srgbClr val="FF0000"/>
                </a:solidFill>
              </a:rPr>
              <a:t> </a:t>
            </a:r>
            <a:r>
              <a:rPr lang="en-US" sz="2200" strike="sngStrike" dirty="0" smtClean="0">
                <a:solidFill>
                  <a:schemeClr val="accent1">
                    <a:lumMod val="75000"/>
                  </a:schemeClr>
                </a:solidFill>
              </a:rPr>
              <a:t>non-dispatchable Load Asset (including </a:t>
            </a:r>
            <a:r>
              <a:rPr lang="en-US" sz="2200" dirty="0" smtClean="0"/>
              <a:t>an Asset Related Demand</a:t>
            </a:r>
            <a:r>
              <a:rPr lang="en-US" sz="2200" strike="sngStrike" dirty="0">
                <a:solidFill>
                  <a:schemeClr val="accent1">
                    <a:lumMod val="75000"/>
                  </a:schemeClr>
                </a:solidFill>
              </a:rPr>
              <a:t>)</a:t>
            </a:r>
            <a:r>
              <a:rPr lang="en-US" sz="2200" dirty="0" smtClean="0"/>
              <a:t> for settlement of its wholesale load. </a:t>
            </a:r>
          </a:p>
          <a:p>
            <a:pPr marL="457200" lvl="1" indent="0">
              <a:buNone/>
            </a:pPr>
            <a:endParaRPr lang="en-US" sz="1800" dirty="0">
              <a:solidFill>
                <a:schemeClr val="accent1">
                  <a:lumMod val="75000"/>
                </a:schemeClr>
              </a:solidFill>
            </a:endParaRPr>
          </a:p>
        </p:txBody>
      </p:sp>
      <p:sp>
        <p:nvSpPr>
          <p:cNvPr id="9" name="TextBox 8"/>
          <p:cNvSpPr txBox="1"/>
          <p:nvPr/>
        </p:nvSpPr>
        <p:spPr>
          <a:xfrm>
            <a:off x="2105025" y="1581834"/>
            <a:ext cx="6705600" cy="646331"/>
          </a:xfrm>
          <a:prstGeom prst="rect">
            <a:avLst/>
          </a:prstGeom>
          <a:noFill/>
        </p:spPr>
        <p:txBody>
          <a:bodyPr wrap="square" rtlCol="0">
            <a:spAutoFit/>
          </a:bodyPr>
          <a:lstStyle/>
          <a:p>
            <a:pPr lvl="1"/>
            <a:r>
              <a:rPr lang="en-US" dirty="0">
                <a:solidFill>
                  <a:schemeClr val="accent6">
                    <a:lumMod val="75000"/>
                  </a:schemeClr>
                </a:solidFill>
              </a:rPr>
              <a:t>New provision to clarify </a:t>
            </a:r>
            <a:r>
              <a:rPr lang="en-US" dirty="0" smtClean="0">
                <a:solidFill>
                  <a:schemeClr val="accent6">
                    <a:lumMod val="75000"/>
                  </a:schemeClr>
                </a:solidFill>
              </a:rPr>
              <a:t>that CSF </a:t>
            </a:r>
            <a:r>
              <a:rPr lang="en-US" dirty="0">
                <a:solidFill>
                  <a:schemeClr val="accent6">
                    <a:lumMod val="75000"/>
                  </a:schemeClr>
                </a:solidFill>
              </a:rPr>
              <a:t>rules </a:t>
            </a:r>
            <a:r>
              <a:rPr lang="en-US" dirty="0" smtClean="0">
                <a:solidFill>
                  <a:schemeClr val="accent6">
                    <a:lumMod val="75000"/>
                  </a:schemeClr>
                </a:solidFill>
              </a:rPr>
              <a:t>apply to </a:t>
            </a:r>
            <a:r>
              <a:rPr lang="en-US" dirty="0">
                <a:solidFill>
                  <a:schemeClr val="accent6">
                    <a:lumMod val="75000"/>
                  </a:schemeClr>
                </a:solidFill>
              </a:rPr>
              <a:t>any storage resource that registers as a Generator Asset, DARD and ATRR</a:t>
            </a:r>
          </a:p>
        </p:txBody>
      </p:sp>
      <p:cxnSp>
        <p:nvCxnSpPr>
          <p:cNvPr id="11" name="Straight Arrow Connector 10"/>
          <p:cNvCxnSpPr/>
          <p:nvPr/>
        </p:nvCxnSpPr>
        <p:spPr>
          <a:xfrm flipH="1">
            <a:off x="7391400" y="2228165"/>
            <a:ext cx="609599" cy="26806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1" y="5823466"/>
            <a:ext cx="6553200" cy="369332"/>
          </a:xfrm>
          <a:prstGeom prst="rect">
            <a:avLst/>
          </a:prstGeom>
          <a:noFill/>
        </p:spPr>
        <p:txBody>
          <a:bodyPr wrap="square" rtlCol="0">
            <a:spAutoFit/>
          </a:bodyPr>
          <a:lstStyle/>
          <a:p>
            <a:pPr lvl="1"/>
            <a:r>
              <a:rPr lang="en-US" dirty="0" smtClean="0">
                <a:solidFill>
                  <a:schemeClr val="accent6">
                    <a:lumMod val="75000"/>
                  </a:schemeClr>
                </a:solidFill>
              </a:rPr>
              <a:t>Simplifies language regarding other option available as a load </a:t>
            </a:r>
            <a:endParaRPr lang="en-US" dirty="0">
              <a:solidFill>
                <a:schemeClr val="accent6">
                  <a:lumMod val="75000"/>
                </a:schemeClr>
              </a:solidFill>
            </a:endParaRPr>
          </a:p>
        </p:txBody>
      </p:sp>
      <p:cxnSp>
        <p:nvCxnSpPr>
          <p:cNvPr id="13" name="Straight Arrow Connector 12"/>
          <p:cNvCxnSpPr/>
          <p:nvPr/>
        </p:nvCxnSpPr>
        <p:spPr>
          <a:xfrm flipH="1" flipV="1">
            <a:off x="4191000" y="5257800"/>
            <a:ext cx="2590800" cy="56566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864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D18D59-7AC8-45AE-9F52-DBA89AEC6EE0}" type="slidenum">
              <a:rPr lang="en-US" smtClean="0"/>
              <a:pPr/>
              <a:t>11</a:t>
            </a:fld>
            <a:endParaRPr lang="en-US" dirty="0"/>
          </a:p>
        </p:txBody>
      </p:sp>
      <p:sp>
        <p:nvSpPr>
          <p:cNvPr id="4" name="Text Placeholder 3"/>
          <p:cNvSpPr>
            <a:spLocks noGrp="1"/>
          </p:cNvSpPr>
          <p:nvPr>
            <p:ph type="body" sz="quarter" idx="13"/>
          </p:nvPr>
        </p:nvSpPr>
        <p:spPr/>
        <p:txBody>
          <a:bodyPr/>
          <a:lstStyle/>
          <a:p>
            <a:r>
              <a:rPr lang="en-US" dirty="0" smtClean="0"/>
              <a:t>Other Storage Participation </a:t>
            </a:r>
            <a:r>
              <a:rPr lang="en-US" dirty="0"/>
              <a:t>Options </a:t>
            </a:r>
            <a:r>
              <a:rPr lang="en-US" dirty="0" smtClean="0"/>
              <a:t>(Section </a:t>
            </a:r>
            <a:r>
              <a:rPr lang="en-US" dirty="0"/>
              <a:t>III.1.10.6) </a:t>
            </a:r>
          </a:p>
          <a:p>
            <a:endParaRPr lang="en-US" dirty="0"/>
          </a:p>
        </p:txBody>
      </p:sp>
      <p:sp>
        <p:nvSpPr>
          <p:cNvPr id="5" name="Content Placeholder 4"/>
          <p:cNvSpPr>
            <a:spLocks noGrp="1"/>
          </p:cNvSpPr>
          <p:nvPr>
            <p:ph sz="quarter" idx="14"/>
          </p:nvPr>
        </p:nvSpPr>
        <p:spPr>
          <a:xfrm>
            <a:off x="304800" y="1571625"/>
            <a:ext cx="8229600" cy="4648200"/>
          </a:xfrm>
        </p:spPr>
        <p:txBody>
          <a:bodyPr>
            <a:normAutofit lnSpcReduction="10000"/>
          </a:bodyPr>
          <a:lstStyle/>
          <a:p>
            <a:endParaRPr lang="en-US" sz="2200" dirty="0" smtClean="0"/>
          </a:p>
          <a:p>
            <a:endParaRPr lang="en-US" sz="2200" dirty="0"/>
          </a:p>
          <a:p>
            <a:endParaRPr lang="en-US" sz="2200" dirty="0" smtClean="0"/>
          </a:p>
          <a:p>
            <a:endParaRPr lang="en-US" sz="2200" dirty="0"/>
          </a:p>
          <a:p>
            <a:r>
              <a:rPr lang="en-US" sz="2200" dirty="0" smtClean="0"/>
              <a:t>(</a:t>
            </a:r>
            <a:r>
              <a:rPr lang="en-US" sz="2200" dirty="0">
                <a:solidFill>
                  <a:schemeClr val="accent1">
                    <a:lumMod val="75000"/>
                  </a:schemeClr>
                </a:solidFill>
              </a:rPr>
              <a:t>f</a:t>
            </a:r>
            <a:r>
              <a:rPr lang="en-US" sz="2200" dirty="0" smtClean="0"/>
              <a:t>) A storage facility </a:t>
            </a:r>
            <a:r>
              <a:rPr lang="en-US" sz="2200" strike="sngStrike" dirty="0" smtClean="0"/>
              <a:t>that is not registered as a Generator Asset (including a Settlement Only Resource)</a:t>
            </a:r>
            <a:r>
              <a:rPr lang="en-US" sz="2200" dirty="0" smtClean="0"/>
              <a:t> may, </a:t>
            </a:r>
            <a:r>
              <a:rPr lang="en-US" sz="2200" dirty="0"/>
              <a:t>if </a:t>
            </a:r>
            <a:r>
              <a:rPr lang="en-US" sz="2200" dirty="0" smtClean="0"/>
              <a:t>it satisfies </a:t>
            </a:r>
            <a:r>
              <a:rPr lang="en-US" sz="2200" dirty="0"/>
              <a:t>the associated </a:t>
            </a:r>
            <a:r>
              <a:rPr lang="en-US" sz="2200" dirty="0" smtClean="0"/>
              <a:t>requirements, </a:t>
            </a:r>
            <a:r>
              <a:rPr lang="en-US" sz="2200" dirty="0"/>
              <a:t>be registered </a:t>
            </a:r>
            <a:r>
              <a:rPr lang="en-US" sz="2200" dirty="0">
                <a:solidFill>
                  <a:schemeClr val="accent1">
                    <a:lumMod val="75000"/>
                  </a:schemeClr>
                </a:solidFill>
              </a:rPr>
              <a:t>as a</a:t>
            </a:r>
            <a:r>
              <a:rPr lang="en-US" sz="2200" dirty="0"/>
              <a:t> </a:t>
            </a:r>
            <a:r>
              <a:rPr lang="en-US" sz="2200" dirty="0" smtClean="0"/>
              <a:t>Demand Response </a:t>
            </a:r>
            <a:r>
              <a:rPr lang="en-US" sz="2200" dirty="0"/>
              <a:t>Asset</a:t>
            </a:r>
            <a:r>
              <a:rPr lang="en-US" sz="2200" dirty="0" smtClean="0"/>
              <a:t>. </a:t>
            </a:r>
            <a:r>
              <a:rPr lang="en-US" sz="2200" dirty="0" smtClean="0">
                <a:solidFill>
                  <a:schemeClr val="accent1">
                    <a:lumMod val="75000"/>
                  </a:schemeClr>
                </a:solidFill>
              </a:rPr>
              <a:t>(</a:t>
            </a:r>
            <a:r>
              <a:rPr lang="en-US" sz="2200" dirty="0">
                <a:solidFill>
                  <a:schemeClr val="accent1">
                    <a:lumMod val="75000"/>
                  </a:schemeClr>
                </a:solidFill>
              </a:rPr>
              <a:t>A</a:t>
            </a:r>
            <a:r>
              <a:rPr lang="en-US" sz="2200" dirty="0" smtClean="0">
                <a:solidFill>
                  <a:schemeClr val="accent1">
                    <a:lumMod val="75000"/>
                  </a:schemeClr>
                </a:solidFill>
              </a:rPr>
              <a:t>s </a:t>
            </a:r>
            <a:r>
              <a:rPr lang="en-US" sz="2200" dirty="0">
                <a:solidFill>
                  <a:schemeClr val="accent1">
                    <a:lumMod val="75000"/>
                  </a:schemeClr>
                </a:solidFill>
              </a:rPr>
              <a:t>described in Section III.8.1.1, a Demand Response Asset </a:t>
            </a:r>
            <a:r>
              <a:rPr lang="en-US" sz="2200" dirty="0" smtClean="0">
                <a:solidFill>
                  <a:schemeClr val="accent1">
                    <a:lumMod val="75000"/>
                  </a:schemeClr>
                </a:solidFill>
              </a:rPr>
              <a:t>and a Generator Asset may </a:t>
            </a:r>
            <a:r>
              <a:rPr lang="en-US" sz="2200" dirty="0">
                <a:solidFill>
                  <a:schemeClr val="accent1">
                    <a:lumMod val="75000"/>
                  </a:schemeClr>
                </a:solidFill>
              </a:rPr>
              <a:t>not be registered at the same </a:t>
            </a:r>
            <a:r>
              <a:rPr lang="en-US" sz="2200" dirty="0" smtClean="0">
                <a:solidFill>
                  <a:schemeClr val="accent1">
                    <a:lumMod val="75000"/>
                  </a:schemeClr>
                </a:solidFill>
              </a:rPr>
              <a:t>end-use </a:t>
            </a:r>
            <a:r>
              <a:rPr lang="en-US" sz="2200" dirty="0">
                <a:solidFill>
                  <a:schemeClr val="accent1">
                    <a:lumMod val="75000"/>
                  </a:schemeClr>
                </a:solidFill>
              </a:rPr>
              <a:t>customer facility unless the Generator Asset </a:t>
            </a:r>
            <a:r>
              <a:rPr lang="en-US" sz="2200" dirty="0" smtClean="0">
                <a:solidFill>
                  <a:schemeClr val="accent1">
                    <a:lumMod val="75000"/>
                  </a:schemeClr>
                </a:solidFill>
              </a:rPr>
              <a:t>is separately metered and reported and its output does not reduce the load reported at the Retail Delivery Point of the Demand Response </a:t>
            </a:r>
            <a:r>
              <a:rPr lang="en-US" sz="2200" dirty="0">
                <a:solidFill>
                  <a:schemeClr val="accent1">
                    <a:lumMod val="75000"/>
                  </a:schemeClr>
                </a:solidFill>
              </a:rPr>
              <a:t>Asset.) </a:t>
            </a:r>
          </a:p>
          <a:p>
            <a:pPr lvl="1"/>
            <a:endParaRPr lang="en-US" sz="2100" dirty="0" smtClean="0">
              <a:solidFill>
                <a:srgbClr val="1E6A9A"/>
              </a:solidFill>
            </a:endParaRPr>
          </a:p>
          <a:p>
            <a:pPr marL="0" indent="0">
              <a:buNone/>
            </a:pPr>
            <a:endParaRPr lang="en-US" sz="2200" dirty="0" smtClean="0">
              <a:solidFill>
                <a:srgbClr val="C00000"/>
              </a:solidFill>
            </a:endParaRPr>
          </a:p>
        </p:txBody>
      </p:sp>
      <p:cxnSp>
        <p:nvCxnSpPr>
          <p:cNvPr id="9" name="Straight Arrow Connector 8"/>
          <p:cNvCxnSpPr/>
          <p:nvPr/>
        </p:nvCxnSpPr>
        <p:spPr>
          <a:xfrm>
            <a:off x="838200" y="1828800"/>
            <a:ext cx="1752600" cy="1981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800" y="1536281"/>
            <a:ext cx="8153400" cy="1754326"/>
          </a:xfrm>
          <a:prstGeom prst="rect">
            <a:avLst/>
          </a:prstGeom>
          <a:noFill/>
        </p:spPr>
        <p:txBody>
          <a:bodyPr wrap="square" rtlCol="0">
            <a:spAutoFit/>
          </a:bodyPr>
          <a:lstStyle/>
          <a:p>
            <a:pPr marL="0" lvl="1"/>
            <a:r>
              <a:rPr lang="en-US" dirty="0" smtClean="0">
                <a:solidFill>
                  <a:schemeClr val="accent6">
                    <a:lumMod val="75000"/>
                  </a:schemeClr>
                </a:solidFill>
              </a:rPr>
              <a:t>Deleted because some found it confusing </a:t>
            </a:r>
            <a:endParaRPr lang="en-US" dirty="0">
              <a:solidFill>
                <a:schemeClr val="accent6">
                  <a:lumMod val="75000"/>
                </a:schemeClr>
              </a:solidFill>
            </a:endParaRPr>
          </a:p>
          <a:p>
            <a:pPr marL="0" lvl="1"/>
            <a:endParaRPr lang="en-US" dirty="0" smtClean="0">
              <a:solidFill>
                <a:schemeClr val="accent6">
                  <a:lumMod val="75000"/>
                </a:schemeClr>
              </a:solidFill>
            </a:endParaRPr>
          </a:p>
          <a:p>
            <a:pPr marL="0" lvl="1"/>
            <a:r>
              <a:rPr lang="en-US" dirty="0" smtClean="0">
                <a:solidFill>
                  <a:schemeClr val="accent6">
                    <a:lumMod val="75000"/>
                  </a:schemeClr>
                </a:solidFill>
              </a:rPr>
              <a:t>	Added parenthetical phrase because a storage facility located  behind 	a retail  delivery point and </a:t>
            </a:r>
            <a:r>
              <a:rPr lang="en-US" dirty="0">
                <a:solidFill>
                  <a:schemeClr val="accent6">
                    <a:lumMod val="75000"/>
                  </a:schemeClr>
                </a:solidFill>
              </a:rPr>
              <a:t>registered as a </a:t>
            </a:r>
            <a:r>
              <a:rPr lang="en-US" dirty="0" smtClean="0">
                <a:solidFill>
                  <a:schemeClr val="accent6">
                    <a:lumMod val="75000"/>
                  </a:schemeClr>
                </a:solidFill>
              </a:rPr>
              <a:t>(separately metered and 	reported) Generator Asset, can </a:t>
            </a:r>
            <a:r>
              <a:rPr lang="en-US" dirty="0">
                <a:solidFill>
                  <a:schemeClr val="accent6">
                    <a:lumMod val="75000"/>
                  </a:schemeClr>
                </a:solidFill>
              </a:rPr>
              <a:t>participate  </a:t>
            </a:r>
            <a:r>
              <a:rPr lang="en-US" dirty="0" smtClean="0">
                <a:solidFill>
                  <a:schemeClr val="accent6">
                    <a:lumMod val="75000"/>
                  </a:schemeClr>
                </a:solidFill>
              </a:rPr>
              <a:t>as </a:t>
            </a:r>
            <a:r>
              <a:rPr lang="en-US" dirty="0">
                <a:solidFill>
                  <a:schemeClr val="accent6">
                    <a:lumMod val="75000"/>
                  </a:schemeClr>
                </a:solidFill>
              </a:rPr>
              <a:t>a Demand </a:t>
            </a:r>
            <a:r>
              <a:rPr lang="en-US" dirty="0" smtClean="0">
                <a:solidFill>
                  <a:schemeClr val="accent6">
                    <a:lumMod val="75000"/>
                  </a:schemeClr>
                </a:solidFill>
              </a:rPr>
              <a:t>Response Asset</a:t>
            </a:r>
            <a:endParaRPr lang="en-US" dirty="0">
              <a:solidFill>
                <a:schemeClr val="accent6">
                  <a:lumMod val="75000"/>
                </a:schemeClr>
              </a:solidFill>
            </a:endParaRPr>
          </a:p>
          <a:p>
            <a:r>
              <a:rPr lang="en-US" dirty="0" smtClean="0"/>
              <a:t> </a:t>
            </a:r>
            <a:endParaRPr lang="en-US" dirty="0"/>
          </a:p>
        </p:txBody>
      </p:sp>
      <p:cxnSp>
        <p:nvCxnSpPr>
          <p:cNvPr id="13" name="Straight Arrow Connector 12"/>
          <p:cNvCxnSpPr/>
          <p:nvPr/>
        </p:nvCxnSpPr>
        <p:spPr>
          <a:xfrm flipH="1">
            <a:off x="6477000" y="2942451"/>
            <a:ext cx="1447800" cy="140094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US" dirty="0" smtClean="0"/>
              <a:t>Summary of Tariff Changes </a:t>
            </a:r>
            <a:endParaRPr lang="en-US" dirty="0"/>
          </a:p>
        </p:txBody>
      </p:sp>
    </p:spTree>
    <p:extLst>
      <p:ext uri="{BB962C8B-B14F-4D97-AF65-F5344CB8AC3E}">
        <p14:creationId xmlns:p14="http://schemas.microsoft.com/office/powerpoint/2010/main" val="1413764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D18D59-7AC8-45AE-9F52-DBA89AEC6EE0}" type="slidenum">
              <a:rPr lang="en-US" smtClean="0"/>
              <a:pPr/>
              <a:t>12</a:t>
            </a:fld>
            <a:endParaRPr lang="en-US" dirty="0"/>
          </a:p>
        </p:txBody>
      </p:sp>
      <p:sp>
        <p:nvSpPr>
          <p:cNvPr id="4" name="Text Placeholder 3"/>
          <p:cNvSpPr>
            <a:spLocks noGrp="1"/>
          </p:cNvSpPr>
          <p:nvPr>
            <p:ph type="body" sz="quarter" idx="13"/>
          </p:nvPr>
        </p:nvSpPr>
        <p:spPr/>
        <p:txBody>
          <a:bodyPr/>
          <a:lstStyle/>
          <a:p>
            <a:r>
              <a:rPr lang="en-US" dirty="0" smtClean="0"/>
              <a:t>Other Storage Participation </a:t>
            </a:r>
            <a:r>
              <a:rPr lang="en-US" dirty="0"/>
              <a:t>Options </a:t>
            </a:r>
            <a:r>
              <a:rPr lang="en-US" dirty="0" smtClean="0"/>
              <a:t>(Section </a:t>
            </a:r>
            <a:r>
              <a:rPr lang="en-US" dirty="0"/>
              <a:t>III.1.10.6) </a:t>
            </a:r>
          </a:p>
          <a:p>
            <a:endParaRPr lang="en-US" dirty="0"/>
          </a:p>
        </p:txBody>
      </p:sp>
      <p:sp>
        <p:nvSpPr>
          <p:cNvPr id="5" name="Content Placeholder 4"/>
          <p:cNvSpPr>
            <a:spLocks noGrp="1"/>
          </p:cNvSpPr>
          <p:nvPr>
            <p:ph sz="quarter" idx="14"/>
          </p:nvPr>
        </p:nvSpPr>
        <p:spPr/>
        <p:txBody>
          <a:bodyPr>
            <a:normAutofit/>
          </a:bodyPr>
          <a:lstStyle/>
          <a:p>
            <a:endParaRPr lang="en-US" sz="2200" dirty="0" smtClean="0"/>
          </a:p>
          <a:p>
            <a:endParaRPr lang="en-US" sz="1800" dirty="0">
              <a:solidFill>
                <a:schemeClr val="accent6">
                  <a:lumMod val="75000"/>
                </a:schemeClr>
              </a:solidFill>
            </a:endParaRPr>
          </a:p>
          <a:p>
            <a:r>
              <a:rPr lang="en-US" sz="2200" dirty="0"/>
              <a:t>(g) A</a:t>
            </a:r>
            <a:r>
              <a:rPr lang="en-US" sz="2200" dirty="0" smtClean="0"/>
              <a:t> storage </a:t>
            </a:r>
            <a:r>
              <a:rPr lang="en-US" sz="2200" dirty="0">
                <a:solidFill>
                  <a:schemeClr val="accent1">
                    <a:lumMod val="75000"/>
                  </a:schemeClr>
                </a:solidFill>
              </a:rPr>
              <a:t>device </a:t>
            </a:r>
            <a:r>
              <a:rPr lang="en-US" sz="2200" strike="sngStrike" dirty="0">
                <a:solidFill>
                  <a:schemeClr val="accent1">
                    <a:lumMod val="75000"/>
                  </a:schemeClr>
                </a:solidFill>
              </a:rPr>
              <a:t>facility</a:t>
            </a:r>
            <a:r>
              <a:rPr lang="en-US" sz="2200" dirty="0" smtClean="0"/>
              <a:t> </a:t>
            </a:r>
            <a:r>
              <a:rPr lang="en-US" sz="2200" dirty="0"/>
              <a:t>may, if it satisfies the associated requirements, be registered as a component of either an On-Peak Demand Resource or a Seasonal Peak Demand Resource. </a:t>
            </a:r>
            <a:endParaRPr lang="en-US" sz="2200" dirty="0" smtClean="0"/>
          </a:p>
          <a:p>
            <a:r>
              <a:rPr lang="en-US" sz="2200" dirty="0"/>
              <a:t>(h) A</a:t>
            </a:r>
            <a:r>
              <a:rPr lang="en-US" sz="2200" strike="sngStrike" dirty="0">
                <a:solidFill>
                  <a:schemeClr val="accent1">
                    <a:lumMod val="75000"/>
                  </a:schemeClr>
                </a:solidFill>
              </a:rPr>
              <a:t>n Electric Storage Facility or any other </a:t>
            </a:r>
            <a:r>
              <a:rPr lang="en-US" sz="2200" dirty="0"/>
              <a:t>storage facility may, if it satisfies the associated requirements, provide Regulation pursuant to Section </a:t>
            </a:r>
            <a:r>
              <a:rPr lang="en-US" sz="2200" dirty="0" smtClean="0"/>
              <a:t>III.14. </a:t>
            </a:r>
            <a:endParaRPr lang="en-US" sz="2200" dirty="0"/>
          </a:p>
          <a:p>
            <a:endParaRPr lang="en-US" sz="2200" dirty="0" smtClean="0">
              <a:solidFill>
                <a:srgbClr val="C00000"/>
              </a:solidFill>
            </a:endParaRPr>
          </a:p>
          <a:p>
            <a:pPr lvl="1"/>
            <a:endParaRPr lang="en-US" sz="1800" dirty="0" smtClean="0"/>
          </a:p>
        </p:txBody>
      </p:sp>
      <p:sp>
        <p:nvSpPr>
          <p:cNvPr id="7" name="Title 1"/>
          <p:cNvSpPr>
            <a:spLocks noGrp="1"/>
          </p:cNvSpPr>
          <p:nvPr>
            <p:ph type="title"/>
          </p:nvPr>
        </p:nvSpPr>
        <p:spPr/>
        <p:txBody>
          <a:bodyPr/>
          <a:lstStyle/>
          <a:p>
            <a:r>
              <a:rPr lang="en-US" dirty="0" smtClean="0"/>
              <a:t>Summary of Tariff Changes </a:t>
            </a:r>
            <a:endParaRPr lang="en-US" dirty="0"/>
          </a:p>
        </p:txBody>
      </p:sp>
      <p:sp>
        <p:nvSpPr>
          <p:cNvPr id="8" name="TextBox 7"/>
          <p:cNvSpPr txBox="1"/>
          <p:nvPr/>
        </p:nvSpPr>
        <p:spPr>
          <a:xfrm>
            <a:off x="2895600" y="1676400"/>
            <a:ext cx="5181600" cy="646331"/>
          </a:xfrm>
          <a:prstGeom prst="rect">
            <a:avLst/>
          </a:prstGeom>
          <a:noFill/>
        </p:spPr>
        <p:txBody>
          <a:bodyPr wrap="square" rtlCol="0">
            <a:spAutoFit/>
          </a:bodyPr>
          <a:lstStyle/>
          <a:p>
            <a:pPr marL="0" lvl="1"/>
            <a:r>
              <a:rPr lang="en-US" dirty="0" smtClean="0">
                <a:solidFill>
                  <a:schemeClr val="accent6">
                    <a:lumMod val="75000"/>
                  </a:schemeClr>
                </a:solidFill>
              </a:rPr>
              <a:t>Change to </a:t>
            </a:r>
            <a:r>
              <a:rPr lang="en-US" dirty="0">
                <a:solidFill>
                  <a:schemeClr val="accent6">
                    <a:lumMod val="75000"/>
                  </a:schemeClr>
                </a:solidFill>
              </a:rPr>
              <a:t>indicate that a </a:t>
            </a:r>
            <a:r>
              <a:rPr lang="en-US" dirty="0" smtClean="0">
                <a:solidFill>
                  <a:schemeClr val="accent6">
                    <a:lumMod val="75000"/>
                  </a:schemeClr>
                </a:solidFill>
              </a:rPr>
              <a:t>On-Peak or Seasonal Peak DR </a:t>
            </a:r>
            <a:r>
              <a:rPr lang="en-US" dirty="0">
                <a:solidFill>
                  <a:schemeClr val="accent6">
                    <a:lumMod val="75000"/>
                  </a:schemeClr>
                </a:solidFill>
              </a:rPr>
              <a:t>may consist of measures not entire facilities</a:t>
            </a:r>
          </a:p>
        </p:txBody>
      </p:sp>
      <p:cxnSp>
        <p:nvCxnSpPr>
          <p:cNvPr id="10" name="Straight Arrow Connector 9"/>
          <p:cNvCxnSpPr/>
          <p:nvPr/>
        </p:nvCxnSpPr>
        <p:spPr>
          <a:xfrm flipH="1">
            <a:off x="2743200" y="2209115"/>
            <a:ext cx="152400" cy="30548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43200" y="5029200"/>
            <a:ext cx="5181600" cy="646331"/>
          </a:xfrm>
          <a:prstGeom prst="rect">
            <a:avLst/>
          </a:prstGeom>
          <a:noFill/>
        </p:spPr>
        <p:txBody>
          <a:bodyPr wrap="square" rtlCol="0">
            <a:spAutoFit/>
          </a:bodyPr>
          <a:lstStyle/>
          <a:p>
            <a:pPr marL="0" lvl="1"/>
            <a:r>
              <a:rPr lang="en-US" dirty="0" smtClean="0">
                <a:solidFill>
                  <a:schemeClr val="accent6">
                    <a:lumMod val="75000"/>
                  </a:schemeClr>
                </a:solidFill>
              </a:rPr>
              <a:t>Simplifies this provision for clarity since a storage facility includes an Electric Storage Facility</a:t>
            </a:r>
            <a:endParaRPr lang="en-US" dirty="0">
              <a:solidFill>
                <a:schemeClr val="accent6">
                  <a:lumMod val="75000"/>
                </a:schemeClr>
              </a:solidFill>
            </a:endParaRPr>
          </a:p>
        </p:txBody>
      </p:sp>
      <p:cxnSp>
        <p:nvCxnSpPr>
          <p:cNvPr id="11" name="Straight Arrow Connector 10"/>
          <p:cNvCxnSpPr/>
          <p:nvPr/>
        </p:nvCxnSpPr>
        <p:spPr>
          <a:xfrm flipH="1" flipV="1">
            <a:off x="3124200" y="4038600"/>
            <a:ext cx="457200" cy="838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529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Tariff Changes   </a:t>
            </a:r>
            <a:endParaRPr lang="en-US" dirty="0"/>
          </a:p>
        </p:txBody>
      </p:sp>
      <p:sp>
        <p:nvSpPr>
          <p:cNvPr id="6" name="Text Placeholder 5"/>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398785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14</a:t>
            </a:fld>
            <a:endParaRPr lang="en-US" dirty="0"/>
          </a:p>
        </p:txBody>
      </p:sp>
      <p:sp>
        <p:nvSpPr>
          <p:cNvPr id="4" name="Text Placeholder 3"/>
          <p:cNvSpPr>
            <a:spLocks noGrp="1"/>
          </p:cNvSpPr>
          <p:nvPr>
            <p:ph type="body" sz="quarter" idx="13"/>
          </p:nvPr>
        </p:nvSpPr>
        <p:spPr/>
        <p:txBody>
          <a:bodyPr/>
          <a:lstStyle/>
          <a:p>
            <a:r>
              <a:rPr lang="en-US" dirty="0" smtClean="0"/>
              <a:t>Definitions  </a:t>
            </a:r>
            <a:endParaRPr lang="en-US" dirty="0"/>
          </a:p>
        </p:txBody>
      </p:sp>
      <p:sp>
        <p:nvSpPr>
          <p:cNvPr id="5" name="Content Placeholder 4"/>
          <p:cNvSpPr>
            <a:spLocks noGrp="1"/>
          </p:cNvSpPr>
          <p:nvPr>
            <p:ph sz="quarter" idx="14"/>
          </p:nvPr>
        </p:nvSpPr>
        <p:spPr/>
        <p:txBody>
          <a:bodyPr>
            <a:normAutofit lnSpcReduction="10000"/>
          </a:bodyPr>
          <a:lstStyle/>
          <a:p>
            <a:pPr lvl="0"/>
            <a:r>
              <a:rPr lang="en-US" dirty="0" smtClean="0"/>
              <a:t>Asset Related Demand</a:t>
            </a:r>
          </a:p>
          <a:p>
            <a:pPr lvl="1"/>
            <a:r>
              <a:rPr lang="en-US" dirty="0" smtClean="0"/>
              <a:t>Change to clarify that while the term “one or more” applies to storage facilities, the term “end-use” does not </a:t>
            </a:r>
          </a:p>
          <a:p>
            <a:r>
              <a:rPr lang="en-US" dirty="0" smtClean="0"/>
              <a:t>Controllable Behind the Meter Generation</a:t>
            </a:r>
          </a:p>
          <a:p>
            <a:pPr lvl="1"/>
            <a:r>
              <a:rPr lang="en-US" dirty="0" smtClean="0"/>
              <a:t>Deletes term ”Retail Delivery Point” because the definition is relevant for DARDs (non-storage), not just demand response assets   </a:t>
            </a:r>
          </a:p>
          <a:p>
            <a:pPr lvl="1"/>
            <a:r>
              <a:rPr lang="en-US" dirty="0" smtClean="0"/>
              <a:t>Adds separately metered exception </a:t>
            </a:r>
          </a:p>
          <a:p>
            <a:pPr lvl="1"/>
            <a:r>
              <a:rPr lang="en-US" dirty="0" smtClean="0"/>
              <a:t>Clarifies the meaning of “emergency”</a:t>
            </a:r>
          </a:p>
          <a:p>
            <a:pPr lvl="1"/>
            <a:r>
              <a:rPr lang="en-US" dirty="0" smtClean="0"/>
              <a:t>The updated definition reads:  </a:t>
            </a:r>
          </a:p>
          <a:p>
            <a:pPr lvl="2"/>
            <a:r>
              <a:rPr lang="en-US" dirty="0" smtClean="0"/>
              <a:t>Generation whose output can be controlled located at the same facility as a DARD or Demand Response Asset, excluding (1) generators whose output is separately metered and reported and (2)generators that cannot operate electrically synchronized to, and that are operated only when the facility loses its supply of power from, the New England Transmission System, or when undergoing related testing </a:t>
            </a:r>
          </a:p>
          <a:p>
            <a:pPr lvl="1"/>
            <a:endParaRPr lang="en-US" dirty="0" smtClean="0"/>
          </a:p>
          <a:p>
            <a:pPr lvl="0"/>
            <a:endParaRPr lang="en-US" dirty="0"/>
          </a:p>
        </p:txBody>
      </p:sp>
    </p:spTree>
    <p:extLst>
      <p:ext uri="{BB962C8B-B14F-4D97-AF65-F5344CB8AC3E}">
        <p14:creationId xmlns:p14="http://schemas.microsoft.com/office/powerpoint/2010/main" val="3914754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15</a:t>
            </a:fld>
            <a:endParaRPr lang="en-US" dirty="0"/>
          </a:p>
        </p:txBody>
      </p:sp>
      <p:sp>
        <p:nvSpPr>
          <p:cNvPr id="4" name="Text Placeholder 3"/>
          <p:cNvSpPr>
            <a:spLocks noGrp="1"/>
          </p:cNvSpPr>
          <p:nvPr>
            <p:ph type="body" sz="quarter" idx="13"/>
          </p:nvPr>
        </p:nvSpPr>
        <p:spPr/>
        <p:txBody>
          <a:bodyPr/>
          <a:lstStyle/>
          <a:p>
            <a:r>
              <a:rPr lang="en-US" dirty="0" smtClean="0"/>
              <a:t>Definitions</a:t>
            </a:r>
            <a:endParaRPr lang="en-US" dirty="0"/>
          </a:p>
        </p:txBody>
      </p:sp>
      <p:sp>
        <p:nvSpPr>
          <p:cNvPr id="5" name="Content Placeholder 4"/>
          <p:cNvSpPr>
            <a:spLocks noGrp="1"/>
          </p:cNvSpPr>
          <p:nvPr>
            <p:ph sz="quarter" idx="14"/>
          </p:nvPr>
        </p:nvSpPr>
        <p:spPr/>
        <p:txBody>
          <a:bodyPr>
            <a:normAutofit fontScale="92500" lnSpcReduction="10000"/>
          </a:bodyPr>
          <a:lstStyle/>
          <a:p>
            <a:pPr lvl="0"/>
            <a:r>
              <a:rPr lang="en-US" dirty="0" smtClean="0"/>
              <a:t>Load Asset</a:t>
            </a:r>
          </a:p>
          <a:p>
            <a:pPr lvl="1"/>
            <a:r>
              <a:rPr lang="en-US" dirty="0" smtClean="0"/>
              <a:t>Adds “A Load Asset can be an Asset Related Demand, including a Dispatchable Asset Related Demand” to help readers connect these market constructs</a:t>
            </a:r>
          </a:p>
          <a:p>
            <a:pPr lvl="0"/>
            <a:r>
              <a:rPr lang="en-US" dirty="0" smtClean="0"/>
              <a:t>Maximum Consumption Limit </a:t>
            </a:r>
          </a:p>
          <a:p>
            <a:pPr lvl="1"/>
            <a:r>
              <a:rPr lang="en-US" dirty="0" smtClean="0"/>
              <a:t>Uses acronym “DARD” in place of Dispatchable Asset Related Demand and in place of “Resource” in reference to  “Offer Data” </a:t>
            </a:r>
          </a:p>
          <a:p>
            <a:pPr lvl="1"/>
            <a:r>
              <a:rPr lang="en-US" dirty="0" smtClean="0"/>
              <a:t>Changes parallel edits to Minimum Consumption Limit</a:t>
            </a:r>
          </a:p>
          <a:p>
            <a:r>
              <a:rPr lang="en-US" dirty="0" smtClean="0"/>
              <a:t>Minimum Consumption Limit</a:t>
            </a:r>
          </a:p>
          <a:p>
            <a:pPr lvl="1"/>
            <a:r>
              <a:rPr lang="en-US" dirty="0" smtClean="0"/>
              <a:t> Wording changes to reduce confusion </a:t>
            </a:r>
          </a:p>
          <a:p>
            <a:r>
              <a:rPr lang="en-US" dirty="0" smtClean="0"/>
              <a:t>Rapid Response Pricing Asset</a:t>
            </a:r>
          </a:p>
          <a:p>
            <a:pPr lvl="1"/>
            <a:r>
              <a:rPr lang="en-US" dirty="0" smtClean="0"/>
              <a:t>Change to clarify that the Minimum Down Time of a DARD must be one hour or less  to qualify as a Rapid Response Pricing Asset (corrects oversight when the definition was created in 2015); eliminates reference to Notification Time and Start-Up Time because DARDs don’t submit  </a:t>
            </a:r>
            <a:endParaRPr lang="en-US" dirty="0"/>
          </a:p>
        </p:txBody>
      </p:sp>
    </p:spTree>
    <p:extLst>
      <p:ext uri="{BB962C8B-B14F-4D97-AF65-F5344CB8AC3E}">
        <p14:creationId xmlns:p14="http://schemas.microsoft.com/office/powerpoint/2010/main" val="3874778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Tariff Changes</a:t>
            </a:r>
          </a:p>
        </p:txBody>
      </p:sp>
      <p:sp>
        <p:nvSpPr>
          <p:cNvPr id="3" name="Slide Number Placeholder 2"/>
          <p:cNvSpPr>
            <a:spLocks noGrp="1"/>
          </p:cNvSpPr>
          <p:nvPr>
            <p:ph type="sldNum" sz="quarter" idx="12"/>
          </p:nvPr>
        </p:nvSpPr>
        <p:spPr/>
        <p:txBody>
          <a:bodyPr/>
          <a:lstStyle/>
          <a:p>
            <a:fld id="{F9D18D59-7AC8-45AE-9F52-DBA89AEC6EE0}" type="slidenum">
              <a:rPr lang="en-US" smtClean="0"/>
              <a:t>16</a:t>
            </a:fld>
            <a:endParaRPr lang="en-US" dirty="0"/>
          </a:p>
        </p:txBody>
      </p:sp>
      <p:sp>
        <p:nvSpPr>
          <p:cNvPr id="4" name="Text Placeholder 3"/>
          <p:cNvSpPr>
            <a:spLocks noGrp="1"/>
          </p:cNvSpPr>
          <p:nvPr>
            <p:ph type="body" sz="quarter" idx="13"/>
          </p:nvPr>
        </p:nvSpPr>
        <p:spPr/>
        <p:txBody>
          <a:bodyPr/>
          <a:lstStyle/>
          <a:p>
            <a:r>
              <a:rPr lang="en-US" dirty="0"/>
              <a:t>Summary of Tariff Changes</a:t>
            </a:r>
          </a:p>
        </p:txBody>
      </p:sp>
      <p:sp>
        <p:nvSpPr>
          <p:cNvPr id="5" name="Content Placeholder 4"/>
          <p:cNvSpPr>
            <a:spLocks noGrp="1"/>
          </p:cNvSpPr>
          <p:nvPr>
            <p:ph sz="quarter" idx="14"/>
          </p:nvPr>
        </p:nvSpPr>
        <p:spPr/>
        <p:txBody>
          <a:bodyPr>
            <a:normAutofit/>
          </a:bodyPr>
          <a:lstStyle/>
          <a:p>
            <a:r>
              <a:rPr lang="en-US" dirty="0" smtClean="0"/>
              <a:t>III.1.7.19.2   Calculation of Real Time Designation</a:t>
            </a:r>
          </a:p>
          <a:p>
            <a:pPr lvl="1"/>
            <a:r>
              <a:rPr lang="en-US" dirty="0" smtClean="0"/>
              <a:t>Intro </a:t>
            </a:r>
            <a:r>
              <a:rPr lang="en-US" dirty="0"/>
              <a:t>section </a:t>
            </a:r>
            <a:r>
              <a:rPr lang="en-US" dirty="0" smtClean="0"/>
              <a:t>deleted because now redundant</a:t>
            </a:r>
            <a:endParaRPr lang="en-US" dirty="0"/>
          </a:p>
          <a:p>
            <a:r>
              <a:rPr lang="en-US" dirty="0" smtClean="0"/>
              <a:t>III.1.7.19.2.1.2 (b</a:t>
            </a:r>
            <a:r>
              <a:rPr lang="en-US" dirty="0"/>
              <a:t>) </a:t>
            </a:r>
            <a:r>
              <a:rPr lang="en-US" dirty="0" smtClean="0"/>
              <a:t>&amp; (</a:t>
            </a:r>
            <a:r>
              <a:rPr lang="en-US" dirty="0"/>
              <a:t>c</a:t>
            </a:r>
            <a:r>
              <a:rPr lang="en-US" dirty="0" smtClean="0"/>
              <a:t>)  </a:t>
            </a:r>
          </a:p>
          <a:p>
            <a:pPr lvl="1"/>
            <a:r>
              <a:rPr lang="en-US" dirty="0" smtClean="0"/>
              <a:t>Replaces word </a:t>
            </a:r>
            <a:r>
              <a:rPr lang="en-US" dirty="0"/>
              <a:t>“lesser” with </a:t>
            </a:r>
            <a:r>
              <a:rPr lang="en-US" dirty="0" smtClean="0"/>
              <a:t>“minimum” </a:t>
            </a:r>
            <a:r>
              <a:rPr lang="en-US" dirty="0"/>
              <a:t>because the comparison is now between three </a:t>
            </a:r>
            <a:r>
              <a:rPr lang="en-US" dirty="0" smtClean="0"/>
              <a:t>not two </a:t>
            </a:r>
            <a:r>
              <a:rPr lang="en-US" dirty="0"/>
              <a:t>parameter values </a:t>
            </a:r>
            <a:endParaRPr lang="en-US" sz="3000" dirty="0"/>
          </a:p>
          <a:p>
            <a:pPr lvl="1"/>
            <a:r>
              <a:rPr lang="en-US" dirty="0"/>
              <a:t>Corrects the term “CLAIM10” with what should have </a:t>
            </a:r>
            <a:r>
              <a:rPr lang="en-US" dirty="0" smtClean="0"/>
              <a:t>been “Ten-Minute </a:t>
            </a:r>
            <a:r>
              <a:rPr lang="en-US" dirty="0"/>
              <a:t>Non-Spinning </a:t>
            </a:r>
            <a:r>
              <a:rPr lang="en-US" dirty="0" smtClean="0"/>
              <a:t>Reserve</a:t>
            </a:r>
            <a:r>
              <a:rPr lang="en-US" dirty="0"/>
              <a:t>,” and CLAIM30 with what should have been “Thirty-Minute Operating </a:t>
            </a:r>
            <a:r>
              <a:rPr lang="en-US" dirty="0" smtClean="0"/>
              <a:t>Reserve.”</a:t>
            </a:r>
            <a:endParaRPr lang="en-US" dirty="0"/>
          </a:p>
          <a:p>
            <a:r>
              <a:rPr lang="en-US" dirty="0" smtClean="0"/>
              <a:t>III.1.7.19.2.3.2 </a:t>
            </a:r>
            <a:r>
              <a:rPr lang="en-US" dirty="0"/>
              <a:t>(b) &amp; (c) </a:t>
            </a:r>
            <a:endParaRPr lang="en-US" dirty="0" smtClean="0"/>
          </a:p>
          <a:p>
            <a:pPr lvl="1"/>
            <a:r>
              <a:rPr lang="en-US" dirty="0" smtClean="0"/>
              <a:t>Replaces word </a:t>
            </a:r>
            <a:r>
              <a:rPr lang="en-US" dirty="0"/>
              <a:t>“lesser” with </a:t>
            </a:r>
            <a:r>
              <a:rPr lang="en-US" dirty="0" smtClean="0"/>
              <a:t>“minimum” </a:t>
            </a:r>
            <a:r>
              <a:rPr lang="en-US" dirty="0"/>
              <a:t>because the comparison is now between three </a:t>
            </a:r>
            <a:r>
              <a:rPr lang="en-US" dirty="0" smtClean="0"/>
              <a:t>not two </a:t>
            </a:r>
            <a:r>
              <a:rPr lang="en-US" dirty="0"/>
              <a:t>parameter </a:t>
            </a:r>
            <a:r>
              <a:rPr lang="en-US" dirty="0" smtClean="0"/>
              <a:t>values</a:t>
            </a:r>
            <a:r>
              <a:rPr lang="en-US" dirty="0"/>
              <a:t> </a:t>
            </a:r>
            <a:endParaRPr lang="en-US" sz="3000" dirty="0"/>
          </a:p>
        </p:txBody>
      </p:sp>
    </p:spTree>
    <p:extLst>
      <p:ext uri="{BB962C8B-B14F-4D97-AF65-F5344CB8AC3E}">
        <p14:creationId xmlns:p14="http://schemas.microsoft.com/office/powerpoint/2010/main" val="282723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17</a:t>
            </a:fld>
            <a:endParaRPr lang="en-US" dirty="0"/>
          </a:p>
        </p:txBody>
      </p:sp>
      <p:sp>
        <p:nvSpPr>
          <p:cNvPr id="4" name="Text Placeholder 3"/>
          <p:cNvSpPr>
            <a:spLocks noGrp="1"/>
          </p:cNvSpPr>
          <p:nvPr>
            <p:ph type="body" sz="quarter" idx="13"/>
          </p:nvPr>
        </p:nvSpPr>
        <p:spPr/>
        <p:txBody>
          <a:bodyPr/>
          <a:lstStyle/>
          <a:p>
            <a:r>
              <a:rPr lang="en-US" dirty="0" smtClean="0"/>
              <a:t>Changes to Section III.1  Market Operations</a:t>
            </a:r>
            <a:endParaRPr lang="en-US" dirty="0"/>
          </a:p>
        </p:txBody>
      </p:sp>
      <p:sp>
        <p:nvSpPr>
          <p:cNvPr id="5" name="Content Placeholder 4"/>
          <p:cNvSpPr>
            <a:spLocks noGrp="1"/>
          </p:cNvSpPr>
          <p:nvPr>
            <p:ph sz="quarter" idx="14"/>
          </p:nvPr>
        </p:nvSpPr>
        <p:spPr/>
        <p:txBody>
          <a:bodyPr/>
          <a:lstStyle/>
          <a:p>
            <a:r>
              <a:rPr lang="en-US" dirty="0" smtClean="0"/>
              <a:t>III.1.10.1A Energy Market Scheduling </a:t>
            </a:r>
          </a:p>
          <a:p>
            <a:pPr lvl="1"/>
            <a:r>
              <a:rPr lang="en-US" dirty="0" smtClean="0"/>
              <a:t>Deletes phrase “Operating Reserve or other services as applicable” in provisions that describe (c) Generator Asset’s Supply Offers, (d) DARD Demand Bids, and (e) Demand Response Resource Demand Reduction Offers because an energy market offer is an offer to provide energy (not reserves) or a bid to consume energy (not reserves)</a:t>
            </a:r>
          </a:p>
          <a:p>
            <a:pPr lvl="1"/>
            <a:r>
              <a:rPr lang="en-US" dirty="0" smtClean="0"/>
              <a:t>Consolidates items (i) and (ii) in provision (c) and re-number</a:t>
            </a:r>
            <a:r>
              <a:rPr lang="en-US" dirty="0" smtClean="0">
                <a:solidFill>
                  <a:srgbClr val="FF0000"/>
                </a:solidFill>
              </a:rPr>
              <a:t>s</a:t>
            </a:r>
            <a:r>
              <a:rPr lang="en-US" dirty="0" smtClean="0"/>
              <a:t> items</a:t>
            </a:r>
          </a:p>
          <a:p>
            <a:pPr lvl="1"/>
            <a:r>
              <a:rPr lang="en-US" dirty="0" smtClean="0"/>
              <a:t>Changes to (c)(v) and (d) (ii) to clarify that requirement is to keep all physical limits up to date </a:t>
            </a:r>
          </a:p>
          <a:p>
            <a:r>
              <a:rPr lang="en-US" dirty="0" smtClean="0"/>
              <a:t>III.1.10.2  Pool Scheduled Resources</a:t>
            </a:r>
          </a:p>
          <a:p>
            <a:pPr lvl="1"/>
            <a:r>
              <a:rPr lang="en-US" dirty="0" smtClean="0"/>
              <a:t>Words deleted because they are unnecessary and made sentence difficult to read </a:t>
            </a:r>
          </a:p>
          <a:p>
            <a:pPr lvl="1"/>
            <a:endParaRPr lang="en-US" dirty="0" smtClean="0"/>
          </a:p>
          <a:p>
            <a:pPr lvl="1"/>
            <a:endParaRPr lang="en-US" dirty="0"/>
          </a:p>
        </p:txBody>
      </p:sp>
    </p:spTree>
    <p:extLst>
      <p:ext uri="{BB962C8B-B14F-4D97-AF65-F5344CB8AC3E}">
        <p14:creationId xmlns:p14="http://schemas.microsoft.com/office/powerpoint/2010/main" val="2456914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18</a:t>
            </a:fld>
            <a:endParaRPr lang="en-US" dirty="0"/>
          </a:p>
        </p:txBody>
      </p:sp>
      <p:sp>
        <p:nvSpPr>
          <p:cNvPr id="4" name="Text Placeholder 3"/>
          <p:cNvSpPr>
            <a:spLocks noGrp="1"/>
          </p:cNvSpPr>
          <p:nvPr>
            <p:ph type="body" sz="quarter" idx="13"/>
          </p:nvPr>
        </p:nvSpPr>
        <p:spPr/>
        <p:txBody>
          <a:bodyPr/>
          <a:lstStyle/>
          <a:p>
            <a:r>
              <a:rPr lang="en-US" dirty="0" smtClean="0"/>
              <a:t>Changes to Section III.1  Market Operations </a:t>
            </a:r>
          </a:p>
          <a:p>
            <a:endParaRPr lang="en-US" dirty="0"/>
          </a:p>
        </p:txBody>
      </p:sp>
      <p:sp>
        <p:nvSpPr>
          <p:cNvPr id="5" name="Content Placeholder 4"/>
          <p:cNvSpPr>
            <a:spLocks noGrp="1"/>
          </p:cNvSpPr>
          <p:nvPr>
            <p:ph sz="quarter" idx="14"/>
          </p:nvPr>
        </p:nvSpPr>
        <p:spPr/>
        <p:txBody>
          <a:bodyPr>
            <a:normAutofit lnSpcReduction="10000"/>
          </a:bodyPr>
          <a:lstStyle/>
          <a:p>
            <a:r>
              <a:rPr lang="en-US" dirty="0" smtClean="0"/>
              <a:t>III.1.10.3 Self-Scheduled Resources</a:t>
            </a:r>
          </a:p>
          <a:p>
            <a:pPr lvl="1"/>
            <a:r>
              <a:rPr lang="en-US" dirty="0" smtClean="0"/>
              <a:t>Moves “Demand Response Resources shall not be Self-Scheduled” from introduction to the end of the first paragraph</a:t>
            </a:r>
          </a:p>
          <a:p>
            <a:pPr lvl="1"/>
            <a:r>
              <a:rPr lang="en-US" dirty="0" smtClean="0"/>
              <a:t>Deletes subsection (b) This language is unnecessary and confusing because many read it to mean that the offer price of a self-scheduled resource dispatched above its Economic Min based on economics is not considered in forming the LMP, which is incorrect.  </a:t>
            </a:r>
          </a:p>
          <a:p>
            <a:pPr lvl="2"/>
            <a:r>
              <a:rPr lang="en-US" dirty="0" smtClean="0"/>
              <a:t>No replacement is necessary as Section III.2.5 makes it clear that only prices from resources that have offered to supply or consume an additional increment (or decrement) of energy are considered in LMP formation </a:t>
            </a:r>
          </a:p>
          <a:p>
            <a:r>
              <a:rPr lang="en-US" dirty="0" smtClean="0"/>
              <a:t>III.1.10.9 Hourly Scheduling </a:t>
            </a:r>
          </a:p>
          <a:p>
            <a:pPr lvl="1"/>
            <a:r>
              <a:rPr lang="en-US" dirty="0" smtClean="0"/>
              <a:t>(e) Wording changes to improve clarity</a:t>
            </a:r>
          </a:p>
          <a:p>
            <a:pPr lvl="2"/>
            <a:r>
              <a:rPr lang="en-US" dirty="0" smtClean="0"/>
              <a:t>Now reads: “A Market Participant may cancel a Self-Schedule of a Continuous Storage Generator Asset or a Continuous Storage DARD only by declaring the facility unavailable“ </a:t>
            </a:r>
          </a:p>
          <a:p>
            <a:endParaRPr lang="en-US" dirty="0" smtClean="0"/>
          </a:p>
          <a:p>
            <a:pPr lvl="3"/>
            <a:endParaRPr lang="en-US" dirty="0" smtClean="0"/>
          </a:p>
          <a:p>
            <a:pPr lvl="1"/>
            <a:endParaRPr lang="en-US" dirty="0"/>
          </a:p>
        </p:txBody>
      </p:sp>
    </p:spTree>
    <p:extLst>
      <p:ext uri="{BB962C8B-B14F-4D97-AF65-F5344CB8AC3E}">
        <p14:creationId xmlns:p14="http://schemas.microsoft.com/office/powerpoint/2010/main" val="280122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19</a:t>
            </a:fld>
            <a:endParaRPr lang="en-US" dirty="0"/>
          </a:p>
        </p:txBody>
      </p:sp>
      <p:sp>
        <p:nvSpPr>
          <p:cNvPr id="4" name="Text Placeholder 3"/>
          <p:cNvSpPr>
            <a:spLocks noGrp="1"/>
          </p:cNvSpPr>
          <p:nvPr>
            <p:ph type="body" sz="quarter" idx="13"/>
          </p:nvPr>
        </p:nvSpPr>
        <p:spPr/>
        <p:txBody>
          <a:bodyPr/>
          <a:lstStyle/>
          <a:p>
            <a:r>
              <a:rPr lang="en-US" dirty="0" smtClean="0"/>
              <a:t>Changes to Section III.2 to Section III.3</a:t>
            </a:r>
          </a:p>
          <a:p>
            <a:endParaRPr lang="en-US" dirty="0"/>
          </a:p>
        </p:txBody>
      </p:sp>
      <p:sp>
        <p:nvSpPr>
          <p:cNvPr id="5" name="Content Placeholder 4"/>
          <p:cNvSpPr>
            <a:spLocks noGrp="1"/>
          </p:cNvSpPr>
          <p:nvPr>
            <p:ph sz="quarter" idx="14"/>
          </p:nvPr>
        </p:nvSpPr>
        <p:spPr/>
        <p:txBody>
          <a:bodyPr>
            <a:normAutofit lnSpcReduction="10000"/>
          </a:bodyPr>
          <a:lstStyle/>
          <a:p>
            <a:r>
              <a:rPr lang="en-US" dirty="0" smtClean="0"/>
              <a:t>III.2.4 Adjustment for Rapid Response Pricing Assets</a:t>
            </a:r>
          </a:p>
          <a:p>
            <a:pPr lvl="1"/>
            <a:r>
              <a:rPr lang="en-US" dirty="0" smtClean="0"/>
              <a:t>Deletes the term “minimum consumption time” because Minimum Run Time is the defined term used to convey the concept of minimum consumption time for DARDs</a:t>
            </a:r>
          </a:p>
          <a:p>
            <a:r>
              <a:rPr lang="en-US" dirty="0" smtClean="0"/>
              <a:t>III.3.2.2(d)</a:t>
            </a:r>
          </a:p>
          <a:p>
            <a:pPr lvl="1"/>
            <a:r>
              <a:rPr lang="en-US" dirty="0" smtClean="0"/>
              <a:t>Updates internal reference</a:t>
            </a:r>
          </a:p>
          <a:p>
            <a:r>
              <a:rPr lang="en-US" dirty="0" smtClean="0"/>
              <a:t>III.3.2.6 Emergency Energy </a:t>
            </a:r>
          </a:p>
          <a:p>
            <a:pPr lvl="1"/>
            <a:r>
              <a:rPr lang="en-US" dirty="0" smtClean="0"/>
              <a:t>(a) &amp; (b) Adds language to indicate that Continuous Storage Generator Assets will be treated as Pooled-Scheduled (rather than as Self-Scheduled) for the purpose of allocating Emergency Energy Credits and Charges mirroring the same language used for NCPC cost allocation</a:t>
            </a:r>
          </a:p>
          <a:p>
            <a:pPr lvl="1"/>
            <a:r>
              <a:rPr lang="en-US" dirty="0" smtClean="0"/>
              <a:t>Removes reference to Storage DARDs which had been mistakenly included in previous tariff redlines </a:t>
            </a:r>
          </a:p>
          <a:p>
            <a:endParaRPr lang="en-US" dirty="0" smtClean="0"/>
          </a:p>
          <a:p>
            <a:endParaRPr lang="en-US" dirty="0" smtClean="0"/>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130792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mtClean="0"/>
              <a:t>Enhanced Storage Participation</a:t>
            </a:r>
            <a:endParaRPr lang="en-US" dirty="0"/>
          </a:p>
        </p:txBody>
      </p:sp>
      <p:sp>
        <p:nvSpPr>
          <p:cNvPr id="30" name="Text Placeholder 29"/>
          <p:cNvSpPr>
            <a:spLocks noGrp="1"/>
          </p:cNvSpPr>
          <p:nvPr>
            <p:ph type="body" sz="quarter" idx="12"/>
          </p:nvPr>
        </p:nvSpPr>
        <p:spPr/>
        <p:txBody>
          <a:bodyPr>
            <a:normAutofit fontScale="92500" lnSpcReduction="20000"/>
          </a:bodyPr>
          <a:lstStyle/>
          <a:p>
            <a:r>
              <a:rPr lang="en-US" smtClean="0"/>
              <a:t>WMPP ID: 122</a:t>
            </a:r>
            <a:endParaRPr lang="en-US" dirty="0" smtClean="0"/>
          </a:p>
        </p:txBody>
      </p:sp>
      <p:sp>
        <p:nvSpPr>
          <p:cNvPr id="31" name="Text Placeholder 30"/>
          <p:cNvSpPr>
            <a:spLocks noGrp="1"/>
          </p:cNvSpPr>
          <p:nvPr>
            <p:ph type="body" sz="quarter" idx="13"/>
          </p:nvPr>
        </p:nvSpPr>
        <p:spPr/>
        <p:txBody>
          <a:bodyPr/>
          <a:lstStyle/>
          <a:p>
            <a:r>
              <a:rPr lang="en-US" smtClean="0"/>
              <a:t>Proposed Effective Date: Q1 2019</a:t>
            </a:r>
            <a:endParaRPr lang="en-US" dirty="0"/>
          </a:p>
        </p:txBody>
      </p:sp>
      <p:sp>
        <p:nvSpPr>
          <p:cNvPr id="16" name="Text Placeholder 15"/>
          <p:cNvSpPr>
            <a:spLocks noGrp="1"/>
          </p:cNvSpPr>
          <p:nvPr>
            <p:ph type="body" sz="quarter" idx="14"/>
          </p:nvPr>
        </p:nvSpPr>
        <p:spPr/>
        <p:txBody>
          <a:bodyPr>
            <a:normAutofit fontScale="92500" lnSpcReduction="20000"/>
          </a:bodyPr>
          <a:lstStyle/>
          <a:p>
            <a:r>
              <a:rPr lang="en-US" smtClean="0"/>
              <a:t>Resource Dispatchability changes (ER17-68-000) enhanced the participation rules for dispatchable storage facilities to better enable battery storage to fully participate</a:t>
            </a:r>
          </a:p>
          <a:p>
            <a:r>
              <a:rPr lang="en-US" smtClean="0"/>
              <a:t>Additional changes are required to support the implementation of these changes to:</a:t>
            </a:r>
          </a:p>
          <a:p>
            <a:pPr lvl="1"/>
            <a:r>
              <a:rPr lang="en-US" smtClean="0"/>
              <a:t>Allow participants to manage their state of charge in the Energy Market</a:t>
            </a:r>
          </a:p>
          <a:p>
            <a:pPr lvl="1"/>
            <a:r>
              <a:rPr lang="en-US" smtClean="0"/>
              <a:t>Reduce the need to manually re-declare dispatch limits</a:t>
            </a:r>
          </a:p>
          <a:p>
            <a:pPr lvl="1"/>
            <a:r>
              <a:rPr lang="en-US" smtClean="0"/>
              <a:t>Enable full dispatch of facility (+/-) in sequential energy market dispatches</a:t>
            </a:r>
          </a:p>
          <a:p>
            <a:pPr lvl="1"/>
            <a:r>
              <a:rPr lang="en-US" smtClean="0"/>
              <a:t>Allow the proper accounting of spinning reserves</a:t>
            </a:r>
          </a:p>
          <a:p>
            <a:pPr lvl="1"/>
            <a:r>
              <a:rPr lang="en-US" smtClean="0"/>
              <a:t>Enable simultaneous Regulation and Energy Market participation</a:t>
            </a:r>
          </a:p>
          <a:p>
            <a:pPr lvl="1"/>
            <a:r>
              <a:rPr lang="en-US" smtClean="0"/>
              <a:t>Receive a single electronic dispatch instruction for the facility</a:t>
            </a:r>
          </a:p>
          <a:p>
            <a:pPr lvl="1"/>
            <a:r>
              <a:rPr lang="en-US" smtClean="0"/>
              <a:t>Extend NCPC credit rules to all Storage DARDs</a:t>
            </a:r>
          </a:p>
          <a:p>
            <a:r>
              <a:rPr lang="en-US" smtClean="0"/>
              <a:t>Proposal also extends the current DARD and DARD Pump cost allocation rules to Storage DARDs</a:t>
            </a:r>
            <a:endParaRPr lang="en-US" dirty="0" smtClean="0"/>
          </a:p>
        </p:txBody>
      </p:sp>
    </p:spTree>
    <p:extLst>
      <p:ext uri="{BB962C8B-B14F-4D97-AF65-F5344CB8AC3E}">
        <p14:creationId xmlns:p14="http://schemas.microsoft.com/office/powerpoint/2010/main" val="210339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20</a:t>
            </a:fld>
            <a:endParaRPr lang="en-US" dirty="0"/>
          </a:p>
        </p:txBody>
      </p:sp>
      <p:sp>
        <p:nvSpPr>
          <p:cNvPr id="4" name="Text Placeholder 3"/>
          <p:cNvSpPr>
            <a:spLocks noGrp="1"/>
          </p:cNvSpPr>
          <p:nvPr>
            <p:ph type="body" sz="quarter" idx="13"/>
          </p:nvPr>
        </p:nvSpPr>
        <p:spPr/>
        <p:txBody>
          <a:bodyPr/>
          <a:lstStyle/>
          <a:p>
            <a:r>
              <a:rPr lang="en-US" dirty="0" smtClean="0"/>
              <a:t> Changes to Section III.9 to Section III.10.</a:t>
            </a:r>
            <a:r>
              <a:rPr lang="en-US" strike="sngStrike" dirty="0"/>
              <a:t>4</a:t>
            </a:r>
            <a:endParaRPr lang="en-US" strike="sngStrike" dirty="0" smtClean="0"/>
          </a:p>
          <a:p>
            <a:endParaRPr lang="en-US" dirty="0" smtClean="0"/>
          </a:p>
          <a:p>
            <a:endParaRPr lang="en-US" dirty="0"/>
          </a:p>
        </p:txBody>
      </p:sp>
      <p:sp>
        <p:nvSpPr>
          <p:cNvPr id="5" name="Content Placeholder 4"/>
          <p:cNvSpPr>
            <a:spLocks noGrp="1"/>
          </p:cNvSpPr>
          <p:nvPr>
            <p:ph sz="quarter" idx="14"/>
          </p:nvPr>
        </p:nvSpPr>
        <p:spPr/>
        <p:txBody>
          <a:bodyPr/>
          <a:lstStyle/>
          <a:p>
            <a:r>
              <a:rPr lang="en-US" dirty="0" smtClean="0"/>
              <a:t>III.9.5.2 Forward Reserve Eligibility Requirements</a:t>
            </a:r>
          </a:p>
          <a:p>
            <a:pPr lvl="1"/>
            <a:r>
              <a:rPr lang="en-US" dirty="0" smtClean="0"/>
              <a:t>Corrects reference in provision (vii)</a:t>
            </a:r>
          </a:p>
          <a:p>
            <a:r>
              <a:rPr lang="en-US" dirty="0" smtClean="0"/>
              <a:t>III.10.3(a) Real-Time Reserve Charges</a:t>
            </a:r>
          </a:p>
          <a:p>
            <a:pPr lvl="1"/>
            <a:r>
              <a:rPr lang="en-US" dirty="0" smtClean="0"/>
              <a:t>Corrects typos in formulas</a:t>
            </a:r>
          </a:p>
          <a:p>
            <a:pPr marL="0" indent="0">
              <a:buNone/>
            </a:pPr>
            <a:endParaRPr lang="en-US" dirty="0" smtClean="0"/>
          </a:p>
          <a:p>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20440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21</a:t>
            </a:fld>
            <a:endParaRPr lang="en-US" dirty="0"/>
          </a:p>
        </p:txBody>
      </p:sp>
      <p:sp>
        <p:nvSpPr>
          <p:cNvPr id="4" name="Text Placeholder 3"/>
          <p:cNvSpPr>
            <a:spLocks noGrp="1"/>
          </p:cNvSpPr>
          <p:nvPr>
            <p:ph type="body" sz="quarter" idx="13"/>
          </p:nvPr>
        </p:nvSpPr>
        <p:spPr/>
        <p:txBody>
          <a:bodyPr>
            <a:normAutofit/>
          </a:bodyPr>
          <a:lstStyle/>
          <a:p>
            <a:r>
              <a:rPr lang="en-US" dirty="0" smtClean="0"/>
              <a:t>Changes to Section III.1.14  Regulation Market</a:t>
            </a:r>
          </a:p>
          <a:p>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III.14.2. (a) (ii) Regulation Capacity Physical Parameters</a:t>
            </a:r>
          </a:p>
          <a:p>
            <a:pPr lvl="1"/>
            <a:r>
              <a:rPr lang="en-US" dirty="0" smtClean="0"/>
              <a:t>Deletes “not a Settlement Only Resource” since the provision refers to Generator Assets that can provide regulation, which must have a Regulation Capacity of at least 5</a:t>
            </a:r>
            <a:r>
              <a:rPr lang="en-US" dirty="0" smtClean="0">
                <a:solidFill>
                  <a:srgbClr val="FF0000"/>
                </a:solidFill>
              </a:rPr>
              <a:t> </a:t>
            </a:r>
            <a:r>
              <a:rPr lang="en-US" dirty="0" smtClean="0"/>
              <a:t>MW, and because it may erroneously suggest that a Settlement Only Resource can provide regulation under (ii) 2.  </a:t>
            </a:r>
          </a:p>
          <a:p>
            <a:pPr lvl="1"/>
            <a:r>
              <a:rPr lang="en-US" dirty="0" smtClean="0"/>
              <a:t>Deletes “facility” because it is not necessary and potentially confusing </a:t>
            </a:r>
          </a:p>
          <a:p>
            <a:r>
              <a:rPr lang="en-US" dirty="0" smtClean="0"/>
              <a:t>III.14.2. (b) Regulation Registration and Technical Parameters </a:t>
            </a:r>
          </a:p>
          <a:p>
            <a:pPr lvl="1"/>
            <a:r>
              <a:rPr lang="en-US" dirty="0" smtClean="0"/>
              <a:t>Adds a facility “capable” of providing Regulation  because the requirements apply even if a facility is not providing regulation </a:t>
            </a:r>
          </a:p>
          <a:p>
            <a:pPr lvl="1"/>
            <a:r>
              <a:rPr lang="en-US" dirty="0" smtClean="0"/>
              <a:t>Tightens up language in (iii); now reads: a facility that provides regulation </a:t>
            </a:r>
          </a:p>
          <a:p>
            <a:pPr lvl="2"/>
            <a:r>
              <a:rPr lang="en-US" sz="1700" dirty="0" smtClean="0"/>
              <a:t>“</a:t>
            </a:r>
            <a:r>
              <a:rPr lang="en-US" sz="1700" dirty="0"/>
              <a:t>shall not be registered as </a:t>
            </a:r>
            <a:r>
              <a:rPr lang="en-US" sz="1700" dirty="0" smtClean="0"/>
              <a:t>both an </a:t>
            </a:r>
            <a:r>
              <a:rPr lang="en-US" sz="1700" dirty="0"/>
              <a:t>ATRR and </a:t>
            </a:r>
            <a:r>
              <a:rPr lang="en-US" sz="1700" dirty="0" smtClean="0"/>
              <a:t>a dispatchable </a:t>
            </a:r>
            <a:r>
              <a:rPr lang="en-US" sz="1700" dirty="0"/>
              <a:t>Generator </a:t>
            </a:r>
            <a:r>
              <a:rPr lang="en-US" sz="1700" dirty="0" smtClean="0"/>
              <a:t>Asset, </a:t>
            </a:r>
            <a:r>
              <a:rPr lang="en-US" sz="1700" dirty="0"/>
              <a:t>nor as both an ATRR and </a:t>
            </a:r>
            <a:r>
              <a:rPr lang="en-US" sz="1700" dirty="0" smtClean="0"/>
              <a:t>a DARD, </a:t>
            </a:r>
            <a:r>
              <a:rPr lang="en-US" sz="1700" dirty="0"/>
              <a:t>unless it is a Continuous Storage Facility (however, an ATRR may be located at the same facility as either or both a Generator Asset and DARD if the Generator Asset and DARD are separately metered and </a:t>
            </a:r>
            <a:r>
              <a:rPr lang="en-US" sz="1700" dirty="0" smtClean="0"/>
              <a:t>reported)” </a:t>
            </a:r>
          </a:p>
          <a:p>
            <a:pPr lvl="1"/>
            <a:r>
              <a:rPr lang="en-US" dirty="0"/>
              <a:t>Numbering corrections in items (v) &amp; (vi)</a:t>
            </a:r>
          </a:p>
          <a:p>
            <a:pPr lvl="1"/>
            <a:r>
              <a:rPr lang="en-US" dirty="0"/>
              <a:t>Moves final sentence of III.14.3 to III.14.2 (b) (vi) (1)</a:t>
            </a:r>
          </a:p>
          <a:p>
            <a:pPr lvl="2"/>
            <a:endParaRPr lang="en-US" sz="1700" dirty="0">
              <a:solidFill>
                <a:schemeClr val="accent1">
                  <a:lumMod val="75000"/>
                </a:schemeClr>
              </a:solidFill>
            </a:endParaRPr>
          </a:p>
          <a:p>
            <a:pPr lvl="1"/>
            <a:endParaRPr lang="en-US" dirty="0">
              <a:solidFill>
                <a:schemeClr val="accent1">
                  <a:lumMod val="75000"/>
                </a:schemeClr>
              </a:solidFill>
            </a:endParaRPr>
          </a:p>
        </p:txBody>
      </p:sp>
    </p:spTree>
    <p:extLst>
      <p:ext uri="{BB962C8B-B14F-4D97-AF65-F5344CB8AC3E}">
        <p14:creationId xmlns:p14="http://schemas.microsoft.com/office/powerpoint/2010/main" val="1905643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Summary of Tariff Changes </a:t>
            </a:r>
            <a:br>
              <a:rPr lang="en-US" dirty="0" smtClean="0"/>
            </a:br>
            <a:r>
              <a:rPr lang="en-US" dirty="0" smtClean="0"/>
              <a:t> </a:t>
            </a:r>
            <a:endParaRPr lang="en-US" dirty="0"/>
          </a:p>
        </p:txBody>
      </p:sp>
      <p:sp>
        <p:nvSpPr>
          <p:cNvPr id="4" name="Text Placeholder 3"/>
          <p:cNvSpPr>
            <a:spLocks noGrp="1"/>
          </p:cNvSpPr>
          <p:nvPr>
            <p:ph type="body" sz="quarter" idx="13"/>
          </p:nvPr>
        </p:nvSpPr>
        <p:spPr/>
        <p:txBody>
          <a:bodyPr/>
          <a:lstStyle/>
          <a:p>
            <a:r>
              <a:rPr lang="en-US" dirty="0" smtClean="0"/>
              <a:t>Additional Commentary on Changes Reviewed at June MC </a:t>
            </a:r>
            <a:endParaRPr lang="en-US" dirty="0"/>
          </a:p>
        </p:txBody>
      </p:sp>
      <p:sp>
        <p:nvSpPr>
          <p:cNvPr id="5" name="Content Placeholder 4"/>
          <p:cNvSpPr>
            <a:spLocks noGrp="1"/>
          </p:cNvSpPr>
          <p:nvPr>
            <p:ph sz="quarter" idx="14"/>
          </p:nvPr>
        </p:nvSpPr>
        <p:spPr/>
        <p:txBody>
          <a:bodyPr>
            <a:normAutofit fontScale="92500"/>
          </a:bodyPr>
          <a:lstStyle/>
          <a:p>
            <a:r>
              <a:rPr lang="en-US" dirty="0" smtClean="0"/>
              <a:t>Asset </a:t>
            </a:r>
            <a:r>
              <a:rPr lang="en-US" sz="2100" dirty="0"/>
              <a:t>(</a:t>
            </a:r>
            <a:r>
              <a:rPr lang="en-US" dirty="0"/>
              <a:t>Slide 25)</a:t>
            </a:r>
          </a:p>
          <a:p>
            <a:pPr lvl="1"/>
            <a:r>
              <a:rPr lang="en-US" dirty="0" smtClean="0"/>
              <a:t>Adds </a:t>
            </a:r>
            <a:r>
              <a:rPr lang="en-US" dirty="0"/>
              <a:t>Tie-Line Asset as an asset type that was also inadvertently excluded</a:t>
            </a:r>
          </a:p>
          <a:p>
            <a:r>
              <a:rPr lang="en-US" dirty="0"/>
              <a:t>Asset Registration </a:t>
            </a:r>
            <a:r>
              <a:rPr lang="en-US" dirty="0" smtClean="0"/>
              <a:t>Process (Slide 25)</a:t>
            </a:r>
            <a:endParaRPr lang="en-US" dirty="0"/>
          </a:p>
          <a:p>
            <a:pPr lvl="1"/>
            <a:r>
              <a:rPr lang="en-US" sz="2100" dirty="0"/>
              <a:t>The sentence “The Asset Registration process is posted on the ISO’s website” was removed from the definition of “Asset Registration Process.”  While the statement is true, because posting to the web site has become standard practice, references to the ISO website are no longer necessary and such references are gradually being removed from the tariff.</a:t>
            </a:r>
          </a:p>
          <a:p>
            <a:r>
              <a:rPr lang="en-US" dirty="0"/>
              <a:t>Section </a:t>
            </a:r>
            <a:r>
              <a:rPr lang="en-US" dirty="0" smtClean="0"/>
              <a:t>III.1.10.1A  (Slide 39)</a:t>
            </a:r>
          </a:p>
          <a:p>
            <a:pPr lvl="1"/>
            <a:r>
              <a:rPr lang="en-US" sz="2100" dirty="0"/>
              <a:t>In sub-sections ( c) and (e), “shall“ was changed to “may” to indicate that Market Participants may (but are not required) to submit DA supply offers</a:t>
            </a:r>
          </a:p>
          <a:p>
            <a:pPr lvl="1"/>
            <a:r>
              <a:rPr lang="en-US" sz="2100" dirty="0"/>
              <a:t>This change aligns with the current practice whereby only resources with Capacity Supply Obligations are required to </a:t>
            </a:r>
            <a:r>
              <a:rPr lang="en-US" sz="2100" dirty="0" smtClean="0"/>
              <a:t>offer </a:t>
            </a:r>
            <a:r>
              <a:rPr lang="en-US" sz="2100" dirty="0"/>
              <a:t>day-ahead. (See, e.g., III.13.6.2.1.1, III.13.6.2.5.1)</a:t>
            </a:r>
          </a:p>
          <a:p>
            <a:endParaRPr lang="en-US" sz="2000" dirty="0">
              <a:solidFill>
                <a:srgbClr val="C00000"/>
              </a:solidFill>
            </a:endParaRPr>
          </a:p>
        </p:txBody>
      </p:sp>
    </p:spTree>
    <p:extLst>
      <p:ext uri="{BB962C8B-B14F-4D97-AF65-F5344CB8AC3E}">
        <p14:creationId xmlns:p14="http://schemas.microsoft.com/office/powerpoint/2010/main" val="94049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Stakeholder Schedule </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23</a:t>
            </a:fld>
            <a:endParaRPr lang="en-US" dirty="0"/>
          </a:p>
        </p:txBody>
      </p:sp>
      <p:sp>
        <p:nvSpPr>
          <p:cNvPr id="2" name="Text Placeholder 1"/>
          <p:cNvSpPr>
            <a:spLocks noGrp="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385229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24</a:t>
            </a:fld>
            <a:endParaRPr lang="en-US" dirty="0"/>
          </a:p>
        </p:txBody>
      </p:sp>
      <p:sp>
        <p:nvSpPr>
          <p:cNvPr id="7" name="Text Placeholder 6"/>
          <p:cNvSpPr>
            <a:spLocks noGrp="1"/>
          </p:cNvSpPr>
          <p:nvPr>
            <p:ph type="body" sz="quarter" idx="13"/>
          </p:nvPr>
        </p:nvSpPr>
        <p:spPr/>
        <p:txBody>
          <a:bodyPr/>
          <a:lstStyle/>
          <a:p>
            <a:r>
              <a:rPr lang="en-US" dirty="0" smtClean="0"/>
              <a:t>Enhanced Storage Participation</a:t>
            </a:r>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2095813851"/>
              </p:ext>
            </p:extLst>
          </p:nvPr>
        </p:nvGraphicFramePr>
        <p:xfrm>
          <a:off x="457200" y="1600200"/>
          <a:ext cx="8229600" cy="393254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579120">
                <a:tc>
                  <a:txBody>
                    <a:bodyPr/>
                    <a:lstStyle/>
                    <a:p>
                      <a:r>
                        <a:rPr lang="en-US" b="1" dirty="0" smtClean="0"/>
                        <a:t>Market</a:t>
                      </a:r>
                      <a:r>
                        <a:rPr lang="en-US" b="1" baseline="0" dirty="0" smtClean="0"/>
                        <a:t> Committee Discussion </a:t>
                      </a:r>
                    </a:p>
                    <a:p>
                      <a:r>
                        <a:rPr lang="en-US" b="1" baseline="0" dirty="0" smtClean="0"/>
                        <a:t>April 2018</a:t>
                      </a:r>
                      <a:endParaRPr lang="en-US" b="1" dirty="0"/>
                    </a:p>
                  </a:txBody>
                  <a:tcPr marL="89777" marR="89777"/>
                </a:tc>
                <a:tc>
                  <a:txBody>
                    <a:bodyPr/>
                    <a:lstStyle/>
                    <a:p>
                      <a:r>
                        <a:rPr lang="en-US" dirty="0" smtClean="0"/>
                        <a:t>Discuss</a:t>
                      </a:r>
                      <a:r>
                        <a:rPr lang="en-US" baseline="0" dirty="0" smtClean="0"/>
                        <a:t> Proposal </a:t>
                      </a:r>
                      <a:endParaRPr lang="en-US" dirty="0"/>
                    </a:p>
                  </a:txBody>
                  <a:tcPr marL="89777" marR="89777" anchor="ctr"/>
                </a:tc>
                <a:extLst>
                  <a:ext uri="{0D108BD9-81ED-4DB2-BD59-A6C34878D82A}">
                    <a16:rowId xmlns:a16="http://schemas.microsoft.com/office/drawing/2014/main" val="10001"/>
                  </a:ext>
                </a:extLst>
              </a:tr>
              <a:tr h="579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 Discussion </a:t>
                      </a:r>
                      <a:endParaRPr lang="en-US" b="1" dirty="0" smtClean="0"/>
                    </a:p>
                    <a:p>
                      <a:r>
                        <a:rPr lang="en-US" b="1" dirty="0" smtClean="0"/>
                        <a:t>May 2018</a:t>
                      </a:r>
                      <a:endParaRPr lang="en-US" b="1" dirty="0"/>
                    </a:p>
                  </a:txBody>
                  <a:tcPr marL="89777" marR="89777"/>
                </a:tc>
                <a:tc>
                  <a:txBody>
                    <a:bodyPr/>
                    <a:lstStyle/>
                    <a:p>
                      <a:r>
                        <a:rPr lang="en-US" dirty="0" smtClean="0"/>
                        <a:t>Review</a:t>
                      </a:r>
                      <a:r>
                        <a:rPr lang="en-US" baseline="0" dirty="0" smtClean="0"/>
                        <a:t> Tariff Changes</a:t>
                      </a:r>
                      <a:endParaRPr lang="en-US" dirty="0"/>
                    </a:p>
                  </a:txBody>
                  <a:tcPr marL="89777" marR="89777" anchor="ctr"/>
                </a:tc>
                <a:extLst>
                  <a:ext uri="{0D108BD9-81ED-4DB2-BD59-A6C34878D82A}">
                    <a16:rowId xmlns:a16="http://schemas.microsoft.com/office/drawing/2014/main" val="10002"/>
                  </a:ext>
                </a:extLst>
              </a:tr>
              <a:tr h="579120">
                <a:tc>
                  <a:txBody>
                    <a:bodyPr/>
                    <a:lstStyle/>
                    <a:p>
                      <a:r>
                        <a:rPr lang="en-US" b="1" dirty="0" smtClean="0"/>
                        <a:t>Markets</a:t>
                      </a:r>
                      <a:r>
                        <a:rPr lang="en-US" b="1" baseline="0" dirty="0" smtClean="0"/>
                        <a:t> Committee </a:t>
                      </a:r>
                    </a:p>
                    <a:p>
                      <a:r>
                        <a:rPr lang="en-US" b="1" baseline="0" dirty="0" smtClean="0"/>
                        <a:t>June 2018</a:t>
                      </a:r>
                      <a:endParaRPr lang="en-US" b="1" dirty="0"/>
                    </a:p>
                  </a:txBody>
                  <a:tcPr marL="89777" marR="89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Review</a:t>
                      </a:r>
                      <a:r>
                        <a:rPr lang="en-US" baseline="0" dirty="0" smtClean="0"/>
                        <a:t> Tariff Changes</a:t>
                      </a:r>
                      <a:endParaRPr lang="en-US" dirty="0" smtClean="0"/>
                    </a:p>
                    <a:p>
                      <a:endParaRPr lang="en-US" dirty="0"/>
                    </a:p>
                  </a:txBody>
                  <a:tcPr marL="89777" marR="89777" anchor="ctr"/>
                </a:tc>
                <a:extLst>
                  <a:ext uri="{0D108BD9-81ED-4DB2-BD59-A6C34878D82A}">
                    <a16:rowId xmlns:a16="http://schemas.microsoft.com/office/drawing/2014/main" val="10003"/>
                  </a:ext>
                </a:extLst>
              </a:tr>
              <a:tr h="822333">
                <a:tc>
                  <a:txBody>
                    <a:bodyPr/>
                    <a:lstStyle/>
                    <a:p>
                      <a:r>
                        <a:rPr lang="en-US" b="1" dirty="0" smtClean="0"/>
                        <a:t>Markets</a:t>
                      </a:r>
                      <a:r>
                        <a:rPr lang="en-US" b="1" baseline="0" dirty="0" smtClean="0"/>
                        <a:t> Committee </a:t>
                      </a:r>
                    </a:p>
                    <a:p>
                      <a:r>
                        <a:rPr lang="en-US" b="1" baseline="0" dirty="0" smtClean="0"/>
                        <a:t>July 2018 </a:t>
                      </a:r>
                      <a:endParaRPr lang="en-US" b="1" dirty="0" smtClean="0"/>
                    </a:p>
                    <a:p>
                      <a:endParaRPr lang="en-US" b="1" dirty="0"/>
                    </a:p>
                  </a:txBody>
                  <a:tcPr marL="89777" marR="89777"/>
                </a:tc>
                <a:tc>
                  <a:txBody>
                    <a:bodyPr/>
                    <a:lstStyle/>
                    <a:p>
                      <a:r>
                        <a:rPr lang="en-US" dirty="0" smtClean="0"/>
                        <a:t>Vote </a:t>
                      </a:r>
                      <a:endParaRPr lang="en-US" dirty="0"/>
                    </a:p>
                  </a:txBody>
                  <a:tcPr marL="89777" marR="89777" anchor="ctr"/>
                </a:tc>
                <a:extLst>
                  <a:ext uri="{0D108BD9-81ED-4DB2-BD59-A6C34878D82A}">
                    <a16:rowId xmlns:a16="http://schemas.microsoft.com/office/drawing/2014/main" val="10004"/>
                  </a:ext>
                </a:extLst>
              </a:tr>
              <a:tr h="457827">
                <a:tc>
                  <a:txBody>
                    <a:bodyPr/>
                    <a:lstStyle/>
                    <a:p>
                      <a:r>
                        <a:rPr lang="en-US" b="1" dirty="0" smtClean="0"/>
                        <a:t>Participants Committee</a:t>
                      </a:r>
                    </a:p>
                    <a:p>
                      <a:r>
                        <a:rPr lang="en-US" b="1" baseline="0" dirty="0" smtClean="0"/>
                        <a:t>August 2018</a:t>
                      </a:r>
                      <a:endParaRPr lang="en-US" b="1" dirty="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5"/>
                  </a:ext>
                </a:extLst>
              </a:tr>
            </a:tbl>
          </a:graphicData>
        </a:graphic>
      </p:graphicFrame>
      <p:sp>
        <p:nvSpPr>
          <p:cNvPr id="8" name="Rectangle 7"/>
          <p:cNvSpPr/>
          <p:nvPr/>
        </p:nvSpPr>
        <p:spPr>
          <a:xfrm>
            <a:off x="457199" y="5779532"/>
            <a:ext cx="3312445" cy="369332"/>
          </a:xfrm>
          <a:prstGeom prst="rect">
            <a:avLst/>
          </a:prstGeom>
        </p:spPr>
        <p:txBody>
          <a:bodyPr wrap="none">
            <a:spAutoFit/>
          </a:bodyPr>
          <a:lstStyle/>
          <a:p>
            <a:r>
              <a:rPr lang="en-US" b="1" dirty="0" smtClean="0"/>
              <a:t>Planned Effective </a:t>
            </a:r>
            <a:r>
              <a:rPr lang="en-US" b="1" dirty="0"/>
              <a:t>Date: </a:t>
            </a:r>
            <a:r>
              <a:rPr lang="en-US" dirty="0" smtClean="0"/>
              <a:t>Q1 2019</a:t>
            </a:r>
            <a:endParaRPr lang="en-US" dirty="0"/>
          </a:p>
        </p:txBody>
      </p:sp>
    </p:spTree>
    <p:extLst>
      <p:ext uri="{BB962C8B-B14F-4D97-AF65-F5344CB8AC3E}">
        <p14:creationId xmlns:p14="http://schemas.microsoft.com/office/powerpoint/2010/main" val="2518182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8" name="Title 7"/>
          <p:cNvSpPr>
            <a:spLocks noGrp="1"/>
          </p:cNvSpPr>
          <p:nvPr>
            <p:ph type="title"/>
          </p:nvPr>
        </p:nvSpPr>
        <p:spPr/>
        <p:txBody>
          <a:bodyPr/>
          <a:lstStyle/>
          <a:p>
            <a:r>
              <a:rPr lang="en-US" smtClean="0"/>
              <a:t> Overview of Today’s Presentation</a:t>
            </a:r>
            <a:endParaRPr lang="en-US" dirty="0"/>
          </a:p>
        </p:txBody>
      </p:sp>
      <p:sp>
        <p:nvSpPr>
          <p:cNvPr id="9" name="Content Placeholder 8"/>
          <p:cNvSpPr>
            <a:spLocks noGrp="1"/>
          </p:cNvSpPr>
          <p:nvPr>
            <p:ph sz="quarter" idx="13"/>
          </p:nvPr>
        </p:nvSpPr>
        <p:spPr/>
        <p:txBody>
          <a:bodyPr/>
          <a:lstStyle/>
          <a:p>
            <a:pPr lvl="0"/>
            <a:r>
              <a:rPr lang="en-US" smtClean="0"/>
              <a:t>Proposed rule changes improve the ability of directly metered Continuous Storage Facilities to participate in New England’s wholesale electricity markets by acknowledging their physical capability </a:t>
            </a:r>
          </a:p>
          <a:p>
            <a:pPr lvl="0"/>
            <a:r>
              <a:rPr lang="en-US" smtClean="0"/>
              <a:t>Additional changes are required to comply with FERC Order 841; we will introduce this subject today and begin a full discussion in August to meet the December filing date</a:t>
            </a:r>
          </a:p>
          <a:p>
            <a:pPr lvl="0"/>
            <a:r>
              <a:rPr lang="en-US" smtClean="0"/>
              <a:t>ISO will continue to evaluate how storage (and other technologies) participate in the markets to determine whether additional enhancements may be required</a:t>
            </a:r>
          </a:p>
          <a:p>
            <a:endParaRPr lang="en-US" dirty="0" smtClean="0"/>
          </a:p>
        </p:txBody>
      </p:sp>
    </p:spTree>
    <p:extLst>
      <p:ext uri="{BB962C8B-B14F-4D97-AF65-F5344CB8AC3E}">
        <p14:creationId xmlns:p14="http://schemas.microsoft.com/office/powerpoint/2010/main" val="416190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of Tariff Changes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4</a:t>
            </a:fld>
            <a:endParaRPr lang="en-US" dirty="0"/>
          </a:p>
        </p:txBody>
      </p:sp>
      <p:sp>
        <p:nvSpPr>
          <p:cNvPr id="4" name="Text Placeholder 3"/>
          <p:cNvSpPr>
            <a:spLocks noGrp="1"/>
          </p:cNvSpPr>
          <p:nvPr>
            <p:ph type="body" sz="quarter" idx="13"/>
          </p:nvPr>
        </p:nvSpPr>
        <p:spPr/>
        <p:txBody>
          <a:bodyPr/>
          <a:lstStyle/>
          <a:p>
            <a:r>
              <a:rPr lang="en-US" smtClean="0"/>
              <a:t>Additional Clean-Up Changes to June Tariff Redlines</a:t>
            </a:r>
            <a:endParaRPr lang="en-US" dirty="0"/>
          </a:p>
        </p:txBody>
      </p:sp>
      <p:sp>
        <p:nvSpPr>
          <p:cNvPr id="5" name="Content Placeholder 4"/>
          <p:cNvSpPr>
            <a:spLocks noGrp="1"/>
          </p:cNvSpPr>
          <p:nvPr>
            <p:ph sz="quarter" idx="14"/>
          </p:nvPr>
        </p:nvSpPr>
        <p:spPr/>
        <p:txBody>
          <a:bodyPr/>
          <a:lstStyle/>
          <a:p>
            <a:r>
              <a:rPr lang="en-US" smtClean="0"/>
              <a:t>Changes to redlines presented at the June Market’s Committee meeting are highlighted in yellow in the posted tariff documents</a:t>
            </a:r>
          </a:p>
          <a:p>
            <a:r>
              <a:rPr lang="en-US" smtClean="0"/>
              <a:t>Changes were made to the following definitions </a:t>
            </a:r>
          </a:p>
          <a:p>
            <a:pPr lvl="1"/>
            <a:r>
              <a:rPr lang="en-US" smtClean="0"/>
              <a:t>Asset Related Demand, Controllable Behind the Meter Generation, Load Asset, Maximum Consumption Limit, Minimum Consumption Limit, Rapid Response Pricing Asset </a:t>
            </a:r>
          </a:p>
          <a:p>
            <a:r>
              <a:rPr lang="en-US" smtClean="0"/>
              <a:t>Changes were also made to: </a:t>
            </a:r>
          </a:p>
          <a:p>
            <a:pPr lvl="1"/>
            <a:r>
              <a:rPr lang="en-US" smtClean="0"/>
              <a:t>Electric Storage Section: III.10.6 (a)-(h)</a:t>
            </a:r>
          </a:p>
          <a:p>
            <a:pPr lvl="1"/>
            <a:r>
              <a:rPr lang="en-US" smtClean="0"/>
              <a:t>Other Sections:  III.1.7.19.2, III.1.7.19.2.1.2(b &amp;c), III.1.7.19.2.3.2(b &amp;c), III.1.10.1A (c, d &amp; e), III.1.10.2, III.1.10.3, III.1.10.9 (e), III.2.4, III.3.2.2 (d), III.3.2.6 (a &amp; b), III.9.5.2, III.10.3, III.14.2(a &amp; b)</a:t>
            </a:r>
          </a:p>
          <a:p>
            <a:pPr lvl="1"/>
            <a:endParaRPr lang="en-US" smtClean="0"/>
          </a:p>
          <a:p>
            <a:pPr lvl="1"/>
            <a:endParaRPr lang="en-US" dirty="0"/>
          </a:p>
        </p:txBody>
      </p:sp>
    </p:spTree>
    <p:extLst>
      <p:ext uri="{BB962C8B-B14F-4D97-AF65-F5344CB8AC3E}">
        <p14:creationId xmlns:p14="http://schemas.microsoft.com/office/powerpoint/2010/main" val="4107465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Storage Section </a:t>
            </a:r>
            <a:endParaRPr lang="en-US" dirty="0"/>
          </a:p>
        </p:txBody>
      </p:sp>
      <p:sp>
        <p:nvSpPr>
          <p:cNvPr id="6" name="Text Placeholder 5"/>
          <p:cNvSpPr>
            <a:spLocks noGrp="1"/>
          </p:cNvSpPr>
          <p:nvPr>
            <p:ph type="body" idx="1"/>
          </p:nvPr>
        </p:nvSpPr>
        <p:spPr/>
        <p:txBody>
          <a:bodyPr/>
          <a:lstStyle/>
          <a:p>
            <a:r>
              <a:rPr lang="en-US" dirty="0" smtClean="0"/>
              <a:t>Additional Changes Shown in </a:t>
            </a:r>
            <a:r>
              <a:rPr lang="en-US" dirty="0" smtClean="0">
                <a:solidFill>
                  <a:schemeClr val="tx2"/>
                </a:solidFill>
              </a:rPr>
              <a:t>Blue</a:t>
            </a:r>
            <a:endParaRPr lang="en-US" dirty="0">
              <a:solidFill>
                <a:schemeClr val="tx2"/>
              </a:solidFill>
            </a:endParaRPr>
          </a:p>
          <a:p>
            <a:endParaRPr lang="en-US" dirty="0">
              <a:solidFill>
                <a:schemeClr val="tx2"/>
              </a:solidFill>
            </a:endParaRPr>
          </a:p>
        </p:txBody>
      </p:sp>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423050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6</a:t>
            </a:fld>
            <a:endParaRPr lang="en-US" dirty="0"/>
          </a:p>
        </p:txBody>
      </p:sp>
      <p:sp>
        <p:nvSpPr>
          <p:cNvPr id="4" name="Text Placeholder 3"/>
          <p:cNvSpPr>
            <a:spLocks noGrp="1"/>
          </p:cNvSpPr>
          <p:nvPr>
            <p:ph type="body" sz="quarter" idx="13"/>
          </p:nvPr>
        </p:nvSpPr>
        <p:spPr/>
        <p:txBody>
          <a:bodyPr/>
          <a:lstStyle/>
          <a:p>
            <a:r>
              <a:rPr lang="en-US" dirty="0" smtClean="0"/>
              <a:t>Electric Storage (Section III.1.10.6)  </a:t>
            </a:r>
            <a:endParaRPr lang="en-US" dirty="0"/>
          </a:p>
        </p:txBody>
      </p:sp>
      <p:sp>
        <p:nvSpPr>
          <p:cNvPr id="5" name="Content Placeholder 4"/>
          <p:cNvSpPr>
            <a:spLocks noGrp="1"/>
          </p:cNvSpPr>
          <p:nvPr>
            <p:ph sz="quarter" idx="14"/>
          </p:nvPr>
        </p:nvSpPr>
        <p:spPr/>
        <p:txBody>
          <a:bodyPr>
            <a:normAutofit fontScale="92500" lnSpcReduction="10000"/>
          </a:bodyPr>
          <a:lstStyle/>
          <a:p>
            <a:r>
              <a:rPr lang="en-US" dirty="0" smtClean="0"/>
              <a:t>A storage facility is a facility that is capable of receiving electricity from the grid and storing the energy for later injection of electricity back to the grid. A storage facility may participate in the New England Markets as described below. </a:t>
            </a:r>
          </a:p>
          <a:p>
            <a:r>
              <a:rPr lang="en-US" dirty="0" smtClean="0"/>
              <a:t>(a) A storage facility that satisfies the requirements of this subsection (a) may participate in the New England Markets as an Electric Storage Facility. An Electric Storage Facility shall:</a:t>
            </a:r>
          </a:p>
          <a:p>
            <a:pPr lvl="1"/>
            <a:r>
              <a:rPr lang="en-US" dirty="0" smtClean="0"/>
              <a:t>(i) be registered as, and subject to all rules applicable to, a </a:t>
            </a:r>
            <a:r>
              <a:rPr lang="en-US" dirty="0">
                <a:solidFill>
                  <a:schemeClr val="accent1">
                    <a:lumMod val="75000"/>
                  </a:schemeClr>
                </a:solidFill>
              </a:rPr>
              <a:t>dispatchable</a:t>
            </a:r>
            <a:r>
              <a:rPr lang="en-US" dirty="0">
                <a:solidFill>
                  <a:srgbClr val="0099CC"/>
                </a:solidFill>
              </a:rPr>
              <a:t> </a:t>
            </a:r>
            <a:r>
              <a:rPr lang="en-US" dirty="0" smtClean="0"/>
              <a:t>Generator Asset </a:t>
            </a:r>
            <a:r>
              <a:rPr lang="en-US" strike="sngStrike" dirty="0" smtClean="0">
                <a:solidFill>
                  <a:schemeClr val="accent1">
                    <a:lumMod val="75000"/>
                  </a:schemeClr>
                </a:solidFill>
              </a:rPr>
              <a:t>(other than a Settlement Only Resource</a:t>
            </a:r>
            <a:r>
              <a:rPr lang="en-US" strike="sngStrike" dirty="0" smtClean="0"/>
              <a:t>)</a:t>
            </a:r>
            <a:r>
              <a:rPr lang="en-US" dirty="0" smtClean="0"/>
              <a:t>;</a:t>
            </a:r>
            <a:r>
              <a:rPr lang="en-US" strike="sngStrike" dirty="0" smtClean="0"/>
              <a:t> </a:t>
            </a:r>
          </a:p>
          <a:p>
            <a:pPr lvl="1"/>
            <a:r>
              <a:rPr lang="en-US" dirty="0" smtClean="0"/>
              <a:t>(ii) be registered as, and subject to all rules applicable to, a DARD that represents the same equipment as the Generator Asset; </a:t>
            </a:r>
          </a:p>
          <a:p>
            <a:pPr lvl="1"/>
            <a:r>
              <a:rPr lang="en-US" dirty="0" smtClean="0"/>
              <a:t>(iii) settle its injection of electricity to the grid as a Generator Asset and its receipt of electricity from the grid as a DARD; and </a:t>
            </a:r>
          </a:p>
          <a:p>
            <a:pPr lvl="1"/>
            <a:r>
              <a:rPr lang="en-US" dirty="0" smtClean="0"/>
              <a:t>(iv) meet the requirements of either a Binary Storage Facility or a Continuous Storage Facility, as described in subsections (b) and (c) below. </a:t>
            </a:r>
          </a:p>
          <a:p>
            <a:endParaRPr lang="en-US" dirty="0"/>
          </a:p>
        </p:txBody>
      </p:sp>
      <p:sp>
        <p:nvSpPr>
          <p:cNvPr id="7" name="TextBox 6"/>
          <p:cNvSpPr txBox="1"/>
          <p:nvPr/>
        </p:nvSpPr>
        <p:spPr>
          <a:xfrm>
            <a:off x="6172200" y="685800"/>
            <a:ext cx="2403094" cy="369332"/>
          </a:xfrm>
          <a:prstGeom prst="rect">
            <a:avLst/>
          </a:prstGeom>
          <a:noFill/>
        </p:spPr>
        <p:txBody>
          <a:bodyPr wrap="none" rtlCol="0">
            <a:spAutoFit/>
          </a:bodyPr>
          <a:lstStyle/>
          <a:p>
            <a:r>
              <a:rPr lang="en-US" dirty="0" smtClean="0">
                <a:solidFill>
                  <a:schemeClr val="accent6">
                    <a:lumMod val="75000"/>
                  </a:schemeClr>
                </a:solidFill>
              </a:rPr>
              <a:t>More specific language </a:t>
            </a:r>
            <a:endParaRPr lang="en-US" dirty="0">
              <a:solidFill>
                <a:schemeClr val="accent6">
                  <a:lumMod val="75000"/>
                </a:schemeClr>
              </a:solidFill>
            </a:endParaRPr>
          </a:p>
        </p:txBody>
      </p:sp>
      <p:cxnSp>
        <p:nvCxnSpPr>
          <p:cNvPr id="9" name="Straight Arrow Connector 8"/>
          <p:cNvCxnSpPr/>
          <p:nvPr/>
        </p:nvCxnSpPr>
        <p:spPr>
          <a:xfrm flipH="1">
            <a:off x="7010400" y="1143000"/>
            <a:ext cx="457200" cy="274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024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7</a:t>
            </a:fld>
            <a:endParaRPr lang="en-US" dirty="0"/>
          </a:p>
        </p:txBody>
      </p:sp>
      <p:sp>
        <p:nvSpPr>
          <p:cNvPr id="4" name="Text Placeholder 3"/>
          <p:cNvSpPr>
            <a:spLocks noGrp="1"/>
          </p:cNvSpPr>
          <p:nvPr>
            <p:ph type="body" sz="quarter" idx="13"/>
          </p:nvPr>
        </p:nvSpPr>
        <p:spPr/>
        <p:txBody>
          <a:bodyPr/>
          <a:lstStyle/>
          <a:p>
            <a:r>
              <a:rPr lang="en-US" dirty="0" smtClean="0"/>
              <a:t>Binary Storage Facility  (Section III.1.10.6) </a:t>
            </a:r>
            <a:endParaRPr lang="en-US" dirty="0"/>
          </a:p>
        </p:txBody>
      </p:sp>
      <p:sp>
        <p:nvSpPr>
          <p:cNvPr id="5" name="Content Placeholder 4"/>
          <p:cNvSpPr>
            <a:spLocks noGrp="1"/>
          </p:cNvSpPr>
          <p:nvPr>
            <p:ph sz="quarter" idx="14"/>
          </p:nvPr>
        </p:nvSpPr>
        <p:spPr/>
        <p:txBody>
          <a:bodyPr>
            <a:normAutofit/>
          </a:bodyPr>
          <a:lstStyle/>
          <a:p>
            <a:pPr lvl="0"/>
            <a:r>
              <a:rPr lang="en-US" sz="2000" dirty="0" smtClean="0">
                <a:solidFill>
                  <a:srgbClr val="1E6A9A"/>
                </a:solidFill>
              </a:rPr>
              <a:t>(</a:t>
            </a:r>
            <a:r>
              <a:rPr lang="en-US" sz="2000" dirty="0"/>
              <a:t>b) A storage facility that satisfies the requirements of this subsection (b) may participate in the New England Markets as a Binary Storage Facility.  A Binary Storage Facility shall:</a:t>
            </a:r>
            <a:r>
              <a:rPr lang="en-US" dirty="0" smtClean="0">
                <a:solidFill>
                  <a:srgbClr val="1E6A9A"/>
                </a:solidFill>
              </a:rPr>
              <a:t> </a:t>
            </a:r>
          </a:p>
          <a:p>
            <a:pPr lvl="1"/>
            <a:r>
              <a:rPr lang="en-US" dirty="0" smtClean="0"/>
              <a:t>(i) satisfy the requirements applicable to an Electric Storage Facility;</a:t>
            </a:r>
          </a:p>
          <a:p>
            <a:pPr lvl="1"/>
            <a:r>
              <a:rPr lang="en-US" dirty="0" smtClean="0"/>
              <a:t>(</a:t>
            </a:r>
            <a:r>
              <a:rPr lang="en-US" dirty="0"/>
              <a:t>ii) </a:t>
            </a:r>
            <a:r>
              <a:rPr lang="en-US" dirty="0" smtClean="0">
                <a:solidFill>
                  <a:schemeClr val="accent1">
                    <a:lumMod val="75000"/>
                  </a:schemeClr>
                </a:solidFill>
              </a:rPr>
              <a:t>offer its Generator </a:t>
            </a:r>
            <a:r>
              <a:rPr lang="en-US" dirty="0">
                <a:solidFill>
                  <a:schemeClr val="accent1">
                    <a:lumMod val="75000"/>
                  </a:schemeClr>
                </a:solidFill>
              </a:rPr>
              <a:t>Asset and a DARD </a:t>
            </a:r>
            <a:r>
              <a:rPr lang="en-US" dirty="0" smtClean="0">
                <a:solidFill>
                  <a:schemeClr val="accent1">
                    <a:lumMod val="75000"/>
                  </a:schemeClr>
                </a:solidFill>
              </a:rPr>
              <a:t>into </a:t>
            </a:r>
            <a:r>
              <a:rPr lang="en-US" dirty="0">
                <a:solidFill>
                  <a:schemeClr val="accent1">
                    <a:lumMod val="75000"/>
                  </a:schemeClr>
                </a:solidFill>
              </a:rPr>
              <a:t>the Energy Market as Rapid Response Pricing Assets </a:t>
            </a:r>
            <a:r>
              <a:rPr lang="en-US" strike="sngStrike" dirty="0">
                <a:solidFill>
                  <a:schemeClr val="accent1">
                    <a:lumMod val="75000"/>
                  </a:schemeClr>
                </a:solidFill>
              </a:rPr>
              <a:t>specify </a:t>
            </a:r>
            <a:r>
              <a:rPr lang="en-US" strike="sngStrike" dirty="0" smtClean="0">
                <a:solidFill>
                  <a:schemeClr val="accent1">
                    <a:lumMod val="75000"/>
                  </a:schemeClr>
                </a:solidFill>
              </a:rPr>
              <a:t>in Supply Offers and Demand Bids a Minimum Run Time and a Minimum Down Time that may be changed through redeclaration requests and that shall be of no more than one hour each;</a:t>
            </a:r>
            <a:r>
              <a:rPr lang="en-US" dirty="0" smtClean="0">
                <a:solidFill>
                  <a:schemeClr val="accent1">
                    <a:lumMod val="75000"/>
                  </a:schemeClr>
                </a:solidFill>
              </a:rPr>
              <a:t> </a:t>
            </a:r>
            <a:r>
              <a:rPr lang="en-US" dirty="0" smtClean="0"/>
              <a:t>and </a:t>
            </a:r>
            <a:endParaRPr lang="en-US" strike="sngStrike" dirty="0">
              <a:solidFill>
                <a:schemeClr val="accent6">
                  <a:lumMod val="75000"/>
                </a:schemeClr>
              </a:solidFill>
            </a:endParaRPr>
          </a:p>
          <a:p>
            <a:pPr lvl="1"/>
            <a:r>
              <a:rPr lang="en-US" dirty="0" smtClean="0"/>
              <a:t>(</a:t>
            </a:r>
            <a:r>
              <a:rPr lang="en-US" dirty="0"/>
              <a:t>iii) comprise one or more reversible hydraulic turbines. </a:t>
            </a:r>
          </a:p>
        </p:txBody>
      </p:sp>
      <p:sp>
        <p:nvSpPr>
          <p:cNvPr id="7" name="TextBox 6"/>
          <p:cNvSpPr txBox="1"/>
          <p:nvPr/>
        </p:nvSpPr>
        <p:spPr>
          <a:xfrm>
            <a:off x="6096001" y="424934"/>
            <a:ext cx="2590800" cy="646331"/>
          </a:xfrm>
          <a:prstGeom prst="rect">
            <a:avLst/>
          </a:prstGeom>
          <a:noFill/>
        </p:spPr>
        <p:txBody>
          <a:bodyPr wrap="square" rtlCol="0">
            <a:spAutoFit/>
          </a:bodyPr>
          <a:lstStyle/>
          <a:p>
            <a:r>
              <a:rPr lang="en-US" dirty="0">
                <a:solidFill>
                  <a:schemeClr val="accent6">
                    <a:lumMod val="75000"/>
                  </a:schemeClr>
                </a:solidFill>
              </a:rPr>
              <a:t>Using existing defined  term  to simply provision</a:t>
            </a:r>
          </a:p>
        </p:txBody>
      </p:sp>
      <p:cxnSp>
        <p:nvCxnSpPr>
          <p:cNvPr id="9" name="Straight Arrow Connector 8"/>
          <p:cNvCxnSpPr/>
          <p:nvPr/>
        </p:nvCxnSpPr>
        <p:spPr>
          <a:xfrm flipH="1">
            <a:off x="5133975" y="1386364"/>
            <a:ext cx="1657349" cy="161401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5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8</a:t>
            </a:fld>
            <a:endParaRPr lang="en-US" dirty="0"/>
          </a:p>
        </p:txBody>
      </p:sp>
      <p:sp>
        <p:nvSpPr>
          <p:cNvPr id="4" name="Text Placeholder 3"/>
          <p:cNvSpPr>
            <a:spLocks noGrp="1"/>
          </p:cNvSpPr>
          <p:nvPr>
            <p:ph type="body" sz="quarter" idx="13"/>
          </p:nvPr>
        </p:nvSpPr>
        <p:spPr/>
        <p:txBody>
          <a:bodyPr/>
          <a:lstStyle/>
          <a:p>
            <a:r>
              <a:rPr lang="en-US" dirty="0" smtClean="0"/>
              <a:t>Continuous Storage Facility (Section III.1.10.6) </a:t>
            </a:r>
          </a:p>
          <a:p>
            <a:endParaRPr lang="en-US" sz="1800" dirty="0">
              <a:solidFill>
                <a:schemeClr val="accent6">
                  <a:lumMod val="75000"/>
                </a:schemeClr>
              </a:solidFill>
            </a:endParaRPr>
          </a:p>
        </p:txBody>
      </p:sp>
      <p:sp>
        <p:nvSpPr>
          <p:cNvPr id="5" name="Content Placeholder 4"/>
          <p:cNvSpPr>
            <a:spLocks noGrp="1"/>
          </p:cNvSpPr>
          <p:nvPr>
            <p:ph sz="quarter" idx="14"/>
          </p:nvPr>
        </p:nvSpPr>
        <p:spPr/>
        <p:txBody>
          <a:bodyPr>
            <a:normAutofit fontScale="92500" lnSpcReduction="10000"/>
          </a:bodyPr>
          <a:lstStyle/>
          <a:p>
            <a:pPr lvl="0"/>
            <a:r>
              <a:rPr lang="en-US" dirty="0" smtClean="0"/>
              <a:t>(c) A storage facility that satisfies the requirements of this subsection (c) may participate in the New England Markets as a Continuous Storage Facility. A Continuous Storage Facility shall: </a:t>
            </a:r>
          </a:p>
          <a:p>
            <a:pPr lvl="1"/>
            <a:r>
              <a:rPr lang="en-US" dirty="0" smtClean="0"/>
              <a:t>(i) satisfy the requirements applicable to an Electric Storage Facility;</a:t>
            </a:r>
          </a:p>
          <a:p>
            <a:pPr lvl="1"/>
            <a:r>
              <a:rPr lang="en-US" dirty="0" smtClean="0"/>
              <a:t>(ii) be registered as, </a:t>
            </a:r>
            <a:r>
              <a:rPr lang="en-US" sz="2200" dirty="0">
                <a:solidFill>
                  <a:schemeClr val="accent1">
                    <a:lumMod val="75000"/>
                  </a:schemeClr>
                </a:solidFill>
              </a:rPr>
              <a:t>may provide </a:t>
            </a:r>
            <a:r>
              <a:rPr lang="en-US" sz="2200" dirty="0" smtClean="0">
                <a:solidFill>
                  <a:schemeClr val="accent1">
                    <a:lumMod val="75000"/>
                  </a:schemeClr>
                </a:solidFill>
              </a:rPr>
              <a:t>Regulation </a:t>
            </a:r>
            <a:r>
              <a:rPr lang="en-US" sz="2200" dirty="0">
                <a:solidFill>
                  <a:schemeClr val="accent1">
                    <a:lumMod val="75000"/>
                  </a:schemeClr>
                </a:solidFill>
              </a:rPr>
              <a:t>as,</a:t>
            </a:r>
            <a:r>
              <a:rPr lang="en-US" dirty="0" smtClean="0"/>
              <a:t> and </a:t>
            </a:r>
            <a:r>
              <a:rPr lang="en-US" dirty="0" smtClean="0">
                <a:solidFill>
                  <a:schemeClr val="accent1">
                    <a:lumMod val="75000"/>
                  </a:schemeClr>
                </a:solidFill>
              </a:rPr>
              <a:t>i</a:t>
            </a:r>
            <a:r>
              <a:rPr lang="en-US" sz="2200" dirty="0">
                <a:solidFill>
                  <a:schemeClr val="accent1">
                    <a:lumMod val="75000"/>
                  </a:schemeClr>
                </a:solidFill>
              </a:rPr>
              <a:t>s</a:t>
            </a:r>
            <a:r>
              <a:rPr lang="en-US" dirty="0" smtClean="0"/>
              <a:t> subject to all rules applicable to, an ATRR that represents the same equipment as  the Generator Asset and DARD;</a:t>
            </a:r>
          </a:p>
          <a:p>
            <a:pPr lvl="1"/>
            <a:r>
              <a:rPr lang="en-US" dirty="0" smtClean="0"/>
              <a:t>(iii) be capable of transitioning between the facility’s maximum output and maximum consumption (and vice versa) in </a:t>
            </a:r>
            <a:r>
              <a:rPr lang="en-US" sz="1900" dirty="0">
                <a:solidFill>
                  <a:srgbClr val="1E6A9A"/>
                </a:solidFill>
              </a:rPr>
              <a:t>ten</a:t>
            </a:r>
            <a:r>
              <a:rPr lang="en-US" dirty="0" smtClean="0"/>
              <a:t> </a:t>
            </a:r>
            <a:r>
              <a:rPr lang="en-US" sz="1900" strike="sngStrike" dirty="0">
                <a:solidFill>
                  <a:srgbClr val="1E6A9A"/>
                </a:solidFill>
              </a:rPr>
              <a:t>10</a:t>
            </a:r>
            <a:r>
              <a:rPr lang="en-US" dirty="0" smtClean="0"/>
              <a:t> minutes or less;</a:t>
            </a:r>
          </a:p>
          <a:p>
            <a:pPr lvl="1"/>
            <a:r>
              <a:rPr lang="en-US" dirty="0" smtClean="0"/>
              <a:t>(iv) not utilize storage capability that is shared with another Generator Asset, DARD or ATRR;</a:t>
            </a:r>
          </a:p>
          <a:p>
            <a:pPr lvl="1"/>
            <a:r>
              <a:rPr lang="en-US" dirty="0" smtClean="0"/>
              <a:t>(v) specify in Supply Offers a zero MW value for Economic Minimum Limit and Emergency Minimum Limit (except for Generator Assets undergoing Facility and Equipment Testing or auditing); a zero time value for Minimum Run Time, Minimum Down Time, Notification Time, and Start-Up Time; and a zero cost value for Start-Up Fee and No-Load Fee;</a:t>
            </a:r>
          </a:p>
          <a:p>
            <a:endParaRPr lang="en-US" dirty="0" smtClean="0"/>
          </a:p>
          <a:p>
            <a:endParaRPr lang="en-US" dirty="0"/>
          </a:p>
        </p:txBody>
      </p:sp>
      <p:sp>
        <p:nvSpPr>
          <p:cNvPr id="10" name="TextBox 9"/>
          <p:cNvSpPr txBox="1"/>
          <p:nvPr/>
        </p:nvSpPr>
        <p:spPr>
          <a:xfrm>
            <a:off x="8001001" y="618848"/>
            <a:ext cx="1143000" cy="923330"/>
          </a:xfrm>
          <a:prstGeom prst="rect">
            <a:avLst/>
          </a:prstGeom>
          <a:noFill/>
        </p:spPr>
        <p:txBody>
          <a:bodyPr wrap="square" rtlCol="0">
            <a:spAutoFit/>
          </a:bodyPr>
          <a:lstStyle/>
          <a:p>
            <a:r>
              <a:rPr lang="en-US" dirty="0" smtClean="0">
                <a:solidFill>
                  <a:schemeClr val="accent6">
                    <a:lumMod val="75000"/>
                  </a:schemeClr>
                </a:solidFill>
              </a:rPr>
              <a:t>Conform </a:t>
            </a:r>
            <a:r>
              <a:rPr lang="en-US" dirty="0">
                <a:solidFill>
                  <a:schemeClr val="accent6">
                    <a:lumMod val="75000"/>
                  </a:schemeClr>
                </a:solidFill>
              </a:rPr>
              <a:t>to Section III.1 usage</a:t>
            </a:r>
          </a:p>
        </p:txBody>
      </p:sp>
      <p:cxnSp>
        <p:nvCxnSpPr>
          <p:cNvPr id="12" name="Straight Arrow Connector 11"/>
          <p:cNvCxnSpPr/>
          <p:nvPr/>
        </p:nvCxnSpPr>
        <p:spPr>
          <a:xfrm flipH="1">
            <a:off x="5486400" y="971550"/>
            <a:ext cx="1523999" cy="18669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15093" y="150587"/>
            <a:ext cx="3016583" cy="646331"/>
          </a:xfrm>
          <a:prstGeom prst="rect">
            <a:avLst/>
          </a:prstGeom>
          <a:noFill/>
        </p:spPr>
        <p:txBody>
          <a:bodyPr wrap="square" rtlCol="0">
            <a:spAutoFit/>
          </a:bodyPr>
          <a:lstStyle/>
          <a:p>
            <a:r>
              <a:rPr lang="en-US" dirty="0" smtClean="0">
                <a:solidFill>
                  <a:schemeClr val="accent6">
                    <a:lumMod val="75000"/>
                  </a:schemeClr>
                </a:solidFill>
              </a:rPr>
              <a:t>Clarifies that CFS can provide regulation as an ATRR</a:t>
            </a:r>
            <a:endParaRPr lang="en-US" dirty="0">
              <a:solidFill>
                <a:schemeClr val="accent6">
                  <a:lumMod val="75000"/>
                </a:schemeClr>
              </a:solidFill>
            </a:endParaRPr>
          </a:p>
        </p:txBody>
      </p:sp>
      <p:cxnSp>
        <p:nvCxnSpPr>
          <p:cNvPr id="11" name="Straight Arrow Connector 10"/>
          <p:cNvCxnSpPr/>
          <p:nvPr/>
        </p:nvCxnSpPr>
        <p:spPr>
          <a:xfrm flipH="1">
            <a:off x="6248399" y="1676400"/>
            <a:ext cx="1676402" cy="2209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22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Tariff Changes </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pPr/>
              <a:t>9</a:t>
            </a:fld>
            <a:endParaRPr lang="en-US" dirty="0"/>
          </a:p>
        </p:txBody>
      </p:sp>
      <p:sp>
        <p:nvSpPr>
          <p:cNvPr id="4" name="Text Placeholder 3"/>
          <p:cNvSpPr>
            <a:spLocks noGrp="1"/>
          </p:cNvSpPr>
          <p:nvPr>
            <p:ph type="body" sz="quarter" idx="13"/>
          </p:nvPr>
        </p:nvSpPr>
        <p:spPr/>
        <p:txBody>
          <a:bodyPr/>
          <a:lstStyle/>
          <a:p>
            <a:r>
              <a:rPr lang="en-US" dirty="0" smtClean="0"/>
              <a:t>Continuous Storage Facility </a:t>
            </a:r>
            <a:r>
              <a:rPr lang="en-US" dirty="0"/>
              <a:t> </a:t>
            </a:r>
            <a:r>
              <a:rPr lang="en-US" dirty="0" smtClean="0"/>
              <a:t>(Section </a:t>
            </a:r>
            <a:r>
              <a:rPr lang="en-US" dirty="0"/>
              <a:t>III.1.10.6) </a:t>
            </a:r>
          </a:p>
          <a:p>
            <a:endParaRPr lang="en-US" dirty="0"/>
          </a:p>
        </p:txBody>
      </p:sp>
      <p:sp>
        <p:nvSpPr>
          <p:cNvPr id="5" name="Content Placeholder 4"/>
          <p:cNvSpPr>
            <a:spLocks noGrp="1"/>
          </p:cNvSpPr>
          <p:nvPr>
            <p:ph sz="quarter" idx="14"/>
          </p:nvPr>
        </p:nvSpPr>
        <p:spPr>
          <a:xfrm>
            <a:off x="304800" y="1600200"/>
            <a:ext cx="8229600" cy="4648200"/>
          </a:xfrm>
        </p:spPr>
        <p:txBody>
          <a:bodyPr>
            <a:normAutofit fontScale="92500" lnSpcReduction="20000"/>
          </a:bodyPr>
          <a:lstStyle/>
          <a:p>
            <a:endParaRPr lang="en-US" dirty="0" smtClean="0"/>
          </a:p>
          <a:p>
            <a:endParaRPr lang="en-US" dirty="0"/>
          </a:p>
          <a:p>
            <a:r>
              <a:rPr lang="en-US" dirty="0" smtClean="0"/>
              <a:t>(</a:t>
            </a:r>
            <a:r>
              <a:rPr lang="en-US" dirty="0">
                <a:solidFill>
                  <a:schemeClr val="accent1">
                    <a:lumMod val="75000"/>
                  </a:schemeClr>
                </a:solidFill>
              </a:rPr>
              <a:t>c</a:t>
            </a:r>
            <a:r>
              <a:rPr lang="en-US" dirty="0" smtClean="0"/>
              <a:t>) Continuous Storage Facility Requirements (continued)</a:t>
            </a:r>
          </a:p>
          <a:p>
            <a:pPr lvl="1"/>
            <a:r>
              <a:rPr lang="en-US" dirty="0" smtClean="0"/>
              <a:t>(vi) specify </a:t>
            </a:r>
            <a:r>
              <a:rPr lang="en-US" dirty="0"/>
              <a:t>in Demand Bids a zero MW value for Minimum Consumption Limit (except for DARDs undergoing Facility and Equipment Testing or auditing) and a zero time value for Minimum Run Time and Minimum Down Time; </a:t>
            </a:r>
          </a:p>
          <a:p>
            <a:pPr lvl="1"/>
            <a:r>
              <a:rPr lang="en-US" dirty="0" smtClean="0">
                <a:solidFill>
                  <a:schemeClr val="accent1">
                    <a:lumMod val="75000"/>
                  </a:schemeClr>
                </a:solidFill>
              </a:rPr>
              <a:t>(vii) be Self-Scheduled in the Day-Ahead Energy Market and Real-Time Energy Market, and </a:t>
            </a:r>
            <a:r>
              <a:rPr lang="en-US" sz="2100" dirty="0"/>
              <a:t>operate in an on-line state, </a:t>
            </a:r>
            <a:r>
              <a:rPr lang="en-US" strike="sngStrike" dirty="0" smtClean="0"/>
              <a:t>(that is, with all available electrical supply and consumption equipment continuously connected to the New England Control Area), by Self-Scheduling the facility’s Generator Asset and DARD in the Day-Ahead Energy Market and Real time Energy Market </a:t>
            </a:r>
            <a:r>
              <a:rPr lang="en-US" sz="2100" dirty="0"/>
              <a:t>unless the facility is </a:t>
            </a:r>
            <a:r>
              <a:rPr lang="en-US" dirty="0" smtClean="0">
                <a:solidFill>
                  <a:schemeClr val="accent1">
                    <a:lumMod val="75000"/>
                  </a:schemeClr>
                </a:solidFill>
              </a:rPr>
              <a:t>declared </a:t>
            </a:r>
            <a:r>
              <a:rPr lang="en-US" sz="2100" dirty="0"/>
              <a:t>unavailable</a:t>
            </a:r>
            <a:r>
              <a:rPr lang="en-US" dirty="0" smtClean="0">
                <a:solidFill>
                  <a:schemeClr val="accent1">
                    <a:lumMod val="75000"/>
                  </a:schemeClr>
                </a:solidFill>
              </a:rPr>
              <a:t> by the Market Participant; and</a:t>
            </a:r>
            <a:endParaRPr lang="en-US" strike="sngStrike" dirty="0" smtClean="0"/>
          </a:p>
          <a:p>
            <a:pPr lvl="1"/>
            <a:r>
              <a:rPr lang="en-US" dirty="0" smtClean="0"/>
              <a:t>(viii) be issued a combined dispatch control signal equal to the Desired Dispatch Point (of the Generator Asset) minus the Desired Dispatch Point (of the DARD) plus the AGC SetPoint (of the ATRR). </a:t>
            </a:r>
          </a:p>
          <a:p>
            <a:endParaRPr lang="en-US" dirty="0" smtClean="0"/>
          </a:p>
        </p:txBody>
      </p:sp>
      <p:sp>
        <p:nvSpPr>
          <p:cNvPr id="7" name="TextBox 6"/>
          <p:cNvSpPr txBox="1"/>
          <p:nvPr/>
        </p:nvSpPr>
        <p:spPr>
          <a:xfrm>
            <a:off x="2209800" y="1371600"/>
            <a:ext cx="6629400" cy="923330"/>
          </a:xfrm>
          <a:prstGeom prst="rect">
            <a:avLst/>
          </a:prstGeom>
          <a:noFill/>
        </p:spPr>
        <p:txBody>
          <a:bodyPr wrap="square" rtlCol="0">
            <a:spAutoFit/>
          </a:bodyPr>
          <a:lstStyle/>
          <a:p>
            <a:pPr lvl="2"/>
            <a:r>
              <a:rPr lang="en-US" dirty="0">
                <a:solidFill>
                  <a:schemeClr val="accent6">
                    <a:lumMod val="75000"/>
                  </a:schemeClr>
                </a:solidFill>
              </a:rPr>
              <a:t>Clarifies that </a:t>
            </a:r>
            <a:r>
              <a:rPr lang="en-US" dirty="0" smtClean="0">
                <a:solidFill>
                  <a:schemeClr val="accent6">
                    <a:lumMod val="75000"/>
                  </a:schemeClr>
                </a:solidFill>
              </a:rPr>
              <a:t>self-scheduled </a:t>
            </a:r>
            <a:r>
              <a:rPr lang="en-US" dirty="0">
                <a:solidFill>
                  <a:schemeClr val="accent6">
                    <a:lumMod val="75000"/>
                  </a:schemeClr>
                </a:solidFill>
              </a:rPr>
              <a:t>is the default state unless the facility is declared unavailable and that “unavailable status” applies to entire facility</a:t>
            </a:r>
          </a:p>
        </p:txBody>
      </p:sp>
      <p:cxnSp>
        <p:nvCxnSpPr>
          <p:cNvPr id="9" name="Straight Arrow Connector 8"/>
          <p:cNvCxnSpPr/>
          <p:nvPr/>
        </p:nvCxnSpPr>
        <p:spPr>
          <a:xfrm flipH="1">
            <a:off x="8364872" y="1981200"/>
            <a:ext cx="339055" cy="20574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7635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C Presentation  Storage Project">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2487</Words>
  <Application>Microsoft Office PowerPoint</Application>
  <PresentationFormat>On-screen Show (4:3)</PresentationFormat>
  <Paragraphs>252</Paragraphs>
  <Slides>24</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MC Presentation  Storage Project</vt:lpstr>
      <vt:lpstr>Custom Design</vt:lpstr>
      <vt:lpstr>PowerPoint Presentation</vt:lpstr>
      <vt:lpstr>PowerPoint Presentation</vt:lpstr>
      <vt:lpstr> Overview of Today’s Presentation</vt:lpstr>
      <vt:lpstr>Summary of Tariff Changes</vt:lpstr>
      <vt:lpstr>Electric Storage Section </vt:lpstr>
      <vt:lpstr>Summary of Tariff Changes </vt:lpstr>
      <vt:lpstr>Summary of Tariff Changes </vt:lpstr>
      <vt:lpstr>Summary of Tariff Changes </vt:lpstr>
      <vt:lpstr>Summary of Tariff Changes </vt:lpstr>
      <vt:lpstr>Summary of Tariff Changes </vt:lpstr>
      <vt:lpstr>Summary of Tariff Changes </vt:lpstr>
      <vt:lpstr>Summary of Tariff Changes </vt:lpstr>
      <vt:lpstr>Other Tariff Changes   </vt:lpstr>
      <vt:lpstr>Summary of Tariff Changes </vt:lpstr>
      <vt:lpstr>Summary of Tariff Changes</vt:lpstr>
      <vt:lpstr>Summary of Tariff Changes</vt:lpstr>
      <vt:lpstr>Summary of Tariff Changes</vt:lpstr>
      <vt:lpstr>Summary of Tariff Changes</vt:lpstr>
      <vt:lpstr>Summary of Tariff Changes </vt:lpstr>
      <vt:lpstr>Summary of Tariff Changes </vt:lpstr>
      <vt:lpstr>Summary of Tariff Changes </vt:lpstr>
      <vt:lpstr> Summary of Tariff Changes   </vt:lpstr>
      <vt:lpstr>Stakeholder Schedule </vt:lpstr>
      <vt:lpstr>Expected Stakeholder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2018-04-04T22:04:11Z</dcterms:created>
  <dcterms:modified xsi:type="dcterms:W3CDTF">2018-07-11T21:58:18Z</dcterms:modified>
</cp:coreProperties>
</file>