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19"/>
  </p:notesMasterIdLst>
  <p:handoutMasterIdLst>
    <p:handoutMasterId r:id="rId20"/>
  </p:handoutMasterIdLst>
  <p:sldIdLst>
    <p:sldId id="316" r:id="rId2"/>
    <p:sldId id="280" r:id="rId3"/>
    <p:sldId id="318" r:id="rId4"/>
    <p:sldId id="340" r:id="rId5"/>
    <p:sldId id="348" r:id="rId6"/>
    <p:sldId id="349" r:id="rId7"/>
    <p:sldId id="350" r:id="rId8"/>
    <p:sldId id="351" r:id="rId9"/>
    <p:sldId id="352" r:id="rId10"/>
    <p:sldId id="353" r:id="rId11"/>
    <p:sldId id="354" r:id="rId12"/>
    <p:sldId id="355" r:id="rId13"/>
    <p:sldId id="356" r:id="rId14"/>
    <p:sldId id="357" r:id="rId15"/>
    <p:sldId id="301" r:id="rId16"/>
    <p:sldId id="302" r:id="rId17"/>
    <p:sldId id="303" r:id="rId18"/>
  </p:sldIdLst>
  <p:sldSz cx="9144000" cy="6858000" type="screen4x3"/>
  <p:notesSz cx="7010400" cy="92964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C1F25"/>
    <a:srgbClr val="62777F"/>
    <a:srgbClr val="FBB92F"/>
    <a:srgbClr val="77BD2A"/>
    <a:srgbClr val="6FA943"/>
    <a:srgbClr val="B9D257"/>
    <a:srgbClr val="F68920"/>
    <a:srgbClr val="8555A1"/>
    <a:srgbClr val="1E6A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58" autoAdjust="0"/>
    <p:restoredTop sz="89965" autoAdjust="0"/>
  </p:normalViewPr>
  <p:slideViewPr>
    <p:cSldViewPr>
      <p:cViewPr varScale="1">
        <p:scale>
          <a:sx n="151" d="100"/>
          <a:sy n="151" d="100"/>
        </p:scale>
        <p:origin x="-238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1206" y="-8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627" cy="464981"/>
          </a:xfrm>
          <a:prstGeom prst="rect">
            <a:avLst/>
          </a:prstGeom>
        </p:spPr>
        <p:txBody>
          <a:bodyPr vert="horz" lIns="92114" tIns="46057" rIns="92114" bIns="46057" rtlCol="0"/>
          <a:lstStyle>
            <a:lvl1pPr algn="l">
              <a:defRPr sz="1300"/>
            </a:lvl1pPr>
          </a:lstStyle>
          <a:p>
            <a:endParaRPr lang="en-US" dirty="0"/>
          </a:p>
        </p:txBody>
      </p:sp>
      <p:sp>
        <p:nvSpPr>
          <p:cNvPr id="3" name="Date Placeholder 2"/>
          <p:cNvSpPr>
            <a:spLocks noGrp="1"/>
          </p:cNvSpPr>
          <p:nvPr>
            <p:ph type="dt" sz="quarter" idx="1"/>
          </p:nvPr>
        </p:nvSpPr>
        <p:spPr>
          <a:xfrm>
            <a:off x="3971172" y="0"/>
            <a:ext cx="3037627" cy="464981"/>
          </a:xfrm>
          <a:prstGeom prst="rect">
            <a:avLst/>
          </a:prstGeom>
        </p:spPr>
        <p:txBody>
          <a:bodyPr vert="horz" lIns="92114" tIns="46057" rIns="92114" bIns="46057" rtlCol="0"/>
          <a:lstStyle>
            <a:lvl1pPr algn="r">
              <a:defRPr sz="1300"/>
            </a:lvl1pPr>
          </a:lstStyle>
          <a:p>
            <a:fld id="{F87AAE7F-D37E-4830-9F5E-F36A5F180179}" type="datetimeFigureOut">
              <a:rPr lang="en-US" smtClean="0"/>
              <a:t>9/19/2018</a:t>
            </a:fld>
            <a:endParaRPr lang="en-US" dirty="0"/>
          </a:p>
        </p:txBody>
      </p:sp>
      <p:sp>
        <p:nvSpPr>
          <p:cNvPr id="4" name="Footer Placeholder 3"/>
          <p:cNvSpPr>
            <a:spLocks noGrp="1"/>
          </p:cNvSpPr>
          <p:nvPr>
            <p:ph type="ftr" sz="quarter" idx="2"/>
          </p:nvPr>
        </p:nvSpPr>
        <p:spPr>
          <a:xfrm>
            <a:off x="0" y="8829822"/>
            <a:ext cx="3037627" cy="464981"/>
          </a:xfrm>
          <a:prstGeom prst="rect">
            <a:avLst/>
          </a:prstGeom>
        </p:spPr>
        <p:txBody>
          <a:bodyPr vert="horz" lIns="92114" tIns="46057" rIns="92114" bIns="46057"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1172" y="8829822"/>
            <a:ext cx="3037627" cy="464981"/>
          </a:xfrm>
          <a:prstGeom prst="rect">
            <a:avLst/>
          </a:prstGeom>
        </p:spPr>
        <p:txBody>
          <a:bodyPr vert="horz" lIns="92114" tIns="46057" rIns="92114" bIns="46057" rtlCol="0" anchor="b"/>
          <a:lstStyle>
            <a:lvl1pPr algn="r">
              <a:defRPr sz="1300"/>
            </a:lvl1pPr>
          </a:lstStyle>
          <a:p>
            <a:fld id="{8FE02180-CD27-4473-AA37-00085480B5FA}" type="slidenum">
              <a:rPr lang="en-US" smtClean="0"/>
              <a:t>‹#›</a:t>
            </a:fld>
            <a:endParaRPr lang="en-US" dirty="0"/>
          </a:p>
        </p:txBody>
      </p:sp>
    </p:spTree>
    <p:extLst>
      <p:ext uri="{BB962C8B-B14F-4D97-AF65-F5344CB8AC3E}">
        <p14:creationId xmlns:p14="http://schemas.microsoft.com/office/powerpoint/2010/main" val="15061113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3" tIns="46587" rIns="93173" bIns="46587" rtlCol="0"/>
          <a:lstStyle>
            <a:lvl1pPr algn="l">
              <a:defRPr sz="13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73" tIns="46587" rIns="93173" bIns="46587" rtlCol="0"/>
          <a:lstStyle>
            <a:lvl1pPr algn="r">
              <a:defRPr sz="1300"/>
            </a:lvl1pPr>
          </a:lstStyle>
          <a:p>
            <a:fld id="{9EDDEDB6-CD57-44C2-AB19-AC7D3BB8FF8E}" type="datetimeFigureOut">
              <a:rPr lang="en-US" smtClean="0"/>
              <a:pPr/>
              <a:t>9/19/2018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endParaRPr lang="en-US" dirty="0"/>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3173" tIns="46587" rIns="93173" bIns="4658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3173" tIns="46587" rIns="93173" bIns="46587"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9" y="8829966"/>
            <a:ext cx="3037840" cy="464820"/>
          </a:xfrm>
          <a:prstGeom prst="rect">
            <a:avLst/>
          </a:prstGeom>
        </p:spPr>
        <p:txBody>
          <a:bodyPr vert="horz" lIns="93173" tIns="46587" rIns="93173" bIns="46587" rtlCol="0" anchor="b"/>
          <a:lstStyle>
            <a:lvl1pPr algn="r">
              <a:defRPr sz="1300"/>
            </a:lvl1pPr>
          </a:lstStyle>
          <a:p>
            <a:fld id="{530677A1-BB48-42A6-9D40-5F3F87EA9D2F}" type="slidenum">
              <a:rPr lang="en-US" smtClean="0"/>
              <a:pPr/>
              <a:t>‹#›</a:t>
            </a:fld>
            <a:endParaRPr lang="en-US" dirty="0"/>
          </a:p>
        </p:txBody>
      </p:sp>
    </p:spTree>
    <p:extLst>
      <p:ext uri="{BB962C8B-B14F-4D97-AF65-F5344CB8AC3E}">
        <p14:creationId xmlns:p14="http://schemas.microsoft.com/office/powerpoint/2010/main" val="2874805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30677A1-BB48-42A6-9D40-5F3F87EA9D2F}" type="slidenum">
              <a:rPr lang="en-US" smtClean="0"/>
              <a:pPr/>
              <a:t>1</a:t>
            </a:fld>
            <a:endParaRPr lang="en-US" dirty="0"/>
          </a:p>
        </p:txBody>
      </p:sp>
    </p:spTree>
    <p:extLst>
      <p:ext uri="{BB962C8B-B14F-4D97-AF65-F5344CB8AC3E}">
        <p14:creationId xmlns:p14="http://schemas.microsoft.com/office/powerpoint/2010/main" val="5403611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hyperlink" Target="http://www.iso-ne.com/about/news-media/newswire" TargetMode="External"/><Relationship Id="rId3" Type="http://schemas.openxmlformats.org/officeDocument/2006/relationships/image" Target="../media/image3.png"/><Relationship Id="rId7" Type="http://schemas.openxmlformats.org/officeDocument/2006/relationships/image" Target="../media/image5.jpeg"/><Relationship Id="rId12" Type="http://schemas.openxmlformats.org/officeDocument/2006/relationships/image" Target="../media/image8.png"/><Relationship Id="rId2" Type="http://schemas.openxmlformats.org/officeDocument/2006/relationships/hyperlink" Target="http://www.iso-ne.com/about/news-media/tweets" TargetMode="External"/><Relationship Id="rId1" Type="http://schemas.openxmlformats.org/officeDocument/2006/relationships/slideMaster" Target="../slideMasters/slideMaster1.xml"/><Relationship Id="rId6" Type="http://schemas.openxmlformats.org/officeDocument/2006/relationships/hyperlink" Target="http://www.iso-ne.com/about/news-media/iso-to-go" TargetMode="External"/><Relationship Id="rId11" Type="http://schemas.openxmlformats.org/officeDocument/2006/relationships/hyperlink" Target="https://itunes.apple.com/us/app/iso-to-go/id555114876" TargetMode="External"/><Relationship Id="rId5" Type="http://schemas.openxmlformats.org/officeDocument/2006/relationships/image" Target="../media/image4.jpeg"/><Relationship Id="rId15" Type="http://schemas.openxmlformats.org/officeDocument/2006/relationships/hyperlink" Target="https://twitter.com/isonewengland" TargetMode="External"/><Relationship Id="rId10" Type="http://schemas.openxmlformats.org/officeDocument/2006/relationships/image" Target="../media/image7.png"/><Relationship Id="rId4" Type="http://schemas.openxmlformats.org/officeDocument/2006/relationships/hyperlink" Target="http://www.isonewswire.com/" TargetMode="External"/><Relationship Id="rId9" Type="http://schemas.openxmlformats.org/officeDocument/2006/relationships/hyperlink" Target="https://play.google.com/store/apps/details?id=com.isone.iso.to.go&amp;feature=search_result" TargetMode="External"/><Relationship Id="rId14" Type="http://schemas.openxmlformats.org/officeDocument/2006/relationships/hyperlink" Target="http://www.iso-ne.com/isoexpress/" TargetMode="Externa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so title">
    <p:spTree>
      <p:nvGrpSpPr>
        <p:cNvPr id="1" name=""/>
        <p:cNvGrpSpPr/>
        <p:nvPr/>
      </p:nvGrpSpPr>
      <p:grpSpPr>
        <a:xfrm>
          <a:off x="0" y="0"/>
          <a:ext cx="0" cy="0"/>
          <a:chOff x="0" y="0"/>
          <a:chExt cx="0" cy="0"/>
        </a:xfrm>
      </p:grpSpPr>
      <p:sp>
        <p:nvSpPr>
          <p:cNvPr id="12" name="date and location"/>
          <p:cNvSpPr>
            <a:spLocks noGrp="1"/>
          </p:cNvSpPr>
          <p:nvPr>
            <p:ph type="body" sz="quarter" idx="13" hasCustomPrompt="1"/>
          </p:nvPr>
        </p:nvSpPr>
        <p:spPr>
          <a:xfrm>
            <a:off x="3289002" y="262268"/>
            <a:ext cx="5559552" cy="304800"/>
          </a:xfrm>
        </p:spPr>
        <p:txBody>
          <a:bodyPr anchor="ctr">
            <a:noAutofit/>
          </a:bodyPr>
          <a:lstStyle>
            <a:lvl1pPr algn="r">
              <a:buNone/>
              <a:defRPr sz="1100" kern="0" cap="all" spc="300" baseline="0">
                <a:solidFill>
                  <a:srgbClr val="000000"/>
                </a:solidFill>
              </a:defRPr>
            </a:lvl1pPr>
            <a:lvl2pPr>
              <a:buNone/>
              <a:defRPr sz="1800">
                <a:solidFill>
                  <a:schemeClr val="bg1"/>
                </a:solidFill>
              </a:defRPr>
            </a:lvl2pPr>
            <a:lvl3pPr>
              <a:buNone/>
              <a:defRPr sz="1800">
                <a:solidFill>
                  <a:schemeClr val="bg1"/>
                </a:solidFill>
              </a:defRPr>
            </a:lvl3pPr>
            <a:lvl4pPr>
              <a:buNone/>
              <a:defRPr sz="1800">
                <a:solidFill>
                  <a:schemeClr val="bg1"/>
                </a:solidFill>
              </a:defRPr>
            </a:lvl4pPr>
            <a:lvl5pPr>
              <a:buNone/>
              <a:defRPr sz="1800">
                <a:solidFill>
                  <a:schemeClr val="bg1"/>
                </a:solidFill>
              </a:defRPr>
            </a:lvl5pPr>
          </a:lstStyle>
          <a:p>
            <a:pPr lvl="0"/>
            <a:r>
              <a:rPr lang="en-US" dirty="0" smtClean="0"/>
              <a:t>DATE ALL CAPS  |   LOCATION ALL CAPS</a:t>
            </a:r>
          </a:p>
        </p:txBody>
      </p:sp>
      <p:cxnSp>
        <p:nvCxnSpPr>
          <p:cNvPr id="13" name="Straight Connector 12"/>
          <p:cNvCxnSpPr/>
          <p:nvPr userDrawn="1"/>
        </p:nvCxnSpPr>
        <p:spPr>
          <a:xfrm>
            <a:off x="3303533" y="3247660"/>
            <a:ext cx="5559552"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9" name="Text Placeholder 27"/>
          <p:cNvSpPr>
            <a:spLocks noGrp="1"/>
          </p:cNvSpPr>
          <p:nvPr>
            <p:ph type="body" sz="quarter" idx="17" hasCustomPrompt="1"/>
          </p:nvPr>
        </p:nvSpPr>
        <p:spPr>
          <a:xfrm>
            <a:off x="3289002" y="5114264"/>
            <a:ext cx="5559552" cy="381000"/>
          </a:xfrm>
        </p:spPr>
        <p:txBody>
          <a:bodyPr wrap="none" lIns="0" tIns="0" rIns="0" bIns="0">
            <a:normAutofit/>
          </a:bodyPr>
          <a:lstStyle>
            <a:lvl1pPr algn="r">
              <a:buNone/>
              <a:defRPr sz="2400" i="0" baseline="0">
                <a:solidFill>
                  <a:schemeClr val="accent1"/>
                </a:solidFill>
              </a:defRPr>
            </a:lvl1pPr>
            <a:lvl2pPr algn="l">
              <a:buNone/>
              <a:defRPr/>
            </a:lvl2pPr>
            <a:lvl3pPr algn="l">
              <a:buNone/>
              <a:defRPr/>
            </a:lvl3pPr>
            <a:lvl4pPr algn="l">
              <a:buNone/>
              <a:defRPr/>
            </a:lvl4pPr>
            <a:lvl5pPr algn="l">
              <a:buNone/>
              <a:defRPr/>
            </a:lvl5pPr>
          </a:lstStyle>
          <a:p>
            <a:pPr lvl="0"/>
            <a:r>
              <a:rPr lang="en-US" dirty="0" smtClean="0"/>
              <a:t>Presenter Name</a:t>
            </a:r>
          </a:p>
        </p:txBody>
      </p:sp>
      <p:sp>
        <p:nvSpPr>
          <p:cNvPr id="20" name="Text Placeholder 27"/>
          <p:cNvSpPr>
            <a:spLocks noGrp="1"/>
          </p:cNvSpPr>
          <p:nvPr>
            <p:ph type="body" sz="quarter" idx="18" hasCustomPrompt="1"/>
          </p:nvPr>
        </p:nvSpPr>
        <p:spPr>
          <a:xfrm>
            <a:off x="3289002" y="5582097"/>
            <a:ext cx="5559552" cy="381000"/>
          </a:xfrm>
        </p:spPr>
        <p:txBody>
          <a:bodyPr wrap="none" lIns="0" tIns="0" rIns="0" bIns="0">
            <a:normAutofit/>
          </a:bodyPr>
          <a:lstStyle>
            <a:lvl1pPr algn="r">
              <a:buNone/>
              <a:defRPr sz="1050" i="0" kern="0" cap="all" spc="300" baseline="0">
                <a:solidFill>
                  <a:srgbClr val="000000"/>
                </a:solidFill>
              </a:defRPr>
            </a:lvl1pPr>
            <a:lvl2pPr algn="l">
              <a:buNone/>
              <a:defRPr/>
            </a:lvl2pPr>
            <a:lvl3pPr algn="l">
              <a:buNone/>
              <a:defRPr/>
            </a:lvl3pPr>
            <a:lvl4pPr algn="l">
              <a:buNone/>
              <a:defRPr/>
            </a:lvl4pPr>
            <a:lvl5pPr algn="l">
              <a:buNone/>
              <a:defRPr/>
            </a:lvl5pPr>
          </a:lstStyle>
          <a:p>
            <a:pPr lvl="0"/>
            <a:r>
              <a:rPr lang="en-US" dirty="0" smtClean="0"/>
              <a:t>PRESENTER TITLE ALL CAPS</a:t>
            </a:r>
          </a:p>
        </p:txBody>
      </p:sp>
      <p:pic>
        <p:nvPicPr>
          <p:cNvPr id="16" name="Picture 15"/>
          <p:cNvPicPr>
            <a:picLocks noChangeAspect="1"/>
          </p:cNvPicPr>
          <p:nvPr userDrawn="1"/>
        </p:nvPicPr>
        <p:blipFill>
          <a:blip r:embed="rId2" cstate="print"/>
          <a:stretch>
            <a:fillRect/>
          </a:stretch>
        </p:blipFill>
        <p:spPr>
          <a:xfrm>
            <a:off x="378979" y="2523277"/>
            <a:ext cx="2586158" cy="1220048"/>
          </a:xfrm>
          <a:prstGeom prst="rect">
            <a:avLst/>
          </a:prstGeom>
        </p:spPr>
      </p:pic>
      <p:sp>
        <p:nvSpPr>
          <p:cNvPr id="17" name="Text Placeholder 27"/>
          <p:cNvSpPr>
            <a:spLocks noGrp="1"/>
          </p:cNvSpPr>
          <p:nvPr>
            <p:ph type="body" sz="quarter" idx="16" hasCustomPrompt="1"/>
          </p:nvPr>
        </p:nvSpPr>
        <p:spPr>
          <a:xfrm>
            <a:off x="3289002" y="3475680"/>
            <a:ext cx="5559552" cy="867720"/>
          </a:xfrm>
        </p:spPr>
        <p:txBody>
          <a:bodyPr wrap="square" lIns="0" tIns="0" rIns="0" bIns="0">
            <a:normAutofit/>
          </a:bodyPr>
          <a:lstStyle>
            <a:lvl1pPr marL="0" indent="0" algn="l">
              <a:buNone/>
              <a:defRPr sz="2400" i="1" baseline="0">
                <a:solidFill>
                  <a:srgbClr val="000000"/>
                </a:solidFill>
                <a:latin typeface="+mj-lt"/>
              </a:defRPr>
            </a:lvl1pPr>
            <a:lvl2pPr algn="l">
              <a:buNone/>
              <a:defRPr/>
            </a:lvl2pPr>
            <a:lvl3pPr algn="l">
              <a:buNone/>
              <a:defRPr/>
            </a:lvl3pPr>
            <a:lvl4pPr algn="l">
              <a:buNone/>
              <a:defRPr/>
            </a:lvl4pPr>
            <a:lvl5pPr algn="l">
              <a:buNone/>
              <a:defRPr/>
            </a:lvl5pPr>
          </a:lstStyle>
          <a:p>
            <a:pPr lvl="0"/>
            <a:r>
              <a:rPr lang="en-US" dirty="0" smtClean="0"/>
              <a:t>Subtitle of Presentation</a:t>
            </a:r>
          </a:p>
        </p:txBody>
      </p:sp>
      <p:sp>
        <p:nvSpPr>
          <p:cNvPr id="22" name="Text Placeholder 21"/>
          <p:cNvSpPr>
            <a:spLocks noGrp="1"/>
          </p:cNvSpPr>
          <p:nvPr>
            <p:ph type="body" sz="quarter" idx="19" hasCustomPrompt="1"/>
          </p:nvPr>
        </p:nvSpPr>
        <p:spPr>
          <a:xfrm>
            <a:off x="3276600" y="1419439"/>
            <a:ext cx="5562600" cy="1600200"/>
          </a:xfrm>
        </p:spPr>
        <p:txBody>
          <a:bodyPr lIns="0" tIns="0" rIns="0" bIns="0" anchor="b">
            <a:noAutofit/>
          </a:bodyPr>
          <a:lstStyle>
            <a:lvl1pPr marL="0" indent="0">
              <a:lnSpc>
                <a:spcPct val="100000"/>
              </a:lnSpc>
              <a:spcBef>
                <a:spcPts val="0"/>
              </a:spcBef>
              <a:spcAft>
                <a:spcPts val="0"/>
              </a:spcAft>
              <a:buFontTx/>
              <a:buNone/>
              <a:defRPr sz="3400" baseline="0">
                <a:solidFill>
                  <a:schemeClr val="accent1"/>
                </a:solidFill>
                <a:latin typeface="+mj-lt"/>
              </a:defRPr>
            </a:lvl1pPr>
            <a:lvl2pPr marL="0" indent="0">
              <a:buFontTx/>
              <a:buNone/>
              <a:defRPr/>
            </a:lvl2pPr>
            <a:lvl3pPr marL="0" indent="0">
              <a:buFontTx/>
              <a:buNone/>
              <a:defRPr/>
            </a:lvl3pPr>
          </a:lstStyle>
          <a:p>
            <a:pPr lvl="0"/>
            <a:r>
              <a:rPr lang="en-US" dirty="0" smtClean="0"/>
              <a:t>Title of Presentation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so content (L) &amp; ch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5696"/>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645152" y="1408176"/>
            <a:ext cx="4041648" cy="4764024"/>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so chart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3560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hart Placeholder 8"/>
          <p:cNvSpPr>
            <a:spLocks noGrp="1"/>
          </p:cNvSpPr>
          <p:nvPr>
            <p:ph type="chart" sz="quarter" idx="13"/>
          </p:nvPr>
        </p:nvSpPr>
        <p:spPr>
          <a:xfrm>
            <a:off x="457200" y="1435608"/>
            <a:ext cx="4041648" cy="4765399"/>
          </a:xfrm>
        </p:spPr>
        <p:txBody>
          <a:bodyPr/>
          <a:lstStyle>
            <a:lvl1pPr>
              <a:defRPr>
                <a:solidFill>
                  <a:srgbClr val="000000"/>
                </a:solidFill>
              </a:defRPr>
            </a:lvl1pPr>
          </a:lstStyle>
          <a:p>
            <a:r>
              <a:rPr lang="en-US" dirty="0" smtClean="0"/>
              <a:t>Click icon to add chart</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so content (L) &amp; table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408176"/>
            <a:ext cx="4038600" cy="4766738"/>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645152" y="1408176"/>
            <a:ext cx="4041648" cy="4767072"/>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so table (L) &amp; 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48200" y="1408176"/>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able Placeholder 6"/>
          <p:cNvSpPr>
            <a:spLocks noGrp="1"/>
          </p:cNvSpPr>
          <p:nvPr>
            <p:ph type="tbl" sz="quarter" idx="13"/>
          </p:nvPr>
        </p:nvSpPr>
        <p:spPr>
          <a:xfrm>
            <a:off x="457200" y="1408176"/>
            <a:ext cx="4041648" cy="4767406"/>
          </a:xfrm>
        </p:spPr>
        <p:txBody>
          <a:bodyPr/>
          <a:lstStyle>
            <a:lvl1pPr>
              <a:defRPr>
                <a:solidFill>
                  <a:srgbClr val="000000"/>
                </a:solidFill>
              </a:defRPr>
            </a:lvl1pPr>
          </a:lstStyle>
          <a:p>
            <a:r>
              <a:rPr lang="en-US" dirty="0" smtClean="0"/>
              <a:t>Click icon to add table</a:t>
            </a:r>
            <a:endParaRPr lang="en-US" dirty="0"/>
          </a:p>
        </p:txBody>
      </p:sp>
      <p:sp>
        <p:nvSpPr>
          <p:cNvPr id="4" name="Slide Number Placeholder 3"/>
          <p:cNvSpPr>
            <a:spLocks noGrp="1"/>
          </p:cNvSpPr>
          <p:nvPr>
            <p:ph type="sldNum" sz="quarter" idx="14"/>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381000"/>
            <a:ext cx="8229600" cy="533400"/>
          </a:xfrm>
        </p:spPr>
        <p:txBody>
          <a:bodyPr/>
          <a:lstStyle>
            <a:lvl1pPr>
              <a:defRPr i="0" baseline="0"/>
            </a:lvl1pPr>
          </a:lstStyle>
          <a:p>
            <a:r>
              <a:rPr lang="en-US" dirty="0" smtClean="0"/>
              <a:t>Click to edit title</a:t>
            </a:r>
            <a:endParaRPr lang="en-US" dirty="0"/>
          </a:p>
        </p:txBody>
      </p:sp>
      <p:sp>
        <p:nvSpPr>
          <p:cNvPr id="6" name="Slide Number Placeholder 5"/>
          <p:cNvSpPr>
            <a:spLocks noGrp="1"/>
          </p:cNvSpPr>
          <p:nvPr>
            <p:ph type="sldNum" sz="quarter" idx="12"/>
          </p:nvPr>
        </p:nvSpPr>
        <p:spPr/>
        <p:txBody>
          <a:bodyPr/>
          <a:lstStyle/>
          <a:p>
            <a:fld id="{F9D18D59-7AC8-45AE-9F52-DBA89AEC6EE0}" type="slidenum">
              <a:rPr lang="en-US" smtClean="0"/>
              <a:t>‹#›</a:t>
            </a:fld>
            <a:endParaRPr lang="en-US" dirty="0"/>
          </a:p>
        </p:txBody>
      </p:sp>
      <p:sp>
        <p:nvSpPr>
          <p:cNvPr id="8" name="Text Placeholder 7"/>
          <p:cNvSpPr>
            <a:spLocks noGrp="1"/>
          </p:cNvSpPr>
          <p:nvPr>
            <p:ph type="body" sz="quarter" idx="13" hasCustomPrompt="1"/>
          </p:nvPr>
        </p:nvSpPr>
        <p:spPr>
          <a:xfrm>
            <a:off x="457200" y="914400"/>
            <a:ext cx="8229600" cy="457200"/>
          </a:xfrm>
        </p:spPr>
        <p:txBody>
          <a:bodyPr/>
          <a:lstStyle>
            <a:lvl1pPr marL="0" indent="0">
              <a:buNone/>
              <a:defRPr sz="2400" b="1" i="1"/>
            </a:lvl1pPr>
          </a:lstStyle>
          <a:p>
            <a:pPr lvl="0"/>
            <a:r>
              <a:rPr lang="en-US" dirty="0" smtClean="0"/>
              <a:t>Click to add sub-title </a:t>
            </a:r>
          </a:p>
        </p:txBody>
      </p:sp>
      <p:sp>
        <p:nvSpPr>
          <p:cNvPr id="10" name="Content Placeholder 9"/>
          <p:cNvSpPr>
            <a:spLocks noGrp="1"/>
          </p:cNvSpPr>
          <p:nvPr>
            <p:ph sz="quarter" idx="14"/>
          </p:nvPr>
        </p:nvSpPr>
        <p:spPr>
          <a:xfrm>
            <a:off x="457200" y="1600200"/>
            <a:ext cx="82296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71180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oject Title WMPP I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10C7F894-2A36-495D-AB7C-1055F7AC0F9D}" type="slidenum">
              <a:rPr lang="en-US" smtClean="0"/>
              <a:pPr/>
              <a:t>‹#›</a:t>
            </a:fld>
            <a:endParaRPr lang="en-US" dirty="0"/>
          </a:p>
        </p:txBody>
      </p:sp>
      <p:sp>
        <p:nvSpPr>
          <p:cNvPr id="4" name="Text Placeholder 4"/>
          <p:cNvSpPr txBox="1">
            <a:spLocks/>
          </p:cNvSpPr>
          <p:nvPr userDrawn="1"/>
        </p:nvSpPr>
        <p:spPr>
          <a:xfrm>
            <a:off x="485899" y="1828800"/>
            <a:ext cx="8229600" cy="4419600"/>
          </a:xfrm>
          <a:prstGeom prst="rect">
            <a:avLst/>
          </a:prstGeom>
        </p:spPr>
        <p:txBody>
          <a:bodyPr vert="horz" lIns="91440" tIns="45720" rIns="91440" bIns="45720" rtlCol="0">
            <a:normAutofit/>
          </a:bodyPr>
          <a:lstStyle>
            <a:lvl1pPr marL="342900" indent="-342900" algn="l" defTabSz="914400" rtl="0" eaLnBrk="1" latinLnBrk="0" hangingPunct="1">
              <a:spcBef>
                <a:spcPts val="1200"/>
              </a:spcBef>
              <a:buFont typeface="Arial" pitchFamily="34" charset="0"/>
              <a:buChar char="•"/>
              <a:defRPr sz="2400" kern="1200" baseline="0">
                <a:solidFill>
                  <a:srgbClr val="595959"/>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595959"/>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595959"/>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12" name="Text Placeholder 11"/>
          <p:cNvSpPr>
            <a:spLocks noGrp="1"/>
          </p:cNvSpPr>
          <p:nvPr>
            <p:ph type="body" sz="quarter" idx="11" hasCustomPrompt="1"/>
          </p:nvPr>
        </p:nvSpPr>
        <p:spPr>
          <a:xfrm>
            <a:off x="513608" y="609600"/>
            <a:ext cx="6096000" cy="381000"/>
          </a:xfrm>
        </p:spPr>
        <p:txBody>
          <a:bodyPr>
            <a:noAutofit/>
          </a:bodyPr>
          <a:lstStyle>
            <a:lvl1pPr marL="0" indent="0">
              <a:buNone/>
              <a:defRPr sz="2800" b="1" baseline="0">
                <a:solidFill>
                  <a:schemeClr val="bg1"/>
                </a:solidFill>
              </a:defRPr>
            </a:lvl1pPr>
          </a:lstStyle>
          <a:p>
            <a:pPr lvl="0"/>
            <a:r>
              <a:rPr lang="en-US" dirty="0" smtClean="0"/>
              <a:t>Project Title: Summary</a:t>
            </a:r>
          </a:p>
        </p:txBody>
      </p:sp>
      <p:sp>
        <p:nvSpPr>
          <p:cNvPr id="14" name="Text Placeholder 13"/>
          <p:cNvSpPr>
            <a:spLocks noGrp="1"/>
          </p:cNvSpPr>
          <p:nvPr>
            <p:ph type="body" sz="quarter" idx="12" hasCustomPrompt="1"/>
          </p:nvPr>
        </p:nvSpPr>
        <p:spPr>
          <a:xfrm>
            <a:off x="7010400" y="533400"/>
            <a:ext cx="1524000" cy="685800"/>
          </a:xfrm>
        </p:spPr>
        <p:txBody>
          <a:bodyPr/>
          <a:lstStyle>
            <a:lvl1pPr marL="0" indent="0">
              <a:buNone/>
              <a:defRPr b="1" baseline="0">
                <a:solidFill>
                  <a:schemeClr val="bg1"/>
                </a:solidFill>
              </a:defRPr>
            </a:lvl1pPr>
          </a:lstStyle>
          <a:p>
            <a:pPr lvl="0"/>
            <a:r>
              <a:rPr lang="en-US" dirty="0" smtClean="0"/>
              <a:t>WMPP ID: XX</a:t>
            </a:r>
            <a:endParaRPr lang="en-US" dirty="0"/>
          </a:p>
        </p:txBody>
      </p:sp>
      <p:sp>
        <p:nvSpPr>
          <p:cNvPr id="20" name="Text Placeholder 19"/>
          <p:cNvSpPr>
            <a:spLocks noGrp="1"/>
          </p:cNvSpPr>
          <p:nvPr>
            <p:ph type="body" sz="quarter" idx="14"/>
          </p:nvPr>
        </p:nvSpPr>
        <p:spPr>
          <a:xfrm>
            <a:off x="485775" y="1981200"/>
            <a:ext cx="8229600" cy="4267200"/>
          </a:xfrm>
        </p:spPr>
        <p:txBody>
          <a:bodyPr/>
          <a:lstStyle>
            <a:lvl1pPr>
              <a:defRPr baseline="0"/>
            </a:lvl1pPr>
            <a:lvl2pPr>
              <a:defRPr baseline="0"/>
            </a:lvl2pPr>
            <a:lvl3pPr marL="914400" indent="0">
              <a:buNone/>
              <a:defRPr/>
            </a:lvl3pPr>
          </a:lstStyle>
          <a:p>
            <a:pPr lvl="0"/>
            <a:r>
              <a:rPr lang="en-US" smtClean="0"/>
              <a:t>Click to edit Master text styles</a:t>
            </a:r>
          </a:p>
        </p:txBody>
      </p:sp>
    </p:spTree>
    <p:extLst>
      <p:ext uri="{BB962C8B-B14F-4D97-AF65-F5344CB8AC3E}">
        <p14:creationId xmlns:p14="http://schemas.microsoft.com/office/powerpoint/2010/main" val="25855816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so transitional slide ">
    <p:spTree>
      <p:nvGrpSpPr>
        <p:cNvPr id="1" name=""/>
        <p:cNvGrpSpPr/>
        <p:nvPr/>
      </p:nvGrpSpPr>
      <p:grpSpPr>
        <a:xfrm>
          <a:off x="0" y="0"/>
          <a:ext cx="0" cy="0"/>
          <a:chOff x="0" y="0"/>
          <a:chExt cx="0" cy="0"/>
        </a:xfrm>
      </p:grpSpPr>
      <p:sp>
        <p:nvSpPr>
          <p:cNvPr id="11" name="Title 1"/>
          <p:cNvSpPr>
            <a:spLocks noGrp="1"/>
          </p:cNvSpPr>
          <p:nvPr>
            <p:ph type="title" hasCustomPrompt="1"/>
          </p:nvPr>
        </p:nvSpPr>
        <p:spPr>
          <a:xfrm>
            <a:off x="609600" y="2057400"/>
            <a:ext cx="7772400" cy="1362075"/>
          </a:xfrm>
        </p:spPr>
        <p:txBody>
          <a:bodyPr anchor="b"/>
          <a:lstStyle>
            <a:lvl1pPr algn="l">
              <a:defRPr sz="3200" b="1" cap="all" baseline="0">
                <a:solidFill>
                  <a:schemeClr val="accent1"/>
                </a:solidFill>
                <a:latin typeface="+mj-lt"/>
              </a:defRPr>
            </a:lvl1pPr>
          </a:lstStyle>
          <a:p>
            <a:r>
              <a:rPr lang="en-US" dirty="0" smtClean="0"/>
              <a:t>transitional slide Title</a:t>
            </a:r>
            <a:endParaRPr lang="en-US" dirty="0"/>
          </a:p>
        </p:txBody>
      </p:sp>
      <p:sp>
        <p:nvSpPr>
          <p:cNvPr id="12" name="Text Placeholder 2"/>
          <p:cNvSpPr>
            <a:spLocks noGrp="1"/>
          </p:cNvSpPr>
          <p:nvPr>
            <p:ph type="body" idx="1" hasCustomPrompt="1"/>
          </p:nvPr>
        </p:nvSpPr>
        <p:spPr>
          <a:xfrm>
            <a:off x="609600" y="3429000"/>
            <a:ext cx="7772400" cy="1500187"/>
          </a:xfrm>
        </p:spPr>
        <p:txBody>
          <a:bodyPr anchor="t"/>
          <a:lstStyle>
            <a:lvl1pPr marL="0" indent="0">
              <a:buNone/>
              <a:defRPr sz="2400" i="1" baseline="0">
                <a:solidFill>
                  <a:srgbClr val="000000"/>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Transitional Slide Subtitle</a:t>
            </a:r>
          </a:p>
        </p:txBody>
      </p:sp>
      <p:sp>
        <p:nvSpPr>
          <p:cNvPr id="18"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so  blank slide">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so for more info">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534400" y="6365882"/>
            <a:ext cx="381000" cy="263518"/>
          </a:xfrm>
          <a:prstGeom prst="rect">
            <a:avLst/>
          </a:prstGeom>
        </p:spPr>
        <p:txBody>
          <a:bodyPr/>
          <a:lstStyle/>
          <a:p>
            <a:fld id="{10C7F894-2A36-495D-AB7C-1055F7AC0F9D}" type="slidenum">
              <a:rPr lang="en-US" smtClean="0"/>
              <a:pPr/>
              <a:t>‹#›</a:t>
            </a:fld>
            <a:endParaRPr lang="en-US" dirty="0"/>
          </a:p>
        </p:txBody>
      </p:sp>
      <p:pic>
        <p:nvPicPr>
          <p:cNvPr id="5" name="Picture 4" descr="twitter-icon.png">
            <a:hlinkClick r:id="rId2"/>
          </p:cNvPr>
          <p:cNvPicPr>
            <a:picLocks noChangeAspect="1"/>
          </p:cNvPicPr>
          <p:nvPr userDrawn="1"/>
        </p:nvPicPr>
        <p:blipFill>
          <a:blip r:embed="rId3" cstate="print"/>
          <a:stretch>
            <a:fillRect/>
          </a:stretch>
        </p:blipFill>
        <p:spPr>
          <a:xfrm>
            <a:off x="6934200" y="381000"/>
            <a:ext cx="1752600" cy="1752600"/>
          </a:xfrm>
          <a:prstGeom prst="rect">
            <a:avLst/>
          </a:prstGeom>
        </p:spPr>
      </p:pic>
      <p:pic>
        <p:nvPicPr>
          <p:cNvPr id="6" name="Picture 4" descr="ISO Newswire">
            <a:hlinkClick r:id="rId4"/>
          </p:cNvPr>
          <p:cNvPicPr>
            <a:picLocks noChangeAspect="1" noChangeArrowheads="1"/>
          </p:cNvPicPr>
          <p:nvPr userDrawn="1"/>
        </p:nvPicPr>
        <p:blipFill>
          <a:blip r:embed="rId5" cstate="print"/>
          <a:srcRect/>
          <a:stretch>
            <a:fillRect/>
          </a:stretch>
        </p:blipFill>
        <p:spPr bwMode="auto">
          <a:xfrm>
            <a:off x="4953000" y="381000"/>
            <a:ext cx="1752599" cy="1752600"/>
          </a:xfrm>
          <a:prstGeom prst="rect">
            <a:avLst/>
          </a:prstGeom>
          <a:noFill/>
        </p:spPr>
      </p:pic>
      <p:pic>
        <p:nvPicPr>
          <p:cNvPr id="7" name="Picture 6" descr="iso-to-go-screenshot-1.jpg">
            <a:hlinkClick r:id="rId6"/>
          </p:cNvPr>
          <p:cNvPicPr>
            <a:picLocks noChangeAspect="1"/>
          </p:cNvPicPr>
          <p:nvPr userDrawn="1"/>
        </p:nvPicPr>
        <p:blipFill>
          <a:blip r:embed="rId7" cstate="print"/>
          <a:stretch>
            <a:fillRect/>
          </a:stretch>
        </p:blipFill>
        <p:spPr>
          <a:xfrm>
            <a:off x="5105400" y="2362200"/>
            <a:ext cx="2228850" cy="3205205"/>
          </a:xfrm>
          <a:prstGeom prst="rect">
            <a:avLst/>
          </a:prstGeom>
        </p:spPr>
      </p:pic>
      <p:pic>
        <p:nvPicPr>
          <p:cNvPr id="8" name="Picture 7" descr="iso-to-go-screenshot-6.jpg">
            <a:hlinkClick r:id="rId6"/>
          </p:cNvPr>
          <p:cNvPicPr>
            <a:picLocks noChangeAspect="1"/>
          </p:cNvPicPr>
          <p:nvPr userDrawn="1"/>
        </p:nvPicPr>
        <p:blipFill>
          <a:blip r:embed="rId8" cstate="print"/>
          <a:stretch>
            <a:fillRect/>
          </a:stretch>
        </p:blipFill>
        <p:spPr>
          <a:xfrm>
            <a:off x="6324600" y="2971800"/>
            <a:ext cx="2228850" cy="3205205"/>
          </a:xfrm>
          <a:prstGeom prst="rect">
            <a:avLst/>
          </a:prstGeom>
        </p:spPr>
      </p:pic>
      <p:pic>
        <p:nvPicPr>
          <p:cNvPr id="9" name="Picture 8" descr="google-play-badge.png">
            <a:hlinkClick r:id="rId9"/>
          </p:cNvPr>
          <p:cNvPicPr>
            <a:picLocks noChangeAspect="1"/>
          </p:cNvPicPr>
          <p:nvPr userDrawn="1"/>
        </p:nvPicPr>
        <p:blipFill>
          <a:blip r:embed="rId10" cstate="print"/>
          <a:stretch>
            <a:fillRect/>
          </a:stretch>
        </p:blipFill>
        <p:spPr>
          <a:xfrm>
            <a:off x="1066800" y="5619750"/>
            <a:ext cx="1238250" cy="409575"/>
          </a:xfrm>
          <a:prstGeom prst="rect">
            <a:avLst/>
          </a:prstGeom>
        </p:spPr>
      </p:pic>
      <p:pic>
        <p:nvPicPr>
          <p:cNvPr id="10" name="Picture 9" descr="app-store-badge.png">
            <a:hlinkClick r:id="rId11"/>
          </p:cNvPr>
          <p:cNvPicPr>
            <a:picLocks noChangeAspect="1"/>
          </p:cNvPicPr>
          <p:nvPr userDrawn="1"/>
        </p:nvPicPr>
        <p:blipFill>
          <a:blip r:embed="rId12" cstate="print"/>
          <a:stretch>
            <a:fillRect/>
          </a:stretch>
        </p:blipFill>
        <p:spPr>
          <a:xfrm>
            <a:off x="2667000" y="5619750"/>
            <a:ext cx="1276350" cy="409575"/>
          </a:xfrm>
          <a:prstGeom prst="rect">
            <a:avLst/>
          </a:prstGeom>
        </p:spPr>
      </p:pic>
      <p:sp>
        <p:nvSpPr>
          <p:cNvPr id="11" name="TextBox 10"/>
          <p:cNvSpPr txBox="1"/>
          <p:nvPr userDrawn="1"/>
        </p:nvSpPr>
        <p:spPr>
          <a:xfrm>
            <a:off x="457200" y="1457325"/>
            <a:ext cx="4495800" cy="42165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solidFill>
                  <a:srgbClr val="000000"/>
                </a:solidFill>
              </a:rPr>
              <a:t>Subscribe to the </a:t>
            </a:r>
            <a:r>
              <a:rPr lang="en-US" sz="2000" b="1" i="1" dirty="0" smtClean="0">
                <a:solidFill>
                  <a:srgbClr val="000000"/>
                </a:solidFill>
              </a:rPr>
              <a:t>ISO Newswire</a:t>
            </a:r>
            <a:endParaRPr lang="en-US" sz="1400" b="1" i="0" dirty="0" smtClean="0">
              <a:solidFill>
                <a:srgbClr val="000000"/>
              </a:solidFill>
            </a:endParaRP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3"/>
              </a:rPr>
              <a:t>ISO Newswire</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your source for regular news about ISO New England and the wholesale electricity industry within the six-state region </a:t>
            </a:r>
          </a:p>
          <a:p>
            <a:pPr marL="342900" indent="-342900">
              <a:spcBef>
                <a:spcPts val="1200"/>
              </a:spcBef>
              <a:buFont typeface="Arial" panose="020B0604020202020204" pitchFamily="34" charset="0"/>
              <a:buChar char="•"/>
            </a:pPr>
            <a:r>
              <a:rPr lang="en-US" sz="2000" dirty="0" smtClean="0">
                <a:solidFill>
                  <a:srgbClr val="000000"/>
                </a:solidFill>
              </a:rPr>
              <a:t>Log on to </a:t>
            </a:r>
            <a:r>
              <a:rPr lang="en-US" sz="2000" b="1" dirty="0" smtClean="0">
                <a:solidFill>
                  <a:srgbClr val="000000"/>
                </a:solidFill>
              </a:rPr>
              <a:t>ISO Express </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4"/>
              </a:rPr>
              <a:t>ISO Express</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provides real-time data on New England’s wholesale electricity markets and power system operations</a:t>
            </a:r>
          </a:p>
          <a:p>
            <a:pPr marL="342900" indent="-342900">
              <a:spcBef>
                <a:spcPts val="1200"/>
              </a:spcBef>
              <a:buFont typeface="Arial" panose="020B0604020202020204" pitchFamily="34" charset="0"/>
              <a:buChar char="•"/>
            </a:pPr>
            <a:r>
              <a:rPr lang="en-US" sz="2000" dirty="0" smtClean="0">
                <a:solidFill>
                  <a:srgbClr val="000000"/>
                </a:solidFill>
              </a:rPr>
              <a:t>Follow the ISO on </a:t>
            </a:r>
            <a:r>
              <a:rPr lang="en-US" sz="2000" b="1" dirty="0" smtClean="0">
                <a:solidFill>
                  <a:srgbClr val="000000"/>
                </a:solidFill>
              </a:rPr>
              <a:t>Twitter</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15"/>
              </a:rPr>
              <a:t>@isonewengland</a:t>
            </a:r>
            <a:endParaRPr lang="en-US" sz="1400" i="1" kern="1200" baseline="0" dirty="0" smtClean="0">
              <a:solidFill>
                <a:srgbClr val="000000"/>
              </a:solidFill>
              <a:latin typeface="+mn-lt"/>
              <a:ea typeface="+mn-ea"/>
              <a:cs typeface="+mn-cs"/>
            </a:endParaRPr>
          </a:p>
          <a:p>
            <a:pPr marL="342900" indent="-342900">
              <a:spcBef>
                <a:spcPts val="1200"/>
              </a:spcBef>
              <a:buFont typeface="Arial" panose="020B0604020202020204" pitchFamily="34" charset="0"/>
              <a:buChar char="•"/>
            </a:pPr>
            <a:r>
              <a:rPr lang="en-US" sz="2000" dirty="0" smtClean="0">
                <a:solidFill>
                  <a:srgbClr val="000000"/>
                </a:solidFill>
              </a:rPr>
              <a:t>Download the </a:t>
            </a:r>
            <a:r>
              <a:rPr lang="en-US" sz="2000" b="1" dirty="0" smtClean="0">
                <a:solidFill>
                  <a:srgbClr val="000000"/>
                </a:solidFill>
              </a:rPr>
              <a:t>ISO to Go App</a:t>
            </a:r>
          </a:p>
          <a:p>
            <a:pPr marL="742950" lvl="1" indent="-285750" algn="l" defTabSz="914400" rtl="0" eaLnBrk="1" latinLnBrk="0" hangingPunct="1">
              <a:spcBef>
                <a:spcPts val="0"/>
              </a:spcBef>
              <a:buFont typeface="Arial" pitchFamily="34" charset="0"/>
              <a:buChar char="–"/>
            </a:pPr>
            <a:r>
              <a:rPr lang="en-US" sz="1400" i="1" kern="1200" baseline="0" dirty="0" smtClean="0">
                <a:solidFill>
                  <a:srgbClr val="000000"/>
                </a:solidFill>
                <a:latin typeface="+mn-lt"/>
                <a:ea typeface="+mn-ea"/>
                <a:cs typeface="+mn-cs"/>
                <a:hlinkClick r:id="rId6"/>
              </a:rPr>
              <a:t>ISO to Go</a:t>
            </a:r>
            <a:r>
              <a:rPr lang="en-US" sz="1400" i="1" kern="1200" baseline="0" dirty="0" smtClean="0">
                <a:solidFill>
                  <a:srgbClr val="000000"/>
                </a:solidFill>
                <a:latin typeface="+mn-lt"/>
                <a:ea typeface="+mn-ea"/>
                <a:cs typeface="+mn-cs"/>
              </a:rPr>
              <a:t> </a:t>
            </a:r>
            <a:r>
              <a:rPr lang="en-US" sz="1400" i="0" kern="1200" baseline="0" dirty="0" smtClean="0">
                <a:solidFill>
                  <a:srgbClr val="000000"/>
                </a:solidFill>
                <a:latin typeface="+mn-lt"/>
                <a:ea typeface="+mn-ea"/>
                <a:cs typeface="+mn-cs"/>
              </a:rPr>
              <a:t>is a free mobile application that puts real-time wholesale electricity pricing and power grid information in the palm of your hand </a:t>
            </a:r>
          </a:p>
          <a:p>
            <a:pPr lvl="1"/>
            <a:endParaRPr lang="en-US" dirty="0" smtClean="0"/>
          </a:p>
        </p:txBody>
      </p:sp>
      <p:sp>
        <p:nvSpPr>
          <p:cNvPr id="12" name="TextBox 11"/>
          <p:cNvSpPr txBox="1"/>
          <p:nvPr userDrawn="1"/>
        </p:nvSpPr>
        <p:spPr>
          <a:xfrm>
            <a:off x="457200" y="358200"/>
            <a:ext cx="8229600" cy="584775"/>
          </a:xfrm>
          <a:prstGeom prst="rect">
            <a:avLst/>
          </a:prstGeom>
          <a:noFill/>
        </p:spPr>
        <p:txBody>
          <a:bodyPr wrap="square" rtlCol="0">
            <a:spAutoFit/>
          </a:bodyPr>
          <a:lstStyle/>
          <a:p>
            <a:r>
              <a:rPr lang="en-US" sz="3200" b="1" dirty="0" smtClean="0">
                <a:solidFill>
                  <a:srgbClr val="000000"/>
                </a:solidFill>
                <a:latin typeface="+mj-lt"/>
              </a:rPr>
              <a:t>For More Information…</a:t>
            </a:r>
            <a:endParaRPr lang="en-US" sz="3200" b="1" dirty="0">
              <a:solidFill>
                <a:srgbClr val="000000"/>
              </a:solidFill>
              <a:latin typeface="+mj-lt"/>
            </a:endParaRPr>
          </a:p>
        </p:txBody>
      </p:sp>
    </p:spTree>
    <p:extLst>
      <p:ext uri="{BB962C8B-B14F-4D97-AF65-F5344CB8AC3E}">
        <p14:creationId xmlns:p14="http://schemas.microsoft.com/office/powerpoint/2010/main" val="229861341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so question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14800" y="775855"/>
            <a:ext cx="5334000" cy="5334000"/>
          </a:xfrm>
          <a:prstGeom prst="rect">
            <a:avLst/>
          </a:prstGeom>
        </p:spPr>
      </p:pic>
      <p:sp>
        <p:nvSpPr>
          <p:cNvPr id="2" name="Slide Number Placeholder 1"/>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pic>
        <p:nvPicPr>
          <p:cNvPr id="1027"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03299" y="3200400"/>
            <a:ext cx="3880514" cy="847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so 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05128"/>
            <a:ext cx="4038600" cy="4767072"/>
          </a:xfrm>
        </p:spPr>
        <p:txBody>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05128"/>
            <a:ext cx="4038600" cy="4767072"/>
          </a:xfrm>
        </p:spPr>
        <p:txBody>
          <a:bodyPr>
            <a:normAutofit/>
          </a:bodyPr>
          <a:lstStyle>
            <a:lvl1pPr>
              <a:defRPr sz="2400">
                <a:solidFill>
                  <a:srgbClr val="000000"/>
                </a:solidFill>
              </a:defRPr>
            </a:lvl1pPr>
            <a:lvl2pPr>
              <a:defRPr sz="2000">
                <a:solidFill>
                  <a:srgbClr val="000000"/>
                </a:solidFill>
              </a:defRPr>
            </a:lvl2pPr>
            <a:lvl3pPr>
              <a:defRPr sz="1800">
                <a:solidFill>
                  <a:srgbClr val="000000"/>
                </a:solidFill>
              </a:defRPr>
            </a:lvl3pPr>
            <a:lvl4pPr>
              <a:defRPr sz="16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0"/>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7" name="Title 1"/>
          <p:cNvSpPr>
            <a:spLocks noGrp="1"/>
          </p:cNvSpPr>
          <p:nvPr>
            <p:ph type="title"/>
          </p:nvPr>
        </p:nvSpPr>
        <p:spPr>
          <a:xfrm>
            <a:off x="457200" y="76200"/>
            <a:ext cx="8229600" cy="1143000"/>
          </a:xfrm>
        </p:spPr>
        <p:txBody>
          <a:bodyPr>
            <a:normAutofit/>
          </a:bodyPr>
          <a:lstStyle>
            <a:lvl1pPr algn="l">
              <a:defRPr sz="2800">
                <a:solidFill>
                  <a:srgbClr val="000000"/>
                </a:solidFill>
              </a:defRPr>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iso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408176"/>
            <a:ext cx="404018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73274"/>
            <a:ext cx="4040188" cy="4098925"/>
          </a:xfrm>
        </p:spPr>
        <p:txBody>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408176"/>
            <a:ext cx="4041775"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73274"/>
            <a:ext cx="4041775" cy="4098925"/>
          </a:xfrm>
        </p:spPr>
        <p:txBody>
          <a:bodyPr>
            <a:normAutofit/>
          </a:bodyPr>
          <a:lstStyle>
            <a:lvl1pPr>
              <a:defRPr sz="2000">
                <a:solidFill>
                  <a:srgbClr val="000000"/>
                </a:solidFill>
              </a:defRPr>
            </a:lvl1pPr>
            <a:lvl2pPr>
              <a:defRPr sz="1800">
                <a:solidFill>
                  <a:srgbClr val="000000"/>
                </a:solidFill>
              </a:defRPr>
            </a:lvl2pPr>
            <a:lvl3pPr>
              <a:defRPr sz="1600">
                <a:solidFill>
                  <a:srgbClr val="000000"/>
                </a:solidFill>
              </a:defRPr>
            </a:lvl3pPr>
            <a:lvl4pPr>
              <a:defRPr sz="1400">
                <a:solidFill>
                  <a:srgbClr val="000000"/>
                </a:solidFill>
              </a:defRPr>
            </a:lvl4pPr>
            <a:lvl5pPr>
              <a:defRPr sz="1400">
                <a:solidFill>
                  <a:srgbClr val="000000"/>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10"/>
          </p:nvPr>
        </p:nvSpPr>
        <p:spPr>
          <a:xfrm>
            <a:off x="8534400" y="6365882"/>
            <a:ext cx="381000" cy="263518"/>
          </a:xfrm>
          <a:prstGeom prst="rect">
            <a:avLst/>
          </a:prstGeom>
        </p:spPr>
        <p:txBody>
          <a:bodyPr/>
          <a:lstStyle/>
          <a:p>
            <a:fld id="{10C7F894-2A36-495D-AB7C-1055F7AC0F9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so title and content">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534400" y="6365882"/>
            <a:ext cx="381000" cy="263518"/>
          </a:xfrm>
          <a:prstGeom prst="rect">
            <a:avLst/>
          </a:prstGeom>
        </p:spPr>
        <p:txBody>
          <a:bodyPr/>
          <a:lstStyle>
            <a:lvl1pPr>
              <a:defRPr>
                <a:solidFill>
                  <a:schemeClr val="tx1"/>
                </a:solidFill>
              </a:defRPr>
            </a:lvl1pPr>
          </a:lstStyle>
          <a:p>
            <a:fld id="{10C7F894-2A36-495D-AB7C-1055F7AC0F9D}" type="slidenum">
              <a:rPr lang="en-US" smtClean="0"/>
              <a:pPr/>
              <a:t>‹#›</a:t>
            </a:fld>
            <a:endParaRPr lang="en-US" dirty="0"/>
          </a:p>
        </p:txBody>
      </p:sp>
      <p:sp>
        <p:nvSpPr>
          <p:cNvPr id="6"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lvl1pPr>
              <a:defRPr>
                <a:solidFill>
                  <a:srgbClr val="000000"/>
                </a:solidFill>
              </a:defRPr>
            </a:lvl1pPr>
          </a:lstStyle>
          <a:p>
            <a:r>
              <a:rPr lang="en-US" smtClean="0"/>
              <a:t>Click to edit Master title style</a:t>
            </a:r>
            <a:endParaRPr lang="en-US" dirty="0"/>
          </a:p>
        </p:txBody>
      </p:sp>
      <p:sp>
        <p:nvSpPr>
          <p:cNvPr id="4" name="Content Placeholder 3"/>
          <p:cNvSpPr>
            <a:spLocks noGrp="1"/>
          </p:cNvSpPr>
          <p:nvPr>
            <p:ph sz="quarter" idx="13"/>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762000"/>
          </a:xfrm>
          <a:prstGeom prst="rect">
            <a:avLst/>
          </a:prstGeom>
        </p:spPr>
        <p:txBody>
          <a:bodyPr vert="horz" lIns="91440" tIns="45720" rIns="91440" bIns="45720" rtlCol="0" anchor="ctr">
            <a:normAutofit/>
          </a:bodyPr>
          <a:lstStyle/>
          <a:p>
            <a:r>
              <a:rPr lang="en-US" dirty="0" smtClean="0"/>
              <a:t>This is the Master Slide Font for MC template</a:t>
            </a:r>
            <a:br>
              <a:rPr lang="en-US" dirty="0" smtClean="0"/>
            </a:br>
            <a:endParaRPr lang="en-US" dirty="0"/>
          </a:p>
        </p:txBody>
      </p:sp>
      <p:sp>
        <p:nvSpPr>
          <p:cNvPr id="3" name="Text Placeholder 2"/>
          <p:cNvSpPr>
            <a:spLocks noGrp="1"/>
          </p:cNvSpPr>
          <p:nvPr>
            <p:ph type="body" idx="1"/>
          </p:nvPr>
        </p:nvSpPr>
        <p:spPr>
          <a:xfrm>
            <a:off x="457200" y="1371600"/>
            <a:ext cx="8229600" cy="48126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 y="6290650"/>
            <a:ext cx="9143992" cy="567350"/>
          </a:xfrm>
          <a:prstGeom prst="rect">
            <a:avLst/>
          </a:prstGeom>
        </p:spPr>
      </p:pic>
      <p:sp>
        <p:nvSpPr>
          <p:cNvPr id="9" name="Slide Number Placeholder 5"/>
          <p:cNvSpPr>
            <a:spLocks noGrp="1"/>
          </p:cNvSpPr>
          <p:nvPr>
            <p:ph type="sldNum" sz="quarter" idx="4"/>
          </p:nvPr>
        </p:nvSpPr>
        <p:spPr>
          <a:xfrm>
            <a:off x="8534400" y="6365882"/>
            <a:ext cx="381000" cy="263518"/>
          </a:xfrm>
          <a:prstGeom prst="rect">
            <a:avLst/>
          </a:prstGeom>
        </p:spPr>
        <p:txBody>
          <a:bodyPr lIns="0" tIns="0" rIns="0" bIns="0" anchor="ctr"/>
          <a:lstStyle>
            <a:lvl1pPr algn="ctr">
              <a:defRPr sz="1400">
                <a:solidFill>
                  <a:schemeClr val="tx1"/>
                </a:solidFill>
              </a:defRPr>
            </a:lvl1pPr>
          </a:lstStyle>
          <a:p>
            <a:fld id="{10C7F894-2A36-495D-AB7C-1055F7AC0F9D}" type="slidenum">
              <a:rPr lang="en-US" smtClean="0"/>
              <a:pPr/>
              <a:t>‹#›</a:t>
            </a:fld>
            <a:endParaRPr lang="en-US" dirty="0"/>
          </a:p>
        </p:txBody>
      </p:sp>
      <p:sp>
        <p:nvSpPr>
          <p:cNvPr id="10" name="Rectangle 9"/>
          <p:cNvSpPr/>
          <p:nvPr/>
        </p:nvSpPr>
        <p:spPr>
          <a:xfrm>
            <a:off x="3900856" y="6329046"/>
            <a:ext cx="1342288" cy="15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ISO-NE PUBLIC</a:t>
            </a:r>
            <a:endParaRPr lang="en-US" sz="700" b="1" dirty="0">
              <a:solidFill>
                <a:schemeClr val="accent6"/>
              </a:solidFill>
            </a:endParaRPr>
          </a:p>
        </p:txBody>
      </p:sp>
    </p:spTree>
  </p:cSld>
  <p:clrMap bg1="lt1" tx1="dk1" bg2="lt2" tx2="dk2" accent1="accent1" accent2="accent2" accent3="accent3" accent4="accent4" accent5="accent5" accent6="accent6" hlink="hlink" folHlink="folHlink"/>
  <p:sldLayoutIdLst>
    <p:sldLayoutId id="2147483707" r:id="rId1"/>
    <p:sldLayoutId id="2147483721" r:id="rId2"/>
    <p:sldLayoutId id="2147483683" r:id="rId3"/>
    <p:sldLayoutId id="2147483664" r:id="rId4"/>
    <p:sldLayoutId id="2147483720" r:id="rId5"/>
    <p:sldLayoutId id="2147483684" r:id="rId6"/>
    <p:sldLayoutId id="2147483687" r:id="rId7"/>
    <p:sldLayoutId id="2147483688" r:id="rId8"/>
    <p:sldLayoutId id="2147483689" r:id="rId9"/>
    <p:sldLayoutId id="2147483694" r:id="rId10"/>
    <p:sldLayoutId id="2147483695" r:id="rId11"/>
    <p:sldLayoutId id="2147483696" r:id="rId12"/>
    <p:sldLayoutId id="2147483697" r:id="rId13"/>
    <p:sldLayoutId id="2147483743" r:id="rId14"/>
  </p:sldLayoutIdLst>
  <p:timing>
    <p:tnLst>
      <p:par>
        <p:cTn id="1" dur="indefinite" restart="never" nodeType="tmRoot"/>
      </p:par>
    </p:tnLst>
  </p:timing>
  <p:hf hdr="0" ftr="0" dt="0"/>
  <p:txStyles>
    <p:titleStyle>
      <a:lvl1pPr algn="l" defTabSz="914400" rtl="0" eaLnBrk="1" latinLnBrk="0" hangingPunct="1">
        <a:spcBef>
          <a:spcPct val="0"/>
        </a:spcBef>
        <a:buNone/>
        <a:defRPr sz="2800" b="1" kern="1200" baseline="0">
          <a:solidFill>
            <a:srgbClr val="000000"/>
          </a:solidFill>
          <a:latin typeface="+mj-lt"/>
          <a:ea typeface="+mj-ea"/>
          <a:cs typeface="+mj-cs"/>
        </a:defRPr>
      </a:lvl1pPr>
    </p:titleStyle>
    <p:bodyStyle>
      <a:lvl1pPr marL="342900" indent="-342900" algn="l" defTabSz="914400" rtl="0" eaLnBrk="1" latinLnBrk="0" hangingPunct="1">
        <a:spcBef>
          <a:spcPts val="1200"/>
        </a:spcBef>
        <a:buFont typeface="Arial" pitchFamily="34" charset="0"/>
        <a:buChar char="•"/>
        <a:defRPr sz="2400" kern="1200" baseline="0">
          <a:solidFill>
            <a:srgbClr val="000000"/>
          </a:solidFill>
          <a:latin typeface="+mn-lt"/>
          <a:ea typeface="+mn-ea"/>
          <a:cs typeface="+mn-cs"/>
        </a:defRPr>
      </a:lvl1pPr>
      <a:lvl2pPr marL="742950" indent="-285750" algn="l" defTabSz="914400" rtl="0" eaLnBrk="1" latinLnBrk="0" hangingPunct="1">
        <a:spcBef>
          <a:spcPts val="0"/>
        </a:spcBef>
        <a:buFont typeface="Arial" pitchFamily="34" charset="0"/>
        <a:buChar char="–"/>
        <a:defRPr sz="2000" kern="1200" baseline="0">
          <a:solidFill>
            <a:srgbClr val="000000"/>
          </a:solidFill>
          <a:latin typeface="+mn-lt"/>
          <a:ea typeface="+mn-ea"/>
          <a:cs typeface="+mn-cs"/>
        </a:defRPr>
      </a:lvl2pPr>
      <a:lvl3pPr marL="1143000" indent="-228600" algn="l" defTabSz="914400" rtl="0" eaLnBrk="1" latinLnBrk="0" hangingPunct="1">
        <a:spcBef>
          <a:spcPts val="0"/>
        </a:spcBef>
        <a:buFont typeface="Arial" pitchFamily="34" charset="0"/>
        <a:buChar char="•"/>
        <a:defRPr sz="1800" kern="1200" baseline="0">
          <a:solidFill>
            <a:srgbClr val="000000"/>
          </a:solidFill>
          <a:latin typeface="+mn-lt"/>
          <a:ea typeface="+mn-ea"/>
          <a:cs typeface="+mn-cs"/>
        </a:defRPr>
      </a:lvl3pPr>
      <a:lvl4pPr marL="16002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4pPr>
      <a:lvl5pPr marL="2057400" indent="-228600" algn="l" defTabSz="914400" rtl="0" eaLnBrk="1" latinLnBrk="0" hangingPunct="1">
        <a:spcBef>
          <a:spcPts val="0"/>
        </a:spcBef>
        <a:buFont typeface="Arial" pitchFamily="34" charset="0"/>
        <a:buChar char="»"/>
        <a:defRPr sz="1600" kern="1200" baseline="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dirty="0" smtClean="0"/>
              <a:t>September 26, 2018| </a:t>
            </a:r>
            <a:r>
              <a:rPr lang="en-US" dirty="0"/>
              <a:t>Westborough, </a:t>
            </a:r>
            <a:r>
              <a:rPr lang="en-US" dirty="0" smtClean="0"/>
              <a:t>MA</a:t>
            </a:r>
            <a:endParaRPr lang="en-US" dirty="0"/>
          </a:p>
        </p:txBody>
      </p:sp>
      <p:sp>
        <p:nvSpPr>
          <p:cNvPr id="6" name="Text Placeholder 5"/>
          <p:cNvSpPr>
            <a:spLocks noGrp="1"/>
          </p:cNvSpPr>
          <p:nvPr>
            <p:ph type="body" sz="quarter" idx="17"/>
          </p:nvPr>
        </p:nvSpPr>
        <p:spPr/>
        <p:txBody>
          <a:bodyPr/>
          <a:lstStyle/>
          <a:p>
            <a:r>
              <a:rPr lang="en-US" dirty="0" smtClean="0"/>
              <a:t>Stephen George</a:t>
            </a:r>
            <a:endParaRPr lang="en-US" dirty="0"/>
          </a:p>
        </p:txBody>
      </p:sp>
      <p:sp>
        <p:nvSpPr>
          <p:cNvPr id="7" name="Text Placeholder 6"/>
          <p:cNvSpPr>
            <a:spLocks noGrp="1"/>
          </p:cNvSpPr>
          <p:nvPr>
            <p:ph type="body" sz="quarter" idx="18"/>
          </p:nvPr>
        </p:nvSpPr>
        <p:spPr/>
        <p:txBody>
          <a:bodyPr/>
          <a:lstStyle/>
          <a:p>
            <a:pPr lvl="0"/>
            <a:r>
              <a:rPr lang="en-US" dirty="0" smtClean="0"/>
              <a:t>(860) 683-3299 </a:t>
            </a:r>
            <a:r>
              <a:rPr lang="en-US" dirty="0"/>
              <a:t>| </a:t>
            </a:r>
            <a:r>
              <a:rPr lang="en-US" dirty="0" smtClean="0"/>
              <a:t>SGEORGE@iso-ne.com</a:t>
            </a:r>
            <a:endParaRPr lang="en-US" dirty="0"/>
          </a:p>
        </p:txBody>
      </p:sp>
      <p:sp>
        <p:nvSpPr>
          <p:cNvPr id="5" name="Text Placeholder 4"/>
          <p:cNvSpPr>
            <a:spLocks noGrp="1"/>
          </p:cNvSpPr>
          <p:nvPr>
            <p:ph type="body" sz="quarter" idx="16"/>
          </p:nvPr>
        </p:nvSpPr>
        <p:spPr/>
        <p:txBody>
          <a:bodyPr>
            <a:normAutofit/>
          </a:bodyPr>
          <a:lstStyle/>
          <a:p>
            <a:r>
              <a:rPr lang="en-US" dirty="0"/>
              <a:t>Energy Emergency Forecasting and Reporting</a:t>
            </a:r>
          </a:p>
          <a:p>
            <a:endParaRPr lang="en-US" dirty="0"/>
          </a:p>
        </p:txBody>
      </p:sp>
      <p:sp>
        <p:nvSpPr>
          <p:cNvPr id="8" name="Text Placeholder 7"/>
          <p:cNvSpPr>
            <a:spLocks noGrp="1"/>
          </p:cNvSpPr>
          <p:nvPr>
            <p:ph type="body" sz="quarter" idx="19"/>
          </p:nvPr>
        </p:nvSpPr>
        <p:spPr/>
        <p:txBody>
          <a:bodyPr/>
          <a:lstStyle/>
          <a:p>
            <a:r>
              <a:rPr lang="en-US" sz="2400" dirty="0"/>
              <a:t>REVISIONS TO </a:t>
            </a:r>
            <a:r>
              <a:rPr lang="en-US" sz="2400" dirty="0" smtClean="0"/>
              <a:t>OP-21 &amp; OP-21A </a:t>
            </a:r>
            <a:r>
              <a:rPr lang="en-US" sz="2400" dirty="0"/>
              <a:t>– </a:t>
            </a:r>
            <a:endParaRPr lang="en-US" sz="2400" dirty="0" smtClean="0"/>
          </a:p>
          <a:p>
            <a:r>
              <a:rPr lang="en-US" sz="2400" dirty="0" smtClean="0"/>
              <a:t>Energy Inventory Accounting and Actions During An Energy Emergency &amp; </a:t>
            </a:r>
          </a:p>
          <a:p>
            <a:r>
              <a:rPr lang="en-US" sz="2400" dirty="0" smtClean="0"/>
              <a:t>Generator Survey</a:t>
            </a:r>
            <a:endParaRPr lang="en-US" sz="2400" dirty="0"/>
          </a:p>
        </p:txBody>
      </p:sp>
    </p:spTree>
    <p:extLst>
      <p:ext uri="{BB962C8B-B14F-4D97-AF65-F5344CB8AC3E}">
        <p14:creationId xmlns:p14="http://schemas.microsoft.com/office/powerpoint/2010/main" val="40740186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10</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III: Conditions</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26861186"/>
              </p:ext>
            </p:extLst>
          </p:nvPr>
        </p:nvGraphicFramePr>
        <p:xfrm>
          <a:off x="457200" y="1524001"/>
          <a:ext cx="8077200" cy="2133600"/>
        </p:xfrm>
        <a:graphic>
          <a:graphicData uri="http://schemas.openxmlformats.org/drawingml/2006/table">
            <a:tbl>
              <a:tblPr firstRow="1" bandRow="1">
                <a:tableStyleId>{5C22544A-7EE6-4342-B048-85BDC9FD1C3A}</a:tableStyleId>
              </a:tblPr>
              <a:tblGrid>
                <a:gridCol w="2041236"/>
                <a:gridCol w="6035964"/>
              </a:tblGrid>
              <a:tr h="320924">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1355476">
                <a:tc>
                  <a:txBody>
                    <a:bodyPr/>
                    <a:lstStyle/>
                    <a:p>
                      <a:r>
                        <a:rPr lang="en-US" sz="1600" dirty="0" smtClean="0"/>
                        <a:t>III.A</a:t>
                      </a:r>
                    </a:p>
                    <a:p>
                      <a:r>
                        <a:rPr lang="en-US" sz="1600" dirty="0" smtClean="0"/>
                        <a:t>Normal Conditions - </a:t>
                      </a:r>
                    </a:p>
                    <a:p>
                      <a:r>
                        <a:rPr lang="en-US" sz="1600" dirty="0" smtClean="0"/>
                        <a:t>Energy Emergency  Forecasting and Reporting</a:t>
                      </a:r>
                    </a:p>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kern="1200" dirty="0" smtClean="0">
                          <a:solidFill>
                            <a:srgbClr val="000000"/>
                          </a:solidFill>
                          <a:effectLst/>
                          <a:latin typeface="+mn-lt"/>
                          <a:ea typeface="+mn-ea"/>
                          <a:cs typeface="+mn-cs"/>
                        </a:rPr>
                        <a:t>Inserted additional language:</a:t>
                      </a:r>
                    </a:p>
                    <a:p>
                      <a:endParaRPr lang="en-US" sz="1600" b="0" i="0" u="none" strike="noStrike" kern="1200" baseline="0" dirty="0" smtClean="0">
                        <a:solidFill>
                          <a:schemeClr val="accent6"/>
                        </a:solidFill>
                        <a:latin typeface="+mn-lt"/>
                        <a:ea typeface="+mn-ea"/>
                        <a:cs typeface="+mn-cs"/>
                      </a:endParaRPr>
                    </a:p>
                    <a:p>
                      <a:r>
                        <a:rPr lang="en-US" sz="1600" b="0" i="0" u="none" strike="noStrike" kern="1200" baseline="0" dirty="0" smtClean="0">
                          <a:solidFill>
                            <a:schemeClr val="accent6"/>
                          </a:solidFill>
                          <a:latin typeface="+mn-lt"/>
                          <a:ea typeface="+mn-ea"/>
                          <a:cs typeface="+mn-cs"/>
                        </a:rPr>
                        <a:t>To the extent possible, </a:t>
                      </a:r>
                      <a:r>
                        <a:rPr lang="en-US" sz="1600" b="0" i="0" u="none" strike="noStrike" kern="1200" baseline="0" dirty="0" smtClean="0">
                          <a:solidFill>
                            <a:schemeClr val="dk1"/>
                          </a:solidFill>
                          <a:latin typeface="+mn-lt"/>
                          <a:ea typeface="+mn-ea"/>
                          <a:cs typeface="+mn-cs"/>
                        </a:rPr>
                        <a:t>for each instance where an Energy Emergency forecast alert threshold was met, the results shall include the reason(s) why the threshold was met. </a:t>
                      </a:r>
                    </a:p>
                    <a:p>
                      <a:endParaRPr lang="en-US" sz="1600" b="0" i="0" u="none" strike="noStrike" kern="1200" baseline="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400" i="1" strike="noStrike" kern="1200" dirty="0" smtClean="0">
                          <a:solidFill>
                            <a:srgbClr val="000000"/>
                          </a:solidFill>
                          <a:effectLst/>
                          <a:latin typeface="+mn-lt"/>
                          <a:ea typeface="+mn-ea"/>
                          <a:cs typeface="+mn-cs"/>
                        </a:rPr>
                        <a:t>*note that similar</a:t>
                      </a:r>
                      <a:r>
                        <a:rPr lang="en-US" sz="1400" i="1" strike="noStrike" kern="1200" baseline="0" dirty="0" smtClean="0">
                          <a:solidFill>
                            <a:srgbClr val="000000"/>
                          </a:solidFill>
                          <a:effectLst/>
                          <a:latin typeface="+mn-lt"/>
                          <a:ea typeface="+mn-ea"/>
                          <a:cs typeface="+mn-cs"/>
                        </a:rPr>
                        <a:t> language</a:t>
                      </a:r>
                      <a:r>
                        <a:rPr lang="en-US" sz="1400" i="1" strike="noStrike" kern="1200" dirty="0" smtClean="0">
                          <a:solidFill>
                            <a:srgbClr val="000000"/>
                          </a:solidFill>
                          <a:effectLst/>
                          <a:latin typeface="+mn-lt"/>
                          <a:ea typeface="+mn-ea"/>
                          <a:cs typeface="+mn-cs"/>
                        </a:rPr>
                        <a:t> has been added in multiple locations in the</a:t>
                      </a:r>
                      <a:r>
                        <a:rPr lang="en-US" sz="1400" i="1" strike="noStrike" kern="1200" baseline="0" dirty="0" smtClean="0">
                          <a:solidFill>
                            <a:srgbClr val="000000"/>
                          </a:solidFill>
                          <a:effectLst/>
                          <a:latin typeface="+mn-lt"/>
                          <a:ea typeface="+mn-ea"/>
                          <a:cs typeface="+mn-cs"/>
                        </a:rPr>
                        <a:t> OP</a:t>
                      </a:r>
                      <a:endParaRPr lang="en-US" sz="1400" b="0" i="0" dirty="0">
                        <a:solidFill>
                          <a:schemeClr val="accent6"/>
                        </a:solidFill>
                      </a:endParaRPr>
                    </a:p>
                  </a:txBody>
                  <a:tcPr/>
                </a:tc>
              </a:tr>
            </a:tbl>
          </a:graphicData>
        </a:graphic>
      </p:graphicFrame>
    </p:spTree>
    <p:extLst>
      <p:ext uri="{BB962C8B-B14F-4D97-AF65-F5344CB8AC3E}">
        <p14:creationId xmlns:p14="http://schemas.microsoft.com/office/powerpoint/2010/main" val="6759797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11</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III: Conditions, cont.</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359878593"/>
              </p:ext>
            </p:extLst>
          </p:nvPr>
        </p:nvGraphicFramePr>
        <p:xfrm>
          <a:off x="457200" y="1524001"/>
          <a:ext cx="8077200" cy="4740204"/>
        </p:xfrm>
        <a:graphic>
          <a:graphicData uri="http://schemas.openxmlformats.org/drawingml/2006/table">
            <a:tbl>
              <a:tblPr firstRow="1" bandRow="1">
                <a:tableStyleId>{5C22544A-7EE6-4342-B048-85BDC9FD1C3A}</a:tableStyleId>
              </a:tblPr>
              <a:tblGrid>
                <a:gridCol w="2041236"/>
                <a:gridCol w="6035964"/>
              </a:tblGrid>
              <a:tr h="349955">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4374444">
                <a:tc>
                  <a:txBody>
                    <a:bodyPr/>
                    <a:lstStyle/>
                    <a:p>
                      <a:r>
                        <a:rPr lang="en-US" sz="1600" dirty="0" smtClean="0"/>
                        <a:t>III.B</a:t>
                      </a:r>
                    </a:p>
                    <a:p>
                      <a:r>
                        <a:rPr lang="en-US" sz="1600" dirty="0" smtClean="0"/>
                        <a:t>Energy Alert Conditions – </a:t>
                      </a:r>
                    </a:p>
                    <a:p>
                      <a:r>
                        <a:rPr lang="en-US" sz="1600" dirty="0" smtClean="0"/>
                        <a:t>Energy Alert Actions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kern="1200" dirty="0" smtClean="0">
                          <a:solidFill>
                            <a:srgbClr val="000000"/>
                          </a:solidFill>
                          <a:effectLst/>
                          <a:latin typeface="+mn-lt"/>
                          <a:ea typeface="+mn-ea"/>
                          <a:cs typeface="+mn-cs"/>
                        </a:rPr>
                        <a:t>Inserted additional language:</a:t>
                      </a:r>
                    </a:p>
                    <a:p>
                      <a:endParaRPr lang="en-US" sz="1400" kern="1200" dirty="0" smtClean="0">
                        <a:solidFill>
                          <a:schemeClr val="accent6"/>
                        </a:solidFill>
                        <a:effectLst/>
                        <a:latin typeface="+mn-lt"/>
                        <a:ea typeface="+mn-ea"/>
                        <a:cs typeface="+mn-cs"/>
                      </a:endParaRPr>
                    </a:p>
                    <a:p>
                      <a:r>
                        <a:rPr lang="en-US" sz="1400" kern="1200" dirty="0" smtClean="0">
                          <a:solidFill>
                            <a:schemeClr val="accent6"/>
                          </a:solidFill>
                          <a:effectLst/>
                          <a:latin typeface="+mn-lt"/>
                          <a:ea typeface="+mn-ea"/>
                          <a:cs typeface="+mn-cs"/>
                        </a:rPr>
                        <a:t>When an Energy Alert has been declared, ISO shall:</a:t>
                      </a:r>
                    </a:p>
                    <a:p>
                      <a:pPr marL="342900" lvl="0" indent="-342900">
                        <a:buAutoNum type="arabicPeriod"/>
                      </a:pPr>
                      <a:r>
                        <a:rPr lang="en-US" sz="1400" kern="1200" dirty="0" smtClean="0">
                          <a:solidFill>
                            <a:schemeClr val="accent6"/>
                          </a:solidFill>
                          <a:effectLst/>
                          <a:latin typeface="+mn-lt"/>
                          <a:ea typeface="+mn-ea"/>
                          <a:cs typeface="+mn-cs"/>
                        </a:rPr>
                        <a:t>Alert each LCC and surrounding Reliability Coordinator/Balancing Authority (RC/BA) of the Energy Alert.</a:t>
                      </a:r>
                    </a:p>
                    <a:p>
                      <a:pPr marL="342900" lvl="0" indent="-342900">
                        <a:buAutoNum type="arabicPeriod"/>
                      </a:pPr>
                      <a:r>
                        <a:rPr lang="en-US" sz="1400" kern="1200" dirty="0" smtClean="0">
                          <a:solidFill>
                            <a:schemeClr val="accent6"/>
                          </a:solidFill>
                          <a:effectLst/>
                          <a:latin typeface="+mn-lt"/>
                          <a:ea typeface="+mn-ea"/>
                          <a:cs typeface="+mn-cs"/>
                        </a:rPr>
                        <a:t>Alert each Lead MP of the Energy Alert via a posting to the ISO’s website.</a:t>
                      </a:r>
                    </a:p>
                    <a:p>
                      <a:pPr marL="342900" lvl="0" indent="-342900">
                        <a:buAutoNum type="arabicPeriod"/>
                      </a:pPr>
                      <a:r>
                        <a:rPr lang="en-US" sz="1400" kern="1200" dirty="0" smtClean="0">
                          <a:solidFill>
                            <a:schemeClr val="accent6"/>
                          </a:solidFill>
                          <a:effectLst/>
                          <a:latin typeface="+mn-lt"/>
                          <a:ea typeface="+mn-ea"/>
                          <a:cs typeface="+mn-cs"/>
                        </a:rPr>
                        <a:t>Alert New England state regulators and officials of the Energy Alert.</a:t>
                      </a:r>
                    </a:p>
                    <a:p>
                      <a:pPr marL="342900" lvl="0" indent="-342900">
                        <a:buAutoNum type="arabicPeriod"/>
                      </a:pPr>
                      <a:r>
                        <a:rPr lang="en-US" sz="1400" kern="1200" dirty="0" smtClean="0">
                          <a:solidFill>
                            <a:schemeClr val="accent6"/>
                          </a:solidFill>
                          <a:effectLst/>
                          <a:latin typeface="+mn-lt"/>
                          <a:ea typeface="+mn-ea"/>
                          <a:cs typeface="+mn-cs"/>
                        </a:rPr>
                        <a:t>Initiate daily data collection using OP-21A forms, and daily Energy Emergency forecasting and reporting.</a:t>
                      </a:r>
                    </a:p>
                    <a:p>
                      <a:pPr marL="342900" indent="-342900">
                        <a:buAutoNum type="arabicPeriod"/>
                      </a:pPr>
                      <a:endParaRPr lang="en-US" sz="1400" b="0" i="0" kern="1200" dirty="0" smtClean="0">
                        <a:solidFill>
                          <a:schemeClr val="accent6"/>
                        </a:solidFill>
                        <a:effectLst/>
                        <a:latin typeface="+mn-lt"/>
                        <a:ea typeface="+mn-ea"/>
                        <a:cs typeface="+mn-cs"/>
                      </a:endParaRPr>
                    </a:p>
                    <a:p>
                      <a:pPr marL="0" indent="0">
                        <a:buNone/>
                      </a:pPr>
                      <a:r>
                        <a:rPr lang="en-US" sz="1400" kern="1200" dirty="0" smtClean="0">
                          <a:solidFill>
                            <a:schemeClr val="accent6"/>
                          </a:solidFill>
                          <a:effectLst/>
                          <a:latin typeface="+mn-lt"/>
                          <a:ea typeface="+mn-ea"/>
                          <a:cs typeface="+mn-cs"/>
                        </a:rPr>
                        <a:t>When an Energy Alert has been declared, each Lead MP shall evaluate actual and anticipated fuel supplies and environmental limitations and should consider taking action, as necessary, to replenish fuel supplies and/or mitigate environmental limitations.</a:t>
                      </a:r>
                    </a:p>
                    <a:p>
                      <a:pPr marL="0" indent="0">
                        <a:buNone/>
                      </a:pPr>
                      <a:endParaRPr lang="en-US" sz="1400" b="0" i="0" kern="1200" dirty="0" smtClean="0">
                        <a:solidFill>
                          <a:schemeClr val="accent6"/>
                        </a:solidFill>
                        <a:effectLst/>
                        <a:latin typeface="+mn-lt"/>
                        <a:ea typeface="+mn-ea"/>
                        <a:cs typeface="+mn-cs"/>
                      </a:endParaRPr>
                    </a:p>
                    <a:p>
                      <a:pPr marL="0" indent="0">
                        <a:buNone/>
                      </a:pPr>
                      <a:r>
                        <a:rPr lang="en-US" sz="1400" kern="1200" dirty="0" smtClean="0">
                          <a:solidFill>
                            <a:schemeClr val="accent6"/>
                          </a:solidFill>
                          <a:effectLst/>
                          <a:latin typeface="+mn-lt"/>
                          <a:ea typeface="+mn-ea"/>
                          <a:cs typeface="+mn-cs"/>
                        </a:rPr>
                        <a:t>When an Energy Alert has been declared, each Lead MP and LCC shall evaluate scheduled maintenance or repair to transmission facilities or resources in the region that reduces the capability of a facility or resource to supply energy to the region and </a:t>
                      </a:r>
                      <a:r>
                        <a:rPr lang="en-US" sz="1400" kern="1200" dirty="0" smtClean="0">
                          <a:solidFill>
                            <a:schemeClr val="accent6"/>
                          </a:solidFill>
                          <a:effectLst/>
                          <a:latin typeface="+mn-lt"/>
                          <a:ea typeface="+mn-ea"/>
                          <a:cs typeface="+mn-cs"/>
                        </a:rPr>
                        <a:t>should consider</a:t>
                      </a:r>
                      <a:r>
                        <a:rPr lang="en-US" sz="1400" kern="1200" baseline="0" dirty="0" smtClean="0">
                          <a:solidFill>
                            <a:schemeClr val="accent6"/>
                          </a:solidFill>
                          <a:effectLst/>
                          <a:latin typeface="+mn-lt"/>
                          <a:ea typeface="+mn-ea"/>
                          <a:cs typeface="+mn-cs"/>
                        </a:rPr>
                        <a:t> </a:t>
                      </a:r>
                      <a:r>
                        <a:rPr lang="en-US" sz="1400" kern="1200" baseline="0" dirty="0" smtClean="0">
                          <a:solidFill>
                            <a:schemeClr val="accent6"/>
                          </a:solidFill>
                          <a:effectLst/>
                          <a:latin typeface="+mn-lt"/>
                          <a:ea typeface="+mn-ea"/>
                          <a:cs typeface="+mn-cs"/>
                        </a:rPr>
                        <a:t>taking</a:t>
                      </a:r>
                      <a:r>
                        <a:rPr lang="en-US" sz="1400" kern="1200" dirty="0" smtClean="0">
                          <a:solidFill>
                            <a:schemeClr val="accent6"/>
                          </a:solidFill>
                          <a:effectLst/>
                          <a:latin typeface="+mn-lt"/>
                          <a:ea typeface="+mn-ea"/>
                          <a:cs typeface="+mn-cs"/>
                        </a:rPr>
                        <a:t> action, if possible, to maximize availability of those facilities or resources.</a:t>
                      </a:r>
                      <a:endParaRPr lang="en-US" sz="1100" b="0" i="0" dirty="0">
                        <a:solidFill>
                          <a:schemeClr val="accent6"/>
                        </a:solidFill>
                      </a:endParaRPr>
                    </a:p>
                  </a:txBody>
                  <a:tcPr/>
                </a:tc>
              </a:tr>
            </a:tbl>
          </a:graphicData>
        </a:graphic>
      </p:graphicFrame>
    </p:spTree>
    <p:extLst>
      <p:ext uri="{BB962C8B-B14F-4D97-AF65-F5344CB8AC3E}">
        <p14:creationId xmlns:p14="http://schemas.microsoft.com/office/powerpoint/2010/main" val="3840071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12</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III: Conditions, cont.</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051572565"/>
              </p:ext>
            </p:extLst>
          </p:nvPr>
        </p:nvGraphicFramePr>
        <p:xfrm>
          <a:off x="533400" y="1143000"/>
          <a:ext cx="8077200" cy="5417820"/>
        </p:xfrm>
        <a:graphic>
          <a:graphicData uri="http://schemas.openxmlformats.org/drawingml/2006/table">
            <a:tbl>
              <a:tblPr firstRow="1" bandRow="1">
                <a:tableStyleId>{5C22544A-7EE6-4342-B048-85BDC9FD1C3A}</a:tableStyleId>
              </a:tblPr>
              <a:tblGrid>
                <a:gridCol w="2041236"/>
                <a:gridCol w="6035964"/>
              </a:tblGrid>
              <a:tr h="320924">
                <a:tc>
                  <a:txBody>
                    <a:bodyPr/>
                    <a:lstStyle/>
                    <a:p>
                      <a:r>
                        <a:rPr lang="en-US" dirty="0" smtClean="0"/>
                        <a:t>Location</a:t>
                      </a:r>
                      <a:endParaRPr lang="en-US" dirty="0"/>
                    </a:p>
                  </a:txBody>
                  <a:tcPr/>
                </a:tc>
                <a:tc>
                  <a:txBody>
                    <a:bodyPr/>
                    <a:lstStyle/>
                    <a:p>
                      <a:r>
                        <a:rPr lang="en-US" sz="1800" dirty="0" smtClean="0"/>
                        <a:t>Proposed Revision</a:t>
                      </a:r>
                      <a:endParaRPr lang="en-US" sz="1800" dirty="0"/>
                    </a:p>
                  </a:txBody>
                  <a:tcPr/>
                </a:tc>
              </a:tr>
              <a:tr h="1355476">
                <a:tc>
                  <a:txBody>
                    <a:bodyPr/>
                    <a:lstStyle/>
                    <a:p>
                      <a:r>
                        <a:rPr lang="en-US" sz="1600" dirty="0" smtClean="0"/>
                        <a:t>III.B</a:t>
                      </a:r>
                    </a:p>
                    <a:p>
                      <a:r>
                        <a:rPr lang="en-US" sz="1600" dirty="0" smtClean="0"/>
                        <a:t>Energy Emergency Conditions – </a:t>
                      </a:r>
                    </a:p>
                    <a:p>
                      <a:r>
                        <a:rPr lang="en-US" sz="1600" dirty="0" smtClean="0"/>
                        <a:t>Energy Emergency Actions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i="1" kern="1200" dirty="0" smtClean="0">
                          <a:solidFill>
                            <a:srgbClr val="000000"/>
                          </a:solidFill>
                          <a:effectLst/>
                          <a:latin typeface="+mn-lt"/>
                          <a:ea typeface="+mn-ea"/>
                          <a:cs typeface="+mn-cs"/>
                        </a:rPr>
                        <a:t>Inserted additional language:</a:t>
                      </a:r>
                    </a:p>
                    <a:p>
                      <a:endParaRPr lang="en-US" sz="1050" kern="1200" dirty="0" smtClean="0">
                        <a:solidFill>
                          <a:schemeClr val="tx1"/>
                        </a:solidFill>
                        <a:effectLst/>
                        <a:latin typeface="+mn-lt"/>
                        <a:ea typeface="+mn-ea"/>
                        <a:cs typeface="+mn-cs"/>
                      </a:endParaRPr>
                    </a:p>
                    <a:p>
                      <a:r>
                        <a:rPr lang="en-US" sz="1050" kern="1200" dirty="0" smtClean="0">
                          <a:solidFill>
                            <a:schemeClr val="tx1"/>
                          </a:solidFill>
                          <a:effectLst/>
                          <a:latin typeface="+mn-lt"/>
                          <a:ea typeface="+mn-ea"/>
                          <a:cs typeface="+mn-cs"/>
                        </a:rPr>
                        <a:t>When an Energy Emergency has been declared, ISO shall:</a:t>
                      </a:r>
                    </a:p>
                    <a:p>
                      <a:pPr marL="800100" lvl="1" indent="-342900">
                        <a:buAutoNum type="arabicPeriod"/>
                      </a:pPr>
                      <a:r>
                        <a:rPr lang="en-US" sz="1050" kern="1200" dirty="0" smtClean="0">
                          <a:solidFill>
                            <a:schemeClr val="tx1"/>
                          </a:solidFill>
                          <a:effectLst/>
                          <a:latin typeface="+mn-lt"/>
                          <a:ea typeface="+mn-ea"/>
                          <a:cs typeface="+mn-cs"/>
                        </a:rPr>
                        <a:t>Alert each LCC and surrounding Reliability Coordinator/Balancing Authority (RC/BA) </a:t>
                      </a:r>
                      <a:r>
                        <a:rPr lang="en-US" sz="1050" kern="1200" dirty="0" smtClean="0">
                          <a:solidFill>
                            <a:schemeClr val="accent6"/>
                          </a:solidFill>
                          <a:effectLst/>
                          <a:latin typeface="+mn-lt"/>
                          <a:ea typeface="+mn-ea"/>
                          <a:cs typeface="+mn-cs"/>
                        </a:rPr>
                        <a:t>of the Energy Emergency</a:t>
                      </a:r>
                      <a:r>
                        <a:rPr lang="en-US" sz="1050" kern="1200" dirty="0" smtClean="0">
                          <a:solidFill>
                            <a:schemeClr val="tx1"/>
                          </a:solidFill>
                          <a:effectLst/>
                          <a:latin typeface="+mn-lt"/>
                          <a:ea typeface="+mn-ea"/>
                          <a:cs typeface="+mn-cs"/>
                        </a:rPr>
                        <a:t>.</a:t>
                      </a:r>
                    </a:p>
                    <a:p>
                      <a:pPr marL="800100" lvl="1" indent="-342900">
                        <a:buAutoNum type="arabicPeriod"/>
                      </a:pPr>
                      <a:r>
                        <a:rPr lang="en-US" sz="1050" kern="1200" dirty="0" smtClean="0">
                          <a:solidFill>
                            <a:schemeClr val="tx1"/>
                          </a:solidFill>
                          <a:effectLst/>
                          <a:latin typeface="+mn-lt"/>
                          <a:ea typeface="+mn-ea"/>
                          <a:cs typeface="+mn-cs"/>
                        </a:rPr>
                        <a:t>Alert each Lead MP </a:t>
                      </a:r>
                      <a:r>
                        <a:rPr lang="en-US" sz="1050" kern="1200" dirty="0" smtClean="0">
                          <a:solidFill>
                            <a:schemeClr val="accent6"/>
                          </a:solidFill>
                          <a:effectLst/>
                          <a:latin typeface="+mn-lt"/>
                          <a:ea typeface="+mn-ea"/>
                          <a:cs typeface="+mn-cs"/>
                        </a:rPr>
                        <a:t>of the Energy Emergency </a:t>
                      </a:r>
                      <a:r>
                        <a:rPr lang="en-US" sz="1050" kern="1200" dirty="0" smtClean="0">
                          <a:solidFill>
                            <a:schemeClr val="tx1"/>
                          </a:solidFill>
                          <a:effectLst/>
                          <a:latin typeface="+mn-lt"/>
                          <a:ea typeface="+mn-ea"/>
                          <a:cs typeface="+mn-cs"/>
                        </a:rPr>
                        <a:t>via a posting to the ISO’s website.</a:t>
                      </a:r>
                    </a:p>
                    <a:p>
                      <a:pPr marL="800100" lvl="1" indent="-342900">
                        <a:buAutoNum type="arabicPeriod"/>
                      </a:pPr>
                      <a:r>
                        <a:rPr lang="en-US" sz="1050" b="0" i="0" u="none" strike="noStrike" kern="1200" baseline="0" dirty="0" smtClean="0">
                          <a:solidFill>
                            <a:schemeClr val="accent6"/>
                          </a:solidFill>
                          <a:latin typeface="+mn-lt"/>
                          <a:ea typeface="+mn-ea"/>
                          <a:cs typeface="+mn-cs"/>
                        </a:rPr>
                        <a:t>Alert New England State regulators and officials of the Energy Emergency.</a:t>
                      </a:r>
                    </a:p>
                    <a:p>
                      <a:pPr marL="800100" lvl="1" indent="-342900">
                        <a:buAutoNum type="arabicPeriod"/>
                      </a:pPr>
                      <a:r>
                        <a:rPr lang="en-US" sz="1050" b="0" i="0" u="none" strike="noStrike" kern="1200" baseline="0" dirty="0" smtClean="0">
                          <a:solidFill>
                            <a:schemeClr val="accent6"/>
                          </a:solidFill>
                          <a:latin typeface="+mn-lt"/>
                          <a:ea typeface="+mn-ea"/>
                          <a:cs typeface="+mn-cs"/>
                        </a:rPr>
                        <a:t>Report the Energy Emergency to the U.S. DOE, using Form OE-417.</a:t>
                      </a:r>
                    </a:p>
                    <a:p>
                      <a:pPr marL="800100" lvl="1" indent="-342900">
                        <a:buAutoNum type="arabicPeriod"/>
                      </a:pPr>
                      <a:r>
                        <a:rPr lang="en-US" sz="1050" b="0" i="0" u="none" strike="noStrike" kern="1200" baseline="0" dirty="0" smtClean="0">
                          <a:solidFill>
                            <a:schemeClr val="accent6"/>
                          </a:solidFill>
                          <a:latin typeface="+mn-lt"/>
                          <a:ea typeface="+mn-ea"/>
                          <a:cs typeface="+mn-cs"/>
                        </a:rPr>
                        <a:t>Initiate daily data collection using OP-21A forms, and daily Energy Emergency forecasting and reporting.</a:t>
                      </a:r>
                    </a:p>
                    <a:p>
                      <a:pPr marL="800100" lvl="1" indent="-342900">
                        <a:buAutoNum type="arabicPeriod"/>
                      </a:pPr>
                      <a:r>
                        <a:rPr lang="en-US" sz="1050" b="0" i="0" u="none" strike="noStrike" kern="1200" baseline="0" dirty="0" smtClean="0">
                          <a:solidFill>
                            <a:schemeClr val="dk1"/>
                          </a:solidFill>
                          <a:latin typeface="+mn-lt"/>
                          <a:ea typeface="+mn-ea"/>
                          <a:cs typeface="+mn-cs"/>
                        </a:rPr>
                        <a:t>Request that each dual-fuel generator scheduled to operate voluntarily switch to operation on the fuel source that is not in short supply. </a:t>
                      </a:r>
                    </a:p>
                    <a:p>
                      <a:pPr marL="800100" lvl="1" indent="-342900">
                        <a:buAutoNum type="arabicPeriod"/>
                      </a:pPr>
                      <a:r>
                        <a:rPr lang="en-US" sz="1050" b="0" i="0" u="none" strike="noStrike" kern="1200" baseline="0" dirty="0" smtClean="0">
                          <a:solidFill>
                            <a:schemeClr val="dk1"/>
                          </a:solidFill>
                          <a:latin typeface="+mn-lt"/>
                          <a:ea typeface="+mn-ea"/>
                          <a:cs typeface="+mn-cs"/>
                        </a:rPr>
                        <a:t>Implement specific capacity and load relief measures available through actions of OP-4, excluding requesting New England State Governors reinforce appeals for voluntary load curtailment.</a:t>
                      </a:r>
                    </a:p>
                    <a:p>
                      <a:pPr marL="0" lvl="0" indent="0">
                        <a:buNone/>
                      </a:pPr>
                      <a:r>
                        <a:rPr lang="en-US" sz="1050" b="0" i="0" u="none" strike="noStrike" kern="1200" baseline="0" dirty="0" smtClean="0">
                          <a:solidFill>
                            <a:schemeClr val="dk1"/>
                          </a:solidFill>
                          <a:latin typeface="+mn-lt"/>
                          <a:ea typeface="+mn-ea"/>
                          <a:cs typeface="+mn-cs"/>
                        </a:rPr>
                        <a:t>If actions 1-</a:t>
                      </a:r>
                      <a:r>
                        <a:rPr lang="en-US" sz="1050" b="0" i="0" u="none" strike="noStrike" kern="1200" baseline="0" dirty="0" smtClean="0">
                          <a:solidFill>
                            <a:schemeClr val="accent6"/>
                          </a:solidFill>
                          <a:latin typeface="+mn-lt"/>
                          <a:ea typeface="+mn-ea"/>
                          <a:cs typeface="+mn-cs"/>
                        </a:rPr>
                        <a:t>7</a:t>
                      </a:r>
                      <a:r>
                        <a:rPr lang="en-US" sz="1050" b="0" i="0" u="none" strike="noStrike" kern="1200" baseline="0" dirty="0" smtClean="0">
                          <a:solidFill>
                            <a:schemeClr val="tx1"/>
                          </a:solidFill>
                          <a:latin typeface="+mn-lt"/>
                          <a:ea typeface="+mn-ea"/>
                          <a:cs typeface="+mn-cs"/>
                        </a:rPr>
                        <a:t> above do not result in the necessary relief from the forecasted Energy Emergency, or if there is insufficient time for those measures to provide relief, the following actions may be taken:</a:t>
                      </a:r>
                    </a:p>
                    <a:p>
                      <a:pPr marL="800100" lvl="1" indent="-342900">
                        <a:buAutoNum type="arabicPeriod" startAt="8"/>
                      </a:pPr>
                      <a:r>
                        <a:rPr lang="en-US" sz="1050" kern="1200" dirty="0" smtClean="0">
                          <a:solidFill>
                            <a:schemeClr val="dk1"/>
                          </a:solidFill>
                          <a:effectLst/>
                          <a:latin typeface="+mn-lt"/>
                          <a:ea typeface="+mn-ea"/>
                          <a:cs typeface="+mn-cs"/>
                        </a:rPr>
                        <a:t>Implement a New England State Governors appeal in accordance with </a:t>
                      </a:r>
                      <a:br>
                        <a:rPr lang="en-US" sz="1050" kern="1200" dirty="0" smtClean="0">
                          <a:solidFill>
                            <a:schemeClr val="dk1"/>
                          </a:solidFill>
                          <a:effectLst/>
                          <a:latin typeface="+mn-lt"/>
                          <a:ea typeface="+mn-ea"/>
                          <a:cs typeface="+mn-cs"/>
                        </a:rPr>
                      </a:br>
                      <a:r>
                        <a:rPr lang="en-US" sz="1050" kern="1200" dirty="0" smtClean="0">
                          <a:solidFill>
                            <a:schemeClr val="dk1"/>
                          </a:solidFill>
                          <a:effectLst/>
                          <a:latin typeface="+mn-lt"/>
                          <a:ea typeface="+mn-ea"/>
                          <a:cs typeface="+mn-cs"/>
                        </a:rPr>
                        <a:t>OP-4: Request New England State Governors to reinforce appeals for voluntary electrical load curtailment and the Power Warning Implementation.</a:t>
                      </a:r>
                    </a:p>
                    <a:p>
                      <a:pPr marL="800100" lvl="1" indent="-342900">
                        <a:buAutoNum type="arabicPeriod" startAt="8"/>
                      </a:pPr>
                      <a:r>
                        <a:rPr lang="en-US" sz="1050" b="0" i="0" u="none" strike="noStrike" kern="1200" baseline="0" dirty="0" smtClean="0">
                          <a:solidFill>
                            <a:schemeClr val="dk1"/>
                          </a:solidFill>
                          <a:effectLst/>
                          <a:latin typeface="+mn-lt"/>
                          <a:ea typeface="+mn-ea"/>
                          <a:cs typeface="+mn-cs"/>
                        </a:rPr>
                        <a:t>Under extreme conditions, ISO shall seek reliability relief through load shedding actions available through implementation of OP-7.</a:t>
                      </a:r>
                      <a:endParaRPr lang="en-US" sz="1050" kern="1200" dirty="0" smtClean="0">
                        <a:solidFill>
                          <a:schemeClr val="accent6"/>
                        </a:solidFill>
                        <a:effectLst/>
                        <a:latin typeface="+mn-lt"/>
                        <a:ea typeface="+mn-ea"/>
                        <a:cs typeface="+mn-cs"/>
                      </a:endParaRPr>
                    </a:p>
                    <a:p>
                      <a:pPr marL="0" indent="0">
                        <a:buNone/>
                      </a:pPr>
                      <a:endParaRPr lang="en-US" sz="1050" b="0" i="0" kern="1200" dirty="0" smtClean="0">
                        <a:solidFill>
                          <a:schemeClr val="accent6"/>
                        </a:solidFill>
                        <a:effectLst/>
                        <a:latin typeface="+mn-lt"/>
                        <a:ea typeface="+mn-ea"/>
                        <a:cs typeface="+mn-cs"/>
                      </a:endParaRPr>
                    </a:p>
                    <a:p>
                      <a:pPr marL="0" indent="0">
                        <a:buNone/>
                      </a:pPr>
                      <a:r>
                        <a:rPr lang="en-US" sz="1050" kern="1200" dirty="0" smtClean="0">
                          <a:solidFill>
                            <a:schemeClr val="accent6"/>
                          </a:solidFill>
                          <a:effectLst/>
                          <a:latin typeface="+mn-lt"/>
                          <a:ea typeface="+mn-ea"/>
                          <a:cs typeface="+mn-cs"/>
                        </a:rPr>
                        <a:t>When an Energy Emergency has been declared, each Lead MP shall evaluate actual and anticipated fuel supplies and environmental limitations and should consider taking action, as necessary, to replenish fuel supplies and/or mitigate environmental limitations.</a:t>
                      </a:r>
                    </a:p>
                    <a:p>
                      <a:pPr marL="0" indent="0">
                        <a:buNone/>
                      </a:pPr>
                      <a:endParaRPr lang="en-US" sz="1050" b="0" i="0" kern="1200" dirty="0" smtClean="0">
                        <a:solidFill>
                          <a:schemeClr val="accent6"/>
                        </a:solidFill>
                        <a:effectLst/>
                        <a:latin typeface="+mn-lt"/>
                        <a:ea typeface="+mn-ea"/>
                        <a:cs typeface="+mn-cs"/>
                      </a:endParaRPr>
                    </a:p>
                    <a:p>
                      <a:pPr marL="0" indent="0">
                        <a:buNone/>
                      </a:pPr>
                      <a:r>
                        <a:rPr lang="en-US" sz="1050" kern="1200" dirty="0" smtClean="0">
                          <a:solidFill>
                            <a:schemeClr val="accent6"/>
                          </a:solidFill>
                          <a:effectLst/>
                          <a:latin typeface="+mn-lt"/>
                          <a:ea typeface="+mn-ea"/>
                          <a:cs typeface="+mn-cs"/>
                        </a:rPr>
                        <a:t>When an Energy Emergency has been declared, each Lead MP and LCC shall evaluate scheduled maintenance or repair to transmission facilities or resources in the region that reduces the capability of a facility or resource to supply energy to the region and should consider taking action, if possible, to maximize availability of those facilities or resources.</a:t>
                      </a:r>
                      <a:endParaRPr lang="en-US" sz="1050" b="0" i="0" dirty="0">
                        <a:solidFill>
                          <a:schemeClr val="accent6"/>
                        </a:solidFill>
                      </a:endParaRPr>
                    </a:p>
                  </a:txBody>
                  <a:tcPr/>
                </a:tc>
              </a:tr>
            </a:tbl>
          </a:graphicData>
        </a:graphic>
      </p:graphicFrame>
    </p:spTree>
    <p:extLst>
      <p:ext uri="{BB962C8B-B14F-4D97-AF65-F5344CB8AC3E}">
        <p14:creationId xmlns:p14="http://schemas.microsoft.com/office/powerpoint/2010/main" val="4227109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13</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III: Conditions, cont.</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97470508"/>
              </p:ext>
            </p:extLst>
          </p:nvPr>
        </p:nvGraphicFramePr>
        <p:xfrm>
          <a:off x="457200" y="1524001"/>
          <a:ext cx="8077200" cy="1721236"/>
        </p:xfrm>
        <a:graphic>
          <a:graphicData uri="http://schemas.openxmlformats.org/drawingml/2006/table">
            <a:tbl>
              <a:tblPr firstRow="1" bandRow="1">
                <a:tableStyleId>{5C22544A-7EE6-4342-B048-85BDC9FD1C3A}</a:tableStyleId>
              </a:tblPr>
              <a:tblGrid>
                <a:gridCol w="2041236"/>
                <a:gridCol w="6035964"/>
              </a:tblGrid>
              <a:tr h="320924">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1355476">
                <a:tc>
                  <a:txBody>
                    <a:bodyPr/>
                    <a:lstStyle/>
                    <a:p>
                      <a:r>
                        <a:rPr lang="en-US" sz="1600" dirty="0" smtClean="0"/>
                        <a:t>III.</a:t>
                      </a:r>
                      <a:r>
                        <a:rPr lang="en-US" sz="1600" baseline="0" dirty="0" smtClean="0"/>
                        <a:t> Cancellation</a:t>
                      </a:r>
                      <a:endParaRPr lang="en-US" sz="1600" dirty="0" smtClean="0"/>
                    </a:p>
                    <a:p>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kern="1200" dirty="0" smtClean="0">
                          <a:solidFill>
                            <a:srgbClr val="000000"/>
                          </a:solidFill>
                          <a:effectLst/>
                          <a:latin typeface="+mn-lt"/>
                          <a:ea typeface="+mn-ea"/>
                          <a:cs typeface="+mn-cs"/>
                        </a:rPr>
                        <a:t>Inserted additional language: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i="1" kern="1200" dirty="0" smtClean="0">
                        <a:solidFill>
                          <a:srgbClr val="000000"/>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rgbClr val="FF0000"/>
                          </a:solidFill>
                          <a:effectLst/>
                          <a:latin typeface="+mn-lt"/>
                          <a:ea typeface="+mn-ea"/>
                          <a:cs typeface="+mn-cs"/>
                        </a:rPr>
                        <a:t>To the extent possible, ISO will cancel Energy Alerts and Energy Emergencies on a daily boundary.</a:t>
                      </a:r>
                      <a:endParaRPr lang="en-US" sz="1600" i="1" kern="1200" dirty="0" smtClean="0">
                        <a:solidFill>
                          <a:srgbClr val="FF0000"/>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3154946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14</a:t>
            </a:fld>
            <a:endParaRPr lang="en-US" dirty="0"/>
          </a:p>
        </p:txBody>
      </p:sp>
      <p:sp>
        <p:nvSpPr>
          <p:cNvPr id="5" name="Title 4"/>
          <p:cNvSpPr>
            <a:spLocks noGrp="1"/>
          </p:cNvSpPr>
          <p:nvPr>
            <p:ph type="title"/>
          </p:nvPr>
        </p:nvSpPr>
        <p:spPr/>
        <p:txBody>
          <a:bodyPr/>
          <a:lstStyle/>
          <a:p>
            <a:r>
              <a:rPr lang="en-US" dirty="0" smtClean="0"/>
              <a:t>OP-21A Revisions</a:t>
            </a:r>
            <a:br>
              <a:rPr lang="en-US" dirty="0" smtClean="0"/>
            </a:br>
            <a:r>
              <a:rPr lang="en-US" dirty="0" smtClean="0"/>
              <a:t>Generator Survey</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1511638095"/>
              </p:ext>
            </p:extLst>
          </p:nvPr>
        </p:nvGraphicFramePr>
        <p:xfrm>
          <a:off x="457200" y="1524001"/>
          <a:ext cx="8077200" cy="1721236"/>
        </p:xfrm>
        <a:graphic>
          <a:graphicData uri="http://schemas.openxmlformats.org/drawingml/2006/table">
            <a:tbl>
              <a:tblPr firstRow="1" bandRow="1">
                <a:tableStyleId>{5C22544A-7EE6-4342-B048-85BDC9FD1C3A}</a:tableStyleId>
              </a:tblPr>
              <a:tblGrid>
                <a:gridCol w="2041236"/>
                <a:gridCol w="6035964"/>
              </a:tblGrid>
              <a:tr h="320924">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1355476">
                <a:tc>
                  <a:txBody>
                    <a:bodyPr/>
                    <a:lstStyle/>
                    <a:p>
                      <a:r>
                        <a:rPr lang="en-US" sz="1600" dirty="0" smtClean="0"/>
                        <a:t>Notes between questions 2004 and 2005</a:t>
                      </a:r>
                    </a:p>
                    <a:p>
                      <a:endParaRPr lang="en-US" sz="1600" dirty="0"/>
                    </a:p>
                  </a:txBody>
                  <a:tcPr/>
                </a:tc>
                <a:tc>
                  <a:txBody>
                    <a:bodyPr/>
                    <a:lstStyle/>
                    <a:p>
                      <a:r>
                        <a:rPr lang="en-US" sz="1600" b="0" i="0" strike="sngStrike" dirty="0" smtClean="0">
                          <a:solidFill>
                            <a:schemeClr val="accent6"/>
                          </a:solidFill>
                        </a:rPr>
                        <a:t>This survey is being sent to generators that ISO New England is aware of having the ability to burn oil or coal.</a:t>
                      </a:r>
                    </a:p>
                    <a:p>
                      <a:endParaRPr lang="en-US" sz="1600" b="0" i="0" strike="sngStrike" dirty="0" smtClean="0">
                        <a:solidFill>
                          <a:schemeClr val="accent6"/>
                        </a:solidFill>
                      </a:endParaRPr>
                    </a:p>
                    <a:p>
                      <a:r>
                        <a:rPr lang="en-US" sz="1600" b="0" i="0" strike="sngStrike" dirty="0" smtClean="0">
                          <a:solidFill>
                            <a:schemeClr val="accent6"/>
                          </a:solidFill>
                        </a:rPr>
                        <a:t>If this generator is not capable of burning oil or coal, please explain what changes have been made at the bottom of this survey.</a:t>
                      </a:r>
                      <a:endParaRPr lang="en-US" sz="1600" b="0" i="0" strike="sngStrike" dirty="0">
                        <a:solidFill>
                          <a:schemeClr val="accent6"/>
                        </a:solidFill>
                      </a:endParaRPr>
                    </a:p>
                  </a:txBody>
                  <a:tcPr/>
                </a:tc>
              </a:tr>
            </a:tbl>
          </a:graphicData>
        </a:graphic>
      </p:graphicFrame>
    </p:spTree>
    <p:extLst>
      <p:ext uri="{BB962C8B-B14F-4D97-AF65-F5344CB8AC3E}">
        <p14:creationId xmlns:p14="http://schemas.microsoft.com/office/powerpoint/2010/main" val="112912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9D18D59-7AC8-45AE-9F52-DBA89AEC6EE0}" type="slidenum">
              <a:rPr lang="en-US" smtClean="0"/>
              <a:pPr/>
              <a:t>15</a:t>
            </a:fld>
            <a:endParaRPr lang="en-US" dirty="0"/>
          </a:p>
        </p:txBody>
      </p:sp>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3"/>
          </p:nvPr>
        </p:nvSpPr>
        <p:spPr/>
        <p:txBody>
          <a:bodyPr/>
          <a:lstStyle/>
          <a:p>
            <a:r>
              <a:rPr lang="en-US" dirty="0" smtClean="0"/>
              <a:t>The ISO is proposing revisions to the current OP-21 and OP-21A to support the Energy Emergency forecasting and reporting process which will trigger defined Energy Alerts and Energy Emergencies in order to proactively communicate potential energy deficiencies to regional stakeholders. </a:t>
            </a:r>
          </a:p>
        </p:txBody>
      </p:sp>
    </p:spTree>
    <p:extLst>
      <p:ext uri="{BB962C8B-B14F-4D97-AF65-F5344CB8AC3E}">
        <p14:creationId xmlns:p14="http://schemas.microsoft.com/office/powerpoint/2010/main" val="3560189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Schedule</a:t>
            </a:r>
            <a:endParaRPr lang="en-US" dirty="0"/>
          </a:p>
        </p:txBody>
      </p:sp>
      <p:sp>
        <p:nvSpPr>
          <p:cNvPr id="4" name="Slide Number Placeholder 3"/>
          <p:cNvSpPr>
            <a:spLocks noGrp="1"/>
          </p:cNvSpPr>
          <p:nvPr>
            <p:ph type="sldNum" sz="quarter" idx="12"/>
          </p:nvPr>
        </p:nvSpPr>
        <p:spPr/>
        <p:txBody>
          <a:bodyPr/>
          <a:lstStyle/>
          <a:p>
            <a:fld id="{F9D18D59-7AC8-45AE-9F52-DBA89AEC6EE0}" type="slidenum">
              <a:rPr lang="en-US" smtClean="0"/>
              <a:pPr/>
              <a:t>16</a:t>
            </a:fld>
            <a:endParaRPr lang="en-US" dirty="0"/>
          </a:p>
        </p:txBody>
      </p:sp>
      <p:graphicFrame>
        <p:nvGraphicFramePr>
          <p:cNvPr id="6" name="Content Placeholder 5"/>
          <p:cNvGraphicFramePr>
            <a:graphicFrameLocks noGrp="1"/>
          </p:cNvGraphicFramePr>
          <p:nvPr>
            <p:ph idx="14"/>
            <p:extLst>
              <p:ext uri="{D42A27DB-BD31-4B8C-83A1-F6EECF244321}">
                <p14:modId xmlns:p14="http://schemas.microsoft.com/office/powerpoint/2010/main" val="611917877"/>
              </p:ext>
            </p:extLst>
          </p:nvPr>
        </p:nvGraphicFramePr>
        <p:xfrm>
          <a:off x="457200" y="1600200"/>
          <a:ext cx="8229600" cy="280416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457827">
                <a:tc>
                  <a:txBody>
                    <a:bodyPr/>
                    <a:lstStyle/>
                    <a:p>
                      <a:r>
                        <a:rPr lang="en-US" sz="1800" dirty="0" smtClean="0"/>
                        <a:t>Stakeholder</a:t>
                      </a:r>
                      <a:r>
                        <a:rPr lang="en-US" sz="1800" baseline="0" dirty="0" smtClean="0"/>
                        <a:t> Committee and Date</a:t>
                      </a:r>
                      <a:endParaRPr lang="en-US" sz="1800" dirty="0"/>
                    </a:p>
                  </a:txBody>
                  <a:tcPr marL="89777" marR="89777" anchor="ctr"/>
                </a:tc>
                <a:tc>
                  <a:txBody>
                    <a:bodyPr/>
                    <a:lstStyle/>
                    <a:p>
                      <a:r>
                        <a:rPr lang="en-US" dirty="0" smtClean="0"/>
                        <a:t>Scheduled Project Milestone</a:t>
                      </a:r>
                      <a:endParaRPr lang="en-US" dirty="0"/>
                    </a:p>
                  </a:txBody>
                  <a:tcPr marL="89777" marR="89777" anchor="ctr"/>
                </a:tc>
                <a:extLst>
                  <a:ext uri="{0D108BD9-81ED-4DB2-BD59-A6C34878D82A}">
                    <a16:rowId xmlns:a16="http://schemas.microsoft.com/office/drawing/2014/main" xmlns="" val="10000"/>
                  </a:ext>
                </a:extLst>
              </a:tr>
              <a:tr h="608973">
                <a:tc>
                  <a:txBody>
                    <a:bodyPr/>
                    <a:lstStyle/>
                    <a:p>
                      <a:r>
                        <a:rPr lang="en-US" sz="1600" b="1" dirty="0" smtClean="0">
                          <a:solidFill>
                            <a:srgbClr val="000000"/>
                          </a:solidFill>
                        </a:rPr>
                        <a:t>July 12, 2018 </a:t>
                      </a:r>
                    </a:p>
                    <a:p>
                      <a:r>
                        <a:rPr lang="en-US" sz="1600" b="1" dirty="0" smtClean="0">
                          <a:solidFill>
                            <a:srgbClr val="000000"/>
                          </a:solidFill>
                        </a:rPr>
                        <a:t>Reliability Committee</a:t>
                      </a:r>
                      <a:endParaRPr lang="en-US" sz="1600" b="1" dirty="0">
                        <a:solidFill>
                          <a:srgbClr val="000000"/>
                        </a:solidFill>
                      </a:endParaRPr>
                    </a:p>
                  </a:txBody>
                  <a:tcPr marL="89777" marR="89777">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000000"/>
                          </a:solidFill>
                        </a:rPr>
                        <a:t>Initial</a:t>
                      </a:r>
                      <a:r>
                        <a:rPr lang="en-US" sz="1600" baseline="0" dirty="0" smtClean="0">
                          <a:solidFill>
                            <a:srgbClr val="000000"/>
                          </a:solidFill>
                        </a:rPr>
                        <a:t> presentation</a:t>
                      </a:r>
                      <a:endParaRPr lang="en-US" sz="1600" dirty="0" smtClean="0">
                        <a:solidFill>
                          <a:srgbClr val="000000"/>
                        </a:solidFill>
                      </a:endParaRPr>
                    </a:p>
                  </a:txBody>
                  <a:tcPr marL="89777" marR="89777">
                    <a:solidFill>
                      <a:schemeClr val="bg1">
                        <a:lumMod val="85000"/>
                      </a:schemeClr>
                    </a:solidFill>
                  </a:tcPr>
                </a:tc>
                <a:extLst>
                  <a:ext uri="{0D108BD9-81ED-4DB2-BD59-A6C34878D82A}">
                    <a16:rowId xmlns:a16="http://schemas.microsoft.com/office/drawing/2014/main" xmlns="" val="10001"/>
                  </a:ext>
                </a:extLst>
              </a:tr>
              <a:tr h="533400">
                <a:tc>
                  <a:txBody>
                    <a:bodyPr/>
                    <a:lstStyle/>
                    <a:p>
                      <a:r>
                        <a:rPr lang="en-US" sz="1600" b="1" baseline="0" dirty="0" smtClean="0">
                          <a:solidFill>
                            <a:srgbClr val="000000"/>
                          </a:solidFill>
                        </a:rPr>
                        <a:t>August 1, 2018 </a:t>
                      </a:r>
                    </a:p>
                    <a:p>
                      <a:r>
                        <a:rPr lang="en-US" sz="1600" b="1" baseline="0" dirty="0" smtClean="0">
                          <a:solidFill>
                            <a:srgbClr val="000000"/>
                          </a:solidFill>
                        </a:rPr>
                        <a:t>Reliability Committee</a:t>
                      </a:r>
                      <a:endParaRPr lang="en-US" sz="1600" b="1" baseline="0" dirty="0">
                        <a:solidFill>
                          <a:srgbClr val="000000"/>
                        </a:solidFill>
                      </a:endParaRPr>
                    </a:p>
                  </a:txBody>
                  <a:tcPr marL="89777" marR="89777">
                    <a:solidFill>
                      <a:schemeClr val="bg2">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000000"/>
                          </a:solidFill>
                        </a:rPr>
                        <a:t>Review of proposed OP-21 and OP-21A Revisions</a:t>
                      </a:r>
                    </a:p>
                  </a:txBody>
                  <a:tcPr marL="89777" marR="89777">
                    <a:solidFill>
                      <a:schemeClr val="bg2">
                        <a:lumMod val="20000"/>
                        <a:lumOff val="80000"/>
                      </a:schemeClr>
                    </a:solidFill>
                  </a:tcPr>
                </a:tc>
                <a:extLst>
                  <a:ext uri="{0D108BD9-81ED-4DB2-BD59-A6C34878D82A}">
                    <a16:rowId xmlns:a16="http://schemas.microsoft.com/office/drawing/2014/main" xmlns="" val="10002"/>
                  </a:ext>
                </a:extLst>
              </a:tr>
              <a:tr h="579120">
                <a:tc>
                  <a:txBody>
                    <a:bodyPr/>
                    <a:lstStyle/>
                    <a:p>
                      <a:r>
                        <a:rPr lang="en-US" sz="1600" b="1" baseline="0" dirty="0" smtClean="0">
                          <a:solidFill>
                            <a:srgbClr val="000000"/>
                          </a:solidFill>
                        </a:rPr>
                        <a:t>September 26, 2018 </a:t>
                      </a:r>
                    </a:p>
                    <a:p>
                      <a:r>
                        <a:rPr lang="en-US" sz="1600" b="1" baseline="0" dirty="0" smtClean="0">
                          <a:solidFill>
                            <a:srgbClr val="000000"/>
                          </a:solidFill>
                        </a:rPr>
                        <a:t>Reliability Committee</a:t>
                      </a:r>
                      <a:endParaRPr lang="en-US" sz="1600" b="1" baseline="0" dirty="0">
                        <a:solidFill>
                          <a:srgbClr val="000000"/>
                        </a:solidFill>
                      </a:endParaRPr>
                    </a:p>
                  </a:txBody>
                  <a:tcPr marL="89777" marR="89777">
                    <a:solidFill>
                      <a:schemeClr val="bg2">
                        <a:lumMod val="20000"/>
                        <a:lumOff val="80000"/>
                      </a:schemeClr>
                    </a:solidFill>
                  </a:tcPr>
                </a:tc>
                <a:tc>
                  <a:txBody>
                    <a:bodyPr/>
                    <a:lstStyle/>
                    <a:p>
                      <a:r>
                        <a:rPr lang="en-US" sz="1600" dirty="0" smtClean="0">
                          <a:solidFill>
                            <a:srgbClr val="000000"/>
                          </a:solidFill>
                        </a:rPr>
                        <a:t>VOTE</a:t>
                      </a:r>
                      <a:endParaRPr lang="en-US" sz="1600" dirty="0">
                        <a:solidFill>
                          <a:srgbClr val="000000"/>
                        </a:solidFill>
                      </a:endParaRPr>
                    </a:p>
                  </a:txBody>
                  <a:tcPr marL="89777" marR="89777" anchor="ctr">
                    <a:solidFill>
                      <a:schemeClr val="bg2">
                        <a:lumMod val="20000"/>
                        <a:lumOff val="80000"/>
                      </a:schemeClr>
                    </a:solidFill>
                  </a:tcPr>
                </a:tc>
                <a:extLst>
                  <a:ext uri="{0D108BD9-81ED-4DB2-BD59-A6C34878D82A}">
                    <a16:rowId xmlns:a16="http://schemas.microsoft.com/office/drawing/2014/main" xmlns="" val="10003"/>
                  </a:ext>
                </a:extLst>
              </a:tr>
              <a:tr h="457827">
                <a:tc>
                  <a:txBody>
                    <a:bodyPr/>
                    <a:lstStyle/>
                    <a:p>
                      <a:r>
                        <a:rPr lang="en-US" sz="1600" b="1" dirty="0" smtClean="0">
                          <a:solidFill>
                            <a:srgbClr val="000000"/>
                          </a:solidFill>
                        </a:rPr>
                        <a:t>October 4, 2018   </a:t>
                      </a:r>
                    </a:p>
                    <a:p>
                      <a:r>
                        <a:rPr lang="en-US" sz="1600" b="1" dirty="0" smtClean="0">
                          <a:solidFill>
                            <a:srgbClr val="000000"/>
                          </a:solidFill>
                        </a:rPr>
                        <a:t>Participants Committee</a:t>
                      </a:r>
                      <a:endParaRPr lang="en-US" sz="1600" b="1" dirty="0">
                        <a:solidFill>
                          <a:srgbClr val="000000"/>
                        </a:solidFill>
                      </a:endParaRPr>
                    </a:p>
                  </a:txBody>
                  <a:tcPr marL="89777" marR="89777">
                    <a:solidFill>
                      <a:schemeClr val="bg2">
                        <a:lumMod val="20000"/>
                        <a:lumOff val="80000"/>
                      </a:schemeClr>
                    </a:solidFill>
                  </a:tcPr>
                </a:tc>
                <a:tc>
                  <a:txBody>
                    <a:bodyPr/>
                    <a:lstStyle/>
                    <a:p>
                      <a:r>
                        <a:rPr lang="en-US" sz="1600" dirty="0" smtClean="0">
                          <a:solidFill>
                            <a:srgbClr val="000000"/>
                          </a:solidFill>
                        </a:rPr>
                        <a:t>VOTE</a:t>
                      </a:r>
                      <a:endParaRPr lang="en-US" sz="1600" dirty="0">
                        <a:solidFill>
                          <a:srgbClr val="000000"/>
                        </a:solidFill>
                      </a:endParaRPr>
                    </a:p>
                  </a:txBody>
                  <a:tcPr marL="89777" marR="89777" anchor="ctr">
                    <a:solidFill>
                      <a:schemeClr val="bg2">
                        <a:lumMod val="20000"/>
                        <a:lumOff val="80000"/>
                      </a:schemeClr>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3048912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0C7F894-2A36-495D-AB7C-1055F7AC0F9D}" type="slidenum">
              <a:rPr lang="en-US" smtClean="0"/>
              <a:pPr/>
              <a:t>17</a:t>
            </a:fld>
            <a:endParaRPr lang="en-US" dirty="0"/>
          </a:p>
        </p:txBody>
      </p:sp>
    </p:spTree>
    <p:extLst>
      <p:ext uri="{BB962C8B-B14F-4D97-AF65-F5344CB8AC3E}">
        <p14:creationId xmlns:p14="http://schemas.microsoft.com/office/powerpoint/2010/main" val="3550449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0C7F894-2A36-495D-AB7C-1055F7AC0F9D}" type="slidenum">
              <a:rPr lang="en-US" smtClean="0"/>
              <a:pPr/>
              <a:t>2</a:t>
            </a:fld>
            <a:endParaRPr lang="en-US" dirty="0"/>
          </a:p>
        </p:txBody>
      </p:sp>
      <p:sp>
        <p:nvSpPr>
          <p:cNvPr id="29" name="Text Placeholder 28"/>
          <p:cNvSpPr>
            <a:spLocks noGrp="1"/>
          </p:cNvSpPr>
          <p:nvPr>
            <p:ph type="body" sz="quarter" idx="11"/>
          </p:nvPr>
        </p:nvSpPr>
        <p:spPr>
          <a:xfrm>
            <a:off x="513608" y="609600"/>
            <a:ext cx="8020792" cy="381000"/>
          </a:xfrm>
        </p:spPr>
        <p:txBody>
          <a:bodyPr/>
          <a:lstStyle/>
          <a:p>
            <a:r>
              <a:rPr lang="en-US" sz="2800" dirty="0" smtClean="0"/>
              <a:t>Emergency Energy Forecasting and Reporting</a:t>
            </a:r>
            <a:endParaRPr lang="en-US" sz="2800" dirty="0"/>
          </a:p>
        </p:txBody>
      </p:sp>
      <p:sp>
        <p:nvSpPr>
          <p:cNvPr id="16" name="Text Placeholder 15"/>
          <p:cNvSpPr>
            <a:spLocks noGrp="1"/>
          </p:cNvSpPr>
          <p:nvPr>
            <p:ph type="body" sz="quarter" idx="14"/>
          </p:nvPr>
        </p:nvSpPr>
        <p:spPr/>
        <p:txBody>
          <a:bodyPr>
            <a:normAutofit fontScale="92500" lnSpcReduction="20000"/>
          </a:bodyPr>
          <a:lstStyle/>
          <a:p>
            <a:pPr marL="0" indent="0">
              <a:buNone/>
            </a:pPr>
            <a:r>
              <a:rPr lang="en-US" dirty="0"/>
              <a:t>The proposal to revise OP-21 </a:t>
            </a:r>
            <a:r>
              <a:rPr lang="en-US" dirty="0" smtClean="0"/>
              <a:t>and OP-21A was initially presented </a:t>
            </a:r>
            <a:r>
              <a:rPr lang="en-US" dirty="0"/>
              <a:t>at the July </a:t>
            </a:r>
            <a:r>
              <a:rPr lang="en-US" dirty="0" smtClean="0"/>
              <a:t>12, </a:t>
            </a:r>
            <a:r>
              <a:rPr lang="en-US" dirty="0"/>
              <a:t>2018 Reliability Committee meeting and focused on:</a:t>
            </a:r>
          </a:p>
          <a:p>
            <a:r>
              <a:rPr lang="en-US" dirty="0"/>
              <a:t>Developing an energy </a:t>
            </a:r>
            <a:r>
              <a:rPr lang="en-US" dirty="0" smtClean="0"/>
              <a:t>forecasting </a:t>
            </a:r>
            <a:r>
              <a:rPr lang="en-US" dirty="0"/>
              <a:t>and reporting framework to establish energy alert thresholds based on an energy assessment over the next 21 days of operation that includes fuel and emissions availability as well as anticipated fuel infrastructure availability and </a:t>
            </a:r>
            <a:r>
              <a:rPr lang="en-US" dirty="0" smtClean="0"/>
              <a:t>supplies</a:t>
            </a:r>
          </a:p>
          <a:p>
            <a:r>
              <a:rPr lang="en-US" dirty="0"/>
              <a:t>Establishing Forecast Alert Thresholds issued by the ISO based on its energy </a:t>
            </a:r>
            <a:r>
              <a:rPr lang="en-US" dirty="0" smtClean="0"/>
              <a:t>assessment</a:t>
            </a:r>
            <a:endParaRPr lang="en-US" dirty="0"/>
          </a:p>
          <a:p>
            <a:r>
              <a:rPr lang="en-US" dirty="0"/>
              <a:t>Using the </a:t>
            </a:r>
            <a:r>
              <a:rPr lang="en-US" dirty="0" smtClean="0"/>
              <a:t>forecasting </a:t>
            </a:r>
            <a:r>
              <a:rPr lang="en-US" dirty="0"/>
              <a:t>and reporting </a:t>
            </a:r>
            <a:r>
              <a:rPr lang="en-US" dirty="0" smtClean="0"/>
              <a:t>process to </a:t>
            </a:r>
            <a:r>
              <a:rPr lang="en-US" dirty="0"/>
              <a:t>inform the declaration of Energy </a:t>
            </a:r>
            <a:r>
              <a:rPr lang="en-US" dirty="0" smtClean="0"/>
              <a:t>Alerts and Energy </a:t>
            </a:r>
            <a:r>
              <a:rPr lang="en-US" dirty="0" smtClean="0"/>
              <a:t>Emergencies, </a:t>
            </a:r>
            <a:r>
              <a:rPr lang="en-US" dirty="0" smtClean="0"/>
              <a:t>which </a:t>
            </a:r>
            <a:r>
              <a:rPr lang="en-US" dirty="0"/>
              <a:t>would allow for proactive responses in advance of </a:t>
            </a:r>
            <a:r>
              <a:rPr lang="en-US" dirty="0" smtClean="0"/>
              <a:t>an </a:t>
            </a:r>
            <a:r>
              <a:rPr lang="en-US" dirty="0"/>
              <a:t>Energy </a:t>
            </a:r>
            <a:r>
              <a:rPr lang="en-US" dirty="0" smtClean="0"/>
              <a:t>Emergency declaration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121834566"/>
              </p:ext>
            </p:extLst>
          </p:nvPr>
        </p:nvGraphicFramePr>
        <p:xfrm>
          <a:off x="457200" y="533400"/>
          <a:ext cx="8077200" cy="908860"/>
        </p:xfrm>
        <a:graphic>
          <a:graphicData uri="http://schemas.openxmlformats.org/drawingml/2006/table">
            <a:tbl>
              <a:tblPr firstRow="1" bandRow="1">
                <a:tableStyleId>{5C22544A-7EE6-4342-B048-85BDC9FD1C3A}</a:tableStyleId>
              </a:tblPr>
              <a:tblGrid>
                <a:gridCol w="8077200">
                  <a:extLst>
                    <a:ext uri="{9D8B030D-6E8A-4147-A177-3AD203B41FA5}">
                      <a16:colId xmlns:a16="http://schemas.microsoft.com/office/drawing/2014/main" xmlns="" val="20000"/>
                    </a:ext>
                  </a:extLst>
                </a:gridCol>
              </a:tblGrid>
              <a:tr h="504810">
                <a:tc>
                  <a:txBody>
                    <a:bodyPr/>
                    <a:lstStyle/>
                    <a:p>
                      <a:r>
                        <a:rPr lang="en-US" sz="2400" baseline="0" dirty="0" smtClean="0"/>
                        <a:t>OP-21 &amp; OP-21A Revisions Overview </a:t>
                      </a:r>
                      <a:endParaRPr lang="en-US" sz="2400" baseline="30000" dirty="0"/>
                    </a:p>
                  </a:txBody>
                  <a:tcPr/>
                </a:tc>
                <a:extLst>
                  <a:ext uri="{0D108BD9-81ED-4DB2-BD59-A6C34878D82A}">
                    <a16:rowId xmlns:a16="http://schemas.microsoft.com/office/drawing/2014/main" xmlns="" val="10000"/>
                  </a:ext>
                </a:extLst>
              </a:tr>
              <a:tr h="404050">
                <a:tc>
                  <a:txBody>
                    <a:bodyPr/>
                    <a:lstStyle/>
                    <a:p>
                      <a:r>
                        <a:rPr lang="en-US" sz="1600" b="1" dirty="0" smtClean="0">
                          <a:solidFill>
                            <a:srgbClr val="000000"/>
                          </a:solidFill>
                        </a:rPr>
                        <a:t>Proposed Effective Dates: October 2018</a:t>
                      </a:r>
                      <a:endParaRPr lang="en-US" sz="1600" dirty="0"/>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134680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3</a:t>
            </a:fld>
            <a:endParaRPr lang="en-US" dirty="0"/>
          </a:p>
        </p:txBody>
      </p:sp>
      <p:sp>
        <p:nvSpPr>
          <p:cNvPr id="3" name="Title 2"/>
          <p:cNvSpPr>
            <a:spLocks noGrp="1"/>
          </p:cNvSpPr>
          <p:nvPr>
            <p:ph type="title"/>
          </p:nvPr>
        </p:nvSpPr>
        <p:spPr/>
        <p:txBody>
          <a:bodyPr/>
          <a:lstStyle/>
          <a:p>
            <a:r>
              <a:rPr lang="en-US" dirty="0" smtClean="0"/>
              <a:t>Proposed Revisions </a:t>
            </a:r>
            <a:endParaRPr lang="en-US" dirty="0"/>
          </a:p>
        </p:txBody>
      </p:sp>
      <p:sp>
        <p:nvSpPr>
          <p:cNvPr id="4" name="Content Placeholder 3"/>
          <p:cNvSpPr>
            <a:spLocks noGrp="1"/>
          </p:cNvSpPr>
          <p:nvPr>
            <p:ph sz="quarter" idx="13"/>
          </p:nvPr>
        </p:nvSpPr>
        <p:spPr/>
        <p:txBody>
          <a:bodyPr>
            <a:normAutofit lnSpcReduction="10000"/>
          </a:bodyPr>
          <a:lstStyle/>
          <a:p>
            <a:pPr marL="0" indent="0">
              <a:buNone/>
            </a:pPr>
            <a:r>
              <a:rPr lang="en-US" dirty="0" smtClean="0"/>
              <a:t>The proposed revisions to OP-21 </a:t>
            </a:r>
            <a:r>
              <a:rPr lang="en-US" dirty="0" smtClean="0"/>
              <a:t>reviewed with the committee fall </a:t>
            </a:r>
            <a:r>
              <a:rPr lang="en-US" dirty="0" smtClean="0"/>
              <a:t>into the following general categories:</a:t>
            </a:r>
          </a:p>
          <a:p>
            <a:r>
              <a:rPr lang="en-US" dirty="0" smtClean="0"/>
              <a:t>Incorporation of Energy Emergency Forecasting and Reporting Process, including Forecast Alert Thresholds</a:t>
            </a:r>
          </a:p>
          <a:p>
            <a:r>
              <a:rPr lang="en-US" dirty="0" smtClean="0"/>
              <a:t>Incorporation of criteria for declaration of Energy Alert and Energy Emergency</a:t>
            </a:r>
          </a:p>
          <a:p>
            <a:r>
              <a:rPr lang="en-US" dirty="0" smtClean="0"/>
              <a:t>Modified data collection frequencies</a:t>
            </a:r>
          </a:p>
          <a:p>
            <a:r>
              <a:rPr lang="en-US" dirty="0" smtClean="0"/>
              <a:t>Other revisions and clarifications</a:t>
            </a:r>
          </a:p>
          <a:p>
            <a:pPr marL="0" indent="0">
              <a:buNone/>
            </a:pPr>
            <a:r>
              <a:rPr lang="en-US" dirty="0" smtClean="0"/>
              <a:t>Additionally, revisions to OP-21A (Generator Survey) are being proposed to support </a:t>
            </a:r>
            <a:r>
              <a:rPr lang="en-US" dirty="0"/>
              <a:t>the Energy Emergency Forecasting and Reporting Process</a:t>
            </a:r>
          </a:p>
          <a:p>
            <a:pPr marL="0" indent="0">
              <a:buNone/>
            </a:pPr>
            <a:endParaRPr lang="en-US" dirty="0"/>
          </a:p>
        </p:txBody>
      </p:sp>
    </p:spTree>
    <p:extLst>
      <p:ext uri="{BB962C8B-B14F-4D97-AF65-F5344CB8AC3E}">
        <p14:creationId xmlns:p14="http://schemas.microsoft.com/office/powerpoint/2010/main" val="12566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9D18D59-7AC8-45AE-9F52-DBA89AEC6EE0}" type="slidenum">
              <a:rPr lang="en-US" smtClean="0"/>
              <a:t>4</a:t>
            </a:fld>
            <a:endParaRPr lang="en-US" dirty="0"/>
          </a:p>
        </p:txBody>
      </p:sp>
      <p:sp>
        <p:nvSpPr>
          <p:cNvPr id="6" name="Title 5"/>
          <p:cNvSpPr>
            <a:spLocks noGrp="1"/>
          </p:cNvSpPr>
          <p:nvPr>
            <p:ph type="title"/>
          </p:nvPr>
        </p:nvSpPr>
        <p:spPr/>
        <p:txBody>
          <a:bodyPr/>
          <a:lstStyle/>
          <a:p>
            <a:r>
              <a:rPr lang="en-US" dirty="0" smtClean="0"/>
              <a:t>Overview of Changes</a:t>
            </a:r>
            <a:endParaRPr lang="en-US" dirty="0"/>
          </a:p>
        </p:txBody>
      </p:sp>
      <p:sp>
        <p:nvSpPr>
          <p:cNvPr id="7" name="Content Placeholder 6"/>
          <p:cNvSpPr>
            <a:spLocks noGrp="1"/>
          </p:cNvSpPr>
          <p:nvPr>
            <p:ph sz="quarter" idx="13"/>
          </p:nvPr>
        </p:nvSpPr>
        <p:spPr/>
        <p:txBody>
          <a:bodyPr/>
          <a:lstStyle/>
          <a:p>
            <a:r>
              <a:rPr lang="en-US" dirty="0" smtClean="0"/>
              <a:t>A review of OP-21 and OP-21A redline changes made in addition to those initially presented at the August 1, 2018 RC meeting will be performed today.</a:t>
            </a:r>
          </a:p>
          <a:p>
            <a:r>
              <a:rPr lang="en-US" dirty="0" smtClean="0"/>
              <a:t>The following </a:t>
            </a:r>
            <a:r>
              <a:rPr lang="en-US" dirty="0" smtClean="0"/>
              <a:t>slides highlight the most significant changes.</a:t>
            </a:r>
          </a:p>
          <a:p>
            <a:r>
              <a:rPr lang="en-US" dirty="0" smtClean="0">
                <a:solidFill>
                  <a:schemeClr val="tx1"/>
                </a:solidFill>
              </a:rPr>
              <a:t>Gray </a:t>
            </a:r>
            <a:r>
              <a:rPr lang="en-US" dirty="0">
                <a:solidFill>
                  <a:schemeClr val="tx1"/>
                </a:solidFill>
              </a:rPr>
              <a:t>text </a:t>
            </a:r>
            <a:r>
              <a:rPr lang="en-US" dirty="0" smtClean="0"/>
              <a:t>indicates language that was </a:t>
            </a:r>
            <a:r>
              <a:rPr lang="en-US" dirty="0"/>
              <a:t>included in the initial </a:t>
            </a:r>
            <a:r>
              <a:rPr lang="en-US" dirty="0" smtClean="0"/>
              <a:t>OP-21 revision </a:t>
            </a:r>
            <a:r>
              <a:rPr lang="en-US" dirty="0"/>
              <a:t>presented </a:t>
            </a:r>
            <a:r>
              <a:rPr lang="en-US" dirty="0" smtClean="0"/>
              <a:t>to the RC on 8/1 and</a:t>
            </a:r>
            <a:r>
              <a:rPr lang="en-US" i="1" dirty="0" smtClean="0"/>
              <a:t> </a:t>
            </a:r>
            <a:r>
              <a:rPr lang="en-US" dirty="0" smtClean="0">
                <a:solidFill>
                  <a:schemeClr val="accent6"/>
                </a:solidFill>
              </a:rPr>
              <a:t>red </a:t>
            </a:r>
            <a:r>
              <a:rPr lang="en-US" dirty="0">
                <a:solidFill>
                  <a:schemeClr val="accent6"/>
                </a:solidFill>
              </a:rPr>
              <a:t>text </a:t>
            </a:r>
            <a:r>
              <a:rPr lang="en-US" dirty="0" smtClean="0"/>
              <a:t>indicates a subsequent revision</a:t>
            </a:r>
            <a:r>
              <a:rPr lang="en-US" i="1" dirty="0" smtClean="0"/>
              <a:t>.</a:t>
            </a:r>
            <a:endParaRPr lang="en-US" dirty="0"/>
          </a:p>
          <a:p>
            <a:endParaRPr lang="en-US" dirty="0"/>
          </a:p>
        </p:txBody>
      </p:sp>
    </p:spTree>
    <p:extLst>
      <p:ext uri="{BB962C8B-B14F-4D97-AF65-F5344CB8AC3E}">
        <p14:creationId xmlns:p14="http://schemas.microsoft.com/office/powerpoint/2010/main" val="3041289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5</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 Introduction</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745647726"/>
              </p:ext>
            </p:extLst>
          </p:nvPr>
        </p:nvGraphicFramePr>
        <p:xfrm>
          <a:off x="457200" y="1524000"/>
          <a:ext cx="8077200" cy="3845560"/>
        </p:xfrm>
        <a:graphic>
          <a:graphicData uri="http://schemas.openxmlformats.org/drawingml/2006/table">
            <a:tbl>
              <a:tblPr firstRow="1" bandRow="1">
                <a:tableStyleId>{5C22544A-7EE6-4342-B048-85BDC9FD1C3A}</a:tableStyleId>
              </a:tblPr>
              <a:tblGrid>
                <a:gridCol w="2041236"/>
                <a:gridCol w="6035964"/>
              </a:tblGrid>
              <a:tr h="370840">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370840">
                <a:tc>
                  <a:txBody>
                    <a:bodyPr/>
                    <a:lstStyle/>
                    <a:p>
                      <a:r>
                        <a:rPr lang="en-US" dirty="0" smtClean="0"/>
                        <a:t>Introduction</a:t>
                      </a:r>
                      <a:endParaRPr lang="en-US" dirty="0"/>
                    </a:p>
                  </a:txBody>
                  <a:tcPr/>
                </a:tc>
                <a:tc>
                  <a:txBody>
                    <a:bodyPr/>
                    <a:lstStyle/>
                    <a:p>
                      <a:r>
                        <a:rPr lang="en-US" sz="1800" i="1" kern="1200" dirty="0" smtClean="0">
                          <a:solidFill>
                            <a:srgbClr val="000000"/>
                          </a:solidFill>
                          <a:effectLst/>
                          <a:latin typeface="+mn-lt"/>
                          <a:ea typeface="+mn-ea"/>
                          <a:cs typeface="+mn-cs"/>
                        </a:rPr>
                        <a:t>Inserted additional language:</a:t>
                      </a:r>
                    </a:p>
                    <a:p>
                      <a:r>
                        <a:rPr lang="en-US" sz="1800" kern="1200" dirty="0" smtClean="0">
                          <a:solidFill>
                            <a:schemeClr val="dk1"/>
                          </a:solidFill>
                          <a:effectLst/>
                          <a:latin typeface="+mn-lt"/>
                          <a:ea typeface="+mn-ea"/>
                          <a:cs typeface="+mn-cs"/>
                        </a:rPr>
                        <a:t>This OP also documents the responsibilities of Lead MPs of applicable resources for completion of OP-21, Appendix A - Generator Survey (OP-21A), related communications and reporting requirements</a:t>
                      </a:r>
                      <a:r>
                        <a:rPr lang="en-US" sz="1800" kern="1200" dirty="0" smtClean="0">
                          <a:solidFill>
                            <a:srgbClr val="FF0000"/>
                          </a:solidFill>
                          <a:effectLst/>
                          <a:latin typeface="+mn-lt"/>
                          <a:ea typeface="+mn-ea"/>
                          <a:cs typeface="+mn-cs"/>
                        </a:rPr>
                        <a:t>, and expectations for response related to an ISO declaration of an Energy Alert or an Energy Emergency. </a:t>
                      </a:r>
                      <a:r>
                        <a:rPr lang="en-US" sz="1800" kern="1200" dirty="0" smtClean="0">
                          <a:solidFill>
                            <a:srgbClr val="EC1F25"/>
                          </a:solidFill>
                          <a:effectLst/>
                          <a:latin typeface="+mn-lt"/>
                          <a:ea typeface="+mn-ea"/>
                          <a:cs typeface="+mn-cs"/>
                        </a:rPr>
                        <a:t>Nothing in this OP shall relieve Lead MPs from their obligations under the Tariff.</a:t>
                      </a:r>
                    </a:p>
                  </a:txBody>
                  <a:tcPr/>
                </a:tc>
              </a:tr>
              <a:tr h="370840">
                <a:tc>
                  <a:txBody>
                    <a:bodyPr/>
                    <a:lstStyle/>
                    <a:p>
                      <a:r>
                        <a:rPr lang="en-US" dirty="0" smtClean="0"/>
                        <a:t>Introduction</a:t>
                      </a:r>
                      <a:r>
                        <a:rPr lang="en-US" baseline="0" dirty="0" smtClean="0"/>
                        <a:t> </a:t>
                      </a:r>
                    </a:p>
                    <a:p>
                      <a:r>
                        <a:rPr lang="en-US" baseline="0" dirty="0" smtClean="0"/>
                        <a:t>(List of possible initiating conditions)</a:t>
                      </a:r>
                      <a:endParaRPr lang="en-US" dirty="0"/>
                    </a:p>
                  </a:txBody>
                  <a:tcPr/>
                </a:tc>
                <a:tc>
                  <a:txBody>
                    <a:bodyPr/>
                    <a:lstStyle/>
                    <a:p>
                      <a:r>
                        <a:rPr lang="en-US" i="1" dirty="0" smtClean="0">
                          <a:solidFill>
                            <a:srgbClr val="000000"/>
                          </a:solidFill>
                        </a:rPr>
                        <a:t>Added to list:</a:t>
                      </a:r>
                      <a:r>
                        <a:rPr lang="en-US" dirty="0" smtClean="0">
                          <a:solidFill>
                            <a:srgbClr val="000000"/>
                          </a:solidFill>
                        </a:rPr>
                        <a:t> </a:t>
                      </a:r>
                    </a:p>
                    <a:p>
                      <a:r>
                        <a:rPr lang="en-US" dirty="0" smtClean="0">
                          <a:solidFill>
                            <a:srgbClr val="FF0000"/>
                          </a:solidFill>
                        </a:rPr>
                        <a:t>Prolonged, significant reductions of capability to import power into the New England region</a:t>
                      </a:r>
                      <a:endParaRPr lang="en-US" dirty="0">
                        <a:solidFill>
                          <a:srgbClr val="FF0000"/>
                        </a:solidFill>
                      </a:endParaRPr>
                    </a:p>
                  </a:txBody>
                  <a:tcPr/>
                </a:tc>
              </a:tr>
            </a:tbl>
          </a:graphicData>
        </a:graphic>
      </p:graphicFrame>
    </p:spTree>
    <p:extLst>
      <p:ext uri="{BB962C8B-B14F-4D97-AF65-F5344CB8AC3E}">
        <p14:creationId xmlns:p14="http://schemas.microsoft.com/office/powerpoint/2010/main" val="817875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6</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 Process Overview</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39161264"/>
              </p:ext>
            </p:extLst>
          </p:nvPr>
        </p:nvGraphicFramePr>
        <p:xfrm>
          <a:off x="457200" y="1524000"/>
          <a:ext cx="8077200" cy="4119880"/>
        </p:xfrm>
        <a:graphic>
          <a:graphicData uri="http://schemas.openxmlformats.org/drawingml/2006/table">
            <a:tbl>
              <a:tblPr firstRow="1" bandRow="1">
                <a:tableStyleId>{5C22544A-7EE6-4342-B048-85BDC9FD1C3A}</a:tableStyleId>
              </a:tblPr>
              <a:tblGrid>
                <a:gridCol w="2041236"/>
                <a:gridCol w="6035964"/>
              </a:tblGrid>
              <a:tr h="370840">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370840">
                <a:tc>
                  <a:txBody>
                    <a:bodyPr/>
                    <a:lstStyle/>
                    <a:p>
                      <a:r>
                        <a:rPr lang="en-US" dirty="0" smtClean="0"/>
                        <a:t>II.A </a:t>
                      </a:r>
                    </a:p>
                    <a:p>
                      <a:r>
                        <a:rPr lang="en-US" dirty="0" smtClean="0"/>
                        <a:t>Data Collection Process Description</a:t>
                      </a:r>
                      <a:endParaRPr lang="en-US" dirty="0"/>
                    </a:p>
                  </a:txBody>
                  <a:tcPr/>
                </a:tc>
                <a:tc>
                  <a:txBody>
                    <a:bodyPr/>
                    <a:lstStyle/>
                    <a:p>
                      <a:r>
                        <a:rPr lang="en-US" i="1" dirty="0" smtClean="0">
                          <a:solidFill>
                            <a:srgbClr val="000000"/>
                          </a:solidFill>
                        </a:rPr>
                        <a:t>Inserted effective date for changes</a:t>
                      </a:r>
                      <a:r>
                        <a:rPr lang="en-US" i="1" baseline="0" dirty="0" smtClean="0">
                          <a:solidFill>
                            <a:srgbClr val="000000"/>
                          </a:solidFill>
                        </a:rPr>
                        <a:t> to data collection (generator survey) process:  </a:t>
                      </a:r>
                    </a:p>
                    <a:p>
                      <a:endParaRPr lang="en-US" i="1" baseline="0" dirty="0" smtClean="0">
                        <a:solidFill>
                          <a:schemeClr val="tx1"/>
                        </a:solidFill>
                      </a:endParaRPr>
                    </a:p>
                    <a:p>
                      <a:r>
                        <a:rPr lang="en-US" i="0" baseline="0" dirty="0" smtClean="0">
                          <a:solidFill>
                            <a:schemeClr val="accent6"/>
                          </a:solidFill>
                        </a:rPr>
                        <a:t>Effective October 29, 2018, </a:t>
                      </a:r>
                      <a:r>
                        <a:rPr lang="en-US" i="0" baseline="0" dirty="0" smtClean="0">
                          <a:solidFill>
                            <a:schemeClr val="tx1"/>
                          </a:solidFill>
                        </a:rPr>
                        <a:t>at the periodicity specified in Sections III.A, III.B, and III.C below,  ISO </a:t>
                      </a:r>
                      <a:r>
                        <a:rPr lang="en-US" i="0" baseline="0" dirty="0" smtClean="0">
                          <a:solidFill>
                            <a:schemeClr val="accent6"/>
                          </a:solidFill>
                        </a:rPr>
                        <a:t>shall</a:t>
                      </a:r>
                      <a:r>
                        <a:rPr lang="en-US" i="0" baseline="0" dirty="0" smtClean="0">
                          <a:solidFill>
                            <a:schemeClr val="tx1"/>
                          </a:solidFill>
                        </a:rPr>
                        <a:t> </a:t>
                      </a:r>
                      <a:r>
                        <a:rPr lang="en-US" i="0" baseline="0" dirty="0" smtClean="0">
                          <a:solidFill>
                            <a:schemeClr val="accent6"/>
                          </a:solidFill>
                        </a:rPr>
                        <a:t>distribute </a:t>
                      </a:r>
                      <a:r>
                        <a:rPr lang="en-US" i="0" baseline="0" dirty="0" smtClean="0">
                          <a:solidFill>
                            <a:schemeClr val="tx1"/>
                          </a:solidFill>
                        </a:rPr>
                        <a:t>a blank survey form, OP-21A, to the Lead MP of each applicable resource. </a:t>
                      </a:r>
                    </a:p>
                  </a:txBody>
                  <a:tcPr/>
                </a:tc>
              </a:tr>
              <a:tr h="370840">
                <a:tc>
                  <a:txBody>
                    <a:bodyPr/>
                    <a:lstStyle/>
                    <a:p>
                      <a:r>
                        <a:rPr lang="en-US" dirty="0" smtClean="0"/>
                        <a:t>II.B</a:t>
                      </a:r>
                    </a:p>
                    <a:p>
                      <a:r>
                        <a:rPr lang="en-US" dirty="0" smtClean="0"/>
                        <a:t>Energy Emergency Forecasting and Reporting Process and Forecast Alert Thresholds</a:t>
                      </a:r>
                      <a:endParaRPr lang="en-US" dirty="0"/>
                    </a:p>
                  </a:txBody>
                  <a:tcPr/>
                </a:tc>
                <a:tc>
                  <a:txBody>
                    <a:bodyPr/>
                    <a:lstStyle/>
                    <a:p>
                      <a:r>
                        <a:rPr lang="en-US" i="1" dirty="0" smtClean="0">
                          <a:solidFill>
                            <a:srgbClr val="000000"/>
                          </a:solidFill>
                        </a:rPr>
                        <a:t>Inserted effective date for ISO’s Energy Emergency Forecasting and Reporting process:</a:t>
                      </a:r>
                    </a:p>
                    <a:p>
                      <a:endParaRPr lang="en-US" i="1" dirty="0" smtClean="0">
                        <a:solidFill>
                          <a:schemeClr val="accent6"/>
                        </a:solidFill>
                      </a:endParaRPr>
                    </a:p>
                    <a:p>
                      <a:r>
                        <a:rPr lang="en-US" i="0" dirty="0" smtClean="0">
                          <a:solidFill>
                            <a:schemeClr val="accent6"/>
                          </a:solidFill>
                        </a:rPr>
                        <a:t>Effective</a:t>
                      </a:r>
                      <a:r>
                        <a:rPr lang="en-US" i="0" baseline="0" dirty="0" smtClean="0">
                          <a:solidFill>
                            <a:schemeClr val="accent6"/>
                          </a:solidFill>
                        </a:rPr>
                        <a:t> November 26, 2018, or earlier if possible, ISO</a:t>
                      </a:r>
                      <a:r>
                        <a:rPr lang="en-US" i="0" baseline="0" dirty="0" smtClean="0">
                          <a:solidFill>
                            <a:schemeClr val="tx1"/>
                          </a:solidFill>
                        </a:rPr>
                        <a:t> </a:t>
                      </a:r>
                      <a:r>
                        <a:rPr lang="en-US" i="0" baseline="0" dirty="0" smtClean="0">
                          <a:solidFill>
                            <a:schemeClr val="accent6"/>
                          </a:solidFill>
                        </a:rPr>
                        <a:t>shall perform</a:t>
                      </a:r>
                      <a:r>
                        <a:rPr lang="en-US" i="0" baseline="0" dirty="0" smtClean="0">
                          <a:solidFill>
                            <a:schemeClr val="tx1"/>
                          </a:solidFill>
                        </a:rPr>
                        <a:t> Energy Emergency forecasting and reporting…</a:t>
                      </a:r>
                      <a:endParaRPr lang="en-US" i="0" dirty="0">
                        <a:solidFill>
                          <a:srgbClr val="FF0000"/>
                        </a:solidFill>
                      </a:endParaRPr>
                    </a:p>
                  </a:txBody>
                  <a:tcPr/>
                </a:tc>
              </a:tr>
            </a:tbl>
          </a:graphicData>
        </a:graphic>
      </p:graphicFrame>
    </p:spTree>
    <p:extLst>
      <p:ext uri="{BB962C8B-B14F-4D97-AF65-F5344CB8AC3E}">
        <p14:creationId xmlns:p14="http://schemas.microsoft.com/office/powerpoint/2010/main" val="3643276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7</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 Process Overview, cont.</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3886322168"/>
              </p:ext>
            </p:extLst>
          </p:nvPr>
        </p:nvGraphicFramePr>
        <p:xfrm>
          <a:off x="457200" y="1524000"/>
          <a:ext cx="8077200" cy="4699000"/>
        </p:xfrm>
        <a:graphic>
          <a:graphicData uri="http://schemas.openxmlformats.org/drawingml/2006/table">
            <a:tbl>
              <a:tblPr firstRow="1" bandRow="1">
                <a:tableStyleId>{5C22544A-7EE6-4342-B048-85BDC9FD1C3A}</a:tableStyleId>
              </a:tblPr>
              <a:tblGrid>
                <a:gridCol w="2041236"/>
                <a:gridCol w="6035964"/>
              </a:tblGrid>
              <a:tr h="370840">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370840">
                <a:tc>
                  <a:txBody>
                    <a:bodyPr/>
                    <a:lstStyle/>
                    <a:p>
                      <a:r>
                        <a:rPr lang="en-US" sz="1600" dirty="0" smtClean="0"/>
                        <a:t>II.B</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Energy Emergency Forecasting and Reporting Process and Forecast Alert Thresholds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kern="1200" dirty="0" smtClean="0">
                          <a:solidFill>
                            <a:srgbClr val="000000"/>
                          </a:solidFill>
                          <a:effectLst/>
                          <a:latin typeface="+mn-lt"/>
                          <a:ea typeface="+mn-ea"/>
                          <a:cs typeface="+mn-cs"/>
                        </a:rPr>
                        <a:t>Inserted additional language:</a:t>
                      </a:r>
                    </a:p>
                    <a:p>
                      <a:r>
                        <a:rPr lang="en-US" sz="1600" i="0" dirty="0" smtClean="0">
                          <a:solidFill>
                            <a:schemeClr val="accent6"/>
                          </a:solidFill>
                        </a:rPr>
                        <a:t>The Energy Emergency forecasts are non-binding as forecasted or expected conditions utilized in the development of the forecasts can change.  It is the responsibility of the Lead MPs to take all actions to ensure that resources are able to meet applicable obligations under the Tariff.</a:t>
                      </a:r>
                      <a:endParaRPr lang="en-US" sz="1600" i="0" dirty="0">
                        <a:solidFill>
                          <a:schemeClr val="accent6"/>
                        </a:solidFill>
                      </a:endParaRPr>
                    </a:p>
                  </a:txBody>
                  <a:tcPr/>
                </a:tc>
              </a:tr>
              <a:tr h="370840">
                <a:tc>
                  <a:txBody>
                    <a:bodyPr/>
                    <a:lstStyle/>
                    <a:p>
                      <a:r>
                        <a:rPr lang="en-US" sz="1600" dirty="0" smtClean="0"/>
                        <a:t>II.B</a:t>
                      </a:r>
                    </a:p>
                    <a:p>
                      <a:r>
                        <a:rPr lang="en-US" sz="1600" dirty="0" smtClean="0"/>
                        <a:t>Energy Alert and Energy Emergency Declaration Criteria</a:t>
                      </a:r>
                      <a:endParaRPr lang="en-US" sz="1600" dirty="0"/>
                    </a:p>
                  </a:txBody>
                  <a:tcPr/>
                </a:tc>
                <a:tc>
                  <a:txBody>
                    <a:bodyPr/>
                    <a:lstStyle/>
                    <a:p>
                      <a:r>
                        <a:rPr lang="en-US" sz="1600" i="1" dirty="0" smtClean="0">
                          <a:solidFill>
                            <a:srgbClr val="000000"/>
                          </a:solidFill>
                        </a:rPr>
                        <a:t>Modified Energy Alert criteria (previously</a:t>
                      </a:r>
                      <a:r>
                        <a:rPr lang="en-US" sz="1600" i="1" baseline="0" dirty="0" smtClean="0">
                          <a:solidFill>
                            <a:srgbClr val="000000"/>
                          </a:solidFill>
                        </a:rPr>
                        <a:t> proposed criteria shown in redline format)</a:t>
                      </a:r>
                      <a:r>
                        <a:rPr lang="en-US" sz="1600" i="1" dirty="0" smtClean="0">
                          <a:solidFill>
                            <a:srgbClr val="000000"/>
                          </a:solidFill>
                        </a:rPr>
                        <a:t>:</a:t>
                      </a:r>
                    </a:p>
                    <a:p>
                      <a:r>
                        <a:rPr lang="en-US" sz="1600" i="0" dirty="0" smtClean="0">
                          <a:solidFill>
                            <a:schemeClr val="tx1"/>
                          </a:solidFill>
                        </a:rPr>
                        <a:t>ISO </a:t>
                      </a:r>
                      <a:r>
                        <a:rPr lang="en-US" sz="1600" i="0" dirty="0" smtClean="0">
                          <a:solidFill>
                            <a:schemeClr val="accent6"/>
                          </a:solidFill>
                        </a:rPr>
                        <a:t>shall declare </a:t>
                      </a:r>
                      <a:r>
                        <a:rPr lang="en-US" sz="1600" i="0" dirty="0" smtClean="0">
                          <a:solidFill>
                            <a:schemeClr val="tx1"/>
                          </a:solidFill>
                        </a:rPr>
                        <a:t>an </a:t>
                      </a:r>
                      <a:r>
                        <a:rPr lang="en-US" sz="1600" b="1" i="0" dirty="0" smtClean="0">
                          <a:solidFill>
                            <a:schemeClr val="tx1"/>
                          </a:solidFill>
                        </a:rPr>
                        <a:t>Energy Alert</a:t>
                      </a:r>
                      <a:r>
                        <a:rPr lang="en-US" sz="1600" i="0" dirty="0" smtClean="0">
                          <a:solidFill>
                            <a:schemeClr val="tx1"/>
                          </a:solidFill>
                        </a:rPr>
                        <a:t>, and </a:t>
                      </a:r>
                      <a:r>
                        <a:rPr lang="en-US" sz="1600" i="0" dirty="0" smtClean="0">
                          <a:solidFill>
                            <a:schemeClr val="accent6"/>
                          </a:solidFill>
                        </a:rPr>
                        <a:t>take actions </a:t>
                      </a:r>
                      <a:r>
                        <a:rPr lang="en-US" sz="1600" i="0" dirty="0" smtClean="0">
                          <a:solidFill>
                            <a:schemeClr val="tx1"/>
                          </a:solidFill>
                        </a:rPr>
                        <a:t>as described in Section III.B of this OP, when </a:t>
                      </a:r>
                      <a:r>
                        <a:rPr lang="en-US" sz="1600" i="0" strike="sngStrike" baseline="0" dirty="0" smtClean="0">
                          <a:solidFill>
                            <a:srgbClr val="FF0000"/>
                          </a:solidFill>
                        </a:rPr>
                        <a:t>either of the following conditions exist</a:t>
                      </a:r>
                      <a:r>
                        <a:rPr lang="en-US" sz="1600" i="0" dirty="0" smtClean="0">
                          <a:solidFill>
                            <a:srgbClr val="FF0000"/>
                          </a:solidFill>
                        </a:rPr>
                        <a:t>:</a:t>
                      </a:r>
                    </a:p>
                    <a:p>
                      <a:pPr marL="285750" indent="-285750">
                        <a:buFont typeface="Arial" panose="020B0604020202020204" pitchFamily="34" charset="0"/>
                        <a:buChar char="•"/>
                      </a:pPr>
                      <a:r>
                        <a:rPr lang="en-US" sz="1400" kern="1200" dirty="0" smtClean="0">
                          <a:solidFill>
                            <a:schemeClr val="dk1"/>
                          </a:solidFill>
                          <a:effectLst/>
                          <a:latin typeface="+mn-lt"/>
                          <a:ea typeface="+mn-ea"/>
                          <a:cs typeface="+mn-cs"/>
                        </a:rPr>
                        <a:t>FEEA2 </a:t>
                      </a:r>
                      <a:r>
                        <a:rPr lang="en-US" sz="1400" kern="1200" dirty="0" smtClean="0">
                          <a:solidFill>
                            <a:schemeClr val="accent6"/>
                          </a:solidFill>
                          <a:effectLst/>
                          <a:latin typeface="+mn-lt"/>
                          <a:ea typeface="+mn-ea"/>
                          <a:cs typeface="+mn-cs"/>
                        </a:rPr>
                        <a:t>or FEEA3 </a:t>
                      </a:r>
                      <a:r>
                        <a:rPr lang="en-US" sz="1400" kern="1200" dirty="0" smtClean="0">
                          <a:solidFill>
                            <a:schemeClr val="dk1"/>
                          </a:solidFill>
                          <a:effectLst/>
                          <a:latin typeface="+mn-lt"/>
                          <a:ea typeface="+mn-ea"/>
                          <a:cs typeface="+mn-cs"/>
                        </a:rPr>
                        <a:t>is forecasted to occur in at least 1 hour on 1 or more consecutive days </a:t>
                      </a:r>
                      <a:r>
                        <a:rPr lang="en-US" sz="1400" kern="1200" dirty="0" smtClean="0">
                          <a:solidFill>
                            <a:srgbClr val="FF0000"/>
                          </a:solidFill>
                          <a:effectLst/>
                          <a:latin typeface="+mn-lt"/>
                          <a:ea typeface="+mn-ea"/>
                          <a:cs typeface="+mn-cs"/>
                        </a:rPr>
                        <a:t>in days 6 through 21 </a:t>
                      </a:r>
                      <a:r>
                        <a:rPr lang="en-US" sz="1400" kern="1200" dirty="0" smtClean="0">
                          <a:solidFill>
                            <a:schemeClr val="dk1"/>
                          </a:solidFill>
                          <a:effectLst/>
                          <a:latin typeface="+mn-lt"/>
                          <a:ea typeface="+mn-ea"/>
                          <a:cs typeface="+mn-cs"/>
                        </a:rPr>
                        <a:t>of the 21-day energy assessment, or</a:t>
                      </a:r>
                    </a:p>
                    <a:p>
                      <a:pPr marL="285750" indent="-285750">
                        <a:buFont typeface="Arial" panose="020B0604020202020204" pitchFamily="34" charset="0"/>
                        <a:buChar char="•"/>
                      </a:pPr>
                      <a:r>
                        <a:rPr lang="en-US" sz="1400" kern="1200" dirty="0" smtClean="0">
                          <a:solidFill>
                            <a:srgbClr val="FF0000"/>
                          </a:solidFill>
                          <a:effectLst/>
                          <a:latin typeface="+mn-lt"/>
                          <a:ea typeface="+mn-ea"/>
                          <a:cs typeface="+mn-cs"/>
                        </a:rPr>
                        <a:t>Any other reason(s) for which the ISO Chief Operating Officer (COO), or designee, determines that the actions described in Section III.B of this OP may mitigate the impact of an actual or forecasted energy deficiency.</a:t>
                      </a:r>
                    </a:p>
                    <a:p>
                      <a:pPr marL="285750" indent="-285750">
                        <a:buFont typeface="Arial" panose="020B0604020202020204" pitchFamily="34" charset="0"/>
                        <a:buChar char="•"/>
                      </a:pPr>
                      <a:r>
                        <a:rPr lang="en-US" sz="1400" i="0" strike="sngStrike" dirty="0" smtClean="0">
                          <a:solidFill>
                            <a:srgbClr val="FF0000"/>
                          </a:solidFill>
                        </a:rPr>
                        <a:t>FEEA3 is forecasted for at least 1 hour on 1 or more consecutive days in days 6 through 21 of the 21-day energy assessment.</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i="1" strike="noStrike" kern="1200" dirty="0" smtClean="0">
                          <a:solidFill>
                            <a:srgbClr val="000000"/>
                          </a:solidFill>
                          <a:effectLst/>
                          <a:latin typeface="+mn-lt"/>
                          <a:ea typeface="+mn-ea"/>
                          <a:cs typeface="+mn-cs"/>
                        </a:rPr>
                        <a:t>*note that duplicate</a:t>
                      </a:r>
                      <a:r>
                        <a:rPr lang="en-US" sz="1400" i="1" strike="noStrike" kern="1200" baseline="0" dirty="0" smtClean="0">
                          <a:solidFill>
                            <a:srgbClr val="000000"/>
                          </a:solidFill>
                          <a:effectLst/>
                          <a:latin typeface="+mn-lt"/>
                          <a:ea typeface="+mn-ea"/>
                          <a:cs typeface="+mn-cs"/>
                        </a:rPr>
                        <a:t> language</a:t>
                      </a:r>
                      <a:r>
                        <a:rPr lang="en-US" sz="1400" i="1" strike="noStrike" kern="1200" dirty="0" smtClean="0">
                          <a:solidFill>
                            <a:srgbClr val="000000"/>
                          </a:solidFill>
                          <a:effectLst/>
                          <a:latin typeface="+mn-lt"/>
                          <a:ea typeface="+mn-ea"/>
                          <a:cs typeface="+mn-cs"/>
                        </a:rPr>
                        <a:t> has been added in Section III.B.</a:t>
                      </a:r>
                      <a:endParaRPr lang="en-US" sz="1400" i="0" strike="sngStrike" dirty="0">
                        <a:solidFill>
                          <a:srgbClr val="FF0000"/>
                        </a:solidFill>
                      </a:endParaRPr>
                    </a:p>
                  </a:txBody>
                  <a:tcPr/>
                </a:tc>
              </a:tr>
            </a:tbl>
          </a:graphicData>
        </a:graphic>
      </p:graphicFrame>
    </p:spTree>
    <p:extLst>
      <p:ext uri="{BB962C8B-B14F-4D97-AF65-F5344CB8AC3E}">
        <p14:creationId xmlns:p14="http://schemas.microsoft.com/office/powerpoint/2010/main" val="2209638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8</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 Process Overview, cont.</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562701860"/>
              </p:ext>
            </p:extLst>
          </p:nvPr>
        </p:nvGraphicFramePr>
        <p:xfrm>
          <a:off x="457200" y="1524000"/>
          <a:ext cx="8077200" cy="4607560"/>
        </p:xfrm>
        <a:graphic>
          <a:graphicData uri="http://schemas.openxmlformats.org/drawingml/2006/table">
            <a:tbl>
              <a:tblPr firstRow="1" bandRow="1">
                <a:tableStyleId>{5C22544A-7EE6-4342-B048-85BDC9FD1C3A}</a:tableStyleId>
              </a:tblPr>
              <a:tblGrid>
                <a:gridCol w="2041236"/>
                <a:gridCol w="6035964"/>
              </a:tblGrid>
              <a:tr h="370840">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370840">
                <a:tc>
                  <a:txBody>
                    <a:bodyPr/>
                    <a:lstStyle/>
                    <a:p>
                      <a:r>
                        <a:rPr lang="en-US" sz="1600" dirty="0" smtClean="0"/>
                        <a:t>II.B Energy Alert and Energy Emergency Declaration Criteria</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000000"/>
                          </a:solidFill>
                        </a:rPr>
                        <a:t>Modified Energy Emergency criteria (previously</a:t>
                      </a:r>
                      <a:r>
                        <a:rPr lang="en-US" sz="1600" i="1" baseline="0" dirty="0" smtClean="0">
                          <a:solidFill>
                            <a:srgbClr val="000000"/>
                          </a:solidFill>
                        </a:rPr>
                        <a:t> proposed criteria shown in redline format)</a:t>
                      </a:r>
                      <a:r>
                        <a:rPr lang="en-US" sz="1600" i="1" dirty="0" smtClean="0">
                          <a:solidFill>
                            <a:srgbClr val="000000"/>
                          </a:solidFill>
                        </a:rPr>
                        <a:t>:</a:t>
                      </a:r>
                      <a:endParaRPr lang="en-US" sz="1600" i="0" dirty="0" smtClean="0">
                        <a:solidFill>
                          <a:schemeClr val="tx1"/>
                        </a:solidFill>
                      </a:endParaRPr>
                    </a:p>
                    <a:p>
                      <a:r>
                        <a:rPr lang="en-US" sz="1600" i="0" dirty="0" smtClean="0">
                          <a:solidFill>
                            <a:schemeClr val="tx1"/>
                          </a:solidFill>
                        </a:rPr>
                        <a:t>ISO </a:t>
                      </a:r>
                      <a:r>
                        <a:rPr lang="en-US" sz="1600" i="0" dirty="0" smtClean="0">
                          <a:solidFill>
                            <a:srgbClr val="FF0000"/>
                          </a:solidFill>
                        </a:rPr>
                        <a:t>shall declare </a:t>
                      </a:r>
                      <a:r>
                        <a:rPr lang="en-US" sz="1600" i="0" dirty="0" smtClean="0">
                          <a:solidFill>
                            <a:schemeClr val="tx1"/>
                          </a:solidFill>
                        </a:rPr>
                        <a:t>an </a:t>
                      </a:r>
                      <a:r>
                        <a:rPr lang="en-US" sz="1600" b="1" i="0" dirty="0" smtClean="0">
                          <a:solidFill>
                            <a:schemeClr val="tx1"/>
                          </a:solidFill>
                        </a:rPr>
                        <a:t>Energy Emergency</a:t>
                      </a:r>
                      <a:r>
                        <a:rPr lang="en-US" sz="1600" i="0" dirty="0" smtClean="0">
                          <a:solidFill>
                            <a:schemeClr val="tx1"/>
                          </a:solidFill>
                        </a:rPr>
                        <a:t>, and </a:t>
                      </a:r>
                      <a:r>
                        <a:rPr lang="en-US" sz="1600" i="0" dirty="0" smtClean="0">
                          <a:solidFill>
                            <a:srgbClr val="FF0000"/>
                          </a:solidFill>
                        </a:rPr>
                        <a:t>take actions </a:t>
                      </a:r>
                      <a:r>
                        <a:rPr lang="en-US" sz="1600" i="0" dirty="0" smtClean="0">
                          <a:solidFill>
                            <a:schemeClr val="tx1"/>
                          </a:solidFill>
                        </a:rPr>
                        <a:t>as described in Section III.C of this OP, when </a:t>
                      </a:r>
                      <a:r>
                        <a:rPr lang="en-US" sz="1600" i="0" strike="sngStrike" baseline="0" dirty="0" smtClean="0">
                          <a:solidFill>
                            <a:srgbClr val="FF0000"/>
                          </a:solidFill>
                        </a:rPr>
                        <a:t>either of the following conditions exist</a:t>
                      </a:r>
                      <a:r>
                        <a:rPr lang="en-US" sz="1600" i="0" dirty="0" smtClean="0">
                          <a:solidFill>
                            <a:srgbClr val="FF0000"/>
                          </a:solidFill>
                        </a:rPr>
                        <a:t>:</a:t>
                      </a:r>
                    </a:p>
                    <a:p>
                      <a:pPr marL="285750" indent="-285750">
                        <a:buFont typeface="Arial" panose="020B0604020202020204" pitchFamily="34" charset="0"/>
                        <a:buChar char="•"/>
                      </a:pPr>
                      <a:r>
                        <a:rPr lang="en-US" sz="1400" kern="1200" dirty="0" smtClean="0">
                          <a:solidFill>
                            <a:srgbClr val="FF0000"/>
                          </a:solidFill>
                          <a:effectLst/>
                          <a:latin typeface="+mn-lt"/>
                          <a:ea typeface="+mn-ea"/>
                          <a:cs typeface="+mn-cs"/>
                        </a:rPr>
                        <a:t>FEEA2 or </a:t>
                      </a:r>
                      <a:r>
                        <a:rPr lang="en-US" sz="1400" kern="1200" dirty="0" smtClean="0">
                          <a:solidFill>
                            <a:schemeClr val="tx1"/>
                          </a:solidFill>
                          <a:effectLst/>
                          <a:latin typeface="+mn-lt"/>
                          <a:ea typeface="+mn-ea"/>
                          <a:cs typeface="+mn-cs"/>
                        </a:rPr>
                        <a:t>FEEA3 </a:t>
                      </a:r>
                      <a:r>
                        <a:rPr lang="en-US" sz="1400" kern="1200" dirty="0" smtClean="0">
                          <a:solidFill>
                            <a:schemeClr val="dk1"/>
                          </a:solidFill>
                          <a:effectLst/>
                          <a:latin typeface="+mn-lt"/>
                          <a:ea typeface="+mn-ea"/>
                          <a:cs typeface="+mn-cs"/>
                        </a:rPr>
                        <a:t>is forecasted to occur in at least 1 hour on 1 or more consecutive days in days 1 through 5 of the 21-day energy assessment, or</a:t>
                      </a:r>
                    </a:p>
                    <a:p>
                      <a:pPr marL="285750" indent="-285750">
                        <a:buFont typeface="Arial" panose="020B0604020202020204" pitchFamily="34" charset="0"/>
                        <a:buChar char="•"/>
                      </a:pPr>
                      <a:r>
                        <a:rPr lang="en-US" sz="1400" kern="1200" dirty="0" smtClean="0">
                          <a:solidFill>
                            <a:schemeClr val="dk1"/>
                          </a:solidFill>
                          <a:effectLst/>
                          <a:latin typeface="+mn-lt"/>
                          <a:ea typeface="+mn-ea"/>
                          <a:cs typeface="+mn-cs"/>
                        </a:rPr>
                        <a:t>Shedding of firm load under OP-7 is occurring or is anticipated to occur due to an actual energy</a:t>
                      </a:r>
                      <a:r>
                        <a:rPr lang="en-US" sz="1400" kern="1200" baseline="0" dirty="0" smtClean="0">
                          <a:solidFill>
                            <a:schemeClr val="dk1"/>
                          </a:solidFill>
                          <a:effectLst/>
                          <a:latin typeface="+mn-lt"/>
                          <a:ea typeface="+mn-ea"/>
                          <a:cs typeface="+mn-cs"/>
                        </a:rPr>
                        <a:t> deficiency </a:t>
                      </a:r>
                      <a:r>
                        <a:rPr lang="en-US" sz="1400" kern="1200" baseline="0" dirty="0" smtClean="0">
                          <a:solidFill>
                            <a:schemeClr val="accent6"/>
                          </a:solidFill>
                          <a:effectLst/>
                          <a:latin typeface="+mn-lt"/>
                          <a:ea typeface="+mn-ea"/>
                          <a:cs typeface="+mn-cs"/>
                        </a:rPr>
                        <a:t>resulting from a sustained shortage of fuel availability or deliverability to, or sustained environmental limitations on some or several of New England’s resources, or</a:t>
                      </a:r>
                      <a:endParaRPr lang="en-US" sz="1400" kern="1200" dirty="0" smtClean="0">
                        <a:solidFill>
                          <a:schemeClr val="dk1"/>
                        </a:solidFill>
                        <a:effectLst/>
                        <a:latin typeface="+mn-lt"/>
                        <a:ea typeface="+mn-ea"/>
                        <a:cs typeface="+mn-cs"/>
                      </a:endParaRPr>
                    </a:p>
                    <a:p>
                      <a:pPr marL="285750" indent="-285750">
                        <a:buFont typeface="Arial" panose="020B0604020202020204" pitchFamily="34" charset="0"/>
                        <a:buChar char="•"/>
                      </a:pPr>
                      <a:r>
                        <a:rPr lang="en-US" sz="1400" kern="1200" dirty="0" smtClean="0">
                          <a:solidFill>
                            <a:schemeClr val="accent6"/>
                          </a:solidFill>
                          <a:effectLst/>
                          <a:latin typeface="+mn-lt"/>
                          <a:ea typeface="+mn-ea"/>
                          <a:cs typeface="+mn-cs"/>
                        </a:rPr>
                        <a:t>Any other reason(s) for which the ISO COO, or designee, determines that the actions described in Section III.C of this OP may mitigate the impact of an actual or forecasted energy deficiency.</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i="1" strike="noStrike" kern="1200" dirty="0" smtClean="0">
                          <a:solidFill>
                            <a:srgbClr val="000000"/>
                          </a:solidFill>
                          <a:effectLst/>
                          <a:latin typeface="+mn-lt"/>
                          <a:ea typeface="+mn-ea"/>
                          <a:cs typeface="+mn-cs"/>
                        </a:rPr>
                        <a:t>*note that duplicate</a:t>
                      </a:r>
                      <a:r>
                        <a:rPr lang="en-US" sz="1400" i="1" strike="noStrike" kern="1200" baseline="0" dirty="0" smtClean="0">
                          <a:solidFill>
                            <a:srgbClr val="000000"/>
                          </a:solidFill>
                          <a:effectLst/>
                          <a:latin typeface="+mn-lt"/>
                          <a:ea typeface="+mn-ea"/>
                          <a:cs typeface="+mn-cs"/>
                        </a:rPr>
                        <a:t> language</a:t>
                      </a:r>
                      <a:r>
                        <a:rPr lang="en-US" sz="1400" i="1" strike="noStrike" kern="1200" dirty="0" smtClean="0">
                          <a:solidFill>
                            <a:srgbClr val="000000"/>
                          </a:solidFill>
                          <a:effectLst/>
                          <a:latin typeface="+mn-lt"/>
                          <a:ea typeface="+mn-ea"/>
                          <a:cs typeface="+mn-cs"/>
                        </a:rPr>
                        <a:t> has been added in Section III.C.</a:t>
                      </a:r>
                      <a:endParaRPr lang="en-US" sz="1400" i="0" dirty="0">
                        <a:solidFill>
                          <a:schemeClr val="accent6"/>
                        </a:solidFill>
                      </a:endParaRPr>
                    </a:p>
                  </a:txBody>
                  <a:tcPr/>
                </a:tc>
              </a:tr>
              <a:tr h="370840">
                <a:tc>
                  <a:txBody>
                    <a:bodyPr/>
                    <a:lstStyle/>
                    <a:p>
                      <a:r>
                        <a:rPr lang="en-US" sz="1600" dirty="0" smtClean="0"/>
                        <a:t>II.B Energy Alert and Energy Emergency Declaration Criteria</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kern="1200" dirty="0" smtClean="0">
                          <a:solidFill>
                            <a:srgbClr val="000000"/>
                          </a:solidFill>
                          <a:effectLst/>
                          <a:latin typeface="+mn-lt"/>
                          <a:ea typeface="+mn-ea"/>
                          <a:cs typeface="+mn-cs"/>
                        </a:rPr>
                        <a:t>Inserted additional language:</a:t>
                      </a:r>
                      <a:endParaRPr lang="en-US" sz="1600" kern="1200" dirty="0" smtClean="0">
                        <a:solidFill>
                          <a:schemeClr val="accent6"/>
                        </a:solidFill>
                        <a:effectLst/>
                        <a:latin typeface="+mn-lt"/>
                        <a:ea typeface="+mn-ea"/>
                        <a:cs typeface="+mn-cs"/>
                      </a:endParaRPr>
                    </a:p>
                    <a:p>
                      <a:r>
                        <a:rPr lang="en-US" sz="1600" kern="1200" dirty="0" smtClean="0">
                          <a:solidFill>
                            <a:schemeClr val="accent6"/>
                          </a:solidFill>
                          <a:effectLst/>
                          <a:latin typeface="+mn-lt"/>
                          <a:ea typeface="+mn-ea"/>
                          <a:cs typeface="+mn-cs"/>
                        </a:rPr>
                        <a:t>To the extent possible, ISO shall declare Energy Alerts and Energy Emergencies on a daily boundary.</a:t>
                      </a:r>
                    </a:p>
                    <a:p>
                      <a:r>
                        <a:rPr lang="en-US" sz="1400" i="1" strike="noStrike" kern="1200" dirty="0" smtClean="0">
                          <a:solidFill>
                            <a:srgbClr val="000000"/>
                          </a:solidFill>
                          <a:effectLst/>
                          <a:latin typeface="+mn-lt"/>
                          <a:ea typeface="+mn-ea"/>
                          <a:cs typeface="+mn-cs"/>
                        </a:rPr>
                        <a:t>*note that similar</a:t>
                      </a:r>
                      <a:r>
                        <a:rPr lang="en-US" sz="1400" i="1" strike="noStrike" kern="1200" baseline="0" dirty="0" smtClean="0">
                          <a:solidFill>
                            <a:srgbClr val="000000"/>
                          </a:solidFill>
                          <a:effectLst/>
                          <a:latin typeface="+mn-lt"/>
                          <a:ea typeface="+mn-ea"/>
                          <a:cs typeface="+mn-cs"/>
                        </a:rPr>
                        <a:t> language</a:t>
                      </a:r>
                      <a:r>
                        <a:rPr lang="en-US" sz="1400" i="1" strike="noStrike" kern="1200" dirty="0" smtClean="0">
                          <a:solidFill>
                            <a:srgbClr val="000000"/>
                          </a:solidFill>
                          <a:effectLst/>
                          <a:latin typeface="+mn-lt"/>
                          <a:ea typeface="+mn-ea"/>
                          <a:cs typeface="+mn-cs"/>
                        </a:rPr>
                        <a:t> has been added in multiple locations in the</a:t>
                      </a:r>
                      <a:r>
                        <a:rPr lang="en-US" sz="1400" i="1" strike="noStrike" kern="1200" baseline="0" dirty="0" smtClean="0">
                          <a:solidFill>
                            <a:srgbClr val="000000"/>
                          </a:solidFill>
                          <a:effectLst/>
                          <a:latin typeface="+mn-lt"/>
                          <a:ea typeface="+mn-ea"/>
                          <a:cs typeface="+mn-cs"/>
                        </a:rPr>
                        <a:t> OP</a:t>
                      </a:r>
                      <a:endParaRPr lang="en-US" sz="1200" i="1" strike="noStrike" dirty="0">
                        <a:solidFill>
                          <a:srgbClr val="000000"/>
                        </a:solidFill>
                      </a:endParaRPr>
                    </a:p>
                  </a:txBody>
                  <a:tcPr/>
                </a:tc>
              </a:tr>
            </a:tbl>
          </a:graphicData>
        </a:graphic>
      </p:graphicFrame>
    </p:spTree>
    <p:extLst>
      <p:ext uri="{BB962C8B-B14F-4D97-AF65-F5344CB8AC3E}">
        <p14:creationId xmlns:p14="http://schemas.microsoft.com/office/powerpoint/2010/main" val="929540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10C7F894-2A36-495D-AB7C-1055F7AC0F9D}" type="slidenum">
              <a:rPr lang="en-US" smtClean="0"/>
              <a:pPr/>
              <a:t>9</a:t>
            </a:fld>
            <a:endParaRPr lang="en-US" dirty="0"/>
          </a:p>
        </p:txBody>
      </p:sp>
      <p:sp>
        <p:nvSpPr>
          <p:cNvPr id="5" name="Title 4"/>
          <p:cNvSpPr>
            <a:spLocks noGrp="1"/>
          </p:cNvSpPr>
          <p:nvPr>
            <p:ph type="title"/>
          </p:nvPr>
        </p:nvSpPr>
        <p:spPr/>
        <p:txBody>
          <a:bodyPr/>
          <a:lstStyle/>
          <a:p>
            <a:r>
              <a:rPr lang="en-US" dirty="0" smtClean="0"/>
              <a:t>OP-21 Revisions</a:t>
            </a:r>
            <a:br>
              <a:rPr lang="en-US" dirty="0" smtClean="0"/>
            </a:br>
            <a:r>
              <a:rPr lang="en-US" dirty="0" smtClean="0"/>
              <a:t>Section II: Process Overview, cont.</a:t>
            </a:r>
            <a:endParaRPr lang="en-US" dirty="0"/>
          </a:p>
        </p:txBody>
      </p:sp>
      <p:graphicFrame>
        <p:nvGraphicFramePr>
          <p:cNvPr id="7" name="Content Placeholder 6"/>
          <p:cNvGraphicFramePr>
            <a:graphicFrameLocks noGrp="1"/>
          </p:cNvGraphicFramePr>
          <p:nvPr>
            <p:ph sz="quarter" idx="13"/>
            <p:extLst>
              <p:ext uri="{D42A27DB-BD31-4B8C-83A1-F6EECF244321}">
                <p14:modId xmlns:p14="http://schemas.microsoft.com/office/powerpoint/2010/main" val="235127581"/>
              </p:ext>
            </p:extLst>
          </p:nvPr>
        </p:nvGraphicFramePr>
        <p:xfrm>
          <a:off x="457200" y="1524000"/>
          <a:ext cx="8077200" cy="4602480"/>
        </p:xfrm>
        <a:graphic>
          <a:graphicData uri="http://schemas.openxmlformats.org/drawingml/2006/table">
            <a:tbl>
              <a:tblPr firstRow="1" bandRow="1">
                <a:tableStyleId>{5C22544A-7EE6-4342-B048-85BDC9FD1C3A}</a:tableStyleId>
              </a:tblPr>
              <a:tblGrid>
                <a:gridCol w="2041236"/>
                <a:gridCol w="6035964"/>
              </a:tblGrid>
              <a:tr h="310944">
                <a:tc>
                  <a:txBody>
                    <a:bodyPr/>
                    <a:lstStyle/>
                    <a:p>
                      <a:r>
                        <a:rPr lang="en-US" dirty="0" smtClean="0"/>
                        <a:t>Location</a:t>
                      </a:r>
                      <a:endParaRPr lang="en-US" dirty="0"/>
                    </a:p>
                  </a:txBody>
                  <a:tcPr/>
                </a:tc>
                <a:tc>
                  <a:txBody>
                    <a:bodyPr/>
                    <a:lstStyle/>
                    <a:p>
                      <a:r>
                        <a:rPr lang="en-US" dirty="0" smtClean="0"/>
                        <a:t>Proposed Revision</a:t>
                      </a:r>
                      <a:endParaRPr lang="en-US" dirty="0"/>
                    </a:p>
                  </a:txBody>
                  <a:tcPr/>
                </a:tc>
              </a:tr>
              <a:tr h="3651456">
                <a:tc>
                  <a:txBody>
                    <a:bodyPr/>
                    <a:lstStyle/>
                    <a:p>
                      <a:r>
                        <a:rPr lang="en-US" sz="1600" dirty="0" smtClean="0"/>
                        <a:t>II.E Data Retention Requirements</a:t>
                      </a:r>
                      <a:endParaRPr 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i="1" kern="1200" dirty="0" smtClean="0">
                          <a:solidFill>
                            <a:srgbClr val="000000"/>
                          </a:solidFill>
                          <a:effectLst/>
                          <a:latin typeface="+mn-lt"/>
                          <a:ea typeface="+mn-ea"/>
                          <a:cs typeface="+mn-cs"/>
                        </a:rPr>
                        <a:t>Modified</a:t>
                      </a:r>
                      <a:r>
                        <a:rPr lang="en-US" sz="1600" i="1" kern="1200" baseline="0" dirty="0" smtClean="0">
                          <a:solidFill>
                            <a:srgbClr val="000000"/>
                          </a:solidFill>
                          <a:effectLst/>
                          <a:latin typeface="+mn-lt"/>
                          <a:ea typeface="+mn-ea"/>
                          <a:cs typeface="+mn-cs"/>
                        </a:rPr>
                        <a:t> existing/i</a:t>
                      </a:r>
                      <a:r>
                        <a:rPr lang="en-US" sz="1600" i="1" kern="1200" dirty="0" smtClean="0">
                          <a:solidFill>
                            <a:srgbClr val="000000"/>
                          </a:solidFill>
                          <a:effectLst/>
                          <a:latin typeface="+mn-lt"/>
                          <a:ea typeface="+mn-ea"/>
                          <a:cs typeface="+mn-cs"/>
                        </a:rPr>
                        <a:t>nserted additional language (previous language shown in redline format):</a:t>
                      </a:r>
                      <a:endParaRPr lang="en-US" sz="1600" kern="1200" dirty="0" smtClean="0">
                        <a:solidFill>
                          <a:schemeClr val="accent6"/>
                        </a:solidFill>
                        <a:effectLst/>
                        <a:latin typeface="+mn-lt"/>
                        <a:ea typeface="+mn-ea"/>
                        <a:cs typeface="+mn-cs"/>
                      </a:endParaRPr>
                    </a:p>
                    <a:p>
                      <a:endParaRPr lang="en-US" sz="1600" b="0" i="0" u="none" strike="noStrike" kern="1200" baseline="0" dirty="0" smtClean="0">
                        <a:solidFill>
                          <a:schemeClr val="dk1"/>
                        </a:solidFill>
                        <a:latin typeface="+mn-lt"/>
                        <a:ea typeface="+mn-ea"/>
                        <a:cs typeface="+mn-cs"/>
                      </a:endParaRPr>
                    </a:p>
                    <a:p>
                      <a:r>
                        <a:rPr lang="en-US" sz="1600" b="0" i="0" u="none" strike="noStrike" kern="1200" baseline="0" dirty="0" smtClean="0">
                          <a:solidFill>
                            <a:schemeClr val="dk1"/>
                          </a:solidFill>
                          <a:latin typeface="+mn-lt"/>
                          <a:ea typeface="+mn-ea"/>
                          <a:cs typeface="+mn-cs"/>
                        </a:rPr>
                        <a:t>ISO shall retain all data submitted on OP-21A for not less than 36 months. 	</a:t>
                      </a:r>
                    </a:p>
                    <a:p>
                      <a:endParaRPr lang="en-US" sz="1600" b="0" i="0" u="none" strike="noStrike" kern="1200" baseline="0" dirty="0" smtClean="0">
                        <a:solidFill>
                          <a:schemeClr val="dk1"/>
                        </a:solidFill>
                        <a:latin typeface="+mn-lt"/>
                        <a:ea typeface="+mn-ea"/>
                        <a:cs typeface="+mn-cs"/>
                      </a:endParaRPr>
                    </a:p>
                    <a:p>
                      <a:r>
                        <a:rPr lang="en-US" sz="1600" b="0" i="0" u="none" strike="sngStrike" kern="1200" baseline="0" dirty="0" smtClean="0">
                          <a:solidFill>
                            <a:schemeClr val="accent6"/>
                          </a:solidFill>
                          <a:latin typeface="+mn-lt"/>
                          <a:ea typeface="+mn-ea"/>
                          <a:cs typeface="+mn-cs"/>
                        </a:rPr>
                        <a:t>In recognition of the sensitive nature of the information provided on OP-21 A, and the unique nature of ISO’s request, ISO shall: </a:t>
                      </a:r>
                      <a:r>
                        <a:rPr lang="en-US" sz="1600" b="0" i="0" u="none" strike="noStrike" kern="1200" baseline="0" dirty="0" smtClean="0">
                          <a:solidFill>
                            <a:schemeClr val="dk1"/>
                          </a:solidFill>
                          <a:latin typeface="+mn-lt"/>
                          <a:ea typeface="+mn-ea"/>
                          <a:cs typeface="+mn-cs"/>
                        </a:rPr>
                        <a:t>	</a:t>
                      </a:r>
                    </a:p>
                    <a:p>
                      <a:endParaRPr lang="en-US" sz="1600" b="0" i="0" u="none" strike="noStrike" kern="1200" baseline="0" dirty="0" smtClean="0">
                        <a:solidFill>
                          <a:schemeClr val="dk1"/>
                        </a:solidFill>
                        <a:latin typeface="+mn-lt"/>
                        <a:ea typeface="+mn-ea"/>
                        <a:cs typeface="+mn-cs"/>
                      </a:endParaRPr>
                    </a:p>
                    <a:p>
                      <a:pPr marL="285750" indent="-285750">
                        <a:buFont typeface="Arial" panose="020B0604020202020204" pitchFamily="34" charset="0"/>
                        <a:buChar char="•"/>
                      </a:pPr>
                      <a:r>
                        <a:rPr lang="en-US" sz="1600" b="0" i="0" u="none" strike="sngStrike" kern="1200" baseline="0" dirty="0" smtClean="0">
                          <a:solidFill>
                            <a:schemeClr val="accent6"/>
                          </a:solidFill>
                          <a:latin typeface="+mn-lt"/>
                          <a:ea typeface="+mn-ea"/>
                          <a:cs typeface="+mn-cs"/>
                        </a:rPr>
                        <a:t>Use the information provided on OP-21A submittals solely for the purposes of identifying and addressing prospective energy deficiencies or related concerns that may exist.</a:t>
                      </a:r>
                    </a:p>
                    <a:p>
                      <a:pPr marL="0" indent="0">
                        <a:buFont typeface="Arial" panose="020B0604020202020204" pitchFamily="34" charset="0"/>
                        <a:buNone/>
                      </a:pPr>
                      <a:endParaRPr lang="en-US" sz="1600" b="0" i="0" u="none" strike="sngStrike" kern="1200" baseline="0" dirty="0" smtClean="0">
                        <a:solidFill>
                          <a:schemeClr val="accent6"/>
                        </a:solidFill>
                        <a:latin typeface="+mn-lt"/>
                        <a:ea typeface="+mn-ea"/>
                        <a:cs typeface="+mn-cs"/>
                      </a:endParaRPr>
                    </a:p>
                    <a:p>
                      <a:pPr marL="285750" indent="-285750">
                        <a:buFont typeface="Arial" panose="020B0604020202020204" pitchFamily="34" charset="0"/>
                        <a:buChar char="•"/>
                      </a:pPr>
                      <a:r>
                        <a:rPr lang="en-US" sz="1600" b="0" i="0" u="none" strike="noStrike" kern="1200" baseline="0" dirty="0" smtClean="0">
                          <a:solidFill>
                            <a:schemeClr val="accent6"/>
                          </a:solidFill>
                          <a:latin typeface="+mn-lt"/>
                          <a:ea typeface="+mn-ea"/>
                          <a:cs typeface="+mn-cs"/>
                        </a:rPr>
                        <a:t>ISO shall </a:t>
                      </a:r>
                      <a:r>
                        <a:rPr lang="en-US" sz="1600" b="0" i="0" u="none" strike="noStrike" kern="1200" baseline="0" dirty="0" smtClean="0">
                          <a:solidFill>
                            <a:schemeClr val="dk1"/>
                          </a:solidFill>
                          <a:latin typeface="+mn-lt"/>
                          <a:ea typeface="+mn-ea"/>
                          <a:cs typeface="+mn-cs"/>
                        </a:rPr>
                        <a:t>treat submitted data </a:t>
                      </a:r>
                      <a:r>
                        <a:rPr lang="en-US" sz="1600" b="0" i="0" u="none" strike="noStrike" kern="1200" baseline="0" dirty="0" smtClean="0">
                          <a:solidFill>
                            <a:schemeClr val="accent6"/>
                          </a:solidFill>
                          <a:latin typeface="+mn-lt"/>
                          <a:ea typeface="+mn-ea"/>
                          <a:cs typeface="+mn-cs"/>
                        </a:rPr>
                        <a:t>as Confidential Information </a:t>
                      </a:r>
                      <a:r>
                        <a:rPr lang="en-US" sz="1600" b="0" i="0" u="none" strike="noStrike" kern="1200" baseline="0" dirty="0" smtClean="0">
                          <a:solidFill>
                            <a:schemeClr val="dk1"/>
                          </a:solidFill>
                          <a:latin typeface="+mn-lt"/>
                          <a:ea typeface="+mn-ea"/>
                          <a:cs typeface="+mn-cs"/>
                        </a:rPr>
                        <a:t>in accordance with the ISO New England Inc. Transmission, Markets, and Services Tariff, Attachment D - ISO New England Information Policy. 	</a:t>
                      </a:r>
                      <a:endParaRPr lang="en-US" sz="1400" i="0" dirty="0">
                        <a:solidFill>
                          <a:schemeClr val="accent6"/>
                        </a:solidFill>
                      </a:endParaRPr>
                    </a:p>
                  </a:txBody>
                  <a:tcPr/>
                </a:tc>
              </a:tr>
            </a:tbl>
          </a:graphicData>
        </a:graphic>
      </p:graphicFrame>
    </p:spTree>
    <p:extLst>
      <p:ext uri="{BB962C8B-B14F-4D97-AF65-F5344CB8AC3E}">
        <p14:creationId xmlns:p14="http://schemas.microsoft.com/office/powerpoint/2010/main" val="114935574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Markets Committee PowerPoint Presentation Template 2017">
  <a:themeElements>
    <a:clrScheme name="ISO-NE">
      <a:dk1>
        <a:srgbClr val="62777F"/>
      </a:dk1>
      <a:lt1>
        <a:srgbClr val="FFFFFF"/>
      </a:lt1>
      <a:dk2>
        <a:srgbClr val="1E6A9A"/>
      </a:dk2>
      <a:lt2>
        <a:srgbClr val="6DCFF6"/>
      </a:lt2>
      <a:accent1>
        <a:srgbClr val="1795D2"/>
      </a:accent1>
      <a:accent2>
        <a:srgbClr val="8555A1"/>
      </a:accent2>
      <a:accent3>
        <a:srgbClr val="77BD2A"/>
      </a:accent3>
      <a:accent4>
        <a:srgbClr val="FBB92F"/>
      </a:accent4>
      <a:accent5>
        <a:srgbClr val="F68920"/>
      </a:accent5>
      <a:accent6>
        <a:srgbClr val="EC1F25"/>
      </a:accent6>
      <a:hlink>
        <a:srgbClr val="1795D2"/>
      </a:hlink>
      <a:folHlink>
        <a:srgbClr val="8555A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1622</Words>
  <Application>Microsoft Office PowerPoint</Application>
  <PresentationFormat>On-screen Show (4:3)</PresentationFormat>
  <Paragraphs>189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Markets Committee PowerPoint Presentation Template 2017</vt:lpstr>
      <vt:lpstr>PowerPoint Presentation</vt:lpstr>
      <vt:lpstr>PowerPoint Presentation</vt:lpstr>
      <vt:lpstr>Proposed Revisions </vt:lpstr>
      <vt:lpstr>Overview of Changes</vt:lpstr>
      <vt:lpstr>OP-21 Revisions Section I: Introduction</vt:lpstr>
      <vt:lpstr>OP-21 Revisions Section II: Process Overview</vt:lpstr>
      <vt:lpstr>OP-21 Revisions Section II: Process Overview, cont.</vt:lpstr>
      <vt:lpstr>OP-21 Revisions Section II: Process Overview, cont.</vt:lpstr>
      <vt:lpstr>OP-21 Revisions Section II: Process Overview, cont.</vt:lpstr>
      <vt:lpstr>OP-21 Revisions Section III: Conditions</vt:lpstr>
      <vt:lpstr>OP-21 Revisions Section III: Conditions, cont.</vt:lpstr>
      <vt:lpstr>OP-21 Revisions Section III: Conditions, cont.</vt:lpstr>
      <vt:lpstr>OP-21 Revisions Section III: Conditions, cont.</vt:lpstr>
      <vt:lpstr>OP-21A Revisions Generator Survey</vt:lpstr>
      <vt:lpstr>Conclusion</vt:lpstr>
      <vt:lpstr>Stakeholder Schedule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2018-07-06T13:39:16Z</dcterms:created>
  <dcterms:modified xsi:type="dcterms:W3CDTF">2018-09-19T18:36:32Z</dcterms:modified>
</cp:coreProperties>
</file>