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14"/>
  </p:notesMasterIdLst>
  <p:handoutMasterIdLst>
    <p:handoutMasterId r:id="rId15"/>
  </p:handoutMasterIdLst>
  <p:sldIdLst>
    <p:sldId id="263" r:id="rId3"/>
    <p:sldId id="339" r:id="rId4"/>
    <p:sldId id="338" r:id="rId5"/>
    <p:sldId id="315" r:id="rId6"/>
    <p:sldId id="340" r:id="rId7"/>
    <p:sldId id="341" r:id="rId8"/>
    <p:sldId id="342" r:id="rId9"/>
    <p:sldId id="343" r:id="rId10"/>
    <p:sldId id="337" r:id="rId11"/>
    <p:sldId id="317" r:id="rId12"/>
    <p:sldId id="326" r:id="rId13"/>
  </p:sldIdLst>
  <p:sldSz cx="9144000" cy="6858000" type="screen4x3"/>
  <p:notesSz cx="6950075" cy="9236075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bjectives" id="{C7AEA852-5EC7-4875-A9E6-EB147A33ECD4}">
          <p14:sldIdLst>
            <p14:sldId id="263"/>
            <p14:sldId id="339"/>
            <p14:sldId id="338"/>
            <p14:sldId id="315"/>
            <p14:sldId id="340"/>
            <p14:sldId id="341"/>
            <p14:sldId id="342"/>
            <p14:sldId id="343"/>
          </p14:sldIdLst>
        </p14:section>
        <p14:section name="Next Steps" id="{6ACDFDDF-218D-4312-9920-E9BE116D7B9B}">
          <p14:sldIdLst>
            <p14:sldId id="337"/>
            <p14:sldId id="317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pos="4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DCF2"/>
    <a:srgbClr val="FFFFFF"/>
    <a:srgbClr val="EC1F25"/>
    <a:srgbClr val="FBB92F"/>
    <a:srgbClr val="77BD2A"/>
    <a:srgbClr val="62777F"/>
    <a:srgbClr val="6FA943"/>
    <a:srgbClr val="B9D257"/>
    <a:srgbClr val="F68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162" autoAdjust="0"/>
  </p:normalViewPr>
  <p:slideViewPr>
    <p:cSldViewPr>
      <p:cViewPr varScale="1">
        <p:scale>
          <a:sx n="116" d="100"/>
          <a:sy n="116" d="100"/>
        </p:scale>
        <p:origin x="1326" y="102"/>
      </p:cViewPr>
      <p:guideLst>
        <p:guide orient="horz" pos="2160"/>
        <p:guide pos="2880"/>
        <p:guide orient="horz" pos="816"/>
        <p:guide pos="4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2820"/>
    </p:cViewPr>
  </p:sorterViewPr>
  <p:notesViewPr>
    <p:cSldViewPr>
      <p:cViewPr varScale="1">
        <p:scale>
          <a:sx n="64" d="100"/>
          <a:sy n="64" d="100"/>
        </p:scale>
        <p:origin x="-3130" y="-8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488" cy="46196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1"/>
            <a:ext cx="3011488" cy="46196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0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3" rIns="92486" bIns="46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92486" tIns="46243" rIns="92486" bIns="462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69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7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7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0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3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9" name="Picture 8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32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45241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4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3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364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5987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21" r:id="rId29"/>
    <p:sldLayoutId id="2147483722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05987" y="6574972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</a:t>
            </a:r>
            <a:r>
              <a:rPr lang="en-US" sz="700" b="1" baseline="0" dirty="0" smtClean="0">
                <a:solidFill>
                  <a:schemeClr val="tx1"/>
                </a:solidFill>
              </a:rPr>
              <a:t>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13, </a:t>
            </a:r>
            <a:r>
              <a:rPr lang="en-US" dirty="0"/>
              <a:t>2018| </a:t>
            </a:r>
            <a:r>
              <a:rPr lang="en-US" dirty="0" smtClean="0"/>
              <a:t>Markets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Mark Karl and Christopher Parent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Vice President, Market Development and Director, Market Development 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 and Principles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WINTER ENERGY SECURITY IMPROVEMENTS: </a:t>
            </a:r>
            <a:r>
              <a:rPr lang="en-US" dirty="0"/>
              <a:t>MARKET-BASED </a:t>
            </a:r>
            <a:r>
              <a:rPr lang="en-US" dirty="0" smtClean="0"/>
              <a:t>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Discussion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666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</a:t>
            </a:r>
            <a:r>
              <a:rPr lang="en-US" dirty="0"/>
              <a:t>there are differing design objectives, the ISO and stakeholders must choose between designs that may not satisfy all of the </a:t>
            </a:r>
            <a:r>
              <a:rPr lang="en-US" dirty="0" smtClean="0"/>
              <a:t>objectives </a:t>
            </a:r>
          </a:p>
          <a:p>
            <a:r>
              <a:rPr lang="en-US" dirty="0" smtClean="0"/>
              <a:t>Competing </a:t>
            </a:r>
            <a:r>
              <a:rPr lang="en-US" dirty="0"/>
              <a:t>principles </a:t>
            </a:r>
            <a:r>
              <a:rPr lang="en-US" dirty="0" smtClean="0"/>
              <a:t>may need to be balanced as </a:t>
            </a:r>
            <a:r>
              <a:rPr lang="en-US" dirty="0"/>
              <a:t>the solution set </a:t>
            </a:r>
            <a:r>
              <a:rPr lang="en-US" dirty="0" smtClean="0"/>
              <a:t>evolves </a:t>
            </a:r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design objectives and principles are </a:t>
            </a:r>
            <a:r>
              <a:rPr lang="en-US" dirty="0" smtClean="0"/>
              <a:t>intended to first guide discussions of conceptual solution by ISO and by stakeholders</a:t>
            </a:r>
          </a:p>
          <a:p>
            <a:r>
              <a:rPr lang="en-US" dirty="0" smtClean="0"/>
              <a:t>The ultimate goal is a </a:t>
            </a:r>
            <a:r>
              <a:rPr lang="en-US" dirty="0"/>
              <a:t>workable solution that can be filed by July 1, 2019, and be implemented in a timely </a:t>
            </a:r>
            <a:r>
              <a:rPr lang="en-US" dirty="0" smtClean="0"/>
              <a:t>manner </a:t>
            </a:r>
          </a:p>
          <a:p>
            <a:r>
              <a:rPr lang="en-US" dirty="0"/>
              <a:t>The ISO welcomes and will be looking for feedback throughout the entire process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25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752342826"/>
              </p:ext>
            </p:extLst>
          </p:nvPr>
        </p:nvGraphicFramePr>
        <p:xfrm>
          <a:off x="381000" y="837625"/>
          <a:ext cx="8229600" cy="5443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2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6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and Reliability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Committee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June 20, 2018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Introduce challenges, drivers</a:t>
                      </a:r>
                      <a:r>
                        <a:rPr lang="en-US" baseline="0" dirty="0" smtClean="0"/>
                        <a:t> behind them, and frameworks for assessing problem and solutions</a:t>
                      </a:r>
                      <a:endParaRPr lang="en-US" dirty="0"/>
                    </a:p>
                  </a:txBody>
                  <a:tcPr marL="89777" marR="89777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2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September 13,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Discuss design objectives, design principles and problem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22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Markets Committee</a:t>
                      </a:r>
                    </a:p>
                    <a:p>
                      <a:r>
                        <a:rPr lang="en-US" b="1" dirty="0" smtClean="0"/>
                        <a:t>October – December 2018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Discuss conceptual approaches by the ISO and stakeholders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Markets Committee</a:t>
                      </a:r>
                    </a:p>
                    <a:p>
                      <a:r>
                        <a:rPr lang="en-US" b="1" dirty="0" smtClean="0"/>
                        <a:t>January – March </a:t>
                      </a:r>
                      <a:r>
                        <a:rPr lang="en-US" b="1" baseline="0" dirty="0" smtClean="0"/>
                        <a:t>2019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Discuss formal proposals by ISO and stakeholders; draft Tariff changes distributed for March meeting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22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Markets</a:t>
                      </a:r>
                      <a:r>
                        <a:rPr lang="en-US" b="1" baseline="0" dirty="0" smtClean="0"/>
                        <a:t> Committee</a:t>
                      </a:r>
                    </a:p>
                    <a:p>
                      <a:r>
                        <a:rPr lang="en-US" b="1" baseline="0" dirty="0" smtClean="0"/>
                        <a:t>April 2019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Discuss final</a:t>
                      </a:r>
                      <a:r>
                        <a:rPr lang="en-US" baseline="0" dirty="0" smtClean="0"/>
                        <a:t> tariff language (including for amendments) 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Markets</a:t>
                      </a:r>
                      <a:r>
                        <a:rPr lang="en-US" b="1" baseline="0" dirty="0" smtClean="0"/>
                        <a:t> Committee</a:t>
                      </a:r>
                    </a:p>
                    <a:p>
                      <a:r>
                        <a:rPr lang="en-US" b="1" dirty="0" smtClean="0"/>
                        <a:t>May 2019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622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Participants</a:t>
                      </a:r>
                      <a:r>
                        <a:rPr lang="en-US" b="1" baseline="0" dirty="0" smtClean="0"/>
                        <a:t> Committee</a:t>
                      </a:r>
                    </a:p>
                    <a:p>
                      <a:r>
                        <a:rPr lang="en-US" b="1" baseline="0" dirty="0" smtClean="0"/>
                        <a:t>June 2019</a:t>
                      </a:r>
                      <a:endParaRPr lang="en-US" b="1" dirty="0" smtClean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2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Winter Energy Security Improvements</a:t>
            </a:r>
            <a:endParaRPr lang="en-US" sz="28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125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TBD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accordance with FERC’s order in EL18-182-000, the ISO must develop and file improvements to its market design to better address regional fuel security by July 1, 2019 </a:t>
            </a:r>
          </a:p>
          <a:p>
            <a:r>
              <a:rPr lang="en-US" dirty="0"/>
              <a:t>The ISO </a:t>
            </a:r>
            <a:r>
              <a:rPr lang="en-US" dirty="0" smtClean="0"/>
              <a:t>started technical committee </a:t>
            </a:r>
            <a:r>
              <a:rPr lang="en-US" dirty="0"/>
              <a:t>meetings </a:t>
            </a:r>
            <a:r>
              <a:rPr lang="en-US" dirty="0" smtClean="0"/>
              <a:t>on </a:t>
            </a:r>
            <a:r>
              <a:rPr lang="en-US" dirty="0"/>
              <a:t>market-based </a:t>
            </a:r>
            <a:r>
              <a:rPr lang="en-US" dirty="0" smtClean="0"/>
              <a:t>approaches for “Chapter </a:t>
            </a:r>
            <a:r>
              <a:rPr lang="en-US" dirty="0"/>
              <a:t>3” </a:t>
            </a:r>
            <a:r>
              <a:rPr lang="en-US" dirty="0" smtClean="0"/>
              <a:t>in </a:t>
            </a:r>
            <a:r>
              <a:rPr lang="en-US" dirty="0"/>
              <a:t>June 2018, but temporarily paused to accommodate the stakeholder schedule required to respond to the FERC Order on the Mystic waiver request</a:t>
            </a:r>
          </a:p>
          <a:p>
            <a:r>
              <a:rPr lang="en-US" dirty="0"/>
              <a:t>Today, the ISO is </a:t>
            </a:r>
            <a:r>
              <a:rPr lang="en-US" dirty="0" smtClean="0"/>
              <a:t>reopening </a:t>
            </a:r>
            <a:r>
              <a:rPr lang="en-US" dirty="0"/>
              <a:t>stakeholder meetings on this topic and sharing its views on objectives and design principles </a:t>
            </a:r>
            <a:r>
              <a:rPr lang="en-US" dirty="0" smtClean="0"/>
              <a:t>that will </a:t>
            </a:r>
            <a:r>
              <a:rPr lang="en-US" dirty="0"/>
              <a:t>guide </a:t>
            </a:r>
            <a:r>
              <a:rPr lang="en-US" dirty="0" smtClean="0"/>
              <a:t>the development </a:t>
            </a:r>
            <a:r>
              <a:rPr lang="en-US" dirty="0"/>
              <a:t>of a market-based solution </a:t>
            </a:r>
            <a:r>
              <a:rPr lang="en-US" dirty="0" smtClean="0"/>
              <a:t>improving </a:t>
            </a:r>
            <a:r>
              <a:rPr lang="en-US" dirty="0"/>
              <a:t>winter energy security</a:t>
            </a:r>
          </a:p>
          <a:p>
            <a:r>
              <a:rPr lang="en-US" dirty="0"/>
              <a:t>Discussion with stakeholders on these issues will lead to a crisply defined problem statement </a:t>
            </a:r>
          </a:p>
          <a:p>
            <a:r>
              <a:rPr lang="en-US" dirty="0"/>
              <a:t>Solution concepts and proposed enhancements will be discussed at future meetings in this stakeholder process</a:t>
            </a:r>
          </a:p>
          <a:p>
            <a:pPr lvl="1"/>
            <a:r>
              <a:rPr lang="en-US" dirty="0"/>
              <a:t>ISO welcomes concepts and solutions from stakeholders (see slide </a:t>
            </a:r>
            <a:r>
              <a:rPr lang="en-US" dirty="0" smtClean="0"/>
              <a:t>10)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92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ndustry </a:t>
            </a:r>
            <a:r>
              <a:rPr lang="en-US" dirty="0"/>
              <a:t>and policy trends are changing the makeup of the New England power system </a:t>
            </a:r>
            <a:endParaRPr lang="en-US" dirty="0" smtClean="0"/>
          </a:p>
          <a:p>
            <a:r>
              <a:rPr lang="en-US" dirty="0" smtClean="0"/>
              <a:t>ISO </a:t>
            </a:r>
            <a:r>
              <a:rPr lang="en-US" dirty="0"/>
              <a:t>is meeting its regional resource adequacy requirement for </a:t>
            </a:r>
            <a:r>
              <a:rPr lang="en-US" i="1" dirty="0" smtClean="0"/>
              <a:t>capacity </a:t>
            </a:r>
            <a:r>
              <a:rPr lang="en-US" dirty="0" smtClean="0"/>
              <a:t>based on expected </a:t>
            </a:r>
            <a:r>
              <a:rPr lang="en-US" dirty="0"/>
              <a:t>summer peak </a:t>
            </a:r>
            <a:r>
              <a:rPr lang="en-US" dirty="0" smtClean="0"/>
              <a:t>demand, but is concerned </a:t>
            </a:r>
            <a:r>
              <a:rPr lang="en-US" dirty="0"/>
              <a:t>about the region’s ability to overcome </a:t>
            </a:r>
            <a:r>
              <a:rPr lang="en-US" dirty="0" smtClean="0"/>
              <a:t>emerging </a:t>
            </a:r>
            <a:r>
              <a:rPr lang="en-US" i="1" dirty="0"/>
              <a:t>energy</a:t>
            </a:r>
            <a:r>
              <a:rPr lang="en-US" dirty="0"/>
              <a:t> security problems in the </a:t>
            </a:r>
            <a:r>
              <a:rPr lang="en-US" dirty="0" smtClean="0"/>
              <a:t>winter  </a:t>
            </a:r>
          </a:p>
          <a:p>
            <a:r>
              <a:rPr lang="en-US" dirty="0" smtClean="0"/>
              <a:t>For a market-based </a:t>
            </a:r>
            <a:r>
              <a:rPr lang="en-US" dirty="0"/>
              <a:t>approach, the challenge is </a:t>
            </a:r>
            <a:r>
              <a:rPr lang="en-US" dirty="0" smtClean="0"/>
              <a:t>assuring </a:t>
            </a:r>
            <a:r>
              <a:rPr lang="en-US" dirty="0"/>
              <a:t>that the region’s resources, regardless of fuel or technology, are able to meet the demand for electricity</a:t>
            </a:r>
            <a:r>
              <a:rPr lang="en-US" i="1" dirty="0"/>
              <a:t> </a:t>
            </a:r>
            <a:r>
              <a:rPr lang="en-US" dirty="0"/>
              <a:t>and required operating reserves throughout the winter – i.e. </a:t>
            </a:r>
            <a:r>
              <a:rPr lang="en-US" i="1" dirty="0"/>
              <a:t>energy </a:t>
            </a:r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Prior discussions often </a:t>
            </a:r>
            <a:r>
              <a:rPr lang="en-US" dirty="0"/>
              <a:t>focused on fuel-delivery systems and whether resources can obtain the fuel they need to produce electricity, i.e. </a:t>
            </a:r>
            <a:r>
              <a:rPr lang="en-US" i="1" dirty="0"/>
              <a:t>fuel</a:t>
            </a:r>
            <a:r>
              <a:rPr lang="en-US" dirty="0"/>
              <a:t> security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9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ISO suggests three </a:t>
            </a:r>
            <a:r>
              <a:rPr lang="en-US" dirty="0"/>
              <a:t>broad objectives </a:t>
            </a:r>
            <a:r>
              <a:rPr lang="en-US" dirty="0" smtClean="0"/>
              <a:t>for the </a:t>
            </a:r>
            <a:r>
              <a:rPr lang="en-US" dirty="0"/>
              <a:t>desired outcomes </a:t>
            </a:r>
            <a:r>
              <a:rPr lang="en-US" dirty="0" smtClean="0"/>
              <a:t>aimed at improving </a:t>
            </a:r>
            <a:r>
              <a:rPr lang="en-US" dirty="0"/>
              <a:t>winter energy </a:t>
            </a:r>
            <a:r>
              <a:rPr lang="en-US" dirty="0" smtClean="0"/>
              <a:t>security</a:t>
            </a:r>
          </a:p>
          <a:p>
            <a:pPr lvl="1"/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Risk </a:t>
            </a:r>
            <a:r>
              <a:rPr lang="en-US" b="1" dirty="0"/>
              <a:t>Reduction</a:t>
            </a:r>
            <a:r>
              <a:rPr lang="en-US" dirty="0"/>
              <a:t>. Minimize the heightened risk of unserved electricity demand during New England’s cold winter </a:t>
            </a:r>
            <a:r>
              <a:rPr lang="en-US" dirty="0" smtClean="0"/>
              <a:t>conditions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b="1" dirty="0"/>
              <a:t>Cost Effectiveness</a:t>
            </a:r>
            <a:r>
              <a:rPr lang="en-US" dirty="0"/>
              <a:t>. Efficiently use the region’s existing assets and infrastructure to achieve this risk reduction in the most cost-effective way </a:t>
            </a:r>
            <a:r>
              <a:rPr lang="en-US" dirty="0" smtClean="0"/>
              <a:t>possible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b="1" dirty="0"/>
              <a:t>Innovation</a:t>
            </a:r>
            <a:r>
              <a:rPr lang="en-US" dirty="0"/>
              <a:t>. Provide clear incentives for new resources and innovative technologies that can reduce this risk effectively over the </a:t>
            </a:r>
            <a:r>
              <a:rPr lang="en-US" dirty="0" smtClean="0"/>
              <a:t>long-term</a:t>
            </a:r>
          </a:p>
          <a:p>
            <a:pPr marL="1085850" lvl="2"/>
            <a:r>
              <a:rPr lang="en-US" dirty="0" smtClean="0"/>
              <a:t>Over time, this will </a:t>
            </a:r>
            <a:r>
              <a:rPr lang="en-US" dirty="0"/>
              <a:t>become more important </a:t>
            </a:r>
            <a:r>
              <a:rPr lang="en-US" dirty="0" smtClean="0"/>
              <a:t>with the expiring service of older resources and states’ regional </a:t>
            </a:r>
            <a:r>
              <a:rPr lang="en-US" dirty="0"/>
              <a:t>decarbonization </a:t>
            </a:r>
            <a:r>
              <a:rPr lang="en-US" dirty="0" smtClean="0"/>
              <a:t>goals </a:t>
            </a:r>
            <a:endParaRPr lang="en-US" dirty="0"/>
          </a:p>
          <a:p>
            <a:pPr marL="1257300" lvl="2" indent="-457200">
              <a:buFont typeface="+mj-lt"/>
              <a:buAutoNum type="arabicPeriod"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05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r>
              <a:rPr lang="en-US" dirty="0" smtClean="0"/>
              <a:t>Design Principles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Suggested guide for solution </a:t>
            </a:r>
            <a:r>
              <a:rPr lang="en-US" sz="2800" dirty="0"/>
              <a:t>concepts </a:t>
            </a:r>
            <a:r>
              <a:rPr lang="en-US" sz="2800" dirty="0" smtClean="0"/>
              <a:t>and </a:t>
            </a:r>
            <a:r>
              <a:rPr lang="en-US" sz="2800" dirty="0"/>
              <a:t>proposed enhancements to </a:t>
            </a:r>
            <a:r>
              <a:rPr lang="en-US" sz="2800" dirty="0" smtClean="0"/>
              <a:t>the design of the </a:t>
            </a:r>
            <a:r>
              <a:rPr lang="en-US" sz="2800" dirty="0"/>
              <a:t>ISO’s existing </a:t>
            </a:r>
            <a:r>
              <a:rPr lang="en-US" sz="2800" dirty="0" smtClean="0"/>
              <a:t>markets</a:t>
            </a:r>
          </a:p>
          <a:p>
            <a:pPr lvl="1"/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Product definitions should be specific, simple, and </a:t>
            </a:r>
            <a:r>
              <a:rPr lang="en-US" b="1" dirty="0" smtClean="0"/>
              <a:t>uniform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Use a uniform, well-defined </a:t>
            </a:r>
            <a:r>
              <a:rPr lang="en-US" dirty="0"/>
              <a:t>product or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Simplicity in </a:t>
            </a:r>
            <a:r>
              <a:rPr lang="en-US" dirty="0"/>
              <a:t>product definitions </a:t>
            </a:r>
            <a:r>
              <a:rPr lang="en-US" dirty="0" smtClean="0"/>
              <a:t>enhances understanding and competition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Transparently price the desired reliability </a:t>
            </a:r>
            <a:r>
              <a:rPr lang="en-US" b="1" dirty="0" smtClean="0"/>
              <a:t>attribute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Establish a transparent price for an essential </a:t>
            </a:r>
            <a:r>
              <a:rPr lang="en-US" dirty="0"/>
              <a:t>reliability service </a:t>
            </a:r>
            <a:r>
              <a:rPr lang="en-US" dirty="0" smtClean="0"/>
              <a:t>to compensate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Specify </a:t>
            </a:r>
            <a:r>
              <a:rPr lang="en-US" b="1" dirty="0"/>
              <a:t>and incentivize desired </a:t>
            </a:r>
            <a:r>
              <a:rPr lang="en-US" b="1" dirty="0" smtClean="0"/>
              <a:t>outcomes</a:t>
            </a:r>
          </a:p>
          <a:p>
            <a:pPr lvl="1"/>
            <a:r>
              <a:rPr lang="en-US" dirty="0" smtClean="0"/>
              <a:t>Rewards </a:t>
            </a:r>
            <a:r>
              <a:rPr lang="en-US" dirty="0"/>
              <a:t>suppliers that reduce risk in the most cost-effective ways </a:t>
            </a:r>
            <a:endParaRPr lang="en-US" dirty="0" smtClean="0"/>
          </a:p>
          <a:p>
            <a:pPr lvl="1"/>
            <a:r>
              <a:rPr lang="en-US" dirty="0" smtClean="0"/>
              <a:t>Levels the competitive playing </a:t>
            </a:r>
            <a:r>
              <a:rPr lang="en-US" dirty="0"/>
              <a:t>field </a:t>
            </a:r>
            <a:r>
              <a:rPr lang="en-US" dirty="0" smtClean="0"/>
              <a:t>for the reliable delivery of energy through </a:t>
            </a:r>
            <a:r>
              <a:rPr lang="en-US" dirty="0"/>
              <a:t>cold-weather </a:t>
            </a:r>
            <a:r>
              <a:rPr lang="en-US" dirty="0" smtClean="0"/>
              <a:t>conditions</a:t>
            </a:r>
          </a:p>
          <a:p>
            <a:pPr lvl="1"/>
            <a:r>
              <a:rPr lang="en-US" dirty="0" smtClean="0"/>
              <a:t>Fosters </a:t>
            </a:r>
            <a:r>
              <a:rPr lang="en-US" dirty="0"/>
              <a:t>innovation in new solution </a:t>
            </a:r>
            <a:r>
              <a:rPr lang="en-US" dirty="0" smtClean="0"/>
              <a:t>technologies</a:t>
            </a:r>
          </a:p>
          <a:p>
            <a:pPr lvl="1"/>
            <a:r>
              <a:rPr lang="en-US" dirty="0"/>
              <a:t>It is not necessary to specify inputs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1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r>
              <a:rPr lang="en-US" dirty="0" smtClean="0"/>
              <a:t>Design Principles (Continued)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pPr marL="457200" lvl="0" indent="-457200">
              <a:buAutoNum type="arabicPeriod" startAt="4"/>
            </a:pPr>
            <a:r>
              <a:rPr lang="en-US" b="1" dirty="0" smtClean="0"/>
              <a:t>Sound </a:t>
            </a:r>
            <a:r>
              <a:rPr lang="en-US" b="1" dirty="0"/>
              <a:t>forward markets require sound spot </a:t>
            </a:r>
            <a:r>
              <a:rPr lang="en-US" b="1" dirty="0" smtClean="0"/>
              <a:t>markets</a:t>
            </a:r>
          </a:p>
          <a:p>
            <a:pPr lvl="1"/>
            <a:r>
              <a:rPr lang="en-US" dirty="0" smtClean="0"/>
              <a:t>Forward-market </a:t>
            </a:r>
            <a:r>
              <a:rPr lang="en-US" dirty="0"/>
              <a:t>procurements work well when </a:t>
            </a:r>
            <a:r>
              <a:rPr lang="en-US" dirty="0" smtClean="0"/>
              <a:t>settled </a:t>
            </a:r>
            <a:r>
              <a:rPr lang="en-US" dirty="0"/>
              <a:t>against a transparent, spot price for delivering the same </a:t>
            </a:r>
            <a:r>
              <a:rPr lang="en-US" dirty="0" smtClean="0"/>
              <a:t>service </a:t>
            </a:r>
            <a:endParaRPr lang="en-US" b="1" dirty="0" smtClean="0"/>
          </a:p>
          <a:p>
            <a:pPr marL="457200" lvl="0" indent="-457200">
              <a:buAutoNum type="arabicPeriod" startAt="4"/>
            </a:pPr>
            <a:r>
              <a:rPr lang="en-US" b="1" dirty="0"/>
              <a:t>C</a:t>
            </a:r>
            <a:r>
              <a:rPr lang="en-US" b="1" dirty="0" smtClean="0"/>
              <a:t>ompensate </a:t>
            </a:r>
            <a:r>
              <a:rPr lang="en-US" b="1" dirty="0"/>
              <a:t>all resources that provide the desired reliability attribute </a:t>
            </a:r>
            <a:r>
              <a:rPr lang="en-US" b="1" dirty="0" smtClean="0"/>
              <a:t>similarly</a:t>
            </a:r>
            <a:endParaRPr lang="en-US" dirty="0"/>
          </a:p>
          <a:p>
            <a:pPr lvl="1"/>
            <a:r>
              <a:rPr lang="en-US" dirty="0" smtClean="0"/>
              <a:t>Paying </a:t>
            </a:r>
            <a:r>
              <a:rPr lang="en-US" dirty="0"/>
              <a:t>similar rates for similar </a:t>
            </a:r>
            <a:r>
              <a:rPr lang="en-US" dirty="0" smtClean="0"/>
              <a:t>service:</a:t>
            </a:r>
          </a:p>
          <a:p>
            <a:pPr lvl="2"/>
            <a:r>
              <a:rPr lang="en-US" dirty="0" smtClean="0"/>
              <a:t>Is </a:t>
            </a:r>
            <a:r>
              <a:rPr lang="en-US" dirty="0"/>
              <a:t>non-discriminatory by fuel-type or </a:t>
            </a:r>
            <a:r>
              <a:rPr lang="en-US" dirty="0" smtClean="0"/>
              <a:t>technology </a:t>
            </a:r>
            <a:endParaRPr lang="en-US" dirty="0"/>
          </a:p>
          <a:p>
            <a:pPr lvl="2"/>
            <a:r>
              <a:rPr lang="en-US" dirty="0" smtClean="0"/>
              <a:t>Sends </a:t>
            </a:r>
            <a:r>
              <a:rPr lang="en-US" dirty="0"/>
              <a:t>the broadest-possible market signal for the </a:t>
            </a:r>
            <a:r>
              <a:rPr lang="en-US" dirty="0" smtClean="0"/>
              <a:t>attribute</a:t>
            </a:r>
            <a:r>
              <a:rPr lang="en-US" dirty="0"/>
              <a:t>, </a:t>
            </a:r>
            <a:r>
              <a:rPr lang="en-US" dirty="0" smtClean="0"/>
              <a:t>and</a:t>
            </a:r>
          </a:p>
          <a:p>
            <a:pPr lvl="2"/>
            <a:r>
              <a:rPr lang="en-US" dirty="0" smtClean="0"/>
              <a:t>Reduces </a:t>
            </a:r>
            <a:r>
              <a:rPr lang="en-US" dirty="0"/>
              <a:t>the potential for successive retirement threats by essential units that would otherwise continue </a:t>
            </a:r>
            <a:r>
              <a:rPr lang="en-US" dirty="0" smtClean="0"/>
              <a:t>operation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35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Confidential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ISO-PPT-Template-Confidential</Template>
  <TotalTime>0</TotalTime>
  <Words>795</Words>
  <Application>Microsoft Office PowerPoint</Application>
  <PresentationFormat>On-screen Show (4:3)</PresentationFormat>
  <Paragraphs>99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ISO-PPT-Template-Confidential</vt:lpstr>
      <vt:lpstr>blank</vt:lpstr>
      <vt:lpstr>PowerPoint Presentation</vt:lpstr>
      <vt:lpstr>PowerPoint Presentation</vt:lpstr>
      <vt:lpstr>Background</vt:lpstr>
      <vt:lpstr>Objectives</vt:lpstr>
      <vt:lpstr>Objectives </vt:lpstr>
      <vt:lpstr>Design principles</vt:lpstr>
      <vt:lpstr>Design Principles</vt:lpstr>
      <vt:lpstr>Design Principles (Continued)</vt:lpstr>
      <vt:lpstr>Next Steps</vt:lpstr>
      <vt:lpstr>Conclusion and Discussion </vt:lpstr>
      <vt:lpstr>Stakeholder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2018-06-15T20:36:20Z</dcterms:created>
  <dcterms:modified xsi:type="dcterms:W3CDTF">2018-09-07T19:59:15Z</dcterms:modified>
</cp:coreProperties>
</file>