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2.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6.xml" ContentType="application/vnd.openxmlformats-officedocument.theme+xml"/>
  <Override PartName="/ppt/tags/tag4.xml" ContentType="application/vnd.openxmlformats-officedocument.presentationml.tags+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7.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8.xml" ContentType="application/vnd.openxmlformats-officedocument.theme+xml"/>
  <Override PartName="/ppt/tags/tag5.xml" ContentType="application/vnd.openxmlformats-officedocument.presentationml.tags+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9.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0.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708" r:id="rId2"/>
    <p:sldMasterId id="2147483724" r:id="rId3"/>
    <p:sldMasterId id="2147483850" r:id="rId4"/>
    <p:sldMasterId id="2147483755" r:id="rId5"/>
    <p:sldMasterId id="2147483758" r:id="rId6"/>
    <p:sldMasterId id="2147483789" r:id="rId7"/>
    <p:sldMasterId id="2147483792" r:id="rId8"/>
    <p:sldMasterId id="2147483838" r:id="rId9"/>
    <p:sldMasterId id="2147483826" r:id="rId10"/>
    <p:sldMasterId id="2147483823" r:id="rId11"/>
  </p:sldMasterIdLst>
  <p:notesMasterIdLst>
    <p:notesMasterId r:id="rId43"/>
  </p:notesMasterIdLst>
  <p:handoutMasterIdLst>
    <p:handoutMasterId r:id="rId44"/>
  </p:handoutMasterIdLst>
  <p:sldIdLst>
    <p:sldId id="263" r:id="rId12"/>
    <p:sldId id="335" r:id="rId13"/>
    <p:sldId id="355" r:id="rId14"/>
    <p:sldId id="332" r:id="rId15"/>
    <p:sldId id="354" r:id="rId16"/>
    <p:sldId id="308" r:id="rId17"/>
    <p:sldId id="334" r:id="rId18"/>
    <p:sldId id="338" r:id="rId19"/>
    <p:sldId id="324" r:id="rId20"/>
    <p:sldId id="321" r:id="rId21"/>
    <p:sldId id="350" r:id="rId22"/>
    <p:sldId id="349" r:id="rId23"/>
    <p:sldId id="351" r:id="rId24"/>
    <p:sldId id="333" r:id="rId25"/>
    <p:sldId id="353" r:id="rId26"/>
    <p:sldId id="340" r:id="rId27"/>
    <p:sldId id="322" r:id="rId28"/>
    <p:sldId id="336" r:id="rId29"/>
    <p:sldId id="303" r:id="rId30"/>
    <p:sldId id="316" r:id="rId31"/>
    <p:sldId id="317" r:id="rId32"/>
    <p:sldId id="318" r:id="rId33"/>
    <p:sldId id="319" r:id="rId34"/>
    <p:sldId id="320" r:id="rId35"/>
    <p:sldId id="342" r:id="rId36"/>
    <p:sldId id="343" r:id="rId37"/>
    <p:sldId id="344" r:id="rId38"/>
    <p:sldId id="345" r:id="rId39"/>
    <p:sldId id="346" r:id="rId40"/>
    <p:sldId id="347" r:id="rId41"/>
    <p:sldId id="348" r:id="rId42"/>
  </p:sldIdLst>
  <p:sldSz cx="9144000" cy="6858000" type="screen4x3"/>
  <p:notesSz cx="6950075" cy="9236075"/>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orient="horz" pos="2909">
          <p15:clr>
            <a:srgbClr val="A4A3A4"/>
          </p15:clr>
        </p15:guide>
        <p15:guide id="4"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C1F25"/>
    <a:srgbClr val="FBB92F"/>
    <a:srgbClr val="77BD2A"/>
    <a:srgbClr val="62777F"/>
    <a:srgbClr val="6FA943"/>
    <a:srgbClr val="B9D257"/>
    <a:srgbClr val="F68920"/>
    <a:srgbClr val="8555A1"/>
    <a:srgbClr val="1E6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70" autoAdjust="0"/>
    <p:restoredTop sz="61911" autoAdjust="0"/>
  </p:normalViewPr>
  <p:slideViewPr>
    <p:cSldViewPr>
      <p:cViewPr varScale="1">
        <p:scale>
          <a:sx n="117" d="100"/>
          <a:sy n="117" d="100"/>
        </p:scale>
        <p:origin x="114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1980" y="-84"/>
      </p:cViewPr>
      <p:guideLst>
        <p:guide orient="horz" pos="2928"/>
        <p:guide pos="2208"/>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4"/>
          </a:xfrm>
          <a:prstGeom prst="rect">
            <a:avLst/>
          </a:prstGeom>
        </p:spPr>
        <p:txBody>
          <a:bodyPr vert="horz" lIns="91427" tIns="45713" rIns="91427" bIns="45713" rtlCol="0"/>
          <a:lstStyle>
            <a:lvl1pPr algn="l">
              <a:defRPr sz="1300"/>
            </a:lvl1pPr>
          </a:lstStyle>
          <a:p>
            <a:endParaRPr lang="en-US" dirty="0"/>
          </a:p>
        </p:txBody>
      </p:sp>
      <p:sp>
        <p:nvSpPr>
          <p:cNvPr id="4" name="Footer Placeholder 3"/>
          <p:cNvSpPr>
            <a:spLocks noGrp="1"/>
          </p:cNvSpPr>
          <p:nvPr>
            <p:ph type="ftr" sz="quarter" idx="2"/>
          </p:nvPr>
        </p:nvSpPr>
        <p:spPr>
          <a:xfrm>
            <a:off x="0" y="8772525"/>
            <a:ext cx="3011488" cy="461964"/>
          </a:xfrm>
          <a:prstGeom prst="rect">
            <a:avLst/>
          </a:prstGeom>
        </p:spPr>
        <p:txBody>
          <a:bodyPr vert="horz" lIns="91427" tIns="45713" rIns="91427" bIns="45713"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37000" y="8772525"/>
            <a:ext cx="3011488" cy="461964"/>
          </a:xfrm>
          <a:prstGeom prst="rect">
            <a:avLst/>
          </a:prstGeom>
        </p:spPr>
        <p:txBody>
          <a:bodyPr vert="horz" lIns="91427" tIns="45713" rIns="91427" bIns="45713" rtlCol="0" anchor="b"/>
          <a:lstStyle>
            <a:lvl1pPr algn="r">
              <a:defRPr sz="1300"/>
            </a:lvl1pPr>
          </a:lstStyle>
          <a:p>
            <a:fld id="{8FE02180-CD27-4473-AA37-00085480B5FA}" type="slidenum">
              <a:rPr lang="en-US" smtClean="0"/>
              <a:pPr/>
              <a:t>‹#›</a:t>
            </a:fld>
            <a:endParaRPr lang="en-US" dirty="0"/>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79" tIns="46239" rIns="92479" bIns="46239" rtlCol="0"/>
          <a:lstStyle>
            <a:lvl1pPr algn="l">
              <a:defRPr sz="1300"/>
            </a:lvl1pPr>
          </a:lstStyle>
          <a:p>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79" tIns="46239" rIns="92479" bIns="46239"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79" tIns="46239" rIns="92479" bIns="4623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79" tIns="46239" rIns="92479" bIns="46239"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36769" y="8772668"/>
            <a:ext cx="3011699" cy="461804"/>
          </a:xfrm>
          <a:prstGeom prst="rect">
            <a:avLst/>
          </a:prstGeom>
        </p:spPr>
        <p:txBody>
          <a:bodyPr vert="horz" lIns="92479" tIns="46239" rIns="92479" bIns="46239" rtlCol="0" anchor="b"/>
          <a:lstStyle>
            <a:lvl1pPr algn="r">
              <a:defRPr sz="13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a:t>
            </a:fld>
            <a:endParaRPr lang="en-US" dirty="0"/>
          </a:p>
        </p:txBody>
      </p:sp>
    </p:spTree>
    <p:extLst>
      <p:ext uri="{BB962C8B-B14F-4D97-AF65-F5344CB8AC3E}">
        <p14:creationId xmlns:p14="http://schemas.microsoft.com/office/powerpoint/2010/main" val="1900940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4FDF7831-C591-4DE7-9ABC-9CF533C4AD6D}" type="slidenum">
              <a:rPr lang="en-US" altLang="en-US" smtClean="0"/>
              <a:pPr/>
              <a:t>20</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05969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4FDF7831-C591-4DE7-9ABC-9CF533C4AD6D}" type="slidenum">
              <a:rPr lang="en-US" altLang="en-US" smtClean="0"/>
              <a:pPr/>
              <a:t>21</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917656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4FDF7831-C591-4DE7-9ABC-9CF533C4AD6D}" type="slidenum">
              <a:rPr lang="en-US" altLang="en-US" smtClean="0"/>
              <a:pPr/>
              <a:t>22</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783378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4FDF7831-C591-4DE7-9ABC-9CF533C4AD6D}" type="slidenum">
              <a:rPr lang="en-US" altLang="en-US" smtClean="0"/>
              <a:pPr/>
              <a:t>23</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979223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4FDF7831-C591-4DE7-9ABC-9CF533C4AD6D}" type="slidenum">
              <a:rPr lang="en-US" altLang="en-US" smtClean="0"/>
              <a:pPr/>
              <a:t>24</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757315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1645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9A873A-EBE7-45E8-9658-6D5861A3971D}" type="slidenum">
              <a:rPr lang="en-US" smtClean="0"/>
              <a:t>26</a:t>
            </a:fld>
            <a:endParaRPr lang="en-US"/>
          </a:p>
        </p:txBody>
      </p:sp>
    </p:spTree>
    <p:extLst>
      <p:ext uri="{BB962C8B-B14F-4D97-AF65-F5344CB8AC3E}">
        <p14:creationId xmlns:p14="http://schemas.microsoft.com/office/powerpoint/2010/main" val="4001239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1645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9A873A-EBE7-45E8-9658-6D5861A3971D}" type="slidenum">
              <a:rPr lang="en-US" smtClean="0"/>
              <a:t>27</a:t>
            </a:fld>
            <a:endParaRPr lang="en-US"/>
          </a:p>
        </p:txBody>
      </p:sp>
    </p:spTree>
    <p:extLst>
      <p:ext uri="{BB962C8B-B14F-4D97-AF65-F5344CB8AC3E}">
        <p14:creationId xmlns:p14="http://schemas.microsoft.com/office/powerpoint/2010/main" val="4001239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1645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9A873A-EBE7-45E8-9658-6D5861A3971D}" type="slidenum">
              <a:rPr lang="en-US" smtClean="0"/>
              <a:t>28</a:t>
            </a:fld>
            <a:endParaRPr lang="en-US"/>
          </a:p>
        </p:txBody>
      </p:sp>
    </p:spTree>
    <p:extLst>
      <p:ext uri="{BB962C8B-B14F-4D97-AF65-F5344CB8AC3E}">
        <p14:creationId xmlns:p14="http://schemas.microsoft.com/office/powerpoint/2010/main" val="4001239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1645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9A873A-EBE7-45E8-9658-6D5861A3971D}" type="slidenum">
              <a:rPr lang="en-US" smtClean="0"/>
              <a:t>29</a:t>
            </a:fld>
            <a:endParaRPr lang="en-US"/>
          </a:p>
        </p:txBody>
      </p:sp>
    </p:spTree>
    <p:extLst>
      <p:ext uri="{BB962C8B-B14F-4D97-AF65-F5344CB8AC3E}">
        <p14:creationId xmlns:p14="http://schemas.microsoft.com/office/powerpoint/2010/main" val="4001239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1645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9A873A-EBE7-45E8-9658-6D5861A3971D}" type="slidenum">
              <a:rPr lang="en-US" smtClean="0"/>
              <a:t>30</a:t>
            </a:fld>
            <a:endParaRPr lang="en-US"/>
          </a:p>
        </p:txBody>
      </p:sp>
    </p:spTree>
    <p:extLst>
      <p:ext uri="{BB962C8B-B14F-4D97-AF65-F5344CB8AC3E}">
        <p14:creationId xmlns:p14="http://schemas.microsoft.com/office/powerpoint/2010/main" val="4001239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4FDF7831-C591-4DE7-9ABC-9CF533C4AD6D}" type="slidenum">
              <a:rPr lang="en-US" altLang="en-US" smtClean="0"/>
              <a:pPr/>
              <a:t>9</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462696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1645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9A873A-EBE7-45E8-9658-6D5861A3971D}" type="slidenum">
              <a:rPr lang="en-US" smtClean="0"/>
              <a:t>31</a:t>
            </a:fld>
            <a:endParaRPr lang="en-US"/>
          </a:p>
        </p:txBody>
      </p:sp>
    </p:spTree>
    <p:extLst>
      <p:ext uri="{BB962C8B-B14F-4D97-AF65-F5344CB8AC3E}">
        <p14:creationId xmlns:p14="http://schemas.microsoft.com/office/powerpoint/2010/main" val="4001239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4FDF7831-C591-4DE7-9ABC-9CF533C4AD6D}" type="slidenum">
              <a:rPr lang="en-US" altLang="en-US" smtClean="0"/>
              <a:pPr/>
              <a:t>10</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242805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4FDF7831-C591-4DE7-9ABC-9CF533C4AD6D}" type="slidenum">
              <a:rPr lang="en-US" altLang="en-US" smtClean="0"/>
              <a:pPr/>
              <a:t>11</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242805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4FDF7831-C591-4DE7-9ABC-9CF533C4AD6D}" type="slidenum">
              <a:rPr lang="en-US" altLang="en-US" smtClean="0"/>
              <a:pPr/>
              <a:t>12</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242805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4FDF7831-C591-4DE7-9ABC-9CF533C4AD6D}" type="slidenum">
              <a:rPr lang="en-US" altLang="en-US" smtClean="0"/>
              <a:pPr/>
              <a:t>13</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242805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4FDF7831-C591-4DE7-9ABC-9CF533C4AD6D}" type="slidenum">
              <a:rPr lang="en-US" altLang="en-US" smtClean="0"/>
              <a:pPr/>
              <a:t>15</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242805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4FDF7831-C591-4DE7-9ABC-9CF533C4AD6D}" type="slidenum">
              <a:rPr lang="en-US" altLang="en-US" smtClean="0"/>
              <a:pPr/>
              <a:t>16</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242805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4FDF7831-C591-4DE7-9ABC-9CF533C4AD6D}" type="slidenum">
              <a:rPr lang="en-US" altLang="en-US" smtClean="0"/>
              <a:pPr/>
              <a:t>17</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115851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www.iso-ne.com/about/news-media/newswire" TargetMode="External"/><Relationship Id="rId3" Type="http://schemas.openxmlformats.org/officeDocument/2006/relationships/image" Target="../media/image7.png"/><Relationship Id="rId7" Type="http://schemas.openxmlformats.org/officeDocument/2006/relationships/image" Target="../media/image9.jpeg"/><Relationship Id="rId12" Type="http://schemas.openxmlformats.org/officeDocument/2006/relationships/image" Target="../media/image12.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8.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8.jpeg"/><Relationship Id="rId15" Type="http://schemas.openxmlformats.org/officeDocument/2006/relationships/hyperlink" Target="https://twitter.com/isonewengland" TargetMode="External"/><Relationship Id="rId10" Type="http://schemas.openxmlformats.org/officeDocument/2006/relationships/image" Target="../media/image11.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5.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www.iso-ne.com/about/news-media/newswire" TargetMode="External"/><Relationship Id="rId3" Type="http://schemas.openxmlformats.org/officeDocument/2006/relationships/image" Target="../media/image7.png"/><Relationship Id="rId7" Type="http://schemas.openxmlformats.org/officeDocument/2006/relationships/image" Target="../media/image9.jpeg"/><Relationship Id="rId12" Type="http://schemas.openxmlformats.org/officeDocument/2006/relationships/image" Target="../media/image12.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3.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8.jpeg"/><Relationship Id="rId15" Type="http://schemas.openxmlformats.org/officeDocument/2006/relationships/hyperlink" Target="https://twitter.com/isonewengland" TargetMode="External"/><Relationship Id="rId10" Type="http://schemas.openxmlformats.org/officeDocument/2006/relationships/image" Target="../media/image11.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www.iso-ne.com/about/news-media/newswire" TargetMode="External"/><Relationship Id="rId3" Type="http://schemas.openxmlformats.org/officeDocument/2006/relationships/image" Target="../media/image7.png"/><Relationship Id="rId7" Type="http://schemas.openxmlformats.org/officeDocument/2006/relationships/image" Target="../media/image9.jpeg"/><Relationship Id="rId12" Type="http://schemas.openxmlformats.org/officeDocument/2006/relationships/image" Target="../media/image12.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6.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8.jpeg"/><Relationship Id="rId15" Type="http://schemas.openxmlformats.org/officeDocument/2006/relationships/hyperlink" Target="https://twitter.com/isonewengland" TargetMode="External"/><Relationship Id="rId10" Type="http://schemas.openxmlformats.org/officeDocument/2006/relationships/image" Target="../media/image11.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www.iso-ne.com/about/news-media/newswire" TargetMode="External"/><Relationship Id="rId3" Type="http://schemas.openxmlformats.org/officeDocument/2006/relationships/image" Target="../media/image7.png"/><Relationship Id="rId7" Type="http://schemas.openxmlformats.org/officeDocument/2006/relationships/image" Target="../media/image9.jpeg"/><Relationship Id="rId12" Type="http://schemas.openxmlformats.org/officeDocument/2006/relationships/image" Target="../media/image12.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8.jpeg"/><Relationship Id="rId15" Type="http://schemas.openxmlformats.org/officeDocument/2006/relationships/hyperlink" Target="https://twitter.com/isonewengland" TargetMode="External"/><Relationship Id="rId10" Type="http://schemas.openxmlformats.org/officeDocument/2006/relationships/image" Target="../media/image11.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2400" y="736600"/>
            <a:ext cx="5334000" cy="5334000"/>
          </a:xfrm>
          <a:prstGeom prst="rect">
            <a:avLst/>
          </a:prstGeom>
        </p:spPr>
      </p:pic>
      <p:sp>
        <p:nvSpPr>
          <p:cNvPr id="2" name="Slide Number Placeholder 1"/>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408176"/>
            <a:ext cx="4041648" cy="4764024"/>
          </a:xfrm>
        </p:spPr>
        <p:txBody>
          <a:bodyPr/>
          <a:lstStyle>
            <a:lvl1pPr>
              <a:defRPr>
                <a:solidFill>
                  <a:srgbClr val="000000"/>
                </a:solidFill>
              </a:defRPr>
            </a:lvl1pPr>
          </a:lstStyle>
          <a:p>
            <a:r>
              <a:rPr lang="en-US" smtClean="0"/>
              <a:t>Click icon to add SmartArt graphic</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408176"/>
            <a:ext cx="4041648" cy="4764358"/>
          </a:xfrm>
        </p:spPr>
        <p:txBody>
          <a:bodyPr/>
          <a:lstStyle>
            <a:lvl1pPr>
              <a:defRPr>
                <a:solidFill>
                  <a:srgbClr val="000000"/>
                </a:solidFill>
              </a:defRPr>
            </a:lvl1pPr>
          </a:lstStyle>
          <a:p>
            <a:r>
              <a:rPr lang="en-US" smtClean="0"/>
              <a:t>Click icon to add SmartArt graphic</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408176"/>
            <a:ext cx="4041648" cy="4764024"/>
          </a:xfrm>
        </p:spPr>
        <p:txBody>
          <a:bodyPr/>
          <a:lstStyle>
            <a:lvl1pPr>
              <a:defRPr>
                <a:solidFill>
                  <a:srgbClr val="000000"/>
                </a:solidFill>
              </a:defRPr>
            </a:lvl1pPr>
          </a:lstStyle>
          <a:p>
            <a:r>
              <a:rPr lang="en-US" smtClean="0"/>
              <a:t>Click icon to add media</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408176"/>
            <a:ext cx="4041648" cy="4764358"/>
          </a:xfrm>
        </p:spPr>
        <p:txBody>
          <a:bodyPr/>
          <a:lstStyle>
            <a:lvl1pPr>
              <a:defRPr>
                <a:solidFill>
                  <a:srgbClr val="000000"/>
                </a:solidFill>
              </a:defRPr>
            </a:lvl1pPr>
          </a:lstStyle>
          <a:p>
            <a:r>
              <a:rPr lang="en-US" smtClean="0"/>
              <a:t>Click icon to add media</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408176"/>
            <a:ext cx="4041648" cy="4764024"/>
          </a:xfrm>
        </p:spPr>
        <p:txBody>
          <a:bodyPr/>
          <a:lstStyle>
            <a:lvl1pPr>
              <a:defRPr>
                <a:solidFill>
                  <a:srgbClr val="000000"/>
                </a:solidFill>
              </a:defRPr>
            </a:lvl1pPr>
          </a:lstStyle>
          <a:p>
            <a:r>
              <a:rPr lang="en-US" smtClean="0"/>
              <a:t>Click icon to add clip 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408176"/>
            <a:ext cx="4041648" cy="4762352"/>
          </a:xfrm>
        </p:spPr>
        <p:txBody>
          <a:bodyPr/>
          <a:lstStyle>
            <a:lvl1pPr>
              <a:defRPr>
                <a:solidFill>
                  <a:srgbClr val="000000"/>
                </a:solidFill>
              </a:defRPr>
            </a:lvl1pPr>
          </a:lstStyle>
          <a:p>
            <a:r>
              <a:rPr lang="en-US" smtClean="0"/>
              <a:t>Click icon to add clip 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cSld name="Topi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2209801"/>
            <a:ext cx="7772400" cy="1362075"/>
          </a:xfrm>
          <a:prstGeom prst="rect">
            <a:avLst/>
          </a:prstGeom>
        </p:spPr>
        <p:txBody>
          <a:bodyPr anchor="b">
            <a:normAutofit/>
          </a:bodyPr>
          <a:lstStyle>
            <a:lvl1pPr algn="l">
              <a:defRPr sz="3600" b="1" cap="none" baseline="0">
                <a:solidFill>
                  <a:srgbClr val="000000"/>
                </a:solidFill>
              </a:defRPr>
            </a:lvl1pPr>
          </a:lstStyle>
          <a:p>
            <a:r>
              <a:rPr lang="en-US" dirty="0" smtClean="0"/>
              <a:t>Topic Title (36pt)</a:t>
            </a:r>
            <a:endParaRPr lang="en-US" dirty="0"/>
          </a:p>
        </p:txBody>
      </p:sp>
      <p:sp>
        <p:nvSpPr>
          <p:cNvPr id="5" name="Subtitle 1.5"/>
          <p:cNvSpPr>
            <a:spLocks noGrp="1"/>
          </p:cNvSpPr>
          <p:nvPr>
            <p:ph type="body" idx="1" hasCustomPrompt="1"/>
          </p:nvPr>
        </p:nvSpPr>
        <p:spPr>
          <a:xfrm>
            <a:off x="685800" y="3581401"/>
            <a:ext cx="7772400" cy="1500187"/>
          </a:xfrm>
          <a:prstGeom prst="rect">
            <a:avLst/>
          </a:prstGeom>
        </p:spPr>
        <p:txBody>
          <a:bodyPr anchor="t"/>
          <a:lstStyle>
            <a:lvl1pPr marL="0" indent="0">
              <a:buNone/>
              <a:defRPr sz="2400" i="1" baseline="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Topic (optional)</a:t>
            </a:r>
          </a:p>
        </p:txBody>
      </p:sp>
      <p:sp>
        <p:nvSpPr>
          <p:cNvPr id="12" name="Footer Placeholder 11"/>
          <p:cNvSpPr>
            <a:spLocks noGrp="1"/>
          </p:cNvSpPr>
          <p:nvPr>
            <p:ph type="ftr" sz="quarter" idx="11"/>
          </p:nvPr>
        </p:nvSpPr>
        <p:spPr>
          <a:xfrm>
            <a:off x="1706880" y="5943600"/>
            <a:ext cx="7360920" cy="387191"/>
          </a:xfrm>
          <a:prstGeom prst="roundRect">
            <a:avLst>
              <a:gd name="adj" fmla="val 8861"/>
            </a:avLst>
          </a:prstGeom>
        </p:spPr>
        <p:txBody>
          <a:bodyPr/>
          <a:lstStyle>
            <a:lvl1pPr algn="r">
              <a:defRPr i="1">
                <a:solidFill>
                  <a:srgbClr val="000000"/>
                </a:solidFill>
              </a:defRPr>
            </a:lvl1pPr>
          </a:lstStyle>
          <a:p>
            <a:r>
              <a:rPr lang="en-US" smtClean="0"/>
              <a:t>Optional: use this for references or other footnotes (18pt )</a:t>
            </a:r>
            <a:endParaRPr lang="en-US" dirty="0"/>
          </a:p>
        </p:txBody>
      </p:sp>
      <p:sp>
        <p:nvSpPr>
          <p:cNvPr id="6"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ustDataLst>
      <p:tags r:id="rId1"/>
    </p:custDataLst>
    <p:extLst>
      <p:ext uri="{BB962C8B-B14F-4D97-AF65-F5344CB8AC3E}">
        <p14:creationId xmlns:p14="http://schemas.microsoft.com/office/powerpoint/2010/main" val="3824575493"/>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iso transitional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209800"/>
            <a:ext cx="7772400" cy="1362075"/>
          </a:xfrm>
        </p:spPr>
        <p:txBody>
          <a:bodyPr anchor="b"/>
          <a:lstStyle>
            <a:lvl1pPr algn="l">
              <a:defRPr sz="3200" b="1" cap="all" baseline="0">
                <a:solidFill>
                  <a:schemeClr val="accent1"/>
                </a:solidFill>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581400"/>
            <a:ext cx="7772400" cy="1500187"/>
          </a:xfrm>
        </p:spPr>
        <p:txBody>
          <a:bodyPr anchor="t"/>
          <a:lstStyle>
            <a:lvl1pPr marL="0" indent="0">
              <a:buNone/>
              <a:defRPr sz="2400" i="1" baseline="0">
                <a:solidFill>
                  <a:srgbClr val="595959"/>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Presentation</a:t>
            </a:r>
          </a:p>
        </p:txBody>
      </p:sp>
      <p:pic>
        <p:nvPicPr>
          <p:cNvPr id="6" name="Picture 5" descr="ISO-PPT-Yellow-Foote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05525"/>
            <a:ext cx="9144000" cy="752475"/>
          </a:xfrm>
          <a:prstGeom prst="rect">
            <a:avLst/>
          </a:prstGeom>
        </p:spPr>
      </p:pic>
    </p:spTree>
    <p:extLst>
      <p:ext uri="{BB962C8B-B14F-4D97-AF65-F5344CB8AC3E}">
        <p14:creationId xmlns:p14="http://schemas.microsoft.com/office/powerpoint/2010/main" val="424644496"/>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700" b="0" i="0" u="heavy">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1" y="6377940"/>
            <a:ext cx="2926079"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10/11/2018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52106859"/>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cxnSp>
        <p:nvCxnSpPr>
          <p:cNvPr id="9" name="Straight Connector 8"/>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2" name="Slide Number Placeholder 1"/>
          <p:cNvSpPr>
            <a:spLocks noGrp="1"/>
          </p:cNvSpPr>
          <p:nvPr>
            <p:ph type="sldNum" sz="quarter" idx="20"/>
          </p:nvPr>
        </p:nvSpPr>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iso transitional slide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7" name="Rectangle 16"/>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7" name="Rectangle 6"/>
          <p:cNvSpPr/>
          <p:nvPr userDrawn="1"/>
        </p:nvSpPr>
        <p:spPr>
          <a:xfrm>
            <a:off x="3900856" y="6467127"/>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637E8E"/>
                </a:solidFill>
              </a:rPr>
              <a:t>ISO-NE INTERNAL USE</a:t>
            </a:r>
            <a:endParaRPr lang="en-US" sz="800" b="1" dirty="0">
              <a:solidFill>
                <a:srgbClr val="637E8E"/>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9" name="Rectangle 8"/>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Tree>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iso transitional slide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descr="ISO049-PowerPoint-d1-revised-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0216"/>
            <a:ext cx="9144000" cy="567350"/>
          </a:xfrm>
          <a:prstGeom prst="rect">
            <a:avLst/>
          </a:prstGeom>
        </p:spPr>
      </p:pic>
      <p:sp>
        <p:nvSpPr>
          <p:cNvPr id="12" name="Rectangle 11"/>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3"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pic>
        <p:nvPicPr>
          <p:cNvPr id="7" name="Picture 6" descr="ISO049-PowerPoint-d1-revised-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00216"/>
            <a:ext cx="9144000" cy="567350"/>
          </a:xfrm>
          <a:prstGeom prst="rect">
            <a:avLst/>
          </a:prstGeom>
        </p:spPr>
      </p:pic>
      <p:sp>
        <p:nvSpPr>
          <p:cNvPr id="8" name="Rectangle 7"/>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INTERNAL</a:t>
            </a:r>
            <a:r>
              <a:rPr lang="en-US" sz="700" b="1" baseline="0" dirty="0" smtClean="0">
                <a:solidFill>
                  <a:schemeClr val="tx1"/>
                </a:solidFill>
              </a:rPr>
              <a:t> USE</a:t>
            </a:r>
            <a:endParaRPr lang="en-US" sz="700" b="1" dirty="0">
              <a:solidFill>
                <a:schemeClr val="tx1"/>
              </a:solidFill>
            </a:endParaRPr>
          </a:p>
        </p:txBody>
      </p:sp>
    </p:spTree>
    <p:extLst>
      <p:ext uri="{BB962C8B-B14F-4D97-AF65-F5344CB8AC3E}">
        <p14:creationId xmlns:p14="http://schemas.microsoft.com/office/powerpoint/2010/main" val="1994965960"/>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iso transitional slide 3">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2" name="Rectangle 11"/>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3"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0" name="Rectangle 9"/>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INTERNAL</a:t>
            </a:r>
            <a:r>
              <a:rPr lang="en-US" sz="700" b="1" baseline="0" dirty="0" smtClean="0">
                <a:solidFill>
                  <a:schemeClr val="tx1"/>
                </a:solidFill>
              </a:rPr>
              <a:t> USE</a:t>
            </a:r>
            <a:endParaRPr lang="en-US" sz="700" b="1" dirty="0">
              <a:solidFill>
                <a:schemeClr val="tx1"/>
              </a:solidFill>
            </a:endParaRPr>
          </a:p>
        </p:txBody>
      </p:sp>
    </p:spTree>
    <p:extLst>
      <p:ext uri="{BB962C8B-B14F-4D97-AF65-F5344CB8AC3E}">
        <p14:creationId xmlns:p14="http://schemas.microsoft.com/office/powerpoint/2010/main" val="4260488439"/>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iso transitional slide 4">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6300216"/>
            <a:ext cx="9143992" cy="567349"/>
          </a:xfrm>
          <a:prstGeom prst="rect">
            <a:avLst/>
          </a:prstGeom>
        </p:spPr>
      </p:pic>
      <p:sp>
        <p:nvSpPr>
          <p:cNvPr id="12" name="Rectangle 11"/>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3"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6300216"/>
            <a:ext cx="9143992" cy="567349"/>
          </a:xfrm>
          <a:prstGeom prst="rect">
            <a:avLst/>
          </a:prstGeom>
        </p:spPr>
      </p:pic>
      <p:sp>
        <p:nvSpPr>
          <p:cNvPr id="10" name="Rectangle 9"/>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INTERNAL</a:t>
            </a:r>
            <a:r>
              <a:rPr lang="en-US" sz="700" b="1" baseline="0" dirty="0" smtClean="0">
                <a:solidFill>
                  <a:schemeClr val="tx1"/>
                </a:solidFill>
              </a:rPr>
              <a:t> USE</a:t>
            </a:r>
            <a:endParaRPr lang="en-US" sz="700" b="1" dirty="0">
              <a:solidFill>
                <a:schemeClr val="tx1"/>
              </a:solidFill>
            </a:endParaRPr>
          </a:p>
        </p:txBody>
      </p:sp>
    </p:spTree>
    <p:extLst>
      <p:ext uri="{BB962C8B-B14F-4D97-AF65-F5344CB8AC3E}">
        <p14:creationId xmlns:p14="http://schemas.microsoft.com/office/powerpoint/2010/main" val="1306522554"/>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p:nvPicPr>
        <p:blipFill>
          <a:blip r:embed="rId12" cstate="print"/>
          <a:stretch>
            <a:fillRect/>
          </a:stretch>
        </p:blipFill>
        <p:spPr>
          <a:xfrm>
            <a:off x="2667000" y="5619750"/>
            <a:ext cx="1276350" cy="409575"/>
          </a:xfrm>
          <a:prstGeom prst="rect">
            <a:avLst/>
          </a:prstGeom>
        </p:spPr>
      </p:pic>
      <p:sp>
        <p:nvSpPr>
          <p:cNvPr id="11" name="TextBox 10"/>
          <p:cNvSpPr txBox="1"/>
          <p:nvPr/>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a:t>
            </a:r>
            <a:r>
              <a:rPr lang="en-US" sz="1400" i="1" kern="1200" baseline="0" dirty="0" err="1"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pic>
        <p:nvPicPr>
          <p:cNvPr id="13" name="Picture 12"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14"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15" name="Picture 14"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16" name="Picture 15"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17" name="Picture 16"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8" name="Picture 17"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9" name="TextBox 18"/>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20" name="TextBox 19"/>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2298613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iso question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775855"/>
            <a:ext cx="5334000" cy="5334000"/>
          </a:xfrm>
          <a:prstGeom prst="rect">
            <a:avLst/>
          </a:prstGeom>
        </p:spPr>
      </p:pic>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2400" y="736600"/>
            <a:ext cx="5334000" cy="5334000"/>
          </a:xfrm>
          <a:prstGeom prst="rect">
            <a:avLst/>
          </a:prstGeom>
        </p:spPr>
      </p:pic>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408176"/>
            <a:ext cx="8229600" cy="4762500"/>
          </a:xfrm>
        </p:spPr>
        <p:txBody>
          <a:bodyPr/>
          <a:lstStyle>
            <a:lvl1pPr>
              <a:defRPr>
                <a:solidFill>
                  <a:srgbClr val="000000"/>
                </a:solidFill>
              </a:defRPr>
            </a:lvl1pPr>
          </a:lstStyle>
          <a:p>
            <a:r>
              <a:rPr lang="en-US" smtClean="0"/>
              <a:t>Click icon to add chart</a:t>
            </a:r>
            <a:endParaRPr lang="en-US" dirty="0"/>
          </a:p>
        </p:txBody>
      </p:sp>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405128"/>
            <a:ext cx="8229600" cy="4767072"/>
          </a:xfrm>
        </p:spPr>
        <p:txBody>
          <a:bodyPr/>
          <a:lstStyle>
            <a:lvl1pPr>
              <a:defRPr>
                <a:solidFill>
                  <a:srgbClr val="000000"/>
                </a:solidFill>
              </a:defRPr>
            </a:lvl1pPr>
          </a:lstStyle>
          <a:p>
            <a:r>
              <a:rPr lang="en-US" smtClean="0"/>
              <a:t>Click icon to add SmartArt graphic</a:t>
            </a:r>
            <a:endParaRPr lang="en-US" dirty="0"/>
          </a:p>
        </p:txBody>
      </p:sp>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9"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405128"/>
            <a:ext cx="8229600" cy="4767072"/>
          </a:xfrm>
        </p:spPr>
        <p:txBody>
          <a:bodyPr/>
          <a:lstStyle>
            <a:lvl1pPr>
              <a:defRPr>
                <a:solidFill>
                  <a:srgbClr val="000000"/>
                </a:solidFill>
              </a:defRPr>
            </a:lvl1pPr>
          </a:lstStyle>
          <a:p>
            <a:r>
              <a:rPr lang="en-US" smtClean="0"/>
              <a:t>Click icon to add table</a:t>
            </a:r>
            <a:endParaRPr lang="en-US"/>
          </a:p>
        </p:txBody>
      </p:sp>
      <p:sp>
        <p:nvSpPr>
          <p:cNvPr id="2" name="Slide Number Placeholder 1"/>
          <p:cNvSpPr>
            <a:spLocks noGrp="1"/>
          </p:cNvSpPr>
          <p:nvPr>
            <p:ph type="sldNum" sz="quarter" idx="11"/>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408176"/>
            <a:ext cx="4041648" cy="4767072"/>
          </a:xfrm>
        </p:spPr>
        <p:txBody>
          <a:bodyPr/>
          <a:lstStyle>
            <a:lvl1pPr>
              <a:defRPr>
                <a:solidFill>
                  <a:srgbClr val="000000"/>
                </a:solidFill>
              </a:defRPr>
            </a:lvl1pPr>
          </a:lstStyle>
          <a:p>
            <a:r>
              <a:rPr lang="en-US" smtClean="0"/>
              <a:t>Click icon to add picture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405128"/>
            <a:ext cx="4041648" cy="4767406"/>
          </a:xfrm>
        </p:spPr>
        <p:txBody>
          <a:bodyPr/>
          <a:lstStyle>
            <a:lvl1pPr>
              <a:defRPr>
                <a:solidFill>
                  <a:srgbClr val="000000"/>
                </a:solidFill>
              </a:defRPr>
            </a:lvl1pPr>
          </a:lstStyle>
          <a:p>
            <a:r>
              <a:rPr lang="en-US" smtClean="0"/>
              <a:t>Click icon to add picture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408176"/>
            <a:ext cx="8229600" cy="4762500"/>
          </a:xfrm>
        </p:spPr>
        <p:txBody>
          <a:bodyPr/>
          <a:lstStyle>
            <a:lvl1pPr>
              <a:defRPr>
                <a:solidFill>
                  <a:srgbClr val="000000"/>
                </a:solidFill>
              </a:defRPr>
            </a:lvl1pPr>
          </a:lstStyle>
          <a:p>
            <a:r>
              <a:rPr lang="en-US" dirty="0" smtClean="0"/>
              <a:t>Click icon to add chart</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408176"/>
            <a:ext cx="4041648" cy="4764024"/>
          </a:xfrm>
        </p:spPr>
        <p:txBody>
          <a:bodyPr/>
          <a:lstStyle>
            <a:lvl1pPr>
              <a:defRPr>
                <a:solidFill>
                  <a:srgbClr val="000000"/>
                </a:solidFill>
              </a:defRPr>
            </a:lvl1pPr>
          </a:lstStyle>
          <a:p>
            <a:r>
              <a:rPr lang="en-US" smtClean="0"/>
              <a:t>Click icon to add SmartArt graphic</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408176"/>
            <a:ext cx="4041648" cy="4764358"/>
          </a:xfrm>
        </p:spPr>
        <p:txBody>
          <a:bodyPr/>
          <a:lstStyle>
            <a:lvl1pPr>
              <a:defRPr>
                <a:solidFill>
                  <a:srgbClr val="000000"/>
                </a:solidFill>
              </a:defRPr>
            </a:lvl1pPr>
          </a:lstStyle>
          <a:p>
            <a:r>
              <a:rPr lang="en-US" smtClean="0"/>
              <a:t>Click icon to add SmartArt graphic</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408176"/>
            <a:ext cx="4041648" cy="4764024"/>
          </a:xfrm>
        </p:spPr>
        <p:txBody>
          <a:bodyPr/>
          <a:lstStyle>
            <a:lvl1pPr>
              <a:defRPr>
                <a:solidFill>
                  <a:srgbClr val="000000"/>
                </a:solidFill>
              </a:defRPr>
            </a:lvl1pPr>
          </a:lstStyle>
          <a:p>
            <a:r>
              <a:rPr lang="en-US" smtClean="0"/>
              <a:t>Click icon to add media</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408176"/>
            <a:ext cx="4041648" cy="4764358"/>
          </a:xfrm>
        </p:spPr>
        <p:txBody>
          <a:bodyPr/>
          <a:lstStyle>
            <a:lvl1pPr>
              <a:defRPr>
                <a:solidFill>
                  <a:srgbClr val="000000"/>
                </a:solidFill>
              </a:defRPr>
            </a:lvl1pPr>
          </a:lstStyle>
          <a:p>
            <a:r>
              <a:rPr lang="en-US" smtClean="0"/>
              <a:t>Click icon to add media</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408176"/>
            <a:ext cx="4041648" cy="4764024"/>
          </a:xfrm>
        </p:spPr>
        <p:txBody>
          <a:bodyPr/>
          <a:lstStyle>
            <a:lvl1pPr>
              <a:defRPr>
                <a:solidFill>
                  <a:srgbClr val="000000"/>
                </a:solidFill>
              </a:defRPr>
            </a:lvl1pPr>
          </a:lstStyle>
          <a:p>
            <a:r>
              <a:rPr lang="en-US" smtClean="0"/>
              <a:t>Click icon to add clip 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408176"/>
            <a:ext cx="4041648" cy="4762352"/>
          </a:xfrm>
        </p:spPr>
        <p:txBody>
          <a:bodyPr/>
          <a:lstStyle>
            <a:lvl1pPr>
              <a:defRPr>
                <a:solidFill>
                  <a:srgbClr val="000000"/>
                </a:solidFill>
              </a:defRPr>
            </a:lvl1pPr>
          </a:lstStyle>
          <a:p>
            <a:r>
              <a:rPr lang="en-US" smtClean="0"/>
              <a:t>Click icon to add clip 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cSld name="Topi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2209801"/>
            <a:ext cx="7772400" cy="1362075"/>
          </a:xfrm>
          <a:prstGeom prst="rect">
            <a:avLst/>
          </a:prstGeom>
        </p:spPr>
        <p:txBody>
          <a:bodyPr anchor="b">
            <a:normAutofit/>
          </a:bodyPr>
          <a:lstStyle>
            <a:lvl1pPr algn="l">
              <a:defRPr sz="3600" b="1" cap="none" baseline="0">
                <a:solidFill>
                  <a:srgbClr val="000000"/>
                </a:solidFill>
              </a:defRPr>
            </a:lvl1pPr>
          </a:lstStyle>
          <a:p>
            <a:r>
              <a:rPr lang="en-US" dirty="0" smtClean="0"/>
              <a:t>Topic Title (36pt)</a:t>
            </a:r>
            <a:endParaRPr lang="en-US" dirty="0"/>
          </a:p>
        </p:txBody>
      </p:sp>
      <p:sp>
        <p:nvSpPr>
          <p:cNvPr id="5" name="Subtitle 1.5"/>
          <p:cNvSpPr>
            <a:spLocks noGrp="1"/>
          </p:cNvSpPr>
          <p:nvPr>
            <p:ph type="body" idx="1" hasCustomPrompt="1"/>
          </p:nvPr>
        </p:nvSpPr>
        <p:spPr>
          <a:xfrm>
            <a:off x="685800" y="3581401"/>
            <a:ext cx="7772400" cy="1500187"/>
          </a:xfrm>
          <a:prstGeom prst="rect">
            <a:avLst/>
          </a:prstGeom>
        </p:spPr>
        <p:txBody>
          <a:bodyPr anchor="t"/>
          <a:lstStyle>
            <a:lvl1pPr marL="0" indent="0">
              <a:buNone/>
              <a:defRPr sz="2400" i="1" baseline="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Topic (optional)</a:t>
            </a:r>
          </a:p>
        </p:txBody>
      </p:sp>
      <p:sp>
        <p:nvSpPr>
          <p:cNvPr id="12" name="Footer Placeholder 11"/>
          <p:cNvSpPr>
            <a:spLocks noGrp="1"/>
          </p:cNvSpPr>
          <p:nvPr>
            <p:ph type="ftr" sz="quarter" idx="11"/>
          </p:nvPr>
        </p:nvSpPr>
        <p:spPr>
          <a:xfrm>
            <a:off x="1706880" y="5943600"/>
            <a:ext cx="7360920" cy="387191"/>
          </a:xfrm>
          <a:prstGeom prst="roundRect">
            <a:avLst>
              <a:gd name="adj" fmla="val 8861"/>
            </a:avLst>
          </a:prstGeom>
        </p:spPr>
        <p:txBody>
          <a:bodyPr/>
          <a:lstStyle>
            <a:lvl1pPr algn="r">
              <a:defRPr i="1">
                <a:solidFill>
                  <a:srgbClr val="000000"/>
                </a:solidFill>
              </a:defRPr>
            </a:lvl1pPr>
          </a:lstStyle>
          <a:p>
            <a:r>
              <a:rPr lang="en-US" smtClean="0"/>
              <a:t>Optional: use this for references or other footnotes (18pt )</a:t>
            </a:r>
            <a:endParaRPr lang="en-US" dirty="0"/>
          </a:p>
        </p:txBody>
      </p:sp>
      <p:sp>
        <p:nvSpPr>
          <p:cNvPr id="6"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ustDataLst>
      <p:tags r:id="rId1"/>
    </p:custDataLst>
    <p:extLst>
      <p:ext uri="{BB962C8B-B14F-4D97-AF65-F5344CB8AC3E}">
        <p14:creationId xmlns:p14="http://schemas.microsoft.com/office/powerpoint/2010/main" val="3824575493"/>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iso transitional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209800"/>
            <a:ext cx="7772400" cy="1362075"/>
          </a:xfrm>
        </p:spPr>
        <p:txBody>
          <a:bodyPr anchor="b"/>
          <a:lstStyle>
            <a:lvl1pPr algn="l">
              <a:defRPr sz="3200" b="1" cap="all" baseline="0">
                <a:solidFill>
                  <a:schemeClr val="accent1"/>
                </a:solidFill>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581400"/>
            <a:ext cx="7772400" cy="1500187"/>
          </a:xfrm>
        </p:spPr>
        <p:txBody>
          <a:bodyPr anchor="t"/>
          <a:lstStyle>
            <a:lvl1pPr marL="0" indent="0">
              <a:buNone/>
              <a:defRPr sz="2400" i="1" baseline="0">
                <a:solidFill>
                  <a:srgbClr val="595959"/>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Presentation</a:t>
            </a:r>
          </a:p>
        </p:txBody>
      </p:sp>
      <p:pic>
        <p:nvPicPr>
          <p:cNvPr id="6" name="Picture 5" descr="ISO-PPT-Yellow-Foote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05525"/>
            <a:ext cx="9144000" cy="752475"/>
          </a:xfrm>
          <a:prstGeom prst="rect">
            <a:avLst/>
          </a:prstGeom>
        </p:spPr>
      </p:pic>
    </p:spTree>
    <p:extLst>
      <p:ext uri="{BB962C8B-B14F-4D97-AF65-F5344CB8AC3E}">
        <p14:creationId xmlns:p14="http://schemas.microsoft.com/office/powerpoint/2010/main" val="42464449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405128"/>
            <a:ext cx="8229600" cy="4767072"/>
          </a:xfrm>
        </p:spPr>
        <p:txBody>
          <a:bodyPr/>
          <a:lstStyle>
            <a:lvl1pPr>
              <a:defRPr>
                <a:solidFill>
                  <a:srgbClr val="000000"/>
                </a:solidFill>
              </a:defRPr>
            </a:lvl1pPr>
          </a:lstStyle>
          <a:p>
            <a:r>
              <a:rPr lang="en-US" dirty="0" smtClean="0"/>
              <a:t>Click icon to add SmartArt graphic</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9"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700" b="0" i="0" u="heavy">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1" y="6377940"/>
            <a:ext cx="2926079"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10/11/2018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52106859"/>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45D446-53C2-4F75-A341-6F527EE8BA2C}"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75ED8B-47B8-402F-B1CA-ADB54813358D}" type="slidenum">
              <a:rPr lang="en-US" smtClean="0"/>
              <a:t>‹#›</a:t>
            </a:fld>
            <a:endParaRPr lang="en-US"/>
          </a:p>
        </p:txBody>
      </p:sp>
    </p:spTree>
    <p:extLst>
      <p:ext uri="{BB962C8B-B14F-4D97-AF65-F5344CB8AC3E}">
        <p14:creationId xmlns:p14="http://schemas.microsoft.com/office/powerpoint/2010/main" val="277784170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45D446-53C2-4F75-A341-6F527EE8BA2C}"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75ED8B-47B8-402F-B1CA-ADB54813358D}" type="slidenum">
              <a:rPr lang="en-US" smtClean="0"/>
              <a:t>‹#›</a:t>
            </a:fld>
            <a:endParaRPr lang="en-US"/>
          </a:p>
        </p:txBody>
      </p:sp>
    </p:spTree>
    <p:extLst>
      <p:ext uri="{BB962C8B-B14F-4D97-AF65-F5344CB8AC3E}">
        <p14:creationId xmlns:p14="http://schemas.microsoft.com/office/powerpoint/2010/main" val="312820117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45D446-53C2-4F75-A341-6F527EE8BA2C}"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75ED8B-47B8-402F-B1CA-ADB54813358D}" type="slidenum">
              <a:rPr lang="en-US" smtClean="0"/>
              <a:t>‹#›</a:t>
            </a:fld>
            <a:endParaRPr lang="en-US"/>
          </a:p>
        </p:txBody>
      </p:sp>
    </p:spTree>
    <p:extLst>
      <p:ext uri="{BB962C8B-B14F-4D97-AF65-F5344CB8AC3E}">
        <p14:creationId xmlns:p14="http://schemas.microsoft.com/office/powerpoint/2010/main" val="201707655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45D446-53C2-4F75-A341-6F527EE8BA2C}" type="datetimeFigureOut">
              <a:rPr lang="en-US" smtClean="0"/>
              <a:t>10/11/2018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75ED8B-47B8-402F-B1CA-ADB54813358D}" type="slidenum">
              <a:rPr lang="en-US" smtClean="0"/>
              <a:t>‹#›</a:t>
            </a:fld>
            <a:endParaRPr lang="en-US"/>
          </a:p>
        </p:txBody>
      </p:sp>
    </p:spTree>
    <p:extLst>
      <p:ext uri="{BB962C8B-B14F-4D97-AF65-F5344CB8AC3E}">
        <p14:creationId xmlns:p14="http://schemas.microsoft.com/office/powerpoint/2010/main" val="276375699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45D446-53C2-4F75-A341-6F527EE8BA2C}" type="datetimeFigureOut">
              <a:rPr lang="en-US" smtClean="0"/>
              <a:t>10/11/2018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75ED8B-47B8-402F-B1CA-ADB54813358D}" type="slidenum">
              <a:rPr lang="en-US" smtClean="0"/>
              <a:t>‹#›</a:t>
            </a:fld>
            <a:endParaRPr lang="en-US"/>
          </a:p>
        </p:txBody>
      </p:sp>
    </p:spTree>
    <p:extLst>
      <p:ext uri="{BB962C8B-B14F-4D97-AF65-F5344CB8AC3E}">
        <p14:creationId xmlns:p14="http://schemas.microsoft.com/office/powerpoint/2010/main" val="407674885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45D446-53C2-4F75-A341-6F527EE8BA2C}" type="datetimeFigureOut">
              <a:rPr lang="en-US" smtClean="0"/>
              <a:t>10/11/2018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75ED8B-47B8-402F-B1CA-ADB54813358D}" type="slidenum">
              <a:rPr lang="en-US" smtClean="0"/>
              <a:t>‹#›</a:t>
            </a:fld>
            <a:endParaRPr lang="en-US"/>
          </a:p>
        </p:txBody>
      </p:sp>
    </p:spTree>
    <p:extLst>
      <p:ext uri="{BB962C8B-B14F-4D97-AF65-F5344CB8AC3E}">
        <p14:creationId xmlns:p14="http://schemas.microsoft.com/office/powerpoint/2010/main" val="75846769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45D446-53C2-4F75-A341-6F527EE8BA2C}" type="datetimeFigureOut">
              <a:rPr lang="en-US" smtClean="0"/>
              <a:t>10/11/2018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75ED8B-47B8-402F-B1CA-ADB54813358D}" type="slidenum">
              <a:rPr lang="en-US" smtClean="0"/>
              <a:t>‹#›</a:t>
            </a:fld>
            <a:endParaRPr lang="en-US"/>
          </a:p>
        </p:txBody>
      </p:sp>
    </p:spTree>
    <p:extLst>
      <p:ext uri="{BB962C8B-B14F-4D97-AF65-F5344CB8AC3E}">
        <p14:creationId xmlns:p14="http://schemas.microsoft.com/office/powerpoint/2010/main" val="79167864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45D446-53C2-4F75-A341-6F527EE8BA2C}" type="datetimeFigureOut">
              <a:rPr lang="en-US" smtClean="0"/>
              <a:t>10/11/2018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75ED8B-47B8-402F-B1CA-ADB54813358D}" type="slidenum">
              <a:rPr lang="en-US" smtClean="0"/>
              <a:t>‹#›</a:t>
            </a:fld>
            <a:endParaRPr lang="en-US"/>
          </a:p>
        </p:txBody>
      </p:sp>
    </p:spTree>
    <p:extLst>
      <p:ext uri="{BB962C8B-B14F-4D97-AF65-F5344CB8AC3E}">
        <p14:creationId xmlns:p14="http://schemas.microsoft.com/office/powerpoint/2010/main" val="244091373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45D446-53C2-4F75-A341-6F527EE8BA2C}" type="datetimeFigureOut">
              <a:rPr lang="en-US" smtClean="0"/>
              <a:t>10/11/2018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75ED8B-47B8-402F-B1CA-ADB54813358D}" type="slidenum">
              <a:rPr lang="en-US" smtClean="0"/>
              <a:t>‹#›</a:t>
            </a:fld>
            <a:endParaRPr lang="en-US"/>
          </a:p>
        </p:txBody>
      </p:sp>
    </p:spTree>
    <p:extLst>
      <p:ext uri="{BB962C8B-B14F-4D97-AF65-F5344CB8AC3E}">
        <p14:creationId xmlns:p14="http://schemas.microsoft.com/office/powerpoint/2010/main" val="338148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405128"/>
            <a:ext cx="8229600" cy="4767072"/>
          </a:xfrm>
        </p:spPr>
        <p:txBody>
          <a:bodyPr/>
          <a:lstStyle>
            <a:lvl1pPr>
              <a:defRPr>
                <a:solidFill>
                  <a:srgbClr val="000000"/>
                </a:solidFill>
              </a:defRPr>
            </a:lvl1pPr>
          </a:lstStyle>
          <a:p>
            <a:r>
              <a:rPr lang="en-US" dirty="0" smtClean="0"/>
              <a:t>Click icon to add table</a:t>
            </a:r>
            <a:endParaRPr lang="en-US" dirty="0"/>
          </a:p>
        </p:txBody>
      </p:sp>
      <p:sp>
        <p:nvSpPr>
          <p:cNvPr id="2" name="Slide Number Placeholder 1"/>
          <p:cNvSpPr>
            <a:spLocks noGrp="1"/>
          </p:cNvSpPr>
          <p:nvPr>
            <p:ph type="sldNum" sz="quarter" idx="11"/>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45D446-53C2-4F75-A341-6F527EE8BA2C}"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75ED8B-47B8-402F-B1CA-ADB54813358D}" type="slidenum">
              <a:rPr lang="en-US" smtClean="0"/>
              <a:t>‹#›</a:t>
            </a:fld>
            <a:endParaRPr lang="en-US"/>
          </a:p>
        </p:txBody>
      </p:sp>
    </p:spTree>
    <p:extLst>
      <p:ext uri="{BB962C8B-B14F-4D97-AF65-F5344CB8AC3E}">
        <p14:creationId xmlns:p14="http://schemas.microsoft.com/office/powerpoint/2010/main" val="119655096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45D446-53C2-4F75-A341-6F527EE8BA2C}"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75ED8B-47B8-402F-B1CA-ADB54813358D}" type="slidenum">
              <a:rPr lang="en-US" smtClean="0"/>
              <a:t>‹#›</a:t>
            </a:fld>
            <a:endParaRPr lang="en-US"/>
          </a:p>
        </p:txBody>
      </p:sp>
    </p:spTree>
    <p:extLst>
      <p:ext uri="{BB962C8B-B14F-4D97-AF65-F5344CB8AC3E}">
        <p14:creationId xmlns:p14="http://schemas.microsoft.com/office/powerpoint/2010/main" val="151478374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CA61E5-EC9E-458F-BB75-76EF1D4AC4A3}"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3D1AC-BE60-40CE-88B2-D89CE22EC45E}" type="slidenum">
              <a:rPr lang="en-US" smtClean="0"/>
              <a:t>‹#›</a:t>
            </a:fld>
            <a:endParaRPr lang="en-US"/>
          </a:p>
        </p:txBody>
      </p:sp>
    </p:spTree>
    <p:extLst>
      <p:ext uri="{BB962C8B-B14F-4D97-AF65-F5344CB8AC3E}">
        <p14:creationId xmlns:p14="http://schemas.microsoft.com/office/powerpoint/2010/main" val="63548302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CA61E5-EC9E-458F-BB75-76EF1D4AC4A3}"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3D1AC-BE60-40CE-88B2-D89CE22EC45E}" type="slidenum">
              <a:rPr lang="en-US" smtClean="0"/>
              <a:t>‹#›</a:t>
            </a:fld>
            <a:endParaRPr lang="en-US"/>
          </a:p>
        </p:txBody>
      </p:sp>
    </p:spTree>
    <p:extLst>
      <p:ext uri="{BB962C8B-B14F-4D97-AF65-F5344CB8AC3E}">
        <p14:creationId xmlns:p14="http://schemas.microsoft.com/office/powerpoint/2010/main" val="321161368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CA61E5-EC9E-458F-BB75-76EF1D4AC4A3}"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3D1AC-BE60-40CE-88B2-D89CE22EC45E}" type="slidenum">
              <a:rPr lang="en-US" smtClean="0"/>
              <a:t>‹#›</a:t>
            </a:fld>
            <a:endParaRPr lang="en-US"/>
          </a:p>
        </p:txBody>
      </p:sp>
    </p:spTree>
    <p:extLst>
      <p:ext uri="{BB962C8B-B14F-4D97-AF65-F5344CB8AC3E}">
        <p14:creationId xmlns:p14="http://schemas.microsoft.com/office/powerpoint/2010/main" val="318447022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CA61E5-EC9E-458F-BB75-76EF1D4AC4A3}" type="datetimeFigureOut">
              <a:rPr lang="en-US" smtClean="0"/>
              <a:t>10/11/2018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73D1AC-BE60-40CE-88B2-D89CE22EC45E}" type="slidenum">
              <a:rPr lang="en-US" smtClean="0"/>
              <a:t>‹#›</a:t>
            </a:fld>
            <a:endParaRPr lang="en-US"/>
          </a:p>
        </p:txBody>
      </p:sp>
    </p:spTree>
    <p:extLst>
      <p:ext uri="{BB962C8B-B14F-4D97-AF65-F5344CB8AC3E}">
        <p14:creationId xmlns:p14="http://schemas.microsoft.com/office/powerpoint/2010/main" val="132603292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CA61E5-EC9E-458F-BB75-76EF1D4AC4A3}" type="datetimeFigureOut">
              <a:rPr lang="en-US" smtClean="0"/>
              <a:t>10/11/2018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73D1AC-BE60-40CE-88B2-D89CE22EC45E}" type="slidenum">
              <a:rPr lang="en-US" smtClean="0"/>
              <a:t>‹#›</a:t>
            </a:fld>
            <a:endParaRPr lang="en-US"/>
          </a:p>
        </p:txBody>
      </p:sp>
    </p:spTree>
    <p:extLst>
      <p:ext uri="{BB962C8B-B14F-4D97-AF65-F5344CB8AC3E}">
        <p14:creationId xmlns:p14="http://schemas.microsoft.com/office/powerpoint/2010/main" val="39195450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CA61E5-EC9E-458F-BB75-76EF1D4AC4A3}" type="datetimeFigureOut">
              <a:rPr lang="en-US" smtClean="0"/>
              <a:t>10/11/2018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73D1AC-BE60-40CE-88B2-D89CE22EC45E}" type="slidenum">
              <a:rPr lang="en-US" smtClean="0"/>
              <a:t>‹#›</a:t>
            </a:fld>
            <a:endParaRPr lang="en-US"/>
          </a:p>
        </p:txBody>
      </p:sp>
    </p:spTree>
    <p:extLst>
      <p:ext uri="{BB962C8B-B14F-4D97-AF65-F5344CB8AC3E}">
        <p14:creationId xmlns:p14="http://schemas.microsoft.com/office/powerpoint/2010/main" val="186044538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CA61E5-EC9E-458F-BB75-76EF1D4AC4A3}" type="datetimeFigureOut">
              <a:rPr lang="en-US" smtClean="0"/>
              <a:t>10/11/2018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73D1AC-BE60-40CE-88B2-D89CE22EC45E}" type="slidenum">
              <a:rPr lang="en-US" smtClean="0"/>
              <a:t>‹#›</a:t>
            </a:fld>
            <a:endParaRPr lang="en-US"/>
          </a:p>
        </p:txBody>
      </p:sp>
    </p:spTree>
    <p:extLst>
      <p:ext uri="{BB962C8B-B14F-4D97-AF65-F5344CB8AC3E}">
        <p14:creationId xmlns:p14="http://schemas.microsoft.com/office/powerpoint/2010/main" val="272023614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CA61E5-EC9E-458F-BB75-76EF1D4AC4A3}" type="datetimeFigureOut">
              <a:rPr lang="en-US" smtClean="0"/>
              <a:t>10/11/2018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73D1AC-BE60-40CE-88B2-D89CE22EC45E}" type="slidenum">
              <a:rPr lang="en-US" smtClean="0"/>
              <a:t>‹#›</a:t>
            </a:fld>
            <a:endParaRPr lang="en-US"/>
          </a:p>
        </p:txBody>
      </p:sp>
    </p:spTree>
    <p:extLst>
      <p:ext uri="{BB962C8B-B14F-4D97-AF65-F5344CB8AC3E}">
        <p14:creationId xmlns:p14="http://schemas.microsoft.com/office/powerpoint/2010/main" val="2518173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408176"/>
            <a:ext cx="4041648" cy="4767072"/>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CA61E5-EC9E-458F-BB75-76EF1D4AC4A3}" type="datetimeFigureOut">
              <a:rPr lang="en-US" smtClean="0"/>
              <a:t>10/11/2018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73D1AC-BE60-40CE-88B2-D89CE22EC45E}" type="slidenum">
              <a:rPr lang="en-US" smtClean="0"/>
              <a:t>‹#›</a:t>
            </a:fld>
            <a:endParaRPr lang="en-US"/>
          </a:p>
        </p:txBody>
      </p:sp>
    </p:spTree>
    <p:extLst>
      <p:ext uri="{BB962C8B-B14F-4D97-AF65-F5344CB8AC3E}">
        <p14:creationId xmlns:p14="http://schemas.microsoft.com/office/powerpoint/2010/main" val="352946951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CA61E5-EC9E-458F-BB75-76EF1D4AC4A3}"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3D1AC-BE60-40CE-88B2-D89CE22EC45E}" type="slidenum">
              <a:rPr lang="en-US" smtClean="0"/>
              <a:t>‹#›</a:t>
            </a:fld>
            <a:endParaRPr lang="en-US"/>
          </a:p>
        </p:txBody>
      </p:sp>
    </p:spTree>
    <p:extLst>
      <p:ext uri="{BB962C8B-B14F-4D97-AF65-F5344CB8AC3E}">
        <p14:creationId xmlns:p14="http://schemas.microsoft.com/office/powerpoint/2010/main" val="50934716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CA61E5-EC9E-458F-BB75-76EF1D4AC4A3}"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3D1AC-BE60-40CE-88B2-D89CE22EC45E}" type="slidenum">
              <a:rPr lang="en-US" smtClean="0"/>
              <a:t>‹#›</a:t>
            </a:fld>
            <a:endParaRPr lang="en-US"/>
          </a:p>
        </p:txBody>
      </p:sp>
    </p:spTree>
    <p:extLst>
      <p:ext uri="{BB962C8B-B14F-4D97-AF65-F5344CB8AC3E}">
        <p14:creationId xmlns:p14="http://schemas.microsoft.com/office/powerpoint/2010/main" val="329067174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405128"/>
            <a:ext cx="4041648" cy="4767406"/>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so transitional slide 1">
    <p:spTree>
      <p:nvGrpSpPr>
        <p:cNvPr id="1" name=""/>
        <p:cNvGrpSpPr/>
        <p:nvPr/>
      </p:nvGrpSpPr>
      <p:grpSpPr>
        <a:xfrm>
          <a:off x="0" y="0"/>
          <a:ext cx="0" cy="0"/>
          <a:chOff x="0" y="0"/>
          <a:chExt cx="0" cy="0"/>
        </a:xfrm>
      </p:grpSpPr>
      <p:sp>
        <p:nvSpPr>
          <p:cNvPr id="9" name="Rectangle 8"/>
          <p:cNvSpPr/>
          <p:nvPr userDrawn="1"/>
        </p:nvSpPr>
        <p:spPr>
          <a:xfrm>
            <a:off x="3900856" y="6467127"/>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637E8E"/>
                </a:solidFill>
              </a:rPr>
              <a:t>ISO-NE INTERNAL USE</a:t>
            </a:r>
            <a:endParaRPr lang="en-US" sz="800" b="1" dirty="0">
              <a:solidFill>
                <a:srgbClr val="637E8E"/>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8" name="Rectangle 7"/>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7"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408176"/>
            <a:ext cx="4041648" cy="4764024"/>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408176"/>
            <a:ext cx="4041648" cy="4764358"/>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408176"/>
            <a:ext cx="4041648" cy="4764024"/>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408176"/>
            <a:ext cx="4041648" cy="4764358"/>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408176"/>
            <a:ext cx="4041648" cy="4764024"/>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408176"/>
            <a:ext cx="4041648" cy="4762352"/>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opi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2209801"/>
            <a:ext cx="7772400" cy="1362075"/>
          </a:xfrm>
          <a:prstGeom prst="rect">
            <a:avLst/>
          </a:prstGeom>
        </p:spPr>
        <p:txBody>
          <a:bodyPr anchor="b">
            <a:normAutofit/>
          </a:bodyPr>
          <a:lstStyle>
            <a:lvl1pPr algn="l">
              <a:defRPr sz="3600" b="1" cap="none" baseline="0">
                <a:solidFill>
                  <a:srgbClr val="000000"/>
                </a:solidFill>
              </a:defRPr>
            </a:lvl1pPr>
          </a:lstStyle>
          <a:p>
            <a:r>
              <a:rPr lang="en-US" dirty="0" smtClean="0"/>
              <a:t>Topic Title (36pt)</a:t>
            </a:r>
            <a:endParaRPr lang="en-US" dirty="0"/>
          </a:p>
        </p:txBody>
      </p:sp>
      <p:sp>
        <p:nvSpPr>
          <p:cNvPr id="5" name="Subtitle 1.5"/>
          <p:cNvSpPr>
            <a:spLocks noGrp="1"/>
          </p:cNvSpPr>
          <p:nvPr>
            <p:ph type="body" idx="1" hasCustomPrompt="1"/>
          </p:nvPr>
        </p:nvSpPr>
        <p:spPr>
          <a:xfrm>
            <a:off x="685800" y="3581401"/>
            <a:ext cx="7772400" cy="1500187"/>
          </a:xfrm>
          <a:prstGeom prst="rect">
            <a:avLst/>
          </a:prstGeom>
        </p:spPr>
        <p:txBody>
          <a:bodyPr anchor="t"/>
          <a:lstStyle>
            <a:lvl1pPr marL="0" indent="0">
              <a:buNone/>
              <a:defRPr sz="2400" i="1" baseline="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Topic (optional)</a:t>
            </a:r>
          </a:p>
        </p:txBody>
      </p:sp>
      <p:sp>
        <p:nvSpPr>
          <p:cNvPr id="12" name="Footer Placeholder 11"/>
          <p:cNvSpPr>
            <a:spLocks noGrp="1"/>
          </p:cNvSpPr>
          <p:nvPr>
            <p:ph type="ftr" sz="quarter" idx="11"/>
          </p:nvPr>
        </p:nvSpPr>
        <p:spPr>
          <a:xfrm>
            <a:off x="1706880" y="5943600"/>
            <a:ext cx="7360920" cy="387191"/>
          </a:xfrm>
          <a:prstGeom prst="roundRect">
            <a:avLst>
              <a:gd name="adj" fmla="val 8861"/>
            </a:avLst>
          </a:prstGeom>
        </p:spPr>
        <p:txBody>
          <a:bodyPr/>
          <a:lstStyle>
            <a:lvl1pPr algn="r">
              <a:defRPr i="1">
                <a:solidFill>
                  <a:srgbClr val="000000"/>
                </a:solidFill>
              </a:defRPr>
            </a:lvl1pPr>
          </a:lstStyle>
          <a:p>
            <a:r>
              <a:rPr lang="en-US" dirty="0" smtClean="0"/>
              <a:t>Optional: use this for references or other footnotes (18pt )</a:t>
            </a:r>
            <a:endParaRPr lang="en-US" dirty="0"/>
          </a:p>
        </p:txBody>
      </p:sp>
      <p:sp>
        <p:nvSpPr>
          <p:cNvPr id="6" name="Slide Number Placeholder 3"/>
          <p:cNvSpPr>
            <a:spLocks noGrp="1"/>
          </p:cNvSpPr>
          <p:nvPr>
            <p:ph type="sldNum" sz="quarter" idx="14"/>
          </p:nvPr>
        </p:nvSpPr>
        <p:spPr>
          <a:xfrm>
            <a:off x="8534400" y="6365882"/>
            <a:ext cx="381000" cy="263518"/>
          </a:xfrm>
        </p:spPr>
        <p:txBody>
          <a:bodyPr/>
          <a:lstStyle>
            <a:lvl1pPr>
              <a:defRPr>
                <a:solidFill>
                  <a:schemeClr val="tx1"/>
                </a:solidFill>
              </a:defRPr>
            </a:lvl1pPr>
          </a:lstStyle>
          <a:p>
            <a:fld id="{10C7F894-2A36-495D-AB7C-1055F7AC0F9D}" type="slidenum">
              <a:rPr lang="en-US" smtClean="0"/>
              <a:pPr/>
              <a:t>‹#›</a:t>
            </a:fld>
            <a:endParaRPr lang="en-US" dirty="0"/>
          </a:p>
        </p:txBody>
      </p:sp>
    </p:spTree>
    <p:custDataLst>
      <p:tags r:id="rId1"/>
    </p:custDataLst>
    <p:extLst>
      <p:ext uri="{BB962C8B-B14F-4D97-AF65-F5344CB8AC3E}">
        <p14:creationId xmlns:p14="http://schemas.microsoft.com/office/powerpoint/2010/main" val="382457549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mplate Instructions">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49342" y="3236915"/>
            <a:ext cx="3589858" cy="2068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19592"/>
          <a:stretch/>
        </p:blipFill>
        <p:spPr bwMode="auto">
          <a:xfrm>
            <a:off x="414868" y="4233335"/>
            <a:ext cx="1744663" cy="62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5" name="Slide Number Placeholder 2"/>
          <p:cNvSpPr txBox="1">
            <a:spLocks/>
          </p:cNvSpPr>
          <p:nvPr userDrawn="1"/>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91068" y="1037170"/>
            <a:ext cx="3063875" cy="960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userDrawn="1"/>
        </p:nvSpPr>
        <p:spPr>
          <a:xfrm>
            <a:off x="2988734" y="93133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0" name="Oval 9"/>
          <p:cNvSpPr/>
          <p:nvPr userDrawn="1"/>
        </p:nvSpPr>
        <p:spPr>
          <a:xfrm>
            <a:off x="464610" y="1257832"/>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11" name="Text Placeholder 8"/>
          <p:cNvSpPr txBox="1">
            <a:spLocks/>
          </p:cNvSpPr>
          <p:nvPr userDrawn="1"/>
        </p:nvSpPr>
        <p:spPr>
          <a:xfrm>
            <a:off x="787401" y="2032000"/>
            <a:ext cx="2759075"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Click the </a:t>
            </a:r>
            <a:r>
              <a:rPr lang="en-US" sz="1400" b="1" i="1" dirty="0" smtClean="0">
                <a:solidFill>
                  <a:srgbClr val="000000"/>
                </a:solidFill>
              </a:rPr>
              <a:t>View</a:t>
            </a:r>
            <a:r>
              <a:rPr lang="en-US" sz="1400" dirty="0" smtClean="0">
                <a:solidFill>
                  <a:srgbClr val="000000"/>
                </a:solidFill>
              </a:rPr>
              <a:t> tab</a:t>
            </a:r>
          </a:p>
          <a:p>
            <a:pPr marL="0" indent="0">
              <a:buFont typeface="Arial" pitchFamily="34" charset="0"/>
              <a:buNone/>
            </a:pPr>
            <a:r>
              <a:rPr lang="en-US" sz="1400" dirty="0" smtClean="0">
                <a:solidFill>
                  <a:srgbClr val="000000"/>
                </a:solidFill>
              </a:rPr>
              <a:t>Click the </a:t>
            </a:r>
            <a:r>
              <a:rPr lang="en-US" sz="1400" b="1" i="1" dirty="0" smtClean="0">
                <a:solidFill>
                  <a:srgbClr val="000000"/>
                </a:solidFill>
              </a:rPr>
              <a:t>Slide Master </a:t>
            </a:r>
            <a:r>
              <a:rPr lang="en-US" sz="1400" dirty="0" smtClean="0">
                <a:solidFill>
                  <a:srgbClr val="000000"/>
                </a:solidFill>
              </a:rPr>
              <a:t>button</a:t>
            </a:r>
            <a:endParaRPr lang="en-US" sz="1400" dirty="0">
              <a:solidFill>
                <a:srgbClr val="000000"/>
              </a:solidFill>
            </a:endParaRPr>
          </a:p>
        </p:txBody>
      </p:sp>
      <p:sp>
        <p:nvSpPr>
          <p:cNvPr id="12" name="Oval 11"/>
          <p:cNvSpPr/>
          <p:nvPr userDrawn="1"/>
        </p:nvSpPr>
        <p:spPr>
          <a:xfrm>
            <a:off x="584204" y="2065875"/>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3" name="Oval 12"/>
          <p:cNvSpPr/>
          <p:nvPr userDrawn="1"/>
        </p:nvSpPr>
        <p:spPr>
          <a:xfrm>
            <a:off x="584204" y="2434171"/>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pic>
        <p:nvPicPr>
          <p:cNvPr id="2050" name="Picture 2"/>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a:off x="464610" y="2827870"/>
            <a:ext cx="1676399" cy="1267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Placeholder 8"/>
          <p:cNvSpPr txBox="1">
            <a:spLocks/>
          </p:cNvSpPr>
          <p:nvPr userDrawn="1"/>
        </p:nvSpPr>
        <p:spPr>
          <a:xfrm>
            <a:off x="2426230" y="2836596"/>
            <a:ext cx="1951038"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In the left-hand pane scroll up to the first and largest of the slides</a:t>
            </a:r>
            <a:endParaRPr lang="en-US" sz="1400" dirty="0">
              <a:solidFill>
                <a:srgbClr val="000000"/>
              </a:solidFill>
            </a:endParaRPr>
          </a:p>
        </p:txBody>
      </p:sp>
      <p:sp>
        <p:nvSpPr>
          <p:cNvPr id="17" name="Oval 16"/>
          <p:cNvSpPr/>
          <p:nvPr userDrawn="1"/>
        </p:nvSpPr>
        <p:spPr>
          <a:xfrm>
            <a:off x="2223033" y="2866234"/>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14" name="TextBox 13"/>
          <p:cNvSpPr txBox="1"/>
          <p:nvPr userDrawn="1"/>
        </p:nvSpPr>
        <p:spPr>
          <a:xfrm>
            <a:off x="279932" y="125581"/>
            <a:ext cx="4097336" cy="830997"/>
          </a:xfrm>
          <a:prstGeom prst="rect">
            <a:avLst/>
          </a:prstGeom>
          <a:noFill/>
        </p:spPr>
        <p:txBody>
          <a:bodyPr wrap="square" rtlCol="0">
            <a:spAutoFit/>
          </a:bodyPr>
          <a:lstStyle/>
          <a:p>
            <a:r>
              <a:rPr lang="en-US" sz="1600" dirty="0" smtClean="0">
                <a:solidFill>
                  <a:srgbClr val="000000"/>
                </a:solidFill>
              </a:rPr>
              <a:t>This template is intended for content considered </a:t>
            </a:r>
            <a:r>
              <a:rPr lang="en-US" sz="1600" b="1" dirty="0" smtClean="0">
                <a:solidFill>
                  <a:srgbClr val="000000"/>
                </a:solidFill>
              </a:rPr>
              <a:t>ISO-NE Internal Use</a:t>
            </a:r>
            <a:r>
              <a:rPr lang="en-US" sz="1600" dirty="0" smtClean="0">
                <a:solidFill>
                  <a:srgbClr val="000000"/>
                </a:solidFill>
              </a:rPr>
              <a:t>. If at any point you need to change the label within the footer: </a:t>
            </a:r>
            <a:endParaRPr lang="en-US" sz="1600" dirty="0">
              <a:solidFill>
                <a:srgbClr val="000000"/>
              </a:solidFill>
            </a:endParaRPr>
          </a:p>
        </p:txBody>
      </p:sp>
      <p:sp>
        <p:nvSpPr>
          <p:cNvPr id="21" name="Text Placeholder 8"/>
          <p:cNvSpPr txBox="1">
            <a:spLocks/>
          </p:cNvSpPr>
          <p:nvPr userDrawn="1"/>
        </p:nvSpPr>
        <p:spPr>
          <a:xfrm>
            <a:off x="2421467" y="4233335"/>
            <a:ext cx="1955801"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Edit the footer to reflect the appropriate label</a:t>
            </a:r>
            <a:r>
              <a:rPr lang="en-US" sz="1400" baseline="0" dirty="0" smtClean="0">
                <a:solidFill>
                  <a:srgbClr val="000000"/>
                </a:solidFill>
              </a:rPr>
              <a:t> </a:t>
            </a:r>
          </a:p>
          <a:p>
            <a:pPr marL="0" indent="0">
              <a:buFont typeface="Arial" pitchFamily="34" charset="0"/>
              <a:buNone/>
            </a:pPr>
            <a:endParaRPr lang="en-US" sz="1400" dirty="0">
              <a:solidFill>
                <a:srgbClr val="000000"/>
              </a:solidFill>
            </a:endParaRPr>
          </a:p>
        </p:txBody>
      </p:sp>
      <p:sp>
        <p:nvSpPr>
          <p:cNvPr id="22" name="Oval 21"/>
          <p:cNvSpPr/>
          <p:nvPr userDrawn="1"/>
        </p:nvSpPr>
        <p:spPr>
          <a:xfrm>
            <a:off x="2218270" y="426297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pic>
        <p:nvPicPr>
          <p:cNvPr id="2052" name="Picture 4"/>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595968" y="5071535"/>
            <a:ext cx="57150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 Placeholder 8"/>
          <p:cNvSpPr txBox="1">
            <a:spLocks/>
          </p:cNvSpPr>
          <p:nvPr userDrawn="1"/>
        </p:nvSpPr>
        <p:spPr>
          <a:xfrm>
            <a:off x="2422525" y="5071535"/>
            <a:ext cx="2030943"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On the </a:t>
            </a:r>
            <a:r>
              <a:rPr lang="en-US" sz="1400" i="1" dirty="0" smtClean="0">
                <a:solidFill>
                  <a:srgbClr val="000000"/>
                </a:solidFill>
              </a:rPr>
              <a:t>Slide Maste</a:t>
            </a:r>
            <a:r>
              <a:rPr lang="en-US" sz="1400" dirty="0" smtClean="0">
                <a:solidFill>
                  <a:srgbClr val="000000"/>
                </a:solidFill>
              </a:rPr>
              <a:t>r ribbon, click</a:t>
            </a:r>
            <a:r>
              <a:rPr lang="en-US" sz="1400" baseline="0" dirty="0" smtClean="0">
                <a:solidFill>
                  <a:srgbClr val="000000"/>
                </a:solidFill>
              </a:rPr>
              <a:t> the </a:t>
            </a:r>
            <a:r>
              <a:rPr lang="en-US" sz="1400" b="1" i="1" baseline="0" dirty="0" smtClean="0">
                <a:solidFill>
                  <a:srgbClr val="000000"/>
                </a:solidFill>
              </a:rPr>
              <a:t>Close Master View</a:t>
            </a:r>
            <a:r>
              <a:rPr lang="en-US" sz="1400" baseline="0" dirty="0" smtClean="0">
                <a:solidFill>
                  <a:srgbClr val="000000"/>
                </a:solidFill>
              </a:rPr>
              <a:t> button</a:t>
            </a:r>
          </a:p>
          <a:p>
            <a:pPr marL="0" indent="0">
              <a:buFont typeface="Arial" pitchFamily="34" charset="0"/>
              <a:buNone/>
            </a:pPr>
            <a:endParaRPr lang="en-US" sz="1400" dirty="0">
              <a:solidFill>
                <a:srgbClr val="000000"/>
              </a:solidFill>
            </a:endParaRPr>
          </a:p>
        </p:txBody>
      </p:sp>
      <p:sp>
        <p:nvSpPr>
          <p:cNvPr id="25" name="Oval 24"/>
          <p:cNvSpPr/>
          <p:nvPr userDrawn="1"/>
        </p:nvSpPr>
        <p:spPr>
          <a:xfrm>
            <a:off x="2219328" y="510117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5</a:t>
            </a:r>
            <a:endParaRPr lang="en-US" sz="1200" b="1" dirty="0">
              <a:solidFill>
                <a:schemeClr val="bg1"/>
              </a:solidFill>
            </a:endParaRPr>
          </a:p>
        </p:txBody>
      </p:sp>
      <p:sp>
        <p:nvSpPr>
          <p:cNvPr id="18" name="Rectangle 17"/>
          <p:cNvSpPr/>
          <p:nvPr userDrawn="1"/>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7" name="Rectangle 26"/>
          <p:cNvSpPr/>
          <p:nvPr userDrawn="1"/>
        </p:nvSpPr>
        <p:spPr>
          <a:xfrm>
            <a:off x="4758268" y="125580"/>
            <a:ext cx="4267200" cy="619902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8" name="TextBox 27"/>
          <p:cNvSpPr txBox="1"/>
          <p:nvPr userDrawn="1"/>
        </p:nvSpPr>
        <p:spPr>
          <a:xfrm>
            <a:off x="186268" y="5862935"/>
            <a:ext cx="4360066" cy="461665"/>
          </a:xfrm>
          <a:prstGeom prst="rect">
            <a:avLst/>
          </a:prstGeom>
          <a:noFill/>
        </p:spPr>
        <p:txBody>
          <a:bodyPr wrap="square" rtlCol="0">
            <a:spAutoFit/>
          </a:bodyPr>
          <a:lstStyle/>
          <a:p>
            <a:r>
              <a:rPr lang="en-US" sz="1200" i="1" dirty="0" smtClean="0">
                <a:solidFill>
                  <a:srgbClr val="000000"/>
                </a:solidFill>
              </a:rPr>
              <a:t>Note: If using transitional slides,</a:t>
            </a:r>
            <a:r>
              <a:rPr lang="en-US" sz="1200" i="1" baseline="0" dirty="0" smtClean="0">
                <a:solidFill>
                  <a:srgbClr val="000000"/>
                </a:solidFill>
              </a:rPr>
              <a:t> you must also locate these within the Slide Master and edit the footer label accordingly</a:t>
            </a:r>
            <a:endParaRPr lang="en-US" sz="1200" i="1" dirty="0">
              <a:solidFill>
                <a:srgbClr val="000000"/>
              </a:solidFill>
            </a:endParaRPr>
          </a:p>
        </p:txBody>
      </p:sp>
      <p:sp>
        <p:nvSpPr>
          <p:cNvPr id="30" name="TextBox 29"/>
          <p:cNvSpPr txBox="1"/>
          <p:nvPr userDrawn="1"/>
        </p:nvSpPr>
        <p:spPr>
          <a:xfrm>
            <a:off x="5029200" y="135466"/>
            <a:ext cx="3886200" cy="2980303"/>
          </a:xfrm>
          <a:prstGeom prst="rect">
            <a:avLst/>
          </a:prstGeom>
          <a:noFill/>
        </p:spPr>
        <p:txBody>
          <a:bodyPr wrap="square" rtlCol="0">
            <a:spAutoFit/>
          </a:bodyPr>
          <a:lstStyle/>
          <a:p>
            <a:r>
              <a:rPr lang="en-US" sz="1600" dirty="0" smtClean="0">
                <a:solidFill>
                  <a:srgbClr val="000000"/>
                </a:solidFill>
              </a:rPr>
              <a:t>This template</a:t>
            </a:r>
            <a:r>
              <a:rPr lang="en-US" sz="1600" baseline="0" dirty="0" smtClean="0">
                <a:solidFill>
                  <a:srgbClr val="000000"/>
                </a:solidFill>
              </a:rPr>
              <a:t> contains a variety of slide layout options (e.g., text layout, image layout and questions) to support your presentation needs.  </a:t>
            </a:r>
          </a:p>
          <a:p>
            <a:endParaRPr lang="en-US" sz="1400" baseline="0" dirty="0" smtClean="0">
              <a:solidFill>
                <a:srgbClr val="000000"/>
              </a:solidFill>
            </a:endParaRPr>
          </a:p>
          <a:p>
            <a:r>
              <a:rPr lang="en-US" sz="1400" baseline="0" dirty="0" smtClean="0">
                <a:solidFill>
                  <a:srgbClr val="000000"/>
                </a:solidFill>
              </a:rPr>
              <a:t>To change a slide layout:</a:t>
            </a:r>
          </a:p>
          <a:p>
            <a:pPr marL="457200" lvl="1" indent="0">
              <a:spcBef>
                <a:spcPts val="200"/>
              </a:spcBef>
              <a:spcAft>
                <a:spcPts val="200"/>
              </a:spcAft>
              <a:buNone/>
            </a:pPr>
            <a:r>
              <a:rPr lang="en-US" sz="1400" baseline="0" dirty="0" smtClean="0">
                <a:solidFill>
                  <a:srgbClr val="000000"/>
                </a:solidFill>
              </a:rPr>
              <a:t>Select the </a:t>
            </a:r>
            <a:r>
              <a:rPr lang="en-US" sz="1400" b="1" i="1" baseline="0" dirty="0" smtClean="0">
                <a:solidFill>
                  <a:srgbClr val="000000"/>
                </a:solidFill>
              </a:rPr>
              <a:t>slide</a:t>
            </a:r>
            <a:r>
              <a:rPr lang="en-US" sz="1400" baseline="0" dirty="0" smtClean="0">
                <a:solidFill>
                  <a:srgbClr val="000000"/>
                </a:solidFill>
              </a:rPr>
              <a:t> you wish to change.</a:t>
            </a:r>
          </a:p>
          <a:p>
            <a:pPr marL="457200" lvl="1" indent="0">
              <a:spcBef>
                <a:spcPts val="200"/>
              </a:spcBef>
              <a:spcAft>
                <a:spcPts val="200"/>
              </a:spcAft>
              <a:buNone/>
            </a:pPr>
            <a:r>
              <a:rPr lang="en-US" sz="1400" baseline="0" dirty="0" smtClean="0">
                <a:solidFill>
                  <a:srgbClr val="000000"/>
                </a:solidFill>
              </a:rPr>
              <a:t>In the PowerPoint ribbon, click to view the </a:t>
            </a:r>
            <a:r>
              <a:rPr lang="en-US" sz="1400" b="1" i="1" baseline="0" dirty="0" smtClean="0">
                <a:solidFill>
                  <a:srgbClr val="000000"/>
                </a:solidFill>
              </a:rPr>
              <a:t>Home</a:t>
            </a:r>
            <a:r>
              <a:rPr lang="en-US" sz="1400" baseline="0" dirty="0" smtClean="0">
                <a:solidFill>
                  <a:srgbClr val="000000"/>
                </a:solidFill>
              </a:rPr>
              <a:t> tab.</a:t>
            </a:r>
          </a:p>
          <a:p>
            <a:pPr marL="457200" lvl="1" indent="0">
              <a:spcBef>
                <a:spcPts val="200"/>
              </a:spcBef>
              <a:spcAft>
                <a:spcPts val="200"/>
              </a:spcAft>
              <a:buNone/>
            </a:pPr>
            <a:r>
              <a:rPr lang="en-US" sz="1400" dirty="0" smtClean="0">
                <a:solidFill>
                  <a:srgbClr val="000000"/>
                </a:solidFill>
              </a:rPr>
              <a:t>Click the </a:t>
            </a:r>
            <a:r>
              <a:rPr lang="en-US" sz="1400" b="1" i="1" dirty="0" smtClean="0">
                <a:solidFill>
                  <a:srgbClr val="000000"/>
                </a:solidFill>
              </a:rPr>
              <a:t>Layout</a:t>
            </a:r>
            <a:r>
              <a:rPr lang="en-US" sz="1400" dirty="0" smtClean="0">
                <a:solidFill>
                  <a:srgbClr val="000000"/>
                </a:solidFill>
              </a:rPr>
              <a:t> button.</a:t>
            </a:r>
          </a:p>
          <a:p>
            <a:pPr marL="457200" lvl="1" indent="0">
              <a:spcBef>
                <a:spcPts val="200"/>
              </a:spcBef>
              <a:spcAft>
                <a:spcPts val="200"/>
              </a:spcAft>
              <a:buNone/>
            </a:pPr>
            <a:r>
              <a:rPr lang="en-US" sz="1400" dirty="0" smtClean="0">
                <a:solidFill>
                  <a:srgbClr val="000000"/>
                </a:solidFill>
              </a:rPr>
              <a:t>From</a:t>
            </a:r>
            <a:r>
              <a:rPr lang="en-US" sz="1400" baseline="0" dirty="0" smtClean="0">
                <a:solidFill>
                  <a:srgbClr val="000000"/>
                </a:solidFill>
              </a:rPr>
              <a:t> the window of layout options that appears, choose the </a:t>
            </a:r>
            <a:r>
              <a:rPr lang="en-US" sz="1400" b="1" i="1" baseline="0" dirty="0" smtClean="0">
                <a:solidFill>
                  <a:srgbClr val="000000"/>
                </a:solidFill>
              </a:rPr>
              <a:t>desired layout</a:t>
            </a:r>
            <a:r>
              <a:rPr lang="en-US" sz="1400" baseline="0" dirty="0" smtClean="0">
                <a:solidFill>
                  <a:srgbClr val="000000"/>
                </a:solidFill>
              </a:rPr>
              <a:t>.</a:t>
            </a:r>
            <a:endParaRPr lang="en-US" sz="1400" dirty="0" smtClean="0">
              <a:solidFill>
                <a:srgbClr val="000000"/>
              </a:solidFill>
            </a:endParaRPr>
          </a:p>
        </p:txBody>
      </p:sp>
      <p:sp>
        <p:nvSpPr>
          <p:cNvPr id="45" name="Oval 44"/>
          <p:cNvSpPr/>
          <p:nvPr userDrawn="1"/>
        </p:nvSpPr>
        <p:spPr>
          <a:xfrm>
            <a:off x="5249342" y="188225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47" name="Oval 46"/>
          <p:cNvSpPr/>
          <p:nvPr userDrawn="1"/>
        </p:nvSpPr>
        <p:spPr>
          <a:xfrm>
            <a:off x="5249341" y="2343146"/>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48" name="Oval 47"/>
          <p:cNvSpPr/>
          <p:nvPr userDrawn="1"/>
        </p:nvSpPr>
        <p:spPr>
          <a:xfrm>
            <a:off x="5249342" y="260985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49" name="Oval 48"/>
          <p:cNvSpPr/>
          <p:nvPr userDrawn="1"/>
        </p:nvSpPr>
        <p:spPr>
          <a:xfrm>
            <a:off x="5249341" y="158644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50" name="Oval 49"/>
          <p:cNvSpPr/>
          <p:nvPr userDrawn="1"/>
        </p:nvSpPr>
        <p:spPr>
          <a:xfrm>
            <a:off x="5449367" y="30480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51" name="Oval 50"/>
          <p:cNvSpPr/>
          <p:nvPr userDrawn="1"/>
        </p:nvSpPr>
        <p:spPr>
          <a:xfrm>
            <a:off x="6372225" y="32467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52" name="Oval 51"/>
          <p:cNvSpPr/>
          <p:nvPr userDrawn="1"/>
        </p:nvSpPr>
        <p:spPr>
          <a:xfrm>
            <a:off x="7772400" y="429260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54" name="TextBox 53"/>
          <p:cNvSpPr txBox="1"/>
          <p:nvPr userDrawn="1"/>
        </p:nvSpPr>
        <p:spPr>
          <a:xfrm>
            <a:off x="5029200" y="5663625"/>
            <a:ext cx="3886200" cy="584775"/>
          </a:xfrm>
          <a:prstGeom prst="rect">
            <a:avLst/>
          </a:prstGeom>
          <a:noFill/>
        </p:spPr>
        <p:txBody>
          <a:bodyPr wrap="square" rtlCol="0">
            <a:spAutoFit/>
          </a:bodyPr>
          <a:lstStyle/>
          <a:p>
            <a:r>
              <a:rPr lang="en-US" sz="1600" dirty="0" smtClean="0">
                <a:solidFill>
                  <a:srgbClr val="000000"/>
                </a:solidFill>
              </a:rPr>
              <a:t>Note:</a:t>
            </a:r>
            <a:r>
              <a:rPr lang="en-US" sz="1600" baseline="0" dirty="0" smtClean="0">
                <a:solidFill>
                  <a:srgbClr val="000000"/>
                </a:solidFill>
              </a:rPr>
              <a:t> these same layout options are available to you when inserting a new slide.</a:t>
            </a:r>
            <a:endParaRPr lang="en-US" sz="1600" dirty="0" smtClean="0">
              <a:solidFill>
                <a:srgbClr val="000000"/>
              </a:solidFill>
            </a:endParaRPr>
          </a:p>
        </p:txBody>
      </p:sp>
    </p:spTree>
    <p:extLst>
      <p:ext uri="{BB962C8B-B14F-4D97-AF65-F5344CB8AC3E}">
        <p14:creationId xmlns:p14="http://schemas.microsoft.com/office/powerpoint/2010/main" val="22374260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6" name="Picture 5" descr="ISO049-PowerPoint-d1-revised-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00216"/>
            <a:ext cx="9144000" cy="567350"/>
          </a:xfrm>
          <a:prstGeom prst="rect">
            <a:avLst/>
          </a:prstGeom>
        </p:spPr>
      </p:pic>
      <p:sp>
        <p:nvSpPr>
          <p:cNvPr id="7" name="Rectangle 6"/>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INTERNAL</a:t>
            </a:r>
            <a:r>
              <a:rPr lang="en-US" sz="700" b="1" baseline="0" dirty="0" smtClean="0">
                <a:solidFill>
                  <a:schemeClr val="tx1"/>
                </a:solidFill>
              </a:rPr>
              <a:t> USE</a:t>
            </a:r>
            <a:endParaRPr lang="en-US" sz="700" b="1" dirty="0">
              <a:solidFill>
                <a:schemeClr val="tx1"/>
              </a:solidFill>
            </a:endParaRPr>
          </a:p>
        </p:txBody>
      </p:sp>
      <p:sp>
        <p:nvSpPr>
          <p:cNvPr id="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99496596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mplate Instruc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000000"/>
                </a:solidFill>
              </a:defRPr>
            </a:lvl1pPr>
          </a:lstStyle>
          <a:p>
            <a:fld id="{10C7F894-2A36-495D-AB7C-1055F7AC0F9D}" type="slidenum">
              <a:rPr lang="en-US" smtClean="0"/>
              <a:pPr/>
              <a:t>‹#›</a:t>
            </a:fld>
            <a:endParaRPr lang="en-US" dirty="0"/>
          </a:p>
        </p:txBody>
      </p:sp>
      <p:sp>
        <p:nvSpPr>
          <p:cNvPr id="5" name="Slide Number Placeholder 2"/>
          <p:cNvSpPr txBox="1">
            <a:spLocks/>
          </p:cNvSpPr>
          <p:nvPr userDrawn="1"/>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sp>
        <p:nvSpPr>
          <p:cNvPr id="18" name="Rectangle 17"/>
          <p:cNvSpPr/>
          <p:nvPr userDrawn="1"/>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0" name="TextBox 29"/>
          <p:cNvSpPr txBox="1"/>
          <p:nvPr userDrawn="1"/>
        </p:nvSpPr>
        <p:spPr>
          <a:xfrm>
            <a:off x="152400" y="135466"/>
            <a:ext cx="2628900" cy="954107"/>
          </a:xfrm>
          <a:prstGeom prst="rect">
            <a:avLst/>
          </a:prstGeom>
          <a:noFill/>
        </p:spPr>
        <p:txBody>
          <a:bodyPr wrap="square" rtlCol="0">
            <a:spAutoFit/>
          </a:bodyPr>
          <a:lstStyle/>
          <a:p>
            <a:r>
              <a:rPr lang="en-US" sz="1400" dirty="0" smtClean="0">
                <a:solidFill>
                  <a:srgbClr val="000000"/>
                </a:solidFill>
              </a:rPr>
              <a:t>This template contains approved ISO-NE colors,</a:t>
            </a:r>
            <a:r>
              <a:rPr lang="en-US" sz="1400" baseline="0" dirty="0" smtClean="0">
                <a:solidFill>
                  <a:srgbClr val="000000"/>
                </a:solidFill>
              </a:rPr>
              <a:t> which can be accessed from any color palette (e.g., font color, shape fill):</a:t>
            </a:r>
            <a:endParaRPr lang="en-US" sz="1400" dirty="0">
              <a:solidFill>
                <a:srgbClr val="000000"/>
              </a:solidFill>
            </a:endParaRPr>
          </a:p>
        </p:txBody>
      </p:sp>
      <p:pic>
        <p:nvPicPr>
          <p:cNvPr id="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68600" y="330200"/>
            <a:ext cx="15621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Table 11"/>
          <p:cNvGraphicFramePr>
            <a:graphicFrameLocks noGrp="1"/>
          </p:cNvGraphicFramePr>
          <p:nvPr userDrawn="1">
            <p:extLst>
              <p:ext uri="{D42A27DB-BD31-4B8C-83A1-F6EECF244321}">
                <p14:modId xmlns:p14="http://schemas.microsoft.com/office/powerpoint/2010/main" val="1709699927"/>
              </p:ext>
            </p:extLst>
          </p:nvPr>
        </p:nvGraphicFramePr>
        <p:xfrm>
          <a:off x="228600" y="1092200"/>
          <a:ext cx="4165068" cy="5212080"/>
        </p:xfrm>
        <a:graphic>
          <a:graphicData uri="http://schemas.openxmlformats.org/drawingml/2006/table">
            <a:tbl>
              <a:tblPr firstRow="1" bandRow="1">
                <a:tableStyleId>{7E9639D4-E3E2-4D34-9284-5A2195B3D0D7}</a:tableStyleId>
              </a:tblPr>
              <a:tblGrid>
                <a:gridCol w="812268">
                  <a:extLst>
                    <a:ext uri="{9D8B030D-6E8A-4147-A177-3AD203B41FA5}">
                      <a16:colId xmlns:a16="http://schemas.microsoft.com/office/drawing/2014/main" val="20000"/>
                    </a:ext>
                  </a:extLst>
                </a:gridCol>
                <a:gridCol w="1066799">
                  <a:extLst>
                    <a:ext uri="{9D8B030D-6E8A-4147-A177-3AD203B41FA5}">
                      <a16:colId xmlns:a16="http://schemas.microsoft.com/office/drawing/2014/main" val="20001"/>
                    </a:ext>
                  </a:extLst>
                </a:gridCol>
                <a:gridCol w="2286001">
                  <a:extLst>
                    <a:ext uri="{9D8B030D-6E8A-4147-A177-3AD203B41FA5}">
                      <a16:colId xmlns:a16="http://schemas.microsoft.com/office/drawing/2014/main" val="20002"/>
                    </a:ext>
                  </a:extLst>
                </a:gridCol>
              </a:tblGrid>
              <a:tr h="0">
                <a:tc>
                  <a:txBody>
                    <a:bodyPr/>
                    <a:lstStyle/>
                    <a:p>
                      <a:pPr algn="l"/>
                      <a:r>
                        <a:rPr lang="en-US" sz="1400" dirty="0" smtClean="0"/>
                        <a:t>Color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RGB Value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Description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23.149.210</a:t>
                      </a:r>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Blue: Use as primary color for headers and accents</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251.185.47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Yellow: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246.137.32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Orange: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236.51.37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Red: Use as an accent color</a:t>
                      </a:r>
                    </a:p>
                    <a:p>
                      <a:pPr algn="l"/>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180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133.85.161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Purple: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119.189.42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Green: Use as an accent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109.207.246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Light Blue: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30.106.154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a:t>
                      </a:r>
                      <a:r>
                        <a:rPr lang="en-US" sz="1200" b="0" kern="1200" baseline="0" dirty="0" smtClean="0">
                          <a:solidFill>
                            <a:srgbClr val="000000"/>
                          </a:solidFill>
                          <a:latin typeface="+mn-lt"/>
                          <a:ea typeface="+mn-ea"/>
                          <a:cs typeface="+mn-cs"/>
                        </a:rPr>
                        <a:t> Dark Blue: </a:t>
                      </a:r>
                      <a:r>
                        <a:rPr lang="en-US" sz="1200" b="0" kern="1200" dirty="0" smtClean="0">
                          <a:solidFill>
                            <a:srgbClr val="000000"/>
                          </a:solidFill>
                          <a:latin typeface="+mn-lt"/>
                          <a:ea typeface="+mn-ea"/>
                          <a:cs typeface="+mn-cs"/>
                        </a:rPr>
                        <a:t>Use as an accent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98.119.127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Gray: Use as a secondary font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l"/>
                      <a:r>
                        <a:rPr lang="en-US" sz="1200" dirty="0" smtClean="0">
                          <a:solidFill>
                            <a:srgbClr val="000000"/>
                          </a:solidFill>
                        </a:rPr>
                        <a:t>0.0.0</a:t>
                      </a:r>
                      <a:endParaRPr lang="en-US"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Black: Use as a primary font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algn="l"/>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1200" b="0" kern="1200" dirty="0" smtClean="0">
                          <a:solidFill>
                            <a:srgbClr val="000000"/>
                          </a:solidFill>
                          <a:latin typeface="+mn-lt"/>
                          <a:ea typeface="+mn-ea"/>
                          <a:cs typeface="+mn-cs"/>
                        </a:rPr>
                        <a:t>255.255.255</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200" b="0" kern="1200" dirty="0" smtClean="0">
                          <a:solidFill>
                            <a:srgbClr val="000000"/>
                          </a:solidFill>
                          <a:latin typeface="+mn-lt"/>
                          <a:ea typeface="+mn-ea"/>
                          <a:cs typeface="+mn-cs"/>
                        </a:rPr>
                        <a:t>White: Use as needed</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3" name="Rectangle 12"/>
          <p:cNvSpPr/>
          <p:nvPr userDrawn="1"/>
        </p:nvSpPr>
        <p:spPr>
          <a:xfrm>
            <a:off x="4758268" y="125581"/>
            <a:ext cx="4267200" cy="40654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4" name="TextBox 13"/>
          <p:cNvSpPr txBox="1"/>
          <p:nvPr userDrawn="1"/>
        </p:nvSpPr>
        <p:spPr>
          <a:xfrm>
            <a:off x="4851402" y="152400"/>
            <a:ext cx="4097336" cy="584775"/>
          </a:xfrm>
          <a:prstGeom prst="rect">
            <a:avLst/>
          </a:prstGeom>
          <a:noFill/>
        </p:spPr>
        <p:txBody>
          <a:bodyPr wrap="square" rtlCol="0">
            <a:spAutoFit/>
          </a:bodyPr>
          <a:lstStyle/>
          <a:p>
            <a:r>
              <a:rPr lang="en-US" sz="1600" dirty="0" smtClean="0">
                <a:solidFill>
                  <a:srgbClr val="000000"/>
                </a:solidFill>
              </a:rPr>
              <a:t>This template contains approved font</a:t>
            </a:r>
            <a:r>
              <a:rPr lang="en-US" sz="1600" baseline="0" dirty="0" smtClean="0">
                <a:solidFill>
                  <a:srgbClr val="000000"/>
                </a:solidFill>
              </a:rPr>
              <a:t> size and style which will be automatically applied. </a:t>
            </a:r>
            <a:endParaRPr lang="en-US" sz="1600" dirty="0">
              <a:solidFill>
                <a:srgbClr val="000000"/>
              </a:solidFill>
            </a:endParaRPr>
          </a:p>
        </p:txBody>
      </p:sp>
      <p:sp>
        <p:nvSpPr>
          <p:cNvPr id="15" name="TextBox 14"/>
          <p:cNvSpPr txBox="1"/>
          <p:nvPr userDrawn="1"/>
        </p:nvSpPr>
        <p:spPr>
          <a:xfrm>
            <a:off x="4969937" y="685800"/>
            <a:ext cx="4038070" cy="2438400"/>
          </a:xfrm>
          <a:prstGeom prst="rect">
            <a:avLst/>
          </a:prstGeom>
          <a:noFill/>
        </p:spPr>
        <p:txBody>
          <a:bodyPr wrap="none" rtlCol="0">
            <a:noAutofit/>
          </a:bodyPr>
          <a:lstStyle/>
          <a:p>
            <a:pPr algn="r">
              <a:spcBef>
                <a:spcPts val="600"/>
              </a:spcBef>
            </a:pPr>
            <a:r>
              <a:rPr lang="en-US" sz="2800" b="1" baseline="0" dirty="0" smtClean="0">
                <a:solidFill>
                  <a:srgbClr val="000000"/>
                </a:solidFill>
              </a:rPr>
              <a:t>Slide Title – Calibri 28</a:t>
            </a:r>
          </a:p>
          <a:p>
            <a:pPr algn="r">
              <a:spcBef>
                <a:spcPts val="600"/>
              </a:spcBef>
            </a:pPr>
            <a:r>
              <a:rPr lang="en-US" sz="2400" baseline="0" dirty="0" smtClean="0">
                <a:solidFill>
                  <a:srgbClr val="000000"/>
                </a:solidFill>
              </a:rPr>
              <a:t>Content Title/Bullet 1 – Calibri 24</a:t>
            </a:r>
            <a:endParaRPr lang="en-US" baseline="0" dirty="0" smtClean="0">
              <a:solidFill>
                <a:srgbClr val="000000"/>
              </a:solidFill>
            </a:endParaRPr>
          </a:p>
          <a:p>
            <a:pPr algn="r">
              <a:spcBef>
                <a:spcPts val="600"/>
              </a:spcBef>
            </a:pPr>
            <a:r>
              <a:rPr lang="en-US" sz="2000" baseline="0" dirty="0" smtClean="0">
                <a:solidFill>
                  <a:srgbClr val="000000"/>
                </a:solidFill>
              </a:rPr>
              <a:t>Content Text/Bullet 2 – Calibri 20</a:t>
            </a:r>
            <a:endParaRPr lang="en-US" baseline="0" dirty="0" smtClean="0">
              <a:solidFill>
                <a:srgbClr val="000000"/>
              </a:solidFill>
            </a:endParaRPr>
          </a:p>
          <a:p>
            <a:pPr algn="r">
              <a:spcBef>
                <a:spcPts val="600"/>
              </a:spcBef>
            </a:pPr>
            <a:r>
              <a:rPr lang="en-US" baseline="0" dirty="0" smtClean="0">
                <a:solidFill>
                  <a:srgbClr val="000000"/>
                </a:solidFill>
              </a:rPr>
              <a:t>Chart Content/Bullet 3 – Calibri18</a:t>
            </a:r>
          </a:p>
          <a:p>
            <a:pPr algn="r">
              <a:spcBef>
                <a:spcPts val="600"/>
              </a:spcBef>
            </a:pPr>
            <a:r>
              <a:rPr lang="en-US" sz="1600" baseline="0" dirty="0" smtClean="0">
                <a:solidFill>
                  <a:srgbClr val="000000"/>
                </a:solidFill>
              </a:rPr>
              <a:t>Bullet 4 &amp; Bullet 5 – Calibri 16</a:t>
            </a:r>
            <a:endParaRPr lang="en-US" baseline="0" dirty="0" smtClean="0">
              <a:solidFill>
                <a:srgbClr val="000000"/>
              </a:solidFill>
            </a:endParaRPr>
          </a:p>
          <a:p>
            <a:pPr algn="r">
              <a:spcBef>
                <a:spcPts val="600"/>
              </a:spcBef>
            </a:pPr>
            <a:r>
              <a:rPr lang="en-US" sz="1600" b="0" baseline="0" dirty="0" smtClean="0">
                <a:solidFill>
                  <a:srgbClr val="000000"/>
                </a:solidFill>
              </a:rPr>
              <a:t>Slide Number – Calibri 14</a:t>
            </a:r>
          </a:p>
          <a:p>
            <a:pPr algn="r">
              <a:spcBef>
                <a:spcPts val="600"/>
              </a:spcBef>
            </a:pPr>
            <a:endParaRPr lang="en-US" sz="1600" b="0" baseline="0" dirty="0" smtClean="0">
              <a:solidFill>
                <a:srgbClr val="000000"/>
              </a:solidFill>
            </a:endParaRPr>
          </a:p>
        </p:txBody>
      </p:sp>
      <p:sp>
        <p:nvSpPr>
          <p:cNvPr id="16" name="Rectangle 15"/>
          <p:cNvSpPr/>
          <p:nvPr userDrawn="1"/>
        </p:nvSpPr>
        <p:spPr>
          <a:xfrm>
            <a:off x="4876800" y="3200400"/>
            <a:ext cx="4191000" cy="830997"/>
          </a:xfrm>
          <a:prstGeom prst="rect">
            <a:avLst/>
          </a:prstGeom>
        </p:spPr>
        <p:txBody>
          <a:bodyPr wrap="square">
            <a:spAutoFit/>
          </a:bodyPr>
          <a:lstStyle/>
          <a:p>
            <a:pPr algn="l">
              <a:spcBef>
                <a:spcPts val="600"/>
              </a:spcBef>
            </a:pPr>
            <a:r>
              <a:rPr lang="en-US" sz="1600" b="0" baseline="0" dirty="0" smtClean="0">
                <a:solidFill>
                  <a:srgbClr val="000000"/>
                </a:solidFill>
              </a:rPr>
              <a:t>Font within the presentation will appear black by default, but may be changed to ISO gray if desired.</a:t>
            </a:r>
            <a:endParaRPr lang="en-US" sz="1600" b="0" dirty="0">
              <a:solidFill>
                <a:srgbClr val="000000"/>
              </a:solidFill>
            </a:endParaRPr>
          </a:p>
        </p:txBody>
      </p:sp>
      <p:sp>
        <p:nvSpPr>
          <p:cNvPr id="17" name="Rectangle 16"/>
          <p:cNvSpPr/>
          <p:nvPr userDrawn="1"/>
        </p:nvSpPr>
        <p:spPr>
          <a:xfrm>
            <a:off x="4757058" y="4267200"/>
            <a:ext cx="4267200" cy="20574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9" name="TextBox 18"/>
          <p:cNvSpPr txBox="1"/>
          <p:nvPr userDrawn="1"/>
        </p:nvSpPr>
        <p:spPr>
          <a:xfrm>
            <a:off x="4800600" y="4293275"/>
            <a:ext cx="4114800" cy="2031325"/>
          </a:xfrm>
          <a:prstGeom prst="rect">
            <a:avLst/>
          </a:prstGeom>
          <a:noFill/>
        </p:spPr>
        <p:txBody>
          <a:bodyPr wrap="square" rtlCol="0">
            <a:spAutoFit/>
          </a:bodyPr>
          <a:lstStyle/>
          <a:p>
            <a:r>
              <a:rPr lang="en-US" sz="1400" b="1" kern="1200" dirty="0" smtClean="0">
                <a:solidFill>
                  <a:srgbClr val="000000"/>
                </a:solidFill>
                <a:effectLst/>
                <a:latin typeface="+mn-lt"/>
                <a:ea typeface="+mn-ea"/>
                <a:cs typeface="+mn-cs"/>
              </a:rPr>
              <a:t>TIP</a:t>
            </a:r>
            <a:r>
              <a:rPr lang="en-US" sz="1400" kern="1200" dirty="0" smtClean="0">
                <a:solidFill>
                  <a:srgbClr val="000000"/>
                </a:solidFill>
                <a:effectLst/>
                <a:latin typeface="+mn-lt"/>
                <a:ea typeface="+mn-ea"/>
                <a:cs typeface="+mn-cs"/>
              </a:rPr>
              <a:t>: If you experience issues with page numbering:</a:t>
            </a:r>
          </a:p>
          <a:p>
            <a:pPr marL="571500" lvl="0" indent="-342900">
              <a:buFont typeface="+mj-lt"/>
              <a:buAutoNum type="arabicPeriod"/>
            </a:pPr>
            <a:r>
              <a:rPr lang="en-US" sz="1400" kern="1200" dirty="0" smtClean="0">
                <a:solidFill>
                  <a:srgbClr val="000000"/>
                </a:solidFill>
                <a:effectLst/>
                <a:latin typeface="+mn-lt"/>
                <a:ea typeface="+mn-ea"/>
                <a:cs typeface="+mn-cs"/>
              </a:rPr>
              <a:t>Click to view the </a:t>
            </a:r>
            <a:r>
              <a:rPr lang="en-US" sz="1400" b="1" i="1" kern="1200" dirty="0" smtClean="0">
                <a:solidFill>
                  <a:srgbClr val="000000"/>
                </a:solidFill>
                <a:effectLst/>
                <a:latin typeface="+mn-lt"/>
                <a:ea typeface="+mn-ea"/>
                <a:cs typeface="+mn-cs"/>
              </a:rPr>
              <a:t>Insert</a:t>
            </a:r>
            <a:r>
              <a:rPr lang="en-US" sz="1400" i="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tab.</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Header &amp; Footer </a:t>
            </a:r>
            <a:r>
              <a:rPr lang="en-US" sz="1400" kern="1200" dirty="0" smtClean="0">
                <a:solidFill>
                  <a:srgbClr val="000000"/>
                </a:solidFill>
                <a:effectLst/>
                <a:latin typeface="+mn-lt"/>
                <a:ea typeface="+mn-ea"/>
                <a:cs typeface="+mn-cs"/>
              </a:rPr>
              <a:t>button.</a:t>
            </a:r>
          </a:p>
          <a:p>
            <a:pPr marL="571500" lvl="0" indent="-342900">
              <a:buFont typeface="+mj-lt"/>
              <a:buAutoNum type="arabicPeriod"/>
            </a:pPr>
            <a:r>
              <a:rPr lang="en-US" sz="1400" kern="1200" dirty="0" smtClean="0">
                <a:solidFill>
                  <a:srgbClr val="000000"/>
                </a:solidFill>
                <a:effectLst/>
                <a:latin typeface="+mn-lt"/>
                <a:ea typeface="+mn-ea"/>
                <a:cs typeface="+mn-cs"/>
              </a:rPr>
              <a:t>In the dialog box that opens, uncheck the </a:t>
            </a:r>
            <a:r>
              <a:rPr lang="en-US" sz="1400" b="1" i="1" kern="1200" dirty="0" smtClean="0">
                <a:solidFill>
                  <a:srgbClr val="000000"/>
                </a:solidFill>
                <a:effectLst/>
                <a:latin typeface="+mn-lt"/>
                <a:ea typeface="+mn-ea"/>
                <a:cs typeface="+mn-cs"/>
              </a:rPr>
              <a:t>Slide number</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checkbox. </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Apply to All</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button.</a:t>
            </a:r>
          </a:p>
          <a:p>
            <a:pPr marL="571500" lvl="0" indent="-342900">
              <a:buFont typeface="+mj-lt"/>
              <a:buAutoNum type="arabicPeriod"/>
            </a:pPr>
            <a:r>
              <a:rPr lang="en-US" sz="1400" kern="1200" dirty="0" smtClean="0">
                <a:solidFill>
                  <a:srgbClr val="000000"/>
                </a:solidFill>
                <a:effectLst/>
                <a:latin typeface="+mn-lt"/>
                <a:ea typeface="+mn-ea"/>
                <a:cs typeface="+mn-cs"/>
              </a:rPr>
              <a:t>Return to the Header and Footer dialog</a:t>
            </a:r>
            <a:r>
              <a:rPr lang="en-US" sz="1400" kern="1200" baseline="0" dirty="0" smtClean="0">
                <a:solidFill>
                  <a:srgbClr val="000000"/>
                </a:solidFill>
                <a:effectLst/>
                <a:latin typeface="+mn-lt"/>
                <a:ea typeface="+mn-ea"/>
                <a:cs typeface="+mn-cs"/>
              </a:rPr>
              <a:t> box and </a:t>
            </a:r>
            <a:r>
              <a:rPr lang="en-US" sz="1400" kern="1200" dirty="0" smtClean="0">
                <a:solidFill>
                  <a:srgbClr val="000000"/>
                </a:solidFill>
                <a:effectLst/>
                <a:latin typeface="+mn-lt"/>
                <a:ea typeface="+mn-ea"/>
                <a:cs typeface="+mn-cs"/>
              </a:rPr>
              <a:t>recheck the </a:t>
            </a:r>
            <a:r>
              <a:rPr lang="en-US" sz="1400" b="1" i="1" kern="1200" dirty="0" smtClean="0">
                <a:solidFill>
                  <a:srgbClr val="000000"/>
                </a:solidFill>
                <a:effectLst/>
                <a:latin typeface="+mn-lt"/>
                <a:ea typeface="+mn-ea"/>
                <a:cs typeface="+mn-cs"/>
              </a:rPr>
              <a:t>Slide number</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checkbox.</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Apply to All</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button.</a:t>
            </a:r>
            <a:endParaRPr lang="en-US" sz="1400" kern="1200" dirty="0">
              <a:solidFill>
                <a:srgbClr val="000000"/>
              </a:solidFill>
              <a:effectLst/>
              <a:latin typeface="+mn-lt"/>
              <a:ea typeface="+mn-ea"/>
              <a:cs typeface="+mn-cs"/>
            </a:endParaRPr>
          </a:p>
        </p:txBody>
      </p:sp>
    </p:spTree>
    <p:extLst>
      <p:ext uri="{BB962C8B-B14F-4D97-AF65-F5344CB8AC3E}">
        <p14:creationId xmlns:p14="http://schemas.microsoft.com/office/powerpoint/2010/main" val="371528398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700" b="0" i="0" u="heavy">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1" y="6377940"/>
            <a:ext cx="2926079"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10/11/2018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5210685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iso transitional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209800"/>
            <a:ext cx="7772400" cy="1362075"/>
          </a:xfrm>
        </p:spPr>
        <p:txBody>
          <a:bodyPr anchor="b"/>
          <a:lstStyle>
            <a:lvl1pPr algn="l">
              <a:defRPr sz="3200" b="1" cap="all" baseline="0">
                <a:solidFill>
                  <a:schemeClr val="accent1"/>
                </a:solidFill>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581400"/>
            <a:ext cx="7772400" cy="1500187"/>
          </a:xfrm>
        </p:spPr>
        <p:txBody>
          <a:bodyPr anchor="t"/>
          <a:lstStyle>
            <a:lvl1pPr marL="0" indent="0">
              <a:buNone/>
              <a:defRPr sz="2400" i="1" baseline="0">
                <a:solidFill>
                  <a:srgbClr val="595959"/>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Presentation</a:t>
            </a:r>
          </a:p>
        </p:txBody>
      </p:sp>
      <p:pic>
        <p:nvPicPr>
          <p:cNvPr id="6" name="Picture 5" descr="ISO-PPT-Yellow-Foote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05525"/>
            <a:ext cx="9144000" cy="752475"/>
          </a:xfrm>
          <a:prstGeom prst="rect">
            <a:avLst/>
          </a:prstGeom>
        </p:spPr>
      </p:pic>
    </p:spTree>
    <p:extLst>
      <p:ext uri="{BB962C8B-B14F-4D97-AF65-F5344CB8AC3E}">
        <p14:creationId xmlns:p14="http://schemas.microsoft.com/office/powerpoint/2010/main" val="42464449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cxnSp>
        <p:nvCxnSpPr>
          <p:cNvPr id="9" name="Straight Connector 8"/>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378979" y="2523277"/>
            <a:ext cx="2586158" cy="1220048"/>
          </a:xfrm>
          <a:prstGeom prst="rect">
            <a:avLst/>
          </a:prstGeom>
        </p:spPr>
      </p:pic>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so transitional slide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7" name="Rectangle 16"/>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7" name="Rectangle 6"/>
          <p:cNvSpPr/>
          <p:nvPr userDrawn="1"/>
        </p:nvSpPr>
        <p:spPr>
          <a:xfrm>
            <a:off x="3900856" y="6467127"/>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637E8E"/>
                </a:solidFill>
              </a:rPr>
              <a:t>ISO-NE INTERNAL USE</a:t>
            </a:r>
            <a:endParaRPr lang="en-US" sz="800" b="1" dirty="0">
              <a:solidFill>
                <a:srgbClr val="637E8E"/>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9" name="Rectangle 8"/>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so transitional slide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descr="ISO049-PowerPoint-d1-revised-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0216"/>
            <a:ext cx="9144000" cy="567350"/>
          </a:xfrm>
          <a:prstGeom prst="rect">
            <a:avLst/>
          </a:prstGeom>
        </p:spPr>
      </p:pic>
      <p:sp>
        <p:nvSpPr>
          <p:cNvPr id="12" name="Rectangle 11"/>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3"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pic>
        <p:nvPicPr>
          <p:cNvPr id="7" name="Picture 6" descr="ISO049-PowerPoint-d1-revised-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00216"/>
            <a:ext cx="9144000" cy="567350"/>
          </a:xfrm>
          <a:prstGeom prst="rect">
            <a:avLst/>
          </a:prstGeom>
        </p:spPr>
      </p:pic>
      <p:sp>
        <p:nvSpPr>
          <p:cNvPr id="8" name="Rectangle 7"/>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INTERNAL</a:t>
            </a:r>
            <a:r>
              <a:rPr lang="en-US" sz="700" b="1" baseline="0" dirty="0" smtClean="0">
                <a:solidFill>
                  <a:schemeClr val="tx1"/>
                </a:solidFill>
              </a:rPr>
              <a:t> USE</a:t>
            </a:r>
            <a:endParaRPr lang="en-US" sz="700" b="1" dirty="0">
              <a:solidFill>
                <a:schemeClr val="tx1"/>
              </a:solidFill>
            </a:endParaRPr>
          </a:p>
        </p:txBody>
      </p:sp>
    </p:spTree>
    <p:extLst>
      <p:ext uri="{BB962C8B-B14F-4D97-AF65-F5344CB8AC3E}">
        <p14:creationId xmlns:p14="http://schemas.microsoft.com/office/powerpoint/2010/main" val="199496596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iso transitional slide 3">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2" name="Rectangle 11"/>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3"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0" name="Rectangle 9"/>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INTERNAL</a:t>
            </a:r>
            <a:r>
              <a:rPr lang="en-US" sz="700" b="1" baseline="0" dirty="0" smtClean="0">
                <a:solidFill>
                  <a:schemeClr val="tx1"/>
                </a:solidFill>
              </a:rPr>
              <a:t> USE</a:t>
            </a:r>
            <a:endParaRPr lang="en-US" sz="700" b="1" dirty="0">
              <a:solidFill>
                <a:schemeClr val="tx1"/>
              </a:solidFill>
            </a:endParaRPr>
          </a:p>
        </p:txBody>
      </p:sp>
    </p:spTree>
    <p:extLst>
      <p:ext uri="{BB962C8B-B14F-4D97-AF65-F5344CB8AC3E}">
        <p14:creationId xmlns:p14="http://schemas.microsoft.com/office/powerpoint/2010/main" val="426048843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iso transitional slide 4">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6300216"/>
            <a:ext cx="9143992" cy="567349"/>
          </a:xfrm>
          <a:prstGeom prst="rect">
            <a:avLst/>
          </a:prstGeom>
        </p:spPr>
      </p:pic>
      <p:sp>
        <p:nvSpPr>
          <p:cNvPr id="12" name="Rectangle 11"/>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3"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6300216"/>
            <a:ext cx="9143992" cy="567349"/>
          </a:xfrm>
          <a:prstGeom prst="rect">
            <a:avLst/>
          </a:prstGeom>
        </p:spPr>
      </p:pic>
      <p:sp>
        <p:nvSpPr>
          <p:cNvPr id="10" name="Rectangle 9"/>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INTERNAL</a:t>
            </a:r>
            <a:r>
              <a:rPr lang="en-US" sz="700" b="1" baseline="0" dirty="0" smtClean="0">
                <a:solidFill>
                  <a:schemeClr val="tx1"/>
                </a:solidFill>
              </a:rPr>
              <a:t> USE</a:t>
            </a:r>
            <a:endParaRPr lang="en-US" sz="700" b="1" dirty="0">
              <a:solidFill>
                <a:schemeClr val="tx1"/>
              </a:solidFill>
            </a:endParaRPr>
          </a:p>
        </p:txBody>
      </p:sp>
    </p:spTree>
    <p:extLst>
      <p:ext uri="{BB962C8B-B14F-4D97-AF65-F5344CB8AC3E}">
        <p14:creationId xmlns:p14="http://schemas.microsoft.com/office/powerpoint/2010/main" val="13065225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transitional slide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7" name="Rectangle 6"/>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INTERNAL</a:t>
            </a:r>
            <a:r>
              <a:rPr lang="en-US" sz="700" b="1" baseline="0" dirty="0" smtClean="0">
                <a:solidFill>
                  <a:schemeClr val="tx1"/>
                </a:solidFill>
              </a:rPr>
              <a:t> USE</a:t>
            </a:r>
            <a:endParaRPr lang="en-US" sz="700" b="1" dirty="0">
              <a:solidFill>
                <a:schemeClr val="tx1"/>
              </a:solidFill>
            </a:endParaRPr>
          </a:p>
        </p:txBody>
      </p:sp>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0"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426048843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p:nvPicPr>
        <p:blipFill>
          <a:blip r:embed="rId12" cstate="print"/>
          <a:stretch>
            <a:fillRect/>
          </a:stretch>
        </p:blipFill>
        <p:spPr>
          <a:xfrm>
            <a:off x="2667000" y="5619750"/>
            <a:ext cx="1276350" cy="409575"/>
          </a:xfrm>
          <a:prstGeom prst="rect">
            <a:avLst/>
          </a:prstGeom>
        </p:spPr>
      </p:pic>
      <p:sp>
        <p:nvSpPr>
          <p:cNvPr id="11" name="TextBox 10"/>
          <p:cNvSpPr txBox="1"/>
          <p:nvPr/>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a:t>
            </a:r>
            <a:r>
              <a:rPr lang="en-US" sz="1400" i="1" kern="1200" baseline="0" dirty="0" err="1"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pic>
        <p:nvPicPr>
          <p:cNvPr id="13" name="Picture 12"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14"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15" name="Picture 14"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16" name="Picture 15"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17" name="Picture 16"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8" name="Picture 17"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9" name="TextBox 18"/>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20" name="TextBox 19"/>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22986134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so question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775855"/>
            <a:ext cx="5334000" cy="5334000"/>
          </a:xfrm>
          <a:prstGeom prst="rect">
            <a:avLst/>
          </a:prstGeom>
        </p:spPr>
      </p:pic>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2400" y="736600"/>
            <a:ext cx="5334000" cy="5334000"/>
          </a:xfrm>
          <a:prstGeom prst="rect">
            <a:avLst/>
          </a:prstGeom>
        </p:spPr>
      </p:pic>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408176"/>
            <a:ext cx="8229600" cy="4762500"/>
          </a:xfrm>
        </p:spPr>
        <p:txBody>
          <a:bodyPr/>
          <a:lstStyle>
            <a:lvl1pPr>
              <a:defRPr>
                <a:solidFill>
                  <a:srgbClr val="000000"/>
                </a:solidFill>
              </a:defRPr>
            </a:lvl1pPr>
          </a:lstStyle>
          <a:p>
            <a:r>
              <a:rPr lang="en-US" smtClean="0"/>
              <a:t>Click icon to add chart</a:t>
            </a:r>
            <a:endParaRPr lang="en-US" dirty="0"/>
          </a:p>
        </p:txBody>
      </p:sp>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405128"/>
            <a:ext cx="8229600" cy="4767072"/>
          </a:xfrm>
        </p:spPr>
        <p:txBody>
          <a:bodyPr/>
          <a:lstStyle>
            <a:lvl1pPr>
              <a:defRPr>
                <a:solidFill>
                  <a:srgbClr val="000000"/>
                </a:solidFill>
              </a:defRPr>
            </a:lvl1pPr>
          </a:lstStyle>
          <a:p>
            <a:r>
              <a:rPr lang="en-US" smtClean="0"/>
              <a:t>Click icon to add SmartArt graphic</a:t>
            </a:r>
            <a:endParaRPr lang="en-US" dirty="0"/>
          </a:p>
        </p:txBody>
      </p:sp>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9"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405128"/>
            <a:ext cx="8229600" cy="4767072"/>
          </a:xfrm>
        </p:spPr>
        <p:txBody>
          <a:bodyPr/>
          <a:lstStyle>
            <a:lvl1pPr>
              <a:defRPr>
                <a:solidFill>
                  <a:srgbClr val="000000"/>
                </a:solidFill>
              </a:defRPr>
            </a:lvl1pPr>
          </a:lstStyle>
          <a:p>
            <a:r>
              <a:rPr lang="en-US" smtClean="0"/>
              <a:t>Click icon to add table</a:t>
            </a:r>
            <a:endParaRPr lang="en-US"/>
          </a:p>
        </p:txBody>
      </p:sp>
      <p:sp>
        <p:nvSpPr>
          <p:cNvPr id="2" name="Slide Number Placeholder 1"/>
          <p:cNvSpPr>
            <a:spLocks noGrp="1"/>
          </p:cNvSpPr>
          <p:nvPr>
            <p:ph type="sldNum" sz="quarter" idx="11"/>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transitional slide 4">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6300216"/>
            <a:ext cx="9143992" cy="567349"/>
          </a:xfrm>
          <a:prstGeom prst="rect">
            <a:avLst/>
          </a:prstGeom>
        </p:spPr>
      </p:pic>
      <p:sp>
        <p:nvSpPr>
          <p:cNvPr id="7" name="Rectangle 6"/>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INTERNAL</a:t>
            </a:r>
            <a:r>
              <a:rPr lang="en-US" sz="700" b="1" baseline="0" dirty="0" smtClean="0">
                <a:solidFill>
                  <a:schemeClr val="tx1"/>
                </a:solidFill>
              </a:rPr>
              <a:t> USE</a:t>
            </a:r>
            <a:endParaRPr lang="en-US" sz="700" b="1" dirty="0">
              <a:solidFill>
                <a:schemeClr val="tx1"/>
              </a:solidFill>
            </a:endParaRPr>
          </a:p>
        </p:txBody>
      </p:sp>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0"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30652255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408176"/>
            <a:ext cx="4041648" cy="4767072"/>
          </a:xfrm>
        </p:spPr>
        <p:txBody>
          <a:bodyPr/>
          <a:lstStyle>
            <a:lvl1pPr>
              <a:defRPr>
                <a:solidFill>
                  <a:srgbClr val="000000"/>
                </a:solidFill>
              </a:defRPr>
            </a:lvl1pPr>
          </a:lstStyle>
          <a:p>
            <a:r>
              <a:rPr lang="en-US" smtClean="0"/>
              <a:t>Click icon to add picture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405128"/>
            <a:ext cx="4041648" cy="4767406"/>
          </a:xfrm>
        </p:spPr>
        <p:txBody>
          <a:bodyPr/>
          <a:lstStyle>
            <a:lvl1pPr>
              <a:defRPr>
                <a:solidFill>
                  <a:srgbClr val="000000"/>
                </a:solidFill>
              </a:defRPr>
            </a:lvl1pPr>
          </a:lstStyle>
          <a:p>
            <a:r>
              <a:rPr lang="en-US" smtClean="0"/>
              <a:t>Click icon to add picture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408176"/>
            <a:ext cx="4041648" cy="4764024"/>
          </a:xfrm>
        </p:spPr>
        <p:txBody>
          <a:bodyPr/>
          <a:lstStyle>
            <a:lvl1pPr>
              <a:defRPr>
                <a:solidFill>
                  <a:srgbClr val="000000"/>
                </a:solidFill>
              </a:defRPr>
            </a:lvl1pPr>
          </a:lstStyle>
          <a:p>
            <a:r>
              <a:rPr lang="en-US" smtClean="0"/>
              <a:t>Click icon to add SmartArt graphic</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408176"/>
            <a:ext cx="4041648" cy="4764358"/>
          </a:xfrm>
        </p:spPr>
        <p:txBody>
          <a:bodyPr/>
          <a:lstStyle>
            <a:lvl1pPr>
              <a:defRPr>
                <a:solidFill>
                  <a:srgbClr val="000000"/>
                </a:solidFill>
              </a:defRPr>
            </a:lvl1pPr>
          </a:lstStyle>
          <a:p>
            <a:r>
              <a:rPr lang="en-US" smtClean="0"/>
              <a:t>Click icon to add SmartArt graphic</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408176"/>
            <a:ext cx="4041648" cy="4764024"/>
          </a:xfrm>
        </p:spPr>
        <p:txBody>
          <a:bodyPr/>
          <a:lstStyle>
            <a:lvl1pPr>
              <a:defRPr>
                <a:solidFill>
                  <a:srgbClr val="000000"/>
                </a:solidFill>
              </a:defRPr>
            </a:lvl1pPr>
          </a:lstStyle>
          <a:p>
            <a:r>
              <a:rPr lang="en-US" smtClean="0"/>
              <a:t>Click icon to add media</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408176"/>
            <a:ext cx="4041648" cy="4764358"/>
          </a:xfrm>
        </p:spPr>
        <p:txBody>
          <a:bodyPr/>
          <a:lstStyle>
            <a:lvl1pPr>
              <a:defRPr>
                <a:solidFill>
                  <a:srgbClr val="000000"/>
                </a:solidFill>
              </a:defRPr>
            </a:lvl1pPr>
          </a:lstStyle>
          <a:p>
            <a:r>
              <a:rPr lang="en-US" smtClean="0"/>
              <a:t>Click icon to add media</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408176"/>
            <a:ext cx="4041648" cy="4764024"/>
          </a:xfrm>
        </p:spPr>
        <p:txBody>
          <a:bodyPr/>
          <a:lstStyle>
            <a:lvl1pPr>
              <a:defRPr>
                <a:solidFill>
                  <a:srgbClr val="000000"/>
                </a:solidFill>
              </a:defRPr>
            </a:lvl1pPr>
          </a:lstStyle>
          <a:p>
            <a:r>
              <a:rPr lang="en-US" smtClean="0"/>
              <a:t>Click icon to add clip 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408176"/>
            <a:ext cx="4041648" cy="4762352"/>
          </a:xfrm>
        </p:spPr>
        <p:txBody>
          <a:bodyPr/>
          <a:lstStyle>
            <a:lvl1pPr>
              <a:defRPr>
                <a:solidFill>
                  <a:srgbClr val="000000"/>
                </a:solidFill>
              </a:defRPr>
            </a:lvl1pPr>
          </a:lstStyle>
          <a:p>
            <a:r>
              <a:rPr lang="en-US" smtClean="0"/>
              <a:t>Click icon to add clip 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Topi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2209801"/>
            <a:ext cx="7772400" cy="1362075"/>
          </a:xfrm>
          <a:prstGeom prst="rect">
            <a:avLst/>
          </a:prstGeom>
        </p:spPr>
        <p:txBody>
          <a:bodyPr anchor="b">
            <a:normAutofit/>
          </a:bodyPr>
          <a:lstStyle>
            <a:lvl1pPr algn="l">
              <a:defRPr sz="3600" b="1" cap="none" baseline="0">
                <a:solidFill>
                  <a:srgbClr val="000000"/>
                </a:solidFill>
              </a:defRPr>
            </a:lvl1pPr>
          </a:lstStyle>
          <a:p>
            <a:r>
              <a:rPr lang="en-US" dirty="0" smtClean="0"/>
              <a:t>Topic Title (36pt)</a:t>
            </a:r>
            <a:endParaRPr lang="en-US" dirty="0"/>
          </a:p>
        </p:txBody>
      </p:sp>
      <p:sp>
        <p:nvSpPr>
          <p:cNvPr id="5" name="Subtitle 1.5"/>
          <p:cNvSpPr>
            <a:spLocks noGrp="1"/>
          </p:cNvSpPr>
          <p:nvPr>
            <p:ph type="body" idx="1" hasCustomPrompt="1"/>
          </p:nvPr>
        </p:nvSpPr>
        <p:spPr>
          <a:xfrm>
            <a:off x="685800" y="3581401"/>
            <a:ext cx="7772400" cy="1500187"/>
          </a:xfrm>
          <a:prstGeom prst="rect">
            <a:avLst/>
          </a:prstGeom>
        </p:spPr>
        <p:txBody>
          <a:bodyPr anchor="t"/>
          <a:lstStyle>
            <a:lvl1pPr marL="0" indent="0">
              <a:buNone/>
              <a:defRPr sz="2400" i="1" baseline="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Topic (optional)</a:t>
            </a:r>
          </a:p>
        </p:txBody>
      </p:sp>
      <p:sp>
        <p:nvSpPr>
          <p:cNvPr id="12" name="Footer Placeholder 11"/>
          <p:cNvSpPr>
            <a:spLocks noGrp="1"/>
          </p:cNvSpPr>
          <p:nvPr>
            <p:ph type="ftr" sz="quarter" idx="11"/>
          </p:nvPr>
        </p:nvSpPr>
        <p:spPr>
          <a:xfrm>
            <a:off x="1706880" y="5943600"/>
            <a:ext cx="7360920" cy="387191"/>
          </a:xfrm>
          <a:prstGeom prst="roundRect">
            <a:avLst>
              <a:gd name="adj" fmla="val 8861"/>
            </a:avLst>
          </a:prstGeom>
        </p:spPr>
        <p:txBody>
          <a:bodyPr/>
          <a:lstStyle>
            <a:lvl1pPr algn="r">
              <a:defRPr i="1">
                <a:solidFill>
                  <a:srgbClr val="000000"/>
                </a:solidFill>
              </a:defRPr>
            </a:lvl1pPr>
          </a:lstStyle>
          <a:p>
            <a:r>
              <a:rPr lang="en-US" smtClean="0"/>
              <a:t>Optional: use this for references or other footnotes (18pt )</a:t>
            </a:r>
            <a:endParaRPr lang="en-US" dirty="0"/>
          </a:p>
        </p:txBody>
      </p:sp>
      <p:sp>
        <p:nvSpPr>
          <p:cNvPr id="6"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ustDataLst>
      <p:tags r:id="rId1"/>
    </p:custDataLst>
    <p:extLst>
      <p:ext uri="{BB962C8B-B14F-4D97-AF65-F5344CB8AC3E}">
        <p14:creationId xmlns:p14="http://schemas.microsoft.com/office/powerpoint/2010/main" val="3824575493"/>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iso transitional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209800"/>
            <a:ext cx="7772400" cy="1362075"/>
          </a:xfrm>
        </p:spPr>
        <p:txBody>
          <a:bodyPr anchor="b"/>
          <a:lstStyle>
            <a:lvl1pPr algn="l">
              <a:defRPr sz="3200" b="1" cap="all" baseline="0">
                <a:solidFill>
                  <a:schemeClr val="accent1"/>
                </a:solidFill>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581400"/>
            <a:ext cx="7772400" cy="1500187"/>
          </a:xfrm>
        </p:spPr>
        <p:txBody>
          <a:bodyPr anchor="t"/>
          <a:lstStyle>
            <a:lvl1pPr marL="0" indent="0">
              <a:buNone/>
              <a:defRPr sz="2400" i="1" baseline="0">
                <a:solidFill>
                  <a:srgbClr val="595959"/>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Presentation</a:t>
            </a:r>
          </a:p>
        </p:txBody>
      </p:sp>
      <p:pic>
        <p:nvPicPr>
          <p:cNvPr id="6" name="Picture 5" descr="ISO-PPT-Yellow-Foote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05525"/>
            <a:ext cx="9144000" cy="752475"/>
          </a:xfrm>
          <a:prstGeom prst="rect">
            <a:avLst/>
          </a:prstGeom>
        </p:spPr>
      </p:pic>
    </p:spTree>
    <p:extLst>
      <p:ext uri="{BB962C8B-B14F-4D97-AF65-F5344CB8AC3E}">
        <p14:creationId xmlns:p14="http://schemas.microsoft.com/office/powerpoint/2010/main" val="424644496"/>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700" b="0" i="0" u="heavy">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1" y="6377940"/>
            <a:ext cx="2926079" cy="342900"/>
          </a:xfrm>
          <a:prstGeom prst="rect">
            <a:avLst/>
          </a:prstGeom>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10/11/2018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52106859"/>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22162F-8790-4B8C-BBA9-25D2A9B06D81}"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735BB5-066A-443C-8C09-42ABB3845757}" type="slidenum">
              <a:rPr lang="en-US" smtClean="0"/>
              <a:t>‹#›</a:t>
            </a:fld>
            <a:endParaRPr lang="en-US"/>
          </a:p>
        </p:txBody>
      </p:sp>
    </p:spTree>
    <p:extLst>
      <p:ext uri="{BB962C8B-B14F-4D97-AF65-F5344CB8AC3E}">
        <p14:creationId xmlns:p14="http://schemas.microsoft.com/office/powerpoint/2010/main" val="40101182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22162F-8790-4B8C-BBA9-25D2A9B06D81}"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735BB5-066A-443C-8C09-42ABB3845757}" type="slidenum">
              <a:rPr lang="en-US" smtClean="0"/>
              <a:t>‹#›</a:t>
            </a:fld>
            <a:endParaRPr lang="en-US"/>
          </a:p>
        </p:txBody>
      </p:sp>
    </p:spTree>
    <p:extLst>
      <p:ext uri="{BB962C8B-B14F-4D97-AF65-F5344CB8AC3E}">
        <p14:creationId xmlns:p14="http://schemas.microsoft.com/office/powerpoint/2010/main" val="8475510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22162F-8790-4B8C-BBA9-25D2A9B06D81}"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735BB5-066A-443C-8C09-42ABB3845757}" type="slidenum">
              <a:rPr lang="en-US" smtClean="0"/>
              <a:t>‹#›</a:t>
            </a:fld>
            <a:endParaRPr lang="en-US"/>
          </a:p>
        </p:txBody>
      </p:sp>
    </p:spTree>
    <p:extLst>
      <p:ext uri="{BB962C8B-B14F-4D97-AF65-F5344CB8AC3E}">
        <p14:creationId xmlns:p14="http://schemas.microsoft.com/office/powerpoint/2010/main" val="32832833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22162F-8790-4B8C-BBA9-25D2A9B06D81}" type="datetimeFigureOut">
              <a:rPr lang="en-US" smtClean="0"/>
              <a:t>10/11/2018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735BB5-066A-443C-8C09-42ABB3845757}" type="slidenum">
              <a:rPr lang="en-US" smtClean="0"/>
              <a:t>‹#›</a:t>
            </a:fld>
            <a:endParaRPr lang="en-US"/>
          </a:p>
        </p:txBody>
      </p:sp>
    </p:spTree>
    <p:extLst>
      <p:ext uri="{BB962C8B-B14F-4D97-AF65-F5344CB8AC3E}">
        <p14:creationId xmlns:p14="http://schemas.microsoft.com/office/powerpoint/2010/main" val="36157737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22162F-8790-4B8C-BBA9-25D2A9B06D81}" type="datetimeFigureOut">
              <a:rPr lang="en-US" smtClean="0"/>
              <a:t>10/11/2018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735BB5-066A-443C-8C09-42ABB3845757}" type="slidenum">
              <a:rPr lang="en-US" smtClean="0"/>
              <a:t>‹#›</a:t>
            </a:fld>
            <a:endParaRPr lang="en-US"/>
          </a:p>
        </p:txBody>
      </p:sp>
    </p:spTree>
    <p:extLst>
      <p:ext uri="{BB962C8B-B14F-4D97-AF65-F5344CB8AC3E}">
        <p14:creationId xmlns:p14="http://schemas.microsoft.com/office/powerpoint/2010/main" val="1090317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22162F-8790-4B8C-BBA9-25D2A9B06D81}" type="datetimeFigureOut">
              <a:rPr lang="en-US" smtClean="0"/>
              <a:t>10/11/2018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735BB5-066A-443C-8C09-42ABB3845757}" type="slidenum">
              <a:rPr lang="en-US" smtClean="0"/>
              <a:t>‹#›</a:t>
            </a:fld>
            <a:endParaRPr lang="en-US"/>
          </a:p>
        </p:txBody>
      </p:sp>
    </p:spTree>
    <p:extLst>
      <p:ext uri="{BB962C8B-B14F-4D97-AF65-F5344CB8AC3E}">
        <p14:creationId xmlns:p14="http://schemas.microsoft.com/office/powerpoint/2010/main" val="37667714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22162F-8790-4B8C-BBA9-25D2A9B06D81}" type="datetimeFigureOut">
              <a:rPr lang="en-US" smtClean="0"/>
              <a:t>10/11/2018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735BB5-066A-443C-8C09-42ABB3845757}" type="slidenum">
              <a:rPr lang="en-US" smtClean="0"/>
              <a:t>‹#›</a:t>
            </a:fld>
            <a:endParaRPr lang="en-US"/>
          </a:p>
        </p:txBody>
      </p:sp>
    </p:spTree>
    <p:extLst>
      <p:ext uri="{BB962C8B-B14F-4D97-AF65-F5344CB8AC3E}">
        <p14:creationId xmlns:p14="http://schemas.microsoft.com/office/powerpoint/2010/main" val="24849413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22162F-8790-4B8C-BBA9-25D2A9B06D81}" type="datetimeFigureOut">
              <a:rPr lang="en-US" smtClean="0"/>
              <a:t>10/11/2018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735BB5-066A-443C-8C09-42ABB3845757}" type="slidenum">
              <a:rPr lang="en-US" smtClean="0"/>
              <a:t>‹#›</a:t>
            </a:fld>
            <a:endParaRPr lang="en-US"/>
          </a:p>
        </p:txBody>
      </p:sp>
    </p:spTree>
    <p:extLst>
      <p:ext uri="{BB962C8B-B14F-4D97-AF65-F5344CB8AC3E}">
        <p14:creationId xmlns:p14="http://schemas.microsoft.com/office/powerpoint/2010/main" val="13802436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22162F-8790-4B8C-BBA9-25D2A9B06D81}" type="datetimeFigureOut">
              <a:rPr lang="en-US" smtClean="0"/>
              <a:t>10/11/2018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735BB5-066A-443C-8C09-42ABB3845757}" type="slidenum">
              <a:rPr lang="en-US" smtClean="0"/>
              <a:t>‹#›</a:t>
            </a:fld>
            <a:endParaRPr lang="en-US"/>
          </a:p>
        </p:txBody>
      </p:sp>
    </p:spTree>
    <p:extLst>
      <p:ext uri="{BB962C8B-B14F-4D97-AF65-F5344CB8AC3E}">
        <p14:creationId xmlns:p14="http://schemas.microsoft.com/office/powerpoint/2010/main" val="29667569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22162F-8790-4B8C-BBA9-25D2A9B06D81}"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735BB5-066A-443C-8C09-42ABB3845757}" type="slidenum">
              <a:rPr lang="en-US" smtClean="0"/>
              <a:t>‹#›</a:t>
            </a:fld>
            <a:endParaRPr lang="en-US"/>
          </a:p>
        </p:txBody>
      </p:sp>
    </p:spTree>
    <p:extLst>
      <p:ext uri="{BB962C8B-B14F-4D97-AF65-F5344CB8AC3E}">
        <p14:creationId xmlns:p14="http://schemas.microsoft.com/office/powerpoint/2010/main" val="16873327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22162F-8790-4B8C-BBA9-25D2A9B06D81}" type="datetimeFigureOut">
              <a:rPr lang="en-US" smtClean="0"/>
              <a:t>10/11/2018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735BB5-066A-443C-8C09-42ABB3845757}" type="slidenum">
              <a:rPr lang="en-US" smtClean="0"/>
              <a:t>‹#›</a:t>
            </a:fld>
            <a:endParaRPr lang="en-US"/>
          </a:p>
        </p:txBody>
      </p:sp>
    </p:spTree>
    <p:extLst>
      <p:ext uri="{BB962C8B-B14F-4D97-AF65-F5344CB8AC3E}">
        <p14:creationId xmlns:p14="http://schemas.microsoft.com/office/powerpoint/2010/main" val="25714797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22162F-8790-4B8C-BBA9-25D2A9B06D81}" type="datetimeFigureOut">
              <a:rPr lang="en-US" smtClean="0"/>
              <a:t>10/11/2018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735BB5-066A-443C-8C09-42ABB3845757}" type="slidenum">
              <a:rPr lang="en-US" smtClean="0"/>
              <a:t>‹#›</a:t>
            </a:fld>
            <a:endParaRPr lang="en-US"/>
          </a:p>
        </p:txBody>
      </p:sp>
    </p:spTree>
    <p:extLst>
      <p:ext uri="{BB962C8B-B14F-4D97-AF65-F5344CB8AC3E}">
        <p14:creationId xmlns:p14="http://schemas.microsoft.com/office/powerpoint/2010/main" val="22436976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cxnSp>
        <p:nvCxnSpPr>
          <p:cNvPr id="9" name="Straight Connector 8"/>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cstate="print"/>
          <a:stretch>
            <a:fillRect/>
          </a:stretch>
        </p:blipFill>
        <p:spPr>
          <a:xfrm>
            <a:off x="378979" y="2523277"/>
            <a:ext cx="2586158" cy="1220048"/>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iso transitional slide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7" name="Rectangle 16"/>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7" name="Rectangle 6"/>
          <p:cNvSpPr/>
          <p:nvPr userDrawn="1"/>
        </p:nvSpPr>
        <p:spPr>
          <a:xfrm>
            <a:off x="3900856" y="6467127"/>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637E8E"/>
                </a:solidFill>
              </a:rPr>
              <a:t>ISO-NE INTERNAL USE</a:t>
            </a:r>
            <a:endParaRPr lang="en-US" sz="800" b="1" dirty="0">
              <a:solidFill>
                <a:srgbClr val="637E8E"/>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9" name="Rectangle 8"/>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Tree>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iso transitional slide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descr="ISO049-PowerPoint-d1-revised-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00216"/>
            <a:ext cx="9144000" cy="567350"/>
          </a:xfrm>
          <a:prstGeom prst="rect">
            <a:avLst/>
          </a:prstGeom>
        </p:spPr>
      </p:pic>
      <p:sp>
        <p:nvSpPr>
          <p:cNvPr id="12" name="Rectangle 11"/>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3"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pic>
        <p:nvPicPr>
          <p:cNvPr id="7" name="Picture 6" descr="ISO049-PowerPoint-d1-revised-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00216"/>
            <a:ext cx="9144000" cy="567350"/>
          </a:xfrm>
          <a:prstGeom prst="rect">
            <a:avLst/>
          </a:prstGeom>
        </p:spPr>
      </p:pic>
      <p:sp>
        <p:nvSpPr>
          <p:cNvPr id="8" name="Rectangle 7"/>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INTERNAL</a:t>
            </a:r>
            <a:r>
              <a:rPr lang="en-US" sz="700" b="1" baseline="0" dirty="0" smtClean="0">
                <a:solidFill>
                  <a:schemeClr val="tx1"/>
                </a:solidFill>
              </a:rPr>
              <a:t> USE</a:t>
            </a:r>
            <a:endParaRPr lang="en-US" sz="700" b="1" dirty="0">
              <a:solidFill>
                <a:schemeClr val="tx1"/>
              </a:solidFill>
            </a:endParaRPr>
          </a:p>
        </p:txBody>
      </p:sp>
    </p:spTree>
    <p:extLst>
      <p:ext uri="{BB962C8B-B14F-4D97-AF65-F5344CB8AC3E}">
        <p14:creationId xmlns:p14="http://schemas.microsoft.com/office/powerpoint/2010/main" val="1994965960"/>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iso transitional slide 3">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2" name="Rectangle 11"/>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3"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0" name="Rectangle 9"/>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INTERNAL</a:t>
            </a:r>
            <a:r>
              <a:rPr lang="en-US" sz="700" b="1" baseline="0" dirty="0" smtClean="0">
                <a:solidFill>
                  <a:schemeClr val="tx1"/>
                </a:solidFill>
              </a:rPr>
              <a:t> USE</a:t>
            </a:r>
            <a:endParaRPr lang="en-US" sz="700" b="1" dirty="0">
              <a:solidFill>
                <a:schemeClr val="tx1"/>
              </a:solidFill>
            </a:endParaRPr>
          </a:p>
        </p:txBody>
      </p:sp>
    </p:spTree>
    <p:extLst>
      <p:ext uri="{BB962C8B-B14F-4D97-AF65-F5344CB8AC3E}">
        <p14:creationId xmlns:p14="http://schemas.microsoft.com/office/powerpoint/2010/main" val="4260488439"/>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iso transitional slide 4">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6300216"/>
            <a:ext cx="9143992" cy="567349"/>
          </a:xfrm>
          <a:prstGeom prst="rect">
            <a:avLst/>
          </a:prstGeom>
        </p:spPr>
      </p:pic>
      <p:sp>
        <p:nvSpPr>
          <p:cNvPr id="12" name="Rectangle 11"/>
          <p:cNvSpPr/>
          <p:nvPr/>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3"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6300216"/>
            <a:ext cx="9143992" cy="567349"/>
          </a:xfrm>
          <a:prstGeom prst="rect">
            <a:avLst/>
          </a:prstGeom>
        </p:spPr>
      </p:pic>
      <p:sp>
        <p:nvSpPr>
          <p:cNvPr id="10" name="Rectangle 9"/>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INTERNAL</a:t>
            </a:r>
            <a:r>
              <a:rPr lang="en-US" sz="700" b="1" baseline="0" dirty="0" smtClean="0">
                <a:solidFill>
                  <a:schemeClr val="tx1"/>
                </a:solidFill>
              </a:rPr>
              <a:t> USE</a:t>
            </a:r>
            <a:endParaRPr lang="en-US" sz="700" b="1" dirty="0">
              <a:solidFill>
                <a:schemeClr val="tx1"/>
              </a:solidFill>
            </a:endParaRPr>
          </a:p>
        </p:txBody>
      </p:sp>
    </p:spTree>
    <p:extLst>
      <p:ext uri="{BB962C8B-B14F-4D97-AF65-F5344CB8AC3E}">
        <p14:creationId xmlns:p14="http://schemas.microsoft.com/office/powerpoint/2010/main" val="1306522554"/>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p:nvPicPr>
        <p:blipFill>
          <a:blip r:embed="rId12" cstate="print"/>
          <a:stretch>
            <a:fillRect/>
          </a:stretch>
        </p:blipFill>
        <p:spPr>
          <a:xfrm>
            <a:off x="2667000" y="5619750"/>
            <a:ext cx="1276350" cy="409575"/>
          </a:xfrm>
          <a:prstGeom prst="rect">
            <a:avLst/>
          </a:prstGeom>
        </p:spPr>
      </p:pic>
      <p:sp>
        <p:nvSpPr>
          <p:cNvPr id="11" name="TextBox 10"/>
          <p:cNvSpPr txBox="1"/>
          <p:nvPr/>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a:t>
            </a:r>
            <a:r>
              <a:rPr lang="en-US" sz="1400" i="1" kern="1200" baseline="0" dirty="0" err="1"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pic>
        <p:nvPicPr>
          <p:cNvPr id="13" name="Picture 12"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14"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15" name="Picture 14"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16" name="Picture 15"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17" name="Picture 16"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8" name="Picture 17"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9" name="TextBox 18"/>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20" name="TextBox 19"/>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22986134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iso question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775855"/>
            <a:ext cx="5334000" cy="5334000"/>
          </a:xfrm>
          <a:prstGeom prst="rect">
            <a:avLst/>
          </a:prstGeom>
        </p:spPr>
      </p:pic>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2400" y="736600"/>
            <a:ext cx="5334000" cy="5334000"/>
          </a:xfrm>
          <a:prstGeom prst="rect">
            <a:avLst/>
          </a:prstGeom>
        </p:spPr>
      </p:pic>
      <p:pic>
        <p:nvPicPr>
          <p:cNvPr id="6"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5171339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408176"/>
            <a:ext cx="8229600" cy="4762500"/>
          </a:xfrm>
        </p:spPr>
        <p:txBody>
          <a:bodyPr/>
          <a:lstStyle>
            <a:lvl1pPr>
              <a:defRPr>
                <a:solidFill>
                  <a:srgbClr val="000000"/>
                </a:solidFill>
              </a:defRPr>
            </a:lvl1pPr>
          </a:lstStyle>
          <a:p>
            <a:r>
              <a:rPr lang="en-US" smtClean="0"/>
              <a:t>Click icon to add chart</a:t>
            </a:r>
            <a:endParaRPr lang="en-US" dirty="0"/>
          </a:p>
        </p:txBody>
      </p:sp>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405128"/>
            <a:ext cx="8229600" cy="4767072"/>
          </a:xfrm>
        </p:spPr>
        <p:txBody>
          <a:bodyPr/>
          <a:lstStyle>
            <a:lvl1pPr>
              <a:defRPr>
                <a:solidFill>
                  <a:srgbClr val="000000"/>
                </a:solidFill>
              </a:defRPr>
            </a:lvl1pPr>
          </a:lstStyle>
          <a:p>
            <a:r>
              <a:rPr lang="en-US" smtClean="0"/>
              <a:t>Click icon to add SmartArt graphic</a:t>
            </a:r>
            <a:endParaRPr lang="en-US" dirty="0"/>
          </a:p>
        </p:txBody>
      </p:sp>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9"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405128"/>
            <a:ext cx="8229600" cy="4767072"/>
          </a:xfrm>
        </p:spPr>
        <p:txBody>
          <a:bodyPr/>
          <a:lstStyle>
            <a:lvl1pPr>
              <a:defRPr>
                <a:solidFill>
                  <a:srgbClr val="000000"/>
                </a:solidFill>
              </a:defRPr>
            </a:lvl1pPr>
          </a:lstStyle>
          <a:p>
            <a:r>
              <a:rPr lang="en-US" smtClean="0"/>
              <a:t>Click icon to add table</a:t>
            </a:r>
            <a:endParaRPr lang="en-US"/>
          </a:p>
        </p:txBody>
      </p:sp>
      <p:sp>
        <p:nvSpPr>
          <p:cNvPr id="2" name="Slide Number Placeholder 1"/>
          <p:cNvSpPr>
            <a:spLocks noGrp="1"/>
          </p:cNvSpPr>
          <p:nvPr>
            <p:ph type="sldNum" sz="quarter" idx="11"/>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408176"/>
            <a:ext cx="4041648" cy="4767072"/>
          </a:xfrm>
        </p:spPr>
        <p:txBody>
          <a:bodyPr/>
          <a:lstStyle>
            <a:lvl1pPr>
              <a:defRPr>
                <a:solidFill>
                  <a:srgbClr val="000000"/>
                </a:solidFill>
              </a:defRPr>
            </a:lvl1pPr>
          </a:lstStyle>
          <a:p>
            <a:r>
              <a:rPr lang="en-US" smtClean="0"/>
              <a:t>Click icon to add picture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405128"/>
            <a:ext cx="4041648" cy="4767406"/>
          </a:xfrm>
        </p:spPr>
        <p:txBody>
          <a:bodyPr/>
          <a:lstStyle>
            <a:lvl1pPr>
              <a:defRPr>
                <a:solidFill>
                  <a:srgbClr val="000000"/>
                </a:solidFill>
              </a:defRPr>
            </a:lvl1pPr>
          </a:lstStyle>
          <a:p>
            <a:r>
              <a:rPr lang="en-US" smtClean="0"/>
              <a:t>Click icon to add picture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9.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theme" Target="../theme/theme10.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64.xml"/><Relationship Id="rId1"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image" Target="../media/image1.png"/><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theme" Target="../theme/theme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4.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8.xml"/><Relationship Id="rId1" Type="http://schemas.openxmlformats.org/officeDocument/2006/relationships/slideLayout" Target="../slideLayouts/slideLayout7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slideLayout" Target="../slideLayouts/slideLayout104.xml"/><Relationship Id="rId3" Type="http://schemas.openxmlformats.org/officeDocument/2006/relationships/slideLayout" Target="../slideLayouts/slideLayout81.xml"/><Relationship Id="rId21" Type="http://schemas.openxmlformats.org/officeDocument/2006/relationships/slideLayout" Target="../slideLayouts/slideLayout99.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29" Type="http://schemas.openxmlformats.org/officeDocument/2006/relationships/slideLayout" Target="../slideLayouts/slideLayout107.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32" Type="http://schemas.openxmlformats.org/officeDocument/2006/relationships/image" Target="../media/image1.png"/><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28" Type="http://schemas.openxmlformats.org/officeDocument/2006/relationships/slideLayout" Target="../slideLayouts/slideLayout106.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31" Type="http://schemas.openxmlformats.org/officeDocument/2006/relationships/theme" Target="../theme/theme6.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 Id="rId27" Type="http://schemas.openxmlformats.org/officeDocument/2006/relationships/slideLayout" Target="../slideLayouts/slideLayout105.xml"/><Relationship Id="rId30" Type="http://schemas.openxmlformats.org/officeDocument/2006/relationships/slideLayout" Target="../slideLayouts/slideLayout10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0.xml"/><Relationship Id="rId1" Type="http://schemas.openxmlformats.org/officeDocument/2006/relationships/slideLayout" Target="../slideLayouts/slideLayout10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26" Type="http://schemas.openxmlformats.org/officeDocument/2006/relationships/slideLayout" Target="../slideLayouts/slideLayout136.xml"/><Relationship Id="rId3" Type="http://schemas.openxmlformats.org/officeDocument/2006/relationships/slideLayout" Target="../slideLayouts/slideLayout113.xml"/><Relationship Id="rId21" Type="http://schemas.openxmlformats.org/officeDocument/2006/relationships/slideLayout" Target="../slideLayouts/slideLayout131.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5" Type="http://schemas.openxmlformats.org/officeDocument/2006/relationships/slideLayout" Target="../slideLayouts/slideLayout135.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0" Type="http://schemas.openxmlformats.org/officeDocument/2006/relationships/slideLayout" Target="../slideLayouts/slideLayout130.xml"/><Relationship Id="rId29" Type="http://schemas.openxmlformats.org/officeDocument/2006/relationships/slideLayout" Target="../slideLayouts/slideLayout139.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24" Type="http://schemas.openxmlformats.org/officeDocument/2006/relationships/slideLayout" Target="../slideLayouts/slideLayout134.xml"/><Relationship Id="rId32" Type="http://schemas.openxmlformats.org/officeDocument/2006/relationships/image" Target="../media/image1.png"/><Relationship Id="rId5" Type="http://schemas.openxmlformats.org/officeDocument/2006/relationships/slideLayout" Target="../slideLayouts/slideLayout115.xml"/><Relationship Id="rId15" Type="http://schemas.openxmlformats.org/officeDocument/2006/relationships/slideLayout" Target="../slideLayouts/slideLayout125.xml"/><Relationship Id="rId23" Type="http://schemas.openxmlformats.org/officeDocument/2006/relationships/slideLayout" Target="../slideLayouts/slideLayout133.xml"/><Relationship Id="rId28" Type="http://schemas.openxmlformats.org/officeDocument/2006/relationships/slideLayout" Target="../slideLayouts/slideLayout138.xml"/><Relationship Id="rId10" Type="http://schemas.openxmlformats.org/officeDocument/2006/relationships/slideLayout" Target="../slideLayouts/slideLayout120.xml"/><Relationship Id="rId19" Type="http://schemas.openxmlformats.org/officeDocument/2006/relationships/slideLayout" Target="../slideLayouts/slideLayout129.xml"/><Relationship Id="rId31" Type="http://schemas.openxmlformats.org/officeDocument/2006/relationships/theme" Target="../theme/theme8.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 Id="rId22" Type="http://schemas.openxmlformats.org/officeDocument/2006/relationships/slideLayout" Target="../slideLayouts/slideLayout132.xml"/><Relationship Id="rId27" Type="http://schemas.openxmlformats.org/officeDocument/2006/relationships/slideLayout" Target="../slideLayouts/slideLayout137.xml"/><Relationship Id="rId30" Type="http://schemas.openxmlformats.org/officeDocument/2006/relationships/slideLayout" Target="../slideLayouts/slideLayout14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8.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theme" Target="../theme/theme9.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4" name="Rectangle 3"/>
          <p:cNvSpPr/>
          <p:nvPr/>
        </p:nvSpPr>
        <p:spPr>
          <a:xfrm>
            <a:off x="3900856"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a:t>
            </a:r>
            <a:r>
              <a:rPr lang="en-US" sz="700" b="1" baseline="0" dirty="0" smtClean="0">
                <a:solidFill>
                  <a:schemeClr val="tx1"/>
                </a:solidFill>
              </a:rPr>
              <a:t> Public</a:t>
            </a:r>
            <a:endParaRPr lang="en-US" sz="700" b="1"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07" r:id="rId1"/>
    <p:sldLayoutId id="2147483683" r:id="rId2"/>
    <p:sldLayoutId id="2147483714" r:id="rId3"/>
    <p:sldLayoutId id="2147483715" r:id="rId4"/>
    <p:sldLayoutId id="2147483716" r:id="rId5"/>
    <p:sldLayoutId id="2147483675" r:id="rId6"/>
    <p:sldLayoutId id="2147483650" r:id="rId7"/>
    <p:sldLayoutId id="2147483664" r:id="rId8"/>
    <p:sldLayoutId id="2147483720" r:id="rId9"/>
    <p:sldLayoutId id="2147483684"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17" r:id="rId28"/>
    <p:sldLayoutId id="2147483718" r:id="rId29"/>
    <p:sldLayoutId id="2147483719" r:id="rId30"/>
    <p:sldLayoutId id="2147483721" r:id="rId31"/>
    <p:sldLayoutId id="2147483723" r:id="rId3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A61E5-EC9E-458F-BB75-76EF1D4AC4A3}" type="datetimeFigureOut">
              <a:rPr lang="en-US" smtClean="0"/>
              <a:t>10/11/2018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73D1AC-BE60-40CE-88B2-D89CE22EC45E}" type="slidenum">
              <a:rPr lang="en-US" smtClean="0"/>
              <a:t>‹#›</a:t>
            </a:fld>
            <a:endParaRPr lang="en-US"/>
          </a:p>
        </p:txBody>
      </p:sp>
    </p:spTree>
    <p:extLst>
      <p:ext uri="{BB962C8B-B14F-4D97-AF65-F5344CB8AC3E}">
        <p14:creationId xmlns:p14="http://schemas.microsoft.com/office/powerpoint/2010/main" val="1435262827"/>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3824" r:id="rId1"/>
    <p:sldLayoutId id="2147483825"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3712" r:id="rId1"/>
    <p:sldLayoutId id="2147483713"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9"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0" name="Rectangle 9"/>
          <p:cNvSpPr/>
          <p:nvPr/>
        </p:nvSpPr>
        <p:spPr>
          <a:xfrm>
            <a:off x="3900856"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 id="2147483746" r:id="rId22"/>
    <p:sldLayoutId id="2147483747" r:id="rId23"/>
    <p:sldLayoutId id="2147483748" r:id="rId24"/>
    <p:sldLayoutId id="2147483749" r:id="rId25"/>
    <p:sldLayoutId id="2147483750" r:id="rId26"/>
    <p:sldLayoutId id="2147483751" r:id="rId27"/>
    <p:sldLayoutId id="2147483752" r:id="rId28"/>
    <p:sldLayoutId id="2147483753" r:id="rId29"/>
    <p:sldLayoutId id="2147483754" r:id="rId30"/>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22162F-8790-4B8C-BBA9-25D2A9B06D81}" type="datetimeFigureOut">
              <a:rPr lang="en-US" smtClean="0"/>
              <a:t>10/11/2018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735BB5-066A-443C-8C09-42ABB3845757}" type="slidenum">
              <a:rPr lang="en-US" smtClean="0"/>
              <a:t>‹#›</a:t>
            </a:fld>
            <a:endParaRPr lang="en-US"/>
          </a:p>
        </p:txBody>
      </p:sp>
    </p:spTree>
    <p:extLst>
      <p:ext uri="{BB962C8B-B14F-4D97-AF65-F5344CB8AC3E}">
        <p14:creationId xmlns:p14="http://schemas.microsoft.com/office/powerpoint/2010/main" val="3537679042"/>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3756" r:id="rId1"/>
    <p:sldLayoutId id="2147483757"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9"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0" name="Rectangle 9"/>
          <p:cNvSpPr/>
          <p:nvPr/>
        </p:nvSpPr>
        <p:spPr>
          <a:xfrm>
            <a:off x="3900856"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78" r:id="rId20"/>
    <p:sldLayoutId id="2147483779" r:id="rId21"/>
    <p:sldLayoutId id="2147483780" r:id="rId22"/>
    <p:sldLayoutId id="2147483781" r:id="rId23"/>
    <p:sldLayoutId id="2147483782" r:id="rId24"/>
    <p:sldLayoutId id="2147483783" r:id="rId25"/>
    <p:sldLayoutId id="2147483784" r:id="rId26"/>
    <p:sldLayoutId id="2147483785" r:id="rId27"/>
    <p:sldLayoutId id="2147483786" r:id="rId28"/>
    <p:sldLayoutId id="2147483787" r:id="rId29"/>
    <p:sldLayoutId id="2147483788" r:id="rId30"/>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3790" r:id="rId1"/>
    <p:sldLayoutId id="2147483791"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9"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0" name="Rectangle 9"/>
          <p:cNvSpPr/>
          <p:nvPr/>
        </p:nvSpPr>
        <p:spPr>
          <a:xfrm>
            <a:off x="3900856"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 id="2147483811" r:id="rId19"/>
    <p:sldLayoutId id="2147483812" r:id="rId20"/>
    <p:sldLayoutId id="2147483813" r:id="rId21"/>
    <p:sldLayoutId id="2147483814" r:id="rId22"/>
    <p:sldLayoutId id="2147483815" r:id="rId23"/>
    <p:sldLayoutId id="2147483816" r:id="rId24"/>
    <p:sldLayoutId id="2147483817" r:id="rId25"/>
    <p:sldLayoutId id="2147483818" r:id="rId26"/>
    <p:sldLayoutId id="2147483819" r:id="rId27"/>
    <p:sldLayoutId id="2147483820" r:id="rId28"/>
    <p:sldLayoutId id="2147483821" r:id="rId29"/>
    <p:sldLayoutId id="2147483822" r:id="rId30"/>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45D446-53C2-4F75-A341-6F527EE8BA2C}" type="datetimeFigureOut">
              <a:rPr lang="en-US" smtClean="0"/>
              <a:t>10/11/2018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75ED8B-47B8-402F-B1CA-ADB54813358D}" type="slidenum">
              <a:rPr lang="en-US" smtClean="0"/>
              <a:t>‹#›</a:t>
            </a:fld>
            <a:endParaRPr lang="en-US"/>
          </a:p>
        </p:txBody>
      </p:sp>
    </p:spTree>
    <p:extLst>
      <p:ext uri="{BB962C8B-B14F-4D97-AF65-F5344CB8AC3E}">
        <p14:creationId xmlns:p14="http://schemas.microsoft.com/office/powerpoint/2010/main" val="463010650"/>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0.xml"/></Relationships>
</file>

<file path=ppt/slides/_rels/slide13.xml.rels><?xml version="1.0" encoding="UTF-8" standalone="yes"?>
<Relationships xmlns="http://schemas.openxmlformats.org/package/2006/relationships"><Relationship Id="rId3" Type="http://schemas.openxmlformats.org/officeDocument/2006/relationships/hyperlink" Target="https://static1.squarespace.com/static/5b1032e545776e01e7058845/t/5bb502d41905f4207c241e4d/1538589397643/EIPC-State+of+the+Eastern+Interconnection+10-3-18.pdf" TargetMode="External"/><Relationship Id="rId2" Type="http://schemas.openxmlformats.org/officeDocument/2006/relationships/notesSlide" Target="../notesSlides/notesSlide6.xml"/><Relationship Id="rId1" Type="http://schemas.openxmlformats.org/officeDocument/2006/relationships/slideLayout" Target="../slideLayouts/slideLayout1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0.xml"/></Relationships>
</file>

<file path=ppt/slides/_rels/slide16.xml.rels><?xml version="1.0" encoding="UTF-8" standalone="yes"?>
<Relationships xmlns="http://schemas.openxmlformats.org/package/2006/relationships"><Relationship Id="rId3" Type="http://schemas.openxmlformats.org/officeDocument/2006/relationships/hyperlink" Target="https://eipcwebsite.squarespace.com/" TargetMode="External"/><Relationship Id="rId2" Type="http://schemas.openxmlformats.org/officeDocument/2006/relationships/notesSlide" Target="../notesSlides/notesSlide8.xml"/><Relationship Id="rId1" Type="http://schemas.openxmlformats.org/officeDocument/2006/relationships/slideLayout" Target="../slideLayouts/slideLayout14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40.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40.xml"/><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40.xml"/></Relationships>
</file>

<file path=ppt/slides/_rels/slide2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8.xml"/><Relationship Id="rId1" Type="http://schemas.openxmlformats.org/officeDocument/2006/relationships/slideLayout" Target="../slideLayouts/slideLayout140.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40.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40.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9.xml.rels><?xml version="1.0" encoding="UTF-8" standalone="yes"?>
<Relationships xmlns="http://schemas.openxmlformats.org/package/2006/relationships"><Relationship Id="rId3" Type="http://schemas.openxmlformats.org/officeDocument/2006/relationships/hyperlink" Target="http://www.eipconline.com/" TargetMode="External"/><Relationship Id="rId2" Type="http://schemas.openxmlformats.org/officeDocument/2006/relationships/notesSlide" Target="../notesSlides/notesSlide2.xml"/><Relationship Id="rId1" Type="http://schemas.openxmlformats.org/officeDocument/2006/relationships/slideLayout" Target="../slideLayouts/slideLayout1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3"/>
          </p:nvPr>
        </p:nvSpPr>
        <p:spPr/>
        <p:txBody>
          <a:bodyPr/>
          <a:lstStyle/>
          <a:p>
            <a:r>
              <a:rPr lang="en-US" dirty="0" smtClean="0"/>
              <a:t>October 17, 2018| Westborough, ma</a:t>
            </a:r>
            <a:endParaRPr lang="en-US" dirty="0"/>
          </a:p>
        </p:txBody>
      </p:sp>
      <p:sp>
        <p:nvSpPr>
          <p:cNvPr id="9" name="Text Placeholder 5"/>
          <p:cNvSpPr>
            <a:spLocks noGrp="1"/>
          </p:cNvSpPr>
          <p:nvPr>
            <p:ph type="body" sz="quarter" idx="17"/>
          </p:nvPr>
        </p:nvSpPr>
        <p:spPr/>
        <p:txBody>
          <a:bodyPr/>
          <a:lstStyle/>
          <a:p>
            <a:r>
              <a:rPr lang="en-US" dirty="0" smtClean="0"/>
              <a:t>Richard V. Kowalski</a:t>
            </a:r>
          </a:p>
          <a:p>
            <a:endParaRPr lang="en-US" dirty="0"/>
          </a:p>
        </p:txBody>
      </p:sp>
      <p:sp>
        <p:nvSpPr>
          <p:cNvPr id="10" name="Text Placeholder 6"/>
          <p:cNvSpPr>
            <a:spLocks noGrp="1"/>
          </p:cNvSpPr>
          <p:nvPr>
            <p:ph type="body" sz="quarter" idx="18"/>
          </p:nvPr>
        </p:nvSpPr>
        <p:spPr/>
        <p:txBody>
          <a:bodyPr/>
          <a:lstStyle/>
          <a:p>
            <a:r>
              <a:rPr lang="en-US" dirty="0" smtClean="0"/>
              <a:t>Technical Director, SYSTEM PLANNING</a:t>
            </a:r>
          </a:p>
          <a:p>
            <a:endParaRPr lang="en-US" dirty="0"/>
          </a:p>
        </p:txBody>
      </p:sp>
      <p:sp>
        <p:nvSpPr>
          <p:cNvPr id="7" name="Text Placeholder 4"/>
          <p:cNvSpPr>
            <a:spLocks noGrp="1"/>
          </p:cNvSpPr>
          <p:nvPr>
            <p:ph type="body" sz="quarter" idx="16"/>
          </p:nvPr>
        </p:nvSpPr>
        <p:spPr/>
        <p:txBody>
          <a:bodyPr/>
          <a:lstStyle/>
          <a:p>
            <a:r>
              <a:rPr lang="en-US" dirty="0" smtClean="0"/>
              <a:t>Planning Advisory Committee</a:t>
            </a:r>
            <a:endParaRPr lang="en-US" dirty="0"/>
          </a:p>
        </p:txBody>
      </p:sp>
      <p:sp>
        <p:nvSpPr>
          <p:cNvPr id="8" name="Text Placeholder 7"/>
          <p:cNvSpPr>
            <a:spLocks noGrp="1"/>
          </p:cNvSpPr>
          <p:nvPr>
            <p:ph type="body" sz="quarter" idx="19"/>
          </p:nvPr>
        </p:nvSpPr>
        <p:spPr/>
        <p:txBody>
          <a:bodyPr/>
          <a:lstStyle/>
          <a:p>
            <a:r>
              <a:rPr lang="en-US" dirty="0" smtClean="0"/>
              <a:t>Eastern Interconnection Planning Collaborative</a:t>
            </a:r>
          </a:p>
          <a:p>
            <a:r>
              <a:rPr lang="en-US" dirty="0" smtClean="0"/>
              <a:t>Update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eaLnBrk="1" hangingPunct="1"/>
            <a:r>
              <a:rPr lang="en-US" altLang="en-US" sz="2800" dirty="0" smtClean="0">
                <a:solidFill>
                  <a:srgbClr val="000000"/>
                </a:solidFill>
              </a:rPr>
              <a:t>Current EIPC Activities</a:t>
            </a:r>
          </a:p>
        </p:txBody>
      </p:sp>
      <p:sp>
        <p:nvSpPr>
          <p:cNvPr id="9219" name="Rectangle 3"/>
          <p:cNvSpPr>
            <a:spLocks noGrp="1" noChangeArrowheads="1"/>
          </p:cNvSpPr>
          <p:nvPr>
            <p:ph type="body" idx="1"/>
          </p:nvPr>
        </p:nvSpPr>
        <p:spPr>
          <a:xfrm>
            <a:off x="457200" y="1219200"/>
            <a:ext cx="8229600" cy="5181600"/>
          </a:xfrm>
        </p:spPr>
        <p:txBody>
          <a:bodyPr>
            <a:noAutofit/>
          </a:bodyPr>
          <a:lstStyle/>
          <a:p>
            <a:pPr>
              <a:lnSpc>
                <a:spcPct val="110000"/>
              </a:lnSpc>
            </a:pPr>
            <a:r>
              <a:rPr lang="en-US" altLang="en-US" sz="2200" u="none" dirty="0">
                <a:solidFill>
                  <a:srgbClr val="000000"/>
                </a:solidFill>
              </a:rPr>
              <a:t>F</a:t>
            </a:r>
            <a:r>
              <a:rPr lang="en-US" altLang="en-US" sz="2200" u="none" dirty="0" smtClean="0">
                <a:solidFill>
                  <a:srgbClr val="000000"/>
                </a:solidFill>
              </a:rPr>
              <a:t>requency </a:t>
            </a:r>
            <a:r>
              <a:rPr lang="en-US" altLang="en-US" sz="2200" u="none" dirty="0">
                <a:solidFill>
                  <a:srgbClr val="000000"/>
                </a:solidFill>
              </a:rPr>
              <a:t>response </a:t>
            </a:r>
            <a:r>
              <a:rPr lang="en-US" altLang="en-US" sz="2200" u="none" dirty="0" smtClean="0">
                <a:solidFill>
                  <a:srgbClr val="000000"/>
                </a:solidFill>
              </a:rPr>
              <a:t>analysis of </a:t>
            </a:r>
            <a:r>
              <a:rPr lang="en-US" altLang="en-US" sz="2200" u="none" dirty="0">
                <a:solidFill>
                  <a:srgbClr val="000000"/>
                </a:solidFill>
              </a:rPr>
              <a:t>the Eastern Interconnection </a:t>
            </a:r>
            <a:r>
              <a:rPr lang="en-US" altLang="en-US" sz="2200" u="none" dirty="0" smtClean="0">
                <a:solidFill>
                  <a:srgbClr val="000000"/>
                </a:solidFill>
              </a:rPr>
              <a:t>for NERC </a:t>
            </a:r>
            <a:r>
              <a:rPr lang="en-US" altLang="en-US" sz="2200" u="none" dirty="0">
                <a:solidFill>
                  <a:srgbClr val="000000"/>
                </a:solidFill>
              </a:rPr>
              <a:t>Long Term Reliability Assessments</a:t>
            </a:r>
          </a:p>
          <a:p>
            <a:pPr>
              <a:lnSpc>
                <a:spcPct val="110000"/>
              </a:lnSpc>
            </a:pPr>
            <a:r>
              <a:rPr lang="en-US" altLang="en-US" sz="2200" u="none" dirty="0" smtClean="0">
                <a:solidFill>
                  <a:srgbClr val="000000"/>
                </a:solidFill>
              </a:rPr>
              <a:t>Development of </a:t>
            </a:r>
            <a:r>
              <a:rPr lang="en-US" altLang="en-US" sz="2200" u="none" dirty="0">
                <a:solidFill>
                  <a:srgbClr val="000000"/>
                </a:solidFill>
              </a:rPr>
              <a:t>an EIPC-reviewed production cost </a:t>
            </a:r>
            <a:r>
              <a:rPr lang="en-US" altLang="en-US" sz="2200" u="none" dirty="0" smtClean="0">
                <a:solidFill>
                  <a:srgbClr val="000000"/>
                </a:solidFill>
              </a:rPr>
              <a:t>database</a:t>
            </a:r>
            <a:endParaRPr lang="en-US" altLang="en-US" sz="2200" u="none" dirty="0">
              <a:solidFill>
                <a:srgbClr val="000000"/>
              </a:solidFill>
            </a:endParaRPr>
          </a:p>
          <a:p>
            <a:pPr>
              <a:lnSpc>
                <a:spcPct val="110000"/>
              </a:lnSpc>
            </a:pPr>
            <a:r>
              <a:rPr lang="en-US" altLang="en-US" sz="2200" u="none" dirty="0" smtClean="0">
                <a:solidFill>
                  <a:srgbClr val="000000"/>
                </a:solidFill>
              </a:rPr>
              <a:t>Issuance of “State </a:t>
            </a:r>
            <a:r>
              <a:rPr lang="en-US" altLang="en-US" sz="2200" u="none" dirty="0">
                <a:solidFill>
                  <a:srgbClr val="000000"/>
                </a:solidFill>
              </a:rPr>
              <a:t>of the Eastern </a:t>
            </a:r>
            <a:r>
              <a:rPr lang="en-US" altLang="en-US" sz="2200" u="none" dirty="0" smtClean="0">
                <a:solidFill>
                  <a:srgbClr val="000000"/>
                </a:solidFill>
              </a:rPr>
              <a:t>Interconnection” report</a:t>
            </a:r>
          </a:p>
          <a:p>
            <a:pPr>
              <a:lnSpc>
                <a:spcPct val="110000"/>
              </a:lnSpc>
            </a:pPr>
            <a:r>
              <a:rPr lang="en-US" altLang="en-US" sz="2200" u="none" dirty="0" smtClean="0">
                <a:solidFill>
                  <a:srgbClr val="000000"/>
                </a:solidFill>
              </a:rPr>
              <a:t>Initiation of a new Eastern Interconnection-wide “roll-up” analysis</a:t>
            </a:r>
          </a:p>
          <a:p>
            <a:pPr>
              <a:lnSpc>
                <a:spcPct val="110000"/>
              </a:lnSpc>
            </a:pPr>
            <a:r>
              <a:rPr lang="en-US" altLang="en-US" sz="2200" u="none" dirty="0" smtClean="0">
                <a:solidFill>
                  <a:srgbClr val="000000"/>
                </a:solidFill>
              </a:rPr>
              <a:t>Continued </a:t>
            </a:r>
            <a:r>
              <a:rPr lang="en-US" altLang="en-US" sz="2200" u="none" dirty="0">
                <a:solidFill>
                  <a:srgbClr val="000000"/>
                </a:solidFill>
              </a:rPr>
              <a:t>discussions with NERC to explore </a:t>
            </a:r>
            <a:r>
              <a:rPr lang="en-US" altLang="en-US" sz="2200" u="none" dirty="0" smtClean="0">
                <a:solidFill>
                  <a:srgbClr val="000000"/>
                </a:solidFill>
              </a:rPr>
              <a:t>EIPC’s assumption of the </a:t>
            </a:r>
            <a:r>
              <a:rPr lang="en-US" altLang="en-US" sz="2200" u="none" dirty="0">
                <a:solidFill>
                  <a:srgbClr val="000000"/>
                </a:solidFill>
              </a:rPr>
              <a:t>Designated Entity </a:t>
            </a:r>
            <a:r>
              <a:rPr lang="en-US" altLang="en-US" sz="2200" u="none" dirty="0" smtClean="0">
                <a:solidFill>
                  <a:srgbClr val="000000"/>
                </a:solidFill>
              </a:rPr>
              <a:t>role described </a:t>
            </a:r>
            <a:r>
              <a:rPr lang="en-US" altLang="en-US" sz="2200" u="none" dirty="0">
                <a:solidFill>
                  <a:srgbClr val="000000"/>
                </a:solidFill>
              </a:rPr>
              <a:t>in </a:t>
            </a:r>
            <a:r>
              <a:rPr lang="en-US" altLang="en-US" sz="2200" u="none" dirty="0" smtClean="0">
                <a:solidFill>
                  <a:srgbClr val="000000"/>
                </a:solidFill>
              </a:rPr>
              <a:t>the NERC MOD-032 Reliability Standard</a:t>
            </a:r>
            <a:endParaRPr lang="en-US" altLang="en-US" sz="2200" u="none" dirty="0">
              <a:solidFill>
                <a:srgbClr val="000000"/>
              </a:solidFill>
            </a:endParaRPr>
          </a:p>
          <a:p>
            <a:pPr>
              <a:lnSpc>
                <a:spcPct val="110000"/>
              </a:lnSpc>
            </a:pPr>
            <a:r>
              <a:rPr lang="en-US" altLang="en-US" sz="2200" u="none" dirty="0" smtClean="0">
                <a:solidFill>
                  <a:srgbClr val="000000"/>
                </a:solidFill>
              </a:rPr>
              <a:t>Ongoing dialogue with </a:t>
            </a:r>
            <a:r>
              <a:rPr lang="en-US" altLang="en-US" sz="2200" u="none" dirty="0">
                <a:solidFill>
                  <a:srgbClr val="000000"/>
                </a:solidFill>
              </a:rPr>
              <a:t>NCEP </a:t>
            </a:r>
            <a:r>
              <a:rPr lang="en-US" altLang="en-US" sz="2200" u="none" dirty="0" smtClean="0">
                <a:solidFill>
                  <a:srgbClr val="000000"/>
                </a:solidFill>
              </a:rPr>
              <a:t>regarding </a:t>
            </a:r>
            <a:r>
              <a:rPr lang="en-US" altLang="en-US" sz="2200" u="none" dirty="0">
                <a:solidFill>
                  <a:srgbClr val="000000"/>
                </a:solidFill>
              </a:rPr>
              <a:t>possible studies and other activities of common </a:t>
            </a:r>
            <a:r>
              <a:rPr lang="en-US" altLang="en-US" sz="2200" u="none" dirty="0" smtClean="0">
                <a:solidFill>
                  <a:srgbClr val="000000"/>
                </a:solidFill>
              </a:rPr>
              <a:t>interest</a:t>
            </a:r>
          </a:p>
          <a:p>
            <a:pPr>
              <a:lnSpc>
                <a:spcPct val="110000"/>
              </a:lnSpc>
            </a:pPr>
            <a:r>
              <a:rPr lang="en-US" altLang="en-US" sz="2200" u="none" dirty="0" smtClean="0">
                <a:solidFill>
                  <a:srgbClr val="000000"/>
                </a:solidFill>
              </a:rPr>
              <a:t>Providing </a:t>
            </a:r>
            <a:r>
              <a:rPr lang="en-US" altLang="en-US" sz="2200" u="none" dirty="0">
                <a:solidFill>
                  <a:srgbClr val="000000"/>
                </a:solidFill>
              </a:rPr>
              <a:t>input to DOE on QER and Annual Transmission Data </a:t>
            </a:r>
            <a:r>
              <a:rPr lang="en-US" altLang="en-US" sz="2200" u="none" dirty="0" smtClean="0">
                <a:solidFill>
                  <a:srgbClr val="000000"/>
                </a:solidFill>
              </a:rPr>
              <a:t>Report</a:t>
            </a:r>
            <a:endParaRPr lang="en-US" altLang="en-US" sz="2200" u="none" dirty="0">
              <a:solidFill>
                <a:srgbClr val="000000"/>
              </a:solidFill>
            </a:endParaRPr>
          </a:p>
        </p:txBody>
      </p:sp>
      <p:sp>
        <p:nvSpPr>
          <p:cNvPr id="2" name="Slide Number Placeholder 1"/>
          <p:cNvSpPr>
            <a:spLocks noGrp="1"/>
          </p:cNvSpPr>
          <p:nvPr>
            <p:ph type="sldNum" sz="quarter" idx="7"/>
          </p:nvPr>
        </p:nvSpPr>
        <p:spPr>
          <a:xfrm>
            <a:off x="114300" y="6247638"/>
            <a:ext cx="495300" cy="365125"/>
          </a:xfrm>
          <a:prstGeom prst="rect">
            <a:avLst/>
          </a:prstGeom>
        </p:spPr>
        <p:txBody>
          <a:bodyPr/>
          <a:lstStyle/>
          <a:p>
            <a:fld id="{54170034-9BF9-4288-8A2E-7B97F09E7427}" type="slidenum">
              <a:rPr lang="en-US" smtClean="0"/>
              <a:pPr/>
              <a:t>10</a:t>
            </a:fld>
            <a:endParaRPr lang="en-US" dirty="0"/>
          </a:p>
        </p:txBody>
      </p:sp>
    </p:spTree>
    <p:extLst>
      <p:ext uri="{BB962C8B-B14F-4D97-AF65-F5344CB8AC3E}">
        <p14:creationId xmlns:p14="http://schemas.microsoft.com/office/powerpoint/2010/main" val="3941971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eaLnBrk="1" hangingPunct="1"/>
            <a:r>
              <a:rPr lang="en-US" altLang="en-US" sz="2800" dirty="0" smtClean="0">
                <a:solidFill>
                  <a:srgbClr val="000000"/>
                </a:solidFill>
              </a:rPr>
              <a:t>Eastern Interconnection Frequency Response Analysis</a:t>
            </a:r>
          </a:p>
        </p:txBody>
      </p:sp>
      <p:sp>
        <p:nvSpPr>
          <p:cNvPr id="9219" name="Rectangle 3"/>
          <p:cNvSpPr>
            <a:spLocks noGrp="1" noChangeArrowheads="1"/>
          </p:cNvSpPr>
          <p:nvPr>
            <p:ph type="body" idx="1"/>
          </p:nvPr>
        </p:nvSpPr>
        <p:spPr>
          <a:xfrm>
            <a:off x="457200" y="1219200"/>
            <a:ext cx="8229600" cy="5334000"/>
          </a:xfrm>
        </p:spPr>
        <p:txBody>
          <a:bodyPr>
            <a:normAutofit fontScale="85000" lnSpcReduction="20000"/>
          </a:bodyPr>
          <a:lstStyle/>
          <a:p>
            <a:r>
              <a:rPr lang="en-US" sz="2800" u="none" dirty="0">
                <a:solidFill>
                  <a:srgbClr val="000000"/>
                </a:solidFill>
              </a:rPr>
              <a:t>A</a:t>
            </a:r>
            <a:r>
              <a:rPr lang="en-US" sz="2800" u="none" dirty="0" smtClean="0">
                <a:solidFill>
                  <a:srgbClr val="000000"/>
                </a:solidFill>
              </a:rPr>
              <a:t>ddress </a:t>
            </a:r>
            <a:r>
              <a:rPr lang="en-US" sz="2800" u="none" dirty="0">
                <a:solidFill>
                  <a:srgbClr val="000000"/>
                </a:solidFill>
              </a:rPr>
              <a:t>a request from </a:t>
            </a:r>
            <a:r>
              <a:rPr lang="en-US" sz="2800" u="none" dirty="0" smtClean="0">
                <a:solidFill>
                  <a:srgbClr val="000000"/>
                </a:solidFill>
              </a:rPr>
              <a:t>the NERC </a:t>
            </a:r>
            <a:r>
              <a:rPr lang="en-US" sz="2800" u="none" dirty="0">
                <a:solidFill>
                  <a:srgbClr val="000000"/>
                </a:solidFill>
              </a:rPr>
              <a:t>Essential Reliability Services Working Group (ERSWG</a:t>
            </a:r>
            <a:r>
              <a:rPr lang="en-US" sz="2800" u="none" dirty="0" smtClean="0">
                <a:solidFill>
                  <a:srgbClr val="000000"/>
                </a:solidFill>
              </a:rPr>
              <a:t>)</a:t>
            </a:r>
          </a:p>
          <a:p>
            <a:pPr lvl="1"/>
            <a:r>
              <a:rPr lang="en-US" sz="2200" dirty="0" smtClean="0"/>
              <a:t>ERSWG frequency response Measures 1, 2, &amp; 4 (see Appendix II)</a:t>
            </a:r>
          </a:p>
          <a:p>
            <a:pPr lvl="1"/>
            <a:r>
              <a:rPr lang="en-US" sz="2200" dirty="0" smtClean="0"/>
              <a:t>Input to the NERC Long Term Reliability Assessment (LTRA)</a:t>
            </a:r>
            <a:endParaRPr lang="en-US" sz="2200" dirty="0"/>
          </a:p>
          <a:p>
            <a:pPr>
              <a:lnSpc>
                <a:spcPct val="110000"/>
              </a:lnSpc>
            </a:pPr>
            <a:r>
              <a:rPr lang="en-US" sz="2800" u="none" dirty="0">
                <a:solidFill>
                  <a:srgbClr val="000000"/>
                </a:solidFill>
              </a:rPr>
              <a:t>Change in generation resource mix / reduced inertia due to non-synchronous generation</a:t>
            </a:r>
          </a:p>
          <a:p>
            <a:pPr>
              <a:lnSpc>
                <a:spcPct val="110000"/>
              </a:lnSpc>
            </a:pPr>
            <a:r>
              <a:rPr lang="en-US" sz="2800" u="none" dirty="0">
                <a:solidFill>
                  <a:srgbClr val="000000"/>
                </a:solidFill>
              </a:rPr>
              <a:t>Concern with potential exposure to </a:t>
            </a:r>
            <a:r>
              <a:rPr lang="en-US" sz="2800" u="none" dirty="0" smtClean="0">
                <a:solidFill>
                  <a:srgbClr val="000000"/>
                </a:solidFill>
              </a:rPr>
              <a:t>under-frequency load-shedding (UFLS) </a:t>
            </a:r>
            <a:r>
              <a:rPr lang="en-US" sz="2800" u="none" dirty="0">
                <a:solidFill>
                  <a:srgbClr val="000000"/>
                </a:solidFill>
              </a:rPr>
              <a:t>events</a:t>
            </a:r>
          </a:p>
          <a:p>
            <a:pPr>
              <a:lnSpc>
                <a:spcPct val="110000"/>
              </a:lnSpc>
            </a:pPr>
            <a:r>
              <a:rPr lang="en-US" sz="2800" u="none" dirty="0" smtClean="0">
                <a:solidFill>
                  <a:srgbClr val="000000"/>
                </a:solidFill>
              </a:rPr>
              <a:t>Establish </a:t>
            </a:r>
            <a:r>
              <a:rPr lang="en-US" sz="2800" u="none" dirty="0">
                <a:solidFill>
                  <a:srgbClr val="000000"/>
                </a:solidFill>
              </a:rPr>
              <a:t>trending of interconnection frequency response over </a:t>
            </a:r>
            <a:r>
              <a:rPr lang="en-US" sz="2800" u="none" dirty="0" smtClean="0">
                <a:solidFill>
                  <a:srgbClr val="000000"/>
                </a:solidFill>
              </a:rPr>
              <a:t>time</a:t>
            </a:r>
          </a:p>
          <a:p>
            <a:pPr>
              <a:lnSpc>
                <a:spcPct val="110000"/>
              </a:lnSpc>
            </a:pPr>
            <a:r>
              <a:rPr lang="en-US" altLang="en-US" sz="2800" u="none" dirty="0" smtClean="0">
                <a:solidFill>
                  <a:srgbClr val="000000"/>
                </a:solidFill>
              </a:rPr>
              <a:t>Report documenting analysis &amp; recommendations has been prepared, results delivered to NERC</a:t>
            </a:r>
          </a:p>
          <a:p>
            <a:pPr>
              <a:lnSpc>
                <a:spcPct val="110000"/>
              </a:lnSpc>
            </a:pPr>
            <a:r>
              <a:rPr lang="en-US" sz="2800" u="none" dirty="0" smtClean="0">
                <a:solidFill>
                  <a:srgbClr val="000000"/>
                </a:solidFill>
              </a:rPr>
              <a:t>Need for improved frequency responsive simulation models</a:t>
            </a:r>
          </a:p>
          <a:p>
            <a:pPr lvl="1">
              <a:lnSpc>
                <a:spcPct val="110000"/>
              </a:lnSpc>
            </a:pPr>
            <a:r>
              <a:rPr lang="en-US" sz="2100" dirty="0" smtClean="0"/>
              <a:t>New models recommended as part of NERC/MMWG modeling library</a:t>
            </a:r>
            <a:endParaRPr lang="en-US" sz="2100" u="none" dirty="0" smtClean="0">
              <a:solidFill>
                <a:srgbClr val="000000"/>
              </a:solidFill>
            </a:endParaRPr>
          </a:p>
        </p:txBody>
      </p:sp>
      <p:sp>
        <p:nvSpPr>
          <p:cNvPr id="2" name="Slide Number Placeholder 1"/>
          <p:cNvSpPr>
            <a:spLocks noGrp="1"/>
          </p:cNvSpPr>
          <p:nvPr>
            <p:ph type="sldNum" sz="quarter" idx="7"/>
          </p:nvPr>
        </p:nvSpPr>
        <p:spPr>
          <a:xfrm>
            <a:off x="114300" y="6247638"/>
            <a:ext cx="495300" cy="365125"/>
          </a:xfrm>
          <a:prstGeom prst="rect">
            <a:avLst/>
          </a:prstGeom>
        </p:spPr>
        <p:txBody>
          <a:bodyPr/>
          <a:lstStyle/>
          <a:p>
            <a:fld id="{54170034-9BF9-4288-8A2E-7B97F09E7427}" type="slidenum">
              <a:rPr lang="en-US" smtClean="0"/>
              <a:pPr/>
              <a:t>11</a:t>
            </a:fld>
            <a:endParaRPr lang="en-US" dirty="0"/>
          </a:p>
        </p:txBody>
      </p:sp>
    </p:spTree>
    <p:extLst>
      <p:ext uri="{BB962C8B-B14F-4D97-AF65-F5344CB8AC3E}">
        <p14:creationId xmlns:p14="http://schemas.microsoft.com/office/powerpoint/2010/main" val="2051616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76200"/>
            <a:ext cx="8229600" cy="990600"/>
          </a:xfrm>
        </p:spPr>
        <p:txBody>
          <a:bodyPr>
            <a:normAutofit/>
          </a:bodyPr>
          <a:lstStyle/>
          <a:p>
            <a:pPr eaLnBrk="1" hangingPunct="1"/>
            <a:r>
              <a:rPr lang="en-US" altLang="en-US" sz="2800" dirty="0" smtClean="0">
                <a:solidFill>
                  <a:srgbClr val="000000"/>
                </a:solidFill>
              </a:rPr>
              <a:t>Production Cost Data Base</a:t>
            </a:r>
          </a:p>
        </p:txBody>
      </p:sp>
      <p:sp>
        <p:nvSpPr>
          <p:cNvPr id="9219" name="Rectangle 3"/>
          <p:cNvSpPr>
            <a:spLocks noGrp="1" noChangeArrowheads="1"/>
          </p:cNvSpPr>
          <p:nvPr>
            <p:ph type="body" idx="1"/>
          </p:nvPr>
        </p:nvSpPr>
        <p:spPr>
          <a:xfrm>
            <a:off x="457200" y="990600"/>
            <a:ext cx="8229600" cy="5486400"/>
          </a:xfrm>
        </p:spPr>
        <p:txBody>
          <a:bodyPr>
            <a:normAutofit fontScale="92500" lnSpcReduction="10000"/>
          </a:bodyPr>
          <a:lstStyle/>
          <a:p>
            <a:pPr>
              <a:lnSpc>
                <a:spcPct val="110000"/>
              </a:lnSpc>
            </a:pPr>
            <a:r>
              <a:rPr lang="en-US" altLang="en-US" sz="2600" u="none" dirty="0" smtClean="0">
                <a:solidFill>
                  <a:srgbClr val="000000"/>
                </a:solidFill>
              </a:rPr>
              <a:t>Development of production cost database motivated by member and other potential stakeholder interests</a:t>
            </a:r>
          </a:p>
          <a:p>
            <a:pPr>
              <a:lnSpc>
                <a:spcPct val="110000"/>
              </a:lnSpc>
            </a:pPr>
            <a:r>
              <a:rPr lang="en-US" altLang="en-US" sz="2600" u="none" dirty="0" smtClean="0">
                <a:solidFill>
                  <a:srgbClr val="000000"/>
                </a:solidFill>
              </a:rPr>
              <a:t>Substantial EIPC-member effort to update PROMOD (ABB product) data base</a:t>
            </a:r>
          </a:p>
          <a:p>
            <a:pPr lvl="1">
              <a:lnSpc>
                <a:spcPct val="110000"/>
              </a:lnSpc>
            </a:pPr>
            <a:r>
              <a:rPr lang="en-US" altLang="en-US" sz="2200" dirty="0" smtClean="0"/>
              <a:t>PROMOD used by majority of PCs</a:t>
            </a:r>
          </a:p>
          <a:p>
            <a:pPr lvl="1">
              <a:lnSpc>
                <a:spcPct val="110000"/>
              </a:lnSpc>
            </a:pPr>
            <a:r>
              <a:rPr lang="en-US" altLang="en-US" sz="2200" dirty="0" smtClean="0"/>
              <a:t>Not the platform used by ISO New England, but can be converted to </a:t>
            </a:r>
            <a:r>
              <a:rPr lang="en-US" altLang="en-US" sz="2200" dirty="0" err="1" smtClean="0"/>
              <a:t>Gridview</a:t>
            </a:r>
            <a:endParaRPr lang="en-US" altLang="en-US" sz="2200" dirty="0" smtClean="0"/>
          </a:p>
          <a:p>
            <a:pPr>
              <a:lnSpc>
                <a:spcPct val="110000"/>
              </a:lnSpc>
            </a:pPr>
            <a:r>
              <a:rPr lang="en-US" altLang="en-US" sz="2600" u="none" dirty="0" smtClean="0">
                <a:solidFill>
                  <a:srgbClr val="000000"/>
                </a:solidFill>
              </a:rPr>
              <a:t>Currently working with ABB to debug model info and finalize data base</a:t>
            </a:r>
          </a:p>
          <a:p>
            <a:pPr>
              <a:lnSpc>
                <a:spcPct val="110000"/>
              </a:lnSpc>
            </a:pPr>
            <a:r>
              <a:rPr lang="en-US" altLang="en-US" sz="2600" u="none" dirty="0" smtClean="0">
                <a:solidFill>
                  <a:srgbClr val="000000"/>
                </a:solidFill>
              </a:rPr>
              <a:t>Expect to be completed by end of year</a:t>
            </a:r>
          </a:p>
          <a:p>
            <a:pPr>
              <a:lnSpc>
                <a:spcPct val="110000"/>
              </a:lnSpc>
            </a:pPr>
            <a:r>
              <a:rPr lang="en-US" altLang="en-US" sz="2600" u="none" dirty="0" smtClean="0">
                <a:solidFill>
                  <a:srgbClr val="000000"/>
                </a:solidFill>
              </a:rPr>
              <a:t>Final database will be converted to </a:t>
            </a:r>
            <a:r>
              <a:rPr lang="en-US" altLang="en-US" sz="2600" u="none" dirty="0" err="1" smtClean="0">
                <a:solidFill>
                  <a:srgbClr val="000000"/>
                </a:solidFill>
              </a:rPr>
              <a:t>Gridview</a:t>
            </a:r>
            <a:r>
              <a:rPr lang="en-US" altLang="en-US" sz="2600" u="none" dirty="0" smtClean="0">
                <a:solidFill>
                  <a:srgbClr val="000000"/>
                </a:solidFill>
              </a:rPr>
              <a:t> format (used by ISO New England and NYISO)</a:t>
            </a:r>
          </a:p>
          <a:p>
            <a:pPr>
              <a:lnSpc>
                <a:spcPct val="110000"/>
              </a:lnSpc>
            </a:pPr>
            <a:r>
              <a:rPr lang="en-US" altLang="en-US" sz="2600" u="none" dirty="0" smtClean="0">
                <a:solidFill>
                  <a:srgbClr val="000000"/>
                </a:solidFill>
              </a:rPr>
              <a:t>No current plan for specific EIPC production cost analyses</a:t>
            </a:r>
            <a:endParaRPr lang="en-US" altLang="en-US" sz="2600" u="none" dirty="0">
              <a:solidFill>
                <a:srgbClr val="000000"/>
              </a:solidFill>
            </a:endParaRPr>
          </a:p>
          <a:p>
            <a:pPr lvl="1">
              <a:lnSpc>
                <a:spcPct val="110000"/>
              </a:lnSpc>
            </a:pPr>
            <a:endParaRPr lang="en-US" altLang="en-US" sz="1700" dirty="0" smtClean="0"/>
          </a:p>
        </p:txBody>
      </p:sp>
      <p:sp>
        <p:nvSpPr>
          <p:cNvPr id="2" name="Slide Number Placeholder 1"/>
          <p:cNvSpPr>
            <a:spLocks noGrp="1"/>
          </p:cNvSpPr>
          <p:nvPr>
            <p:ph type="sldNum" sz="quarter" idx="7"/>
          </p:nvPr>
        </p:nvSpPr>
        <p:spPr>
          <a:xfrm>
            <a:off x="114300" y="6247638"/>
            <a:ext cx="495300" cy="365125"/>
          </a:xfrm>
          <a:prstGeom prst="rect">
            <a:avLst/>
          </a:prstGeom>
        </p:spPr>
        <p:txBody>
          <a:bodyPr/>
          <a:lstStyle/>
          <a:p>
            <a:fld id="{54170034-9BF9-4288-8A2E-7B97F09E7427}" type="slidenum">
              <a:rPr lang="en-US" smtClean="0"/>
              <a:pPr/>
              <a:t>12</a:t>
            </a:fld>
            <a:endParaRPr lang="en-US" dirty="0"/>
          </a:p>
        </p:txBody>
      </p:sp>
    </p:spTree>
    <p:extLst>
      <p:ext uri="{BB962C8B-B14F-4D97-AF65-F5344CB8AC3E}">
        <p14:creationId xmlns:p14="http://schemas.microsoft.com/office/powerpoint/2010/main" val="308510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eaLnBrk="1" hangingPunct="1"/>
            <a:r>
              <a:rPr lang="en-US" altLang="en-US" sz="2800" dirty="0" smtClean="0">
                <a:solidFill>
                  <a:srgbClr val="000000"/>
                </a:solidFill>
              </a:rPr>
              <a:t>“State of the Eastern Interconnection” Report</a:t>
            </a:r>
          </a:p>
        </p:txBody>
      </p:sp>
      <p:sp>
        <p:nvSpPr>
          <p:cNvPr id="9219" name="Rectangle 3"/>
          <p:cNvSpPr>
            <a:spLocks noGrp="1" noChangeArrowheads="1"/>
          </p:cNvSpPr>
          <p:nvPr>
            <p:ph type="body" idx="1"/>
          </p:nvPr>
        </p:nvSpPr>
        <p:spPr>
          <a:xfrm>
            <a:off x="457200" y="1219200"/>
            <a:ext cx="8229600" cy="5181600"/>
          </a:xfrm>
        </p:spPr>
        <p:txBody>
          <a:bodyPr>
            <a:normAutofit fontScale="85000" lnSpcReduction="10000"/>
          </a:bodyPr>
          <a:lstStyle/>
          <a:p>
            <a:pPr>
              <a:lnSpc>
                <a:spcPct val="110000"/>
              </a:lnSpc>
            </a:pPr>
            <a:r>
              <a:rPr lang="en-US" altLang="en-US" sz="2400" u="none" dirty="0" smtClean="0">
                <a:solidFill>
                  <a:srgbClr val="000000"/>
                </a:solidFill>
              </a:rPr>
              <a:t>Describes EIPC </a:t>
            </a:r>
            <a:r>
              <a:rPr lang="en-US" altLang="en-US" sz="2400" u="none" dirty="0">
                <a:solidFill>
                  <a:srgbClr val="000000"/>
                </a:solidFill>
              </a:rPr>
              <a:t>activities and </a:t>
            </a:r>
            <a:r>
              <a:rPr lang="en-US" altLang="en-US" sz="2400" u="none" dirty="0" smtClean="0">
                <a:solidFill>
                  <a:srgbClr val="000000"/>
                </a:solidFill>
              </a:rPr>
              <a:t>summarizes results </a:t>
            </a:r>
            <a:r>
              <a:rPr lang="en-US" altLang="en-US" sz="2400" u="none" dirty="0">
                <a:solidFill>
                  <a:srgbClr val="000000"/>
                </a:solidFill>
              </a:rPr>
              <a:t>from studies and analyses on the collective transmission plans in the Eastern </a:t>
            </a:r>
            <a:r>
              <a:rPr lang="en-US" altLang="en-US" sz="2400" u="none" dirty="0" smtClean="0">
                <a:solidFill>
                  <a:srgbClr val="000000"/>
                </a:solidFill>
              </a:rPr>
              <a:t>Interconnection</a:t>
            </a:r>
          </a:p>
          <a:p>
            <a:pPr>
              <a:lnSpc>
                <a:spcPct val="110000"/>
              </a:lnSpc>
            </a:pPr>
            <a:r>
              <a:rPr lang="en-US" altLang="en-US" sz="2400" u="none" dirty="0" smtClean="0">
                <a:solidFill>
                  <a:srgbClr val="000000"/>
                </a:solidFill>
              </a:rPr>
              <a:t>Details how </a:t>
            </a:r>
            <a:r>
              <a:rPr lang="en-US" altLang="en-US" sz="2400" u="none" dirty="0">
                <a:solidFill>
                  <a:srgbClr val="000000"/>
                </a:solidFill>
              </a:rPr>
              <a:t>the Eastern Interconnection grid is being planned in a coordinated manner, facilitated in part by the work of the </a:t>
            </a:r>
            <a:r>
              <a:rPr lang="en-US" altLang="en-US" sz="2400" u="none" dirty="0" smtClean="0">
                <a:solidFill>
                  <a:srgbClr val="000000"/>
                </a:solidFill>
              </a:rPr>
              <a:t>EIPC</a:t>
            </a:r>
          </a:p>
          <a:p>
            <a:pPr lvl="0"/>
            <a:r>
              <a:rPr lang="en-US" sz="2400" u="none" dirty="0" smtClean="0">
                <a:solidFill>
                  <a:srgbClr val="000000"/>
                </a:solidFill>
              </a:rPr>
              <a:t>The </a:t>
            </a:r>
            <a:r>
              <a:rPr lang="en-US" sz="2400" u="none" dirty="0">
                <a:solidFill>
                  <a:srgbClr val="000000"/>
                </a:solidFill>
              </a:rPr>
              <a:t>EIPC analysis, itself, did not highlight apparent deficiencies which would require substantial alteration of plans or additional interregional transmission enhancements to address identified regional reliability concerns.</a:t>
            </a:r>
          </a:p>
          <a:p>
            <a:r>
              <a:rPr lang="en-US" sz="2400" u="none" dirty="0">
                <a:solidFill>
                  <a:srgbClr val="000000"/>
                </a:solidFill>
              </a:rPr>
              <a:t>The </a:t>
            </a:r>
            <a:r>
              <a:rPr lang="en-US" sz="2400" u="none" dirty="0" smtClean="0">
                <a:solidFill>
                  <a:srgbClr val="FF0000"/>
                </a:solidFill>
              </a:rPr>
              <a:t>“</a:t>
            </a:r>
            <a:r>
              <a:rPr lang="en-US" sz="2400" u="none" dirty="0" smtClean="0">
                <a:solidFill>
                  <a:srgbClr val="000000"/>
                </a:solidFill>
              </a:rPr>
              <a:t>roll-up</a:t>
            </a:r>
            <a:r>
              <a:rPr lang="en-US" sz="2400" u="none" dirty="0" smtClean="0">
                <a:solidFill>
                  <a:srgbClr val="FF0000"/>
                </a:solidFill>
              </a:rPr>
              <a:t>”</a:t>
            </a:r>
            <a:r>
              <a:rPr lang="en-US" sz="2400" u="none" dirty="0" smtClean="0">
                <a:solidFill>
                  <a:srgbClr val="000000"/>
                </a:solidFill>
              </a:rPr>
              <a:t> </a:t>
            </a:r>
            <a:r>
              <a:rPr lang="en-US" sz="2400" u="none" dirty="0">
                <a:solidFill>
                  <a:srgbClr val="000000"/>
                </a:solidFill>
              </a:rPr>
              <a:t>analyses should not be construed as indicating that an identified concern is necessarily due to unanticipated interregional interaction.  In some cases, known problems are identified for which solutions are being developed or which are or will be addressed through operating practices at the regional level</a:t>
            </a:r>
            <a:r>
              <a:rPr lang="en-US" sz="2400" u="none" dirty="0" smtClean="0">
                <a:solidFill>
                  <a:srgbClr val="000000"/>
                </a:solidFill>
              </a:rPr>
              <a:t>.</a:t>
            </a:r>
          </a:p>
          <a:p>
            <a:pPr marL="0" indent="0">
              <a:buNone/>
            </a:pPr>
            <a:r>
              <a:rPr lang="en-US" sz="2100" i="1" u="none" dirty="0" smtClean="0">
                <a:solidFill>
                  <a:srgbClr val="000000"/>
                </a:solidFill>
              </a:rPr>
              <a:t>Link to report: </a:t>
            </a:r>
            <a:r>
              <a:rPr lang="en-US" altLang="en-US" sz="2100" u="none" dirty="0" smtClean="0">
                <a:solidFill>
                  <a:srgbClr val="000000"/>
                </a:solidFill>
                <a:hlinkClick r:id="rId3"/>
              </a:rPr>
              <a:t>https</a:t>
            </a:r>
            <a:r>
              <a:rPr lang="en-US" altLang="en-US" sz="2100" u="none" dirty="0">
                <a:solidFill>
                  <a:srgbClr val="000000"/>
                </a:solidFill>
                <a:hlinkClick r:id="rId3"/>
              </a:rPr>
              <a:t>://</a:t>
            </a:r>
            <a:r>
              <a:rPr lang="en-US" altLang="en-US" sz="2100" u="none" dirty="0" smtClean="0">
                <a:solidFill>
                  <a:srgbClr val="000000"/>
                </a:solidFill>
                <a:hlinkClick r:id="rId3"/>
              </a:rPr>
              <a:t>static1.squarespace.com/static/5b1032e545776e01e7058845/t/5bb502d41905f4207c241e4d/1538589397643/EIPC-State+of+the+Eastern+Interconnection+10-3-18.pdf</a:t>
            </a:r>
            <a:endParaRPr lang="en-US" altLang="en-US" sz="2100" i="1" u="none" dirty="0">
              <a:solidFill>
                <a:srgbClr val="EC1F25"/>
              </a:solidFill>
            </a:endParaRPr>
          </a:p>
          <a:p>
            <a:pPr lvl="1">
              <a:lnSpc>
                <a:spcPct val="110000"/>
              </a:lnSpc>
            </a:pPr>
            <a:endParaRPr lang="en-US" altLang="en-US" sz="1700" dirty="0" smtClean="0"/>
          </a:p>
        </p:txBody>
      </p:sp>
      <p:sp>
        <p:nvSpPr>
          <p:cNvPr id="2" name="Slide Number Placeholder 1"/>
          <p:cNvSpPr>
            <a:spLocks noGrp="1"/>
          </p:cNvSpPr>
          <p:nvPr>
            <p:ph type="sldNum" sz="quarter" idx="7"/>
          </p:nvPr>
        </p:nvSpPr>
        <p:spPr>
          <a:xfrm>
            <a:off x="114300" y="6247638"/>
            <a:ext cx="495300" cy="365125"/>
          </a:xfrm>
          <a:prstGeom prst="rect">
            <a:avLst/>
          </a:prstGeom>
        </p:spPr>
        <p:txBody>
          <a:bodyPr/>
          <a:lstStyle/>
          <a:p>
            <a:fld id="{54170034-9BF9-4288-8A2E-7B97F09E7427}" type="slidenum">
              <a:rPr lang="en-US" smtClean="0"/>
              <a:pPr/>
              <a:t>13</a:t>
            </a:fld>
            <a:endParaRPr lang="en-US" dirty="0"/>
          </a:p>
        </p:txBody>
      </p:sp>
    </p:spTree>
    <p:extLst>
      <p:ext uri="{BB962C8B-B14F-4D97-AF65-F5344CB8AC3E}">
        <p14:creationId xmlns:p14="http://schemas.microsoft.com/office/powerpoint/2010/main" val="1816577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sz="2800" dirty="0" smtClean="0">
                <a:solidFill>
                  <a:srgbClr val="000000"/>
                </a:solidFill>
              </a:rPr>
              <a:t>“Roll-up” Analysis</a:t>
            </a:r>
          </a:p>
        </p:txBody>
      </p:sp>
      <p:sp>
        <p:nvSpPr>
          <p:cNvPr id="7171" name="Content Placeholder 2"/>
          <p:cNvSpPr>
            <a:spLocks noGrp="1"/>
          </p:cNvSpPr>
          <p:nvPr>
            <p:ph type="body" idx="1"/>
          </p:nvPr>
        </p:nvSpPr>
        <p:spPr/>
        <p:txBody>
          <a:bodyPr>
            <a:noAutofit/>
          </a:bodyPr>
          <a:lstStyle/>
          <a:p>
            <a:r>
              <a:rPr lang="en-US" sz="2400" u="none" dirty="0" smtClean="0">
                <a:solidFill>
                  <a:srgbClr val="000000"/>
                </a:solidFill>
              </a:rPr>
              <a:t>“Roll-up” analysis assesses the Eastern Interconnection’s PCs’ combined planned transmission systems</a:t>
            </a:r>
          </a:p>
          <a:p>
            <a:r>
              <a:rPr lang="en-US" sz="2400" u="none" dirty="0" smtClean="0">
                <a:solidFill>
                  <a:srgbClr val="000000"/>
                </a:solidFill>
              </a:rPr>
              <a:t>Complements the </a:t>
            </a:r>
            <a:r>
              <a:rPr lang="en-US" sz="2400" u="none" dirty="0">
                <a:solidFill>
                  <a:srgbClr val="000000"/>
                </a:solidFill>
              </a:rPr>
              <a:t>P</a:t>
            </a:r>
            <a:r>
              <a:rPr lang="en-US" sz="2400" u="none" dirty="0" smtClean="0">
                <a:solidFill>
                  <a:srgbClr val="000000"/>
                </a:solidFill>
              </a:rPr>
              <a:t>Cs’ respective Order 1000 interregional coordination processes</a:t>
            </a:r>
          </a:p>
          <a:p>
            <a:pPr lvl="1"/>
            <a:r>
              <a:rPr lang="en-US" sz="2000" dirty="0" smtClean="0"/>
              <a:t>Interconnection-wide review of the regional transmission plans coordinated through respective Order 1000 and </a:t>
            </a:r>
            <a:r>
              <a:rPr lang="en-US" dirty="0" smtClean="0"/>
              <a:t>generator interconnection processes</a:t>
            </a:r>
          </a:p>
          <a:p>
            <a:pPr lvl="1"/>
            <a:r>
              <a:rPr lang="en-US" dirty="0" smtClean="0"/>
              <a:t>Resulting </a:t>
            </a:r>
            <a:r>
              <a:rPr lang="en-US" dirty="0"/>
              <a:t>models available for </a:t>
            </a:r>
            <a:r>
              <a:rPr lang="en-US" dirty="0" smtClean="0"/>
              <a:t>stakeholder use and further EIPC analysis</a:t>
            </a:r>
            <a:endParaRPr lang="en-US" dirty="0"/>
          </a:p>
          <a:p>
            <a:r>
              <a:rPr lang="en-US" sz="2400" u="none" dirty="0" smtClean="0">
                <a:solidFill>
                  <a:srgbClr val="000000"/>
                </a:solidFill>
              </a:rPr>
              <a:t>Workplan being developed for upcoming analysis </a:t>
            </a:r>
          </a:p>
          <a:p>
            <a:pPr lvl="1"/>
            <a:r>
              <a:rPr lang="en-US" dirty="0" smtClean="0"/>
              <a:t>Analysis </a:t>
            </a:r>
            <a:r>
              <a:rPr lang="en-US" u="none" dirty="0" smtClean="0"/>
              <a:t>to be performed in 2019</a:t>
            </a:r>
          </a:p>
          <a:p>
            <a:pPr lvl="1"/>
            <a:r>
              <a:rPr lang="en-US" dirty="0" smtClean="0"/>
              <a:t>2028 study year under consideration</a:t>
            </a:r>
          </a:p>
        </p:txBody>
      </p:sp>
      <p:sp>
        <p:nvSpPr>
          <p:cNvPr id="2" name="Slide Number Placeholder 1"/>
          <p:cNvSpPr>
            <a:spLocks noGrp="1"/>
          </p:cNvSpPr>
          <p:nvPr>
            <p:ph type="sldNum" sz="quarter" idx="7"/>
          </p:nvPr>
        </p:nvSpPr>
        <p:spPr>
          <a:prstGeom prst="rect">
            <a:avLst/>
          </a:prstGeom>
        </p:spPr>
        <p:txBody>
          <a:bodyPr/>
          <a:lstStyle/>
          <a:p>
            <a:fld id="{54170034-9BF9-4288-8A2E-7B97F09E7427}" type="slidenum">
              <a:rPr lang="en-US" smtClean="0"/>
              <a:pPr/>
              <a:t>14</a:t>
            </a:fld>
            <a:endParaRPr lang="en-US" dirty="0"/>
          </a:p>
        </p:txBody>
      </p:sp>
    </p:spTree>
    <p:extLst>
      <p:ext uri="{BB962C8B-B14F-4D97-AF65-F5344CB8AC3E}">
        <p14:creationId xmlns:p14="http://schemas.microsoft.com/office/powerpoint/2010/main" val="3969082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eaLnBrk="1" hangingPunct="1"/>
            <a:r>
              <a:rPr lang="en-US" altLang="en-US" sz="2800" dirty="0" smtClean="0">
                <a:solidFill>
                  <a:srgbClr val="000000"/>
                </a:solidFill>
              </a:rPr>
              <a:t>NERC </a:t>
            </a:r>
            <a:r>
              <a:rPr lang="en-US" altLang="en-US" sz="2800" strike="sngStrike" dirty="0" smtClean="0">
                <a:solidFill>
                  <a:srgbClr val="000000"/>
                </a:solidFill>
              </a:rPr>
              <a:t>-</a:t>
            </a:r>
            <a:r>
              <a:rPr lang="en-US" altLang="en-US" sz="2800" dirty="0" smtClean="0">
                <a:solidFill>
                  <a:srgbClr val="000000"/>
                </a:solidFill>
              </a:rPr>
              <a:t> Related</a:t>
            </a:r>
          </a:p>
        </p:txBody>
      </p:sp>
      <p:sp>
        <p:nvSpPr>
          <p:cNvPr id="9219" name="Rectangle 3"/>
          <p:cNvSpPr>
            <a:spLocks noGrp="1" noChangeArrowheads="1"/>
          </p:cNvSpPr>
          <p:nvPr>
            <p:ph type="body" idx="1"/>
          </p:nvPr>
        </p:nvSpPr>
        <p:spPr/>
        <p:txBody>
          <a:bodyPr>
            <a:normAutofit/>
          </a:bodyPr>
          <a:lstStyle/>
          <a:p>
            <a:pPr>
              <a:lnSpc>
                <a:spcPct val="110000"/>
              </a:lnSpc>
            </a:pPr>
            <a:r>
              <a:rPr lang="en-US" altLang="en-US" sz="2400" u="none" dirty="0" smtClean="0">
                <a:solidFill>
                  <a:srgbClr val="000000"/>
                </a:solidFill>
              </a:rPr>
              <a:t>General EIPC/NERC collaboration opportunities?</a:t>
            </a:r>
          </a:p>
          <a:p>
            <a:pPr>
              <a:lnSpc>
                <a:spcPct val="110000"/>
              </a:lnSpc>
            </a:pPr>
            <a:r>
              <a:rPr lang="en-US" altLang="en-US" sz="2400" u="none" dirty="0" smtClean="0">
                <a:solidFill>
                  <a:srgbClr val="000000"/>
                </a:solidFill>
              </a:rPr>
              <a:t>Exploring </a:t>
            </a:r>
            <a:r>
              <a:rPr lang="en-US" altLang="en-US" sz="2400" u="none" dirty="0">
                <a:solidFill>
                  <a:srgbClr val="000000"/>
                </a:solidFill>
              </a:rPr>
              <a:t>the potential for EIPC stepping into the role of the Designated Entity described in </a:t>
            </a:r>
            <a:r>
              <a:rPr lang="en-US" altLang="en-US" sz="2400" u="none" dirty="0" smtClean="0">
                <a:solidFill>
                  <a:srgbClr val="000000"/>
                </a:solidFill>
              </a:rPr>
              <a:t>NERC standard MOD-032</a:t>
            </a:r>
            <a:r>
              <a:rPr lang="en-US" altLang="en-US" sz="2400" u="none" dirty="0">
                <a:solidFill>
                  <a:srgbClr val="000000"/>
                </a:solidFill>
              </a:rPr>
              <a:t> </a:t>
            </a:r>
            <a:r>
              <a:rPr lang="en-US" altLang="en-US" sz="2400" u="none" dirty="0" smtClean="0">
                <a:solidFill>
                  <a:srgbClr val="000000"/>
                </a:solidFill>
              </a:rPr>
              <a:t>for interconnection-wide network model building</a:t>
            </a:r>
          </a:p>
          <a:p>
            <a:pPr lvl="1">
              <a:lnSpc>
                <a:spcPct val="110000"/>
              </a:lnSpc>
            </a:pPr>
            <a:r>
              <a:rPr lang="en-US" altLang="en-US" dirty="0" smtClean="0"/>
              <a:t>Eastern Interconnection Reliability Assessment Group (ERAG) is currently the Designated Entity</a:t>
            </a:r>
          </a:p>
          <a:p>
            <a:pPr lvl="2">
              <a:lnSpc>
                <a:spcPct val="110000"/>
              </a:lnSpc>
            </a:pPr>
            <a:r>
              <a:rPr lang="en-US" altLang="en-US" dirty="0"/>
              <a:t> </a:t>
            </a:r>
            <a:r>
              <a:rPr lang="en-US" altLang="en-US" dirty="0" smtClean="0"/>
              <a:t>ERAG composed of Regional Entities (NPCC, MRO, </a:t>
            </a:r>
            <a:r>
              <a:rPr lang="en-US" altLang="en-US" dirty="0" err="1" smtClean="0"/>
              <a:t>ReliabilityFirst</a:t>
            </a:r>
            <a:r>
              <a:rPr lang="en-US" altLang="en-US" dirty="0" smtClean="0"/>
              <a:t>, etc…)</a:t>
            </a:r>
          </a:p>
          <a:p>
            <a:pPr lvl="1">
              <a:lnSpc>
                <a:spcPct val="110000"/>
              </a:lnSpc>
            </a:pPr>
            <a:r>
              <a:rPr lang="en-US" altLang="en-US" dirty="0" smtClean="0"/>
              <a:t>PCs have the compliance obligations for developing &amp; validating models pursuant to  MOD-032 and MOD-033, respectively</a:t>
            </a:r>
          </a:p>
          <a:p>
            <a:pPr lvl="1">
              <a:lnSpc>
                <a:spcPct val="110000"/>
              </a:lnSpc>
            </a:pPr>
            <a:r>
              <a:rPr lang="en-US" altLang="en-US" dirty="0" smtClean="0"/>
              <a:t>PCs are performing the model assembly through the Multiregional Modeling Working Group (MMWG)</a:t>
            </a:r>
            <a:endParaRPr lang="en-US" altLang="en-US" dirty="0"/>
          </a:p>
          <a:p>
            <a:pPr marL="914400" lvl="2" indent="0">
              <a:lnSpc>
                <a:spcPct val="110000"/>
              </a:lnSpc>
              <a:buNone/>
            </a:pPr>
            <a:endParaRPr lang="en-US" altLang="en-US" dirty="0" smtClean="0"/>
          </a:p>
        </p:txBody>
      </p:sp>
      <p:sp>
        <p:nvSpPr>
          <p:cNvPr id="2" name="Slide Number Placeholder 1"/>
          <p:cNvSpPr>
            <a:spLocks noGrp="1"/>
          </p:cNvSpPr>
          <p:nvPr>
            <p:ph type="sldNum" sz="quarter" idx="7"/>
          </p:nvPr>
        </p:nvSpPr>
        <p:spPr>
          <a:prstGeom prst="rect">
            <a:avLst/>
          </a:prstGeom>
        </p:spPr>
        <p:txBody>
          <a:bodyPr/>
          <a:lstStyle/>
          <a:p>
            <a:fld id="{54170034-9BF9-4288-8A2E-7B97F09E7427}" type="slidenum">
              <a:rPr lang="en-US" smtClean="0"/>
              <a:pPr/>
              <a:t>15</a:t>
            </a:fld>
            <a:endParaRPr lang="en-US" dirty="0"/>
          </a:p>
        </p:txBody>
      </p:sp>
    </p:spTree>
    <p:extLst>
      <p:ext uri="{BB962C8B-B14F-4D97-AF65-F5344CB8AC3E}">
        <p14:creationId xmlns:p14="http://schemas.microsoft.com/office/powerpoint/2010/main" val="428881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eaLnBrk="1" hangingPunct="1"/>
            <a:r>
              <a:rPr lang="en-US" altLang="en-US" sz="2800" dirty="0" smtClean="0">
                <a:solidFill>
                  <a:srgbClr val="000000"/>
                </a:solidFill>
              </a:rPr>
              <a:t>Other EIPC Activities</a:t>
            </a:r>
          </a:p>
        </p:txBody>
      </p:sp>
      <p:sp>
        <p:nvSpPr>
          <p:cNvPr id="9219" name="Rectangle 3"/>
          <p:cNvSpPr>
            <a:spLocks noGrp="1" noChangeArrowheads="1"/>
          </p:cNvSpPr>
          <p:nvPr>
            <p:ph type="body" idx="1"/>
          </p:nvPr>
        </p:nvSpPr>
        <p:spPr>
          <a:xfrm>
            <a:off x="457200" y="1600200"/>
            <a:ext cx="8229600" cy="4800600"/>
          </a:xfrm>
        </p:spPr>
        <p:txBody>
          <a:bodyPr>
            <a:normAutofit/>
          </a:bodyPr>
          <a:lstStyle/>
          <a:p>
            <a:pPr>
              <a:lnSpc>
                <a:spcPct val="110000"/>
              </a:lnSpc>
            </a:pPr>
            <a:r>
              <a:rPr lang="en-US" altLang="en-US" sz="2400" u="none" dirty="0" smtClean="0">
                <a:solidFill>
                  <a:srgbClr val="000000"/>
                </a:solidFill>
              </a:rPr>
              <a:t>Continue interface with industry groups – e.g., EISPC and the new National Council on Electricity Policy</a:t>
            </a:r>
            <a:endParaRPr lang="en-US" altLang="en-US" sz="3600" u="none" dirty="0" smtClean="0">
              <a:solidFill>
                <a:srgbClr val="000000"/>
              </a:solidFill>
            </a:endParaRPr>
          </a:p>
          <a:p>
            <a:pPr eaLnBrk="1" hangingPunct="1">
              <a:lnSpc>
                <a:spcPct val="110000"/>
              </a:lnSpc>
            </a:pPr>
            <a:r>
              <a:rPr lang="en-US" altLang="en-US" sz="2400" u="none" dirty="0" smtClean="0">
                <a:solidFill>
                  <a:srgbClr val="000000"/>
                </a:solidFill>
              </a:rPr>
              <a:t>Provide input to DOE on QER and Annual Transmission Data Report</a:t>
            </a:r>
          </a:p>
          <a:p>
            <a:pPr>
              <a:lnSpc>
                <a:spcPct val="110000"/>
              </a:lnSpc>
            </a:pPr>
            <a:endParaRPr lang="en-US" altLang="en-US" sz="2400" u="none" dirty="0" smtClean="0">
              <a:solidFill>
                <a:srgbClr val="000000"/>
              </a:solidFill>
            </a:endParaRPr>
          </a:p>
          <a:p>
            <a:pPr>
              <a:lnSpc>
                <a:spcPct val="110000"/>
              </a:lnSpc>
            </a:pPr>
            <a:r>
              <a:rPr lang="en-US" altLang="en-US" sz="2400" u="none" dirty="0" smtClean="0">
                <a:solidFill>
                  <a:srgbClr val="000000"/>
                </a:solidFill>
              </a:rPr>
              <a:t>New </a:t>
            </a:r>
            <a:r>
              <a:rPr lang="en-US" altLang="en-US" sz="2400" u="none" dirty="0">
                <a:solidFill>
                  <a:srgbClr val="000000"/>
                </a:solidFill>
              </a:rPr>
              <a:t>website under development - </a:t>
            </a:r>
            <a:r>
              <a:rPr lang="en-US" altLang="en-US" sz="2400" u="none" dirty="0">
                <a:hlinkClick r:id="rId3"/>
              </a:rPr>
              <a:t>https://eipcwebsite.squarespace.com/</a:t>
            </a:r>
            <a:endParaRPr lang="en-US" altLang="en-US" sz="2400" u="none" dirty="0"/>
          </a:p>
          <a:p>
            <a:pPr eaLnBrk="1" hangingPunct="1">
              <a:lnSpc>
                <a:spcPct val="110000"/>
              </a:lnSpc>
            </a:pPr>
            <a:endParaRPr lang="en-US" altLang="en-US" sz="2400" u="none" dirty="0">
              <a:solidFill>
                <a:srgbClr val="000000"/>
              </a:solidFill>
            </a:endParaRPr>
          </a:p>
          <a:p>
            <a:pPr eaLnBrk="1" hangingPunct="1">
              <a:lnSpc>
                <a:spcPct val="110000"/>
              </a:lnSpc>
            </a:pPr>
            <a:endParaRPr lang="en-US" altLang="en-US" sz="2400" u="none" dirty="0" smtClean="0">
              <a:solidFill>
                <a:srgbClr val="000000"/>
              </a:solidFill>
            </a:endParaRPr>
          </a:p>
        </p:txBody>
      </p:sp>
      <p:sp>
        <p:nvSpPr>
          <p:cNvPr id="2" name="Slide Number Placeholder 1"/>
          <p:cNvSpPr>
            <a:spLocks noGrp="1"/>
          </p:cNvSpPr>
          <p:nvPr>
            <p:ph type="sldNum" sz="quarter" idx="7"/>
          </p:nvPr>
        </p:nvSpPr>
        <p:spPr>
          <a:xfrm>
            <a:off x="114300" y="6247638"/>
            <a:ext cx="495300" cy="365125"/>
          </a:xfrm>
          <a:prstGeom prst="rect">
            <a:avLst/>
          </a:prstGeom>
        </p:spPr>
        <p:txBody>
          <a:bodyPr/>
          <a:lstStyle/>
          <a:p>
            <a:fld id="{54170034-9BF9-4288-8A2E-7B97F09E7427}" type="slidenum">
              <a:rPr lang="en-US" smtClean="0"/>
              <a:pPr/>
              <a:t>16</a:t>
            </a:fld>
            <a:endParaRPr lang="en-US" dirty="0"/>
          </a:p>
        </p:txBody>
      </p:sp>
    </p:spTree>
    <p:extLst>
      <p:ext uri="{BB962C8B-B14F-4D97-AF65-F5344CB8AC3E}">
        <p14:creationId xmlns:p14="http://schemas.microsoft.com/office/powerpoint/2010/main" val="32030868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eaLnBrk="1" hangingPunct="1"/>
            <a:r>
              <a:rPr lang="en-US" altLang="en-US" sz="2800" dirty="0" smtClean="0">
                <a:solidFill>
                  <a:srgbClr val="000000"/>
                </a:solidFill>
              </a:rPr>
              <a:t>Possible Future Directions ???</a:t>
            </a:r>
          </a:p>
        </p:txBody>
      </p:sp>
      <p:sp>
        <p:nvSpPr>
          <p:cNvPr id="9219" name="Rectangle 3"/>
          <p:cNvSpPr>
            <a:spLocks noGrp="1" noChangeArrowheads="1"/>
          </p:cNvSpPr>
          <p:nvPr>
            <p:ph type="body" idx="1"/>
          </p:nvPr>
        </p:nvSpPr>
        <p:spPr>
          <a:xfrm>
            <a:off x="457200" y="1524000"/>
            <a:ext cx="8534400" cy="4723638"/>
          </a:xfrm>
        </p:spPr>
        <p:txBody>
          <a:bodyPr>
            <a:normAutofit/>
          </a:bodyPr>
          <a:lstStyle/>
          <a:p>
            <a:pPr eaLnBrk="1" hangingPunct="1">
              <a:lnSpc>
                <a:spcPct val="110000"/>
              </a:lnSpc>
            </a:pPr>
            <a:r>
              <a:rPr lang="en-US" altLang="en-US" sz="2400" u="none" dirty="0" smtClean="0">
                <a:solidFill>
                  <a:srgbClr val="000000"/>
                </a:solidFill>
              </a:rPr>
              <a:t>Scenario studies based on stakeholder input</a:t>
            </a:r>
          </a:p>
          <a:p>
            <a:pPr eaLnBrk="1" hangingPunct="1">
              <a:lnSpc>
                <a:spcPct val="110000"/>
              </a:lnSpc>
            </a:pPr>
            <a:r>
              <a:rPr lang="en-US" altLang="en-US" sz="2400" u="none" dirty="0" smtClean="0">
                <a:solidFill>
                  <a:srgbClr val="000000"/>
                </a:solidFill>
              </a:rPr>
              <a:t>More in-depth analysis of </a:t>
            </a:r>
            <a:r>
              <a:rPr lang="en-US" altLang="en-US" sz="2400" u="none" dirty="0">
                <a:solidFill>
                  <a:srgbClr val="FF0000"/>
                </a:solidFill>
              </a:rPr>
              <a:t> </a:t>
            </a:r>
            <a:r>
              <a:rPr lang="en-US" altLang="en-US" sz="2400" u="none" dirty="0" smtClean="0">
                <a:solidFill>
                  <a:srgbClr val="000000"/>
                </a:solidFill>
              </a:rPr>
              <a:t>roll-up cases, beyond power flow reliability studies, possibly to include production cost simulation and sensitivity analysis</a:t>
            </a:r>
          </a:p>
          <a:p>
            <a:pPr>
              <a:lnSpc>
                <a:spcPct val="110000"/>
              </a:lnSpc>
            </a:pPr>
            <a:r>
              <a:rPr lang="en-US" altLang="en-US" sz="2400" u="none" dirty="0">
                <a:solidFill>
                  <a:srgbClr val="000000"/>
                </a:solidFill>
              </a:rPr>
              <a:t>Continue philosophy that interconnection-wide processes supplement regional planning requirements rather than attempt to replace them</a:t>
            </a:r>
          </a:p>
          <a:p>
            <a:pPr>
              <a:lnSpc>
                <a:spcPct val="110000"/>
              </a:lnSpc>
            </a:pPr>
            <a:r>
              <a:rPr lang="en-US" altLang="en-US" sz="2400" u="none" dirty="0">
                <a:solidFill>
                  <a:srgbClr val="000000"/>
                </a:solidFill>
              </a:rPr>
              <a:t>Coordination with other wide-area studies (e.g</a:t>
            </a:r>
            <a:r>
              <a:rPr lang="en-US" altLang="en-US" sz="2400" u="none" dirty="0" smtClean="0">
                <a:solidFill>
                  <a:srgbClr val="000000"/>
                </a:solidFill>
              </a:rPr>
              <a:t>., ERAG </a:t>
            </a:r>
            <a:r>
              <a:rPr lang="en-US" altLang="en-US" sz="2400" u="none" dirty="0">
                <a:solidFill>
                  <a:srgbClr val="000000"/>
                </a:solidFill>
              </a:rPr>
              <a:t>regional studies) to reflect respective group focus and expertise and reduce inefficiencies and unnecessary overlap</a:t>
            </a:r>
          </a:p>
          <a:p>
            <a:pPr eaLnBrk="1" hangingPunct="1">
              <a:lnSpc>
                <a:spcPct val="110000"/>
              </a:lnSpc>
            </a:pPr>
            <a:endParaRPr lang="en-US" altLang="en-US" sz="2400" u="none" dirty="0" smtClean="0">
              <a:solidFill>
                <a:srgbClr val="000000"/>
              </a:solidFill>
            </a:endParaRPr>
          </a:p>
        </p:txBody>
      </p:sp>
      <p:sp>
        <p:nvSpPr>
          <p:cNvPr id="2" name="Slide Number Placeholder 1"/>
          <p:cNvSpPr>
            <a:spLocks noGrp="1"/>
          </p:cNvSpPr>
          <p:nvPr>
            <p:ph type="sldNum" sz="quarter" idx="7"/>
          </p:nvPr>
        </p:nvSpPr>
        <p:spPr>
          <a:xfrm>
            <a:off x="114300" y="6247638"/>
            <a:ext cx="495300" cy="365125"/>
          </a:xfrm>
          <a:prstGeom prst="rect">
            <a:avLst/>
          </a:prstGeom>
        </p:spPr>
        <p:txBody>
          <a:bodyPr/>
          <a:lstStyle/>
          <a:p>
            <a:fld id="{54170034-9BF9-4288-8A2E-7B97F09E7427}" type="slidenum">
              <a:rPr lang="en-US" smtClean="0"/>
              <a:pPr/>
              <a:t>17</a:t>
            </a:fld>
            <a:endParaRPr lang="en-US" dirty="0"/>
          </a:p>
        </p:txBody>
      </p:sp>
    </p:spTree>
    <p:extLst>
      <p:ext uri="{BB962C8B-B14F-4D97-AF65-F5344CB8AC3E}">
        <p14:creationId xmlns:p14="http://schemas.microsoft.com/office/powerpoint/2010/main" val="162338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18</a:t>
            </a:fld>
            <a:endParaRPr lang="en-US" dirty="0"/>
          </a:p>
        </p:txBody>
      </p:sp>
    </p:spTree>
    <p:extLst>
      <p:ext uri="{BB962C8B-B14F-4D97-AF65-F5344CB8AC3E}">
        <p14:creationId xmlns:p14="http://schemas.microsoft.com/office/powerpoint/2010/main" val="2629532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Appendix I</a:t>
            </a:r>
            <a:endParaRPr lang="en-US" dirty="0"/>
          </a:p>
        </p:txBody>
      </p:sp>
      <p:sp>
        <p:nvSpPr>
          <p:cNvPr id="6" name="Text Placeholder 5"/>
          <p:cNvSpPr>
            <a:spLocks noGrp="1"/>
          </p:cNvSpPr>
          <p:nvPr>
            <p:ph type="body" idx="1"/>
          </p:nvPr>
        </p:nvSpPr>
        <p:spPr/>
        <p:txBody>
          <a:bodyPr/>
          <a:lstStyle/>
          <a:p>
            <a:r>
              <a:rPr lang="en-US" dirty="0" smtClean="0"/>
              <a:t>Past EIPC Activities</a:t>
            </a:r>
            <a:endParaRPr lang="en-US" dirty="0"/>
          </a:p>
        </p:txBody>
      </p:sp>
      <p:sp>
        <p:nvSpPr>
          <p:cNvPr id="2" name="Slide Number Placeholder 1"/>
          <p:cNvSpPr>
            <a:spLocks noGrp="1"/>
          </p:cNvSpPr>
          <p:nvPr>
            <p:ph type="sldNum" sz="quarter" idx="4"/>
          </p:nvPr>
        </p:nvSpPr>
        <p:spPr/>
        <p:txBody>
          <a:bodyPr/>
          <a:lstStyle/>
          <a:p>
            <a:fld id="{10C7F894-2A36-495D-AB7C-1055F7AC0F9D}" type="slidenum">
              <a:rPr lang="en-US" smtClean="0"/>
              <a:pPr/>
              <a:t>19</a:t>
            </a:fld>
            <a:endParaRPr lang="en-US" dirty="0"/>
          </a:p>
        </p:txBody>
      </p:sp>
    </p:spTree>
    <p:extLst>
      <p:ext uri="{BB962C8B-B14F-4D97-AF65-F5344CB8AC3E}">
        <p14:creationId xmlns:p14="http://schemas.microsoft.com/office/powerpoint/2010/main" val="243795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28981"/>
            <a:ext cx="8534400" cy="1143000"/>
          </a:xfrm>
        </p:spPr>
        <p:txBody>
          <a:bodyPr>
            <a:normAutofit/>
          </a:bodyPr>
          <a:lstStyle/>
          <a:p>
            <a:r>
              <a:rPr lang="en-US" sz="2800" dirty="0" smtClean="0">
                <a:solidFill>
                  <a:srgbClr val="000000"/>
                </a:solidFill>
              </a:rPr>
              <a:t>Purpose</a:t>
            </a:r>
          </a:p>
        </p:txBody>
      </p:sp>
      <p:sp>
        <p:nvSpPr>
          <p:cNvPr id="7171" name="Content Placeholder 2"/>
          <p:cNvSpPr>
            <a:spLocks noGrp="1"/>
          </p:cNvSpPr>
          <p:nvPr>
            <p:ph type="body" idx="1"/>
          </p:nvPr>
        </p:nvSpPr>
        <p:spPr>
          <a:xfrm>
            <a:off x="457200" y="1447800"/>
            <a:ext cx="8305800" cy="4495800"/>
          </a:xfrm>
        </p:spPr>
        <p:txBody>
          <a:bodyPr>
            <a:noAutofit/>
          </a:bodyPr>
          <a:lstStyle/>
          <a:p>
            <a:r>
              <a:rPr lang="en-US" sz="2400" u="none" dirty="0" smtClean="0">
                <a:solidFill>
                  <a:srgbClr val="000000"/>
                </a:solidFill>
              </a:rPr>
              <a:t>Provide a status update on the activities of the Eastern Interconnection Planning Collaborative (EIPC)</a:t>
            </a:r>
            <a:endParaRPr lang="en-US" sz="2000" dirty="0" smtClean="0"/>
          </a:p>
        </p:txBody>
      </p:sp>
      <p:sp>
        <p:nvSpPr>
          <p:cNvPr id="2" name="Slide Number Placeholder 1"/>
          <p:cNvSpPr>
            <a:spLocks noGrp="1"/>
          </p:cNvSpPr>
          <p:nvPr>
            <p:ph type="sldNum" sz="quarter" idx="7"/>
          </p:nvPr>
        </p:nvSpPr>
        <p:spPr>
          <a:xfrm>
            <a:off x="114300" y="6247638"/>
            <a:ext cx="495300" cy="365125"/>
          </a:xfrm>
          <a:prstGeom prst="rect">
            <a:avLst/>
          </a:prstGeom>
        </p:spPr>
        <p:txBody>
          <a:bodyPr/>
          <a:lstStyle/>
          <a:p>
            <a:fld id="{54170034-9BF9-4288-8A2E-7B97F09E7427}" type="slidenum">
              <a:rPr lang="en-US" smtClean="0"/>
              <a:pPr/>
              <a:t>2</a:t>
            </a:fld>
            <a:endParaRPr lang="en-US" dirty="0"/>
          </a:p>
        </p:txBody>
      </p:sp>
    </p:spTree>
    <p:extLst>
      <p:ext uri="{BB962C8B-B14F-4D97-AF65-F5344CB8AC3E}">
        <p14:creationId xmlns:p14="http://schemas.microsoft.com/office/powerpoint/2010/main" val="878424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eaLnBrk="1" hangingPunct="1"/>
            <a:r>
              <a:rPr lang="en-US" altLang="en-US" sz="2800" dirty="0" smtClean="0">
                <a:solidFill>
                  <a:srgbClr val="000000"/>
                </a:solidFill>
              </a:rPr>
              <a:t>Past EIPC Studies and Activities</a:t>
            </a:r>
          </a:p>
        </p:txBody>
      </p:sp>
      <p:sp>
        <p:nvSpPr>
          <p:cNvPr id="9219" name="Rectangle 3"/>
          <p:cNvSpPr>
            <a:spLocks noGrp="1" noChangeArrowheads="1"/>
          </p:cNvSpPr>
          <p:nvPr>
            <p:ph type="body" idx="1"/>
          </p:nvPr>
        </p:nvSpPr>
        <p:spPr>
          <a:xfrm>
            <a:off x="457200" y="1600200"/>
            <a:ext cx="8229600" cy="4876800"/>
          </a:xfrm>
        </p:spPr>
        <p:txBody>
          <a:bodyPr>
            <a:noAutofit/>
          </a:bodyPr>
          <a:lstStyle/>
          <a:p>
            <a:pPr eaLnBrk="1" hangingPunct="1">
              <a:lnSpc>
                <a:spcPct val="110000"/>
              </a:lnSpc>
            </a:pPr>
            <a:r>
              <a:rPr lang="en-US" altLang="en-US" sz="2400" u="none" dirty="0" smtClean="0">
                <a:solidFill>
                  <a:srgbClr val="000000"/>
                </a:solidFill>
              </a:rPr>
              <a:t>2010: Roll-up of 2020 Summer regional system expansion plans as input to DOE grant work</a:t>
            </a:r>
          </a:p>
          <a:p>
            <a:pPr lvl="1">
              <a:lnSpc>
                <a:spcPct val="110000"/>
              </a:lnSpc>
            </a:pPr>
            <a:r>
              <a:rPr lang="en-US" altLang="en-US" sz="2000" dirty="0" smtClean="0"/>
              <a:t>Modify Roll-up case to accommodate Stakeholder Specified Infrastructure</a:t>
            </a:r>
          </a:p>
          <a:p>
            <a:pPr eaLnBrk="1" hangingPunct="1">
              <a:lnSpc>
                <a:spcPct val="110000"/>
              </a:lnSpc>
            </a:pPr>
            <a:r>
              <a:rPr lang="en-US" altLang="en-US" sz="2400" u="none" dirty="0" smtClean="0">
                <a:solidFill>
                  <a:srgbClr val="000000"/>
                </a:solidFill>
              </a:rPr>
              <a:t>2010 to 2015: DOE Interconnection Studies Grant</a:t>
            </a:r>
          </a:p>
          <a:p>
            <a:pPr lvl="1">
              <a:lnSpc>
                <a:spcPct val="110000"/>
              </a:lnSpc>
            </a:pPr>
            <a:r>
              <a:rPr lang="en-US" altLang="en-US" sz="2000" dirty="0" smtClean="0"/>
              <a:t>Three distinct parts – Phase 1, Phase 2, and Gas-Electric </a:t>
            </a:r>
            <a:r>
              <a:rPr lang="en-US" altLang="en-US" sz="2000" dirty="0"/>
              <a:t>I</a:t>
            </a:r>
            <a:r>
              <a:rPr lang="en-US" altLang="en-US" sz="2000" dirty="0" smtClean="0"/>
              <a:t>nterface</a:t>
            </a:r>
          </a:p>
          <a:p>
            <a:pPr lvl="1">
              <a:lnSpc>
                <a:spcPct val="110000"/>
              </a:lnSpc>
            </a:pPr>
            <a:r>
              <a:rPr lang="en-US" altLang="en-US" sz="2000" dirty="0" smtClean="0"/>
              <a:t>Develop process for stakeholders to access study data considered to be CEII</a:t>
            </a:r>
          </a:p>
          <a:p>
            <a:pPr lvl="1">
              <a:lnSpc>
                <a:spcPct val="110000"/>
              </a:lnSpc>
            </a:pPr>
            <a:r>
              <a:rPr lang="en-US" altLang="en-US" sz="2000" dirty="0" smtClean="0"/>
              <a:t>Completely transparent process</a:t>
            </a:r>
          </a:p>
          <a:p>
            <a:pPr lvl="1">
              <a:lnSpc>
                <a:spcPct val="110000"/>
              </a:lnSpc>
            </a:pPr>
            <a:r>
              <a:rPr lang="en-US" altLang="en-US" sz="2000" dirty="0" smtClean="0"/>
              <a:t>Interface with WECC and ERCOT on their grant work</a:t>
            </a:r>
          </a:p>
        </p:txBody>
      </p:sp>
      <p:sp>
        <p:nvSpPr>
          <p:cNvPr id="2" name="Slide Number Placeholder 1"/>
          <p:cNvSpPr>
            <a:spLocks noGrp="1"/>
          </p:cNvSpPr>
          <p:nvPr>
            <p:ph type="sldNum" sz="quarter" idx="7"/>
          </p:nvPr>
        </p:nvSpPr>
        <p:spPr>
          <a:xfrm>
            <a:off x="114300" y="6247638"/>
            <a:ext cx="495300" cy="365125"/>
          </a:xfrm>
          <a:prstGeom prst="rect">
            <a:avLst/>
          </a:prstGeom>
        </p:spPr>
        <p:txBody>
          <a:bodyPr/>
          <a:lstStyle/>
          <a:p>
            <a:fld id="{54170034-9BF9-4288-8A2E-7B97F09E7427}" type="slidenum">
              <a:rPr lang="en-US" smtClean="0"/>
              <a:pPr/>
              <a:t>20</a:t>
            </a:fld>
            <a:endParaRPr lang="en-US" dirty="0"/>
          </a:p>
        </p:txBody>
      </p:sp>
    </p:spTree>
    <p:extLst>
      <p:ext uri="{BB962C8B-B14F-4D97-AF65-F5344CB8AC3E}">
        <p14:creationId xmlns:p14="http://schemas.microsoft.com/office/powerpoint/2010/main" val="8800690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eaLnBrk="1" hangingPunct="1"/>
            <a:r>
              <a:rPr lang="en-US" altLang="en-US" sz="2800" dirty="0" smtClean="0">
                <a:solidFill>
                  <a:srgbClr val="000000"/>
                </a:solidFill>
              </a:rPr>
              <a:t>Past EIPC Studies and Activities, </a:t>
            </a:r>
            <a:r>
              <a:rPr lang="en-US" altLang="en-US" sz="2400" dirty="0" smtClean="0">
                <a:solidFill>
                  <a:srgbClr val="000000"/>
                </a:solidFill>
              </a:rPr>
              <a:t>cont.</a:t>
            </a:r>
          </a:p>
        </p:txBody>
      </p:sp>
      <p:sp>
        <p:nvSpPr>
          <p:cNvPr id="9219" name="Rectangle 3"/>
          <p:cNvSpPr>
            <a:spLocks noGrp="1" noChangeArrowheads="1"/>
          </p:cNvSpPr>
          <p:nvPr>
            <p:ph type="body" idx="1"/>
          </p:nvPr>
        </p:nvSpPr>
        <p:spPr>
          <a:xfrm>
            <a:off x="457200" y="1295400"/>
            <a:ext cx="8229600" cy="4876800"/>
          </a:xfrm>
        </p:spPr>
        <p:txBody>
          <a:bodyPr>
            <a:normAutofit fontScale="92500" lnSpcReduction="20000"/>
          </a:bodyPr>
          <a:lstStyle/>
          <a:p>
            <a:pPr>
              <a:lnSpc>
                <a:spcPct val="110000"/>
              </a:lnSpc>
            </a:pPr>
            <a:r>
              <a:rPr lang="en-US" altLang="en-US" sz="2600" u="none" dirty="0">
                <a:solidFill>
                  <a:srgbClr val="000000"/>
                </a:solidFill>
              </a:rPr>
              <a:t>2013: Roll-up of 2018 and 2023 Summer regional </a:t>
            </a:r>
            <a:r>
              <a:rPr lang="en-US" altLang="en-US" sz="2600" u="none" dirty="0" smtClean="0">
                <a:solidFill>
                  <a:srgbClr val="000000"/>
                </a:solidFill>
              </a:rPr>
              <a:t>system expansion plans</a:t>
            </a:r>
            <a:endParaRPr lang="en-US" altLang="en-US" sz="2600" u="none" dirty="0">
              <a:solidFill>
                <a:srgbClr val="000000"/>
              </a:solidFill>
            </a:endParaRPr>
          </a:p>
          <a:p>
            <a:pPr>
              <a:lnSpc>
                <a:spcPct val="110000"/>
              </a:lnSpc>
            </a:pPr>
            <a:r>
              <a:rPr lang="en-US" altLang="en-US" sz="2600" u="none" dirty="0">
                <a:solidFill>
                  <a:srgbClr val="000000"/>
                </a:solidFill>
              </a:rPr>
              <a:t>2014: Scenario analysis using 2018 and 2023 cases</a:t>
            </a:r>
          </a:p>
          <a:p>
            <a:pPr lvl="1">
              <a:lnSpc>
                <a:spcPct val="110000"/>
              </a:lnSpc>
            </a:pPr>
            <a:r>
              <a:rPr lang="en-US" altLang="en-US" sz="2200" dirty="0"/>
              <a:t>Heat wave and drought</a:t>
            </a:r>
          </a:p>
          <a:p>
            <a:pPr>
              <a:lnSpc>
                <a:spcPct val="110000"/>
              </a:lnSpc>
            </a:pPr>
            <a:r>
              <a:rPr lang="en-US" altLang="en-US" sz="2600" u="none" dirty="0">
                <a:solidFill>
                  <a:srgbClr val="000000"/>
                </a:solidFill>
              </a:rPr>
              <a:t>2015: Roll-up and analysis of 2025 Summer and Winter regional system expansion </a:t>
            </a:r>
            <a:r>
              <a:rPr lang="en-US" altLang="en-US" sz="2600" u="none" dirty="0" smtClean="0">
                <a:solidFill>
                  <a:srgbClr val="000000"/>
                </a:solidFill>
              </a:rPr>
              <a:t>plans</a:t>
            </a:r>
          </a:p>
          <a:p>
            <a:pPr eaLnBrk="1" hangingPunct="1">
              <a:lnSpc>
                <a:spcPct val="110000"/>
              </a:lnSpc>
            </a:pPr>
            <a:r>
              <a:rPr lang="en-US" altLang="en-US" sz="2600" u="none" dirty="0" smtClean="0">
                <a:solidFill>
                  <a:srgbClr val="000000"/>
                </a:solidFill>
              </a:rPr>
              <a:t>Provided input to DOE on the Annual Transmission Data Reports</a:t>
            </a:r>
          </a:p>
          <a:p>
            <a:pPr eaLnBrk="1" hangingPunct="1">
              <a:lnSpc>
                <a:spcPct val="110000"/>
              </a:lnSpc>
            </a:pPr>
            <a:r>
              <a:rPr lang="en-US" altLang="en-US" sz="2600" u="none" dirty="0" smtClean="0">
                <a:solidFill>
                  <a:srgbClr val="000000"/>
                </a:solidFill>
              </a:rPr>
              <a:t>Provided input to NERC on the revised MOD 32 model development process</a:t>
            </a:r>
          </a:p>
          <a:p>
            <a:pPr eaLnBrk="1" hangingPunct="1">
              <a:lnSpc>
                <a:spcPct val="110000"/>
              </a:lnSpc>
            </a:pPr>
            <a:r>
              <a:rPr lang="en-US" altLang="en-US" sz="2600" u="none" dirty="0" smtClean="0">
                <a:solidFill>
                  <a:srgbClr val="000000"/>
                </a:solidFill>
              </a:rPr>
              <a:t>Provided input to DOE-NREL on Eastern Renewable Integration Study and use of EIPC Roll-up modeling as basis for that study</a:t>
            </a:r>
          </a:p>
          <a:p>
            <a:pPr marL="0" indent="0" eaLnBrk="1" hangingPunct="1">
              <a:lnSpc>
                <a:spcPct val="110000"/>
              </a:lnSpc>
              <a:buNone/>
            </a:pPr>
            <a:endParaRPr lang="en-US" altLang="en-US" sz="2200" dirty="0" smtClean="0"/>
          </a:p>
        </p:txBody>
      </p:sp>
      <p:sp>
        <p:nvSpPr>
          <p:cNvPr id="2" name="Slide Number Placeholder 1"/>
          <p:cNvSpPr>
            <a:spLocks noGrp="1"/>
          </p:cNvSpPr>
          <p:nvPr>
            <p:ph type="sldNum" sz="quarter" idx="7"/>
          </p:nvPr>
        </p:nvSpPr>
        <p:spPr>
          <a:xfrm>
            <a:off x="114300" y="6247638"/>
            <a:ext cx="495300" cy="365125"/>
          </a:xfrm>
          <a:prstGeom prst="rect">
            <a:avLst/>
          </a:prstGeom>
        </p:spPr>
        <p:txBody>
          <a:bodyPr/>
          <a:lstStyle/>
          <a:p>
            <a:fld id="{54170034-9BF9-4288-8A2E-7B97F09E7427}" type="slidenum">
              <a:rPr lang="en-US" smtClean="0"/>
              <a:pPr/>
              <a:t>21</a:t>
            </a:fld>
            <a:endParaRPr lang="en-US" dirty="0"/>
          </a:p>
        </p:txBody>
      </p:sp>
    </p:spTree>
    <p:extLst>
      <p:ext uri="{BB962C8B-B14F-4D97-AF65-F5344CB8AC3E}">
        <p14:creationId xmlns:p14="http://schemas.microsoft.com/office/powerpoint/2010/main" val="23559857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eaLnBrk="1" hangingPunct="1"/>
            <a:r>
              <a:rPr lang="en-US" altLang="en-US" sz="2800" dirty="0" smtClean="0">
                <a:solidFill>
                  <a:srgbClr val="000000"/>
                </a:solidFill>
              </a:rPr>
              <a:t>Past EIPC Studies and Activities, </a:t>
            </a:r>
            <a:r>
              <a:rPr lang="en-US" altLang="en-US" sz="2400" dirty="0" smtClean="0">
                <a:solidFill>
                  <a:srgbClr val="000000"/>
                </a:solidFill>
              </a:rPr>
              <a:t>cont.</a:t>
            </a:r>
            <a:endParaRPr lang="en-US" altLang="en-US" sz="2800" dirty="0" smtClean="0">
              <a:solidFill>
                <a:srgbClr val="000000"/>
              </a:solidFill>
            </a:endParaRPr>
          </a:p>
        </p:txBody>
      </p:sp>
      <p:sp>
        <p:nvSpPr>
          <p:cNvPr id="9219" name="Rectangle 3"/>
          <p:cNvSpPr>
            <a:spLocks noGrp="1" noChangeArrowheads="1"/>
          </p:cNvSpPr>
          <p:nvPr>
            <p:ph type="body" idx="1"/>
          </p:nvPr>
        </p:nvSpPr>
        <p:spPr>
          <a:xfrm>
            <a:off x="457200" y="1600200"/>
            <a:ext cx="8229600" cy="4876800"/>
          </a:xfrm>
        </p:spPr>
        <p:txBody>
          <a:bodyPr>
            <a:normAutofit/>
          </a:bodyPr>
          <a:lstStyle/>
          <a:p>
            <a:pPr eaLnBrk="1" hangingPunct="1">
              <a:lnSpc>
                <a:spcPct val="110000"/>
              </a:lnSpc>
            </a:pPr>
            <a:r>
              <a:rPr lang="en-US" altLang="en-US" sz="2400" u="none" dirty="0" smtClean="0">
                <a:solidFill>
                  <a:srgbClr val="000000"/>
                </a:solidFill>
              </a:rPr>
              <a:t>Numerous presentations to industry groups on study results and current work activities</a:t>
            </a:r>
          </a:p>
          <a:p>
            <a:pPr lvl="1">
              <a:lnSpc>
                <a:spcPct val="110000"/>
              </a:lnSpc>
            </a:pPr>
            <a:r>
              <a:rPr lang="en-US" altLang="en-US" dirty="0" smtClean="0"/>
              <a:t>Continue to maintain a transparent process through interconnection-wide and regional stakeholder activities</a:t>
            </a:r>
          </a:p>
          <a:p>
            <a:pPr>
              <a:lnSpc>
                <a:spcPct val="110000"/>
              </a:lnSpc>
            </a:pPr>
            <a:r>
              <a:rPr lang="en-US" altLang="en-US" sz="2400" u="none" dirty="0" smtClean="0">
                <a:solidFill>
                  <a:srgbClr val="000000"/>
                </a:solidFill>
              </a:rPr>
              <a:t>Maintained coordination with EI states through EISPC/NCEP</a:t>
            </a:r>
          </a:p>
          <a:p>
            <a:pPr>
              <a:lnSpc>
                <a:spcPct val="110000"/>
              </a:lnSpc>
            </a:pPr>
            <a:r>
              <a:rPr lang="en-US" altLang="en-US" sz="2400" u="none" dirty="0" smtClean="0">
                <a:solidFill>
                  <a:srgbClr val="000000"/>
                </a:solidFill>
              </a:rPr>
              <a:t>Provided input to the DOE Quadrennial Review process</a:t>
            </a:r>
          </a:p>
          <a:p>
            <a:pPr>
              <a:lnSpc>
                <a:spcPct val="110000"/>
              </a:lnSpc>
            </a:pPr>
            <a:r>
              <a:rPr lang="en-US" altLang="en-US" sz="2400" u="none" dirty="0" smtClean="0">
                <a:solidFill>
                  <a:srgbClr val="000000"/>
                </a:solidFill>
              </a:rPr>
              <a:t>Presentation to </a:t>
            </a:r>
            <a:r>
              <a:rPr lang="en-US" altLang="en-US" sz="2400" u="none" dirty="0">
                <a:solidFill>
                  <a:srgbClr val="000000"/>
                </a:solidFill>
              </a:rPr>
              <a:t>NCEP </a:t>
            </a:r>
            <a:r>
              <a:rPr lang="en-US" altLang="en-US" sz="2400" u="none" dirty="0" smtClean="0">
                <a:solidFill>
                  <a:srgbClr val="000000"/>
                </a:solidFill>
              </a:rPr>
              <a:t>on the status </a:t>
            </a:r>
            <a:r>
              <a:rPr lang="en-US" altLang="en-US" sz="2400" u="none" dirty="0">
                <a:solidFill>
                  <a:srgbClr val="000000"/>
                </a:solidFill>
              </a:rPr>
              <a:t>of </a:t>
            </a:r>
            <a:r>
              <a:rPr lang="en-US" altLang="en-US" sz="2400" u="none" dirty="0" smtClean="0">
                <a:solidFill>
                  <a:srgbClr val="000000"/>
                </a:solidFill>
              </a:rPr>
              <a:t>transmission </a:t>
            </a:r>
            <a:r>
              <a:rPr lang="en-US" altLang="en-US" sz="2400" u="none" dirty="0">
                <a:solidFill>
                  <a:srgbClr val="000000"/>
                </a:solidFill>
              </a:rPr>
              <a:t>and </a:t>
            </a:r>
            <a:r>
              <a:rPr lang="en-US" altLang="en-US" sz="2400" u="none" dirty="0" smtClean="0">
                <a:solidFill>
                  <a:srgbClr val="000000"/>
                </a:solidFill>
              </a:rPr>
              <a:t>distribution system intersection points</a:t>
            </a:r>
          </a:p>
          <a:p>
            <a:pPr>
              <a:lnSpc>
                <a:spcPct val="110000"/>
              </a:lnSpc>
            </a:pPr>
            <a:r>
              <a:rPr lang="en-US" altLang="en-US" sz="2400" u="none" dirty="0" smtClean="0">
                <a:solidFill>
                  <a:srgbClr val="000000"/>
                </a:solidFill>
              </a:rPr>
              <a:t>Prepared NCEP webinar on renewable integration</a:t>
            </a:r>
          </a:p>
          <a:p>
            <a:pPr eaLnBrk="1" hangingPunct="1">
              <a:lnSpc>
                <a:spcPct val="110000"/>
              </a:lnSpc>
            </a:pPr>
            <a:endParaRPr lang="en-US" altLang="en-US" sz="2400" dirty="0" smtClean="0"/>
          </a:p>
          <a:p>
            <a:pPr eaLnBrk="1" hangingPunct="1">
              <a:lnSpc>
                <a:spcPct val="110000"/>
              </a:lnSpc>
            </a:pPr>
            <a:endParaRPr lang="en-US" altLang="en-US" sz="2200" dirty="0" smtClean="0"/>
          </a:p>
        </p:txBody>
      </p:sp>
      <p:sp>
        <p:nvSpPr>
          <p:cNvPr id="2" name="Slide Number Placeholder 1"/>
          <p:cNvSpPr>
            <a:spLocks noGrp="1"/>
          </p:cNvSpPr>
          <p:nvPr>
            <p:ph type="sldNum" sz="quarter" idx="7"/>
          </p:nvPr>
        </p:nvSpPr>
        <p:spPr>
          <a:xfrm>
            <a:off x="114300" y="6247638"/>
            <a:ext cx="495300" cy="365125"/>
          </a:xfrm>
          <a:prstGeom prst="rect">
            <a:avLst/>
          </a:prstGeom>
        </p:spPr>
        <p:txBody>
          <a:bodyPr/>
          <a:lstStyle/>
          <a:p>
            <a:fld id="{54170034-9BF9-4288-8A2E-7B97F09E7427}" type="slidenum">
              <a:rPr lang="en-US" smtClean="0"/>
              <a:pPr/>
              <a:t>22</a:t>
            </a:fld>
            <a:endParaRPr lang="en-US" dirty="0"/>
          </a:p>
        </p:txBody>
      </p:sp>
    </p:spTree>
    <p:extLst>
      <p:ext uri="{BB962C8B-B14F-4D97-AF65-F5344CB8AC3E}">
        <p14:creationId xmlns:p14="http://schemas.microsoft.com/office/powerpoint/2010/main" val="27736447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n-US" altLang="en-US" sz="2800" dirty="0">
                <a:solidFill>
                  <a:srgbClr val="000000"/>
                </a:solidFill>
              </a:rPr>
              <a:t>DOE </a:t>
            </a:r>
            <a:r>
              <a:rPr lang="en-US" altLang="en-US" sz="2800" dirty="0" smtClean="0">
                <a:solidFill>
                  <a:srgbClr val="000000"/>
                </a:solidFill>
              </a:rPr>
              <a:t>Study Results</a:t>
            </a:r>
            <a:endParaRPr lang="en-US" altLang="en-US" sz="2800" strike="sngStrike" dirty="0" smtClean="0">
              <a:solidFill>
                <a:srgbClr val="FF0000"/>
              </a:solidFill>
            </a:endParaRPr>
          </a:p>
        </p:txBody>
      </p:sp>
      <p:sp>
        <p:nvSpPr>
          <p:cNvPr id="9219" name="Rectangle 3"/>
          <p:cNvSpPr>
            <a:spLocks noGrp="1" noChangeArrowheads="1"/>
          </p:cNvSpPr>
          <p:nvPr>
            <p:ph type="body" idx="1"/>
          </p:nvPr>
        </p:nvSpPr>
        <p:spPr>
          <a:xfrm>
            <a:off x="457200" y="1600200"/>
            <a:ext cx="8229600" cy="4876800"/>
          </a:xfrm>
        </p:spPr>
        <p:txBody>
          <a:bodyPr>
            <a:noAutofit/>
          </a:bodyPr>
          <a:lstStyle/>
          <a:p>
            <a:pPr>
              <a:lnSpc>
                <a:spcPct val="110000"/>
              </a:lnSpc>
            </a:pPr>
            <a:r>
              <a:rPr lang="en-US" altLang="en-US" sz="2400" u="none" dirty="0" smtClean="0">
                <a:solidFill>
                  <a:srgbClr val="000000"/>
                </a:solidFill>
              </a:rPr>
              <a:t>Phase 1 – generation expansion plans under 8 different energy policy futures, with 72 sensitivity cases to show how policy drivers impact the future generation mix</a:t>
            </a:r>
          </a:p>
          <a:p>
            <a:pPr>
              <a:lnSpc>
                <a:spcPct val="110000"/>
              </a:lnSpc>
            </a:pPr>
            <a:r>
              <a:rPr lang="en-US" altLang="en-US" sz="2400" u="none" dirty="0" smtClean="0">
                <a:solidFill>
                  <a:srgbClr val="000000"/>
                </a:solidFill>
              </a:rPr>
              <a:t>Phase 2 – transmission “build-outs” for three scenarios chosen by stakeholders</a:t>
            </a:r>
          </a:p>
          <a:p>
            <a:pPr lvl="1">
              <a:lnSpc>
                <a:spcPct val="110000"/>
              </a:lnSpc>
            </a:pPr>
            <a:r>
              <a:rPr lang="en-US" altLang="en-US" dirty="0" smtClean="0"/>
              <a:t>Scenario 1 – low carbon</a:t>
            </a:r>
          </a:p>
          <a:p>
            <a:pPr lvl="1">
              <a:lnSpc>
                <a:spcPct val="110000"/>
              </a:lnSpc>
            </a:pPr>
            <a:r>
              <a:rPr lang="en-US" altLang="en-US" dirty="0" smtClean="0"/>
              <a:t>Scenario 2 – regional RPS</a:t>
            </a:r>
          </a:p>
          <a:p>
            <a:pPr lvl="1">
              <a:lnSpc>
                <a:spcPct val="110000"/>
              </a:lnSpc>
            </a:pPr>
            <a:r>
              <a:rPr lang="en-US" altLang="en-US" dirty="0" smtClean="0"/>
              <a:t>Scenario 3 – “business as usual”</a:t>
            </a:r>
          </a:p>
        </p:txBody>
      </p:sp>
      <p:sp>
        <p:nvSpPr>
          <p:cNvPr id="2" name="Slide Number Placeholder 1"/>
          <p:cNvSpPr>
            <a:spLocks noGrp="1"/>
          </p:cNvSpPr>
          <p:nvPr>
            <p:ph type="sldNum" sz="quarter" idx="7"/>
          </p:nvPr>
        </p:nvSpPr>
        <p:spPr>
          <a:xfrm>
            <a:off x="114300" y="6247638"/>
            <a:ext cx="495300" cy="365125"/>
          </a:xfrm>
          <a:prstGeom prst="rect">
            <a:avLst/>
          </a:prstGeom>
        </p:spPr>
        <p:txBody>
          <a:bodyPr/>
          <a:lstStyle/>
          <a:p>
            <a:fld id="{54170034-9BF9-4288-8A2E-7B97F09E7427}" type="slidenum">
              <a:rPr lang="en-US" smtClean="0"/>
              <a:pPr/>
              <a:t>23</a:t>
            </a:fld>
            <a:endParaRPr lang="en-US" dirty="0"/>
          </a:p>
        </p:txBody>
      </p:sp>
    </p:spTree>
    <p:extLst>
      <p:ext uri="{BB962C8B-B14F-4D97-AF65-F5344CB8AC3E}">
        <p14:creationId xmlns:p14="http://schemas.microsoft.com/office/powerpoint/2010/main" val="16204323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n-US" altLang="en-US" sz="2800" dirty="0">
                <a:solidFill>
                  <a:srgbClr val="000000"/>
                </a:solidFill>
              </a:rPr>
              <a:t>DOE </a:t>
            </a:r>
            <a:r>
              <a:rPr lang="en-US" altLang="en-US" sz="2800" dirty="0" smtClean="0">
                <a:solidFill>
                  <a:srgbClr val="000000"/>
                </a:solidFill>
              </a:rPr>
              <a:t>Study Results, cont.</a:t>
            </a:r>
          </a:p>
        </p:txBody>
      </p:sp>
      <p:sp>
        <p:nvSpPr>
          <p:cNvPr id="9219" name="Rectangle 3"/>
          <p:cNvSpPr>
            <a:spLocks noGrp="1" noChangeArrowheads="1"/>
          </p:cNvSpPr>
          <p:nvPr>
            <p:ph type="body" idx="1"/>
          </p:nvPr>
        </p:nvSpPr>
        <p:spPr>
          <a:xfrm>
            <a:off x="457200" y="1600200"/>
            <a:ext cx="8229600" cy="4876800"/>
          </a:xfrm>
        </p:spPr>
        <p:txBody>
          <a:bodyPr>
            <a:noAutofit/>
          </a:bodyPr>
          <a:lstStyle/>
          <a:p>
            <a:pPr>
              <a:lnSpc>
                <a:spcPct val="110000"/>
              </a:lnSpc>
            </a:pPr>
            <a:r>
              <a:rPr lang="en-US" altLang="en-US" sz="2400" u="none" dirty="0" smtClean="0">
                <a:solidFill>
                  <a:srgbClr val="000000"/>
                </a:solidFill>
              </a:rPr>
              <a:t>Gas-Electric Interface</a:t>
            </a:r>
          </a:p>
          <a:p>
            <a:pPr lvl="1">
              <a:lnSpc>
                <a:spcPct val="110000"/>
              </a:lnSpc>
            </a:pPr>
            <a:r>
              <a:rPr lang="en-US" altLang="en-US" dirty="0" smtClean="0"/>
              <a:t>Target 1: Catalog of interstate natural gas pipelines and service to electric generators</a:t>
            </a:r>
          </a:p>
          <a:p>
            <a:pPr lvl="1">
              <a:lnSpc>
                <a:spcPct val="110000"/>
              </a:lnSpc>
            </a:pPr>
            <a:r>
              <a:rPr lang="en-US" altLang="en-US" dirty="0" smtClean="0"/>
              <a:t>Target 2: 2018 and 2023 analysis of interstate natural gas pipeline constraints when serving electric generators – frequency and duration</a:t>
            </a:r>
          </a:p>
          <a:p>
            <a:pPr lvl="1">
              <a:lnSpc>
                <a:spcPct val="110000"/>
              </a:lnSpc>
            </a:pPr>
            <a:r>
              <a:rPr lang="en-US" altLang="en-US" dirty="0" smtClean="0"/>
              <a:t>Target 3: Contingency analysis of pipeline failures and electric system failures to determine impacts on other infrastructure</a:t>
            </a:r>
          </a:p>
          <a:p>
            <a:pPr lvl="1">
              <a:lnSpc>
                <a:spcPct val="110000"/>
              </a:lnSpc>
            </a:pPr>
            <a:r>
              <a:rPr lang="en-US" altLang="en-US" dirty="0" smtClean="0"/>
              <a:t>Target 4: Economics of purchasing firm gas supply versus dual fuel </a:t>
            </a:r>
          </a:p>
        </p:txBody>
      </p:sp>
      <p:sp>
        <p:nvSpPr>
          <p:cNvPr id="2" name="Slide Number Placeholder 1"/>
          <p:cNvSpPr>
            <a:spLocks noGrp="1"/>
          </p:cNvSpPr>
          <p:nvPr>
            <p:ph type="sldNum" sz="quarter" idx="7"/>
          </p:nvPr>
        </p:nvSpPr>
        <p:spPr>
          <a:xfrm>
            <a:off x="114300" y="6247638"/>
            <a:ext cx="495300" cy="365125"/>
          </a:xfrm>
          <a:prstGeom prst="rect">
            <a:avLst/>
          </a:prstGeom>
        </p:spPr>
        <p:txBody>
          <a:bodyPr/>
          <a:lstStyle/>
          <a:p>
            <a:fld id="{54170034-9BF9-4288-8A2E-7B97F09E7427}" type="slidenum">
              <a:rPr lang="en-US" smtClean="0"/>
              <a:pPr/>
              <a:t>24</a:t>
            </a:fld>
            <a:endParaRPr lang="en-US" dirty="0"/>
          </a:p>
        </p:txBody>
      </p:sp>
    </p:spTree>
    <p:extLst>
      <p:ext uri="{BB962C8B-B14F-4D97-AF65-F5344CB8AC3E}">
        <p14:creationId xmlns:p14="http://schemas.microsoft.com/office/powerpoint/2010/main" val="20826570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Appendix II</a:t>
            </a:r>
            <a:endParaRPr lang="en-US" dirty="0"/>
          </a:p>
        </p:txBody>
      </p:sp>
      <p:sp>
        <p:nvSpPr>
          <p:cNvPr id="6" name="Text Placeholder 5"/>
          <p:cNvSpPr>
            <a:spLocks noGrp="1"/>
          </p:cNvSpPr>
          <p:nvPr>
            <p:ph type="body" idx="1"/>
          </p:nvPr>
        </p:nvSpPr>
        <p:spPr/>
        <p:txBody>
          <a:bodyPr/>
          <a:lstStyle/>
          <a:p>
            <a:r>
              <a:rPr lang="en-US" dirty="0" smtClean="0"/>
              <a:t>Frequency Response Analysis Objectives</a:t>
            </a:r>
            <a:endParaRPr lang="en-US" dirty="0"/>
          </a:p>
        </p:txBody>
      </p:sp>
      <p:sp>
        <p:nvSpPr>
          <p:cNvPr id="2" name="Slide Number Placeholder 1"/>
          <p:cNvSpPr>
            <a:spLocks noGrp="1"/>
          </p:cNvSpPr>
          <p:nvPr>
            <p:ph type="sldNum" sz="quarter" idx="4"/>
          </p:nvPr>
        </p:nvSpPr>
        <p:spPr/>
        <p:txBody>
          <a:bodyPr/>
          <a:lstStyle/>
          <a:p>
            <a:fld id="{10C7F894-2A36-495D-AB7C-1055F7AC0F9D}" type="slidenum">
              <a:rPr lang="en-US" smtClean="0"/>
              <a:pPr/>
              <a:t>25</a:t>
            </a:fld>
            <a:endParaRPr lang="en-US" dirty="0"/>
          </a:p>
        </p:txBody>
      </p:sp>
    </p:spTree>
    <p:extLst>
      <p:ext uri="{BB962C8B-B14F-4D97-AF65-F5344CB8AC3E}">
        <p14:creationId xmlns:p14="http://schemas.microsoft.com/office/powerpoint/2010/main" val="9440858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0000"/>
                </a:solidFill>
              </a:rPr>
              <a:t>Objectives</a:t>
            </a:r>
          </a:p>
        </p:txBody>
      </p:sp>
      <p:sp>
        <p:nvSpPr>
          <p:cNvPr id="4" name="Content Placeholder 3"/>
          <p:cNvSpPr>
            <a:spLocks noGrp="1"/>
          </p:cNvSpPr>
          <p:nvPr>
            <p:ph type="body" idx="1"/>
          </p:nvPr>
        </p:nvSpPr>
        <p:spPr/>
        <p:txBody>
          <a:bodyPr>
            <a:normAutofit/>
          </a:bodyPr>
          <a:lstStyle/>
          <a:p>
            <a:r>
              <a:rPr lang="en-US" sz="2600" u="none" dirty="0">
                <a:solidFill>
                  <a:srgbClr val="000000"/>
                </a:solidFill>
              </a:rPr>
              <a:t>Determine Measures 1, 2, and 4 from the </a:t>
            </a:r>
            <a:r>
              <a:rPr lang="en-US" sz="2600" u="none" dirty="0" smtClean="0">
                <a:solidFill>
                  <a:srgbClr val="000000"/>
                </a:solidFill>
              </a:rPr>
              <a:t>ERSWG </a:t>
            </a:r>
            <a:r>
              <a:rPr lang="en-US" sz="2600" u="none" dirty="0">
                <a:solidFill>
                  <a:srgbClr val="000000"/>
                </a:solidFill>
              </a:rPr>
              <a:t>Measures Framework Report for the Eastern Interconnection (EI)</a:t>
            </a:r>
          </a:p>
          <a:p>
            <a:pPr marL="748030" lvl="1" indent="-457200">
              <a:spcBef>
                <a:spcPts val="1000"/>
              </a:spcBef>
              <a:buFont typeface="Wingdings" panose="05000000000000000000" pitchFamily="2" charset="2"/>
              <a:buChar char="Ø"/>
            </a:pPr>
            <a:r>
              <a:rPr lang="en-US" dirty="0"/>
              <a:t>Measurement 1 – Synchronous Inertial Response (SIR) of EI</a:t>
            </a:r>
          </a:p>
          <a:p>
            <a:pPr marL="748030" lvl="1" indent="-457200">
              <a:spcBef>
                <a:spcPts val="1000"/>
              </a:spcBef>
              <a:buFont typeface="Wingdings" panose="05000000000000000000" pitchFamily="2" charset="2"/>
              <a:buChar char="Ø"/>
            </a:pPr>
            <a:r>
              <a:rPr lang="en-US" dirty="0"/>
              <a:t>Measurement 2 – Initial Frequency Deviation Following Largest Contingency</a:t>
            </a:r>
          </a:p>
          <a:p>
            <a:pPr marL="748030" lvl="1" indent="-457200">
              <a:spcBef>
                <a:spcPts val="1000"/>
              </a:spcBef>
              <a:buFont typeface="Wingdings" panose="05000000000000000000" pitchFamily="2" charset="2"/>
              <a:buChar char="Ø"/>
            </a:pPr>
            <a:r>
              <a:rPr lang="en-US" dirty="0"/>
              <a:t>Measurement 4 – Frequency Response at Interconnection Level</a:t>
            </a:r>
          </a:p>
          <a:p>
            <a:pPr marL="290830" lvl="1" indent="0">
              <a:spcBef>
                <a:spcPts val="1000"/>
              </a:spcBef>
              <a:buNone/>
            </a:pPr>
            <a:endParaRPr lang="en-US" dirty="0"/>
          </a:p>
          <a:p>
            <a:pPr marL="290830" lvl="1" indent="0">
              <a:spcBef>
                <a:spcPts val="1000"/>
              </a:spcBef>
              <a:buNone/>
            </a:pPr>
            <a:r>
              <a:rPr lang="en-US" dirty="0"/>
              <a:t>(Measures explained in detail on following slides)</a:t>
            </a:r>
          </a:p>
        </p:txBody>
      </p:sp>
      <p:pic>
        <p:nvPicPr>
          <p:cNvPr id="3" name="Picture 2" descr="eipc_letterhea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8750" y="6329239"/>
            <a:ext cx="1545329" cy="342592"/>
          </a:xfrm>
          <a:prstGeom prst="rect">
            <a:avLst/>
          </a:prstGeom>
          <a:noFill/>
          <a:ln>
            <a:noFill/>
          </a:ln>
        </p:spPr>
      </p:pic>
    </p:spTree>
    <p:extLst>
      <p:ext uri="{BB962C8B-B14F-4D97-AF65-F5344CB8AC3E}">
        <p14:creationId xmlns:p14="http://schemas.microsoft.com/office/powerpoint/2010/main" val="11002435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0000"/>
                </a:solidFill>
              </a:rPr>
              <a:t>Objectives – Measurement 1</a:t>
            </a:r>
          </a:p>
        </p:txBody>
      </p:sp>
      <p:sp>
        <p:nvSpPr>
          <p:cNvPr id="4" name="Content Placeholder 3"/>
          <p:cNvSpPr>
            <a:spLocks noGrp="1"/>
          </p:cNvSpPr>
          <p:nvPr>
            <p:ph type="body" idx="1"/>
          </p:nvPr>
        </p:nvSpPr>
        <p:spPr/>
        <p:txBody>
          <a:bodyPr>
            <a:normAutofit/>
          </a:bodyPr>
          <a:lstStyle/>
          <a:p>
            <a:pPr marL="228600" lvl="1">
              <a:spcBef>
                <a:spcPts val="1000"/>
              </a:spcBef>
            </a:pPr>
            <a:r>
              <a:rPr lang="en-US" sz="2400" dirty="0"/>
              <a:t>Measurement 1 – Synchronous Inertial Response (SIR) of EI</a:t>
            </a:r>
          </a:p>
          <a:p>
            <a:pPr marL="748030" lvl="1" indent="-457200">
              <a:spcBef>
                <a:spcPts val="1000"/>
              </a:spcBef>
              <a:buFont typeface="Wingdings" panose="05000000000000000000" pitchFamily="2" charset="2"/>
              <a:buChar char="Ø"/>
            </a:pPr>
            <a:r>
              <a:rPr lang="en-US" dirty="0"/>
              <a:t>Measure of kinetic energy at the interconnection level. It provides both a historical and future (5-years-out) view.</a:t>
            </a:r>
          </a:p>
        </p:txBody>
      </p:sp>
      <p:pic>
        <p:nvPicPr>
          <p:cNvPr id="3" name="Picture 2" descr="eipc_letterhea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8750" y="6329239"/>
            <a:ext cx="1545329" cy="342592"/>
          </a:xfrm>
          <a:prstGeom prst="rect">
            <a:avLst/>
          </a:prstGeom>
          <a:noFill/>
          <a:ln>
            <a:no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350" y="3429000"/>
            <a:ext cx="2976166" cy="2640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2776" y="4266058"/>
            <a:ext cx="759350" cy="628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65575" y="5126478"/>
            <a:ext cx="759350" cy="628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3575" y="4580455"/>
            <a:ext cx="759350" cy="628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1875" y="3376363"/>
            <a:ext cx="759350" cy="628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3575" y="3435164"/>
            <a:ext cx="759350" cy="628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203701" y="4334933"/>
            <a:ext cx="634076" cy="523220"/>
          </a:xfrm>
          <a:prstGeom prst="rect">
            <a:avLst/>
          </a:prstGeom>
          <a:noFill/>
        </p:spPr>
        <p:txBody>
          <a:bodyPr wrap="square" rtlCol="0">
            <a:spAutoFit/>
          </a:bodyPr>
          <a:lstStyle/>
          <a:p>
            <a:r>
              <a:rPr lang="en-US" sz="2800" dirty="0"/>
              <a:t>vs.</a:t>
            </a:r>
          </a:p>
        </p:txBody>
      </p:sp>
    </p:spTree>
    <p:extLst>
      <p:ext uri="{BB962C8B-B14F-4D97-AF65-F5344CB8AC3E}">
        <p14:creationId xmlns:p14="http://schemas.microsoft.com/office/powerpoint/2010/main" val="42296527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0000"/>
                </a:solidFill>
              </a:rPr>
              <a:t>Objectives – Measurement 2</a:t>
            </a:r>
          </a:p>
        </p:txBody>
      </p:sp>
      <p:sp>
        <p:nvSpPr>
          <p:cNvPr id="4" name="Content Placeholder 3"/>
          <p:cNvSpPr>
            <a:spLocks noGrp="1"/>
          </p:cNvSpPr>
          <p:nvPr>
            <p:ph type="body" idx="1"/>
          </p:nvPr>
        </p:nvSpPr>
        <p:spPr>
          <a:xfrm>
            <a:off x="628650" y="1825625"/>
            <a:ext cx="8012430" cy="4351338"/>
          </a:xfrm>
        </p:spPr>
        <p:txBody>
          <a:bodyPr>
            <a:normAutofit/>
          </a:bodyPr>
          <a:lstStyle/>
          <a:p>
            <a:pPr marL="228600" lvl="1">
              <a:spcBef>
                <a:spcPts val="1000"/>
              </a:spcBef>
            </a:pPr>
            <a:r>
              <a:rPr lang="en-US" sz="2400" dirty="0"/>
              <a:t>Measurement 2 – Initial Frequency Deviation Following Largest Contingency</a:t>
            </a:r>
          </a:p>
          <a:p>
            <a:pPr marL="748030" lvl="1" indent="-457200">
              <a:spcBef>
                <a:spcPts val="1000"/>
              </a:spcBef>
              <a:buFont typeface="Wingdings" panose="05000000000000000000" pitchFamily="2" charset="2"/>
              <a:buChar char="Ø"/>
            </a:pPr>
            <a:r>
              <a:rPr lang="en-US" dirty="0"/>
              <a:t>At minimum SIR conditions from Measure 1, determine the frequency deviation within the first 0.5 seconds following the largest contingency (as defined by the Resource Contingency Criteria [RCC] in BAL-003-1 for each interconnection).</a:t>
            </a:r>
          </a:p>
          <a:p>
            <a:pPr marL="748030" lvl="1" indent="-457200">
              <a:spcBef>
                <a:spcPts val="1000"/>
              </a:spcBef>
              <a:buFont typeface="Wingdings" panose="05000000000000000000" pitchFamily="2" charset="2"/>
              <a:buChar char="Ø"/>
            </a:pPr>
            <a:r>
              <a:rPr lang="en-US" dirty="0"/>
              <a:t>See picture on next slide</a:t>
            </a:r>
          </a:p>
        </p:txBody>
      </p:sp>
      <p:pic>
        <p:nvPicPr>
          <p:cNvPr id="3" name="Picture 2" descr="eipc_letterhea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8750" y="6329239"/>
            <a:ext cx="1545329" cy="342592"/>
          </a:xfrm>
          <a:prstGeom prst="rect">
            <a:avLst/>
          </a:prstGeom>
          <a:noFill/>
          <a:ln>
            <a:noFill/>
          </a:ln>
        </p:spPr>
      </p:pic>
    </p:spTree>
    <p:extLst>
      <p:ext uri="{BB962C8B-B14F-4D97-AF65-F5344CB8AC3E}">
        <p14:creationId xmlns:p14="http://schemas.microsoft.com/office/powerpoint/2010/main" val="27364318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8822"/>
            <a:ext cx="7886700" cy="1325563"/>
          </a:xfrm>
        </p:spPr>
        <p:txBody>
          <a:bodyPr>
            <a:normAutofit/>
          </a:bodyPr>
          <a:lstStyle/>
          <a:p>
            <a:r>
              <a:rPr lang="en-US" sz="2800" dirty="0">
                <a:solidFill>
                  <a:srgbClr val="000000"/>
                </a:solidFill>
              </a:rPr>
              <a:t>Objectives – Measurement 2, cont.</a:t>
            </a:r>
          </a:p>
        </p:txBody>
      </p:sp>
      <p:sp>
        <p:nvSpPr>
          <p:cNvPr id="7" name="Content Placeholder 3"/>
          <p:cNvSpPr>
            <a:spLocks noGrp="1"/>
          </p:cNvSpPr>
          <p:nvPr>
            <p:ph type="body" idx="1"/>
          </p:nvPr>
        </p:nvSpPr>
        <p:spPr>
          <a:xfrm>
            <a:off x="628649" y="1286129"/>
            <a:ext cx="2724149" cy="5132959"/>
          </a:xfrm>
        </p:spPr>
        <p:txBody>
          <a:bodyPr>
            <a:normAutofit/>
          </a:bodyPr>
          <a:lstStyle/>
          <a:p>
            <a:pPr marL="228600" lvl="1">
              <a:spcBef>
                <a:spcPts val="1000"/>
              </a:spcBef>
            </a:pPr>
            <a:r>
              <a:rPr lang="en-US" sz="2600" dirty="0"/>
              <a:t>Calculated ERCOT System Frequency Response after largest generation trip (2010-2017)</a:t>
            </a:r>
          </a:p>
          <a:p>
            <a:pPr marL="228600" lvl="1">
              <a:spcBef>
                <a:spcPts val="1000"/>
              </a:spcBef>
            </a:pPr>
            <a:r>
              <a:rPr lang="en-US" sz="2600" dirty="0"/>
              <a:t>Shows inertial response of system with increased wind penetration</a:t>
            </a: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165" r="1964" b="11670"/>
          <a:stretch/>
        </p:blipFill>
        <p:spPr bwMode="auto">
          <a:xfrm>
            <a:off x="3352799" y="1177735"/>
            <a:ext cx="5495163" cy="478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eipc_letterhead"/>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8750" y="6329239"/>
            <a:ext cx="1545329" cy="342592"/>
          </a:xfrm>
          <a:prstGeom prst="rect">
            <a:avLst/>
          </a:prstGeom>
          <a:noFill/>
          <a:ln>
            <a:noFill/>
          </a:ln>
        </p:spPr>
      </p:pic>
      <p:sp>
        <p:nvSpPr>
          <p:cNvPr id="6" name="TextBox 5"/>
          <p:cNvSpPr txBox="1"/>
          <p:nvPr/>
        </p:nvSpPr>
        <p:spPr>
          <a:xfrm>
            <a:off x="3352799" y="5867574"/>
            <a:ext cx="5410201" cy="461665"/>
          </a:xfrm>
          <a:prstGeom prst="rect">
            <a:avLst/>
          </a:prstGeom>
          <a:noFill/>
        </p:spPr>
        <p:txBody>
          <a:bodyPr wrap="square" rtlCol="0">
            <a:spAutoFit/>
          </a:bodyPr>
          <a:lstStyle/>
          <a:p>
            <a:r>
              <a:rPr lang="en-US" sz="1200" dirty="0"/>
              <a:t>Figure 2 from NERC Essential Reliability Services Task Force: </a:t>
            </a:r>
            <a:br>
              <a:rPr lang="en-US" sz="1200" dirty="0"/>
            </a:br>
            <a:r>
              <a:rPr lang="en-US" sz="1200" dirty="0"/>
              <a:t>Measures Framework Report, November 2015</a:t>
            </a:r>
          </a:p>
        </p:txBody>
      </p:sp>
    </p:spTree>
    <p:extLst>
      <p:ext uri="{BB962C8B-B14F-4D97-AF65-F5344CB8AC3E}">
        <p14:creationId xmlns:p14="http://schemas.microsoft.com/office/powerpoint/2010/main" val="478529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28981"/>
            <a:ext cx="8534400" cy="1143000"/>
          </a:xfrm>
        </p:spPr>
        <p:txBody>
          <a:bodyPr>
            <a:normAutofit/>
          </a:bodyPr>
          <a:lstStyle/>
          <a:p>
            <a:r>
              <a:rPr lang="en-US" sz="2800" dirty="0" smtClean="0">
                <a:solidFill>
                  <a:srgbClr val="000000"/>
                </a:solidFill>
              </a:rPr>
              <a:t>Overview</a:t>
            </a:r>
          </a:p>
        </p:txBody>
      </p:sp>
      <p:sp>
        <p:nvSpPr>
          <p:cNvPr id="7171" name="Content Placeholder 2"/>
          <p:cNvSpPr>
            <a:spLocks noGrp="1"/>
          </p:cNvSpPr>
          <p:nvPr>
            <p:ph type="body" idx="1"/>
          </p:nvPr>
        </p:nvSpPr>
        <p:spPr>
          <a:xfrm>
            <a:off x="457200" y="1447800"/>
            <a:ext cx="8305800" cy="4495800"/>
          </a:xfrm>
        </p:spPr>
        <p:txBody>
          <a:bodyPr>
            <a:noAutofit/>
          </a:bodyPr>
          <a:lstStyle/>
          <a:p>
            <a:r>
              <a:rPr lang="en-US" sz="2400" u="none" dirty="0" smtClean="0">
                <a:solidFill>
                  <a:srgbClr val="000000"/>
                </a:solidFill>
              </a:rPr>
              <a:t>Background</a:t>
            </a:r>
            <a:endParaRPr lang="en-US" sz="2400" dirty="0"/>
          </a:p>
          <a:p>
            <a:r>
              <a:rPr lang="en-US" sz="2400" u="none" dirty="0" smtClean="0">
                <a:solidFill>
                  <a:srgbClr val="000000"/>
                </a:solidFill>
              </a:rPr>
              <a:t>EIPC Activities</a:t>
            </a:r>
          </a:p>
          <a:p>
            <a:r>
              <a:rPr lang="en-US" sz="2400" u="none" dirty="0" smtClean="0">
                <a:solidFill>
                  <a:srgbClr val="000000"/>
                </a:solidFill>
              </a:rPr>
              <a:t>Appendix I</a:t>
            </a:r>
          </a:p>
          <a:p>
            <a:pPr lvl="1"/>
            <a:r>
              <a:rPr lang="en-US" sz="1700" u="none" dirty="0" smtClean="0">
                <a:solidFill>
                  <a:srgbClr val="000000"/>
                </a:solidFill>
              </a:rPr>
              <a:t>Past EIPC activity details</a:t>
            </a:r>
          </a:p>
          <a:p>
            <a:r>
              <a:rPr lang="en-US" sz="2400" u="none" dirty="0" smtClean="0">
                <a:solidFill>
                  <a:srgbClr val="000000"/>
                </a:solidFill>
              </a:rPr>
              <a:t>Appendix II</a:t>
            </a:r>
          </a:p>
          <a:p>
            <a:pPr lvl="1"/>
            <a:r>
              <a:rPr lang="en-US" sz="1700" dirty="0" smtClean="0"/>
              <a:t>Frequency response analysis objectives</a:t>
            </a:r>
            <a:endParaRPr lang="en-US" sz="1700" dirty="0"/>
          </a:p>
        </p:txBody>
      </p:sp>
      <p:sp>
        <p:nvSpPr>
          <p:cNvPr id="2" name="Slide Number Placeholder 1"/>
          <p:cNvSpPr>
            <a:spLocks noGrp="1"/>
          </p:cNvSpPr>
          <p:nvPr>
            <p:ph type="sldNum" sz="quarter" idx="7"/>
          </p:nvPr>
        </p:nvSpPr>
        <p:spPr>
          <a:xfrm>
            <a:off x="114300" y="6247638"/>
            <a:ext cx="495300" cy="365125"/>
          </a:xfrm>
          <a:prstGeom prst="rect">
            <a:avLst/>
          </a:prstGeom>
        </p:spPr>
        <p:txBody>
          <a:bodyPr/>
          <a:lstStyle/>
          <a:p>
            <a:fld id="{54170034-9BF9-4288-8A2E-7B97F09E7427}" type="slidenum">
              <a:rPr lang="en-US" smtClean="0"/>
              <a:pPr/>
              <a:t>3</a:t>
            </a:fld>
            <a:endParaRPr lang="en-US" dirty="0"/>
          </a:p>
        </p:txBody>
      </p:sp>
    </p:spTree>
    <p:extLst>
      <p:ext uri="{BB962C8B-B14F-4D97-AF65-F5344CB8AC3E}">
        <p14:creationId xmlns:p14="http://schemas.microsoft.com/office/powerpoint/2010/main" val="16021971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0000"/>
                </a:solidFill>
              </a:rPr>
              <a:t>Objectives – Measurement 4</a:t>
            </a:r>
          </a:p>
        </p:txBody>
      </p:sp>
      <p:sp>
        <p:nvSpPr>
          <p:cNvPr id="4" name="Content Placeholder 3"/>
          <p:cNvSpPr>
            <a:spLocks noGrp="1"/>
          </p:cNvSpPr>
          <p:nvPr>
            <p:ph type="body" idx="1"/>
          </p:nvPr>
        </p:nvSpPr>
        <p:spPr>
          <a:xfrm>
            <a:off x="628650" y="1524000"/>
            <a:ext cx="8012430" cy="4652963"/>
          </a:xfrm>
        </p:spPr>
        <p:txBody>
          <a:bodyPr>
            <a:normAutofit/>
          </a:bodyPr>
          <a:lstStyle/>
          <a:p>
            <a:pPr marL="228600" lvl="1">
              <a:spcBef>
                <a:spcPts val="1000"/>
              </a:spcBef>
            </a:pPr>
            <a:r>
              <a:rPr lang="en-US" sz="2600" dirty="0"/>
              <a:t>Measurement 4 – Frequency Response at Interconnection Level</a:t>
            </a:r>
          </a:p>
          <a:p>
            <a:pPr marL="748030" lvl="1" indent="-457200">
              <a:spcBef>
                <a:spcPts val="1000"/>
              </a:spcBef>
              <a:buFont typeface="Wingdings" panose="05000000000000000000" pitchFamily="2" charset="2"/>
              <a:buChar char="Ø"/>
            </a:pPr>
            <a:r>
              <a:rPr lang="en-US" dirty="0"/>
              <a:t>Measure 4 is a comprehensive set of frequency response measures at all relevant time frames: (see picture on next slide)</a:t>
            </a:r>
          </a:p>
          <a:p>
            <a:pPr marL="1205230" lvl="2" indent="-457200">
              <a:spcBef>
                <a:spcPts val="1000"/>
              </a:spcBef>
              <a:buFont typeface="Wingdings" panose="05000000000000000000" pitchFamily="2" charset="2"/>
              <a:buChar char="Ø"/>
            </a:pPr>
            <a:r>
              <a:rPr lang="en-US" sz="2000" dirty="0"/>
              <a:t>Point A to C frequency response in MW/0.1 Hz</a:t>
            </a:r>
          </a:p>
          <a:p>
            <a:pPr marL="1205230" lvl="2" indent="-457200">
              <a:spcBef>
                <a:spcPts val="1000"/>
              </a:spcBef>
              <a:buFont typeface="Wingdings" panose="05000000000000000000" pitchFamily="2" charset="2"/>
              <a:buChar char="Ø"/>
            </a:pPr>
            <a:r>
              <a:rPr lang="en-US" sz="2000" dirty="0"/>
              <a:t>Point A to B frequency response in MW/0.1 Hz (similar to ALR1-12)</a:t>
            </a:r>
          </a:p>
          <a:p>
            <a:pPr marL="1205230" lvl="2" indent="-457200">
              <a:spcBef>
                <a:spcPts val="1000"/>
              </a:spcBef>
              <a:buFont typeface="Wingdings" panose="05000000000000000000" pitchFamily="2" charset="2"/>
              <a:buChar char="Ø"/>
            </a:pPr>
            <a:r>
              <a:rPr lang="en-US" sz="2000" dirty="0"/>
              <a:t>C:B Ratio</a:t>
            </a:r>
          </a:p>
          <a:p>
            <a:pPr marL="1205230" lvl="2" indent="-457200">
              <a:spcBef>
                <a:spcPts val="1000"/>
              </a:spcBef>
              <a:buFont typeface="Wingdings" panose="05000000000000000000" pitchFamily="2" charset="2"/>
              <a:buChar char="Ø"/>
            </a:pPr>
            <a:r>
              <a:rPr lang="en-US" sz="2000" dirty="0"/>
              <a:t>C:C’ Ratio as well as three time-based measures (t0 to </a:t>
            </a:r>
            <a:r>
              <a:rPr lang="en-US" sz="2000" dirty="0" err="1"/>
              <a:t>tC</a:t>
            </a:r>
            <a:r>
              <a:rPr lang="en-US" sz="2000" dirty="0"/>
              <a:t>, </a:t>
            </a:r>
            <a:r>
              <a:rPr lang="en-US" sz="2000" dirty="0" err="1"/>
              <a:t>tC</a:t>
            </a:r>
            <a:r>
              <a:rPr lang="en-US" sz="2000" dirty="0"/>
              <a:t> to </a:t>
            </a:r>
            <a:r>
              <a:rPr lang="en-US" sz="2000" dirty="0" err="1"/>
              <a:t>tC</a:t>
            </a:r>
            <a:r>
              <a:rPr lang="en-US" sz="2000" dirty="0"/>
              <a:t>’, and t0 to </a:t>
            </a:r>
            <a:r>
              <a:rPr lang="en-US" sz="2000" dirty="0" err="1"/>
              <a:t>tC</a:t>
            </a:r>
            <a:r>
              <a:rPr lang="en-US" sz="2000" dirty="0"/>
              <a:t>’), capturing speed of frequency response and response withdrawal</a:t>
            </a:r>
          </a:p>
        </p:txBody>
      </p:sp>
      <p:pic>
        <p:nvPicPr>
          <p:cNvPr id="3" name="Picture 2" descr="eipc_letterhea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8750" y="6329239"/>
            <a:ext cx="1545329" cy="342592"/>
          </a:xfrm>
          <a:prstGeom prst="rect">
            <a:avLst/>
          </a:prstGeom>
          <a:noFill/>
          <a:ln>
            <a:noFill/>
          </a:ln>
        </p:spPr>
      </p:pic>
    </p:spTree>
    <p:extLst>
      <p:ext uri="{BB962C8B-B14F-4D97-AF65-F5344CB8AC3E}">
        <p14:creationId xmlns:p14="http://schemas.microsoft.com/office/powerpoint/2010/main" val="42191385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0000"/>
                </a:solidFill>
              </a:rPr>
              <a:t>Objectives – Measurement 4, cont</a:t>
            </a:r>
            <a:r>
              <a:rPr lang="en-US" sz="2800" b="1" dirty="0">
                <a:solidFill>
                  <a:srgbClr val="000000"/>
                </a:solidFill>
              </a:rPr>
              <a:t>.</a:t>
            </a:r>
          </a:p>
        </p:txBody>
      </p:sp>
      <p:sp>
        <p:nvSpPr>
          <p:cNvPr id="4" name="Content Placeholder 3"/>
          <p:cNvSpPr>
            <a:spLocks noGrp="1"/>
          </p:cNvSpPr>
          <p:nvPr>
            <p:ph type="body" idx="1"/>
          </p:nvPr>
        </p:nvSpPr>
        <p:spPr>
          <a:xfrm>
            <a:off x="628650" y="1825625"/>
            <a:ext cx="3226181" cy="4351338"/>
          </a:xfrm>
        </p:spPr>
        <p:txBody>
          <a:bodyPr>
            <a:normAutofit/>
          </a:bodyPr>
          <a:lstStyle/>
          <a:p>
            <a:pPr marL="228600" lvl="1">
              <a:spcBef>
                <a:spcPts val="1000"/>
              </a:spcBef>
            </a:pPr>
            <a:r>
              <a:rPr lang="en-US" sz="2400" dirty="0"/>
              <a:t>Frequency response example for large disturbance in Eastern Interconnection</a:t>
            </a:r>
          </a:p>
          <a:p>
            <a:pPr marL="228600" lvl="1">
              <a:spcBef>
                <a:spcPts val="1000"/>
              </a:spcBef>
            </a:pPr>
            <a:r>
              <a:rPr lang="en-US" sz="2400" dirty="0"/>
              <a:t>Demonstrates governor withdrawal</a:t>
            </a:r>
          </a:p>
        </p:txBody>
      </p:sp>
      <p:pic>
        <p:nvPicPr>
          <p:cNvPr id="3" name="Picture 2" descr="eipc_letterhea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8750" y="6329239"/>
            <a:ext cx="1545329" cy="342592"/>
          </a:xfrm>
          <a:prstGeom prst="rect">
            <a:avLst/>
          </a:prstGeom>
          <a:noFill/>
          <a:ln>
            <a:noFill/>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143000"/>
            <a:ext cx="4367515" cy="4236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267200" y="5345966"/>
            <a:ext cx="4215115" cy="461665"/>
          </a:xfrm>
          <a:prstGeom prst="rect">
            <a:avLst/>
          </a:prstGeom>
          <a:noFill/>
        </p:spPr>
        <p:txBody>
          <a:bodyPr wrap="square" rtlCol="0">
            <a:spAutoFit/>
          </a:bodyPr>
          <a:lstStyle/>
          <a:p>
            <a:r>
              <a:rPr lang="en-US" sz="1200" dirty="0"/>
              <a:t>Figure 4 from NERC Essential Reliability Services Task Force: </a:t>
            </a:r>
          </a:p>
          <a:p>
            <a:r>
              <a:rPr lang="en-US" sz="1200" dirty="0"/>
              <a:t>Measures Framework Report, November 2015</a:t>
            </a:r>
          </a:p>
        </p:txBody>
      </p:sp>
    </p:spTree>
    <p:extLst>
      <p:ext uri="{BB962C8B-B14F-4D97-AF65-F5344CB8AC3E}">
        <p14:creationId xmlns:p14="http://schemas.microsoft.com/office/powerpoint/2010/main" val="3782716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Tree>
    <p:extLst>
      <p:ext uri="{BB962C8B-B14F-4D97-AF65-F5344CB8AC3E}">
        <p14:creationId xmlns:p14="http://schemas.microsoft.com/office/powerpoint/2010/main" val="2670637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28981"/>
            <a:ext cx="8534400" cy="990219"/>
          </a:xfrm>
        </p:spPr>
        <p:txBody>
          <a:bodyPr>
            <a:normAutofit/>
          </a:bodyPr>
          <a:lstStyle/>
          <a:p>
            <a:r>
              <a:rPr lang="en-US" sz="2800" dirty="0" smtClean="0">
                <a:solidFill>
                  <a:srgbClr val="000000"/>
                </a:solidFill>
              </a:rPr>
              <a:t>What is the Eastern Interconnection Planning Collaborative (EIPC)?</a:t>
            </a:r>
          </a:p>
        </p:txBody>
      </p:sp>
      <p:sp>
        <p:nvSpPr>
          <p:cNvPr id="7171" name="Content Placeholder 2"/>
          <p:cNvSpPr>
            <a:spLocks noGrp="1"/>
          </p:cNvSpPr>
          <p:nvPr>
            <p:ph type="body" idx="1"/>
          </p:nvPr>
        </p:nvSpPr>
        <p:spPr>
          <a:xfrm>
            <a:off x="457200" y="1447800"/>
            <a:ext cx="8305800" cy="4876800"/>
          </a:xfrm>
        </p:spPr>
        <p:txBody>
          <a:bodyPr>
            <a:noAutofit/>
          </a:bodyPr>
          <a:lstStyle/>
          <a:p>
            <a:r>
              <a:rPr lang="en-US" sz="2400" u="none" dirty="0" smtClean="0">
                <a:solidFill>
                  <a:srgbClr val="000000"/>
                </a:solidFill>
              </a:rPr>
              <a:t>EIPC is a voluntary membership organization – members are NERC registered Planning Authorities (Planning Coordinators/PCs) </a:t>
            </a:r>
          </a:p>
          <a:p>
            <a:pPr lvl="1"/>
            <a:r>
              <a:rPr lang="en-US" sz="2000" dirty="0" smtClean="0"/>
              <a:t>Currently there are 20 members out of approximately 40 Eastern Interconnection (EI) PCs</a:t>
            </a:r>
          </a:p>
          <a:p>
            <a:pPr lvl="1"/>
            <a:r>
              <a:rPr lang="en-US" sz="2000" dirty="0" smtClean="0"/>
              <a:t>However, current membership covers over 95% of the EI load</a:t>
            </a:r>
          </a:p>
          <a:p>
            <a:r>
              <a:rPr lang="en-US" sz="2400" u="none" dirty="0" smtClean="0">
                <a:solidFill>
                  <a:srgbClr val="000000"/>
                </a:solidFill>
              </a:rPr>
              <a:t>EIPC’s members contribute their resources to the work that is undertaken and fund the EIPC budget</a:t>
            </a:r>
          </a:p>
          <a:p>
            <a:r>
              <a:rPr lang="en-US" sz="2400" u="none" dirty="0">
                <a:solidFill>
                  <a:srgbClr val="000000"/>
                </a:solidFill>
              </a:rPr>
              <a:t>EIPC </a:t>
            </a:r>
            <a:r>
              <a:rPr lang="en-US" sz="2400" u="none" dirty="0" smtClean="0">
                <a:solidFill>
                  <a:srgbClr val="000000"/>
                </a:solidFill>
              </a:rPr>
              <a:t>utilizes regional and </a:t>
            </a:r>
            <a:r>
              <a:rPr lang="en-US" sz="2400" u="none" dirty="0">
                <a:solidFill>
                  <a:srgbClr val="000000"/>
                </a:solidFill>
              </a:rPr>
              <a:t>interconnection-wide </a:t>
            </a:r>
            <a:r>
              <a:rPr lang="en-US" sz="2400" u="none" dirty="0" smtClean="0">
                <a:solidFill>
                  <a:srgbClr val="000000"/>
                </a:solidFill>
              </a:rPr>
              <a:t>stakeholder processes</a:t>
            </a:r>
          </a:p>
          <a:p>
            <a:pPr lvl="1"/>
            <a:r>
              <a:rPr lang="en-US" dirty="0"/>
              <a:t>Seek input on current and future activities</a:t>
            </a:r>
          </a:p>
          <a:p>
            <a:pPr lvl="1"/>
            <a:r>
              <a:rPr lang="en-US" dirty="0"/>
              <a:t>B</a:t>
            </a:r>
            <a:r>
              <a:rPr lang="en-US" sz="2000" dirty="0" smtClean="0"/>
              <a:t>road </a:t>
            </a:r>
            <a:r>
              <a:rPr lang="en-US" sz="2000" dirty="0"/>
              <a:t>dissemination of </a:t>
            </a:r>
            <a:r>
              <a:rPr lang="en-US" sz="2000" dirty="0" smtClean="0"/>
              <a:t>study results</a:t>
            </a:r>
          </a:p>
          <a:p>
            <a:pPr lvl="1"/>
            <a:r>
              <a:rPr lang="en-US" dirty="0"/>
              <a:t>T</a:t>
            </a:r>
            <a:r>
              <a:rPr lang="en-US" sz="2000" dirty="0" smtClean="0"/>
              <a:t>ransparency of study work</a:t>
            </a:r>
          </a:p>
        </p:txBody>
      </p:sp>
      <p:sp>
        <p:nvSpPr>
          <p:cNvPr id="2" name="Slide Number Placeholder 1"/>
          <p:cNvSpPr>
            <a:spLocks noGrp="1"/>
          </p:cNvSpPr>
          <p:nvPr>
            <p:ph type="sldNum" sz="quarter" idx="7"/>
          </p:nvPr>
        </p:nvSpPr>
        <p:spPr>
          <a:xfrm>
            <a:off x="114300" y="6247638"/>
            <a:ext cx="495300" cy="365125"/>
          </a:xfrm>
          <a:prstGeom prst="rect">
            <a:avLst/>
          </a:prstGeom>
        </p:spPr>
        <p:txBody>
          <a:bodyPr/>
          <a:lstStyle/>
          <a:p>
            <a:fld id="{54170034-9BF9-4288-8A2E-7B97F09E7427}" type="slidenum">
              <a:rPr lang="en-US" smtClean="0"/>
              <a:pPr/>
              <a:t>5</a:t>
            </a:fld>
            <a:endParaRPr lang="en-US" dirty="0"/>
          </a:p>
        </p:txBody>
      </p:sp>
    </p:spTree>
    <p:extLst>
      <p:ext uri="{BB962C8B-B14F-4D97-AF65-F5344CB8AC3E}">
        <p14:creationId xmlns:p14="http://schemas.microsoft.com/office/powerpoint/2010/main" val="2532461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28981"/>
            <a:ext cx="8534400" cy="761619"/>
          </a:xfrm>
        </p:spPr>
        <p:txBody>
          <a:bodyPr>
            <a:normAutofit/>
          </a:bodyPr>
          <a:lstStyle/>
          <a:p>
            <a:r>
              <a:rPr lang="en-US" sz="2800" dirty="0" smtClean="0">
                <a:solidFill>
                  <a:srgbClr val="000000"/>
                </a:solidFill>
              </a:rPr>
              <a:t>EIPC’s Purpose</a:t>
            </a:r>
          </a:p>
        </p:txBody>
      </p:sp>
      <p:sp>
        <p:nvSpPr>
          <p:cNvPr id="7171" name="Content Placeholder 2"/>
          <p:cNvSpPr>
            <a:spLocks noGrp="1"/>
          </p:cNvSpPr>
          <p:nvPr>
            <p:ph type="body" idx="1"/>
          </p:nvPr>
        </p:nvSpPr>
        <p:spPr>
          <a:xfrm>
            <a:off x="457200" y="990600"/>
            <a:ext cx="8305800" cy="5334000"/>
          </a:xfrm>
        </p:spPr>
        <p:txBody>
          <a:bodyPr>
            <a:noAutofit/>
          </a:bodyPr>
          <a:lstStyle/>
          <a:p>
            <a:r>
              <a:rPr lang="en-US" sz="2400" u="none" dirty="0">
                <a:solidFill>
                  <a:srgbClr val="000000"/>
                </a:solidFill>
              </a:rPr>
              <a:t>F</a:t>
            </a:r>
            <a:r>
              <a:rPr lang="en-US" sz="2400" u="none" dirty="0" smtClean="0">
                <a:solidFill>
                  <a:srgbClr val="000000"/>
                </a:solidFill>
              </a:rPr>
              <a:t>ormed </a:t>
            </a:r>
            <a:r>
              <a:rPr lang="en-US" sz="2400" u="none" dirty="0">
                <a:solidFill>
                  <a:srgbClr val="000000"/>
                </a:solidFill>
              </a:rPr>
              <a:t>in 2009 to establish </a:t>
            </a:r>
            <a:r>
              <a:rPr lang="en-US" sz="2400" u="none" dirty="0" smtClean="0">
                <a:solidFill>
                  <a:srgbClr val="000000"/>
                </a:solidFill>
              </a:rPr>
              <a:t>a process </a:t>
            </a:r>
            <a:r>
              <a:rPr lang="en-US" sz="2400" u="none" dirty="0">
                <a:solidFill>
                  <a:srgbClr val="000000"/>
                </a:solidFill>
              </a:rPr>
              <a:t>for the coordinated </a:t>
            </a:r>
            <a:r>
              <a:rPr lang="en-US" sz="2400" u="none" dirty="0" smtClean="0">
                <a:solidFill>
                  <a:srgbClr val="000000"/>
                </a:solidFill>
              </a:rPr>
              <a:t>assessment </a:t>
            </a:r>
            <a:r>
              <a:rPr lang="en-US" sz="2400" u="none" dirty="0">
                <a:solidFill>
                  <a:srgbClr val="000000"/>
                </a:solidFill>
              </a:rPr>
              <a:t>of existing regional and system specific </a:t>
            </a:r>
            <a:r>
              <a:rPr lang="en-US" sz="2400" u="none" dirty="0" smtClean="0">
                <a:solidFill>
                  <a:srgbClr val="000000"/>
                </a:solidFill>
              </a:rPr>
              <a:t>plans on an Eastern Interconnection-wide basis</a:t>
            </a:r>
          </a:p>
          <a:p>
            <a:r>
              <a:rPr lang="en-US" sz="2400" u="none" dirty="0">
                <a:solidFill>
                  <a:srgbClr val="000000"/>
                </a:solidFill>
              </a:rPr>
              <a:t>O</a:t>
            </a:r>
            <a:r>
              <a:rPr lang="en-US" sz="2400" u="none" dirty="0" smtClean="0">
                <a:solidFill>
                  <a:srgbClr val="000000"/>
                </a:solidFill>
              </a:rPr>
              <a:t>pen </a:t>
            </a:r>
            <a:r>
              <a:rPr lang="en-US" sz="2400" u="none" dirty="0">
                <a:solidFill>
                  <a:srgbClr val="000000"/>
                </a:solidFill>
              </a:rPr>
              <a:t>and transparent process through an interactive planning dialogue with industry </a:t>
            </a:r>
            <a:r>
              <a:rPr lang="en-US" sz="2400" u="none" dirty="0" smtClean="0">
                <a:solidFill>
                  <a:srgbClr val="000000"/>
                </a:solidFill>
              </a:rPr>
              <a:t>stakeholders</a:t>
            </a:r>
          </a:p>
          <a:p>
            <a:pPr lvl="1"/>
            <a:r>
              <a:rPr lang="en-US" dirty="0" smtClean="0"/>
              <a:t>DOE studies used a Stakeholder Steering Committee</a:t>
            </a:r>
          </a:p>
          <a:p>
            <a:pPr lvl="1"/>
            <a:r>
              <a:rPr lang="en-US" u="none" dirty="0" smtClean="0">
                <a:solidFill>
                  <a:srgbClr val="000000"/>
                </a:solidFill>
              </a:rPr>
              <a:t>Non-DOE work using regional stakeholder processes, webinars, outreach</a:t>
            </a:r>
            <a:endParaRPr lang="en-US" u="none" dirty="0">
              <a:solidFill>
                <a:srgbClr val="000000"/>
              </a:solidFill>
            </a:endParaRPr>
          </a:p>
          <a:p>
            <a:r>
              <a:rPr lang="en-US" sz="2400" u="none" dirty="0" smtClean="0">
                <a:solidFill>
                  <a:srgbClr val="000000"/>
                </a:solidFill>
              </a:rPr>
              <a:t>Fosters </a:t>
            </a:r>
            <a:r>
              <a:rPr lang="en-US" sz="2400" u="none" dirty="0">
                <a:solidFill>
                  <a:srgbClr val="000000"/>
                </a:solidFill>
              </a:rPr>
              <a:t>additional consistency and coordination in the Eastern Interconnection</a:t>
            </a:r>
          </a:p>
          <a:p>
            <a:r>
              <a:rPr lang="en-US" sz="2400" u="none" dirty="0" smtClean="0">
                <a:solidFill>
                  <a:srgbClr val="000000"/>
                </a:solidFill>
              </a:rPr>
              <a:t>Provides </a:t>
            </a:r>
            <a:r>
              <a:rPr lang="en-US" sz="2400" u="none" dirty="0">
                <a:solidFill>
                  <a:srgbClr val="000000"/>
                </a:solidFill>
              </a:rPr>
              <a:t>an interface with other </a:t>
            </a:r>
            <a:r>
              <a:rPr lang="en-US" sz="2400" u="none" dirty="0" smtClean="0">
                <a:solidFill>
                  <a:srgbClr val="000000"/>
                </a:solidFill>
              </a:rPr>
              <a:t>interconnections (WECC, ERCOT, HQ)</a:t>
            </a:r>
            <a:endParaRPr lang="en-US" sz="2400" u="none" dirty="0">
              <a:solidFill>
                <a:srgbClr val="000000"/>
              </a:solidFill>
            </a:endParaRPr>
          </a:p>
          <a:p>
            <a:r>
              <a:rPr lang="en-US" sz="2400" u="none" dirty="0" smtClean="0">
                <a:solidFill>
                  <a:srgbClr val="000000"/>
                </a:solidFill>
              </a:rPr>
              <a:t>Provides </a:t>
            </a:r>
            <a:r>
              <a:rPr lang="en-US" sz="2400" u="none" dirty="0">
                <a:solidFill>
                  <a:srgbClr val="000000"/>
                </a:solidFill>
              </a:rPr>
              <a:t>policy makers and regulators with current and technically sound transmission planning information</a:t>
            </a:r>
          </a:p>
          <a:p>
            <a:endParaRPr lang="en-US" sz="2400" dirty="0" smtClean="0"/>
          </a:p>
        </p:txBody>
      </p:sp>
      <p:sp>
        <p:nvSpPr>
          <p:cNvPr id="2" name="Slide Number Placeholder 1"/>
          <p:cNvSpPr>
            <a:spLocks noGrp="1"/>
          </p:cNvSpPr>
          <p:nvPr>
            <p:ph type="sldNum" sz="quarter" idx="7"/>
          </p:nvPr>
        </p:nvSpPr>
        <p:spPr>
          <a:xfrm>
            <a:off x="114300" y="6247638"/>
            <a:ext cx="495300" cy="365125"/>
          </a:xfrm>
          <a:prstGeom prst="rect">
            <a:avLst/>
          </a:prstGeom>
        </p:spPr>
        <p:txBody>
          <a:bodyPr/>
          <a:lstStyle/>
          <a:p>
            <a:fld id="{54170034-9BF9-4288-8A2E-7B97F09E7427}" type="slidenum">
              <a:rPr lang="en-US" smtClean="0"/>
              <a:pPr/>
              <a:t>6</a:t>
            </a:fld>
            <a:endParaRPr lang="en-US" dirty="0"/>
          </a:p>
        </p:txBody>
      </p:sp>
    </p:spTree>
    <p:extLst>
      <p:ext uri="{BB962C8B-B14F-4D97-AF65-F5344CB8AC3E}">
        <p14:creationId xmlns:p14="http://schemas.microsoft.com/office/powerpoint/2010/main" val="4293574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28981"/>
            <a:ext cx="8534400" cy="1143000"/>
          </a:xfrm>
        </p:spPr>
        <p:txBody>
          <a:bodyPr>
            <a:normAutofit/>
          </a:bodyPr>
          <a:lstStyle/>
          <a:p>
            <a:r>
              <a:rPr lang="en-US" sz="2800" dirty="0" smtClean="0">
                <a:solidFill>
                  <a:srgbClr val="000000"/>
                </a:solidFill>
              </a:rPr>
              <a:t>EIPC, EISPC/NCEP, and DOE</a:t>
            </a:r>
          </a:p>
        </p:txBody>
      </p:sp>
      <p:sp>
        <p:nvSpPr>
          <p:cNvPr id="7171" name="Content Placeholder 2"/>
          <p:cNvSpPr>
            <a:spLocks noGrp="1"/>
          </p:cNvSpPr>
          <p:nvPr>
            <p:ph type="body" idx="1"/>
          </p:nvPr>
        </p:nvSpPr>
        <p:spPr>
          <a:xfrm>
            <a:off x="457200" y="1524000"/>
            <a:ext cx="8305800" cy="4419600"/>
          </a:xfrm>
        </p:spPr>
        <p:txBody>
          <a:bodyPr>
            <a:noAutofit/>
          </a:bodyPr>
          <a:lstStyle/>
          <a:p>
            <a:r>
              <a:rPr lang="en-US" sz="2400" u="none" dirty="0" smtClean="0">
                <a:solidFill>
                  <a:srgbClr val="000000"/>
                </a:solidFill>
              </a:rPr>
              <a:t>EIPC won </a:t>
            </a:r>
            <a:r>
              <a:rPr lang="en-US" sz="2400" u="none" dirty="0">
                <a:solidFill>
                  <a:srgbClr val="000000"/>
                </a:solidFill>
              </a:rPr>
              <a:t>a 2010 DOE </a:t>
            </a:r>
            <a:r>
              <a:rPr lang="en-US" sz="2400" u="none" dirty="0" smtClean="0">
                <a:solidFill>
                  <a:srgbClr val="000000"/>
                </a:solidFill>
              </a:rPr>
              <a:t>grant, under ARRA funding, </a:t>
            </a:r>
            <a:r>
              <a:rPr lang="en-US" sz="2400" u="none" dirty="0">
                <a:solidFill>
                  <a:srgbClr val="000000"/>
                </a:solidFill>
              </a:rPr>
              <a:t>to perform interconnection-wide analysis of various energy policy </a:t>
            </a:r>
            <a:r>
              <a:rPr lang="en-US" sz="2400" u="none" dirty="0" smtClean="0">
                <a:solidFill>
                  <a:srgbClr val="000000"/>
                </a:solidFill>
              </a:rPr>
              <a:t>options</a:t>
            </a:r>
          </a:p>
          <a:p>
            <a:r>
              <a:rPr lang="en-US" sz="2400" u="none" dirty="0" smtClean="0">
                <a:solidFill>
                  <a:srgbClr val="000000"/>
                </a:solidFill>
              </a:rPr>
              <a:t>The grant lasted </a:t>
            </a:r>
            <a:r>
              <a:rPr lang="en-US" sz="2400" u="none" dirty="0">
                <a:solidFill>
                  <a:srgbClr val="000000"/>
                </a:solidFill>
              </a:rPr>
              <a:t>5 </a:t>
            </a:r>
            <a:r>
              <a:rPr lang="en-US" sz="2400" u="none" dirty="0" smtClean="0">
                <a:solidFill>
                  <a:srgbClr val="000000"/>
                </a:solidFill>
              </a:rPr>
              <a:t>years in three parts: Phase 1, Phase 2, and Gas-Electric Interface</a:t>
            </a:r>
            <a:endParaRPr lang="en-US" sz="2000" u="none" dirty="0" smtClean="0">
              <a:solidFill>
                <a:srgbClr val="000000"/>
              </a:solidFill>
            </a:endParaRPr>
          </a:p>
          <a:p>
            <a:r>
              <a:rPr lang="en-US" sz="2400" u="none" dirty="0" smtClean="0">
                <a:solidFill>
                  <a:srgbClr val="000000"/>
                </a:solidFill>
              </a:rPr>
              <a:t>EISPC (Eastern Interconnection States’ Planning Council) also won a grant from DOE</a:t>
            </a:r>
          </a:p>
          <a:p>
            <a:pPr lvl="1"/>
            <a:r>
              <a:rPr lang="en-US" dirty="0" smtClean="0"/>
              <a:t>Provided significant planning information to state regulators and policy makers, and a significant educational opportunity through joint studies</a:t>
            </a:r>
          </a:p>
          <a:p>
            <a:pPr lvl="1"/>
            <a:r>
              <a:rPr lang="en-US" dirty="0"/>
              <a:t>Established a working relationship that continues </a:t>
            </a:r>
            <a:r>
              <a:rPr lang="en-US" dirty="0" smtClean="0"/>
              <a:t>today</a:t>
            </a:r>
          </a:p>
          <a:p>
            <a:pPr lvl="2"/>
            <a:r>
              <a:rPr lang="en-US" dirty="0" smtClean="0"/>
              <a:t>EISPC is now part of the National Council on Electricity Policy (NCEP)</a:t>
            </a:r>
            <a:endParaRPr lang="en-US" dirty="0"/>
          </a:p>
          <a:p>
            <a:pPr lvl="1"/>
            <a:endParaRPr lang="en-US" sz="2000" dirty="0"/>
          </a:p>
        </p:txBody>
      </p:sp>
      <p:sp>
        <p:nvSpPr>
          <p:cNvPr id="2" name="Slide Number Placeholder 1"/>
          <p:cNvSpPr>
            <a:spLocks noGrp="1"/>
          </p:cNvSpPr>
          <p:nvPr>
            <p:ph type="sldNum" sz="quarter" idx="7"/>
          </p:nvPr>
        </p:nvSpPr>
        <p:spPr>
          <a:xfrm>
            <a:off x="114300" y="6247638"/>
            <a:ext cx="495300" cy="365125"/>
          </a:xfrm>
          <a:prstGeom prst="rect">
            <a:avLst/>
          </a:prstGeom>
        </p:spPr>
        <p:txBody>
          <a:bodyPr/>
          <a:lstStyle/>
          <a:p>
            <a:fld id="{54170034-9BF9-4288-8A2E-7B97F09E7427}" type="slidenum">
              <a:rPr lang="en-US" smtClean="0"/>
              <a:pPr/>
              <a:t>7</a:t>
            </a:fld>
            <a:endParaRPr lang="en-US" dirty="0"/>
          </a:p>
        </p:txBody>
      </p:sp>
    </p:spTree>
    <p:extLst>
      <p:ext uri="{BB962C8B-B14F-4D97-AF65-F5344CB8AC3E}">
        <p14:creationId xmlns:p14="http://schemas.microsoft.com/office/powerpoint/2010/main" val="1174285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EIPC Activities</a:t>
            </a:r>
            <a:endParaRPr lang="en-US" dirty="0"/>
          </a:p>
        </p:txBody>
      </p:sp>
    </p:spTree>
    <p:extLst>
      <p:ext uri="{BB962C8B-B14F-4D97-AF65-F5344CB8AC3E}">
        <p14:creationId xmlns:p14="http://schemas.microsoft.com/office/powerpoint/2010/main" val="2603878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eaLnBrk="1" hangingPunct="1"/>
            <a:r>
              <a:rPr lang="en-US" altLang="en-US" sz="2800" dirty="0" smtClean="0">
                <a:solidFill>
                  <a:srgbClr val="000000"/>
                </a:solidFill>
              </a:rPr>
              <a:t>Past EIPC Activities</a:t>
            </a:r>
          </a:p>
        </p:txBody>
      </p:sp>
      <p:sp>
        <p:nvSpPr>
          <p:cNvPr id="9219" name="Rectangle 3"/>
          <p:cNvSpPr>
            <a:spLocks noGrp="1" noChangeArrowheads="1"/>
          </p:cNvSpPr>
          <p:nvPr>
            <p:ph type="body" idx="1"/>
          </p:nvPr>
        </p:nvSpPr>
        <p:spPr/>
        <p:txBody>
          <a:bodyPr>
            <a:noAutofit/>
          </a:bodyPr>
          <a:lstStyle/>
          <a:p>
            <a:pPr eaLnBrk="1" hangingPunct="1">
              <a:lnSpc>
                <a:spcPct val="110000"/>
              </a:lnSpc>
            </a:pPr>
            <a:r>
              <a:rPr lang="en-US" altLang="en-US" sz="2400" u="none" dirty="0" smtClean="0">
                <a:solidFill>
                  <a:srgbClr val="000000"/>
                </a:solidFill>
              </a:rPr>
              <a:t>Summarized In Appendix I</a:t>
            </a:r>
          </a:p>
          <a:p>
            <a:pPr>
              <a:lnSpc>
                <a:spcPct val="110000"/>
              </a:lnSpc>
            </a:pPr>
            <a:r>
              <a:rPr lang="en-US" altLang="en-US" sz="2400" u="none" dirty="0" smtClean="0">
                <a:solidFill>
                  <a:srgbClr val="000000"/>
                </a:solidFill>
              </a:rPr>
              <a:t>Visit website – </a:t>
            </a:r>
            <a:r>
              <a:rPr lang="en-US" altLang="en-US" sz="2400" u="none" dirty="0">
                <a:hlinkClick r:id="rId3"/>
              </a:rPr>
              <a:t>http://www.eipconline.com/</a:t>
            </a:r>
            <a:endParaRPr lang="en-US" altLang="en-US" sz="2400" u="none" dirty="0" smtClean="0"/>
          </a:p>
          <a:p>
            <a:pPr lvl="1">
              <a:lnSpc>
                <a:spcPct val="110000"/>
              </a:lnSpc>
            </a:pPr>
            <a:r>
              <a:rPr lang="en-US" altLang="en-US" dirty="0" smtClean="0"/>
              <a:t>Tabs for DOE study results and non-DOE “Roll-up” work</a:t>
            </a:r>
          </a:p>
        </p:txBody>
      </p:sp>
      <p:sp>
        <p:nvSpPr>
          <p:cNvPr id="2" name="Slide Number Placeholder 1"/>
          <p:cNvSpPr>
            <a:spLocks noGrp="1"/>
          </p:cNvSpPr>
          <p:nvPr>
            <p:ph type="sldNum" sz="quarter" idx="7"/>
          </p:nvPr>
        </p:nvSpPr>
        <p:spPr>
          <a:xfrm>
            <a:off x="114300" y="6247638"/>
            <a:ext cx="495300" cy="365125"/>
          </a:xfrm>
          <a:prstGeom prst="rect">
            <a:avLst/>
          </a:prstGeom>
        </p:spPr>
        <p:txBody>
          <a:bodyPr/>
          <a:lstStyle/>
          <a:p>
            <a:fld id="{54170034-9BF9-4288-8A2E-7B97F09E7427}" type="slidenum">
              <a:rPr lang="en-US" smtClean="0"/>
              <a:pPr/>
              <a:t>9</a:t>
            </a:fld>
            <a:endParaRPr lang="en-US" dirty="0"/>
          </a:p>
        </p:txBody>
      </p:sp>
    </p:spTree>
    <p:extLst>
      <p:ext uri="{BB962C8B-B14F-4D97-AF65-F5344CB8AC3E}">
        <p14:creationId xmlns:p14="http://schemas.microsoft.com/office/powerpoint/2010/main" val="18661515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SO-PPT-Template-Internal Use">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O-PPT-Template-Public" id="{8DBCAB41-FB7A-4911-80A0-590D746DBD6A}" vid="{24A483BD-60D6-4245-8F7E-538FDF5E0140}"/>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so_white_cover">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O-PPT-Template-Public" id="{8DBCAB41-FB7A-4911-80A0-590D746DBD6A}" vid="{00412B19-6AFF-4176-BA1A-E834734CA4A8}"/>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O-PPT-Template-Public" id="{8DBCAB41-FB7A-4911-80A0-590D746DBD6A}" vid="{24A483BD-60D6-4245-8F7E-538FDF5E0140}"/>
    </a:ext>
  </a:extLst>
</a:theme>
</file>

<file path=ppt/theme/theme6.xml><?xml version="1.0" encoding="utf-8"?>
<a:theme xmlns:a="http://schemas.openxmlformats.org/drawingml/2006/main" name="1_iso_white_cover">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O-PPT-Template-Public" id="{8DBCAB41-FB7A-4911-80A0-590D746DBD6A}" vid="{00412B19-6AFF-4176-BA1A-E834734CA4A8}"/>
    </a:ext>
  </a:extLst>
</a:theme>
</file>

<file path=ppt/theme/theme7.xml><?xml version="1.0" encoding="utf-8"?>
<a:theme xmlns:a="http://schemas.openxmlformats.org/drawingml/2006/main" name="2_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O-PPT-Template-Public" id="{8DBCAB41-FB7A-4911-80A0-590D746DBD6A}" vid="{24A483BD-60D6-4245-8F7E-538FDF5E0140}"/>
    </a:ext>
  </a:extLst>
</a:theme>
</file>

<file path=ppt/theme/theme8.xml><?xml version="1.0" encoding="utf-8"?>
<a:theme xmlns:a="http://schemas.openxmlformats.org/drawingml/2006/main" name="2_iso_white_cover">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O-PPT-Template-Public" id="{8DBCAB41-FB7A-4911-80A0-590D746DBD6A}" vid="{00412B19-6AFF-4176-BA1A-E834734CA4A8}"/>
    </a:ext>
  </a:extLst>
</a:theme>
</file>

<file path=ppt/theme/theme9.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ISO-PPT-Template-Internal Use</Template>
  <TotalTime>0</TotalTime>
  <Words>1801</Words>
  <Application>Microsoft Office PowerPoint</Application>
  <PresentationFormat>On-screen Show (4:3)</PresentationFormat>
  <Paragraphs>215</Paragraphs>
  <Slides>31</Slides>
  <Notes>20</Notes>
  <HiddenSlides>0</HiddenSlides>
  <MMClips>0</MMClips>
  <ScaleCrop>false</ScaleCrop>
  <HeadingPairs>
    <vt:vector size="6" baseType="variant">
      <vt:variant>
        <vt:lpstr>Fonts Used</vt:lpstr>
      </vt:variant>
      <vt:variant>
        <vt:i4>3</vt:i4>
      </vt:variant>
      <vt:variant>
        <vt:lpstr>Theme</vt:lpstr>
      </vt:variant>
      <vt:variant>
        <vt:i4>11</vt:i4>
      </vt:variant>
      <vt:variant>
        <vt:lpstr>Slide Titles</vt:lpstr>
      </vt:variant>
      <vt:variant>
        <vt:i4>31</vt:i4>
      </vt:variant>
    </vt:vector>
  </HeadingPairs>
  <TitlesOfParts>
    <vt:vector size="45" baseType="lpstr">
      <vt:lpstr>Arial</vt:lpstr>
      <vt:lpstr>Calibri</vt:lpstr>
      <vt:lpstr>Wingdings</vt:lpstr>
      <vt:lpstr>ISO-PPT-Template-Internal Use</vt:lpstr>
      <vt:lpstr>blank</vt:lpstr>
      <vt:lpstr>iso_white_cover</vt:lpstr>
      <vt:lpstr>2_Custom Design</vt:lpstr>
      <vt:lpstr>1_blank</vt:lpstr>
      <vt:lpstr>1_iso_white_cover</vt:lpstr>
      <vt:lpstr>2_blank</vt:lpstr>
      <vt:lpstr>2_iso_white_cover</vt:lpstr>
      <vt:lpstr>1_Custom Design</vt:lpstr>
      <vt:lpstr>Custom Design</vt:lpstr>
      <vt:lpstr>3_blank</vt:lpstr>
      <vt:lpstr>PowerPoint Presentation</vt:lpstr>
      <vt:lpstr>Purpose</vt:lpstr>
      <vt:lpstr>Overview</vt:lpstr>
      <vt:lpstr>Background</vt:lpstr>
      <vt:lpstr>What is the Eastern Interconnection Planning Collaborative (EIPC)?</vt:lpstr>
      <vt:lpstr>EIPC’s Purpose</vt:lpstr>
      <vt:lpstr>EIPC, EISPC/NCEP, and DOE</vt:lpstr>
      <vt:lpstr>EIPC Activities</vt:lpstr>
      <vt:lpstr>Past EIPC Activities</vt:lpstr>
      <vt:lpstr>Current EIPC Activities</vt:lpstr>
      <vt:lpstr>Eastern Interconnection Frequency Response Analysis</vt:lpstr>
      <vt:lpstr>Production Cost Data Base</vt:lpstr>
      <vt:lpstr>“State of the Eastern Interconnection” Report</vt:lpstr>
      <vt:lpstr>“Roll-up” Analysis</vt:lpstr>
      <vt:lpstr>NERC - Related</vt:lpstr>
      <vt:lpstr>Other EIPC Activities</vt:lpstr>
      <vt:lpstr>Possible Future Directions ???</vt:lpstr>
      <vt:lpstr>PowerPoint Presentation</vt:lpstr>
      <vt:lpstr>Appendix I</vt:lpstr>
      <vt:lpstr>Past EIPC Studies and Activities</vt:lpstr>
      <vt:lpstr>Past EIPC Studies and Activities, cont.</vt:lpstr>
      <vt:lpstr>Past EIPC Studies and Activities, cont.</vt:lpstr>
      <vt:lpstr>DOE Study Results</vt:lpstr>
      <vt:lpstr>DOE Study Results, cont.</vt:lpstr>
      <vt:lpstr>Appendix II</vt:lpstr>
      <vt:lpstr>Objectives</vt:lpstr>
      <vt:lpstr>Objectives – Measurement 1</vt:lpstr>
      <vt:lpstr>Objectives – Measurement 2</vt:lpstr>
      <vt:lpstr>Objectives – Measurement 2, cont.</vt:lpstr>
      <vt:lpstr>Objectives – Measurement 4</vt:lpstr>
      <vt:lpstr>Objectives – Measurement 4,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2018-10-11T13:02:17Z</dcterms:created>
  <dcterms:modified xsi:type="dcterms:W3CDTF">2018-10-11T13:02:27Z</dcterms:modified>
</cp:coreProperties>
</file>