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45" r:id="rId2"/>
  </p:sldMasterIdLst>
  <p:notesMasterIdLst>
    <p:notesMasterId r:id="rId51"/>
  </p:notesMasterIdLst>
  <p:handoutMasterIdLst>
    <p:handoutMasterId r:id="rId52"/>
  </p:handoutMasterIdLst>
  <p:sldIdLst>
    <p:sldId id="279" r:id="rId3"/>
    <p:sldId id="1113" r:id="rId4"/>
    <p:sldId id="1293" r:id="rId5"/>
    <p:sldId id="1261" r:id="rId6"/>
    <p:sldId id="1266" r:id="rId7"/>
    <p:sldId id="1262" r:id="rId8"/>
    <p:sldId id="1268" r:id="rId9"/>
    <p:sldId id="1263" r:id="rId10"/>
    <p:sldId id="1296" r:id="rId11"/>
    <p:sldId id="1269" r:id="rId12"/>
    <p:sldId id="1297" r:id="rId13"/>
    <p:sldId id="1298" r:id="rId14"/>
    <p:sldId id="1299" r:id="rId15"/>
    <p:sldId id="1264" r:id="rId16"/>
    <p:sldId id="1301" r:id="rId17"/>
    <p:sldId id="1222" r:id="rId18"/>
    <p:sldId id="1300" r:id="rId19"/>
    <p:sldId id="1271" r:id="rId20"/>
    <p:sldId id="1272" r:id="rId21"/>
    <p:sldId id="1273" r:id="rId22"/>
    <p:sldId id="1274" r:id="rId23"/>
    <p:sldId id="1275" r:id="rId24"/>
    <p:sldId id="1276" r:id="rId25"/>
    <p:sldId id="1277" r:id="rId26"/>
    <p:sldId id="1278" r:id="rId27"/>
    <p:sldId id="1279" r:id="rId28"/>
    <p:sldId id="1280" r:id="rId29"/>
    <p:sldId id="1283" r:id="rId30"/>
    <p:sldId id="1284" r:id="rId31"/>
    <p:sldId id="1285" r:id="rId32"/>
    <p:sldId id="1294" r:id="rId33"/>
    <p:sldId id="1287" r:id="rId34"/>
    <p:sldId id="1288" r:id="rId35"/>
    <p:sldId id="1289" r:id="rId36"/>
    <p:sldId id="1290" r:id="rId37"/>
    <p:sldId id="1291" r:id="rId38"/>
    <p:sldId id="1292" r:id="rId39"/>
    <p:sldId id="1233" r:id="rId40"/>
    <p:sldId id="1234" r:id="rId41"/>
    <p:sldId id="1235" r:id="rId42"/>
    <p:sldId id="1236" r:id="rId43"/>
    <p:sldId id="1216" r:id="rId44"/>
    <p:sldId id="1217" r:id="rId45"/>
    <p:sldId id="1218" r:id="rId46"/>
    <p:sldId id="1219" r:id="rId47"/>
    <p:sldId id="1220" r:id="rId48"/>
    <p:sldId id="1224" r:id="rId49"/>
    <p:sldId id="1225"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p15:clr>
            <a:srgbClr val="A4A3A4"/>
          </p15:clr>
        </p15:guide>
        <p15:guide id="2" pos="5088">
          <p15:clr>
            <a:srgbClr val="A4A3A4"/>
          </p15:clr>
        </p15:guide>
        <p15:guide id="3" orient="horz" pos="1248">
          <p15:clr>
            <a:srgbClr val="A4A3A4"/>
          </p15:clr>
        </p15:guide>
        <p15:guide id="4" pos="16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3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A9A"/>
    <a:srgbClr val="6FA943"/>
    <a:srgbClr val="EC1F25"/>
    <a:srgbClr val="000000"/>
    <a:srgbClr val="77BD2A"/>
    <a:srgbClr val="62777F"/>
    <a:srgbClr val="FBB92F"/>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9522" autoAdjust="0"/>
  </p:normalViewPr>
  <p:slideViewPr>
    <p:cSldViewPr>
      <p:cViewPr varScale="1">
        <p:scale>
          <a:sx n="79" d="100"/>
          <a:sy n="79" d="100"/>
        </p:scale>
        <p:origin x="1435" y="82"/>
      </p:cViewPr>
      <p:guideLst>
        <p:guide orient="horz" pos="672"/>
        <p:guide pos="5088"/>
        <p:guide orient="horz" pos="1248"/>
        <p:guide pos="1632"/>
      </p:guideLst>
    </p:cSldViewPr>
  </p:slideViewPr>
  <p:outlineViewPr>
    <p:cViewPr>
      <p:scale>
        <a:sx n="33" d="100"/>
        <a:sy n="33" d="100"/>
      </p:scale>
      <p:origin x="48" y="1320"/>
    </p:cViewPr>
  </p:outlineViewPr>
  <p:notesTextViewPr>
    <p:cViewPr>
      <p:scale>
        <a:sx n="100" d="100"/>
        <a:sy n="100" d="100"/>
      </p:scale>
      <p:origin x="0" y="0"/>
    </p:cViewPr>
  </p:notesTextViewPr>
  <p:sorterViewPr>
    <p:cViewPr>
      <p:scale>
        <a:sx n="79" d="100"/>
        <a:sy n="79" d="100"/>
      </p:scale>
      <p:origin x="0" y="0"/>
    </p:cViewPr>
  </p:sorterViewPr>
  <p:notesViewPr>
    <p:cSldViewPr>
      <p:cViewPr>
        <p:scale>
          <a:sx n="100" d="100"/>
          <a:sy n="100" d="100"/>
        </p:scale>
        <p:origin x="-235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A7AF7-DC8B-47FA-A7E5-8133305B5566}" type="doc">
      <dgm:prSet loTypeId="urn:microsoft.com/office/officeart/2005/8/layout/process1" loCatId="process" qsTypeId="urn:microsoft.com/office/officeart/2005/8/quickstyle/simple1" qsCatId="simple" csTypeId="urn:microsoft.com/office/officeart/2005/8/colors/accent1_2" csCatId="accent1" phldr="1"/>
      <dgm:spPr/>
    </dgm:pt>
    <dgm:pt modelId="{3393D557-F6E2-4C10-BB81-D24C5C001378}">
      <dgm:prSet phldrT="[Text]"/>
      <dgm:spPr>
        <a:solidFill>
          <a:schemeClr val="accent5"/>
        </a:solidFill>
      </dgm:spPr>
      <dgm:t>
        <a:bodyPr/>
        <a:lstStyle/>
        <a:p>
          <a:r>
            <a:rPr lang="en-US" dirty="0" smtClean="0"/>
            <a:t>Respond to Participant Question</a:t>
          </a:r>
        </a:p>
      </dgm:t>
    </dgm:pt>
    <dgm:pt modelId="{DAE5855C-A385-41C3-B7F1-3F2B87DDDA4C}" type="parTrans" cxnId="{00E825BD-1437-4CC4-B035-8A51F345B041}">
      <dgm:prSet/>
      <dgm:spPr/>
      <dgm:t>
        <a:bodyPr/>
        <a:lstStyle/>
        <a:p>
          <a:endParaRPr lang="en-US"/>
        </a:p>
      </dgm:t>
    </dgm:pt>
    <dgm:pt modelId="{7A8C9BF9-21D9-4394-8D2C-684552730C84}" type="sibTrans" cxnId="{00E825BD-1437-4CC4-B035-8A51F345B041}">
      <dgm:prSet/>
      <dgm:spPr/>
      <dgm:t>
        <a:bodyPr/>
        <a:lstStyle/>
        <a:p>
          <a:endParaRPr lang="en-US"/>
        </a:p>
      </dgm:t>
    </dgm:pt>
    <dgm:pt modelId="{77BD3DD4-E87B-48D2-8DC3-783FAE74F37B}">
      <dgm:prSet/>
      <dgm:spPr/>
      <dgm:t>
        <a:bodyPr/>
        <a:lstStyle/>
        <a:p>
          <a:r>
            <a:rPr lang="en-US" dirty="0" smtClean="0"/>
            <a:t>Review Compliance Tariff Changes </a:t>
          </a:r>
          <a:endParaRPr lang="en-US" dirty="0"/>
        </a:p>
      </dgm:t>
    </dgm:pt>
    <dgm:pt modelId="{C83BC068-66E2-42E2-807A-AD85AEB3240D}" type="parTrans" cxnId="{703641F0-C218-4181-A306-9147708B3A8E}">
      <dgm:prSet/>
      <dgm:spPr/>
      <dgm:t>
        <a:bodyPr/>
        <a:lstStyle/>
        <a:p>
          <a:endParaRPr lang="en-US"/>
        </a:p>
      </dgm:t>
    </dgm:pt>
    <dgm:pt modelId="{4EBC77A1-1869-45D2-8125-D4661F51FCB8}" type="sibTrans" cxnId="{703641F0-C218-4181-A306-9147708B3A8E}">
      <dgm:prSet/>
      <dgm:spPr/>
      <dgm:t>
        <a:bodyPr/>
        <a:lstStyle/>
        <a:p>
          <a:endParaRPr lang="en-US" dirty="0"/>
        </a:p>
      </dgm:t>
    </dgm:pt>
    <dgm:pt modelId="{A6294798-607B-4B7C-A379-C97E98C32846}">
      <dgm:prSet phldrT="[Text]"/>
      <dgm:spPr>
        <a:solidFill>
          <a:srgbClr val="7030A0"/>
        </a:solidFill>
      </dgm:spPr>
      <dgm:t>
        <a:bodyPr/>
        <a:lstStyle/>
        <a:p>
          <a:r>
            <a:rPr lang="en-US" dirty="0" smtClean="0"/>
            <a:t>How ESF Rules Account for Physical and Operational Characteristics </a:t>
          </a:r>
          <a:endParaRPr lang="en-US" dirty="0"/>
        </a:p>
      </dgm:t>
    </dgm:pt>
    <dgm:pt modelId="{761D29F7-63D9-42C2-8518-5685208BF984}" type="sibTrans" cxnId="{F6083146-8450-41F1-9BDA-040E0E3B9386}">
      <dgm:prSet/>
      <dgm:spPr/>
      <dgm:t>
        <a:bodyPr/>
        <a:lstStyle/>
        <a:p>
          <a:endParaRPr lang="en-US" dirty="0"/>
        </a:p>
      </dgm:t>
    </dgm:pt>
    <dgm:pt modelId="{6714E86D-EAE1-496A-8A25-0A4B45AF4EE2}" type="parTrans" cxnId="{F6083146-8450-41F1-9BDA-040E0E3B9386}">
      <dgm:prSet/>
      <dgm:spPr/>
      <dgm:t>
        <a:bodyPr/>
        <a:lstStyle/>
        <a:p>
          <a:endParaRPr lang="en-US"/>
        </a:p>
      </dgm:t>
    </dgm:pt>
    <dgm:pt modelId="{F10DBA71-81BE-4EA5-B3C9-66D176AFECCF}" type="pres">
      <dgm:prSet presAssocID="{8EAA7AF7-DC8B-47FA-A7E5-8133305B5566}" presName="Name0" presStyleCnt="0">
        <dgm:presLayoutVars>
          <dgm:dir/>
          <dgm:resizeHandles val="exact"/>
        </dgm:presLayoutVars>
      </dgm:prSet>
      <dgm:spPr/>
    </dgm:pt>
    <dgm:pt modelId="{D3641F51-A64F-4BE7-8546-A9E2B3E57EB4}" type="pres">
      <dgm:prSet presAssocID="{77BD3DD4-E87B-48D2-8DC3-783FAE74F37B}" presName="node" presStyleLbl="node1" presStyleIdx="0" presStyleCnt="3">
        <dgm:presLayoutVars>
          <dgm:bulletEnabled val="1"/>
        </dgm:presLayoutVars>
      </dgm:prSet>
      <dgm:spPr/>
      <dgm:t>
        <a:bodyPr/>
        <a:lstStyle/>
        <a:p>
          <a:endParaRPr lang="en-US"/>
        </a:p>
      </dgm:t>
    </dgm:pt>
    <dgm:pt modelId="{578C58D6-C3EB-4A62-B8C7-A5E60BBFE88F}" type="pres">
      <dgm:prSet presAssocID="{4EBC77A1-1869-45D2-8125-D4661F51FCB8}" presName="sibTrans" presStyleLbl="sibTrans2D1" presStyleIdx="0" presStyleCnt="2"/>
      <dgm:spPr/>
      <dgm:t>
        <a:bodyPr/>
        <a:lstStyle/>
        <a:p>
          <a:endParaRPr lang="en-US"/>
        </a:p>
      </dgm:t>
    </dgm:pt>
    <dgm:pt modelId="{99F2A3B0-7AAC-4614-BCBE-1AC865D09494}" type="pres">
      <dgm:prSet presAssocID="{4EBC77A1-1869-45D2-8125-D4661F51FCB8}" presName="connectorText" presStyleLbl="sibTrans2D1" presStyleIdx="0" presStyleCnt="2"/>
      <dgm:spPr/>
      <dgm:t>
        <a:bodyPr/>
        <a:lstStyle/>
        <a:p>
          <a:endParaRPr lang="en-US"/>
        </a:p>
      </dgm:t>
    </dgm:pt>
    <dgm:pt modelId="{B4C4EB89-0E25-4FF0-9872-159FA812456B}" type="pres">
      <dgm:prSet presAssocID="{A6294798-607B-4B7C-A379-C97E98C32846}" presName="node" presStyleLbl="node1" presStyleIdx="1" presStyleCnt="3">
        <dgm:presLayoutVars>
          <dgm:bulletEnabled val="1"/>
        </dgm:presLayoutVars>
      </dgm:prSet>
      <dgm:spPr/>
      <dgm:t>
        <a:bodyPr/>
        <a:lstStyle/>
        <a:p>
          <a:endParaRPr lang="en-US"/>
        </a:p>
      </dgm:t>
    </dgm:pt>
    <dgm:pt modelId="{B8210DDF-D2EF-49D3-9EE6-EA6876B74977}" type="pres">
      <dgm:prSet presAssocID="{761D29F7-63D9-42C2-8518-5685208BF984}" presName="sibTrans" presStyleLbl="sibTrans2D1" presStyleIdx="1" presStyleCnt="2"/>
      <dgm:spPr/>
      <dgm:t>
        <a:bodyPr/>
        <a:lstStyle/>
        <a:p>
          <a:endParaRPr lang="en-US"/>
        </a:p>
      </dgm:t>
    </dgm:pt>
    <dgm:pt modelId="{880952A1-12A9-45FA-B418-41BA90F00FE3}" type="pres">
      <dgm:prSet presAssocID="{761D29F7-63D9-42C2-8518-5685208BF984}" presName="connectorText" presStyleLbl="sibTrans2D1" presStyleIdx="1" presStyleCnt="2"/>
      <dgm:spPr/>
      <dgm:t>
        <a:bodyPr/>
        <a:lstStyle/>
        <a:p>
          <a:endParaRPr lang="en-US"/>
        </a:p>
      </dgm:t>
    </dgm:pt>
    <dgm:pt modelId="{308859C3-0F7A-4B25-84F6-BFF163CF2827}" type="pres">
      <dgm:prSet presAssocID="{3393D557-F6E2-4C10-BB81-D24C5C001378}" presName="node" presStyleLbl="node1" presStyleIdx="2" presStyleCnt="3">
        <dgm:presLayoutVars>
          <dgm:bulletEnabled val="1"/>
        </dgm:presLayoutVars>
      </dgm:prSet>
      <dgm:spPr/>
      <dgm:t>
        <a:bodyPr/>
        <a:lstStyle/>
        <a:p>
          <a:endParaRPr lang="en-US"/>
        </a:p>
      </dgm:t>
    </dgm:pt>
  </dgm:ptLst>
  <dgm:cxnLst>
    <dgm:cxn modelId="{DF746DF8-92D6-42FD-B5B1-74A923F431A1}" type="presOf" srcId="{77BD3DD4-E87B-48D2-8DC3-783FAE74F37B}" destId="{D3641F51-A64F-4BE7-8546-A9E2B3E57EB4}" srcOrd="0" destOrd="0" presId="urn:microsoft.com/office/officeart/2005/8/layout/process1"/>
    <dgm:cxn modelId="{82A2CD78-C4B8-499C-846D-8D3A366D70AD}" type="presOf" srcId="{4EBC77A1-1869-45D2-8125-D4661F51FCB8}" destId="{99F2A3B0-7AAC-4614-BCBE-1AC865D09494}" srcOrd="1" destOrd="0" presId="urn:microsoft.com/office/officeart/2005/8/layout/process1"/>
    <dgm:cxn modelId="{00E825BD-1437-4CC4-B035-8A51F345B041}" srcId="{8EAA7AF7-DC8B-47FA-A7E5-8133305B5566}" destId="{3393D557-F6E2-4C10-BB81-D24C5C001378}" srcOrd="2" destOrd="0" parTransId="{DAE5855C-A385-41C3-B7F1-3F2B87DDDA4C}" sibTransId="{7A8C9BF9-21D9-4394-8D2C-684552730C84}"/>
    <dgm:cxn modelId="{B0CC878E-BA66-4E86-AAFC-97032F19E8CC}" type="presOf" srcId="{4EBC77A1-1869-45D2-8125-D4661F51FCB8}" destId="{578C58D6-C3EB-4A62-B8C7-A5E60BBFE88F}" srcOrd="0" destOrd="0" presId="urn:microsoft.com/office/officeart/2005/8/layout/process1"/>
    <dgm:cxn modelId="{3E052732-6E21-4C54-8520-823AAD74EA3D}" type="presOf" srcId="{761D29F7-63D9-42C2-8518-5685208BF984}" destId="{B8210DDF-D2EF-49D3-9EE6-EA6876B74977}" srcOrd="0" destOrd="0" presId="urn:microsoft.com/office/officeart/2005/8/layout/process1"/>
    <dgm:cxn modelId="{6EED86D4-0D0E-4F16-9BEA-E42C3C895DE7}" type="presOf" srcId="{761D29F7-63D9-42C2-8518-5685208BF984}" destId="{880952A1-12A9-45FA-B418-41BA90F00FE3}" srcOrd="1" destOrd="0" presId="urn:microsoft.com/office/officeart/2005/8/layout/process1"/>
    <dgm:cxn modelId="{F6083146-8450-41F1-9BDA-040E0E3B9386}" srcId="{8EAA7AF7-DC8B-47FA-A7E5-8133305B5566}" destId="{A6294798-607B-4B7C-A379-C97E98C32846}" srcOrd="1" destOrd="0" parTransId="{6714E86D-EAE1-496A-8A25-0A4B45AF4EE2}" sibTransId="{761D29F7-63D9-42C2-8518-5685208BF984}"/>
    <dgm:cxn modelId="{8CF2488B-1287-42F1-BDF9-B4073E417A97}" type="presOf" srcId="{3393D557-F6E2-4C10-BB81-D24C5C001378}" destId="{308859C3-0F7A-4B25-84F6-BFF163CF2827}" srcOrd="0" destOrd="0" presId="urn:microsoft.com/office/officeart/2005/8/layout/process1"/>
    <dgm:cxn modelId="{EBB335D8-B4D8-4F16-939B-2C29DF4F00C9}" type="presOf" srcId="{8EAA7AF7-DC8B-47FA-A7E5-8133305B5566}" destId="{F10DBA71-81BE-4EA5-B3C9-66D176AFECCF}" srcOrd="0" destOrd="0" presId="urn:microsoft.com/office/officeart/2005/8/layout/process1"/>
    <dgm:cxn modelId="{03748674-7CF7-43E3-B984-75E91435150F}" type="presOf" srcId="{A6294798-607B-4B7C-A379-C97E98C32846}" destId="{B4C4EB89-0E25-4FF0-9872-159FA812456B}" srcOrd="0" destOrd="0" presId="urn:microsoft.com/office/officeart/2005/8/layout/process1"/>
    <dgm:cxn modelId="{703641F0-C218-4181-A306-9147708B3A8E}" srcId="{8EAA7AF7-DC8B-47FA-A7E5-8133305B5566}" destId="{77BD3DD4-E87B-48D2-8DC3-783FAE74F37B}" srcOrd="0" destOrd="0" parTransId="{C83BC068-66E2-42E2-807A-AD85AEB3240D}" sibTransId="{4EBC77A1-1869-45D2-8125-D4661F51FCB8}"/>
    <dgm:cxn modelId="{91EF19F5-2E61-4285-910A-35180B3F72F0}" type="presParOf" srcId="{F10DBA71-81BE-4EA5-B3C9-66D176AFECCF}" destId="{D3641F51-A64F-4BE7-8546-A9E2B3E57EB4}" srcOrd="0" destOrd="0" presId="urn:microsoft.com/office/officeart/2005/8/layout/process1"/>
    <dgm:cxn modelId="{7323C81F-B832-454D-BE26-7731D0816BF5}" type="presParOf" srcId="{F10DBA71-81BE-4EA5-B3C9-66D176AFECCF}" destId="{578C58D6-C3EB-4A62-B8C7-A5E60BBFE88F}" srcOrd="1" destOrd="0" presId="urn:microsoft.com/office/officeart/2005/8/layout/process1"/>
    <dgm:cxn modelId="{3CA69B01-474C-4FFB-8A3C-6C1344F2B4C7}" type="presParOf" srcId="{578C58D6-C3EB-4A62-B8C7-A5E60BBFE88F}" destId="{99F2A3B0-7AAC-4614-BCBE-1AC865D09494}" srcOrd="0" destOrd="0" presId="urn:microsoft.com/office/officeart/2005/8/layout/process1"/>
    <dgm:cxn modelId="{E37BD4DC-07E3-44CC-8D93-5FFA536BE828}" type="presParOf" srcId="{F10DBA71-81BE-4EA5-B3C9-66D176AFECCF}" destId="{B4C4EB89-0E25-4FF0-9872-159FA812456B}" srcOrd="2" destOrd="0" presId="urn:microsoft.com/office/officeart/2005/8/layout/process1"/>
    <dgm:cxn modelId="{EE747D4B-F054-48F4-8036-E11AB2DB21DE}" type="presParOf" srcId="{F10DBA71-81BE-4EA5-B3C9-66D176AFECCF}" destId="{B8210DDF-D2EF-49D3-9EE6-EA6876B74977}" srcOrd="3" destOrd="0" presId="urn:microsoft.com/office/officeart/2005/8/layout/process1"/>
    <dgm:cxn modelId="{58C730F5-06E8-4441-AB4B-BAB83DDB2784}" type="presParOf" srcId="{B8210DDF-D2EF-49D3-9EE6-EA6876B74977}" destId="{880952A1-12A9-45FA-B418-41BA90F00FE3}" srcOrd="0" destOrd="0" presId="urn:microsoft.com/office/officeart/2005/8/layout/process1"/>
    <dgm:cxn modelId="{9DDE0D91-051D-42AC-9834-E2CD25374DC0}" type="presParOf" srcId="{F10DBA71-81BE-4EA5-B3C9-66D176AFECCF}" destId="{308859C3-0F7A-4B25-84F6-BFF163CF282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41F51-A64F-4BE7-8546-A9E2B3E57EB4}">
      <dsp:nvSpPr>
        <dsp:cNvPr id="0" name=""/>
        <dsp:cNvSpPr/>
      </dsp:nvSpPr>
      <dsp:spPr>
        <a:xfrm>
          <a:off x="6965" y="137457"/>
          <a:ext cx="2081807" cy="1249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 Compliance Tariff Changes </a:t>
          </a:r>
          <a:endParaRPr lang="en-US" sz="1800" kern="1200" dirty="0"/>
        </a:p>
      </dsp:txBody>
      <dsp:txXfrm>
        <a:off x="43549" y="174041"/>
        <a:ext cx="2008639" cy="1175916"/>
      </dsp:txXfrm>
    </dsp:sp>
    <dsp:sp modelId="{578C58D6-C3EB-4A62-B8C7-A5E60BBFE88F}">
      <dsp:nvSpPr>
        <dsp:cNvPr id="0" name=""/>
        <dsp:cNvSpPr/>
      </dsp:nvSpPr>
      <dsp:spPr>
        <a:xfrm>
          <a:off x="2296953" y="50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296953" y="607113"/>
        <a:ext cx="308940" cy="309772"/>
      </dsp:txXfrm>
    </dsp:sp>
    <dsp:sp modelId="{B4C4EB89-0E25-4FF0-9872-159FA812456B}">
      <dsp:nvSpPr>
        <dsp:cNvPr id="0" name=""/>
        <dsp:cNvSpPr/>
      </dsp:nvSpPr>
      <dsp:spPr>
        <a:xfrm>
          <a:off x="2921496" y="137457"/>
          <a:ext cx="2081807" cy="124908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How ESF Rules Account for Physical and Operational Characteristics </a:t>
          </a:r>
          <a:endParaRPr lang="en-US" sz="1800" kern="1200" dirty="0"/>
        </a:p>
      </dsp:txBody>
      <dsp:txXfrm>
        <a:off x="2958080" y="174041"/>
        <a:ext cx="2008639" cy="1175916"/>
      </dsp:txXfrm>
    </dsp:sp>
    <dsp:sp modelId="{B8210DDF-D2EF-49D3-9EE6-EA6876B74977}">
      <dsp:nvSpPr>
        <dsp:cNvPr id="0" name=""/>
        <dsp:cNvSpPr/>
      </dsp:nvSpPr>
      <dsp:spPr>
        <a:xfrm>
          <a:off x="5211484" y="50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211484" y="607113"/>
        <a:ext cx="308940" cy="309772"/>
      </dsp:txXfrm>
    </dsp:sp>
    <dsp:sp modelId="{308859C3-0F7A-4B25-84F6-BFF163CF2827}">
      <dsp:nvSpPr>
        <dsp:cNvPr id="0" name=""/>
        <dsp:cNvSpPr/>
      </dsp:nvSpPr>
      <dsp:spPr>
        <a:xfrm>
          <a:off x="5836027" y="137457"/>
          <a:ext cx="2081807" cy="1249084"/>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Respond to Participant Question</a:t>
          </a:r>
        </a:p>
      </dsp:txBody>
      <dsp:txXfrm>
        <a:off x="5872611" y="174041"/>
        <a:ext cx="2008639" cy="11759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083" tIns="46039" rIns="92083" bIns="46039"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083" tIns="46039" rIns="92083" bIns="46039" rtlCol="0"/>
          <a:lstStyle>
            <a:lvl1pPr algn="r">
              <a:defRPr sz="1300"/>
            </a:lvl1pPr>
          </a:lstStyle>
          <a:p>
            <a:fld id="{F87AAE7F-D37E-4830-9F5E-F36A5F180179}" type="datetimeFigureOut">
              <a:rPr lang="en-US" smtClean="0"/>
              <a:t>10/2/2018</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083" tIns="46039" rIns="92083" bIns="4603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083" tIns="46039" rIns="92083" bIns="46039"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69" rIns="93143" bIns="46569" rtlCol="0"/>
          <a:lstStyle>
            <a:lvl1pPr algn="l">
              <a:defRPr sz="1300"/>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143" tIns="46569" rIns="93143" bIns="46569" rtlCol="0"/>
          <a:lstStyle>
            <a:lvl1pPr algn="r">
              <a:defRPr sz="1300"/>
            </a:lvl1pPr>
          </a:lstStyle>
          <a:p>
            <a:fld id="{9EDDEDB6-CD57-44C2-AB19-AC7D3BB8FF8E}" type="datetimeFigureOut">
              <a:rPr lang="en-US" smtClean="0"/>
              <a:pPr/>
              <a:t>10/2/2018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3" tIns="46569" rIns="93143" bIns="4656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3" tIns="46569" rIns="93143" bIns="46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43" tIns="46569" rIns="93143" bIns="4656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4" y="8829966"/>
            <a:ext cx="3037840" cy="464820"/>
          </a:xfrm>
          <a:prstGeom prst="rect">
            <a:avLst/>
          </a:prstGeom>
        </p:spPr>
        <p:txBody>
          <a:bodyPr vert="horz" lIns="93143" tIns="46569" rIns="93143" bIns="46569"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76951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110390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186550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316721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171281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225781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192845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118225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271297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322574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296167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174430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3160801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316080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711796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2077023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276484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2077023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143482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3038323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266030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920074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3356071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3831734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3513060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2915995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3903204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528353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39</a:t>
            </a:fld>
            <a:endParaRPr lang="en-US" dirty="0"/>
          </a:p>
        </p:txBody>
      </p:sp>
    </p:spTree>
    <p:extLst>
      <p:ext uri="{BB962C8B-B14F-4D97-AF65-F5344CB8AC3E}">
        <p14:creationId xmlns:p14="http://schemas.microsoft.com/office/powerpoint/2010/main" val="234706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1684389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3389215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41</a:t>
            </a:fld>
            <a:endParaRPr lang="en-US" dirty="0"/>
          </a:p>
        </p:txBody>
      </p:sp>
    </p:spTree>
    <p:extLst>
      <p:ext uri="{BB962C8B-B14F-4D97-AF65-F5344CB8AC3E}">
        <p14:creationId xmlns:p14="http://schemas.microsoft.com/office/powerpoint/2010/main" val="3441384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42</a:t>
            </a:fld>
            <a:endParaRPr lang="en-US" dirty="0"/>
          </a:p>
        </p:txBody>
      </p:sp>
    </p:spTree>
    <p:extLst>
      <p:ext uri="{BB962C8B-B14F-4D97-AF65-F5344CB8AC3E}">
        <p14:creationId xmlns:p14="http://schemas.microsoft.com/office/powerpoint/2010/main" val="2712978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43</a:t>
            </a:fld>
            <a:endParaRPr lang="en-US" dirty="0"/>
          </a:p>
        </p:txBody>
      </p:sp>
    </p:spTree>
    <p:extLst>
      <p:ext uri="{BB962C8B-B14F-4D97-AF65-F5344CB8AC3E}">
        <p14:creationId xmlns:p14="http://schemas.microsoft.com/office/powerpoint/2010/main" val="3700191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44</a:t>
            </a:fld>
            <a:endParaRPr lang="en-US" dirty="0"/>
          </a:p>
        </p:txBody>
      </p:sp>
    </p:spTree>
    <p:extLst>
      <p:ext uri="{BB962C8B-B14F-4D97-AF65-F5344CB8AC3E}">
        <p14:creationId xmlns:p14="http://schemas.microsoft.com/office/powerpoint/2010/main" val="3824100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45</a:t>
            </a:fld>
            <a:endParaRPr lang="en-US" dirty="0"/>
          </a:p>
        </p:txBody>
      </p:sp>
    </p:spTree>
    <p:extLst>
      <p:ext uri="{BB962C8B-B14F-4D97-AF65-F5344CB8AC3E}">
        <p14:creationId xmlns:p14="http://schemas.microsoft.com/office/powerpoint/2010/main" val="1402567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46</a:t>
            </a:fld>
            <a:endParaRPr lang="en-US" dirty="0"/>
          </a:p>
        </p:txBody>
      </p:sp>
    </p:spTree>
    <p:extLst>
      <p:ext uri="{BB962C8B-B14F-4D97-AF65-F5344CB8AC3E}">
        <p14:creationId xmlns:p14="http://schemas.microsoft.com/office/powerpoint/2010/main" val="3349197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47</a:t>
            </a:fld>
            <a:endParaRPr lang="en-US" dirty="0"/>
          </a:p>
        </p:txBody>
      </p:sp>
    </p:spTree>
    <p:extLst>
      <p:ext uri="{BB962C8B-B14F-4D97-AF65-F5344CB8AC3E}">
        <p14:creationId xmlns:p14="http://schemas.microsoft.com/office/powerpoint/2010/main" val="3466196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48</a:t>
            </a:fld>
            <a:endParaRPr lang="en-US" dirty="0"/>
          </a:p>
        </p:txBody>
      </p:sp>
    </p:spTree>
    <p:extLst>
      <p:ext uri="{BB962C8B-B14F-4D97-AF65-F5344CB8AC3E}">
        <p14:creationId xmlns:p14="http://schemas.microsoft.com/office/powerpoint/2010/main" val="367482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181969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132272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257170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310055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216114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9808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14886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77441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31715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09003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41133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225945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34925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859694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4098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907613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9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3787" y="6187929"/>
            <a:ext cx="1342288" cy="49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a:t>
            </a:r>
            <a:r>
              <a:rPr lang="en-US" sz="700" b="1" baseline="0" dirty="0" smtClean="0">
                <a:solidFill>
                  <a:schemeClr val="tx1"/>
                </a:solidFill>
              </a:rPr>
              <a:t>PUBLIC</a:t>
            </a:r>
          </a:p>
          <a:p>
            <a:pPr algn="ctr"/>
            <a:endParaRPr lang="en-US" sz="700" b="1" baseline="0"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57"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157F-B8A6-451F-8F40-C9E3DF443E7F}" type="datetimeFigureOut">
              <a:rPr lang="en-US" smtClean="0"/>
              <a:t>10/2/2018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ISO NE Internal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6851-09EA-466C-9E74-AF868CDF8406}" type="slidenum">
              <a:rPr lang="en-US" smtClean="0"/>
              <a:t>‹#›</a:t>
            </a:fld>
            <a:endParaRPr lang="en-US" dirty="0"/>
          </a:p>
        </p:txBody>
      </p:sp>
    </p:spTree>
    <p:extLst>
      <p:ext uri="{BB962C8B-B14F-4D97-AF65-F5344CB8AC3E}">
        <p14:creationId xmlns:p14="http://schemas.microsoft.com/office/powerpoint/2010/main" val="1780102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October 9-10,2018| NEPOOL Markets Committee</a:t>
            </a:r>
          </a:p>
        </p:txBody>
      </p:sp>
      <p:sp>
        <p:nvSpPr>
          <p:cNvPr id="10" name="Text Placeholder 9"/>
          <p:cNvSpPr>
            <a:spLocks noGrp="1"/>
          </p:cNvSpPr>
          <p:nvPr>
            <p:ph type="body" sz="quarter" idx="17"/>
          </p:nvPr>
        </p:nvSpPr>
        <p:spPr/>
        <p:txBody>
          <a:bodyPr/>
          <a:lstStyle/>
          <a:p>
            <a:r>
              <a:rPr lang="en-US" dirty="0" smtClean="0"/>
              <a:t>Catherine McDonough</a:t>
            </a:r>
            <a:endParaRPr lang="en-US" dirty="0"/>
          </a:p>
        </p:txBody>
      </p:sp>
      <p:sp>
        <p:nvSpPr>
          <p:cNvPr id="11" name="Text Placeholder 10"/>
          <p:cNvSpPr>
            <a:spLocks noGrp="1"/>
          </p:cNvSpPr>
          <p:nvPr>
            <p:ph type="body" sz="quarter" idx="18"/>
          </p:nvPr>
        </p:nvSpPr>
        <p:spPr/>
        <p:txBody>
          <a:bodyPr/>
          <a:lstStyle/>
          <a:p>
            <a:r>
              <a:rPr lang="en-US" dirty="0" smtClean="0"/>
              <a:t>413.535.4027| cmcdonough@iso-ne.com</a:t>
            </a:r>
            <a:endParaRPr lang="en-US" dirty="0"/>
          </a:p>
        </p:txBody>
      </p:sp>
      <p:sp>
        <p:nvSpPr>
          <p:cNvPr id="9" name="Text Placeholder 8"/>
          <p:cNvSpPr>
            <a:spLocks noGrp="1"/>
          </p:cNvSpPr>
          <p:nvPr>
            <p:ph type="body" sz="quarter" idx="16"/>
          </p:nvPr>
        </p:nvSpPr>
        <p:spPr/>
        <p:txBody>
          <a:bodyPr/>
          <a:lstStyle/>
          <a:p>
            <a:r>
              <a:rPr lang="en-US" dirty="0" smtClean="0"/>
              <a:t>Electric Storage Participation in Markets </a:t>
            </a:r>
            <a:endParaRPr lang="en-US" dirty="0"/>
          </a:p>
        </p:txBody>
      </p:sp>
      <p:sp>
        <p:nvSpPr>
          <p:cNvPr id="12" name="Text Placeholder 11"/>
          <p:cNvSpPr>
            <a:spLocks noGrp="1"/>
          </p:cNvSpPr>
          <p:nvPr>
            <p:ph type="body" sz="quarter" idx="19"/>
          </p:nvPr>
        </p:nvSpPr>
        <p:spPr/>
        <p:txBody>
          <a:bodyPr/>
          <a:lstStyle/>
          <a:p>
            <a:r>
              <a:rPr lang="en-US" dirty="0" smtClean="0"/>
              <a:t>FERC Order No. 841 Compliance</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a:t>
            </a:fld>
            <a:endParaRPr lang="en-US" dirty="0"/>
          </a:p>
        </p:txBody>
      </p:sp>
      <p:sp>
        <p:nvSpPr>
          <p:cNvPr id="4" name="Text Placeholder 3"/>
          <p:cNvSpPr>
            <a:spLocks noGrp="1"/>
          </p:cNvSpPr>
          <p:nvPr>
            <p:ph type="body" sz="quarter" idx="13"/>
          </p:nvPr>
        </p:nvSpPr>
        <p:spPr/>
        <p:txBody>
          <a:bodyPr/>
          <a:lstStyle/>
          <a:p>
            <a:r>
              <a:rPr lang="en-US" sz="2200" b="0" dirty="0"/>
              <a:t>F. State of Charge Management </a:t>
            </a:r>
          </a:p>
          <a:p>
            <a:endParaRPr lang="en-US"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b="1" dirty="0" smtClean="0"/>
              <a:t>Order:</a:t>
            </a:r>
            <a:r>
              <a:rPr lang="en-US" dirty="0" smtClean="0"/>
              <a:t> Must allow electric storage resources that use the participation model to self-manage their state of charge (SOC) </a:t>
            </a:r>
          </a:p>
          <a:p>
            <a:pPr marL="0" lvl="1" indent="0">
              <a:spcBef>
                <a:spcPts val="1200"/>
              </a:spcBef>
              <a:buNone/>
            </a:pPr>
            <a:r>
              <a:rPr lang="en-US" b="1" dirty="0" smtClean="0">
                <a:solidFill>
                  <a:srgbClr val="0070C0"/>
                </a:solidFill>
              </a:rPr>
              <a:t>ISO Compliance: </a:t>
            </a:r>
            <a:r>
              <a:rPr lang="en-US" dirty="0" smtClean="0">
                <a:solidFill>
                  <a:srgbClr val="0070C0"/>
                </a:solidFill>
              </a:rPr>
              <a:t>ESFs will self manage their state of charge using their Demand Bids and Supply Offers in the real-time energy market and in the day-ahead energy market </a:t>
            </a:r>
          </a:p>
          <a:p>
            <a:pPr marL="0" lvl="1" indent="0">
              <a:spcBef>
                <a:spcPts val="1200"/>
              </a:spcBef>
              <a:buNone/>
            </a:pPr>
            <a:r>
              <a:rPr lang="en-US" dirty="0" smtClean="0">
                <a:solidFill>
                  <a:srgbClr val="0070C0"/>
                </a:solidFill>
              </a:rPr>
              <a:t>Telemetering Available Energy and </a:t>
            </a:r>
            <a:r>
              <a:rPr lang="en-US" dirty="0">
                <a:solidFill>
                  <a:srgbClr val="0070C0"/>
                </a:solidFill>
              </a:rPr>
              <a:t>Available Storage </a:t>
            </a:r>
            <a:r>
              <a:rPr lang="en-US" dirty="0" smtClean="0">
                <a:solidFill>
                  <a:srgbClr val="0070C0"/>
                </a:solidFill>
              </a:rPr>
              <a:t>during the operating day will make it easier for ESFs to manage their state of charge in the RTEM and help to ensure that dispatch limits are set to ensure a feasible dispatch</a:t>
            </a:r>
          </a:p>
          <a:p>
            <a:pPr marL="0" lvl="1" indent="0">
              <a:spcBef>
                <a:spcPts val="1200"/>
              </a:spcBef>
              <a:buNone/>
            </a:pPr>
            <a:r>
              <a:rPr lang="en-US" dirty="0" smtClean="0">
                <a:solidFill>
                  <a:srgbClr val="0070C0"/>
                </a:solidFill>
              </a:rPr>
              <a:t>ESFs can also use a “limited-energy limit” and “self-dispatch” to help manage their state of charge in the RTEM </a:t>
            </a:r>
          </a:p>
          <a:p>
            <a:pPr marL="0" lvl="1" indent="0">
              <a:spcBef>
                <a:spcPts val="1200"/>
              </a:spcBef>
              <a:buNone/>
            </a:pPr>
            <a:r>
              <a:rPr lang="en-US" dirty="0" smtClean="0">
                <a:solidFill>
                  <a:srgbClr val="0070C0"/>
                </a:solidFill>
              </a:rPr>
              <a:t>Maximum Daily Energy Limit and Maximum Daily Consumption Limit will  help ESFs to manage how they clear in the DAEM </a:t>
            </a:r>
            <a:endParaRPr lang="en-US" dirty="0" smtClean="0"/>
          </a:p>
          <a:p>
            <a:endParaRPr lang="en-US" sz="2000" b="1" dirty="0" smtClean="0">
              <a:solidFill>
                <a:srgbClr val="0070C0"/>
              </a:solidFill>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5557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11</a:t>
            </a:fld>
            <a:endParaRPr lang="en-US" dirty="0"/>
          </a:p>
        </p:txBody>
      </p:sp>
      <p:sp>
        <p:nvSpPr>
          <p:cNvPr id="4" name="Text Placeholder 3"/>
          <p:cNvSpPr>
            <a:spLocks noGrp="1"/>
          </p:cNvSpPr>
          <p:nvPr>
            <p:ph type="body" sz="quarter" idx="13"/>
          </p:nvPr>
        </p:nvSpPr>
        <p:spPr/>
        <p:txBody>
          <a:bodyPr>
            <a:normAutofit/>
          </a:bodyPr>
          <a:lstStyle/>
          <a:p>
            <a:r>
              <a:rPr lang="en-US" sz="2200" b="0" dirty="0">
                <a:solidFill>
                  <a:srgbClr val="C00000"/>
                </a:solidFill>
              </a:rPr>
              <a:t>G. Minimum Size Requirement </a:t>
            </a:r>
          </a:p>
          <a:p>
            <a:endParaRPr lang="en-US" sz="2200" dirty="0"/>
          </a:p>
        </p:txBody>
      </p:sp>
      <p:sp>
        <p:nvSpPr>
          <p:cNvPr id="5" name="Content Placeholder 4"/>
          <p:cNvSpPr>
            <a:spLocks noGrp="1"/>
          </p:cNvSpPr>
          <p:nvPr>
            <p:ph sz="quarter" idx="14"/>
          </p:nvPr>
        </p:nvSpPr>
        <p:spPr/>
        <p:txBody>
          <a:bodyPr>
            <a:normAutofit/>
          </a:bodyPr>
          <a:lstStyle/>
          <a:p>
            <a:pPr marL="0" indent="0">
              <a:buNone/>
            </a:pPr>
            <a:r>
              <a:rPr lang="en-US" sz="2000" b="1" dirty="0" smtClean="0"/>
              <a:t>Order: </a:t>
            </a:r>
            <a:r>
              <a:rPr lang="en-US" sz="2000" dirty="0" smtClean="0"/>
              <a:t>Must </a:t>
            </a:r>
            <a:r>
              <a:rPr lang="en-US" sz="2000" dirty="0"/>
              <a:t>allow </a:t>
            </a:r>
            <a:r>
              <a:rPr lang="en-US" sz="2000" dirty="0" smtClean="0"/>
              <a:t>electric storage resources 100 </a:t>
            </a:r>
            <a:r>
              <a:rPr lang="en-US" sz="2000" dirty="0"/>
              <a:t>kW or larger to use the participation model; minimum size requirement applies to all minimum capacity requirements, minimum offer to sell requirements, and minimum bid to buy requirement </a:t>
            </a:r>
          </a:p>
          <a:p>
            <a:pPr marL="0" indent="0">
              <a:buNone/>
            </a:pPr>
            <a:r>
              <a:rPr lang="en-US" sz="2000" b="1" dirty="0">
                <a:solidFill>
                  <a:srgbClr val="C00000"/>
                </a:solidFill>
              </a:rPr>
              <a:t>ISO Compliance</a:t>
            </a:r>
            <a:r>
              <a:rPr lang="en-US" sz="2000" dirty="0" smtClean="0">
                <a:solidFill>
                  <a:srgbClr val="C00000"/>
                </a:solidFill>
              </a:rPr>
              <a:t>: ISO </a:t>
            </a:r>
            <a:r>
              <a:rPr lang="en-US" sz="2000" dirty="0">
                <a:solidFill>
                  <a:srgbClr val="C00000"/>
                </a:solidFill>
              </a:rPr>
              <a:t>will lower the minimum size threshold for Generator Assets, DARDs and ATRRs associated with Electric Storage Facilities from 1 MW to 100 </a:t>
            </a:r>
            <a:r>
              <a:rPr lang="en-US" sz="2000" dirty="0" smtClean="0">
                <a:solidFill>
                  <a:srgbClr val="C00000"/>
                </a:solidFill>
              </a:rPr>
              <a:t>kW </a:t>
            </a:r>
            <a:endParaRPr lang="en-US" sz="2000" dirty="0">
              <a:solidFill>
                <a:srgbClr val="C00000"/>
              </a:solidFill>
            </a:endParaRPr>
          </a:p>
          <a:p>
            <a:pPr marL="0" indent="0">
              <a:buNone/>
            </a:pPr>
            <a:r>
              <a:rPr lang="en-US" sz="2000" dirty="0">
                <a:solidFill>
                  <a:srgbClr val="C00000"/>
                </a:solidFill>
              </a:rPr>
              <a:t>Because the Forward Reserve Market (FRM) is portfolio (not resource ) based, the ISO will also lower the minimum bid threshold for the FRM from 1 MW to 100 kW </a:t>
            </a:r>
          </a:p>
          <a:p>
            <a:pPr marL="0" indent="0">
              <a:buNone/>
            </a:pPr>
            <a:r>
              <a:rPr lang="en-US" sz="2000" dirty="0">
                <a:solidFill>
                  <a:srgbClr val="C00000"/>
                </a:solidFill>
              </a:rPr>
              <a:t>See Appendix C (p 43-46) for more details </a:t>
            </a:r>
          </a:p>
          <a:p>
            <a:pPr marL="0" indent="0">
              <a:buNone/>
            </a:pPr>
            <a:endParaRPr lang="en-US" dirty="0">
              <a:solidFill>
                <a:srgbClr val="C00000"/>
              </a:solidFill>
            </a:endParaRPr>
          </a:p>
          <a:p>
            <a:endParaRPr lang="en-US" dirty="0" smtClean="0">
              <a:solidFill>
                <a:srgbClr val="C0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48461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FERC Order </a:t>
            </a:r>
            <a:r>
              <a:rPr lang="en-US" dirty="0" smtClean="0"/>
              <a:t>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12</a:t>
            </a:fld>
            <a:endParaRPr lang="en-US" dirty="0"/>
          </a:p>
        </p:txBody>
      </p:sp>
      <p:sp>
        <p:nvSpPr>
          <p:cNvPr id="4" name="Text Placeholder 3"/>
          <p:cNvSpPr>
            <a:spLocks noGrp="1"/>
          </p:cNvSpPr>
          <p:nvPr>
            <p:ph type="body" sz="quarter" idx="13"/>
          </p:nvPr>
        </p:nvSpPr>
        <p:spPr/>
        <p:txBody>
          <a:bodyPr>
            <a:normAutofit/>
          </a:bodyPr>
          <a:lstStyle/>
          <a:p>
            <a:r>
              <a:rPr lang="en-US" sz="2200" b="0" dirty="0"/>
              <a:t>H. Energy Used to Charge Electric Storage Resources </a:t>
            </a:r>
          </a:p>
          <a:p>
            <a:endParaRPr lang="en-US" sz="2200" b="0"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b="1" dirty="0" smtClean="0"/>
              <a:t>Order:</a:t>
            </a:r>
            <a:r>
              <a:rPr lang="en-US" dirty="0" smtClean="0"/>
              <a:t> The </a:t>
            </a:r>
            <a:r>
              <a:rPr lang="en-US" dirty="0"/>
              <a:t>sale of electric energy from RTO/ISO markets to an </a:t>
            </a:r>
            <a:r>
              <a:rPr lang="en-US" dirty="0" smtClean="0"/>
              <a:t>electric storage resource that </a:t>
            </a:r>
            <a:r>
              <a:rPr lang="en-US" dirty="0"/>
              <a:t>the </a:t>
            </a:r>
            <a:r>
              <a:rPr lang="en-US" dirty="0" smtClean="0"/>
              <a:t>electric storage resource then </a:t>
            </a:r>
            <a:r>
              <a:rPr lang="en-US" dirty="0"/>
              <a:t>resells back to those markets must be at the wholesale locational marginal </a:t>
            </a:r>
            <a:r>
              <a:rPr lang="en-US" dirty="0" smtClean="0"/>
              <a:t>price (LMP)</a:t>
            </a:r>
          </a:p>
          <a:p>
            <a:pPr marL="0" lvl="1" indent="0">
              <a:spcBef>
                <a:spcPts val="1200"/>
              </a:spcBef>
              <a:buNone/>
            </a:pPr>
            <a:r>
              <a:rPr lang="en-US" b="1" dirty="0">
                <a:solidFill>
                  <a:srgbClr val="0070C0"/>
                </a:solidFill>
              </a:rPr>
              <a:t>ISO Compliance</a:t>
            </a:r>
            <a:r>
              <a:rPr lang="en-US" dirty="0" smtClean="0"/>
              <a:t>: </a:t>
            </a:r>
            <a:r>
              <a:rPr lang="en-US" dirty="0" smtClean="0">
                <a:solidFill>
                  <a:srgbClr val="0070C0"/>
                </a:solidFill>
              </a:rPr>
              <a:t>ESFs </a:t>
            </a:r>
            <a:r>
              <a:rPr lang="en-US" dirty="0">
                <a:solidFill>
                  <a:srgbClr val="0070C0"/>
                </a:solidFill>
              </a:rPr>
              <a:t>will pay </a:t>
            </a:r>
            <a:r>
              <a:rPr lang="en-US" dirty="0" smtClean="0">
                <a:solidFill>
                  <a:srgbClr val="0070C0"/>
                </a:solidFill>
              </a:rPr>
              <a:t>the wholesale Locational Marginal Price (LMP) for MWh consumed and get paid wholesale </a:t>
            </a:r>
            <a:r>
              <a:rPr lang="en-US" dirty="0">
                <a:solidFill>
                  <a:srgbClr val="0070C0"/>
                </a:solidFill>
              </a:rPr>
              <a:t>LMP for the </a:t>
            </a:r>
            <a:r>
              <a:rPr lang="en-US" dirty="0" smtClean="0">
                <a:solidFill>
                  <a:srgbClr val="0070C0"/>
                </a:solidFill>
              </a:rPr>
              <a:t>MWh supplied </a:t>
            </a:r>
          </a:p>
          <a:p>
            <a:pPr marL="0" lvl="1" indent="0">
              <a:spcBef>
                <a:spcPts val="1200"/>
              </a:spcBef>
              <a:buNone/>
            </a:pPr>
            <a:r>
              <a:rPr lang="en-US" dirty="0" smtClean="0">
                <a:solidFill>
                  <a:srgbClr val="0070C0"/>
                </a:solidFill>
              </a:rPr>
              <a:t>Storage facilities that do not use the ESF rules can participate in other manners (e.g., Generator Asset, Demand Response Assets) and be paid for energy (or demand reductions) based on the wholesale LMP; storage facilities that register as an Asset-Related Demand will pay the wholesale LMP for energy purchased from the ISO </a:t>
            </a:r>
            <a:endParaRPr lang="en-US" dirty="0"/>
          </a:p>
          <a:p>
            <a:endParaRPr lang="en-US" dirty="0"/>
          </a:p>
          <a:p>
            <a:endParaRPr lang="en-US" dirty="0"/>
          </a:p>
        </p:txBody>
      </p:sp>
    </p:spTree>
    <p:extLst>
      <p:ext uri="{BB962C8B-B14F-4D97-AF65-F5344CB8AC3E}">
        <p14:creationId xmlns:p14="http://schemas.microsoft.com/office/powerpoint/2010/main" val="1171979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FERC Order </a:t>
            </a:r>
            <a:r>
              <a:rPr lang="en-US" dirty="0" smtClean="0"/>
              <a:t>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13</a:t>
            </a:fld>
            <a:endParaRPr lang="en-US" dirty="0"/>
          </a:p>
        </p:txBody>
      </p:sp>
      <p:sp>
        <p:nvSpPr>
          <p:cNvPr id="4" name="Text Placeholder 3"/>
          <p:cNvSpPr>
            <a:spLocks noGrp="1"/>
          </p:cNvSpPr>
          <p:nvPr>
            <p:ph type="body" sz="quarter" idx="13"/>
          </p:nvPr>
        </p:nvSpPr>
        <p:spPr/>
        <p:txBody>
          <a:bodyPr>
            <a:normAutofit/>
          </a:bodyPr>
          <a:lstStyle/>
          <a:p>
            <a:r>
              <a:rPr lang="en-US" sz="2200" b="0" dirty="0" smtClean="0"/>
              <a:t>H. Energy Used </a:t>
            </a:r>
            <a:r>
              <a:rPr lang="en-US" sz="2200" b="0" dirty="0"/>
              <a:t>to Charge Electric Storage </a:t>
            </a:r>
            <a:r>
              <a:rPr lang="en-US" sz="2200" b="0" dirty="0" smtClean="0"/>
              <a:t>Resources (continued) </a:t>
            </a:r>
            <a:endParaRPr lang="en-US" sz="2200" b="0" dirty="0"/>
          </a:p>
          <a:p>
            <a:endParaRPr lang="en-US" sz="2200"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b="1" dirty="0" smtClean="0"/>
              <a:t>Order: </a:t>
            </a:r>
            <a:r>
              <a:rPr lang="en-US" dirty="0" smtClean="0"/>
              <a:t>Electric storage resources should </a:t>
            </a:r>
            <a:r>
              <a:rPr lang="en-US" dirty="0"/>
              <a:t>be exempt from transmission charges (normally allocated to loads) when they are dispatched by the RTO/ISO to provide ancillary services</a:t>
            </a:r>
          </a:p>
          <a:p>
            <a:pPr marL="0" indent="0">
              <a:buNone/>
            </a:pPr>
            <a:r>
              <a:rPr lang="en-US" sz="2000" b="1" dirty="0">
                <a:solidFill>
                  <a:srgbClr val="0070C0"/>
                </a:solidFill>
              </a:rPr>
              <a:t>PTO Compliance</a:t>
            </a:r>
            <a:r>
              <a:rPr lang="en-US" sz="2000" b="1" dirty="0" smtClean="0">
                <a:solidFill>
                  <a:srgbClr val="0070C0"/>
                </a:solidFill>
              </a:rPr>
              <a:t>: </a:t>
            </a:r>
            <a:r>
              <a:rPr lang="en-US" sz="2000" dirty="0" smtClean="0">
                <a:solidFill>
                  <a:srgbClr val="0070C0"/>
                </a:solidFill>
              </a:rPr>
              <a:t>Participating </a:t>
            </a:r>
            <a:r>
              <a:rPr lang="en-US" sz="2000" dirty="0">
                <a:solidFill>
                  <a:srgbClr val="0070C0"/>
                </a:solidFill>
              </a:rPr>
              <a:t>Transmission Owners (PTOs) will exempt </a:t>
            </a:r>
            <a:r>
              <a:rPr lang="en-US" sz="2000" dirty="0" smtClean="0">
                <a:solidFill>
                  <a:srgbClr val="0070C0"/>
                </a:solidFill>
              </a:rPr>
              <a:t>Storage </a:t>
            </a:r>
            <a:r>
              <a:rPr lang="en-US" sz="2000" dirty="0">
                <a:solidFill>
                  <a:srgbClr val="0070C0"/>
                </a:solidFill>
              </a:rPr>
              <a:t>DARDs </a:t>
            </a:r>
            <a:r>
              <a:rPr lang="en-US" sz="2000" dirty="0" smtClean="0">
                <a:solidFill>
                  <a:srgbClr val="0070C0"/>
                </a:solidFill>
              </a:rPr>
              <a:t>(that is, DARDs associated </a:t>
            </a:r>
            <a:r>
              <a:rPr lang="en-US" sz="2000" dirty="0">
                <a:solidFill>
                  <a:srgbClr val="0070C0"/>
                </a:solidFill>
              </a:rPr>
              <a:t>with </a:t>
            </a:r>
            <a:r>
              <a:rPr lang="en-US" sz="2000" dirty="0" smtClean="0">
                <a:solidFill>
                  <a:srgbClr val="0070C0"/>
                </a:solidFill>
              </a:rPr>
              <a:t>ESFs) </a:t>
            </a:r>
            <a:r>
              <a:rPr lang="en-US" sz="2000" dirty="0">
                <a:solidFill>
                  <a:srgbClr val="0070C0"/>
                </a:solidFill>
              </a:rPr>
              <a:t>from Regional Network Service (Schedule 9) and Local Transmission Service (Schedule 21) charges because as dispatchable loads, Storage DARDs provide spinning reserves when they </a:t>
            </a:r>
            <a:r>
              <a:rPr lang="en-US" sz="2000" dirty="0" smtClean="0">
                <a:solidFill>
                  <a:srgbClr val="0070C0"/>
                </a:solidFill>
              </a:rPr>
              <a:t>consume</a:t>
            </a:r>
            <a:endParaRPr lang="en-US" sz="2000" dirty="0">
              <a:solidFill>
                <a:srgbClr val="0070C0"/>
              </a:solidFill>
            </a:endParaRPr>
          </a:p>
        </p:txBody>
      </p:sp>
    </p:spTree>
    <p:extLst>
      <p:ext uri="{BB962C8B-B14F-4D97-AF65-F5344CB8AC3E}">
        <p14:creationId xmlns:p14="http://schemas.microsoft.com/office/powerpoint/2010/main" val="343778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FERC Order </a:t>
            </a:r>
            <a:r>
              <a:rPr lang="en-US" dirty="0" smtClean="0"/>
              <a:t>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14</a:t>
            </a:fld>
            <a:endParaRPr lang="en-US" dirty="0"/>
          </a:p>
        </p:txBody>
      </p:sp>
      <p:sp>
        <p:nvSpPr>
          <p:cNvPr id="4" name="Text Placeholder 3"/>
          <p:cNvSpPr>
            <a:spLocks noGrp="1"/>
          </p:cNvSpPr>
          <p:nvPr>
            <p:ph type="body" sz="quarter" idx="13"/>
          </p:nvPr>
        </p:nvSpPr>
        <p:spPr/>
        <p:txBody>
          <a:bodyPr>
            <a:normAutofit/>
          </a:bodyPr>
          <a:lstStyle/>
          <a:p>
            <a:r>
              <a:rPr lang="en-US" sz="2200" b="0" dirty="0"/>
              <a:t>H. Energy Used to Charge Electric Storage Resources (continued) </a:t>
            </a:r>
          </a:p>
          <a:p>
            <a:endParaRPr lang="en-US"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b="1" dirty="0" smtClean="0"/>
              <a:t>Order:</a:t>
            </a:r>
            <a:r>
              <a:rPr lang="en-US" dirty="0" smtClean="0"/>
              <a:t> Requires </a:t>
            </a:r>
            <a:r>
              <a:rPr lang="en-US" dirty="0"/>
              <a:t>ISO to directly meter </a:t>
            </a:r>
            <a:r>
              <a:rPr lang="en-US" dirty="0" smtClean="0"/>
              <a:t>electric storage resources so </a:t>
            </a:r>
            <a:r>
              <a:rPr lang="en-US" dirty="0"/>
              <a:t>all energy entering and exiting can be measured by that </a:t>
            </a:r>
            <a:r>
              <a:rPr lang="en-US" dirty="0" smtClean="0"/>
              <a:t>meter. </a:t>
            </a:r>
            <a:r>
              <a:rPr lang="en-US" sz="2000" dirty="0" smtClean="0"/>
              <a:t>However</a:t>
            </a:r>
            <a:r>
              <a:rPr lang="en-US" sz="2000" dirty="0"/>
              <a:t>, the Commission will consider alternate proposals</a:t>
            </a:r>
          </a:p>
          <a:p>
            <a:pPr marL="0" lvl="1" indent="0">
              <a:spcBef>
                <a:spcPts val="1200"/>
              </a:spcBef>
              <a:buNone/>
            </a:pPr>
            <a:r>
              <a:rPr lang="en-US" b="1" dirty="0">
                <a:solidFill>
                  <a:srgbClr val="0070C0"/>
                </a:solidFill>
              </a:rPr>
              <a:t>ISO Compliance</a:t>
            </a:r>
            <a:r>
              <a:rPr lang="en-US" dirty="0"/>
              <a:t>: </a:t>
            </a:r>
            <a:r>
              <a:rPr lang="en-US" dirty="0" smtClean="0">
                <a:solidFill>
                  <a:srgbClr val="0070C0"/>
                </a:solidFill>
              </a:rPr>
              <a:t>The ISO will require resources that use the ESF rules to be directly metered.  Storage facilities that do not use the ESF rules will have the same participation and metering options as other load or generators in New England</a:t>
            </a:r>
            <a:endParaRPr lang="en-US" dirty="0"/>
          </a:p>
          <a:p>
            <a:endParaRPr lang="en-US" dirty="0"/>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424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15</a:t>
            </a:fld>
            <a:endParaRPr lang="en-US" dirty="0"/>
          </a:p>
        </p:txBody>
      </p:sp>
      <p:sp>
        <p:nvSpPr>
          <p:cNvPr id="7" name="Text Placeholder 6"/>
          <p:cNvSpPr>
            <a:spLocks noGrp="1"/>
          </p:cNvSpPr>
          <p:nvPr>
            <p:ph type="body" sz="quarter" idx="13"/>
          </p:nvPr>
        </p:nvSpPr>
        <p:spPr/>
        <p:txBody>
          <a:bodyPr/>
          <a:lstStyle/>
          <a:p>
            <a:r>
              <a:rPr lang="en-US" dirty="0" smtClean="0"/>
              <a:t>FERC Order No. 841 Compliance</a:t>
            </a:r>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89568143"/>
              </p:ext>
            </p:extLst>
          </p:nvPr>
        </p:nvGraphicFramePr>
        <p:xfrm>
          <a:off x="457200" y="1600200"/>
          <a:ext cx="8229600" cy="39325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79120">
                <a:tc>
                  <a:txBody>
                    <a:bodyPr/>
                    <a:lstStyle/>
                    <a:p>
                      <a:r>
                        <a:rPr lang="en-US" b="1" dirty="0" smtClean="0">
                          <a:solidFill>
                            <a:srgbClr val="62777F"/>
                          </a:solidFill>
                        </a:rPr>
                        <a:t>Market</a:t>
                      </a:r>
                      <a:r>
                        <a:rPr lang="en-US" b="1" baseline="0" dirty="0" smtClean="0">
                          <a:solidFill>
                            <a:srgbClr val="62777F"/>
                          </a:solidFill>
                        </a:rPr>
                        <a:t> Committee Discussion </a:t>
                      </a:r>
                    </a:p>
                    <a:p>
                      <a:r>
                        <a:rPr lang="en-US" b="1" baseline="0" dirty="0" smtClean="0">
                          <a:solidFill>
                            <a:srgbClr val="62777F"/>
                          </a:solidFill>
                        </a:rPr>
                        <a:t>July 2018</a:t>
                      </a:r>
                      <a:endParaRPr lang="en-US" b="1" dirty="0">
                        <a:solidFill>
                          <a:srgbClr val="62777F"/>
                        </a:solidFill>
                      </a:endParaRPr>
                    </a:p>
                  </a:txBody>
                  <a:tcPr marL="89777" marR="89777">
                    <a:solidFill>
                      <a:schemeClr val="tx1">
                        <a:lumMod val="20000"/>
                        <a:lumOff val="80000"/>
                      </a:schemeClr>
                    </a:solidFill>
                  </a:tcPr>
                </a:tc>
                <a:tc>
                  <a:txBody>
                    <a:bodyPr/>
                    <a:lstStyle/>
                    <a:p>
                      <a:r>
                        <a:rPr lang="en-US" dirty="0" smtClean="0">
                          <a:solidFill>
                            <a:srgbClr val="62777F"/>
                          </a:solidFill>
                        </a:rPr>
                        <a:t>FERC Order</a:t>
                      </a:r>
                      <a:r>
                        <a:rPr lang="en-US" baseline="0" dirty="0" smtClean="0">
                          <a:solidFill>
                            <a:srgbClr val="62777F"/>
                          </a:solidFill>
                        </a:rPr>
                        <a:t> 841 Requirements</a:t>
                      </a:r>
                      <a:endParaRPr lang="en-US" dirty="0">
                        <a:solidFill>
                          <a:srgbClr val="62777F"/>
                        </a:solidFill>
                      </a:endParaRPr>
                    </a:p>
                  </a:txBody>
                  <a:tcPr marL="89777" marR="89777" anchor="ctr">
                    <a:solidFill>
                      <a:schemeClr val="tx1">
                        <a:lumMod val="20000"/>
                        <a:lumOff val="80000"/>
                      </a:schemeClr>
                    </a:solidFill>
                  </a:tcPr>
                </a:tc>
                <a:extLst>
                  <a:ext uri="{0D108BD9-81ED-4DB2-BD59-A6C34878D82A}">
                    <a16:rowId xmlns:a16="http://schemas.microsoft.com/office/drawing/2014/main" val="10001"/>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62777F"/>
                          </a:solidFill>
                        </a:rPr>
                        <a:t>Markets</a:t>
                      </a:r>
                      <a:r>
                        <a:rPr lang="en-US" b="1" baseline="0" dirty="0" smtClean="0">
                          <a:solidFill>
                            <a:srgbClr val="62777F"/>
                          </a:solidFill>
                        </a:rPr>
                        <a:t> Committee Discussion </a:t>
                      </a:r>
                      <a:endParaRPr lang="en-US" b="1" dirty="0" smtClean="0">
                        <a:solidFill>
                          <a:srgbClr val="62777F"/>
                        </a:solidFill>
                      </a:endParaRPr>
                    </a:p>
                    <a:p>
                      <a:r>
                        <a:rPr lang="en-US" b="1" dirty="0" smtClean="0">
                          <a:solidFill>
                            <a:srgbClr val="62777F"/>
                          </a:solidFill>
                        </a:rPr>
                        <a:t>August 2018</a:t>
                      </a:r>
                      <a:endParaRPr lang="en-US" b="1" dirty="0">
                        <a:solidFill>
                          <a:srgbClr val="62777F"/>
                        </a:solidFill>
                      </a:endParaRPr>
                    </a:p>
                  </a:txBody>
                  <a:tcPr marL="89777" marR="89777">
                    <a:solidFill>
                      <a:schemeClr val="tx1">
                        <a:lumMod val="20000"/>
                        <a:lumOff val="80000"/>
                      </a:schemeClr>
                    </a:solidFill>
                  </a:tcPr>
                </a:tc>
                <a:tc>
                  <a:txBody>
                    <a:bodyPr/>
                    <a:lstStyle/>
                    <a:p>
                      <a:r>
                        <a:rPr lang="en-US" dirty="0" smtClean="0">
                          <a:solidFill>
                            <a:srgbClr val="62777F"/>
                          </a:solidFill>
                        </a:rPr>
                        <a:t>Discuss Proposed Compliance Changes </a:t>
                      </a:r>
                      <a:endParaRPr lang="en-US" dirty="0">
                        <a:solidFill>
                          <a:srgbClr val="62777F"/>
                        </a:solidFill>
                      </a:endParaRPr>
                    </a:p>
                  </a:txBody>
                  <a:tcPr marL="89777" marR="89777" anchor="ctr">
                    <a:solidFill>
                      <a:schemeClr val="tx1">
                        <a:lumMod val="20000"/>
                        <a:lumOff val="80000"/>
                      </a:schemeClr>
                    </a:solidFill>
                  </a:tcPr>
                </a:tc>
                <a:extLst>
                  <a:ext uri="{0D108BD9-81ED-4DB2-BD59-A6C34878D82A}">
                    <a16:rowId xmlns:a16="http://schemas.microsoft.com/office/drawing/2014/main" val="10002"/>
                  </a:ext>
                </a:extLst>
              </a:tr>
              <a:tr h="579120">
                <a:tc>
                  <a:txBody>
                    <a:bodyPr/>
                    <a:lstStyle/>
                    <a:p>
                      <a:r>
                        <a:rPr lang="en-US" b="1" dirty="0" smtClean="0">
                          <a:solidFill>
                            <a:srgbClr val="62777F"/>
                          </a:solidFill>
                        </a:rPr>
                        <a:t>Markets</a:t>
                      </a:r>
                      <a:r>
                        <a:rPr lang="en-US" b="1" baseline="0" dirty="0" smtClean="0">
                          <a:solidFill>
                            <a:srgbClr val="62777F"/>
                          </a:solidFill>
                        </a:rPr>
                        <a:t> Committee </a:t>
                      </a:r>
                    </a:p>
                    <a:p>
                      <a:r>
                        <a:rPr lang="en-US" b="1" baseline="0" dirty="0" smtClean="0">
                          <a:solidFill>
                            <a:srgbClr val="62777F"/>
                          </a:solidFill>
                        </a:rPr>
                        <a:t>September 2018</a:t>
                      </a:r>
                      <a:endParaRPr lang="en-US" b="1" dirty="0">
                        <a:solidFill>
                          <a:srgbClr val="62777F"/>
                        </a:solidFill>
                      </a:endParaRPr>
                    </a:p>
                  </a:txBody>
                  <a:tcPr marL="89777" marR="89777">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2777F"/>
                          </a:solidFill>
                        </a:rPr>
                        <a:t>Review</a:t>
                      </a:r>
                      <a:r>
                        <a:rPr lang="en-US" baseline="0" dirty="0" smtClean="0">
                          <a:solidFill>
                            <a:srgbClr val="62777F"/>
                          </a:solidFill>
                        </a:rPr>
                        <a:t> Compliance Tariff Changes</a:t>
                      </a:r>
                      <a:endParaRPr lang="en-US" dirty="0">
                        <a:solidFill>
                          <a:srgbClr val="62777F"/>
                        </a:solidFill>
                      </a:endParaRPr>
                    </a:p>
                  </a:txBody>
                  <a:tcPr marL="89777" marR="89777" anchor="ctr">
                    <a:solidFill>
                      <a:schemeClr val="tx1">
                        <a:lumMod val="20000"/>
                        <a:lumOff val="80000"/>
                      </a:schemeClr>
                    </a:solidFill>
                  </a:tcPr>
                </a:tc>
                <a:extLst>
                  <a:ext uri="{0D108BD9-81ED-4DB2-BD59-A6C34878D82A}">
                    <a16:rowId xmlns:a16="http://schemas.microsoft.com/office/drawing/2014/main" val="10003"/>
                  </a:ext>
                </a:extLst>
              </a:tr>
              <a:tr h="822333">
                <a:tc>
                  <a:txBody>
                    <a:bodyPr/>
                    <a:lstStyle/>
                    <a:p>
                      <a:r>
                        <a:rPr lang="en-US" b="1" dirty="0" smtClean="0"/>
                        <a:t>Markets</a:t>
                      </a:r>
                      <a:r>
                        <a:rPr lang="en-US" b="1" baseline="0" dirty="0" smtClean="0"/>
                        <a:t> Committee </a:t>
                      </a:r>
                    </a:p>
                    <a:p>
                      <a:r>
                        <a:rPr lang="en-US" b="1" baseline="0" dirty="0" smtClean="0"/>
                        <a:t>October 2018 </a:t>
                      </a:r>
                      <a:endParaRPr lang="en-US" b="1" dirty="0" smtClean="0"/>
                    </a:p>
                    <a:p>
                      <a:endParaRPr lang="en-US" b="1" dirty="0"/>
                    </a:p>
                  </a:txBody>
                  <a:tcPr marL="89777" marR="89777"/>
                </a:tc>
                <a:tc>
                  <a:txBody>
                    <a:bodyPr/>
                    <a:lstStyle/>
                    <a:p>
                      <a:r>
                        <a:rPr lang="en-US" baseline="0" dirty="0" smtClean="0"/>
                        <a:t>Summary of Compliance Filing and Vote </a:t>
                      </a:r>
                      <a:endParaRPr lang="en-US" dirty="0"/>
                    </a:p>
                  </a:txBody>
                  <a:tcPr marL="89777" marR="89777" anchor="ctr"/>
                </a:tc>
                <a:extLst>
                  <a:ext uri="{0D108BD9-81ED-4DB2-BD59-A6C34878D82A}">
                    <a16:rowId xmlns:a16="http://schemas.microsoft.com/office/drawing/2014/main" val="10004"/>
                  </a:ext>
                </a:extLst>
              </a:tr>
              <a:tr h="457827">
                <a:tc>
                  <a:txBody>
                    <a:bodyPr/>
                    <a:lstStyle/>
                    <a:p>
                      <a:r>
                        <a:rPr lang="en-US" b="1" dirty="0" smtClean="0"/>
                        <a:t>Participants Committee</a:t>
                      </a:r>
                    </a:p>
                    <a:p>
                      <a:r>
                        <a:rPr lang="en-US" b="1" baseline="0" dirty="0" smtClean="0"/>
                        <a:t>November 2018</a:t>
                      </a:r>
                      <a:endParaRPr lang="en-US" b="1" dirty="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5"/>
                  </a:ext>
                </a:extLst>
              </a:tr>
            </a:tbl>
          </a:graphicData>
        </a:graphic>
      </p:graphicFrame>
      <p:sp>
        <p:nvSpPr>
          <p:cNvPr id="8" name="Rectangle 7"/>
          <p:cNvSpPr/>
          <p:nvPr/>
        </p:nvSpPr>
        <p:spPr>
          <a:xfrm>
            <a:off x="457199" y="5779532"/>
            <a:ext cx="3366947" cy="369332"/>
          </a:xfrm>
          <a:prstGeom prst="rect">
            <a:avLst/>
          </a:prstGeom>
        </p:spPr>
        <p:txBody>
          <a:bodyPr wrap="none">
            <a:spAutoFit/>
          </a:bodyPr>
          <a:lstStyle/>
          <a:p>
            <a:r>
              <a:rPr lang="en-US" b="1" dirty="0" smtClean="0"/>
              <a:t>Planned Effective </a:t>
            </a:r>
            <a:r>
              <a:rPr lang="en-US" b="1" dirty="0"/>
              <a:t>Date: </a:t>
            </a:r>
            <a:r>
              <a:rPr lang="en-US" dirty="0" smtClean="0"/>
              <a:t>Q4 2019</a:t>
            </a:r>
            <a:endParaRPr lang="en-US" dirty="0"/>
          </a:p>
        </p:txBody>
      </p:sp>
    </p:spTree>
    <p:extLst>
      <p:ext uri="{BB962C8B-B14F-4D97-AF65-F5344CB8AC3E}">
        <p14:creationId xmlns:p14="http://schemas.microsoft.com/office/powerpoint/2010/main" val="273312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16</a:t>
            </a:fld>
            <a:endParaRPr lang="en-US" dirty="0"/>
          </a:p>
        </p:txBody>
      </p:sp>
    </p:spTree>
    <p:extLst>
      <p:ext uri="{BB962C8B-B14F-4D97-AF65-F5344CB8AC3E}">
        <p14:creationId xmlns:p14="http://schemas.microsoft.com/office/powerpoint/2010/main" val="277301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Tariff Changes Required for Compliance Filing and How ISO Rules Comply with Section IV.E of FERC Order 841</a:t>
            </a:r>
          </a:p>
          <a:p>
            <a:r>
              <a:rPr lang="en-US" dirty="0" smtClean="0"/>
              <a:t>(September Markets Committee Meeting)</a:t>
            </a:r>
          </a:p>
          <a:p>
            <a:r>
              <a:rPr lang="en-US" dirty="0" smtClean="0"/>
              <a:t>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17</a:t>
            </a:fld>
            <a:endParaRPr lang="en-US" dirty="0"/>
          </a:p>
        </p:txBody>
      </p:sp>
    </p:spTree>
    <p:extLst>
      <p:ext uri="{BB962C8B-B14F-4D97-AF65-F5344CB8AC3E}">
        <p14:creationId xmlns:p14="http://schemas.microsoft.com/office/powerpoint/2010/main" val="84003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18</a:t>
            </a:fld>
            <a:endParaRPr lang="en-US" dirty="0"/>
          </a:p>
        </p:txBody>
      </p:sp>
      <p:sp>
        <p:nvSpPr>
          <p:cNvPr id="8" name="Title 7"/>
          <p:cNvSpPr>
            <a:spLocks noGrp="1"/>
          </p:cNvSpPr>
          <p:nvPr>
            <p:ph type="title"/>
          </p:nvPr>
        </p:nvSpPr>
        <p:spPr/>
        <p:txBody>
          <a:bodyPr/>
          <a:lstStyle/>
          <a:p>
            <a:r>
              <a:rPr lang="en-US" dirty="0" smtClean="0"/>
              <a:t> Overview of Today’s Presentation</a:t>
            </a:r>
            <a:endParaRPr lang="en-US" dirty="0"/>
          </a:p>
        </p:txBody>
      </p:sp>
      <p:sp>
        <p:nvSpPr>
          <p:cNvPr id="9" name="Content Placeholder 8"/>
          <p:cNvSpPr>
            <a:spLocks noGrp="1"/>
          </p:cNvSpPr>
          <p:nvPr>
            <p:ph sz="quarter" idx="13"/>
          </p:nvPr>
        </p:nvSpPr>
        <p:spPr>
          <a:xfrm>
            <a:off x="533400" y="2438400"/>
            <a:ext cx="8229600" cy="3886200"/>
          </a:xfrm>
        </p:spPr>
        <p:txBody>
          <a:bodyPr>
            <a:normAutofit lnSpcReduction="10000"/>
          </a:bodyPr>
          <a:lstStyle/>
          <a:p>
            <a:r>
              <a:rPr lang="en-US" dirty="0" smtClean="0"/>
              <a:t>Review tariff changes for the compliance filing to: </a:t>
            </a:r>
          </a:p>
          <a:p>
            <a:pPr lvl="1"/>
            <a:r>
              <a:rPr lang="en-US" dirty="0" smtClean="0"/>
              <a:t>Add new definitions</a:t>
            </a:r>
          </a:p>
          <a:p>
            <a:pPr lvl="1"/>
            <a:r>
              <a:rPr lang="en-US" dirty="0" smtClean="0"/>
              <a:t>Lower the minimum size requirement for the participation model </a:t>
            </a:r>
          </a:p>
          <a:p>
            <a:pPr lvl="1"/>
            <a:r>
              <a:rPr lang="en-US" dirty="0" smtClean="0"/>
              <a:t>Make the participation model available to all storage technologies </a:t>
            </a:r>
          </a:p>
          <a:p>
            <a:pPr lvl="1"/>
            <a:r>
              <a:rPr lang="en-US" dirty="0" smtClean="0"/>
              <a:t>Effective date for DARDs to participate in the Regulation Market</a:t>
            </a:r>
          </a:p>
          <a:p>
            <a:pPr lvl="1"/>
            <a:r>
              <a:rPr lang="en-US" dirty="0"/>
              <a:t>Additional Clean-up</a:t>
            </a:r>
          </a:p>
          <a:p>
            <a:r>
              <a:rPr lang="en-US" dirty="0"/>
              <a:t>Begin overview of ISO compliance approach with review of how Electric Storage Facility (ESF) rules account for </a:t>
            </a:r>
            <a:r>
              <a:rPr lang="en-US" dirty="0" smtClean="0"/>
              <a:t>specific physical and operational characteristics described in FERC’s Order No. 841 (Section IV.E)</a:t>
            </a:r>
          </a:p>
          <a:p>
            <a:r>
              <a:rPr lang="en-US" dirty="0" smtClean="0"/>
              <a:t>Respond to participant question </a:t>
            </a:r>
          </a:p>
        </p:txBody>
      </p:sp>
      <p:graphicFrame>
        <p:nvGraphicFramePr>
          <p:cNvPr id="10" name="Diagram 9"/>
          <p:cNvGraphicFramePr/>
          <p:nvPr>
            <p:extLst>
              <p:ext uri="{D42A27DB-BD31-4B8C-83A1-F6EECF244321}">
                <p14:modId xmlns:p14="http://schemas.microsoft.com/office/powerpoint/2010/main" val="3709890056"/>
              </p:ext>
            </p:extLst>
          </p:nvPr>
        </p:nvGraphicFramePr>
        <p:xfrm>
          <a:off x="533400" y="990600"/>
          <a:ext cx="7924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195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Changes </a:t>
            </a:r>
            <a:endParaRPr lang="en-US" dirty="0"/>
          </a:p>
        </p:txBody>
      </p:sp>
      <p:sp>
        <p:nvSpPr>
          <p:cNvPr id="4" name="Text Placeholder 3"/>
          <p:cNvSpPr>
            <a:spLocks noGrp="1"/>
          </p:cNvSpPr>
          <p:nvPr>
            <p:ph type="body" idx="1"/>
          </p:nvPr>
        </p:nvSpPr>
        <p:spPr/>
        <p:txBody>
          <a:bodyPr/>
          <a:lstStyle/>
          <a:p>
            <a:r>
              <a:rPr lang="en-US" dirty="0" smtClean="0"/>
              <a:t>To Comply with FERC Order </a:t>
            </a:r>
            <a:r>
              <a:rPr lang="en-US" dirty="0"/>
              <a:t>No. 841</a:t>
            </a:r>
          </a:p>
        </p:txBody>
      </p:sp>
      <p:sp>
        <p:nvSpPr>
          <p:cNvPr id="3" name="Slide Number Placeholder 2"/>
          <p:cNvSpPr>
            <a:spLocks noGrp="1"/>
          </p:cNvSpPr>
          <p:nvPr>
            <p:ph type="sldNum" sz="quarter" idx="4"/>
          </p:nvPr>
        </p:nvSpPr>
        <p:spPr/>
        <p:txBody>
          <a:bodyPr/>
          <a:lstStyle/>
          <a:p>
            <a:fld id="{F9D18D59-7AC8-45AE-9F52-DBA89AEC6EE0}" type="slidenum">
              <a:rPr lang="en-US" smtClean="0"/>
              <a:pPr/>
              <a:t>19</a:t>
            </a:fld>
            <a:endParaRPr lang="en-US" dirty="0"/>
          </a:p>
        </p:txBody>
      </p:sp>
    </p:spTree>
    <p:extLst>
      <p:ext uri="{BB962C8B-B14F-4D97-AF65-F5344CB8AC3E}">
        <p14:creationId xmlns:p14="http://schemas.microsoft.com/office/powerpoint/2010/main" val="112043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dirty="0" smtClean="0"/>
              <a:t>FERC Order No. 841 Compliance</a:t>
            </a:r>
            <a:endParaRPr lang="en-US" dirty="0"/>
          </a:p>
        </p:txBody>
      </p:sp>
      <p:sp>
        <p:nvSpPr>
          <p:cNvPr id="30" name="Text Placeholder 29"/>
          <p:cNvSpPr>
            <a:spLocks noGrp="1"/>
          </p:cNvSpPr>
          <p:nvPr>
            <p:ph type="body" sz="quarter" idx="12"/>
          </p:nvPr>
        </p:nvSpPr>
        <p:spPr>
          <a:xfrm>
            <a:off x="7010400" y="644232"/>
            <a:ext cx="1524000" cy="685800"/>
          </a:xfrm>
        </p:spPr>
        <p:txBody>
          <a:bodyPr>
            <a:normAutofit fontScale="92500" lnSpcReduction="20000"/>
          </a:bodyPr>
          <a:lstStyle/>
          <a:p>
            <a:r>
              <a:rPr lang="en-US" dirty="0" smtClean="0"/>
              <a:t>WMPP ID: 129</a:t>
            </a:r>
          </a:p>
        </p:txBody>
      </p:sp>
      <p:sp>
        <p:nvSpPr>
          <p:cNvPr id="31" name="Text Placeholder 30"/>
          <p:cNvSpPr>
            <a:spLocks noGrp="1"/>
          </p:cNvSpPr>
          <p:nvPr>
            <p:ph type="body" sz="quarter" idx="13"/>
          </p:nvPr>
        </p:nvSpPr>
        <p:spPr/>
        <p:txBody>
          <a:bodyPr/>
          <a:lstStyle/>
          <a:p>
            <a:r>
              <a:rPr lang="en-US" dirty="0" smtClean="0"/>
              <a:t>Filing Deadline: December 3, 2018</a:t>
            </a:r>
            <a:endParaRPr lang="en-US" dirty="0"/>
          </a:p>
        </p:txBody>
      </p:sp>
      <p:sp>
        <p:nvSpPr>
          <p:cNvPr id="16" name="Text Placeholder 15"/>
          <p:cNvSpPr>
            <a:spLocks noGrp="1"/>
          </p:cNvSpPr>
          <p:nvPr>
            <p:ph type="body" sz="quarter" idx="14"/>
          </p:nvPr>
        </p:nvSpPr>
        <p:spPr>
          <a:xfrm>
            <a:off x="459398" y="1937239"/>
            <a:ext cx="8229600" cy="4267200"/>
          </a:xfrm>
        </p:spPr>
        <p:txBody>
          <a:bodyPr>
            <a:normAutofit/>
          </a:bodyPr>
          <a:lstStyle/>
          <a:p>
            <a:r>
              <a:rPr lang="en-US" dirty="0" smtClean="0"/>
              <a:t>FERC Order No. 841 requires ISOs to establish a “participation model”(i.e., market rules) that facilitates the participation of Electric Storage Resources (ESRs) in RTO/ISO markets </a:t>
            </a:r>
          </a:p>
          <a:p>
            <a:pPr lvl="1"/>
            <a:r>
              <a:rPr lang="en-US" dirty="0" smtClean="0"/>
              <a:t>Effective date for the Order: December 3, 2019 </a:t>
            </a:r>
          </a:p>
          <a:p>
            <a:r>
              <a:rPr lang="en-US" dirty="0" smtClean="0"/>
              <a:t>Enhanced Storage Participation changes (WMPP ID: 122), approved by the Participants Committee on August 24, largely (but not completely) meet the requirements of the Order</a:t>
            </a:r>
          </a:p>
          <a:p>
            <a:r>
              <a:rPr lang="en-US" dirty="0" smtClean="0"/>
              <a:t>Additional tariff changes are required to: </a:t>
            </a:r>
          </a:p>
          <a:p>
            <a:pPr lvl="1"/>
            <a:r>
              <a:rPr lang="en-US" dirty="0" smtClean="0"/>
              <a:t>Lower the minimum size requirement for the participation model </a:t>
            </a:r>
          </a:p>
          <a:p>
            <a:pPr lvl="1"/>
            <a:r>
              <a:rPr lang="en-US" dirty="0" smtClean="0"/>
              <a:t>Make the participation model available to all storage technologies</a:t>
            </a:r>
          </a:p>
        </p:txBody>
      </p:sp>
    </p:spTree>
    <p:extLst>
      <p:ext uri="{BB962C8B-B14F-4D97-AF65-F5344CB8AC3E}">
        <p14:creationId xmlns:p14="http://schemas.microsoft.com/office/powerpoint/2010/main" val="268385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20</a:t>
            </a:fld>
            <a:endParaRPr lang="en-US" dirty="0"/>
          </a:p>
        </p:txBody>
      </p:sp>
      <p:sp>
        <p:nvSpPr>
          <p:cNvPr id="4" name="Text Placeholder 3"/>
          <p:cNvSpPr>
            <a:spLocks noGrp="1"/>
          </p:cNvSpPr>
          <p:nvPr>
            <p:ph type="body" sz="quarter" idx="13"/>
          </p:nvPr>
        </p:nvSpPr>
        <p:spPr/>
        <p:txBody>
          <a:bodyPr/>
          <a:lstStyle/>
          <a:p>
            <a:r>
              <a:rPr lang="en-US" dirty="0" smtClean="0"/>
              <a:t>Overview of Changes to Market Rule 1 </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New definitions</a:t>
            </a:r>
          </a:p>
          <a:p>
            <a:pPr lvl="1"/>
            <a:r>
              <a:rPr lang="en-US" dirty="0" smtClean="0"/>
              <a:t>Available Energy and Available Storage </a:t>
            </a:r>
          </a:p>
          <a:p>
            <a:pPr lvl="1"/>
            <a:r>
              <a:rPr lang="en-US" dirty="0" smtClean="0"/>
              <a:t>Maximum Daily Energy Limit</a:t>
            </a:r>
          </a:p>
          <a:p>
            <a:r>
              <a:rPr lang="en-US" dirty="0" smtClean="0"/>
              <a:t>Lower the minimum size requirement for ESFs</a:t>
            </a:r>
          </a:p>
          <a:p>
            <a:pPr lvl="1"/>
            <a:r>
              <a:rPr lang="en-US" dirty="0" smtClean="0"/>
              <a:t>Definition of Asset Related Demand (ARD) </a:t>
            </a:r>
          </a:p>
          <a:p>
            <a:pPr lvl="1"/>
            <a:r>
              <a:rPr lang="en-US" dirty="0" smtClean="0"/>
              <a:t>Electric Storage Facilities Section III.1.10.6 (a)</a:t>
            </a:r>
          </a:p>
          <a:p>
            <a:pPr lvl="1"/>
            <a:r>
              <a:rPr lang="en-US" dirty="0" smtClean="0"/>
              <a:t>Regulation Market Section III.1.14 (a)</a:t>
            </a:r>
          </a:p>
          <a:p>
            <a:r>
              <a:rPr lang="en-US" dirty="0" smtClean="0"/>
              <a:t>Enable all technologies to participate under ESF rules </a:t>
            </a:r>
          </a:p>
          <a:p>
            <a:pPr lvl="1"/>
            <a:r>
              <a:rPr lang="en-US" dirty="0" smtClean="0"/>
              <a:t>Electric Storage Facilities Section III.1.10.6</a:t>
            </a:r>
          </a:p>
          <a:p>
            <a:r>
              <a:rPr lang="en-US" dirty="0" smtClean="0"/>
              <a:t>Effective </a:t>
            </a:r>
            <a:r>
              <a:rPr lang="en-US" dirty="0"/>
              <a:t>date for </a:t>
            </a:r>
            <a:r>
              <a:rPr lang="en-US" sz="2200" dirty="0"/>
              <a:t>DARDs</a:t>
            </a:r>
            <a:r>
              <a:rPr lang="en-US" dirty="0"/>
              <a:t> to participate in Regulation Market </a:t>
            </a:r>
            <a:endParaRPr lang="en-US" dirty="0" smtClean="0"/>
          </a:p>
          <a:p>
            <a:pPr lvl="1"/>
            <a:r>
              <a:rPr lang="en-US" sz="2100" dirty="0"/>
              <a:t>Modify definition of Regulation Resources</a:t>
            </a:r>
          </a:p>
          <a:p>
            <a:pPr lvl="1"/>
            <a:r>
              <a:rPr lang="en-US" sz="2100" dirty="0" smtClean="0"/>
              <a:t>Sections III.14 .2,III.14 .3, III.14.6, and III.14.8 </a:t>
            </a:r>
            <a:endParaRPr lang="en-US" sz="2100" dirty="0"/>
          </a:p>
          <a:p>
            <a:r>
              <a:rPr lang="en-US" dirty="0" smtClean="0"/>
              <a:t>Clean-up changes </a:t>
            </a:r>
          </a:p>
          <a:p>
            <a:pPr lvl="1"/>
            <a:r>
              <a:rPr lang="en-US" dirty="0" smtClean="0"/>
              <a:t>III.1.7.19.2.3.2 (c), III.1.10.1A (c)(v) and (vii), </a:t>
            </a:r>
          </a:p>
          <a:p>
            <a:pPr lvl="1"/>
            <a:r>
              <a:rPr lang="en-US" dirty="0" smtClean="0"/>
              <a:t>III.9.7.1 through III.9.7.2 , III.9.7.2 (a)(i) and (ii)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941627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21</a:t>
            </a:fld>
            <a:endParaRPr lang="en-US" dirty="0"/>
          </a:p>
        </p:txBody>
      </p:sp>
      <p:sp>
        <p:nvSpPr>
          <p:cNvPr id="4" name="Text Placeholder 3"/>
          <p:cNvSpPr>
            <a:spLocks noGrp="1"/>
          </p:cNvSpPr>
          <p:nvPr>
            <p:ph type="body" sz="quarter" idx="13"/>
          </p:nvPr>
        </p:nvSpPr>
        <p:spPr/>
        <p:txBody>
          <a:bodyPr/>
          <a:lstStyle/>
          <a:p>
            <a:r>
              <a:rPr lang="en-US" dirty="0" smtClean="0"/>
              <a:t>New Definitions </a:t>
            </a:r>
          </a:p>
          <a:p>
            <a:endParaRPr lang="en-US" dirty="0"/>
          </a:p>
        </p:txBody>
      </p:sp>
      <p:sp>
        <p:nvSpPr>
          <p:cNvPr id="5" name="Content Placeholder 4"/>
          <p:cNvSpPr>
            <a:spLocks noGrp="1"/>
          </p:cNvSpPr>
          <p:nvPr>
            <p:ph sz="quarter" idx="14"/>
          </p:nvPr>
        </p:nvSpPr>
        <p:spPr/>
        <p:txBody>
          <a:bodyPr/>
          <a:lstStyle/>
          <a:p>
            <a:r>
              <a:rPr lang="en-US" dirty="0" smtClean="0"/>
              <a:t>Available Energy </a:t>
            </a:r>
          </a:p>
          <a:p>
            <a:pPr lvl="1"/>
            <a:r>
              <a:rPr lang="en-US" dirty="0" smtClean="0"/>
              <a:t>is a value that reflects the MWhs of energy available from an Electric Storage Facility for economic dispatch”</a:t>
            </a:r>
          </a:p>
          <a:p>
            <a:r>
              <a:rPr lang="en-US" dirty="0" smtClean="0"/>
              <a:t>Available Storage </a:t>
            </a:r>
          </a:p>
          <a:p>
            <a:pPr lvl="1"/>
            <a:r>
              <a:rPr lang="en-US" dirty="0" smtClean="0"/>
              <a:t>is a value that reflects the MWhs of unused storage available from an Electric Storage Facility for economic dispatch of consumption</a:t>
            </a:r>
          </a:p>
          <a:p>
            <a:r>
              <a:rPr lang="en-US" dirty="0" smtClean="0"/>
              <a:t>Maximum Daily Energy Limit</a:t>
            </a:r>
          </a:p>
          <a:p>
            <a:pPr lvl="1"/>
            <a:r>
              <a:rPr lang="en-US" dirty="0" smtClean="0"/>
              <a:t>is the maximum amount of megawatt-hours that a Limited Energy Resource expects to be able to generate in the next operating day </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50691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22</a:t>
            </a:fld>
            <a:endParaRPr lang="en-US" dirty="0"/>
          </a:p>
        </p:txBody>
      </p:sp>
      <p:sp>
        <p:nvSpPr>
          <p:cNvPr id="4" name="Text Placeholder 3"/>
          <p:cNvSpPr>
            <a:spLocks noGrp="1"/>
          </p:cNvSpPr>
          <p:nvPr>
            <p:ph type="body" sz="quarter" idx="13"/>
          </p:nvPr>
        </p:nvSpPr>
        <p:spPr/>
        <p:txBody>
          <a:bodyPr/>
          <a:lstStyle/>
          <a:p>
            <a:r>
              <a:rPr lang="en-US" dirty="0" smtClean="0"/>
              <a:t>Lower the Minimum Size Requirement </a:t>
            </a:r>
            <a:endParaRPr lang="en-US" dirty="0"/>
          </a:p>
        </p:txBody>
      </p:sp>
      <p:sp>
        <p:nvSpPr>
          <p:cNvPr id="5" name="Content Placeholder 4"/>
          <p:cNvSpPr>
            <a:spLocks noGrp="1"/>
          </p:cNvSpPr>
          <p:nvPr>
            <p:ph sz="quarter" idx="14"/>
          </p:nvPr>
        </p:nvSpPr>
        <p:spPr/>
        <p:txBody>
          <a:bodyPr/>
          <a:lstStyle/>
          <a:p>
            <a:r>
              <a:rPr lang="en-US" dirty="0" smtClean="0"/>
              <a:t>Asset Related Demand </a:t>
            </a:r>
          </a:p>
          <a:p>
            <a:pPr lvl="1"/>
            <a:r>
              <a:rPr lang="en-US" dirty="0" smtClean="0"/>
              <a:t>Lowering the size requirement for Storage DARDs to 0.1 MW </a:t>
            </a:r>
          </a:p>
          <a:p>
            <a:r>
              <a:rPr lang="en-US" dirty="0" smtClean="0"/>
              <a:t>Section III.1.10.6 (a)</a:t>
            </a:r>
          </a:p>
          <a:p>
            <a:pPr lvl="1"/>
            <a:r>
              <a:rPr lang="en-US" dirty="0" smtClean="0"/>
              <a:t>New subsection (i) that says ESF “should have the ability to inject 0.1 MW and consume 0.1 MW”</a:t>
            </a:r>
          </a:p>
          <a:p>
            <a:pPr lvl="1"/>
            <a:r>
              <a:rPr lang="en-US" dirty="0" smtClean="0"/>
              <a:t>Sections re-numbered to accommodate addition of a new sub-section</a:t>
            </a:r>
          </a:p>
          <a:p>
            <a:r>
              <a:rPr lang="en-US" dirty="0" smtClean="0"/>
              <a:t>Section III.1.14.2 (a)(ii) 1</a:t>
            </a:r>
          </a:p>
          <a:p>
            <a:pPr lvl="1"/>
            <a:r>
              <a:rPr lang="en-US" dirty="0" smtClean="0"/>
              <a:t>Replace Continuous Storage Facility with Electric Storage Facility because Order No. 841 requires 0.1 MW minimum size requirement for all resources using electric storage participation model (not just Continuous Storage Facilities). </a:t>
            </a:r>
          </a:p>
          <a:p>
            <a:pPr lvl="2"/>
            <a:r>
              <a:rPr lang="en-US" dirty="0" smtClean="0"/>
              <a:t>This change makes it clear that the minimum size requirement for Generator Assets not associated with the ESF model has not changed</a:t>
            </a:r>
          </a:p>
          <a:p>
            <a:endParaRPr lang="en-US" dirty="0" smtClean="0"/>
          </a:p>
          <a:p>
            <a:endParaRPr lang="en-US" dirty="0"/>
          </a:p>
        </p:txBody>
      </p:sp>
    </p:spTree>
    <p:extLst>
      <p:ext uri="{BB962C8B-B14F-4D97-AF65-F5344CB8AC3E}">
        <p14:creationId xmlns:p14="http://schemas.microsoft.com/office/powerpoint/2010/main" val="124521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23</a:t>
            </a:fld>
            <a:endParaRPr lang="en-US" dirty="0"/>
          </a:p>
        </p:txBody>
      </p:sp>
      <p:sp>
        <p:nvSpPr>
          <p:cNvPr id="4" name="Text Placeholder 3"/>
          <p:cNvSpPr>
            <a:spLocks noGrp="1"/>
          </p:cNvSpPr>
          <p:nvPr>
            <p:ph type="body" sz="quarter" idx="13"/>
          </p:nvPr>
        </p:nvSpPr>
        <p:spPr/>
        <p:txBody>
          <a:bodyPr/>
          <a:lstStyle/>
          <a:p>
            <a:r>
              <a:rPr lang="en-US" dirty="0" smtClean="0"/>
              <a:t>Lower the Minimum Size Requirement (continued) </a:t>
            </a:r>
            <a:endParaRPr lang="en-US" dirty="0"/>
          </a:p>
        </p:txBody>
      </p:sp>
      <p:sp>
        <p:nvSpPr>
          <p:cNvPr id="5" name="Content Placeholder 4"/>
          <p:cNvSpPr>
            <a:spLocks noGrp="1"/>
          </p:cNvSpPr>
          <p:nvPr>
            <p:ph sz="quarter" idx="14"/>
          </p:nvPr>
        </p:nvSpPr>
        <p:spPr/>
        <p:txBody>
          <a:bodyPr/>
          <a:lstStyle/>
          <a:p>
            <a:r>
              <a:rPr lang="en-US" dirty="0" smtClean="0"/>
              <a:t>III.1.14.2 (a)(iii) 2</a:t>
            </a:r>
          </a:p>
          <a:p>
            <a:pPr lvl="1"/>
            <a:r>
              <a:rPr lang="en-US" dirty="0" smtClean="0"/>
              <a:t>Add new subsection to drop minimum Regulation Capacity of Continuous Storage ATRRs and of Generator Assets associated with Binary Storage Facilities to 0.1 MW </a:t>
            </a:r>
          </a:p>
          <a:p>
            <a:r>
              <a:rPr lang="en-US" dirty="0" smtClean="0"/>
              <a:t>III.1.14.2 (a)(ii) 3</a:t>
            </a:r>
          </a:p>
          <a:p>
            <a:pPr lvl="1"/>
            <a:r>
              <a:rPr lang="en-US" dirty="0" smtClean="0"/>
              <a:t>Delete “as a Generator Asset” because it is unnecessary and confusing</a:t>
            </a:r>
          </a:p>
          <a:p>
            <a:pPr lvl="1"/>
            <a:r>
              <a:rPr lang="en-US" dirty="0" smtClean="0"/>
              <a:t>Add reference to new subsection 2 so that the 1 MW minimum to provide Regulation Capacity does not apply to ESFs</a:t>
            </a:r>
          </a:p>
          <a:p>
            <a:pPr lvl="1"/>
            <a:r>
              <a:rPr lang="en-US" dirty="0" smtClean="0"/>
              <a:t>Delete phrase “no less than” because it is unnecessary</a:t>
            </a:r>
          </a:p>
          <a:p>
            <a:pPr marL="0" indent="0">
              <a:buNone/>
            </a:pPr>
            <a:endParaRPr lang="en-US" dirty="0" smtClean="0"/>
          </a:p>
          <a:p>
            <a:endParaRPr lang="en-US" dirty="0"/>
          </a:p>
        </p:txBody>
      </p:sp>
    </p:spTree>
    <p:extLst>
      <p:ext uri="{BB962C8B-B14F-4D97-AF65-F5344CB8AC3E}">
        <p14:creationId xmlns:p14="http://schemas.microsoft.com/office/powerpoint/2010/main" val="397493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24</a:t>
            </a:fld>
            <a:endParaRPr lang="en-US" dirty="0"/>
          </a:p>
        </p:txBody>
      </p:sp>
      <p:sp>
        <p:nvSpPr>
          <p:cNvPr id="4" name="Text Placeholder 3"/>
          <p:cNvSpPr>
            <a:spLocks noGrp="1"/>
          </p:cNvSpPr>
          <p:nvPr>
            <p:ph type="body" sz="quarter" idx="13"/>
          </p:nvPr>
        </p:nvSpPr>
        <p:spPr/>
        <p:txBody>
          <a:bodyPr/>
          <a:lstStyle/>
          <a:p>
            <a:r>
              <a:rPr lang="en-US" dirty="0" smtClean="0"/>
              <a:t>Make ESF Rules Available to all Storage Technologies </a:t>
            </a:r>
            <a:endParaRPr lang="en-US" dirty="0"/>
          </a:p>
        </p:txBody>
      </p:sp>
      <p:sp>
        <p:nvSpPr>
          <p:cNvPr id="5" name="Content Placeholder 4"/>
          <p:cNvSpPr>
            <a:spLocks noGrp="1"/>
          </p:cNvSpPr>
          <p:nvPr>
            <p:ph sz="quarter" idx="14"/>
          </p:nvPr>
        </p:nvSpPr>
        <p:spPr/>
        <p:txBody>
          <a:bodyPr/>
          <a:lstStyle/>
          <a:p>
            <a:r>
              <a:rPr lang="en-US" dirty="0" smtClean="0"/>
              <a:t>III.1.10.6 (b)</a:t>
            </a:r>
          </a:p>
          <a:p>
            <a:pPr lvl="1"/>
            <a:r>
              <a:rPr lang="en-US" dirty="0" smtClean="0"/>
              <a:t>Delete (iii) requirement that Binary Storage Facility must “comprise one or more reversible hydraulic turbines” because the Order requires the storage participation model to be applicable to any storage technology</a:t>
            </a:r>
          </a:p>
          <a:p>
            <a:pPr lvl="1"/>
            <a:r>
              <a:rPr lang="en-US" dirty="0" smtClean="0"/>
              <a:t>Delete “and” from subsection (ii) and add “and” to subsection (i) to account for the deletion of subsection (iii)</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1581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25</a:t>
            </a:fld>
            <a:endParaRPr lang="en-US" dirty="0"/>
          </a:p>
        </p:txBody>
      </p:sp>
      <p:sp>
        <p:nvSpPr>
          <p:cNvPr id="4" name="Text Placeholder 3"/>
          <p:cNvSpPr>
            <a:spLocks noGrp="1"/>
          </p:cNvSpPr>
          <p:nvPr>
            <p:ph type="body" sz="quarter" idx="13"/>
          </p:nvPr>
        </p:nvSpPr>
        <p:spPr>
          <a:xfrm>
            <a:off x="533400" y="838200"/>
            <a:ext cx="8001000" cy="457200"/>
          </a:xfrm>
        </p:spPr>
        <p:txBody>
          <a:bodyPr>
            <a:noAutofit/>
          </a:bodyPr>
          <a:lstStyle/>
          <a:p>
            <a:r>
              <a:rPr lang="en-US" dirty="0" smtClean="0"/>
              <a:t>Effective Date for DARDs to Participate in Regulation Market</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As </a:t>
            </a:r>
            <a:r>
              <a:rPr lang="en-US" dirty="0"/>
              <a:t>part of the ISO’s review of the storage changes and </a:t>
            </a:r>
            <a:r>
              <a:rPr lang="en-US" dirty="0" smtClean="0"/>
              <a:t>FERC Order </a:t>
            </a:r>
            <a:r>
              <a:rPr lang="en-US" dirty="0"/>
              <a:t>No. </a:t>
            </a:r>
            <a:r>
              <a:rPr lang="en-US" dirty="0" smtClean="0"/>
              <a:t>841, </a:t>
            </a:r>
            <a:r>
              <a:rPr lang="en-US" dirty="0"/>
              <a:t>it was identified that the ISO does not have </a:t>
            </a:r>
            <a:r>
              <a:rPr lang="en-US" dirty="0" smtClean="0"/>
              <a:t>the systems </a:t>
            </a:r>
            <a:r>
              <a:rPr lang="en-US" dirty="0"/>
              <a:t>in place to support the ability for a DARD to </a:t>
            </a:r>
            <a:r>
              <a:rPr lang="en-US" dirty="0" smtClean="0"/>
              <a:t>provide regulation</a:t>
            </a:r>
          </a:p>
          <a:p>
            <a:r>
              <a:rPr lang="en-US" dirty="0" smtClean="0"/>
              <a:t>The ISO is proposing to delay the effective date of the implementation of this functionality because of the significant effort to implement and lack of any requests or interest for a participant to regulate as a DARD</a:t>
            </a:r>
          </a:p>
          <a:p>
            <a:r>
              <a:rPr lang="en-US" dirty="0" smtClean="0"/>
              <a:t>The proposed tariff language for December 2019 removes DARDs from the list of Regulation Resources and deletes tariff provisions that relate to a DARD’s ability to provide regulation (III.14.3 </a:t>
            </a:r>
            <a:r>
              <a:rPr lang="en-US" dirty="0"/>
              <a:t>(a)(ii), III.14.3(a)(iii) and III.14.8(d</a:t>
            </a:r>
            <a:r>
              <a:rPr lang="en-US" dirty="0" smtClean="0"/>
              <a:t>))</a:t>
            </a:r>
          </a:p>
          <a:p>
            <a:r>
              <a:rPr lang="en-US" dirty="0" smtClean="0"/>
              <a:t>The removed provisions, as well as additional provisions (</a:t>
            </a:r>
            <a:r>
              <a:rPr lang="en-US" dirty="0"/>
              <a:t>II.14.2(a) (ii)(2), III.14.6(b</a:t>
            </a:r>
            <a:r>
              <a:rPr lang="en-US" dirty="0" smtClean="0"/>
              <a:t>) related to the BSF changes, will </a:t>
            </a:r>
            <a:r>
              <a:rPr lang="en-US" dirty="0"/>
              <a:t>be filed with a future effective </a:t>
            </a:r>
            <a:r>
              <a:rPr lang="en-US" dirty="0" smtClean="0"/>
              <a:t>date; the ISO is evaluating the effective date for when these changes could be implemented</a:t>
            </a:r>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395195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26</a:t>
            </a:fld>
            <a:endParaRPr lang="en-US" dirty="0"/>
          </a:p>
        </p:txBody>
      </p:sp>
      <p:sp>
        <p:nvSpPr>
          <p:cNvPr id="4" name="Text Placeholder 3"/>
          <p:cNvSpPr>
            <a:spLocks noGrp="1"/>
          </p:cNvSpPr>
          <p:nvPr>
            <p:ph type="body" sz="quarter" idx="13"/>
          </p:nvPr>
        </p:nvSpPr>
        <p:spPr/>
        <p:txBody>
          <a:bodyPr/>
          <a:lstStyle/>
          <a:p>
            <a:r>
              <a:rPr lang="en-US" dirty="0" smtClean="0"/>
              <a:t>Clean-up Changes </a:t>
            </a:r>
            <a:endParaRPr lang="en-US" dirty="0"/>
          </a:p>
        </p:txBody>
      </p:sp>
      <p:sp>
        <p:nvSpPr>
          <p:cNvPr id="5" name="Content Placeholder 4"/>
          <p:cNvSpPr>
            <a:spLocks noGrp="1"/>
          </p:cNvSpPr>
          <p:nvPr>
            <p:ph sz="quarter" idx="14"/>
          </p:nvPr>
        </p:nvSpPr>
        <p:spPr/>
        <p:txBody>
          <a:bodyPr>
            <a:normAutofit/>
          </a:bodyPr>
          <a:lstStyle/>
          <a:p>
            <a:r>
              <a:rPr lang="en-US" dirty="0" smtClean="0"/>
              <a:t>III.1.7.19.2.3.2 (c)</a:t>
            </a:r>
          </a:p>
          <a:p>
            <a:pPr lvl="1"/>
            <a:r>
              <a:rPr lang="en-US" dirty="0" smtClean="0"/>
              <a:t>Delete the term “Fast Start” following “shall be calculated” and before the term “Demand Response Resource” to make language consistent with subsection </a:t>
            </a:r>
            <a:r>
              <a:rPr lang="en-US" dirty="0"/>
              <a:t>(b) and (c)(ii) of this provision</a:t>
            </a:r>
          </a:p>
          <a:p>
            <a:r>
              <a:rPr lang="en-US" dirty="0" smtClean="0"/>
              <a:t>III.1.10.1A (c)(v)</a:t>
            </a:r>
          </a:p>
          <a:p>
            <a:pPr lvl="1"/>
            <a:r>
              <a:rPr lang="en-US" dirty="0" smtClean="0"/>
              <a:t>Removes </a:t>
            </a:r>
            <a:r>
              <a:rPr lang="en-US" dirty="0"/>
              <a:t>term “available energy” from language describing Limited Energy Resources since Available Energy is now a defined term </a:t>
            </a:r>
            <a:r>
              <a:rPr lang="en-US" dirty="0" smtClean="0"/>
              <a:t>that is not relevant to this provision</a:t>
            </a:r>
            <a:endParaRPr lang="en-US" dirty="0"/>
          </a:p>
          <a:p>
            <a:r>
              <a:rPr lang="en-US" dirty="0" smtClean="0"/>
              <a:t>III.1.10.1A (c)(vii)</a:t>
            </a:r>
          </a:p>
          <a:p>
            <a:pPr lvl="1"/>
            <a:r>
              <a:rPr lang="en-US" dirty="0" smtClean="0"/>
              <a:t>Change to clarify that a Supply Offer for all Generator Assets associated with ESFs (not just Continuous Storage Facilities) shall also meet the requirements specified in Section III.1.10.6 </a:t>
            </a:r>
          </a:p>
          <a:p>
            <a:endParaRPr lang="en-US" dirty="0"/>
          </a:p>
        </p:txBody>
      </p:sp>
    </p:spTree>
    <p:extLst>
      <p:ext uri="{BB962C8B-B14F-4D97-AF65-F5344CB8AC3E}">
        <p14:creationId xmlns:p14="http://schemas.microsoft.com/office/powerpoint/2010/main" val="403353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27</a:t>
            </a:fld>
            <a:endParaRPr lang="en-US" dirty="0"/>
          </a:p>
        </p:txBody>
      </p:sp>
      <p:sp>
        <p:nvSpPr>
          <p:cNvPr id="4" name="Text Placeholder 3"/>
          <p:cNvSpPr>
            <a:spLocks noGrp="1"/>
          </p:cNvSpPr>
          <p:nvPr>
            <p:ph type="body" sz="quarter" idx="13"/>
          </p:nvPr>
        </p:nvSpPr>
        <p:spPr/>
        <p:txBody>
          <a:bodyPr/>
          <a:lstStyle/>
          <a:p>
            <a:r>
              <a:rPr lang="en-US" dirty="0" smtClean="0"/>
              <a:t>Clean-up Changes (continued) </a:t>
            </a:r>
            <a:endParaRPr lang="en-US" dirty="0"/>
          </a:p>
        </p:txBody>
      </p:sp>
      <p:sp>
        <p:nvSpPr>
          <p:cNvPr id="5" name="Content Placeholder 4"/>
          <p:cNvSpPr>
            <a:spLocks noGrp="1"/>
          </p:cNvSpPr>
          <p:nvPr>
            <p:ph sz="quarter" idx="14"/>
          </p:nvPr>
        </p:nvSpPr>
        <p:spPr/>
        <p:txBody>
          <a:bodyPr/>
          <a:lstStyle/>
          <a:p>
            <a:r>
              <a:rPr lang="en-US" dirty="0" smtClean="0"/>
              <a:t>III.9.7.1 through III.9.7.2</a:t>
            </a:r>
          </a:p>
          <a:p>
            <a:pPr lvl="1"/>
            <a:r>
              <a:rPr lang="en-US" dirty="0" smtClean="0"/>
              <a:t>Revised numbering to reduce confusion</a:t>
            </a:r>
          </a:p>
          <a:p>
            <a:r>
              <a:rPr lang="en-US" dirty="0" smtClean="0"/>
              <a:t> III.9.7.2 (a)(i) and (ii) </a:t>
            </a:r>
          </a:p>
          <a:p>
            <a:pPr lvl="1"/>
            <a:r>
              <a:rPr lang="en-US" dirty="0" smtClean="0"/>
              <a:t>Adds reference to “Demand Response Resources that have been </a:t>
            </a:r>
            <a:r>
              <a:rPr lang="en-US" dirty="0"/>
              <a:t>dispatched” to language describing</a:t>
            </a:r>
            <a:r>
              <a:rPr lang="en-US" dirty="0" smtClean="0">
                <a:solidFill>
                  <a:srgbClr val="FF0000"/>
                </a:solidFill>
              </a:rPr>
              <a:t> </a:t>
            </a:r>
            <a:r>
              <a:rPr lang="en-US" dirty="0" smtClean="0"/>
              <a:t>Target Activation MW for TMNSR </a:t>
            </a:r>
            <a:r>
              <a:rPr lang="en-US" dirty="0"/>
              <a:t>and TMOR </a:t>
            </a:r>
            <a:r>
              <a:rPr lang="en-US" dirty="0" smtClean="0"/>
              <a:t>because the referenc</a:t>
            </a:r>
            <a:r>
              <a:rPr lang="en-US" dirty="0"/>
              <a:t>es </a:t>
            </a:r>
            <a:r>
              <a:rPr lang="en-US" dirty="0" smtClean="0"/>
              <a:t>to Demand Response Resources </a:t>
            </a:r>
            <a:r>
              <a:rPr lang="en-US" dirty="0"/>
              <a:t>were inadvertently deleted in the Enhanced Storage Participation changes</a:t>
            </a:r>
          </a:p>
        </p:txBody>
      </p:sp>
    </p:spTree>
    <p:extLst>
      <p:ext uri="{BB962C8B-B14F-4D97-AF65-F5344CB8AC3E}">
        <p14:creationId xmlns:p14="http://schemas.microsoft.com/office/powerpoint/2010/main" val="399479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4" name="Text Placeholder 3"/>
          <p:cNvSpPr>
            <a:spLocks noGrp="1"/>
          </p:cNvSpPr>
          <p:nvPr>
            <p:ph type="body" idx="1"/>
          </p:nvPr>
        </p:nvSpPr>
        <p:spPr/>
        <p:txBody>
          <a:bodyPr>
            <a:normAutofit/>
          </a:bodyPr>
          <a:lstStyle/>
          <a:p>
            <a:r>
              <a:rPr lang="en-US" dirty="0" smtClean="0"/>
              <a:t>How They Comply with FERC Order 841’s Requirement to Account for Physical and Operational Characteristics </a:t>
            </a:r>
          </a:p>
          <a:p>
            <a:r>
              <a:rPr lang="en-US" dirty="0" smtClean="0"/>
              <a:t>(Section IV.E of Order)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28</a:t>
            </a:fld>
            <a:endParaRPr lang="en-US" dirty="0"/>
          </a:p>
        </p:txBody>
      </p:sp>
    </p:spTree>
    <p:extLst>
      <p:ext uri="{BB962C8B-B14F-4D97-AF65-F5344CB8AC3E}">
        <p14:creationId xmlns:p14="http://schemas.microsoft.com/office/powerpoint/2010/main" val="3602872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FERC Order No. 841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29" name="Text Placeholder 28"/>
          <p:cNvSpPr>
            <a:spLocks noGrp="1"/>
          </p:cNvSpPr>
          <p:nvPr>
            <p:ph type="body" sz="quarter" idx="13"/>
          </p:nvPr>
        </p:nvSpPr>
        <p:spPr/>
        <p:txBody>
          <a:bodyPr/>
          <a:lstStyle/>
          <a:p>
            <a:r>
              <a:rPr lang="en-US" dirty="0" smtClean="0"/>
              <a:t>How ISO Market Rules Comply </a:t>
            </a:r>
          </a:p>
          <a:p>
            <a:endParaRPr lang="en-US" dirty="0"/>
          </a:p>
        </p:txBody>
      </p:sp>
      <p:sp>
        <p:nvSpPr>
          <p:cNvPr id="16" name="Text Placeholder 15"/>
          <p:cNvSpPr>
            <a:spLocks noGrp="1"/>
          </p:cNvSpPr>
          <p:nvPr>
            <p:ph type="body" sz="quarter" idx="14"/>
          </p:nvPr>
        </p:nvSpPr>
        <p:spPr/>
        <p:txBody>
          <a:bodyPr>
            <a:normAutofit fontScale="85000" lnSpcReduction="20000"/>
          </a:bodyPr>
          <a:lstStyle/>
          <a:p>
            <a:pPr marL="514350" indent="-457200">
              <a:buFont typeface="+mj-lt"/>
              <a:buAutoNum type="alphaUcPeriod"/>
            </a:pPr>
            <a:r>
              <a:rPr lang="en-US" sz="2800" dirty="0"/>
              <a:t>Definition of Electric Storage </a:t>
            </a:r>
            <a:r>
              <a:rPr lang="en-US" sz="2800" dirty="0" smtClean="0"/>
              <a:t>Resource </a:t>
            </a:r>
            <a:endParaRPr lang="en-US" sz="2800" dirty="0"/>
          </a:p>
          <a:p>
            <a:pPr marL="514350" indent="-457200">
              <a:buFont typeface="+mj-lt"/>
              <a:buAutoNum type="alphaUcPeriod"/>
            </a:pPr>
            <a:r>
              <a:rPr lang="en-US" sz="2800" dirty="0"/>
              <a:t>Creation of a Participation Model for Electric Storage </a:t>
            </a:r>
            <a:r>
              <a:rPr lang="en-US" sz="2800" dirty="0" smtClean="0"/>
              <a:t>Resources </a:t>
            </a:r>
            <a:endParaRPr lang="en-US" sz="2800" dirty="0"/>
          </a:p>
          <a:p>
            <a:pPr marL="514350" indent="-457200">
              <a:buFont typeface="+mj-lt"/>
              <a:buAutoNum type="alphaUcPeriod"/>
            </a:pPr>
            <a:r>
              <a:rPr lang="en-US" sz="2800" dirty="0" smtClean="0"/>
              <a:t>Eligibility of Electric Storage Resources to Participate in the RTO/ISO Markets</a:t>
            </a:r>
          </a:p>
          <a:p>
            <a:pPr marL="514350" indent="-457200">
              <a:buFont typeface="+mj-lt"/>
              <a:buAutoNum type="alphaUcPeriod"/>
            </a:pPr>
            <a:r>
              <a:rPr lang="en-US" sz="2800" dirty="0" smtClean="0"/>
              <a:t>Participation in the RTO/ISO Markets as Supply and Demand</a:t>
            </a:r>
          </a:p>
          <a:p>
            <a:pPr marL="514350" indent="-457200">
              <a:buFont typeface="+mj-lt"/>
              <a:buAutoNum type="alphaUcPeriod"/>
            </a:pPr>
            <a:r>
              <a:rPr lang="en-US" sz="2800" dirty="0"/>
              <a:t>Physical and Operational Characteristics of Electric Storage </a:t>
            </a:r>
            <a:r>
              <a:rPr lang="en-US" sz="2800" dirty="0" smtClean="0"/>
              <a:t>Resources </a:t>
            </a:r>
            <a:endParaRPr lang="en-US" sz="2800" dirty="0"/>
          </a:p>
          <a:p>
            <a:pPr marL="514350" indent="-457200">
              <a:buFont typeface="+mj-lt"/>
              <a:buAutoNum type="alphaUcPeriod"/>
            </a:pPr>
            <a:r>
              <a:rPr lang="en-US" sz="2800" dirty="0"/>
              <a:t>State of Charge Management</a:t>
            </a:r>
          </a:p>
          <a:p>
            <a:pPr marL="514350" indent="-457200">
              <a:buFont typeface="+mj-lt"/>
              <a:buAutoNum type="alphaUcPeriod"/>
            </a:pPr>
            <a:r>
              <a:rPr lang="en-US" sz="2800" dirty="0"/>
              <a:t>Minimum Size Requirement</a:t>
            </a:r>
          </a:p>
          <a:p>
            <a:pPr marL="514350" indent="-457200">
              <a:buFont typeface="+mj-lt"/>
              <a:buAutoNum type="alphaUcPeriod"/>
            </a:pPr>
            <a:r>
              <a:rPr lang="en-US" sz="2800" dirty="0" smtClean="0"/>
              <a:t>Energy Used to Charge Electric Storage Resources </a:t>
            </a:r>
          </a:p>
        </p:txBody>
      </p:sp>
      <p:sp>
        <p:nvSpPr>
          <p:cNvPr id="3" name="TextBox 2"/>
          <p:cNvSpPr txBox="1"/>
          <p:nvPr/>
        </p:nvSpPr>
        <p:spPr>
          <a:xfrm>
            <a:off x="4343400" y="322676"/>
            <a:ext cx="517526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C00000"/>
                </a:solidFill>
              </a:rPr>
              <a:t>Today: Review Compliance with Section IV.E</a:t>
            </a:r>
          </a:p>
          <a:p>
            <a:pPr marL="285750" indent="-285750">
              <a:buFont typeface="Arial" panose="020B0604020202020204" pitchFamily="34" charset="0"/>
              <a:buChar char="•"/>
            </a:pPr>
            <a:r>
              <a:rPr lang="en-US" dirty="0">
                <a:solidFill>
                  <a:srgbClr val="C00000"/>
                </a:solidFill>
              </a:rPr>
              <a:t>Next Time: Additional Compliance Discussion</a:t>
            </a:r>
          </a:p>
        </p:txBody>
      </p:sp>
      <p:cxnSp>
        <p:nvCxnSpPr>
          <p:cNvPr id="30" name="Straight Arrow Connector 29"/>
          <p:cNvCxnSpPr/>
          <p:nvPr/>
        </p:nvCxnSpPr>
        <p:spPr>
          <a:xfrm flipH="1">
            <a:off x="7924802" y="969007"/>
            <a:ext cx="457198" cy="299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40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57200"/>
            <a:ext cx="8229600" cy="533400"/>
          </a:xfrm>
        </p:spPr>
        <p:txBody>
          <a:bodyPr>
            <a:normAutofit fontScale="90000"/>
          </a:bodyPr>
          <a:lstStyle/>
          <a:p>
            <a:r>
              <a:rPr lang="en-US" dirty="0" smtClean="0"/>
              <a:t>Today: Summary of FERC Order No. 841 Compliance Filing </a:t>
            </a:r>
            <a:endParaRPr lang="en-US" sz="2400" i="1" dirty="0">
              <a:latin typeface="+mn-lt"/>
              <a:ea typeface="+mn-ea"/>
              <a:cs typeface="+mn-cs"/>
            </a:endParaRPr>
          </a:p>
        </p:txBody>
      </p:sp>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29" name="Text Placeholder 28"/>
          <p:cNvSpPr>
            <a:spLocks noGrp="1"/>
          </p:cNvSpPr>
          <p:nvPr>
            <p:ph type="body" sz="quarter" idx="13"/>
          </p:nvPr>
        </p:nvSpPr>
        <p:spPr>
          <a:xfrm>
            <a:off x="0" y="838200"/>
            <a:ext cx="8229600" cy="457200"/>
          </a:xfrm>
        </p:spPr>
        <p:txBody>
          <a:bodyPr/>
          <a:lstStyle/>
          <a:p>
            <a:r>
              <a:rPr lang="en-US" dirty="0" smtClean="0"/>
              <a:t> </a:t>
            </a:r>
          </a:p>
          <a:p>
            <a:endParaRPr lang="en-US" dirty="0"/>
          </a:p>
        </p:txBody>
      </p:sp>
      <p:sp>
        <p:nvSpPr>
          <p:cNvPr id="16" name="Text Placeholder 15"/>
          <p:cNvSpPr>
            <a:spLocks noGrp="1"/>
          </p:cNvSpPr>
          <p:nvPr>
            <p:ph type="body" sz="quarter" idx="14"/>
          </p:nvPr>
        </p:nvSpPr>
        <p:spPr/>
        <p:txBody>
          <a:bodyPr>
            <a:normAutofit fontScale="85000" lnSpcReduction="20000"/>
          </a:bodyPr>
          <a:lstStyle/>
          <a:p>
            <a:pPr marL="514350" indent="-457200">
              <a:buFont typeface="+mj-lt"/>
              <a:buAutoNum type="alphaUcPeriod"/>
            </a:pPr>
            <a:r>
              <a:rPr lang="en-US" sz="2800" dirty="0"/>
              <a:t>Definition of Electric Storage </a:t>
            </a:r>
            <a:r>
              <a:rPr lang="en-US" sz="2800" dirty="0" smtClean="0"/>
              <a:t>Resource </a:t>
            </a:r>
            <a:endParaRPr lang="en-US" sz="2800" dirty="0"/>
          </a:p>
          <a:p>
            <a:pPr marL="514350" indent="-457200">
              <a:buFont typeface="+mj-lt"/>
              <a:buAutoNum type="alphaUcPeriod"/>
            </a:pPr>
            <a:r>
              <a:rPr lang="en-US" sz="2800" i="1" dirty="0">
                <a:solidFill>
                  <a:srgbClr val="C00000"/>
                </a:solidFill>
              </a:rPr>
              <a:t>Creation of a Participation Model for Electric Storage </a:t>
            </a:r>
            <a:r>
              <a:rPr lang="en-US" sz="2800" i="1" dirty="0" smtClean="0">
                <a:solidFill>
                  <a:srgbClr val="C00000"/>
                </a:solidFill>
              </a:rPr>
              <a:t>Resources </a:t>
            </a:r>
            <a:endParaRPr lang="en-US" sz="2800" i="1" dirty="0">
              <a:solidFill>
                <a:srgbClr val="C00000"/>
              </a:solidFill>
            </a:endParaRPr>
          </a:p>
          <a:p>
            <a:pPr marL="514350" indent="-457200">
              <a:buFont typeface="+mj-lt"/>
              <a:buAutoNum type="alphaUcPeriod"/>
            </a:pPr>
            <a:r>
              <a:rPr lang="en-US" sz="2800" dirty="0"/>
              <a:t>Eligibility of Electric Storage Resources to Participate in the RTO/ISO Markets</a:t>
            </a:r>
          </a:p>
          <a:p>
            <a:pPr marL="514350" indent="-457200">
              <a:buFont typeface="+mj-lt"/>
              <a:buAutoNum type="alphaUcPeriod"/>
            </a:pPr>
            <a:r>
              <a:rPr lang="en-US" sz="2800" dirty="0"/>
              <a:t>Participation in the RTO/ISO Markets as Supply and Demand</a:t>
            </a:r>
          </a:p>
          <a:p>
            <a:pPr marL="514350" indent="-457200">
              <a:buFont typeface="+mj-lt"/>
              <a:buAutoNum type="alphaUcPeriod"/>
            </a:pPr>
            <a:r>
              <a:rPr lang="en-US" sz="2800" dirty="0"/>
              <a:t>Physical and Operational Characteristics of Electric Storage </a:t>
            </a:r>
            <a:r>
              <a:rPr lang="en-US" sz="2800" dirty="0" smtClean="0"/>
              <a:t>Resources </a:t>
            </a:r>
            <a:endParaRPr lang="en-US" sz="2800" dirty="0"/>
          </a:p>
          <a:p>
            <a:pPr marL="514350" indent="-457200">
              <a:buFont typeface="+mj-lt"/>
              <a:buAutoNum type="alphaUcPeriod"/>
            </a:pPr>
            <a:r>
              <a:rPr lang="en-US" sz="2800" dirty="0"/>
              <a:t>State of Charge Management</a:t>
            </a:r>
          </a:p>
          <a:p>
            <a:pPr marL="514350" indent="-457200">
              <a:buFont typeface="+mj-lt"/>
              <a:buAutoNum type="alphaUcPeriod"/>
            </a:pPr>
            <a:r>
              <a:rPr lang="en-US" sz="2800" i="1" dirty="0">
                <a:solidFill>
                  <a:srgbClr val="C00000"/>
                </a:solidFill>
              </a:rPr>
              <a:t>Minimum Size Requirement </a:t>
            </a:r>
          </a:p>
          <a:p>
            <a:pPr marL="514350" indent="-457200">
              <a:buFont typeface="+mj-lt"/>
              <a:buAutoNum type="alphaUcPeriod"/>
            </a:pPr>
            <a:r>
              <a:rPr lang="en-US" sz="2800" dirty="0" smtClean="0"/>
              <a:t>Energy Used to Charge Electric Storage Resources </a:t>
            </a:r>
          </a:p>
        </p:txBody>
      </p:sp>
      <p:sp>
        <p:nvSpPr>
          <p:cNvPr id="3" name="TextBox 2"/>
          <p:cNvSpPr txBox="1"/>
          <p:nvPr/>
        </p:nvSpPr>
        <p:spPr>
          <a:xfrm>
            <a:off x="4953000" y="1087370"/>
            <a:ext cx="4114800" cy="369332"/>
          </a:xfrm>
          <a:prstGeom prst="rect">
            <a:avLst/>
          </a:prstGeom>
          <a:noFill/>
        </p:spPr>
        <p:txBody>
          <a:bodyPr wrap="square" rtlCol="0">
            <a:spAutoFit/>
          </a:bodyPr>
          <a:lstStyle/>
          <a:p>
            <a:r>
              <a:rPr lang="en-US" dirty="0" smtClean="0">
                <a:solidFill>
                  <a:srgbClr val="C00000"/>
                </a:solidFill>
              </a:rPr>
              <a:t>Proposed changes for compliance</a:t>
            </a:r>
          </a:p>
        </p:txBody>
      </p:sp>
      <p:cxnSp>
        <p:nvCxnSpPr>
          <p:cNvPr id="5" name="Straight Arrow Connector 4"/>
          <p:cNvCxnSpPr/>
          <p:nvPr/>
        </p:nvCxnSpPr>
        <p:spPr>
          <a:xfrm flipH="1">
            <a:off x="6468208" y="1456702"/>
            <a:ext cx="838200" cy="58311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00600" y="1474287"/>
            <a:ext cx="2514600" cy="378351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6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Requirement (Section IV.E)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30</a:t>
            </a:fld>
            <a:endParaRPr lang="en-US" dirty="0"/>
          </a:p>
        </p:txBody>
      </p:sp>
      <p:sp>
        <p:nvSpPr>
          <p:cNvPr id="4" name="Text Placeholder 3"/>
          <p:cNvSpPr>
            <a:spLocks noGrp="1"/>
          </p:cNvSpPr>
          <p:nvPr>
            <p:ph type="body" sz="quarter" idx="13"/>
          </p:nvPr>
        </p:nvSpPr>
        <p:spPr/>
        <p:txBody>
          <a:bodyPr/>
          <a:lstStyle/>
          <a:p>
            <a:r>
              <a:rPr lang="en-US" dirty="0" smtClean="0"/>
              <a:t>General </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ISO/RTO must demonstrate how its Storage Participation Model accounts for thirteen physical and operating characteristics of electric storage resources (ESRs) through bidding parameters or other means (Appendix B describes each characteristic)</a:t>
            </a:r>
          </a:p>
          <a:p>
            <a:r>
              <a:rPr lang="en-US" dirty="0" smtClean="0"/>
              <a:t>ISO/RTO can determine whether submission of information by the ESR is mandatory or discretionary; submission of information must be consistent with how ISO/RTO accepts information from other resources </a:t>
            </a:r>
          </a:p>
          <a:p>
            <a:r>
              <a:rPr lang="en-US" dirty="0" smtClean="0"/>
              <a:t>If ISO/RTO adopts bidding parameters to account for the physical and operational characteristics, ISO/RTO must permit the resource to submit the parameters in the day-ahead and real-time markets </a:t>
            </a:r>
          </a:p>
          <a:p>
            <a:r>
              <a:rPr lang="en-US" dirty="0" smtClean="0"/>
              <a:t>Allowing storage model users to provide updated information through any applicable bidding parameters (consistent with other participants’ ability to do so) will help ensure that the RTO/ISO has necessary information to efficiently dispatch the system</a:t>
            </a:r>
          </a:p>
          <a:p>
            <a:pPr lvl="1"/>
            <a:endParaRPr lang="en-US" dirty="0" smtClean="0"/>
          </a:p>
          <a:p>
            <a:endParaRPr lang="en-US" dirty="0"/>
          </a:p>
        </p:txBody>
      </p:sp>
    </p:spTree>
    <p:extLst>
      <p:ext uri="{BB962C8B-B14F-4D97-AF65-F5344CB8AC3E}">
        <p14:creationId xmlns:p14="http://schemas.microsoft.com/office/powerpoint/2010/main" val="58010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31</a:t>
            </a:fld>
            <a:endParaRPr lang="en-US" dirty="0"/>
          </a:p>
        </p:txBody>
      </p:sp>
      <p:sp>
        <p:nvSpPr>
          <p:cNvPr id="4" name="Text Placeholder 3"/>
          <p:cNvSpPr>
            <a:spLocks noGrp="1"/>
          </p:cNvSpPr>
          <p:nvPr>
            <p:ph type="body" sz="quarter" idx="13"/>
          </p:nvPr>
        </p:nvSpPr>
        <p:spPr/>
        <p:txBody>
          <a:bodyPr>
            <a:normAutofit fontScale="77500" lnSpcReduction="20000"/>
          </a:bodyPr>
          <a:lstStyle/>
          <a:p>
            <a:r>
              <a:rPr lang="en-US" dirty="0" smtClean="0"/>
              <a:t>Account for the Requisite Characteristics in the Real-time Energy Market (RTEM) </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757228422"/>
              </p:ext>
            </p:extLst>
          </p:nvPr>
        </p:nvGraphicFramePr>
        <p:xfrm>
          <a:off x="413656" y="1359654"/>
          <a:ext cx="8305800" cy="4704471"/>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04800">
                <a:tc>
                  <a:txBody>
                    <a:bodyPr/>
                    <a:lstStyle/>
                    <a:p>
                      <a:r>
                        <a:rPr lang="en-US" sz="1600" dirty="0" smtClean="0"/>
                        <a:t>Physical Characteristic</a:t>
                      </a:r>
                      <a:r>
                        <a:rPr lang="en-US" sz="1600" baseline="0" dirty="0" smtClean="0"/>
                        <a:t> </a:t>
                      </a:r>
                      <a:endParaRPr lang="en-US" sz="1600" dirty="0"/>
                    </a:p>
                  </a:txBody>
                  <a:tcPr/>
                </a:tc>
                <a:tc>
                  <a:txBody>
                    <a:bodyPr/>
                    <a:lstStyle/>
                    <a:p>
                      <a:r>
                        <a:rPr lang="en-US" sz="1600" dirty="0" smtClean="0"/>
                        <a:t>Bidding</a:t>
                      </a:r>
                      <a:r>
                        <a:rPr lang="en-US" sz="1600" baseline="0" dirty="0" smtClean="0"/>
                        <a:t> Parameter or Telemetered Value*</a:t>
                      </a:r>
                      <a:endParaRPr lang="en-US" sz="1600" dirty="0"/>
                    </a:p>
                  </a:txBody>
                  <a:tcPr/>
                </a:tc>
                <a:extLst>
                  <a:ext uri="{0D108BD9-81ED-4DB2-BD59-A6C34878D82A}">
                    <a16:rowId xmlns:a16="http://schemas.microsoft.com/office/drawing/2014/main" val="10000"/>
                  </a:ext>
                </a:extLst>
              </a:tr>
              <a:tr h="319228">
                <a:tc>
                  <a:txBody>
                    <a:bodyPr/>
                    <a:lstStyle/>
                    <a:p>
                      <a:r>
                        <a:rPr lang="en-US" sz="1600" dirty="0" smtClean="0"/>
                        <a:t>State of Charge</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Available Energy &amp; Available Storage (</a:t>
                      </a:r>
                      <a:r>
                        <a:rPr lang="en-US" sz="1600" b="1" kern="1200" dirty="0" smtClean="0">
                          <a:solidFill>
                            <a:schemeClr val="dk1"/>
                          </a:solidFill>
                          <a:latin typeface="+mn-lt"/>
                          <a:ea typeface="+mn-ea"/>
                          <a:cs typeface="+mn-cs"/>
                        </a:rPr>
                        <a:t>MWh)</a:t>
                      </a:r>
                      <a:r>
                        <a:rPr lang="en-US" sz="1600" b="1"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1"/>
                  </a:ext>
                </a:extLst>
              </a:tr>
              <a:tr h="319228">
                <a:tc>
                  <a:txBody>
                    <a:bodyPr/>
                    <a:lstStyle/>
                    <a:p>
                      <a:r>
                        <a:rPr lang="en-US" sz="1600" dirty="0" smtClean="0"/>
                        <a:t>Maximum</a:t>
                      </a:r>
                      <a:r>
                        <a:rPr lang="en-US" sz="1600" baseline="0" dirty="0" smtClean="0"/>
                        <a:t> </a:t>
                      </a:r>
                      <a:r>
                        <a:rPr lang="en-US" sz="1600" dirty="0" smtClean="0"/>
                        <a:t>State of Charge (%)</a:t>
                      </a:r>
                      <a:endParaRPr lang="en-US" sz="1600" dirty="0"/>
                    </a:p>
                  </a:txBody>
                  <a:tcPr/>
                </a:tc>
                <a:tc>
                  <a:txBody>
                    <a:bodyPr/>
                    <a:lstStyle/>
                    <a:p>
                      <a:r>
                        <a:rPr lang="en-US" sz="1600" b="1" dirty="0" smtClean="0"/>
                        <a:t>Available Storage (</a:t>
                      </a:r>
                      <a:r>
                        <a:rPr lang="en-US" sz="1600" b="1" kern="1200" dirty="0" smtClean="0">
                          <a:solidFill>
                            <a:schemeClr val="dk1"/>
                          </a:solidFill>
                          <a:latin typeface="+mn-lt"/>
                          <a:ea typeface="+mn-ea"/>
                          <a:cs typeface="+mn-cs"/>
                        </a:rPr>
                        <a:t>MWh)</a:t>
                      </a:r>
                      <a:r>
                        <a:rPr lang="en-US" sz="1600" b="1"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2"/>
                  </a:ext>
                </a:extLst>
              </a:tr>
              <a:tr h="319228">
                <a:tc>
                  <a:txBody>
                    <a:bodyPr/>
                    <a:lstStyle/>
                    <a:p>
                      <a:r>
                        <a:rPr lang="en-US" sz="1600" dirty="0" smtClean="0"/>
                        <a:t>Minimum</a:t>
                      </a:r>
                      <a:r>
                        <a:rPr lang="en-US" sz="1600" baseline="0" dirty="0" smtClean="0"/>
                        <a:t> </a:t>
                      </a:r>
                      <a:r>
                        <a:rPr lang="en-US" sz="1600" dirty="0" smtClean="0"/>
                        <a:t>State of Charge(%)</a:t>
                      </a:r>
                      <a:endParaRPr lang="en-US" sz="1600" dirty="0"/>
                    </a:p>
                  </a:txBody>
                  <a:tcPr/>
                </a:tc>
                <a:tc>
                  <a:txBody>
                    <a:bodyPr/>
                    <a:lstStyle/>
                    <a:p>
                      <a:r>
                        <a:rPr lang="en-US" sz="1600" b="1" dirty="0" smtClean="0"/>
                        <a:t>Available</a:t>
                      </a:r>
                      <a:r>
                        <a:rPr lang="en-US" sz="1600" b="1" baseline="0" dirty="0" smtClean="0"/>
                        <a:t> Energy (MWh) </a:t>
                      </a:r>
                      <a:r>
                        <a:rPr lang="en-US" sz="1600" b="1" baseline="0"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3"/>
                  </a:ext>
                </a:extLst>
              </a:tr>
              <a:tr h="31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Minimum</a:t>
                      </a:r>
                      <a:r>
                        <a:rPr lang="en-US" sz="1600" baseline="0" dirty="0" smtClean="0"/>
                        <a:t> Charge Limit (MW)</a:t>
                      </a:r>
                      <a:endParaRPr lang="en-US" sz="1600" dirty="0"/>
                    </a:p>
                  </a:txBody>
                  <a:tcPr/>
                </a:tc>
                <a:tc>
                  <a:txBody>
                    <a:bodyPr/>
                    <a:lstStyle/>
                    <a:p>
                      <a:r>
                        <a:rPr lang="en-US" sz="1600" b="1" dirty="0" smtClean="0"/>
                        <a:t>Minimum Consumption Limit (MW)</a:t>
                      </a:r>
                      <a:endParaRPr lang="en-US" sz="1600" b="1" dirty="0"/>
                    </a:p>
                  </a:txBody>
                  <a:tcPr/>
                </a:tc>
                <a:extLst>
                  <a:ext uri="{0D108BD9-81ED-4DB2-BD59-A6C34878D82A}">
                    <a16:rowId xmlns:a16="http://schemas.microsoft.com/office/drawing/2014/main" val="10004"/>
                  </a:ext>
                </a:extLst>
              </a:tr>
              <a:tr h="319228">
                <a:tc>
                  <a:txBody>
                    <a:bodyPr/>
                    <a:lstStyle/>
                    <a:p>
                      <a:r>
                        <a:rPr lang="en-US" sz="1600" dirty="0" smtClean="0"/>
                        <a:t>Maximum Charge Limit (MW)</a:t>
                      </a:r>
                      <a:endParaRPr lang="en-US" sz="1600" dirty="0"/>
                    </a:p>
                  </a:txBody>
                  <a:tcPr/>
                </a:tc>
                <a:tc>
                  <a:txBody>
                    <a:bodyPr/>
                    <a:lstStyle/>
                    <a:p>
                      <a:r>
                        <a:rPr lang="en-US" sz="1600" b="1" dirty="0" smtClean="0"/>
                        <a:t>Maximum</a:t>
                      </a:r>
                      <a:r>
                        <a:rPr lang="en-US" sz="1600" b="1" baseline="0" dirty="0" smtClean="0"/>
                        <a:t> Consumption Limit (MW)</a:t>
                      </a:r>
                      <a:endParaRPr lang="en-US" sz="1600" b="1" dirty="0"/>
                    </a:p>
                  </a:txBody>
                  <a:tcPr/>
                </a:tc>
                <a:extLst>
                  <a:ext uri="{0D108BD9-81ED-4DB2-BD59-A6C34878D82A}">
                    <a16:rowId xmlns:a16="http://schemas.microsoft.com/office/drawing/2014/main" val="10005"/>
                  </a:ext>
                </a:extLst>
              </a:tr>
              <a:tr h="345831">
                <a:tc>
                  <a:txBody>
                    <a:bodyPr/>
                    <a:lstStyle/>
                    <a:p>
                      <a:r>
                        <a:rPr lang="en-US" sz="1600" dirty="0" smtClean="0"/>
                        <a:t>Minimum</a:t>
                      </a:r>
                      <a:r>
                        <a:rPr lang="en-US" sz="1600" baseline="0" dirty="0" smtClean="0"/>
                        <a:t> Discharge Limit (MW)</a:t>
                      </a:r>
                      <a:endParaRPr lang="en-US" sz="1600" dirty="0"/>
                    </a:p>
                  </a:txBody>
                  <a:tcPr/>
                </a:tc>
                <a:tc>
                  <a:txBody>
                    <a:bodyPr/>
                    <a:lstStyle/>
                    <a:p>
                      <a:r>
                        <a:rPr lang="en-US" sz="1600" b="1" dirty="0" smtClean="0"/>
                        <a:t>Eco</a:t>
                      </a:r>
                      <a:r>
                        <a:rPr lang="en-US" sz="1600" b="1" baseline="0" dirty="0" smtClean="0"/>
                        <a:t>nomic Minimum (MW)</a:t>
                      </a:r>
                      <a:endParaRPr lang="en-US" sz="1600" b="1" dirty="0"/>
                    </a:p>
                  </a:txBody>
                  <a:tcPr/>
                </a:tc>
                <a:extLst>
                  <a:ext uri="{0D108BD9-81ED-4DB2-BD59-A6C34878D82A}">
                    <a16:rowId xmlns:a16="http://schemas.microsoft.com/office/drawing/2014/main" val="10006"/>
                  </a:ext>
                </a:extLst>
              </a:tr>
              <a:tr h="319228">
                <a:tc>
                  <a:txBody>
                    <a:bodyPr/>
                    <a:lstStyle/>
                    <a:p>
                      <a:r>
                        <a:rPr lang="en-US" sz="1600" dirty="0" smtClean="0"/>
                        <a:t>Maximum Discharge Limit (MW)</a:t>
                      </a:r>
                      <a:endParaRPr lang="en-US" sz="1600" dirty="0"/>
                    </a:p>
                  </a:txBody>
                  <a:tcPr/>
                </a:tc>
                <a:tc>
                  <a:txBody>
                    <a:bodyPr/>
                    <a:lstStyle/>
                    <a:p>
                      <a:r>
                        <a:rPr lang="en-US" sz="1600" b="1" dirty="0" smtClean="0"/>
                        <a:t>Economic Maximum (MW)</a:t>
                      </a:r>
                      <a:endParaRPr lang="en-US" sz="1600" b="1" dirty="0"/>
                    </a:p>
                  </a:txBody>
                  <a:tcPr/>
                </a:tc>
                <a:extLst>
                  <a:ext uri="{0D108BD9-81ED-4DB2-BD59-A6C34878D82A}">
                    <a16:rowId xmlns:a16="http://schemas.microsoft.com/office/drawing/2014/main" val="10007"/>
                  </a:ext>
                </a:extLst>
              </a:tr>
              <a:tr h="319228">
                <a:tc>
                  <a:txBody>
                    <a:bodyPr/>
                    <a:lstStyle/>
                    <a:p>
                      <a:r>
                        <a:rPr lang="en-US" sz="1600" dirty="0" smtClean="0"/>
                        <a:t>Minimum</a:t>
                      </a:r>
                      <a:r>
                        <a:rPr lang="en-US" sz="1600" baseline="0" dirty="0" smtClean="0"/>
                        <a:t> Charge Time </a:t>
                      </a:r>
                      <a:endParaRPr lang="en-US" sz="1600" dirty="0"/>
                    </a:p>
                  </a:txBody>
                  <a:tcPr/>
                </a:tc>
                <a:tc>
                  <a:txBody>
                    <a:bodyPr/>
                    <a:lstStyle/>
                    <a:p>
                      <a:r>
                        <a:rPr lang="en-US" sz="1600" b="1" dirty="0" smtClean="0"/>
                        <a:t>Minimum Run Time for Storage</a:t>
                      </a:r>
                      <a:r>
                        <a:rPr lang="en-US" sz="1600" b="1" baseline="0" dirty="0" smtClean="0"/>
                        <a:t> DARD</a:t>
                      </a:r>
                      <a:endParaRPr lang="en-US" sz="1600" b="1" dirty="0"/>
                    </a:p>
                  </a:txBody>
                  <a:tcPr/>
                </a:tc>
                <a:extLst>
                  <a:ext uri="{0D108BD9-81ED-4DB2-BD59-A6C34878D82A}">
                    <a16:rowId xmlns:a16="http://schemas.microsoft.com/office/drawing/2014/main" val="10008"/>
                  </a:ext>
                </a:extLst>
              </a:tr>
              <a:tr h="319228">
                <a:tc>
                  <a:txBody>
                    <a:bodyPr/>
                    <a:lstStyle/>
                    <a:p>
                      <a:r>
                        <a:rPr lang="en-US" sz="1600" dirty="0" smtClean="0"/>
                        <a:t>Maximum</a:t>
                      </a:r>
                      <a:r>
                        <a:rPr lang="en-US" sz="1600" baseline="0" dirty="0" smtClean="0"/>
                        <a:t> Charge Time</a:t>
                      </a:r>
                      <a:endParaRPr lang="en-US" sz="1600" dirty="0"/>
                    </a:p>
                  </a:txBody>
                  <a:tcPr/>
                </a:tc>
                <a:tc>
                  <a:txBody>
                    <a:bodyPr/>
                    <a:lstStyle/>
                    <a:p>
                      <a:r>
                        <a:rPr lang="en-US" sz="1600" b="1" dirty="0" smtClean="0"/>
                        <a:t>Available</a:t>
                      </a:r>
                      <a:r>
                        <a:rPr lang="en-US" sz="1600" b="1" baseline="0" dirty="0" smtClean="0"/>
                        <a:t> Storage</a:t>
                      </a:r>
                      <a:r>
                        <a:rPr lang="en-US" sz="1600" b="1" kern="1200" baseline="0" dirty="0" smtClean="0">
                          <a:solidFill>
                            <a:srgbClr val="C00000"/>
                          </a:solidFill>
                          <a:latin typeface="+mn-lt"/>
                          <a:ea typeface="+mn-ea"/>
                          <a:cs typeface="+mn-cs"/>
                        </a:rPr>
                        <a:t>*</a:t>
                      </a:r>
                      <a:r>
                        <a:rPr lang="en-US" sz="1600" b="1" baseline="0" dirty="0" smtClean="0"/>
                        <a:t> </a:t>
                      </a:r>
                      <a:endParaRPr lang="en-US" sz="1600" b="1" dirty="0"/>
                    </a:p>
                  </a:txBody>
                  <a:tcPr/>
                </a:tc>
                <a:extLst>
                  <a:ext uri="{0D108BD9-81ED-4DB2-BD59-A6C34878D82A}">
                    <a16:rowId xmlns:a16="http://schemas.microsoft.com/office/drawing/2014/main" val="10009"/>
                  </a:ext>
                </a:extLst>
              </a:tr>
              <a:tr h="319228">
                <a:tc>
                  <a:txBody>
                    <a:bodyPr/>
                    <a:lstStyle/>
                    <a:p>
                      <a:r>
                        <a:rPr lang="en-US" sz="1600" dirty="0" smtClean="0"/>
                        <a:t>Minimum</a:t>
                      </a:r>
                      <a:r>
                        <a:rPr lang="en-US" sz="1600" baseline="0" dirty="0" smtClean="0"/>
                        <a:t> Run Time </a:t>
                      </a:r>
                      <a:endParaRPr lang="en-US" sz="1600" dirty="0"/>
                    </a:p>
                  </a:txBody>
                  <a:tcPr/>
                </a:tc>
                <a:tc>
                  <a:txBody>
                    <a:bodyPr/>
                    <a:lstStyle/>
                    <a:p>
                      <a:r>
                        <a:rPr lang="en-US" sz="1600" b="1" dirty="0" smtClean="0"/>
                        <a:t>Minimum Run</a:t>
                      </a:r>
                      <a:r>
                        <a:rPr lang="en-US" sz="1600" b="1" baseline="0" dirty="0" smtClean="0"/>
                        <a:t> Time for Generator Asset</a:t>
                      </a:r>
                      <a:endParaRPr lang="en-US" sz="1600" b="1" dirty="0"/>
                    </a:p>
                  </a:txBody>
                  <a:tcPr/>
                </a:tc>
                <a:extLst>
                  <a:ext uri="{0D108BD9-81ED-4DB2-BD59-A6C34878D82A}">
                    <a16:rowId xmlns:a16="http://schemas.microsoft.com/office/drawing/2014/main" val="10010"/>
                  </a:ext>
                </a:extLst>
              </a:tr>
              <a:tr h="31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Maximum</a:t>
                      </a:r>
                      <a:r>
                        <a:rPr lang="en-US" sz="1600" baseline="0" dirty="0" smtClean="0"/>
                        <a:t> Run Time</a:t>
                      </a:r>
                      <a:endParaRPr lang="en-US" sz="1600" dirty="0"/>
                    </a:p>
                  </a:txBody>
                  <a:tcPr/>
                </a:tc>
                <a:tc>
                  <a:txBody>
                    <a:bodyPr/>
                    <a:lstStyle/>
                    <a:p>
                      <a:r>
                        <a:rPr lang="en-US" sz="1600" b="1" dirty="0" smtClean="0"/>
                        <a:t>Available Energy </a:t>
                      </a:r>
                      <a:r>
                        <a:rPr lang="en-US" sz="1600" b="1" kern="1200" baseline="0" dirty="0" smtClean="0">
                          <a:solidFill>
                            <a:srgbClr val="C00000"/>
                          </a:solidFill>
                          <a:latin typeface="+mn-lt"/>
                          <a:ea typeface="+mn-ea"/>
                          <a:cs typeface="+mn-cs"/>
                        </a:rPr>
                        <a:t>*</a:t>
                      </a:r>
                      <a:endParaRPr lang="en-US" sz="1600" b="1" kern="1200" baseline="0" dirty="0">
                        <a:solidFill>
                          <a:srgbClr val="C00000"/>
                        </a:solidFill>
                        <a:latin typeface="+mn-lt"/>
                        <a:ea typeface="+mn-ea"/>
                        <a:cs typeface="+mn-cs"/>
                      </a:endParaRPr>
                    </a:p>
                  </a:txBody>
                  <a:tcPr/>
                </a:tc>
                <a:extLst>
                  <a:ext uri="{0D108BD9-81ED-4DB2-BD59-A6C34878D82A}">
                    <a16:rowId xmlns:a16="http://schemas.microsoft.com/office/drawing/2014/main" val="10011"/>
                  </a:ext>
                </a:extLst>
              </a:tr>
              <a:tr h="319228">
                <a:tc>
                  <a:txBody>
                    <a:bodyPr/>
                    <a:lstStyle/>
                    <a:p>
                      <a:r>
                        <a:rPr lang="en-US" sz="1600" dirty="0" smtClean="0"/>
                        <a:t>Charge</a:t>
                      </a:r>
                      <a:r>
                        <a:rPr lang="en-US" sz="1600" baseline="0" dirty="0" smtClean="0"/>
                        <a:t> Ramp Rate</a:t>
                      </a:r>
                      <a:endParaRPr lang="en-US" sz="1600" dirty="0"/>
                    </a:p>
                  </a:txBody>
                  <a:tcPr/>
                </a:tc>
                <a:tc>
                  <a:txBody>
                    <a:bodyPr/>
                    <a:lstStyle/>
                    <a:p>
                      <a:r>
                        <a:rPr lang="en-US" sz="1600" b="1" dirty="0" smtClean="0"/>
                        <a:t>Manual Response Rate for Storage DARD </a:t>
                      </a:r>
                      <a:endParaRPr lang="en-US" sz="1600" b="1" dirty="0"/>
                    </a:p>
                  </a:txBody>
                  <a:tcPr/>
                </a:tc>
                <a:extLst>
                  <a:ext uri="{0D108BD9-81ED-4DB2-BD59-A6C34878D82A}">
                    <a16:rowId xmlns:a16="http://schemas.microsoft.com/office/drawing/2014/main" val="10012"/>
                  </a:ext>
                </a:extLst>
              </a:tr>
              <a:tr h="319228">
                <a:tc>
                  <a:txBody>
                    <a:bodyPr/>
                    <a:lstStyle/>
                    <a:p>
                      <a:r>
                        <a:rPr lang="en-US" sz="1600" dirty="0" smtClean="0"/>
                        <a:t>Discharge Ramp</a:t>
                      </a:r>
                      <a:r>
                        <a:rPr lang="en-US" sz="1600" baseline="0" dirty="0" smtClean="0"/>
                        <a:t> Rate</a:t>
                      </a:r>
                      <a:endParaRPr lang="en-US" sz="1600" dirty="0"/>
                    </a:p>
                  </a:txBody>
                  <a:tcPr/>
                </a:tc>
                <a:tc>
                  <a:txBody>
                    <a:bodyPr/>
                    <a:lstStyle/>
                    <a:p>
                      <a:r>
                        <a:rPr lang="en-US" sz="1600" b="1" dirty="0" smtClean="0"/>
                        <a:t>Manual Response Rate </a:t>
                      </a:r>
                      <a:r>
                        <a:rPr lang="en-US" sz="1600" b="1" baseline="0" dirty="0" smtClean="0"/>
                        <a:t>for </a:t>
                      </a:r>
                      <a:r>
                        <a:rPr lang="en-US" sz="1600" b="1" dirty="0" smtClean="0"/>
                        <a:t>Generator Asset </a:t>
                      </a:r>
                      <a:endParaRPr lang="en-US" sz="1600" b="1" dirty="0"/>
                    </a:p>
                  </a:txBody>
                  <a:tcPr/>
                </a:tc>
                <a:extLst>
                  <a:ext uri="{0D108BD9-81ED-4DB2-BD59-A6C34878D82A}">
                    <a16:rowId xmlns:a16="http://schemas.microsoft.com/office/drawing/2014/main" val="10013"/>
                  </a:ext>
                </a:extLst>
              </a:tr>
            </a:tbl>
          </a:graphicData>
        </a:graphic>
      </p:graphicFrame>
      <p:sp>
        <p:nvSpPr>
          <p:cNvPr id="7" name="TextBox 6"/>
          <p:cNvSpPr txBox="1"/>
          <p:nvPr/>
        </p:nvSpPr>
        <p:spPr>
          <a:xfrm>
            <a:off x="380999" y="6011576"/>
            <a:ext cx="7324506" cy="338554"/>
          </a:xfrm>
          <a:prstGeom prst="rect">
            <a:avLst/>
          </a:prstGeom>
          <a:noFill/>
        </p:spPr>
        <p:txBody>
          <a:bodyPr wrap="none" rtlCol="0">
            <a:spAutoFit/>
          </a:bodyPr>
          <a:lstStyle/>
          <a:p>
            <a:r>
              <a:rPr lang="en-US" sz="1600" dirty="0" smtClean="0">
                <a:solidFill>
                  <a:srgbClr val="C00000"/>
                </a:solidFill>
              </a:rPr>
              <a:t>* State variables telemetered to ISO but not </a:t>
            </a:r>
            <a:r>
              <a:rPr lang="en-US" sz="1600" dirty="0">
                <a:solidFill>
                  <a:srgbClr val="C00000"/>
                </a:solidFill>
              </a:rPr>
              <a:t>included in Supply </a:t>
            </a:r>
            <a:r>
              <a:rPr lang="en-US" sz="1600" dirty="0" smtClean="0">
                <a:solidFill>
                  <a:srgbClr val="C00000"/>
                </a:solidFill>
              </a:rPr>
              <a:t>Offers </a:t>
            </a:r>
            <a:r>
              <a:rPr lang="en-US" sz="1600" dirty="0">
                <a:solidFill>
                  <a:srgbClr val="C00000"/>
                </a:solidFill>
              </a:rPr>
              <a:t>or Demand </a:t>
            </a:r>
            <a:r>
              <a:rPr lang="en-US" sz="1600" dirty="0" smtClean="0">
                <a:solidFill>
                  <a:srgbClr val="C00000"/>
                </a:solidFill>
              </a:rPr>
              <a:t>Bids</a:t>
            </a:r>
            <a:endParaRPr lang="en-US" sz="1600" dirty="0">
              <a:solidFill>
                <a:srgbClr val="C00000"/>
              </a:solidFill>
            </a:endParaRPr>
          </a:p>
        </p:txBody>
      </p:sp>
    </p:spTree>
    <p:extLst>
      <p:ext uri="{BB962C8B-B14F-4D97-AF65-F5344CB8AC3E}">
        <p14:creationId xmlns:p14="http://schemas.microsoft.com/office/powerpoint/2010/main" val="240216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32</a:t>
            </a:fld>
            <a:endParaRPr lang="en-US" dirty="0"/>
          </a:p>
        </p:txBody>
      </p:sp>
      <p:sp>
        <p:nvSpPr>
          <p:cNvPr id="4" name="Text Placeholder 3"/>
          <p:cNvSpPr>
            <a:spLocks noGrp="1"/>
          </p:cNvSpPr>
          <p:nvPr>
            <p:ph type="body" sz="quarter" idx="13"/>
          </p:nvPr>
        </p:nvSpPr>
        <p:spPr/>
        <p:txBody>
          <a:bodyPr/>
          <a:lstStyle/>
          <a:p>
            <a:r>
              <a:rPr lang="en-US" dirty="0" smtClean="0"/>
              <a:t> Account for State of Charge via Telemetered Values in RTEM </a:t>
            </a:r>
          </a:p>
          <a:p>
            <a:endParaRPr lang="en-US" dirty="0"/>
          </a:p>
        </p:txBody>
      </p:sp>
      <p:sp>
        <p:nvSpPr>
          <p:cNvPr id="5" name="Content Placeholder 4"/>
          <p:cNvSpPr>
            <a:spLocks noGrp="1"/>
          </p:cNvSpPr>
          <p:nvPr>
            <p:ph sz="quarter" idx="14"/>
          </p:nvPr>
        </p:nvSpPr>
        <p:spPr/>
        <p:txBody>
          <a:bodyPr>
            <a:normAutofit/>
          </a:bodyPr>
          <a:lstStyle/>
          <a:p>
            <a:r>
              <a:rPr lang="en-US" dirty="0" smtClean="0"/>
              <a:t>ESFs are required to telemeter their Available Energy and Available Storage to the ISO every 4 seconds</a:t>
            </a:r>
          </a:p>
          <a:p>
            <a:r>
              <a:rPr lang="en-US" dirty="0" smtClean="0"/>
              <a:t>Available Energy is a value that reflects the MWhs of energy available from an Electric Storage Facility for economic dispatch</a:t>
            </a:r>
          </a:p>
          <a:p>
            <a:r>
              <a:rPr lang="en-US" dirty="0" smtClean="0"/>
              <a:t>Available Storage is a value that reflects the MWhs of unused storage available from an Electric Storage Facility for economic dispatch of consumption</a:t>
            </a:r>
          </a:p>
          <a:p>
            <a:pPr lvl="1"/>
            <a:endParaRPr lang="en-US" dirty="0" smtClean="0"/>
          </a:p>
        </p:txBody>
      </p:sp>
    </p:spTree>
    <p:extLst>
      <p:ext uri="{BB962C8B-B14F-4D97-AF65-F5344CB8AC3E}">
        <p14:creationId xmlns:p14="http://schemas.microsoft.com/office/powerpoint/2010/main" val="793380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Storage Facility Rules </a:t>
            </a:r>
          </a:p>
        </p:txBody>
      </p:sp>
      <p:sp>
        <p:nvSpPr>
          <p:cNvPr id="3" name="Slide Number Placeholder 2"/>
          <p:cNvSpPr>
            <a:spLocks noGrp="1"/>
          </p:cNvSpPr>
          <p:nvPr>
            <p:ph type="sldNum" sz="quarter" idx="12"/>
          </p:nvPr>
        </p:nvSpPr>
        <p:spPr/>
        <p:txBody>
          <a:bodyPr/>
          <a:lstStyle/>
          <a:p>
            <a:fld id="{F9D18D59-7AC8-45AE-9F52-DBA89AEC6EE0}" type="slidenum">
              <a:rPr lang="en-US" smtClean="0"/>
              <a:t>33</a:t>
            </a:fld>
            <a:endParaRPr lang="en-US" dirty="0"/>
          </a:p>
        </p:txBody>
      </p:sp>
      <p:sp>
        <p:nvSpPr>
          <p:cNvPr id="4" name="Text Placeholder 3"/>
          <p:cNvSpPr>
            <a:spLocks noGrp="1"/>
          </p:cNvSpPr>
          <p:nvPr>
            <p:ph type="body" sz="quarter" idx="13"/>
          </p:nvPr>
        </p:nvSpPr>
        <p:spPr/>
        <p:txBody>
          <a:bodyPr>
            <a:normAutofit/>
          </a:bodyPr>
          <a:lstStyle/>
          <a:p>
            <a:r>
              <a:rPr lang="en-US" dirty="0" smtClean="0"/>
              <a:t>Telemetered Values Ensure a Feasible Dispatch in the RTEM</a:t>
            </a:r>
            <a:endParaRPr lang="en-US" dirty="0"/>
          </a:p>
        </p:txBody>
      </p:sp>
      <p:sp>
        <p:nvSpPr>
          <p:cNvPr id="5" name="Content Placeholder 4"/>
          <p:cNvSpPr>
            <a:spLocks noGrp="1"/>
          </p:cNvSpPr>
          <p:nvPr>
            <p:ph sz="quarter" idx="14"/>
          </p:nvPr>
        </p:nvSpPr>
        <p:spPr/>
        <p:txBody>
          <a:bodyPr>
            <a:normAutofit/>
          </a:bodyPr>
          <a:lstStyle/>
          <a:p>
            <a:pPr marL="342900" lvl="1" indent="-342900">
              <a:spcBef>
                <a:spcPts val="1200"/>
              </a:spcBef>
              <a:buFont typeface="Arial" pitchFamily="34" charset="0"/>
              <a:buChar char="•"/>
            </a:pPr>
            <a:r>
              <a:rPr lang="en-US" sz="2400" dirty="0"/>
              <a:t>The ISO generally runs </a:t>
            </a:r>
            <a:r>
              <a:rPr lang="en-US" sz="2400" dirty="0" smtClean="0"/>
              <a:t>its dispatch </a:t>
            </a:r>
            <a:r>
              <a:rPr lang="en-US" sz="2400" dirty="0"/>
              <a:t>software every 10 to 15 </a:t>
            </a:r>
            <a:r>
              <a:rPr lang="en-US" sz="2400" dirty="0" smtClean="0"/>
              <a:t>minutes </a:t>
            </a:r>
            <a:endParaRPr lang="en-US" sz="2400" dirty="0"/>
          </a:p>
          <a:p>
            <a:pPr marL="342900" lvl="1" indent="-342900">
              <a:spcBef>
                <a:spcPts val="1200"/>
              </a:spcBef>
              <a:buFont typeface="Arial" pitchFamily="34" charset="0"/>
              <a:buChar char="•"/>
            </a:pPr>
            <a:r>
              <a:rPr lang="en-US" sz="2400" dirty="0" smtClean="0"/>
              <a:t>To ensure that the dispatch is feasible, the </a:t>
            </a:r>
            <a:r>
              <a:rPr lang="en-US" sz="2400" dirty="0"/>
              <a:t>Maximum Consumption Limit </a:t>
            </a:r>
            <a:r>
              <a:rPr lang="en-US" sz="2400" dirty="0" smtClean="0"/>
              <a:t>must be re-declared </a:t>
            </a:r>
            <a:r>
              <a:rPr lang="en-US" sz="2400" dirty="0"/>
              <a:t>in real </a:t>
            </a:r>
            <a:r>
              <a:rPr lang="en-US" sz="2400" dirty="0" smtClean="0"/>
              <a:t>time to </a:t>
            </a:r>
            <a:r>
              <a:rPr lang="en-US" sz="2400" dirty="0"/>
              <a:t>ensure that an ESF can consume at this limit for 15 </a:t>
            </a:r>
            <a:r>
              <a:rPr lang="en-US" sz="2400" dirty="0" smtClean="0"/>
              <a:t>minutes based </a:t>
            </a:r>
            <a:r>
              <a:rPr lang="en-US" sz="2400" dirty="0"/>
              <a:t>on its Available Storage </a:t>
            </a:r>
            <a:r>
              <a:rPr lang="en-US" sz="2400" dirty="0" smtClean="0"/>
              <a:t>MWh </a:t>
            </a:r>
            <a:endParaRPr lang="en-US" sz="2400" dirty="0"/>
          </a:p>
          <a:p>
            <a:r>
              <a:rPr lang="en-US" dirty="0" smtClean="0"/>
              <a:t>The Economic </a:t>
            </a:r>
            <a:r>
              <a:rPr lang="en-US" dirty="0"/>
              <a:t>Maximum </a:t>
            </a:r>
            <a:r>
              <a:rPr lang="en-US" dirty="0" smtClean="0"/>
              <a:t>parameter must be re-declared </a:t>
            </a:r>
            <a:r>
              <a:rPr lang="en-US" dirty="0"/>
              <a:t>in real time </a:t>
            </a:r>
            <a:r>
              <a:rPr lang="en-US" dirty="0" smtClean="0"/>
              <a:t>to </a:t>
            </a:r>
            <a:r>
              <a:rPr lang="en-US" dirty="0"/>
              <a:t>ensure that </a:t>
            </a:r>
            <a:r>
              <a:rPr lang="en-US" dirty="0" smtClean="0"/>
              <a:t>the ESF has enough Available Energy to </a:t>
            </a:r>
            <a:r>
              <a:rPr lang="en-US" dirty="0"/>
              <a:t>sustain operation </a:t>
            </a:r>
            <a:r>
              <a:rPr lang="en-US" dirty="0" smtClean="0"/>
              <a:t>for </a:t>
            </a:r>
            <a:r>
              <a:rPr lang="en-US" dirty="0"/>
              <a:t>one </a:t>
            </a:r>
            <a:r>
              <a:rPr lang="en-US" dirty="0" smtClean="0"/>
              <a:t>hour. Doing so</a:t>
            </a:r>
            <a:r>
              <a:rPr lang="en-US" strike="sngStrike" dirty="0" smtClean="0">
                <a:solidFill>
                  <a:srgbClr val="FF0000"/>
                </a:solidFill>
              </a:rPr>
              <a:t>,</a:t>
            </a:r>
            <a:r>
              <a:rPr lang="en-US" dirty="0" smtClean="0"/>
              <a:t> enables the ISO to co-optimize the supply of energy and reserves and to comply </a:t>
            </a:r>
            <a:r>
              <a:rPr lang="en-US" dirty="0"/>
              <a:t>with the NPCC’s one hour </a:t>
            </a:r>
            <a:r>
              <a:rPr lang="en-US" dirty="0" smtClean="0"/>
              <a:t>duration </a:t>
            </a:r>
            <a:r>
              <a:rPr lang="en-US" dirty="0"/>
              <a:t>requirement for </a:t>
            </a:r>
            <a:r>
              <a:rPr lang="en-US" dirty="0" smtClean="0"/>
              <a:t>reserves</a:t>
            </a:r>
          </a:p>
          <a:p>
            <a:endParaRPr lang="en-US" dirty="0"/>
          </a:p>
        </p:txBody>
      </p:sp>
    </p:spTree>
    <p:extLst>
      <p:ext uri="{BB962C8B-B14F-4D97-AF65-F5344CB8AC3E}">
        <p14:creationId xmlns:p14="http://schemas.microsoft.com/office/powerpoint/2010/main" val="54277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34</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Telemetered Values Ensure a Feasible Dispatch in the RTEM (cont.)</a:t>
            </a:r>
            <a:endParaRPr lang="en-US" dirty="0"/>
          </a:p>
        </p:txBody>
      </p:sp>
      <p:sp>
        <p:nvSpPr>
          <p:cNvPr id="5" name="Content Placeholder 4"/>
          <p:cNvSpPr>
            <a:spLocks noGrp="1"/>
          </p:cNvSpPr>
          <p:nvPr>
            <p:ph sz="quarter" idx="14"/>
          </p:nvPr>
        </p:nvSpPr>
        <p:spPr/>
        <p:txBody>
          <a:bodyPr/>
          <a:lstStyle/>
          <a:p>
            <a:r>
              <a:rPr lang="en-US" dirty="0" smtClean="0"/>
              <a:t>If an ESF opts to self-dispatch, the Economic Maximum must be re-declared to ensure that the ESF can discharge at this rate for 15 minutes</a:t>
            </a:r>
          </a:p>
          <a:p>
            <a:pPr lvl="1"/>
            <a:r>
              <a:rPr lang="en-US" dirty="0" smtClean="0"/>
              <a:t>If the self-dispatch MW is greater than the MW discharge rate that can be sustained </a:t>
            </a:r>
            <a:r>
              <a:rPr lang="en-US" dirty="0"/>
              <a:t>for one hour </a:t>
            </a:r>
            <a:r>
              <a:rPr lang="en-US" dirty="0" smtClean="0"/>
              <a:t>based on Available Energy, no reserves will be counted on the ESF </a:t>
            </a:r>
          </a:p>
          <a:p>
            <a:r>
              <a:rPr lang="en-US" dirty="0" smtClean="0"/>
              <a:t>Resources (including Limited Energy Resources) </a:t>
            </a:r>
            <a:r>
              <a:rPr lang="en-US" dirty="0"/>
              <a:t>do not </a:t>
            </a:r>
            <a:r>
              <a:rPr lang="en-US" dirty="0" smtClean="0"/>
              <a:t>submit a maximum run time or maximum </a:t>
            </a:r>
            <a:r>
              <a:rPr lang="en-US" dirty="0"/>
              <a:t>charge </a:t>
            </a:r>
            <a:r>
              <a:rPr lang="en-US" dirty="0" smtClean="0"/>
              <a:t>time in the RTEM</a:t>
            </a:r>
          </a:p>
          <a:p>
            <a:pPr lvl="1"/>
            <a:r>
              <a:rPr lang="en-US" dirty="0" smtClean="0"/>
              <a:t>The maximum run time for an ESF is determined by its Available Energy </a:t>
            </a:r>
          </a:p>
          <a:p>
            <a:pPr lvl="1"/>
            <a:r>
              <a:rPr lang="en-US" dirty="0" smtClean="0"/>
              <a:t>The maximum charge time for an ESF is determined by its Available Storage </a:t>
            </a:r>
          </a:p>
          <a:p>
            <a:endParaRPr lang="en-US" dirty="0"/>
          </a:p>
        </p:txBody>
      </p:sp>
    </p:spTree>
    <p:extLst>
      <p:ext uri="{BB962C8B-B14F-4D97-AF65-F5344CB8AC3E}">
        <p14:creationId xmlns:p14="http://schemas.microsoft.com/office/powerpoint/2010/main" val="121081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35</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Account for all Requisite Characteristics in Day-ahead Energy Market </a:t>
            </a:r>
            <a:endParaRPr lang="en-US" dirty="0"/>
          </a:p>
        </p:txBody>
      </p:sp>
      <p:sp>
        <p:nvSpPr>
          <p:cNvPr id="5" name="Content Placeholder 4"/>
          <p:cNvSpPr>
            <a:spLocks noGrp="1"/>
          </p:cNvSpPr>
          <p:nvPr>
            <p:ph sz="quarter" idx="14"/>
          </p:nvPr>
        </p:nvSpPr>
        <p:spPr/>
        <p:txBody>
          <a:bodyPr>
            <a:normAutofit/>
          </a:bodyPr>
          <a:lstStyle/>
          <a:p>
            <a:r>
              <a:rPr lang="en-US" dirty="0" smtClean="0"/>
              <a:t>The day ahead energy market is economically optimized over a 24-hour period based on the bids of market participants</a:t>
            </a:r>
            <a:r>
              <a:rPr lang="en-US" strike="sngStrike" dirty="0" smtClean="0">
                <a:solidFill>
                  <a:srgbClr val="FF0000"/>
                </a:solidFill>
              </a:rPr>
              <a:t> </a:t>
            </a:r>
            <a:endParaRPr lang="en-US" dirty="0" smtClean="0"/>
          </a:p>
          <a:p>
            <a:r>
              <a:rPr lang="en-US" dirty="0" smtClean="0"/>
              <a:t>ESFs can bid the same parameters into the day-ahead energy market (DAEM) as they can bid into the RTEM </a:t>
            </a:r>
          </a:p>
          <a:p>
            <a:r>
              <a:rPr lang="en-US" dirty="0" smtClean="0"/>
              <a:t>ESFs have two bid parameters that can be used to account for available energy and available storage in the DAEM: </a:t>
            </a:r>
          </a:p>
          <a:p>
            <a:pPr lvl="1"/>
            <a:r>
              <a:rPr lang="en-US" dirty="0" smtClean="0"/>
              <a:t>Maximum Daily Energy Limit (MWh)</a:t>
            </a:r>
          </a:p>
          <a:p>
            <a:pPr lvl="2"/>
            <a:r>
              <a:rPr lang="en-US" dirty="0" smtClean="0"/>
              <a:t>Maximum amount of energy </a:t>
            </a:r>
            <a:r>
              <a:rPr lang="en-US" dirty="0"/>
              <a:t>the </a:t>
            </a:r>
            <a:r>
              <a:rPr lang="en-US" dirty="0" smtClean="0"/>
              <a:t>participant wants to sell for the </a:t>
            </a:r>
            <a:r>
              <a:rPr lang="en-US" dirty="0"/>
              <a:t>entire </a:t>
            </a:r>
            <a:r>
              <a:rPr lang="en-US" dirty="0" smtClean="0"/>
              <a:t>operating day 	</a:t>
            </a:r>
          </a:p>
          <a:p>
            <a:pPr lvl="1"/>
            <a:r>
              <a:rPr lang="en-US" dirty="0" smtClean="0"/>
              <a:t>Maximum </a:t>
            </a:r>
            <a:r>
              <a:rPr lang="en-US" dirty="0"/>
              <a:t>Daily Consumption Limit (MWh</a:t>
            </a:r>
            <a:r>
              <a:rPr lang="en-US" dirty="0" smtClean="0"/>
              <a:t>)</a:t>
            </a:r>
          </a:p>
          <a:p>
            <a:pPr lvl="2"/>
            <a:r>
              <a:rPr lang="en-US" dirty="0" smtClean="0"/>
              <a:t>Maximum number of MWhs that the participant wants to buy for </a:t>
            </a:r>
            <a:r>
              <a:rPr lang="en-US" dirty="0"/>
              <a:t>the entire </a:t>
            </a:r>
            <a:r>
              <a:rPr lang="en-US" dirty="0" smtClean="0"/>
              <a:t>operating day </a:t>
            </a:r>
          </a:p>
          <a:p>
            <a:pPr marL="914400" lvl="2" indent="0">
              <a:buNone/>
            </a:pPr>
            <a:endParaRPr lang="en-US" dirty="0" smtClean="0"/>
          </a:p>
        </p:txBody>
      </p:sp>
    </p:spTree>
    <p:extLst>
      <p:ext uri="{BB962C8B-B14F-4D97-AF65-F5344CB8AC3E}">
        <p14:creationId xmlns:p14="http://schemas.microsoft.com/office/powerpoint/2010/main" val="44590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Response to Participant Question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36</a:t>
            </a:fld>
            <a:endParaRPr lang="en-US" dirty="0"/>
          </a:p>
        </p:txBody>
      </p:sp>
      <p:sp>
        <p:nvSpPr>
          <p:cNvPr id="9" name="Text Placeholder 8"/>
          <p:cNvSpPr>
            <a:spLocks noGrp="1"/>
          </p:cNvSpPr>
          <p:nvPr>
            <p:ph type="body" sz="quarter" idx="13"/>
          </p:nvPr>
        </p:nvSpPr>
        <p:spPr/>
        <p:txBody>
          <a:bodyPr/>
          <a:lstStyle/>
          <a:p>
            <a:endParaRPr lang="en-US" dirty="0"/>
          </a:p>
        </p:txBody>
      </p:sp>
      <p:sp>
        <p:nvSpPr>
          <p:cNvPr id="5" name="Content Placeholder 4"/>
          <p:cNvSpPr>
            <a:spLocks noGrp="1"/>
          </p:cNvSpPr>
          <p:nvPr>
            <p:ph sz="quarter" idx="14"/>
          </p:nvPr>
        </p:nvSpPr>
        <p:spPr/>
        <p:txBody>
          <a:bodyPr>
            <a:normAutofit fontScale="92500"/>
          </a:bodyPr>
          <a:lstStyle/>
          <a:p>
            <a:r>
              <a:rPr lang="en-US" b="1" dirty="0" smtClean="0"/>
              <a:t>Question</a:t>
            </a:r>
            <a:r>
              <a:rPr lang="en-US" dirty="0" smtClean="0"/>
              <a:t>: Can you confirm that a 1 MW/2 MWh storage resource, interconnected in front of the meter, would be able to qualify for 1 MW of Capacity, given the two hour audit, even though under the ISO’s auto</a:t>
            </a:r>
            <a:r>
              <a:rPr lang="en-US" dirty="0"/>
              <a:t>matic</a:t>
            </a:r>
            <a:r>
              <a:rPr lang="en-US" dirty="0" smtClean="0">
                <a:solidFill>
                  <a:srgbClr val="FF0000"/>
                </a:solidFill>
              </a:rPr>
              <a:t> </a:t>
            </a:r>
            <a:r>
              <a:rPr lang="en-US" dirty="0" smtClean="0"/>
              <a:t>re-declaration of energy limits design, the resource would not be dispatched for 1 MW of energy for two hours? </a:t>
            </a:r>
          </a:p>
          <a:p>
            <a:pPr lvl="0"/>
            <a:r>
              <a:rPr lang="en-US" b="1" dirty="0" smtClean="0"/>
              <a:t>ISO Response</a:t>
            </a:r>
            <a:r>
              <a:rPr lang="en-US" dirty="0" smtClean="0"/>
              <a:t>: If the storage device had 2 MWh of Available Energy at the beginning of the audit, the automatic re-declaration process would not hinder its ability to generate 1 MW for 2 hours. The Generator Asset would be placed into unit control mode (UCM) 3 (on line, non-dispatchable) at the beginning of the audit and would not be counted for reserves. This would enable the Generator Asset to discharge at 1 MW for two hours without regard to its re-declared Economic Maximum to meet the FCM audit requirement. </a:t>
            </a:r>
            <a:endParaRPr lang="en-US" dirty="0"/>
          </a:p>
        </p:txBody>
      </p:sp>
    </p:spTree>
    <p:extLst>
      <p:ext uri="{BB962C8B-B14F-4D97-AF65-F5344CB8AC3E}">
        <p14:creationId xmlns:p14="http://schemas.microsoft.com/office/powerpoint/2010/main" val="2322385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Appendix </a:t>
            </a:r>
            <a:r>
              <a:rPr lang="en-US" dirty="0"/>
              <a:t>B</a:t>
            </a:r>
          </a:p>
        </p:txBody>
      </p:sp>
      <p:sp>
        <p:nvSpPr>
          <p:cNvPr id="4" name="Text Placeholder 3"/>
          <p:cNvSpPr>
            <a:spLocks noGrp="1"/>
          </p:cNvSpPr>
          <p:nvPr>
            <p:ph type="body" idx="1"/>
          </p:nvPr>
        </p:nvSpPr>
        <p:spPr/>
        <p:txBody>
          <a:bodyPr/>
          <a:lstStyle/>
          <a:p>
            <a:r>
              <a:rPr lang="en-US" dirty="0"/>
              <a:t>Physical and Operational Characteristics </a:t>
            </a:r>
            <a:r>
              <a:rPr lang="en-US" dirty="0" smtClean="0"/>
              <a:t>to </a:t>
            </a:r>
            <a:r>
              <a:rPr lang="en-US" dirty="0"/>
              <a:t>be Accounted for in Storage Participation Model </a:t>
            </a:r>
            <a:r>
              <a:rPr lang="en-US" dirty="0" smtClean="0"/>
              <a:t>(Section </a:t>
            </a:r>
            <a:r>
              <a:rPr lang="en-US" dirty="0"/>
              <a:t>IV.E </a:t>
            </a:r>
            <a:r>
              <a:rPr lang="en-US" dirty="0" smtClean="0"/>
              <a:t>of FERC Order)</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37</a:t>
            </a:fld>
            <a:endParaRPr lang="en-US" dirty="0"/>
          </a:p>
        </p:txBody>
      </p:sp>
    </p:spTree>
    <p:extLst>
      <p:ext uri="{BB962C8B-B14F-4D97-AF65-F5344CB8AC3E}">
        <p14:creationId xmlns:p14="http://schemas.microsoft.com/office/powerpoint/2010/main" val="3338214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38</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the State of Charge (SOC)</a:t>
            </a:r>
            <a:endParaRPr lang="en-US" dirty="0"/>
          </a:p>
        </p:txBody>
      </p:sp>
      <p:graphicFrame>
        <p:nvGraphicFramePr>
          <p:cNvPr id="15" name="Content Placeholder 14"/>
          <p:cNvGraphicFramePr>
            <a:graphicFrameLocks noGrp="1"/>
          </p:cNvGraphicFramePr>
          <p:nvPr>
            <p:ph sz="quarter" idx="14"/>
            <p:extLst>
              <p:ext uri="{D42A27DB-BD31-4B8C-83A1-F6EECF244321}">
                <p14:modId xmlns:p14="http://schemas.microsoft.com/office/powerpoint/2010/main" val="129609970"/>
              </p:ext>
            </p:extLst>
          </p:nvPr>
        </p:nvGraphicFramePr>
        <p:xfrm>
          <a:off x="457200" y="1600200"/>
          <a:ext cx="8230272" cy="4127502"/>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6672">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8801" marR="78801"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8801" marR="78801" marT="0" marB="0" anchor="ctr"/>
                </a:tc>
                <a:extLst>
                  <a:ext uri="{0D108BD9-81ED-4DB2-BD59-A6C34878D82A}">
                    <a16:rowId xmlns:a16="http://schemas.microsoft.com/office/drawing/2014/main" val="10000"/>
                  </a:ext>
                </a:extLst>
              </a:tr>
              <a:tr h="1248834">
                <a:tc>
                  <a:txBody>
                    <a:bodyPr/>
                    <a:lstStyle/>
                    <a:p>
                      <a:pPr marL="0" marR="0">
                        <a:lnSpc>
                          <a:spcPct val="115000"/>
                        </a:lnSpc>
                        <a:spcBef>
                          <a:spcPts val="0"/>
                        </a:spcBef>
                        <a:spcAft>
                          <a:spcPts val="1000"/>
                        </a:spcAft>
                        <a:tabLst>
                          <a:tab pos="0" algn="l"/>
                          <a:tab pos="342900" algn="l"/>
                        </a:tabLst>
                      </a:pPr>
                      <a:r>
                        <a:rPr lang="en-US" sz="1600" dirty="0">
                          <a:effectLst/>
                        </a:rPr>
                        <a:t>State of Charge</a:t>
                      </a:r>
                      <a:endParaRPr lang="en-US" sz="1600" b="1" dirty="0">
                        <a:effectLst/>
                        <a:latin typeface="Calibri"/>
                        <a:ea typeface="Calibri"/>
                        <a:cs typeface="Times New Roman"/>
                      </a:endParaRP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amount of energy stored in proportion to the limit on the amount of energy that can be stored, typically expressed as a percentage</a:t>
                      </a:r>
                      <a:r>
                        <a:rPr lang="en-US" sz="1600" dirty="0" smtClean="0">
                          <a:effectLst/>
                        </a:rPr>
                        <a:t>. It </a:t>
                      </a:r>
                      <a:r>
                        <a:rPr lang="en-US" sz="1600" dirty="0">
                          <a:effectLst/>
                        </a:rPr>
                        <a:t>represents the forecasted starting State of Charge for the market interval being offered into.</a:t>
                      </a:r>
                      <a:endParaRPr lang="en-US" sz="1600" dirty="0">
                        <a:effectLst/>
                        <a:latin typeface="Calibri"/>
                        <a:ea typeface="Calibri"/>
                        <a:cs typeface="Times New Roman"/>
                      </a:endParaRPr>
                    </a:p>
                  </a:txBody>
                  <a:tcPr marL="78801" marR="78801" marT="0" marB="0"/>
                </a:tc>
                <a:extLst>
                  <a:ext uri="{0D108BD9-81ED-4DB2-BD59-A6C34878D82A}">
                    <a16:rowId xmlns:a16="http://schemas.microsoft.com/office/drawing/2014/main" val="10001"/>
                  </a:ext>
                </a:extLst>
              </a:tr>
              <a:tr h="1248834">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State of Charge</a:t>
                      </a: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A </a:t>
                      </a:r>
                      <a:r>
                        <a:rPr lang="en-US" sz="1600" dirty="0">
                          <a:effectLst/>
                        </a:rPr>
                        <a:t>State of Charge value that should not be exceeded (i.e., gone above) when a resource using the participation model for electric storage resources is receiving electric energy from the grid (e.g., 95% State of Charge</a:t>
                      </a:r>
                      <a:r>
                        <a:rPr lang="en-US" sz="1600" dirty="0" smtClean="0">
                          <a:effectLst/>
                        </a:rPr>
                        <a:t>). </a:t>
                      </a:r>
                      <a:r>
                        <a:rPr lang="en-US" sz="1600" dirty="0" smtClean="0">
                          <a:solidFill>
                            <a:srgbClr val="000000"/>
                          </a:solidFill>
                          <a:effectLst/>
                        </a:rPr>
                        <a:t>*</a:t>
                      </a:r>
                      <a:r>
                        <a:rPr lang="en-US" sz="1600" baseline="0" dirty="0" smtClean="0">
                          <a:effectLst/>
                        </a:rPr>
                        <a:t> </a:t>
                      </a:r>
                      <a:endParaRPr lang="en-US" sz="1600" dirty="0">
                        <a:effectLst/>
                        <a:latin typeface="Calibri"/>
                        <a:ea typeface="Calibri"/>
                        <a:cs typeface="Times New Roman"/>
                      </a:endParaRPr>
                    </a:p>
                  </a:txBody>
                  <a:tcPr marL="78801" marR="78801" marT="0" marB="0"/>
                </a:tc>
                <a:extLst>
                  <a:ext uri="{0D108BD9-81ED-4DB2-BD59-A6C34878D82A}">
                    <a16:rowId xmlns:a16="http://schemas.microsoft.com/office/drawing/2014/main" val="10002"/>
                  </a:ext>
                </a:extLst>
              </a:tr>
              <a:tr h="1248834">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State of Charge</a:t>
                      </a: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A </a:t>
                      </a:r>
                      <a:r>
                        <a:rPr lang="en-US" sz="1600" dirty="0">
                          <a:effectLst/>
                        </a:rPr>
                        <a:t>State of Charge value that should not be exceeded (i.e., gone below) when a resource using the participation model for electric storage resources is injecting electric energy to the grid (e.g., 5% State of Charge</a:t>
                      </a:r>
                      <a:r>
                        <a:rPr lang="en-US" sz="1600" dirty="0" smtClean="0">
                          <a:effectLst/>
                        </a:rPr>
                        <a:t>).</a:t>
                      </a:r>
                      <a:r>
                        <a:rPr lang="en-US" sz="1600" dirty="0" smtClean="0">
                          <a:solidFill>
                            <a:srgbClr val="000000"/>
                          </a:solidFill>
                          <a:effectLst/>
                        </a:rPr>
                        <a:t>*</a:t>
                      </a:r>
                      <a:endParaRPr lang="en-US" sz="1600" dirty="0">
                        <a:solidFill>
                          <a:srgbClr val="000000"/>
                        </a:solidFill>
                        <a:effectLst/>
                        <a:latin typeface="Calibri"/>
                        <a:ea typeface="Calibri"/>
                        <a:cs typeface="Times New Roman"/>
                      </a:endParaRPr>
                    </a:p>
                  </a:txBody>
                  <a:tcPr marL="78801" marR="78801" marT="0" marB="0"/>
                </a:tc>
                <a:extLst>
                  <a:ext uri="{0D108BD9-81ED-4DB2-BD59-A6C34878D82A}">
                    <a16:rowId xmlns:a16="http://schemas.microsoft.com/office/drawing/2014/main" val="10003"/>
                  </a:ext>
                </a:extLst>
              </a:tr>
            </a:tbl>
          </a:graphicData>
        </a:graphic>
      </p:graphicFrame>
      <p:sp>
        <p:nvSpPr>
          <p:cNvPr id="3" name="TextBox 2"/>
          <p:cNvSpPr txBox="1"/>
          <p:nvPr/>
        </p:nvSpPr>
        <p:spPr>
          <a:xfrm>
            <a:off x="424543" y="5791200"/>
            <a:ext cx="8884035" cy="461665"/>
          </a:xfrm>
          <a:prstGeom prst="rect">
            <a:avLst/>
          </a:prstGeom>
          <a:noFill/>
        </p:spPr>
        <p:txBody>
          <a:bodyPr wrap="none" rtlCol="0">
            <a:spAutoFit/>
          </a:bodyPr>
          <a:lstStyle/>
          <a:p>
            <a:r>
              <a:rPr lang="en-US" sz="1200" dirty="0">
                <a:solidFill>
                  <a:srgbClr val="000000"/>
                </a:solidFill>
              </a:rPr>
              <a:t>*</a:t>
            </a:r>
            <a:r>
              <a:rPr lang="en-US" sz="1200" b="1" dirty="0">
                <a:solidFill>
                  <a:srgbClr val="000000"/>
                </a:solidFill>
              </a:rPr>
              <a:t>Note: These </a:t>
            </a:r>
            <a:r>
              <a:rPr lang="en-US" sz="1200" b="1" dirty="0" smtClean="0">
                <a:solidFill>
                  <a:srgbClr val="000000"/>
                </a:solidFill>
              </a:rPr>
              <a:t>values may either static values based </a:t>
            </a:r>
            <a:r>
              <a:rPr lang="en-US" sz="1200" b="1" dirty="0">
                <a:solidFill>
                  <a:srgbClr val="000000"/>
                </a:solidFill>
              </a:rPr>
              <a:t>on manufacturer specification or dynamic values depending on the operational </a:t>
            </a:r>
            <a:endParaRPr lang="en-US" sz="1200" b="1" dirty="0" smtClean="0">
              <a:solidFill>
                <a:srgbClr val="000000"/>
              </a:solidFill>
            </a:endParaRPr>
          </a:p>
          <a:p>
            <a:r>
              <a:rPr lang="en-US" sz="1200" b="1" dirty="0" smtClean="0">
                <a:solidFill>
                  <a:srgbClr val="000000"/>
                </a:solidFill>
              </a:rPr>
              <a:t>characteristics of </a:t>
            </a:r>
            <a:r>
              <a:rPr lang="en-US" sz="1200" b="1" dirty="0">
                <a:solidFill>
                  <a:srgbClr val="000000"/>
                </a:solidFill>
              </a:rPr>
              <a:t>the resource </a:t>
            </a:r>
            <a:r>
              <a:rPr lang="en-US" sz="1200" b="1" dirty="0" smtClean="0">
                <a:solidFill>
                  <a:srgbClr val="000000"/>
                </a:solidFill>
              </a:rPr>
              <a:t>(e.g. </a:t>
            </a:r>
            <a:r>
              <a:rPr lang="en-US" sz="1200" b="1" dirty="0">
                <a:solidFill>
                  <a:srgbClr val="000000"/>
                </a:solidFill>
              </a:rPr>
              <a:t>if it is providing </a:t>
            </a:r>
            <a:r>
              <a:rPr lang="en-US" sz="1200" b="1" dirty="0" smtClean="0">
                <a:solidFill>
                  <a:srgbClr val="000000"/>
                </a:solidFill>
              </a:rPr>
              <a:t>multiple services </a:t>
            </a:r>
            <a:r>
              <a:rPr lang="en-US" sz="1200" b="1" dirty="0">
                <a:solidFill>
                  <a:srgbClr val="000000"/>
                </a:solidFill>
              </a:rPr>
              <a:t>and needs to reserve part of its state of charge for another service) </a:t>
            </a:r>
          </a:p>
        </p:txBody>
      </p:sp>
    </p:spTree>
    <p:extLst>
      <p:ext uri="{BB962C8B-B14F-4D97-AF65-F5344CB8AC3E}">
        <p14:creationId xmlns:p14="http://schemas.microsoft.com/office/powerpoint/2010/main" val="1729317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the Dispatch Limits </a:t>
            </a: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750580733"/>
              </p:ext>
            </p:extLst>
          </p:nvPr>
        </p:nvGraphicFramePr>
        <p:xfrm>
          <a:off x="457200" y="1600200"/>
          <a:ext cx="8229837" cy="3552954"/>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6237">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4068" marR="74068"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4068" marR="74068" marT="0" marB="0" anchor="ctr"/>
                </a:tc>
                <a:extLst>
                  <a:ext uri="{0D108BD9-81ED-4DB2-BD59-A6C34878D82A}">
                    <a16:rowId xmlns:a16="http://schemas.microsoft.com/office/drawing/2014/main" val="10000"/>
                  </a:ext>
                </a:extLst>
              </a:tr>
              <a:tr h="572007">
                <a:tc>
                  <a:txBody>
                    <a:bodyPr/>
                    <a:lstStyle/>
                    <a:p>
                      <a:pPr marL="0" marR="0">
                        <a:lnSpc>
                          <a:spcPct val="115000"/>
                        </a:lnSpc>
                        <a:spcBef>
                          <a:spcPts val="0"/>
                        </a:spcBef>
                        <a:spcAft>
                          <a:spcPts val="1000"/>
                        </a:spcAft>
                        <a:tabLst>
                          <a:tab pos="0" algn="l"/>
                          <a:tab pos="342900" algn="l"/>
                        </a:tabLst>
                      </a:pPr>
                      <a:r>
                        <a:rPr lang="en-US" sz="1600" dirty="0">
                          <a:effectLst/>
                        </a:rPr>
                        <a:t>Minimum Charge Limit </a:t>
                      </a:r>
                      <a:endParaRPr lang="en-US" sz="1600" b="1" dirty="0">
                        <a:effectLst/>
                        <a:latin typeface="Calibri"/>
                        <a:ea typeface="Calibri"/>
                        <a:cs typeface="Times New Roman"/>
                      </a:endParaRP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a:effectLst/>
                        </a:rPr>
                        <a:t>The minimum MW level that a resource using the participation model for electric storage resources can receive from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1"/>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Charge Limit</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MW quantity of electric energy that a resource using the participation model for electric storage resources can receive from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2"/>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Discharge Limit </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a:effectLst/>
                        </a:rPr>
                        <a:t>The minimum MW output level that a resource using the participation model for electric storage resources can inject onto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3"/>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Discharge Limit</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a:t>
                      </a:r>
                      <a:r>
                        <a:rPr lang="en-US" sz="1600" baseline="0" dirty="0" smtClean="0">
                          <a:effectLst/>
                        </a:rPr>
                        <a:t> </a:t>
                      </a:r>
                      <a:r>
                        <a:rPr lang="en-US" sz="1600" dirty="0" smtClean="0">
                          <a:effectLst/>
                        </a:rPr>
                        <a:t>maximum </a:t>
                      </a:r>
                      <a:r>
                        <a:rPr lang="en-US" sz="1600" dirty="0">
                          <a:effectLst/>
                        </a:rPr>
                        <a:t>MW quantity that a resource using the participation model for electric storage resources can inject to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5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FERC Order 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4</a:t>
            </a:fld>
            <a:endParaRPr lang="en-US" dirty="0"/>
          </a:p>
        </p:txBody>
      </p:sp>
      <p:sp>
        <p:nvSpPr>
          <p:cNvPr id="4" name="Text Placeholder 3"/>
          <p:cNvSpPr>
            <a:spLocks noGrp="1"/>
          </p:cNvSpPr>
          <p:nvPr>
            <p:ph type="body" sz="quarter" idx="13"/>
          </p:nvPr>
        </p:nvSpPr>
        <p:spPr/>
        <p:txBody>
          <a:bodyPr/>
          <a:lstStyle/>
          <a:p>
            <a:pPr marL="0" lvl="1" indent="0">
              <a:spcBef>
                <a:spcPts val="1200"/>
              </a:spcBef>
              <a:buNone/>
            </a:pPr>
            <a:r>
              <a:rPr lang="en-US" sz="2200" i="1" dirty="0"/>
              <a:t>A. Definition of Electric Storage Resource</a:t>
            </a:r>
          </a:p>
          <a:p>
            <a:endParaRPr lang="en-US"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b="1" dirty="0" smtClean="0"/>
              <a:t>Order</a:t>
            </a:r>
            <a:r>
              <a:rPr lang="en-US" dirty="0" smtClean="0"/>
              <a:t>: Defines electric storage resource as “a resource capable of receiving electric energy from the grid and storing it for later injection of electric energy back to the grid”</a:t>
            </a:r>
          </a:p>
          <a:p>
            <a:pPr marL="0" lvl="1" indent="0">
              <a:spcBef>
                <a:spcPts val="1200"/>
              </a:spcBef>
              <a:buNone/>
            </a:pPr>
            <a:r>
              <a:rPr lang="en-US" b="1" dirty="0" smtClean="0">
                <a:solidFill>
                  <a:srgbClr val="0070C0"/>
                </a:solidFill>
              </a:rPr>
              <a:t>ISO Compliance: </a:t>
            </a:r>
            <a:r>
              <a:rPr lang="en-US" dirty="0" smtClean="0">
                <a:solidFill>
                  <a:srgbClr val="0070C0"/>
                </a:solidFill>
              </a:rPr>
              <a:t>Market Rule 1, Section III.1.10.6 (added as part of the Enhanced Storage Participation changes) defines a storage facility as follows: </a:t>
            </a:r>
          </a:p>
          <a:p>
            <a:pPr marL="400050" lvl="2" indent="0">
              <a:spcBef>
                <a:spcPts val="1200"/>
              </a:spcBef>
              <a:buNone/>
            </a:pPr>
            <a:r>
              <a:rPr lang="en-US" dirty="0" smtClean="0">
                <a:solidFill>
                  <a:srgbClr val="0070C0"/>
                </a:solidFill>
              </a:rPr>
              <a:t>“A storage facility is a facility that is capable of receiving electricity from the grid and storing the energy for later injection of electricity back to the grid” </a:t>
            </a:r>
          </a:p>
          <a:p>
            <a:pPr marL="0" indent="0">
              <a:buNone/>
            </a:pPr>
            <a:endParaRPr lang="en-US" dirty="0"/>
          </a:p>
          <a:p>
            <a:pPr marL="342900" lvl="1" indent="-342900">
              <a:spcBef>
                <a:spcPts val="1200"/>
              </a:spcBef>
            </a:pPr>
            <a:endParaRPr lang="en-US" dirty="0" smtClean="0"/>
          </a:p>
          <a:p>
            <a:pPr marL="0" lvl="1" indent="0">
              <a:spcBef>
                <a:spcPts val="1200"/>
              </a:spcBef>
              <a:buNone/>
            </a:pPr>
            <a:endParaRPr lang="en-US" dirty="0"/>
          </a:p>
        </p:txBody>
      </p:sp>
    </p:spTree>
    <p:extLst>
      <p:ext uri="{BB962C8B-B14F-4D97-AF65-F5344CB8AC3E}">
        <p14:creationId xmlns:p14="http://schemas.microsoft.com/office/powerpoint/2010/main" val="2972056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Intertemporal Constraints</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526505462"/>
              </p:ext>
            </p:extLst>
          </p:nvPr>
        </p:nvGraphicFramePr>
        <p:xfrm>
          <a:off x="457200" y="1600200"/>
          <a:ext cx="8228828" cy="4026408"/>
        </p:xfrm>
        <a:graphic>
          <a:graphicData uri="http://schemas.openxmlformats.org/drawingml/2006/table">
            <a:tbl>
              <a:tblPr firstRow="1" firstCol="1" bandRow="1">
                <a:tableStyleId>{B301B821-A1FF-4177-AEE7-76D212191A09}</a:tableStyleId>
              </a:tblPr>
              <a:tblGrid>
                <a:gridCol w="2209800">
                  <a:extLst>
                    <a:ext uri="{9D8B030D-6E8A-4147-A177-3AD203B41FA5}">
                      <a16:colId xmlns:a16="http://schemas.microsoft.com/office/drawing/2014/main" val="20001"/>
                    </a:ext>
                  </a:extLst>
                </a:gridCol>
                <a:gridCol w="6019028">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4748" marR="74748"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4748" marR="74748" marT="0" marB="0" anchor="ctr"/>
                </a:tc>
                <a:extLst>
                  <a:ext uri="{0D108BD9-81ED-4DB2-BD59-A6C34878D82A}">
                    <a16:rowId xmlns:a16="http://schemas.microsoft.com/office/drawing/2014/main" val="10000"/>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Minimum Charge Time</a:t>
                      </a:r>
                      <a:endParaRPr lang="en-US" sz="1600" b="1" dirty="0">
                        <a:effectLst/>
                        <a:latin typeface="Calibri"/>
                        <a:ea typeface="Calibri"/>
                        <a:cs typeface="Times New Roman"/>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shortest duration that a resource using the participation model for electric storage resources is able to be dispatched by the RTO/ISO to receive electric energy from the grid </a:t>
                      </a:r>
                      <a:r>
                        <a:rPr lang="en-US" sz="1600" dirty="0" smtClean="0">
                          <a:effectLst/>
                        </a:rPr>
                        <a:t/>
                      </a:r>
                      <a:br>
                        <a:rPr lang="en-US" sz="1600" dirty="0" smtClean="0">
                          <a:effectLst/>
                        </a:rPr>
                      </a:br>
                      <a:r>
                        <a:rPr lang="en-US" sz="1600" dirty="0" smtClean="0">
                          <a:effectLst/>
                        </a:rPr>
                        <a:t>(</a:t>
                      </a:r>
                      <a:r>
                        <a:rPr lang="en-US" sz="1600" dirty="0">
                          <a:effectLst/>
                        </a:rPr>
                        <a:t>e.g., one hour).</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1"/>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Maximum Charge </a:t>
                      </a:r>
                      <a:r>
                        <a:rPr lang="en-US" sz="1600" dirty="0" smtClean="0">
                          <a:effectLst/>
                        </a:rPr>
                        <a:t>Time</a:t>
                      </a:r>
                      <a:r>
                        <a:rPr lang="en-US" sz="1200" b="1" kern="1200" dirty="0" smtClean="0">
                          <a:solidFill>
                            <a:srgbClr val="000000"/>
                          </a:solidFill>
                          <a:latin typeface="+mn-lt"/>
                          <a:ea typeface="+mn-ea"/>
                          <a:cs typeface="+mn-cs"/>
                        </a:rPr>
                        <a:t>*</a:t>
                      </a:r>
                      <a:endParaRPr lang="en-US" sz="1200" b="1" kern="1200" dirty="0">
                        <a:solidFill>
                          <a:srgbClr val="000000"/>
                        </a:solidFill>
                        <a:latin typeface="+mn-lt"/>
                        <a:ea typeface="+mn-ea"/>
                        <a:cs typeface="+mn-cs"/>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duration that a resource using the participation model for electric storage resources is able to be dispatched by the RTO/ISO to receive electric energy from the grid (e.g., four hours).</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2"/>
                  </a:ext>
                </a:extLst>
              </a:tr>
              <a:tr h="795268">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Run Time</a:t>
                      </a: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minimum amount of time that a resource using the participation model for electric storage resources is able to inject electric energy to the grid (e.g., one hour).</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3"/>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Maximum Run </a:t>
                      </a:r>
                      <a:r>
                        <a:rPr lang="en-US" sz="1600" dirty="0" smtClean="0">
                          <a:effectLst/>
                        </a:rPr>
                        <a:t>Time</a:t>
                      </a:r>
                      <a:r>
                        <a:rPr lang="en-US" sz="1200" b="1" kern="1200" dirty="0" smtClean="0">
                          <a:solidFill>
                            <a:srgbClr val="000000"/>
                          </a:solidFill>
                          <a:latin typeface="+mn-lt"/>
                          <a:ea typeface="+mn-ea"/>
                          <a:cs typeface="+mn-cs"/>
                        </a:rPr>
                        <a:t>*</a:t>
                      </a:r>
                      <a:endParaRPr lang="en-US" sz="1200" b="1" kern="1200" dirty="0">
                        <a:solidFill>
                          <a:srgbClr val="000000"/>
                        </a:solidFill>
                        <a:latin typeface="+mn-lt"/>
                        <a:ea typeface="+mn-ea"/>
                        <a:cs typeface="+mn-cs"/>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amount of time that a resource using the participation model for electric storage resources is able to inject electric energy to the grid (e.g., four hours).</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457200" y="5715000"/>
            <a:ext cx="7924800" cy="307777"/>
          </a:xfrm>
          <a:prstGeom prst="rect">
            <a:avLst/>
          </a:prstGeom>
          <a:noFill/>
        </p:spPr>
        <p:txBody>
          <a:bodyPr wrap="square" rtlCol="0">
            <a:spAutoFit/>
          </a:bodyPr>
          <a:lstStyle/>
          <a:p>
            <a:r>
              <a:rPr lang="en-US" sz="1400" b="1" dirty="0" smtClean="0">
                <a:solidFill>
                  <a:srgbClr val="000000"/>
                </a:solidFill>
              </a:rPr>
              <a:t>*May be required to ensure that the duration of the dispatch is feasible </a:t>
            </a:r>
            <a:endParaRPr lang="en-US" sz="1400" b="1" dirty="0">
              <a:solidFill>
                <a:srgbClr val="000000"/>
              </a:solidFill>
            </a:endParaRPr>
          </a:p>
        </p:txBody>
      </p:sp>
    </p:spTree>
    <p:extLst>
      <p:ext uri="{BB962C8B-B14F-4D97-AF65-F5344CB8AC3E}">
        <p14:creationId xmlns:p14="http://schemas.microsoft.com/office/powerpoint/2010/main" val="887928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5" name="Text Placeholder 4"/>
          <p:cNvSpPr>
            <a:spLocks noGrp="1"/>
          </p:cNvSpPr>
          <p:nvPr>
            <p:ph type="body" sz="quarter" idx="13"/>
          </p:nvPr>
        </p:nvSpPr>
        <p:spPr/>
        <p:txBody>
          <a:bodyPr/>
          <a:lstStyle/>
          <a:p>
            <a:r>
              <a:rPr lang="en-US" dirty="0" smtClean="0"/>
              <a:t>Must Account for Ramp Rates </a:t>
            </a: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210692291"/>
              </p:ext>
            </p:extLst>
          </p:nvPr>
        </p:nvGraphicFramePr>
        <p:xfrm>
          <a:off x="457200" y="1600200"/>
          <a:ext cx="8228792" cy="2063496"/>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5192">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6154" marR="76154" marT="0" marB="0" anchor="ctr"/>
                </a:tc>
                <a:tc>
                  <a:txBody>
                    <a:bodyPr/>
                    <a:lstStyle/>
                    <a:p>
                      <a:pPr marL="0" marR="0" algn="ctr">
                        <a:lnSpc>
                          <a:spcPct val="115000"/>
                        </a:lnSpc>
                        <a:spcBef>
                          <a:spcPts val="0"/>
                        </a:spcBef>
                        <a:spcAft>
                          <a:spcPts val="1000"/>
                        </a:spcAft>
                        <a:tabLst>
                          <a:tab pos="0" algn="l"/>
                          <a:tab pos="342900" algn="l"/>
                        </a:tabLst>
                      </a:pPr>
                      <a:r>
                        <a:rPr lang="en-US" sz="1600" dirty="0">
                          <a:effectLst/>
                        </a:rPr>
                        <a:t>Definition</a:t>
                      </a:r>
                      <a:endParaRPr lang="en-US" sz="1600" dirty="0">
                        <a:effectLst/>
                        <a:latin typeface="Calibri"/>
                        <a:ea typeface="Calibri"/>
                        <a:cs typeface="Times New Roman"/>
                      </a:endParaRPr>
                    </a:p>
                  </a:txBody>
                  <a:tcPr marL="76154" marR="76154" marT="0" marB="0" anchor="ct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1000"/>
                        </a:spcAft>
                        <a:tabLst>
                          <a:tab pos="0" algn="l"/>
                          <a:tab pos="342900" algn="l"/>
                        </a:tabLst>
                      </a:pPr>
                      <a:r>
                        <a:rPr lang="en-US" sz="1600" dirty="0">
                          <a:effectLst/>
                        </a:rPr>
                        <a:t>Discharge Ramp Rate</a:t>
                      </a:r>
                      <a:endParaRPr lang="en-US" sz="1600" b="1" dirty="0">
                        <a:effectLst/>
                        <a:latin typeface="Calibri"/>
                        <a:ea typeface="Calibri"/>
                        <a:cs typeface="Times New Roman"/>
                      </a:endParaRPr>
                    </a:p>
                  </a:txBody>
                  <a:tcPr marL="76154" marR="76154" marT="0" marB="0"/>
                </a:tc>
                <a:tc>
                  <a:txBody>
                    <a:bodyPr/>
                    <a:lstStyle/>
                    <a:p>
                      <a:pPr marL="0" marR="0">
                        <a:lnSpc>
                          <a:spcPct val="115000"/>
                        </a:lnSpc>
                        <a:spcBef>
                          <a:spcPts val="0"/>
                        </a:spcBef>
                        <a:spcAft>
                          <a:spcPts val="1000"/>
                        </a:spcAft>
                        <a:tabLst>
                          <a:tab pos="0" algn="l"/>
                          <a:tab pos="342900" algn="l"/>
                        </a:tabLst>
                      </a:pPr>
                      <a:r>
                        <a:rPr lang="en-US" sz="1600" dirty="0">
                          <a:effectLst/>
                        </a:rPr>
                        <a:t>The speed at which a resource using the participation model for electric storage resources can move from zero output to its Maximum Discharge Limit.</a:t>
                      </a:r>
                      <a:endParaRPr lang="en-US" sz="1600" dirty="0">
                        <a:effectLst/>
                        <a:latin typeface="Calibri"/>
                        <a:ea typeface="Calibri"/>
                        <a:cs typeface="Times New Roman"/>
                      </a:endParaRPr>
                    </a:p>
                  </a:txBody>
                  <a:tcPr marL="76154" marR="76154"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1000"/>
                        </a:spcAft>
                        <a:tabLst>
                          <a:tab pos="0" algn="l"/>
                          <a:tab pos="342900" algn="l"/>
                        </a:tabLst>
                      </a:pPr>
                      <a:r>
                        <a:rPr lang="en-US" sz="1600" dirty="0">
                          <a:effectLst/>
                        </a:rPr>
                        <a:t>Charge Ramp Rate</a:t>
                      </a:r>
                      <a:endParaRPr lang="en-US" sz="1600" b="1" dirty="0">
                        <a:effectLst/>
                        <a:latin typeface="Calibri"/>
                        <a:ea typeface="Calibri"/>
                        <a:cs typeface="Times New Roman"/>
                      </a:endParaRPr>
                    </a:p>
                  </a:txBody>
                  <a:tcPr marL="76154" marR="76154" marT="0" marB="0"/>
                </a:tc>
                <a:tc>
                  <a:txBody>
                    <a:bodyPr/>
                    <a:lstStyle/>
                    <a:p>
                      <a:pPr marL="0" marR="0">
                        <a:lnSpc>
                          <a:spcPct val="115000"/>
                        </a:lnSpc>
                        <a:spcBef>
                          <a:spcPts val="0"/>
                        </a:spcBef>
                        <a:spcAft>
                          <a:spcPts val="1000"/>
                        </a:spcAft>
                        <a:tabLst>
                          <a:tab pos="0" algn="l"/>
                          <a:tab pos="342900" algn="l"/>
                        </a:tabLst>
                      </a:pPr>
                      <a:r>
                        <a:rPr lang="en-US" sz="1600" dirty="0">
                          <a:effectLst/>
                        </a:rPr>
                        <a:t>The speed at which a resource using the participation model for electric storage resources can move from zero output to its Maximum Charge Limit.</a:t>
                      </a:r>
                      <a:endParaRPr lang="en-US" sz="1600" dirty="0">
                        <a:effectLst/>
                        <a:latin typeface="Calibri"/>
                        <a:ea typeface="Calibri"/>
                        <a:cs typeface="Times New Roman"/>
                      </a:endParaRPr>
                    </a:p>
                  </a:txBody>
                  <a:tcPr marL="76154" marR="7615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60957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 </a:t>
            </a:r>
            <a:endParaRPr lang="en-US" dirty="0"/>
          </a:p>
        </p:txBody>
      </p:sp>
      <p:sp>
        <p:nvSpPr>
          <p:cNvPr id="4" name="Text Placeholder 3"/>
          <p:cNvSpPr>
            <a:spLocks noGrp="1"/>
          </p:cNvSpPr>
          <p:nvPr>
            <p:ph type="body" idx="1"/>
          </p:nvPr>
        </p:nvSpPr>
        <p:spPr/>
        <p:txBody>
          <a:bodyPr/>
          <a:lstStyle/>
          <a:p>
            <a:r>
              <a:rPr lang="en-US" dirty="0" smtClean="0"/>
              <a:t>Changes Required for Compliance Filing </a:t>
            </a:r>
          </a:p>
          <a:p>
            <a:r>
              <a:rPr lang="en-US" dirty="0" smtClean="0"/>
              <a:t>(August Markets Committee Meeting)</a:t>
            </a:r>
          </a:p>
          <a:p>
            <a:r>
              <a:rPr lang="en-US" dirty="0" smtClean="0"/>
              <a:t>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42</a:t>
            </a:fld>
            <a:endParaRPr lang="en-US" dirty="0"/>
          </a:p>
        </p:txBody>
      </p:sp>
    </p:spTree>
    <p:extLst>
      <p:ext uri="{BB962C8B-B14F-4D97-AF65-F5344CB8AC3E}">
        <p14:creationId xmlns:p14="http://schemas.microsoft.com/office/powerpoint/2010/main" val="4092603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43</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Participation Model Must Be Available to All Storage Technologies</a:t>
            </a:r>
            <a:endParaRPr lang="en-US" dirty="0"/>
          </a:p>
        </p:txBody>
      </p:sp>
      <p:sp>
        <p:nvSpPr>
          <p:cNvPr id="5" name="Content Placeholder 4"/>
          <p:cNvSpPr>
            <a:spLocks noGrp="1"/>
          </p:cNvSpPr>
          <p:nvPr>
            <p:ph sz="quarter" idx="14"/>
          </p:nvPr>
        </p:nvSpPr>
        <p:spPr/>
        <p:txBody>
          <a:bodyPr>
            <a:normAutofit fontScale="85000" lnSpcReduction="10000"/>
          </a:bodyPr>
          <a:lstStyle/>
          <a:p>
            <a:r>
              <a:rPr lang="en-US" dirty="0" smtClean="0"/>
              <a:t>The Electric Storage Facility (ESF) rules described in the recently proposed “Electric Storage” section of the tariff (Market Rule 1, Section III.1.10.6 (a through c) is a “storage participation model” that meets most of Order’s requirements </a:t>
            </a:r>
          </a:p>
          <a:p>
            <a:r>
              <a:rPr lang="en-US" dirty="0" smtClean="0"/>
              <a:t>Under the ESF rules, a storage facility can participate as either a Binary Storage Facility (BSF) or a Continuous Storage Facility (CSF) depending on the facility’s physical characteristics </a:t>
            </a:r>
          </a:p>
          <a:p>
            <a:r>
              <a:rPr lang="en-US" dirty="0" smtClean="0"/>
              <a:t>Any storage technology that meets the requirements can participate under the CSF rules, but the BSF rules are currently limited to only the pumped-storage hydro technology </a:t>
            </a:r>
          </a:p>
          <a:p>
            <a:r>
              <a:rPr lang="en-US" dirty="0" smtClean="0"/>
              <a:t>As part of its compliance filing, the ISO will make the BSF rules available to all storage technologies </a:t>
            </a:r>
          </a:p>
          <a:p>
            <a:r>
              <a:rPr lang="en-US" dirty="0" smtClean="0"/>
              <a:t>Other than the reduction in the minimum size requirement discussed below, no other changes to the BSF rules have been identified</a:t>
            </a:r>
            <a:endParaRPr lang="en-US" dirty="0"/>
          </a:p>
        </p:txBody>
      </p:sp>
    </p:spTree>
    <p:extLst>
      <p:ext uri="{BB962C8B-B14F-4D97-AF65-F5344CB8AC3E}">
        <p14:creationId xmlns:p14="http://schemas.microsoft.com/office/powerpoint/2010/main" val="2784694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44</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Minimum Size Requirement for Participation Model Must Be 100 kW</a:t>
            </a:r>
            <a:endParaRPr lang="en-US" dirty="0"/>
          </a:p>
        </p:txBody>
      </p:sp>
      <p:sp>
        <p:nvSpPr>
          <p:cNvPr id="5" name="Content Placeholder 4"/>
          <p:cNvSpPr>
            <a:spLocks noGrp="1"/>
          </p:cNvSpPr>
          <p:nvPr>
            <p:ph sz="quarter" idx="14"/>
          </p:nvPr>
        </p:nvSpPr>
        <p:spPr/>
        <p:txBody>
          <a:bodyPr>
            <a:normAutofit fontScale="92500"/>
          </a:bodyPr>
          <a:lstStyle/>
          <a:p>
            <a:r>
              <a:rPr lang="en-US" dirty="0" smtClean="0"/>
              <a:t>The Order states that its 100 kW minimum size requirement “applies to all minimum capacity requirements, minimum offer to sell requirements, and minimum bid to buy requirements” for electric storage resources that use the “participation model”</a:t>
            </a:r>
          </a:p>
          <a:p>
            <a:r>
              <a:rPr lang="en-US" dirty="0" smtClean="0"/>
              <a:t>Order has no minimum size requirement with regard to MWhs of storage capacity </a:t>
            </a:r>
          </a:p>
          <a:p>
            <a:r>
              <a:rPr lang="en-US" dirty="0" smtClean="0"/>
              <a:t>To comply with the Order, the ISO will lower the minimum size threshold for Generator Assets, DARDs and ATRRs associated with Electric Storage Facilities from 1 MW to 100 kW </a:t>
            </a:r>
          </a:p>
          <a:p>
            <a:r>
              <a:rPr lang="en-US" dirty="0" smtClean="0"/>
              <a:t>Because the Forward Reserve Market (FRM) is portfolio (not resource ) based, the ISO will lower the minimum bid threshold for the FRM from 1 MW to 100 kW </a:t>
            </a:r>
          </a:p>
        </p:txBody>
      </p:sp>
    </p:spTree>
    <p:extLst>
      <p:ext uri="{BB962C8B-B14F-4D97-AF65-F5344CB8AC3E}">
        <p14:creationId xmlns:p14="http://schemas.microsoft.com/office/powerpoint/2010/main" val="379455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45</a:t>
            </a:fld>
            <a:endParaRPr lang="en-US" dirty="0"/>
          </a:p>
        </p:txBody>
      </p:sp>
      <p:sp>
        <p:nvSpPr>
          <p:cNvPr id="4" name="Text Placeholder 3"/>
          <p:cNvSpPr>
            <a:spLocks noGrp="1"/>
          </p:cNvSpPr>
          <p:nvPr>
            <p:ph type="body" sz="quarter" idx="13"/>
          </p:nvPr>
        </p:nvSpPr>
        <p:spPr/>
        <p:txBody>
          <a:bodyPr/>
          <a:lstStyle/>
          <a:p>
            <a:r>
              <a:rPr lang="en-US" dirty="0" smtClean="0"/>
              <a:t>Implication of Lower Minimum Size Requirement for ESFs</a:t>
            </a:r>
            <a:endParaRPr lang="en-US" dirty="0"/>
          </a:p>
        </p:txBody>
      </p:sp>
      <p:sp>
        <p:nvSpPr>
          <p:cNvPr id="5" name="Content Placeholder 4"/>
          <p:cNvSpPr>
            <a:spLocks noGrp="1"/>
          </p:cNvSpPr>
          <p:nvPr>
            <p:ph sz="quarter" idx="14"/>
          </p:nvPr>
        </p:nvSpPr>
        <p:spPr/>
        <p:txBody>
          <a:bodyPr>
            <a:normAutofit fontScale="92500"/>
          </a:bodyPr>
          <a:lstStyle/>
          <a:p>
            <a:r>
              <a:rPr lang="en-US" dirty="0" smtClean="0"/>
              <a:t>Electric Storage Facilities (ESFs) can bid/offer a minimum of 100 kW as Generator Asset and/or DARD into the Day-Ahead Energy Market Real Time Energy Market </a:t>
            </a:r>
          </a:p>
          <a:p>
            <a:r>
              <a:rPr lang="en-US" dirty="0" smtClean="0"/>
              <a:t>All Participants (including ESFs) can take on a 100 kW FRM obligation; Participants can already assign a DARD or Generator Asset in 100 kW increments to meet a FRM obligation </a:t>
            </a:r>
          </a:p>
          <a:p>
            <a:r>
              <a:rPr lang="en-US" dirty="0" smtClean="0"/>
              <a:t>ESF Generator Assets can offer 100 kW of qualified capacity into the Forward Capacity Market (FCM)</a:t>
            </a:r>
          </a:p>
          <a:p>
            <a:r>
              <a:rPr lang="en-US" dirty="0" smtClean="0"/>
              <a:t>ESFs can offer 100 kW of capacity into the Regulation Market </a:t>
            </a:r>
          </a:p>
          <a:p>
            <a:r>
              <a:rPr lang="en-US" dirty="0" smtClean="0"/>
              <a:t>No change in ESFs ability to provide Black Start Service or VAR since there is no minimum size requirement to offer these services</a:t>
            </a:r>
          </a:p>
        </p:txBody>
      </p:sp>
    </p:spTree>
    <p:extLst>
      <p:ext uri="{BB962C8B-B14F-4D97-AF65-F5344CB8AC3E}">
        <p14:creationId xmlns:p14="http://schemas.microsoft.com/office/powerpoint/2010/main" val="332274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46</a:t>
            </a:fld>
            <a:endParaRPr lang="en-US" dirty="0"/>
          </a:p>
        </p:txBody>
      </p:sp>
      <p:sp>
        <p:nvSpPr>
          <p:cNvPr id="4" name="Text Placeholder 3"/>
          <p:cNvSpPr>
            <a:spLocks noGrp="1"/>
          </p:cNvSpPr>
          <p:nvPr>
            <p:ph type="body" sz="quarter" idx="13"/>
          </p:nvPr>
        </p:nvSpPr>
        <p:spPr/>
        <p:txBody>
          <a:bodyPr/>
          <a:lstStyle/>
          <a:p>
            <a:r>
              <a:rPr lang="en-US" dirty="0" smtClean="0"/>
              <a:t>No Change to Bid/Offer Granularity in any Market </a:t>
            </a:r>
            <a:endParaRPr lang="en-US" dirty="0"/>
          </a:p>
        </p:txBody>
      </p:sp>
      <p:sp>
        <p:nvSpPr>
          <p:cNvPr id="5" name="Content Placeholder 4"/>
          <p:cNvSpPr>
            <a:spLocks noGrp="1"/>
          </p:cNvSpPr>
          <p:nvPr>
            <p:ph sz="quarter" idx="14"/>
          </p:nvPr>
        </p:nvSpPr>
        <p:spPr/>
        <p:txBody>
          <a:bodyPr/>
          <a:lstStyle/>
          <a:p>
            <a:r>
              <a:rPr lang="en-US" dirty="0" smtClean="0"/>
              <a:t>Resources can currently offer in: </a:t>
            </a:r>
          </a:p>
          <a:p>
            <a:pPr lvl="1"/>
            <a:r>
              <a:rPr lang="en-US" dirty="0" smtClean="0"/>
              <a:t>100 kW increments over the minimum size threshold in the energy and regulation markets</a:t>
            </a:r>
          </a:p>
          <a:p>
            <a:pPr lvl="1"/>
            <a:r>
              <a:rPr lang="en-US" dirty="0" smtClean="0"/>
              <a:t>1 kW increments over the minimum bid threshold in the FRM and FCM </a:t>
            </a:r>
          </a:p>
          <a:p>
            <a:r>
              <a:rPr lang="en-US" dirty="0" smtClean="0"/>
              <a:t>The Order does not require and the ISO is not proposing any change to bid/offer granularity in any market </a:t>
            </a:r>
          </a:p>
        </p:txBody>
      </p:sp>
    </p:spTree>
    <p:extLst>
      <p:ext uri="{BB962C8B-B14F-4D97-AF65-F5344CB8AC3E}">
        <p14:creationId xmlns:p14="http://schemas.microsoft.com/office/powerpoint/2010/main" val="681723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8"/>
            <a:ext cx="8229600" cy="4767072"/>
          </a:xfrm>
        </p:spPr>
        <p:txBody>
          <a:bodyPr>
            <a:normAutofit fontScale="92500" lnSpcReduction="10000"/>
          </a:bodyPr>
          <a:lstStyle/>
          <a:p>
            <a:r>
              <a:rPr lang="en-US" dirty="0"/>
              <a:t>AGC – Automatic Generation </a:t>
            </a:r>
            <a:r>
              <a:rPr lang="en-US" dirty="0" smtClean="0"/>
              <a:t>Control</a:t>
            </a:r>
            <a:endParaRPr lang="en-US" dirty="0" smtClean="0">
              <a:solidFill>
                <a:srgbClr val="FF0000"/>
              </a:solidFill>
            </a:endParaRPr>
          </a:p>
          <a:p>
            <a:r>
              <a:rPr lang="en-US" dirty="0" smtClean="0"/>
              <a:t>ATRR </a:t>
            </a:r>
            <a:r>
              <a:rPr lang="en-US" dirty="0"/>
              <a:t>– </a:t>
            </a:r>
            <a:r>
              <a:rPr lang="en-US" dirty="0" smtClean="0"/>
              <a:t>Alternative Technology Regulation Resource</a:t>
            </a:r>
          </a:p>
          <a:p>
            <a:r>
              <a:rPr lang="en-US" dirty="0"/>
              <a:t>BSF – Binary </a:t>
            </a:r>
            <a:r>
              <a:rPr lang="en-US" dirty="0" smtClean="0"/>
              <a:t>Storage Facility </a:t>
            </a:r>
          </a:p>
          <a:p>
            <a:r>
              <a:rPr lang="en-US" dirty="0" smtClean="0"/>
              <a:t>CSF </a:t>
            </a:r>
            <a:r>
              <a:rPr lang="en-US" dirty="0"/>
              <a:t>– </a:t>
            </a:r>
            <a:r>
              <a:rPr lang="en-US" dirty="0" smtClean="0"/>
              <a:t>Continuous Storage Facility </a:t>
            </a:r>
          </a:p>
          <a:p>
            <a:r>
              <a:rPr lang="en-US" dirty="0" smtClean="0"/>
              <a:t>ESF – Electric Storage Facility (BSF or CSF)</a:t>
            </a:r>
          </a:p>
          <a:p>
            <a:r>
              <a:rPr lang="en-US" dirty="0"/>
              <a:t>DAEM – </a:t>
            </a:r>
            <a:r>
              <a:rPr lang="en-US" dirty="0" smtClean="0"/>
              <a:t>Day-ahead Energy Market</a:t>
            </a:r>
          </a:p>
          <a:p>
            <a:r>
              <a:rPr lang="en-US" dirty="0" smtClean="0"/>
              <a:t>DARD – Dispatchable Asset Related Demand </a:t>
            </a:r>
          </a:p>
          <a:p>
            <a:r>
              <a:rPr lang="en-US" dirty="0" smtClean="0"/>
              <a:t>DDP – Desired Dispatch Point</a:t>
            </a:r>
          </a:p>
          <a:p>
            <a:r>
              <a:rPr lang="en-US" dirty="0" smtClean="0"/>
              <a:t>ESR – electric storage resource</a:t>
            </a:r>
          </a:p>
          <a:p>
            <a:r>
              <a:rPr lang="en-US" dirty="0" smtClean="0"/>
              <a:t>FERC </a:t>
            </a:r>
            <a:r>
              <a:rPr lang="en-US" dirty="0"/>
              <a:t>–</a:t>
            </a:r>
            <a:r>
              <a:rPr lang="en-US" dirty="0" smtClean="0"/>
              <a:t> Federal Energy Regulatory Commission</a:t>
            </a:r>
          </a:p>
        </p:txBody>
      </p:sp>
      <p:sp>
        <p:nvSpPr>
          <p:cNvPr id="3" name="Slide Number Placeholder 2"/>
          <p:cNvSpPr>
            <a:spLocks noGrp="1"/>
          </p:cNvSpPr>
          <p:nvPr>
            <p:ph type="sldNum" sz="quarter" idx="10"/>
          </p:nvPr>
        </p:nvSpPr>
        <p:spPr/>
        <p:txBody>
          <a:bodyPr/>
          <a:lstStyle/>
          <a:p>
            <a:fld id="{F9D18D59-7AC8-45AE-9F52-DBA89AEC6EE0}" type="slidenum">
              <a:rPr lang="en-US" smtClean="0"/>
              <a:t>47</a:t>
            </a:fld>
            <a:endParaRPr lang="en-US" dirty="0"/>
          </a:p>
        </p:txBody>
      </p:sp>
      <p:sp>
        <p:nvSpPr>
          <p:cNvPr id="6" name="Title 5"/>
          <p:cNvSpPr>
            <a:spLocks noGrp="1"/>
          </p:cNvSpPr>
          <p:nvPr>
            <p:ph type="title"/>
          </p:nvPr>
        </p:nvSpPr>
        <p:spPr/>
        <p:txBody>
          <a:bodyPr/>
          <a:lstStyle/>
          <a:p>
            <a:r>
              <a:rPr lang="en-US" dirty="0" smtClean="0"/>
              <a:t>Acronyms used</a:t>
            </a:r>
            <a:endParaRPr lang="en-US" dirty="0"/>
          </a:p>
        </p:txBody>
      </p:sp>
    </p:spTree>
    <p:extLst>
      <p:ext uri="{BB962C8B-B14F-4D97-AF65-F5344CB8AC3E}">
        <p14:creationId xmlns:p14="http://schemas.microsoft.com/office/powerpoint/2010/main" val="176664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8"/>
            <a:ext cx="8229600" cy="4767072"/>
          </a:xfrm>
        </p:spPr>
        <p:txBody>
          <a:bodyPr>
            <a:normAutofit lnSpcReduction="10000"/>
          </a:bodyPr>
          <a:lstStyle/>
          <a:p>
            <a:r>
              <a:rPr lang="en-US" dirty="0"/>
              <a:t>FCM – Forward Capacity Market</a:t>
            </a:r>
          </a:p>
          <a:p>
            <a:r>
              <a:rPr lang="en-US" dirty="0" smtClean="0"/>
              <a:t>FRM </a:t>
            </a:r>
            <a:r>
              <a:rPr lang="en-US" dirty="0"/>
              <a:t>– Forward Reserve </a:t>
            </a:r>
            <a:r>
              <a:rPr lang="en-US" dirty="0" smtClean="0"/>
              <a:t>Market </a:t>
            </a:r>
            <a:endParaRPr lang="en-US" dirty="0"/>
          </a:p>
          <a:p>
            <a:r>
              <a:rPr lang="en-US" dirty="0"/>
              <a:t>LMP – Locational Marginal Price</a:t>
            </a:r>
          </a:p>
          <a:p>
            <a:r>
              <a:rPr lang="en-US" dirty="0" smtClean="0"/>
              <a:t>NPCC </a:t>
            </a:r>
            <a:r>
              <a:rPr lang="en-US" dirty="0"/>
              <a:t>– Northeast Power Coordinating Council</a:t>
            </a:r>
          </a:p>
          <a:p>
            <a:r>
              <a:rPr lang="en-US" dirty="0"/>
              <a:t>PC – Participants Committee</a:t>
            </a:r>
          </a:p>
          <a:p>
            <a:r>
              <a:rPr lang="en-US" dirty="0"/>
              <a:t>RC – Reliability Committee</a:t>
            </a:r>
          </a:p>
          <a:p>
            <a:r>
              <a:rPr lang="en-US" dirty="0" smtClean="0"/>
              <a:t>RTEM </a:t>
            </a:r>
            <a:r>
              <a:rPr lang="en-US" dirty="0"/>
              <a:t>– </a:t>
            </a:r>
            <a:r>
              <a:rPr lang="en-US" dirty="0" smtClean="0"/>
              <a:t>Real-time Energy Market </a:t>
            </a:r>
          </a:p>
          <a:p>
            <a:r>
              <a:rPr lang="en-US" dirty="0" smtClean="0"/>
              <a:t>RTO – Regional Transmission Organization </a:t>
            </a:r>
          </a:p>
          <a:p>
            <a:r>
              <a:rPr lang="en-US" dirty="0" smtClean="0"/>
              <a:t>SOC</a:t>
            </a:r>
            <a:r>
              <a:rPr lang="en-US" dirty="0"/>
              <a:t> </a:t>
            </a:r>
            <a:r>
              <a:rPr lang="en-US" dirty="0" smtClean="0"/>
              <a:t>–state of charge </a:t>
            </a:r>
          </a:p>
          <a:p>
            <a:r>
              <a:rPr lang="en-US" dirty="0"/>
              <a:t>TC – Transmission </a:t>
            </a:r>
            <a:r>
              <a:rPr lang="en-US" dirty="0" smtClean="0"/>
              <a:t>Committee </a:t>
            </a:r>
            <a:endParaRPr lang="en-US" dirty="0"/>
          </a:p>
        </p:txBody>
      </p:sp>
      <p:sp>
        <p:nvSpPr>
          <p:cNvPr id="3" name="Slide Number Placeholder 2"/>
          <p:cNvSpPr>
            <a:spLocks noGrp="1"/>
          </p:cNvSpPr>
          <p:nvPr>
            <p:ph type="sldNum" sz="quarter" idx="10"/>
          </p:nvPr>
        </p:nvSpPr>
        <p:spPr/>
        <p:txBody>
          <a:bodyPr/>
          <a:lstStyle/>
          <a:p>
            <a:fld id="{F9D18D59-7AC8-45AE-9F52-DBA89AEC6EE0}" type="slidenum">
              <a:rPr lang="en-US" smtClean="0"/>
              <a:t>48</a:t>
            </a:fld>
            <a:endParaRPr lang="en-US" dirty="0"/>
          </a:p>
        </p:txBody>
      </p:sp>
      <p:sp>
        <p:nvSpPr>
          <p:cNvPr id="6" name="Title 5"/>
          <p:cNvSpPr>
            <a:spLocks noGrp="1"/>
          </p:cNvSpPr>
          <p:nvPr>
            <p:ph type="title"/>
          </p:nvPr>
        </p:nvSpPr>
        <p:spPr/>
        <p:txBody>
          <a:bodyPr/>
          <a:lstStyle/>
          <a:p>
            <a:r>
              <a:rPr lang="en-US" dirty="0" smtClean="0"/>
              <a:t>Acronyms used </a:t>
            </a:r>
            <a:r>
              <a:rPr lang="en-US" i="1" dirty="0" smtClean="0"/>
              <a:t>(continued)</a:t>
            </a:r>
            <a:endParaRPr lang="en-US" i="1" dirty="0"/>
          </a:p>
        </p:txBody>
      </p:sp>
    </p:spTree>
    <p:extLst>
      <p:ext uri="{BB962C8B-B14F-4D97-AF65-F5344CB8AC3E}">
        <p14:creationId xmlns:p14="http://schemas.microsoft.com/office/powerpoint/2010/main" val="387943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FERC Order No. 841 Compliance Filing Summary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5</a:t>
            </a:fld>
            <a:endParaRPr lang="en-US" dirty="0"/>
          </a:p>
        </p:txBody>
      </p:sp>
      <p:sp>
        <p:nvSpPr>
          <p:cNvPr id="4" name="Text Placeholder 3"/>
          <p:cNvSpPr>
            <a:spLocks noGrp="1"/>
          </p:cNvSpPr>
          <p:nvPr>
            <p:ph type="body" sz="quarter" idx="13"/>
          </p:nvPr>
        </p:nvSpPr>
        <p:spPr/>
        <p:txBody>
          <a:bodyPr>
            <a:normAutofit fontScale="92500"/>
          </a:bodyPr>
          <a:lstStyle/>
          <a:p>
            <a:pPr marL="0" lvl="1" indent="0">
              <a:spcBef>
                <a:spcPts val="1200"/>
              </a:spcBef>
              <a:buNone/>
            </a:pPr>
            <a:r>
              <a:rPr lang="en-US" dirty="0" smtClean="0"/>
              <a:t> </a:t>
            </a:r>
            <a:r>
              <a:rPr lang="en-US" sz="2400" i="1" dirty="0">
                <a:solidFill>
                  <a:srgbClr val="C00000"/>
                </a:solidFill>
              </a:rPr>
              <a:t>B. Creation of a Participation Model for Electric Storage Resources</a:t>
            </a:r>
          </a:p>
          <a:p>
            <a:endParaRPr lang="en-US" dirty="0">
              <a:solidFill>
                <a:srgbClr val="C00000"/>
              </a:solidFill>
            </a:endParaRPr>
          </a:p>
        </p:txBody>
      </p:sp>
      <p:sp>
        <p:nvSpPr>
          <p:cNvPr id="5" name="Content Placeholder 4"/>
          <p:cNvSpPr>
            <a:spLocks noGrp="1"/>
          </p:cNvSpPr>
          <p:nvPr>
            <p:ph sz="quarter" idx="14"/>
          </p:nvPr>
        </p:nvSpPr>
        <p:spPr/>
        <p:txBody>
          <a:bodyPr>
            <a:normAutofit fontScale="92500" lnSpcReduction="20000"/>
          </a:bodyPr>
          <a:lstStyle/>
          <a:p>
            <a:pPr marL="0" lvl="1" indent="0">
              <a:spcBef>
                <a:spcPts val="1200"/>
              </a:spcBef>
              <a:buNone/>
            </a:pPr>
            <a:r>
              <a:rPr lang="en-US" sz="2200" b="1" dirty="0" smtClean="0"/>
              <a:t>Order: </a:t>
            </a:r>
            <a:r>
              <a:rPr lang="en-US" sz="2200" dirty="0" smtClean="0"/>
              <a:t>Requires ISOs to establish a “participation </a:t>
            </a:r>
            <a:r>
              <a:rPr lang="en-US" sz="2200" dirty="0"/>
              <a:t>model consisting of market rules that, recognizing the physical and operational characteristics of </a:t>
            </a:r>
            <a:r>
              <a:rPr lang="en-US" sz="2200" dirty="0" smtClean="0"/>
              <a:t>electric storage resources, </a:t>
            </a:r>
            <a:r>
              <a:rPr lang="en-US" sz="2200" dirty="0"/>
              <a:t>facilitates their participation in the RTO/ISO </a:t>
            </a:r>
            <a:r>
              <a:rPr lang="en-US" sz="2200" dirty="0" smtClean="0"/>
              <a:t>markets”; market rules should clearly </a:t>
            </a:r>
            <a:r>
              <a:rPr lang="en-US" sz="2200" dirty="0"/>
              <a:t>specify qualification criteria, be available for all types of electric storage </a:t>
            </a:r>
            <a:r>
              <a:rPr lang="en-US" sz="2200" dirty="0" smtClean="0"/>
              <a:t>technologies, not </a:t>
            </a:r>
            <a:r>
              <a:rPr lang="en-US" sz="2200" dirty="0"/>
              <a:t>preclude the use of existing models, </a:t>
            </a:r>
            <a:r>
              <a:rPr lang="en-US" sz="2200" dirty="0" smtClean="0"/>
              <a:t>and specify any required change to participation agreements</a:t>
            </a:r>
            <a:endParaRPr lang="en-US" sz="2200" dirty="0"/>
          </a:p>
          <a:p>
            <a:pPr marL="0" lvl="1" indent="0">
              <a:spcBef>
                <a:spcPts val="1200"/>
              </a:spcBef>
              <a:buNone/>
            </a:pPr>
            <a:r>
              <a:rPr lang="en-US" sz="2200" b="1" dirty="0" smtClean="0">
                <a:solidFill>
                  <a:srgbClr val="0070C0"/>
                </a:solidFill>
              </a:rPr>
              <a:t>ISO Compliance</a:t>
            </a:r>
            <a:r>
              <a:rPr lang="en-US" sz="2200" dirty="0" smtClean="0">
                <a:solidFill>
                  <a:srgbClr val="0070C0"/>
                </a:solidFill>
              </a:rPr>
              <a:t>: Electric Storage Facility rules contained in </a:t>
            </a:r>
            <a:r>
              <a:rPr lang="en-US" sz="2200" dirty="0">
                <a:solidFill>
                  <a:srgbClr val="0070C0"/>
                </a:solidFill>
              </a:rPr>
              <a:t>Market Rule 1, Section III.1.10.6 </a:t>
            </a:r>
            <a:r>
              <a:rPr lang="en-US" sz="2200" dirty="0" smtClean="0">
                <a:solidFill>
                  <a:srgbClr val="0070C0"/>
                </a:solidFill>
              </a:rPr>
              <a:t>describe the eligibility rules for (a)Electric Storage Facilities (ESFs), (b)Binary Storage Facilities (BSFs), and (c)Continuous Storage Facilities (CSFs)</a:t>
            </a:r>
          </a:p>
          <a:p>
            <a:pPr marL="342900" lvl="1" indent="-342900">
              <a:spcBef>
                <a:spcPts val="1200"/>
              </a:spcBef>
            </a:pPr>
            <a:r>
              <a:rPr lang="en-US" dirty="0">
                <a:solidFill>
                  <a:srgbClr val="C00000"/>
                </a:solidFill>
              </a:rPr>
              <a:t>Will remove provision(b)(</a:t>
            </a:r>
            <a:r>
              <a:rPr lang="en-US" dirty="0" smtClean="0">
                <a:solidFill>
                  <a:srgbClr val="C00000"/>
                </a:solidFill>
              </a:rPr>
              <a:t>iii) so </a:t>
            </a:r>
            <a:r>
              <a:rPr lang="en-US" dirty="0">
                <a:solidFill>
                  <a:srgbClr val="C00000"/>
                </a:solidFill>
              </a:rPr>
              <a:t>that any technology can </a:t>
            </a:r>
            <a:r>
              <a:rPr lang="en-US" dirty="0" smtClean="0">
                <a:solidFill>
                  <a:srgbClr val="C00000"/>
                </a:solidFill>
              </a:rPr>
              <a:t>qualify for Binary Storage Facility rules</a:t>
            </a:r>
            <a:endParaRPr lang="en-US" dirty="0">
              <a:solidFill>
                <a:srgbClr val="C00000"/>
              </a:solidFill>
            </a:endParaRPr>
          </a:p>
          <a:p>
            <a:pPr marL="342900" lvl="1" indent="-342900">
              <a:spcBef>
                <a:spcPts val="1200"/>
              </a:spcBef>
            </a:pPr>
            <a:r>
              <a:rPr lang="en-US" dirty="0" smtClean="0">
                <a:solidFill>
                  <a:srgbClr val="0070C0"/>
                </a:solidFill>
              </a:rPr>
              <a:t>Provisions (e) to (h) describe participation options available to storage facilities not participating as Electric Storage Facilities</a:t>
            </a:r>
          </a:p>
          <a:p>
            <a:pPr marL="342900" lvl="1" indent="-342900">
              <a:spcBef>
                <a:spcPts val="1200"/>
              </a:spcBef>
            </a:pPr>
            <a:r>
              <a:rPr lang="en-US" dirty="0" smtClean="0">
                <a:solidFill>
                  <a:srgbClr val="0070C0"/>
                </a:solidFill>
              </a:rPr>
              <a:t>No required change to existing participation agreements</a:t>
            </a:r>
            <a:endParaRPr lang="en-US" sz="2000" dirty="0">
              <a:solidFill>
                <a:srgbClr val="0070C0"/>
              </a:solidFill>
            </a:endParaRPr>
          </a:p>
        </p:txBody>
      </p:sp>
    </p:spTree>
    <p:extLst>
      <p:ext uri="{BB962C8B-B14F-4D97-AF65-F5344CB8AC3E}">
        <p14:creationId xmlns:p14="http://schemas.microsoft.com/office/powerpoint/2010/main" val="351409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dirty="0"/>
          </a:p>
        </p:txBody>
      </p:sp>
      <p:sp>
        <p:nvSpPr>
          <p:cNvPr id="4" name="Text Placeholder 3"/>
          <p:cNvSpPr>
            <a:spLocks noGrp="1"/>
          </p:cNvSpPr>
          <p:nvPr>
            <p:ph type="body" sz="quarter" idx="13"/>
          </p:nvPr>
        </p:nvSpPr>
        <p:spPr>
          <a:xfrm>
            <a:off x="457200" y="914400"/>
            <a:ext cx="8382000" cy="457200"/>
          </a:xfrm>
        </p:spPr>
        <p:txBody>
          <a:bodyPr>
            <a:noAutofit/>
          </a:bodyPr>
          <a:lstStyle/>
          <a:p>
            <a:pPr marL="0" lvl="1" indent="0">
              <a:spcBef>
                <a:spcPts val="1200"/>
              </a:spcBef>
              <a:buNone/>
            </a:pPr>
            <a:r>
              <a:rPr lang="en-US" sz="2200" i="1" dirty="0"/>
              <a:t>C. Eligibility of ESRs to Participate in the RTO/ISO Markets </a:t>
            </a:r>
          </a:p>
          <a:p>
            <a:endParaRPr lang="en-US" sz="2200" dirty="0"/>
          </a:p>
        </p:txBody>
      </p:sp>
      <p:sp>
        <p:nvSpPr>
          <p:cNvPr id="5" name="Content Placeholder 4"/>
          <p:cNvSpPr>
            <a:spLocks noGrp="1"/>
          </p:cNvSpPr>
          <p:nvPr>
            <p:ph sz="quarter" idx="14"/>
          </p:nvPr>
        </p:nvSpPr>
        <p:spPr>
          <a:xfrm>
            <a:off x="457200" y="1752600"/>
            <a:ext cx="8229600" cy="4648200"/>
          </a:xfrm>
        </p:spPr>
        <p:txBody>
          <a:bodyPr>
            <a:normAutofit lnSpcReduction="10000"/>
          </a:bodyPr>
          <a:lstStyle/>
          <a:p>
            <a:pPr marL="0" lvl="1" indent="0">
              <a:spcBef>
                <a:spcPts val="1200"/>
              </a:spcBef>
              <a:buNone/>
            </a:pPr>
            <a:r>
              <a:rPr lang="en-US" b="1" dirty="0" smtClean="0"/>
              <a:t>Order:</a:t>
            </a:r>
            <a:r>
              <a:rPr lang="en-US" dirty="0" smtClean="0"/>
              <a:t> Requires </a:t>
            </a:r>
            <a:r>
              <a:rPr lang="en-US" dirty="0"/>
              <a:t>that </a:t>
            </a:r>
            <a:r>
              <a:rPr lang="en-US" dirty="0" smtClean="0"/>
              <a:t>electric storage resources using the participation model be eligible </a:t>
            </a:r>
            <a:r>
              <a:rPr lang="en-US" dirty="0"/>
              <a:t>to provide </a:t>
            </a:r>
            <a:r>
              <a:rPr lang="en-US" dirty="0" smtClean="0"/>
              <a:t>capacity</a:t>
            </a:r>
            <a:r>
              <a:rPr lang="en-US" dirty="0"/>
              <a:t>, energy and ancillary services that they are technically able to </a:t>
            </a:r>
            <a:r>
              <a:rPr lang="en-US" dirty="0" smtClean="0"/>
              <a:t>provide</a:t>
            </a:r>
            <a:r>
              <a:rPr lang="en-US" dirty="0"/>
              <a:t>; </a:t>
            </a:r>
            <a:r>
              <a:rPr lang="en-US" dirty="0" smtClean="0"/>
              <a:t>electric storage resources </a:t>
            </a:r>
            <a:r>
              <a:rPr lang="en-US" dirty="0"/>
              <a:t>must </a:t>
            </a:r>
            <a:r>
              <a:rPr lang="en-US" dirty="0" smtClean="0"/>
              <a:t>also be </a:t>
            </a:r>
            <a:r>
              <a:rPr lang="en-US" dirty="0"/>
              <a:t>able to de-rate their capacity</a:t>
            </a:r>
            <a:r>
              <a:rPr lang="en-US" dirty="0">
                <a:solidFill>
                  <a:srgbClr val="00B050"/>
                </a:solidFill>
              </a:rPr>
              <a:t> </a:t>
            </a:r>
            <a:r>
              <a:rPr lang="en-US" dirty="0"/>
              <a:t>to meet the minimum duration </a:t>
            </a:r>
            <a:r>
              <a:rPr lang="en-US" dirty="0" smtClean="0"/>
              <a:t>requirement</a:t>
            </a:r>
            <a:endParaRPr lang="en-US" dirty="0"/>
          </a:p>
          <a:p>
            <a:pPr marL="0" lvl="1" indent="0">
              <a:spcBef>
                <a:spcPts val="1200"/>
              </a:spcBef>
              <a:buNone/>
            </a:pPr>
            <a:r>
              <a:rPr lang="en-US" b="1" dirty="0" smtClean="0">
                <a:solidFill>
                  <a:srgbClr val="0070C0"/>
                </a:solidFill>
              </a:rPr>
              <a:t>ISO Compliance</a:t>
            </a:r>
            <a:r>
              <a:rPr lang="en-US" dirty="0" smtClean="0">
                <a:solidFill>
                  <a:srgbClr val="0070C0"/>
                </a:solidFill>
              </a:rPr>
              <a:t>: ESFs can provide all wholesale market products (capacity, energy, reserves, and forward reserves) and services purchased by ISO (e.g., black start and reactive power) as a Generator Asset if they can meet the technical requirements; ESFs can also provide spinning reserves and forward reserves as a Dispatchable Asset Related Demand (DARD); Binary Storage Facilities can provide regulation service as a Generator Asset and Continuous Storage Facilities can provide regulation service as an Alternative Technology Regulation Resource (ATRR)</a:t>
            </a:r>
          </a:p>
          <a:p>
            <a:pPr marL="0" lvl="1" indent="0">
              <a:spcBef>
                <a:spcPts val="1200"/>
              </a:spcBef>
              <a:buNone/>
            </a:pPr>
            <a:r>
              <a:rPr lang="en-US" dirty="0" smtClean="0">
                <a:solidFill>
                  <a:srgbClr val="0070C0"/>
                </a:solidFill>
              </a:rPr>
              <a:t>An ESF can de-rate its capability to qualify for the capacity market; </a:t>
            </a:r>
            <a:br>
              <a:rPr lang="en-US" dirty="0" smtClean="0">
                <a:solidFill>
                  <a:srgbClr val="0070C0"/>
                </a:solidFill>
              </a:rPr>
            </a:br>
            <a:r>
              <a:rPr lang="en-US" dirty="0" smtClean="0">
                <a:solidFill>
                  <a:srgbClr val="0070C0"/>
                </a:solidFill>
              </a:rPr>
              <a:t>a </a:t>
            </a:r>
            <a:r>
              <a:rPr lang="en-US" dirty="0">
                <a:solidFill>
                  <a:srgbClr val="0070C0"/>
                </a:solidFill>
              </a:rPr>
              <a:t>10 MW/10 MWh ESF can </a:t>
            </a:r>
            <a:r>
              <a:rPr lang="en-US" dirty="0" smtClean="0">
                <a:solidFill>
                  <a:srgbClr val="0070C0"/>
                </a:solidFill>
              </a:rPr>
              <a:t>be qualified at 5 MW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98064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7</a:t>
            </a:fld>
            <a:endParaRPr lang="en-US" dirty="0"/>
          </a:p>
        </p:txBody>
      </p:sp>
      <p:sp>
        <p:nvSpPr>
          <p:cNvPr id="4" name="Text Placeholder 3"/>
          <p:cNvSpPr>
            <a:spLocks noGrp="1"/>
          </p:cNvSpPr>
          <p:nvPr>
            <p:ph type="body" sz="quarter" idx="13"/>
          </p:nvPr>
        </p:nvSpPr>
        <p:spPr/>
        <p:txBody>
          <a:bodyPr/>
          <a:lstStyle/>
          <a:p>
            <a:pPr marL="0" lvl="1" indent="0">
              <a:spcBef>
                <a:spcPts val="1200"/>
              </a:spcBef>
              <a:buNone/>
            </a:pPr>
            <a:r>
              <a:rPr lang="en-US" i="1" dirty="0" smtClean="0"/>
              <a:t> </a:t>
            </a:r>
            <a:r>
              <a:rPr lang="en-US" sz="2200" i="1" dirty="0"/>
              <a:t>D. Participation in the RTO/ISO Markets as Supply and Demand</a:t>
            </a:r>
          </a:p>
          <a:p>
            <a:endParaRPr lang="en-US" dirty="0"/>
          </a:p>
        </p:txBody>
      </p:sp>
      <p:sp>
        <p:nvSpPr>
          <p:cNvPr id="5" name="Content Placeholder 4"/>
          <p:cNvSpPr>
            <a:spLocks noGrp="1"/>
          </p:cNvSpPr>
          <p:nvPr>
            <p:ph sz="quarter" idx="14"/>
          </p:nvPr>
        </p:nvSpPr>
        <p:spPr>
          <a:xfrm>
            <a:off x="533400" y="1600200"/>
            <a:ext cx="8229600" cy="4648200"/>
          </a:xfrm>
        </p:spPr>
        <p:txBody>
          <a:bodyPr>
            <a:normAutofit/>
          </a:bodyPr>
          <a:lstStyle/>
          <a:p>
            <a:pPr marL="0" lvl="1" indent="0">
              <a:spcBef>
                <a:spcPts val="1200"/>
              </a:spcBef>
              <a:buNone/>
            </a:pPr>
            <a:r>
              <a:rPr lang="en-US" b="1" dirty="0" smtClean="0"/>
              <a:t>Order</a:t>
            </a:r>
            <a:r>
              <a:rPr lang="en-US" dirty="0" smtClean="0"/>
              <a:t>: Electric storage resources using the participation model must be able to set </a:t>
            </a:r>
            <a:r>
              <a:rPr lang="en-US" dirty="0"/>
              <a:t>the market clearing </a:t>
            </a:r>
            <a:r>
              <a:rPr lang="en-US" dirty="0" smtClean="0"/>
              <a:t>price as </a:t>
            </a:r>
            <a:r>
              <a:rPr lang="en-US" dirty="0"/>
              <a:t>a wholesale market seller or </a:t>
            </a:r>
            <a:r>
              <a:rPr lang="en-US" dirty="0" smtClean="0"/>
              <a:t>buyer</a:t>
            </a:r>
            <a:r>
              <a:rPr lang="en-US" dirty="0"/>
              <a:t>; ISO must prevent conflicting dispatch signals </a:t>
            </a:r>
            <a:r>
              <a:rPr lang="en-US" dirty="0" smtClean="0"/>
              <a:t>and make electric storage resources eligible </a:t>
            </a:r>
            <a:r>
              <a:rPr lang="en-US" dirty="0"/>
              <a:t>to receive </a:t>
            </a:r>
            <a:r>
              <a:rPr lang="en-US" dirty="0" smtClean="0"/>
              <a:t>make-whole payments</a:t>
            </a:r>
            <a:endParaRPr lang="en-US" dirty="0" smtClean="0">
              <a:solidFill>
                <a:srgbClr val="0070C0"/>
              </a:solidFill>
            </a:endParaRPr>
          </a:p>
          <a:p>
            <a:pPr marL="0" lvl="1" indent="0">
              <a:spcBef>
                <a:spcPts val="1200"/>
              </a:spcBef>
              <a:buNone/>
            </a:pPr>
            <a:r>
              <a:rPr lang="en-US" b="1" dirty="0" smtClean="0">
                <a:solidFill>
                  <a:srgbClr val="0070C0"/>
                </a:solidFill>
              </a:rPr>
              <a:t>ISO Compliance: </a:t>
            </a:r>
            <a:r>
              <a:rPr lang="en-US" dirty="0" smtClean="0">
                <a:solidFill>
                  <a:srgbClr val="0070C0"/>
                </a:solidFill>
              </a:rPr>
              <a:t>ESFs can set </a:t>
            </a:r>
            <a:r>
              <a:rPr lang="en-US" dirty="0">
                <a:solidFill>
                  <a:srgbClr val="0070C0"/>
                </a:solidFill>
              </a:rPr>
              <a:t>the market clearing price </a:t>
            </a:r>
            <a:r>
              <a:rPr lang="en-US" dirty="0" smtClean="0">
                <a:solidFill>
                  <a:srgbClr val="0070C0"/>
                </a:solidFill>
              </a:rPr>
              <a:t>when </a:t>
            </a:r>
            <a:r>
              <a:rPr lang="en-US" dirty="0">
                <a:solidFill>
                  <a:srgbClr val="0070C0"/>
                </a:solidFill>
              </a:rPr>
              <a:t>charging as a </a:t>
            </a:r>
            <a:r>
              <a:rPr lang="en-US" dirty="0" smtClean="0">
                <a:solidFill>
                  <a:srgbClr val="0070C0"/>
                </a:solidFill>
              </a:rPr>
              <a:t>DARD </a:t>
            </a:r>
            <a:r>
              <a:rPr lang="en-US" dirty="0">
                <a:solidFill>
                  <a:srgbClr val="0070C0"/>
                </a:solidFill>
              </a:rPr>
              <a:t>and when discharging as a Generator </a:t>
            </a:r>
            <a:r>
              <a:rPr lang="en-US" dirty="0" smtClean="0">
                <a:solidFill>
                  <a:srgbClr val="0070C0"/>
                </a:solidFill>
              </a:rPr>
              <a:t>Asset</a:t>
            </a:r>
          </a:p>
          <a:p>
            <a:pPr marL="0" lvl="1" indent="0">
              <a:spcBef>
                <a:spcPts val="1200"/>
              </a:spcBef>
              <a:buNone/>
            </a:pPr>
            <a:r>
              <a:rPr lang="en-US" dirty="0" smtClean="0">
                <a:solidFill>
                  <a:srgbClr val="0070C0"/>
                </a:solidFill>
              </a:rPr>
              <a:t>Binary Storage Facilities will receive a desired dispatch point (DDP) to charge as a DARD or to discharge as a Generator Asset, but not both at the same time; Continuous Storage Facilities receive one dispatch signal that combines the energy market DDPs with the regulation market SetPoint</a:t>
            </a:r>
            <a:r>
              <a:rPr lang="en-US" dirty="0">
                <a:solidFill>
                  <a:srgbClr val="0070C0"/>
                </a:solidFill>
              </a:rPr>
              <a:t> </a:t>
            </a:r>
            <a:r>
              <a:rPr lang="en-US" dirty="0" smtClean="0">
                <a:solidFill>
                  <a:srgbClr val="0070C0"/>
                </a:solidFill>
              </a:rPr>
              <a:t>(any of which can be zero) </a:t>
            </a:r>
          </a:p>
          <a:p>
            <a:pPr marL="0" lvl="1" indent="0">
              <a:spcBef>
                <a:spcPts val="1200"/>
              </a:spcBef>
              <a:buNone/>
            </a:pPr>
            <a:r>
              <a:rPr lang="en-US" dirty="0" smtClean="0">
                <a:solidFill>
                  <a:srgbClr val="0070C0"/>
                </a:solidFill>
              </a:rPr>
              <a:t>ESFs will be eligible to receive day-ahead and real-time Net Commitment Compensation Credits (NCPC) as a DARD and Generator Asset</a:t>
            </a:r>
            <a:r>
              <a:rPr lang="en-US" dirty="0"/>
              <a:t> </a:t>
            </a:r>
            <a:endParaRPr lang="en-US" dirty="0" smtClean="0">
              <a:solidFill>
                <a:srgbClr val="0070C0"/>
              </a:solidFill>
            </a:endParaRP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01480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a:t>
            </a:fld>
            <a:endParaRPr lang="en-US" dirty="0"/>
          </a:p>
        </p:txBody>
      </p:sp>
      <p:sp>
        <p:nvSpPr>
          <p:cNvPr id="4" name="Text Placeholder 3"/>
          <p:cNvSpPr>
            <a:spLocks noGrp="1"/>
          </p:cNvSpPr>
          <p:nvPr>
            <p:ph type="body" sz="quarter" idx="13"/>
          </p:nvPr>
        </p:nvSpPr>
        <p:spPr>
          <a:xfrm>
            <a:off x="457200" y="914400"/>
            <a:ext cx="8382000" cy="457200"/>
          </a:xfrm>
        </p:spPr>
        <p:txBody>
          <a:bodyPr>
            <a:noAutofit/>
          </a:bodyPr>
          <a:lstStyle/>
          <a:p>
            <a:pPr marL="0" lvl="1" indent="0">
              <a:spcBef>
                <a:spcPts val="1200"/>
              </a:spcBef>
              <a:buNone/>
            </a:pPr>
            <a:r>
              <a:rPr lang="en-US" sz="2400" i="1" dirty="0"/>
              <a:t>E</a:t>
            </a:r>
            <a:r>
              <a:rPr lang="en-US" sz="2200" i="1" dirty="0"/>
              <a:t>. Physical and Operational Characteristics of </a:t>
            </a:r>
            <a:r>
              <a:rPr lang="en-US" sz="2200" i="1" dirty="0" smtClean="0"/>
              <a:t>Electric Storage Resources </a:t>
            </a:r>
            <a:endParaRPr lang="en-US" sz="2200" i="1" dirty="0"/>
          </a:p>
          <a:p>
            <a:endParaRPr lang="en-US" dirty="0"/>
          </a:p>
        </p:txBody>
      </p:sp>
      <p:sp>
        <p:nvSpPr>
          <p:cNvPr id="5" name="Content Placeholder 4"/>
          <p:cNvSpPr>
            <a:spLocks noGrp="1"/>
          </p:cNvSpPr>
          <p:nvPr>
            <p:ph sz="quarter" idx="14"/>
          </p:nvPr>
        </p:nvSpPr>
        <p:spPr>
          <a:xfrm>
            <a:off x="457200" y="1676400"/>
            <a:ext cx="8229600" cy="4648200"/>
          </a:xfrm>
        </p:spPr>
        <p:txBody>
          <a:bodyPr>
            <a:normAutofit fontScale="62500" lnSpcReduction="20000"/>
          </a:bodyPr>
          <a:lstStyle/>
          <a:p>
            <a:pPr marL="0" lvl="1" indent="0">
              <a:spcBef>
                <a:spcPts val="1200"/>
              </a:spcBef>
              <a:buNone/>
            </a:pPr>
            <a:r>
              <a:rPr lang="en-US" sz="2900" b="1" dirty="0" smtClean="0"/>
              <a:t>Order: </a:t>
            </a:r>
            <a:r>
              <a:rPr lang="en-US" sz="2900" dirty="0" smtClean="0"/>
              <a:t>Participation model must </a:t>
            </a:r>
            <a:r>
              <a:rPr lang="en-US" sz="2900" dirty="0"/>
              <a:t>account for 13 physical and operational characteristics </a:t>
            </a:r>
            <a:r>
              <a:rPr lang="en-US" sz="2900" dirty="0" smtClean="0"/>
              <a:t>(see </a:t>
            </a:r>
            <a:r>
              <a:rPr lang="en-US" sz="2900" dirty="0"/>
              <a:t>Appendix A and B) through bidding parameters or other means; bid parameters used to account for these characteristics should be available in </a:t>
            </a:r>
            <a:r>
              <a:rPr lang="en-US" sz="2900" dirty="0" smtClean="0"/>
              <a:t>both the day-ahead and real time markets; </a:t>
            </a:r>
            <a:r>
              <a:rPr lang="en-US" sz="2900" dirty="0"/>
              <a:t>participants should be </a:t>
            </a:r>
            <a:r>
              <a:rPr lang="en-US" sz="2900" dirty="0" smtClean="0"/>
              <a:t>able to update </a:t>
            </a:r>
            <a:r>
              <a:rPr lang="en-US" sz="2900" dirty="0"/>
              <a:t>information (consistent with other participants’ ability to do so) to ensure that ISO can </a:t>
            </a:r>
            <a:r>
              <a:rPr lang="en-US" sz="2900" dirty="0" smtClean="0"/>
              <a:t>efficiently dispatch </a:t>
            </a:r>
            <a:r>
              <a:rPr lang="en-US" sz="2900" dirty="0"/>
              <a:t>the system </a:t>
            </a:r>
          </a:p>
          <a:p>
            <a:pPr marL="0" lvl="1" indent="0">
              <a:spcBef>
                <a:spcPts val="1200"/>
              </a:spcBef>
              <a:buNone/>
            </a:pPr>
            <a:r>
              <a:rPr lang="en-US" sz="2900" b="1" dirty="0" smtClean="0">
                <a:solidFill>
                  <a:srgbClr val="0070C0"/>
                </a:solidFill>
              </a:rPr>
              <a:t>ISO Compliance</a:t>
            </a:r>
            <a:r>
              <a:rPr lang="en-US" sz="2900" dirty="0" smtClean="0">
                <a:solidFill>
                  <a:srgbClr val="0070C0"/>
                </a:solidFill>
              </a:rPr>
              <a:t>: ISO will account for eight of the requisite characteristics through bidding parameters in the day-ahead energy market (DAEM)and real-time energy market (RTEM). See Appendix A, p. 31</a:t>
            </a:r>
          </a:p>
          <a:p>
            <a:pPr marL="0" lvl="1" indent="0">
              <a:spcBef>
                <a:spcPts val="1200"/>
              </a:spcBef>
              <a:buNone/>
            </a:pPr>
            <a:r>
              <a:rPr lang="en-US" sz="2900" dirty="0" smtClean="0">
                <a:solidFill>
                  <a:srgbClr val="0070C0"/>
                </a:solidFill>
              </a:rPr>
              <a:t>ISO will account for the other five characteristics (SOC, maximum SOC, minimum SOC, maximum charge time and maximum discharge time) using the telemetered values of Available Energy and Available Storage during the operating day </a:t>
            </a:r>
          </a:p>
          <a:p>
            <a:pPr marL="457200" lvl="1" indent="-457200">
              <a:spcBef>
                <a:spcPts val="1200"/>
              </a:spcBef>
            </a:pPr>
            <a:r>
              <a:rPr lang="en-US" sz="2900" dirty="0" smtClean="0">
                <a:solidFill>
                  <a:srgbClr val="0070C0"/>
                </a:solidFill>
              </a:rPr>
              <a:t>Available Energy: MWhs of energy available for dispatch; accounts for the minimum SOC; caps discharge time during the operating day</a:t>
            </a:r>
          </a:p>
          <a:p>
            <a:pPr marL="457200" lvl="1" indent="-457200">
              <a:spcBef>
                <a:spcPts val="1200"/>
              </a:spcBef>
            </a:pPr>
            <a:r>
              <a:rPr lang="en-US" sz="2900" dirty="0" smtClean="0">
                <a:solidFill>
                  <a:srgbClr val="0070C0"/>
                </a:solidFill>
              </a:rPr>
              <a:t>Available Storage: MWhs of unused storage available to be filled from a dispatch to charge; accounts for the maximum SOC; caps charge time during the operating day</a:t>
            </a:r>
          </a:p>
          <a:p>
            <a:pPr marL="400050" lvl="2" indent="0">
              <a:spcBef>
                <a:spcPts val="1200"/>
              </a:spcBef>
              <a:buNone/>
            </a:pPr>
            <a:endParaRPr lang="en-US" sz="2100" dirty="0" smtClean="0">
              <a:solidFill>
                <a:srgbClr val="0070C0"/>
              </a:solidFill>
            </a:endParaRPr>
          </a:p>
          <a:p>
            <a:pPr marL="0" lvl="1" indent="0">
              <a:spcBef>
                <a:spcPts val="1200"/>
              </a:spcBef>
              <a:buNone/>
            </a:pPr>
            <a:endParaRPr lang="en-US" dirty="0" smtClean="0">
              <a:solidFill>
                <a:srgbClr val="0070C0"/>
              </a:solidFill>
            </a:endParaRPr>
          </a:p>
          <a:p>
            <a:pPr marL="342900" lvl="1" indent="-342900">
              <a:spcBef>
                <a:spcPts val="1200"/>
              </a:spcBef>
            </a:pPr>
            <a:endParaRPr lang="en-US" dirty="0" smtClean="0">
              <a:solidFill>
                <a:srgbClr val="0070C0"/>
              </a:solidFill>
            </a:endParaRPr>
          </a:p>
          <a:p>
            <a:pPr marL="342900" lvl="1" indent="-342900">
              <a:spcBef>
                <a:spcPts val="1200"/>
              </a:spcBef>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9888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Filing Summary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9</a:t>
            </a:fld>
            <a:endParaRPr lang="en-US" dirty="0"/>
          </a:p>
        </p:txBody>
      </p:sp>
      <p:sp>
        <p:nvSpPr>
          <p:cNvPr id="4" name="Text Placeholder 3"/>
          <p:cNvSpPr>
            <a:spLocks noGrp="1"/>
          </p:cNvSpPr>
          <p:nvPr>
            <p:ph type="body" sz="quarter" idx="13"/>
          </p:nvPr>
        </p:nvSpPr>
        <p:spPr/>
        <p:txBody>
          <a:bodyPr>
            <a:noAutofit/>
          </a:bodyPr>
          <a:lstStyle/>
          <a:p>
            <a:pPr marL="0" lvl="1" indent="0">
              <a:spcBef>
                <a:spcPts val="1200"/>
              </a:spcBef>
              <a:buNone/>
            </a:pPr>
            <a:r>
              <a:rPr lang="en-US" sz="2200" i="1" dirty="0"/>
              <a:t>E. Physical and Operational Characteristics </a:t>
            </a:r>
            <a:r>
              <a:rPr lang="en-US" sz="2200" i="1" dirty="0" smtClean="0"/>
              <a:t>of ESRs (continued) </a:t>
            </a:r>
            <a:endParaRPr lang="en-US" sz="2200" i="1" dirty="0"/>
          </a:p>
          <a:p>
            <a:endParaRPr lang="en-US" sz="2200" dirty="0"/>
          </a:p>
        </p:txBody>
      </p:sp>
      <p:sp>
        <p:nvSpPr>
          <p:cNvPr id="5" name="Content Placeholder 4"/>
          <p:cNvSpPr>
            <a:spLocks noGrp="1"/>
          </p:cNvSpPr>
          <p:nvPr>
            <p:ph sz="quarter" idx="14"/>
          </p:nvPr>
        </p:nvSpPr>
        <p:spPr/>
        <p:txBody>
          <a:bodyPr>
            <a:normAutofit fontScale="92500"/>
          </a:bodyPr>
          <a:lstStyle/>
          <a:p>
            <a:pPr marL="0" indent="0">
              <a:buNone/>
            </a:pPr>
            <a:r>
              <a:rPr lang="en-US" sz="2200" b="1" dirty="0">
                <a:solidFill>
                  <a:srgbClr val="0070C0"/>
                </a:solidFill>
              </a:rPr>
              <a:t>ISO Compliance</a:t>
            </a:r>
            <a:r>
              <a:rPr lang="en-US" sz="2200" dirty="0" smtClean="0">
                <a:solidFill>
                  <a:srgbClr val="0070C0"/>
                </a:solidFill>
              </a:rPr>
              <a:t>: The day-ahead </a:t>
            </a:r>
            <a:r>
              <a:rPr lang="en-US" sz="2200" dirty="0">
                <a:solidFill>
                  <a:srgbClr val="0070C0"/>
                </a:solidFill>
              </a:rPr>
              <a:t>energy market is economically optimized over a 24-hour period based on the bids of market </a:t>
            </a:r>
            <a:r>
              <a:rPr lang="en-US" sz="2200" dirty="0" smtClean="0">
                <a:solidFill>
                  <a:srgbClr val="0070C0"/>
                </a:solidFill>
              </a:rPr>
              <a:t>participants (14 hours ahead of the operating day) so the telemetered values of available storage and available energy during the operating day cannot be used to optimize the day-ahead energy market</a:t>
            </a:r>
            <a:endParaRPr lang="en-US" sz="2200" dirty="0">
              <a:solidFill>
                <a:srgbClr val="0070C0"/>
              </a:solidFill>
            </a:endParaRPr>
          </a:p>
          <a:p>
            <a:pPr marL="0" indent="0">
              <a:buNone/>
            </a:pPr>
            <a:r>
              <a:rPr lang="en-US" sz="2200" dirty="0">
                <a:solidFill>
                  <a:srgbClr val="0070C0"/>
                </a:solidFill>
              </a:rPr>
              <a:t>ESFs have two bid </a:t>
            </a:r>
            <a:r>
              <a:rPr lang="en-US" sz="2200" dirty="0" smtClean="0">
                <a:solidFill>
                  <a:srgbClr val="0070C0"/>
                </a:solidFill>
              </a:rPr>
              <a:t>parameters to </a:t>
            </a:r>
            <a:r>
              <a:rPr lang="en-US" sz="2200" dirty="0">
                <a:solidFill>
                  <a:srgbClr val="0070C0"/>
                </a:solidFill>
              </a:rPr>
              <a:t>account for the expected level of available energy and </a:t>
            </a:r>
            <a:r>
              <a:rPr lang="en-US" sz="2200" dirty="0" smtClean="0">
                <a:solidFill>
                  <a:srgbClr val="0070C0"/>
                </a:solidFill>
              </a:rPr>
              <a:t>available storage </a:t>
            </a:r>
            <a:r>
              <a:rPr lang="en-US" sz="2200" dirty="0">
                <a:solidFill>
                  <a:srgbClr val="0070C0"/>
                </a:solidFill>
              </a:rPr>
              <a:t>in the </a:t>
            </a:r>
            <a:r>
              <a:rPr lang="en-US" sz="2200" dirty="0" smtClean="0">
                <a:solidFill>
                  <a:srgbClr val="0070C0"/>
                </a:solidFill>
              </a:rPr>
              <a:t>day-ahead energy market</a:t>
            </a:r>
          </a:p>
          <a:p>
            <a:pPr>
              <a:buFont typeface="Calibri" panose="020F0502020204030204" pitchFamily="34" charset="0"/>
              <a:buChar char="‒"/>
            </a:pPr>
            <a:r>
              <a:rPr lang="en-US" sz="2100" dirty="0" smtClean="0">
                <a:solidFill>
                  <a:srgbClr val="0070C0"/>
                </a:solidFill>
              </a:rPr>
              <a:t>Maximum </a:t>
            </a:r>
            <a:r>
              <a:rPr lang="en-US" sz="2100" dirty="0">
                <a:solidFill>
                  <a:srgbClr val="0070C0"/>
                </a:solidFill>
              </a:rPr>
              <a:t>Daily Energy </a:t>
            </a:r>
            <a:r>
              <a:rPr lang="en-US" sz="2100" dirty="0" smtClean="0">
                <a:solidFill>
                  <a:srgbClr val="0070C0"/>
                </a:solidFill>
              </a:rPr>
              <a:t>Limit: Maximum </a:t>
            </a:r>
            <a:r>
              <a:rPr lang="en-US" sz="2100" dirty="0">
                <a:solidFill>
                  <a:srgbClr val="0070C0"/>
                </a:solidFill>
              </a:rPr>
              <a:t>amount of </a:t>
            </a:r>
            <a:r>
              <a:rPr lang="en-US" sz="2100" dirty="0" smtClean="0">
                <a:solidFill>
                  <a:srgbClr val="0070C0"/>
                </a:solidFill>
              </a:rPr>
              <a:t>MWhs that </a:t>
            </a:r>
            <a:r>
              <a:rPr lang="en-US" sz="2100" dirty="0">
                <a:solidFill>
                  <a:srgbClr val="0070C0"/>
                </a:solidFill>
              </a:rPr>
              <a:t>a Limited Energy Resource expects to be able to </a:t>
            </a:r>
            <a:r>
              <a:rPr lang="en-US" sz="2100" dirty="0" smtClean="0">
                <a:solidFill>
                  <a:srgbClr val="0070C0"/>
                </a:solidFill>
              </a:rPr>
              <a:t>generate in </a:t>
            </a:r>
            <a:r>
              <a:rPr lang="en-US" sz="2100" dirty="0">
                <a:solidFill>
                  <a:srgbClr val="0070C0"/>
                </a:solidFill>
              </a:rPr>
              <a:t>the next </a:t>
            </a:r>
            <a:r>
              <a:rPr lang="en-US" sz="2100" dirty="0" smtClean="0">
                <a:solidFill>
                  <a:srgbClr val="0070C0"/>
                </a:solidFill>
              </a:rPr>
              <a:t>operating day </a:t>
            </a:r>
            <a:endParaRPr lang="en-US" sz="2100" dirty="0">
              <a:solidFill>
                <a:srgbClr val="0070C0"/>
              </a:solidFill>
            </a:endParaRPr>
          </a:p>
          <a:p>
            <a:pPr>
              <a:buFont typeface="Calibri" panose="020F0502020204030204" pitchFamily="34" charset="0"/>
              <a:buChar char="‒"/>
            </a:pPr>
            <a:r>
              <a:rPr lang="en-US" sz="2100" dirty="0">
                <a:solidFill>
                  <a:srgbClr val="0070C0"/>
                </a:solidFill>
              </a:rPr>
              <a:t>Maximum Daily Consumption </a:t>
            </a:r>
            <a:r>
              <a:rPr lang="en-US" sz="2100" dirty="0" smtClean="0">
                <a:solidFill>
                  <a:srgbClr val="0070C0"/>
                </a:solidFill>
              </a:rPr>
              <a:t>Limit: Maximum </a:t>
            </a:r>
            <a:r>
              <a:rPr lang="en-US" sz="2100" dirty="0">
                <a:solidFill>
                  <a:srgbClr val="0070C0"/>
                </a:solidFill>
              </a:rPr>
              <a:t>number of MWhs that the </a:t>
            </a:r>
            <a:r>
              <a:rPr lang="en-US" sz="2100" dirty="0" smtClean="0">
                <a:solidFill>
                  <a:srgbClr val="0070C0"/>
                </a:solidFill>
              </a:rPr>
              <a:t>Storage DARD is expects to be able to consume in the next operating day </a:t>
            </a:r>
          </a:p>
          <a:p>
            <a:pPr marL="0" indent="0">
              <a:buNone/>
            </a:pPr>
            <a:r>
              <a:rPr lang="en-US" sz="2200" dirty="0" smtClean="0">
                <a:solidFill>
                  <a:srgbClr val="0070C0"/>
                </a:solidFill>
              </a:rPr>
              <a:t>ESFs </a:t>
            </a:r>
            <a:r>
              <a:rPr lang="en-US" sz="2200" dirty="0">
                <a:solidFill>
                  <a:srgbClr val="0070C0"/>
                </a:solidFill>
              </a:rPr>
              <a:t>can use these parameters </a:t>
            </a:r>
            <a:r>
              <a:rPr lang="en-US" sz="2200" dirty="0" smtClean="0">
                <a:solidFill>
                  <a:srgbClr val="0070C0"/>
                </a:solidFill>
              </a:rPr>
              <a:t>(along with other parameters in their Demand </a:t>
            </a:r>
            <a:r>
              <a:rPr lang="en-US" sz="2200" dirty="0">
                <a:solidFill>
                  <a:srgbClr val="0070C0"/>
                </a:solidFill>
              </a:rPr>
              <a:t>Bids and Supply </a:t>
            </a:r>
            <a:r>
              <a:rPr lang="en-US" sz="2200" dirty="0" smtClean="0">
                <a:solidFill>
                  <a:srgbClr val="0070C0"/>
                </a:solidFill>
              </a:rPr>
              <a:t>Offers) </a:t>
            </a:r>
            <a:r>
              <a:rPr lang="en-US" sz="2200" dirty="0">
                <a:solidFill>
                  <a:srgbClr val="0070C0"/>
                </a:solidFill>
              </a:rPr>
              <a:t>to manage how they clear in the DAEM </a:t>
            </a:r>
          </a:p>
          <a:p>
            <a:pPr marL="914400" lvl="2" indent="0">
              <a:buNone/>
            </a:pPr>
            <a:endParaRPr lang="en-US" sz="2200" dirty="0">
              <a:solidFill>
                <a:srgbClr val="0070C0"/>
              </a:solidFill>
            </a:endParaRPr>
          </a:p>
        </p:txBody>
      </p:sp>
    </p:spTree>
    <p:extLst>
      <p:ext uri="{BB962C8B-B14F-4D97-AF65-F5344CB8AC3E}">
        <p14:creationId xmlns:p14="http://schemas.microsoft.com/office/powerpoint/2010/main" val="968890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 Presentation  Storage Project">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5161</Words>
  <Application>Microsoft Office PowerPoint</Application>
  <PresentationFormat>On-screen Show (4:3)</PresentationFormat>
  <Paragraphs>512</Paragraphs>
  <Slides>48</Slides>
  <Notes>48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Times New Roman</vt:lpstr>
      <vt:lpstr>MC Presentation  Storage Project</vt:lpstr>
      <vt:lpstr>Custom Design</vt:lpstr>
      <vt:lpstr>PowerPoint Presentation</vt:lpstr>
      <vt:lpstr>PowerPoint Presentation</vt:lpstr>
      <vt:lpstr>Today: Summary of FERC Order No. 841 Compliance Filing </vt:lpstr>
      <vt:lpstr>FERC Order No. 841 Compliance Filing Summary</vt:lpstr>
      <vt:lpstr>FERC Order No. 841 Compliance Filing Summary </vt:lpstr>
      <vt:lpstr>FERC Order No. 841 Compliance Filing Summary</vt:lpstr>
      <vt:lpstr>FERC Order No. 841 Compliance Filing Summary </vt:lpstr>
      <vt:lpstr>FERC Order No. 841 Compliance Filing Summary </vt:lpstr>
      <vt:lpstr>FERC Order No. 841 Compliance Filing Summary </vt:lpstr>
      <vt:lpstr>FERC Order No. 841 Compliance Filing Summary </vt:lpstr>
      <vt:lpstr>FERC Order No. 841 Compliance Filing Summary</vt:lpstr>
      <vt:lpstr>FERC Order No. 841 Compliance Filing Summary</vt:lpstr>
      <vt:lpstr>FERC Order No. 841 Compliance Filing Summary</vt:lpstr>
      <vt:lpstr>FERC Order No. 841 Compliance Filing Summary</vt:lpstr>
      <vt:lpstr>Expected Stakeholder Schedule</vt:lpstr>
      <vt:lpstr>PowerPoint Presentation</vt:lpstr>
      <vt:lpstr>Appendix A </vt:lpstr>
      <vt:lpstr> Overview of Today’s Presentation</vt:lpstr>
      <vt:lpstr>Tariff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Electric Storage Facility Rules </vt:lpstr>
      <vt:lpstr>FERC Order No. 841 </vt:lpstr>
      <vt:lpstr>FERC Order No. 841- Requirement (Section IV.E) </vt:lpstr>
      <vt:lpstr>Electric Storage Facility Rules </vt:lpstr>
      <vt:lpstr>Electric Storage Facility Rules </vt:lpstr>
      <vt:lpstr>Electric Storage Facility Rules </vt:lpstr>
      <vt:lpstr>Electric Storage Facility Rules </vt:lpstr>
      <vt:lpstr>Electric Storage Facility Rules </vt:lpstr>
      <vt:lpstr> Response to Participant Question</vt:lpstr>
      <vt:lpstr> Appendix B</vt:lpstr>
      <vt:lpstr>Storage Participation Model </vt:lpstr>
      <vt:lpstr>Storage Participation Model </vt:lpstr>
      <vt:lpstr>Storage Participation Model</vt:lpstr>
      <vt:lpstr>Storage Participation Model</vt:lpstr>
      <vt:lpstr>Appendix C </vt:lpstr>
      <vt:lpstr>FERC Order No. 841 </vt:lpstr>
      <vt:lpstr>FERC Order No. 841 </vt:lpstr>
      <vt:lpstr>FERC Order No. 841 </vt:lpstr>
      <vt:lpstr>FERC Order No. 841 </vt:lpstr>
      <vt:lpstr>Acronyms used</vt:lpstr>
      <vt:lpstr>Acronyms used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2018-04-04T22:04:11Z</dcterms:created>
  <dcterms:modified xsi:type="dcterms:W3CDTF">2018-10-02T20:36:59Z</dcterms:modified>
</cp:coreProperties>
</file>