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7"/>
  </p:notesMasterIdLst>
  <p:handoutMasterIdLst>
    <p:handoutMasterId r:id="rId38"/>
  </p:handoutMasterIdLst>
  <p:sldIdLst>
    <p:sldId id="257" r:id="rId3"/>
    <p:sldId id="311" r:id="rId4"/>
    <p:sldId id="281" r:id="rId5"/>
    <p:sldId id="301" r:id="rId6"/>
    <p:sldId id="312" r:id="rId7"/>
    <p:sldId id="313" r:id="rId8"/>
    <p:sldId id="314" r:id="rId9"/>
    <p:sldId id="342" r:id="rId10"/>
    <p:sldId id="343" r:id="rId11"/>
    <p:sldId id="319" r:id="rId12"/>
    <p:sldId id="316" r:id="rId13"/>
    <p:sldId id="284" r:id="rId14"/>
    <p:sldId id="326" r:id="rId15"/>
    <p:sldId id="320" r:id="rId16"/>
    <p:sldId id="337" r:id="rId17"/>
    <p:sldId id="338" r:id="rId18"/>
    <p:sldId id="339" r:id="rId19"/>
    <p:sldId id="341" r:id="rId20"/>
    <p:sldId id="340" r:id="rId21"/>
    <p:sldId id="346" r:id="rId22"/>
    <p:sldId id="325" r:id="rId23"/>
    <p:sldId id="347" r:id="rId24"/>
    <p:sldId id="348" r:id="rId25"/>
    <p:sldId id="345" r:id="rId26"/>
    <p:sldId id="349" r:id="rId27"/>
    <p:sldId id="350" r:id="rId28"/>
    <p:sldId id="351" r:id="rId29"/>
    <p:sldId id="352" r:id="rId30"/>
    <p:sldId id="353" r:id="rId31"/>
    <p:sldId id="268" r:id="rId32"/>
    <p:sldId id="344" r:id="rId33"/>
    <p:sldId id="309" r:id="rId34"/>
    <p:sldId id="270" r:id="rId35"/>
    <p:sldId id="310" r:id="rId36"/>
  </p:sldIdLst>
  <p:sldSz cx="9144000" cy="6858000" type="screen4x3"/>
  <p:notesSz cx="6950075" cy="92360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25"/>
    <a:srgbClr val="0C8FC4"/>
    <a:srgbClr val="000000"/>
    <a:srgbClr val="FBB92F"/>
    <a:srgbClr val="77BD2A"/>
    <a:srgbClr val="62777F"/>
    <a:srgbClr val="6FA943"/>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4662" autoAdjust="0"/>
  </p:normalViewPr>
  <p:slideViewPr>
    <p:cSldViewPr>
      <p:cViewPr varScale="1">
        <p:scale>
          <a:sx n="89" d="100"/>
          <a:sy n="89" d="100"/>
        </p:scale>
        <p:origin x="1325" y="77"/>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32" tIns="45716" rIns="91432" bIns="45716" rtlCol="0"/>
          <a:lstStyle>
            <a:lvl1pPr algn="l">
              <a:defRPr sz="13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32" tIns="45716" rIns="91432" bIns="45716" rtlCol="0"/>
          <a:lstStyle>
            <a:lvl1pPr algn="r">
              <a:defRPr sz="1300"/>
            </a:lvl1pPr>
          </a:lstStyle>
          <a:p>
            <a:fld id="{F87AAE7F-D37E-4830-9F5E-F36A5F180179}" type="datetimeFigureOut">
              <a:rPr lang="en-US" smtClean="0"/>
              <a:t>10/3/2018</a:t>
            </a:fld>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32" tIns="45716" rIns="91432" bIns="4571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32" tIns="45716" rIns="91432" bIns="45716"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3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a:defRPr sz="1300"/>
            </a:lvl1pPr>
          </a:lstStyle>
          <a:p>
            <a:fld id="{9EDDEDB6-CD57-44C2-AB19-AC7D3BB8FF8E}" type="datetimeFigureOut">
              <a:rPr lang="en-US" smtClean="0"/>
              <a:pPr/>
              <a:t>10/3/2018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4" tIns="46242" rIns="92484" bIns="4624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4" tIns="46242" rIns="92484" bIns="4624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128476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000000"/>
                </a:solidFill>
              </a:rPr>
              <a:t>ISO-NE PUBLIC</a:t>
            </a:r>
            <a:endParaRPr lang="en-US" sz="700" b="1" baseline="0" dirty="0" smtClean="0">
              <a:solidFill>
                <a:srgbClr val="000000"/>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11516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4195710035"/>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30951999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FF0000"/>
                </a:solidFill>
              </a:rPr>
              <a:t>ISO-NE INTERNAL</a:t>
            </a:r>
            <a:r>
              <a:rPr lang="en-US" sz="700" b="1" baseline="0" dirty="0" smtClean="0">
                <a:solidFill>
                  <a:srgbClr val="FF0000"/>
                </a:solidFill>
              </a:rPr>
              <a:t> USE</a:t>
            </a:r>
          </a:p>
          <a:p>
            <a:pPr algn="ctr"/>
            <a:r>
              <a:rPr lang="en-US" sz="700" b="1" baseline="0" dirty="0" smtClean="0">
                <a:solidFill>
                  <a:srgbClr val="FF0000"/>
                </a:solidFill>
              </a:rPr>
              <a:t>Draft for review</a:t>
            </a:r>
            <a:endParaRPr lang="en-US" sz="700" b="1" dirty="0">
              <a:solidFill>
                <a:srgbClr val="FF0000"/>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000000"/>
                </a:solidFill>
              </a:rPr>
              <a:t>ISO-NE PUBLIC</a:t>
            </a:r>
            <a:endParaRPr lang="en-US" sz="700" b="1" baseline="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4" r:id="rId32"/>
    <p:sldLayoutId id="2147483725" r:id="rId3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0.xml"/><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Layout" Target="../slideLayouts/slideLayout20.xml"/><Relationship Id="rId5" Type="http://schemas.openxmlformats.org/officeDocument/2006/relationships/image" Target="../media/image33.emf"/><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iso-ne.com/event-details?eventId=134561" TargetMode="External"/><Relationship Id="rId2" Type="http://schemas.openxmlformats.org/officeDocument/2006/relationships/hyperlink" Target="https://www.iso-ne.com/event-details?eventId=136689" TargetMode="Externa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iso-ne.com/static-assets/documents/2018/09/a10_presentation_opportunity_costs_and_energy_market_offers_phase_1.pptx"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iso-ne.com/static-assets/documents/2018/10/a7_memo_re_energy_market_opp_costs_for_oil_and_dual_fuel_revised_edition.pdf"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hyperlink" Target="https://www.iso-ne.com/static-assets/documents/2018/10/a7_memo_re_natural_gas_forecast_method_energy_market_opportunity_costs.pdf" TargetMode="Externa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err="1" smtClean="0"/>
              <a:t>october</a:t>
            </a:r>
            <a:r>
              <a:rPr lang="en-US" dirty="0" smtClean="0"/>
              <a:t> 9-10, 2018 | </a:t>
            </a:r>
            <a:r>
              <a:rPr lang="en-US" dirty="0" err="1" smtClean="0"/>
              <a:t>westborough</a:t>
            </a:r>
            <a:r>
              <a:rPr lang="en-US" dirty="0" smtClean="0"/>
              <a:t>, MA</a:t>
            </a:r>
            <a:endParaRPr lang="en-US" dirty="0"/>
          </a:p>
        </p:txBody>
      </p:sp>
      <p:sp>
        <p:nvSpPr>
          <p:cNvPr id="6" name="Text Placeholder 5"/>
          <p:cNvSpPr>
            <a:spLocks noGrp="1"/>
          </p:cNvSpPr>
          <p:nvPr>
            <p:ph type="body" sz="quarter" idx="17"/>
          </p:nvPr>
        </p:nvSpPr>
        <p:spPr/>
        <p:txBody>
          <a:bodyPr/>
          <a:lstStyle/>
          <a:p>
            <a:r>
              <a:rPr lang="en-US" dirty="0" smtClean="0"/>
              <a:t>Jonathan Lowell</a:t>
            </a:r>
            <a:endParaRPr lang="en-US" dirty="0"/>
          </a:p>
        </p:txBody>
      </p:sp>
      <p:sp>
        <p:nvSpPr>
          <p:cNvPr id="7" name="Text Placeholder 6"/>
          <p:cNvSpPr>
            <a:spLocks noGrp="1"/>
          </p:cNvSpPr>
          <p:nvPr>
            <p:ph type="body" sz="quarter" idx="18"/>
          </p:nvPr>
        </p:nvSpPr>
        <p:spPr/>
        <p:txBody>
          <a:bodyPr>
            <a:normAutofit/>
          </a:bodyPr>
          <a:lstStyle/>
          <a:p>
            <a:pPr lvl="0"/>
            <a:r>
              <a:rPr lang="en-US" dirty="0" smtClean="0"/>
              <a:t>jlowell@iso-ne.com | 413-540-4658</a:t>
            </a:r>
            <a:endParaRPr lang="en-US" dirty="0"/>
          </a:p>
        </p:txBody>
      </p:sp>
      <p:sp>
        <p:nvSpPr>
          <p:cNvPr id="5" name="Text Placeholder 4"/>
          <p:cNvSpPr>
            <a:spLocks noGrp="1"/>
          </p:cNvSpPr>
          <p:nvPr>
            <p:ph type="body" sz="quarter" idx="16"/>
          </p:nvPr>
        </p:nvSpPr>
        <p:spPr/>
        <p:txBody>
          <a:bodyPr>
            <a:normAutofit fontScale="92500" lnSpcReduction="20000"/>
          </a:bodyPr>
          <a:lstStyle/>
          <a:p>
            <a:r>
              <a:rPr lang="en-US" dirty="0" smtClean="0"/>
              <a:t>ISO’s Proposal to Estimate Opportunity Costs for Oil and Dual-Fuel Resources with Inter-temporal Production Limitations</a:t>
            </a:r>
            <a:endParaRPr lang="en-US" strike="sngStrike" dirty="0">
              <a:solidFill>
                <a:srgbClr val="FF0000"/>
              </a:solidFill>
            </a:endParaRPr>
          </a:p>
        </p:txBody>
      </p:sp>
      <p:sp>
        <p:nvSpPr>
          <p:cNvPr id="8" name="Text Placeholder 7"/>
          <p:cNvSpPr>
            <a:spLocks noGrp="1"/>
          </p:cNvSpPr>
          <p:nvPr>
            <p:ph type="body" sz="quarter" idx="19"/>
          </p:nvPr>
        </p:nvSpPr>
        <p:spPr>
          <a:xfrm>
            <a:off x="3124200" y="1419439"/>
            <a:ext cx="5715000" cy="1600200"/>
          </a:xfrm>
        </p:spPr>
        <p:txBody>
          <a:bodyPr/>
          <a:lstStyle/>
          <a:p>
            <a:r>
              <a:rPr lang="en-US" dirty="0" smtClean="0"/>
              <a:t>Opportunity Costs </a:t>
            </a:r>
            <a:r>
              <a:rPr lang="en-US" dirty="0"/>
              <a:t>and Energy </a:t>
            </a:r>
            <a:r>
              <a:rPr lang="en-US" dirty="0" smtClean="0"/>
              <a:t>Market Offers (Phase 1)</a:t>
            </a:r>
            <a:endParaRPr lang="en-US" dirty="0"/>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Cost Model Design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10</a:t>
            </a:fld>
            <a:endParaRPr lang="en-US" dirty="0"/>
          </a:p>
        </p:txBody>
      </p:sp>
      <p:sp>
        <p:nvSpPr>
          <p:cNvPr id="5" name="Content Placeholder 4"/>
          <p:cNvSpPr>
            <a:spLocks noGrp="1"/>
          </p:cNvSpPr>
          <p:nvPr>
            <p:ph sz="quarter" idx="14"/>
          </p:nvPr>
        </p:nvSpPr>
        <p:spPr/>
        <p:txBody>
          <a:bodyPr>
            <a:normAutofit lnSpcReduction="10000"/>
          </a:bodyPr>
          <a:lstStyle/>
          <a:p>
            <a:r>
              <a:rPr lang="en-US" dirty="0" smtClean="0"/>
              <a:t>The OC model solves an optimization problem to find the feasible generation schedule producing the maximum Net Revenue over the 7-day OC horizon</a:t>
            </a:r>
          </a:p>
          <a:p>
            <a:r>
              <a:rPr lang="en-US" dirty="0" smtClean="0"/>
              <a:t>Fuel supply (inter-temporal production) limitations are modeled as constraints</a:t>
            </a:r>
          </a:p>
          <a:p>
            <a:r>
              <a:rPr lang="en-US" dirty="0" smtClean="0"/>
              <a:t>Operating characteristics (EcoMin, EcoMax, Min Run Time, etc.) are also modeled as constraints</a:t>
            </a:r>
          </a:p>
          <a:p>
            <a:r>
              <a:rPr lang="en-US" dirty="0" smtClean="0"/>
              <a:t>The difference in Net Revenue when the fuel supply is reduced by 1 MWH is the estimated energy opportunity cost</a:t>
            </a:r>
          </a:p>
          <a:p>
            <a:r>
              <a:rPr lang="en-US" dirty="0" smtClean="0"/>
              <a:t>The two new examples presented later illustrate the application of this design to dual fuel resources</a:t>
            </a:r>
            <a:endParaRPr lang="en-US" dirty="0"/>
          </a:p>
        </p:txBody>
      </p:sp>
    </p:spTree>
    <p:extLst>
      <p:ext uri="{BB962C8B-B14F-4D97-AF65-F5344CB8AC3E}">
        <p14:creationId xmlns:p14="http://schemas.microsoft.com/office/powerpoint/2010/main" val="266277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cost examples</a:t>
            </a:r>
          </a:p>
        </p:txBody>
      </p:sp>
      <p:sp>
        <p:nvSpPr>
          <p:cNvPr id="3" name="Text Placeholder 2"/>
          <p:cNvSpPr>
            <a:spLocks noGrp="1"/>
          </p:cNvSpPr>
          <p:nvPr>
            <p:ph type="body" idx="1"/>
          </p:nvPr>
        </p:nvSpPr>
        <p:spPr/>
        <p:txBody>
          <a:bodyPr/>
          <a:lstStyle/>
          <a:p>
            <a:r>
              <a:rPr lang="en-US" dirty="0" smtClean="0"/>
              <a:t>Illustration </a:t>
            </a:r>
            <a:r>
              <a:rPr lang="en-US" dirty="0"/>
              <a:t>of </a:t>
            </a:r>
            <a:r>
              <a:rPr lang="en-US" dirty="0" smtClean="0"/>
              <a:t> </a:t>
            </a:r>
            <a:r>
              <a:rPr lang="en-US" dirty="0"/>
              <a:t>Opportunity </a:t>
            </a:r>
            <a:r>
              <a:rPr lang="en-US" dirty="0" smtClean="0"/>
              <a:t>Cost Principles as applied to Dual Fuel Resources</a:t>
            </a:r>
            <a:endParaRPr lang="en-US" dirty="0"/>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402038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normAutofit/>
          </a:bodyPr>
          <a:lstStyle/>
          <a:p>
            <a:r>
              <a:rPr lang="en-US" dirty="0" smtClean="0"/>
              <a:t>The Accompanying Memo Provides Important Additional Detail</a:t>
            </a:r>
            <a:endParaRPr lang="en-US" dirty="0"/>
          </a:p>
        </p:txBody>
      </p:sp>
      <p:sp>
        <p:nvSpPr>
          <p:cNvPr id="4" name="Content Placeholder 3"/>
          <p:cNvSpPr>
            <a:spLocks noGrp="1"/>
          </p:cNvSpPr>
          <p:nvPr>
            <p:ph idx="1"/>
          </p:nvPr>
        </p:nvSpPr>
        <p:spPr>
          <a:xfrm>
            <a:off x="457200" y="1371600"/>
            <a:ext cx="8229600" cy="4571999"/>
          </a:xfrm>
        </p:spPr>
        <p:txBody>
          <a:bodyPr>
            <a:normAutofit fontScale="92500" lnSpcReduction="10000"/>
          </a:bodyPr>
          <a:lstStyle/>
          <a:p>
            <a:pPr lvl="0"/>
            <a:r>
              <a:rPr lang="en-US" dirty="0" smtClean="0"/>
              <a:t>The memo</a:t>
            </a:r>
            <a:r>
              <a:rPr lang="en-US" baseline="30000" dirty="0" smtClean="0"/>
              <a:t>1</a:t>
            </a:r>
            <a:r>
              <a:rPr lang="en-US" dirty="0" smtClean="0"/>
              <a:t> that accompanies this presentation provides</a:t>
            </a:r>
          </a:p>
          <a:p>
            <a:pPr lvl="1"/>
            <a:r>
              <a:rPr lang="en-US" dirty="0" smtClean="0"/>
              <a:t>A high-level mathematical formulation of the optimization problem</a:t>
            </a:r>
          </a:p>
          <a:p>
            <a:pPr lvl="1"/>
            <a:r>
              <a:rPr lang="en-US" dirty="0" smtClean="0"/>
              <a:t>A detailed explanation of examples #1 - #4 presented at the September Markets Committee meeting focused on oil-fired generators</a:t>
            </a:r>
          </a:p>
          <a:p>
            <a:pPr lvl="1"/>
            <a:r>
              <a:rPr lang="en-US" dirty="0"/>
              <a:t>A detailed explanation of </a:t>
            </a:r>
            <a:r>
              <a:rPr lang="en-US" b="1" u="sng" dirty="0" smtClean="0"/>
              <a:t>new </a:t>
            </a:r>
            <a:r>
              <a:rPr lang="en-US" b="1" u="sng" dirty="0"/>
              <a:t>examples </a:t>
            </a:r>
            <a:r>
              <a:rPr lang="en-US" b="1" u="sng" dirty="0" smtClean="0"/>
              <a:t>#5 &amp; #6</a:t>
            </a:r>
            <a:r>
              <a:rPr lang="en-US" dirty="0" smtClean="0"/>
              <a:t> that explore aspects of opportunity costs for </a:t>
            </a:r>
            <a:r>
              <a:rPr lang="en-US" b="1" u="sng" dirty="0" smtClean="0"/>
              <a:t>dual fuel resources</a:t>
            </a:r>
          </a:p>
          <a:p>
            <a:pPr lvl="0"/>
            <a:r>
              <a:rPr lang="en-US" dirty="0" smtClean="0"/>
              <a:t>The new dual fuel examples illustrate several outcomes and insights that might seem unusual or counterintuitive on initial review</a:t>
            </a:r>
          </a:p>
          <a:p>
            <a:pPr lvl="1"/>
            <a:r>
              <a:rPr lang="en-US" dirty="0" smtClean="0"/>
              <a:t>The insights are explained and will be helpful when evaluating and understanding actual ISO estimated OCs for dual fuel units this winter</a:t>
            </a:r>
          </a:p>
          <a:p>
            <a:pPr lvl="0"/>
            <a:r>
              <a:rPr lang="en-US" dirty="0" smtClean="0"/>
              <a:t>The October version of the memo includes two new examples:</a:t>
            </a:r>
          </a:p>
          <a:p>
            <a:pPr lvl="1"/>
            <a:r>
              <a:rPr lang="en-US" dirty="0" smtClean="0"/>
              <a:t>Impact of dual fuel optionality on oil-related opportunity cost</a:t>
            </a:r>
          </a:p>
          <a:p>
            <a:pPr lvl="1"/>
            <a:r>
              <a:rPr lang="en-US" dirty="0"/>
              <a:t>Impact of dual fuel </a:t>
            </a:r>
            <a:r>
              <a:rPr lang="en-US" dirty="0" smtClean="0"/>
              <a:t>capability when gas is in merit but not called for in the optimal dispatch</a:t>
            </a:r>
          </a:p>
        </p:txBody>
      </p:sp>
      <p:sp>
        <p:nvSpPr>
          <p:cNvPr id="5" name="TextBox 4"/>
          <p:cNvSpPr txBox="1"/>
          <p:nvPr/>
        </p:nvSpPr>
        <p:spPr>
          <a:xfrm>
            <a:off x="1600200" y="5715000"/>
            <a:ext cx="6624506" cy="800219"/>
          </a:xfrm>
          <a:prstGeom prst="rect">
            <a:avLst/>
          </a:prstGeom>
          <a:noFill/>
        </p:spPr>
        <p:txBody>
          <a:bodyPr wrap="none" rtlCol="0">
            <a:spAutoFit/>
          </a:bodyPr>
          <a:lstStyle/>
          <a:p>
            <a:r>
              <a:rPr lang="en-US" sz="1400" baseline="30000" dirty="0" smtClean="0">
                <a:solidFill>
                  <a:srgbClr val="0070C0"/>
                </a:solidFill>
              </a:rPr>
              <a:t>1 </a:t>
            </a:r>
            <a:r>
              <a:rPr lang="en-US" sz="1400" dirty="0" smtClean="0">
                <a:solidFill>
                  <a:srgbClr val="0070C0"/>
                </a:solidFill>
              </a:rPr>
              <a:t>“Energy </a:t>
            </a:r>
            <a:r>
              <a:rPr lang="en-US" sz="1400" dirty="0">
                <a:solidFill>
                  <a:srgbClr val="0070C0"/>
                </a:solidFill>
              </a:rPr>
              <a:t>Market Opportunity Costs for Oil and Dual-Fuel Resources with Inter-temporal </a:t>
            </a:r>
            <a:endParaRPr lang="en-US" sz="1400" dirty="0" smtClean="0">
              <a:solidFill>
                <a:srgbClr val="0070C0"/>
              </a:solidFill>
            </a:endParaRPr>
          </a:p>
          <a:p>
            <a:r>
              <a:rPr lang="en-US" sz="1400" dirty="0" smtClean="0">
                <a:solidFill>
                  <a:srgbClr val="0070C0"/>
                </a:solidFill>
              </a:rPr>
              <a:t>Production Limitations – Revised Edition”</a:t>
            </a:r>
            <a:endParaRPr lang="en-US" sz="1400" dirty="0">
              <a:solidFill>
                <a:srgbClr val="0070C0"/>
              </a:solidFill>
            </a:endParaRPr>
          </a:p>
          <a:p>
            <a:endParaRPr lang="en-US" dirty="0"/>
          </a:p>
        </p:txBody>
      </p:sp>
    </p:spTree>
    <p:extLst>
      <p:ext uri="{BB962C8B-B14F-4D97-AF65-F5344CB8AC3E}">
        <p14:creationId xmlns:p14="http://schemas.microsoft.com/office/powerpoint/2010/main" val="268816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dirty="0"/>
              <a:t>Example </a:t>
            </a:r>
            <a:r>
              <a:rPr lang="en-US" dirty="0" smtClean="0"/>
              <a:t>5: Dual Fuel Unit Optimal Dispatch with Both Fuel Types In Merit                                      </a:t>
            </a:r>
            <a:r>
              <a:rPr lang="en-US" dirty="0"/>
              <a:t>(1)</a:t>
            </a:r>
          </a:p>
        </p:txBody>
      </p:sp>
      <p:sp>
        <p:nvSpPr>
          <p:cNvPr id="4" name="Content Placeholder 3"/>
          <p:cNvSpPr>
            <a:spLocks noGrp="1"/>
          </p:cNvSpPr>
          <p:nvPr>
            <p:ph idx="1"/>
          </p:nvPr>
        </p:nvSpPr>
        <p:spPr>
          <a:xfrm>
            <a:off x="457200" y="1676400"/>
            <a:ext cx="8229600" cy="4538050"/>
          </a:xfrm>
        </p:spPr>
        <p:txBody>
          <a:bodyPr/>
          <a:lstStyle/>
          <a:p>
            <a:r>
              <a:rPr lang="en-US" dirty="0" smtClean="0"/>
              <a:t>Key Points to look for:</a:t>
            </a:r>
          </a:p>
          <a:p>
            <a:pPr lvl="1"/>
            <a:r>
              <a:rPr lang="en-US" dirty="0" smtClean="0"/>
              <a:t>The optimal dispatch of a dual fuel unit with limited oil inventory may not necessarily use the oil when the oil produces the highest profit margin.</a:t>
            </a:r>
          </a:p>
          <a:p>
            <a:pPr lvl="1"/>
            <a:r>
              <a:rPr lang="en-US" dirty="0" smtClean="0"/>
              <a:t>The oil-related opportunity cost may be associated with the profit margin when burning gas</a:t>
            </a:r>
          </a:p>
          <a:p>
            <a:r>
              <a:rPr lang="en-US" dirty="0" smtClean="0"/>
              <a:t>In this example, the gas-related opportunity cost will be zero</a:t>
            </a:r>
          </a:p>
          <a:p>
            <a:pPr lvl="1"/>
            <a:r>
              <a:rPr lang="en-US" dirty="0" smtClean="0"/>
              <a:t>Gas is not stored on-site and is assumed to be available from the pipeline to be consumed on-demand</a:t>
            </a:r>
            <a:endParaRPr lang="en-US" dirty="0"/>
          </a:p>
        </p:txBody>
      </p:sp>
    </p:spTree>
    <p:extLst>
      <p:ext uri="{BB962C8B-B14F-4D97-AF65-F5344CB8AC3E}">
        <p14:creationId xmlns:p14="http://schemas.microsoft.com/office/powerpoint/2010/main" val="277003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smtClean="0"/>
              <a:t>Example </a:t>
            </a:r>
            <a:r>
              <a:rPr lang="en-US" dirty="0"/>
              <a:t>5: Dual Fuel Unit Optimal Dispatch with Both Fuel Types In Merit                             </a:t>
            </a:r>
            <a:r>
              <a:rPr lang="en-US" dirty="0" smtClean="0"/>
              <a:t>                  (2)</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768475"/>
            <a:ext cx="49752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54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a:t>Example 5: Dual Fuel Unit Optimal Dispatch with Both Fuel Types In Merit                                               (3)</a:t>
            </a:r>
          </a:p>
        </p:txBody>
      </p:sp>
      <p:sp>
        <p:nvSpPr>
          <p:cNvPr id="3" name="Content Placeholder 2"/>
          <p:cNvSpPr>
            <a:spLocks noGrp="1"/>
          </p:cNvSpPr>
          <p:nvPr>
            <p:ph sz="half" idx="1"/>
          </p:nvPr>
        </p:nvSpPr>
        <p:spPr>
          <a:xfrm>
            <a:off x="4800600" y="1408176"/>
            <a:ext cx="4038600" cy="4840224"/>
          </a:xfrm>
          <a:ln>
            <a:solidFill>
              <a:schemeClr val="tx1"/>
            </a:solidFill>
          </a:ln>
        </p:spPr>
        <p:txBody>
          <a:bodyPr>
            <a:normAutofit fontScale="85000" lnSpcReduction="10000"/>
          </a:bodyPr>
          <a:lstStyle/>
          <a:p>
            <a:r>
              <a:rPr lang="en-US" sz="1800" dirty="0" smtClean="0"/>
              <a:t>Simply selecting the fuel in each hour with the highest margin for dispatch produces:</a:t>
            </a:r>
          </a:p>
          <a:p>
            <a:endParaRPr lang="en-US" sz="1800" dirty="0" smtClean="0"/>
          </a:p>
          <a:p>
            <a:endParaRPr lang="en-US" sz="1800" dirty="0" smtClean="0"/>
          </a:p>
          <a:p>
            <a:endParaRPr lang="en-US" sz="1800" dirty="0"/>
          </a:p>
          <a:p>
            <a:endParaRPr lang="en-US" sz="1800" dirty="0" smtClean="0"/>
          </a:p>
          <a:p>
            <a:pPr>
              <a:spcBef>
                <a:spcPts val="600"/>
              </a:spcBef>
            </a:pPr>
            <a:r>
              <a:rPr lang="en-US" sz="1800" dirty="0" smtClean="0"/>
              <a:t>With gas available, oil is pushed to  hour 3 with a lower oil margin.  This occurs because the oil margin exceeds the gas margin by a greater amount in hour 3 than in hour 1:</a:t>
            </a:r>
          </a:p>
          <a:p>
            <a:pPr>
              <a:spcBef>
                <a:spcPts val="600"/>
              </a:spcBef>
            </a:pPr>
            <a:endParaRPr lang="en-US" sz="1800" dirty="0" smtClean="0"/>
          </a:p>
          <a:p>
            <a:endParaRPr lang="en-US" sz="1800" dirty="0" smtClean="0"/>
          </a:p>
          <a:p>
            <a:endParaRPr lang="en-US" sz="1800" dirty="0"/>
          </a:p>
          <a:p>
            <a:endParaRPr lang="en-US" sz="1800" dirty="0" smtClean="0"/>
          </a:p>
          <a:p>
            <a:r>
              <a:rPr lang="en-US" sz="1800" dirty="0" smtClean="0"/>
              <a:t>Net Revenue is increased to $67</a:t>
            </a:r>
            <a:endParaRPr lang="en-US" sz="1800" dirty="0"/>
          </a:p>
        </p:txBody>
      </p:sp>
      <p:sp>
        <p:nvSpPr>
          <p:cNvPr id="5" name="Slide Number Placeholder 4"/>
          <p:cNvSpPr>
            <a:spLocks noGrp="1"/>
          </p:cNvSpPr>
          <p:nvPr>
            <p:ph type="sldNum" sz="quarter" idx="14"/>
          </p:nvPr>
        </p:nvSpPr>
        <p:spPr/>
        <p:txBody>
          <a:bodyPr/>
          <a:lstStyle/>
          <a:p>
            <a:fld id="{10C7F894-2A36-495D-AB7C-1055F7AC0F9D}" type="slidenum">
              <a:rPr lang="en-US" smtClean="0"/>
              <a:pPr/>
              <a:t>15</a:t>
            </a:fld>
            <a:endParaRPr lang="en-US" dirty="0"/>
          </a:p>
        </p:txBody>
      </p:sp>
      <p:sp>
        <p:nvSpPr>
          <p:cNvPr id="6" name="Content Placeholder 2"/>
          <p:cNvSpPr txBox="1">
            <a:spLocks/>
          </p:cNvSpPr>
          <p:nvPr/>
        </p:nvSpPr>
        <p:spPr>
          <a:xfrm>
            <a:off x="381000" y="1405784"/>
            <a:ext cx="4038600" cy="484261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u="sng" dirty="0" smtClean="0"/>
              <a:t>Oil-only</a:t>
            </a:r>
            <a:r>
              <a:rPr lang="en-US" sz="1800" dirty="0" smtClean="0"/>
              <a:t> dispatch would run in hours 1 &amp; 2</a:t>
            </a:r>
          </a:p>
          <a:p>
            <a:endParaRPr lang="en-US" sz="1800" dirty="0"/>
          </a:p>
          <a:p>
            <a:endParaRPr lang="en-US" sz="1800" dirty="0" smtClean="0"/>
          </a:p>
          <a:p>
            <a:endParaRPr lang="en-US" sz="1800" dirty="0"/>
          </a:p>
          <a:p>
            <a:r>
              <a:rPr lang="en-US" sz="1800" dirty="0" smtClean="0"/>
              <a:t>Net revenue = $20 + $40  = $60</a:t>
            </a:r>
          </a:p>
          <a:p>
            <a:endParaRPr lang="en-US" sz="1800" dirty="0" smtClean="0"/>
          </a:p>
          <a:p>
            <a:r>
              <a:rPr lang="en-US" sz="1800" dirty="0" smtClean="0"/>
              <a:t>With </a:t>
            </a:r>
            <a:r>
              <a:rPr lang="en-US" sz="1800" dirty="0"/>
              <a:t>dual fuel, the dispatch must consider the unit’s margin on gas:</a:t>
            </a:r>
          </a:p>
          <a:p>
            <a:endParaRPr lang="en-US" sz="18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2" y="5029200"/>
            <a:ext cx="24161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292" y="4326466"/>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387" y="1981200"/>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42" y="2065946"/>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64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a:t>Example 5: Dual Fuel Unit Optimal Dispatch with Both Fuel Types In Merit                                               </a:t>
            </a:r>
            <a:r>
              <a:rPr lang="en-US" dirty="0" smtClean="0"/>
              <a:t>(4)</a:t>
            </a:r>
            <a:endParaRPr lang="en-US" dirty="0"/>
          </a:p>
        </p:txBody>
      </p:sp>
      <p:sp>
        <p:nvSpPr>
          <p:cNvPr id="3" name="Content Placeholder 2"/>
          <p:cNvSpPr>
            <a:spLocks noGrp="1"/>
          </p:cNvSpPr>
          <p:nvPr>
            <p:ph sz="half" idx="1"/>
          </p:nvPr>
        </p:nvSpPr>
        <p:spPr>
          <a:xfrm>
            <a:off x="4800600" y="1514740"/>
            <a:ext cx="4038600" cy="4572000"/>
          </a:xfrm>
          <a:ln>
            <a:solidFill>
              <a:schemeClr val="tx1"/>
            </a:solidFill>
          </a:ln>
        </p:spPr>
        <p:txBody>
          <a:bodyPr>
            <a:normAutofit/>
          </a:bodyPr>
          <a:lstStyle/>
          <a:p>
            <a:endParaRPr lang="en-US" sz="1800" dirty="0" smtClean="0"/>
          </a:p>
          <a:p>
            <a:r>
              <a:rPr lang="en-US" sz="1800" dirty="0" smtClean="0"/>
              <a:t>Opportunity cost is the change in net revenue associated with a 1 MWh decrease in available fuel supply</a:t>
            </a:r>
          </a:p>
          <a:p>
            <a:r>
              <a:rPr lang="en-US" sz="1800" dirty="0" smtClean="0"/>
              <a:t>In this example, the opportunity cost for a 1 MWh decrease in oil supply is               $67 - $62  =  $5/MWh</a:t>
            </a:r>
          </a:p>
          <a:p>
            <a:r>
              <a:rPr lang="en-US" sz="1800" dirty="0" smtClean="0"/>
              <a:t>The oil-related OC stems from the marginal hour in which the optimal dispatch burns gas</a:t>
            </a:r>
            <a:endParaRPr lang="en-US" sz="1800" dirty="0"/>
          </a:p>
        </p:txBody>
      </p:sp>
      <p:sp>
        <p:nvSpPr>
          <p:cNvPr id="5" name="Slide Number Placeholder 4"/>
          <p:cNvSpPr>
            <a:spLocks noGrp="1"/>
          </p:cNvSpPr>
          <p:nvPr>
            <p:ph type="sldNum" sz="quarter" idx="14"/>
          </p:nvPr>
        </p:nvSpPr>
        <p:spPr/>
        <p:txBody>
          <a:bodyPr/>
          <a:lstStyle/>
          <a:p>
            <a:fld id="{10C7F894-2A36-495D-AB7C-1055F7AC0F9D}" type="slidenum">
              <a:rPr lang="en-US" smtClean="0"/>
              <a:pPr/>
              <a:t>16</a:t>
            </a:fld>
            <a:endParaRPr lang="en-US" dirty="0"/>
          </a:p>
        </p:txBody>
      </p:sp>
      <p:sp>
        <p:nvSpPr>
          <p:cNvPr id="6" name="Content Placeholder 2"/>
          <p:cNvSpPr txBox="1">
            <a:spLocks/>
          </p:cNvSpPr>
          <p:nvPr/>
        </p:nvSpPr>
        <p:spPr>
          <a:xfrm>
            <a:off x="381000" y="1506908"/>
            <a:ext cx="4038600" cy="457200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dirty="0" smtClean="0"/>
              <a:t>With </a:t>
            </a:r>
            <a:r>
              <a:rPr lang="en-US" sz="1800" dirty="0"/>
              <a:t>one less MWh of oil available, what </a:t>
            </a:r>
            <a:r>
              <a:rPr lang="en-US" sz="1800" dirty="0" smtClean="0"/>
              <a:t>happens to the optimal dispatch? </a:t>
            </a:r>
          </a:p>
          <a:p>
            <a:endParaRPr lang="en-US" sz="1800" dirty="0"/>
          </a:p>
          <a:p>
            <a:endParaRPr lang="en-US" sz="1800" dirty="0" smtClean="0"/>
          </a:p>
          <a:p>
            <a:endParaRPr lang="en-US" sz="1800" dirty="0"/>
          </a:p>
          <a:p>
            <a:r>
              <a:rPr lang="en-US" sz="1800" dirty="0" smtClean="0"/>
              <a:t>Oil is no longer dispatched in hour 3 (the marginal hour) and gas is dispatched instead</a:t>
            </a:r>
          </a:p>
          <a:p>
            <a:r>
              <a:rPr lang="en-US" sz="1800" dirty="0" smtClean="0"/>
              <a:t>Net revenue is decreased by $10 of lost oil margin in hour 3, and increased by $5 of gas margin</a:t>
            </a:r>
          </a:p>
          <a:p>
            <a:r>
              <a:rPr lang="en-US" sz="1800" dirty="0" smtClean="0"/>
              <a:t>Net revenue becomes $62</a:t>
            </a:r>
          </a:p>
          <a:p>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80521"/>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24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normAutofit fontScale="90000"/>
          </a:bodyPr>
          <a:lstStyle/>
          <a:p>
            <a:r>
              <a:rPr lang="en-US" dirty="0"/>
              <a:t>Example </a:t>
            </a:r>
            <a:r>
              <a:rPr lang="en-US" dirty="0" smtClean="0"/>
              <a:t>5: Dual Fuel Unit Optimal Dispatch with Both Fuel Types In Merit                                      (5)</a:t>
            </a:r>
            <a:endParaRPr lang="en-US" dirty="0"/>
          </a:p>
        </p:txBody>
      </p:sp>
      <p:sp>
        <p:nvSpPr>
          <p:cNvPr id="4" name="Content Placeholder 3"/>
          <p:cNvSpPr>
            <a:spLocks noGrp="1"/>
          </p:cNvSpPr>
          <p:nvPr>
            <p:ph idx="1"/>
          </p:nvPr>
        </p:nvSpPr>
        <p:spPr>
          <a:xfrm>
            <a:off x="457200" y="1676400"/>
            <a:ext cx="8229600" cy="4538050"/>
          </a:xfrm>
        </p:spPr>
        <p:txBody>
          <a:bodyPr>
            <a:normAutofit fontScale="92500" lnSpcReduction="10000"/>
          </a:bodyPr>
          <a:lstStyle/>
          <a:p>
            <a:r>
              <a:rPr lang="en-US" dirty="0" smtClean="0"/>
              <a:t>What are the appropriate offer schedules for this dual fuel generator?</a:t>
            </a:r>
          </a:p>
          <a:p>
            <a:pPr lvl="1"/>
            <a:r>
              <a:rPr lang="en-US" dirty="0" smtClean="0"/>
              <a:t>The oil offers should include the $5/MWh opportunity cost</a:t>
            </a:r>
          </a:p>
          <a:p>
            <a:pPr lvl="1"/>
            <a:r>
              <a:rPr lang="en-US" dirty="0" smtClean="0"/>
              <a:t>There is no opportunity cost for the gas</a:t>
            </a:r>
          </a:p>
          <a:p>
            <a:pPr lvl="1"/>
            <a:endParaRPr lang="en-US" dirty="0" smtClean="0"/>
          </a:p>
          <a:p>
            <a:endParaRPr lang="en-US" dirty="0"/>
          </a:p>
          <a:p>
            <a:endParaRPr lang="en-US" dirty="0" smtClean="0"/>
          </a:p>
          <a:p>
            <a:endParaRPr lang="en-US" dirty="0"/>
          </a:p>
          <a:p>
            <a:r>
              <a:rPr lang="en-US" dirty="0" smtClean="0"/>
              <a:t>With these offer schedules, the optimal dispatch would use gas in hour 1 and oil in hour 2.</a:t>
            </a:r>
          </a:p>
          <a:p>
            <a:r>
              <a:rPr lang="en-US" dirty="0" smtClean="0"/>
              <a:t>The optimal dispatch in hour 3 is indifferent to fuel type.  Either choice will still maximize net revenue.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4099034"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13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normAutofit/>
          </a:bodyPr>
          <a:lstStyle/>
          <a:p>
            <a:r>
              <a:rPr lang="en-US" dirty="0"/>
              <a:t>Example 6</a:t>
            </a:r>
            <a:r>
              <a:rPr lang="en-US" dirty="0" smtClean="0"/>
              <a:t>: Dual Fuel with Gas in Merit but not Used in Dispatch                                   (</a:t>
            </a:r>
            <a:r>
              <a:rPr lang="en-US" dirty="0"/>
              <a:t>1)</a:t>
            </a:r>
          </a:p>
        </p:txBody>
      </p:sp>
      <p:sp>
        <p:nvSpPr>
          <p:cNvPr id="4" name="Content Placeholder 3"/>
          <p:cNvSpPr>
            <a:spLocks noGrp="1"/>
          </p:cNvSpPr>
          <p:nvPr>
            <p:ph idx="1"/>
          </p:nvPr>
        </p:nvSpPr>
        <p:spPr>
          <a:xfrm>
            <a:off x="457200" y="1676400"/>
            <a:ext cx="8229600" cy="4538050"/>
          </a:xfrm>
        </p:spPr>
        <p:txBody>
          <a:bodyPr/>
          <a:lstStyle/>
          <a:p>
            <a:r>
              <a:rPr lang="en-US" dirty="0" smtClean="0"/>
              <a:t>Key Points to look for:</a:t>
            </a:r>
          </a:p>
          <a:p>
            <a:pPr lvl="1"/>
            <a:r>
              <a:rPr lang="en-US" dirty="0" smtClean="0"/>
              <a:t>Dual fuel capability may not always improve net revenue, even if the generator is generally in-merit on both of the fuels</a:t>
            </a:r>
          </a:p>
          <a:p>
            <a:pPr lvl="1"/>
            <a:r>
              <a:rPr lang="en-US" dirty="0" smtClean="0"/>
              <a:t>The oil-related opportunity costs is determined by the difference in oil &amp; gas margins in hours when both fuels are in merit</a:t>
            </a:r>
          </a:p>
          <a:p>
            <a:pPr lvl="1"/>
            <a:endParaRPr lang="en-US" dirty="0" smtClean="0"/>
          </a:p>
        </p:txBody>
      </p:sp>
    </p:spTree>
    <p:extLst>
      <p:ext uri="{BB962C8B-B14F-4D97-AF65-F5344CB8AC3E}">
        <p14:creationId xmlns:p14="http://schemas.microsoft.com/office/powerpoint/2010/main" val="94310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a:t>Example 6: Dual Fuel </a:t>
            </a:r>
            <a:r>
              <a:rPr lang="en-US" dirty="0" smtClean="0"/>
              <a:t>with </a:t>
            </a:r>
            <a:r>
              <a:rPr lang="en-US" dirty="0"/>
              <a:t>Gas in Merit but not Used in </a:t>
            </a:r>
            <a:r>
              <a:rPr lang="en-US" dirty="0" smtClean="0"/>
              <a:t>Dispatch                                                   (2)</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1371600"/>
            <a:ext cx="49752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a:spLocks noGrp="1"/>
          </p:cNvSpPr>
          <p:nvPr>
            <p:ph idx="1"/>
          </p:nvPr>
        </p:nvSpPr>
        <p:spPr>
          <a:xfrm>
            <a:off x="1371600" y="5334000"/>
            <a:ext cx="7315200" cy="880450"/>
          </a:xfrm>
        </p:spPr>
        <p:txBody>
          <a:bodyPr>
            <a:normAutofit fontScale="92500" lnSpcReduction="10000"/>
          </a:bodyPr>
          <a:lstStyle/>
          <a:p>
            <a:r>
              <a:rPr lang="en-US" dirty="0" smtClean="0"/>
              <a:t>Generator is nominally profitable in all hours on oil</a:t>
            </a:r>
          </a:p>
          <a:p>
            <a:r>
              <a:rPr lang="en-US" dirty="0" smtClean="0"/>
              <a:t>Only profitable on gas in hours 1 &amp; 2</a:t>
            </a:r>
          </a:p>
        </p:txBody>
      </p:sp>
    </p:spTree>
    <p:extLst>
      <p:ext uri="{BB962C8B-B14F-4D97-AF65-F5344CB8AC3E}">
        <p14:creationId xmlns:p14="http://schemas.microsoft.com/office/powerpoint/2010/main" val="173089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533400"/>
            <a:ext cx="6096000" cy="381000"/>
          </a:xfrm>
        </p:spPr>
        <p:txBody>
          <a:bodyPr/>
          <a:lstStyle/>
          <a:p>
            <a:pPr>
              <a:spcBef>
                <a:spcPts val="300"/>
              </a:spcBef>
            </a:pPr>
            <a:r>
              <a:rPr lang="en-US" sz="2400" dirty="0" smtClean="0"/>
              <a:t>Opportunity Costs and Energy Market Offers</a:t>
            </a:r>
          </a:p>
          <a:p>
            <a:pPr>
              <a:spcBef>
                <a:spcPts val="300"/>
              </a:spcBef>
            </a:pPr>
            <a:r>
              <a:rPr lang="en-US" sz="1800" dirty="0" smtClean="0"/>
              <a:t>(Phase 1)</a:t>
            </a:r>
            <a:endParaRPr lang="en-US" sz="1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lgn="ctr">
              <a:spcBef>
                <a:spcPts val="0"/>
              </a:spcBef>
            </a:pPr>
            <a:r>
              <a:rPr lang="en-US" dirty="0" smtClean="0"/>
              <a:t>131</a:t>
            </a:r>
            <a:endParaRPr lang="en-US" dirty="0"/>
          </a:p>
        </p:txBody>
      </p:sp>
      <p:sp>
        <p:nvSpPr>
          <p:cNvPr id="31" name="Text Placeholder 30"/>
          <p:cNvSpPr>
            <a:spLocks noGrp="1"/>
          </p:cNvSpPr>
          <p:nvPr>
            <p:ph type="body" sz="quarter" idx="13"/>
          </p:nvPr>
        </p:nvSpPr>
        <p:spPr/>
        <p:txBody>
          <a:bodyPr/>
          <a:lstStyle/>
          <a:p>
            <a:r>
              <a:rPr lang="en-US" dirty="0" smtClean="0"/>
              <a:t>Proposed Effective Date: December 2018</a:t>
            </a:r>
          </a:p>
          <a:p>
            <a:endParaRPr lang="en-US" dirty="0"/>
          </a:p>
        </p:txBody>
      </p:sp>
      <p:sp>
        <p:nvSpPr>
          <p:cNvPr id="16" name="Text Placeholder 15"/>
          <p:cNvSpPr>
            <a:spLocks noGrp="1"/>
          </p:cNvSpPr>
          <p:nvPr>
            <p:ph type="body" sz="quarter" idx="14"/>
          </p:nvPr>
        </p:nvSpPr>
        <p:spPr/>
        <p:txBody>
          <a:bodyPr>
            <a:normAutofit/>
          </a:bodyPr>
          <a:lstStyle/>
          <a:p>
            <a:pPr lvl="0"/>
            <a:r>
              <a:rPr lang="en-US" dirty="0" smtClean="0"/>
              <a:t>ISO is proposing implementation in December of a system to daily estimate energy opportunity costs for oil and dual-fuel resources with limitations on energy production over a 7-day horizon</a:t>
            </a:r>
            <a:endParaRPr lang="en-US" dirty="0"/>
          </a:p>
          <a:p>
            <a:pPr lvl="0"/>
            <a:r>
              <a:rPr lang="en-US" dirty="0" smtClean="0"/>
              <a:t>No tariff changes are required – MR-1 Appendix A already provides for the inclusion of opportunity costs in energy offers</a:t>
            </a:r>
          </a:p>
          <a:p>
            <a:pPr lvl="0"/>
            <a:r>
              <a:rPr lang="en-US" dirty="0" smtClean="0"/>
              <a:t>Today’s presentation will focus on:</a:t>
            </a:r>
          </a:p>
          <a:p>
            <a:pPr lvl="1"/>
            <a:r>
              <a:rPr lang="en-US" dirty="0" smtClean="0"/>
              <a:t>Two simple numerical examples illustrating opportunity cost outcomes that are unique to dual fuel resources</a:t>
            </a:r>
          </a:p>
        </p:txBody>
      </p:sp>
    </p:spTree>
    <p:extLst>
      <p:ext uri="{BB962C8B-B14F-4D97-AF65-F5344CB8AC3E}">
        <p14:creationId xmlns:p14="http://schemas.microsoft.com/office/powerpoint/2010/main" val="311814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dirty="0"/>
              <a:t>Example 6: Dual Fuel with Gas in Merit but not Used in Dispatch                                                   </a:t>
            </a:r>
            <a:r>
              <a:rPr lang="en-US" dirty="0" smtClean="0"/>
              <a:t>(3)</a:t>
            </a:r>
            <a:endParaRPr lang="en-US" dirty="0"/>
          </a:p>
        </p:txBody>
      </p:sp>
      <p:sp>
        <p:nvSpPr>
          <p:cNvPr id="3" name="Content Placeholder 2"/>
          <p:cNvSpPr>
            <a:spLocks noGrp="1"/>
          </p:cNvSpPr>
          <p:nvPr>
            <p:ph sz="half" idx="1"/>
          </p:nvPr>
        </p:nvSpPr>
        <p:spPr>
          <a:xfrm>
            <a:off x="4800600" y="1408176"/>
            <a:ext cx="4038600" cy="4840224"/>
          </a:xfrm>
          <a:ln>
            <a:solidFill>
              <a:schemeClr val="tx1"/>
            </a:solidFill>
          </a:ln>
        </p:spPr>
        <p:txBody>
          <a:bodyPr>
            <a:normAutofit fontScale="92500" lnSpcReduction="10000"/>
          </a:bodyPr>
          <a:lstStyle/>
          <a:p>
            <a:r>
              <a:rPr lang="en-US" sz="1800" dirty="0" smtClean="0"/>
              <a:t>Moving oil dispatch to hour 3 to allow gas to run profitably in hour 1 or 2, but does not increase net revenue:</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pPr>
              <a:spcBef>
                <a:spcPts val="600"/>
              </a:spcBef>
            </a:pPr>
            <a:r>
              <a:rPr lang="en-US" sz="1800" dirty="0" smtClean="0"/>
              <a:t>In both cases, net revenue decreases to $55</a:t>
            </a:r>
          </a:p>
          <a:p>
            <a:pPr>
              <a:spcBef>
                <a:spcPts val="600"/>
              </a:spcBef>
            </a:pPr>
            <a:r>
              <a:rPr lang="en-US" sz="1800" dirty="0" smtClean="0"/>
              <a:t>Optimal dispatch </a:t>
            </a:r>
            <a:r>
              <a:rPr lang="en-US" sz="1500" dirty="0" smtClean="0"/>
              <a:t>(with apologies to John </a:t>
            </a:r>
            <a:r>
              <a:rPr lang="en-US" sz="1500" dirty="0" err="1" smtClean="0"/>
              <a:t>Belushi</a:t>
            </a:r>
            <a:r>
              <a:rPr lang="en-US" sz="1500" dirty="0" smtClean="0"/>
              <a:t>)</a:t>
            </a:r>
            <a:r>
              <a:rPr lang="en-US" sz="1800" dirty="0" smtClean="0"/>
              <a:t> is “No gas. Oil!”</a:t>
            </a:r>
          </a:p>
        </p:txBody>
      </p:sp>
      <p:sp>
        <p:nvSpPr>
          <p:cNvPr id="5" name="Slide Number Placeholder 4"/>
          <p:cNvSpPr>
            <a:spLocks noGrp="1"/>
          </p:cNvSpPr>
          <p:nvPr>
            <p:ph type="sldNum" sz="quarter" idx="14"/>
          </p:nvPr>
        </p:nvSpPr>
        <p:spPr/>
        <p:txBody>
          <a:bodyPr/>
          <a:lstStyle/>
          <a:p>
            <a:fld id="{10C7F894-2A36-495D-AB7C-1055F7AC0F9D}" type="slidenum">
              <a:rPr lang="en-US" smtClean="0"/>
              <a:pPr/>
              <a:t>20</a:t>
            </a:fld>
            <a:endParaRPr lang="en-US" dirty="0"/>
          </a:p>
        </p:txBody>
      </p:sp>
      <p:sp>
        <p:nvSpPr>
          <p:cNvPr id="6" name="Content Placeholder 2"/>
          <p:cNvSpPr txBox="1">
            <a:spLocks/>
          </p:cNvSpPr>
          <p:nvPr/>
        </p:nvSpPr>
        <p:spPr>
          <a:xfrm>
            <a:off x="381000" y="1405784"/>
            <a:ext cx="4038600" cy="484261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u="sng" dirty="0" smtClean="0"/>
              <a:t>As in Ex. 5, Oil-only</a:t>
            </a:r>
            <a:r>
              <a:rPr lang="en-US" sz="1800" dirty="0" smtClean="0"/>
              <a:t> dispatch would run in hours 1 &amp; 2 with highest margins</a:t>
            </a:r>
          </a:p>
          <a:p>
            <a:endParaRPr lang="en-US" sz="1800" dirty="0"/>
          </a:p>
          <a:p>
            <a:endParaRPr lang="en-US" sz="1800" dirty="0" smtClean="0"/>
          </a:p>
          <a:p>
            <a:endParaRPr lang="en-US" sz="1800" dirty="0"/>
          </a:p>
          <a:p>
            <a:r>
              <a:rPr lang="en-US" sz="1800" dirty="0" smtClean="0"/>
              <a:t>Net revenue = $20 + $40  = $60</a:t>
            </a:r>
          </a:p>
          <a:p>
            <a:endParaRPr lang="en-US" sz="1800" dirty="0" smtClean="0"/>
          </a:p>
          <a:p>
            <a:r>
              <a:rPr lang="en-US" sz="1800" dirty="0" smtClean="0"/>
              <a:t>Gas margins are only profitable in the first two hours:</a:t>
            </a:r>
            <a:endParaRPr lang="en-US" sz="1800" dirty="0"/>
          </a:p>
          <a:p>
            <a:endParaRPr lang="en-US" sz="1800"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42" y="2370137"/>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23668"/>
            <a:ext cx="24161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292" y="2209800"/>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837" y="3581400"/>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4315626" y="3236721"/>
            <a:ext cx="3831973" cy="2962127"/>
          </a:xfrm>
          <a:custGeom>
            <a:avLst/>
            <a:gdLst>
              <a:gd name="connsiteX0" fmla="*/ 2914116 w 3050849"/>
              <a:gd name="connsiteY0" fmla="*/ 2760292 h 2922662"/>
              <a:gd name="connsiteX1" fmla="*/ 3050849 w 3050849"/>
              <a:gd name="connsiteY1" fmla="*/ 2879933 h 2922662"/>
              <a:gd name="connsiteX2" fmla="*/ 2324456 w 3050849"/>
              <a:gd name="connsiteY2" fmla="*/ 2922662 h 2922662"/>
              <a:gd name="connsiteX3" fmla="*/ 957129 w 3050849"/>
              <a:gd name="connsiteY3" fmla="*/ 2888479 h 2922662"/>
              <a:gd name="connsiteX4" fmla="*/ 555477 w 3050849"/>
              <a:gd name="connsiteY4" fmla="*/ 2897024 h 2922662"/>
              <a:gd name="connsiteX5" fmla="*/ 316195 w 3050849"/>
              <a:gd name="connsiteY5" fmla="*/ 2683380 h 2922662"/>
              <a:gd name="connsiteX6" fmla="*/ 264920 w 3050849"/>
              <a:gd name="connsiteY6" fmla="*/ 1572426 h 2922662"/>
              <a:gd name="connsiteX7" fmla="*/ 307649 w 3050849"/>
              <a:gd name="connsiteY7" fmla="*/ 521294 h 2922662"/>
              <a:gd name="connsiteX8" fmla="*/ 333286 w 3050849"/>
              <a:gd name="connsiteY8" fmla="*/ 42729 h 2922662"/>
              <a:gd name="connsiteX9" fmla="*/ 0 w 3050849"/>
              <a:gd name="connsiteY9" fmla="*/ 0 h 2922662"/>
              <a:gd name="connsiteX10" fmla="*/ 0 w 3050849"/>
              <a:gd name="connsiteY10" fmla="*/ 0 h 2922662"/>
              <a:gd name="connsiteX0" fmla="*/ 2914116 w 3078743"/>
              <a:gd name="connsiteY0" fmla="*/ 2760292 h 2922662"/>
              <a:gd name="connsiteX1" fmla="*/ 3050849 w 3078743"/>
              <a:gd name="connsiteY1" fmla="*/ 2879933 h 2922662"/>
              <a:gd name="connsiteX2" fmla="*/ 2324456 w 3078743"/>
              <a:gd name="connsiteY2" fmla="*/ 2922662 h 2922662"/>
              <a:gd name="connsiteX3" fmla="*/ 957129 w 3078743"/>
              <a:gd name="connsiteY3" fmla="*/ 2888479 h 2922662"/>
              <a:gd name="connsiteX4" fmla="*/ 555477 w 3078743"/>
              <a:gd name="connsiteY4" fmla="*/ 2897024 h 2922662"/>
              <a:gd name="connsiteX5" fmla="*/ 316195 w 3078743"/>
              <a:gd name="connsiteY5" fmla="*/ 2683380 h 2922662"/>
              <a:gd name="connsiteX6" fmla="*/ 264920 w 3078743"/>
              <a:gd name="connsiteY6" fmla="*/ 1572426 h 2922662"/>
              <a:gd name="connsiteX7" fmla="*/ 307649 w 3078743"/>
              <a:gd name="connsiteY7" fmla="*/ 521294 h 2922662"/>
              <a:gd name="connsiteX8" fmla="*/ 333286 w 3078743"/>
              <a:gd name="connsiteY8" fmla="*/ 42729 h 2922662"/>
              <a:gd name="connsiteX9" fmla="*/ 0 w 3078743"/>
              <a:gd name="connsiteY9" fmla="*/ 0 h 2922662"/>
              <a:gd name="connsiteX10" fmla="*/ 0 w 3078743"/>
              <a:gd name="connsiteY10" fmla="*/ 0 h 2922662"/>
              <a:gd name="connsiteX0" fmla="*/ 2914116 w 3149214"/>
              <a:gd name="connsiteY0" fmla="*/ 2760292 h 2922662"/>
              <a:gd name="connsiteX1" fmla="*/ 3127761 w 3149214"/>
              <a:gd name="connsiteY1" fmla="*/ 2785929 h 2922662"/>
              <a:gd name="connsiteX2" fmla="*/ 3050849 w 3149214"/>
              <a:gd name="connsiteY2" fmla="*/ 2879933 h 2922662"/>
              <a:gd name="connsiteX3" fmla="*/ 2324456 w 3149214"/>
              <a:gd name="connsiteY3" fmla="*/ 2922662 h 2922662"/>
              <a:gd name="connsiteX4" fmla="*/ 957129 w 3149214"/>
              <a:gd name="connsiteY4" fmla="*/ 2888479 h 2922662"/>
              <a:gd name="connsiteX5" fmla="*/ 555477 w 3149214"/>
              <a:gd name="connsiteY5" fmla="*/ 2897024 h 2922662"/>
              <a:gd name="connsiteX6" fmla="*/ 316195 w 3149214"/>
              <a:gd name="connsiteY6" fmla="*/ 2683380 h 2922662"/>
              <a:gd name="connsiteX7" fmla="*/ 264920 w 3149214"/>
              <a:gd name="connsiteY7" fmla="*/ 1572426 h 2922662"/>
              <a:gd name="connsiteX8" fmla="*/ 307649 w 3149214"/>
              <a:gd name="connsiteY8" fmla="*/ 521294 h 2922662"/>
              <a:gd name="connsiteX9" fmla="*/ 333286 w 3149214"/>
              <a:gd name="connsiteY9" fmla="*/ 42729 h 2922662"/>
              <a:gd name="connsiteX10" fmla="*/ 0 w 3149214"/>
              <a:gd name="connsiteY10" fmla="*/ 0 h 2922662"/>
              <a:gd name="connsiteX11" fmla="*/ 0 w 3149214"/>
              <a:gd name="connsiteY11" fmla="*/ 0 h 2922662"/>
              <a:gd name="connsiteX0" fmla="*/ 2914116 w 3149214"/>
              <a:gd name="connsiteY0" fmla="*/ 2760292 h 2925079"/>
              <a:gd name="connsiteX1" fmla="*/ 3127761 w 3149214"/>
              <a:gd name="connsiteY1" fmla="*/ 2785929 h 2925079"/>
              <a:gd name="connsiteX2" fmla="*/ 3050849 w 3149214"/>
              <a:gd name="connsiteY2" fmla="*/ 2879933 h 2925079"/>
              <a:gd name="connsiteX3" fmla="*/ 2324456 w 3149214"/>
              <a:gd name="connsiteY3" fmla="*/ 2922662 h 2925079"/>
              <a:gd name="connsiteX4" fmla="*/ 957129 w 3149214"/>
              <a:gd name="connsiteY4" fmla="*/ 2888479 h 2925079"/>
              <a:gd name="connsiteX5" fmla="*/ 555477 w 3149214"/>
              <a:gd name="connsiteY5" fmla="*/ 2897024 h 2925079"/>
              <a:gd name="connsiteX6" fmla="*/ 316195 w 3149214"/>
              <a:gd name="connsiteY6" fmla="*/ 2683380 h 2925079"/>
              <a:gd name="connsiteX7" fmla="*/ 264920 w 3149214"/>
              <a:gd name="connsiteY7" fmla="*/ 1572426 h 2925079"/>
              <a:gd name="connsiteX8" fmla="*/ 307649 w 3149214"/>
              <a:gd name="connsiteY8" fmla="*/ 521294 h 2925079"/>
              <a:gd name="connsiteX9" fmla="*/ 333286 w 3149214"/>
              <a:gd name="connsiteY9" fmla="*/ 42729 h 2925079"/>
              <a:gd name="connsiteX10" fmla="*/ 0 w 3149214"/>
              <a:gd name="connsiteY10" fmla="*/ 0 h 2925079"/>
              <a:gd name="connsiteX11" fmla="*/ 0 w 3149214"/>
              <a:gd name="connsiteY11" fmla="*/ 0 h 2925079"/>
              <a:gd name="connsiteX0" fmla="*/ 2914116 w 3149214"/>
              <a:gd name="connsiteY0" fmla="*/ 2760292 h 2925079"/>
              <a:gd name="connsiteX1" fmla="*/ 3127761 w 3149214"/>
              <a:gd name="connsiteY1" fmla="*/ 2785929 h 2925079"/>
              <a:gd name="connsiteX2" fmla="*/ 3050849 w 3149214"/>
              <a:gd name="connsiteY2" fmla="*/ 2879933 h 2925079"/>
              <a:gd name="connsiteX3" fmla="*/ 2324456 w 3149214"/>
              <a:gd name="connsiteY3" fmla="*/ 2922662 h 2925079"/>
              <a:gd name="connsiteX4" fmla="*/ 957129 w 3149214"/>
              <a:gd name="connsiteY4" fmla="*/ 2888479 h 2925079"/>
              <a:gd name="connsiteX5" fmla="*/ 555477 w 3149214"/>
              <a:gd name="connsiteY5" fmla="*/ 2897024 h 2925079"/>
              <a:gd name="connsiteX6" fmla="*/ 316195 w 3149214"/>
              <a:gd name="connsiteY6" fmla="*/ 2683380 h 2925079"/>
              <a:gd name="connsiteX7" fmla="*/ 264920 w 3149214"/>
              <a:gd name="connsiteY7" fmla="*/ 1572426 h 2925079"/>
              <a:gd name="connsiteX8" fmla="*/ 307649 w 3149214"/>
              <a:gd name="connsiteY8" fmla="*/ 521294 h 2925079"/>
              <a:gd name="connsiteX9" fmla="*/ 333286 w 3149214"/>
              <a:gd name="connsiteY9" fmla="*/ 42729 h 2925079"/>
              <a:gd name="connsiteX10" fmla="*/ 0 w 3149214"/>
              <a:gd name="connsiteY10" fmla="*/ 0 h 2925079"/>
              <a:gd name="connsiteX11" fmla="*/ 0 w 3149214"/>
              <a:gd name="connsiteY11" fmla="*/ 0 h 2925079"/>
              <a:gd name="connsiteX0" fmla="*/ 2914116 w 3149214"/>
              <a:gd name="connsiteY0" fmla="*/ 2760292 h 2939754"/>
              <a:gd name="connsiteX1" fmla="*/ 3127761 w 3149214"/>
              <a:gd name="connsiteY1" fmla="*/ 2785929 h 2939754"/>
              <a:gd name="connsiteX2" fmla="*/ 3050849 w 3149214"/>
              <a:gd name="connsiteY2" fmla="*/ 2879933 h 2939754"/>
              <a:gd name="connsiteX3" fmla="*/ 2324456 w 3149214"/>
              <a:gd name="connsiteY3" fmla="*/ 2922662 h 2939754"/>
              <a:gd name="connsiteX4" fmla="*/ 1316052 w 3149214"/>
              <a:gd name="connsiteY4" fmla="*/ 2939754 h 2939754"/>
              <a:gd name="connsiteX5" fmla="*/ 555477 w 3149214"/>
              <a:gd name="connsiteY5" fmla="*/ 2897024 h 2939754"/>
              <a:gd name="connsiteX6" fmla="*/ 316195 w 3149214"/>
              <a:gd name="connsiteY6" fmla="*/ 2683380 h 2939754"/>
              <a:gd name="connsiteX7" fmla="*/ 264920 w 3149214"/>
              <a:gd name="connsiteY7" fmla="*/ 1572426 h 2939754"/>
              <a:gd name="connsiteX8" fmla="*/ 307649 w 3149214"/>
              <a:gd name="connsiteY8" fmla="*/ 521294 h 2939754"/>
              <a:gd name="connsiteX9" fmla="*/ 333286 w 3149214"/>
              <a:gd name="connsiteY9" fmla="*/ 42729 h 2939754"/>
              <a:gd name="connsiteX10" fmla="*/ 0 w 3149214"/>
              <a:gd name="connsiteY10" fmla="*/ 0 h 2939754"/>
              <a:gd name="connsiteX11" fmla="*/ 0 w 3149214"/>
              <a:gd name="connsiteY11" fmla="*/ 0 h 293975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33286 w 3149214"/>
              <a:gd name="connsiteY9" fmla="*/ 42729 h 2940834"/>
              <a:gd name="connsiteX10" fmla="*/ 0 w 3149214"/>
              <a:gd name="connsiteY10" fmla="*/ 0 h 2940834"/>
              <a:gd name="connsiteX11" fmla="*/ 0 w 3149214"/>
              <a:gd name="connsiteY11" fmla="*/ 0 h 2940834"/>
              <a:gd name="connsiteX0" fmla="*/ 2914116 w 3149214"/>
              <a:gd name="connsiteY0" fmla="*/ 2768158 h 2948700"/>
              <a:gd name="connsiteX1" fmla="*/ 3127761 w 3149214"/>
              <a:gd name="connsiteY1" fmla="*/ 2793795 h 2948700"/>
              <a:gd name="connsiteX2" fmla="*/ 3050849 w 3149214"/>
              <a:gd name="connsiteY2" fmla="*/ 2887799 h 2948700"/>
              <a:gd name="connsiteX3" fmla="*/ 2324456 w 3149214"/>
              <a:gd name="connsiteY3" fmla="*/ 2930528 h 2948700"/>
              <a:gd name="connsiteX4" fmla="*/ 1316052 w 3149214"/>
              <a:gd name="connsiteY4" fmla="*/ 2947620 h 2948700"/>
              <a:gd name="connsiteX5" fmla="*/ 555477 w 3149214"/>
              <a:gd name="connsiteY5" fmla="*/ 2904890 h 2948700"/>
              <a:gd name="connsiteX6" fmla="*/ 316195 w 3149214"/>
              <a:gd name="connsiteY6" fmla="*/ 2691246 h 2948700"/>
              <a:gd name="connsiteX7" fmla="*/ 264920 w 3149214"/>
              <a:gd name="connsiteY7" fmla="*/ 1580292 h 2948700"/>
              <a:gd name="connsiteX8" fmla="*/ 307649 w 3149214"/>
              <a:gd name="connsiteY8" fmla="*/ 529160 h 2948700"/>
              <a:gd name="connsiteX9" fmla="*/ 333286 w 3149214"/>
              <a:gd name="connsiteY9" fmla="*/ 50595 h 2948700"/>
              <a:gd name="connsiteX10" fmla="*/ 0 w 3149214"/>
              <a:gd name="connsiteY10" fmla="*/ 7866 h 2948700"/>
              <a:gd name="connsiteX11" fmla="*/ 0 w 3149214"/>
              <a:gd name="connsiteY11" fmla="*/ 7866 h 2948700"/>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84561 w 3149214"/>
              <a:gd name="connsiteY9" fmla="*/ 188007 h 2940834"/>
              <a:gd name="connsiteX10" fmla="*/ 0 w 3149214"/>
              <a:gd name="connsiteY10" fmla="*/ 0 h 2940834"/>
              <a:gd name="connsiteX11" fmla="*/ 0 w 3149214"/>
              <a:gd name="connsiteY11"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07649 w 3149214"/>
              <a:gd name="connsiteY8" fmla="*/ 521294 h 2940834"/>
              <a:gd name="connsiteX9" fmla="*/ 384561 w 3149214"/>
              <a:gd name="connsiteY9" fmla="*/ 188007 h 2940834"/>
              <a:gd name="connsiteX10" fmla="*/ 264919 w 3149214"/>
              <a:gd name="connsiteY10" fmla="*/ 59820 h 2940834"/>
              <a:gd name="connsiteX11" fmla="*/ 0 w 3149214"/>
              <a:gd name="connsiteY11" fmla="*/ 0 h 2940834"/>
              <a:gd name="connsiteX12" fmla="*/ 0 w 3149214"/>
              <a:gd name="connsiteY12" fmla="*/ 0 h 2940834"/>
              <a:gd name="connsiteX0" fmla="*/ 2914116 w 3149214"/>
              <a:gd name="connsiteY0" fmla="*/ 2760292 h 2940834"/>
              <a:gd name="connsiteX1" fmla="*/ 3127761 w 3149214"/>
              <a:gd name="connsiteY1" fmla="*/ 2785929 h 2940834"/>
              <a:gd name="connsiteX2" fmla="*/ 3050849 w 3149214"/>
              <a:gd name="connsiteY2" fmla="*/ 2879933 h 2940834"/>
              <a:gd name="connsiteX3" fmla="*/ 2324456 w 3149214"/>
              <a:gd name="connsiteY3" fmla="*/ 2922662 h 2940834"/>
              <a:gd name="connsiteX4" fmla="*/ 1316052 w 3149214"/>
              <a:gd name="connsiteY4" fmla="*/ 2939754 h 2940834"/>
              <a:gd name="connsiteX5" fmla="*/ 555477 w 3149214"/>
              <a:gd name="connsiteY5" fmla="*/ 2897024 h 2940834"/>
              <a:gd name="connsiteX6" fmla="*/ 316195 w 3149214"/>
              <a:gd name="connsiteY6" fmla="*/ 2683380 h 2940834"/>
              <a:gd name="connsiteX7" fmla="*/ 264920 w 3149214"/>
              <a:gd name="connsiteY7" fmla="*/ 1572426 h 2940834"/>
              <a:gd name="connsiteX8" fmla="*/ 316195 w 3149214"/>
              <a:gd name="connsiteY8" fmla="*/ 914400 h 2940834"/>
              <a:gd name="connsiteX9" fmla="*/ 384561 w 3149214"/>
              <a:gd name="connsiteY9" fmla="*/ 188007 h 2940834"/>
              <a:gd name="connsiteX10" fmla="*/ 264919 w 3149214"/>
              <a:gd name="connsiteY10" fmla="*/ 59820 h 2940834"/>
              <a:gd name="connsiteX11" fmla="*/ 0 w 3149214"/>
              <a:gd name="connsiteY11" fmla="*/ 0 h 2940834"/>
              <a:gd name="connsiteX12" fmla="*/ 0 w 3149214"/>
              <a:gd name="connsiteY12" fmla="*/ 0 h 2940834"/>
              <a:gd name="connsiteX0" fmla="*/ 2914116 w 3149214"/>
              <a:gd name="connsiteY0" fmla="*/ 2762428 h 2942970"/>
              <a:gd name="connsiteX1" fmla="*/ 3127761 w 3149214"/>
              <a:gd name="connsiteY1" fmla="*/ 2788065 h 2942970"/>
              <a:gd name="connsiteX2" fmla="*/ 3050849 w 3149214"/>
              <a:gd name="connsiteY2" fmla="*/ 2882069 h 2942970"/>
              <a:gd name="connsiteX3" fmla="*/ 2324456 w 3149214"/>
              <a:gd name="connsiteY3" fmla="*/ 2924798 h 2942970"/>
              <a:gd name="connsiteX4" fmla="*/ 1316052 w 3149214"/>
              <a:gd name="connsiteY4" fmla="*/ 2941890 h 2942970"/>
              <a:gd name="connsiteX5" fmla="*/ 555477 w 3149214"/>
              <a:gd name="connsiteY5" fmla="*/ 2899160 h 2942970"/>
              <a:gd name="connsiteX6" fmla="*/ 316195 w 3149214"/>
              <a:gd name="connsiteY6" fmla="*/ 2685516 h 2942970"/>
              <a:gd name="connsiteX7" fmla="*/ 264920 w 3149214"/>
              <a:gd name="connsiteY7" fmla="*/ 1574562 h 2942970"/>
              <a:gd name="connsiteX8" fmla="*/ 316195 w 3149214"/>
              <a:gd name="connsiteY8" fmla="*/ 916536 h 2942970"/>
              <a:gd name="connsiteX9" fmla="*/ 384561 w 3149214"/>
              <a:gd name="connsiteY9" fmla="*/ 190143 h 2942970"/>
              <a:gd name="connsiteX10" fmla="*/ 222190 w 3149214"/>
              <a:gd name="connsiteY10" fmla="*/ 19227 h 2942970"/>
              <a:gd name="connsiteX11" fmla="*/ 0 w 3149214"/>
              <a:gd name="connsiteY11" fmla="*/ 2136 h 2942970"/>
              <a:gd name="connsiteX12" fmla="*/ 0 w 3149214"/>
              <a:gd name="connsiteY12" fmla="*/ 2136 h 2942970"/>
              <a:gd name="connsiteX0" fmla="*/ 2914116 w 3149214"/>
              <a:gd name="connsiteY0" fmla="*/ 2762428 h 2942970"/>
              <a:gd name="connsiteX1" fmla="*/ 3127761 w 3149214"/>
              <a:gd name="connsiteY1" fmla="*/ 2788065 h 2942970"/>
              <a:gd name="connsiteX2" fmla="*/ 3050849 w 3149214"/>
              <a:gd name="connsiteY2" fmla="*/ 2882069 h 2942970"/>
              <a:gd name="connsiteX3" fmla="*/ 2324456 w 3149214"/>
              <a:gd name="connsiteY3" fmla="*/ 2924798 h 2942970"/>
              <a:gd name="connsiteX4" fmla="*/ 1316052 w 3149214"/>
              <a:gd name="connsiteY4" fmla="*/ 2941890 h 2942970"/>
              <a:gd name="connsiteX5" fmla="*/ 555477 w 3149214"/>
              <a:gd name="connsiteY5" fmla="*/ 2899160 h 2942970"/>
              <a:gd name="connsiteX6" fmla="*/ 316195 w 3149214"/>
              <a:gd name="connsiteY6" fmla="*/ 2685516 h 2942970"/>
              <a:gd name="connsiteX7" fmla="*/ 264920 w 3149214"/>
              <a:gd name="connsiteY7" fmla="*/ 1574562 h 2942970"/>
              <a:gd name="connsiteX8" fmla="*/ 316195 w 3149214"/>
              <a:gd name="connsiteY8" fmla="*/ 916536 h 2942970"/>
              <a:gd name="connsiteX9" fmla="*/ 384561 w 3149214"/>
              <a:gd name="connsiteY9" fmla="*/ 190143 h 2942970"/>
              <a:gd name="connsiteX10" fmla="*/ 222190 w 3149214"/>
              <a:gd name="connsiteY10" fmla="*/ 19227 h 2942970"/>
              <a:gd name="connsiteX11" fmla="*/ 0 w 3149214"/>
              <a:gd name="connsiteY11" fmla="*/ 2136 h 2942970"/>
              <a:gd name="connsiteX12" fmla="*/ 0 w 3149214"/>
              <a:gd name="connsiteY12" fmla="*/ 2136 h 2942970"/>
              <a:gd name="connsiteX0" fmla="*/ 2914116 w 3149214"/>
              <a:gd name="connsiteY0" fmla="*/ 2762428 h 2941890"/>
              <a:gd name="connsiteX1" fmla="*/ 3127761 w 3149214"/>
              <a:gd name="connsiteY1" fmla="*/ 2788065 h 2941890"/>
              <a:gd name="connsiteX2" fmla="*/ 3050849 w 3149214"/>
              <a:gd name="connsiteY2" fmla="*/ 2882069 h 2941890"/>
              <a:gd name="connsiteX3" fmla="*/ 2324456 w 3149214"/>
              <a:gd name="connsiteY3" fmla="*/ 2924798 h 2941890"/>
              <a:gd name="connsiteX4" fmla="*/ 1316052 w 3149214"/>
              <a:gd name="connsiteY4" fmla="*/ 2941890 h 2941890"/>
              <a:gd name="connsiteX5" fmla="*/ 555477 w 3149214"/>
              <a:gd name="connsiteY5" fmla="*/ 2899160 h 2941890"/>
              <a:gd name="connsiteX6" fmla="*/ 307650 w 3149214"/>
              <a:gd name="connsiteY6" fmla="*/ 2617149 h 2941890"/>
              <a:gd name="connsiteX7" fmla="*/ 264920 w 3149214"/>
              <a:gd name="connsiteY7" fmla="*/ 1574562 h 2941890"/>
              <a:gd name="connsiteX8" fmla="*/ 316195 w 3149214"/>
              <a:gd name="connsiteY8" fmla="*/ 916536 h 2941890"/>
              <a:gd name="connsiteX9" fmla="*/ 384561 w 3149214"/>
              <a:gd name="connsiteY9" fmla="*/ 190143 h 2941890"/>
              <a:gd name="connsiteX10" fmla="*/ 222190 w 3149214"/>
              <a:gd name="connsiteY10" fmla="*/ 19227 h 2941890"/>
              <a:gd name="connsiteX11" fmla="*/ 0 w 3149214"/>
              <a:gd name="connsiteY11" fmla="*/ 2136 h 2941890"/>
              <a:gd name="connsiteX12" fmla="*/ 0 w 3149214"/>
              <a:gd name="connsiteY12" fmla="*/ 2136 h 2941890"/>
              <a:gd name="connsiteX0" fmla="*/ 2820113 w 3149214"/>
              <a:gd name="connsiteY0" fmla="*/ 2745336 h 2941890"/>
              <a:gd name="connsiteX1" fmla="*/ 3127761 w 3149214"/>
              <a:gd name="connsiteY1" fmla="*/ 2788065 h 2941890"/>
              <a:gd name="connsiteX2" fmla="*/ 3050849 w 3149214"/>
              <a:gd name="connsiteY2" fmla="*/ 2882069 h 2941890"/>
              <a:gd name="connsiteX3" fmla="*/ 2324456 w 3149214"/>
              <a:gd name="connsiteY3" fmla="*/ 2924798 h 2941890"/>
              <a:gd name="connsiteX4" fmla="*/ 1316052 w 3149214"/>
              <a:gd name="connsiteY4" fmla="*/ 2941890 h 2941890"/>
              <a:gd name="connsiteX5" fmla="*/ 555477 w 3149214"/>
              <a:gd name="connsiteY5" fmla="*/ 2899160 h 2941890"/>
              <a:gd name="connsiteX6" fmla="*/ 307650 w 3149214"/>
              <a:gd name="connsiteY6" fmla="*/ 2617149 h 2941890"/>
              <a:gd name="connsiteX7" fmla="*/ 264920 w 3149214"/>
              <a:gd name="connsiteY7" fmla="*/ 1574562 h 2941890"/>
              <a:gd name="connsiteX8" fmla="*/ 316195 w 3149214"/>
              <a:gd name="connsiteY8" fmla="*/ 916536 h 2941890"/>
              <a:gd name="connsiteX9" fmla="*/ 384561 w 3149214"/>
              <a:gd name="connsiteY9" fmla="*/ 190143 h 2941890"/>
              <a:gd name="connsiteX10" fmla="*/ 222190 w 3149214"/>
              <a:gd name="connsiteY10" fmla="*/ 19227 h 2941890"/>
              <a:gd name="connsiteX11" fmla="*/ 0 w 3149214"/>
              <a:gd name="connsiteY11" fmla="*/ 2136 h 2941890"/>
              <a:gd name="connsiteX12" fmla="*/ 0 w 3149214"/>
              <a:gd name="connsiteY12" fmla="*/ 2136 h 2941890"/>
              <a:gd name="connsiteX0" fmla="*/ 2820113 w 3149214"/>
              <a:gd name="connsiteY0" fmla="*/ 2745336 h 2941890"/>
              <a:gd name="connsiteX1" fmla="*/ 3127761 w 3149214"/>
              <a:gd name="connsiteY1" fmla="*/ 2788065 h 2941890"/>
              <a:gd name="connsiteX2" fmla="*/ 3050849 w 3149214"/>
              <a:gd name="connsiteY2" fmla="*/ 2916252 h 2941890"/>
              <a:gd name="connsiteX3" fmla="*/ 2324456 w 3149214"/>
              <a:gd name="connsiteY3" fmla="*/ 2924798 h 2941890"/>
              <a:gd name="connsiteX4" fmla="*/ 1316052 w 3149214"/>
              <a:gd name="connsiteY4" fmla="*/ 2941890 h 2941890"/>
              <a:gd name="connsiteX5" fmla="*/ 555477 w 3149214"/>
              <a:gd name="connsiteY5" fmla="*/ 2899160 h 2941890"/>
              <a:gd name="connsiteX6" fmla="*/ 307650 w 3149214"/>
              <a:gd name="connsiteY6" fmla="*/ 2617149 h 2941890"/>
              <a:gd name="connsiteX7" fmla="*/ 264920 w 3149214"/>
              <a:gd name="connsiteY7" fmla="*/ 1574562 h 2941890"/>
              <a:gd name="connsiteX8" fmla="*/ 316195 w 3149214"/>
              <a:gd name="connsiteY8" fmla="*/ 916536 h 2941890"/>
              <a:gd name="connsiteX9" fmla="*/ 384561 w 3149214"/>
              <a:gd name="connsiteY9" fmla="*/ 190143 h 2941890"/>
              <a:gd name="connsiteX10" fmla="*/ 222190 w 3149214"/>
              <a:gd name="connsiteY10" fmla="*/ 19227 h 2941890"/>
              <a:gd name="connsiteX11" fmla="*/ 0 w 3149214"/>
              <a:gd name="connsiteY11" fmla="*/ 2136 h 2941890"/>
              <a:gd name="connsiteX12" fmla="*/ 0 w 3149214"/>
              <a:gd name="connsiteY12" fmla="*/ 2136 h 2941890"/>
              <a:gd name="connsiteX0" fmla="*/ 2820113 w 3150567"/>
              <a:gd name="connsiteY0" fmla="*/ 2745336 h 2958981"/>
              <a:gd name="connsiteX1" fmla="*/ 3127761 w 3150567"/>
              <a:gd name="connsiteY1" fmla="*/ 2788065 h 2958981"/>
              <a:gd name="connsiteX2" fmla="*/ 3050849 w 3150567"/>
              <a:gd name="connsiteY2" fmla="*/ 2916252 h 2958981"/>
              <a:gd name="connsiteX3" fmla="*/ 2298818 w 3150567"/>
              <a:gd name="connsiteY3" fmla="*/ 2958981 h 2958981"/>
              <a:gd name="connsiteX4" fmla="*/ 1316052 w 3150567"/>
              <a:gd name="connsiteY4" fmla="*/ 2941890 h 2958981"/>
              <a:gd name="connsiteX5" fmla="*/ 555477 w 3150567"/>
              <a:gd name="connsiteY5" fmla="*/ 2899160 h 2958981"/>
              <a:gd name="connsiteX6" fmla="*/ 307650 w 3150567"/>
              <a:gd name="connsiteY6" fmla="*/ 2617149 h 2958981"/>
              <a:gd name="connsiteX7" fmla="*/ 264920 w 3150567"/>
              <a:gd name="connsiteY7" fmla="*/ 1574562 h 2958981"/>
              <a:gd name="connsiteX8" fmla="*/ 316195 w 3150567"/>
              <a:gd name="connsiteY8" fmla="*/ 916536 h 2958981"/>
              <a:gd name="connsiteX9" fmla="*/ 384561 w 3150567"/>
              <a:gd name="connsiteY9" fmla="*/ 190143 h 2958981"/>
              <a:gd name="connsiteX10" fmla="*/ 222190 w 3150567"/>
              <a:gd name="connsiteY10" fmla="*/ 19227 h 2958981"/>
              <a:gd name="connsiteX11" fmla="*/ 0 w 3150567"/>
              <a:gd name="connsiteY11" fmla="*/ 2136 h 2958981"/>
              <a:gd name="connsiteX12" fmla="*/ 0 w 3150567"/>
              <a:gd name="connsiteY12" fmla="*/ 2136 h 2958981"/>
              <a:gd name="connsiteX0" fmla="*/ 3854154 w 3854313"/>
              <a:gd name="connsiteY0" fmla="*/ 2634241 h 2958981"/>
              <a:gd name="connsiteX1" fmla="*/ 3127761 w 3854313"/>
              <a:gd name="connsiteY1" fmla="*/ 2788065 h 2958981"/>
              <a:gd name="connsiteX2" fmla="*/ 3050849 w 3854313"/>
              <a:gd name="connsiteY2" fmla="*/ 2916252 h 2958981"/>
              <a:gd name="connsiteX3" fmla="*/ 2298818 w 3854313"/>
              <a:gd name="connsiteY3" fmla="*/ 2958981 h 2958981"/>
              <a:gd name="connsiteX4" fmla="*/ 1316052 w 3854313"/>
              <a:gd name="connsiteY4" fmla="*/ 2941890 h 2958981"/>
              <a:gd name="connsiteX5" fmla="*/ 555477 w 3854313"/>
              <a:gd name="connsiteY5" fmla="*/ 2899160 h 2958981"/>
              <a:gd name="connsiteX6" fmla="*/ 307650 w 3854313"/>
              <a:gd name="connsiteY6" fmla="*/ 2617149 h 2958981"/>
              <a:gd name="connsiteX7" fmla="*/ 264920 w 3854313"/>
              <a:gd name="connsiteY7" fmla="*/ 1574562 h 2958981"/>
              <a:gd name="connsiteX8" fmla="*/ 316195 w 3854313"/>
              <a:gd name="connsiteY8" fmla="*/ 916536 h 2958981"/>
              <a:gd name="connsiteX9" fmla="*/ 384561 w 3854313"/>
              <a:gd name="connsiteY9" fmla="*/ 190143 h 2958981"/>
              <a:gd name="connsiteX10" fmla="*/ 222190 w 3854313"/>
              <a:gd name="connsiteY10" fmla="*/ 19227 h 2958981"/>
              <a:gd name="connsiteX11" fmla="*/ 0 w 3854313"/>
              <a:gd name="connsiteY11" fmla="*/ 2136 h 2958981"/>
              <a:gd name="connsiteX12" fmla="*/ 0 w 3854313"/>
              <a:gd name="connsiteY12" fmla="*/ 2136 h 2958981"/>
              <a:gd name="connsiteX0" fmla="*/ 3854154 w 3867248"/>
              <a:gd name="connsiteY0" fmla="*/ 2634241 h 2958981"/>
              <a:gd name="connsiteX1" fmla="*/ 3828515 w 3867248"/>
              <a:gd name="connsiteY1" fmla="*/ 2916251 h 2958981"/>
              <a:gd name="connsiteX2" fmla="*/ 3127761 w 3867248"/>
              <a:gd name="connsiteY2" fmla="*/ 2788065 h 2958981"/>
              <a:gd name="connsiteX3" fmla="*/ 3050849 w 3867248"/>
              <a:gd name="connsiteY3" fmla="*/ 2916252 h 2958981"/>
              <a:gd name="connsiteX4" fmla="*/ 2298818 w 3867248"/>
              <a:gd name="connsiteY4" fmla="*/ 2958981 h 2958981"/>
              <a:gd name="connsiteX5" fmla="*/ 1316052 w 3867248"/>
              <a:gd name="connsiteY5" fmla="*/ 2941890 h 2958981"/>
              <a:gd name="connsiteX6" fmla="*/ 555477 w 3867248"/>
              <a:gd name="connsiteY6" fmla="*/ 2899160 h 2958981"/>
              <a:gd name="connsiteX7" fmla="*/ 307650 w 3867248"/>
              <a:gd name="connsiteY7" fmla="*/ 2617149 h 2958981"/>
              <a:gd name="connsiteX8" fmla="*/ 264920 w 3867248"/>
              <a:gd name="connsiteY8" fmla="*/ 1574562 h 2958981"/>
              <a:gd name="connsiteX9" fmla="*/ 316195 w 3867248"/>
              <a:gd name="connsiteY9" fmla="*/ 916536 h 2958981"/>
              <a:gd name="connsiteX10" fmla="*/ 384561 w 3867248"/>
              <a:gd name="connsiteY10" fmla="*/ 190143 h 2958981"/>
              <a:gd name="connsiteX11" fmla="*/ 222190 w 3867248"/>
              <a:gd name="connsiteY11" fmla="*/ 19227 h 2958981"/>
              <a:gd name="connsiteX12" fmla="*/ 0 w 3867248"/>
              <a:gd name="connsiteY12" fmla="*/ 2136 h 2958981"/>
              <a:gd name="connsiteX13" fmla="*/ 0 w 3867248"/>
              <a:gd name="connsiteY13" fmla="*/ 2136 h 2958981"/>
              <a:gd name="connsiteX0" fmla="*/ 3854154 w 3867248"/>
              <a:gd name="connsiteY0" fmla="*/ 2634241 h 2958981"/>
              <a:gd name="connsiteX1" fmla="*/ 3828515 w 3867248"/>
              <a:gd name="connsiteY1" fmla="*/ 2916251 h 2958981"/>
              <a:gd name="connsiteX2" fmla="*/ 3127761 w 3867248"/>
              <a:gd name="connsiteY2" fmla="*/ 2788065 h 2958981"/>
              <a:gd name="connsiteX3" fmla="*/ 3050849 w 3867248"/>
              <a:gd name="connsiteY3" fmla="*/ 2916252 h 2958981"/>
              <a:gd name="connsiteX4" fmla="*/ 2298818 w 3867248"/>
              <a:gd name="connsiteY4" fmla="*/ 2958981 h 2958981"/>
              <a:gd name="connsiteX5" fmla="*/ 1316052 w 3867248"/>
              <a:gd name="connsiteY5" fmla="*/ 2941890 h 2958981"/>
              <a:gd name="connsiteX6" fmla="*/ 555477 w 3867248"/>
              <a:gd name="connsiteY6" fmla="*/ 2899160 h 2958981"/>
              <a:gd name="connsiteX7" fmla="*/ 307650 w 3867248"/>
              <a:gd name="connsiteY7" fmla="*/ 2617149 h 2958981"/>
              <a:gd name="connsiteX8" fmla="*/ 264920 w 3867248"/>
              <a:gd name="connsiteY8" fmla="*/ 1574562 h 2958981"/>
              <a:gd name="connsiteX9" fmla="*/ 316195 w 3867248"/>
              <a:gd name="connsiteY9" fmla="*/ 916536 h 2958981"/>
              <a:gd name="connsiteX10" fmla="*/ 384561 w 3867248"/>
              <a:gd name="connsiteY10" fmla="*/ 190143 h 2958981"/>
              <a:gd name="connsiteX11" fmla="*/ 222190 w 3867248"/>
              <a:gd name="connsiteY11" fmla="*/ 19227 h 2958981"/>
              <a:gd name="connsiteX12" fmla="*/ 0 w 3867248"/>
              <a:gd name="connsiteY12" fmla="*/ 2136 h 2958981"/>
              <a:gd name="connsiteX13" fmla="*/ 0 w 3867248"/>
              <a:gd name="connsiteY13" fmla="*/ 2136 h 2958981"/>
              <a:gd name="connsiteX0" fmla="*/ 3854154 w 3867248"/>
              <a:gd name="connsiteY0" fmla="*/ 2634241 h 2958981"/>
              <a:gd name="connsiteX1" fmla="*/ 3828515 w 3867248"/>
              <a:gd name="connsiteY1" fmla="*/ 2916251 h 2958981"/>
              <a:gd name="connsiteX2" fmla="*/ 3452501 w 3867248"/>
              <a:gd name="connsiteY2" fmla="*/ 2924798 h 2958981"/>
              <a:gd name="connsiteX3" fmla="*/ 3050849 w 3867248"/>
              <a:gd name="connsiteY3" fmla="*/ 2916252 h 2958981"/>
              <a:gd name="connsiteX4" fmla="*/ 2298818 w 3867248"/>
              <a:gd name="connsiteY4" fmla="*/ 2958981 h 2958981"/>
              <a:gd name="connsiteX5" fmla="*/ 1316052 w 3867248"/>
              <a:gd name="connsiteY5" fmla="*/ 2941890 h 2958981"/>
              <a:gd name="connsiteX6" fmla="*/ 555477 w 3867248"/>
              <a:gd name="connsiteY6" fmla="*/ 2899160 h 2958981"/>
              <a:gd name="connsiteX7" fmla="*/ 307650 w 3867248"/>
              <a:gd name="connsiteY7" fmla="*/ 2617149 h 2958981"/>
              <a:gd name="connsiteX8" fmla="*/ 264920 w 3867248"/>
              <a:gd name="connsiteY8" fmla="*/ 1574562 h 2958981"/>
              <a:gd name="connsiteX9" fmla="*/ 316195 w 3867248"/>
              <a:gd name="connsiteY9" fmla="*/ 916536 h 2958981"/>
              <a:gd name="connsiteX10" fmla="*/ 384561 w 3867248"/>
              <a:gd name="connsiteY10" fmla="*/ 190143 h 2958981"/>
              <a:gd name="connsiteX11" fmla="*/ 222190 w 3867248"/>
              <a:gd name="connsiteY11" fmla="*/ 19227 h 2958981"/>
              <a:gd name="connsiteX12" fmla="*/ 0 w 3867248"/>
              <a:gd name="connsiteY12" fmla="*/ 2136 h 2958981"/>
              <a:gd name="connsiteX13" fmla="*/ 0 w 3867248"/>
              <a:gd name="connsiteY13" fmla="*/ 2136 h 2958981"/>
              <a:gd name="connsiteX0" fmla="*/ 3136307 w 3839412"/>
              <a:gd name="connsiteY0" fmla="*/ 2574420 h 2958981"/>
              <a:gd name="connsiteX1" fmla="*/ 3828515 w 3839412"/>
              <a:gd name="connsiteY1" fmla="*/ 2916251 h 2958981"/>
              <a:gd name="connsiteX2" fmla="*/ 3452501 w 3839412"/>
              <a:gd name="connsiteY2" fmla="*/ 2924798 h 2958981"/>
              <a:gd name="connsiteX3" fmla="*/ 3050849 w 3839412"/>
              <a:gd name="connsiteY3" fmla="*/ 2916252 h 2958981"/>
              <a:gd name="connsiteX4" fmla="*/ 2298818 w 3839412"/>
              <a:gd name="connsiteY4" fmla="*/ 2958981 h 2958981"/>
              <a:gd name="connsiteX5" fmla="*/ 1316052 w 3839412"/>
              <a:gd name="connsiteY5" fmla="*/ 2941890 h 2958981"/>
              <a:gd name="connsiteX6" fmla="*/ 555477 w 3839412"/>
              <a:gd name="connsiteY6" fmla="*/ 2899160 h 2958981"/>
              <a:gd name="connsiteX7" fmla="*/ 307650 w 3839412"/>
              <a:gd name="connsiteY7" fmla="*/ 2617149 h 2958981"/>
              <a:gd name="connsiteX8" fmla="*/ 264920 w 3839412"/>
              <a:gd name="connsiteY8" fmla="*/ 1574562 h 2958981"/>
              <a:gd name="connsiteX9" fmla="*/ 316195 w 3839412"/>
              <a:gd name="connsiteY9" fmla="*/ 916536 h 2958981"/>
              <a:gd name="connsiteX10" fmla="*/ 384561 w 3839412"/>
              <a:gd name="connsiteY10" fmla="*/ 190143 h 2958981"/>
              <a:gd name="connsiteX11" fmla="*/ 222190 w 3839412"/>
              <a:gd name="connsiteY11" fmla="*/ 19227 h 2958981"/>
              <a:gd name="connsiteX12" fmla="*/ 0 w 3839412"/>
              <a:gd name="connsiteY12" fmla="*/ 2136 h 2958981"/>
              <a:gd name="connsiteX13" fmla="*/ 0 w 3839412"/>
              <a:gd name="connsiteY13" fmla="*/ 2136 h 2958981"/>
              <a:gd name="connsiteX0" fmla="*/ 2999574 w 3838109"/>
              <a:gd name="connsiteY0" fmla="*/ 2591511 h 2958981"/>
              <a:gd name="connsiteX1" fmla="*/ 3828515 w 3838109"/>
              <a:gd name="connsiteY1" fmla="*/ 2916251 h 2958981"/>
              <a:gd name="connsiteX2" fmla="*/ 3452501 w 3838109"/>
              <a:gd name="connsiteY2" fmla="*/ 2924798 h 2958981"/>
              <a:gd name="connsiteX3" fmla="*/ 3050849 w 3838109"/>
              <a:gd name="connsiteY3" fmla="*/ 2916252 h 2958981"/>
              <a:gd name="connsiteX4" fmla="*/ 2298818 w 3838109"/>
              <a:gd name="connsiteY4" fmla="*/ 2958981 h 2958981"/>
              <a:gd name="connsiteX5" fmla="*/ 1316052 w 3838109"/>
              <a:gd name="connsiteY5" fmla="*/ 2941890 h 2958981"/>
              <a:gd name="connsiteX6" fmla="*/ 555477 w 3838109"/>
              <a:gd name="connsiteY6" fmla="*/ 2899160 h 2958981"/>
              <a:gd name="connsiteX7" fmla="*/ 307650 w 3838109"/>
              <a:gd name="connsiteY7" fmla="*/ 2617149 h 2958981"/>
              <a:gd name="connsiteX8" fmla="*/ 264920 w 3838109"/>
              <a:gd name="connsiteY8" fmla="*/ 1574562 h 2958981"/>
              <a:gd name="connsiteX9" fmla="*/ 316195 w 3838109"/>
              <a:gd name="connsiteY9" fmla="*/ 916536 h 2958981"/>
              <a:gd name="connsiteX10" fmla="*/ 384561 w 3838109"/>
              <a:gd name="connsiteY10" fmla="*/ 190143 h 2958981"/>
              <a:gd name="connsiteX11" fmla="*/ 222190 w 3838109"/>
              <a:gd name="connsiteY11" fmla="*/ 19227 h 2958981"/>
              <a:gd name="connsiteX12" fmla="*/ 0 w 3838109"/>
              <a:gd name="connsiteY12" fmla="*/ 2136 h 2958981"/>
              <a:gd name="connsiteX13" fmla="*/ 0 w 3838109"/>
              <a:gd name="connsiteY13" fmla="*/ 2136 h 2958981"/>
              <a:gd name="connsiteX0" fmla="*/ 2999574 w 3850223"/>
              <a:gd name="connsiteY0" fmla="*/ 2591511 h 2958981"/>
              <a:gd name="connsiteX1" fmla="*/ 3828515 w 3850223"/>
              <a:gd name="connsiteY1" fmla="*/ 2916251 h 2958981"/>
              <a:gd name="connsiteX2" fmla="*/ 3452501 w 3850223"/>
              <a:gd name="connsiteY2" fmla="*/ 2924798 h 2958981"/>
              <a:gd name="connsiteX3" fmla="*/ 3050849 w 3850223"/>
              <a:gd name="connsiteY3" fmla="*/ 2916252 h 2958981"/>
              <a:gd name="connsiteX4" fmla="*/ 2298818 w 3850223"/>
              <a:gd name="connsiteY4" fmla="*/ 2958981 h 2958981"/>
              <a:gd name="connsiteX5" fmla="*/ 1316052 w 3850223"/>
              <a:gd name="connsiteY5" fmla="*/ 2941890 h 2958981"/>
              <a:gd name="connsiteX6" fmla="*/ 555477 w 3850223"/>
              <a:gd name="connsiteY6" fmla="*/ 2899160 h 2958981"/>
              <a:gd name="connsiteX7" fmla="*/ 307650 w 3850223"/>
              <a:gd name="connsiteY7" fmla="*/ 2617149 h 2958981"/>
              <a:gd name="connsiteX8" fmla="*/ 264920 w 3850223"/>
              <a:gd name="connsiteY8" fmla="*/ 1574562 h 2958981"/>
              <a:gd name="connsiteX9" fmla="*/ 316195 w 3850223"/>
              <a:gd name="connsiteY9" fmla="*/ 916536 h 2958981"/>
              <a:gd name="connsiteX10" fmla="*/ 384561 w 3850223"/>
              <a:gd name="connsiteY10" fmla="*/ 190143 h 2958981"/>
              <a:gd name="connsiteX11" fmla="*/ 222190 w 3850223"/>
              <a:gd name="connsiteY11" fmla="*/ 19227 h 2958981"/>
              <a:gd name="connsiteX12" fmla="*/ 0 w 3850223"/>
              <a:gd name="connsiteY12" fmla="*/ 2136 h 2958981"/>
              <a:gd name="connsiteX13" fmla="*/ 0 w 3850223"/>
              <a:gd name="connsiteY13" fmla="*/ 2136 h 2958981"/>
              <a:gd name="connsiteX0" fmla="*/ 2999574 w 3452744"/>
              <a:gd name="connsiteY0" fmla="*/ 2591511 h 2958981"/>
              <a:gd name="connsiteX1" fmla="*/ 3452501 w 3452744"/>
              <a:gd name="connsiteY1" fmla="*/ 2924798 h 2958981"/>
              <a:gd name="connsiteX2" fmla="*/ 3050849 w 3452744"/>
              <a:gd name="connsiteY2" fmla="*/ 2916252 h 2958981"/>
              <a:gd name="connsiteX3" fmla="*/ 2298818 w 3452744"/>
              <a:gd name="connsiteY3" fmla="*/ 2958981 h 2958981"/>
              <a:gd name="connsiteX4" fmla="*/ 1316052 w 3452744"/>
              <a:gd name="connsiteY4" fmla="*/ 2941890 h 2958981"/>
              <a:gd name="connsiteX5" fmla="*/ 555477 w 3452744"/>
              <a:gd name="connsiteY5" fmla="*/ 2899160 h 2958981"/>
              <a:gd name="connsiteX6" fmla="*/ 307650 w 3452744"/>
              <a:gd name="connsiteY6" fmla="*/ 2617149 h 2958981"/>
              <a:gd name="connsiteX7" fmla="*/ 264920 w 3452744"/>
              <a:gd name="connsiteY7" fmla="*/ 1574562 h 2958981"/>
              <a:gd name="connsiteX8" fmla="*/ 316195 w 3452744"/>
              <a:gd name="connsiteY8" fmla="*/ 916536 h 2958981"/>
              <a:gd name="connsiteX9" fmla="*/ 384561 w 3452744"/>
              <a:gd name="connsiteY9" fmla="*/ 190143 h 2958981"/>
              <a:gd name="connsiteX10" fmla="*/ 222190 w 3452744"/>
              <a:gd name="connsiteY10" fmla="*/ 19227 h 2958981"/>
              <a:gd name="connsiteX11" fmla="*/ 0 w 3452744"/>
              <a:gd name="connsiteY11" fmla="*/ 2136 h 2958981"/>
              <a:gd name="connsiteX12" fmla="*/ 0 w 3452744"/>
              <a:gd name="connsiteY12" fmla="*/ 2136 h 2958981"/>
              <a:gd name="connsiteX0" fmla="*/ 2999574 w 3093774"/>
              <a:gd name="connsiteY0" fmla="*/ 2591511 h 2958981"/>
              <a:gd name="connsiteX1" fmla="*/ 3050849 w 3093774"/>
              <a:gd name="connsiteY1" fmla="*/ 2916252 h 2958981"/>
              <a:gd name="connsiteX2" fmla="*/ 2298818 w 3093774"/>
              <a:gd name="connsiteY2" fmla="*/ 2958981 h 2958981"/>
              <a:gd name="connsiteX3" fmla="*/ 1316052 w 3093774"/>
              <a:gd name="connsiteY3" fmla="*/ 2941890 h 2958981"/>
              <a:gd name="connsiteX4" fmla="*/ 555477 w 3093774"/>
              <a:gd name="connsiteY4" fmla="*/ 2899160 h 2958981"/>
              <a:gd name="connsiteX5" fmla="*/ 307650 w 3093774"/>
              <a:gd name="connsiteY5" fmla="*/ 2617149 h 2958981"/>
              <a:gd name="connsiteX6" fmla="*/ 264920 w 3093774"/>
              <a:gd name="connsiteY6" fmla="*/ 1574562 h 2958981"/>
              <a:gd name="connsiteX7" fmla="*/ 316195 w 3093774"/>
              <a:gd name="connsiteY7" fmla="*/ 916536 h 2958981"/>
              <a:gd name="connsiteX8" fmla="*/ 384561 w 3093774"/>
              <a:gd name="connsiteY8" fmla="*/ 190143 h 2958981"/>
              <a:gd name="connsiteX9" fmla="*/ 222190 w 3093774"/>
              <a:gd name="connsiteY9" fmla="*/ 19227 h 2958981"/>
              <a:gd name="connsiteX10" fmla="*/ 0 w 3093774"/>
              <a:gd name="connsiteY10" fmla="*/ 2136 h 2958981"/>
              <a:gd name="connsiteX11" fmla="*/ 0 w 3093774"/>
              <a:gd name="connsiteY11" fmla="*/ 2136 h 2958981"/>
              <a:gd name="connsiteX0" fmla="*/ 2999574 w 3000603"/>
              <a:gd name="connsiteY0" fmla="*/ 2591511 h 2958981"/>
              <a:gd name="connsiteX1" fmla="*/ 2820112 w 3000603"/>
              <a:gd name="connsiteY1" fmla="*/ 2916252 h 2958981"/>
              <a:gd name="connsiteX2" fmla="*/ 2298818 w 3000603"/>
              <a:gd name="connsiteY2" fmla="*/ 2958981 h 2958981"/>
              <a:gd name="connsiteX3" fmla="*/ 1316052 w 3000603"/>
              <a:gd name="connsiteY3" fmla="*/ 2941890 h 2958981"/>
              <a:gd name="connsiteX4" fmla="*/ 555477 w 3000603"/>
              <a:gd name="connsiteY4" fmla="*/ 2899160 h 2958981"/>
              <a:gd name="connsiteX5" fmla="*/ 307650 w 3000603"/>
              <a:gd name="connsiteY5" fmla="*/ 2617149 h 2958981"/>
              <a:gd name="connsiteX6" fmla="*/ 264920 w 3000603"/>
              <a:gd name="connsiteY6" fmla="*/ 1574562 h 2958981"/>
              <a:gd name="connsiteX7" fmla="*/ 316195 w 3000603"/>
              <a:gd name="connsiteY7" fmla="*/ 916536 h 2958981"/>
              <a:gd name="connsiteX8" fmla="*/ 384561 w 3000603"/>
              <a:gd name="connsiteY8" fmla="*/ 190143 h 2958981"/>
              <a:gd name="connsiteX9" fmla="*/ 222190 w 3000603"/>
              <a:gd name="connsiteY9" fmla="*/ 19227 h 2958981"/>
              <a:gd name="connsiteX10" fmla="*/ 0 w 3000603"/>
              <a:gd name="connsiteY10" fmla="*/ 2136 h 2958981"/>
              <a:gd name="connsiteX11" fmla="*/ 0 w 3000603"/>
              <a:gd name="connsiteY11" fmla="*/ 2136 h 2958981"/>
              <a:gd name="connsiteX0" fmla="*/ 2999574 w 3703449"/>
              <a:gd name="connsiteY0" fmla="*/ 2591511 h 2966728"/>
              <a:gd name="connsiteX1" fmla="*/ 3691783 w 3703449"/>
              <a:gd name="connsiteY1" fmla="*/ 2805157 h 2966728"/>
              <a:gd name="connsiteX2" fmla="*/ 2298818 w 3703449"/>
              <a:gd name="connsiteY2" fmla="*/ 2958981 h 2966728"/>
              <a:gd name="connsiteX3" fmla="*/ 1316052 w 3703449"/>
              <a:gd name="connsiteY3" fmla="*/ 2941890 h 2966728"/>
              <a:gd name="connsiteX4" fmla="*/ 555477 w 3703449"/>
              <a:gd name="connsiteY4" fmla="*/ 2899160 h 2966728"/>
              <a:gd name="connsiteX5" fmla="*/ 307650 w 3703449"/>
              <a:gd name="connsiteY5" fmla="*/ 2617149 h 2966728"/>
              <a:gd name="connsiteX6" fmla="*/ 264920 w 3703449"/>
              <a:gd name="connsiteY6" fmla="*/ 1574562 h 2966728"/>
              <a:gd name="connsiteX7" fmla="*/ 316195 w 3703449"/>
              <a:gd name="connsiteY7" fmla="*/ 916536 h 2966728"/>
              <a:gd name="connsiteX8" fmla="*/ 384561 w 3703449"/>
              <a:gd name="connsiteY8" fmla="*/ 190143 h 2966728"/>
              <a:gd name="connsiteX9" fmla="*/ 222190 w 3703449"/>
              <a:gd name="connsiteY9" fmla="*/ 19227 h 2966728"/>
              <a:gd name="connsiteX10" fmla="*/ 0 w 3703449"/>
              <a:gd name="connsiteY10" fmla="*/ 2136 h 2966728"/>
              <a:gd name="connsiteX11" fmla="*/ 0 w 3703449"/>
              <a:gd name="connsiteY11" fmla="*/ 2136 h 2966728"/>
              <a:gd name="connsiteX0" fmla="*/ 2999574 w 3713539"/>
              <a:gd name="connsiteY0" fmla="*/ 2591511 h 2966728"/>
              <a:gd name="connsiteX1" fmla="*/ 3691783 w 3713539"/>
              <a:gd name="connsiteY1" fmla="*/ 2805157 h 2966728"/>
              <a:gd name="connsiteX2" fmla="*/ 2298818 w 3713539"/>
              <a:gd name="connsiteY2" fmla="*/ 2958981 h 2966728"/>
              <a:gd name="connsiteX3" fmla="*/ 1316052 w 3713539"/>
              <a:gd name="connsiteY3" fmla="*/ 2941890 h 2966728"/>
              <a:gd name="connsiteX4" fmla="*/ 555477 w 3713539"/>
              <a:gd name="connsiteY4" fmla="*/ 2899160 h 2966728"/>
              <a:gd name="connsiteX5" fmla="*/ 307650 w 3713539"/>
              <a:gd name="connsiteY5" fmla="*/ 2617149 h 2966728"/>
              <a:gd name="connsiteX6" fmla="*/ 264920 w 3713539"/>
              <a:gd name="connsiteY6" fmla="*/ 1574562 h 2966728"/>
              <a:gd name="connsiteX7" fmla="*/ 316195 w 3713539"/>
              <a:gd name="connsiteY7" fmla="*/ 916536 h 2966728"/>
              <a:gd name="connsiteX8" fmla="*/ 384561 w 3713539"/>
              <a:gd name="connsiteY8" fmla="*/ 190143 h 2966728"/>
              <a:gd name="connsiteX9" fmla="*/ 222190 w 3713539"/>
              <a:gd name="connsiteY9" fmla="*/ 19227 h 2966728"/>
              <a:gd name="connsiteX10" fmla="*/ 0 w 3713539"/>
              <a:gd name="connsiteY10" fmla="*/ 2136 h 2966728"/>
              <a:gd name="connsiteX11" fmla="*/ 0 w 3713539"/>
              <a:gd name="connsiteY11" fmla="*/ 2136 h 2966728"/>
              <a:gd name="connsiteX0" fmla="*/ 2999574 w 3746309"/>
              <a:gd name="connsiteY0" fmla="*/ 2591511 h 2962127"/>
              <a:gd name="connsiteX1" fmla="*/ 3725966 w 3746309"/>
              <a:gd name="connsiteY1" fmla="*/ 2873524 h 2962127"/>
              <a:gd name="connsiteX2" fmla="*/ 2298818 w 3746309"/>
              <a:gd name="connsiteY2" fmla="*/ 2958981 h 2962127"/>
              <a:gd name="connsiteX3" fmla="*/ 1316052 w 3746309"/>
              <a:gd name="connsiteY3" fmla="*/ 2941890 h 2962127"/>
              <a:gd name="connsiteX4" fmla="*/ 555477 w 3746309"/>
              <a:gd name="connsiteY4" fmla="*/ 2899160 h 2962127"/>
              <a:gd name="connsiteX5" fmla="*/ 307650 w 3746309"/>
              <a:gd name="connsiteY5" fmla="*/ 2617149 h 2962127"/>
              <a:gd name="connsiteX6" fmla="*/ 264920 w 3746309"/>
              <a:gd name="connsiteY6" fmla="*/ 1574562 h 2962127"/>
              <a:gd name="connsiteX7" fmla="*/ 316195 w 3746309"/>
              <a:gd name="connsiteY7" fmla="*/ 916536 h 2962127"/>
              <a:gd name="connsiteX8" fmla="*/ 384561 w 3746309"/>
              <a:gd name="connsiteY8" fmla="*/ 190143 h 2962127"/>
              <a:gd name="connsiteX9" fmla="*/ 222190 w 3746309"/>
              <a:gd name="connsiteY9" fmla="*/ 19227 h 2962127"/>
              <a:gd name="connsiteX10" fmla="*/ 0 w 3746309"/>
              <a:gd name="connsiteY10" fmla="*/ 2136 h 2962127"/>
              <a:gd name="connsiteX11" fmla="*/ 0 w 3746309"/>
              <a:gd name="connsiteY11" fmla="*/ 2136 h 2962127"/>
              <a:gd name="connsiteX0" fmla="*/ 2999574 w 3769537"/>
              <a:gd name="connsiteY0" fmla="*/ 2591511 h 2962127"/>
              <a:gd name="connsiteX1" fmla="*/ 3725966 w 3769537"/>
              <a:gd name="connsiteY1" fmla="*/ 2873524 h 2962127"/>
              <a:gd name="connsiteX2" fmla="*/ 2298818 w 3769537"/>
              <a:gd name="connsiteY2" fmla="*/ 2958981 h 2962127"/>
              <a:gd name="connsiteX3" fmla="*/ 1316052 w 3769537"/>
              <a:gd name="connsiteY3" fmla="*/ 2941890 h 2962127"/>
              <a:gd name="connsiteX4" fmla="*/ 555477 w 3769537"/>
              <a:gd name="connsiteY4" fmla="*/ 2899160 h 2962127"/>
              <a:gd name="connsiteX5" fmla="*/ 307650 w 3769537"/>
              <a:gd name="connsiteY5" fmla="*/ 2617149 h 2962127"/>
              <a:gd name="connsiteX6" fmla="*/ 264920 w 3769537"/>
              <a:gd name="connsiteY6" fmla="*/ 1574562 h 2962127"/>
              <a:gd name="connsiteX7" fmla="*/ 316195 w 3769537"/>
              <a:gd name="connsiteY7" fmla="*/ 916536 h 2962127"/>
              <a:gd name="connsiteX8" fmla="*/ 384561 w 3769537"/>
              <a:gd name="connsiteY8" fmla="*/ 190143 h 2962127"/>
              <a:gd name="connsiteX9" fmla="*/ 222190 w 3769537"/>
              <a:gd name="connsiteY9" fmla="*/ 19227 h 2962127"/>
              <a:gd name="connsiteX10" fmla="*/ 0 w 3769537"/>
              <a:gd name="connsiteY10" fmla="*/ 2136 h 2962127"/>
              <a:gd name="connsiteX11" fmla="*/ 0 w 3769537"/>
              <a:gd name="connsiteY11" fmla="*/ 2136 h 2962127"/>
              <a:gd name="connsiteX0" fmla="*/ 2999574 w 3831973"/>
              <a:gd name="connsiteY0" fmla="*/ 2591511 h 2962127"/>
              <a:gd name="connsiteX1" fmla="*/ 3725966 w 3831973"/>
              <a:gd name="connsiteY1" fmla="*/ 2873524 h 2962127"/>
              <a:gd name="connsiteX2" fmla="*/ 2298818 w 3831973"/>
              <a:gd name="connsiteY2" fmla="*/ 2958981 h 2962127"/>
              <a:gd name="connsiteX3" fmla="*/ 1316052 w 3831973"/>
              <a:gd name="connsiteY3" fmla="*/ 2941890 h 2962127"/>
              <a:gd name="connsiteX4" fmla="*/ 555477 w 3831973"/>
              <a:gd name="connsiteY4" fmla="*/ 2899160 h 2962127"/>
              <a:gd name="connsiteX5" fmla="*/ 307650 w 3831973"/>
              <a:gd name="connsiteY5" fmla="*/ 2617149 h 2962127"/>
              <a:gd name="connsiteX6" fmla="*/ 264920 w 3831973"/>
              <a:gd name="connsiteY6" fmla="*/ 1574562 h 2962127"/>
              <a:gd name="connsiteX7" fmla="*/ 316195 w 3831973"/>
              <a:gd name="connsiteY7" fmla="*/ 916536 h 2962127"/>
              <a:gd name="connsiteX8" fmla="*/ 384561 w 3831973"/>
              <a:gd name="connsiteY8" fmla="*/ 190143 h 2962127"/>
              <a:gd name="connsiteX9" fmla="*/ 222190 w 3831973"/>
              <a:gd name="connsiteY9" fmla="*/ 19227 h 2962127"/>
              <a:gd name="connsiteX10" fmla="*/ 0 w 3831973"/>
              <a:gd name="connsiteY10" fmla="*/ 2136 h 2962127"/>
              <a:gd name="connsiteX11" fmla="*/ 0 w 3831973"/>
              <a:gd name="connsiteY11" fmla="*/ 2136 h 296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973" h="2962127">
                <a:moveTo>
                  <a:pt x="2999574" y="2591511"/>
                </a:moveTo>
                <a:cubicBezTo>
                  <a:pt x="3437545" y="2624983"/>
                  <a:pt x="4089162" y="2782369"/>
                  <a:pt x="3725966" y="2873524"/>
                </a:cubicBezTo>
                <a:cubicBezTo>
                  <a:pt x="3362770" y="2964679"/>
                  <a:pt x="2700470" y="2947587"/>
                  <a:pt x="2298818" y="2958981"/>
                </a:cubicBezTo>
                <a:cubicBezTo>
                  <a:pt x="1897166" y="2970375"/>
                  <a:pt x="1643641" y="2947587"/>
                  <a:pt x="1316052" y="2941890"/>
                </a:cubicBezTo>
                <a:cubicBezTo>
                  <a:pt x="1025495" y="2931920"/>
                  <a:pt x="723544" y="2953283"/>
                  <a:pt x="555477" y="2899160"/>
                </a:cubicBezTo>
                <a:cubicBezTo>
                  <a:pt x="387410" y="2845037"/>
                  <a:pt x="378865" y="2739638"/>
                  <a:pt x="307650" y="2617149"/>
                </a:cubicBezTo>
                <a:cubicBezTo>
                  <a:pt x="236435" y="2494660"/>
                  <a:pt x="263496" y="1857997"/>
                  <a:pt x="264920" y="1574562"/>
                </a:cubicBezTo>
                <a:cubicBezTo>
                  <a:pt x="266344" y="1291127"/>
                  <a:pt x="296255" y="1147272"/>
                  <a:pt x="316195" y="916536"/>
                </a:cubicBezTo>
                <a:cubicBezTo>
                  <a:pt x="336135" y="685800"/>
                  <a:pt x="400228" y="339694"/>
                  <a:pt x="384561" y="190143"/>
                </a:cubicBezTo>
                <a:cubicBezTo>
                  <a:pt x="368894" y="40592"/>
                  <a:pt x="286283" y="50561"/>
                  <a:pt x="222190" y="19227"/>
                </a:cubicBezTo>
                <a:cubicBezTo>
                  <a:pt x="158097" y="-12107"/>
                  <a:pt x="37031" y="4984"/>
                  <a:pt x="0" y="2136"/>
                </a:cubicBezTo>
                <a:lnTo>
                  <a:pt x="0" y="2136"/>
                </a:lnTo>
              </a:path>
            </a:pathLst>
          </a:custGeom>
          <a:noFill/>
          <a:ln>
            <a:solidFill>
              <a:srgbClr val="EC1F25"/>
            </a:solidFill>
            <a:prstDash val="dash"/>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36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normAutofit/>
          </a:bodyPr>
          <a:lstStyle/>
          <a:p>
            <a:r>
              <a:rPr lang="en-US" dirty="0"/>
              <a:t>Example 6: Dual Fuel with Gas in Merit but not Used in Dispatch                                                   </a:t>
            </a:r>
            <a:r>
              <a:rPr lang="en-US" dirty="0" smtClean="0"/>
              <a:t>(4)</a:t>
            </a:r>
            <a:endParaRPr lang="en-US" dirty="0"/>
          </a:p>
        </p:txBody>
      </p:sp>
      <p:sp>
        <p:nvSpPr>
          <p:cNvPr id="4" name="Content Placeholder 3"/>
          <p:cNvSpPr>
            <a:spLocks noGrp="1"/>
          </p:cNvSpPr>
          <p:nvPr>
            <p:ph idx="1"/>
          </p:nvPr>
        </p:nvSpPr>
        <p:spPr>
          <a:xfrm>
            <a:off x="381000" y="1600200"/>
            <a:ext cx="4495800" cy="4614250"/>
          </a:xfrm>
        </p:spPr>
        <p:txBody>
          <a:bodyPr>
            <a:normAutofit/>
          </a:bodyPr>
          <a:lstStyle/>
          <a:p>
            <a:pPr>
              <a:spcBef>
                <a:spcPts val="600"/>
              </a:spcBef>
            </a:pPr>
            <a:r>
              <a:rPr lang="en-US" sz="1800" dirty="0" smtClean="0"/>
              <a:t>With one less MWh of oil, the optimal dispatch will be to use gas in hour 1 and oil in hour 2</a:t>
            </a:r>
          </a:p>
          <a:p>
            <a:pPr>
              <a:spcBef>
                <a:spcPts val="600"/>
              </a:spcBef>
            </a:pPr>
            <a:r>
              <a:rPr lang="en-US" sz="1800" dirty="0" smtClean="0"/>
              <a:t>The OC is the change in net revenue for a 1 MWh reduction in oil inventory:</a:t>
            </a:r>
          </a:p>
          <a:p>
            <a:pPr marL="457200" lvl="1" indent="0">
              <a:spcBef>
                <a:spcPts val="600"/>
              </a:spcBef>
              <a:buNone/>
            </a:pPr>
            <a:r>
              <a:rPr lang="en-US" sz="1400" dirty="0" smtClean="0"/>
              <a:t>                   $60 - $45 = $15/MWH</a:t>
            </a:r>
            <a:endParaRPr lang="en-US" sz="1400" dirty="0"/>
          </a:p>
          <a:p>
            <a:pPr indent="-285750">
              <a:spcBef>
                <a:spcPts val="600"/>
              </a:spcBef>
            </a:pPr>
            <a:r>
              <a:rPr lang="en-US" sz="1800" dirty="0" smtClean="0"/>
              <a:t>This is equivalent to the difference in the margin on oil and the margin on gas in hour 1:</a:t>
            </a:r>
          </a:p>
          <a:p>
            <a:pPr marL="57150" indent="0">
              <a:spcBef>
                <a:spcPts val="600"/>
              </a:spcBef>
              <a:buNone/>
            </a:pPr>
            <a:r>
              <a:rPr lang="en-US" sz="1400" dirty="0"/>
              <a:t>	</a:t>
            </a:r>
            <a:r>
              <a:rPr lang="en-US" sz="1400" dirty="0" smtClean="0"/>
              <a:t>      $</a:t>
            </a:r>
            <a:r>
              <a:rPr lang="en-US" sz="1400" dirty="0"/>
              <a:t>40/MWh - $25/MWh = $15/MWh</a:t>
            </a:r>
          </a:p>
          <a:p>
            <a:pPr indent="-285750">
              <a:spcBef>
                <a:spcPts val="600"/>
              </a:spcBef>
            </a:pPr>
            <a:r>
              <a:rPr lang="en-US" sz="1800" dirty="0" smtClean="0"/>
              <a:t>Similarly, the OC at the start of hour 2 the OC will be the lost margin on oil, offset by the gas margin gained</a:t>
            </a:r>
          </a:p>
          <a:p>
            <a:pPr marL="57150" indent="0">
              <a:spcBef>
                <a:spcPts val="600"/>
              </a:spcBef>
              <a:buNone/>
            </a:pPr>
            <a:r>
              <a:rPr lang="en-US" sz="1800" dirty="0"/>
              <a:t>	    </a:t>
            </a:r>
            <a:r>
              <a:rPr lang="en-US" sz="1400" dirty="0"/>
              <a:t> </a:t>
            </a:r>
            <a:r>
              <a:rPr lang="en-US" sz="1400" dirty="0" smtClean="0"/>
              <a:t>$</a:t>
            </a:r>
            <a:r>
              <a:rPr lang="en-US" sz="1400" dirty="0"/>
              <a:t>40/MWh - $25/MWh = $15/MWh</a:t>
            </a:r>
          </a:p>
          <a:p>
            <a:pPr marL="57150" indent="0">
              <a:spcBef>
                <a:spcPts val="600"/>
              </a:spcBef>
              <a:buNone/>
            </a:pPr>
            <a:endParaRPr lang="en-US" sz="1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5" y="2133600"/>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45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a:t>Example 6: Dual Fuel with Gas in Merit but not Used in Dispatch                                                   </a:t>
            </a:r>
            <a:r>
              <a:rPr lang="en-US" dirty="0" smtClean="0"/>
              <a:t>(5)</a:t>
            </a:r>
            <a:endParaRPr lang="en-US" dirty="0"/>
          </a:p>
        </p:txBody>
      </p:sp>
      <p:sp>
        <p:nvSpPr>
          <p:cNvPr id="5" name="Content Placeholder 4"/>
          <p:cNvSpPr>
            <a:spLocks noGrp="1"/>
          </p:cNvSpPr>
          <p:nvPr>
            <p:ph idx="1"/>
          </p:nvPr>
        </p:nvSpPr>
        <p:spPr>
          <a:xfrm>
            <a:off x="457200" y="1401762"/>
            <a:ext cx="4267200" cy="4812688"/>
          </a:xfrm>
        </p:spPr>
        <p:txBody>
          <a:bodyPr>
            <a:normAutofit lnSpcReduction="10000"/>
          </a:bodyPr>
          <a:lstStyle/>
          <a:p>
            <a:r>
              <a:rPr lang="en-US" dirty="0" smtClean="0"/>
              <a:t>Suppose the generator in Example 6 was not dual-fuel, and burned only oil</a:t>
            </a:r>
          </a:p>
          <a:p>
            <a:r>
              <a:rPr lang="en-US" dirty="0" smtClean="0"/>
              <a:t>With 1 less MWh of oil, at the start of hour 1, the OC would be the $20/</a:t>
            </a:r>
            <a:r>
              <a:rPr lang="en-US" dirty="0" err="1" smtClean="0"/>
              <a:t>MHr</a:t>
            </a:r>
            <a:r>
              <a:rPr lang="en-US" dirty="0" smtClean="0"/>
              <a:t> lost oil margin.</a:t>
            </a:r>
          </a:p>
          <a:p>
            <a:r>
              <a:rPr lang="en-US" dirty="0" smtClean="0"/>
              <a:t>At the start of hour 2, the OC  would be $40/MWh</a:t>
            </a:r>
          </a:p>
          <a:p>
            <a:r>
              <a:rPr lang="en-US" dirty="0" smtClean="0"/>
              <a:t>The single fuel OC is higher in both hours than the $15/MWh dual fuel OC</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35375"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10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a:t>Example 6: Dual Fuel with Gas in Merit but not Used in Dispatch                                                   </a:t>
            </a:r>
            <a:r>
              <a:rPr lang="en-US" dirty="0" smtClean="0"/>
              <a:t>(6)</a:t>
            </a:r>
            <a:endParaRPr lang="en-US" dirty="0"/>
          </a:p>
        </p:txBody>
      </p:sp>
      <p:sp>
        <p:nvSpPr>
          <p:cNvPr id="5" name="Content Placeholder 4"/>
          <p:cNvSpPr>
            <a:spLocks noGrp="1"/>
          </p:cNvSpPr>
          <p:nvPr>
            <p:ph idx="1"/>
          </p:nvPr>
        </p:nvSpPr>
        <p:spPr>
          <a:xfrm>
            <a:off x="457200" y="1600200"/>
            <a:ext cx="4267200" cy="4614250"/>
          </a:xfrm>
        </p:spPr>
        <p:txBody>
          <a:bodyPr>
            <a:normAutofit fontScale="92500" lnSpcReduction="20000"/>
          </a:bodyPr>
          <a:lstStyle/>
          <a:p>
            <a:r>
              <a:rPr lang="en-US" dirty="0" smtClean="0"/>
              <a:t>How should the dual fuel resource offer?</a:t>
            </a:r>
          </a:p>
          <a:p>
            <a:r>
              <a:rPr lang="en-US" dirty="0" smtClean="0"/>
              <a:t>From the previous slides, we see the oil-related OC is $15/MWh in hours 1 &amp; 2</a:t>
            </a:r>
          </a:p>
          <a:p>
            <a:r>
              <a:rPr lang="en-US" dirty="0" smtClean="0"/>
              <a:t>The appropriate offer is the sum of the oil price plus the oil-related OC = $135</a:t>
            </a:r>
          </a:p>
          <a:p>
            <a:r>
              <a:rPr lang="en-US" dirty="0" smtClean="0"/>
              <a:t>In hour 3, with no oil remaining in the tank, the offer price is irrelevant</a:t>
            </a:r>
          </a:p>
          <a:p>
            <a:r>
              <a:rPr lang="en-US" dirty="0" smtClean="0"/>
              <a:t>With no gas OC, the gas offer is simply the price of the purchased gas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43200"/>
            <a:ext cx="3048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1" y="4495800"/>
            <a:ext cx="2819400" cy="1477328"/>
          </a:xfrm>
          <a:prstGeom prst="rect">
            <a:avLst/>
          </a:prstGeom>
          <a:noFill/>
          <a:ln w="9525">
            <a:solidFill>
              <a:schemeClr val="tx1"/>
            </a:solidFill>
          </a:ln>
        </p:spPr>
        <p:txBody>
          <a:bodyPr wrap="square" rtlCol="0">
            <a:spAutoFit/>
          </a:bodyPr>
          <a:lstStyle/>
          <a:p>
            <a:r>
              <a:rPr lang="en-US" dirty="0" smtClean="0">
                <a:solidFill>
                  <a:srgbClr val="00B0F0"/>
                </a:solidFill>
              </a:rPr>
              <a:t>Note that to ensure the unit is dispatched on oil, the generator may choose to offer a small amount less then $135/MWh</a:t>
            </a:r>
            <a:endParaRPr lang="en-US" dirty="0">
              <a:solidFill>
                <a:srgbClr val="00B0F0"/>
              </a:solidFill>
            </a:endParaRPr>
          </a:p>
        </p:txBody>
      </p:sp>
    </p:spTree>
    <p:extLst>
      <p:ext uri="{BB962C8B-B14F-4D97-AF65-F5344CB8AC3E}">
        <p14:creationId xmlns:p14="http://schemas.microsoft.com/office/powerpoint/2010/main" val="345758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from </a:t>
            </a:r>
            <a:r>
              <a:rPr lang="en-US" dirty="0" err="1" smtClean="0"/>
              <a:t>september</a:t>
            </a:r>
            <a:r>
              <a:rPr lang="en-US" dirty="0" smtClean="0"/>
              <a:t> 2018 markets committee meeting</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82121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smtClean="0"/>
              <a:t>What can I do to preserve limited fuel for an anticipated scarcity event?</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Some thoughts:</a:t>
            </a:r>
          </a:p>
          <a:p>
            <a:pPr marL="457200" indent="-457200">
              <a:spcBef>
                <a:spcPts val="600"/>
              </a:spcBef>
              <a:buFont typeface="+mj-lt"/>
              <a:buAutoNum type="arabicPeriod"/>
            </a:pPr>
            <a:r>
              <a:rPr lang="en-US" dirty="0" smtClean="0"/>
              <a:t>Buy more fuel.</a:t>
            </a:r>
          </a:p>
          <a:p>
            <a:pPr marL="457200" indent="-457200">
              <a:spcBef>
                <a:spcPts val="600"/>
              </a:spcBef>
              <a:buFont typeface="+mj-lt"/>
              <a:buAutoNum type="arabicPeriod"/>
            </a:pPr>
            <a:r>
              <a:rPr lang="en-US" dirty="0" smtClean="0"/>
              <a:t>Be sure to include the OC in your offer.  The Daily OC (which is the maximum of the hourly OC estimates) will act to preserve the fuel for use in the highest priced hour(s).  </a:t>
            </a:r>
          </a:p>
          <a:p>
            <a:pPr marL="457200" indent="-457200">
              <a:spcBef>
                <a:spcPts val="600"/>
              </a:spcBef>
              <a:buFont typeface="+mj-lt"/>
              <a:buAutoNum type="arabicPeriod"/>
            </a:pPr>
            <a:r>
              <a:rPr lang="en-US" dirty="0" smtClean="0"/>
              <a:t>That said, OCs are estimated using a Day-Ahead price forecast.  It would be extremely unusual for the DAM to clear with a scarcity condition. </a:t>
            </a:r>
          </a:p>
          <a:p>
            <a:pPr marL="457200" indent="-457200">
              <a:spcBef>
                <a:spcPts val="600"/>
              </a:spcBef>
              <a:buFont typeface="+mj-lt"/>
              <a:buAutoNum type="arabicPeriod"/>
            </a:pPr>
            <a:r>
              <a:rPr lang="en-US" dirty="0" smtClean="0"/>
              <a:t>Scarcity events are likely caused by an unexpected contingency in real-time.  If it could be foreseen, ISO typically would have taken preventive steps.</a:t>
            </a:r>
            <a:endParaRPr lang="en-US" dirty="0"/>
          </a:p>
        </p:txBody>
      </p:sp>
    </p:spTree>
    <p:extLst>
      <p:ext uri="{BB962C8B-B14F-4D97-AF65-F5344CB8AC3E}">
        <p14:creationId xmlns:p14="http://schemas.microsoft.com/office/powerpoint/2010/main" val="126028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normAutofit fontScale="90000"/>
          </a:bodyPr>
          <a:lstStyle/>
          <a:p>
            <a:r>
              <a:rPr lang="en-US" dirty="0" smtClean="0"/>
              <a:t>Will using a daily OC equal to the maximum of hourly OC estimates likely results in a generator setting high LMPs for many hours in the day?</a:t>
            </a:r>
            <a:endParaRPr lang="en-US" dirty="0"/>
          </a:p>
        </p:txBody>
      </p:sp>
      <p:sp>
        <p:nvSpPr>
          <p:cNvPr id="4" name="Content Placeholder 3"/>
          <p:cNvSpPr>
            <a:spLocks noGrp="1"/>
          </p:cNvSpPr>
          <p:nvPr>
            <p:ph idx="1"/>
          </p:nvPr>
        </p:nvSpPr>
        <p:spPr>
          <a:xfrm>
            <a:off x="457200" y="1600200"/>
            <a:ext cx="8229600" cy="4614250"/>
          </a:xfrm>
        </p:spPr>
        <p:txBody>
          <a:bodyPr>
            <a:normAutofit/>
          </a:bodyPr>
          <a:lstStyle/>
          <a:p>
            <a:pPr marL="0" indent="0">
              <a:buNone/>
            </a:pPr>
            <a:r>
              <a:rPr lang="en-US" dirty="0" smtClean="0"/>
              <a:t>Thoughts:</a:t>
            </a:r>
          </a:p>
          <a:p>
            <a:r>
              <a:rPr lang="en-US" dirty="0" smtClean="0"/>
              <a:t>If the daily OC value was included in a generator’s offer throughout the day, it would result in the generator being dispatched only in the highest priced hour of the day, and being offline the rest of the day.</a:t>
            </a:r>
          </a:p>
          <a:p>
            <a:pPr lvl="1"/>
            <a:r>
              <a:rPr lang="en-US" dirty="0" smtClean="0"/>
              <a:t>The maximum hourly OC value will correspond to the hour with the maximum LMP</a:t>
            </a:r>
          </a:p>
          <a:p>
            <a:r>
              <a:rPr lang="en-US" dirty="0" smtClean="0"/>
              <a:t>When offline, the generator will not be participating in price formation and will not be setting price.  </a:t>
            </a:r>
          </a:p>
        </p:txBody>
      </p:sp>
    </p:spTree>
    <p:extLst>
      <p:ext uri="{BB962C8B-B14F-4D97-AF65-F5344CB8AC3E}">
        <p14:creationId xmlns:p14="http://schemas.microsoft.com/office/powerpoint/2010/main" val="260753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smtClean="0"/>
              <a:t>Should a generator’s offer strategy always include the full estimated opportunity cost?</a:t>
            </a:r>
            <a:endParaRPr lang="en-US" dirty="0"/>
          </a:p>
        </p:txBody>
      </p:sp>
      <p:sp>
        <p:nvSpPr>
          <p:cNvPr id="4" name="Content Placeholder 3"/>
          <p:cNvSpPr>
            <a:spLocks noGrp="1"/>
          </p:cNvSpPr>
          <p:nvPr>
            <p:ph idx="1"/>
          </p:nvPr>
        </p:nvSpPr>
        <p:spPr/>
        <p:txBody>
          <a:bodyPr/>
          <a:lstStyle/>
          <a:p>
            <a:r>
              <a:rPr lang="en-US" dirty="0" smtClean="0"/>
              <a:t>The ISO estimated OC reflected in a generator’s reference price will be the maximum of the hourly estimated OCs calculated for the day.</a:t>
            </a:r>
          </a:p>
          <a:p>
            <a:r>
              <a:rPr lang="en-US" dirty="0" smtClean="0"/>
              <a:t>As we have seen in the examples, hourly OCs may increase or decrease during a day as time passes and fuel is consumed.</a:t>
            </a:r>
          </a:p>
          <a:p>
            <a:r>
              <a:rPr lang="en-US" dirty="0" smtClean="0"/>
              <a:t>Ideally, Market Participants develop an internal forecast of expected prices during the day, and use that to inform the off</a:t>
            </a:r>
            <a:r>
              <a:rPr lang="en-US" dirty="0"/>
              <a:t>er strategy</a:t>
            </a:r>
          </a:p>
          <a:p>
            <a:r>
              <a:rPr lang="en-US" dirty="0" smtClean="0"/>
              <a:t>Offers </a:t>
            </a:r>
            <a:r>
              <a:rPr lang="en-US" dirty="0"/>
              <a:t>that include the full daily OC value risk missing out on profitable hours during the day</a:t>
            </a:r>
            <a:r>
              <a:rPr lang="en-US" dirty="0" smtClean="0"/>
              <a:t>.</a:t>
            </a:r>
          </a:p>
          <a:p>
            <a:pPr lvl="1"/>
            <a:r>
              <a:rPr lang="en-US" dirty="0" smtClean="0"/>
              <a:t>This is illustrated on the following two slides</a:t>
            </a:r>
            <a:endParaRPr lang="en-US" dirty="0"/>
          </a:p>
        </p:txBody>
      </p:sp>
    </p:spTree>
    <p:extLst>
      <p:ext uri="{BB962C8B-B14F-4D97-AF65-F5344CB8AC3E}">
        <p14:creationId xmlns:p14="http://schemas.microsoft.com/office/powerpoint/2010/main" val="308996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Impacts of Including OCs in Offers 	     </a:t>
            </a:r>
            <a:r>
              <a:rPr lang="en-US" sz="2200" dirty="0" smtClean="0"/>
              <a:t>(1)</a:t>
            </a:r>
            <a:endParaRPr lang="en-US" sz="2200"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28</a:t>
            </a:fld>
            <a:endParaRPr lang="en-US" dirty="0"/>
          </a:p>
        </p:txBody>
      </p:sp>
      <p:sp>
        <p:nvSpPr>
          <p:cNvPr id="4" name="Text Placeholder 3"/>
          <p:cNvSpPr>
            <a:spLocks noGrp="1"/>
          </p:cNvSpPr>
          <p:nvPr>
            <p:ph sz="quarter" idx="14"/>
          </p:nvPr>
        </p:nvSpPr>
        <p:spPr>
          <a:xfrm>
            <a:off x="381000" y="1371600"/>
            <a:ext cx="3581400" cy="3962400"/>
          </a:xfrm>
        </p:spPr>
        <p:txBody>
          <a:bodyPr>
            <a:normAutofit lnSpcReduction="10000"/>
          </a:bodyPr>
          <a:lstStyle/>
          <a:p>
            <a:r>
              <a:rPr lang="en-US" sz="2000" dirty="0" smtClean="0"/>
              <a:t>ISO estimated Daily OC will be the maximum of hourly OC values calculated for the day</a:t>
            </a:r>
          </a:p>
          <a:p>
            <a:r>
              <a:rPr lang="en-US" sz="2000" dirty="0" smtClean="0"/>
              <a:t>Since hourly OCs will tend to increase</a:t>
            </a:r>
            <a:r>
              <a:rPr lang="en-US" sz="2000" baseline="30000" dirty="0" smtClean="0"/>
              <a:t>1</a:t>
            </a:r>
            <a:r>
              <a:rPr lang="en-US" sz="2000" dirty="0" smtClean="0"/>
              <a:t> as hours become history, including the full Daily OC value in all 24 hourly offers for the day may forego the chance to generate during early hours that would maximize net revenues</a:t>
            </a:r>
          </a:p>
        </p:txBody>
      </p:sp>
      <p:sp>
        <p:nvSpPr>
          <p:cNvPr id="5" name="TextBox 4"/>
          <p:cNvSpPr txBox="1"/>
          <p:nvPr/>
        </p:nvSpPr>
        <p:spPr>
          <a:xfrm>
            <a:off x="329002" y="5486400"/>
            <a:ext cx="8477192" cy="584775"/>
          </a:xfrm>
          <a:prstGeom prst="rect">
            <a:avLst/>
          </a:prstGeom>
          <a:gradFill>
            <a:gsLst>
              <a:gs pos="0">
                <a:schemeClr val="accent3">
                  <a:lumMod val="8000"/>
                  <a:lumOff val="92000"/>
                </a:schemeClr>
              </a:gs>
              <a:gs pos="100000">
                <a:schemeClr val="bg1"/>
              </a:gs>
            </a:gsLst>
            <a:lin ang="5400000" scaled="0"/>
          </a:gradFill>
          <a:ln>
            <a:solidFill>
              <a:schemeClr val="bg1">
                <a:lumMod val="50000"/>
              </a:schemeClr>
            </a:solidFill>
          </a:ln>
        </p:spPr>
        <p:txBody>
          <a:bodyPr wrap="none" rtlCol="0">
            <a:spAutoFit/>
          </a:bodyPr>
          <a:lstStyle/>
          <a:p>
            <a:r>
              <a:rPr lang="en-US" sz="1600" baseline="30000" dirty="0" smtClean="0"/>
              <a:t>1</a:t>
            </a:r>
            <a:r>
              <a:rPr lang="en-US" sz="1600" dirty="0" smtClean="0"/>
              <a:t>This is true when input assumptions for the day are held constant.  If real-time OC updates become</a:t>
            </a:r>
          </a:p>
          <a:p>
            <a:r>
              <a:rPr lang="en-US" sz="1600" dirty="0" smtClean="0"/>
              <a:t>feasible in the future, estimated OC values could decrease if the LMP forecast decreases.</a:t>
            </a:r>
            <a:endParaRPr lang="en-US" sz="1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026" y="1828800"/>
            <a:ext cx="5268686" cy="335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989163" y="2527302"/>
            <a:ext cx="979755" cy="954107"/>
          </a:xfrm>
          <a:prstGeom prst="rect">
            <a:avLst/>
          </a:prstGeom>
          <a:solidFill>
            <a:srgbClr val="FFFFCC"/>
          </a:solidFill>
          <a:ln w="6350">
            <a:solidFill>
              <a:schemeClr val="tx1"/>
            </a:solidFill>
          </a:ln>
        </p:spPr>
        <p:txBody>
          <a:bodyPr wrap="none" rtlCol="0">
            <a:spAutoFit/>
          </a:bodyPr>
          <a:lstStyle/>
          <a:p>
            <a:r>
              <a:rPr lang="en-US" sz="1400" dirty="0" smtClean="0"/>
              <a:t>OC = 20.42</a:t>
            </a:r>
          </a:p>
          <a:p>
            <a:r>
              <a:rPr lang="en-US" sz="1400" dirty="0" smtClean="0"/>
              <a:t>OC = 22.15</a:t>
            </a:r>
          </a:p>
          <a:p>
            <a:r>
              <a:rPr lang="en-US" sz="1400" dirty="0" smtClean="0"/>
              <a:t>OC = 39.04</a:t>
            </a:r>
          </a:p>
          <a:p>
            <a:r>
              <a:rPr lang="en-US" sz="1400" dirty="0" smtClean="0"/>
              <a:t>OC = 54.07</a:t>
            </a:r>
            <a:endParaRPr lang="en-US" sz="1400" dirty="0"/>
          </a:p>
        </p:txBody>
      </p:sp>
      <p:sp>
        <p:nvSpPr>
          <p:cNvPr id="11" name="Freeform 10"/>
          <p:cNvSpPr/>
          <p:nvPr/>
        </p:nvSpPr>
        <p:spPr>
          <a:xfrm>
            <a:off x="4568737" y="2686773"/>
            <a:ext cx="662608" cy="1901556"/>
          </a:xfrm>
          <a:custGeom>
            <a:avLst/>
            <a:gdLst>
              <a:gd name="connsiteX0" fmla="*/ 563335 w 563335"/>
              <a:gd name="connsiteY0" fmla="*/ 0 h 2024743"/>
              <a:gd name="connsiteX1" fmla="*/ 0 w 563335"/>
              <a:gd name="connsiteY1" fmla="*/ 898071 h 2024743"/>
              <a:gd name="connsiteX2" fmla="*/ 383721 w 563335"/>
              <a:gd name="connsiteY2" fmla="*/ 2024743 h 2024743"/>
              <a:gd name="connsiteX3" fmla="*/ 391885 w 563335"/>
              <a:gd name="connsiteY3" fmla="*/ 2024743 h 2024743"/>
              <a:gd name="connsiteX0" fmla="*/ 563335 w 563335"/>
              <a:gd name="connsiteY0" fmla="*/ 0 h 2024743"/>
              <a:gd name="connsiteX1" fmla="*/ 0 w 563335"/>
              <a:gd name="connsiteY1" fmla="*/ 898071 h 2024743"/>
              <a:gd name="connsiteX2" fmla="*/ 383721 w 563335"/>
              <a:gd name="connsiteY2" fmla="*/ 2024743 h 2024743"/>
              <a:gd name="connsiteX3" fmla="*/ 391885 w 563335"/>
              <a:gd name="connsiteY3" fmla="*/ 2024743 h 2024743"/>
              <a:gd name="connsiteX0" fmla="*/ 607986 w 607986"/>
              <a:gd name="connsiteY0" fmla="*/ 0 h 2024743"/>
              <a:gd name="connsiteX1" fmla="*/ 44651 w 607986"/>
              <a:gd name="connsiteY1" fmla="*/ 898071 h 2024743"/>
              <a:gd name="connsiteX2" fmla="*/ 428372 w 607986"/>
              <a:gd name="connsiteY2" fmla="*/ 2024743 h 2024743"/>
              <a:gd name="connsiteX3" fmla="*/ 436536 w 607986"/>
              <a:gd name="connsiteY3" fmla="*/ 2024743 h 2024743"/>
              <a:gd name="connsiteX0" fmla="*/ 635763 w 635763"/>
              <a:gd name="connsiteY0" fmla="*/ 0 h 2024743"/>
              <a:gd name="connsiteX1" fmla="*/ 72428 w 635763"/>
              <a:gd name="connsiteY1" fmla="*/ 898071 h 2024743"/>
              <a:gd name="connsiteX2" fmla="*/ 456149 w 635763"/>
              <a:gd name="connsiteY2" fmla="*/ 2024743 h 2024743"/>
              <a:gd name="connsiteX3" fmla="*/ 464313 w 635763"/>
              <a:gd name="connsiteY3" fmla="*/ 2024743 h 2024743"/>
              <a:gd name="connsiteX0" fmla="*/ 428883 w 610518"/>
              <a:gd name="connsiteY0" fmla="*/ 0 h 2151492"/>
              <a:gd name="connsiteX1" fmla="*/ 218633 w 610518"/>
              <a:gd name="connsiteY1" fmla="*/ 1024820 h 2151492"/>
              <a:gd name="connsiteX2" fmla="*/ 602354 w 610518"/>
              <a:gd name="connsiteY2" fmla="*/ 2151492 h 2151492"/>
              <a:gd name="connsiteX3" fmla="*/ 610518 w 610518"/>
              <a:gd name="connsiteY3" fmla="*/ 2151492 h 2151492"/>
              <a:gd name="connsiteX0" fmla="*/ 414209 w 595844"/>
              <a:gd name="connsiteY0" fmla="*/ 0 h 2151492"/>
              <a:gd name="connsiteX1" fmla="*/ 203959 w 595844"/>
              <a:gd name="connsiteY1" fmla="*/ 1024820 h 2151492"/>
              <a:gd name="connsiteX2" fmla="*/ 587680 w 595844"/>
              <a:gd name="connsiteY2" fmla="*/ 2151492 h 2151492"/>
              <a:gd name="connsiteX3" fmla="*/ 595844 w 595844"/>
              <a:gd name="connsiteY3" fmla="*/ 2151492 h 2151492"/>
              <a:gd name="connsiteX0" fmla="*/ 434925 w 616560"/>
              <a:gd name="connsiteY0" fmla="*/ 0 h 2151492"/>
              <a:gd name="connsiteX1" fmla="*/ 179408 w 616560"/>
              <a:gd name="connsiteY1" fmla="*/ 1124408 h 2151492"/>
              <a:gd name="connsiteX2" fmla="*/ 608396 w 616560"/>
              <a:gd name="connsiteY2" fmla="*/ 2151492 h 2151492"/>
              <a:gd name="connsiteX3" fmla="*/ 616560 w 616560"/>
              <a:gd name="connsiteY3" fmla="*/ 2151492 h 2151492"/>
              <a:gd name="connsiteX0" fmla="*/ 407418 w 650013"/>
              <a:gd name="connsiteY0" fmla="*/ 0 h 1901556"/>
              <a:gd name="connsiteX1" fmla="*/ 212861 w 650013"/>
              <a:gd name="connsiteY1" fmla="*/ 874472 h 1901556"/>
              <a:gd name="connsiteX2" fmla="*/ 641849 w 650013"/>
              <a:gd name="connsiteY2" fmla="*/ 1901556 h 1901556"/>
              <a:gd name="connsiteX3" fmla="*/ 650013 w 650013"/>
              <a:gd name="connsiteY3" fmla="*/ 1901556 h 1901556"/>
              <a:gd name="connsiteX0" fmla="*/ 369274 w 611869"/>
              <a:gd name="connsiteY0" fmla="*/ 0 h 1901556"/>
              <a:gd name="connsiteX1" fmla="*/ 272253 w 611869"/>
              <a:gd name="connsiteY1" fmla="*/ 1173176 h 1901556"/>
              <a:gd name="connsiteX2" fmla="*/ 603705 w 611869"/>
              <a:gd name="connsiteY2" fmla="*/ 1901556 h 1901556"/>
              <a:gd name="connsiteX3" fmla="*/ 611869 w 611869"/>
              <a:gd name="connsiteY3" fmla="*/ 1901556 h 1901556"/>
              <a:gd name="connsiteX0" fmla="*/ 413273 w 655868"/>
              <a:gd name="connsiteY0" fmla="*/ 0 h 1901556"/>
              <a:gd name="connsiteX1" fmla="*/ 205157 w 655868"/>
              <a:gd name="connsiteY1" fmla="*/ 1446642 h 1901556"/>
              <a:gd name="connsiteX2" fmla="*/ 647704 w 655868"/>
              <a:gd name="connsiteY2" fmla="*/ 1901556 h 1901556"/>
              <a:gd name="connsiteX3" fmla="*/ 655868 w 655868"/>
              <a:gd name="connsiteY3" fmla="*/ 1901556 h 1901556"/>
              <a:gd name="connsiteX0" fmla="*/ 420013 w 662608"/>
              <a:gd name="connsiteY0" fmla="*/ 0 h 1901556"/>
              <a:gd name="connsiteX1" fmla="*/ 211897 w 662608"/>
              <a:gd name="connsiteY1" fmla="*/ 1446642 h 1901556"/>
              <a:gd name="connsiteX2" fmla="*/ 654444 w 662608"/>
              <a:gd name="connsiteY2" fmla="*/ 1901556 h 1901556"/>
              <a:gd name="connsiteX3" fmla="*/ 662608 w 662608"/>
              <a:gd name="connsiteY3" fmla="*/ 1901556 h 1901556"/>
            </a:gdLst>
            <a:ahLst/>
            <a:cxnLst>
              <a:cxn ang="0">
                <a:pos x="connsiteX0" y="connsiteY0"/>
              </a:cxn>
              <a:cxn ang="0">
                <a:pos x="connsiteX1" y="connsiteY1"/>
              </a:cxn>
              <a:cxn ang="0">
                <a:pos x="connsiteX2" y="connsiteY2"/>
              </a:cxn>
              <a:cxn ang="0">
                <a:pos x="connsiteX3" y="connsiteY3"/>
              </a:cxn>
            </a:cxnLst>
            <a:rect l="l" t="t" r="r" b="b"/>
            <a:pathLst>
              <a:path w="662608" h="1901556">
                <a:moveTo>
                  <a:pt x="420013" y="0"/>
                </a:moveTo>
                <a:cubicBezTo>
                  <a:pt x="-270394" y="157573"/>
                  <a:pt x="64381" y="1295004"/>
                  <a:pt x="211897" y="1446642"/>
                </a:cubicBezTo>
                <a:lnTo>
                  <a:pt x="654444" y="1901556"/>
                </a:lnTo>
                <a:lnTo>
                  <a:pt x="662608" y="1901556"/>
                </a:lnTo>
              </a:path>
            </a:pathLst>
          </a:custGeom>
          <a:noFill/>
          <a:ln w="19050">
            <a:solidFill>
              <a:srgbClr val="FF66FF"/>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773789" y="2893347"/>
            <a:ext cx="1167851" cy="1662323"/>
          </a:xfrm>
          <a:custGeom>
            <a:avLst/>
            <a:gdLst>
              <a:gd name="connsiteX0" fmla="*/ 734785 w 1110342"/>
              <a:gd name="connsiteY0" fmla="*/ 0 h 1730828"/>
              <a:gd name="connsiteX1" fmla="*/ 987878 w 1110342"/>
              <a:gd name="connsiteY1" fmla="*/ 73478 h 1730828"/>
              <a:gd name="connsiteX2" fmla="*/ 1110342 w 1110342"/>
              <a:gd name="connsiteY2" fmla="*/ 636814 h 1730828"/>
              <a:gd name="connsiteX3" fmla="*/ 832757 w 1110342"/>
              <a:gd name="connsiteY3" fmla="*/ 1028700 h 1730828"/>
              <a:gd name="connsiteX4" fmla="*/ 138792 w 1110342"/>
              <a:gd name="connsiteY4" fmla="*/ 1094014 h 1730828"/>
              <a:gd name="connsiteX5" fmla="*/ 0 w 1110342"/>
              <a:gd name="connsiteY5" fmla="*/ 1363436 h 1730828"/>
              <a:gd name="connsiteX6" fmla="*/ 163285 w 1110342"/>
              <a:gd name="connsiteY6" fmla="*/ 1730828 h 1730828"/>
              <a:gd name="connsiteX7" fmla="*/ 155121 w 1110342"/>
              <a:gd name="connsiteY7" fmla="*/ 1722664 h 1730828"/>
              <a:gd name="connsiteX0" fmla="*/ 734785 w 1115069"/>
              <a:gd name="connsiteY0" fmla="*/ 0 h 1730828"/>
              <a:gd name="connsiteX1" fmla="*/ 987878 w 1115069"/>
              <a:gd name="connsiteY1" fmla="*/ 73478 h 1730828"/>
              <a:gd name="connsiteX2" fmla="*/ 1110342 w 1115069"/>
              <a:gd name="connsiteY2" fmla="*/ 636814 h 1730828"/>
              <a:gd name="connsiteX3" fmla="*/ 832757 w 1115069"/>
              <a:gd name="connsiteY3" fmla="*/ 1028700 h 1730828"/>
              <a:gd name="connsiteX4" fmla="*/ 138792 w 1115069"/>
              <a:gd name="connsiteY4" fmla="*/ 1094014 h 1730828"/>
              <a:gd name="connsiteX5" fmla="*/ 0 w 1115069"/>
              <a:gd name="connsiteY5" fmla="*/ 1363436 h 1730828"/>
              <a:gd name="connsiteX6" fmla="*/ 163285 w 1115069"/>
              <a:gd name="connsiteY6" fmla="*/ 1730828 h 1730828"/>
              <a:gd name="connsiteX7" fmla="*/ 155121 w 1115069"/>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42221 w 1146851"/>
              <a:gd name="connsiteY0" fmla="*/ 0 h 1730828"/>
              <a:gd name="connsiteX1" fmla="*/ 995314 w 1146851"/>
              <a:gd name="connsiteY1" fmla="*/ 73478 h 1730828"/>
              <a:gd name="connsiteX2" fmla="*/ 1117778 w 1146851"/>
              <a:gd name="connsiteY2" fmla="*/ 636814 h 1730828"/>
              <a:gd name="connsiteX3" fmla="*/ 840193 w 1146851"/>
              <a:gd name="connsiteY3" fmla="*/ 1028700 h 1730828"/>
              <a:gd name="connsiteX4" fmla="*/ 146228 w 1146851"/>
              <a:gd name="connsiteY4" fmla="*/ 1094014 h 1730828"/>
              <a:gd name="connsiteX5" fmla="*/ 7436 w 1146851"/>
              <a:gd name="connsiteY5" fmla="*/ 1363436 h 1730828"/>
              <a:gd name="connsiteX6" fmla="*/ 170721 w 1146851"/>
              <a:gd name="connsiteY6" fmla="*/ 1730828 h 1730828"/>
              <a:gd name="connsiteX7" fmla="*/ 162557 w 1146851"/>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4739 h 1735567"/>
              <a:gd name="connsiteX1" fmla="*/ 988449 w 1139986"/>
              <a:gd name="connsiteY1" fmla="*/ 78217 h 1735567"/>
              <a:gd name="connsiteX2" fmla="*/ 1110913 w 1139986"/>
              <a:gd name="connsiteY2" fmla="*/ 641553 h 1735567"/>
              <a:gd name="connsiteX3" fmla="*/ 833328 w 1139986"/>
              <a:gd name="connsiteY3" fmla="*/ 1033439 h 1735567"/>
              <a:gd name="connsiteX4" fmla="*/ 229170 w 1139986"/>
              <a:gd name="connsiteY4" fmla="*/ 1082424 h 1735567"/>
              <a:gd name="connsiteX5" fmla="*/ 571 w 1139986"/>
              <a:gd name="connsiteY5" fmla="*/ 1368175 h 1735567"/>
              <a:gd name="connsiteX6" fmla="*/ 163856 w 1139986"/>
              <a:gd name="connsiteY6" fmla="*/ 1735567 h 1735567"/>
              <a:gd name="connsiteX7" fmla="*/ 155692 w 1139986"/>
              <a:gd name="connsiteY7" fmla="*/ 1727403 h 1735567"/>
              <a:gd name="connsiteX0" fmla="*/ 735356 w 1157139"/>
              <a:gd name="connsiteY0" fmla="*/ 0 h 1730828"/>
              <a:gd name="connsiteX1" fmla="*/ 1119078 w 1157139"/>
              <a:gd name="connsiteY1" fmla="*/ 130628 h 1730828"/>
              <a:gd name="connsiteX2" fmla="*/ 1110913 w 1157139"/>
              <a:gd name="connsiteY2" fmla="*/ 636814 h 1730828"/>
              <a:gd name="connsiteX3" fmla="*/ 833328 w 1157139"/>
              <a:gd name="connsiteY3" fmla="*/ 1028700 h 1730828"/>
              <a:gd name="connsiteX4" fmla="*/ 229170 w 1157139"/>
              <a:gd name="connsiteY4" fmla="*/ 1077685 h 1730828"/>
              <a:gd name="connsiteX5" fmla="*/ 571 w 1157139"/>
              <a:gd name="connsiteY5" fmla="*/ 1363436 h 1730828"/>
              <a:gd name="connsiteX6" fmla="*/ 163856 w 1157139"/>
              <a:gd name="connsiteY6" fmla="*/ 1730828 h 1730828"/>
              <a:gd name="connsiteX7" fmla="*/ 155692 w 1157139"/>
              <a:gd name="connsiteY7" fmla="*/ 1722664 h 1730828"/>
              <a:gd name="connsiteX0" fmla="*/ 0 w 1606807"/>
              <a:gd name="connsiteY0" fmla="*/ 0 h 1730828"/>
              <a:gd name="connsiteX1" fmla="*/ 1488245 w 1606807"/>
              <a:gd name="connsiteY1" fmla="*/ 130628 h 1730828"/>
              <a:gd name="connsiteX2" fmla="*/ 1480080 w 1606807"/>
              <a:gd name="connsiteY2" fmla="*/ 636814 h 1730828"/>
              <a:gd name="connsiteX3" fmla="*/ 1202495 w 1606807"/>
              <a:gd name="connsiteY3" fmla="*/ 1028700 h 1730828"/>
              <a:gd name="connsiteX4" fmla="*/ 598337 w 1606807"/>
              <a:gd name="connsiteY4" fmla="*/ 1077685 h 1730828"/>
              <a:gd name="connsiteX5" fmla="*/ 369738 w 1606807"/>
              <a:gd name="connsiteY5" fmla="*/ 1363436 h 1730828"/>
              <a:gd name="connsiteX6" fmla="*/ 533023 w 1606807"/>
              <a:gd name="connsiteY6" fmla="*/ 1730828 h 1730828"/>
              <a:gd name="connsiteX7" fmla="*/ 524859 w 1606807"/>
              <a:gd name="connsiteY7" fmla="*/ 1722664 h 1730828"/>
              <a:gd name="connsiteX0" fmla="*/ 196790 w 1748544"/>
              <a:gd name="connsiteY0" fmla="*/ 0 h 1730828"/>
              <a:gd name="connsiteX1" fmla="*/ 64464 w 1748544"/>
              <a:gd name="connsiteY1" fmla="*/ 556141 h 1730828"/>
              <a:gd name="connsiteX2" fmla="*/ 1676870 w 1748544"/>
              <a:gd name="connsiteY2" fmla="*/ 636814 h 1730828"/>
              <a:gd name="connsiteX3" fmla="*/ 1399285 w 1748544"/>
              <a:gd name="connsiteY3" fmla="*/ 1028700 h 1730828"/>
              <a:gd name="connsiteX4" fmla="*/ 795127 w 1748544"/>
              <a:gd name="connsiteY4" fmla="*/ 1077685 h 1730828"/>
              <a:gd name="connsiteX5" fmla="*/ 566528 w 1748544"/>
              <a:gd name="connsiteY5" fmla="*/ 1363436 h 1730828"/>
              <a:gd name="connsiteX6" fmla="*/ 729813 w 1748544"/>
              <a:gd name="connsiteY6" fmla="*/ 1730828 h 1730828"/>
              <a:gd name="connsiteX7" fmla="*/ 721649 w 1748544"/>
              <a:gd name="connsiteY7" fmla="*/ 1722664 h 1730828"/>
              <a:gd name="connsiteX0" fmla="*/ 265137 w 1816891"/>
              <a:gd name="connsiteY0" fmla="*/ 0 h 1730828"/>
              <a:gd name="connsiteX1" fmla="*/ 132811 w 1816891"/>
              <a:gd name="connsiteY1" fmla="*/ 556141 h 1730828"/>
              <a:gd name="connsiteX2" fmla="*/ 1745217 w 1816891"/>
              <a:gd name="connsiteY2" fmla="*/ 636814 h 1730828"/>
              <a:gd name="connsiteX3" fmla="*/ 1467632 w 1816891"/>
              <a:gd name="connsiteY3" fmla="*/ 1028700 h 1730828"/>
              <a:gd name="connsiteX4" fmla="*/ 863474 w 1816891"/>
              <a:gd name="connsiteY4" fmla="*/ 1077685 h 1730828"/>
              <a:gd name="connsiteX5" fmla="*/ 634875 w 1816891"/>
              <a:gd name="connsiteY5" fmla="*/ 1363436 h 1730828"/>
              <a:gd name="connsiteX6" fmla="*/ 798160 w 1816891"/>
              <a:gd name="connsiteY6" fmla="*/ 1730828 h 1730828"/>
              <a:gd name="connsiteX7" fmla="*/ 789996 w 1816891"/>
              <a:gd name="connsiteY7" fmla="*/ 1722664 h 1730828"/>
              <a:gd name="connsiteX0" fmla="*/ 167610 w 1382382"/>
              <a:gd name="connsiteY0" fmla="*/ 0 h 1730828"/>
              <a:gd name="connsiteX1" fmla="*/ 35284 w 1382382"/>
              <a:gd name="connsiteY1" fmla="*/ 556141 h 1730828"/>
              <a:gd name="connsiteX2" fmla="*/ 135761 w 1382382"/>
              <a:gd name="connsiteY2" fmla="*/ 917471 h 1730828"/>
              <a:gd name="connsiteX3" fmla="*/ 1370105 w 1382382"/>
              <a:gd name="connsiteY3" fmla="*/ 1028700 h 1730828"/>
              <a:gd name="connsiteX4" fmla="*/ 765947 w 1382382"/>
              <a:gd name="connsiteY4" fmla="*/ 1077685 h 1730828"/>
              <a:gd name="connsiteX5" fmla="*/ 537348 w 1382382"/>
              <a:gd name="connsiteY5" fmla="*/ 1363436 h 1730828"/>
              <a:gd name="connsiteX6" fmla="*/ 700633 w 1382382"/>
              <a:gd name="connsiteY6" fmla="*/ 1730828 h 1730828"/>
              <a:gd name="connsiteX7" fmla="*/ 692469 w 1382382"/>
              <a:gd name="connsiteY7" fmla="*/ 1722664 h 1730828"/>
              <a:gd name="connsiteX0" fmla="*/ 158451 w 766966"/>
              <a:gd name="connsiteY0" fmla="*/ 0 h 1730828"/>
              <a:gd name="connsiteX1" fmla="*/ 26125 w 766966"/>
              <a:gd name="connsiteY1" fmla="*/ 556141 h 1730828"/>
              <a:gd name="connsiteX2" fmla="*/ 126602 w 766966"/>
              <a:gd name="connsiteY2" fmla="*/ 917471 h 1730828"/>
              <a:gd name="connsiteX3" fmla="*/ 756788 w 766966"/>
              <a:gd name="connsiteY3" fmla="*/ 1077685 h 1730828"/>
              <a:gd name="connsiteX4" fmla="*/ 528189 w 766966"/>
              <a:gd name="connsiteY4" fmla="*/ 1363436 h 1730828"/>
              <a:gd name="connsiteX5" fmla="*/ 691474 w 766966"/>
              <a:gd name="connsiteY5" fmla="*/ 1730828 h 1730828"/>
              <a:gd name="connsiteX6" fmla="*/ 683310 w 766966"/>
              <a:gd name="connsiteY6"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528189 w 691474"/>
              <a:gd name="connsiteY3" fmla="*/ 1363436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79307 w 712330"/>
              <a:gd name="connsiteY0" fmla="*/ 0 h 1730828"/>
              <a:gd name="connsiteX1" fmla="*/ 10767 w 712330"/>
              <a:gd name="connsiteY1" fmla="*/ 501820 h 1730828"/>
              <a:gd name="connsiteX2" fmla="*/ 147458 w 712330"/>
              <a:gd name="connsiteY2" fmla="*/ 917471 h 1730828"/>
              <a:gd name="connsiteX3" fmla="*/ 485671 w 712330"/>
              <a:gd name="connsiteY3" fmla="*/ 1490184 h 1730828"/>
              <a:gd name="connsiteX4" fmla="*/ 712330 w 712330"/>
              <a:gd name="connsiteY4" fmla="*/ 1730828 h 1730828"/>
              <a:gd name="connsiteX5" fmla="*/ 704166 w 712330"/>
              <a:gd name="connsiteY5" fmla="*/ 1722664 h 1730828"/>
              <a:gd name="connsiteX0" fmla="*/ 218989 w 752012"/>
              <a:gd name="connsiteY0" fmla="*/ 0 h 1730828"/>
              <a:gd name="connsiteX1" fmla="*/ 50449 w 752012"/>
              <a:gd name="connsiteY1" fmla="*/ 501820 h 1730828"/>
              <a:gd name="connsiteX2" fmla="*/ 187140 w 752012"/>
              <a:gd name="connsiteY2" fmla="*/ 917471 h 1730828"/>
              <a:gd name="connsiteX3" fmla="*/ 525353 w 752012"/>
              <a:gd name="connsiteY3" fmla="*/ 1490184 h 1730828"/>
              <a:gd name="connsiteX4" fmla="*/ 752012 w 752012"/>
              <a:gd name="connsiteY4" fmla="*/ 1730828 h 1730828"/>
              <a:gd name="connsiteX5" fmla="*/ 743848 w 752012"/>
              <a:gd name="connsiteY5" fmla="*/ 1722664 h 1730828"/>
              <a:gd name="connsiteX0" fmla="*/ 79425 w 1010800"/>
              <a:gd name="connsiteY0" fmla="*/ 0 h 1875683"/>
              <a:gd name="connsiteX1" fmla="*/ 309237 w 1010800"/>
              <a:gd name="connsiteY1" fmla="*/ 646675 h 1875683"/>
              <a:gd name="connsiteX2" fmla="*/ 445928 w 1010800"/>
              <a:gd name="connsiteY2" fmla="*/ 1062326 h 1875683"/>
              <a:gd name="connsiteX3" fmla="*/ 784141 w 1010800"/>
              <a:gd name="connsiteY3" fmla="*/ 1635039 h 1875683"/>
              <a:gd name="connsiteX4" fmla="*/ 1010800 w 1010800"/>
              <a:gd name="connsiteY4" fmla="*/ 1875683 h 1875683"/>
              <a:gd name="connsiteX5" fmla="*/ 1002636 w 1010800"/>
              <a:gd name="connsiteY5" fmla="*/ 1867519 h 1875683"/>
              <a:gd name="connsiteX0" fmla="*/ 134511 w 1065886"/>
              <a:gd name="connsiteY0" fmla="*/ 0 h 1875683"/>
              <a:gd name="connsiteX1" fmla="*/ 110826 w 1065886"/>
              <a:gd name="connsiteY1" fmla="*/ 673835 h 1875683"/>
              <a:gd name="connsiteX2" fmla="*/ 501014 w 1065886"/>
              <a:gd name="connsiteY2" fmla="*/ 1062326 h 1875683"/>
              <a:gd name="connsiteX3" fmla="*/ 839227 w 1065886"/>
              <a:gd name="connsiteY3" fmla="*/ 1635039 h 1875683"/>
              <a:gd name="connsiteX4" fmla="*/ 1065886 w 1065886"/>
              <a:gd name="connsiteY4" fmla="*/ 1875683 h 1875683"/>
              <a:gd name="connsiteX5" fmla="*/ 1057722 w 1065886"/>
              <a:gd name="connsiteY5" fmla="*/ 1867519 h 1875683"/>
              <a:gd name="connsiteX0" fmla="*/ 151977 w 1083352"/>
              <a:gd name="connsiteY0" fmla="*/ 0 h 1875683"/>
              <a:gd name="connsiteX1" fmla="*/ 128292 w 1083352"/>
              <a:gd name="connsiteY1" fmla="*/ 673835 h 1875683"/>
              <a:gd name="connsiteX2" fmla="*/ 856693 w 1083352"/>
              <a:gd name="connsiteY2" fmla="*/ 1635039 h 1875683"/>
              <a:gd name="connsiteX3" fmla="*/ 1083352 w 1083352"/>
              <a:gd name="connsiteY3" fmla="*/ 1875683 h 1875683"/>
              <a:gd name="connsiteX4" fmla="*/ 1075188 w 1083352"/>
              <a:gd name="connsiteY4" fmla="*/ 1867519 h 1875683"/>
              <a:gd name="connsiteX0" fmla="*/ 96562 w 1027937"/>
              <a:gd name="connsiteY0" fmla="*/ 0 h 1875683"/>
              <a:gd name="connsiteX1" fmla="*/ 267949 w 1027937"/>
              <a:gd name="connsiteY1" fmla="*/ 1100555 h 1875683"/>
              <a:gd name="connsiteX2" fmla="*/ 801278 w 1027937"/>
              <a:gd name="connsiteY2" fmla="*/ 1635039 h 1875683"/>
              <a:gd name="connsiteX3" fmla="*/ 1027937 w 1027937"/>
              <a:gd name="connsiteY3" fmla="*/ 1875683 h 1875683"/>
              <a:gd name="connsiteX4" fmla="*/ 1019773 w 1027937"/>
              <a:gd name="connsiteY4" fmla="*/ 1867519 h 1875683"/>
              <a:gd name="connsiteX0" fmla="*/ 94647 w 1038214"/>
              <a:gd name="connsiteY0" fmla="*/ 0 h 1662323"/>
              <a:gd name="connsiteX1" fmla="*/ 278226 w 1038214"/>
              <a:gd name="connsiteY1" fmla="*/ 887195 h 1662323"/>
              <a:gd name="connsiteX2" fmla="*/ 811555 w 1038214"/>
              <a:gd name="connsiteY2" fmla="*/ 1421679 h 1662323"/>
              <a:gd name="connsiteX3" fmla="*/ 1038214 w 1038214"/>
              <a:gd name="connsiteY3" fmla="*/ 1662323 h 1662323"/>
              <a:gd name="connsiteX4" fmla="*/ 1030050 w 1038214"/>
              <a:gd name="connsiteY4" fmla="*/ 1654159 h 1662323"/>
              <a:gd name="connsiteX0" fmla="*/ 153089 w 1096656"/>
              <a:gd name="connsiteY0" fmla="*/ 0 h 1662323"/>
              <a:gd name="connsiteX1" fmla="*/ 336668 w 1096656"/>
              <a:gd name="connsiteY1" fmla="*/ 887195 h 1662323"/>
              <a:gd name="connsiteX2" fmla="*/ 869997 w 1096656"/>
              <a:gd name="connsiteY2" fmla="*/ 1421679 h 1662323"/>
              <a:gd name="connsiteX3" fmla="*/ 1096656 w 1096656"/>
              <a:gd name="connsiteY3" fmla="*/ 1662323 h 1662323"/>
              <a:gd name="connsiteX4" fmla="*/ 1088492 w 1096656"/>
              <a:gd name="connsiteY4" fmla="*/ 1654159 h 1662323"/>
              <a:gd name="connsiteX0" fmla="*/ 173386 w 1116953"/>
              <a:gd name="connsiteY0" fmla="*/ 0 h 1662323"/>
              <a:gd name="connsiteX1" fmla="*/ 356965 w 1116953"/>
              <a:gd name="connsiteY1" fmla="*/ 887195 h 1662323"/>
              <a:gd name="connsiteX2" fmla="*/ 890294 w 1116953"/>
              <a:gd name="connsiteY2" fmla="*/ 1421679 h 1662323"/>
              <a:gd name="connsiteX3" fmla="*/ 1116953 w 1116953"/>
              <a:gd name="connsiteY3" fmla="*/ 1662323 h 1662323"/>
              <a:gd name="connsiteX4" fmla="*/ 1108789 w 1116953"/>
              <a:gd name="connsiteY4" fmla="*/ 1654159 h 1662323"/>
              <a:gd name="connsiteX0" fmla="*/ 282116 w 1225683"/>
              <a:gd name="connsiteY0" fmla="*/ 0 h 1662323"/>
              <a:gd name="connsiteX1" fmla="*/ 175138 w 1225683"/>
              <a:gd name="connsiteY1" fmla="*/ 938470 h 1662323"/>
              <a:gd name="connsiteX2" fmla="*/ 999024 w 1225683"/>
              <a:gd name="connsiteY2" fmla="*/ 1421679 h 1662323"/>
              <a:gd name="connsiteX3" fmla="*/ 1225683 w 1225683"/>
              <a:gd name="connsiteY3" fmla="*/ 1662323 h 1662323"/>
              <a:gd name="connsiteX4" fmla="*/ 1217519 w 1225683"/>
              <a:gd name="connsiteY4" fmla="*/ 1654159 h 1662323"/>
              <a:gd name="connsiteX0" fmla="*/ 224284 w 1167851"/>
              <a:gd name="connsiteY0" fmla="*/ 0 h 1662323"/>
              <a:gd name="connsiteX1" fmla="*/ 117306 w 1167851"/>
              <a:gd name="connsiteY1" fmla="*/ 938470 h 1662323"/>
              <a:gd name="connsiteX2" fmla="*/ 607906 w 1167851"/>
              <a:gd name="connsiteY2" fmla="*/ 1455863 h 1662323"/>
              <a:gd name="connsiteX3" fmla="*/ 1167851 w 1167851"/>
              <a:gd name="connsiteY3" fmla="*/ 1662323 h 1662323"/>
              <a:gd name="connsiteX4" fmla="*/ 1159687 w 1167851"/>
              <a:gd name="connsiteY4" fmla="*/ 1654159 h 1662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851" h="1662323">
                <a:moveTo>
                  <a:pt x="224284" y="0"/>
                </a:moveTo>
                <a:cubicBezTo>
                  <a:pt x="-161170" y="91441"/>
                  <a:pt x="53369" y="695826"/>
                  <a:pt x="117306" y="938470"/>
                </a:cubicBezTo>
                <a:cubicBezTo>
                  <a:pt x="181243" y="1181114"/>
                  <a:pt x="432815" y="1335221"/>
                  <a:pt x="607906" y="1455863"/>
                </a:cubicBezTo>
                <a:cubicBezTo>
                  <a:pt x="782997" y="1576505"/>
                  <a:pt x="1141998" y="1602452"/>
                  <a:pt x="1167851" y="1662323"/>
                </a:cubicBezTo>
                <a:lnTo>
                  <a:pt x="1159687" y="1654159"/>
                </a:lnTo>
              </a:path>
            </a:pathLst>
          </a:custGeom>
          <a:noFill/>
          <a:ln w="19050">
            <a:solidFill>
              <a:srgbClr val="EC1F25"/>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989059" y="3341023"/>
            <a:ext cx="533084" cy="912160"/>
          </a:xfrm>
          <a:custGeom>
            <a:avLst/>
            <a:gdLst>
              <a:gd name="connsiteX0" fmla="*/ 190123 w 443620"/>
              <a:gd name="connsiteY0" fmla="*/ 0 h 1358020"/>
              <a:gd name="connsiteX1" fmla="*/ 443620 w 443620"/>
              <a:gd name="connsiteY1" fmla="*/ 660903 h 1358020"/>
              <a:gd name="connsiteX2" fmla="*/ 18107 w 443620"/>
              <a:gd name="connsiteY2" fmla="*/ 1095469 h 1358020"/>
              <a:gd name="connsiteX3" fmla="*/ 0 w 443620"/>
              <a:gd name="connsiteY3" fmla="*/ 1358020 h 1358020"/>
              <a:gd name="connsiteX4" fmla="*/ 0 w 443620"/>
              <a:gd name="connsiteY4" fmla="*/ 1330859 h 1358020"/>
              <a:gd name="connsiteX0" fmla="*/ 190123 w 446436"/>
              <a:gd name="connsiteY0" fmla="*/ 0 h 1358020"/>
              <a:gd name="connsiteX1" fmla="*/ 443620 w 446436"/>
              <a:gd name="connsiteY1" fmla="*/ 660903 h 1358020"/>
              <a:gd name="connsiteX2" fmla="*/ 18107 w 446436"/>
              <a:gd name="connsiteY2" fmla="*/ 1095469 h 1358020"/>
              <a:gd name="connsiteX3" fmla="*/ 0 w 446436"/>
              <a:gd name="connsiteY3" fmla="*/ 1358020 h 1358020"/>
              <a:gd name="connsiteX4" fmla="*/ 0 w 446436"/>
              <a:gd name="connsiteY4" fmla="*/ 1330859 h 1358020"/>
              <a:gd name="connsiteX0" fmla="*/ 190123 w 653296"/>
              <a:gd name="connsiteY0" fmla="*/ 0 h 1358020"/>
              <a:gd name="connsiteX1" fmla="*/ 651850 w 653296"/>
              <a:gd name="connsiteY1" fmla="*/ 235391 h 1358020"/>
              <a:gd name="connsiteX2" fmla="*/ 18107 w 653296"/>
              <a:gd name="connsiteY2" fmla="*/ 1095469 h 1358020"/>
              <a:gd name="connsiteX3" fmla="*/ 0 w 653296"/>
              <a:gd name="connsiteY3" fmla="*/ 1358020 h 1358020"/>
              <a:gd name="connsiteX4" fmla="*/ 0 w 653296"/>
              <a:gd name="connsiteY4" fmla="*/ 1330859 h 1358020"/>
              <a:gd name="connsiteX0" fmla="*/ 190123 w 654087"/>
              <a:gd name="connsiteY0" fmla="*/ 0 h 1358020"/>
              <a:gd name="connsiteX1" fmla="*/ 651850 w 654087"/>
              <a:gd name="connsiteY1" fmla="*/ 235391 h 1358020"/>
              <a:gd name="connsiteX2" fmla="*/ 18107 w 654087"/>
              <a:gd name="connsiteY2" fmla="*/ 1095469 h 1358020"/>
              <a:gd name="connsiteX3" fmla="*/ 0 w 654087"/>
              <a:gd name="connsiteY3" fmla="*/ 1358020 h 1358020"/>
              <a:gd name="connsiteX4" fmla="*/ 0 w 654087"/>
              <a:gd name="connsiteY4" fmla="*/ 1330859 h 1358020"/>
              <a:gd name="connsiteX0" fmla="*/ 190123 w 654087"/>
              <a:gd name="connsiteY0" fmla="*/ 0 h 1358020"/>
              <a:gd name="connsiteX1" fmla="*/ 651850 w 654087"/>
              <a:gd name="connsiteY1" fmla="*/ 235391 h 1358020"/>
              <a:gd name="connsiteX2" fmla="*/ 18107 w 654087"/>
              <a:gd name="connsiteY2" fmla="*/ 1095469 h 1358020"/>
              <a:gd name="connsiteX3" fmla="*/ 0 w 654087"/>
              <a:gd name="connsiteY3" fmla="*/ 1358020 h 1358020"/>
              <a:gd name="connsiteX4" fmla="*/ 0 w 654087"/>
              <a:gd name="connsiteY4" fmla="*/ 1330859 h 1358020"/>
              <a:gd name="connsiteX0" fmla="*/ 234605 w 698569"/>
              <a:gd name="connsiteY0" fmla="*/ 0 h 1358020"/>
              <a:gd name="connsiteX1" fmla="*/ 696332 w 698569"/>
              <a:gd name="connsiteY1" fmla="*/ 235391 h 1358020"/>
              <a:gd name="connsiteX2" fmla="*/ 62589 w 698569"/>
              <a:gd name="connsiteY2" fmla="*/ 1095469 h 1358020"/>
              <a:gd name="connsiteX3" fmla="*/ 44482 w 698569"/>
              <a:gd name="connsiteY3" fmla="*/ 1358020 h 1358020"/>
              <a:gd name="connsiteX4" fmla="*/ 44482 w 698569"/>
              <a:gd name="connsiteY4" fmla="*/ 1330859 h 1358020"/>
              <a:gd name="connsiteX0" fmla="*/ 190123 w 652106"/>
              <a:gd name="connsiteY0" fmla="*/ 0 h 1358020"/>
              <a:gd name="connsiteX1" fmla="*/ 651850 w 652106"/>
              <a:gd name="connsiteY1" fmla="*/ 235391 h 1358020"/>
              <a:gd name="connsiteX2" fmla="*/ 135802 w 652106"/>
              <a:gd name="connsiteY2" fmla="*/ 841972 h 1358020"/>
              <a:gd name="connsiteX3" fmla="*/ 0 w 652106"/>
              <a:gd name="connsiteY3" fmla="*/ 1358020 h 1358020"/>
              <a:gd name="connsiteX4" fmla="*/ 0 w 652106"/>
              <a:gd name="connsiteY4" fmla="*/ 1330859 h 1358020"/>
              <a:gd name="connsiteX0" fmla="*/ 298765 w 760748"/>
              <a:gd name="connsiteY0" fmla="*/ 0 h 1358020"/>
              <a:gd name="connsiteX1" fmla="*/ 760492 w 760748"/>
              <a:gd name="connsiteY1" fmla="*/ 235391 h 1358020"/>
              <a:gd name="connsiteX2" fmla="*/ 244444 w 760748"/>
              <a:gd name="connsiteY2" fmla="*/ 841972 h 1358020"/>
              <a:gd name="connsiteX3" fmla="*/ 108642 w 760748"/>
              <a:gd name="connsiteY3" fmla="*/ 1358020 h 1358020"/>
              <a:gd name="connsiteX4" fmla="*/ 0 w 760748"/>
              <a:gd name="connsiteY4" fmla="*/ 814812 h 1358020"/>
              <a:gd name="connsiteX0" fmla="*/ 190123 w 652106"/>
              <a:gd name="connsiteY0" fmla="*/ 0 h 1358020"/>
              <a:gd name="connsiteX1" fmla="*/ 651850 w 652106"/>
              <a:gd name="connsiteY1" fmla="*/ 235391 h 1358020"/>
              <a:gd name="connsiteX2" fmla="*/ 135802 w 652106"/>
              <a:gd name="connsiteY2" fmla="*/ 841972 h 1358020"/>
              <a:gd name="connsiteX3" fmla="*/ 0 w 652106"/>
              <a:gd name="connsiteY3" fmla="*/ 1358020 h 1358020"/>
              <a:gd name="connsiteX0" fmla="*/ 0 w 930370"/>
              <a:gd name="connsiteY0" fmla="*/ 0 h 1475715"/>
              <a:gd name="connsiteX1" fmla="*/ 923454 w 930370"/>
              <a:gd name="connsiteY1" fmla="*/ 353086 h 1475715"/>
              <a:gd name="connsiteX2" fmla="*/ 407406 w 930370"/>
              <a:gd name="connsiteY2" fmla="*/ 959667 h 1475715"/>
              <a:gd name="connsiteX3" fmla="*/ 271604 w 930370"/>
              <a:gd name="connsiteY3" fmla="*/ 1475715 h 1475715"/>
              <a:gd name="connsiteX0" fmla="*/ 0 w 526480"/>
              <a:gd name="connsiteY0" fmla="*/ 0 h 1475715"/>
              <a:gd name="connsiteX1" fmla="*/ 506994 w 526480"/>
              <a:gd name="connsiteY1" fmla="*/ 262551 h 1475715"/>
              <a:gd name="connsiteX2" fmla="*/ 407406 w 526480"/>
              <a:gd name="connsiteY2" fmla="*/ 959667 h 1475715"/>
              <a:gd name="connsiteX3" fmla="*/ 271604 w 526480"/>
              <a:gd name="connsiteY3" fmla="*/ 1475715 h 1475715"/>
              <a:gd name="connsiteX0" fmla="*/ 0 w 507218"/>
              <a:gd name="connsiteY0" fmla="*/ 0 h 1475715"/>
              <a:gd name="connsiteX1" fmla="*/ 506994 w 507218"/>
              <a:gd name="connsiteY1" fmla="*/ 262551 h 1475715"/>
              <a:gd name="connsiteX2" fmla="*/ 407406 w 507218"/>
              <a:gd name="connsiteY2" fmla="*/ 959667 h 1475715"/>
              <a:gd name="connsiteX3" fmla="*/ 271604 w 507218"/>
              <a:gd name="connsiteY3" fmla="*/ 1475715 h 1475715"/>
              <a:gd name="connsiteX0" fmla="*/ 0 w 507218"/>
              <a:gd name="connsiteY0" fmla="*/ 2953 h 1478668"/>
              <a:gd name="connsiteX1" fmla="*/ 506994 w 507218"/>
              <a:gd name="connsiteY1" fmla="*/ 265504 h 1478668"/>
              <a:gd name="connsiteX2" fmla="*/ 407406 w 507218"/>
              <a:gd name="connsiteY2" fmla="*/ 962620 h 1478668"/>
              <a:gd name="connsiteX3" fmla="*/ 271604 w 507218"/>
              <a:gd name="connsiteY3" fmla="*/ 1478668 h 1478668"/>
              <a:gd name="connsiteX0" fmla="*/ 0 w 407543"/>
              <a:gd name="connsiteY0" fmla="*/ 480 h 1476195"/>
              <a:gd name="connsiteX1" fmla="*/ 298764 w 407543"/>
              <a:gd name="connsiteY1" fmla="*/ 570849 h 1476195"/>
              <a:gd name="connsiteX2" fmla="*/ 407406 w 407543"/>
              <a:gd name="connsiteY2" fmla="*/ 960147 h 1476195"/>
              <a:gd name="connsiteX3" fmla="*/ 271604 w 407543"/>
              <a:gd name="connsiteY3" fmla="*/ 1476195 h 1476195"/>
              <a:gd name="connsiteX0" fmla="*/ 0 w 314412"/>
              <a:gd name="connsiteY0" fmla="*/ 485 h 1476200"/>
              <a:gd name="connsiteX1" fmla="*/ 298764 w 314412"/>
              <a:gd name="connsiteY1" fmla="*/ 570854 h 1476200"/>
              <a:gd name="connsiteX2" fmla="*/ 271604 w 314412"/>
              <a:gd name="connsiteY2" fmla="*/ 1476200 h 1476200"/>
              <a:gd name="connsiteX0" fmla="*/ 0 w 354776"/>
              <a:gd name="connsiteY0" fmla="*/ 474 h 1476189"/>
              <a:gd name="connsiteX1" fmla="*/ 344031 w 354776"/>
              <a:gd name="connsiteY1" fmla="*/ 579896 h 1476189"/>
              <a:gd name="connsiteX2" fmla="*/ 271604 w 354776"/>
              <a:gd name="connsiteY2" fmla="*/ 1476189 h 1476189"/>
              <a:gd name="connsiteX0" fmla="*/ 0 w 352082"/>
              <a:gd name="connsiteY0" fmla="*/ 474 h 1476189"/>
              <a:gd name="connsiteX1" fmla="*/ 344031 w 352082"/>
              <a:gd name="connsiteY1" fmla="*/ 579896 h 1476189"/>
              <a:gd name="connsiteX2" fmla="*/ 271604 w 352082"/>
              <a:gd name="connsiteY2" fmla="*/ 1476189 h 1476189"/>
              <a:gd name="connsiteX0" fmla="*/ 0 w 387052"/>
              <a:gd name="connsiteY0" fmla="*/ 1147 h 1220830"/>
              <a:gd name="connsiteX1" fmla="*/ 374511 w 387052"/>
              <a:gd name="connsiteY1" fmla="*/ 324537 h 1220830"/>
              <a:gd name="connsiteX2" fmla="*/ 302084 w 387052"/>
              <a:gd name="connsiteY2" fmla="*/ 1220830 h 1220830"/>
              <a:gd name="connsiteX0" fmla="*/ 0 w 392667"/>
              <a:gd name="connsiteY0" fmla="*/ 518 h 1220201"/>
              <a:gd name="connsiteX1" fmla="*/ 380607 w 392667"/>
              <a:gd name="connsiteY1" fmla="*/ 506788 h 1220201"/>
              <a:gd name="connsiteX2" fmla="*/ 302084 w 392667"/>
              <a:gd name="connsiteY2" fmla="*/ 1220201 h 1220201"/>
              <a:gd name="connsiteX0" fmla="*/ 0 w 381122"/>
              <a:gd name="connsiteY0" fmla="*/ 518 h 1220201"/>
              <a:gd name="connsiteX1" fmla="*/ 380607 w 381122"/>
              <a:gd name="connsiteY1" fmla="*/ 506788 h 1220201"/>
              <a:gd name="connsiteX2" fmla="*/ 302084 w 381122"/>
              <a:gd name="connsiteY2" fmla="*/ 1220201 h 1220201"/>
              <a:gd name="connsiteX0" fmla="*/ 0 w 550052"/>
              <a:gd name="connsiteY0" fmla="*/ 518 h 1100560"/>
              <a:gd name="connsiteX1" fmla="*/ 380607 w 550052"/>
              <a:gd name="connsiteY1" fmla="*/ 506788 h 1100560"/>
              <a:gd name="connsiteX2" fmla="*/ 549912 w 550052"/>
              <a:gd name="connsiteY2" fmla="*/ 1100560 h 1100560"/>
              <a:gd name="connsiteX0" fmla="*/ 0 w 550127"/>
              <a:gd name="connsiteY0" fmla="*/ 594 h 1100636"/>
              <a:gd name="connsiteX1" fmla="*/ 440428 w 550127"/>
              <a:gd name="connsiteY1" fmla="*/ 464135 h 1100636"/>
              <a:gd name="connsiteX2" fmla="*/ 549912 w 550127"/>
              <a:gd name="connsiteY2" fmla="*/ 1100636 h 1100636"/>
              <a:gd name="connsiteX0" fmla="*/ 0 w 550127"/>
              <a:gd name="connsiteY0" fmla="*/ 594 h 1100636"/>
              <a:gd name="connsiteX1" fmla="*/ 440428 w 550127"/>
              <a:gd name="connsiteY1" fmla="*/ 464135 h 1100636"/>
              <a:gd name="connsiteX2" fmla="*/ 549912 w 550127"/>
              <a:gd name="connsiteY2" fmla="*/ 1100636 h 1100636"/>
              <a:gd name="connsiteX0" fmla="*/ 0 w 550127"/>
              <a:gd name="connsiteY0" fmla="*/ 594 h 1100636"/>
              <a:gd name="connsiteX1" fmla="*/ 440428 w 550127"/>
              <a:gd name="connsiteY1" fmla="*/ 464135 h 1100636"/>
              <a:gd name="connsiteX2" fmla="*/ 549912 w 550127"/>
              <a:gd name="connsiteY2" fmla="*/ 1100636 h 1100636"/>
              <a:gd name="connsiteX0" fmla="*/ 0 w 533550"/>
              <a:gd name="connsiteY0" fmla="*/ 1129 h 913163"/>
              <a:gd name="connsiteX1" fmla="*/ 423336 w 533550"/>
              <a:gd name="connsiteY1" fmla="*/ 276662 h 913163"/>
              <a:gd name="connsiteX2" fmla="*/ 532820 w 533550"/>
              <a:gd name="connsiteY2" fmla="*/ 913163 h 913163"/>
              <a:gd name="connsiteX0" fmla="*/ 0 w 533550"/>
              <a:gd name="connsiteY0" fmla="*/ 237 h 912271"/>
              <a:gd name="connsiteX1" fmla="*/ 423336 w 533550"/>
              <a:gd name="connsiteY1" fmla="*/ 275770 h 912271"/>
              <a:gd name="connsiteX2" fmla="*/ 532820 w 533550"/>
              <a:gd name="connsiteY2" fmla="*/ 912271 h 912271"/>
              <a:gd name="connsiteX0" fmla="*/ 0 w 533012"/>
              <a:gd name="connsiteY0" fmla="*/ 181 h 912215"/>
              <a:gd name="connsiteX1" fmla="*/ 329332 w 533012"/>
              <a:gd name="connsiteY1" fmla="*/ 318443 h 912215"/>
              <a:gd name="connsiteX2" fmla="*/ 532820 w 533012"/>
              <a:gd name="connsiteY2" fmla="*/ 912215 h 912215"/>
              <a:gd name="connsiteX0" fmla="*/ 0 w 533185"/>
              <a:gd name="connsiteY0" fmla="*/ 119 h 912153"/>
              <a:gd name="connsiteX1" fmla="*/ 389153 w 533185"/>
              <a:gd name="connsiteY1" fmla="*/ 412385 h 912153"/>
              <a:gd name="connsiteX2" fmla="*/ 532820 w 533185"/>
              <a:gd name="connsiteY2" fmla="*/ 912153 h 912153"/>
              <a:gd name="connsiteX0" fmla="*/ 0 w 533084"/>
              <a:gd name="connsiteY0" fmla="*/ 126 h 912160"/>
              <a:gd name="connsiteX1" fmla="*/ 389153 w 533084"/>
              <a:gd name="connsiteY1" fmla="*/ 412392 h 912160"/>
              <a:gd name="connsiteX2" fmla="*/ 532820 w 533084"/>
              <a:gd name="connsiteY2" fmla="*/ 912160 h 912160"/>
            </a:gdLst>
            <a:ahLst/>
            <a:cxnLst>
              <a:cxn ang="0">
                <a:pos x="connsiteX0" y="connsiteY0"/>
              </a:cxn>
              <a:cxn ang="0">
                <a:pos x="connsiteX1" y="connsiteY1"/>
              </a:cxn>
              <a:cxn ang="0">
                <a:pos x="connsiteX2" y="connsiteY2"/>
              </a:cxn>
            </a:cxnLst>
            <a:rect l="l" t="t" r="r" b="b"/>
            <a:pathLst>
              <a:path w="533084" h="912160">
                <a:moveTo>
                  <a:pt x="0" y="126"/>
                </a:moveTo>
                <a:cubicBezTo>
                  <a:pt x="255076" y="-6417"/>
                  <a:pt x="325987" y="243295"/>
                  <a:pt x="389153" y="412392"/>
                </a:cubicBezTo>
                <a:cubicBezTo>
                  <a:pt x="452319" y="581489"/>
                  <a:pt x="538478" y="723546"/>
                  <a:pt x="532820" y="912160"/>
                </a:cubicBezTo>
              </a:path>
            </a:pathLst>
          </a:custGeom>
          <a:noFill/>
          <a:ln w="25400">
            <a:solidFill>
              <a:schemeClr val="accent3">
                <a:lumMod val="75000"/>
              </a:schemeClr>
            </a:solidFill>
            <a:prstDash val="dash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6572250" y="2057400"/>
            <a:ext cx="0" cy="2743200"/>
          </a:xfrm>
          <a:prstGeom prst="line">
            <a:avLst/>
          </a:prstGeom>
          <a:ln w="38100">
            <a:solidFill>
              <a:srgbClr val="FBB92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29473" y="2133600"/>
            <a:ext cx="1085554" cy="261610"/>
          </a:xfrm>
          <a:prstGeom prst="rect">
            <a:avLst/>
          </a:prstGeom>
          <a:noFill/>
        </p:spPr>
        <p:txBody>
          <a:bodyPr wrap="none" rtlCol="0">
            <a:spAutoFit/>
          </a:bodyPr>
          <a:lstStyle/>
          <a:p>
            <a:r>
              <a:rPr lang="en-US" sz="1100" dirty="0" smtClean="0"/>
              <a:t>Day 1        Day 2</a:t>
            </a:r>
            <a:endParaRPr lang="en-US" sz="1100" dirty="0"/>
          </a:p>
        </p:txBody>
      </p:sp>
      <p:sp>
        <p:nvSpPr>
          <p:cNvPr id="21" name="TextBox 20"/>
          <p:cNvSpPr txBox="1"/>
          <p:nvPr/>
        </p:nvSpPr>
        <p:spPr>
          <a:xfrm>
            <a:off x="4876800" y="1644134"/>
            <a:ext cx="3351687" cy="338554"/>
          </a:xfrm>
          <a:prstGeom prst="rect">
            <a:avLst/>
          </a:prstGeom>
          <a:noFill/>
        </p:spPr>
        <p:txBody>
          <a:bodyPr wrap="none" rtlCol="0">
            <a:spAutoFit/>
          </a:bodyPr>
          <a:lstStyle/>
          <a:p>
            <a:r>
              <a:rPr lang="en-US" sz="1600" dirty="0" smtClean="0"/>
              <a:t>From Example 2 – September MC </a:t>
            </a:r>
            <a:r>
              <a:rPr lang="en-US" sz="1600" dirty="0" err="1" smtClean="0"/>
              <a:t>Mtg</a:t>
            </a:r>
            <a:endParaRPr lang="en-US" sz="1600" dirty="0"/>
          </a:p>
        </p:txBody>
      </p:sp>
      <p:sp>
        <p:nvSpPr>
          <p:cNvPr id="14" name="Freeform 13"/>
          <p:cNvSpPr/>
          <p:nvPr/>
        </p:nvSpPr>
        <p:spPr>
          <a:xfrm>
            <a:off x="4864562" y="3105568"/>
            <a:ext cx="1289680" cy="1278144"/>
          </a:xfrm>
          <a:custGeom>
            <a:avLst/>
            <a:gdLst>
              <a:gd name="connsiteX0" fmla="*/ 734785 w 1110342"/>
              <a:gd name="connsiteY0" fmla="*/ 0 h 1730828"/>
              <a:gd name="connsiteX1" fmla="*/ 987878 w 1110342"/>
              <a:gd name="connsiteY1" fmla="*/ 73478 h 1730828"/>
              <a:gd name="connsiteX2" fmla="*/ 1110342 w 1110342"/>
              <a:gd name="connsiteY2" fmla="*/ 636814 h 1730828"/>
              <a:gd name="connsiteX3" fmla="*/ 832757 w 1110342"/>
              <a:gd name="connsiteY3" fmla="*/ 1028700 h 1730828"/>
              <a:gd name="connsiteX4" fmla="*/ 138792 w 1110342"/>
              <a:gd name="connsiteY4" fmla="*/ 1094014 h 1730828"/>
              <a:gd name="connsiteX5" fmla="*/ 0 w 1110342"/>
              <a:gd name="connsiteY5" fmla="*/ 1363436 h 1730828"/>
              <a:gd name="connsiteX6" fmla="*/ 163285 w 1110342"/>
              <a:gd name="connsiteY6" fmla="*/ 1730828 h 1730828"/>
              <a:gd name="connsiteX7" fmla="*/ 155121 w 1110342"/>
              <a:gd name="connsiteY7" fmla="*/ 1722664 h 1730828"/>
              <a:gd name="connsiteX0" fmla="*/ 734785 w 1115069"/>
              <a:gd name="connsiteY0" fmla="*/ 0 h 1730828"/>
              <a:gd name="connsiteX1" fmla="*/ 987878 w 1115069"/>
              <a:gd name="connsiteY1" fmla="*/ 73478 h 1730828"/>
              <a:gd name="connsiteX2" fmla="*/ 1110342 w 1115069"/>
              <a:gd name="connsiteY2" fmla="*/ 636814 h 1730828"/>
              <a:gd name="connsiteX3" fmla="*/ 832757 w 1115069"/>
              <a:gd name="connsiteY3" fmla="*/ 1028700 h 1730828"/>
              <a:gd name="connsiteX4" fmla="*/ 138792 w 1115069"/>
              <a:gd name="connsiteY4" fmla="*/ 1094014 h 1730828"/>
              <a:gd name="connsiteX5" fmla="*/ 0 w 1115069"/>
              <a:gd name="connsiteY5" fmla="*/ 1363436 h 1730828"/>
              <a:gd name="connsiteX6" fmla="*/ 163285 w 1115069"/>
              <a:gd name="connsiteY6" fmla="*/ 1730828 h 1730828"/>
              <a:gd name="connsiteX7" fmla="*/ 155121 w 1115069"/>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34785 w 1139415"/>
              <a:gd name="connsiteY0" fmla="*/ 0 h 1730828"/>
              <a:gd name="connsiteX1" fmla="*/ 987878 w 1139415"/>
              <a:gd name="connsiteY1" fmla="*/ 73478 h 1730828"/>
              <a:gd name="connsiteX2" fmla="*/ 1110342 w 1139415"/>
              <a:gd name="connsiteY2" fmla="*/ 636814 h 1730828"/>
              <a:gd name="connsiteX3" fmla="*/ 832757 w 1139415"/>
              <a:gd name="connsiteY3" fmla="*/ 1028700 h 1730828"/>
              <a:gd name="connsiteX4" fmla="*/ 138792 w 1139415"/>
              <a:gd name="connsiteY4" fmla="*/ 1094014 h 1730828"/>
              <a:gd name="connsiteX5" fmla="*/ 0 w 1139415"/>
              <a:gd name="connsiteY5" fmla="*/ 1363436 h 1730828"/>
              <a:gd name="connsiteX6" fmla="*/ 163285 w 1139415"/>
              <a:gd name="connsiteY6" fmla="*/ 1730828 h 1730828"/>
              <a:gd name="connsiteX7" fmla="*/ 155121 w 1139415"/>
              <a:gd name="connsiteY7" fmla="*/ 1722664 h 1730828"/>
              <a:gd name="connsiteX0" fmla="*/ 742221 w 1146851"/>
              <a:gd name="connsiteY0" fmla="*/ 0 h 1730828"/>
              <a:gd name="connsiteX1" fmla="*/ 995314 w 1146851"/>
              <a:gd name="connsiteY1" fmla="*/ 73478 h 1730828"/>
              <a:gd name="connsiteX2" fmla="*/ 1117778 w 1146851"/>
              <a:gd name="connsiteY2" fmla="*/ 636814 h 1730828"/>
              <a:gd name="connsiteX3" fmla="*/ 840193 w 1146851"/>
              <a:gd name="connsiteY3" fmla="*/ 1028700 h 1730828"/>
              <a:gd name="connsiteX4" fmla="*/ 146228 w 1146851"/>
              <a:gd name="connsiteY4" fmla="*/ 1094014 h 1730828"/>
              <a:gd name="connsiteX5" fmla="*/ 7436 w 1146851"/>
              <a:gd name="connsiteY5" fmla="*/ 1363436 h 1730828"/>
              <a:gd name="connsiteX6" fmla="*/ 170721 w 1146851"/>
              <a:gd name="connsiteY6" fmla="*/ 1730828 h 1730828"/>
              <a:gd name="connsiteX7" fmla="*/ 162557 w 1146851"/>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0 h 1730828"/>
              <a:gd name="connsiteX1" fmla="*/ 988449 w 1139986"/>
              <a:gd name="connsiteY1" fmla="*/ 73478 h 1730828"/>
              <a:gd name="connsiteX2" fmla="*/ 1110913 w 1139986"/>
              <a:gd name="connsiteY2" fmla="*/ 636814 h 1730828"/>
              <a:gd name="connsiteX3" fmla="*/ 833328 w 1139986"/>
              <a:gd name="connsiteY3" fmla="*/ 1028700 h 1730828"/>
              <a:gd name="connsiteX4" fmla="*/ 229170 w 1139986"/>
              <a:gd name="connsiteY4" fmla="*/ 1077685 h 1730828"/>
              <a:gd name="connsiteX5" fmla="*/ 571 w 1139986"/>
              <a:gd name="connsiteY5" fmla="*/ 1363436 h 1730828"/>
              <a:gd name="connsiteX6" fmla="*/ 163856 w 1139986"/>
              <a:gd name="connsiteY6" fmla="*/ 1730828 h 1730828"/>
              <a:gd name="connsiteX7" fmla="*/ 155692 w 1139986"/>
              <a:gd name="connsiteY7" fmla="*/ 1722664 h 1730828"/>
              <a:gd name="connsiteX0" fmla="*/ 735356 w 1139986"/>
              <a:gd name="connsiteY0" fmla="*/ 4739 h 1735567"/>
              <a:gd name="connsiteX1" fmla="*/ 988449 w 1139986"/>
              <a:gd name="connsiteY1" fmla="*/ 78217 h 1735567"/>
              <a:gd name="connsiteX2" fmla="*/ 1110913 w 1139986"/>
              <a:gd name="connsiteY2" fmla="*/ 641553 h 1735567"/>
              <a:gd name="connsiteX3" fmla="*/ 833328 w 1139986"/>
              <a:gd name="connsiteY3" fmla="*/ 1033439 h 1735567"/>
              <a:gd name="connsiteX4" fmla="*/ 229170 w 1139986"/>
              <a:gd name="connsiteY4" fmla="*/ 1082424 h 1735567"/>
              <a:gd name="connsiteX5" fmla="*/ 571 w 1139986"/>
              <a:gd name="connsiteY5" fmla="*/ 1368175 h 1735567"/>
              <a:gd name="connsiteX6" fmla="*/ 163856 w 1139986"/>
              <a:gd name="connsiteY6" fmla="*/ 1735567 h 1735567"/>
              <a:gd name="connsiteX7" fmla="*/ 155692 w 1139986"/>
              <a:gd name="connsiteY7" fmla="*/ 1727403 h 1735567"/>
              <a:gd name="connsiteX0" fmla="*/ 735356 w 1157139"/>
              <a:gd name="connsiteY0" fmla="*/ 0 h 1730828"/>
              <a:gd name="connsiteX1" fmla="*/ 1119078 w 1157139"/>
              <a:gd name="connsiteY1" fmla="*/ 130628 h 1730828"/>
              <a:gd name="connsiteX2" fmla="*/ 1110913 w 1157139"/>
              <a:gd name="connsiteY2" fmla="*/ 636814 h 1730828"/>
              <a:gd name="connsiteX3" fmla="*/ 833328 w 1157139"/>
              <a:gd name="connsiteY3" fmla="*/ 1028700 h 1730828"/>
              <a:gd name="connsiteX4" fmla="*/ 229170 w 1157139"/>
              <a:gd name="connsiteY4" fmla="*/ 1077685 h 1730828"/>
              <a:gd name="connsiteX5" fmla="*/ 571 w 1157139"/>
              <a:gd name="connsiteY5" fmla="*/ 1363436 h 1730828"/>
              <a:gd name="connsiteX6" fmla="*/ 163856 w 1157139"/>
              <a:gd name="connsiteY6" fmla="*/ 1730828 h 1730828"/>
              <a:gd name="connsiteX7" fmla="*/ 155692 w 1157139"/>
              <a:gd name="connsiteY7" fmla="*/ 1722664 h 1730828"/>
              <a:gd name="connsiteX0" fmla="*/ 0 w 1606807"/>
              <a:gd name="connsiteY0" fmla="*/ 0 h 1730828"/>
              <a:gd name="connsiteX1" fmla="*/ 1488245 w 1606807"/>
              <a:gd name="connsiteY1" fmla="*/ 130628 h 1730828"/>
              <a:gd name="connsiteX2" fmla="*/ 1480080 w 1606807"/>
              <a:gd name="connsiteY2" fmla="*/ 636814 h 1730828"/>
              <a:gd name="connsiteX3" fmla="*/ 1202495 w 1606807"/>
              <a:gd name="connsiteY3" fmla="*/ 1028700 h 1730828"/>
              <a:gd name="connsiteX4" fmla="*/ 598337 w 1606807"/>
              <a:gd name="connsiteY4" fmla="*/ 1077685 h 1730828"/>
              <a:gd name="connsiteX5" fmla="*/ 369738 w 1606807"/>
              <a:gd name="connsiteY5" fmla="*/ 1363436 h 1730828"/>
              <a:gd name="connsiteX6" fmla="*/ 533023 w 1606807"/>
              <a:gd name="connsiteY6" fmla="*/ 1730828 h 1730828"/>
              <a:gd name="connsiteX7" fmla="*/ 524859 w 1606807"/>
              <a:gd name="connsiteY7" fmla="*/ 1722664 h 1730828"/>
              <a:gd name="connsiteX0" fmla="*/ 196790 w 1748544"/>
              <a:gd name="connsiteY0" fmla="*/ 0 h 1730828"/>
              <a:gd name="connsiteX1" fmla="*/ 64464 w 1748544"/>
              <a:gd name="connsiteY1" fmla="*/ 556141 h 1730828"/>
              <a:gd name="connsiteX2" fmla="*/ 1676870 w 1748544"/>
              <a:gd name="connsiteY2" fmla="*/ 636814 h 1730828"/>
              <a:gd name="connsiteX3" fmla="*/ 1399285 w 1748544"/>
              <a:gd name="connsiteY3" fmla="*/ 1028700 h 1730828"/>
              <a:gd name="connsiteX4" fmla="*/ 795127 w 1748544"/>
              <a:gd name="connsiteY4" fmla="*/ 1077685 h 1730828"/>
              <a:gd name="connsiteX5" fmla="*/ 566528 w 1748544"/>
              <a:gd name="connsiteY5" fmla="*/ 1363436 h 1730828"/>
              <a:gd name="connsiteX6" fmla="*/ 729813 w 1748544"/>
              <a:gd name="connsiteY6" fmla="*/ 1730828 h 1730828"/>
              <a:gd name="connsiteX7" fmla="*/ 721649 w 1748544"/>
              <a:gd name="connsiteY7" fmla="*/ 1722664 h 1730828"/>
              <a:gd name="connsiteX0" fmla="*/ 265137 w 1816891"/>
              <a:gd name="connsiteY0" fmla="*/ 0 h 1730828"/>
              <a:gd name="connsiteX1" fmla="*/ 132811 w 1816891"/>
              <a:gd name="connsiteY1" fmla="*/ 556141 h 1730828"/>
              <a:gd name="connsiteX2" fmla="*/ 1745217 w 1816891"/>
              <a:gd name="connsiteY2" fmla="*/ 636814 h 1730828"/>
              <a:gd name="connsiteX3" fmla="*/ 1467632 w 1816891"/>
              <a:gd name="connsiteY3" fmla="*/ 1028700 h 1730828"/>
              <a:gd name="connsiteX4" fmla="*/ 863474 w 1816891"/>
              <a:gd name="connsiteY4" fmla="*/ 1077685 h 1730828"/>
              <a:gd name="connsiteX5" fmla="*/ 634875 w 1816891"/>
              <a:gd name="connsiteY5" fmla="*/ 1363436 h 1730828"/>
              <a:gd name="connsiteX6" fmla="*/ 798160 w 1816891"/>
              <a:gd name="connsiteY6" fmla="*/ 1730828 h 1730828"/>
              <a:gd name="connsiteX7" fmla="*/ 789996 w 1816891"/>
              <a:gd name="connsiteY7" fmla="*/ 1722664 h 1730828"/>
              <a:gd name="connsiteX0" fmla="*/ 167610 w 1382382"/>
              <a:gd name="connsiteY0" fmla="*/ 0 h 1730828"/>
              <a:gd name="connsiteX1" fmla="*/ 35284 w 1382382"/>
              <a:gd name="connsiteY1" fmla="*/ 556141 h 1730828"/>
              <a:gd name="connsiteX2" fmla="*/ 135761 w 1382382"/>
              <a:gd name="connsiteY2" fmla="*/ 917471 h 1730828"/>
              <a:gd name="connsiteX3" fmla="*/ 1370105 w 1382382"/>
              <a:gd name="connsiteY3" fmla="*/ 1028700 h 1730828"/>
              <a:gd name="connsiteX4" fmla="*/ 765947 w 1382382"/>
              <a:gd name="connsiteY4" fmla="*/ 1077685 h 1730828"/>
              <a:gd name="connsiteX5" fmla="*/ 537348 w 1382382"/>
              <a:gd name="connsiteY5" fmla="*/ 1363436 h 1730828"/>
              <a:gd name="connsiteX6" fmla="*/ 700633 w 1382382"/>
              <a:gd name="connsiteY6" fmla="*/ 1730828 h 1730828"/>
              <a:gd name="connsiteX7" fmla="*/ 692469 w 1382382"/>
              <a:gd name="connsiteY7" fmla="*/ 1722664 h 1730828"/>
              <a:gd name="connsiteX0" fmla="*/ 158451 w 766966"/>
              <a:gd name="connsiteY0" fmla="*/ 0 h 1730828"/>
              <a:gd name="connsiteX1" fmla="*/ 26125 w 766966"/>
              <a:gd name="connsiteY1" fmla="*/ 556141 h 1730828"/>
              <a:gd name="connsiteX2" fmla="*/ 126602 w 766966"/>
              <a:gd name="connsiteY2" fmla="*/ 917471 h 1730828"/>
              <a:gd name="connsiteX3" fmla="*/ 756788 w 766966"/>
              <a:gd name="connsiteY3" fmla="*/ 1077685 h 1730828"/>
              <a:gd name="connsiteX4" fmla="*/ 528189 w 766966"/>
              <a:gd name="connsiteY4" fmla="*/ 1363436 h 1730828"/>
              <a:gd name="connsiteX5" fmla="*/ 691474 w 766966"/>
              <a:gd name="connsiteY5" fmla="*/ 1730828 h 1730828"/>
              <a:gd name="connsiteX6" fmla="*/ 683310 w 766966"/>
              <a:gd name="connsiteY6"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528189 w 691474"/>
              <a:gd name="connsiteY3" fmla="*/ 1363436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58451 w 691474"/>
              <a:gd name="connsiteY0" fmla="*/ 0 h 1730828"/>
              <a:gd name="connsiteX1" fmla="*/ 26125 w 691474"/>
              <a:gd name="connsiteY1" fmla="*/ 556141 h 1730828"/>
              <a:gd name="connsiteX2" fmla="*/ 126602 w 691474"/>
              <a:gd name="connsiteY2" fmla="*/ 917471 h 1730828"/>
              <a:gd name="connsiteX3" fmla="*/ 464815 w 691474"/>
              <a:gd name="connsiteY3" fmla="*/ 1490184 h 1730828"/>
              <a:gd name="connsiteX4" fmla="*/ 691474 w 691474"/>
              <a:gd name="connsiteY4" fmla="*/ 1730828 h 1730828"/>
              <a:gd name="connsiteX5" fmla="*/ 683310 w 691474"/>
              <a:gd name="connsiteY5" fmla="*/ 1722664 h 1730828"/>
              <a:gd name="connsiteX0" fmla="*/ 179307 w 712330"/>
              <a:gd name="connsiteY0" fmla="*/ 0 h 1730828"/>
              <a:gd name="connsiteX1" fmla="*/ 10767 w 712330"/>
              <a:gd name="connsiteY1" fmla="*/ 501820 h 1730828"/>
              <a:gd name="connsiteX2" fmla="*/ 147458 w 712330"/>
              <a:gd name="connsiteY2" fmla="*/ 917471 h 1730828"/>
              <a:gd name="connsiteX3" fmla="*/ 485671 w 712330"/>
              <a:gd name="connsiteY3" fmla="*/ 1490184 h 1730828"/>
              <a:gd name="connsiteX4" fmla="*/ 712330 w 712330"/>
              <a:gd name="connsiteY4" fmla="*/ 1730828 h 1730828"/>
              <a:gd name="connsiteX5" fmla="*/ 704166 w 712330"/>
              <a:gd name="connsiteY5" fmla="*/ 1722664 h 1730828"/>
              <a:gd name="connsiteX0" fmla="*/ 218989 w 752012"/>
              <a:gd name="connsiteY0" fmla="*/ 0 h 1730828"/>
              <a:gd name="connsiteX1" fmla="*/ 50449 w 752012"/>
              <a:gd name="connsiteY1" fmla="*/ 501820 h 1730828"/>
              <a:gd name="connsiteX2" fmla="*/ 187140 w 752012"/>
              <a:gd name="connsiteY2" fmla="*/ 917471 h 1730828"/>
              <a:gd name="connsiteX3" fmla="*/ 525353 w 752012"/>
              <a:gd name="connsiteY3" fmla="*/ 1490184 h 1730828"/>
              <a:gd name="connsiteX4" fmla="*/ 752012 w 752012"/>
              <a:gd name="connsiteY4" fmla="*/ 1730828 h 1730828"/>
              <a:gd name="connsiteX5" fmla="*/ 743848 w 752012"/>
              <a:gd name="connsiteY5" fmla="*/ 1722664 h 1730828"/>
              <a:gd name="connsiteX0" fmla="*/ 79425 w 1010800"/>
              <a:gd name="connsiteY0" fmla="*/ 0 h 1875683"/>
              <a:gd name="connsiteX1" fmla="*/ 309237 w 1010800"/>
              <a:gd name="connsiteY1" fmla="*/ 646675 h 1875683"/>
              <a:gd name="connsiteX2" fmla="*/ 445928 w 1010800"/>
              <a:gd name="connsiteY2" fmla="*/ 1062326 h 1875683"/>
              <a:gd name="connsiteX3" fmla="*/ 784141 w 1010800"/>
              <a:gd name="connsiteY3" fmla="*/ 1635039 h 1875683"/>
              <a:gd name="connsiteX4" fmla="*/ 1010800 w 1010800"/>
              <a:gd name="connsiteY4" fmla="*/ 1875683 h 1875683"/>
              <a:gd name="connsiteX5" fmla="*/ 1002636 w 1010800"/>
              <a:gd name="connsiteY5" fmla="*/ 1867519 h 1875683"/>
              <a:gd name="connsiteX0" fmla="*/ 134511 w 1065886"/>
              <a:gd name="connsiteY0" fmla="*/ 0 h 1875683"/>
              <a:gd name="connsiteX1" fmla="*/ 110826 w 1065886"/>
              <a:gd name="connsiteY1" fmla="*/ 673835 h 1875683"/>
              <a:gd name="connsiteX2" fmla="*/ 501014 w 1065886"/>
              <a:gd name="connsiteY2" fmla="*/ 1062326 h 1875683"/>
              <a:gd name="connsiteX3" fmla="*/ 839227 w 1065886"/>
              <a:gd name="connsiteY3" fmla="*/ 1635039 h 1875683"/>
              <a:gd name="connsiteX4" fmla="*/ 1065886 w 1065886"/>
              <a:gd name="connsiteY4" fmla="*/ 1875683 h 1875683"/>
              <a:gd name="connsiteX5" fmla="*/ 1057722 w 1065886"/>
              <a:gd name="connsiteY5" fmla="*/ 1867519 h 1875683"/>
              <a:gd name="connsiteX0" fmla="*/ 151977 w 1083352"/>
              <a:gd name="connsiteY0" fmla="*/ 0 h 1875683"/>
              <a:gd name="connsiteX1" fmla="*/ 128292 w 1083352"/>
              <a:gd name="connsiteY1" fmla="*/ 673835 h 1875683"/>
              <a:gd name="connsiteX2" fmla="*/ 856693 w 1083352"/>
              <a:gd name="connsiteY2" fmla="*/ 1635039 h 1875683"/>
              <a:gd name="connsiteX3" fmla="*/ 1083352 w 1083352"/>
              <a:gd name="connsiteY3" fmla="*/ 1875683 h 1875683"/>
              <a:gd name="connsiteX4" fmla="*/ 1075188 w 1083352"/>
              <a:gd name="connsiteY4" fmla="*/ 1867519 h 1875683"/>
              <a:gd name="connsiteX0" fmla="*/ 96562 w 1027937"/>
              <a:gd name="connsiteY0" fmla="*/ 0 h 1875683"/>
              <a:gd name="connsiteX1" fmla="*/ 267949 w 1027937"/>
              <a:gd name="connsiteY1" fmla="*/ 1100555 h 1875683"/>
              <a:gd name="connsiteX2" fmla="*/ 801278 w 1027937"/>
              <a:gd name="connsiteY2" fmla="*/ 1635039 h 1875683"/>
              <a:gd name="connsiteX3" fmla="*/ 1027937 w 1027937"/>
              <a:gd name="connsiteY3" fmla="*/ 1875683 h 1875683"/>
              <a:gd name="connsiteX4" fmla="*/ 1019773 w 1027937"/>
              <a:gd name="connsiteY4" fmla="*/ 1867519 h 1875683"/>
              <a:gd name="connsiteX0" fmla="*/ 94647 w 1038214"/>
              <a:gd name="connsiteY0" fmla="*/ 0 h 1662323"/>
              <a:gd name="connsiteX1" fmla="*/ 278226 w 1038214"/>
              <a:gd name="connsiteY1" fmla="*/ 887195 h 1662323"/>
              <a:gd name="connsiteX2" fmla="*/ 811555 w 1038214"/>
              <a:gd name="connsiteY2" fmla="*/ 1421679 h 1662323"/>
              <a:gd name="connsiteX3" fmla="*/ 1038214 w 1038214"/>
              <a:gd name="connsiteY3" fmla="*/ 1662323 h 1662323"/>
              <a:gd name="connsiteX4" fmla="*/ 1030050 w 1038214"/>
              <a:gd name="connsiteY4" fmla="*/ 1654159 h 1662323"/>
              <a:gd name="connsiteX0" fmla="*/ 153089 w 1096656"/>
              <a:gd name="connsiteY0" fmla="*/ 0 h 1662323"/>
              <a:gd name="connsiteX1" fmla="*/ 336668 w 1096656"/>
              <a:gd name="connsiteY1" fmla="*/ 887195 h 1662323"/>
              <a:gd name="connsiteX2" fmla="*/ 869997 w 1096656"/>
              <a:gd name="connsiteY2" fmla="*/ 1421679 h 1662323"/>
              <a:gd name="connsiteX3" fmla="*/ 1096656 w 1096656"/>
              <a:gd name="connsiteY3" fmla="*/ 1662323 h 1662323"/>
              <a:gd name="connsiteX4" fmla="*/ 1088492 w 1096656"/>
              <a:gd name="connsiteY4" fmla="*/ 1654159 h 1662323"/>
              <a:gd name="connsiteX0" fmla="*/ 173386 w 1116953"/>
              <a:gd name="connsiteY0" fmla="*/ 0 h 1662323"/>
              <a:gd name="connsiteX1" fmla="*/ 356965 w 1116953"/>
              <a:gd name="connsiteY1" fmla="*/ 887195 h 1662323"/>
              <a:gd name="connsiteX2" fmla="*/ 890294 w 1116953"/>
              <a:gd name="connsiteY2" fmla="*/ 1421679 h 1662323"/>
              <a:gd name="connsiteX3" fmla="*/ 1116953 w 1116953"/>
              <a:gd name="connsiteY3" fmla="*/ 1662323 h 1662323"/>
              <a:gd name="connsiteX4" fmla="*/ 1108789 w 1116953"/>
              <a:gd name="connsiteY4" fmla="*/ 1654159 h 1662323"/>
              <a:gd name="connsiteX0" fmla="*/ 282116 w 1225683"/>
              <a:gd name="connsiteY0" fmla="*/ 0 h 1662323"/>
              <a:gd name="connsiteX1" fmla="*/ 175138 w 1225683"/>
              <a:gd name="connsiteY1" fmla="*/ 938470 h 1662323"/>
              <a:gd name="connsiteX2" fmla="*/ 999024 w 1225683"/>
              <a:gd name="connsiteY2" fmla="*/ 1421679 h 1662323"/>
              <a:gd name="connsiteX3" fmla="*/ 1225683 w 1225683"/>
              <a:gd name="connsiteY3" fmla="*/ 1662323 h 1662323"/>
              <a:gd name="connsiteX4" fmla="*/ 1217519 w 1225683"/>
              <a:gd name="connsiteY4" fmla="*/ 1654159 h 1662323"/>
              <a:gd name="connsiteX0" fmla="*/ 224284 w 1167851"/>
              <a:gd name="connsiteY0" fmla="*/ 0 h 1662323"/>
              <a:gd name="connsiteX1" fmla="*/ 117306 w 1167851"/>
              <a:gd name="connsiteY1" fmla="*/ 938470 h 1662323"/>
              <a:gd name="connsiteX2" fmla="*/ 607906 w 1167851"/>
              <a:gd name="connsiteY2" fmla="*/ 1455863 h 1662323"/>
              <a:gd name="connsiteX3" fmla="*/ 1167851 w 1167851"/>
              <a:gd name="connsiteY3" fmla="*/ 1662323 h 1662323"/>
              <a:gd name="connsiteX4" fmla="*/ 1159687 w 1167851"/>
              <a:gd name="connsiteY4" fmla="*/ 1654159 h 1662323"/>
              <a:gd name="connsiteX0" fmla="*/ 224284 w 1322057"/>
              <a:gd name="connsiteY0" fmla="*/ 0 h 1662323"/>
              <a:gd name="connsiteX1" fmla="*/ 117306 w 1322057"/>
              <a:gd name="connsiteY1" fmla="*/ 938470 h 1662323"/>
              <a:gd name="connsiteX2" fmla="*/ 607906 w 1322057"/>
              <a:gd name="connsiteY2" fmla="*/ 1455863 h 1662323"/>
              <a:gd name="connsiteX3" fmla="*/ 1167851 w 1322057"/>
              <a:gd name="connsiteY3" fmla="*/ 1662323 h 1662323"/>
              <a:gd name="connsiteX4" fmla="*/ 1322057 w 1322057"/>
              <a:gd name="connsiteY4" fmla="*/ 1645613 h 1662323"/>
              <a:gd name="connsiteX0" fmla="*/ 224284 w 1322057"/>
              <a:gd name="connsiteY0" fmla="*/ 0 h 1645613"/>
              <a:gd name="connsiteX1" fmla="*/ 117306 w 1322057"/>
              <a:gd name="connsiteY1" fmla="*/ 938470 h 1645613"/>
              <a:gd name="connsiteX2" fmla="*/ 607906 w 1322057"/>
              <a:gd name="connsiteY2" fmla="*/ 1455863 h 1645613"/>
              <a:gd name="connsiteX3" fmla="*/ 1150759 w 1322057"/>
              <a:gd name="connsiteY3" fmla="*/ 1286308 h 1645613"/>
              <a:gd name="connsiteX4" fmla="*/ 1322057 w 1322057"/>
              <a:gd name="connsiteY4" fmla="*/ 1645613 h 1645613"/>
              <a:gd name="connsiteX0" fmla="*/ 228552 w 1326325"/>
              <a:gd name="connsiteY0" fmla="*/ 0 h 1645613"/>
              <a:gd name="connsiteX1" fmla="*/ 121574 w 1326325"/>
              <a:gd name="connsiteY1" fmla="*/ 938470 h 1645613"/>
              <a:gd name="connsiteX2" fmla="*/ 689086 w 1326325"/>
              <a:gd name="connsiteY2" fmla="*/ 977298 h 1645613"/>
              <a:gd name="connsiteX3" fmla="*/ 1155027 w 1326325"/>
              <a:gd name="connsiteY3" fmla="*/ 1286308 h 1645613"/>
              <a:gd name="connsiteX4" fmla="*/ 1326325 w 1326325"/>
              <a:gd name="connsiteY4" fmla="*/ 1645613 h 1645613"/>
              <a:gd name="connsiteX0" fmla="*/ 228552 w 1326325"/>
              <a:gd name="connsiteY0" fmla="*/ 0 h 1645613"/>
              <a:gd name="connsiteX1" fmla="*/ 121574 w 1326325"/>
              <a:gd name="connsiteY1" fmla="*/ 938470 h 1645613"/>
              <a:gd name="connsiteX2" fmla="*/ 689086 w 1326325"/>
              <a:gd name="connsiteY2" fmla="*/ 977298 h 1645613"/>
              <a:gd name="connsiteX3" fmla="*/ 1326325 w 1326325"/>
              <a:gd name="connsiteY3" fmla="*/ 1645613 h 1645613"/>
              <a:gd name="connsiteX0" fmla="*/ 228552 w 1317779"/>
              <a:gd name="connsiteY0" fmla="*/ 0 h 1543064"/>
              <a:gd name="connsiteX1" fmla="*/ 121574 w 1317779"/>
              <a:gd name="connsiteY1" fmla="*/ 938470 h 1543064"/>
              <a:gd name="connsiteX2" fmla="*/ 689086 w 1317779"/>
              <a:gd name="connsiteY2" fmla="*/ 977298 h 1543064"/>
              <a:gd name="connsiteX3" fmla="*/ 1317779 w 1317779"/>
              <a:gd name="connsiteY3" fmla="*/ 1543064 h 1543064"/>
              <a:gd name="connsiteX0" fmla="*/ 228552 w 1232321"/>
              <a:gd name="connsiteY0" fmla="*/ 0 h 1337965"/>
              <a:gd name="connsiteX1" fmla="*/ 121574 w 1232321"/>
              <a:gd name="connsiteY1" fmla="*/ 938470 h 1337965"/>
              <a:gd name="connsiteX2" fmla="*/ 689086 w 1232321"/>
              <a:gd name="connsiteY2" fmla="*/ 977298 h 1337965"/>
              <a:gd name="connsiteX3" fmla="*/ 1232321 w 1232321"/>
              <a:gd name="connsiteY3" fmla="*/ 1337965 h 1337965"/>
              <a:gd name="connsiteX0" fmla="*/ 285841 w 1289610"/>
              <a:gd name="connsiteY0" fmla="*/ 0 h 1337965"/>
              <a:gd name="connsiteX1" fmla="*/ 67767 w 1289610"/>
              <a:gd name="connsiteY1" fmla="*/ 553910 h 1337965"/>
              <a:gd name="connsiteX2" fmla="*/ 746375 w 1289610"/>
              <a:gd name="connsiteY2" fmla="*/ 977298 h 1337965"/>
              <a:gd name="connsiteX3" fmla="*/ 1289610 w 1289610"/>
              <a:gd name="connsiteY3" fmla="*/ 1337965 h 1337965"/>
              <a:gd name="connsiteX0" fmla="*/ 222300 w 1371347"/>
              <a:gd name="connsiteY0" fmla="*/ 0 h 1278144"/>
              <a:gd name="connsiteX1" fmla="*/ 149504 w 1371347"/>
              <a:gd name="connsiteY1" fmla="*/ 494089 h 1278144"/>
              <a:gd name="connsiteX2" fmla="*/ 828112 w 1371347"/>
              <a:gd name="connsiteY2" fmla="*/ 917477 h 1278144"/>
              <a:gd name="connsiteX3" fmla="*/ 1371347 w 1371347"/>
              <a:gd name="connsiteY3" fmla="*/ 1278144 h 1278144"/>
              <a:gd name="connsiteX0" fmla="*/ 140633 w 1289680"/>
              <a:gd name="connsiteY0" fmla="*/ 0 h 1278144"/>
              <a:gd name="connsiteX1" fmla="*/ 67837 w 1289680"/>
              <a:gd name="connsiteY1" fmla="*/ 494089 h 1278144"/>
              <a:gd name="connsiteX2" fmla="*/ 746445 w 1289680"/>
              <a:gd name="connsiteY2" fmla="*/ 917477 h 1278144"/>
              <a:gd name="connsiteX3" fmla="*/ 1289680 w 1289680"/>
              <a:gd name="connsiteY3" fmla="*/ 1278144 h 1278144"/>
            </a:gdLst>
            <a:ahLst/>
            <a:cxnLst>
              <a:cxn ang="0">
                <a:pos x="connsiteX0" y="connsiteY0"/>
              </a:cxn>
              <a:cxn ang="0">
                <a:pos x="connsiteX1" y="connsiteY1"/>
              </a:cxn>
              <a:cxn ang="0">
                <a:pos x="connsiteX2" y="connsiteY2"/>
              </a:cxn>
              <a:cxn ang="0">
                <a:pos x="connsiteX3" y="connsiteY3"/>
              </a:cxn>
            </a:cxnLst>
            <a:rect l="l" t="t" r="r" b="b"/>
            <a:pathLst>
              <a:path w="1289680" h="1278144">
                <a:moveTo>
                  <a:pt x="140633" y="0"/>
                </a:moveTo>
                <a:cubicBezTo>
                  <a:pt x="-31176" y="40166"/>
                  <a:pt x="-33132" y="341176"/>
                  <a:pt x="67837" y="494089"/>
                </a:cubicBezTo>
                <a:cubicBezTo>
                  <a:pt x="168806" y="647002"/>
                  <a:pt x="542805" y="786801"/>
                  <a:pt x="746445" y="917477"/>
                </a:cubicBezTo>
                <a:cubicBezTo>
                  <a:pt x="950085" y="1048153"/>
                  <a:pt x="1156922" y="1138912"/>
                  <a:pt x="1289680" y="1278144"/>
                </a:cubicBezTo>
              </a:path>
            </a:pathLst>
          </a:custGeom>
          <a:noFill/>
          <a:ln w="19050">
            <a:solidFill>
              <a:srgbClr val="7030A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582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82544" cy="329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Potential Impacts of Including OCs in Offers 	     </a:t>
            </a:r>
            <a:r>
              <a:rPr lang="en-US" sz="2200" dirty="0" smtClean="0"/>
              <a:t>(2)</a:t>
            </a:r>
            <a:endParaRPr lang="en-US" sz="2200"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29</a:t>
            </a:fld>
            <a:endParaRPr lang="en-US" dirty="0"/>
          </a:p>
        </p:txBody>
      </p:sp>
      <p:sp>
        <p:nvSpPr>
          <p:cNvPr id="4" name="Text Placeholder 3"/>
          <p:cNvSpPr>
            <a:spLocks noGrp="1"/>
          </p:cNvSpPr>
          <p:nvPr>
            <p:ph sz="quarter" idx="14"/>
          </p:nvPr>
        </p:nvSpPr>
        <p:spPr>
          <a:xfrm>
            <a:off x="685800" y="5410200"/>
            <a:ext cx="7924800" cy="1066800"/>
          </a:xfrm>
        </p:spPr>
        <p:txBody>
          <a:bodyPr>
            <a:normAutofit fontScale="85000" lnSpcReduction="20000"/>
          </a:bodyPr>
          <a:lstStyle/>
          <a:p>
            <a:r>
              <a:rPr lang="en-US" sz="2000" dirty="0" smtClean="0"/>
              <a:t>Five hours of optimal dispatch that would lead to maximizing Net Revenue will be missed if every hourly offer price includes the Daily (maximum) OC value</a:t>
            </a:r>
          </a:p>
          <a:p>
            <a:pPr>
              <a:spcBef>
                <a:spcPts val="600"/>
              </a:spcBef>
            </a:pPr>
            <a:r>
              <a:rPr lang="en-US" sz="2000" dirty="0" smtClean="0"/>
              <a:t>Consider an alternate strategy – include less than 100% of Daily OC estimate in early hours</a:t>
            </a:r>
          </a:p>
          <a:p>
            <a:endParaRPr lang="en-US" sz="2000" dirty="0" smtClean="0"/>
          </a:p>
        </p:txBody>
      </p:sp>
      <p:sp>
        <p:nvSpPr>
          <p:cNvPr id="21" name="TextBox 20"/>
          <p:cNvSpPr txBox="1"/>
          <p:nvPr/>
        </p:nvSpPr>
        <p:spPr>
          <a:xfrm>
            <a:off x="4849978" y="990600"/>
            <a:ext cx="3351687" cy="338554"/>
          </a:xfrm>
          <a:prstGeom prst="rect">
            <a:avLst/>
          </a:prstGeom>
          <a:noFill/>
        </p:spPr>
        <p:txBody>
          <a:bodyPr wrap="none" rtlCol="0">
            <a:spAutoFit/>
          </a:bodyPr>
          <a:lstStyle/>
          <a:p>
            <a:r>
              <a:rPr lang="en-US" sz="1600" dirty="0" smtClean="0"/>
              <a:t>From Example 2 – September MC </a:t>
            </a:r>
            <a:r>
              <a:rPr lang="en-US" sz="1600" dirty="0" err="1" smtClean="0"/>
              <a:t>Mtg</a:t>
            </a:r>
            <a:endParaRPr lang="en-US" sz="1600" dirty="0"/>
          </a:p>
        </p:txBody>
      </p:sp>
      <p:sp>
        <p:nvSpPr>
          <p:cNvPr id="6" name="Freeform 5"/>
          <p:cNvSpPr/>
          <p:nvPr/>
        </p:nvSpPr>
        <p:spPr>
          <a:xfrm>
            <a:off x="3529412" y="4038600"/>
            <a:ext cx="429939" cy="1376369"/>
          </a:xfrm>
          <a:custGeom>
            <a:avLst/>
            <a:gdLst>
              <a:gd name="connsiteX0" fmla="*/ 859536 w 859536"/>
              <a:gd name="connsiteY0" fmla="*/ 1371600 h 1371600"/>
              <a:gd name="connsiteX1" fmla="*/ 0 w 859536"/>
              <a:gd name="connsiteY1" fmla="*/ 0 h 1371600"/>
              <a:gd name="connsiteX2" fmla="*/ 0 w 859536"/>
              <a:gd name="connsiteY2" fmla="*/ 9144 h 1371600"/>
              <a:gd name="connsiteX0" fmla="*/ 283464 w 283464"/>
              <a:gd name="connsiteY0" fmla="*/ 1353312 h 1353312"/>
              <a:gd name="connsiteX1" fmla="*/ 0 w 283464"/>
              <a:gd name="connsiteY1" fmla="*/ 0 h 1353312"/>
              <a:gd name="connsiteX2" fmla="*/ 0 w 283464"/>
              <a:gd name="connsiteY2" fmla="*/ 9144 h 1353312"/>
              <a:gd name="connsiteX0" fmla="*/ 283464 w 283464"/>
              <a:gd name="connsiteY0" fmla="*/ 1353312 h 1353312"/>
              <a:gd name="connsiteX1" fmla="*/ 0 w 283464"/>
              <a:gd name="connsiteY1" fmla="*/ 0 h 1353312"/>
              <a:gd name="connsiteX2" fmla="*/ 82296 w 283464"/>
              <a:gd name="connsiteY2" fmla="*/ 137160 h 1353312"/>
              <a:gd name="connsiteX0" fmla="*/ 283464 w 283464"/>
              <a:gd name="connsiteY0" fmla="*/ 1353312 h 1353312"/>
              <a:gd name="connsiteX1" fmla="*/ 0 w 283464"/>
              <a:gd name="connsiteY1" fmla="*/ 0 h 1353312"/>
              <a:gd name="connsiteX2" fmla="*/ 82296 w 283464"/>
              <a:gd name="connsiteY2" fmla="*/ 137160 h 1353312"/>
              <a:gd name="connsiteX0" fmla="*/ 201168 w 201168"/>
              <a:gd name="connsiteY0" fmla="*/ 1255735 h 1255735"/>
              <a:gd name="connsiteX1" fmla="*/ 0 w 201168"/>
              <a:gd name="connsiteY1" fmla="*/ 277327 h 1255735"/>
              <a:gd name="connsiteX2" fmla="*/ 0 w 201168"/>
              <a:gd name="connsiteY2" fmla="*/ 39583 h 1255735"/>
              <a:gd name="connsiteX0" fmla="*/ 201168 w 201168"/>
              <a:gd name="connsiteY0" fmla="*/ 1216152 h 1216152"/>
              <a:gd name="connsiteX1" fmla="*/ 0 w 201168"/>
              <a:gd name="connsiteY1" fmla="*/ 237744 h 1216152"/>
              <a:gd name="connsiteX2" fmla="*/ 0 w 201168"/>
              <a:gd name="connsiteY2" fmla="*/ 0 h 1216152"/>
              <a:gd name="connsiteX0" fmla="*/ 203028 w 203028"/>
              <a:gd name="connsiteY0" fmla="*/ 1216152 h 1216152"/>
              <a:gd name="connsiteX1" fmla="*/ 1860 w 203028"/>
              <a:gd name="connsiteY1" fmla="*/ 237744 h 1216152"/>
              <a:gd name="connsiteX2" fmla="*/ 1860 w 203028"/>
              <a:gd name="connsiteY2" fmla="*/ 0 h 1216152"/>
              <a:gd name="connsiteX0" fmla="*/ 301752 w 301752"/>
              <a:gd name="connsiteY0" fmla="*/ 1362456 h 1362456"/>
              <a:gd name="connsiteX1" fmla="*/ 100584 w 301752"/>
              <a:gd name="connsiteY1" fmla="*/ 384048 h 1362456"/>
              <a:gd name="connsiteX2" fmla="*/ 0 w 301752"/>
              <a:gd name="connsiteY2" fmla="*/ 0 h 1362456"/>
              <a:gd name="connsiteX0" fmla="*/ 301752 w 301752"/>
              <a:gd name="connsiteY0" fmla="*/ 1362456 h 1362456"/>
              <a:gd name="connsiteX1" fmla="*/ 182880 w 301752"/>
              <a:gd name="connsiteY1" fmla="*/ 685800 h 1362456"/>
              <a:gd name="connsiteX2" fmla="*/ 0 w 301752"/>
              <a:gd name="connsiteY2" fmla="*/ 0 h 1362456"/>
              <a:gd name="connsiteX0" fmla="*/ 301752 w 301752"/>
              <a:gd name="connsiteY0" fmla="*/ 1363570 h 1363570"/>
              <a:gd name="connsiteX1" fmla="*/ 182880 w 301752"/>
              <a:gd name="connsiteY1" fmla="*/ 686914 h 1363570"/>
              <a:gd name="connsiteX2" fmla="*/ 0 w 301752"/>
              <a:gd name="connsiteY2" fmla="*/ 1114 h 1363570"/>
              <a:gd name="connsiteX0" fmla="*/ 301752 w 301752"/>
              <a:gd name="connsiteY0" fmla="*/ 1363973 h 1363973"/>
              <a:gd name="connsiteX1" fmla="*/ 182880 w 301752"/>
              <a:gd name="connsiteY1" fmla="*/ 687317 h 1363973"/>
              <a:gd name="connsiteX2" fmla="*/ 0 w 301752"/>
              <a:gd name="connsiteY2" fmla="*/ 1517 h 1363973"/>
              <a:gd name="connsiteX0" fmla="*/ 429939 w 429939"/>
              <a:gd name="connsiteY0" fmla="*/ 1363973 h 1363973"/>
              <a:gd name="connsiteX1" fmla="*/ 311067 w 429939"/>
              <a:gd name="connsiteY1" fmla="*/ 687317 h 1363973"/>
              <a:gd name="connsiteX2" fmla="*/ 0 w 429939"/>
              <a:gd name="connsiteY2" fmla="*/ 1517 h 1363973"/>
              <a:gd name="connsiteX0" fmla="*/ 429939 w 429939"/>
              <a:gd name="connsiteY0" fmla="*/ 1376369 h 1376369"/>
              <a:gd name="connsiteX1" fmla="*/ 311067 w 429939"/>
              <a:gd name="connsiteY1" fmla="*/ 699713 h 1376369"/>
              <a:gd name="connsiteX2" fmla="*/ 0 w 429939"/>
              <a:gd name="connsiteY2" fmla="*/ 13913 h 1376369"/>
            </a:gdLst>
            <a:ahLst/>
            <a:cxnLst>
              <a:cxn ang="0">
                <a:pos x="connsiteX0" y="connsiteY0"/>
              </a:cxn>
              <a:cxn ang="0">
                <a:pos x="connsiteX1" y="connsiteY1"/>
              </a:cxn>
              <a:cxn ang="0">
                <a:pos x="connsiteX2" y="connsiteY2"/>
              </a:cxn>
            </a:cxnLst>
            <a:rect l="l" t="t" r="r" b="b"/>
            <a:pathLst>
              <a:path w="429939" h="1376369">
                <a:moveTo>
                  <a:pt x="429939" y="1376369"/>
                </a:moveTo>
                <a:cubicBezTo>
                  <a:pt x="362883" y="1050233"/>
                  <a:pt x="343071" y="1063949"/>
                  <a:pt x="311067" y="699713"/>
                </a:cubicBezTo>
                <a:cubicBezTo>
                  <a:pt x="279063" y="335477"/>
                  <a:pt x="445834" y="-81886"/>
                  <a:pt x="0" y="13913"/>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508248" y="2438400"/>
            <a:ext cx="301752" cy="1676399"/>
          </a:xfrm>
          <a:custGeom>
            <a:avLst/>
            <a:gdLst>
              <a:gd name="connsiteX0" fmla="*/ 859536 w 859536"/>
              <a:gd name="connsiteY0" fmla="*/ 1371600 h 1371600"/>
              <a:gd name="connsiteX1" fmla="*/ 0 w 859536"/>
              <a:gd name="connsiteY1" fmla="*/ 0 h 1371600"/>
              <a:gd name="connsiteX2" fmla="*/ 0 w 859536"/>
              <a:gd name="connsiteY2" fmla="*/ 9144 h 1371600"/>
              <a:gd name="connsiteX0" fmla="*/ 283464 w 283464"/>
              <a:gd name="connsiteY0" fmla="*/ 1353312 h 1353312"/>
              <a:gd name="connsiteX1" fmla="*/ 0 w 283464"/>
              <a:gd name="connsiteY1" fmla="*/ 0 h 1353312"/>
              <a:gd name="connsiteX2" fmla="*/ 0 w 283464"/>
              <a:gd name="connsiteY2" fmla="*/ 9144 h 1353312"/>
              <a:gd name="connsiteX0" fmla="*/ 283464 w 283464"/>
              <a:gd name="connsiteY0" fmla="*/ 1353312 h 1353312"/>
              <a:gd name="connsiteX1" fmla="*/ 0 w 283464"/>
              <a:gd name="connsiteY1" fmla="*/ 0 h 1353312"/>
              <a:gd name="connsiteX2" fmla="*/ 82296 w 283464"/>
              <a:gd name="connsiteY2" fmla="*/ 137160 h 1353312"/>
              <a:gd name="connsiteX0" fmla="*/ 283464 w 283464"/>
              <a:gd name="connsiteY0" fmla="*/ 1353312 h 1353312"/>
              <a:gd name="connsiteX1" fmla="*/ 0 w 283464"/>
              <a:gd name="connsiteY1" fmla="*/ 0 h 1353312"/>
              <a:gd name="connsiteX2" fmla="*/ 82296 w 283464"/>
              <a:gd name="connsiteY2" fmla="*/ 137160 h 1353312"/>
              <a:gd name="connsiteX0" fmla="*/ 201168 w 201168"/>
              <a:gd name="connsiteY0" fmla="*/ 1255735 h 1255735"/>
              <a:gd name="connsiteX1" fmla="*/ 0 w 201168"/>
              <a:gd name="connsiteY1" fmla="*/ 277327 h 1255735"/>
              <a:gd name="connsiteX2" fmla="*/ 0 w 201168"/>
              <a:gd name="connsiteY2" fmla="*/ 39583 h 1255735"/>
              <a:gd name="connsiteX0" fmla="*/ 201168 w 201168"/>
              <a:gd name="connsiteY0" fmla="*/ 1216152 h 1216152"/>
              <a:gd name="connsiteX1" fmla="*/ 0 w 201168"/>
              <a:gd name="connsiteY1" fmla="*/ 237744 h 1216152"/>
              <a:gd name="connsiteX2" fmla="*/ 0 w 201168"/>
              <a:gd name="connsiteY2" fmla="*/ 0 h 1216152"/>
              <a:gd name="connsiteX0" fmla="*/ 203028 w 203028"/>
              <a:gd name="connsiteY0" fmla="*/ 1216152 h 1216152"/>
              <a:gd name="connsiteX1" fmla="*/ 1860 w 203028"/>
              <a:gd name="connsiteY1" fmla="*/ 237744 h 1216152"/>
              <a:gd name="connsiteX2" fmla="*/ 1860 w 203028"/>
              <a:gd name="connsiteY2" fmla="*/ 0 h 1216152"/>
              <a:gd name="connsiteX0" fmla="*/ 301752 w 301752"/>
              <a:gd name="connsiteY0" fmla="*/ 1362456 h 1362456"/>
              <a:gd name="connsiteX1" fmla="*/ 100584 w 301752"/>
              <a:gd name="connsiteY1" fmla="*/ 384048 h 1362456"/>
              <a:gd name="connsiteX2" fmla="*/ 0 w 301752"/>
              <a:gd name="connsiteY2" fmla="*/ 0 h 1362456"/>
              <a:gd name="connsiteX0" fmla="*/ 301752 w 301752"/>
              <a:gd name="connsiteY0" fmla="*/ 1362456 h 1362456"/>
              <a:gd name="connsiteX1" fmla="*/ 182880 w 301752"/>
              <a:gd name="connsiteY1" fmla="*/ 685800 h 1362456"/>
              <a:gd name="connsiteX2" fmla="*/ 0 w 301752"/>
              <a:gd name="connsiteY2" fmla="*/ 0 h 1362456"/>
              <a:gd name="connsiteX0" fmla="*/ 301752 w 301752"/>
              <a:gd name="connsiteY0" fmla="*/ 1363570 h 1363570"/>
              <a:gd name="connsiteX1" fmla="*/ 182880 w 301752"/>
              <a:gd name="connsiteY1" fmla="*/ 686914 h 1363570"/>
              <a:gd name="connsiteX2" fmla="*/ 0 w 301752"/>
              <a:gd name="connsiteY2" fmla="*/ 1114 h 1363570"/>
              <a:gd name="connsiteX0" fmla="*/ 301752 w 301752"/>
              <a:gd name="connsiteY0" fmla="*/ 1363973 h 1363973"/>
              <a:gd name="connsiteX1" fmla="*/ 182880 w 301752"/>
              <a:gd name="connsiteY1" fmla="*/ 687317 h 1363973"/>
              <a:gd name="connsiteX2" fmla="*/ 0 w 301752"/>
              <a:gd name="connsiteY2" fmla="*/ 1517 h 1363973"/>
            </a:gdLst>
            <a:ahLst/>
            <a:cxnLst>
              <a:cxn ang="0">
                <a:pos x="connsiteX0" y="connsiteY0"/>
              </a:cxn>
              <a:cxn ang="0">
                <a:pos x="connsiteX1" y="connsiteY1"/>
              </a:cxn>
              <a:cxn ang="0">
                <a:pos x="connsiteX2" y="connsiteY2"/>
              </a:cxn>
            </a:cxnLst>
            <a:rect l="l" t="t" r="r" b="b"/>
            <a:pathLst>
              <a:path w="301752" h="1363973">
                <a:moveTo>
                  <a:pt x="301752" y="1363973"/>
                </a:moveTo>
                <a:cubicBezTo>
                  <a:pt x="234696" y="1037837"/>
                  <a:pt x="214884" y="1051553"/>
                  <a:pt x="182880" y="687317"/>
                </a:cubicBezTo>
                <a:cubicBezTo>
                  <a:pt x="150876" y="323081"/>
                  <a:pt x="283464" y="-25915"/>
                  <a:pt x="0" y="1517"/>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093208" y="3810000"/>
            <a:ext cx="105541" cy="1607806"/>
          </a:xfrm>
          <a:custGeom>
            <a:avLst/>
            <a:gdLst>
              <a:gd name="connsiteX0" fmla="*/ 0 w 45720"/>
              <a:gd name="connsiteY0" fmla="*/ 1847088 h 1847088"/>
              <a:gd name="connsiteX1" fmla="*/ 45720 w 45720"/>
              <a:gd name="connsiteY1" fmla="*/ 0 h 1847088"/>
              <a:gd name="connsiteX2" fmla="*/ 45720 w 45720"/>
              <a:gd name="connsiteY2" fmla="*/ 0 h 1847088"/>
              <a:gd name="connsiteX0" fmla="*/ 0 w 62812"/>
              <a:gd name="connsiteY0" fmla="*/ 1847088 h 1847088"/>
              <a:gd name="connsiteX1" fmla="*/ 45720 w 62812"/>
              <a:gd name="connsiteY1" fmla="*/ 0 h 1847088"/>
              <a:gd name="connsiteX2" fmla="*/ 62812 w 62812"/>
              <a:gd name="connsiteY2" fmla="*/ 367469 h 1847088"/>
              <a:gd name="connsiteX0" fmla="*/ 304658 w 367470"/>
              <a:gd name="connsiteY0" fmla="*/ 1539440 h 1539440"/>
              <a:gd name="connsiteX1" fmla="*/ 0 w 367470"/>
              <a:gd name="connsiteY1" fmla="*/ 0 h 1539440"/>
              <a:gd name="connsiteX2" fmla="*/ 367470 w 367470"/>
              <a:gd name="connsiteY2" fmla="*/ 59821 h 1539440"/>
              <a:gd name="connsiteX0" fmla="*/ 304658 w 410199"/>
              <a:gd name="connsiteY0" fmla="*/ 1607806 h 1607806"/>
              <a:gd name="connsiteX1" fmla="*/ 0 w 410199"/>
              <a:gd name="connsiteY1" fmla="*/ 68366 h 1607806"/>
              <a:gd name="connsiteX2" fmla="*/ 410199 w 410199"/>
              <a:gd name="connsiteY2" fmla="*/ 0 h 1607806"/>
              <a:gd name="connsiteX0" fmla="*/ 0 w 105541"/>
              <a:gd name="connsiteY0" fmla="*/ 1607806 h 1607806"/>
              <a:gd name="connsiteX1" fmla="*/ 105541 w 105541"/>
              <a:gd name="connsiteY1" fmla="*/ 0 h 1607806"/>
            </a:gdLst>
            <a:ahLst/>
            <a:cxnLst>
              <a:cxn ang="0">
                <a:pos x="connsiteX0" y="connsiteY0"/>
              </a:cxn>
              <a:cxn ang="0">
                <a:pos x="connsiteX1" y="connsiteY1"/>
              </a:cxn>
            </a:cxnLst>
            <a:rect l="l" t="t" r="r" b="b"/>
            <a:pathLst>
              <a:path w="105541" h="1607806">
                <a:moveTo>
                  <a:pt x="0" y="1607806"/>
                </a:moveTo>
                <a:lnTo>
                  <a:pt x="105541" y="0"/>
                </a:ln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a:off x="6467854" y="3810000"/>
            <a:ext cx="356671" cy="1617548"/>
          </a:xfrm>
          <a:custGeom>
            <a:avLst/>
            <a:gdLst>
              <a:gd name="connsiteX0" fmla="*/ 0 w 45720"/>
              <a:gd name="connsiteY0" fmla="*/ 1847088 h 1847088"/>
              <a:gd name="connsiteX1" fmla="*/ 45720 w 45720"/>
              <a:gd name="connsiteY1" fmla="*/ 0 h 1847088"/>
              <a:gd name="connsiteX2" fmla="*/ 45720 w 45720"/>
              <a:gd name="connsiteY2" fmla="*/ 0 h 1847088"/>
              <a:gd name="connsiteX0" fmla="*/ 52912 w 52912"/>
              <a:gd name="connsiteY0" fmla="*/ 1865376 h 1865376"/>
              <a:gd name="connsiteX1" fmla="*/ 0 w 52912"/>
              <a:gd name="connsiteY1" fmla="*/ 0 h 1865376"/>
              <a:gd name="connsiteX2" fmla="*/ 0 w 52912"/>
              <a:gd name="connsiteY2" fmla="*/ 0 h 1865376"/>
              <a:gd name="connsiteX0" fmla="*/ 73076 w 73076"/>
              <a:gd name="connsiteY0" fmla="*/ 1865376 h 1865376"/>
              <a:gd name="connsiteX1" fmla="*/ 20164 w 73076"/>
              <a:gd name="connsiteY1" fmla="*/ 0 h 1865376"/>
              <a:gd name="connsiteX2" fmla="*/ 0 w 73076"/>
              <a:gd name="connsiteY2" fmla="*/ 299103 h 1865376"/>
              <a:gd name="connsiteX0" fmla="*/ 73076 w 73076"/>
              <a:gd name="connsiteY0" fmla="*/ 1566273 h 1566273"/>
              <a:gd name="connsiteX1" fmla="*/ 23045 w 73076"/>
              <a:gd name="connsiteY1" fmla="*/ 68366 h 1566273"/>
              <a:gd name="connsiteX2" fmla="*/ 0 w 73076"/>
              <a:gd name="connsiteY2" fmla="*/ 0 h 1566273"/>
              <a:gd name="connsiteX0" fmla="*/ 60113 w 60113"/>
              <a:gd name="connsiteY0" fmla="*/ 1617548 h 1617548"/>
              <a:gd name="connsiteX1" fmla="*/ 10082 w 60113"/>
              <a:gd name="connsiteY1" fmla="*/ 119641 h 1617548"/>
              <a:gd name="connsiteX2" fmla="*/ 0 w 60113"/>
              <a:gd name="connsiteY2" fmla="*/ 0 h 1617548"/>
              <a:gd name="connsiteX0" fmla="*/ 60113 w 60113"/>
              <a:gd name="connsiteY0" fmla="*/ 1617548 h 1617548"/>
              <a:gd name="connsiteX1" fmla="*/ 0 w 60113"/>
              <a:gd name="connsiteY1" fmla="*/ 0 h 1617548"/>
            </a:gdLst>
            <a:ahLst/>
            <a:cxnLst>
              <a:cxn ang="0">
                <a:pos x="connsiteX0" y="connsiteY0"/>
              </a:cxn>
              <a:cxn ang="0">
                <a:pos x="connsiteX1" y="connsiteY1"/>
              </a:cxn>
            </a:cxnLst>
            <a:rect l="l" t="t" r="r" b="b"/>
            <a:pathLst>
              <a:path w="60113" h="1617548">
                <a:moveTo>
                  <a:pt x="60113" y="1617548"/>
                </a:moveTo>
                <a:lnTo>
                  <a:pt x="0" y="0"/>
                </a:ln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7559585" y="3733800"/>
            <a:ext cx="228481" cy="1677369"/>
          </a:xfrm>
          <a:custGeom>
            <a:avLst/>
            <a:gdLst>
              <a:gd name="connsiteX0" fmla="*/ 0 w 45720"/>
              <a:gd name="connsiteY0" fmla="*/ 1847088 h 1847088"/>
              <a:gd name="connsiteX1" fmla="*/ 45720 w 45720"/>
              <a:gd name="connsiteY1" fmla="*/ 0 h 1847088"/>
              <a:gd name="connsiteX2" fmla="*/ 45720 w 45720"/>
              <a:gd name="connsiteY2" fmla="*/ 0 h 1847088"/>
              <a:gd name="connsiteX0" fmla="*/ 52912 w 52912"/>
              <a:gd name="connsiteY0" fmla="*/ 1865376 h 1865376"/>
              <a:gd name="connsiteX1" fmla="*/ 0 w 52912"/>
              <a:gd name="connsiteY1" fmla="*/ 0 h 1865376"/>
              <a:gd name="connsiteX2" fmla="*/ 0 w 52912"/>
              <a:gd name="connsiteY2" fmla="*/ 0 h 1865376"/>
              <a:gd name="connsiteX0" fmla="*/ 73076 w 73076"/>
              <a:gd name="connsiteY0" fmla="*/ 1865376 h 1865376"/>
              <a:gd name="connsiteX1" fmla="*/ 20164 w 73076"/>
              <a:gd name="connsiteY1" fmla="*/ 0 h 1865376"/>
              <a:gd name="connsiteX2" fmla="*/ 0 w 73076"/>
              <a:gd name="connsiteY2" fmla="*/ 299103 h 1865376"/>
              <a:gd name="connsiteX0" fmla="*/ 73076 w 73076"/>
              <a:gd name="connsiteY0" fmla="*/ 1566273 h 1566273"/>
              <a:gd name="connsiteX1" fmla="*/ 23045 w 73076"/>
              <a:gd name="connsiteY1" fmla="*/ 68366 h 1566273"/>
              <a:gd name="connsiteX2" fmla="*/ 0 w 73076"/>
              <a:gd name="connsiteY2" fmla="*/ 0 h 1566273"/>
              <a:gd name="connsiteX0" fmla="*/ 60113 w 60113"/>
              <a:gd name="connsiteY0" fmla="*/ 1617548 h 1617548"/>
              <a:gd name="connsiteX1" fmla="*/ 10082 w 60113"/>
              <a:gd name="connsiteY1" fmla="*/ 119641 h 1617548"/>
              <a:gd name="connsiteX2" fmla="*/ 0 w 60113"/>
              <a:gd name="connsiteY2" fmla="*/ 0 h 1617548"/>
              <a:gd name="connsiteX0" fmla="*/ 60113 w 60113"/>
              <a:gd name="connsiteY0" fmla="*/ 1617548 h 1617548"/>
              <a:gd name="connsiteX1" fmla="*/ 0 w 60113"/>
              <a:gd name="connsiteY1" fmla="*/ 0 h 1617548"/>
              <a:gd name="connsiteX0" fmla="*/ 61553 w 61553"/>
              <a:gd name="connsiteY0" fmla="*/ 1797010 h 1797010"/>
              <a:gd name="connsiteX1" fmla="*/ 0 w 61553"/>
              <a:gd name="connsiteY1" fmla="*/ 0 h 1797010"/>
              <a:gd name="connsiteX0" fmla="*/ 38508 w 38508"/>
              <a:gd name="connsiteY0" fmla="*/ 1677369 h 1677369"/>
              <a:gd name="connsiteX1" fmla="*/ 0 w 38508"/>
              <a:gd name="connsiteY1" fmla="*/ 0 h 1677369"/>
            </a:gdLst>
            <a:ahLst/>
            <a:cxnLst>
              <a:cxn ang="0">
                <a:pos x="connsiteX0" y="connsiteY0"/>
              </a:cxn>
              <a:cxn ang="0">
                <a:pos x="connsiteX1" y="connsiteY1"/>
              </a:cxn>
            </a:cxnLst>
            <a:rect l="l" t="t" r="r" b="b"/>
            <a:pathLst>
              <a:path w="38508" h="1677369">
                <a:moveTo>
                  <a:pt x="38508" y="1677369"/>
                </a:moveTo>
                <a:lnTo>
                  <a:pt x="0" y="0"/>
                </a:ln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04" y="1295400"/>
            <a:ext cx="32243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3538720" y="5029200"/>
            <a:ext cx="358161" cy="147785"/>
          </a:xfrm>
          <a:custGeom>
            <a:avLst/>
            <a:gdLst>
              <a:gd name="connsiteX0" fmla="*/ 341832 w 341832"/>
              <a:gd name="connsiteY0" fmla="*/ 170916 h 170916"/>
              <a:gd name="connsiteX1" fmla="*/ 0 w 341832"/>
              <a:gd name="connsiteY1" fmla="*/ 0 h 170916"/>
              <a:gd name="connsiteX0" fmla="*/ 341832 w 341832"/>
              <a:gd name="connsiteY0" fmla="*/ 170916 h 170916"/>
              <a:gd name="connsiteX1" fmla="*/ 216850 w 341832"/>
              <a:gd name="connsiteY1" fmla="*/ 38507 h 170916"/>
              <a:gd name="connsiteX2" fmla="*/ 0 w 341832"/>
              <a:gd name="connsiteY2" fmla="*/ 0 h 170916"/>
              <a:gd name="connsiteX0" fmla="*/ 358161 w 358161"/>
              <a:gd name="connsiteY0" fmla="*/ 143702 h 143702"/>
              <a:gd name="connsiteX1" fmla="*/ 233179 w 358161"/>
              <a:gd name="connsiteY1" fmla="*/ 11293 h 143702"/>
              <a:gd name="connsiteX2" fmla="*/ 0 w 358161"/>
              <a:gd name="connsiteY2" fmla="*/ 0 h 143702"/>
              <a:gd name="connsiteX0" fmla="*/ 358161 w 358161"/>
              <a:gd name="connsiteY0" fmla="*/ 147785 h 147785"/>
              <a:gd name="connsiteX1" fmla="*/ 233179 w 358161"/>
              <a:gd name="connsiteY1" fmla="*/ 15376 h 147785"/>
              <a:gd name="connsiteX2" fmla="*/ 0 w 358161"/>
              <a:gd name="connsiteY2" fmla="*/ 4083 h 147785"/>
              <a:gd name="connsiteX0" fmla="*/ 358161 w 358161"/>
              <a:gd name="connsiteY0" fmla="*/ 147785 h 147785"/>
              <a:gd name="connsiteX1" fmla="*/ 238622 w 358161"/>
              <a:gd name="connsiteY1" fmla="*/ 15376 h 147785"/>
              <a:gd name="connsiteX2" fmla="*/ 0 w 358161"/>
              <a:gd name="connsiteY2" fmla="*/ 4083 h 147785"/>
              <a:gd name="connsiteX0" fmla="*/ 358161 w 358161"/>
              <a:gd name="connsiteY0" fmla="*/ 147785 h 147785"/>
              <a:gd name="connsiteX1" fmla="*/ 238622 w 358161"/>
              <a:gd name="connsiteY1" fmla="*/ 15376 h 147785"/>
              <a:gd name="connsiteX2" fmla="*/ 0 w 358161"/>
              <a:gd name="connsiteY2" fmla="*/ 4083 h 147785"/>
            </a:gdLst>
            <a:ahLst/>
            <a:cxnLst>
              <a:cxn ang="0">
                <a:pos x="connsiteX0" y="connsiteY0"/>
              </a:cxn>
              <a:cxn ang="0">
                <a:pos x="connsiteX1" y="connsiteY1"/>
              </a:cxn>
              <a:cxn ang="0">
                <a:pos x="connsiteX2" y="connsiteY2"/>
              </a:cxn>
            </a:cxnLst>
            <a:rect l="l" t="t" r="r" b="b"/>
            <a:pathLst>
              <a:path w="358161" h="147785">
                <a:moveTo>
                  <a:pt x="358161" y="147785"/>
                </a:moveTo>
                <a:cubicBezTo>
                  <a:pt x="311057" y="123606"/>
                  <a:pt x="316348" y="19140"/>
                  <a:pt x="238622" y="15376"/>
                </a:cubicBezTo>
                <a:cubicBezTo>
                  <a:pt x="160896" y="11612"/>
                  <a:pt x="121269" y="-8482"/>
                  <a:pt x="0" y="4083"/>
                </a:cubicBezTo>
              </a:path>
            </a:pathLst>
          </a:custGeom>
          <a:noFill/>
          <a:ln>
            <a:solidFill>
              <a:srgbClr val="EC1F25"/>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824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opportunity cost objectives</a:t>
            </a:r>
            <a:endParaRPr lang="en-US" dirty="0"/>
          </a:p>
        </p:txBody>
      </p:sp>
      <p:sp>
        <p:nvSpPr>
          <p:cNvPr id="3" name="Text Placeholder 2"/>
          <p:cNvSpPr>
            <a:spLocks noGrp="1"/>
          </p:cNvSpPr>
          <p:nvPr>
            <p:ph type="body" idx="1"/>
          </p:nvPr>
        </p:nvSpPr>
        <p:spPr/>
        <p:txBody>
          <a:bodyPr/>
          <a:lstStyle/>
          <a:p>
            <a:r>
              <a:rPr lang="en-US" dirty="0" smtClean="0"/>
              <a:t>Factors motivating </a:t>
            </a:r>
            <a:r>
              <a:rPr lang="en-US" dirty="0"/>
              <a:t>the ISO opportunity cost </a:t>
            </a:r>
            <a:r>
              <a:rPr lang="en-US" dirty="0" smtClean="0"/>
              <a:t>proposal</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3573647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0C7F894-2A36-495D-AB7C-1055F7AC0F9D}" type="slidenum">
              <a:rPr lang="en-US" smtClean="0"/>
              <a:pPr/>
              <a:t>30</a:t>
            </a:fld>
            <a:endParaRPr lang="en-US" dirty="0"/>
          </a:p>
        </p:txBody>
      </p:sp>
      <p:sp>
        <p:nvSpPr>
          <p:cNvPr id="7"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idx="1"/>
          </p:nvPr>
        </p:nvSpPr>
        <p:spPr/>
        <p:txBody>
          <a:bodyPr/>
          <a:lstStyle/>
          <a:p>
            <a:endParaRPr lang="en-US" dirty="0" smtClean="0"/>
          </a:p>
          <a:p>
            <a:endParaRPr lang="en-US" dirty="0" smtClean="0"/>
          </a:p>
          <a:p>
            <a:endParaRPr lang="en-US" dirty="0"/>
          </a:p>
        </p:txBody>
      </p:sp>
      <p:sp>
        <p:nvSpPr>
          <p:cNvPr id="6" name="Text Placeholder 4"/>
          <p:cNvSpPr txBox="1">
            <a:spLocks/>
          </p:cNvSpPr>
          <p:nvPr/>
        </p:nvSpPr>
        <p:spPr>
          <a:xfrm>
            <a:off x="457200" y="1371600"/>
            <a:ext cx="822960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Starting </a:t>
            </a:r>
            <a:r>
              <a:rPr lang="en-US" dirty="0">
                <a:solidFill>
                  <a:srgbClr val="000000"/>
                </a:solidFill>
              </a:rPr>
              <a:t>in </a:t>
            </a:r>
            <a:r>
              <a:rPr lang="en-US" dirty="0" smtClean="0">
                <a:solidFill>
                  <a:srgbClr val="000000"/>
                </a:solidFill>
              </a:rPr>
              <a:t>December, ISO </a:t>
            </a:r>
            <a:r>
              <a:rPr lang="en-US" dirty="0">
                <a:solidFill>
                  <a:srgbClr val="000000"/>
                </a:solidFill>
              </a:rPr>
              <a:t>proposes </a:t>
            </a:r>
            <a:r>
              <a:rPr lang="en-US" dirty="0" smtClean="0">
                <a:solidFill>
                  <a:srgbClr val="000000"/>
                </a:solidFill>
              </a:rPr>
              <a:t>to incorporate a daily estimate of opportunity cost into the reference price for oil and dual-fuel generators</a:t>
            </a:r>
          </a:p>
          <a:p>
            <a:r>
              <a:rPr lang="en-US" dirty="0" smtClean="0">
                <a:solidFill>
                  <a:srgbClr val="000000"/>
                </a:solidFill>
              </a:rPr>
              <a:t>The OC estimates will be available to Participants by 9am each day</a:t>
            </a:r>
          </a:p>
          <a:p>
            <a:r>
              <a:rPr lang="en-US" dirty="0" smtClean="0">
                <a:solidFill>
                  <a:srgbClr val="000000"/>
                </a:solidFill>
              </a:rPr>
              <a:t>Participants are encouraged to incorporate opportunity costs in generators’ energy market offers</a:t>
            </a:r>
          </a:p>
          <a:p>
            <a:r>
              <a:rPr lang="en-US" dirty="0" smtClean="0">
                <a:solidFill>
                  <a:srgbClr val="000000"/>
                </a:solidFill>
              </a:rPr>
              <a:t>Doing so should improve reliability and the system’s cost-effectiveness during constrained fuel conditions</a:t>
            </a:r>
          </a:p>
          <a:p>
            <a:r>
              <a:rPr lang="en-US" dirty="0" smtClean="0">
                <a:solidFill>
                  <a:srgbClr val="000000"/>
                </a:solidFill>
              </a:rPr>
              <a:t>The ISO seeks information and comment from Participants to enhance the OC model to better address fuel and other real-world constraints that impact a generator’s ability to operate continuously at maximum output</a:t>
            </a:r>
            <a:endParaRPr lang="en-US" dirty="0" smtClean="0"/>
          </a:p>
          <a:p>
            <a:endParaRPr lang="en-US" dirty="0" smtClean="0"/>
          </a:p>
        </p:txBody>
      </p:sp>
    </p:spTree>
    <p:extLst>
      <p:ext uri="{BB962C8B-B14F-4D97-AF65-F5344CB8AC3E}">
        <p14:creationId xmlns:p14="http://schemas.microsoft.com/office/powerpoint/2010/main" val="3627872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lstStyle/>
          <a:p>
            <a:r>
              <a:rPr lang="en-US" dirty="0" smtClean="0"/>
              <a:t>Quick Quiz – Test Your Knowledge!</a:t>
            </a:r>
            <a:endParaRPr lang="en-US" dirty="0"/>
          </a:p>
        </p:txBody>
      </p:sp>
      <p:sp>
        <p:nvSpPr>
          <p:cNvPr id="4" name="Content Placeholder 3"/>
          <p:cNvSpPr>
            <a:spLocks noGrp="1"/>
          </p:cNvSpPr>
          <p:nvPr>
            <p:ph idx="1"/>
          </p:nvPr>
        </p:nvSpPr>
        <p:spPr/>
        <p:txBody>
          <a:bodyPr/>
          <a:lstStyle/>
          <a:p>
            <a:r>
              <a:rPr lang="en-US" dirty="0" smtClean="0"/>
              <a:t>All generators are required to include opportunity costs in Day-Ahead offers (true or false)</a:t>
            </a:r>
          </a:p>
          <a:p>
            <a:r>
              <a:rPr lang="en-US" dirty="0" smtClean="0"/>
              <a:t>The best offer strategy is to always include the full amount of the ISO’s estimated opportunity cost in a generator’s offer (true or false)</a:t>
            </a:r>
          </a:p>
          <a:p>
            <a:r>
              <a:rPr lang="en-US" dirty="0" smtClean="0"/>
              <a:t>ISO estimated opportunity costs will only be included in a generator’s reference price if requested by the Lead Participant (true of false)</a:t>
            </a:r>
          </a:p>
          <a:p>
            <a:r>
              <a:rPr lang="en-US" dirty="0" smtClean="0"/>
              <a:t>Opportunity costs included in reference prices – it doesn’t get any better than this!  (true or false)</a:t>
            </a:r>
            <a:endParaRPr lang="en-US" dirty="0"/>
          </a:p>
        </p:txBody>
      </p:sp>
    </p:spTree>
    <p:extLst>
      <p:ext uri="{BB962C8B-B14F-4D97-AF65-F5344CB8AC3E}">
        <p14:creationId xmlns:p14="http://schemas.microsoft.com/office/powerpoint/2010/main" val="4026877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32</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729521141"/>
              </p:ext>
            </p:extLst>
          </p:nvPr>
        </p:nvGraphicFramePr>
        <p:xfrm>
          <a:off x="457200" y="1142999"/>
          <a:ext cx="8229600" cy="5029204"/>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63386">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709553">
                <a:tc>
                  <a:txBody>
                    <a:bodyPr/>
                    <a:lstStyle/>
                    <a:p>
                      <a:r>
                        <a:rPr lang="en-US" sz="2000" dirty="0" smtClean="0">
                          <a:solidFill>
                            <a:srgbClr val="000000"/>
                          </a:solidFill>
                        </a:rPr>
                        <a:t>Markets Committee</a:t>
                      </a:r>
                    </a:p>
                    <a:p>
                      <a:r>
                        <a:rPr lang="en-US" sz="2000" dirty="0" smtClean="0">
                          <a:solidFill>
                            <a:srgbClr val="000000"/>
                          </a:solidFill>
                        </a:rPr>
                        <a:t>August 3, 2018</a:t>
                      </a:r>
                      <a:endParaRPr lang="en-US" sz="2000" b="1" dirty="0">
                        <a:solidFill>
                          <a:srgbClr val="000000"/>
                        </a:solidFill>
                      </a:endParaRPr>
                    </a:p>
                  </a:txBody>
                  <a:tcPr marL="89777" marR="89777">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000000"/>
                          </a:solidFill>
                          <a:hlinkClick r:id="rId2"/>
                        </a:rPr>
                        <a:t>Discussed ISO’s plans for Opportunity Costs for the coming winter</a:t>
                      </a:r>
                      <a:endParaRPr lang="en-US" sz="2000" dirty="0" smtClean="0">
                        <a:solidFill>
                          <a:srgbClr val="000000"/>
                        </a:solidFill>
                      </a:endParaRPr>
                    </a:p>
                  </a:txBody>
                  <a:tcPr marL="89777" marR="89777" anchor="ctr">
                    <a:solidFill>
                      <a:schemeClr val="bg1">
                        <a:lumMod val="75000"/>
                      </a:schemeClr>
                    </a:solidFill>
                  </a:tcPr>
                </a:tc>
                <a:extLst>
                  <a:ext uri="{0D108BD9-81ED-4DB2-BD59-A6C34878D82A}">
                    <a16:rowId xmlns:a16="http://schemas.microsoft.com/office/drawing/2014/main" val="10001"/>
                  </a:ext>
                </a:extLst>
              </a:tr>
              <a:tr h="709553">
                <a:tc>
                  <a:txBody>
                    <a:bodyPr/>
                    <a:lstStyle/>
                    <a:p>
                      <a:r>
                        <a:rPr lang="en-US" sz="2000" dirty="0" smtClean="0">
                          <a:solidFill>
                            <a:srgbClr val="000000"/>
                          </a:solidFill>
                        </a:rPr>
                        <a:t>Markets</a:t>
                      </a:r>
                      <a:r>
                        <a:rPr lang="en-US" sz="2000" baseline="0" dirty="0" smtClean="0">
                          <a:solidFill>
                            <a:srgbClr val="000000"/>
                          </a:solidFill>
                        </a:rPr>
                        <a:t> Committee</a:t>
                      </a:r>
                    </a:p>
                    <a:p>
                      <a:r>
                        <a:rPr lang="en-US" sz="2000" baseline="0" dirty="0" smtClean="0">
                          <a:solidFill>
                            <a:srgbClr val="000000"/>
                          </a:solidFill>
                        </a:rPr>
                        <a:t>September 12-13, 2018</a:t>
                      </a:r>
                      <a:endParaRPr lang="en-US" sz="2000" b="1" dirty="0">
                        <a:solidFill>
                          <a:srgbClr val="000000"/>
                        </a:solidFill>
                      </a:endParaRPr>
                    </a:p>
                  </a:txBody>
                  <a:tcPr marL="89777" marR="89777">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hlinkClick r:id="rId3"/>
                        </a:rPr>
                        <a:t>Discussion of OC proposal details and detailed examples for oil units</a:t>
                      </a:r>
                      <a:endParaRPr lang="en-US" sz="2000" dirty="0" smtClean="0">
                        <a:solidFill>
                          <a:srgbClr val="000000"/>
                        </a:solidFill>
                      </a:endParaRPr>
                    </a:p>
                  </a:txBody>
                  <a:tcPr marL="89777" marR="89777" anchor="ctr">
                    <a:solidFill>
                      <a:schemeClr val="bg1">
                        <a:lumMod val="75000"/>
                      </a:schemeClr>
                    </a:solidFill>
                  </a:tcPr>
                </a:tc>
                <a:extLst>
                  <a:ext uri="{0D108BD9-81ED-4DB2-BD59-A6C34878D82A}">
                    <a16:rowId xmlns:a16="http://schemas.microsoft.com/office/drawing/2014/main" val="10002"/>
                  </a:ext>
                </a:extLst>
              </a:tr>
              <a:tr h="709553">
                <a:tc>
                  <a:txBody>
                    <a:bodyPr/>
                    <a:lstStyle/>
                    <a:p>
                      <a:r>
                        <a:rPr lang="en-US" sz="2000" dirty="0" smtClean="0">
                          <a:solidFill>
                            <a:srgbClr val="000000"/>
                          </a:solidFill>
                        </a:rPr>
                        <a:t>Markets</a:t>
                      </a:r>
                      <a:r>
                        <a:rPr lang="en-US" sz="2000" baseline="0" dirty="0" smtClean="0">
                          <a:solidFill>
                            <a:srgbClr val="000000"/>
                          </a:solidFill>
                        </a:rPr>
                        <a:t> Committee</a:t>
                      </a:r>
                    </a:p>
                    <a:p>
                      <a:r>
                        <a:rPr lang="en-US" sz="2000" dirty="0" smtClean="0">
                          <a:solidFill>
                            <a:srgbClr val="000000"/>
                          </a:solidFill>
                        </a:rPr>
                        <a:t>October</a:t>
                      </a:r>
                      <a:r>
                        <a:rPr lang="en-US" sz="2000" baseline="0" dirty="0" smtClean="0">
                          <a:solidFill>
                            <a:srgbClr val="000000"/>
                          </a:solidFill>
                        </a:rPr>
                        <a:t> 2018</a:t>
                      </a:r>
                      <a:endParaRPr lang="en-US" sz="2000" b="1" dirty="0">
                        <a:solidFill>
                          <a:srgbClr val="000000"/>
                        </a:solidFill>
                      </a:endParaRPr>
                    </a:p>
                  </a:txBody>
                  <a:tcPr marL="89777" marR="89777"/>
                </a:tc>
                <a:tc>
                  <a:txBody>
                    <a:bodyPr/>
                    <a:lstStyle/>
                    <a:p>
                      <a:r>
                        <a:rPr lang="en-US" sz="2000" dirty="0" smtClean="0">
                          <a:solidFill>
                            <a:srgbClr val="000000"/>
                          </a:solidFill>
                        </a:rPr>
                        <a:t>Further discussion of examples for dual-fuel units</a:t>
                      </a:r>
                      <a:endParaRPr lang="en-US" sz="2000" dirty="0">
                        <a:solidFill>
                          <a:srgbClr val="000000"/>
                        </a:solidFill>
                      </a:endParaRPr>
                    </a:p>
                  </a:txBody>
                  <a:tcPr marL="89777" marR="89777" anchor="ctr"/>
                </a:tc>
                <a:extLst>
                  <a:ext uri="{0D108BD9-81ED-4DB2-BD59-A6C34878D82A}">
                    <a16:rowId xmlns:a16="http://schemas.microsoft.com/office/drawing/2014/main" val="10004"/>
                  </a:ext>
                </a:extLst>
              </a:tr>
              <a:tr h="709553">
                <a:tc>
                  <a:txBody>
                    <a:bodyPr/>
                    <a:lstStyle/>
                    <a:p>
                      <a:r>
                        <a:rPr lang="en-US" sz="2000" dirty="0" smtClean="0">
                          <a:solidFill>
                            <a:srgbClr val="000000"/>
                          </a:solidFill>
                        </a:rPr>
                        <a:t>Markets</a:t>
                      </a:r>
                      <a:r>
                        <a:rPr lang="en-US" sz="2000" baseline="0" dirty="0" smtClean="0">
                          <a:solidFill>
                            <a:srgbClr val="000000"/>
                          </a:solidFill>
                        </a:rPr>
                        <a:t> Committee</a:t>
                      </a:r>
                    </a:p>
                    <a:p>
                      <a:r>
                        <a:rPr lang="en-US" sz="2000" dirty="0" smtClean="0">
                          <a:solidFill>
                            <a:srgbClr val="000000"/>
                          </a:solidFill>
                        </a:rPr>
                        <a:t>November</a:t>
                      </a:r>
                      <a:r>
                        <a:rPr lang="en-US" sz="2000" baseline="0" dirty="0" smtClean="0">
                          <a:solidFill>
                            <a:srgbClr val="000000"/>
                          </a:solidFill>
                        </a:rPr>
                        <a:t> 2018</a:t>
                      </a:r>
                      <a:endParaRPr lang="en-US" sz="2000" b="1" dirty="0" smtClean="0">
                        <a:solidFill>
                          <a:srgbClr val="000000"/>
                        </a:solidFill>
                      </a:endParaRPr>
                    </a:p>
                  </a:txBody>
                  <a:tcPr marL="89777" marR="89777"/>
                </a:tc>
                <a:tc>
                  <a:txBody>
                    <a:bodyPr/>
                    <a:lstStyle/>
                    <a:p>
                      <a:r>
                        <a:rPr lang="en-US" sz="2000" dirty="0" smtClean="0">
                          <a:solidFill>
                            <a:srgbClr val="000000"/>
                          </a:solidFill>
                        </a:rPr>
                        <a:t>Discussion of </a:t>
                      </a:r>
                      <a:r>
                        <a:rPr lang="en-US" sz="2000" baseline="0" dirty="0" smtClean="0">
                          <a:solidFill>
                            <a:srgbClr val="000000"/>
                          </a:solidFill>
                        </a:rPr>
                        <a:t>market power issues related to </a:t>
                      </a:r>
                      <a:r>
                        <a:rPr lang="en-US" sz="2000" dirty="0" smtClean="0">
                          <a:solidFill>
                            <a:srgbClr val="000000"/>
                          </a:solidFill>
                        </a:rPr>
                        <a:t>opportunity</a:t>
                      </a:r>
                      <a:r>
                        <a:rPr lang="en-US" sz="2000" baseline="0" dirty="0" smtClean="0">
                          <a:solidFill>
                            <a:srgbClr val="000000"/>
                          </a:solidFill>
                        </a:rPr>
                        <a:t> costs </a:t>
                      </a:r>
                      <a:endParaRPr lang="en-US" sz="2000" dirty="0">
                        <a:solidFill>
                          <a:srgbClr val="000000"/>
                        </a:solidFill>
                      </a:endParaRPr>
                    </a:p>
                  </a:txBody>
                  <a:tcPr marL="89777" marR="89777" anchor="ctr"/>
                </a:tc>
                <a:extLst>
                  <a:ext uri="{0D108BD9-81ED-4DB2-BD59-A6C34878D82A}">
                    <a16:rowId xmlns:a16="http://schemas.microsoft.com/office/drawing/2014/main" val="10005"/>
                  </a:ext>
                </a:extLst>
              </a:tr>
              <a:tr h="1018053">
                <a:tc>
                  <a:txBody>
                    <a:bodyPr/>
                    <a:lstStyle/>
                    <a:p>
                      <a:r>
                        <a:rPr lang="en-US" sz="2000" kern="1200" baseline="0" dirty="0" smtClean="0">
                          <a:solidFill>
                            <a:srgbClr val="000000"/>
                          </a:solidFill>
                          <a:latin typeface="+mn-lt"/>
                          <a:ea typeface="+mn-ea"/>
                          <a:cs typeface="+mn-cs"/>
                        </a:rPr>
                        <a:t>Early/mid November 2018</a:t>
                      </a:r>
                      <a:endParaRPr lang="en-US" sz="2000" kern="1200" baseline="0" dirty="0">
                        <a:solidFill>
                          <a:srgbClr val="000000"/>
                        </a:solidFill>
                        <a:latin typeface="+mn-lt"/>
                        <a:ea typeface="+mn-ea"/>
                        <a:cs typeface="+mn-cs"/>
                      </a:endParaRPr>
                    </a:p>
                  </a:txBody>
                  <a:tcPr marL="89777" marR="89777"/>
                </a:tc>
                <a:tc>
                  <a:txBody>
                    <a:bodyPr/>
                    <a:lstStyle/>
                    <a:p>
                      <a:r>
                        <a:rPr lang="en-US" sz="2000" dirty="0" err="1" smtClean="0">
                          <a:solidFill>
                            <a:srgbClr val="000000"/>
                          </a:solidFill>
                        </a:rPr>
                        <a:t>Webex</a:t>
                      </a:r>
                      <a:r>
                        <a:rPr lang="en-US" sz="2000" dirty="0" smtClean="0">
                          <a:solidFill>
                            <a:srgbClr val="000000"/>
                          </a:solidFill>
                        </a:rPr>
                        <a:t> training targeted to back-office personnel responsible</a:t>
                      </a:r>
                      <a:r>
                        <a:rPr lang="en-US" sz="2000" baseline="0" dirty="0" smtClean="0">
                          <a:solidFill>
                            <a:srgbClr val="000000"/>
                          </a:solidFill>
                        </a:rPr>
                        <a:t> for energy offer submission</a:t>
                      </a:r>
                      <a:endParaRPr lang="en-US" sz="2000" dirty="0">
                        <a:solidFill>
                          <a:srgbClr val="000000"/>
                        </a:solidFill>
                      </a:endParaRPr>
                    </a:p>
                  </a:txBody>
                  <a:tcPr marL="89777" marR="89777" anchor="ctr"/>
                </a:tc>
                <a:extLst>
                  <a:ext uri="{0D108BD9-81ED-4DB2-BD59-A6C34878D82A}">
                    <a16:rowId xmlns:a16="http://schemas.microsoft.com/office/drawing/2014/main" val="10006"/>
                  </a:ext>
                </a:extLst>
              </a:tr>
              <a:tr h="709553">
                <a:tc>
                  <a:txBody>
                    <a:bodyPr/>
                    <a:lstStyle/>
                    <a:p>
                      <a:r>
                        <a:rPr lang="en-US" sz="2000" kern="1200" baseline="0" dirty="0" smtClean="0">
                          <a:solidFill>
                            <a:srgbClr val="000000"/>
                          </a:solidFill>
                          <a:latin typeface="+mn-lt"/>
                          <a:ea typeface="+mn-ea"/>
                          <a:cs typeface="+mn-cs"/>
                        </a:rPr>
                        <a:t>December 2018</a:t>
                      </a:r>
                      <a:endParaRPr lang="en-US" sz="2000" kern="1200" baseline="0" dirty="0">
                        <a:solidFill>
                          <a:srgbClr val="000000"/>
                        </a:solidFill>
                        <a:latin typeface="+mn-lt"/>
                        <a:ea typeface="+mn-ea"/>
                        <a:cs typeface="+mn-cs"/>
                      </a:endParaRPr>
                    </a:p>
                  </a:txBody>
                  <a:tcPr marL="89777" marR="89777"/>
                </a:tc>
                <a:tc>
                  <a:txBody>
                    <a:bodyPr/>
                    <a:lstStyle/>
                    <a:p>
                      <a:r>
                        <a:rPr lang="en-US" sz="2000" dirty="0" smtClean="0">
                          <a:solidFill>
                            <a:srgbClr val="000000"/>
                          </a:solidFill>
                        </a:rPr>
                        <a:t>Implementation of OC estimates included</a:t>
                      </a:r>
                      <a:r>
                        <a:rPr lang="en-US" sz="2000" baseline="0" dirty="0" smtClean="0">
                          <a:solidFill>
                            <a:srgbClr val="000000"/>
                          </a:solidFill>
                        </a:rPr>
                        <a:t> in oil/dual-fuel generator reference prices</a:t>
                      </a:r>
                      <a:endParaRPr lang="en-US" sz="2000" dirty="0">
                        <a:solidFill>
                          <a:srgbClr val="000000"/>
                        </a:solidFill>
                      </a:endParaRPr>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84579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33</a:t>
            </a:fld>
            <a:endParaRPr lang="en-US" sz="1400" dirty="0">
              <a:solidFill>
                <a:srgbClr val="000000"/>
              </a:solidFill>
            </a:endParaRP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t>34</a:t>
            </a:fld>
            <a:endParaRPr lang="en-US" dirty="0"/>
          </a:p>
        </p:txBody>
      </p:sp>
      <p:sp>
        <p:nvSpPr>
          <p:cNvPr id="2" name="Title 1"/>
          <p:cNvSpPr>
            <a:spLocks noGrp="1"/>
          </p:cNvSpPr>
          <p:nvPr>
            <p:ph type="title"/>
          </p:nvPr>
        </p:nvSpPr>
        <p:spPr/>
        <p:txBody>
          <a:bodyPr/>
          <a:lstStyle/>
          <a:p>
            <a:r>
              <a:rPr lang="en-US" dirty="0" smtClean="0"/>
              <a:t>Acronyms Used in this Presentation</a:t>
            </a:r>
            <a:endParaRPr lang="en-US" dirty="0"/>
          </a:p>
        </p:txBody>
      </p:sp>
      <p:sp>
        <p:nvSpPr>
          <p:cNvPr id="3" name="Content Placeholder 2"/>
          <p:cNvSpPr>
            <a:spLocks noGrp="1"/>
          </p:cNvSpPr>
          <p:nvPr>
            <p:ph sz="quarter" idx="4294967295"/>
          </p:nvPr>
        </p:nvSpPr>
        <p:spPr>
          <a:xfrm>
            <a:off x="457200" y="1524000"/>
            <a:ext cx="8229600" cy="4572000"/>
          </a:xfrm>
          <a:prstGeom prst="rect">
            <a:avLst/>
          </a:prstGeom>
        </p:spPr>
        <p:txBody>
          <a:bodyPr>
            <a:normAutofit fontScale="92500" lnSpcReduction="10000"/>
          </a:bodyPr>
          <a:lstStyle/>
          <a:p>
            <a:r>
              <a:rPr lang="en-US" dirty="0" smtClean="0"/>
              <a:t>IMMAC </a:t>
            </a:r>
            <a:r>
              <a:rPr lang="en-US" dirty="0"/>
              <a:t>– </a:t>
            </a:r>
            <a:r>
              <a:rPr lang="en-US" dirty="0" smtClean="0"/>
              <a:t>Internal Market Monitor’s Asset Characteristics interface</a:t>
            </a:r>
          </a:p>
          <a:p>
            <a:r>
              <a:rPr lang="en-US" dirty="0" smtClean="0"/>
              <a:t>CAMS – Customer Asset Management System</a:t>
            </a:r>
          </a:p>
          <a:p>
            <a:r>
              <a:rPr lang="en-US" dirty="0" smtClean="0"/>
              <a:t>OC – opportunity cost</a:t>
            </a:r>
          </a:p>
          <a:p>
            <a:r>
              <a:rPr lang="en-US" dirty="0" smtClean="0"/>
              <a:t>DAM – Day-Ahead Market</a:t>
            </a:r>
          </a:p>
          <a:p>
            <a:r>
              <a:rPr lang="en-US" dirty="0" smtClean="0"/>
              <a:t>LMP – Locational Marginal Price</a:t>
            </a:r>
          </a:p>
          <a:p>
            <a:r>
              <a:rPr lang="en-US" dirty="0" smtClean="0"/>
              <a:t>MRT – Minimum Run Time</a:t>
            </a:r>
          </a:p>
          <a:p>
            <a:r>
              <a:rPr lang="en-US" dirty="0" smtClean="0"/>
              <a:t>SO2 – Sulfur Dioxide</a:t>
            </a:r>
          </a:p>
          <a:p>
            <a:r>
              <a:rPr lang="en-US" dirty="0" smtClean="0"/>
              <a:t>NOx – Nitrogen Oxide</a:t>
            </a:r>
          </a:p>
          <a:p>
            <a:r>
              <a:rPr lang="en-US" dirty="0" smtClean="0"/>
              <a:t>CO2 – Carbon Dioxide</a:t>
            </a:r>
          </a:p>
          <a:p>
            <a:r>
              <a:rPr lang="en-US" dirty="0" smtClean="0"/>
              <a:t>RGGI – Regional Greenhouse Gas Initiative</a:t>
            </a:r>
          </a:p>
          <a:p>
            <a:endParaRPr lang="en-US" dirty="0"/>
          </a:p>
        </p:txBody>
      </p:sp>
    </p:spTree>
    <p:extLst>
      <p:ext uri="{BB962C8B-B14F-4D97-AF65-F5344CB8AC3E}">
        <p14:creationId xmlns:p14="http://schemas.microsoft.com/office/powerpoint/2010/main" val="267146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dirty="0" smtClean="0"/>
              <a:t>An Enhanced </a:t>
            </a:r>
            <a:r>
              <a:rPr lang="en-US" dirty="0"/>
              <a:t>Ability to Estimate Appropriate Generator-specific Opportunity Costs Provides a Number of Benefits</a:t>
            </a:r>
          </a:p>
        </p:txBody>
      </p:sp>
      <p:sp>
        <p:nvSpPr>
          <p:cNvPr id="3" name="Slide Number Placeholder 2"/>
          <p:cNvSpPr>
            <a:spLocks noGrp="1"/>
          </p:cNvSpPr>
          <p:nvPr>
            <p:ph type="sldNum" sz="quarter" idx="12"/>
          </p:nvPr>
        </p:nvSpPr>
        <p:spPr/>
        <p:txBody>
          <a:bodyPr/>
          <a:lstStyle/>
          <a:p>
            <a:fld id="{10C7F894-2A36-495D-AB7C-1055F7AC0F9D}" type="slidenum">
              <a:rPr lang="en-US" smtClean="0">
                <a:solidFill>
                  <a:srgbClr val="000000"/>
                </a:solidFill>
              </a:rPr>
              <a:pPr/>
              <a:t>4</a:t>
            </a:fld>
            <a:endParaRPr lang="en-US" dirty="0">
              <a:solidFill>
                <a:srgbClr val="000000"/>
              </a:solidFill>
            </a:endParaRPr>
          </a:p>
        </p:txBody>
      </p:sp>
      <p:sp>
        <p:nvSpPr>
          <p:cNvPr id="4" name="Content Placeholder 3"/>
          <p:cNvSpPr>
            <a:spLocks noGrp="1"/>
          </p:cNvSpPr>
          <p:nvPr>
            <p:ph idx="14"/>
          </p:nvPr>
        </p:nvSpPr>
        <p:spPr>
          <a:xfrm>
            <a:off x="457200" y="1905000"/>
            <a:ext cx="8229600" cy="4343400"/>
          </a:xfrm>
        </p:spPr>
        <p:txBody>
          <a:bodyPr>
            <a:normAutofit fontScale="92500" lnSpcReduction="10000"/>
          </a:bodyPr>
          <a:lstStyle/>
          <a:p>
            <a:r>
              <a:rPr lang="en-US" dirty="0" smtClean="0"/>
              <a:t>Facilitates efficient use of fuel-constrained resources over multi-day time horizons</a:t>
            </a:r>
          </a:p>
          <a:p>
            <a:r>
              <a:rPr lang="en-US" dirty="0" smtClean="0"/>
              <a:t>Improves both reliability and overall system cost-effectiveness</a:t>
            </a:r>
          </a:p>
          <a:p>
            <a:r>
              <a:rPr lang="en-US" dirty="0" smtClean="0"/>
              <a:t>Improves price formation by reflecting the opportunity cost of energy supply limitations in market prices</a:t>
            </a:r>
          </a:p>
          <a:p>
            <a:r>
              <a:rPr lang="en-US" dirty="0" smtClean="0"/>
              <a:t>Helps to avoid market dislocations and price distortions that can result from manual actions</a:t>
            </a:r>
          </a:p>
          <a:p>
            <a:r>
              <a:rPr lang="en-US" dirty="0" smtClean="0"/>
              <a:t>More information on the motivating factors, historical background, implementation notes and future plans is provided in the ISO’s opportunity cost presentation at the September 2018 Markets Committee meeting:</a:t>
            </a:r>
          </a:p>
          <a:p>
            <a:pPr lvl="1"/>
            <a:r>
              <a:rPr lang="en-US" dirty="0" smtClean="0">
                <a:hlinkClick r:id="rId2"/>
              </a:rPr>
              <a:t>Opportunity Costs and Energy Market Offers (Phase 1) - Revision 2 </a:t>
            </a:r>
            <a:endParaRPr lang="en-US" dirty="0" smtClean="0"/>
          </a:p>
        </p:txBody>
      </p:sp>
    </p:spTree>
    <p:extLst>
      <p:ext uri="{BB962C8B-B14F-4D97-AF65-F5344CB8AC3E}">
        <p14:creationId xmlns:p14="http://schemas.microsoft.com/office/powerpoint/2010/main" val="13368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proposed methodology</a:t>
            </a:r>
            <a:endParaRPr lang="en-US" dirty="0"/>
          </a:p>
        </p:txBody>
      </p:sp>
      <p:sp>
        <p:nvSpPr>
          <p:cNvPr id="3" name="Text Placeholder 2"/>
          <p:cNvSpPr>
            <a:spLocks noGrp="1"/>
          </p:cNvSpPr>
          <p:nvPr>
            <p:ph type="body" idx="1"/>
          </p:nvPr>
        </p:nvSpPr>
        <p:spPr/>
        <p:txBody>
          <a:bodyPr/>
          <a:lstStyle/>
          <a:p>
            <a:r>
              <a:rPr lang="en-US" dirty="0" smtClean="0"/>
              <a:t>How the ISO plans to calculate estimated opportunity costs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4016332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Opportunity Cost Defined?</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6</a:t>
            </a:fld>
            <a:endParaRPr lang="en-US" dirty="0"/>
          </a:p>
        </p:txBody>
      </p:sp>
      <p:sp>
        <p:nvSpPr>
          <p:cNvPr id="4" name="Text Placeholder 3"/>
          <p:cNvSpPr>
            <a:spLocks noGrp="1"/>
          </p:cNvSpPr>
          <p:nvPr>
            <p:ph sz="quarter" idx="14"/>
          </p:nvPr>
        </p:nvSpPr>
        <p:spPr>
          <a:xfrm>
            <a:off x="457200" y="1295400"/>
            <a:ext cx="8229600" cy="4953000"/>
          </a:xfrm>
        </p:spPr>
        <p:txBody>
          <a:bodyPr>
            <a:normAutofit fontScale="92500" lnSpcReduction="10000"/>
          </a:bodyPr>
          <a:lstStyle/>
          <a:p>
            <a:r>
              <a:rPr lang="en-US" sz="2900" dirty="0" smtClean="0"/>
              <a:t>Think of the opportunity cost (OC) </a:t>
            </a:r>
            <a:r>
              <a:rPr lang="en-US" sz="2900" dirty="0"/>
              <a:t>as the reduction in maximum Net Revenue </a:t>
            </a:r>
            <a:r>
              <a:rPr lang="en-US" sz="2900" dirty="0" smtClean="0"/>
              <a:t>(over </a:t>
            </a:r>
            <a:r>
              <a:rPr lang="en-US" sz="2900" dirty="0"/>
              <a:t>the opportunity </a:t>
            </a:r>
            <a:r>
              <a:rPr lang="en-US" sz="2900" dirty="0" smtClean="0"/>
              <a:t>cost horizon) </a:t>
            </a:r>
            <a:r>
              <a:rPr lang="en-US" sz="2900" dirty="0"/>
              <a:t>associated with a 1 MWH reduction in the available fuel supply</a:t>
            </a:r>
          </a:p>
          <a:p>
            <a:r>
              <a:rPr lang="en-US" sz="2900" dirty="0"/>
              <a:t>“Net Revenue” is the difference between e</a:t>
            </a:r>
            <a:r>
              <a:rPr lang="en-US" sz="2900" dirty="0" smtClean="0"/>
              <a:t>nergy revenue (LMP x MWH) and </a:t>
            </a:r>
            <a:r>
              <a:rPr lang="en-US" sz="2900" dirty="0"/>
              <a:t>cost of </a:t>
            </a:r>
            <a:r>
              <a:rPr lang="en-US" sz="2900" dirty="0" smtClean="0"/>
              <a:t>production for each MWH</a:t>
            </a:r>
          </a:p>
          <a:p>
            <a:pPr lvl="1"/>
            <a:r>
              <a:rPr lang="en-US" sz="2500" dirty="0" smtClean="0"/>
              <a:t>Cost of production includes fuel cost, emission allowance costs, VOM</a:t>
            </a:r>
          </a:p>
          <a:p>
            <a:r>
              <a:rPr lang="en-US" sz="2900" dirty="0" smtClean="0"/>
              <a:t>These</a:t>
            </a:r>
            <a:r>
              <a:rPr lang="en-US" sz="2700" dirty="0" smtClean="0"/>
              <a:t> concepts are defined more precisely in </a:t>
            </a:r>
            <a:r>
              <a:rPr lang="en-US" sz="2700" dirty="0"/>
              <a:t>the </a:t>
            </a:r>
            <a:r>
              <a:rPr lang="en-US" sz="2700" dirty="0" smtClean="0"/>
              <a:t>October 9, 2018 memo </a:t>
            </a:r>
            <a:r>
              <a:rPr lang="en-US" sz="2700" dirty="0"/>
              <a:t>accompanying </a:t>
            </a:r>
            <a:r>
              <a:rPr lang="en-US" sz="2700" dirty="0" smtClean="0"/>
              <a:t>this presentation: </a:t>
            </a:r>
          </a:p>
          <a:p>
            <a:pPr marL="0" indent="0" algn="ctr">
              <a:spcBef>
                <a:spcPts val="300"/>
              </a:spcBef>
              <a:buNone/>
            </a:pPr>
            <a:r>
              <a:rPr lang="en-US" sz="1700" dirty="0" smtClean="0">
                <a:solidFill>
                  <a:srgbClr val="0070C0"/>
                </a:solidFill>
                <a:hlinkClick r:id="rId2"/>
              </a:rPr>
              <a:t>“Energy Market Opportunity Costs for Oil and Dual-Fuel Resources with Inter-temporal Production Limitations – Revised Edition”</a:t>
            </a:r>
            <a:r>
              <a:rPr lang="en-US" sz="1700" dirty="0" smtClean="0">
                <a:solidFill>
                  <a:srgbClr val="0070C0"/>
                </a:solidFill>
              </a:rPr>
              <a:t>	</a:t>
            </a:r>
          </a:p>
        </p:txBody>
      </p:sp>
    </p:spTree>
    <p:extLst>
      <p:ext uri="{BB962C8B-B14F-4D97-AF65-F5344CB8AC3E}">
        <p14:creationId xmlns:p14="http://schemas.microsoft.com/office/powerpoint/2010/main" val="365162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Input Assumptions to OC Calculations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7</a:t>
            </a:fld>
            <a:endParaRPr lang="en-US" dirty="0"/>
          </a:p>
        </p:txBody>
      </p:sp>
      <p:sp>
        <p:nvSpPr>
          <p:cNvPr id="4" name="Text Placeholder 3"/>
          <p:cNvSpPr>
            <a:spLocks noGrp="1"/>
          </p:cNvSpPr>
          <p:nvPr>
            <p:ph type="body" sz="quarter" idx="13"/>
          </p:nvPr>
        </p:nvSpPr>
        <p:spPr/>
        <p:txBody>
          <a:bodyPr/>
          <a:lstStyle/>
          <a:p>
            <a:r>
              <a:rPr lang="en-US" dirty="0" smtClean="0"/>
              <a:t>Covering the 7-day OC Horizon</a:t>
            </a:r>
            <a:endParaRPr lang="en-US" dirty="0"/>
          </a:p>
        </p:txBody>
      </p:sp>
      <p:sp>
        <p:nvSpPr>
          <p:cNvPr id="5" name="Content Placeholder 4"/>
          <p:cNvSpPr>
            <a:spLocks noGrp="1"/>
          </p:cNvSpPr>
          <p:nvPr>
            <p:ph sz="quarter" idx="14"/>
          </p:nvPr>
        </p:nvSpPr>
        <p:spPr/>
        <p:txBody>
          <a:bodyPr/>
          <a:lstStyle/>
          <a:p>
            <a:r>
              <a:rPr lang="en-US" dirty="0" smtClean="0"/>
              <a:t>Hourly (zonal) electricity price projections</a:t>
            </a:r>
          </a:p>
          <a:p>
            <a:r>
              <a:rPr lang="en-US" dirty="0" smtClean="0"/>
              <a:t>Daily fuel spot price projections</a:t>
            </a:r>
          </a:p>
          <a:p>
            <a:pPr lvl="1"/>
            <a:r>
              <a:rPr lang="en-US" dirty="0" smtClean="0"/>
              <a:t>Algonquin (non-G)</a:t>
            </a:r>
          </a:p>
          <a:p>
            <a:pPr lvl="1"/>
            <a:r>
              <a:rPr lang="en-US" dirty="0" smtClean="0"/>
              <a:t>Oil (#2, #6 1% S, #6 0.3% S, Jet (kerosene)</a:t>
            </a:r>
          </a:p>
          <a:p>
            <a:r>
              <a:rPr lang="en-US" dirty="0" smtClean="0"/>
              <a:t>Emission allowance prices (SO2, NOx and RGGI CO2)</a:t>
            </a:r>
          </a:p>
          <a:p>
            <a:r>
              <a:rPr lang="en-US" dirty="0" smtClean="0"/>
              <a:t>Temperature forecast</a:t>
            </a:r>
          </a:p>
          <a:p>
            <a:endParaRPr lang="en-US" dirty="0"/>
          </a:p>
        </p:txBody>
      </p:sp>
    </p:spTree>
    <p:extLst>
      <p:ext uri="{BB962C8B-B14F-4D97-AF65-F5344CB8AC3E}">
        <p14:creationId xmlns:p14="http://schemas.microsoft.com/office/powerpoint/2010/main" val="382264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Spot Gas Price Projection for 7-Day OC Horizon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8</a:t>
            </a:fld>
            <a:endParaRPr lang="en-US" dirty="0"/>
          </a:p>
        </p:txBody>
      </p:sp>
      <p:sp>
        <p:nvSpPr>
          <p:cNvPr id="5" name="Content Placeholder 4"/>
          <p:cNvSpPr>
            <a:spLocks noGrp="1"/>
          </p:cNvSpPr>
          <p:nvPr>
            <p:ph sz="quarter" idx="14"/>
          </p:nvPr>
        </p:nvSpPr>
        <p:spPr/>
        <p:txBody>
          <a:bodyPr>
            <a:normAutofit/>
          </a:bodyPr>
          <a:lstStyle/>
          <a:p>
            <a:r>
              <a:rPr lang="en-US" dirty="0" smtClean="0"/>
              <a:t>Spot gas prices in the winter can change significantly from day-to-day</a:t>
            </a:r>
          </a:p>
          <a:p>
            <a:r>
              <a:rPr lang="en-US" dirty="0" smtClean="0"/>
              <a:t>Cold temperatures are a major factor influencing gas prices</a:t>
            </a:r>
          </a:p>
          <a:p>
            <a:pPr lvl="1"/>
            <a:r>
              <a:rPr lang="en-US" dirty="0" smtClean="0"/>
              <a:t>gas heating demand</a:t>
            </a:r>
          </a:p>
          <a:p>
            <a:pPr lvl="1"/>
            <a:r>
              <a:rPr lang="en-US" dirty="0" smtClean="0"/>
              <a:t>electric demand</a:t>
            </a:r>
          </a:p>
          <a:p>
            <a:r>
              <a:rPr lang="en-US" dirty="0" smtClean="0"/>
              <a:t>Gas-fired resources set the clearing price approximately 60% of the time</a:t>
            </a:r>
          </a:p>
          <a:p>
            <a:r>
              <a:rPr lang="en-US" dirty="0" smtClean="0"/>
              <a:t>A 7-day forecast of gas prices will be a key input in the estimation of opportunity costs for oil and dual-fuel resources.</a:t>
            </a:r>
            <a:endParaRPr lang="en-US" dirty="0"/>
          </a:p>
        </p:txBody>
      </p:sp>
    </p:spTree>
    <p:extLst>
      <p:ext uri="{BB962C8B-B14F-4D97-AF65-F5344CB8AC3E}">
        <p14:creationId xmlns:p14="http://schemas.microsoft.com/office/powerpoint/2010/main" val="41489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Neural Network Model used to Project 7-Day </a:t>
            </a:r>
            <a:r>
              <a:rPr lang="en-US" dirty="0"/>
              <a:t>Spot Gas </a:t>
            </a:r>
            <a:r>
              <a:rPr lang="en-US" dirty="0" smtClean="0"/>
              <a:t>Prices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dirty="0"/>
          </a:p>
        </p:txBody>
      </p:sp>
      <p:sp>
        <p:nvSpPr>
          <p:cNvPr id="5" name="Content Placeholder 4"/>
          <p:cNvSpPr>
            <a:spLocks noGrp="1"/>
          </p:cNvSpPr>
          <p:nvPr>
            <p:ph sz="quarter" idx="14"/>
          </p:nvPr>
        </p:nvSpPr>
        <p:spPr>
          <a:xfrm>
            <a:off x="457200" y="1295400"/>
            <a:ext cx="8229600" cy="4953000"/>
          </a:xfrm>
        </p:spPr>
        <p:txBody>
          <a:bodyPr>
            <a:normAutofit lnSpcReduction="10000"/>
          </a:bodyPr>
          <a:lstStyle/>
          <a:p>
            <a:r>
              <a:rPr lang="en-US" dirty="0"/>
              <a:t>ISO’s vendors for spot fuel price indices only provide “next day” prices</a:t>
            </a:r>
          </a:p>
          <a:p>
            <a:r>
              <a:rPr lang="en-US" dirty="0" smtClean="0"/>
              <a:t>To fill this gap, ISO has developed a “neural network” gas price forecast model to support the </a:t>
            </a:r>
            <a:r>
              <a:rPr lang="en-US" dirty="0"/>
              <a:t>estimation </a:t>
            </a:r>
            <a:r>
              <a:rPr lang="en-US" dirty="0" smtClean="0"/>
              <a:t>of opportunity costs</a:t>
            </a:r>
          </a:p>
          <a:p>
            <a:pPr lvl="1"/>
            <a:r>
              <a:rPr lang="en-US" dirty="0" smtClean="0"/>
              <a:t>A number of econometric model formulations and driver variables were tested</a:t>
            </a:r>
          </a:p>
          <a:p>
            <a:pPr lvl="1"/>
            <a:r>
              <a:rPr lang="en-US" dirty="0" smtClean="0"/>
              <a:t>Neural network model performed best</a:t>
            </a:r>
          </a:p>
          <a:p>
            <a:r>
              <a:rPr lang="en-US" dirty="0" smtClean="0"/>
              <a:t>Key model inputs:</a:t>
            </a:r>
          </a:p>
          <a:p>
            <a:pPr lvl="1"/>
            <a:r>
              <a:rPr lang="en-US" dirty="0" smtClean="0"/>
              <a:t>Mean temperature (historical and forecast)</a:t>
            </a:r>
          </a:p>
          <a:p>
            <a:pPr lvl="1"/>
            <a:r>
              <a:rPr lang="en-US" dirty="0" smtClean="0"/>
              <a:t>Mean daily hub LMP (</a:t>
            </a:r>
            <a:r>
              <a:rPr lang="en-US" dirty="0"/>
              <a:t>historical and forecast</a:t>
            </a:r>
            <a:r>
              <a:rPr lang="en-US" dirty="0" smtClean="0"/>
              <a:t>)</a:t>
            </a:r>
          </a:p>
          <a:p>
            <a:r>
              <a:rPr lang="en-US" dirty="0" smtClean="0"/>
              <a:t>Model specification and performance is described in the October 9, 2018 memo accompanying this presentation:</a:t>
            </a:r>
          </a:p>
          <a:p>
            <a:pPr marL="0" indent="0">
              <a:spcBef>
                <a:spcPts val="600"/>
              </a:spcBef>
              <a:buNone/>
            </a:pPr>
            <a:r>
              <a:rPr lang="en-US" sz="1900" dirty="0" smtClean="0">
                <a:solidFill>
                  <a:srgbClr val="0C8FC4"/>
                </a:solidFill>
              </a:rPr>
              <a:t>            </a:t>
            </a:r>
            <a:r>
              <a:rPr lang="en-US" sz="1600" dirty="0">
                <a:solidFill>
                  <a:srgbClr val="0070C0"/>
                </a:solidFill>
                <a:hlinkClick r:id="rId2"/>
              </a:rPr>
              <a:t>“Natural Gas Price Forecast Method for Energy Market Opportunity Costs”</a:t>
            </a:r>
            <a:endParaRPr lang="en-US" sz="1600" dirty="0">
              <a:solidFill>
                <a:srgbClr val="0070C0"/>
              </a:solidFill>
            </a:endParaRPr>
          </a:p>
          <a:p>
            <a:endParaRPr lang="en-US" dirty="0"/>
          </a:p>
        </p:txBody>
      </p:sp>
    </p:spTree>
    <p:extLst>
      <p:ext uri="{BB962C8B-B14F-4D97-AF65-F5344CB8AC3E}">
        <p14:creationId xmlns:p14="http://schemas.microsoft.com/office/powerpoint/2010/main" val="9399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 name="_AMO_UNIQUEIDENTIFIER" val="307a6715-f749-474b-972a-6d9b8f3c36e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 NEPOOL Technical Committees</Template>
  <TotalTime>0</TotalTime>
  <Words>2701</Words>
  <Application>Microsoft Office PowerPoint</Application>
  <PresentationFormat>On-screen Show (4:3)</PresentationFormat>
  <Paragraphs>280</Paragraphs>
  <Slides>34</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Presentation - NEPOOL Technical Committees</vt:lpstr>
      <vt:lpstr>blank</vt:lpstr>
      <vt:lpstr>PowerPoint Presentation</vt:lpstr>
      <vt:lpstr>PowerPoint Presentation</vt:lpstr>
      <vt:lpstr>Summary of opportunity cost objectives</vt:lpstr>
      <vt:lpstr>An Enhanced Ability to Estimate Appropriate Generator-specific Opportunity Costs Provides a Number of Benefits</vt:lpstr>
      <vt:lpstr>review of proposed methodology</vt:lpstr>
      <vt:lpstr>How is Opportunity Cost Defined?</vt:lpstr>
      <vt:lpstr>Important Input Assumptions to OC Calculations</vt:lpstr>
      <vt:lpstr>Daily Spot Gas Price Projection for 7-Day OC Horizon</vt:lpstr>
      <vt:lpstr>Neural Network Model used to Project 7-Day Spot Gas Prices</vt:lpstr>
      <vt:lpstr>Opportunity Cost Model Design</vt:lpstr>
      <vt:lpstr>Opportunity cost examples</vt:lpstr>
      <vt:lpstr>The Accompanying Memo Provides Important Additional Detail</vt:lpstr>
      <vt:lpstr>Example 5: Dual Fuel Unit Optimal Dispatch with Both Fuel Types In Merit                                      (1)</vt:lpstr>
      <vt:lpstr>Example 5: Dual Fuel Unit Optimal Dispatch with Both Fuel Types In Merit                                               (2)</vt:lpstr>
      <vt:lpstr>Example 5: Dual Fuel Unit Optimal Dispatch with Both Fuel Types In Merit                                               (3)</vt:lpstr>
      <vt:lpstr>Example 5: Dual Fuel Unit Optimal Dispatch with Both Fuel Types In Merit                                               (4)</vt:lpstr>
      <vt:lpstr>Example 5: Dual Fuel Unit Optimal Dispatch with Both Fuel Types In Merit                                      (5)</vt:lpstr>
      <vt:lpstr>Example 6: Dual Fuel with Gas in Merit but not Used in Dispatch                                   (1)</vt:lpstr>
      <vt:lpstr>Example 6: Dual Fuel with Gas in Merit but not Used in Dispatch                                                   (2)</vt:lpstr>
      <vt:lpstr>Example 6: Dual Fuel with Gas in Merit but not Used in Dispatch                                                   (3)</vt:lpstr>
      <vt:lpstr>Example 6: Dual Fuel with Gas in Merit but not Used in Dispatch                                                   (4)</vt:lpstr>
      <vt:lpstr>Example 6: Dual Fuel with Gas in Merit but not Used in Dispatch                                                   (5)</vt:lpstr>
      <vt:lpstr>Example 6: Dual Fuel with Gas in Merit but not Used in Dispatch                                                   (6)</vt:lpstr>
      <vt:lpstr>questions from september 2018 markets committee meeting</vt:lpstr>
      <vt:lpstr>What can I do to preserve limited fuel for an anticipated scarcity event?</vt:lpstr>
      <vt:lpstr>Will using a daily OC equal to the maximum of hourly OC estimates likely results in a generator setting high LMPs for many hours in the day?</vt:lpstr>
      <vt:lpstr>Should a generator’s offer strategy always include the full estimated opportunity cost?</vt:lpstr>
      <vt:lpstr>Potential Impacts of Including OCs in Offers       (1)</vt:lpstr>
      <vt:lpstr>Potential Impacts of Including OCs in Offers       (2)</vt:lpstr>
      <vt:lpstr>Conclusion</vt:lpstr>
      <vt:lpstr>Quick Quiz – Test Your Knowledge!</vt:lpstr>
      <vt:lpstr>Stakeholder Schedule</vt:lpstr>
      <vt:lpstr>PowerPoint Presentation</vt:lpstr>
      <vt:lpstr>Acronyms Used in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2018-07-30T19:04:55Z</dcterms:created>
  <dcterms:modified xsi:type="dcterms:W3CDTF">2018-10-03T20:10:13Z</dcterms:modified>
</cp:coreProperties>
</file>