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34"/>
  </p:notesMasterIdLst>
  <p:handoutMasterIdLst>
    <p:handoutMasterId r:id="rId35"/>
  </p:handoutMasterIdLst>
  <p:sldIdLst>
    <p:sldId id="263" r:id="rId3"/>
    <p:sldId id="339" r:id="rId4"/>
    <p:sldId id="338" r:id="rId5"/>
    <p:sldId id="315" r:id="rId6"/>
    <p:sldId id="340" r:id="rId7"/>
    <p:sldId id="344" r:id="rId8"/>
    <p:sldId id="345" r:id="rId9"/>
    <p:sldId id="377" r:id="rId10"/>
    <p:sldId id="358" r:id="rId11"/>
    <p:sldId id="341" r:id="rId12"/>
    <p:sldId id="369" r:id="rId13"/>
    <p:sldId id="368" r:id="rId14"/>
    <p:sldId id="342" r:id="rId15"/>
    <p:sldId id="361" r:id="rId16"/>
    <p:sldId id="343" r:id="rId17"/>
    <p:sldId id="351" r:id="rId18"/>
    <p:sldId id="352" r:id="rId19"/>
    <p:sldId id="353" r:id="rId20"/>
    <p:sldId id="362" r:id="rId21"/>
    <p:sldId id="354" r:id="rId22"/>
    <p:sldId id="355" r:id="rId23"/>
    <p:sldId id="357" r:id="rId24"/>
    <p:sldId id="360" r:id="rId25"/>
    <p:sldId id="370" r:id="rId26"/>
    <p:sldId id="371" r:id="rId27"/>
    <p:sldId id="372" r:id="rId28"/>
    <p:sldId id="375" r:id="rId29"/>
    <p:sldId id="373" r:id="rId30"/>
    <p:sldId id="337" r:id="rId31"/>
    <p:sldId id="317" r:id="rId32"/>
    <p:sldId id="326" r:id="rId33"/>
  </p:sldIdLst>
  <p:sldSz cx="9144000" cy="6858000" type="screen4x3"/>
  <p:notesSz cx="6950075" cy="92360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7AEA852-5EC7-4875-A9E6-EB147A33ECD4}">
          <p14:sldIdLst>
            <p14:sldId id="263"/>
            <p14:sldId id="339"/>
            <p14:sldId id="338"/>
          </p14:sldIdLst>
        </p14:section>
        <p14:section name="Problems and Causes" id="{F845B6C0-2F51-4311-9C8E-A8278E312E7C}">
          <p14:sldIdLst>
            <p14:sldId id="315"/>
            <p14:sldId id="340"/>
            <p14:sldId id="344"/>
            <p14:sldId id="345"/>
            <p14:sldId id="377"/>
            <p14:sldId id="358"/>
          </p14:sldIdLst>
        </p14:section>
        <p14:section name="Solution Discussion" id="{8A847DDF-6D80-4AC2-85FB-BC9E3A3479E0}">
          <p14:sldIdLst>
            <p14:sldId id="341"/>
            <p14:sldId id="369"/>
            <p14:sldId id="368"/>
            <p14:sldId id="342"/>
            <p14:sldId id="361"/>
            <p14:sldId id="343"/>
            <p14:sldId id="351"/>
            <p14:sldId id="352"/>
            <p14:sldId id="353"/>
            <p14:sldId id="362"/>
            <p14:sldId id="354"/>
            <p14:sldId id="355"/>
            <p14:sldId id="357"/>
            <p14:sldId id="360"/>
            <p14:sldId id="370"/>
            <p14:sldId id="371"/>
            <p14:sldId id="372"/>
            <p14:sldId id="375"/>
            <p14:sldId id="373"/>
          </p14:sldIdLst>
        </p14:section>
        <p14:section name="Next Steps" id="{6ACDFDDF-218D-4312-9920-E9BE116D7B9B}">
          <p14:sldIdLst>
            <p14:sldId id="337"/>
            <p14:sldId id="317"/>
            <p14:sldId id="3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6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A1DCF2"/>
    <a:srgbClr val="FFFFFF"/>
    <a:srgbClr val="FBB92F"/>
    <a:srgbClr val="77BD2A"/>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9540" autoAdjust="0"/>
  </p:normalViewPr>
  <p:slideViewPr>
    <p:cSldViewPr>
      <p:cViewPr varScale="1">
        <p:scale>
          <a:sx n="89" d="100"/>
          <a:sy n="89" d="100"/>
        </p:scale>
        <p:origin x="1349" y="77"/>
      </p:cViewPr>
      <p:guideLst>
        <p:guide orient="horz" pos="2160"/>
        <p:guide pos="2880"/>
        <p:guide orient="horz" pos="816"/>
        <p:guide pos="480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820"/>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4" tIns="45717" rIns="91434" bIns="45717" rtlCol="0"/>
          <a:lstStyle>
            <a:lvl1pPr algn="l">
              <a:defRPr sz="1200"/>
            </a:lvl1pPr>
          </a:lstStyle>
          <a:p>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1434" tIns="45717" rIns="91434" bIns="45717" rtlCol="0"/>
          <a:lstStyle>
            <a:lvl1pPr algn="r">
              <a:defRPr sz="1200"/>
            </a:lvl1pPr>
          </a:lstStyle>
          <a:p>
            <a:fld id="{F87AAE7F-D37E-4830-9F5E-F36A5F180179}" type="datetimeFigureOut">
              <a:rPr lang="en-US" smtClean="0"/>
              <a:t>10/2/2018</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34" tIns="45717" rIns="91434"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4" tIns="45717" rIns="91434" bIns="45717"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6" tIns="46243" rIns="92486" bIns="46243" rtlCol="0"/>
          <a:lstStyle>
            <a:lvl1pPr algn="l">
              <a:defRPr sz="1200"/>
            </a:lvl1pPr>
          </a:lstStyle>
          <a:p>
            <a:endParaRPr lang="en-US" dirty="0"/>
          </a:p>
        </p:txBody>
      </p:sp>
      <p:sp>
        <p:nvSpPr>
          <p:cNvPr id="3" name="Date Placeholder 2"/>
          <p:cNvSpPr>
            <a:spLocks noGrp="1"/>
          </p:cNvSpPr>
          <p:nvPr>
            <p:ph type="dt" idx="1"/>
          </p:nvPr>
        </p:nvSpPr>
        <p:spPr>
          <a:xfrm>
            <a:off x="3936770" y="0"/>
            <a:ext cx="3011699" cy="461804"/>
          </a:xfrm>
          <a:prstGeom prst="rect">
            <a:avLst/>
          </a:prstGeom>
        </p:spPr>
        <p:txBody>
          <a:bodyPr vert="horz" lIns="92486" tIns="46243" rIns="92486" bIns="46243" rtlCol="0"/>
          <a:lstStyle>
            <a:lvl1pPr algn="r">
              <a:defRPr sz="1200"/>
            </a:lvl1pPr>
          </a:lstStyle>
          <a:p>
            <a:fld id="{9EDDEDB6-CD57-44C2-AB19-AC7D3BB8FF8E}" type="datetimeFigureOut">
              <a:rPr lang="en-US" smtClean="0"/>
              <a:pPr/>
              <a:t>10/2/2018</a:t>
            </a:fld>
            <a:endParaRPr lang="en-US" dirty="0"/>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2486" tIns="46243" rIns="92486" bIns="46243"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86" tIns="46243" rIns="92486" bIns="462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86" tIns="46243" rIns="92486"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69"/>
            <a:ext cx="3011699" cy="461804"/>
          </a:xfrm>
          <a:prstGeom prst="rect">
            <a:avLst/>
          </a:prstGeom>
        </p:spPr>
        <p:txBody>
          <a:bodyPr vert="horz" lIns="92486" tIns="46243" rIns="92486" bIns="46243"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134037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238460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238460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97033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2797259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266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13663286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5987"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smtClean="0">
              <a:solidFill>
                <a:schemeClr val="tx1"/>
              </a:solidFill>
            </a:endParaRPr>
          </a:p>
          <a:p>
            <a:pPr algn="ctr"/>
            <a:r>
              <a:rPr lang="en-US" sz="700" b="1" dirty="0" smtClean="0">
                <a:solidFill>
                  <a:schemeClr val="tx1"/>
                </a:solidFill>
              </a:rPr>
              <a:t>ISO-NE Public</a:t>
            </a:r>
          </a:p>
          <a:p>
            <a:pPr algn="ctr"/>
            <a:endParaRPr lang="en-US" sz="700" b="1" baseline="0"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October 10, 2018| Markets committee</a:t>
            </a:r>
            <a:endParaRPr lang="en-US" dirty="0"/>
          </a:p>
        </p:txBody>
      </p:sp>
      <p:sp>
        <p:nvSpPr>
          <p:cNvPr id="6" name="Text Placeholder 5"/>
          <p:cNvSpPr>
            <a:spLocks noGrp="1"/>
          </p:cNvSpPr>
          <p:nvPr>
            <p:ph type="body" sz="quarter" idx="17"/>
          </p:nvPr>
        </p:nvSpPr>
        <p:spPr/>
        <p:txBody>
          <a:bodyPr/>
          <a:lstStyle/>
          <a:p>
            <a:r>
              <a:rPr lang="en-US" dirty="0" smtClean="0"/>
              <a:t>Christopher Parent</a:t>
            </a:r>
            <a:endParaRPr lang="en-US" dirty="0"/>
          </a:p>
        </p:txBody>
      </p:sp>
      <p:sp>
        <p:nvSpPr>
          <p:cNvPr id="7" name="Text Placeholder 6"/>
          <p:cNvSpPr>
            <a:spLocks noGrp="1"/>
          </p:cNvSpPr>
          <p:nvPr>
            <p:ph type="body" sz="quarter" idx="18"/>
          </p:nvPr>
        </p:nvSpPr>
        <p:spPr/>
        <p:txBody>
          <a:bodyPr/>
          <a:lstStyle/>
          <a:p>
            <a:r>
              <a:rPr lang="en-US" dirty="0" smtClean="0"/>
              <a:t>413.540.4599 | CPARENT@iso-ne.com</a:t>
            </a:r>
            <a:endParaRPr lang="en-US" dirty="0"/>
          </a:p>
        </p:txBody>
      </p:sp>
      <p:sp>
        <p:nvSpPr>
          <p:cNvPr id="9" name="Text Placeholder 4"/>
          <p:cNvSpPr>
            <a:spLocks noGrp="1"/>
          </p:cNvSpPr>
          <p:nvPr>
            <p:ph type="body" sz="quarter" idx="16"/>
          </p:nvPr>
        </p:nvSpPr>
        <p:spPr/>
        <p:txBody>
          <a:bodyPr/>
          <a:lstStyle/>
          <a:p>
            <a:r>
              <a:rPr lang="en-US" dirty="0" smtClean="0"/>
              <a:t>Problem Statement and a Conceptual Approach to Address the Problem</a:t>
            </a:r>
            <a:endParaRPr lang="en-US" dirty="0"/>
          </a:p>
        </p:txBody>
      </p:sp>
      <p:sp>
        <p:nvSpPr>
          <p:cNvPr id="8" name="Text Placeholder 7"/>
          <p:cNvSpPr>
            <a:spLocks noGrp="1"/>
          </p:cNvSpPr>
          <p:nvPr>
            <p:ph type="body" sz="quarter" idx="19"/>
          </p:nvPr>
        </p:nvSpPr>
        <p:spPr/>
        <p:txBody>
          <a:bodyPr/>
          <a:lstStyle/>
          <a:p>
            <a:r>
              <a:rPr lang="en-US" dirty="0" smtClean="0"/>
              <a:t>WINTER ENERGY SECURITY IMPROVEMENTS: MARKET-BASED APPROACHES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 Principles (Brief Review)</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82697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11</a:t>
            </a:fld>
            <a:endParaRPr lang="en-US" dirty="0"/>
          </a:p>
        </p:txBody>
      </p:sp>
      <p:sp>
        <p:nvSpPr>
          <p:cNvPr id="2" name="Title 1"/>
          <p:cNvSpPr>
            <a:spLocks noGrp="1"/>
          </p:cNvSpPr>
          <p:nvPr>
            <p:ph type="title"/>
          </p:nvPr>
        </p:nvSpPr>
        <p:spPr>
          <a:xfrm>
            <a:off x="457200" y="76200"/>
            <a:ext cx="8382000" cy="1143000"/>
          </a:xfrm>
        </p:spPr>
        <p:txBody>
          <a:bodyPr/>
          <a:lstStyle/>
          <a:p>
            <a:r>
              <a:rPr lang="en-US" dirty="0" smtClean="0"/>
              <a:t>Design Principles</a:t>
            </a:r>
            <a:endParaRPr lang="en-US" dirty="0"/>
          </a:p>
        </p:txBody>
      </p:sp>
      <p:sp>
        <p:nvSpPr>
          <p:cNvPr id="6" name="Content Placeholder 5"/>
          <p:cNvSpPr>
            <a:spLocks noGrp="1"/>
          </p:cNvSpPr>
          <p:nvPr>
            <p:ph idx="1"/>
          </p:nvPr>
        </p:nvSpPr>
        <p:spPr>
          <a:xfrm>
            <a:off x="457200" y="1143000"/>
            <a:ext cx="8229600" cy="5029200"/>
          </a:xfrm>
        </p:spPr>
        <p:txBody>
          <a:bodyPr>
            <a:normAutofit lnSpcReduction="10000"/>
          </a:bodyPr>
          <a:lstStyle/>
          <a:p>
            <a:pPr marL="457200" lvl="0" indent="-457200">
              <a:buFont typeface="+mj-lt"/>
              <a:buAutoNum type="arabicPeriod"/>
            </a:pPr>
            <a:r>
              <a:rPr lang="en-US" b="1" dirty="0" smtClean="0"/>
              <a:t>Product </a:t>
            </a:r>
            <a:r>
              <a:rPr lang="en-US" b="1" dirty="0"/>
              <a:t>definitions should be specific, simple, and </a:t>
            </a:r>
            <a:r>
              <a:rPr lang="en-US" b="1" dirty="0" smtClean="0"/>
              <a:t>uniform</a:t>
            </a:r>
            <a:r>
              <a:rPr lang="en-US" dirty="0" smtClean="0"/>
              <a:t>  </a:t>
            </a:r>
          </a:p>
          <a:p>
            <a:pPr lvl="1">
              <a:spcBef>
                <a:spcPts val="600"/>
              </a:spcBef>
            </a:pPr>
            <a:r>
              <a:rPr lang="en-US" dirty="0" smtClean="0"/>
              <a:t>Simplicity in </a:t>
            </a:r>
            <a:r>
              <a:rPr lang="en-US" dirty="0"/>
              <a:t>product definitions </a:t>
            </a:r>
            <a:r>
              <a:rPr lang="en-US" dirty="0" smtClean="0"/>
              <a:t>enhances understanding and competition</a:t>
            </a:r>
            <a:endParaRPr lang="en-US" dirty="0"/>
          </a:p>
          <a:p>
            <a:pPr marL="457200" lvl="0" indent="-457200">
              <a:buFont typeface="+mj-lt"/>
              <a:buAutoNum type="arabicPeriod"/>
            </a:pPr>
            <a:r>
              <a:rPr lang="en-US" b="1" dirty="0"/>
              <a:t>Transparently price the desired reliability </a:t>
            </a:r>
            <a:r>
              <a:rPr lang="en-US" b="1" dirty="0" smtClean="0"/>
              <a:t>attribute</a:t>
            </a:r>
            <a:r>
              <a:rPr lang="en-US" dirty="0" smtClean="0"/>
              <a:t>  </a:t>
            </a:r>
          </a:p>
          <a:p>
            <a:pPr marL="457200" indent="-457200">
              <a:buFont typeface="+mj-lt"/>
              <a:buAutoNum type="arabicPeriod"/>
            </a:pPr>
            <a:r>
              <a:rPr lang="en-US" b="1" dirty="0" smtClean="0"/>
              <a:t>Specify </a:t>
            </a:r>
            <a:r>
              <a:rPr lang="en-US" b="1" dirty="0"/>
              <a:t>and incentivize desired </a:t>
            </a:r>
            <a:r>
              <a:rPr lang="en-US" b="1" dirty="0" smtClean="0"/>
              <a:t>outcomes</a:t>
            </a:r>
          </a:p>
          <a:p>
            <a:pPr lvl="1">
              <a:spcBef>
                <a:spcPts val="600"/>
              </a:spcBef>
            </a:pPr>
            <a:r>
              <a:rPr lang="en-US" dirty="0" smtClean="0"/>
              <a:t>Rewards </a:t>
            </a:r>
            <a:r>
              <a:rPr lang="en-US" dirty="0"/>
              <a:t>suppliers that reduce risk in the most cost-effective ways </a:t>
            </a:r>
            <a:endParaRPr lang="en-US" dirty="0" smtClean="0"/>
          </a:p>
          <a:p>
            <a:pPr lvl="1">
              <a:spcBef>
                <a:spcPts val="600"/>
              </a:spcBef>
            </a:pPr>
            <a:r>
              <a:rPr lang="en-US" dirty="0" smtClean="0"/>
              <a:t>Fosters </a:t>
            </a:r>
            <a:r>
              <a:rPr lang="en-US" dirty="0"/>
              <a:t>innovation in new solution </a:t>
            </a:r>
            <a:r>
              <a:rPr lang="en-US" dirty="0" smtClean="0"/>
              <a:t>technologies</a:t>
            </a:r>
          </a:p>
          <a:p>
            <a:pPr marL="457200" lvl="0" indent="-457200">
              <a:buAutoNum type="arabicPeriod" startAt="4"/>
            </a:pPr>
            <a:r>
              <a:rPr lang="en-US" b="1" dirty="0" smtClean="0"/>
              <a:t>Sound </a:t>
            </a:r>
            <a:r>
              <a:rPr lang="en-US" b="1" dirty="0"/>
              <a:t>forward markets require sound spot markets</a:t>
            </a:r>
          </a:p>
          <a:p>
            <a:pPr lvl="1">
              <a:spcBef>
                <a:spcPts val="600"/>
              </a:spcBef>
            </a:pPr>
            <a:r>
              <a:rPr lang="en-US" dirty="0"/>
              <a:t>Forward-market procurements work well when settled against a transparent, spot price for delivering the same service </a:t>
            </a:r>
            <a:endParaRPr lang="en-US" b="1" dirty="0"/>
          </a:p>
          <a:p>
            <a:pPr marL="457200" lvl="0" indent="-457200">
              <a:buAutoNum type="arabicPeriod" startAt="4"/>
            </a:pPr>
            <a:r>
              <a:rPr lang="en-US" b="1" dirty="0"/>
              <a:t>Compensate all resources that provide the desired </a:t>
            </a:r>
            <a:r>
              <a:rPr lang="en-US" b="1" dirty="0" smtClean="0"/>
              <a:t>attribute</a:t>
            </a:r>
            <a:endParaRPr lang="en-US" dirty="0"/>
          </a:p>
          <a:p>
            <a:pPr lvl="1">
              <a:spcBef>
                <a:spcPts val="600"/>
              </a:spcBef>
            </a:pPr>
            <a:r>
              <a:rPr lang="en-US" dirty="0" smtClean="0"/>
              <a:t>Sends </a:t>
            </a:r>
            <a:r>
              <a:rPr lang="en-US" dirty="0"/>
              <a:t>the broadest-possible market signal for the </a:t>
            </a:r>
            <a:r>
              <a:rPr lang="en-US" dirty="0" smtClean="0"/>
              <a:t>attribute</a:t>
            </a:r>
          </a:p>
          <a:p>
            <a:endParaRPr lang="en-US" dirty="0" smtClean="0"/>
          </a:p>
        </p:txBody>
      </p:sp>
    </p:spTree>
    <p:extLst>
      <p:ext uri="{BB962C8B-B14F-4D97-AF65-F5344CB8AC3E}">
        <p14:creationId xmlns:p14="http://schemas.microsoft.com/office/powerpoint/2010/main" val="3224470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696200" cy="1362075"/>
          </a:xfrm>
        </p:spPr>
        <p:txBody>
          <a:bodyPr/>
          <a:lstStyle/>
          <a:p>
            <a:r>
              <a:rPr lang="en-US" dirty="0" smtClean="0"/>
              <a:t>CONCEPTUAL APPROACH TO ADDRESSING THE PROBLEM</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12</a:t>
            </a:fld>
            <a:endParaRPr lang="en-US" dirty="0"/>
          </a:p>
        </p:txBody>
      </p:sp>
    </p:spTree>
    <p:extLst>
      <p:ext uri="{BB962C8B-B14F-4D97-AF65-F5344CB8AC3E}">
        <p14:creationId xmlns:p14="http://schemas.microsoft.com/office/powerpoint/2010/main" val="4137603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dirty="0"/>
          </a:p>
        </p:txBody>
      </p:sp>
      <p:sp>
        <p:nvSpPr>
          <p:cNvPr id="2" name="Title 1"/>
          <p:cNvSpPr>
            <a:spLocks noGrp="1"/>
          </p:cNvSpPr>
          <p:nvPr>
            <p:ph type="title"/>
          </p:nvPr>
        </p:nvSpPr>
        <p:spPr/>
        <p:txBody>
          <a:bodyPr>
            <a:normAutofit fontScale="90000"/>
          </a:bodyPr>
          <a:lstStyle/>
          <a:p>
            <a:r>
              <a:rPr lang="en-US" dirty="0"/>
              <a:t>Winter energy issues are fundamentally an energy supply problem, not a capacity shortfall problem</a:t>
            </a:r>
          </a:p>
        </p:txBody>
      </p:sp>
      <p:sp>
        <p:nvSpPr>
          <p:cNvPr id="6" name="Content Placeholder 5"/>
          <p:cNvSpPr>
            <a:spLocks noGrp="1"/>
          </p:cNvSpPr>
          <p:nvPr>
            <p:ph idx="1"/>
          </p:nvPr>
        </p:nvSpPr>
        <p:spPr/>
        <p:txBody>
          <a:bodyPr>
            <a:normAutofit/>
          </a:bodyPr>
          <a:lstStyle/>
          <a:p>
            <a:r>
              <a:rPr lang="en-US" dirty="0" smtClean="0"/>
              <a:t>The </a:t>
            </a:r>
            <a:r>
              <a:rPr lang="en-US" dirty="0"/>
              <a:t>ISO recommends developing a market mechanism to value “energy buffer stock” to protect against extended cold weather conditions, loss of large energy production facilities, and unexpected (re-)supply challenges </a:t>
            </a:r>
          </a:p>
          <a:p>
            <a:pPr lvl="1">
              <a:spcBef>
                <a:spcPts val="600"/>
              </a:spcBef>
            </a:pPr>
            <a:r>
              <a:rPr lang="en-US" dirty="0"/>
              <a:t>This increases incentives to </a:t>
            </a:r>
            <a:r>
              <a:rPr lang="en-US" b="1" dirty="0"/>
              <a:t>supply energy</a:t>
            </a:r>
            <a:r>
              <a:rPr lang="en-US" dirty="0"/>
              <a:t>, to </a:t>
            </a:r>
            <a:r>
              <a:rPr lang="en-US" b="1" dirty="0"/>
              <a:t>reduce demand</a:t>
            </a:r>
            <a:r>
              <a:rPr lang="en-US" dirty="0"/>
              <a:t>, and to </a:t>
            </a:r>
            <a:r>
              <a:rPr lang="en-US" b="1" dirty="0"/>
              <a:t>maintain</a:t>
            </a:r>
            <a:r>
              <a:rPr lang="en-US" dirty="0"/>
              <a:t> on-demand </a:t>
            </a:r>
            <a:r>
              <a:rPr lang="en-US" b="1" dirty="0"/>
              <a:t>energy</a:t>
            </a:r>
            <a:r>
              <a:rPr lang="en-US" dirty="0"/>
              <a:t> </a:t>
            </a:r>
            <a:r>
              <a:rPr lang="en-US" b="1" dirty="0"/>
              <a:t>inventory</a:t>
            </a:r>
            <a:r>
              <a:rPr lang="en-US" dirty="0"/>
              <a:t> </a:t>
            </a:r>
            <a:r>
              <a:rPr lang="en-US" b="1" dirty="0"/>
              <a:t>prospectively</a:t>
            </a:r>
            <a:r>
              <a:rPr lang="en-US" dirty="0"/>
              <a:t> when (forecast) electricity demand begins to stress available supply</a:t>
            </a:r>
          </a:p>
          <a:p>
            <a:r>
              <a:rPr lang="en-US" dirty="0"/>
              <a:t>In addition, the ISO recommends developing a complementary, market mechanism to cost-effectively optimize the energy inventory of the region’s resources </a:t>
            </a:r>
          </a:p>
          <a:p>
            <a:pPr lvl="1">
              <a:spcBef>
                <a:spcPts val="600"/>
              </a:spcBef>
            </a:pPr>
            <a:r>
              <a:rPr lang="en-US" dirty="0"/>
              <a:t>Most useful if it extends over an operating horizon beyond the current day-ahead energy market (e.g., a week ahead) </a:t>
            </a:r>
          </a:p>
        </p:txBody>
      </p:sp>
    </p:spTree>
    <p:extLst>
      <p:ext uri="{BB962C8B-B14F-4D97-AF65-F5344CB8AC3E}">
        <p14:creationId xmlns:p14="http://schemas.microsoft.com/office/powerpoint/2010/main" val="182717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696200" cy="1362075"/>
          </a:xfrm>
        </p:spPr>
        <p:txBody>
          <a:bodyPr/>
          <a:lstStyle/>
          <a:p>
            <a:r>
              <a:rPr lang="en-US" dirty="0" smtClean="0"/>
              <a:t>CONCEPTUAL APPROACH: Elements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1542300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15</a:t>
            </a:fld>
            <a:endParaRPr lang="en-US" dirty="0"/>
          </a:p>
        </p:txBody>
      </p:sp>
      <p:sp>
        <p:nvSpPr>
          <p:cNvPr id="2" name="Title 1"/>
          <p:cNvSpPr>
            <a:spLocks noGrp="1"/>
          </p:cNvSpPr>
          <p:nvPr>
            <p:ph type="title"/>
          </p:nvPr>
        </p:nvSpPr>
        <p:spPr>
          <a:xfrm>
            <a:off x="457200" y="76200"/>
            <a:ext cx="8382000" cy="1143000"/>
          </a:xfrm>
        </p:spPr>
        <p:txBody>
          <a:bodyPr/>
          <a:lstStyle/>
          <a:p>
            <a:r>
              <a:rPr lang="en-US" dirty="0" smtClean="0"/>
              <a:t>Conceptual Approach Elements </a:t>
            </a:r>
            <a:endParaRPr lang="en-US" dirty="0"/>
          </a:p>
        </p:txBody>
      </p:sp>
      <p:sp>
        <p:nvSpPr>
          <p:cNvPr id="6" name="Content Placeholder 5"/>
          <p:cNvSpPr>
            <a:spLocks noGrp="1"/>
          </p:cNvSpPr>
          <p:nvPr>
            <p:ph idx="1"/>
          </p:nvPr>
        </p:nvSpPr>
        <p:spPr>
          <a:xfrm>
            <a:off x="457200" y="1143000"/>
            <a:ext cx="8229600" cy="5029200"/>
          </a:xfrm>
        </p:spPr>
        <p:txBody>
          <a:bodyPr>
            <a:normAutofit/>
          </a:bodyPr>
          <a:lstStyle/>
          <a:p>
            <a:pPr marL="514350" indent="-457200">
              <a:buFont typeface="+mj-lt"/>
              <a:buAutoNum type="arabicPeriod"/>
            </a:pPr>
            <a:r>
              <a:rPr lang="en-US" b="1" dirty="0" smtClean="0"/>
              <a:t>Multi-Day Ahead Markets.</a:t>
            </a:r>
            <a:r>
              <a:rPr lang="en-US" dirty="0" smtClean="0"/>
              <a:t> Run the day-ahead energy market using a rolling, 7-day-ahead (</a:t>
            </a:r>
            <a:r>
              <a:rPr lang="en-US" u="sng" dirty="0" smtClean="0"/>
              <a:t>+</a:t>
            </a:r>
            <a:r>
              <a:rPr lang="en-US" dirty="0" smtClean="0"/>
              <a:t>) horizon, optimizing all energy (including inventoried energy) over that timeframe </a:t>
            </a:r>
            <a:endParaRPr lang="en-US" dirty="0"/>
          </a:p>
          <a:p>
            <a:pPr marL="514350" indent="-457200">
              <a:buFont typeface="+mj-lt"/>
              <a:buAutoNum type="arabicPeriod"/>
            </a:pPr>
            <a:r>
              <a:rPr lang="en-US" b="1" dirty="0" smtClean="0"/>
              <a:t>New Ancillary Service in RT/Multi-DA Markets: Energy </a:t>
            </a:r>
            <a:r>
              <a:rPr lang="en-US" b="1" dirty="0"/>
              <a:t>Inventory Reserve Constraint</a:t>
            </a:r>
            <a:r>
              <a:rPr lang="en-US" b="1" dirty="0" smtClean="0"/>
              <a:t>.</a:t>
            </a:r>
            <a:r>
              <a:rPr lang="en-US" b="1" i="1" dirty="0" smtClean="0"/>
              <a:t> </a:t>
            </a:r>
            <a:r>
              <a:rPr lang="en-US" dirty="0" smtClean="0"/>
              <a:t>Procure, and compensate, for energy inventory (MWh) that is available to be used on-demand over the next 7(</a:t>
            </a:r>
            <a:r>
              <a:rPr lang="en-US" u="sng" dirty="0" smtClean="0"/>
              <a:t>+</a:t>
            </a:r>
            <a:r>
              <a:rPr lang="en-US" dirty="0" smtClean="0"/>
              <a:t>) days</a:t>
            </a:r>
          </a:p>
          <a:p>
            <a:pPr marL="514350" indent="-457200">
              <a:buFont typeface="+mj-lt"/>
              <a:buAutoNum type="arabicPeriod"/>
            </a:pPr>
            <a:r>
              <a:rPr lang="en-US" b="1" dirty="0" smtClean="0"/>
              <a:t>Seasonal Forward Procurement of Energy Inventory: Forward Inventory Reserve Mechanism.</a:t>
            </a:r>
            <a:r>
              <a:rPr lang="en-US" dirty="0" smtClean="0"/>
              <a:t> Conduct a voluntary,</a:t>
            </a:r>
            <a:r>
              <a:rPr lang="en-US" dirty="0" smtClean="0">
                <a:solidFill>
                  <a:srgbClr val="FF0000"/>
                </a:solidFill>
              </a:rPr>
              <a:t> </a:t>
            </a:r>
            <a:r>
              <a:rPr lang="en-US" dirty="0" smtClean="0"/>
              <a:t>seasonal auction for obligations that settle against the corresponding (RT/DA) ancillary service price</a:t>
            </a:r>
            <a:endParaRPr lang="en-US" b="1" dirty="0" smtClean="0"/>
          </a:p>
          <a:p>
            <a:pPr marL="914400" lvl="2" indent="0">
              <a:buNone/>
            </a:pPr>
            <a:endParaRPr lang="en-US" b="1" u="sng" dirty="0"/>
          </a:p>
          <a:p>
            <a:pPr lvl="3"/>
            <a:endParaRPr lang="en-US" dirty="0"/>
          </a:p>
          <a:p>
            <a:pPr marL="914400" lvl="1" indent="-457200">
              <a:buFont typeface="+mj-lt"/>
              <a:buAutoNum type="arabicPeriod"/>
            </a:pPr>
            <a:endParaRPr lang="en-US" dirty="0" smtClean="0"/>
          </a:p>
        </p:txBody>
      </p:sp>
    </p:spTree>
    <p:extLst>
      <p:ext uri="{BB962C8B-B14F-4D97-AF65-F5344CB8AC3E}">
        <p14:creationId xmlns:p14="http://schemas.microsoft.com/office/powerpoint/2010/main" val="2873547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Conceptual Approach Elements </a:t>
            </a:r>
            <a:r>
              <a:rPr lang="en-US" sz="1600" dirty="0" smtClean="0"/>
              <a:t>(Continued)</a:t>
            </a:r>
            <a:endParaRPr lang="en-US" sz="1600" dirty="0"/>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b="1" dirty="0" smtClean="0"/>
              <a:t>Multi-Day Ahead Markets</a:t>
            </a:r>
          </a:p>
          <a:p>
            <a:pPr lvl="1">
              <a:spcBef>
                <a:spcPts val="600"/>
              </a:spcBef>
            </a:pPr>
            <a:r>
              <a:rPr lang="en-US" dirty="0" smtClean="0"/>
              <a:t>Optimizes limited energy inventories cost-effectively over the </a:t>
            </a:r>
            <a:br>
              <a:rPr lang="en-US" dirty="0" smtClean="0"/>
            </a:br>
            <a:r>
              <a:rPr lang="en-US" dirty="0" smtClean="0"/>
              <a:t>multi-day horizon</a:t>
            </a:r>
          </a:p>
          <a:p>
            <a:pPr lvl="1">
              <a:spcBef>
                <a:spcPts val="600"/>
              </a:spcBef>
            </a:pPr>
            <a:r>
              <a:rPr lang="en-US" dirty="0" smtClean="0"/>
              <a:t>Provides a forward price signal to replenish when prospective supplies are tight and influence consumption decisions</a:t>
            </a:r>
          </a:p>
          <a:p>
            <a:pPr lvl="1">
              <a:spcBef>
                <a:spcPts val="600"/>
              </a:spcBef>
            </a:pPr>
            <a:r>
              <a:rPr lang="en-US" dirty="0"/>
              <a:t>Creates financially binding obligations for cleared quantities using the </a:t>
            </a:r>
            <a:r>
              <a:rPr lang="en-US" dirty="0" smtClean="0"/>
              <a:t>multi-day ahead </a:t>
            </a:r>
            <a:r>
              <a:rPr lang="en-US" dirty="0"/>
              <a:t>clearing prices</a:t>
            </a:r>
          </a:p>
          <a:p>
            <a:pPr lvl="1">
              <a:spcBef>
                <a:spcPts val="600"/>
              </a:spcBef>
            </a:pPr>
            <a:r>
              <a:rPr lang="en-US" dirty="0" smtClean="0"/>
              <a:t>Should reduce (or eliminate) need for out-of-market posturing of resources for fuel</a:t>
            </a:r>
          </a:p>
          <a:p>
            <a:pPr lvl="1">
              <a:spcBef>
                <a:spcPts val="600"/>
              </a:spcBef>
            </a:pPr>
            <a:r>
              <a:rPr lang="en-US" dirty="0" smtClean="0"/>
              <a:t>Uses familiar commodity settlement rules for the multiple, forward positions</a:t>
            </a:r>
          </a:p>
          <a:p>
            <a:pPr lvl="1">
              <a:spcBef>
                <a:spcPts val="600"/>
              </a:spcBef>
            </a:pPr>
            <a:r>
              <a:rPr lang="en-US" dirty="0" smtClean="0"/>
              <a:t>Helps the ISO and resource owners manage energy inventory (of any kind) more effectively</a:t>
            </a:r>
          </a:p>
          <a:p>
            <a:pPr marL="457200" indent="-457200">
              <a:buFont typeface="+mj-lt"/>
              <a:buAutoNum type="arabicPeriod"/>
            </a:pPr>
            <a:endParaRPr lang="en-US" dirty="0"/>
          </a:p>
        </p:txBody>
      </p:sp>
    </p:spTree>
    <p:extLst>
      <p:ext uri="{BB962C8B-B14F-4D97-AF65-F5344CB8AC3E}">
        <p14:creationId xmlns:p14="http://schemas.microsoft.com/office/powerpoint/2010/main" val="387776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Conceptual Approach Elements </a:t>
            </a:r>
            <a:r>
              <a:rPr lang="en-US" sz="1600" dirty="0" smtClean="0"/>
              <a:t>(Continued)</a:t>
            </a:r>
            <a:endParaRPr lang="en-US" sz="1600" dirty="0"/>
          </a:p>
        </p:txBody>
      </p:sp>
      <p:sp>
        <p:nvSpPr>
          <p:cNvPr id="4" name="Content Placeholder 3"/>
          <p:cNvSpPr>
            <a:spLocks noGrp="1"/>
          </p:cNvSpPr>
          <p:nvPr>
            <p:ph idx="1"/>
          </p:nvPr>
        </p:nvSpPr>
        <p:spPr/>
        <p:txBody>
          <a:bodyPr>
            <a:normAutofit/>
          </a:bodyPr>
          <a:lstStyle/>
          <a:p>
            <a:pPr marL="457200" indent="-457200">
              <a:buFont typeface="+mj-lt"/>
              <a:buAutoNum type="arabicPeriod" startAt="2"/>
            </a:pPr>
            <a:r>
              <a:rPr lang="en-US" b="1" dirty="0" smtClean="0"/>
              <a:t>Energy Inventory Reserve Constraint </a:t>
            </a:r>
          </a:p>
          <a:p>
            <a:pPr lvl="1">
              <a:spcBef>
                <a:spcPts val="600"/>
              </a:spcBef>
            </a:pPr>
            <a:r>
              <a:rPr lang="en-US" dirty="0" smtClean="0"/>
              <a:t>Would be integrated into the multi-day ahead optimization</a:t>
            </a:r>
          </a:p>
          <a:p>
            <a:pPr lvl="1">
              <a:spcBef>
                <a:spcPts val="600"/>
              </a:spcBef>
            </a:pPr>
            <a:r>
              <a:rPr lang="en-US" dirty="0" smtClean="0"/>
              <a:t>Provides a price signal to maintain a “buffer stock” of energy inventory, for technologies capable of doing so</a:t>
            </a:r>
          </a:p>
          <a:p>
            <a:pPr lvl="1">
              <a:spcBef>
                <a:spcPts val="600"/>
              </a:spcBef>
            </a:pPr>
            <a:r>
              <a:rPr lang="en-US" dirty="0" smtClean="0"/>
              <a:t>Re-dispatches the system to preserve these energy inventories, shifting production as needed to higher-cost resources with “use or lose it” energy</a:t>
            </a:r>
          </a:p>
          <a:p>
            <a:pPr lvl="1">
              <a:spcBef>
                <a:spcPts val="600"/>
              </a:spcBef>
            </a:pPr>
            <a:r>
              <a:rPr lang="en-US" dirty="0" smtClean="0"/>
              <a:t>Conceptually familiar solution approach – logic mirrors operating reserve designs</a:t>
            </a:r>
          </a:p>
          <a:p>
            <a:pPr lvl="1">
              <a:spcBef>
                <a:spcPts val="600"/>
              </a:spcBef>
            </a:pPr>
            <a:endParaRPr lang="en-US" b="1" dirty="0"/>
          </a:p>
        </p:txBody>
      </p:sp>
    </p:spTree>
    <p:extLst>
      <p:ext uri="{BB962C8B-B14F-4D97-AF65-F5344CB8AC3E}">
        <p14:creationId xmlns:p14="http://schemas.microsoft.com/office/powerpoint/2010/main" val="405163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Conceptual Approach Elements </a:t>
            </a:r>
            <a:r>
              <a:rPr lang="en-US" sz="1600" dirty="0" smtClean="0"/>
              <a:t>(Continued)</a:t>
            </a:r>
            <a:endParaRPr lang="en-US" sz="1600" dirty="0"/>
          </a:p>
        </p:txBody>
      </p:sp>
      <p:sp>
        <p:nvSpPr>
          <p:cNvPr id="4" name="Content Placeholder 3"/>
          <p:cNvSpPr>
            <a:spLocks noGrp="1"/>
          </p:cNvSpPr>
          <p:nvPr>
            <p:ph idx="1"/>
          </p:nvPr>
        </p:nvSpPr>
        <p:spPr>
          <a:xfrm>
            <a:off x="457200" y="1371600"/>
            <a:ext cx="8229600" cy="4812688"/>
          </a:xfrm>
        </p:spPr>
        <p:txBody>
          <a:bodyPr/>
          <a:lstStyle/>
          <a:p>
            <a:pPr marL="457200" indent="-457200">
              <a:buFont typeface="+mj-lt"/>
              <a:buAutoNum type="arabicPeriod" startAt="3"/>
            </a:pPr>
            <a:r>
              <a:rPr lang="en-US" b="1" dirty="0" smtClean="0"/>
              <a:t>Forward Inventory Reserve Mechanism</a:t>
            </a:r>
          </a:p>
          <a:p>
            <a:pPr lvl="1">
              <a:spcBef>
                <a:spcPts val="600"/>
              </a:spcBef>
            </a:pPr>
            <a:r>
              <a:rPr lang="en-US" dirty="0" smtClean="0"/>
              <a:t>New, voluntary, seasonal auction ahead of the winter period</a:t>
            </a:r>
          </a:p>
          <a:p>
            <a:pPr lvl="1">
              <a:spcBef>
                <a:spcPts val="600"/>
              </a:spcBef>
            </a:pPr>
            <a:r>
              <a:rPr lang="en-US" dirty="0" smtClean="0"/>
              <a:t>Provides a forward price signal for resource owners to arrange energy inventory and replenishment for the coming winter</a:t>
            </a:r>
          </a:p>
          <a:p>
            <a:pPr lvl="1">
              <a:spcBef>
                <a:spcPts val="600"/>
              </a:spcBef>
            </a:pPr>
            <a:r>
              <a:rPr lang="en-US" dirty="0" smtClean="0"/>
              <a:t>Like all forward markets, reduces financial risk (revenue/expenditure uncertainty) for both buyers and sellers, relative to the new energy inventory ancillary service (RT/DA) prices that depend on weather and resource availability</a:t>
            </a:r>
            <a:endParaRPr lang="en-US" dirty="0"/>
          </a:p>
        </p:txBody>
      </p:sp>
    </p:spTree>
    <p:extLst>
      <p:ext uri="{BB962C8B-B14F-4D97-AF65-F5344CB8AC3E}">
        <p14:creationId xmlns:p14="http://schemas.microsoft.com/office/powerpoint/2010/main" val="366529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696200" cy="1362075"/>
          </a:xfrm>
        </p:spPr>
        <p:txBody>
          <a:bodyPr/>
          <a:lstStyle/>
          <a:p>
            <a:r>
              <a:rPr lang="en-US" dirty="0" smtClean="0"/>
              <a:t>CONCEPTUAL APPROACH: Notable Properties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19</a:t>
            </a:fld>
            <a:endParaRPr lang="en-US" dirty="0"/>
          </a:p>
        </p:txBody>
      </p:sp>
    </p:spTree>
    <p:extLst>
      <p:ext uri="{BB962C8B-B14F-4D97-AF65-F5344CB8AC3E}">
        <p14:creationId xmlns:p14="http://schemas.microsoft.com/office/powerpoint/2010/main" val="3672588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800" dirty="0" smtClean="0"/>
              <a:t>Winter Energy Security Improvements</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125</a:t>
            </a:r>
            <a:endParaRPr lang="en-US" dirty="0"/>
          </a:p>
        </p:txBody>
      </p:sp>
      <p:sp>
        <p:nvSpPr>
          <p:cNvPr id="31" name="Text Placeholder 30"/>
          <p:cNvSpPr>
            <a:spLocks noGrp="1"/>
          </p:cNvSpPr>
          <p:nvPr>
            <p:ph type="body" sz="quarter" idx="13"/>
          </p:nvPr>
        </p:nvSpPr>
        <p:spPr/>
        <p:txBody>
          <a:bodyPr/>
          <a:lstStyle/>
          <a:p>
            <a:r>
              <a:rPr lang="en-US" dirty="0" smtClean="0"/>
              <a:t>Proposed Effective Date: TBD</a:t>
            </a:r>
          </a:p>
          <a:p>
            <a:endParaRPr lang="en-US" dirty="0"/>
          </a:p>
        </p:txBody>
      </p:sp>
      <p:sp>
        <p:nvSpPr>
          <p:cNvPr id="16" name="Text Placeholder 15"/>
          <p:cNvSpPr>
            <a:spLocks noGrp="1"/>
          </p:cNvSpPr>
          <p:nvPr>
            <p:ph type="body" sz="quarter" idx="14"/>
          </p:nvPr>
        </p:nvSpPr>
        <p:spPr/>
        <p:txBody>
          <a:bodyPr>
            <a:normAutofit fontScale="92500" lnSpcReduction="20000"/>
          </a:bodyPr>
          <a:lstStyle/>
          <a:p>
            <a:r>
              <a:rPr lang="en-US" dirty="0"/>
              <a:t>In accordance with FERC’s order in EL18-182-000, the ISO must develop and file improvements to its market design to better address regional fuel security by July 1, 2019 </a:t>
            </a:r>
          </a:p>
          <a:p>
            <a:r>
              <a:rPr lang="en-US" dirty="0" smtClean="0"/>
              <a:t>The ISO shared its views on objectives and design principles that will guide the development of a market-based approach to improving winter energy security at the September Markets Committee meeting</a:t>
            </a:r>
          </a:p>
          <a:p>
            <a:r>
              <a:rPr lang="en-US" dirty="0" smtClean="0"/>
              <a:t>Today, the ISO will lead discussions </a:t>
            </a:r>
            <a:r>
              <a:rPr lang="en-US" dirty="0"/>
              <a:t>on </a:t>
            </a:r>
            <a:r>
              <a:rPr lang="en-US" dirty="0" smtClean="0"/>
              <a:t>a clear problem statement and present a conceptual approach for addressing the issues underlying the problem</a:t>
            </a:r>
            <a:endParaRPr lang="en-US" dirty="0"/>
          </a:p>
          <a:p>
            <a:r>
              <a:rPr lang="en-US" dirty="0"/>
              <a:t>Solution concepts and proposed enhancements will </a:t>
            </a:r>
            <a:r>
              <a:rPr lang="en-US" dirty="0" smtClean="0"/>
              <a:t>continue to be </a:t>
            </a:r>
            <a:r>
              <a:rPr lang="en-US" dirty="0"/>
              <a:t>discussed at future meetings in this stakeholder process</a:t>
            </a:r>
          </a:p>
          <a:p>
            <a:pPr lvl="1"/>
            <a:r>
              <a:rPr lang="en-US" dirty="0"/>
              <a:t>ISO welcomes concepts and solutions from stakeholders (see slide </a:t>
            </a:r>
            <a:r>
              <a:rPr lang="en-US" dirty="0" smtClean="0"/>
              <a:t>30)</a:t>
            </a:r>
            <a:endParaRPr lang="en-US" dirty="0">
              <a:solidFill>
                <a:srgbClr val="FF0000"/>
              </a:solidFill>
            </a:endParaRPr>
          </a:p>
          <a:p>
            <a:endParaRPr lang="en-US" dirty="0" smtClean="0"/>
          </a:p>
        </p:txBody>
      </p:sp>
    </p:spTree>
    <p:extLst>
      <p:ext uri="{BB962C8B-B14F-4D97-AF65-F5344CB8AC3E}">
        <p14:creationId xmlns:p14="http://schemas.microsoft.com/office/powerpoint/2010/main" val="231927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lstStyle/>
          <a:p>
            <a:r>
              <a:rPr lang="en-US" dirty="0" smtClean="0"/>
              <a:t>Conceptual Approach Notable Properties</a:t>
            </a:r>
            <a:endParaRPr lang="en-US" dirty="0"/>
          </a:p>
        </p:txBody>
      </p:sp>
      <p:sp>
        <p:nvSpPr>
          <p:cNvPr id="4" name="Content Placeholder 3"/>
          <p:cNvSpPr>
            <a:spLocks noGrp="1"/>
          </p:cNvSpPr>
          <p:nvPr>
            <p:ph idx="1"/>
          </p:nvPr>
        </p:nvSpPr>
        <p:spPr/>
        <p:txBody>
          <a:bodyPr>
            <a:normAutofit/>
          </a:bodyPr>
          <a:lstStyle/>
          <a:p>
            <a:r>
              <a:rPr lang="en-US" b="1" dirty="0" smtClean="0"/>
              <a:t>Satisfies all five central design principles (see slide 11)</a:t>
            </a:r>
          </a:p>
          <a:p>
            <a:pPr>
              <a:spcBef>
                <a:spcPts val="600"/>
              </a:spcBef>
            </a:pPr>
            <a:r>
              <a:rPr lang="en-US" b="1" dirty="0" smtClean="0"/>
              <a:t>Directly targets winter energy security</a:t>
            </a:r>
          </a:p>
          <a:p>
            <a:pPr lvl="1">
              <a:spcBef>
                <a:spcPts val="600"/>
              </a:spcBef>
            </a:pPr>
            <a:r>
              <a:rPr lang="en-US" dirty="0"/>
              <a:t>P</a:t>
            </a:r>
            <a:r>
              <a:rPr lang="en-US" dirty="0" smtClean="0"/>
              <a:t>rocures and provides, through a market-based mechanism, an “energy buffer stock” to manage winter operational risks and uncertainties</a:t>
            </a:r>
          </a:p>
          <a:p>
            <a:pPr>
              <a:spcBef>
                <a:spcPts val="600"/>
              </a:spcBef>
            </a:pPr>
            <a:r>
              <a:rPr lang="en-US" b="1" dirty="0" smtClean="0"/>
              <a:t>Provides clear market price signals</a:t>
            </a:r>
            <a:r>
              <a:rPr lang="en-US" dirty="0" smtClean="0"/>
              <a:t> </a:t>
            </a:r>
          </a:p>
          <a:p>
            <a:pPr lvl="1">
              <a:spcBef>
                <a:spcPts val="600"/>
              </a:spcBef>
            </a:pPr>
            <a:r>
              <a:rPr lang="en-US" dirty="0" smtClean="0"/>
              <a:t>Directly conveys, through transparent prices, when forward-looking energy supplies become “tight” during cold winter periods</a:t>
            </a:r>
          </a:p>
          <a:p>
            <a:r>
              <a:rPr lang="en-US" b="1" dirty="0"/>
              <a:t>Provides a “risk responsive” design</a:t>
            </a:r>
          </a:p>
          <a:p>
            <a:pPr lvl="1">
              <a:spcBef>
                <a:spcPts val="600"/>
              </a:spcBef>
            </a:pPr>
            <a:r>
              <a:rPr lang="en-US" dirty="0" smtClean="0"/>
              <a:t>The magnitude of the winter energy security problem will change over time and will be directly affected by actions taken by the region to improve energy security</a:t>
            </a:r>
          </a:p>
        </p:txBody>
      </p:sp>
    </p:spTree>
    <p:extLst>
      <p:ext uri="{BB962C8B-B14F-4D97-AF65-F5344CB8AC3E}">
        <p14:creationId xmlns:p14="http://schemas.microsoft.com/office/powerpoint/2010/main" val="2898647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a:t>Conceptual Approach Notable </a:t>
            </a:r>
            <a:r>
              <a:rPr lang="en-US" dirty="0" smtClean="0"/>
              <a:t>Properties </a:t>
            </a:r>
            <a:r>
              <a:rPr lang="en-US" sz="1600" dirty="0" smtClean="0"/>
              <a:t>(Continued)</a:t>
            </a:r>
            <a:endParaRPr lang="en-US" sz="1600" dirty="0"/>
          </a:p>
        </p:txBody>
      </p:sp>
      <p:sp>
        <p:nvSpPr>
          <p:cNvPr id="4" name="Content Placeholder 3"/>
          <p:cNvSpPr>
            <a:spLocks noGrp="1"/>
          </p:cNvSpPr>
          <p:nvPr>
            <p:ph idx="1"/>
          </p:nvPr>
        </p:nvSpPr>
        <p:spPr/>
        <p:txBody>
          <a:bodyPr>
            <a:normAutofit/>
          </a:bodyPr>
          <a:lstStyle/>
          <a:p>
            <a:r>
              <a:rPr lang="en-US" b="1" dirty="0" smtClean="0"/>
              <a:t>Provides a </a:t>
            </a:r>
            <a:r>
              <a:rPr lang="en-US" b="1" dirty="0"/>
              <a:t>level playing field</a:t>
            </a:r>
            <a:r>
              <a:rPr lang="en-US" dirty="0"/>
              <a:t> </a:t>
            </a:r>
          </a:p>
          <a:p>
            <a:pPr lvl="1">
              <a:spcBef>
                <a:spcPts val="600"/>
              </a:spcBef>
            </a:pPr>
            <a:r>
              <a:rPr lang="en-US" dirty="0"/>
              <a:t>Enables </a:t>
            </a:r>
            <a:r>
              <a:rPr lang="en-US" dirty="0" smtClean="0"/>
              <a:t>technologies </a:t>
            </a:r>
            <a:r>
              <a:rPr lang="en-US" dirty="0"/>
              <a:t>capable of providing inventoried energy to be compensated for this service, based on its aggregate supply and demand</a:t>
            </a:r>
            <a:endParaRPr lang="en-US" b="1" strike="sngStrike" dirty="0">
              <a:solidFill>
                <a:srgbClr val="FF0000"/>
              </a:solidFill>
            </a:endParaRPr>
          </a:p>
          <a:p>
            <a:r>
              <a:rPr lang="en-US" b="1" dirty="0" smtClean="0"/>
              <a:t>Offers clear market incentives</a:t>
            </a:r>
            <a:endParaRPr lang="en-US" dirty="0" smtClean="0"/>
          </a:p>
          <a:p>
            <a:pPr lvl="1">
              <a:spcBef>
                <a:spcPts val="600"/>
              </a:spcBef>
            </a:pPr>
            <a:r>
              <a:rPr lang="en-US" dirty="0" smtClean="0"/>
              <a:t>Pricing informs and incents participants to acquire, maintain, and replenish energy inventories whenever valuable (over the relevant product’s horizon)</a:t>
            </a:r>
          </a:p>
          <a:p>
            <a:r>
              <a:rPr lang="en-US" b="1" dirty="0" smtClean="0"/>
              <a:t>Mirrors existing market structures</a:t>
            </a:r>
          </a:p>
          <a:p>
            <a:pPr lvl="1">
              <a:spcBef>
                <a:spcPts val="600"/>
              </a:spcBef>
            </a:pPr>
            <a:r>
              <a:rPr lang="en-US" dirty="0" smtClean="0"/>
              <a:t>This design uses the same principles and concepts as the existing energy markets and real-time reserve constraints, providing a framework that is conceptually accessible</a:t>
            </a:r>
          </a:p>
        </p:txBody>
      </p:sp>
    </p:spTree>
    <p:extLst>
      <p:ext uri="{BB962C8B-B14F-4D97-AF65-F5344CB8AC3E}">
        <p14:creationId xmlns:p14="http://schemas.microsoft.com/office/powerpoint/2010/main" val="265549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a:t>Conceptual Approach Notable Properties </a:t>
            </a:r>
            <a:r>
              <a:rPr lang="en-US" sz="1600" dirty="0"/>
              <a:t>(Continued)</a:t>
            </a:r>
            <a:endParaRPr lang="en-US" dirty="0"/>
          </a:p>
        </p:txBody>
      </p:sp>
      <p:sp>
        <p:nvSpPr>
          <p:cNvPr id="4" name="Content Placeholder 3"/>
          <p:cNvSpPr>
            <a:spLocks noGrp="1"/>
          </p:cNvSpPr>
          <p:nvPr>
            <p:ph idx="1"/>
          </p:nvPr>
        </p:nvSpPr>
        <p:spPr/>
        <p:txBody>
          <a:bodyPr>
            <a:normAutofit lnSpcReduction="10000"/>
          </a:bodyPr>
          <a:lstStyle/>
          <a:p>
            <a:r>
              <a:rPr lang="en-US" b="1" dirty="0"/>
              <a:t>Creates a model for optimizing a limited energy system</a:t>
            </a:r>
          </a:p>
          <a:p>
            <a:pPr lvl="1">
              <a:spcBef>
                <a:spcPts val="600"/>
              </a:spcBef>
            </a:pPr>
            <a:r>
              <a:rPr lang="en-US" dirty="0" smtClean="0"/>
              <a:t>Conceptually, the multi-day optimization schedules all of the system’s limited energy resources in the most </a:t>
            </a:r>
            <a:r>
              <a:rPr lang="en-US" dirty="0"/>
              <a:t>cost-effe</a:t>
            </a:r>
            <a:r>
              <a:rPr lang="en-US" dirty="0" smtClean="0"/>
              <a:t>ctive way to meet the system’s requirements and uncertainties</a:t>
            </a:r>
            <a:endParaRPr lang="en-US" b="1" dirty="0" smtClean="0"/>
          </a:p>
          <a:p>
            <a:r>
              <a:rPr lang="en-US" b="1" dirty="0" smtClean="0"/>
              <a:t>Eliminates need for out-of-market posturing for fuel</a:t>
            </a:r>
          </a:p>
          <a:p>
            <a:pPr lvl="1">
              <a:spcBef>
                <a:spcPts val="600"/>
              </a:spcBef>
            </a:pPr>
            <a:r>
              <a:rPr lang="en-US" dirty="0" smtClean="0"/>
              <a:t>Resources will be “postured” economically through the multi-day ahead market (and in real-time), procuring a more efficient outcome than a manual posturing action</a:t>
            </a:r>
          </a:p>
          <a:p>
            <a:pPr lvl="1">
              <a:spcBef>
                <a:spcPts val="600"/>
              </a:spcBef>
            </a:pPr>
            <a:r>
              <a:rPr lang="en-US" dirty="0" smtClean="0"/>
              <a:t>This prices </a:t>
            </a:r>
            <a:r>
              <a:rPr lang="en-US" dirty="0"/>
              <a:t>the new service and compensates </a:t>
            </a:r>
            <a:r>
              <a:rPr lang="en-US" dirty="0" smtClean="0"/>
              <a:t>resources through the market</a:t>
            </a:r>
          </a:p>
          <a:p>
            <a:r>
              <a:rPr lang="en-US" b="1" dirty="0"/>
              <a:t>Allocates costs to load in a direct, transparent manner</a:t>
            </a:r>
          </a:p>
          <a:p>
            <a:pPr lvl="1">
              <a:spcBef>
                <a:spcPts val="600"/>
              </a:spcBef>
            </a:pPr>
            <a:r>
              <a:rPr lang="en-US" dirty="0"/>
              <a:t>Similar to other reserve products, this will have a transparent price associated with it, and will allocate costs to those parties consuming electricity when the constraints are </a:t>
            </a:r>
            <a:r>
              <a:rPr lang="en-US" dirty="0" smtClean="0"/>
              <a:t>binding</a:t>
            </a:r>
          </a:p>
          <a:p>
            <a:endParaRPr lang="en-US" dirty="0"/>
          </a:p>
          <a:p>
            <a:endParaRPr lang="en-US" b="1" dirty="0"/>
          </a:p>
        </p:txBody>
      </p:sp>
    </p:spTree>
    <p:extLst>
      <p:ext uri="{BB962C8B-B14F-4D97-AF65-F5344CB8AC3E}">
        <p14:creationId xmlns:p14="http://schemas.microsoft.com/office/powerpoint/2010/main" val="401611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696200" cy="1362075"/>
          </a:xfrm>
        </p:spPr>
        <p:txBody>
          <a:bodyPr>
            <a:normAutofit/>
          </a:bodyPr>
          <a:lstStyle/>
          <a:p>
            <a:r>
              <a:rPr lang="en-US" dirty="0" smtClean="0"/>
              <a:t>Observations On EXISTING Markets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23</a:t>
            </a:fld>
            <a:endParaRPr lang="en-US" dirty="0"/>
          </a:p>
        </p:txBody>
      </p:sp>
    </p:spTree>
    <p:extLst>
      <p:ext uri="{BB962C8B-B14F-4D97-AF65-F5344CB8AC3E}">
        <p14:creationId xmlns:p14="http://schemas.microsoft.com/office/powerpoint/2010/main" val="1812252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lstStyle/>
          <a:p>
            <a:r>
              <a:rPr lang="en-US" dirty="0" smtClean="0"/>
              <a:t>Observations: Proposed changes complement existing markets</a:t>
            </a:r>
            <a:endParaRPr lang="en-US" dirty="0"/>
          </a:p>
        </p:txBody>
      </p:sp>
      <p:sp>
        <p:nvSpPr>
          <p:cNvPr id="4" name="Content Placeholder 3"/>
          <p:cNvSpPr>
            <a:spLocks noGrp="1"/>
          </p:cNvSpPr>
          <p:nvPr>
            <p:ph idx="1"/>
          </p:nvPr>
        </p:nvSpPr>
        <p:spPr/>
        <p:txBody>
          <a:bodyPr>
            <a:normAutofit/>
          </a:bodyPr>
          <a:lstStyle/>
          <a:p>
            <a:r>
              <a:rPr lang="en-US" dirty="0" smtClean="0"/>
              <a:t>Proposed changes are complementary to the capacity market pay-for-performance (PFP</a:t>
            </a:r>
            <a:r>
              <a:rPr lang="en-US" dirty="0"/>
              <a:t>), energy </a:t>
            </a:r>
            <a:r>
              <a:rPr lang="en-US" dirty="0" smtClean="0"/>
              <a:t>market </a:t>
            </a:r>
            <a:r>
              <a:rPr lang="en-US" dirty="0"/>
              <a:t>and real-time reserve market design</a:t>
            </a:r>
          </a:p>
          <a:p>
            <a:r>
              <a:rPr lang="en-US" dirty="0" smtClean="0"/>
              <a:t>For example, the existing markets do </a:t>
            </a:r>
            <a:r>
              <a:rPr lang="en-US" b="1" u="sng" dirty="0" smtClean="0"/>
              <a:t>not</a:t>
            </a:r>
            <a:r>
              <a:rPr lang="en-US" dirty="0" smtClean="0"/>
              <a:t>:</a:t>
            </a:r>
          </a:p>
          <a:p>
            <a:pPr lvl="1">
              <a:spcBef>
                <a:spcPts val="600"/>
              </a:spcBef>
            </a:pPr>
            <a:r>
              <a:rPr lang="en-US" dirty="0" smtClean="0"/>
              <a:t>Provide </a:t>
            </a:r>
            <a:r>
              <a:rPr lang="en-US" dirty="0"/>
              <a:t>specific, forward, price signals </a:t>
            </a:r>
            <a:r>
              <a:rPr lang="en-US" dirty="0" smtClean="0"/>
              <a:t>to the market during </a:t>
            </a:r>
            <a:r>
              <a:rPr lang="en-US" dirty="0"/>
              <a:t>the winter about future system constraints (beyond the current day-ahead market)</a:t>
            </a:r>
          </a:p>
          <a:p>
            <a:pPr lvl="1">
              <a:spcBef>
                <a:spcPts val="600"/>
              </a:spcBef>
            </a:pPr>
            <a:r>
              <a:rPr lang="en-US" dirty="0" smtClean="0"/>
              <a:t>Optimize limited energy over </a:t>
            </a:r>
            <a:r>
              <a:rPr lang="en-US" dirty="0"/>
              <a:t>multiple-days (beyond opportunity cost bidding)</a:t>
            </a:r>
          </a:p>
          <a:p>
            <a:pPr lvl="1">
              <a:spcBef>
                <a:spcPts val="600"/>
              </a:spcBef>
            </a:pPr>
            <a:r>
              <a:rPr lang="en-US" dirty="0"/>
              <a:t>Provide for an energy buffer stock to manage uncertainty during the winter period</a:t>
            </a:r>
          </a:p>
        </p:txBody>
      </p:sp>
    </p:spTree>
    <p:extLst>
      <p:ext uri="{BB962C8B-B14F-4D97-AF65-F5344CB8AC3E}">
        <p14:creationId xmlns:p14="http://schemas.microsoft.com/office/powerpoint/2010/main" val="314860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smtClean="0"/>
              <a:t>Observations: Role of Expectations</a:t>
            </a:r>
            <a:endParaRPr lang="en-US" dirty="0"/>
          </a:p>
        </p:txBody>
      </p:sp>
      <p:sp>
        <p:nvSpPr>
          <p:cNvPr id="4" name="Content Placeholder 3"/>
          <p:cNvSpPr>
            <a:spLocks noGrp="1"/>
          </p:cNvSpPr>
          <p:nvPr>
            <p:ph idx="1"/>
          </p:nvPr>
        </p:nvSpPr>
        <p:spPr/>
        <p:txBody>
          <a:bodyPr>
            <a:normAutofit/>
          </a:bodyPr>
          <a:lstStyle/>
          <a:p>
            <a:r>
              <a:rPr lang="en-US" dirty="0" smtClean="0"/>
              <a:t>Existing designs rely </a:t>
            </a:r>
            <a:r>
              <a:rPr lang="en-US" dirty="0"/>
              <a:t>on participants’ </a:t>
            </a:r>
            <a:r>
              <a:rPr lang="en-US" dirty="0" smtClean="0"/>
              <a:t>expectations </a:t>
            </a:r>
            <a:r>
              <a:rPr lang="en-US" dirty="0"/>
              <a:t>of future operating conditions to </a:t>
            </a:r>
            <a:r>
              <a:rPr lang="en-US" dirty="0" smtClean="0"/>
              <a:t>determine </a:t>
            </a:r>
            <a:r>
              <a:rPr lang="en-US" dirty="0"/>
              <a:t>when and how to arrange, replenish, and use their limited energy</a:t>
            </a:r>
          </a:p>
          <a:p>
            <a:r>
              <a:rPr lang="en-US" dirty="0"/>
              <a:t>Beyond the current day-ahead </a:t>
            </a:r>
            <a:r>
              <a:rPr lang="en-US" dirty="0" smtClean="0"/>
              <a:t>market, there are no </a:t>
            </a:r>
            <a:r>
              <a:rPr lang="en-US" dirty="0"/>
              <a:t>near-term </a:t>
            </a:r>
            <a:r>
              <a:rPr lang="en-US" dirty="0" smtClean="0"/>
              <a:t>forward price signals (during the winter) to guide these expectations</a:t>
            </a:r>
          </a:p>
          <a:p>
            <a:pPr lvl="1">
              <a:spcBef>
                <a:spcPts val="600"/>
              </a:spcBef>
            </a:pPr>
            <a:r>
              <a:rPr lang="en-US" dirty="0" smtClean="0"/>
              <a:t>ISO </a:t>
            </a:r>
            <a:r>
              <a:rPr lang="en-US" dirty="0"/>
              <a:t>may have greater information, seeing the system as a whole, about upcoming adverse system conditions than individual </a:t>
            </a:r>
            <a:r>
              <a:rPr lang="en-US" dirty="0" smtClean="0"/>
              <a:t>participants</a:t>
            </a:r>
          </a:p>
          <a:p>
            <a:pPr lvl="1">
              <a:spcBef>
                <a:spcPts val="600"/>
              </a:spcBef>
            </a:pPr>
            <a:r>
              <a:rPr lang="en-US" dirty="0" smtClean="0"/>
              <a:t>The greater information </a:t>
            </a:r>
            <a:r>
              <a:rPr lang="en-US" i="1" dirty="0" smtClean="0"/>
              <a:t>could</a:t>
            </a:r>
            <a:r>
              <a:rPr lang="en-US" dirty="0" smtClean="0"/>
              <a:t> be reflected in energy market prices, but are not under the current market design</a:t>
            </a:r>
            <a:endParaRPr lang="en-US" dirty="0"/>
          </a:p>
          <a:p>
            <a:pPr lvl="1"/>
            <a:endParaRPr lang="en-US" dirty="0" smtClean="0"/>
          </a:p>
          <a:p>
            <a:endParaRPr lang="en-US" dirty="0" smtClean="0"/>
          </a:p>
        </p:txBody>
      </p:sp>
    </p:spTree>
    <p:extLst>
      <p:ext uri="{BB962C8B-B14F-4D97-AF65-F5344CB8AC3E}">
        <p14:creationId xmlns:p14="http://schemas.microsoft.com/office/powerpoint/2010/main" val="1437776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lstStyle/>
          <a:p>
            <a:r>
              <a:rPr lang="en-US" dirty="0" smtClean="0"/>
              <a:t>Observations: Role of Operating Reserves</a:t>
            </a:r>
            <a:endParaRPr lang="en-US" dirty="0"/>
          </a:p>
        </p:txBody>
      </p:sp>
      <p:sp>
        <p:nvSpPr>
          <p:cNvPr id="4" name="Content Placeholder 3"/>
          <p:cNvSpPr>
            <a:spLocks noGrp="1"/>
          </p:cNvSpPr>
          <p:nvPr>
            <p:ph idx="1"/>
          </p:nvPr>
        </p:nvSpPr>
        <p:spPr/>
        <p:txBody>
          <a:bodyPr/>
          <a:lstStyle/>
          <a:p>
            <a:r>
              <a:rPr lang="en-US" dirty="0" smtClean="0"/>
              <a:t>Operating reserves are a limited (in duration) energy buffer stock</a:t>
            </a:r>
          </a:p>
          <a:p>
            <a:r>
              <a:rPr lang="en-US" dirty="0" smtClean="0"/>
              <a:t>They should not be expected to deliver energy continuously during extended cold weather conditions as they serve a different purpose </a:t>
            </a:r>
          </a:p>
          <a:p>
            <a:pPr lvl="1">
              <a:spcBef>
                <a:spcPts val="600"/>
              </a:spcBef>
            </a:pPr>
            <a:r>
              <a:rPr lang="en-US" dirty="0" smtClean="0"/>
              <a:t>Operating reserves provide short-notice ramping capabilities that, by design, deliver energy within 10 or 30 minutes, and are sustainable for (as little as) one hour</a:t>
            </a:r>
          </a:p>
          <a:p>
            <a:r>
              <a:rPr lang="en-US" dirty="0" smtClean="0"/>
              <a:t>Operating reserves must be used in reserve during extended cold winter conditions so the ISO can still meet its obligations to protect the interconnection from a sudden, large, source-loss contingency (per NERC and NPCC requirements)</a:t>
            </a:r>
          </a:p>
        </p:txBody>
      </p:sp>
    </p:spTree>
    <p:extLst>
      <p:ext uri="{BB962C8B-B14F-4D97-AF65-F5344CB8AC3E}">
        <p14:creationId xmlns:p14="http://schemas.microsoft.com/office/powerpoint/2010/main" val="2869725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r>
              <a:rPr lang="en-US" dirty="0" smtClean="0"/>
              <a:t>Observations: Role of Scarcity Pricing and PFP</a:t>
            </a:r>
            <a:endParaRPr lang="en-US" dirty="0"/>
          </a:p>
        </p:txBody>
      </p:sp>
      <p:sp>
        <p:nvSpPr>
          <p:cNvPr id="4" name="Content Placeholder 3"/>
          <p:cNvSpPr>
            <a:spLocks noGrp="1"/>
          </p:cNvSpPr>
          <p:nvPr>
            <p:ph idx="1"/>
          </p:nvPr>
        </p:nvSpPr>
        <p:spPr/>
        <p:txBody>
          <a:bodyPr>
            <a:normAutofit/>
          </a:bodyPr>
          <a:lstStyle/>
          <a:p>
            <a:r>
              <a:rPr lang="en-US" dirty="0" smtClean="0"/>
              <a:t>Scarcity pricing (via real-time pricing and PFP) sends a strong signal for resources to perform when the system is already “at-risk” due to inadequate reserves</a:t>
            </a:r>
          </a:p>
          <a:p>
            <a:r>
              <a:rPr lang="en-US" dirty="0" smtClean="0"/>
              <a:t>However, if participants’ expectations differ from actual future conditions, then participants may not undertake certain arrangements (e.g., fuel replenishment plans) to meet the region’s winter energy security needs</a:t>
            </a:r>
          </a:p>
          <a:p>
            <a:r>
              <a:rPr lang="en-US" dirty="0" smtClean="0"/>
              <a:t>To date, the </a:t>
            </a:r>
            <a:r>
              <a:rPr lang="en-US" dirty="0"/>
              <a:t>region does not yet have sufficient </a:t>
            </a:r>
            <a:r>
              <a:rPr lang="en-US" dirty="0" smtClean="0"/>
              <a:t>scarcity </a:t>
            </a:r>
            <a:r>
              <a:rPr lang="en-US" dirty="0"/>
              <a:t>pricing </a:t>
            </a:r>
            <a:r>
              <a:rPr lang="en-US" dirty="0" smtClean="0"/>
              <a:t>experience to </a:t>
            </a:r>
            <a:r>
              <a:rPr lang="en-US" dirty="0"/>
              <a:t>assess the extent to which </a:t>
            </a:r>
            <a:r>
              <a:rPr lang="en-US" dirty="0" smtClean="0"/>
              <a:t>this construct will help resolve </a:t>
            </a:r>
            <a:r>
              <a:rPr lang="en-US" dirty="0"/>
              <a:t>the region’s winter energy security </a:t>
            </a:r>
            <a:r>
              <a:rPr lang="en-US" dirty="0" smtClean="0"/>
              <a:t>needs</a:t>
            </a:r>
          </a:p>
          <a:p>
            <a:pPr lvl="1">
              <a:spcBef>
                <a:spcPts val="600"/>
              </a:spcBef>
            </a:pPr>
            <a:r>
              <a:rPr lang="en-US" dirty="0" smtClean="0"/>
              <a:t>The </a:t>
            </a:r>
            <a:r>
              <a:rPr lang="en-US" dirty="0"/>
              <a:t>ISO is concerned </a:t>
            </a:r>
            <a:r>
              <a:rPr lang="en-US" dirty="0" smtClean="0"/>
              <a:t>these </a:t>
            </a:r>
            <a:r>
              <a:rPr lang="en-US" dirty="0"/>
              <a:t>emerging </a:t>
            </a:r>
            <a:r>
              <a:rPr lang="en-US" dirty="0" smtClean="0"/>
              <a:t>winter energy security risks </a:t>
            </a:r>
            <a:r>
              <a:rPr lang="en-US" dirty="0"/>
              <a:t>will worsen over time due to observed industry </a:t>
            </a:r>
            <a:r>
              <a:rPr lang="en-US" dirty="0" smtClean="0"/>
              <a:t>trends (</a:t>
            </a:r>
            <a:r>
              <a:rPr lang="en-US" i="1" dirty="0" smtClean="0"/>
              <a:t>see</a:t>
            </a:r>
            <a:r>
              <a:rPr lang="en-US" dirty="0" smtClean="0"/>
              <a:t> slide 5)</a:t>
            </a:r>
          </a:p>
          <a:p>
            <a:pPr lvl="1"/>
            <a:endParaRPr lang="en-US" dirty="0"/>
          </a:p>
        </p:txBody>
      </p:sp>
    </p:spTree>
    <p:extLst>
      <p:ext uri="{BB962C8B-B14F-4D97-AF65-F5344CB8AC3E}">
        <p14:creationId xmlns:p14="http://schemas.microsoft.com/office/powerpoint/2010/main" val="1568006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r>
              <a:rPr lang="en-US" dirty="0" smtClean="0"/>
              <a:t>Stakeholder Input</a:t>
            </a:r>
            <a:endParaRPr lang="en-US" dirty="0"/>
          </a:p>
        </p:txBody>
      </p:sp>
      <p:sp>
        <p:nvSpPr>
          <p:cNvPr id="4" name="Content Placeholder 3"/>
          <p:cNvSpPr>
            <a:spLocks noGrp="1"/>
          </p:cNvSpPr>
          <p:nvPr>
            <p:ph idx="1"/>
          </p:nvPr>
        </p:nvSpPr>
        <p:spPr/>
        <p:txBody>
          <a:bodyPr>
            <a:normAutofit lnSpcReduction="10000"/>
          </a:bodyPr>
          <a:lstStyle/>
          <a:p>
            <a:r>
              <a:rPr lang="en-US" dirty="0" smtClean="0"/>
              <a:t>The ISO seeks the following at today’s meeting:</a:t>
            </a:r>
          </a:p>
          <a:p>
            <a:pPr lvl="1">
              <a:spcBef>
                <a:spcPts val="600"/>
              </a:spcBef>
            </a:pPr>
            <a:r>
              <a:rPr lang="en-US" dirty="0" smtClean="0"/>
              <a:t>Stakeholder views on a conceptual approach to address the problem</a:t>
            </a:r>
          </a:p>
          <a:p>
            <a:pPr lvl="1">
              <a:spcBef>
                <a:spcPts val="600"/>
              </a:spcBef>
            </a:pPr>
            <a:r>
              <a:rPr lang="en-US" dirty="0" smtClean="0"/>
              <a:t>Stakeholder feedback on the ISO’s conceptual approach </a:t>
            </a:r>
          </a:p>
          <a:p>
            <a:r>
              <a:rPr lang="en-US" dirty="0" smtClean="0"/>
              <a:t>The ISO anticipates the sequencing of design details and implementation timeframes of the various elements may need to be tiered</a:t>
            </a:r>
          </a:p>
          <a:p>
            <a:pPr lvl="1">
              <a:spcBef>
                <a:spcPts val="600"/>
              </a:spcBef>
            </a:pPr>
            <a:r>
              <a:rPr lang="en-US" dirty="0" smtClean="0"/>
              <a:t>The initial emphasis for the July 1, 2019 filing will require a robust design approach for winter energy security </a:t>
            </a:r>
          </a:p>
          <a:p>
            <a:pPr lvl="1">
              <a:spcBef>
                <a:spcPts val="600"/>
              </a:spcBef>
            </a:pPr>
            <a:r>
              <a:rPr lang="en-US" dirty="0" smtClean="0"/>
              <a:t>The ISO expects that after that filing, additional efforts over the next few years will be needed on the development and implementation of the design</a:t>
            </a:r>
          </a:p>
          <a:p>
            <a:pPr lvl="1">
              <a:spcBef>
                <a:spcPts val="600"/>
              </a:spcBef>
            </a:pPr>
            <a:r>
              <a:rPr lang="en-US" dirty="0"/>
              <a:t>This will be a multi-year implementation </a:t>
            </a:r>
            <a:r>
              <a:rPr lang="en-US" dirty="0" smtClean="0"/>
              <a:t>effort requiring significant time and resources</a:t>
            </a:r>
            <a:endParaRPr lang="en-US" dirty="0"/>
          </a:p>
        </p:txBody>
      </p:sp>
    </p:spTree>
    <p:extLst>
      <p:ext uri="{BB962C8B-B14F-4D97-AF65-F5344CB8AC3E}">
        <p14:creationId xmlns:p14="http://schemas.microsoft.com/office/powerpoint/2010/main" val="1214556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29</a:t>
            </a:fld>
            <a:endParaRPr lang="en-US" dirty="0"/>
          </a:p>
        </p:txBody>
      </p:sp>
    </p:spTree>
    <p:extLst>
      <p:ext uri="{BB962C8B-B14F-4D97-AF65-F5344CB8AC3E}">
        <p14:creationId xmlns:p14="http://schemas.microsoft.com/office/powerpoint/2010/main" val="1583551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2" name="Title 1"/>
          <p:cNvSpPr>
            <a:spLocks noGrp="1"/>
          </p:cNvSpPr>
          <p:nvPr>
            <p:ph type="title"/>
          </p:nvPr>
        </p:nvSpPr>
        <p:spPr>
          <a:xfrm>
            <a:off x="457200" y="76200"/>
            <a:ext cx="8382000" cy="1143000"/>
          </a:xfrm>
        </p:spPr>
        <p:txBody>
          <a:bodyPr/>
          <a:lstStyle/>
          <a:p>
            <a:r>
              <a:rPr lang="en-US" dirty="0" smtClean="0"/>
              <a:t>Background</a:t>
            </a:r>
            <a:endParaRPr lang="en-US" dirty="0"/>
          </a:p>
        </p:txBody>
      </p:sp>
      <p:sp>
        <p:nvSpPr>
          <p:cNvPr id="6" name="Content Placeholder 5"/>
          <p:cNvSpPr>
            <a:spLocks noGrp="1"/>
          </p:cNvSpPr>
          <p:nvPr>
            <p:ph idx="1"/>
          </p:nvPr>
        </p:nvSpPr>
        <p:spPr>
          <a:xfrm>
            <a:off x="457200" y="1143000"/>
            <a:ext cx="8229600" cy="5029200"/>
          </a:xfrm>
        </p:spPr>
        <p:txBody>
          <a:bodyPr>
            <a:normAutofit/>
          </a:bodyPr>
          <a:lstStyle/>
          <a:p>
            <a:r>
              <a:rPr lang="en-US" dirty="0"/>
              <a:t>I</a:t>
            </a:r>
            <a:r>
              <a:rPr lang="en-US" dirty="0" smtClean="0"/>
              <a:t>ndustry </a:t>
            </a:r>
            <a:r>
              <a:rPr lang="en-US" dirty="0"/>
              <a:t>and policy trends are changing the makeup of </a:t>
            </a:r>
            <a:r>
              <a:rPr lang="en-US" dirty="0" smtClean="0"/>
              <a:t>New England’s </a:t>
            </a:r>
            <a:r>
              <a:rPr lang="en-US" dirty="0"/>
              <a:t>power system </a:t>
            </a:r>
            <a:endParaRPr lang="en-US" dirty="0" smtClean="0"/>
          </a:p>
          <a:p>
            <a:r>
              <a:rPr lang="en-US" dirty="0" smtClean="0"/>
              <a:t>The ISO </a:t>
            </a:r>
            <a:r>
              <a:rPr lang="en-US" dirty="0"/>
              <a:t>is meeting its regional resource adequacy requirement for </a:t>
            </a:r>
            <a:r>
              <a:rPr lang="en-US" i="1" dirty="0" smtClean="0"/>
              <a:t>capacity </a:t>
            </a:r>
            <a:r>
              <a:rPr lang="en-US" dirty="0" smtClean="0"/>
              <a:t>based on expected </a:t>
            </a:r>
            <a:r>
              <a:rPr lang="en-US" dirty="0"/>
              <a:t>summer peak </a:t>
            </a:r>
            <a:r>
              <a:rPr lang="en-US" dirty="0" smtClean="0"/>
              <a:t>demand, but is concerned </a:t>
            </a:r>
            <a:r>
              <a:rPr lang="en-US" dirty="0"/>
              <a:t>about the region’s ability to overcome </a:t>
            </a:r>
            <a:r>
              <a:rPr lang="en-US" dirty="0" smtClean="0"/>
              <a:t>emerging </a:t>
            </a:r>
            <a:r>
              <a:rPr lang="en-US" i="1" dirty="0"/>
              <a:t>energy</a:t>
            </a:r>
            <a:r>
              <a:rPr lang="en-US" dirty="0"/>
              <a:t> security problems in the </a:t>
            </a:r>
            <a:r>
              <a:rPr lang="en-US" dirty="0" smtClean="0"/>
              <a:t>winter  </a:t>
            </a:r>
          </a:p>
          <a:p>
            <a:r>
              <a:rPr lang="en-US" dirty="0" smtClean="0"/>
              <a:t>The </a:t>
            </a:r>
            <a:r>
              <a:rPr lang="en-US" dirty="0"/>
              <a:t>challenge is </a:t>
            </a:r>
            <a:r>
              <a:rPr lang="en-US" dirty="0" smtClean="0"/>
              <a:t>assuring </a:t>
            </a:r>
            <a:r>
              <a:rPr lang="en-US" dirty="0"/>
              <a:t>that the region’s resources, regardless of fuel or technology, are able to meet the demand for electricity</a:t>
            </a:r>
            <a:r>
              <a:rPr lang="en-US" i="1" dirty="0"/>
              <a:t> </a:t>
            </a:r>
            <a:r>
              <a:rPr lang="en-US" dirty="0"/>
              <a:t>and required operating reserves throughout the </a:t>
            </a:r>
            <a:r>
              <a:rPr lang="en-US" dirty="0" smtClean="0"/>
              <a:t>winter, </a:t>
            </a:r>
            <a:r>
              <a:rPr lang="en-US" dirty="0"/>
              <a:t>i.e. </a:t>
            </a:r>
            <a:r>
              <a:rPr lang="en-US" i="1" dirty="0"/>
              <a:t>energy </a:t>
            </a:r>
            <a:r>
              <a:rPr lang="en-US" dirty="0" smtClean="0"/>
              <a:t>security</a:t>
            </a:r>
            <a:endParaRPr lang="en-US" dirty="0"/>
          </a:p>
          <a:p>
            <a:endParaRPr lang="en-US" dirty="0" smtClean="0"/>
          </a:p>
        </p:txBody>
      </p:sp>
    </p:spTree>
    <p:extLst>
      <p:ext uri="{BB962C8B-B14F-4D97-AF65-F5344CB8AC3E}">
        <p14:creationId xmlns:p14="http://schemas.microsoft.com/office/powerpoint/2010/main" val="1115906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lstStyle/>
          <a:p>
            <a:r>
              <a:rPr lang="en-US" dirty="0" smtClean="0"/>
              <a:t>Next Steps </a:t>
            </a:r>
            <a:endParaRPr lang="en-US" dirty="0"/>
          </a:p>
        </p:txBody>
      </p:sp>
      <p:sp>
        <p:nvSpPr>
          <p:cNvPr id="4" name="Content Placeholder 3"/>
          <p:cNvSpPr>
            <a:spLocks noGrp="1"/>
          </p:cNvSpPr>
          <p:nvPr>
            <p:ph idx="1"/>
          </p:nvPr>
        </p:nvSpPr>
        <p:spPr>
          <a:xfrm>
            <a:off x="457200" y="1447800"/>
            <a:ext cx="8229600" cy="4766650"/>
          </a:xfrm>
        </p:spPr>
        <p:txBody>
          <a:bodyPr>
            <a:normAutofit/>
          </a:bodyPr>
          <a:lstStyle/>
          <a:p>
            <a:r>
              <a:rPr lang="en-US" dirty="0" smtClean="0"/>
              <a:t>Continued discussion of the problem statement and proposed conceptual approach</a:t>
            </a:r>
          </a:p>
          <a:p>
            <a:r>
              <a:rPr lang="en-US" dirty="0"/>
              <a:t>D</a:t>
            </a:r>
            <a:r>
              <a:rPr lang="en-US" dirty="0" smtClean="0"/>
              <a:t>iscussion of stakeholders’ conceptual approaches</a:t>
            </a:r>
          </a:p>
          <a:p>
            <a:r>
              <a:rPr lang="en-US" dirty="0" smtClean="0"/>
              <a:t>Discussion of ISO’s proposed design analysis/evaluation approach</a:t>
            </a:r>
          </a:p>
          <a:p>
            <a:r>
              <a:rPr lang="en-US" dirty="0" smtClean="0"/>
              <a:t>The ultimate goal is a </a:t>
            </a:r>
            <a:r>
              <a:rPr lang="en-US" dirty="0"/>
              <a:t>workable solution that can be filed by July 1, </a:t>
            </a:r>
            <a:r>
              <a:rPr lang="en-US" dirty="0" smtClean="0"/>
              <a:t>2019 </a:t>
            </a:r>
          </a:p>
          <a:p>
            <a:r>
              <a:rPr lang="en-US" dirty="0" smtClean="0"/>
              <a:t>The </a:t>
            </a:r>
            <a:r>
              <a:rPr lang="en-US" dirty="0"/>
              <a:t>ISO welcomes and will be looking for feedback throughout the entire </a:t>
            </a:r>
            <a:r>
              <a:rPr lang="en-US" dirty="0" smtClean="0"/>
              <a:t>process</a:t>
            </a:r>
            <a:endParaRPr lang="en-US" dirty="0"/>
          </a:p>
        </p:txBody>
      </p:sp>
    </p:spTree>
    <p:extLst>
      <p:ext uri="{BB962C8B-B14F-4D97-AF65-F5344CB8AC3E}">
        <p14:creationId xmlns:p14="http://schemas.microsoft.com/office/powerpoint/2010/main" val="1702513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31</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3782501243"/>
              </p:ext>
            </p:extLst>
          </p:nvPr>
        </p:nvGraphicFramePr>
        <p:xfrm>
          <a:off x="381000" y="837625"/>
          <a:ext cx="8305800" cy="5443467"/>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1426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894601">
                <a:tc>
                  <a:txBody>
                    <a:bodyPr/>
                    <a:lstStyle/>
                    <a:p>
                      <a:pPr marL="0" algn="l" defTabSz="914400" rtl="0" eaLnBrk="1" latinLnBrk="0" hangingPunct="1"/>
                      <a:r>
                        <a:rPr lang="en-US" sz="1800" b="1" kern="1200" dirty="0" smtClean="0">
                          <a:solidFill>
                            <a:schemeClr val="dk1"/>
                          </a:solidFill>
                          <a:latin typeface="+mn-lt"/>
                          <a:ea typeface="+mn-ea"/>
                          <a:cs typeface="+mn-cs"/>
                        </a:rPr>
                        <a:t>Markets Committee and Reliability</a:t>
                      </a:r>
                      <a:r>
                        <a:rPr lang="en-US" sz="1800" b="1" kern="1200" baseline="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Committee </a:t>
                      </a:r>
                    </a:p>
                    <a:p>
                      <a:pPr marL="0" algn="l" defTabSz="914400" rtl="0" eaLnBrk="1" latinLnBrk="0" hangingPunct="1"/>
                      <a:r>
                        <a:rPr lang="en-US" sz="1800" b="1" kern="1200" dirty="0" smtClean="0">
                          <a:solidFill>
                            <a:schemeClr val="dk1"/>
                          </a:solidFill>
                          <a:latin typeface="+mn-lt"/>
                          <a:ea typeface="+mn-ea"/>
                          <a:cs typeface="+mn-cs"/>
                        </a:rPr>
                        <a:t>June 20, 2018</a:t>
                      </a:r>
                      <a:endParaRPr lang="en-US" sz="1800" b="1" kern="1200" dirty="0">
                        <a:solidFill>
                          <a:schemeClr val="dk1"/>
                        </a:solidFill>
                        <a:latin typeface="+mn-lt"/>
                        <a:ea typeface="+mn-ea"/>
                        <a:cs typeface="+mn-cs"/>
                      </a:endParaRPr>
                    </a:p>
                  </a:txBody>
                  <a:tcPr marL="89777" marR="89777">
                    <a:solidFill>
                      <a:schemeClr val="tx1">
                        <a:lumMod val="20000"/>
                        <a:lumOff val="80000"/>
                      </a:schemeClr>
                    </a:solidFill>
                  </a:tcPr>
                </a:tc>
                <a:tc>
                  <a:txBody>
                    <a:bodyPr/>
                    <a:lstStyle/>
                    <a:p>
                      <a:r>
                        <a:rPr lang="en-US" dirty="0" smtClean="0"/>
                        <a:t>Introduce challenges, drivers</a:t>
                      </a:r>
                      <a:r>
                        <a:rPr lang="en-US" baseline="0" dirty="0" smtClean="0"/>
                        <a:t> behind them, and frameworks for assessing problem and solutions</a:t>
                      </a:r>
                      <a:endParaRPr lang="en-US" dirty="0"/>
                    </a:p>
                  </a:txBody>
                  <a:tcPr marL="89777" marR="89777" anchor="ctr">
                    <a:solidFill>
                      <a:schemeClr val="tx1">
                        <a:lumMod val="20000"/>
                        <a:lumOff val="80000"/>
                      </a:schemeClr>
                    </a:solidFill>
                  </a:tcPr>
                </a:tc>
                <a:extLst>
                  <a:ext uri="{0D108BD9-81ED-4DB2-BD59-A6C34878D82A}">
                    <a16:rowId xmlns:a16="http://schemas.microsoft.com/office/drawing/2014/main" val="10001"/>
                  </a:ext>
                </a:extLst>
              </a:tr>
              <a:tr h="626221">
                <a:tc>
                  <a:txBody>
                    <a:bodyPr/>
                    <a:lstStyle/>
                    <a:p>
                      <a:pPr marL="0" algn="l" defTabSz="914400" rtl="0" eaLnBrk="1" latinLnBrk="0" hangingPunct="1"/>
                      <a:r>
                        <a:rPr lang="en-US" sz="1800" b="1" kern="1200" dirty="0" smtClean="0">
                          <a:solidFill>
                            <a:schemeClr val="dk1"/>
                          </a:solidFill>
                          <a:latin typeface="+mn-lt"/>
                          <a:ea typeface="+mn-ea"/>
                          <a:cs typeface="+mn-cs"/>
                        </a:rPr>
                        <a:t>Markets Committee</a:t>
                      </a:r>
                    </a:p>
                    <a:p>
                      <a:pPr marL="0" algn="l" defTabSz="914400" rtl="0" eaLnBrk="1" latinLnBrk="0" hangingPunct="1"/>
                      <a:r>
                        <a:rPr lang="en-US" sz="1800" b="1" kern="1200" dirty="0" smtClean="0">
                          <a:solidFill>
                            <a:schemeClr val="dk1"/>
                          </a:solidFill>
                          <a:latin typeface="+mn-lt"/>
                          <a:ea typeface="+mn-ea"/>
                          <a:cs typeface="+mn-cs"/>
                        </a:rPr>
                        <a:t>September 13, </a:t>
                      </a:r>
                      <a:r>
                        <a:rPr lang="en-US" sz="1800" b="1" kern="1200" baseline="0" dirty="0" smtClean="0">
                          <a:solidFill>
                            <a:schemeClr val="dk1"/>
                          </a:solidFill>
                          <a:latin typeface="+mn-lt"/>
                          <a:ea typeface="+mn-ea"/>
                          <a:cs typeface="+mn-cs"/>
                        </a:rPr>
                        <a:t>2018</a:t>
                      </a:r>
                      <a:endParaRPr lang="en-US" sz="1800" b="1" kern="1200" dirty="0">
                        <a:solidFill>
                          <a:schemeClr val="dk1"/>
                        </a:solidFill>
                        <a:latin typeface="+mn-lt"/>
                        <a:ea typeface="+mn-ea"/>
                        <a:cs typeface="+mn-cs"/>
                      </a:endParaRPr>
                    </a:p>
                  </a:txBody>
                  <a:tcPr marL="89777" marR="89777">
                    <a:solidFill>
                      <a:schemeClr val="tx1">
                        <a:lumMod val="20000"/>
                        <a:lumOff val="80000"/>
                      </a:schemeClr>
                    </a:solidFill>
                  </a:tcPr>
                </a:tc>
                <a:tc>
                  <a:txBody>
                    <a:bodyPr/>
                    <a:lstStyle/>
                    <a:p>
                      <a:r>
                        <a:rPr lang="en-US" dirty="0" smtClean="0"/>
                        <a:t>Discuss design objectives, design principles and problem</a:t>
                      </a:r>
                      <a:endParaRPr lang="en-US" dirty="0"/>
                    </a:p>
                  </a:txBody>
                  <a:tcPr marL="89777" marR="89777" anchor="ctr">
                    <a:solidFill>
                      <a:schemeClr val="tx1">
                        <a:lumMod val="20000"/>
                        <a:lumOff val="80000"/>
                      </a:schemeClr>
                    </a:solidFill>
                  </a:tcPr>
                </a:tc>
                <a:extLst>
                  <a:ext uri="{0D108BD9-81ED-4DB2-BD59-A6C34878D82A}">
                    <a16:rowId xmlns:a16="http://schemas.microsoft.com/office/drawing/2014/main" val="10002"/>
                  </a:ext>
                </a:extLst>
              </a:tr>
              <a:tr h="626221">
                <a:tc>
                  <a:txBody>
                    <a:bodyPr/>
                    <a:lstStyle/>
                    <a:p>
                      <a:r>
                        <a:rPr lang="en-US" b="1" dirty="0" smtClean="0"/>
                        <a:t>Markets Committee</a:t>
                      </a:r>
                    </a:p>
                    <a:p>
                      <a:r>
                        <a:rPr lang="en-US" b="1" dirty="0" smtClean="0"/>
                        <a:t>October – December 2018</a:t>
                      </a:r>
                      <a:endParaRPr lang="en-US" b="1" dirty="0"/>
                    </a:p>
                  </a:txBody>
                  <a:tcPr marL="89777" marR="89777"/>
                </a:tc>
                <a:tc>
                  <a:txBody>
                    <a:bodyPr/>
                    <a:lstStyle/>
                    <a:p>
                      <a:r>
                        <a:rPr lang="en-US" dirty="0" smtClean="0"/>
                        <a:t>Define</a:t>
                      </a:r>
                      <a:r>
                        <a:rPr lang="en-US" baseline="0" dirty="0" smtClean="0"/>
                        <a:t> problem and discuss </a:t>
                      </a:r>
                      <a:r>
                        <a:rPr lang="en-US" dirty="0" smtClean="0"/>
                        <a:t>conceptual approaches by the ISO and stakeholders</a:t>
                      </a:r>
                      <a:endParaRPr lang="en-US" dirty="0"/>
                    </a:p>
                  </a:txBody>
                  <a:tcPr marL="89777" marR="89777" anchor="ctr"/>
                </a:tc>
                <a:extLst>
                  <a:ext uri="{0D108BD9-81ED-4DB2-BD59-A6C34878D82A}">
                    <a16:rowId xmlns:a16="http://schemas.microsoft.com/office/drawing/2014/main" val="10003"/>
                  </a:ext>
                </a:extLst>
              </a:tr>
              <a:tr h="894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 Committee </a:t>
                      </a:r>
                      <a:r>
                        <a:rPr lang="en-US" sz="1600" b="1" dirty="0" smtClean="0"/>
                        <a:t>(</a:t>
                      </a:r>
                      <a:r>
                        <a:rPr lang="en-US" sz="1400" b="1" dirty="0" smtClean="0"/>
                        <a:t>other committees as needed)</a:t>
                      </a:r>
                    </a:p>
                    <a:p>
                      <a:r>
                        <a:rPr lang="en-US" b="1" dirty="0" smtClean="0"/>
                        <a:t>January – March </a:t>
                      </a:r>
                      <a:r>
                        <a:rPr lang="en-US" b="1" baseline="0" dirty="0" smtClean="0"/>
                        <a:t>2019</a:t>
                      </a:r>
                      <a:endParaRPr lang="en-US" b="1" dirty="0"/>
                    </a:p>
                  </a:txBody>
                  <a:tcPr marL="89777" marR="89777"/>
                </a:tc>
                <a:tc>
                  <a:txBody>
                    <a:bodyPr/>
                    <a:lstStyle/>
                    <a:p>
                      <a:r>
                        <a:rPr lang="en-US" baseline="0" dirty="0" smtClean="0"/>
                        <a:t>Discuss formal proposals by ISO and stakeholders</a:t>
                      </a:r>
                      <a:r>
                        <a:rPr lang="en-US" sz="1800" kern="1200" baseline="0" dirty="0" smtClean="0">
                          <a:solidFill>
                            <a:schemeClr val="dk1"/>
                          </a:solidFill>
                          <a:latin typeface="+mn-lt"/>
                          <a:ea typeface="+mn-ea"/>
                          <a:cs typeface="+mn-cs"/>
                        </a:rPr>
                        <a:t>, and analysis; </a:t>
                      </a:r>
                      <a:r>
                        <a:rPr lang="en-US" baseline="0" dirty="0" smtClean="0"/>
                        <a:t>draft Tariff changes distributed for March meeting</a:t>
                      </a:r>
                      <a:endParaRPr lang="en-US" dirty="0"/>
                    </a:p>
                  </a:txBody>
                  <a:tcPr marL="89777" marR="89777" anchor="ctr"/>
                </a:tc>
                <a:extLst>
                  <a:ext uri="{0D108BD9-81ED-4DB2-BD59-A6C34878D82A}">
                    <a16:rowId xmlns:a16="http://schemas.microsoft.com/office/drawing/2014/main" val="10004"/>
                  </a:ext>
                </a:extLst>
              </a:tr>
              <a:tr h="626221">
                <a:tc>
                  <a:txBody>
                    <a:bodyPr/>
                    <a:lstStyle/>
                    <a:p>
                      <a:r>
                        <a:rPr lang="en-US" b="1" dirty="0" smtClean="0"/>
                        <a:t>Markets</a:t>
                      </a:r>
                      <a:r>
                        <a:rPr lang="en-US" b="1" baseline="0" dirty="0" smtClean="0"/>
                        <a:t> Committee</a:t>
                      </a:r>
                    </a:p>
                    <a:p>
                      <a:r>
                        <a:rPr lang="en-US" b="1" baseline="0" dirty="0" smtClean="0"/>
                        <a:t>April 2019</a:t>
                      </a:r>
                      <a:endParaRPr lang="en-US" b="1" dirty="0"/>
                    </a:p>
                  </a:txBody>
                  <a:tcPr marL="89777" marR="89777"/>
                </a:tc>
                <a:tc>
                  <a:txBody>
                    <a:bodyPr/>
                    <a:lstStyle/>
                    <a:p>
                      <a:r>
                        <a:rPr lang="en-US" dirty="0" smtClean="0"/>
                        <a:t>Discuss final</a:t>
                      </a:r>
                      <a:r>
                        <a:rPr lang="en-US" baseline="0" dirty="0" smtClean="0"/>
                        <a:t> tariff language (including for amendments) </a:t>
                      </a:r>
                      <a:endParaRPr lang="en-US" dirty="0"/>
                    </a:p>
                  </a:txBody>
                  <a:tcPr marL="89777" marR="89777" anchor="ctr"/>
                </a:tc>
                <a:extLst>
                  <a:ext uri="{0D108BD9-81ED-4DB2-BD59-A6C34878D82A}">
                    <a16:rowId xmlns:a16="http://schemas.microsoft.com/office/drawing/2014/main" val="10005"/>
                  </a:ext>
                </a:extLst>
              </a:tr>
              <a:tr h="626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a:t>
                      </a:r>
                    </a:p>
                    <a:p>
                      <a:r>
                        <a:rPr lang="en-US" b="1" dirty="0" smtClean="0"/>
                        <a:t>May 2019</a:t>
                      </a:r>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6"/>
                  </a:ext>
                </a:extLst>
              </a:tr>
              <a:tr h="626221">
                <a:tc>
                  <a:txBody>
                    <a:bodyPr/>
                    <a:lstStyle/>
                    <a:p>
                      <a:r>
                        <a:rPr lang="en-US" b="1" dirty="0" smtClean="0"/>
                        <a:t>Participants</a:t>
                      </a:r>
                      <a:r>
                        <a:rPr lang="en-US" b="1" baseline="0" dirty="0" smtClean="0"/>
                        <a:t> Committee</a:t>
                      </a:r>
                    </a:p>
                    <a:p>
                      <a:r>
                        <a:rPr lang="en-US" b="1" baseline="0" dirty="0" smtClean="0"/>
                        <a:t>June 2019</a:t>
                      </a:r>
                      <a:endParaRPr lang="en-US" b="1" dirty="0" smtClean="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126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 and Causes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42066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a:t>
            </a:fld>
            <a:endParaRPr lang="en-US" dirty="0"/>
          </a:p>
        </p:txBody>
      </p:sp>
      <p:sp>
        <p:nvSpPr>
          <p:cNvPr id="2" name="Title 1"/>
          <p:cNvSpPr>
            <a:spLocks noGrp="1"/>
          </p:cNvSpPr>
          <p:nvPr>
            <p:ph type="title"/>
          </p:nvPr>
        </p:nvSpPr>
        <p:spPr/>
        <p:txBody>
          <a:bodyPr/>
          <a:lstStyle/>
          <a:p>
            <a:r>
              <a:rPr lang="en-US" dirty="0" smtClean="0"/>
              <a:t>Problem Statement </a:t>
            </a:r>
            <a:endParaRPr lang="en-US" dirty="0"/>
          </a:p>
        </p:txBody>
      </p:sp>
      <p:sp>
        <p:nvSpPr>
          <p:cNvPr id="6" name="Content Placeholder 5"/>
          <p:cNvSpPr>
            <a:spLocks noGrp="1"/>
          </p:cNvSpPr>
          <p:nvPr>
            <p:ph idx="1"/>
          </p:nvPr>
        </p:nvSpPr>
        <p:spPr/>
        <p:txBody>
          <a:bodyPr/>
          <a:lstStyle/>
          <a:p>
            <a:r>
              <a:rPr lang="en-US" dirty="0" smtClean="0"/>
              <a:t>There may be insufficient energy available to the New England power system during extended cold winter weather conditions to satisfy electricity demand, given the system’s evolving resource mix and fuel delivery infrastructure</a:t>
            </a:r>
          </a:p>
          <a:p>
            <a:pPr lvl="1">
              <a:spcBef>
                <a:spcPts val="600"/>
              </a:spcBef>
            </a:pPr>
            <a:r>
              <a:rPr lang="en-US" dirty="0" smtClean="0"/>
              <a:t>While there has been no loss of load to date on the bulk power system attributable to these conditions, the ISO is concerned this emerging issue will worsen over time due to observed industry trends (</a:t>
            </a:r>
            <a:r>
              <a:rPr lang="en-US" i="1" dirty="0" smtClean="0"/>
              <a:t>see next slide</a:t>
            </a:r>
            <a:r>
              <a:rPr lang="en-US" dirty="0" smtClean="0"/>
              <a:t>)</a:t>
            </a:r>
          </a:p>
          <a:p>
            <a:endParaRPr lang="en-US" dirty="0"/>
          </a:p>
        </p:txBody>
      </p:sp>
    </p:spTree>
    <p:extLst>
      <p:ext uri="{BB962C8B-B14F-4D97-AF65-F5344CB8AC3E}">
        <p14:creationId xmlns:p14="http://schemas.microsoft.com/office/powerpoint/2010/main" val="324057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Contributing Causes of the Problem</a:t>
            </a:r>
            <a:endParaRPr lang="en-US" dirty="0"/>
          </a:p>
        </p:txBody>
      </p:sp>
      <p:sp>
        <p:nvSpPr>
          <p:cNvPr id="4" name="Content Placeholder 3"/>
          <p:cNvSpPr>
            <a:spLocks noGrp="1"/>
          </p:cNvSpPr>
          <p:nvPr>
            <p:ph idx="1"/>
          </p:nvPr>
        </p:nvSpPr>
        <p:spPr/>
        <p:txBody>
          <a:bodyPr>
            <a:normAutofit lnSpcReduction="10000"/>
          </a:bodyPr>
          <a:lstStyle/>
          <a:p>
            <a:r>
              <a:rPr lang="en-US" dirty="0" smtClean="0"/>
              <a:t>Increase in natural-gas fired generation relying on </a:t>
            </a:r>
            <a:br>
              <a:rPr lang="en-US" dirty="0" smtClean="0"/>
            </a:br>
            <a:r>
              <a:rPr lang="en-US" dirty="0" smtClean="0"/>
              <a:t>just-in-time fuel</a:t>
            </a:r>
          </a:p>
          <a:p>
            <a:pPr lvl="1">
              <a:spcBef>
                <a:spcPts val="600"/>
              </a:spcBef>
            </a:pPr>
            <a:r>
              <a:rPr lang="en-US" dirty="0" smtClean="0"/>
              <a:t>Exacerbated by limited expansion of underlying natural gas delivery infrastructure</a:t>
            </a:r>
          </a:p>
          <a:p>
            <a:r>
              <a:rPr lang="en-US" dirty="0"/>
              <a:t>Challenges with fuel delivery logistics during cold weather conditions </a:t>
            </a:r>
          </a:p>
          <a:p>
            <a:r>
              <a:rPr lang="en-US" dirty="0" smtClean="0"/>
              <a:t>Significant retirements of large, non-gas-fired generation (nuclear, oil, coal) </a:t>
            </a:r>
          </a:p>
          <a:p>
            <a:pPr lvl="1">
              <a:spcBef>
                <a:spcPts val="600"/>
              </a:spcBef>
            </a:pPr>
            <a:r>
              <a:rPr lang="en-US" dirty="0" smtClean="0"/>
              <a:t>Uncertain regulatory and economic future of remaining aging oil and nuclear units</a:t>
            </a:r>
          </a:p>
          <a:p>
            <a:r>
              <a:rPr lang="en-US" dirty="0" smtClean="0"/>
              <a:t>Limited dual-fuel storage and tightening emission limits on (most) oil-fired generation</a:t>
            </a:r>
            <a:endParaRPr lang="en-US" dirty="0"/>
          </a:p>
        </p:txBody>
      </p:sp>
    </p:spTree>
    <p:extLst>
      <p:ext uri="{BB962C8B-B14F-4D97-AF65-F5344CB8AC3E}">
        <p14:creationId xmlns:p14="http://schemas.microsoft.com/office/powerpoint/2010/main" val="385418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Contributing Causes of the Problem: Insights</a:t>
            </a:r>
            <a:endParaRPr lang="en-US" dirty="0"/>
          </a:p>
        </p:txBody>
      </p:sp>
      <p:sp>
        <p:nvSpPr>
          <p:cNvPr id="4" name="Content Placeholder 3"/>
          <p:cNvSpPr>
            <a:spLocks noGrp="1"/>
          </p:cNvSpPr>
          <p:nvPr>
            <p:ph idx="1"/>
          </p:nvPr>
        </p:nvSpPr>
        <p:spPr/>
        <p:txBody>
          <a:bodyPr>
            <a:normAutofit/>
          </a:bodyPr>
          <a:lstStyle/>
          <a:p>
            <a:r>
              <a:rPr lang="en-US" dirty="0" smtClean="0"/>
              <a:t>The ISO (the Reliability Coordinator), market participants, and state entities have distinct roles, interests, and information, and therefore </a:t>
            </a:r>
            <a:r>
              <a:rPr lang="en-US" b="1" dirty="0" smtClean="0"/>
              <a:t>different expectations </a:t>
            </a:r>
            <a:r>
              <a:rPr lang="en-US" dirty="0" smtClean="0"/>
              <a:t>about future conditions</a:t>
            </a:r>
          </a:p>
          <a:p>
            <a:r>
              <a:rPr lang="en-US" dirty="0" smtClean="0"/>
              <a:t>New </a:t>
            </a:r>
            <a:r>
              <a:rPr lang="en-US" dirty="0"/>
              <a:t>England’s energy markets </a:t>
            </a:r>
            <a:r>
              <a:rPr lang="en-US" dirty="0" smtClean="0"/>
              <a:t>are not designed to provide </a:t>
            </a:r>
            <a:r>
              <a:rPr lang="en-US" b="1" dirty="0" smtClean="0"/>
              <a:t>forward </a:t>
            </a:r>
            <a:r>
              <a:rPr lang="en-US" b="1" dirty="0"/>
              <a:t>price </a:t>
            </a:r>
            <a:r>
              <a:rPr lang="en-US" b="1" dirty="0" smtClean="0"/>
              <a:t>signals</a:t>
            </a:r>
            <a:r>
              <a:rPr lang="en-US" dirty="0" smtClean="0"/>
              <a:t>, beyond the day-ahead market timing,</a:t>
            </a:r>
            <a:r>
              <a:rPr lang="en-US" b="1" dirty="0" smtClean="0"/>
              <a:t> </a:t>
            </a:r>
            <a:r>
              <a:rPr lang="en-US" dirty="0"/>
              <a:t>that reflect the potential for insufficient </a:t>
            </a:r>
            <a:r>
              <a:rPr lang="en-US" b="1" dirty="0"/>
              <a:t>energy</a:t>
            </a:r>
            <a:r>
              <a:rPr lang="en-US" dirty="0"/>
              <a:t> during cold weather conditions</a:t>
            </a:r>
          </a:p>
          <a:p>
            <a:endParaRPr lang="en-US" dirty="0"/>
          </a:p>
        </p:txBody>
      </p:sp>
    </p:spTree>
    <p:extLst>
      <p:ext uri="{BB962C8B-B14F-4D97-AF65-F5344CB8AC3E}">
        <p14:creationId xmlns:p14="http://schemas.microsoft.com/office/powerpoint/2010/main" val="1357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a:t>Contributing Causes of the Problem: Insights</a:t>
            </a:r>
          </a:p>
        </p:txBody>
      </p:sp>
      <p:sp>
        <p:nvSpPr>
          <p:cNvPr id="4" name="Content Placeholder 3"/>
          <p:cNvSpPr>
            <a:spLocks noGrp="1"/>
          </p:cNvSpPr>
          <p:nvPr>
            <p:ph idx="1"/>
          </p:nvPr>
        </p:nvSpPr>
        <p:spPr/>
        <p:txBody>
          <a:bodyPr>
            <a:normAutofit/>
          </a:bodyPr>
          <a:lstStyle/>
          <a:p>
            <a:r>
              <a:rPr lang="en-US" dirty="0"/>
              <a:t>The current energy market design may also not provide </a:t>
            </a:r>
            <a:r>
              <a:rPr lang="en-US" dirty="0" smtClean="0"/>
              <a:t>for </a:t>
            </a:r>
            <a:r>
              <a:rPr lang="en-US" b="1" dirty="0" smtClean="0"/>
              <a:t>sufficient</a:t>
            </a:r>
            <a:r>
              <a:rPr lang="en-US" dirty="0" smtClean="0"/>
              <a:t> </a:t>
            </a:r>
            <a:r>
              <a:rPr lang="en-US" b="1" dirty="0" smtClean="0"/>
              <a:t>energy </a:t>
            </a:r>
            <a:r>
              <a:rPr lang="en-US" dirty="0"/>
              <a:t>to withstand the practical uncertainties of operating a limited energy, just-in-time power system during cold weather </a:t>
            </a:r>
            <a:r>
              <a:rPr lang="en-US" dirty="0" smtClean="0"/>
              <a:t>conditions</a:t>
            </a:r>
          </a:p>
          <a:p>
            <a:r>
              <a:rPr lang="en-US" dirty="0" smtClean="0"/>
              <a:t>The magnitude of these uncertainties may vary over time, depending upon such things as:</a:t>
            </a:r>
          </a:p>
          <a:p>
            <a:pPr lvl="1">
              <a:spcBef>
                <a:spcPts val="600"/>
              </a:spcBef>
            </a:pPr>
            <a:r>
              <a:rPr lang="en-US" dirty="0" smtClean="0"/>
              <a:t>Retirements</a:t>
            </a:r>
          </a:p>
          <a:p>
            <a:pPr lvl="1">
              <a:spcBef>
                <a:spcPts val="600"/>
              </a:spcBef>
            </a:pPr>
            <a:r>
              <a:rPr lang="en-US" dirty="0" smtClean="0"/>
              <a:t>Addition </a:t>
            </a:r>
            <a:r>
              <a:rPr lang="en-US" dirty="0"/>
              <a:t>of fuel delivery infrastructure</a:t>
            </a:r>
          </a:p>
          <a:p>
            <a:pPr lvl="1">
              <a:spcBef>
                <a:spcPts val="600"/>
              </a:spcBef>
            </a:pPr>
            <a:r>
              <a:rPr lang="en-US" dirty="0" smtClean="0"/>
              <a:t>Addition of resources that can perform under extended cold weather conditions</a:t>
            </a:r>
          </a:p>
          <a:p>
            <a:pPr lvl="1">
              <a:spcBef>
                <a:spcPts val="600"/>
              </a:spcBef>
            </a:pPr>
            <a:r>
              <a:rPr lang="en-US" dirty="0" smtClean="0"/>
              <a:t>Ultimate impact of the Pay-for-Performance mechanism</a:t>
            </a:r>
          </a:p>
          <a:p>
            <a:pPr lvl="1">
              <a:spcBef>
                <a:spcPts val="600"/>
              </a:spcBef>
            </a:pPr>
            <a:r>
              <a:rPr lang="en-US" dirty="0" smtClean="0"/>
              <a:t>Regulatory changes and state policies</a:t>
            </a:r>
          </a:p>
        </p:txBody>
      </p:sp>
    </p:spTree>
    <p:extLst>
      <p:ext uri="{BB962C8B-B14F-4D97-AF65-F5344CB8AC3E}">
        <p14:creationId xmlns:p14="http://schemas.microsoft.com/office/powerpoint/2010/main" val="375583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smtClean="0"/>
              <a:t>Stakeholder Input </a:t>
            </a:r>
            <a:endParaRPr lang="en-US" dirty="0"/>
          </a:p>
        </p:txBody>
      </p:sp>
      <p:sp>
        <p:nvSpPr>
          <p:cNvPr id="4" name="Content Placeholder 3"/>
          <p:cNvSpPr>
            <a:spLocks noGrp="1"/>
          </p:cNvSpPr>
          <p:nvPr>
            <p:ph idx="1"/>
          </p:nvPr>
        </p:nvSpPr>
        <p:spPr/>
        <p:txBody>
          <a:bodyPr/>
          <a:lstStyle/>
          <a:p>
            <a:r>
              <a:rPr lang="en-US" dirty="0" smtClean="0"/>
              <a:t>The ISO seeks the following at today’s meeting:</a:t>
            </a:r>
          </a:p>
          <a:p>
            <a:pPr lvl="1">
              <a:spcBef>
                <a:spcPts val="600"/>
              </a:spcBef>
            </a:pPr>
            <a:r>
              <a:rPr lang="en-US" dirty="0" smtClean="0"/>
              <a:t>Stakeholder views on the problem and its drivers</a:t>
            </a:r>
          </a:p>
          <a:p>
            <a:r>
              <a:rPr lang="en-US" dirty="0" smtClean="0"/>
              <a:t>Product requirements and assessments: </a:t>
            </a:r>
          </a:p>
          <a:p>
            <a:pPr lvl="1">
              <a:spcBef>
                <a:spcPts val="600"/>
              </a:spcBef>
            </a:pPr>
            <a:r>
              <a:rPr lang="en-US" dirty="0" smtClean="0"/>
              <a:t>As the solution framework and concepts evolve, discussions on </a:t>
            </a:r>
            <a:r>
              <a:rPr lang="en-US" b="1" dirty="0" smtClean="0"/>
              <a:t>product definitions </a:t>
            </a:r>
            <a:r>
              <a:rPr lang="en-US" dirty="0" smtClean="0"/>
              <a:t>and </a:t>
            </a:r>
            <a:r>
              <a:rPr lang="en-US" b="1" dirty="0" smtClean="0"/>
              <a:t>requirements</a:t>
            </a:r>
            <a:r>
              <a:rPr lang="en-US" dirty="0" smtClean="0"/>
              <a:t> will be needed</a:t>
            </a:r>
          </a:p>
          <a:p>
            <a:pPr lvl="1">
              <a:spcBef>
                <a:spcPts val="600"/>
              </a:spcBef>
            </a:pPr>
            <a:r>
              <a:rPr lang="en-US" b="1" dirty="0" smtClean="0"/>
              <a:t>What</a:t>
            </a:r>
            <a:r>
              <a:rPr lang="en-US" dirty="0" smtClean="0"/>
              <a:t> should be procured, </a:t>
            </a:r>
            <a:r>
              <a:rPr lang="en-US" b="1" dirty="0" smtClean="0"/>
              <a:t>when</a:t>
            </a:r>
            <a:r>
              <a:rPr lang="en-US" dirty="0" smtClean="0"/>
              <a:t> it should be procured, and </a:t>
            </a:r>
            <a:r>
              <a:rPr lang="en-US" b="1" dirty="0" smtClean="0"/>
              <a:t>how much </a:t>
            </a:r>
            <a:r>
              <a:rPr lang="en-US" dirty="0" smtClean="0"/>
              <a:t>should be procured, will be an important part of the stakeholder process on solution options</a:t>
            </a:r>
          </a:p>
          <a:p>
            <a:pPr lvl="1">
              <a:spcBef>
                <a:spcPts val="600"/>
              </a:spcBef>
            </a:pPr>
            <a:r>
              <a:rPr lang="en-US" dirty="0" smtClean="0"/>
              <a:t>As part of discussions on solutions, the ISO plans to develop and provide </a:t>
            </a:r>
            <a:r>
              <a:rPr lang="en-US" b="1" dirty="0" smtClean="0"/>
              <a:t>quantitative </a:t>
            </a:r>
            <a:r>
              <a:rPr lang="en-US" dirty="0" smtClean="0"/>
              <a:t>and</a:t>
            </a:r>
            <a:r>
              <a:rPr lang="en-US" b="1" dirty="0" smtClean="0"/>
              <a:t> qualitative analysis </a:t>
            </a:r>
            <a:r>
              <a:rPr lang="en-US" dirty="0" smtClean="0"/>
              <a:t>on how a proposed design may affect outcomes under various circumstances</a:t>
            </a:r>
          </a:p>
          <a:p>
            <a:endParaRPr lang="en-US" dirty="0" smtClean="0"/>
          </a:p>
        </p:txBody>
      </p:sp>
    </p:spTree>
    <p:extLst>
      <p:ext uri="{BB962C8B-B14F-4D97-AF65-F5344CB8AC3E}">
        <p14:creationId xmlns:p14="http://schemas.microsoft.com/office/powerpoint/2010/main" val="1085864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2113</Words>
  <Application>Microsoft Office PowerPoint</Application>
  <PresentationFormat>On-screen Show (4:3)</PresentationFormat>
  <Paragraphs>212</Paragraphs>
  <Slides>31</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ISO-PPT-Template-Confidential</vt:lpstr>
      <vt:lpstr>blank</vt:lpstr>
      <vt:lpstr>PowerPoint Presentation</vt:lpstr>
      <vt:lpstr>PowerPoint Presentation</vt:lpstr>
      <vt:lpstr>Background</vt:lpstr>
      <vt:lpstr>PROBLEM and Causes</vt:lpstr>
      <vt:lpstr>Problem Statement </vt:lpstr>
      <vt:lpstr>Contributing Causes of the Problem</vt:lpstr>
      <vt:lpstr>Contributing Causes of the Problem: Insights</vt:lpstr>
      <vt:lpstr>Contributing Causes of the Problem: Insights</vt:lpstr>
      <vt:lpstr>Stakeholder Input </vt:lpstr>
      <vt:lpstr>Design Principles (Brief Review)</vt:lpstr>
      <vt:lpstr>Design Principles</vt:lpstr>
      <vt:lpstr>CONCEPTUAL APPROACH TO ADDRESSING THE PROBLEM</vt:lpstr>
      <vt:lpstr>Winter energy issues are fundamentally an energy supply problem, not a capacity shortfall problem</vt:lpstr>
      <vt:lpstr>CONCEPTUAL APPROACH: Elements</vt:lpstr>
      <vt:lpstr>Conceptual Approach Elements </vt:lpstr>
      <vt:lpstr>Conceptual Approach Elements (Continued)</vt:lpstr>
      <vt:lpstr>Conceptual Approach Elements (Continued)</vt:lpstr>
      <vt:lpstr>Conceptual Approach Elements (Continued)</vt:lpstr>
      <vt:lpstr>CONCEPTUAL APPROACH: Notable Properties</vt:lpstr>
      <vt:lpstr>Conceptual Approach Notable Properties</vt:lpstr>
      <vt:lpstr>Conceptual Approach Notable Properties (Continued)</vt:lpstr>
      <vt:lpstr>Conceptual Approach Notable Properties (Continued)</vt:lpstr>
      <vt:lpstr>Observations On EXISTING Markets</vt:lpstr>
      <vt:lpstr>Observations: Proposed changes complement existing markets</vt:lpstr>
      <vt:lpstr>Observations: Role of Expectations</vt:lpstr>
      <vt:lpstr>Observations: Role of Operating Reserves</vt:lpstr>
      <vt:lpstr>Observations: Role of Scarcity Pricing and PFP</vt:lpstr>
      <vt:lpstr>Stakeholder Input</vt:lpstr>
      <vt:lpstr>Next Steps</vt:lpstr>
      <vt:lpstr>Next Steps </vt:lpstr>
      <vt:lpstr>Stakeholder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2018-06-15T20:36:20Z</dcterms:created>
  <dcterms:modified xsi:type="dcterms:W3CDTF">2018-10-02T23:15:04Z</dcterms:modified>
</cp:coreProperties>
</file>