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08" r:id="rId2"/>
    <p:sldMasterId id="2147483721" r:id="rId3"/>
    <p:sldMasterId id="2147483723" r:id="rId4"/>
    <p:sldMasterId id="2147483724" r:id="rId5"/>
    <p:sldMasterId id="2147483728" r:id="rId6"/>
  </p:sldMasterIdLst>
  <p:notesMasterIdLst>
    <p:notesMasterId r:id="rId33"/>
  </p:notesMasterIdLst>
  <p:handoutMasterIdLst>
    <p:handoutMasterId r:id="rId34"/>
  </p:handoutMasterIdLst>
  <p:sldIdLst>
    <p:sldId id="304" r:id="rId7"/>
    <p:sldId id="305" r:id="rId8"/>
    <p:sldId id="306" r:id="rId9"/>
    <p:sldId id="354" r:id="rId10"/>
    <p:sldId id="350" r:id="rId11"/>
    <p:sldId id="357" r:id="rId12"/>
    <p:sldId id="353" r:id="rId13"/>
    <p:sldId id="313" r:id="rId14"/>
    <p:sldId id="314" r:id="rId15"/>
    <p:sldId id="315" r:id="rId16"/>
    <p:sldId id="316" r:id="rId17"/>
    <p:sldId id="317" r:id="rId18"/>
    <p:sldId id="318" r:id="rId19"/>
    <p:sldId id="319" r:id="rId20"/>
    <p:sldId id="320" r:id="rId21"/>
    <p:sldId id="321" r:id="rId22"/>
    <p:sldId id="336" r:id="rId23"/>
    <p:sldId id="337" r:id="rId24"/>
    <p:sldId id="352" r:id="rId25"/>
    <p:sldId id="322" r:id="rId26"/>
    <p:sldId id="323" r:id="rId27"/>
    <p:sldId id="324" r:id="rId28"/>
    <p:sldId id="325" r:id="rId29"/>
    <p:sldId id="326" r:id="rId30"/>
    <p:sldId id="327" r:id="rId31"/>
    <p:sldId id="328" r:id="rId32"/>
  </p:sldIdLst>
  <p:sldSz cx="9144000" cy="6858000" type="screen4x3"/>
  <p:notesSz cx="6950075" cy="9236075"/>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C1F25"/>
    <a:srgbClr val="6DCFF6"/>
    <a:srgbClr val="1795D2"/>
    <a:srgbClr val="1E6A9A"/>
    <a:srgbClr val="FBB92F"/>
    <a:srgbClr val="77BD2A"/>
    <a:srgbClr val="62777F"/>
    <a:srgbClr val="6FA943"/>
    <a:srgbClr val="B9D2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2" autoAdjust="0"/>
  </p:normalViewPr>
  <p:slideViewPr>
    <p:cSldViewPr>
      <p:cViewPr varScale="1">
        <p:scale>
          <a:sx n="79" d="100"/>
          <a:sy n="79" d="100"/>
        </p:scale>
        <p:origin x="184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396"/>
    </p:cViewPr>
  </p:sorterViewPr>
  <p:notesViewPr>
    <p:cSldViewPr>
      <p:cViewPr varScale="1">
        <p:scale>
          <a:sx n="64" d="100"/>
          <a:sy n="64" d="100"/>
        </p:scale>
        <p:origin x="-3130" y="-8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36" tIns="45718" rIns="91436" bIns="45718"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36" tIns="45718" rIns="91436" bIns="45718" rtlCol="0"/>
          <a:lstStyle>
            <a:lvl1pPr algn="r">
              <a:defRPr sz="1200"/>
            </a:lvl1pPr>
          </a:lstStyle>
          <a:p>
            <a:fld id="{F87AAE7F-D37E-4830-9F5E-F36A5F180179}" type="datetimeFigureOut">
              <a:rPr lang="en-US" smtClean="0"/>
              <a:pPr/>
              <a:t>10/29/2018</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36" tIns="45718" rIns="91436"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36" tIns="45718" rIns="91436" bIns="45718" rtlCol="0" anchor="b"/>
          <a:lstStyle>
            <a:lvl1pPr algn="r">
              <a:defRPr sz="1200"/>
            </a:lvl1pPr>
          </a:lstStyle>
          <a:p>
            <a:fld id="{8FE02180-CD27-4473-AA37-00085480B5FA}" type="slidenum">
              <a:rPr lang="en-US" smtClean="0"/>
              <a:pPr/>
              <a:t>‹#›</a:t>
            </a:fld>
            <a:endParaRPr lang="en-US"/>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9EDDEDB6-CD57-44C2-AB19-AC7D3BB8FF8E}" type="datetimeFigureOut">
              <a:rPr lang="en-US" smtClean="0"/>
              <a:pPr/>
              <a:t>10/29/2018</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87" tIns="46244" rIns="92487" bIns="46244" rtlCol="0" anchor="b"/>
          <a:lstStyle>
            <a:lvl1pPr algn="r">
              <a:defRPr sz="1200"/>
            </a:lvl1pPr>
          </a:lstStyle>
          <a:p>
            <a:fld id="{530677A1-BB48-42A6-9D40-5F3F87EA9D2F}" type="slidenum">
              <a:rPr lang="en-US" smtClean="0"/>
              <a:pPr/>
              <a:t>‹#›</a:t>
            </a:fld>
            <a:endParaRPr lang="en-US"/>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a:p>
        </p:txBody>
      </p:sp>
    </p:spTree>
    <p:extLst>
      <p:ext uri="{BB962C8B-B14F-4D97-AF65-F5344CB8AC3E}">
        <p14:creationId xmlns:p14="http://schemas.microsoft.com/office/powerpoint/2010/main" val="1900940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pPr defTabSz="909411"/>
            <a:fld id="{D7D6C4F4-E5CF-44B7-BEBD-193EFF1EC57E}" type="slidenum">
              <a:rPr lang="en-US" smtClean="0"/>
              <a:pPr defTabSz="909411"/>
              <a:t>10</a:t>
            </a:fld>
            <a:endParaRPr lang="en-US" dirty="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928689" y="4386264"/>
            <a:ext cx="5092700" cy="4157662"/>
          </a:xfrm>
          <a:noFill/>
          <a:ln/>
        </p:spPr>
        <p:txBody>
          <a:bodyPr lIns="91055" tIns="45526" rIns="91055" bIns="45526"/>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09411"/>
            <a:fld id="{1CB64347-5480-478E-8182-7F9DEC3D48A5}" type="slidenum">
              <a:rPr lang="en-US" smtClean="0"/>
              <a:pPr defTabSz="909411"/>
              <a:t>12</a:t>
            </a:fld>
            <a:endParaRPr lang="en-US" dirty="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928689" y="4386264"/>
            <a:ext cx="5092700" cy="4157662"/>
          </a:xfrm>
          <a:noFill/>
          <a:ln/>
        </p:spPr>
        <p:txBody>
          <a:bodyPr lIns="91055" tIns="45526" rIns="91055" bIns="45526"/>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defTabSz="909411"/>
            <a:fld id="{3B810ED7-EC99-4838-8C67-19B8A91D12B6}" type="slidenum">
              <a:rPr lang="en-US" smtClean="0"/>
              <a:pPr defTabSz="909411"/>
              <a:t>13</a:t>
            </a:fld>
            <a:endParaRPr lang="en-US" dirty="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928689" y="4386264"/>
            <a:ext cx="5092700" cy="4157662"/>
          </a:xfrm>
          <a:noFill/>
          <a:ln/>
        </p:spPr>
        <p:txBody>
          <a:bodyPr lIns="91055" tIns="45526" rIns="91055" bIns="45526"/>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defTabSz="909411"/>
            <a:fld id="{734F201D-A7F8-4A36-9C12-43C74EA34314}" type="slidenum">
              <a:rPr lang="en-US" smtClean="0"/>
              <a:pPr defTabSz="909411"/>
              <a:t>14</a:t>
            </a:fld>
            <a:endParaRPr lang="en-US" dirty="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28689" y="4386264"/>
            <a:ext cx="5092700" cy="4157662"/>
          </a:xfrm>
          <a:noFill/>
          <a:ln/>
        </p:spPr>
        <p:txBody>
          <a:bodyPr lIns="91055" tIns="45526" rIns="91055" bIns="45526"/>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dirty="0" smtClean="0"/>
          </a:p>
        </p:txBody>
      </p:sp>
      <p:sp>
        <p:nvSpPr>
          <p:cNvPr id="34820" name="Slide Number Placeholder 3"/>
          <p:cNvSpPr>
            <a:spLocks noGrp="1"/>
          </p:cNvSpPr>
          <p:nvPr>
            <p:ph type="sldNum" sz="quarter" idx="5"/>
          </p:nvPr>
        </p:nvSpPr>
        <p:spPr>
          <a:noFill/>
        </p:spPr>
        <p:txBody>
          <a:bodyPr/>
          <a:lstStyle/>
          <a:p>
            <a:pPr defTabSz="913708"/>
            <a:fld id="{08B28E1C-7C97-462E-9D4A-616EB92451DE}" type="slidenum">
              <a:rPr lang="en-US" smtClean="0"/>
              <a:pPr defTabSz="913708"/>
              <a:t>15</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dirty="0" smtClean="0"/>
          </a:p>
        </p:txBody>
      </p:sp>
      <p:sp>
        <p:nvSpPr>
          <p:cNvPr id="34820" name="Slide Number Placeholder 3"/>
          <p:cNvSpPr>
            <a:spLocks noGrp="1"/>
          </p:cNvSpPr>
          <p:nvPr>
            <p:ph type="sldNum" sz="quarter" idx="5"/>
          </p:nvPr>
        </p:nvSpPr>
        <p:spPr>
          <a:noFill/>
        </p:spPr>
        <p:txBody>
          <a:bodyPr/>
          <a:lstStyle/>
          <a:p>
            <a:pPr defTabSz="913708"/>
            <a:fld id="{08B28E1C-7C97-462E-9D4A-616EB92451DE}" type="slidenum">
              <a:rPr lang="en-US" smtClean="0"/>
              <a:pPr defTabSz="913708"/>
              <a:t>16</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pPr defTabSz="909411"/>
            <a:fld id="{D7D6C4F4-E5CF-44B7-BEBD-193EFF1EC57E}" type="slidenum">
              <a:rPr lang="en-US" smtClean="0"/>
              <a:pPr defTabSz="909411"/>
              <a:t>19</a:t>
            </a:fld>
            <a:endParaRPr lang="en-US" dirty="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928689" y="4386264"/>
            <a:ext cx="5092700" cy="4157662"/>
          </a:xfrm>
          <a:noFill/>
          <a:ln/>
        </p:spPr>
        <p:txBody>
          <a:bodyPr lIns="91055" tIns="45526" rIns="91055" bIns="45526"/>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pPr defTabSz="909411"/>
            <a:fld id="{3B2F7719-C6FA-420D-ACCC-8E86BFBA7415}" type="slidenum">
              <a:rPr lang="en-US" smtClean="0"/>
              <a:pPr defTabSz="909411"/>
              <a:t>22</a:t>
            </a:fld>
            <a:endParaRPr lang="en-US" dirty="0" smtClean="0"/>
          </a:p>
        </p:txBody>
      </p:sp>
      <p:sp>
        <p:nvSpPr>
          <p:cNvPr id="75779" name="Rectangle 2"/>
          <p:cNvSpPr>
            <a:spLocks noGrp="1" noRot="1" noChangeAspect="1" noChangeArrowheads="1" noTextEdit="1"/>
          </p:cNvSpPr>
          <p:nvPr>
            <p:ph type="sldImg"/>
          </p:nvPr>
        </p:nvSpPr>
        <p:spPr>
          <a:xfrm>
            <a:off x="1169988" y="692150"/>
            <a:ext cx="4616450" cy="3463925"/>
          </a:xfrm>
          <a:ln/>
        </p:spPr>
      </p:sp>
      <p:sp>
        <p:nvSpPr>
          <p:cNvPr id="75780" name="Rectangle 3"/>
          <p:cNvSpPr>
            <a:spLocks noGrp="1" noChangeArrowheads="1"/>
          </p:cNvSpPr>
          <p:nvPr>
            <p:ph type="body" idx="1"/>
          </p:nvPr>
        </p:nvSpPr>
        <p:spPr>
          <a:noFill/>
          <a:ln/>
        </p:spPr>
        <p:txBody>
          <a:bodyPr lIns="91935" tIns="45963" rIns="91935" bIns="45963"/>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pPr defTabSz="909411"/>
            <a:fld id="{4C25D520-578A-4C1C-B167-2B25079E286D}" type="slidenum">
              <a:rPr lang="en-US" smtClean="0"/>
              <a:pPr defTabSz="909411"/>
              <a:t>23</a:t>
            </a:fld>
            <a:endParaRPr lang="en-US" dirty="0" smtClean="0"/>
          </a:p>
        </p:txBody>
      </p:sp>
      <p:sp>
        <p:nvSpPr>
          <p:cNvPr id="76803" name="Rectangle 2"/>
          <p:cNvSpPr>
            <a:spLocks noGrp="1" noRot="1" noChangeAspect="1" noChangeArrowheads="1" noTextEdit="1"/>
          </p:cNvSpPr>
          <p:nvPr>
            <p:ph type="sldImg"/>
          </p:nvPr>
        </p:nvSpPr>
        <p:spPr>
          <a:xfrm>
            <a:off x="1169988" y="692150"/>
            <a:ext cx="4616450" cy="3463925"/>
          </a:xfrm>
          <a:ln/>
        </p:spPr>
      </p:sp>
      <p:sp>
        <p:nvSpPr>
          <p:cNvPr id="76804" name="Rectangle 3"/>
          <p:cNvSpPr>
            <a:spLocks noGrp="1" noChangeArrowheads="1"/>
          </p:cNvSpPr>
          <p:nvPr>
            <p:ph type="body" idx="1"/>
          </p:nvPr>
        </p:nvSpPr>
        <p:spPr>
          <a:noFill/>
          <a:ln/>
        </p:spPr>
        <p:txBody>
          <a:bodyPr lIns="91935" tIns="45963" rIns="91935" bIns="45963"/>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defTabSz="909411"/>
            <a:fld id="{E40CC178-F8D0-4C92-A85A-B1DFD03880B7}" type="slidenum">
              <a:rPr lang="en-US" smtClean="0"/>
              <a:pPr defTabSz="909411"/>
              <a:t>24</a:t>
            </a:fld>
            <a:endParaRPr lang="en-US" dirty="0" smtClean="0"/>
          </a:p>
        </p:txBody>
      </p:sp>
      <p:sp>
        <p:nvSpPr>
          <p:cNvPr id="77827" name="Rectangle 2"/>
          <p:cNvSpPr>
            <a:spLocks noGrp="1" noRot="1" noChangeAspect="1" noChangeArrowheads="1" noTextEdit="1"/>
          </p:cNvSpPr>
          <p:nvPr>
            <p:ph type="sldImg"/>
          </p:nvPr>
        </p:nvSpPr>
        <p:spPr>
          <a:xfrm>
            <a:off x="1169988" y="692150"/>
            <a:ext cx="4616450" cy="3463925"/>
          </a:xfrm>
          <a:ln/>
        </p:spPr>
      </p:sp>
      <p:sp>
        <p:nvSpPr>
          <p:cNvPr id="77828" name="Rectangle 3"/>
          <p:cNvSpPr>
            <a:spLocks noGrp="1" noChangeArrowheads="1"/>
          </p:cNvSpPr>
          <p:nvPr>
            <p:ph type="body" idx="1"/>
          </p:nvPr>
        </p:nvSpPr>
        <p:spPr>
          <a:noFill/>
          <a:ln/>
        </p:spPr>
        <p:txBody>
          <a:bodyPr lIns="91935" tIns="45963" rIns="91935" bIns="45963"/>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dirty="0" smtClean="0"/>
          </a:p>
        </p:txBody>
      </p:sp>
      <p:sp>
        <p:nvSpPr>
          <p:cNvPr id="28676" name="Slide Number Placeholder 3"/>
          <p:cNvSpPr>
            <a:spLocks noGrp="1"/>
          </p:cNvSpPr>
          <p:nvPr>
            <p:ph type="sldNum" sz="quarter" idx="5"/>
          </p:nvPr>
        </p:nvSpPr>
        <p:spPr>
          <a:noFill/>
        </p:spPr>
        <p:txBody>
          <a:bodyPr/>
          <a:lstStyle/>
          <a:p>
            <a:pPr defTabSz="913658"/>
            <a:fld id="{FB24508D-4A29-4570-B5DE-4A4E50A1667D}" type="slidenum">
              <a:rPr lang="en-US" smtClean="0"/>
              <a:pPr defTabSz="913658"/>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defTabSz="909411"/>
            <a:fld id="{B2592861-8BF8-40C8-9E71-6B2855E9D415}" type="slidenum">
              <a:rPr lang="en-US" smtClean="0"/>
              <a:pPr defTabSz="909411"/>
              <a:t>25</a:t>
            </a:fld>
            <a:endParaRPr lang="en-US" dirty="0" smtClean="0"/>
          </a:p>
        </p:txBody>
      </p:sp>
      <p:sp>
        <p:nvSpPr>
          <p:cNvPr id="78851" name="Rectangle 2"/>
          <p:cNvSpPr>
            <a:spLocks noGrp="1" noRot="1" noChangeAspect="1" noChangeArrowheads="1" noTextEdit="1"/>
          </p:cNvSpPr>
          <p:nvPr>
            <p:ph type="sldImg"/>
          </p:nvPr>
        </p:nvSpPr>
        <p:spPr>
          <a:xfrm>
            <a:off x="1169988" y="692150"/>
            <a:ext cx="4616450" cy="3463925"/>
          </a:xfrm>
          <a:ln/>
        </p:spPr>
      </p:sp>
      <p:sp>
        <p:nvSpPr>
          <p:cNvPr id="78852" name="Rectangle 3"/>
          <p:cNvSpPr>
            <a:spLocks noGrp="1" noChangeArrowheads="1"/>
          </p:cNvSpPr>
          <p:nvPr>
            <p:ph type="body" idx="1"/>
          </p:nvPr>
        </p:nvSpPr>
        <p:spPr>
          <a:noFill/>
          <a:ln/>
        </p:spPr>
        <p:txBody>
          <a:bodyPr lIns="91935" tIns="45963" rIns="91935" bIns="45963"/>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pPr defTabSz="909411"/>
            <a:fld id="{BABEE531-D048-4400-AFD1-2F7D3A92F4BC}" type="slidenum">
              <a:rPr lang="en-US" smtClean="0"/>
              <a:pPr defTabSz="909411"/>
              <a:t>26</a:t>
            </a:fld>
            <a:endParaRPr lang="en-US" dirty="0" smtClean="0"/>
          </a:p>
        </p:txBody>
      </p:sp>
      <p:sp>
        <p:nvSpPr>
          <p:cNvPr id="79875" name="Rectangle 2"/>
          <p:cNvSpPr>
            <a:spLocks noGrp="1" noRot="1" noChangeAspect="1" noChangeArrowheads="1" noTextEdit="1"/>
          </p:cNvSpPr>
          <p:nvPr>
            <p:ph type="sldImg"/>
          </p:nvPr>
        </p:nvSpPr>
        <p:spPr>
          <a:xfrm>
            <a:off x="1169988" y="692150"/>
            <a:ext cx="4616450" cy="3463925"/>
          </a:xfrm>
          <a:ln/>
        </p:spPr>
      </p:sp>
      <p:sp>
        <p:nvSpPr>
          <p:cNvPr id="79876" name="Rectangle 3"/>
          <p:cNvSpPr>
            <a:spLocks noGrp="1" noChangeArrowheads="1"/>
          </p:cNvSpPr>
          <p:nvPr>
            <p:ph type="body" idx="1"/>
          </p:nvPr>
        </p:nvSpPr>
        <p:spPr>
          <a:noFill/>
          <a:ln/>
        </p:spPr>
        <p:txBody>
          <a:bodyPr lIns="91935" tIns="45963" rIns="91935" bIns="45963"/>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dirty="0" smtClean="0"/>
          </a:p>
        </p:txBody>
      </p:sp>
      <p:sp>
        <p:nvSpPr>
          <p:cNvPr id="29700" name="Slide Number Placeholder 3"/>
          <p:cNvSpPr>
            <a:spLocks noGrp="1"/>
          </p:cNvSpPr>
          <p:nvPr>
            <p:ph type="sldNum" sz="quarter" idx="5"/>
          </p:nvPr>
        </p:nvSpPr>
        <p:spPr>
          <a:noFill/>
        </p:spPr>
        <p:txBody>
          <a:bodyPr/>
          <a:lstStyle/>
          <a:p>
            <a:pPr defTabSz="913708"/>
            <a:fld id="{9E5852A3-F0DB-42AF-A48B-EC5C1F2091E9}" type="slidenum">
              <a:rPr lang="en-US" smtClean="0"/>
              <a:pPr defTabSz="913708"/>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09411"/>
            <a:fld id="{047FB7FF-4879-42BC-A114-FB878C199833}" type="slidenum">
              <a:rPr lang="en-US" smtClean="0"/>
              <a:pPr defTabSz="909411"/>
              <a:t>4</a:t>
            </a:fld>
            <a:endParaRPr lang="en-US" dirty="0" smtClean="0"/>
          </a:p>
        </p:txBody>
      </p:sp>
      <p:sp>
        <p:nvSpPr>
          <p:cNvPr id="64515" name="Rectangle 2"/>
          <p:cNvSpPr>
            <a:spLocks noGrp="1" noRot="1" noChangeAspect="1" noChangeArrowheads="1" noTextEdit="1"/>
          </p:cNvSpPr>
          <p:nvPr>
            <p:ph type="sldImg"/>
          </p:nvPr>
        </p:nvSpPr>
        <p:spPr>
          <a:xfrm>
            <a:off x="1168400" y="692150"/>
            <a:ext cx="4613275" cy="3460750"/>
          </a:xfrm>
          <a:ln/>
        </p:spPr>
      </p:sp>
      <p:sp>
        <p:nvSpPr>
          <p:cNvPr id="64516" name="Rectangle 3"/>
          <p:cNvSpPr>
            <a:spLocks noGrp="1" noChangeArrowheads="1"/>
          </p:cNvSpPr>
          <p:nvPr>
            <p:ph type="body" idx="1"/>
          </p:nvPr>
        </p:nvSpPr>
        <p:spPr>
          <a:xfrm>
            <a:off x="928689" y="4386264"/>
            <a:ext cx="5092700" cy="4157662"/>
          </a:xfrm>
          <a:noFill/>
          <a:ln/>
        </p:spPr>
        <p:txBody>
          <a:bodyPr lIns="91049" tIns="45522" rIns="91049" bIns="45522"/>
          <a:lstStyle/>
          <a:p>
            <a:pPr eaLnBrk="1" hangingPunct="1"/>
            <a:endParaRPr lang="en-US" dirty="0" smtClean="0"/>
          </a:p>
        </p:txBody>
      </p:sp>
    </p:spTree>
    <p:extLst>
      <p:ext uri="{BB962C8B-B14F-4D97-AF65-F5344CB8AC3E}">
        <p14:creationId xmlns:p14="http://schemas.microsoft.com/office/powerpoint/2010/main" val="908144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09411"/>
            <a:fld id="{047FB7FF-4879-42BC-A114-FB878C199833}" type="slidenum">
              <a:rPr lang="en-US" smtClean="0"/>
              <a:pPr defTabSz="909411"/>
              <a:t>5</a:t>
            </a:fld>
            <a:endParaRPr lang="en-US" dirty="0" smtClean="0"/>
          </a:p>
        </p:txBody>
      </p:sp>
      <p:sp>
        <p:nvSpPr>
          <p:cNvPr id="64515" name="Rectangle 2"/>
          <p:cNvSpPr>
            <a:spLocks noGrp="1" noRot="1" noChangeAspect="1" noChangeArrowheads="1" noTextEdit="1"/>
          </p:cNvSpPr>
          <p:nvPr>
            <p:ph type="sldImg"/>
          </p:nvPr>
        </p:nvSpPr>
        <p:spPr>
          <a:xfrm>
            <a:off x="1168400" y="692150"/>
            <a:ext cx="4613275" cy="3460750"/>
          </a:xfrm>
          <a:ln/>
        </p:spPr>
      </p:sp>
      <p:sp>
        <p:nvSpPr>
          <p:cNvPr id="64516" name="Rectangle 3"/>
          <p:cNvSpPr>
            <a:spLocks noGrp="1" noChangeArrowheads="1"/>
          </p:cNvSpPr>
          <p:nvPr>
            <p:ph type="body" idx="1"/>
          </p:nvPr>
        </p:nvSpPr>
        <p:spPr>
          <a:xfrm>
            <a:off x="928689" y="4386264"/>
            <a:ext cx="5092700" cy="4157662"/>
          </a:xfrm>
          <a:noFill/>
          <a:ln/>
        </p:spPr>
        <p:txBody>
          <a:bodyPr lIns="91049" tIns="45522" rIns="91049" bIns="45522"/>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09411"/>
            <a:fld id="{047FB7FF-4879-42BC-A114-FB878C199833}" type="slidenum">
              <a:rPr lang="en-US" smtClean="0"/>
              <a:pPr defTabSz="909411"/>
              <a:t>6</a:t>
            </a:fld>
            <a:endParaRPr lang="en-US" dirty="0" smtClean="0"/>
          </a:p>
        </p:txBody>
      </p:sp>
      <p:sp>
        <p:nvSpPr>
          <p:cNvPr id="64515" name="Rectangle 2"/>
          <p:cNvSpPr>
            <a:spLocks noGrp="1" noRot="1" noChangeAspect="1" noChangeArrowheads="1" noTextEdit="1"/>
          </p:cNvSpPr>
          <p:nvPr>
            <p:ph type="sldImg"/>
          </p:nvPr>
        </p:nvSpPr>
        <p:spPr>
          <a:xfrm>
            <a:off x="1168400" y="692150"/>
            <a:ext cx="4613275" cy="3460750"/>
          </a:xfrm>
          <a:ln/>
        </p:spPr>
      </p:sp>
      <p:sp>
        <p:nvSpPr>
          <p:cNvPr id="64516" name="Rectangle 3"/>
          <p:cNvSpPr>
            <a:spLocks noGrp="1" noChangeArrowheads="1"/>
          </p:cNvSpPr>
          <p:nvPr>
            <p:ph type="body" idx="1"/>
          </p:nvPr>
        </p:nvSpPr>
        <p:spPr>
          <a:xfrm>
            <a:off x="928689" y="4386264"/>
            <a:ext cx="5092700" cy="4157662"/>
          </a:xfrm>
          <a:noFill/>
          <a:ln/>
        </p:spPr>
        <p:txBody>
          <a:bodyPr lIns="91049" tIns="45522" rIns="91049" bIns="45522"/>
          <a:lstStyle/>
          <a:p>
            <a:pPr eaLnBrk="1" hangingPunct="1"/>
            <a:endParaRPr lang="en-US" dirty="0" smtClean="0"/>
          </a:p>
        </p:txBody>
      </p:sp>
    </p:spTree>
    <p:extLst>
      <p:ext uri="{BB962C8B-B14F-4D97-AF65-F5344CB8AC3E}">
        <p14:creationId xmlns:p14="http://schemas.microsoft.com/office/powerpoint/2010/main" val="3918730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09411"/>
            <a:fld id="{047FB7FF-4879-42BC-A114-FB878C199833}" type="slidenum">
              <a:rPr lang="en-US" smtClean="0"/>
              <a:pPr defTabSz="909411"/>
              <a:t>7</a:t>
            </a:fld>
            <a:endParaRPr lang="en-US" dirty="0" smtClean="0"/>
          </a:p>
        </p:txBody>
      </p:sp>
      <p:sp>
        <p:nvSpPr>
          <p:cNvPr id="64515" name="Rectangle 2"/>
          <p:cNvSpPr>
            <a:spLocks noGrp="1" noRot="1" noChangeAspect="1" noChangeArrowheads="1" noTextEdit="1"/>
          </p:cNvSpPr>
          <p:nvPr>
            <p:ph type="sldImg"/>
          </p:nvPr>
        </p:nvSpPr>
        <p:spPr>
          <a:xfrm>
            <a:off x="1168400" y="692150"/>
            <a:ext cx="4613275" cy="3460750"/>
          </a:xfrm>
          <a:ln/>
        </p:spPr>
      </p:sp>
      <p:sp>
        <p:nvSpPr>
          <p:cNvPr id="64516" name="Rectangle 3"/>
          <p:cNvSpPr>
            <a:spLocks noGrp="1" noChangeArrowheads="1"/>
          </p:cNvSpPr>
          <p:nvPr>
            <p:ph type="body" idx="1"/>
          </p:nvPr>
        </p:nvSpPr>
        <p:spPr>
          <a:xfrm>
            <a:off x="928689" y="4386264"/>
            <a:ext cx="5092700" cy="4157662"/>
          </a:xfrm>
          <a:noFill/>
          <a:ln/>
        </p:spPr>
        <p:txBody>
          <a:bodyPr lIns="91049" tIns="45522" rIns="91049" bIns="45522"/>
          <a:lstStyle/>
          <a:p>
            <a:pPr eaLnBrk="1" hangingPunct="1"/>
            <a:endParaRPr lang="en-US" dirty="0" smtClean="0"/>
          </a:p>
        </p:txBody>
      </p:sp>
    </p:spTree>
    <p:extLst>
      <p:ext uri="{BB962C8B-B14F-4D97-AF65-F5344CB8AC3E}">
        <p14:creationId xmlns:p14="http://schemas.microsoft.com/office/powerpoint/2010/main" val="240526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pPr defTabSz="909411"/>
            <a:fld id="{744C3D7A-8991-414A-9629-8785E3F3C816}" type="slidenum">
              <a:rPr lang="en-US" smtClean="0"/>
              <a:pPr defTabSz="909411"/>
              <a:t>8</a:t>
            </a:fld>
            <a:endParaRPr lang="en-US" dirty="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28689" y="4386264"/>
            <a:ext cx="5092700" cy="4157662"/>
          </a:xfrm>
          <a:noFill/>
          <a:ln/>
        </p:spPr>
        <p:txBody>
          <a:bodyPr lIns="91055" tIns="45526" rIns="91055" bIns="45526"/>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09411"/>
            <a:fld id="{8ABBFD13-D2ED-44AE-AFE7-F6822951377D}" type="slidenum">
              <a:rPr lang="en-US" smtClean="0"/>
              <a:pPr defTabSz="909411"/>
              <a:t>9</a:t>
            </a:fld>
            <a:endParaRPr lang="en-US" dirty="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28689" y="4386264"/>
            <a:ext cx="5092700" cy="4157662"/>
          </a:xfrm>
          <a:noFill/>
          <a:ln/>
        </p:spPr>
        <p:txBody>
          <a:bodyPr lIns="91055" tIns="45526" rIns="91055" bIns="45526"/>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iso-ne.com/about/news-media/newswire"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8.jpeg"/><Relationship Id="rId15" Type="http://schemas.openxmlformats.org/officeDocument/2006/relationships/hyperlink" Target="https://twitter.com/isonewengland" TargetMode="External"/><Relationship Id="rId10" Type="http://schemas.openxmlformats.org/officeDocument/2006/relationships/image" Target="../media/image11.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smtClean="0"/>
              <a:t>Click icon to add chart</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smtClean="0"/>
              <a:t>Click icon to add SmartArt graphic</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smtClean="0"/>
              <a:t>Click icon to add table</a:t>
            </a:r>
            <a:endParaRPr lang="en-US"/>
          </a:p>
        </p:txBody>
      </p:sp>
      <p:sp>
        <p:nvSpPr>
          <p:cNvPr id="2" name="Slide Number Placeholder 1"/>
          <p:cNvSpPr>
            <a:spLocks noGrp="1"/>
          </p:cNvSpPr>
          <p:nvPr>
            <p:ph type="sldNum" sz="quarter" idx="11"/>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transitional slide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8" name="Rectangle 7"/>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7"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6365882"/>
            <a:ext cx="381000" cy="263518"/>
          </a:xfr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5" name="Slide Number Placeholder 2"/>
          <p:cNvSpPr txBox="1">
            <a:spLocks/>
          </p:cNvSpPr>
          <p:nvPr userDrawn="1"/>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1068" y="1037170"/>
            <a:ext cx="3063875" cy="96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userDrawn="1"/>
        </p:nvSpPr>
        <p:spPr>
          <a:xfrm>
            <a:off x="2988734" y="93133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0" name="Oval 9"/>
          <p:cNvSpPr/>
          <p:nvPr userDrawn="1"/>
        </p:nvSpPr>
        <p:spPr>
          <a:xfrm>
            <a:off x="464610" y="1257832"/>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11" name="Text Placeholder 8"/>
          <p:cNvSpPr txBox="1">
            <a:spLocks/>
          </p:cNvSpPr>
          <p:nvPr userDrawn="1"/>
        </p:nvSpPr>
        <p:spPr>
          <a:xfrm>
            <a:off x="787401" y="2032000"/>
            <a:ext cx="2759075"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View</a:t>
            </a:r>
            <a:r>
              <a:rPr lang="en-US" sz="1400" dirty="0" smtClean="0">
                <a:solidFill>
                  <a:srgbClr val="000000"/>
                </a:solidFill>
              </a:rPr>
              <a:t> tab</a:t>
            </a:r>
          </a:p>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Slide Master </a:t>
            </a:r>
            <a:r>
              <a:rPr lang="en-US" sz="1400" dirty="0" smtClean="0">
                <a:solidFill>
                  <a:srgbClr val="000000"/>
                </a:solidFill>
              </a:rPr>
              <a:t>button</a:t>
            </a:r>
            <a:endParaRPr lang="en-US" sz="1400" dirty="0">
              <a:solidFill>
                <a:srgbClr val="000000"/>
              </a:solidFill>
            </a:endParaRPr>
          </a:p>
        </p:txBody>
      </p:sp>
      <p:sp>
        <p:nvSpPr>
          <p:cNvPr id="12" name="Oval 11"/>
          <p:cNvSpPr/>
          <p:nvPr userDrawn="1"/>
        </p:nvSpPr>
        <p:spPr>
          <a:xfrm>
            <a:off x="584204" y="2065875"/>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3" name="Oval 12"/>
          <p:cNvSpPr/>
          <p:nvPr userDrawn="1"/>
        </p:nvSpPr>
        <p:spPr>
          <a:xfrm>
            <a:off x="584204" y="2434171"/>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pic>
        <p:nvPicPr>
          <p:cNvPr id="2050"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464610" y="2827870"/>
            <a:ext cx="1676399" cy="126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Placeholder 8"/>
          <p:cNvSpPr txBox="1">
            <a:spLocks/>
          </p:cNvSpPr>
          <p:nvPr userDrawn="1"/>
        </p:nvSpPr>
        <p:spPr>
          <a:xfrm>
            <a:off x="2426230" y="2836596"/>
            <a:ext cx="1951038"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In the left-hand pane scroll up to the first and largest of the slides</a:t>
            </a:r>
            <a:endParaRPr lang="en-US" sz="1400" dirty="0">
              <a:solidFill>
                <a:srgbClr val="000000"/>
              </a:solidFill>
            </a:endParaRPr>
          </a:p>
        </p:txBody>
      </p:sp>
      <p:sp>
        <p:nvSpPr>
          <p:cNvPr id="17" name="Oval 16"/>
          <p:cNvSpPr/>
          <p:nvPr userDrawn="1"/>
        </p:nvSpPr>
        <p:spPr>
          <a:xfrm>
            <a:off x="2223033" y="2866234"/>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14" name="TextBox 13"/>
          <p:cNvSpPr txBox="1"/>
          <p:nvPr userDrawn="1"/>
        </p:nvSpPr>
        <p:spPr>
          <a:xfrm>
            <a:off x="279932" y="125581"/>
            <a:ext cx="4097336" cy="830997"/>
          </a:xfrm>
          <a:prstGeom prst="rect">
            <a:avLst/>
          </a:prstGeom>
          <a:noFill/>
        </p:spPr>
        <p:txBody>
          <a:bodyPr wrap="square" rtlCol="0">
            <a:spAutoFit/>
          </a:bodyPr>
          <a:lstStyle/>
          <a:p>
            <a:r>
              <a:rPr lang="en-US" sz="1600" dirty="0" smtClean="0">
                <a:solidFill>
                  <a:srgbClr val="000000"/>
                </a:solidFill>
              </a:rPr>
              <a:t>This template is intended for content considered </a:t>
            </a:r>
            <a:r>
              <a:rPr lang="en-US" sz="1600" b="1" dirty="0" smtClean="0">
                <a:solidFill>
                  <a:srgbClr val="000000"/>
                </a:solidFill>
              </a:rPr>
              <a:t>ISO-NE PUBLIC</a:t>
            </a:r>
            <a:r>
              <a:rPr lang="en-US" sz="1600" dirty="0" smtClean="0">
                <a:solidFill>
                  <a:srgbClr val="000000"/>
                </a:solidFill>
              </a:rPr>
              <a:t>. If at any point you need to change the label within the footer: </a:t>
            </a:r>
            <a:endParaRPr lang="en-US" sz="1600" dirty="0">
              <a:solidFill>
                <a:srgbClr val="000000"/>
              </a:solidFill>
            </a:endParaRPr>
          </a:p>
        </p:txBody>
      </p:sp>
      <p:sp>
        <p:nvSpPr>
          <p:cNvPr id="21" name="Text Placeholder 8"/>
          <p:cNvSpPr txBox="1">
            <a:spLocks/>
          </p:cNvSpPr>
          <p:nvPr userDrawn="1"/>
        </p:nvSpPr>
        <p:spPr>
          <a:xfrm>
            <a:off x="2421467" y="4233335"/>
            <a:ext cx="1955801"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Edit the footer to reflect the appropriate label</a:t>
            </a:r>
            <a:r>
              <a:rPr lang="en-US" sz="1400" baseline="0" dirty="0" smtClean="0">
                <a:solidFill>
                  <a:srgbClr val="000000"/>
                </a:solidFill>
              </a:rPr>
              <a:t> </a:t>
            </a:r>
          </a:p>
          <a:p>
            <a:pPr marL="0" indent="0">
              <a:buFont typeface="Arial" pitchFamily="34" charset="0"/>
              <a:buNone/>
            </a:pPr>
            <a:endParaRPr lang="en-US" sz="1400" dirty="0">
              <a:solidFill>
                <a:srgbClr val="000000"/>
              </a:solidFill>
            </a:endParaRPr>
          </a:p>
        </p:txBody>
      </p:sp>
      <p:sp>
        <p:nvSpPr>
          <p:cNvPr id="22" name="Oval 21"/>
          <p:cNvSpPr/>
          <p:nvPr userDrawn="1"/>
        </p:nvSpPr>
        <p:spPr>
          <a:xfrm>
            <a:off x="2218270" y="42629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pic>
        <p:nvPicPr>
          <p:cNvPr id="2052"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95968" y="5071535"/>
            <a:ext cx="5715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Placeholder 8"/>
          <p:cNvSpPr txBox="1">
            <a:spLocks/>
          </p:cNvSpPr>
          <p:nvPr userDrawn="1"/>
        </p:nvSpPr>
        <p:spPr>
          <a:xfrm>
            <a:off x="2422525" y="5071535"/>
            <a:ext cx="2030943"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On the </a:t>
            </a:r>
            <a:r>
              <a:rPr lang="en-US" sz="1400" i="1" dirty="0" smtClean="0">
                <a:solidFill>
                  <a:srgbClr val="000000"/>
                </a:solidFill>
              </a:rPr>
              <a:t>Slide Maste</a:t>
            </a:r>
            <a:r>
              <a:rPr lang="en-US" sz="1400" dirty="0" smtClean="0">
                <a:solidFill>
                  <a:srgbClr val="000000"/>
                </a:solidFill>
              </a:rPr>
              <a:t>r ribbon, click</a:t>
            </a:r>
            <a:r>
              <a:rPr lang="en-US" sz="1400" baseline="0" dirty="0" smtClean="0">
                <a:solidFill>
                  <a:srgbClr val="000000"/>
                </a:solidFill>
              </a:rPr>
              <a:t> the </a:t>
            </a:r>
            <a:r>
              <a:rPr lang="en-US" sz="1400" b="1" i="1" baseline="0" dirty="0" smtClean="0">
                <a:solidFill>
                  <a:srgbClr val="000000"/>
                </a:solidFill>
              </a:rPr>
              <a:t>Close Master View</a:t>
            </a:r>
            <a:r>
              <a:rPr lang="en-US" sz="1400" baseline="0" dirty="0" smtClean="0">
                <a:solidFill>
                  <a:srgbClr val="000000"/>
                </a:solidFill>
              </a:rPr>
              <a:t> button</a:t>
            </a:r>
          </a:p>
          <a:p>
            <a:pPr marL="0" indent="0">
              <a:buFont typeface="Arial" pitchFamily="34" charset="0"/>
              <a:buNone/>
            </a:pPr>
            <a:endParaRPr lang="en-US" sz="1400" dirty="0">
              <a:solidFill>
                <a:srgbClr val="000000"/>
              </a:solidFill>
            </a:endParaRPr>
          </a:p>
        </p:txBody>
      </p:sp>
      <p:sp>
        <p:nvSpPr>
          <p:cNvPr id="25" name="Oval 24"/>
          <p:cNvSpPr/>
          <p:nvPr userDrawn="1"/>
        </p:nvSpPr>
        <p:spPr>
          <a:xfrm>
            <a:off x="2219328" y="51011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5</a:t>
            </a:r>
            <a:endParaRPr lang="en-US" sz="1200" b="1" dirty="0">
              <a:solidFill>
                <a:schemeClr val="bg1"/>
              </a:solidFill>
            </a:endParaRPr>
          </a:p>
        </p:txBody>
      </p:sp>
      <p:sp>
        <p:nvSpPr>
          <p:cNvPr id="18" name="Rectangle 17"/>
          <p:cNvSpPr/>
          <p:nvPr userDrawn="1"/>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7" name="Rectangle 26"/>
          <p:cNvSpPr/>
          <p:nvPr userDrawn="1"/>
        </p:nvSpPr>
        <p:spPr>
          <a:xfrm>
            <a:off x="4758268" y="125580"/>
            <a:ext cx="4267200" cy="61990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8" name="TextBox 27"/>
          <p:cNvSpPr txBox="1"/>
          <p:nvPr userDrawn="1"/>
        </p:nvSpPr>
        <p:spPr>
          <a:xfrm>
            <a:off x="186268" y="5862935"/>
            <a:ext cx="4360066" cy="461665"/>
          </a:xfrm>
          <a:prstGeom prst="rect">
            <a:avLst/>
          </a:prstGeom>
          <a:noFill/>
        </p:spPr>
        <p:txBody>
          <a:bodyPr wrap="square" rtlCol="0">
            <a:spAutoFit/>
          </a:bodyPr>
          <a:lstStyle/>
          <a:p>
            <a:r>
              <a:rPr lang="en-US" sz="1200" i="1" dirty="0" smtClean="0">
                <a:solidFill>
                  <a:srgbClr val="000000"/>
                </a:solidFill>
              </a:rPr>
              <a:t>Note: If using transitional slides,</a:t>
            </a:r>
            <a:r>
              <a:rPr lang="en-US" sz="1200" i="1" baseline="0" dirty="0" smtClean="0">
                <a:solidFill>
                  <a:srgbClr val="000000"/>
                </a:solidFill>
              </a:rPr>
              <a:t> you must also locate these within the Slide Master and edit the footer label accordingly</a:t>
            </a:r>
            <a:endParaRPr lang="en-US" sz="1200" i="1" dirty="0">
              <a:solidFill>
                <a:srgbClr val="000000"/>
              </a:solidFill>
            </a:endParaRPr>
          </a:p>
        </p:txBody>
      </p:sp>
      <p:sp>
        <p:nvSpPr>
          <p:cNvPr id="30" name="TextBox 29"/>
          <p:cNvSpPr txBox="1"/>
          <p:nvPr userDrawn="1"/>
        </p:nvSpPr>
        <p:spPr>
          <a:xfrm>
            <a:off x="5029200" y="135466"/>
            <a:ext cx="3886200" cy="2487861"/>
          </a:xfrm>
          <a:prstGeom prst="rect">
            <a:avLst/>
          </a:prstGeom>
          <a:noFill/>
        </p:spPr>
        <p:txBody>
          <a:bodyPr wrap="square" rtlCol="0">
            <a:spAutoFit/>
          </a:bodyPr>
          <a:lstStyle/>
          <a:p>
            <a:r>
              <a:rPr lang="en-US" sz="1600" dirty="0" smtClean="0">
                <a:solidFill>
                  <a:srgbClr val="000000"/>
                </a:solidFill>
              </a:rPr>
              <a:t>This template</a:t>
            </a:r>
            <a:r>
              <a:rPr lang="en-US" sz="1600" baseline="0" dirty="0" smtClean="0">
                <a:solidFill>
                  <a:srgbClr val="000000"/>
                </a:solidFill>
              </a:rPr>
              <a:t> contains a variety of slide options to support your presentation needs.  </a:t>
            </a:r>
          </a:p>
          <a:p>
            <a:endParaRPr lang="en-US" sz="1400" baseline="0" dirty="0" smtClean="0">
              <a:solidFill>
                <a:srgbClr val="000000"/>
              </a:solidFill>
            </a:endParaRPr>
          </a:p>
          <a:p>
            <a:r>
              <a:rPr lang="en-US" sz="1400" baseline="0" dirty="0" smtClean="0">
                <a:solidFill>
                  <a:srgbClr val="000000"/>
                </a:solidFill>
              </a:rPr>
              <a:t>To change a slide layout:</a:t>
            </a:r>
          </a:p>
          <a:p>
            <a:pPr marL="457200" lvl="1" indent="0">
              <a:spcBef>
                <a:spcPts val="200"/>
              </a:spcBef>
              <a:spcAft>
                <a:spcPts val="200"/>
              </a:spcAft>
              <a:buNone/>
            </a:pPr>
            <a:r>
              <a:rPr lang="en-US" sz="1400" baseline="0" dirty="0" smtClean="0">
                <a:solidFill>
                  <a:srgbClr val="000000"/>
                </a:solidFill>
              </a:rPr>
              <a:t>Select the </a:t>
            </a:r>
            <a:r>
              <a:rPr lang="en-US" sz="1400" b="1" i="1" baseline="0" dirty="0" smtClean="0">
                <a:solidFill>
                  <a:srgbClr val="000000"/>
                </a:solidFill>
              </a:rPr>
              <a:t>slide</a:t>
            </a:r>
            <a:r>
              <a:rPr lang="en-US" sz="1400" baseline="0" dirty="0" smtClean="0">
                <a:solidFill>
                  <a:srgbClr val="000000"/>
                </a:solidFill>
              </a:rPr>
              <a:t> you wish to change.</a:t>
            </a:r>
          </a:p>
          <a:p>
            <a:pPr marL="457200" lvl="1" indent="0">
              <a:spcBef>
                <a:spcPts val="200"/>
              </a:spcBef>
              <a:spcAft>
                <a:spcPts val="200"/>
              </a:spcAft>
              <a:buNone/>
            </a:pPr>
            <a:r>
              <a:rPr lang="en-US" sz="1400" baseline="0" dirty="0" smtClean="0">
                <a:solidFill>
                  <a:srgbClr val="000000"/>
                </a:solidFill>
              </a:rPr>
              <a:t>In the PowerPoint ribbon, click to view the </a:t>
            </a:r>
            <a:r>
              <a:rPr lang="en-US" sz="1400" b="1" i="1" baseline="0" dirty="0" smtClean="0">
                <a:solidFill>
                  <a:srgbClr val="000000"/>
                </a:solidFill>
              </a:rPr>
              <a:t>Home</a:t>
            </a:r>
            <a:r>
              <a:rPr lang="en-US" sz="1400" baseline="0" dirty="0" smtClean="0">
                <a:solidFill>
                  <a:srgbClr val="000000"/>
                </a:solidFill>
              </a:rPr>
              <a:t> tab.</a:t>
            </a:r>
          </a:p>
          <a:p>
            <a:pPr marL="457200" lvl="1" indent="0">
              <a:spcBef>
                <a:spcPts val="200"/>
              </a:spcBef>
              <a:spcAft>
                <a:spcPts val="200"/>
              </a:spcAft>
              <a:buNone/>
            </a:pPr>
            <a:r>
              <a:rPr lang="en-US" sz="1400" dirty="0" smtClean="0">
                <a:solidFill>
                  <a:srgbClr val="000000"/>
                </a:solidFill>
              </a:rPr>
              <a:t>Click the </a:t>
            </a:r>
            <a:r>
              <a:rPr lang="en-US" sz="1400" b="1" i="1" dirty="0" smtClean="0">
                <a:solidFill>
                  <a:srgbClr val="000000"/>
                </a:solidFill>
              </a:rPr>
              <a:t>Layout</a:t>
            </a:r>
            <a:r>
              <a:rPr lang="en-US" sz="1400" dirty="0" smtClean="0">
                <a:solidFill>
                  <a:srgbClr val="000000"/>
                </a:solidFill>
              </a:rPr>
              <a:t> button.</a:t>
            </a:r>
          </a:p>
          <a:p>
            <a:pPr marL="457200" lvl="1" indent="0">
              <a:spcBef>
                <a:spcPts val="200"/>
              </a:spcBef>
              <a:spcAft>
                <a:spcPts val="200"/>
              </a:spcAft>
              <a:buNone/>
            </a:pPr>
            <a:r>
              <a:rPr lang="en-US" sz="1400" dirty="0" smtClean="0">
                <a:solidFill>
                  <a:srgbClr val="000000"/>
                </a:solidFill>
              </a:rPr>
              <a:t>From</a:t>
            </a:r>
            <a:r>
              <a:rPr lang="en-US" sz="1400" baseline="0" dirty="0" smtClean="0">
                <a:solidFill>
                  <a:srgbClr val="000000"/>
                </a:solidFill>
              </a:rPr>
              <a:t> the window of layout options that appears, choose the </a:t>
            </a:r>
            <a:r>
              <a:rPr lang="en-US" sz="1400" b="1" i="1" baseline="0" dirty="0" smtClean="0">
                <a:solidFill>
                  <a:srgbClr val="000000"/>
                </a:solidFill>
              </a:rPr>
              <a:t>desired layout</a:t>
            </a:r>
            <a:r>
              <a:rPr lang="en-US" sz="1400" baseline="0" dirty="0" smtClean="0">
                <a:solidFill>
                  <a:srgbClr val="000000"/>
                </a:solidFill>
              </a:rPr>
              <a:t>.</a:t>
            </a:r>
            <a:endParaRPr lang="en-US" sz="1400" dirty="0" smtClean="0">
              <a:solidFill>
                <a:srgbClr val="000000"/>
              </a:solidFill>
            </a:endParaRPr>
          </a:p>
        </p:txBody>
      </p:sp>
      <p:pic>
        <p:nvPicPr>
          <p:cNvPr id="1028" name="Picture 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49341" y="2891357"/>
            <a:ext cx="3632192" cy="174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Oval 44"/>
          <p:cNvSpPr/>
          <p:nvPr userDrawn="1"/>
        </p:nvSpPr>
        <p:spPr>
          <a:xfrm>
            <a:off x="5249342" y="14060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47" name="Oval 46"/>
          <p:cNvSpPr/>
          <p:nvPr userDrawn="1"/>
        </p:nvSpPr>
        <p:spPr>
          <a:xfrm>
            <a:off x="5249341" y="1866896"/>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48" name="Oval 47"/>
          <p:cNvSpPr/>
          <p:nvPr userDrawn="1"/>
        </p:nvSpPr>
        <p:spPr>
          <a:xfrm>
            <a:off x="5249342" y="21336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49" name="Oval 48"/>
          <p:cNvSpPr/>
          <p:nvPr userDrawn="1"/>
        </p:nvSpPr>
        <p:spPr>
          <a:xfrm>
            <a:off x="5249341" y="111019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50" name="Oval 49"/>
          <p:cNvSpPr/>
          <p:nvPr userDrawn="1"/>
        </p:nvSpPr>
        <p:spPr>
          <a:xfrm>
            <a:off x="5477942" y="27432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51" name="Oval 50"/>
          <p:cNvSpPr/>
          <p:nvPr userDrawn="1"/>
        </p:nvSpPr>
        <p:spPr>
          <a:xfrm>
            <a:off x="6400800" y="29419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52" name="Oval 51"/>
          <p:cNvSpPr/>
          <p:nvPr userDrawn="1"/>
        </p:nvSpPr>
        <p:spPr>
          <a:xfrm>
            <a:off x="7772400" y="394970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54" name="TextBox 53"/>
          <p:cNvSpPr txBox="1"/>
          <p:nvPr userDrawn="1"/>
        </p:nvSpPr>
        <p:spPr>
          <a:xfrm>
            <a:off x="5029200" y="4812695"/>
            <a:ext cx="3886200" cy="584775"/>
          </a:xfrm>
          <a:prstGeom prst="rect">
            <a:avLst/>
          </a:prstGeom>
          <a:noFill/>
        </p:spPr>
        <p:txBody>
          <a:bodyPr wrap="square" rtlCol="0">
            <a:spAutoFit/>
          </a:bodyPr>
          <a:lstStyle/>
          <a:p>
            <a:r>
              <a:rPr lang="en-US" sz="1600" dirty="0" smtClean="0">
                <a:solidFill>
                  <a:srgbClr val="000000"/>
                </a:solidFill>
              </a:rPr>
              <a:t>Note:</a:t>
            </a:r>
            <a:r>
              <a:rPr lang="en-US" sz="1600" baseline="0" dirty="0" smtClean="0">
                <a:solidFill>
                  <a:srgbClr val="000000"/>
                </a:solidFill>
              </a:rPr>
              <a:t> these same layout options are available to you when inserting a new slide.</a:t>
            </a:r>
            <a:endParaRPr lang="en-US" sz="1600" dirty="0" smtClean="0">
              <a:solidFill>
                <a:srgbClr val="000000"/>
              </a:solidFill>
            </a:endParaRPr>
          </a:p>
        </p:txBody>
      </p:sp>
      <p:pic>
        <p:nvPicPr>
          <p:cNvPr id="1026"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25066" y="4179125"/>
            <a:ext cx="1736725"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4260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6" name="Picture 5" descr="ISO049-PowerPoint-d1-revised-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7" name="Rectangle 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000000"/>
                </a:solidFill>
              </a:defRPr>
            </a:lvl1pPr>
          </a:lstStyle>
          <a:p>
            <a:fld id="{10C7F894-2A36-495D-AB7C-1055F7AC0F9D}" type="slidenum">
              <a:rPr lang="en-US" smtClean="0"/>
              <a:pPr/>
              <a:t>‹#›</a:t>
            </a:fld>
            <a:endParaRPr lang="en-US" dirty="0"/>
          </a:p>
        </p:txBody>
      </p:sp>
      <p:sp>
        <p:nvSpPr>
          <p:cNvPr id="5" name="Slide Number Placeholder 2"/>
          <p:cNvSpPr txBox="1">
            <a:spLocks/>
          </p:cNvSpPr>
          <p:nvPr userDrawn="1"/>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sp>
        <p:nvSpPr>
          <p:cNvPr id="18" name="Rectangle 17"/>
          <p:cNvSpPr/>
          <p:nvPr userDrawn="1"/>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0" name="TextBox 29"/>
          <p:cNvSpPr txBox="1"/>
          <p:nvPr userDrawn="1"/>
        </p:nvSpPr>
        <p:spPr>
          <a:xfrm>
            <a:off x="152400" y="135466"/>
            <a:ext cx="2628900" cy="954107"/>
          </a:xfrm>
          <a:prstGeom prst="rect">
            <a:avLst/>
          </a:prstGeom>
          <a:noFill/>
        </p:spPr>
        <p:txBody>
          <a:bodyPr wrap="square" rtlCol="0">
            <a:spAutoFit/>
          </a:bodyPr>
          <a:lstStyle/>
          <a:p>
            <a:r>
              <a:rPr lang="en-US" sz="1400" dirty="0" smtClean="0">
                <a:solidFill>
                  <a:srgbClr val="000000"/>
                </a:solidFill>
              </a:rPr>
              <a:t>This template contains approved ISO-NE colors,</a:t>
            </a:r>
            <a:r>
              <a:rPr lang="en-US" sz="1400" baseline="0" dirty="0" smtClean="0">
                <a:solidFill>
                  <a:srgbClr val="000000"/>
                </a:solidFill>
              </a:rPr>
              <a:t> which can be accessed from any color palette (e.g., font color, shape fill):</a:t>
            </a:r>
            <a:endParaRPr lang="en-US" sz="1400" dirty="0">
              <a:solidFill>
                <a:srgbClr val="000000"/>
              </a:solidFill>
            </a:endParaRPr>
          </a:p>
        </p:txBody>
      </p:sp>
      <p:pic>
        <p:nvPicPr>
          <p:cNvPr id="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68600" y="330200"/>
            <a:ext cx="15621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le 11"/>
          <p:cNvGraphicFramePr>
            <a:graphicFrameLocks noGrp="1"/>
          </p:cNvGraphicFramePr>
          <p:nvPr userDrawn="1">
            <p:extLst>
              <p:ext uri="{D42A27DB-BD31-4B8C-83A1-F6EECF244321}">
                <p14:modId xmlns:p14="http://schemas.microsoft.com/office/powerpoint/2010/main" val="1709699927"/>
              </p:ext>
            </p:extLst>
          </p:nvPr>
        </p:nvGraphicFramePr>
        <p:xfrm>
          <a:off x="228600" y="1092200"/>
          <a:ext cx="4165068" cy="5212080"/>
        </p:xfrm>
        <a:graphic>
          <a:graphicData uri="http://schemas.openxmlformats.org/drawingml/2006/table">
            <a:tbl>
              <a:tblPr firstRow="1" bandRow="1">
                <a:tableStyleId>{7E9639D4-E3E2-4D34-9284-5A2195B3D0D7}</a:tableStyleId>
              </a:tblPr>
              <a:tblGrid>
                <a:gridCol w="812268">
                  <a:extLst>
                    <a:ext uri="{9D8B030D-6E8A-4147-A177-3AD203B41FA5}">
                      <a16:colId xmlns:a16="http://schemas.microsoft.com/office/drawing/2014/main" val="20000"/>
                    </a:ext>
                  </a:extLst>
                </a:gridCol>
                <a:gridCol w="1066799">
                  <a:extLst>
                    <a:ext uri="{9D8B030D-6E8A-4147-A177-3AD203B41FA5}">
                      <a16:colId xmlns:a16="http://schemas.microsoft.com/office/drawing/2014/main" val="20001"/>
                    </a:ext>
                  </a:extLst>
                </a:gridCol>
                <a:gridCol w="2286001">
                  <a:extLst>
                    <a:ext uri="{9D8B030D-6E8A-4147-A177-3AD203B41FA5}">
                      <a16:colId xmlns:a16="http://schemas.microsoft.com/office/drawing/2014/main" val="20002"/>
                    </a:ext>
                  </a:extLst>
                </a:gridCol>
              </a:tblGrid>
              <a:tr h="0">
                <a:tc>
                  <a:txBody>
                    <a:bodyPr/>
                    <a:lstStyle/>
                    <a:p>
                      <a:pPr algn="l"/>
                      <a:r>
                        <a:rPr lang="en-US" sz="1400" dirty="0" smtClean="0"/>
                        <a:t>Color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RGB Value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Description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23.149.210</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Blue: Use as primary color for headers and accents</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251.185.47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Yellow: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246.137.32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Orange: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236.51.37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Red: Use as an accent color</a:t>
                      </a:r>
                    </a:p>
                    <a:p>
                      <a:pPr algn="l"/>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180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133.85.161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Purple: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119.189.42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Green: Use as an accent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109.207.246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Light Blue: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30.106.154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a:t>
                      </a:r>
                      <a:r>
                        <a:rPr lang="en-US" sz="1200" b="0" kern="1200" baseline="0" dirty="0" smtClean="0">
                          <a:solidFill>
                            <a:srgbClr val="000000"/>
                          </a:solidFill>
                          <a:latin typeface="+mn-lt"/>
                          <a:ea typeface="+mn-ea"/>
                          <a:cs typeface="+mn-cs"/>
                        </a:rPr>
                        <a:t> Dark Blue: </a:t>
                      </a:r>
                      <a:r>
                        <a:rPr lang="en-US" sz="1200" b="0" kern="1200" dirty="0" smtClean="0">
                          <a:solidFill>
                            <a:srgbClr val="000000"/>
                          </a:solidFill>
                          <a:latin typeface="+mn-lt"/>
                          <a:ea typeface="+mn-ea"/>
                          <a:cs typeface="+mn-cs"/>
                        </a:rPr>
                        <a:t>Use as an accent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98.119.127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Gray: Use as a secondary font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l"/>
                      <a:r>
                        <a:rPr lang="en-US" sz="1200" dirty="0" smtClean="0">
                          <a:solidFill>
                            <a:srgbClr val="000000"/>
                          </a:solidFill>
                        </a:rPr>
                        <a:t>0.0.0</a:t>
                      </a:r>
                      <a:endParaRPr lang="en-US"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Black: Use as a primary font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gn="l"/>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1200" b="0" kern="1200" dirty="0" smtClean="0">
                          <a:solidFill>
                            <a:srgbClr val="000000"/>
                          </a:solidFill>
                          <a:latin typeface="+mn-lt"/>
                          <a:ea typeface="+mn-ea"/>
                          <a:cs typeface="+mn-cs"/>
                        </a:rPr>
                        <a:t>255.255.255</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200" b="0" kern="1200" dirty="0" smtClean="0">
                          <a:solidFill>
                            <a:srgbClr val="000000"/>
                          </a:solidFill>
                          <a:latin typeface="+mn-lt"/>
                          <a:ea typeface="+mn-ea"/>
                          <a:cs typeface="+mn-cs"/>
                        </a:rPr>
                        <a:t>White: Use as needed</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3" name="Rectangle 12"/>
          <p:cNvSpPr/>
          <p:nvPr userDrawn="1"/>
        </p:nvSpPr>
        <p:spPr>
          <a:xfrm>
            <a:off x="4758268" y="125581"/>
            <a:ext cx="4267200" cy="40654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4" name="TextBox 13"/>
          <p:cNvSpPr txBox="1"/>
          <p:nvPr userDrawn="1"/>
        </p:nvSpPr>
        <p:spPr>
          <a:xfrm>
            <a:off x="4851402" y="152400"/>
            <a:ext cx="4097336" cy="584775"/>
          </a:xfrm>
          <a:prstGeom prst="rect">
            <a:avLst/>
          </a:prstGeom>
          <a:noFill/>
        </p:spPr>
        <p:txBody>
          <a:bodyPr wrap="square" rtlCol="0">
            <a:spAutoFit/>
          </a:bodyPr>
          <a:lstStyle/>
          <a:p>
            <a:r>
              <a:rPr lang="en-US" sz="1600" dirty="0" smtClean="0">
                <a:solidFill>
                  <a:srgbClr val="000000"/>
                </a:solidFill>
              </a:rPr>
              <a:t>This template contains approved font</a:t>
            </a:r>
            <a:r>
              <a:rPr lang="en-US" sz="1600" baseline="0" dirty="0" smtClean="0">
                <a:solidFill>
                  <a:srgbClr val="000000"/>
                </a:solidFill>
              </a:rPr>
              <a:t> size and style which will be automatically applied. </a:t>
            </a:r>
            <a:endParaRPr lang="en-US" sz="1600" dirty="0">
              <a:solidFill>
                <a:srgbClr val="000000"/>
              </a:solidFill>
            </a:endParaRPr>
          </a:p>
        </p:txBody>
      </p:sp>
      <p:sp>
        <p:nvSpPr>
          <p:cNvPr id="15" name="TextBox 14"/>
          <p:cNvSpPr txBox="1"/>
          <p:nvPr userDrawn="1"/>
        </p:nvSpPr>
        <p:spPr>
          <a:xfrm>
            <a:off x="4969937" y="685800"/>
            <a:ext cx="4038070" cy="2438400"/>
          </a:xfrm>
          <a:prstGeom prst="rect">
            <a:avLst/>
          </a:prstGeom>
          <a:noFill/>
        </p:spPr>
        <p:txBody>
          <a:bodyPr wrap="none" rtlCol="0">
            <a:noAutofit/>
          </a:bodyPr>
          <a:lstStyle/>
          <a:p>
            <a:pPr algn="r">
              <a:spcBef>
                <a:spcPts val="600"/>
              </a:spcBef>
            </a:pPr>
            <a:r>
              <a:rPr lang="en-US" sz="2800" b="1" baseline="0" dirty="0" smtClean="0">
                <a:solidFill>
                  <a:srgbClr val="000000"/>
                </a:solidFill>
              </a:rPr>
              <a:t>Slide Title – Calibri 28</a:t>
            </a:r>
          </a:p>
          <a:p>
            <a:pPr algn="r">
              <a:spcBef>
                <a:spcPts val="600"/>
              </a:spcBef>
            </a:pPr>
            <a:r>
              <a:rPr lang="en-US" sz="2400" baseline="0" dirty="0" smtClean="0">
                <a:solidFill>
                  <a:srgbClr val="000000"/>
                </a:solidFill>
              </a:rPr>
              <a:t>Content Title/Bullet 1 – Calibri 24</a:t>
            </a:r>
            <a:endParaRPr lang="en-US" baseline="0" dirty="0" smtClean="0">
              <a:solidFill>
                <a:srgbClr val="000000"/>
              </a:solidFill>
            </a:endParaRPr>
          </a:p>
          <a:p>
            <a:pPr algn="r">
              <a:spcBef>
                <a:spcPts val="600"/>
              </a:spcBef>
            </a:pPr>
            <a:r>
              <a:rPr lang="en-US" sz="2000" baseline="0" dirty="0" smtClean="0">
                <a:solidFill>
                  <a:srgbClr val="000000"/>
                </a:solidFill>
              </a:rPr>
              <a:t>Content Text/Bullet 2 – Calibri 20</a:t>
            </a:r>
            <a:endParaRPr lang="en-US" baseline="0" dirty="0" smtClean="0">
              <a:solidFill>
                <a:srgbClr val="000000"/>
              </a:solidFill>
            </a:endParaRPr>
          </a:p>
          <a:p>
            <a:pPr algn="r">
              <a:spcBef>
                <a:spcPts val="600"/>
              </a:spcBef>
            </a:pPr>
            <a:r>
              <a:rPr lang="en-US" baseline="0" dirty="0" smtClean="0">
                <a:solidFill>
                  <a:srgbClr val="000000"/>
                </a:solidFill>
              </a:rPr>
              <a:t>Chart Content/Bullet 3 – Calibri18</a:t>
            </a:r>
          </a:p>
          <a:p>
            <a:pPr algn="r">
              <a:spcBef>
                <a:spcPts val="600"/>
              </a:spcBef>
            </a:pPr>
            <a:r>
              <a:rPr lang="en-US" sz="1600" baseline="0" dirty="0" smtClean="0">
                <a:solidFill>
                  <a:srgbClr val="000000"/>
                </a:solidFill>
              </a:rPr>
              <a:t>Bullet 4 &amp; Bullet 5 – Calibri 16</a:t>
            </a:r>
            <a:endParaRPr lang="en-US" baseline="0" dirty="0" smtClean="0">
              <a:solidFill>
                <a:srgbClr val="000000"/>
              </a:solidFill>
            </a:endParaRPr>
          </a:p>
          <a:p>
            <a:pPr algn="r">
              <a:spcBef>
                <a:spcPts val="600"/>
              </a:spcBef>
            </a:pPr>
            <a:r>
              <a:rPr lang="en-US" sz="1600" b="0" baseline="0" dirty="0" smtClean="0">
                <a:solidFill>
                  <a:srgbClr val="000000"/>
                </a:solidFill>
              </a:rPr>
              <a:t>Slide Number – Calibri 14</a:t>
            </a:r>
          </a:p>
          <a:p>
            <a:pPr algn="r">
              <a:spcBef>
                <a:spcPts val="600"/>
              </a:spcBef>
            </a:pPr>
            <a:endParaRPr lang="en-US" sz="1600" b="0" baseline="0" dirty="0" smtClean="0">
              <a:solidFill>
                <a:srgbClr val="000000"/>
              </a:solidFill>
            </a:endParaRPr>
          </a:p>
        </p:txBody>
      </p:sp>
      <p:sp>
        <p:nvSpPr>
          <p:cNvPr id="16" name="Rectangle 15"/>
          <p:cNvSpPr/>
          <p:nvPr userDrawn="1"/>
        </p:nvSpPr>
        <p:spPr>
          <a:xfrm>
            <a:off x="4876800" y="3200400"/>
            <a:ext cx="4191000" cy="830997"/>
          </a:xfrm>
          <a:prstGeom prst="rect">
            <a:avLst/>
          </a:prstGeom>
        </p:spPr>
        <p:txBody>
          <a:bodyPr wrap="square">
            <a:spAutoFit/>
          </a:bodyPr>
          <a:lstStyle/>
          <a:p>
            <a:pPr algn="l">
              <a:spcBef>
                <a:spcPts val="600"/>
              </a:spcBef>
            </a:pPr>
            <a:r>
              <a:rPr lang="en-US" sz="1600" b="0" baseline="0" dirty="0" smtClean="0">
                <a:solidFill>
                  <a:srgbClr val="000000"/>
                </a:solidFill>
              </a:rPr>
              <a:t>Font within the presentation will appear black by default, but may be changed to ISO gray if desired.</a:t>
            </a:r>
            <a:endParaRPr lang="en-US" sz="1600" b="0" dirty="0">
              <a:solidFill>
                <a:srgbClr val="000000"/>
              </a:solidFill>
            </a:endParaRPr>
          </a:p>
        </p:txBody>
      </p:sp>
      <p:sp>
        <p:nvSpPr>
          <p:cNvPr id="17" name="Rectangle 16"/>
          <p:cNvSpPr/>
          <p:nvPr userDrawn="1"/>
        </p:nvSpPr>
        <p:spPr>
          <a:xfrm>
            <a:off x="4757058" y="4267200"/>
            <a:ext cx="4267200" cy="20574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9" name="TextBox 18"/>
          <p:cNvSpPr txBox="1"/>
          <p:nvPr userDrawn="1"/>
        </p:nvSpPr>
        <p:spPr>
          <a:xfrm>
            <a:off x="4800600" y="4293275"/>
            <a:ext cx="4114800" cy="2031325"/>
          </a:xfrm>
          <a:prstGeom prst="rect">
            <a:avLst/>
          </a:prstGeom>
          <a:noFill/>
        </p:spPr>
        <p:txBody>
          <a:bodyPr wrap="square" rtlCol="0">
            <a:spAutoFit/>
          </a:bodyPr>
          <a:lstStyle/>
          <a:p>
            <a:r>
              <a:rPr lang="en-US" sz="1400" b="1" kern="1200" dirty="0" smtClean="0">
                <a:solidFill>
                  <a:srgbClr val="000000"/>
                </a:solidFill>
                <a:effectLst/>
                <a:latin typeface="+mn-lt"/>
                <a:ea typeface="+mn-ea"/>
                <a:cs typeface="+mn-cs"/>
              </a:rPr>
              <a:t>TIP</a:t>
            </a:r>
            <a:r>
              <a:rPr lang="en-US" sz="1400" kern="1200" dirty="0" smtClean="0">
                <a:solidFill>
                  <a:srgbClr val="000000"/>
                </a:solidFill>
                <a:effectLst/>
                <a:latin typeface="+mn-lt"/>
                <a:ea typeface="+mn-ea"/>
                <a:cs typeface="+mn-cs"/>
              </a:rPr>
              <a:t>: If you experience issues with page numbering:</a:t>
            </a:r>
          </a:p>
          <a:p>
            <a:pPr marL="571500" lvl="0" indent="-342900">
              <a:buFont typeface="+mj-lt"/>
              <a:buAutoNum type="arabicPeriod"/>
            </a:pPr>
            <a:r>
              <a:rPr lang="en-US" sz="1400" kern="1200" dirty="0" smtClean="0">
                <a:solidFill>
                  <a:srgbClr val="000000"/>
                </a:solidFill>
                <a:effectLst/>
                <a:latin typeface="+mn-lt"/>
                <a:ea typeface="+mn-ea"/>
                <a:cs typeface="+mn-cs"/>
              </a:rPr>
              <a:t>Click to view the </a:t>
            </a:r>
            <a:r>
              <a:rPr lang="en-US" sz="1400" b="1" i="1" kern="1200" dirty="0" smtClean="0">
                <a:solidFill>
                  <a:srgbClr val="000000"/>
                </a:solidFill>
                <a:effectLst/>
                <a:latin typeface="+mn-lt"/>
                <a:ea typeface="+mn-ea"/>
                <a:cs typeface="+mn-cs"/>
              </a:rPr>
              <a:t>Insert</a:t>
            </a:r>
            <a:r>
              <a:rPr lang="en-US" sz="1400" i="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tab.</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Header &amp; Footer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In the dialog box that opens, uncheck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 </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Return to the Header and Footer dialog</a:t>
            </a:r>
            <a:r>
              <a:rPr lang="en-US" sz="1400" kern="1200" baseline="0" dirty="0" smtClean="0">
                <a:solidFill>
                  <a:srgbClr val="000000"/>
                </a:solidFill>
                <a:effectLst/>
                <a:latin typeface="+mn-lt"/>
                <a:ea typeface="+mn-ea"/>
                <a:cs typeface="+mn-cs"/>
              </a:rPr>
              <a:t> box and </a:t>
            </a:r>
            <a:r>
              <a:rPr lang="en-US" sz="1400" kern="1200" dirty="0" smtClean="0">
                <a:solidFill>
                  <a:srgbClr val="000000"/>
                </a:solidFill>
                <a:effectLst/>
                <a:latin typeface="+mn-lt"/>
                <a:ea typeface="+mn-ea"/>
                <a:cs typeface="+mn-cs"/>
              </a:rPr>
              <a:t>recheck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endParaRPr lang="en-US" sz="1400" kern="1200" dirty="0">
              <a:solidFill>
                <a:srgbClr val="000000"/>
              </a:solidFill>
              <a:effectLst/>
              <a:latin typeface="+mn-lt"/>
              <a:ea typeface="+mn-ea"/>
              <a:cs typeface="+mn-cs"/>
            </a:endParaRPr>
          </a:p>
        </p:txBody>
      </p:sp>
    </p:spTree>
    <p:extLst>
      <p:ext uri="{BB962C8B-B14F-4D97-AF65-F5344CB8AC3E}">
        <p14:creationId xmlns:p14="http://schemas.microsoft.com/office/powerpoint/2010/main" val="371528398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cxnSp>
        <p:nvCxnSpPr>
          <p:cNvPr id="9" name="Straight Connector 8"/>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378979" y="2523277"/>
            <a:ext cx="2586158" cy="1220048"/>
          </a:xfrm>
          <a:prstGeom prst="rect">
            <a:avLst/>
          </a:prstGeom>
        </p:spPr>
      </p:pic>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911600" y="6188075"/>
            <a:ext cx="4654550" cy="517525"/>
          </a:xfrm>
          <a:prstGeom prst="rect">
            <a:avLst/>
          </a:prstGeom>
        </p:spPr>
        <p:txBody>
          <a:bodyPr/>
          <a:lstStyle>
            <a:lvl1pPr>
              <a:defRPr dirty="0"/>
            </a:lvl1pPr>
          </a:lstStyle>
          <a:p>
            <a:pPr>
              <a:defRPr/>
            </a:pPr>
            <a:endParaRPr lang="en-US" dirty="0"/>
          </a:p>
        </p:txBody>
      </p:sp>
      <p:sp>
        <p:nvSpPr>
          <p:cNvPr id="5" name="Rectangle 1030"/>
          <p:cNvSpPr>
            <a:spLocks noGrp="1" noChangeArrowheads="1"/>
          </p:cNvSpPr>
          <p:nvPr>
            <p:ph type="sldNum" sz="quarter" idx="11"/>
          </p:nvPr>
        </p:nvSpPr>
        <p:spPr/>
        <p:txBody>
          <a:bodyPr/>
          <a:lstStyle>
            <a:lvl1pPr>
              <a:defRPr/>
            </a:lvl1pPr>
          </a:lstStyle>
          <a:p>
            <a:pPr>
              <a:defRPr/>
            </a:pPr>
            <a:fld id="{B0C74B7F-7A84-4DA3-BE02-7F536E326A29}"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iso transitional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209800"/>
            <a:ext cx="7772400" cy="1362075"/>
          </a:xfrm>
        </p:spPr>
        <p:txBody>
          <a:bodyPr anchor="b"/>
          <a:lstStyle>
            <a:lvl1pPr algn="l">
              <a:defRPr sz="3200" b="1" cap="all" baseline="0">
                <a:solidFill>
                  <a:schemeClr val="accent1"/>
                </a:solidFill>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581400"/>
            <a:ext cx="7772400" cy="1500187"/>
          </a:xfrm>
        </p:spPr>
        <p:txBody>
          <a:bodyPr anchor="t"/>
          <a:lstStyle>
            <a:lvl1pPr marL="0" indent="0">
              <a:buNone/>
              <a:defRPr sz="2400" i="1" baseline="0">
                <a:solidFill>
                  <a:srgbClr val="595959"/>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Presentation</a:t>
            </a:r>
          </a:p>
        </p:txBody>
      </p:sp>
      <p:pic>
        <p:nvPicPr>
          <p:cNvPr id="6" name="Picture 5" descr="ISO-PPT-Yellow-Foot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05525"/>
            <a:ext cx="9144000" cy="752475"/>
          </a:xfrm>
          <a:prstGeom prst="rect">
            <a:avLst/>
          </a:prstGeom>
        </p:spPr>
      </p:pic>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xfrm>
            <a:off x="3911600" y="6188075"/>
            <a:ext cx="4654550" cy="517525"/>
          </a:xfrm>
          <a:prstGeom prst="rect">
            <a:avLst/>
          </a:prstGeom>
        </p:spPr>
        <p:txBody>
          <a:bodyPr/>
          <a:lstStyle>
            <a:lvl1pPr>
              <a:defRPr/>
            </a:lvl1pPr>
          </a:lstStyle>
          <a:p>
            <a:pPr>
              <a:defRPr/>
            </a:pPr>
            <a:endParaRPr lang="en-US" dirty="0"/>
          </a:p>
        </p:txBody>
      </p:sp>
      <p:sp>
        <p:nvSpPr>
          <p:cNvPr id="3" name="Rectangle 1030"/>
          <p:cNvSpPr>
            <a:spLocks noGrp="1" noChangeArrowheads="1"/>
          </p:cNvSpPr>
          <p:nvPr>
            <p:ph type="sldNum" sz="quarter" idx="11"/>
          </p:nvPr>
        </p:nvSpPr>
        <p:spPr/>
        <p:txBody>
          <a:bodyPr/>
          <a:lstStyle>
            <a:lvl1pPr>
              <a:defRPr/>
            </a:lvl1pPr>
          </a:lstStyle>
          <a:p>
            <a:pPr>
              <a:defRPr/>
            </a:pPr>
            <a:fld id="{024D356C-9399-482E-AC69-3B1B77476CB4}"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cxnSp>
        <p:nvCxnSpPr>
          <p:cNvPr id="9" name="Straight Connector 8"/>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378979" y="2523277"/>
            <a:ext cx="2586158" cy="1220048"/>
          </a:xfrm>
          <a:prstGeom prst="rect">
            <a:avLst/>
          </a:prstGeom>
        </p:spPr>
      </p:pic>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ransitional slid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7" name="Rectangle 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911600" y="6188075"/>
            <a:ext cx="4654550" cy="517525"/>
          </a:xfrm>
          <a:prstGeom prst="rect">
            <a:avLst/>
          </a:prstGeom>
        </p:spPr>
        <p:txBody>
          <a:bodyPr/>
          <a:lstStyle>
            <a:lvl1pPr>
              <a:defRPr dirty="0"/>
            </a:lvl1pPr>
          </a:lstStyle>
          <a:p>
            <a:pPr>
              <a:defRPr/>
            </a:pPr>
            <a:endParaRPr lang="en-US" dirty="0"/>
          </a:p>
        </p:txBody>
      </p:sp>
      <p:sp>
        <p:nvSpPr>
          <p:cNvPr id="5" name="Rectangle 1030"/>
          <p:cNvSpPr>
            <a:spLocks noGrp="1" noChangeArrowheads="1"/>
          </p:cNvSpPr>
          <p:nvPr>
            <p:ph type="sldNum" sz="quarter" idx="11"/>
          </p:nvPr>
        </p:nvSpPr>
        <p:spPr/>
        <p:txBody>
          <a:bodyPr/>
          <a:lstStyle>
            <a:lvl1pPr>
              <a:defRPr/>
            </a:lvl1pPr>
          </a:lstStyle>
          <a:p>
            <a:pPr>
              <a:defRPr/>
            </a:pPr>
            <a:fld id="{B0C74B7F-7A84-4DA3-BE02-7F536E326A29}"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iso transitional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209800"/>
            <a:ext cx="7772400" cy="1362075"/>
          </a:xfrm>
        </p:spPr>
        <p:txBody>
          <a:bodyPr anchor="b"/>
          <a:lstStyle>
            <a:lvl1pPr algn="l">
              <a:defRPr sz="3200" b="1" cap="all" baseline="0">
                <a:solidFill>
                  <a:schemeClr val="accent1"/>
                </a:solidFill>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581400"/>
            <a:ext cx="7772400" cy="1500187"/>
          </a:xfrm>
        </p:spPr>
        <p:txBody>
          <a:bodyPr anchor="t"/>
          <a:lstStyle>
            <a:lvl1pPr marL="0" indent="0">
              <a:buNone/>
              <a:defRPr sz="2400" i="1" baseline="0">
                <a:solidFill>
                  <a:srgbClr val="595959"/>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Presentation</a:t>
            </a:r>
          </a:p>
        </p:txBody>
      </p:sp>
      <p:pic>
        <p:nvPicPr>
          <p:cNvPr id="6" name="Picture 5" descr="ISO-PPT-Yellow-Foot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05525"/>
            <a:ext cx="9144000" cy="752475"/>
          </a:xfrm>
          <a:prstGeom prst="rect">
            <a:avLst/>
          </a:prstGeom>
        </p:spPr>
      </p:pic>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xfrm>
            <a:off x="3911600" y="6188075"/>
            <a:ext cx="4654550" cy="517525"/>
          </a:xfrm>
          <a:prstGeom prst="rect">
            <a:avLst/>
          </a:prstGeom>
        </p:spPr>
        <p:txBody>
          <a:bodyPr/>
          <a:lstStyle>
            <a:lvl1pPr>
              <a:defRPr/>
            </a:lvl1pPr>
          </a:lstStyle>
          <a:p>
            <a:pPr>
              <a:defRPr/>
            </a:pPr>
            <a:endParaRPr lang="en-US" dirty="0"/>
          </a:p>
        </p:txBody>
      </p:sp>
      <p:sp>
        <p:nvSpPr>
          <p:cNvPr id="3" name="Rectangle 1030"/>
          <p:cNvSpPr>
            <a:spLocks noGrp="1" noChangeArrowheads="1"/>
          </p:cNvSpPr>
          <p:nvPr>
            <p:ph type="sldNum" sz="quarter" idx="11"/>
          </p:nvPr>
        </p:nvSpPr>
        <p:spPr/>
        <p:txBody>
          <a:bodyPr/>
          <a:lstStyle>
            <a:lvl1pPr>
              <a:defRPr/>
            </a:lvl1pPr>
          </a:lstStyle>
          <a:p>
            <a:pPr>
              <a:defRPr/>
            </a:pPr>
            <a:fld id="{024D356C-9399-482E-AC69-3B1B77476CB4}"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cxnSp>
        <p:nvCxnSpPr>
          <p:cNvPr id="9" name="Straight Connector 8"/>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378979" y="2523277"/>
            <a:ext cx="2586158" cy="1220048"/>
          </a:xfrm>
          <a:prstGeom prst="rect">
            <a:avLst/>
          </a:prstGeom>
        </p:spPr>
      </p:pic>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iso question slide">
    <p:spTree>
      <p:nvGrpSpPr>
        <p:cNvPr id="1" name=""/>
        <p:cNvGrpSpPr/>
        <p:nvPr/>
      </p:nvGrpSpPr>
      <p:grpSpPr>
        <a:xfrm>
          <a:off x="0" y="0"/>
          <a:ext cx="0" cy="0"/>
          <a:chOff x="0" y="0"/>
          <a:chExt cx="0" cy="0"/>
        </a:xfrm>
      </p:grpSpPr>
      <p:pic>
        <p:nvPicPr>
          <p:cNvPr id="11" name="Picture 10" descr="question_text copy.png"/>
          <p:cNvPicPr>
            <a:picLocks noChangeAspect="1"/>
          </p:cNvPicPr>
          <p:nvPr userDrawn="1"/>
        </p:nvPicPr>
        <p:blipFill>
          <a:blip r:embed="rId2" cstate="print"/>
          <a:stretch>
            <a:fillRect/>
          </a:stretch>
        </p:blipFill>
        <p:spPr>
          <a:xfrm>
            <a:off x="1054100" y="3057175"/>
            <a:ext cx="3718253" cy="743651"/>
          </a:xfrm>
          <a:prstGeom prst="rect">
            <a:avLst/>
          </a:prstGeom>
        </p:spPr>
      </p:pic>
      <p:pic>
        <p:nvPicPr>
          <p:cNvPr id="13" name="Picture 12" descr="blue_question.png"/>
          <p:cNvPicPr>
            <a:picLocks noChangeAspect="1"/>
          </p:cNvPicPr>
          <p:nvPr userDrawn="1"/>
        </p:nvPicPr>
        <p:blipFill>
          <a:blip r:embed="rId3" cstate="print"/>
          <a:stretch>
            <a:fillRect/>
          </a:stretch>
        </p:blipFill>
        <p:spPr>
          <a:xfrm>
            <a:off x="5410200" y="1200429"/>
            <a:ext cx="2895238" cy="4457143"/>
          </a:xfrm>
          <a:prstGeom prst="rect">
            <a:avLst/>
          </a:prstGeom>
        </p:spPr>
      </p:pic>
      <p:sp>
        <p:nvSpPr>
          <p:cNvPr id="8"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967169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transitional slide 4">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7" name="Rectangle 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a:t>
            </a:r>
            <a:r>
              <a:rPr lang="en-US" sz="1400" i="1" kern="1200" baseline="0" dirty="0" err="1"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4.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1.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5.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image" Target="../media/image1.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4" name="Rectangle 3"/>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7" r:id="rId1"/>
    <p:sldLayoutId id="2147483683" r:id="rId2"/>
    <p:sldLayoutId id="2147483714" r:id="rId3"/>
    <p:sldLayoutId id="2147483715" r:id="rId4"/>
    <p:sldLayoutId id="2147483716" r:id="rId5"/>
    <p:sldLayoutId id="2147483675" r:id="rId6"/>
    <p:sldLayoutId id="2147483650" r:id="rId7"/>
    <p:sldLayoutId id="2147483664" r:id="rId8"/>
    <p:sldLayoutId id="2147483720" r:id="rId9"/>
    <p:sldLayoutId id="2147483684"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17" r:id="rId28"/>
    <p:sldLayoutId id="2147483718" r:id="rId29"/>
    <p:sldLayoutId id="2147483719" r:id="rId30"/>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3712" r:id="rId1"/>
    <p:sldLayoutId id="2147483713"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solidFill>
                  <a:srgbClr val="62777F"/>
                </a:solidFill>
              </a:rPr>
              <a:pPr/>
              <a:t>‹#›</a:t>
            </a:fld>
            <a:endParaRPr lang="en-US" dirty="0">
              <a:solidFill>
                <a:srgbClr val="62777F"/>
              </a:solidFill>
            </a:endParaRPr>
          </a:p>
        </p:txBody>
      </p:sp>
      <p:sp>
        <p:nvSpPr>
          <p:cNvPr id="4" name="Rectangle 3"/>
          <p:cNvSpPr/>
          <p:nvPr/>
        </p:nvSpPr>
        <p:spPr>
          <a:xfrm>
            <a:off x="3905987"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rgbClr val="62777F"/>
                </a:solidFill>
              </a:rPr>
              <a:t>ISO-NE CONFIDENTIAL</a:t>
            </a:r>
            <a:endParaRPr lang="en-US" sz="700" b="1" dirty="0">
              <a:solidFill>
                <a:srgbClr val="62777F"/>
              </a:solidFill>
            </a:endParaRPr>
          </a:p>
        </p:txBody>
      </p:sp>
      <p:sp>
        <p:nvSpPr>
          <p:cNvPr id="17" name="Rectangle 16"/>
          <p:cNvSpPr/>
          <p:nvPr/>
        </p:nvSpPr>
        <p:spPr>
          <a:xfrm>
            <a:off x="3124200" y="6553200"/>
            <a:ext cx="287274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rgbClr val="62777F"/>
                </a:solidFill>
              </a:rPr>
              <a:t>Applicable classification subcategory goes here.</a:t>
            </a:r>
          </a:p>
          <a:p>
            <a:pPr algn="ctr"/>
            <a:r>
              <a:rPr lang="en-US" sz="700" b="1" dirty="0" smtClean="0">
                <a:solidFill>
                  <a:srgbClr val="62777F"/>
                </a:solidFill>
              </a:rPr>
              <a:t>Populate or delete this text box.</a:t>
            </a: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solidFill>
                  <a:srgbClr val="62777F"/>
                </a:solidFill>
              </a:rPr>
              <a:pPr/>
              <a:t>‹#›</a:t>
            </a:fld>
            <a:endParaRPr lang="en-US" dirty="0">
              <a:solidFill>
                <a:srgbClr val="62777F"/>
              </a:solidFill>
            </a:endParaRPr>
          </a:p>
        </p:txBody>
      </p:sp>
      <p:sp>
        <p:nvSpPr>
          <p:cNvPr id="4" name="Rectangle 3"/>
          <p:cNvSpPr/>
          <p:nvPr/>
        </p:nvSpPr>
        <p:spPr>
          <a:xfrm>
            <a:off x="3905987"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rgbClr val="62777F"/>
                </a:solidFill>
              </a:rPr>
              <a:t>ISO-NE CONFIDENTIAL</a:t>
            </a:r>
            <a:endParaRPr lang="en-US" sz="700" b="1" dirty="0">
              <a:solidFill>
                <a:srgbClr val="62777F"/>
              </a:solidFill>
            </a:endParaRPr>
          </a:p>
        </p:txBody>
      </p:sp>
      <p:sp>
        <p:nvSpPr>
          <p:cNvPr id="17" name="Rectangle 16"/>
          <p:cNvSpPr/>
          <p:nvPr/>
        </p:nvSpPr>
        <p:spPr>
          <a:xfrm>
            <a:off x="3124200" y="6553200"/>
            <a:ext cx="287274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rgbClr val="62777F"/>
                </a:solidFill>
              </a:rPr>
              <a:t>Applicable classification subcategory goes here.</a:t>
            </a:r>
          </a:p>
          <a:p>
            <a:pPr algn="ctr"/>
            <a:r>
              <a:rPr lang="en-US" sz="700" b="1" dirty="0" smtClean="0">
                <a:solidFill>
                  <a:srgbClr val="62777F"/>
                </a:solidFill>
              </a:rPr>
              <a:t>Populate or delete this text box.</a:t>
            </a: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4" name="Rectangle 3"/>
          <p:cNvSpPr/>
          <p:nvPr/>
        </p:nvSpPr>
        <p:spPr>
          <a:xfrm>
            <a:off x="3905987"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
        <p:nvSpPr>
          <p:cNvPr id="17" name="Rectangle 16"/>
          <p:cNvSpPr/>
          <p:nvPr/>
        </p:nvSpPr>
        <p:spPr>
          <a:xfrm>
            <a:off x="3124200" y="6553200"/>
            <a:ext cx="287274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sz="700" b="1" kern="1200" dirty="0" smtClean="0">
                <a:solidFill>
                  <a:schemeClr val="tx1"/>
                </a:solidFill>
                <a:latin typeface="+mn-lt"/>
                <a:ea typeface="+mn-ea"/>
                <a:cs typeface="+mn-cs"/>
              </a:rPr>
              <a:t>Applicable</a:t>
            </a:r>
            <a:r>
              <a:rPr lang="en-US" sz="700" b="1" kern="1200" baseline="0" dirty="0" smtClean="0">
                <a:solidFill>
                  <a:schemeClr val="tx1"/>
                </a:solidFill>
                <a:latin typeface="+mn-lt"/>
                <a:ea typeface="+mn-ea"/>
                <a:cs typeface="+mn-cs"/>
              </a:rPr>
              <a:t> classification subcategory goes here.</a:t>
            </a:r>
            <a:endParaRPr lang="en-US" sz="700" b="1" kern="1200" dirty="0" smtClean="0">
              <a:solidFill>
                <a:schemeClr val="tx1"/>
              </a:solidFill>
              <a:latin typeface="+mn-lt"/>
              <a:ea typeface="+mn-ea"/>
              <a:cs typeface="+mn-cs"/>
            </a:endParaRPr>
          </a:p>
          <a:p>
            <a:pPr marL="0" algn="ctr" defTabSz="914400" rtl="0" eaLnBrk="1" latinLnBrk="0" hangingPunct="1"/>
            <a:r>
              <a:rPr lang="en-US" sz="700" b="1" kern="1200" dirty="0" smtClean="0">
                <a:solidFill>
                  <a:schemeClr val="tx1"/>
                </a:solidFill>
                <a:latin typeface="+mn-lt"/>
                <a:ea typeface="+mn-ea"/>
                <a:cs typeface="+mn-cs"/>
              </a:rPr>
              <a:t>Populate or delete this text box.</a:t>
            </a:r>
          </a:p>
        </p:txBody>
      </p:sp>
    </p:spTree>
    <p:extLst>
      <p:ext uri="{BB962C8B-B14F-4D97-AF65-F5344CB8AC3E}">
        <p14:creationId xmlns:p14="http://schemas.microsoft.com/office/powerpoint/2010/main" val="198477331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32" r:id="rId3"/>
    <p:sldLayoutId id="2147483733" r:id="rId4"/>
    <p:sldLayoutId id="2147483734" r:id="rId5"/>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4" name="Rectangle 3"/>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Tree>
    <p:extLst>
      <p:ext uri="{BB962C8B-B14F-4D97-AF65-F5344CB8AC3E}">
        <p14:creationId xmlns:p14="http://schemas.microsoft.com/office/powerpoint/2010/main" val="373404496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dirty="0" smtClean="0"/>
          </a:p>
          <a:p>
            <a:r>
              <a:rPr lang="en-US" dirty="0" smtClean="0"/>
              <a:t>October 17, 2018 | Westborough, ma</a:t>
            </a:r>
          </a:p>
          <a:p>
            <a:endParaRPr lang="en-US" dirty="0"/>
          </a:p>
        </p:txBody>
      </p:sp>
      <p:sp>
        <p:nvSpPr>
          <p:cNvPr id="6" name="Text Placeholder 5"/>
          <p:cNvSpPr>
            <a:spLocks noGrp="1"/>
          </p:cNvSpPr>
          <p:nvPr>
            <p:ph type="body" sz="quarter" idx="17"/>
          </p:nvPr>
        </p:nvSpPr>
        <p:spPr/>
        <p:txBody>
          <a:bodyPr/>
          <a:lstStyle/>
          <a:p>
            <a:pPr lvl="0"/>
            <a:r>
              <a:rPr lang="en-US" dirty="0" smtClean="0"/>
              <a:t>Brent Oberlin</a:t>
            </a:r>
          </a:p>
          <a:p>
            <a:endParaRPr lang="en-US" dirty="0"/>
          </a:p>
        </p:txBody>
      </p:sp>
      <p:sp>
        <p:nvSpPr>
          <p:cNvPr id="7" name="Text Placeholder 6"/>
          <p:cNvSpPr>
            <a:spLocks noGrp="1"/>
          </p:cNvSpPr>
          <p:nvPr>
            <p:ph type="body" sz="quarter" idx="18"/>
          </p:nvPr>
        </p:nvSpPr>
        <p:spPr/>
        <p:txBody>
          <a:bodyPr/>
          <a:lstStyle/>
          <a:p>
            <a:pPr lvl="0"/>
            <a:r>
              <a:rPr lang="en-US" dirty="0" smtClean="0"/>
              <a:t>Director, Transmission Planning</a:t>
            </a:r>
          </a:p>
          <a:p>
            <a:endParaRPr lang="en-US" dirty="0"/>
          </a:p>
        </p:txBody>
      </p:sp>
      <p:sp>
        <p:nvSpPr>
          <p:cNvPr id="5" name="Text Placeholder 4"/>
          <p:cNvSpPr>
            <a:spLocks noGrp="1"/>
          </p:cNvSpPr>
          <p:nvPr>
            <p:ph type="body" sz="quarter" idx="16"/>
          </p:nvPr>
        </p:nvSpPr>
        <p:spPr/>
        <p:txBody>
          <a:bodyPr/>
          <a:lstStyle/>
          <a:p>
            <a:r>
              <a:rPr lang="en-US" dirty="0" smtClean="0"/>
              <a:t>Planning Advisory Committee Meeting</a:t>
            </a:r>
          </a:p>
          <a:p>
            <a:endParaRPr lang="en-US" dirty="0">
              <a:latin typeface="+mj-lt"/>
            </a:endParaRPr>
          </a:p>
        </p:txBody>
      </p:sp>
      <p:sp>
        <p:nvSpPr>
          <p:cNvPr id="8" name="Text Placeholder 7"/>
          <p:cNvSpPr>
            <a:spLocks noGrp="1"/>
          </p:cNvSpPr>
          <p:nvPr>
            <p:ph type="body" sz="quarter" idx="19"/>
          </p:nvPr>
        </p:nvSpPr>
        <p:spPr>
          <a:xfrm>
            <a:off x="3352800" y="1066800"/>
            <a:ext cx="5715000" cy="1952839"/>
          </a:xfrm>
        </p:spPr>
        <p:txBody>
          <a:bodyPr/>
          <a:lstStyle/>
          <a:p>
            <a:r>
              <a:rPr lang="en-US" sz="3200" dirty="0" smtClean="0"/>
              <a:t>Regional System Plan </a:t>
            </a:r>
            <a:br>
              <a:rPr lang="en-US" sz="3200" dirty="0" smtClean="0"/>
            </a:br>
            <a:r>
              <a:rPr lang="en-US" sz="2400" dirty="0" smtClean="0"/>
              <a:t>Transmission Projects and Asset Condition</a:t>
            </a:r>
            <a:r>
              <a:rPr lang="en-US" sz="3200" dirty="0" smtClean="0"/>
              <a:t/>
            </a:r>
            <a:br>
              <a:rPr lang="en-US" sz="3200" dirty="0" smtClean="0"/>
            </a:br>
            <a:r>
              <a:rPr lang="en-US" sz="2800" dirty="0" smtClean="0"/>
              <a:t>October 2018 Update</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90600" y="1103169"/>
            <a:ext cx="6781800" cy="4928545"/>
          </a:xfrm>
          <a:prstGeom prst="rect">
            <a:avLst/>
          </a:prstGeom>
        </p:spPr>
      </p:pic>
      <p:sp>
        <p:nvSpPr>
          <p:cNvPr id="9" name="Slide Number Placeholder 4"/>
          <p:cNvSpPr>
            <a:spLocks noGrp="1"/>
          </p:cNvSpPr>
          <p:nvPr>
            <p:ph type="sldNum" sz="quarter" idx="10"/>
          </p:nvPr>
        </p:nvSpPr>
        <p:spPr>
          <a:prstGeom prst="rect">
            <a:avLst/>
          </a:prstGeom>
        </p:spPr>
        <p:txBody>
          <a:bodyPr/>
          <a:lstStyle/>
          <a:p>
            <a:fld id="{59F0E8A2-8CA3-4E40-A199-5512B9E87312}" type="slidenum">
              <a:rPr lang="en-US" smtClean="0"/>
              <a:pPr/>
              <a:t>10</a:t>
            </a:fld>
            <a:endParaRPr lang="en-US" dirty="0"/>
          </a:p>
        </p:txBody>
      </p:sp>
      <p:sp>
        <p:nvSpPr>
          <p:cNvPr id="34819" name="Rectangle 4"/>
          <p:cNvSpPr>
            <a:spLocks noGrp="1" noChangeArrowheads="1"/>
          </p:cNvSpPr>
          <p:nvPr>
            <p:ph type="title" idx="4294967295"/>
          </p:nvPr>
        </p:nvSpPr>
        <p:spPr>
          <a:xfrm>
            <a:off x="152400" y="-228600"/>
            <a:ext cx="8229600" cy="1143000"/>
          </a:xfrm>
        </p:spPr>
        <p:txBody>
          <a:bodyPr/>
          <a:lstStyle/>
          <a:p>
            <a:r>
              <a:rPr lang="en-US" dirty="0" smtClean="0"/>
              <a:t>October </a:t>
            </a:r>
            <a:r>
              <a:rPr lang="en-US" dirty="0"/>
              <a:t>2018 Changes</a:t>
            </a:r>
            <a:r>
              <a:rPr lang="en-US" dirty="0" smtClean="0"/>
              <a:t>, </a:t>
            </a:r>
            <a:r>
              <a:rPr lang="en-US" sz="2000" i="1" dirty="0" smtClean="0"/>
              <a:t>cont.</a:t>
            </a:r>
          </a:p>
        </p:txBody>
      </p:sp>
      <p:sp>
        <p:nvSpPr>
          <p:cNvPr id="34821" name="Rectangle 5"/>
          <p:cNvSpPr>
            <a:spLocks noChangeArrowheads="1"/>
          </p:cNvSpPr>
          <p:nvPr/>
        </p:nvSpPr>
        <p:spPr bwMode="auto">
          <a:xfrm>
            <a:off x="0" y="533400"/>
            <a:ext cx="9144000" cy="400110"/>
          </a:xfrm>
          <a:prstGeom prst="rect">
            <a:avLst/>
          </a:prstGeom>
          <a:noFill/>
          <a:ln w="9525">
            <a:noFill/>
            <a:miter lim="800000"/>
            <a:headEnd/>
            <a:tailEnd/>
          </a:ln>
        </p:spPr>
        <p:txBody>
          <a:bodyPr wrap="square">
            <a:spAutoFit/>
          </a:bodyPr>
          <a:lstStyle/>
          <a:p>
            <a:pPr algn="ctr"/>
            <a:r>
              <a:rPr lang="en-US" sz="2000" dirty="0">
                <a:solidFill>
                  <a:srgbClr val="000000"/>
                </a:solidFill>
                <a:latin typeface="+mj-lt"/>
                <a:cs typeface="Times New Roman" pitchFamily="18" charset="0"/>
              </a:rPr>
              <a:t>Cumulative Investment of New England Transmission </a:t>
            </a:r>
            <a:r>
              <a:rPr lang="en-US" sz="2000" dirty="0" smtClean="0">
                <a:solidFill>
                  <a:srgbClr val="000000"/>
                </a:solidFill>
                <a:latin typeface="+mj-lt"/>
                <a:cs typeface="Times New Roman" pitchFamily="18" charset="0"/>
              </a:rPr>
              <a:t>Reliability Projects </a:t>
            </a:r>
            <a:r>
              <a:rPr lang="en-US" sz="2000" dirty="0">
                <a:solidFill>
                  <a:srgbClr val="000000"/>
                </a:solidFill>
                <a:latin typeface="+mj-lt"/>
                <a:cs typeface="Times New Roman" pitchFamily="18" charset="0"/>
              </a:rPr>
              <a:t>through </a:t>
            </a:r>
            <a:r>
              <a:rPr lang="en-US" sz="2000" dirty="0" smtClean="0">
                <a:solidFill>
                  <a:srgbClr val="000000"/>
                </a:solidFill>
                <a:latin typeface="+mj-lt"/>
                <a:cs typeface="Times New Roman" pitchFamily="18" charset="0"/>
              </a:rPr>
              <a:t>2026</a:t>
            </a:r>
            <a:endParaRPr lang="en-US" sz="2000" dirty="0">
              <a:solidFill>
                <a:srgbClr val="000000"/>
              </a:solidFill>
              <a:latin typeface="+mj-lt"/>
              <a:cs typeface="Times New Roman" pitchFamily="18" charset="0"/>
            </a:endParaRPr>
          </a:p>
        </p:txBody>
      </p:sp>
      <p:sp>
        <p:nvSpPr>
          <p:cNvPr id="34822" name="Text Box 6"/>
          <p:cNvSpPr txBox="1">
            <a:spLocks noChangeArrowheads="1"/>
          </p:cNvSpPr>
          <p:nvPr/>
        </p:nvSpPr>
        <p:spPr bwMode="auto">
          <a:xfrm>
            <a:off x="2649984" y="4191000"/>
            <a:ext cx="3429000" cy="938719"/>
          </a:xfrm>
          <a:prstGeom prst="rect">
            <a:avLst/>
          </a:prstGeom>
          <a:solidFill>
            <a:schemeClr val="bg1"/>
          </a:solidFill>
          <a:ln w="9525">
            <a:solidFill>
              <a:schemeClr val="tx1"/>
            </a:solidFill>
            <a:miter lim="800000"/>
            <a:headEnd/>
            <a:tailEnd/>
          </a:ln>
        </p:spPr>
        <p:txBody>
          <a:bodyPr wrap="square">
            <a:spAutoFit/>
          </a:bodyPr>
          <a:lstStyle/>
          <a:p>
            <a:pPr>
              <a:spcBef>
                <a:spcPct val="50000"/>
              </a:spcBef>
            </a:pPr>
            <a:r>
              <a:rPr lang="en-US" sz="1100" dirty="0" smtClean="0">
                <a:solidFill>
                  <a:srgbClr val="000000"/>
                </a:solidFill>
                <a:latin typeface="Arial" pitchFamily="34" charset="0"/>
                <a:cs typeface="Arial" pitchFamily="34" charset="0"/>
              </a:rPr>
              <a:t>Note: Future total $ are shown at the end of the project. Totals do not reflect or show phasing in over time or the depreciation of prior projects. Total costs are associated with the year projects are placed in-service as reported in the Project List.</a:t>
            </a:r>
            <a:endParaRPr lang="en-US" sz="1100" dirty="0">
              <a:solidFill>
                <a:srgbClr val="000000"/>
              </a:solidFill>
              <a:latin typeface="Arial" pitchFamily="34" charset="0"/>
              <a:cs typeface="Arial" pitchFamily="34" charset="0"/>
            </a:endParaRPr>
          </a:p>
        </p:txBody>
      </p:sp>
      <p:sp>
        <p:nvSpPr>
          <p:cNvPr id="34823" name="Text Box 3"/>
          <p:cNvSpPr txBox="1">
            <a:spLocks noChangeArrowheads="1"/>
          </p:cNvSpPr>
          <p:nvPr/>
        </p:nvSpPr>
        <p:spPr bwMode="auto">
          <a:xfrm>
            <a:off x="793750" y="6123801"/>
            <a:ext cx="5378450" cy="276999"/>
          </a:xfrm>
          <a:prstGeom prst="rect">
            <a:avLst/>
          </a:prstGeom>
          <a:noFill/>
          <a:ln w="9525">
            <a:noFill/>
            <a:miter lim="800000"/>
            <a:headEnd/>
            <a:tailEnd/>
          </a:ln>
        </p:spPr>
        <p:txBody>
          <a:bodyPr wrap="square">
            <a:spAutoFit/>
          </a:bodyPr>
          <a:lstStyle/>
          <a:p>
            <a:pPr>
              <a:spcBef>
                <a:spcPct val="50000"/>
              </a:spcBef>
            </a:pPr>
            <a:r>
              <a:rPr lang="en-US" sz="1200" dirty="0">
                <a:solidFill>
                  <a:srgbClr val="595959"/>
                </a:solidFill>
              </a:rPr>
              <a:t>Note: UC – Under Construction, PL – Planned, PR – </a:t>
            </a:r>
            <a:r>
              <a:rPr lang="en-US" sz="1200" dirty="0" smtClean="0">
                <a:solidFill>
                  <a:srgbClr val="595959"/>
                </a:solidFill>
              </a:rPr>
              <a:t>Proposed</a:t>
            </a:r>
            <a:endParaRPr lang="en-US" sz="1200" dirty="0">
              <a:solidFill>
                <a:srgbClr val="59595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0"/>
          </p:nvPr>
        </p:nvSpPr>
        <p:spPr/>
        <p:txBody>
          <a:bodyPr/>
          <a:lstStyle/>
          <a:p>
            <a:pPr defTabSz="1019175">
              <a:defRPr/>
            </a:pPr>
            <a:fld id="{E722E2B7-0E96-4501-8CB7-FD74D3F5618E}" type="slidenum">
              <a:rPr lang="en-US">
                <a:latin typeface="+mn-lt"/>
              </a:rPr>
              <a:pPr defTabSz="1019175">
                <a:defRPr/>
              </a:pPr>
              <a:t>11</a:t>
            </a:fld>
            <a:endParaRPr lang="en-US" dirty="0">
              <a:latin typeface="+mn-lt"/>
            </a:endParaRPr>
          </a:p>
        </p:txBody>
      </p:sp>
      <p:sp>
        <p:nvSpPr>
          <p:cNvPr id="35842" name="Rectangle 4"/>
          <p:cNvSpPr>
            <a:spLocks noGrp="1" noChangeArrowheads="1"/>
          </p:cNvSpPr>
          <p:nvPr>
            <p:ph type="title" idx="4294967295"/>
          </p:nvPr>
        </p:nvSpPr>
        <p:spPr>
          <a:xfrm>
            <a:off x="457200" y="-4763"/>
            <a:ext cx="8302625" cy="1295401"/>
          </a:xfrm>
        </p:spPr>
        <p:txBody>
          <a:bodyPr/>
          <a:lstStyle/>
          <a:p>
            <a:r>
              <a:rPr lang="en-US" dirty="0" smtClean="0"/>
              <a:t>October </a:t>
            </a:r>
            <a:r>
              <a:rPr lang="en-US" dirty="0"/>
              <a:t>2018 Changes</a:t>
            </a:r>
            <a:r>
              <a:rPr lang="en-US" dirty="0" smtClean="0"/>
              <a:t>, </a:t>
            </a:r>
            <a:r>
              <a:rPr lang="en-US" sz="2000" i="1" dirty="0" smtClean="0"/>
              <a:t>cont.</a:t>
            </a:r>
          </a:p>
        </p:txBody>
      </p:sp>
      <p:sp>
        <p:nvSpPr>
          <p:cNvPr id="35844" name="Rectangle 2"/>
          <p:cNvSpPr>
            <a:spLocks noChangeArrowheads="1"/>
          </p:cNvSpPr>
          <p:nvPr/>
        </p:nvSpPr>
        <p:spPr bwMode="auto">
          <a:xfrm>
            <a:off x="-173038" y="8026400"/>
            <a:ext cx="9144001" cy="609600"/>
          </a:xfrm>
          <a:prstGeom prst="rect">
            <a:avLst/>
          </a:prstGeom>
          <a:noFill/>
          <a:ln w="9525">
            <a:noFill/>
            <a:miter lim="800000"/>
            <a:headEnd/>
            <a:tailEnd/>
          </a:ln>
        </p:spPr>
        <p:txBody>
          <a:bodyPr>
            <a:spAutoFit/>
          </a:bodyPr>
          <a:lstStyle/>
          <a:p>
            <a:pPr eaLnBrk="0" hangingPunct="0"/>
            <a:r>
              <a:rPr lang="en-US" sz="1000" dirty="0"/>
              <a:t> </a:t>
            </a:r>
          </a:p>
          <a:p>
            <a:pPr eaLnBrk="0" hangingPunct="0"/>
            <a:endParaRPr lang="en-US" dirty="0"/>
          </a:p>
        </p:txBody>
      </p:sp>
      <p:sp>
        <p:nvSpPr>
          <p:cNvPr id="35845" name="Rectangle 3"/>
          <p:cNvSpPr>
            <a:spLocks noChangeArrowheads="1"/>
          </p:cNvSpPr>
          <p:nvPr/>
        </p:nvSpPr>
        <p:spPr bwMode="auto">
          <a:xfrm>
            <a:off x="452438" y="858838"/>
            <a:ext cx="8026400" cy="701675"/>
          </a:xfrm>
          <a:prstGeom prst="rect">
            <a:avLst/>
          </a:prstGeom>
          <a:noFill/>
          <a:ln w="9525">
            <a:noFill/>
            <a:miter lim="800000"/>
            <a:headEnd/>
            <a:tailEnd/>
          </a:ln>
        </p:spPr>
        <p:txBody>
          <a:bodyPr>
            <a:spAutoFit/>
          </a:bodyPr>
          <a:lstStyle/>
          <a:p>
            <a:r>
              <a:rPr lang="en-US" sz="2000" dirty="0">
                <a:solidFill>
                  <a:srgbClr val="000000"/>
                </a:solidFill>
                <a:latin typeface="Arial" charset="0"/>
                <a:cs typeface="Times New Roman" pitchFamily="18" charset="0"/>
              </a:rPr>
              <a:t>Reliability Project Counts and Aggregated Cost Estimates by Project Stage with Applied Accuracy Ranges </a:t>
            </a:r>
            <a:r>
              <a:rPr lang="en-US" sz="2000" baseline="30000" dirty="0">
                <a:solidFill>
                  <a:srgbClr val="000000"/>
                </a:solidFill>
                <a:latin typeface="Arial" charset="0"/>
                <a:cs typeface="Times New Roman" pitchFamily="18" charset="0"/>
              </a:rPr>
              <a:t>(1)</a:t>
            </a:r>
          </a:p>
        </p:txBody>
      </p:sp>
      <p:sp>
        <p:nvSpPr>
          <p:cNvPr id="35846" name="Text Box 5"/>
          <p:cNvSpPr txBox="1">
            <a:spLocks noChangeArrowheads="1"/>
          </p:cNvSpPr>
          <p:nvPr/>
        </p:nvSpPr>
        <p:spPr bwMode="auto">
          <a:xfrm>
            <a:off x="464977" y="4993843"/>
            <a:ext cx="7821824" cy="1016000"/>
          </a:xfrm>
          <a:prstGeom prst="rect">
            <a:avLst/>
          </a:prstGeom>
          <a:solidFill>
            <a:schemeClr val="bg1"/>
          </a:solidFill>
          <a:ln w="9525">
            <a:noFill/>
            <a:miter lim="800000"/>
            <a:headEnd/>
            <a:tailEnd/>
          </a:ln>
        </p:spPr>
        <p:txBody>
          <a:bodyPr wrap="square">
            <a:spAutoFit/>
          </a:bodyPr>
          <a:lstStyle/>
          <a:p>
            <a:pPr marL="231775" indent="-231775" eaLnBrk="0" hangingPunct="0"/>
            <a:r>
              <a:rPr lang="en-US" sz="1000" baseline="30000" dirty="0">
                <a:solidFill>
                  <a:srgbClr val="000000"/>
                </a:solidFill>
                <a:latin typeface="Arial" charset="0"/>
              </a:rPr>
              <a:t>(1) </a:t>
            </a:r>
            <a:r>
              <a:rPr lang="en-US" sz="1000" baseline="30000" dirty="0">
                <a:latin typeface="Arial" charset="0"/>
              </a:rPr>
              <a:t>	</a:t>
            </a:r>
            <a:r>
              <a:rPr lang="en-US" sz="1000" dirty="0">
                <a:solidFill>
                  <a:srgbClr val="000000"/>
                </a:solidFill>
                <a:latin typeface="Arial" charset="0"/>
              </a:rPr>
              <a:t>A</a:t>
            </a:r>
            <a:r>
              <a:rPr lang="en-US" sz="1000" dirty="0">
                <a:solidFill>
                  <a:srgbClr val="000000"/>
                </a:solidFill>
                <a:latin typeface="Arial" charset="0"/>
                <a:cs typeface="Arial" charset="0"/>
              </a:rPr>
              <a:t>ll costs provided by Transmission </a:t>
            </a:r>
            <a:r>
              <a:rPr lang="en-US" sz="1000" dirty="0" smtClean="0">
                <a:solidFill>
                  <a:srgbClr val="000000"/>
                </a:solidFill>
                <a:latin typeface="Arial" charset="0"/>
                <a:cs typeface="Arial" charset="0"/>
              </a:rPr>
              <a:t>Owners.  The </a:t>
            </a:r>
            <a:r>
              <a:rPr lang="en-US" sz="1000" dirty="0">
                <a:solidFill>
                  <a:srgbClr val="000000"/>
                </a:solidFill>
                <a:latin typeface="Arial" charset="0"/>
                <a:cs typeface="Arial" charset="0"/>
              </a:rPr>
              <a:t>costs in the table reflect all projected in-service dates</a:t>
            </a:r>
            <a:endParaRPr lang="en-US" sz="1000" baseline="30000" dirty="0">
              <a:solidFill>
                <a:srgbClr val="000000"/>
              </a:solidFill>
              <a:latin typeface="Arial" charset="0"/>
              <a:cs typeface="Arial" charset="0"/>
            </a:endParaRPr>
          </a:p>
          <a:p>
            <a:pPr marL="231775" indent="-231775"/>
            <a:r>
              <a:rPr lang="en-US" sz="1000" baseline="30000" dirty="0">
                <a:solidFill>
                  <a:srgbClr val="000000"/>
                </a:solidFill>
                <a:latin typeface="Arial" charset="0"/>
                <a:cs typeface="Arial" charset="0"/>
              </a:rPr>
              <a:t>(2)</a:t>
            </a:r>
            <a:r>
              <a:rPr lang="en-US" sz="1000" dirty="0">
                <a:solidFill>
                  <a:srgbClr val="000000"/>
                </a:solidFill>
                <a:latin typeface="Arial" charset="0"/>
                <a:cs typeface="Arial" charset="0"/>
              </a:rPr>
              <a:t> 	Efforts need to be made to describe projects </a:t>
            </a:r>
            <a:r>
              <a:rPr lang="en-US" sz="1000" dirty="0" smtClean="0">
                <a:solidFill>
                  <a:srgbClr val="000000"/>
                </a:solidFill>
                <a:latin typeface="Arial" charset="0"/>
                <a:cs typeface="Arial" charset="0"/>
              </a:rPr>
              <a:t>on </a:t>
            </a:r>
            <a:r>
              <a:rPr lang="en-US" sz="1000" dirty="0">
                <a:solidFill>
                  <a:srgbClr val="000000"/>
                </a:solidFill>
                <a:latin typeface="Arial" charset="0"/>
                <a:cs typeface="Arial" charset="0"/>
              </a:rPr>
              <a:t>a more consistent basis</a:t>
            </a:r>
          </a:p>
          <a:p>
            <a:pPr marL="231775" indent="-231775"/>
            <a:r>
              <a:rPr lang="en-US" sz="1000" baseline="30000" dirty="0">
                <a:solidFill>
                  <a:srgbClr val="000000"/>
                </a:solidFill>
                <a:latin typeface="Arial" charset="0"/>
                <a:cs typeface="Arial" charset="0"/>
              </a:rPr>
              <a:t>(3)</a:t>
            </a:r>
            <a:r>
              <a:rPr lang="en-US" sz="1000" dirty="0">
                <a:solidFill>
                  <a:srgbClr val="000000"/>
                </a:solidFill>
                <a:latin typeface="Arial" charset="0"/>
                <a:cs typeface="Arial" charset="0"/>
              </a:rPr>
              <a:t> 	All estimates may not yet be at this level of accuracy; many estimates may be  -25%/+50%</a:t>
            </a:r>
          </a:p>
          <a:p>
            <a:pPr marL="231775" indent="-231775" eaLnBrk="0" hangingPunct="0"/>
            <a:r>
              <a:rPr lang="en-US" sz="1000" baseline="30000" dirty="0">
                <a:solidFill>
                  <a:srgbClr val="000000"/>
                </a:solidFill>
                <a:latin typeface="Arial" charset="0"/>
              </a:rPr>
              <a:t>(4)	</a:t>
            </a:r>
            <a:r>
              <a:rPr lang="en-US" sz="1000" dirty="0">
                <a:solidFill>
                  <a:srgbClr val="000000"/>
                </a:solidFill>
                <a:latin typeface="Arial" charset="0"/>
              </a:rPr>
              <a:t>Not </a:t>
            </a:r>
            <a:r>
              <a:rPr lang="en-US" sz="1000" dirty="0" smtClean="0">
                <a:solidFill>
                  <a:srgbClr val="000000"/>
                </a:solidFill>
                <a:latin typeface="Arial" charset="0"/>
              </a:rPr>
              <a:t>included here </a:t>
            </a:r>
            <a:r>
              <a:rPr lang="en-US" sz="1000" dirty="0">
                <a:solidFill>
                  <a:srgbClr val="000000"/>
                </a:solidFill>
                <a:latin typeface="Arial" charset="0"/>
              </a:rPr>
              <a:t>are the costs </a:t>
            </a:r>
            <a:r>
              <a:rPr lang="en-US" sz="1000" dirty="0" smtClean="0">
                <a:solidFill>
                  <a:srgbClr val="000000"/>
                </a:solidFill>
                <a:latin typeface="Arial" charset="0"/>
              </a:rPr>
              <a:t>of reliability </a:t>
            </a:r>
            <a:r>
              <a:rPr lang="en-US" sz="1000" dirty="0">
                <a:solidFill>
                  <a:srgbClr val="000000"/>
                </a:solidFill>
                <a:latin typeface="Arial" charset="0"/>
              </a:rPr>
              <a:t>projects for which no estimates have been provided.  </a:t>
            </a:r>
            <a:br>
              <a:rPr lang="en-US" sz="1000" dirty="0">
                <a:solidFill>
                  <a:srgbClr val="000000"/>
                </a:solidFill>
                <a:latin typeface="Arial" charset="0"/>
              </a:rPr>
            </a:br>
            <a:r>
              <a:rPr lang="en-US" sz="1000" b="1" dirty="0">
                <a:solidFill>
                  <a:srgbClr val="000000"/>
                </a:solidFill>
                <a:latin typeface="Arial" charset="0"/>
              </a:rPr>
              <a:t>Estimates for these projects are noted as TBD in the Project Listing and are </a:t>
            </a:r>
            <a:r>
              <a:rPr lang="en-US" sz="1000" b="1" dirty="0" smtClean="0">
                <a:solidFill>
                  <a:srgbClr val="000000"/>
                </a:solidFill>
                <a:latin typeface="Arial" charset="0"/>
              </a:rPr>
              <a:t>only Concept </a:t>
            </a:r>
            <a:r>
              <a:rPr lang="en-US" sz="1000" b="1" dirty="0">
                <a:solidFill>
                  <a:srgbClr val="000000"/>
                </a:solidFill>
                <a:latin typeface="Arial" charset="0"/>
              </a:rPr>
              <a:t>Projects.</a:t>
            </a:r>
            <a:r>
              <a:rPr lang="en-US" sz="1000" dirty="0">
                <a:solidFill>
                  <a:srgbClr val="000000"/>
                </a:solidFill>
                <a:latin typeface="Arial" charset="0"/>
              </a:rPr>
              <a:t>  </a:t>
            </a:r>
          </a:p>
          <a:p>
            <a:pPr marL="231775" indent="-231775" eaLnBrk="0" hangingPunct="0"/>
            <a:r>
              <a:rPr lang="en-US" sz="1000" baseline="30000" dirty="0">
                <a:solidFill>
                  <a:srgbClr val="000000"/>
                </a:solidFill>
                <a:latin typeface="Arial" charset="0"/>
              </a:rPr>
              <a:t> (5)  </a:t>
            </a:r>
            <a:r>
              <a:rPr lang="en-US" sz="1000" baseline="30000" dirty="0" smtClean="0">
                <a:solidFill>
                  <a:srgbClr val="000000"/>
                </a:solidFill>
                <a:latin typeface="Arial" charset="0"/>
              </a:rPr>
              <a:t>  </a:t>
            </a:r>
            <a:r>
              <a:rPr lang="en-US" sz="1000" dirty="0" smtClean="0">
                <a:solidFill>
                  <a:srgbClr val="000000"/>
                </a:solidFill>
                <a:latin typeface="Arial" charset="0"/>
              </a:rPr>
              <a:t>May not </a:t>
            </a:r>
            <a:r>
              <a:rPr lang="en-US" sz="1000" dirty="0">
                <a:solidFill>
                  <a:srgbClr val="000000"/>
                </a:solidFill>
                <a:latin typeface="Arial" charset="0"/>
              </a:rPr>
              <a:t>add up due to rounding.</a:t>
            </a:r>
          </a:p>
        </p:txBody>
      </p:sp>
      <p:pic>
        <p:nvPicPr>
          <p:cNvPr id="3" name="Picture 2"/>
          <p:cNvPicPr>
            <a:picLocks noChangeAspect="1"/>
          </p:cNvPicPr>
          <p:nvPr/>
        </p:nvPicPr>
        <p:blipFill>
          <a:blip r:embed="rId2"/>
          <a:stretch>
            <a:fillRect/>
          </a:stretch>
        </p:blipFill>
        <p:spPr>
          <a:xfrm>
            <a:off x="491601" y="1567732"/>
            <a:ext cx="7768576" cy="33401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0"/>
          </p:nvPr>
        </p:nvSpPr>
        <p:spPr/>
        <p:txBody>
          <a:bodyPr/>
          <a:lstStyle/>
          <a:p>
            <a:pPr defTabSz="1019175">
              <a:defRPr/>
            </a:pPr>
            <a:fld id="{ADAD51B2-CC54-4CE0-AAB3-CDD020612663}" type="slidenum">
              <a:rPr lang="en-US">
                <a:latin typeface="+mn-lt"/>
              </a:rPr>
              <a:pPr defTabSz="1019175">
                <a:defRPr/>
              </a:pPr>
              <a:t>12</a:t>
            </a:fld>
            <a:endParaRPr lang="en-US" dirty="0">
              <a:latin typeface="+mn-lt"/>
            </a:endParaRPr>
          </a:p>
        </p:txBody>
      </p:sp>
      <p:sp>
        <p:nvSpPr>
          <p:cNvPr id="36867" name="Rectangle 4"/>
          <p:cNvSpPr>
            <a:spLocks noGrp="1" noChangeArrowheads="1"/>
          </p:cNvSpPr>
          <p:nvPr>
            <p:ph type="title" idx="4294967295"/>
          </p:nvPr>
        </p:nvSpPr>
        <p:spPr>
          <a:xfrm>
            <a:off x="228600" y="214313"/>
            <a:ext cx="8302625" cy="1020762"/>
          </a:xfrm>
        </p:spPr>
        <p:txBody>
          <a:bodyPr/>
          <a:lstStyle/>
          <a:p>
            <a:r>
              <a:rPr lang="en-US" dirty="0" smtClean="0"/>
              <a:t>October </a:t>
            </a:r>
            <a:r>
              <a:rPr lang="en-US" dirty="0"/>
              <a:t>2018 Changes</a:t>
            </a:r>
            <a:r>
              <a:rPr lang="en-US" dirty="0" smtClean="0"/>
              <a:t>, </a:t>
            </a:r>
            <a:r>
              <a:rPr lang="en-US" sz="2000" i="1" dirty="0" smtClean="0"/>
              <a:t>cont.</a:t>
            </a:r>
          </a:p>
        </p:txBody>
      </p:sp>
      <p:sp>
        <p:nvSpPr>
          <p:cNvPr id="36870" name="Text Box 6"/>
          <p:cNvSpPr txBox="1">
            <a:spLocks noChangeArrowheads="1"/>
          </p:cNvSpPr>
          <p:nvPr/>
        </p:nvSpPr>
        <p:spPr bwMode="auto">
          <a:xfrm>
            <a:off x="5377992" y="5309681"/>
            <a:ext cx="3584575" cy="938719"/>
          </a:xfrm>
          <a:prstGeom prst="rect">
            <a:avLst/>
          </a:prstGeom>
          <a:solidFill>
            <a:srgbClr val="FFFFFF"/>
          </a:solidFill>
          <a:ln w="9525">
            <a:solidFill>
              <a:srgbClr val="080808"/>
            </a:solidFill>
            <a:miter lim="800000"/>
            <a:headEnd/>
            <a:tailEnd/>
          </a:ln>
        </p:spPr>
        <p:txBody>
          <a:bodyPr wrap="square">
            <a:spAutoFit/>
          </a:bodyPr>
          <a:lstStyle/>
          <a:p>
            <a:pPr>
              <a:spcBef>
                <a:spcPct val="50000"/>
              </a:spcBef>
            </a:pPr>
            <a:r>
              <a:rPr lang="en-US" sz="1100" dirty="0" smtClean="0">
                <a:solidFill>
                  <a:srgbClr val="000000"/>
                </a:solidFill>
                <a:latin typeface="Arial" pitchFamily="34" charset="0"/>
                <a:cs typeface="Arial" pitchFamily="34" charset="0"/>
              </a:rPr>
              <a:t>Note: Future total $ are shown at the end of the project. Totals do not reflect or show phasing in over time or the depreciation of prior projects. Total costs are associated with the year projects are placed in-service as reported in the Project List.</a:t>
            </a:r>
            <a:endParaRPr lang="en-US" sz="1100" dirty="0">
              <a:solidFill>
                <a:srgbClr val="000000"/>
              </a:solidFill>
              <a:latin typeface="Arial" pitchFamily="34" charset="0"/>
              <a:cs typeface="Arial" pitchFamily="34" charset="0"/>
            </a:endParaRPr>
          </a:p>
        </p:txBody>
      </p:sp>
      <p:sp>
        <p:nvSpPr>
          <p:cNvPr id="7" name="Rectangle 5"/>
          <p:cNvSpPr>
            <a:spLocks noChangeArrowheads="1"/>
          </p:cNvSpPr>
          <p:nvPr/>
        </p:nvSpPr>
        <p:spPr bwMode="auto">
          <a:xfrm>
            <a:off x="293688" y="936625"/>
            <a:ext cx="8847137" cy="430213"/>
          </a:xfrm>
          <a:prstGeom prst="rect">
            <a:avLst/>
          </a:prstGeom>
          <a:noFill/>
          <a:ln w="9525">
            <a:noFill/>
            <a:miter lim="800000"/>
            <a:headEnd/>
            <a:tailEnd/>
          </a:ln>
        </p:spPr>
        <p:txBody>
          <a:bodyPr>
            <a:spAutoFit/>
          </a:bodyPr>
          <a:lstStyle/>
          <a:p>
            <a:r>
              <a:rPr lang="en-US" sz="2200" dirty="0">
                <a:solidFill>
                  <a:srgbClr val="000000"/>
                </a:solidFill>
                <a:latin typeface="Arial" charset="0"/>
                <a:cs typeface="Times New Roman" pitchFamily="18" charset="0"/>
              </a:rPr>
              <a:t>Project Cost Estimate Tolerances by Status and Year in </a:t>
            </a:r>
            <a:r>
              <a:rPr lang="en-US" sz="2200" dirty="0" smtClean="0">
                <a:solidFill>
                  <a:srgbClr val="000000"/>
                </a:solidFill>
                <a:latin typeface="Arial" charset="0"/>
                <a:cs typeface="Times New Roman" pitchFamily="18" charset="0"/>
              </a:rPr>
              <a:t>Millions $</a:t>
            </a:r>
            <a:endParaRPr lang="en-US" sz="2200" dirty="0">
              <a:solidFill>
                <a:srgbClr val="000000"/>
              </a:solidFill>
              <a:latin typeface="Arial" charset="0"/>
              <a:cs typeface="Times New Roman" pitchFamily="18" charset="0"/>
            </a:endParaRPr>
          </a:p>
        </p:txBody>
      </p:sp>
      <p:pic>
        <p:nvPicPr>
          <p:cNvPr id="2" name="Picture 1"/>
          <p:cNvPicPr>
            <a:picLocks noChangeAspect="1"/>
          </p:cNvPicPr>
          <p:nvPr/>
        </p:nvPicPr>
        <p:blipFill>
          <a:blip r:embed="rId3"/>
          <a:stretch>
            <a:fillRect/>
          </a:stretch>
        </p:blipFill>
        <p:spPr>
          <a:xfrm>
            <a:off x="766542" y="1752600"/>
            <a:ext cx="7615458" cy="324122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0"/>
          </p:nvPr>
        </p:nvSpPr>
        <p:spPr/>
        <p:txBody>
          <a:bodyPr/>
          <a:lstStyle/>
          <a:p>
            <a:pPr defTabSz="1019175">
              <a:defRPr/>
            </a:pPr>
            <a:fld id="{0969FB7E-80E1-4359-B238-63AFCE79FDFA}" type="slidenum">
              <a:rPr lang="en-US">
                <a:latin typeface="+mn-lt"/>
              </a:rPr>
              <a:pPr defTabSz="1019175">
                <a:defRPr/>
              </a:pPr>
              <a:t>13</a:t>
            </a:fld>
            <a:endParaRPr lang="en-US" dirty="0">
              <a:latin typeface="+mn-lt"/>
            </a:endParaRPr>
          </a:p>
        </p:txBody>
      </p:sp>
      <p:sp>
        <p:nvSpPr>
          <p:cNvPr id="37891" name="Rectangle 4"/>
          <p:cNvSpPr>
            <a:spLocks noGrp="1" noChangeArrowheads="1"/>
          </p:cNvSpPr>
          <p:nvPr>
            <p:ph type="title" idx="4294967295"/>
          </p:nvPr>
        </p:nvSpPr>
        <p:spPr>
          <a:xfrm>
            <a:off x="228600" y="196850"/>
            <a:ext cx="8302625" cy="1020763"/>
          </a:xfrm>
        </p:spPr>
        <p:txBody>
          <a:bodyPr/>
          <a:lstStyle/>
          <a:p>
            <a:r>
              <a:rPr lang="en-US" dirty="0" smtClean="0"/>
              <a:t>October 2018 </a:t>
            </a:r>
            <a:r>
              <a:rPr lang="en-US" dirty="0"/>
              <a:t>Changes</a:t>
            </a:r>
            <a:r>
              <a:rPr lang="en-US" dirty="0" smtClean="0"/>
              <a:t>, </a:t>
            </a:r>
            <a:r>
              <a:rPr lang="en-US" sz="2000" i="1" dirty="0" smtClean="0"/>
              <a:t>cont.</a:t>
            </a:r>
          </a:p>
        </p:txBody>
      </p:sp>
      <p:sp>
        <p:nvSpPr>
          <p:cNvPr id="37893" name="Rectangle 5"/>
          <p:cNvSpPr>
            <a:spLocks noChangeArrowheads="1"/>
          </p:cNvSpPr>
          <p:nvPr/>
        </p:nvSpPr>
        <p:spPr bwMode="auto">
          <a:xfrm>
            <a:off x="293688" y="936625"/>
            <a:ext cx="8847137" cy="430213"/>
          </a:xfrm>
          <a:prstGeom prst="rect">
            <a:avLst/>
          </a:prstGeom>
          <a:noFill/>
          <a:ln w="9525">
            <a:noFill/>
            <a:miter lim="800000"/>
            <a:headEnd/>
            <a:tailEnd/>
          </a:ln>
        </p:spPr>
        <p:txBody>
          <a:bodyPr>
            <a:spAutoFit/>
          </a:bodyPr>
          <a:lstStyle/>
          <a:p>
            <a:r>
              <a:rPr lang="en-US" sz="2200" dirty="0">
                <a:solidFill>
                  <a:srgbClr val="000000"/>
                </a:solidFill>
                <a:latin typeface="Arial" charset="0"/>
                <a:cs typeface="Times New Roman" pitchFamily="18" charset="0"/>
              </a:rPr>
              <a:t>Project Cost Estimate Tolerances by Status and Year in </a:t>
            </a:r>
            <a:r>
              <a:rPr lang="en-US" sz="2200" dirty="0" smtClean="0">
                <a:solidFill>
                  <a:srgbClr val="000000"/>
                </a:solidFill>
                <a:latin typeface="Arial" charset="0"/>
                <a:cs typeface="Times New Roman" pitchFamily="18" charset="0"/>
              </a:rPr>
              <a:t>Millions $</a:t>
            </a:r>
            <a:endParaRPr lang="en-US" sz="2200" dirty="0">
              <a:solidFill>
                <a:srgbClr val="000000"/>
              </a:solidFill>
              <a:latin typeface="Arial" charset="0"/>
              <a:cs typeface="Times New Roman" pitchFamily="18" charset="0"/>
            </a:endParaRPr>
          </a:p>
        </p:txBody>
      </p:sp>
      <p:sp>
        <p:nvSpPr>
          <p:cNvPr id="37894" name="Text Box 6"/>
          <p:cNvSpPr txBox="1">
            <a:spLocks noChangeArrowheads="1"/>
          </p:cNvSpPr>
          <p:nvPr/>
        </p:nvSpPr>
        <p:spPr bwMode="auto">
          <a:xfrm>
            <a:off x="4953000" y="5181600"/>
            <a:ext cx="3856038" cy="938719"/>
          </a:xfrm>
          <a:prstGeom prst="rect">
            <a:avLst/>
          </a:prstGeom>
          <a:solidFill>
            <a:srgbClr val="FFFFFF"/>
          </a:solidFill>
          <a:ln w="9525">
            <a:solidFill>
              <a:srgbClr val="080808"/>
            </a:solidFill>
            <a:miter lim="800000"/>
            <a:headEnd/>
            <a:tailEnd/>
          </a:ln>
        </p:spPr>
        <p:txBody>
          <a:bodyPr wrap="square">
            <a:spAutoFit/>
          </a:bodyPr>
          <a:lstStyle/>
          <a:p>
            <a:pPr>
              <a:spcBef>
                <a:spcPct val="50000"/>
              </a:spcBef>
            </a:pPr>
            <a:r>
              <a:rPr lang="en-US" sz="1100" dirty="0" smtClean="0">
                <a:solidFill>
                  <a:srgbClr val="000000"/>
                </a:solidFill>
                <a:latin typeface="Arial" pitchFamily="34" charset="0"/>
                <a:cs typeface="Arial" pitchFamily="34" charset="0"/>
              </a:rPr>
              <a:t>Note: Future total $ are shown at the end of the project. Totals do not reflect or show phasing in over time or the depreciation of prior projects. Total costs are associated with the year projects are placed in-service as reported in the Project List.</a:t>
            </a:r>
            <a:endParaRPr lang="en-US" sz="1100" dirty="0">
              <a:solidFill>
                <a:srgbClr val="000000"/>
              </a:solidFill>
              <a:latin typeface="Arial" pitchFamily="34" charset="0"/>
              <a:cs typeface="Arial" pitchFamily="34" charset="0"/>
            </a:endParaRPr>
          </a:p>
        </p:txBody>
      </p:sp>
      <p:pic>
        <p:nvPicPr>
          <p:cNvPr id="2" name="Picture 1"/>
          <p:cNvPicPr>
            <a:picLocks noChangeAspect="1"/>
          </p:cNvPicPr>
          <p:nvPr/>
        </p:nvPicPr>
        <p:blipFill>
          <a:blip r:embed="rId3"/>
          <a:stretch>
            <a:fillRect/>
          </a:stretch>
        </p:blipFill>
        <p:spPr>
          <a:xfrm>
            <a:off x="541336" y="1494337"/>
            <a:ext cx="8183564" cy="34417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0"/>
          </p:nvPr>
        </p:nvSpPr>
        <p:spPr/>
        <p:txBody>
          <a:bodyPr/>
          <a:lstStyle/>
          <a:p>
            <a:pPr defTabSz="1019175">
              <a:defRPr/>
            </a:pPr>
            <a:fld id="{AD1F2722-4EA7-40EB-9B17-9CA02808E584}" type="slidenum">
              <a:rPr lang="en-US">
                <a:latin typeface="+mn-lt"/>
              </a:rPr>
              <a:pPr defTabSz="1019175">
                <a:defRPr/>
              </a:pPr>
              <a:t>14</a:t>
            </a:fld>
            <a:endParaRPr lang="en-US" dirty="0">
              <a:latin typeface="+mn-lt"/>
            </a:endParaRPr>
          </a:p>
        </p:txBody>
      </p:sp>
      <p:sp>
        <p:nvSpPr>
          <p:cNvPr id="38915" name="Rectangle 4"/>
          <p:cNvSpPr>
            <a:spLocks noGrp="1" noChangeArrowheads="1"/>
          </p:cNvSpPr>
          <p:nvPr>
            <p:ph type="title" idx="4294967295"/>
          </p:nvPr>
        </p:nvSpPr>
        <p:spPr>
          <a:xfrm>
            <a:off x="457200" y="74613"/>
            <a:ext cx="8302625" cy="1020762"/>
          </a:xfrm>
        </p:spPr>
        <p:txBody>
          <a:bodyPr/>
          <a:lstStyle/>
          <a:p>
            <a:r>
              <a:rPr lang="en-US" dirty="0" smtClean="0"/>
              <a:t>October </a:t>
            </a:r>
            <a:r>
              <a:rPr lang="en-US" dirty="0"/>
              <a:t>2018 Changes</a:t>
            </a:r>
            <a:r>
              <a:rPr lang="en-US" dirty="0" smtClean="0"/>
              <a:t>, </a:t>
            </a:r>
            <a:r>
              <a:rPr lang="en-US" sz="2000" i="1" dirty="0" smtClean="0"/>
              <a:t>cont.</a:t>
            </a:r>
          </a:p>
        </p:txBody>
      </p:sp>
      <p:sp>
        <p:nvSpPr>
          <p:cNvPr id="38917" name="Rectangle 5"/>
          <p:cNvSpPr>
            <a:spLocks noChangeArrowheads="1"/>
          </p:cNvSpPr>
          <p:nvPr/>
        </p:nvSpPr>
        <p:spPr bwMode="auto">
          <a:xfrm>
            <a:off x="442913" y="798513"/>
            <a:ext cx="8847137" cy="428625"/>
          </a:xfrm>
          <a:prstGeom prst="rect">
            <a:avLst/>
          </a:prstGeom>
          <a:noFill/>
          <a:ln w="9525">
            <a:noFill/>
            <a:miter lim="800000"/>
            <a:headEnd/>
            <a:tailEnd/>
          </a:ln>
        </p:spPr>
        <p:txBody>
          <a:bodyPr>
            <a:spAutoFit/>
          </a:bodyPr>
          <a:lstStyle/>
          <a:p>
            <a:r>
              <a:rPr lang="en-US" sz="2200" dirty="0">
                <a:solidFill>
                  <a:srgbClr val="000000"/>
                </a:solidFill>
                <a:latin typeface="Arial" charset="0"/>
                <a:cs typeface="Times New Roman" pitchFamily="18" charset="0"/>
              </a:rPr>
              <a:t>Project Cost Estimate Tolerances by Status and Year in </a:t>
            </a:r>
            <a:r>
              <a:rPr lang="en-US" sz="2200" dirty="0" smtClean="0">
                <a:solidFill>
                  <a:srgbClr val="000000"/>
                </a:solidFill>
                <a:latin typeface="Arial" charset="0"/>
                <a:cs typeface="Times New Roman" pitchFamily="18" charset="0"/>
              </a:rPr>
              <a:t>Millions $</a:t>
            </a:r>
            <a:endParaRPr lang="en-US" sz="2200" dirty="0">
              <a:solidFill>
                <a:srgbClr val="000000"/>
              </a:solidFill>
              <a:latin typeface="Arial" charset="0"/>
              <a:cs typeface="Times New Roman" pitchFamily="18" charset="0"/>
            </a:endParaRPr>
          </a:p>
        </p:txBody>
      </p:sp>
      <p:sp>
        <p:nvSpPr>
          <p:cNvPr id="38918" name="Text Box 6"/>
          <p:cNvSpPr txBox="1">
            <a:spLocks noChangeArrowheads="1"/>
          </p:cNvSpPr>
          <p:nvPr/>
        </p:nvSpPr>
        <p:spPr bwMode="auto">
          <a:xfrm>
            <a:off x="4953000" y="5105400"/>
            <a:ext cx="3733800" cy="938719"/>
          </a:xfrm>
          <a:prstGeom prst="rect">
            <a:avLst/>
          </a:prstGeom>
          <a:solidFill>
            <a:srgbClr val="FFFFFF"/>
          </a:solidFill>
          <a:ln w="9525">
            <a:solidFill>
              <a:srgbClr val="080808"/>
            </a:solidFill>
            <a:miter lim="800000"/>
            <a:headEnd/>
            <a:tailEnd/>
          </a:ln>
        </p:spPr>
        <p:txBody>
          <a:bodyPr wrap="square">
            <a:spAutoFit/>
          </a:bodyPr>
          <a:lstStyle/>
          <a:p>
            <a:pPr>
              <a:spcBef>
                <a:spcPct val="50000"/>
              </a:spcBef>
            </a:pPr>
            <a:r>
              <a:rPr lang="en-US" sz="1100" dirty="0" smtClean="0">
                <a:solidFill>
                  <a:srgbClr val="000000"/>
                </a:solidFill>
                <a:latin typeface="Arial" pitchFamily="34" charset="0"/>
                <a:cs typeface="Arial" pitchFamily="34" charset="0"/>
              </a:rPr>
              <a:t>Note: Future total $ are shown at the end of the project. Totals do not reflect or show phasing in over time or the depreciation of prior projects. Total costs are associated with the year projects are placed in-service as reported in the Project List</a:t>
            </a:r>
            <a:r>
              <a:rPr lang="en-US" sz="1100" dirty="0" smtClean="0">
                <a:latin typeface="Arial" pitchFamily="34" charset="0"/>
                <a:cs typeface="Arial" pitchFamily="34" charset="0"/>
              </a:rPr>
              <a:t>.</a:t>
            </a:r>
            <a:endParaRPr lang="en-US" sz="1100" dirty="0">
              <a:latin typeface="Arial" pitchFamily="34" charset="0"/>
              <a:cs typeface="Arial" pitchFamily="34" charset="0"/>
            </a:endParaRPr>
          </a:p>
        </p:txBody>
      </p:sp>
      <p:pic>
        <p:nvPicPr>
          <p:cNvPr id="2" name="Picture 1"/>
          <p:cNvPicPr>
            <a:picLocks noChangeAspect="1"/>
          </p:cNvPicPr>
          <p:nvPr/>
        </p:nvPicPr>
        <p:blipFill>
          <a:blip r:embed="rId3"/>
          <a:stretch>
            <a:fillRect/>
          </a:stretch>
        </p:blipFill>
        <p:spPr>
          <a:xfrm>
            <a:off x="384177" y="1676400"/>
            <a:ext cx="8375648" cy="315636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prstGeom prst="rect">
            <a:avLst/>
          </a:prstGeom>
        </p:spPr>
        <p:txBody>
          <a:bodyPr/>
          <a:lstStyle/>
          <a:p>
            <a:fld id="{F7B30FBF-04EC-4C46-B696-BF85DB6DDF53}" type="slidenum">
              <a:rPr lang="en-US" smtClean="0"/>
              <a:pPr/>
              <a:t>15</a:t>
            </a:fld>
            <a:endParaRPr lang="en-US" dirty="0"/>
          </a:p>
        </p:txBody>
      </p:sp>
      <p:sp>
        <p:nvSpPr>
          <p:cNvPr id="23599" name="Title 1"/>
          <p:cNvSpPr>
            <a:spLocks noGrp="1"/>
          </p:cNvSpPr>
          <p:nvPr>
            <p:ph type="title"/>
          </p:nvPr>
        </p:nvSpPr>
        <p:spPr/>
        <p:txBody>
          <a:bodyPr>
            <a:normAutofit/>
          </a:bodyPr>
          <a:lstStyle/>
          <a:p>
            <a:r>
              <a:rPr lang="en-US" dirty="0" smtClean="0"/>
              <a:t>Status of Major Transmission Projects</a:t>
            </a:r>
          </a:p>
        </p:txBody>
      </p:sp>
      <p:graphicFrame>
        <p:nvGraphicFramePr>
          <p:cNvPr id="8" name="Table 7"/>
          <p:cNvGraphicFramePr>
            <a:graphicFrameLocks noGrp="1"/>
          </p:cNvGraphicFramePr>
          <p:nvPr>
            <p:extLst>
              <p:ext uri="{D42A27DB-BD31-4B8C-83A1-F6EECF244321}">
                <p14:modId xmlns:p14="http://schemas.microsoft.com/office/powerpoint/2010/main" val="3022612800"/>
              </p:ext>
            </p:extLst>
          </p:nvPr>
        </p:nvGraphicFramePr>
        <p:xfrm>
          <a:off x="457200" y="1371600"/>
          <a:ext cx="8054974" cy="4130644"/>
        </p:xfrm>
        <a:graphic>
          <a:graphicData uri="http://schemas.openxmlformats.org/drawingml/2006/table">
            <a:tbl>
              <a:tblPr firstRow="1" bandRow="1">
                <a:tableStyleId>{073A0DAA-6AF3-43AB-8588-CEC1D06C72B9}</a:tableStyleId>
              </a:tblPr>
              <a:tblGrid>
                <a:gridCol w="3635375">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676399">
                  <a:extLst>
                    <a:ext uri="{9D8B030D-6E8A-4147-A177-3AD203B41FA5}">
                      <a16:colId xmlns:a16="http://schemas.microsoft.com/office/drawing/2014/main" val="20003"/>
                    </a:ext>
                  </a:extLst>
                </a:gridCol>
              </a:tblGrid>
              <a:tr h="354610">
                <a:tc>
                  <a:txBody>
                    <a:bodyPr/>
                    <a:lstStyle/>
                    <a:p>
                      <a:endParaRPr lang="en-US" sz="1600" dirty="0">
                        <a:latin typeface="+mn-lt"/>
                      </a:endParaRPr>
                    </a:p>
                  </a:txBody>
                  <a:tcPr/>
                </a:tc>
                <a:tc>
                  <a:txBody>
                    <a:bodyPr/>
                    <a:lstStyle/>
                    <a:p>
                      <a:pPr marL="0" marR="0" lvl="0" indent="0" algn="ctr" defTabSz="914400" rtl="0" eaLnBrk="1" fontAlgn="base" latinLnBrk="0" hangingPunct="1">
                        <a:lnSpc>
                          <a:spcPct val="120000"/>
                        </a:lnSpc>
                        <a:spcBef>
                          <a:spcPct val="100000"/>
                        </a:spcBef>
                        <a:spcAft>
                          <a:spcPct val="0"/>
                        </a:spcAft>
                        <a:buClr>
                          <a:srgbClr val="0057B5"/>
                        </a:buClr>
                        <a:buSzPct val="75000"/>
                        <a:buFont typeface="Zapf Dingbats" pitchFamily="-80" charset="2"/>
                        <a:buNone/>
                        <a:tabLst/>
                      </a:pPr>
                      <a:r>
                        <a:rPr kumimoji="0" lang="en-US" sz="1600" u="none" strike="noStrike" cap="none" normalizeH="0" baseline="0" dirty="0" smtClean="0">
                          <a:ln>
                            <a:noFill/>
                          </a:ln>
                          <a:effectLst/>
                        </a:rPr>
                        <a:t>PPA</a:t>
                      </a:r>
                      <a:endParaRPr kumimoji="0" lang="en-US" sz="1600" b="1" i="0" u="none" strike="noStrike" cap="none" normalizeH="0" baseline="0" dirty="0" smtClean="0">
                        <a:ln>
                          <a:noFill/>
                        </a:ln>
                        <a:solidFill>
                          <a:schemeClr val="tx1"/>
                        </a:solidFill>
                        <a:effectLst/>
                        <a:latin typeface="+mn-lt"/>
                        <a:ea typeface="ＭＳ Ｐゴシック" pitchFamily="1" charset="-128"/>
                      </a:endParaRPr>
                    </a:p>
                  </a:txBody>
                  <a:tcPr anchor="ctr" anchorCtr="1" horzOverflow="overflow"/>
                </a:tc>
                <a:tc>
                  <a:txBody>
                    <a:bodyPr/>
                    <a:lstStyle/>
                    <a:p>
                      <a:pPr marL="0" marR="0" lvl="0" indent="0" algn="ctr" defTabSz="914400" rtl="0" eaLnBrk="1" fontAlgn="base" latinLnBrk="0" hangingPunct="1">
                        <a:lnSpc>
                          <a:spcPct val="120000"/>
                        </a:lnSpc>
                        <a:spcBef>
                          <a:spcPct val="100000"/>
                        </a:spcBef>
                        <a:spcAft>
                          <a:spcPct val="0"/>
                        </a:spcAft>
                        <a:buClr>
                          <a:srgbClr val="0057B5"/>
                        </a:buClr>
                        <a:buSzPct val="75000"/>
                        <a:buFont typeface="Zapf Dingbats" pitchFamily="-80" charset="2"/>
                        <a:buNone/>
                        <a:tabLst/>
                      </a:pPr>
                      <a:r>
                        <a:rPr kumimoji="0" lang="en-US" sz="1600" u="none" strike="noStrike" cap="none" normalizeH="0" baseline="0" dirty="0" smtClean="0">
                          <a:ln>
                            <a:noFill/>
                          </a:ln>
                          <a:effectLst/>
                        </a:rPr>
                        <a:t>TCA</a:t>
                      </a:r>
                      <a:endParaRPr kumimoji="0" lang="en-US" sz="1600" b="1" i="0" u="none" strike="noStrike" cap="none" normalizeH="0" baseline="0" dirty="0" smtClean="0">
                        <a:ln>
                          <a:noFill/>
                        </a:ln>
                        <a:solidFill>
                          <a:schemeClr val="tx1"/>
                        </a:solidFill>
                        <a:effectLst/>
                        <a:latin typeface="+mn-lt"/>
                        <a:ea typeface="ＭＳ Ｐゴシック" pitchFamily="1" charset="-128"/>
                      </a:endParaRPr>
                    </a:p>
                  </a:txBody>
                  <a:tcPr anchor="ctr" anchorCtr="1" horzOverflow="overflow"/>
                </a:tc>
                <a:tc>
                  <a:txBody>
                    <a:bodyPr/>
                    <a:lstStyle/>
                    <a:p>
                      <a:pPr marL="0" marR="0" lvl="0" indent="0" algn="ctr" defTabSz="914400" rtl="0" eaLnBrk="1" fontAlgn="base" latinLnBrk="0" hangingPunct="1">
                        <a:lnSpc>
                          <a:spcPct val="120000"/>
                        </a:lnSpc>
                        <a:spcBef>
                          <a:spcPct val="100000"/>
                        </a:spcBef>
                        <a:spcAft>
                          <a:spcPct val="0"/>
                        </a:spcAft>
                        <a:buClr>
                          <a:srgbClr val="0057B5"/>
                        </a:buClr>
                        <a:buSzPct val="75000"/>
                        <a:buFont typeface="Zapf Dingbats" pitchFamily="-80" charset="2"/>
                        <a:buNone/>
                        <a:tabLst/>
                      </a:pPr>
                      <a:r>
                        <a:rPr kumimoji="0" lang="en-US" sz="1600" u="none" strike="noStrike" cap="none" normalizeH="0" baseline="0" dirty="0" smtClean="0">
                          <a:ln>
                            <a:noFill/>
                          </a:ln>
                          <a:effectLst/>
                        </a:rPr>
                        <a:t>Construction</a:t>
                      </a:r>
                      <a:endParaRPr kumimoji="0" lang="en-US" sz="1600" b="1" i="0" u="none" strike="noStrike" cap="none" normalizeH="0" baseline="0" dirty="0" smtClean="0">
                        <a:ln>
                          <a:noFill/>
                        </a:ln>
                        <a:solidFill>
                          <a:schemeClr val="tx1"/>
                        </a:solidFill>
                        <a:effectLst/>
                        <a:latin typeface="+mn-lt"/>
                        <a:ea typeface="ＭＳ Ｐゴシック" pitchFamily="1" charset="-128"/>
                      </a:endParaRPr>
                    </a:p>
                  </a:txBody>
                  <a:tcPr anchor="ctr" anchorCtr="1" horzOverflow="overflow"/>
                </a:tc>
                <a:extLst>
                  <a:ext uri="{0D108BD9-81ED-4DB2-BD59-A6C34878D82A}">
                    <a16:rowId xmlns:a16="http://schemas.microsoft.com/office/drawing/2014/main" val="10000"/>
                  </a:ext>
                </a:extLst>
              </a:tr>
              <a:tr h="4863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rPr>
                        <a:t>Pittsfield/Greenfield</a:t>
                      </a:r>
                      <a:r>
                        <a:rPr lang="en-US" sz="1400" baseline="0" dirty="0" smtClean="0">
                          <a:solidFill>
                            <a:srgbClr val="000000"/>
                          </a:solidFill>
                        </a:rPr>
                        <a:t> Project</a:t>
                      </a:r>
                      <a:endParaRPr lang="en-US" sz="1400" dirty="0" smtClean="0">
                        <a:solidFill>
                          <a:srgbClr val="000000"/>
                        </a:solidFill>
                      </a:endParaRPr>
                    </a:p>
                  </a:txBody>
                  <a:tcPr anchor="ctr" horzOverflow="overflow"/>
                </a:tc>
                <a:tc>
                  <a:txBody>
                    <a:bodyPr/>
                    <a:lstStyle/>
                    <a:p>
                      <a:pPr marL="0" marR="0" lvl="0" indent="0" algn="ctr" defTabSz="914400" rtl="0" eaLnBrk="1" fontAlgn="base" latinLnBrk="0" hangingPunct="1">
                        <a:lnSpc>
                          <a:spcPct val="120000"/>
                        </a:lnSpc>
                        <a:spcBef>
                          <a:spcPct val="100000"/>
                        </a:spcBef>
                        <a:spcAft>
                          <a:spcPct val="0"/>
                        </a:spcAft>
                        <a:buClr>
                          <a:srgbClr val="0057B5"/>
                        </a:buClr>
                        <a:buSzPct val="75000"/>
                        <a:buFont typeface="Zapf Dingbats" pitchFamily="-80" charset="2"/>
                        <a:buNone/>
                        <a:tabLst/>
                      </a:pPr>
                      <a:r>
                        <a:rPr kumimoji="0" lang="en-US" sz="1200" u="none" strike="noStrike" cap="none" normalizeH="0" baseline="0" dirty="0" smtClean="0">
                          <a:ln>
                            <a:noFill/>
                          </a:ln>
                          <a:solidFill>
                            <a:srgbClr val="000000"/>
                          </a:solidFill>
                          <a:effectLst/>
                        </a:rPr>
                        <a:t>Approved </a:t>
                      </a:r>
                      <a:br>
                        <a:rPr kumimoji="0" lang="en-US" sz="1200" u="none" strike="noStrike" cap="none" normalizeH="0" baseline="0" dirty="0" smtClean="0">
                          <a:ln>
                            <a:noFill/>
                          </a:ln>
                          <a:solidFill>
                            <a:srgbClr val="000000"/>
                          </a:solidFill>
                          <a:effectLst/>
                        </a:rPr>
                      </a:br>
                      <a:r>
                        <a:rPr kumimoji="0" lang="en-US" sz="1200" u="none" strike="noStrike" cap="none" normalizeH="0" baseline="0" dirty="0" smtClean="0">
                          <a:ln>
                            <a:noFill/>
                          </a:ln>
                          <a:solidFill>
                            <a:srgbClr val="000000"/>
                          </a:solidFill>
                          <a:effectLst/>
                        </a:rPr>
                        <a:t>12/12, 01/16, 05/16</a:t>
                      </a:r>
                      <a:endParaRPr kumimoji="0" lang="en-US" sz="1200" b="0" i="0" u="none" strike="noStrike" cap="none" normalizeH="0" baseline="0" dirty="0" smtClean="0">
                        <a:ln>
                          <a:noFill/>
                        </a:ln>
                        <a:solidFill>
                          <a:srgbClr val="000000"/>
                        </a:solidFill>
                        <a:effectLst/>
                        <a:latin typeface="+mn-lt"/>
                        <a:ea typeface="ＭＳ Ｐゴシック" pitchFamily="1" charset="-128"/>
                      </a:endParaRPr>
                    </a:p>
                  </a:txBody>
                  <a:tcPr anchor="ctr" anchorCtr="1" horzOverflow="overflow"/>
                </a:tc>
                <a:tc>
                  <a:txBody>
                    <a:bodyPr/>
                    <a:lstStyle/>
                    <a:p>
                      <a:pPr marL="0" marR="0" lvl="0" indent="0" algn="ctr" defTabSz="914400" rtl="0" eaLnBrk="1" fontAlgn="base" latinLnBrk="0" hangingPunct="1">
                        <a:lnSpc>
                          <a:spcPct val="120000"/>
                        </a:lnSpc>
                        <a:spcBef>
                          <a:spcPct val="100000"/>
                        </a:spcBef>
                        <a:spcAft>
                          <a:spcPct val="0"/>
                        </a:spcAft>
                        <a:buClr>
                          <a:srgbClr val="0057B5"/>
                        </a:buClr>
                        <a:buSzPct val="75000"/>
                        <a:buFont typeface="Zapf Dingbats" pitchFamily="-80" charset="2"/>
                        <a:buNone/>
                        <a:tabLst/>
                      </a:pPr>
                      <a:r>
                        <a:rPr kumimoji="0" lang="en-US" sz="1200" u="none" strike="noStrike" cap="none" normalizeH="0" baseline="0" dirty="0" smtClean="0">
                          <a:ln>
                            <a:noFill/>
                          </a:ln>
                          <a:solidFill>
                            <a:srgbClr val="000000"/>
                          </a:solidFill>
                          <a:effectLst/>
                        </a:rPr>
                        <a:t>Partial 2/11/16, 7/17/17</a:t>
                      </a:r>
                      <a:endParaRPr kumimoji="0" lang="en-US" sz="1200" b="0" i="0" u="none" strike="noStrike" cap="none" normalizeH="0" baseline="0" dirty="0" smtClean="0">
                        <a:ln>
                          <a:noFill/>
                        </a:ln>
                        <a:solidFill>
                          <a:srgbClr val="000000"/>
                        </a:solidFill>
                        <a:effectLst/>
                        <a:latin typeface="+mn-lt"/>
                        <a:ea typeface="ＭＳ Ｐゴシック" pitchFamily="1" charset="-128"/>
                      </a:endParaRPr>
                    </a:p>
                  </a:txBody>
                  <a:tcPr anchor="ctr" anchorCtr="1" horzOverflow="overflow"/>
                </a:tc>
                <a:tc>
                  <a:txBody>
                    <a:bodyPr/>
                    <a:lstStyle/>
                    <a:p>
                      <a:pPr marL="0" marR="0" lvl="0" indent="0" algn="ctr" defTabSz="914400" rtl="0" eaLnBrk="1" fontAlgn="base" latinLnBrk="0" hangingPunct="1">
                        <a:lnSpc>
                          <a:spcPct val="120000"/>
                        </a:lnSpc>
                        <a:spcBef>
                          <a:spcPct val="100000"/>
                        </a:spcBef>
                        <a:spcAft>
                          <a:spcPct val="0"/>
                        </a:spcAft>
                        <a:buClr>
                          <a:srgbClr val="0057B5"/>
                        </a:buClr>
                        <a:buSzPct val="75000"/>
                        <a:buFont typeface="Zapf Dingbats" pitchFamily="-80" charset="2"/>
                        <a:buNone/>
                        <a:tabLst/>
                      </a:pPr>
                      <a:r>
                        <a:rPr kumimoji="0" lang="en-US" sz="1200" b="0" i="0" u="none" strike="noStrike" cap="none" normalizeH="0" baseline="0" dirty="0" smtClean="0">
                          <a:ln>
                            <a:noFill/>
                          </a:ln>
                          <a:solidFill>
                            <a:srgbClr val="000000"/>
                          </a:solidFill>
                          <a:effectLst/>
                          <a:latin typeface="+mn-lt"/>
                          <a:ea typeface="+mn-ea"/>
                        </a:rPr>
                        <a:t>Project completion</a:t>
                      </a:r>
                      <a:br>
                        <a:rPr kumimoji="0" lang="en-US" sz="1200" b="0" i="0" u="none" strike="noStrike" cap="none" normalizeH="0" baseline="0" dirty="0" smtClean="0">
                          <a:ln>
                            <a:noFill/>
                          </a:ln>
                          <a:solidFill>
                            <a:srgbClr val="000000"/>
                          </a:solidFill>
                          <a:effectLst/>
                          <a:latin typeface="+mn-lt"/>
                          <a:ea typeface="+mn-ea"/>
                        </a:rPr>
                      </a:br>
                      <a:r>
                        <a:rPr kumimoji="0" lang="en-US" sz="1200" b="0" i="0" u="none" strike="noStrike" cap="none" normalizeH="0" baseline="0" dirty="0" smtClean="0">
                          <a:ln>
                            <a:noFill/>
                          </a:ln>
                          <a:solidFill>
                            <a:srgbClr val="000000"/>
                          </a:solidFill>
                          <a:effectLst/>
                          <a:latin typeface="+mn-lt"/>
                          <a:ea typeface="+mn-ea"/>
                        </a:rPr>
                        <a:t>2014-2020</a:t>
                      </a:r>
                      <a:endParaRPr kumimoji="0" lang="en-US" sz="1200" b="0" i="0" u="none" strike="noStrike" cap="none" normalizeH="0" baseline="0" dirty="0" smtClean="0">
                        <a:ln>
                          <a:noFill/>
                        </a:ln>
                        <a:solidFill>
                          <a:srgbClr val="000000"/>
                        </a:solidFill>
                        <a:effectLst/>
                        <a:latin typeface="+mn-lt"/>
                        <a:ea typeface="ＭＳ Ｐゴシック" pitchFamily="1" charset="-128"/>
                      </a:endParaRPr>
                    </a:p>
                  </a:txBody>
                  <a:tcPr anchor="ctr" anchorCtr="1" horzOverflow="overflow"/>
                </a:tc>
                <a:extLst>
                  <a:ext uri="{0D108BD9-81ED-4DB2-BD59-A6C34878D82A}">
                    <a16:rowId xmlns:a16="http://schemas.microsoft.com/office/drawing/2014/main" val="10001"/>
                  </a:ext>
                </a:extLst>
              </a:tr>
              <a:tr h="704099">
                <a:tc>
                  <a:txBody>
                    <a:bodyPr/>
                    <a:lstStyle/>
                    <a:p>
                      <a:r>
                        <a:rPr lang="en-US" sz="1400" dirty="0" smtClean="0">
                          <a:solidFill>
                            <a:srgbClr val="000000"/>
                          </a:solidFill>
                        </a:rPr>
                        <a:t>Maine</a:t>
                      </a:r>
                      <a:r>
                        <a:rPr lang="en-US" sz="1400" baseline="0" dirty="0" smtClean="0">
                          <a:solidFill>
                            <a:srgbClr val="000000"/>
                          </a:solidFill>
                        </a:rPr>
                        <a:t> Power Reliability Program </a:t>
                      </a:r>
                      <a:r>
                        <a:rPr lang="en-US" sz="1400" dirty="0" smtClean="0">
                          <a:solidFill>
                            <a:srgbClr val="000000"/>
                          </a:solidFill>
                        </a:rPr>
                        <a:t>(MPRP)</a:t>
                      </a:r>
                      <a:endParaRPr lang="en-US" sz="1400" dirty="0">
                        <a:solidFill>
                          <a:srgbClr val="000000"/>
                        </a:solidFill>
                      </a:endParaRPr>
                    </a:p>
                  </a:txBody>
                  <a:tcPr anchor="ctr" horzOverflow="overflow"/>
                </a:tc>
                <a:tc>
                  <a:txBody>
                    <a:bodyPr/>
                    <a:lstStyle/>
                    <a:p>
                      <a:pPr marL="0" marR="0" lvl="0" indent="0" algn="ctr" defTabSz="914400" rtl="0" eaLnBrk="1" fontAlgn="base" latinLnBrk="0" hangingPunct="1">
                        <a:lnSpc>
                          <a:spcPct val="120000"/>
                        </a:lnSpc>
                        <a:spcBef>
                          <a:spcPct val="100000"/>
                        </a:spcBef>
                        <a:spcAft>
                          <a:spcPct val="0"/>
                        </a:spcAft>
                        <a:buClr>
                          <a:srgbClr val="0057B5"/>
                        </a:buClr>
                        <a:buSzPct val="75000"/>
                        <a:buFont typeface="Zapf Dingbats" pitchFamily="-80" charset="2"/>
                        <a:buNone/>
                        <a:tabLst/>
                      </a:pPr>
                      <a:r>
                        <a:rPr kumimoji="0" lang="en-US" sz="1200" b="0" i="0" u="none" strike="noStrike" cap="none" normalizeH="0" baseline="0" dirty="0" smtClean="0">
                          <a:ln>
                            <a:noFill/>
                          </a:ln>
                          <a:solidFill>
                            <a:srgbClr val="000000"/>
                          </a:solidFill>
                          <a:effectLst/>
                          <a:latin typeface="+mn-lt"/>
                          <a:ea typeface="+mn-ea"/>
                        </a:rPr>
                        <a:t>Approved</a:t>
                      </a:r>
                      <a:br>
                        <a:rPr kumimoji="0" lang="en-US" sz="1200" b="0" i="0" u="none" strike="noStrike" cap="none" normalizeH="0" baseline="0" dirty="0" smtClean="0">
                          <a:ln>
                            <a:noFill/>
                          </a:ln>
                          <a:solidFill>
                            <a:srgbClr val="000000"/>
                          </a:solidFill>
                          <a:effectLst/>
                          <a:latin typeface="+mn-lt"/>
                          <a:ea typeface="+mn-ea"/>
                        </a:rPr>
                      </a:br>
                      <a:r>
                        <a:rPr kumimoji="0" lang="en-US" sz="1200" b="0" i="0" u="none" strike="noStrike" cap="none" normalizeH="0" baseline="0" dirty="0" smtClean="0">
                          <a:ln>
                            <a:noFill/>
                          </a:ln>
                          <a:solidFill>
                            <a:srgbClr val="000000"/>
                          </a:solidFill>
                          <a:effectLst/>
                          <a:latin typeface="+mn-lt"/>
                          <a:ea typeface="+mn-ea"/>
                        </a:rPr>
                        <a:t>7/08, 2/09, 11/10</a:t>
                      </a:r>
                    </a:p>
                  </a:txBody>
                  <a:tcPr anchor="ctr" anchorCtr="1" horzOverflow="overflow"/>
                </a:tc>
                <a:tc>
                  <a:txBody>
                    <a:bodyPr/>
                    <a:lstStyle/>
                    <a:p>
                      <a:pPr marL="0" marR="0" lvl="0" indent="0" algn="ctr" defTabSz="914400" rtl="0" eaLnBrk="1" fontAlgn="base" latinLnBrk="0" hangingPunct="1">
                        <a:lnSpc>
                          <a:spcPct val="120000"/>
                        </a:lnSpc>
                        <a:spcBef>
                          <a:spcPct val="100000"/>
                        </a:spcBef>
                        <a:spcAft>
                          <a:spcPct val="0"/>
                        </a:spcAft>
                        <a:buClr>
                          <a:srgbClr val="0057B5"/>
                        </a:buClr>
                        <a:buSzPct val="75000"/>
                        <a:buFont typeface="Zapf Dingbats" pitchFamily="-80" charset="2"/>
                        <a:buNone/>
                        <a:tabLst/>
                      </a:pPr>
                      <a:r>
                        <a:rPr kumimoji="0" lang="en-US" sz="1200" u="none" strike="noStrike" cap="none" normalizeH="0" baseline="0" dirty="0" smtClean="0">
                          <a:ln>
                            <a:noFill/>
                          </a:ln>
                          <a:solidFill>
                            <a:srgbClr val="000000"/>
                          </a:solidFill>
                          <a:effectLst/>
                        </a:rPr>
                        <a:t>Approved</a:t>
                      </a:r>
                      <a:br>
                        <a:rPr kumimoji="0" lang="en-US" sz="1200" u="none" strike="noStrike" cap="none" normalizeH="0" baseline="0" dirty="0" smtClean="0">
                          <a:ln>
                            <a:noFill/>
                          </a:ln>
                          <a:solidFill>
                            <a:srgbClr val="000000"/>
                          </a:solidFill>
                          <a:effectLst/>
                        </a:rPr>
                      </a:br>
                      <a:r>
                        <a:rPr kumimoji="0" lang="en-US" sz="1200" u="none" strike="noStrike" cap="none" normalizeH="0" baseline="0" dirty="0" smtClean="0">
                          <a:ln>
                            <a:noFill/>
                          </a:ln>
                          <a:solidFill>
                            <a:srgbClr val="000000"/>
                          </a:solidFill>
                          <a:effectLst/>
                        </a:rPr>
                        <a:t>1/29/10</a:t>
                      </a:r>
                      <a:endParaRPr kumimoji="0" lang="en-US" sz="1200" b="0" i="0" u="none" strike="noStrike" cap="none" normalizeH="0" baseline="0" dirty="0" smtClean="0">
                        <a:ln>
                          <a:noFill/>
                        </a:ln>
                        <a:solidFill>
                          <a:srgbClr val="000000"/>
                        </a:solidFill>
                        <a:effectLst/>
                        <a:latin typeface="+mn-lt"/>
                        <a:ea typeface="ＭＳ Ｐゴシック" pitchFamily="1" charset="-128"/>
                      </a:endParaRPr>
                    </a:p>
                  </a:txBody>
                  <a:tcPr anchor="ctr" anchorCtr="1" horzOverflow="overflow"/>
                </a:tc>
                <a:tc>
                  <a:txBody>
                    <a:bodyPr/>
                    <a:lstStyle/>
                    <a:p>
                      <a:pPr marL="0" marR="0" lvl="0" indent="0" algn="ctr" defTabSz="914400" rtl="0" eaLnBrk="1" fontAlgn="base" latinLnBrk="0" hangingPunct="1">
                        <a:lnSpc>
                          <a:spcPct val="120000"/>
                        </a:lnSpc>
                        <a:spcBef>
                          <a:spcPct val="100000"/>
                        </a:spcBef>
                        <a:spcAft>
                          <a:spcPct val="0"/>
                        </a:spcAft>
                        <a:buClr>
                          <a:srgbClr val="0057B5"/>
                        </a:buClr>
                        <a:buSzPct val="75000"/>
                        <a:buFont typeface="Zapf Dingbats" pitchFamily="-80" charset="2"/>
                        <a:buNone/>
                        <a:tabLst/>
                      </a:pPr>
                      <a:r>
                        <a:rPr kumimoji="0" lang="en-US" sz="1200" u="none" strike="noStrike" cap="none" normalizeH="0" baseline="0" dirty="0" smtClean="0">
                          <a:ln>
                            <a:noFill/>
                          </a:ln>
                          <a:solidFill>
                            <a:srgbClr val="000000"/>
                          </a:solidFill>
                          <a:effectLst/>
                        </a:rPr>
                        <a:t>Project completion</a:t>
                      </a:r>
                      <a:r>
                        <a:rPr kumimoji="0" lang="en-US" sz="1200" b="0" i="0" u="none" strike="noStrike" cap="none" normalizeH="0" baseline="0" dirty="0" smtClean="0">
                          <a:ln>
                            <a:noFill/>
                          </a:ln>
                          <a:solidFill>
                            <a:srgbClr val="000000"/>
                          </a:solidFill>
                          <a:effectLst/>
                          <a:latin typeface="+mn-lt"/>
                          <a:ea typeface="ＭＳ Ｐゴシック" pitchFamily="1" charset="-128"/>
                        </a:rPr>
                        <a:t/>
                      </a:r>
                      <a:br>
                        <a:rPr kumimoji="0" lang="en-US" sz="1200" b="0" i="0" u="none" strike="noStrike" cap="none" normalizeH="0" baseline="0" dirty="0" smtClean="0">
                          <a:ln>
                            <a:noFill/>
                          </a:ln>
                          <a:solidFill>
                            <a:srgbClr val="000000"/>
                          </a:solidFill>
                          <a:effectLst/>
                          <a:latin typeface="+mn-lt"/>
                          <a:ea typeface="ＭＳ Ｐゴシック" pitchFamily="1" charset="-128"/>
                        </a:rPr>
                      </a:br>
                      <a:r>
                        <a:rPr kumimoji="0" lang="en-US" sz="1200" b="0" i="0" u="none" strike="noStrike" cap="none" normalizeH="0" baseline="0" dirty="0" smtClean="0">
                          <a:ln>
                            <a:noFill/>
                          </a:ln>
                          <a:solidFill>
                            <a:srgbClr val="000000"/>
                          </a:solidFill>
                          <a:effectLst/>
                          <a:latin typeface="+mn-lt"/>
                          <a:ea typeface="ＭＳ Ｐゴシック" pitchFamily="1" charset="-128"/>
                        </a:rPr>
                        <a:t>2014-2018</a:t>
                      </a:r>
                      <a:endParaRPr kumimoji="0" lang="en-US" sz="1200" u="none" strike="noStrike" cap="none" normalizeH="0" baseline="0" dirty="0" smtClean="0">
                        <a:ln>
                          <a:noFill/>
                        </a:ln>
                        <a:solidFill>
                          <a:srgbClr val="000000"/>
                        </a:solidFill>
                        <a:effectLst/>
                      </a:endParaRPr>
                    </a:p>
                  </a:txBody>
                  <a:tcPr anchor="ctr" anchorCtr="1" horzOverflow="overflow"/>
                </a:tc>
                <a:extLst>
                  <a:ext uri="{0D108BD9-81ED-4DB2-BD59-A6C34878D82A}">
                    <a16:rowId xmlns:a16="http://schemas.microsoft.com/office/drawing/2014/main" val="10002"/>
                  </a:ext>
                </a:extLst>
              </a:tr>
              <a:tr h="7220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rPr>
                        <a:t>Vermont Solution</a:t>
                      </a:r>
                      <a:r>
                        <a:rPr lang="en-US" sz="1400" baseline="0" dirty="0" smtClean="0">
                          <a:solidFill>
                            <a:srgbClr val="000000"/>
                          </a:solidFill>
                        </a:rPr>
                        <a:t> – Connecticut River Valley</a:t>
                      </a:r>
                    </a:p>
                  </a:txBody>
                  <a:tcPr anchor="ctr" horzOverflow="overflow"/>
                </a:tc>
                <a:tc>
                  <a:txBody>
                    <a:bodyPr/>
                    <a:lstStyle/>
                    <a:p>
                      <a:pPr marL="0" marR="0" lvl="0" indent="0" algn="ctr" defTabSz="914400" rtl="0" eaLnBrk="1" fontAlgn="base" latinLnBrk="0" hangingPunct="1">
                        <a:lnSpc>
                          <a:spcPct val="120000"/>
                        </a:lnSpc>
                        <a:spcBef>
                          <a:spcPct val="100000"/>
                        </a:spcBef>
                        <a:spcAft>
                          <a:spcPct val="0"/>
                        </a:spcAft>
                        <a:buClr>
                          <a:srgbClr val="0057B5"/>
                        </a:buClr>
                        <a:buSzPct val="75000"/>
                        <a:buFont typeface="Zapf Dingbats" pitchFamily="-80" charset="2"/>
                        <a:buNone/>
                        <a:tabLst/>
                      </a:pPr>
                      <a:r>
                        <a:rPr kumimoji="0" lang="en-US" sz="1200" u="none" strike="noStrike" cap="none" normalizeH="0" baseline="0" dirty="0" smtClean="0">
                          <a:ln>
                            <a:noFill/>
                          </a:ln>
                          <a:solidFill>
                            <a:srgbClr val="000000"/>
                          </a:solidFill>
                          <a:effectLst/>
                        </a:rPr>
                        <a:t>Approved </a:t>
                      </a:r>
                      <a:br>
                        <a:rPr kumimoji="0" lang="en-US" sz="1200" u="none" strike="noStrike" cap="none" normalizeH="0" baseline="0" dirty="0" smtClean="0">
                          <a:ln>
                            <a:noFill/>
                          </a:ln>
                          <a:solidFill>
                            <a:srgbClr val="000000"/>
                          </a:solidFill>
                          <a:effectLst/>
                        </a:rPr>
                      </a:br>
                      <a:r>
                        <a:rPr kumimoji="0" lang="en-US" sz="1200" u="none" strike="noStrike" cap="none" normalizeH="0" baseline="0" dirty="0" smtClean="0">
                          <a:ln>
                            <a:noFill/>
                          </a:ln>
                          <a:solidFill>
                            <a:srgbClr val="000000"/>
                          </a:solidFill>
                          <a:effectLst/>
                        </a:rPr>
                        <a:t>4/15</a:t>
                      </a:r>
                      <a:endParaRPr kumimoji="0" lang="en-US" sz="1200" b="0" i="0" u="none" strike="noStrike" cap="none" normalizeH="0" baseline="0" dirty="0" smtClean="0">
                        <a:ln>
                          <a:noFill/>
                        </a:ln>
                        <a:solidFill>
                          <a:srgbClr val="000000"/>
                        </a:solidFill>
                        <a:effectLst/>
                        <a:latin typeface="+mn-lt"/>
                        <a:ea typeface="ＭＳ Ｐゴシック" pitchFamily="1" charset="-128"/>
                      </a:endParaRPr>
                    </a:p>
                  </a:txBody>
                  <a:tcPr anchor="ctr" anchorCtr="1" horzOverflow="overflow"/>
                </a:tc>
                <a:tc>
                  <a:txBody>
                    <a:bodyPr/>
                    <a:lstStyle/>
                    <a:p>
                      <a:pPr marL="0" marR="0" lvl="0" indent="0" algn="ctr" defTabSz="914400" rtl="0" eaLnBrk="1" fontAlgn="base" latinLnBrk="0" hangingPunct="1">
                        <a:lnSpc>
                          <a:spcPct val="120000"/>
                        </a:lnSpc>
                        <a:spcBef>
                          <a:spcPct val="100000"/>
                        </a:spcBef>
                        <a:spcAft>
                          <a:spcPct val="0"/>
                        </a:spcAft>
                        <a:buClr>
                          <a:srgbClr val="0057B5"/>
                        </a:buClr>
                        <a:buSzPct val="75000"/>
                        <a:buFont typeface="Zapf Dingbats" pitchFamily="-80" charset="2"/>
                        <a:buNone/>
                        <a:tabLst/>
                      </a:pPr>
                      <a:r>
                        <a:rPr kumimoji="0" lang="en-US" sz="1200" u="none" strike="noStrike" cap="none" normalizeH="0" baseline="0" dirty="0" smtClean="0">
                          <a:ln>
                            <a:noFill/>
                          </a:ln>
                          <a:solidFill>
                            <a:srgbClr val="000000"/>
                          </a:solidFill>
                          <a:effectLst/>
                        </a:rPr>
                        <a:t>Approved</a:t>
                      </a:r>
                      <a:br>
                        <a:rPr kumimoji="0" lang="en-US" sz="1200" u="none" strike="noStrike" cap="none" normalizeH="0" baseline="0" dirty="0" smtClean="0">
                          <a:ln>
                            <a:noFill/>
                          </a:ln>
                          <a:solidFill>
                            <a:srgbClr val="000000"/>
                          </a:solidFill>
                          <a:effectLst/>
                        </a:rPr>
                      </a:br>
                      <a:r>
                        <a:rPr kumimoji="0" lang="en-US" sz="1200" u="none" strike="noStrike" cap="none" normalizeH="0" baseline="0" dirty="0" smtClean="0">
                          <a:ln>
                            <a:noFill/>
                          </a:ln>
                          <a:solidFill>
                            <a:srgbClr val="000000"/>
                          </a:solidFill>
                          <a:effectLst/>
                        </a:rPr>
                        <a:t>12/1/17</a:t>
                      </a:r>
                      <a:endParaRPr kumimoji="0" lang="en-US" sz="1200" b="0" i="0" u="none" strike="noStrike" cap="none" normalizeH="0" baseline="0" dirty="0" smtClean="0">
                        <a:ln>
                          <a:noFill/>
                        </a:ln>
                        <a:solidFill>
                          <a:srgbClr val="000000"/>
                        </a:solidFill>
                        <a:effectLst/>
                        <a:latin typeface="+mn-lt"/>
                        <a:ea typeface="ＭＳ Ｐゴシック" pitchFamily="1" charset="-128"/>
                      </a:endParaRPr>
                    </a:p>
                  </a:txBody>
                  <a:tcPr anchor="ctr" anchorCtr="1" horzOverflow="overflow"/>
                </a:tc>
                <a:tc>
                  <a:txBody>
                    <a:bodyPr/>
                    <a:lstStyle/>
                    <a:p>
                      <a:pPr marL="0" marR="0" lvl="0" indent="0" algn="ctr" defTabSz="914400" rtl="0" eaLnBrk="1" fontAlgn="base" latinLnBrk="0" hangingPunct="1">
                        <a:lnSpc>
                          <a:spcPct val="120000"/>
                        </a:lnSpc>
                        <a:spcBef>
                          <a:spcPct val="100000"/>
                        </a:spcBef>
                        <a:spcAft>
                          <a:spcPct val="0"/>
                        </a:spcAft>
                        <a:buClr>
                          <a:srgbClr val="0057B5"/>
                        </a:buClr>
                        <a:buSzPct val="75000"/>
                        <a:buFont typeface="Zapf Dingbats" pitchFamily="-80" charset="2"/>
                        <a:buNone/>
                        <a:tabLst/>
                      </a:pPr>
                      <a:r>
                        <a:rPr kumimoji="0" lang="en-US" sz="1200" b="0" i="0" u="none" strike="noStrike" cap="none" normalizeH="0" baseline="0" dirty="0" smtClean="0">
                          <a:ln>
                            <a:noFill/>
                          </a:ln>
                          <a:solidFill>
                            <a:srgbClr val="000000"/>
                          </a:solidFill>
                          <a:effectLst/>
                          <a:latin typeface="+mn-lt"/>
                          <a:ea typeface="ＭＳ Ｐゴシック" pitchFamily="1" charset="-128"/>
                        </a:rPr>
                        <a:t>Project completion</a:t>
                      </a:r>
                      <a:br>
                        <a:rPr kumimoji="0" lang="en-US" sz="1200" b="0" i="0" u="none" strike="noStrike" cap="none" normalizeH="0" baseline="0" dirty="0" smtClean="0">
                          <a:ln>
                            <a:noFill/>
                          </a:ln>
                          <a:solidFill>
                            <a:srgbClr val="000000"/>
                          </a:solidFill>
                          <a:effectLst/>
                          <a:latin typeface="+mn-lt"/>
                          <a:ea typeface="ＭＳ Ｐゴシック" pitchFamily="1" charset="-128"/>
                        </a:rPr>
                      </a:br>
                      <a:r>
                        <a:rPr kumimoji="0" lang="en-US" sz="1200" b="0" i="0" u="none" strike="noStrike" cap="none" normalizeH="0" baseline="0" dirty="0" smtClean="0">
                          <a:ln>
                            <a:noFill/>
                          </a:ln>
                          <a:solidFill>
                            <a:srgbClr val="000000"/>
                          </a:solidFill>
                          <a:effectLst/>
                          <a:latin typeface="+mn-lt"/>
                          <a:ea typeface="ＭＳ Ｐゴシック" pitchFamily="1" charset="-128"/>
                        </a:rPr>
                        <a:t>2016-2018</a:t>
                      </a:r>
                    </a:p>
                  </a:txBody>
                  <a:tcPr anchor="ctr" anchorCtr="1" horzOverflow="overflow"/>
                </a:tc>
                <a:extLst>
                  <a:ext uri="{0D108BD9-81ED-4DB2-BD59-A6C34878D82A}">
                    <a16:rowId xmlns:a16="http://schemas.microsoft.com/office/drawing/2014/main" val="10003"/>
                  </a:ext>
                </a:extLst>
              </a:tr>
              <a:tr h="8950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rPr>
                        <a:t>Southwest Connecticut</a:t>
                      </a:r>
                      <a:r>
                        <a:rPr lang="en-US" sz="1400" baseline="0" dirty="0" smtClean="0">
                          <a:solidFill>
                            <a:srgbClr val="000000"/>
                          </a:solidFill>
                        </a:rPr>
                        <a:t> (</a:t>
                      </a:r>
                      <a:r>
                        <a:rPr lang="en-US" sz="1400" dirty="0" smtClean="0">
                          <a:solidFill>
                            <a:srgbClr val="000000"/>
                          </a:solidFill>
                        </a:rPr>
                        <a:t>SWCT)</a:t>
                      </a:r>
                      <a:endParaRPr lang="en-US" sz="1400" baseline="0" dirty="0" smtClean="0">
                        <a:solidFill>
                          <a:srgbClr val="000000"/>
                        </a:solidFill>
                      </a:endParaRPr>
                    </a:p>
                  </a:txBody>
                  <a:tcPr anchor="ctr" horzOverflow="overflow"/>
                </a:tc>
                <a:tc>
                  <a:txBody>
                    <a:bodyPr/>
                    <a:lstStyle/>
                    <a:p>
                      <a:pPr marL="0" marR="0" lvl="0" indent="0" algn="ctr" defTabSz="914400" rtl="0" eaLnBrk="1" fontAlgn="base" latinLnBrk="0" hangingPunct="1">
                        <a:lnSpc>
                          <a:spcPct val="120000"/>
                        </a:lnSpc>
                        <a:spcBef>
                          <a:spcPct val="100000"/>
                        </a:spcBef>
                        <a:spcAft>
                          <a:spcPct val="0"/>
                        </a:spcAft>
                        <a:buClr>
                          <a:srgbClr val="0057B5"/>
                        </a:buClr>
                        <a:buSzPct val="75000"/>
                        <a:buFont typeface="Zapf Dingbats" pitchFamily="-80" charset="2"/>
                        <a:buNone/>
                        <a:tabLst/>
                      </a:pPr>
                      <a:r>
                        <a:rPr kumimoji="0" lang="en-US" sz="1200" u="none" strike="noStrike" cap="none" normalizeH="0" baseline="0" dirty="0" smtClean="0">
                          <a:ln>
                            <a:noFill/>
                          </a:ln>
                          <a:solidFill>
                            <a:srgbClr val="000000"/>
                          </a:solidFill>
                          <a:effectLst/>
                        </a:rPr>
                        <a:t>Approved </a:t>
                      </a:r>
                      <a:br>
                        <a:rPr kumimoji="0" lang="en-US" sz="1200" u="none" strike="noStrike" cap="none" normalizeH="0" baseline="0" dirty="0" smtClean="0">
                          <a:ln>
                            <a:noFill/>
                          </a:ln>
                          <a:solidFill>
                            <a:srgbClr val="000000"/>
                          </a:solidFill>
                          <a:effectLst/>
                        </a:rPr>
                      </a:br>
                      <a:r>
                        <a:rPr kumimoji="0" lang="en-US" sz="1200" u="none" strike="noStrike" cap="none" normalizeH="0" baseline="0" dirty="0" smtClean="0">
                          <a:ln>
                            <a:noFill/>
                          </a:ln>
                          <a:solidFill>
                            <a:srgbClr val="000000"/>
                          </a:solidFill>
                          <a:effectLst/>
                        </a:rPr>
                        <a:t>4/15</a:t>
                      </a:r>
                      <a:endParaRPr kumimoji="0" lang="en-US" sz="1200" b="0" i="0" u="none" strike="noStrike" cap="none" normalizeH="0" baseline="0" dirty="0" smtClean="0">
                        <a:ln>
                          <a:noFill/>
                        </a:ln>
                        <a:solidFill>
                          <a:srgbClr val="000000"/>
                        </a:solidFill>
                        <a:effectLst/>
                        <a:latin typeface="+mn-lt"/>
                        <a:ea typeface="ＭＳ Ｐゴシック" pitchFamily="1" charset="-128"/>
                      </a:endParaRPr>
                    </a:p>
                  </a:txBody>
                  <a:tcPr anchor="ctr" anchorCtr="1" horzOverflow="overflow"/>
                </a:tc>
                <a:tc>
                  <a:txBody>
                    <a:bodyPr/>
                    <a:lstStyle/>
                    <a:p>
                      <a:pPr marL="0" marR="0" lvl="0" indent="0" algn="ctr" defTabSz="914400" rtl="0" eaLnBrk="1" fontAlgn="base" latinLnBrk="0" hangingPunct="1">
                        <a:lnSpc>
                          <a:spcPct val="120000"/>
                        </a:lnSpc>
                        <a:spcBef>
                          <a:spcPct val="100000"/>
                        </a:spcBef>
                        <a:spcAft>
                          <a:spcPct val="0"/>
                        </a:spcAft>
                        <a:buClr>
                          <a:srgbClr val="0057B5"/>
                        </a:buClr>
                        <a:buSzPct val="75000"/>
                        <a:buFont typeface="Zapf Dingbats" pitchFamily="-80" charset="2"/>
                        <a:buNone/>
                        <a:tabLst/>
                      </a:pPr>
                      <a:r>
                        <a:rPr kumimoji="0" lang="en-US" sz="1200" b="0" i="0" u="none" strike="noStrike" cap="none" normalizeH="0" baseline="0" dirty="0" smtClean="0">
                          <a:ln>
                            <a:noFill/>
                          </a:ln>
                          <a:solidFill>
                            <a:srgbClr val="000000"/>
                          </a:solidFill>
                          <a:effectLst/>
                          <a:latin typeface="+mn-lt"/>
                          <a:ea typeface="ＭＳ Ｐゴシック" pitchFamily="1" charset="-128"/>
                        </a:rPr>
                        <a:t>Partial 7/16/15, 4/15/16, 5/13/16, 1/3/18</a:t>
                      </a:r>
                    </a:p>
                  </a:txBody>
                  <a:tcPr anchor="ctr" anchorCtr="1" horzOverflow="overflow"/>
                </a:tc>
                <a:tc>
                  <a:txBody>
                    <a:bodyPr/>
                    <a:lstStyle/>
                    <a:p>
                      <a:pPr marL="0" marR="0" lvl="0" indent="0" algn="ctr" defTabSz="914400" rtl="0" eaLnBrk="1" fontAlgn="base" latinLnBrk="0" hangingPunct="1">
                        <a:lnSpc>
                          <a:spcPct val="120000"/>
                        </a:lnSpc>
                        <a:spcBef>
                          <a:spcPct val="100000"/>
                        </a:spcBef>
                        <a:spcAft>
                          <a:spcPct val="0"/>
                        </a:spcAft>
                        <a:buClr>
                          <a:srgbClr val="0057B5"/>
                        </a:buClr>
                        <a:buSzPct val="75000"/>
                        <a:buFont typeface="Zapf Dingbats" pitchFamily="-80" charset="2"/>
                        <a:buNone/>
                        <a:tabLst/>
                        <a:defRPr/>
                      </a:pPr>
                      <a:r>
                        <a:rPr kumimoji="0" lang="en-US" sz="1200" u="none" strike="noStrike" cap="none" normalizeH="0" baseline="0" dirty="0" smtClean="0">
                          <a:ln>
                            <a:noFill/>
                          </a:ln>
                          <a:solidFill>
                            <a:srgbClr val="000000"/>
                          </a:solidFill>
                          <a:effectLst/>
                        </a:rPr>
                        <a:t>Project completion</a:t>
                      </a:r>
                      <a:r>
                        <a:rPr kumimoji="0" lang="en-US" sz="1200" b="0" i="0" u="none" strike="noStrike" cap="none" normalizeH="0" baseline="0" dirty="0" smtClean="0">
                          <a:ln>
                            <a:noFill/>
                          </a:ln>
                          <a:solidFill>
                            <a:srgbClr val="000000"/>
                          </a:solidFill>
                          <a:effectLst/>
                          <a:latin typeface="+mn-lt"/>
                          <a:ea typeface="ＭＳ Ｐゴシック" pitchFamily="1" charset="-128"/>
                        </a:rPr>
                        <a:t/>
                      </a:r>
                      <a:br>
                        <a:rPr kumimoji="0" lang="en-US" sz="1200" b="0" i="0" u="none" strike="noStrike" cap="none" normalizeH="0" baseline="0" dirty="0" smtClean="0">
                          <a:ln>
                            <a:noFill/>
                          </a:ln>
                          <a:solidFill>
                            <a:srgbClr val="000000"/>
                          </a:solidFill>
                          <a:effectLst/>
                          <a:latin typeface="+mn-lt"/>
                          <a:ea typeface="ＭＳ Ｐゴシック" pitchFamily="1" charset="-128"/>
                        </a:rPr>
                      </a:br>
                      <a:r>
                        <a:rPr kumimoji="0" lang="en-US" sz="1200" b="0" i="0" u="none" strike="noStrike" cap="none" normalizeH="0" baseline="0" dirty="0" smtClean="0">
                          <a:ln>
                            <a:noFill/>
                          </a:ln>
                          <a:solidFill>
                            <a:srgbClr val="000000"/>
                          </a:solidFill>
                          <a:effectLst/>
                          <a:latin typeface="+mn-lt"/>
                          <a:ea typeface="ＭＳ Ｐゴシック" pitchFamily="1" charset="-128"/>
                        </a:rPr>
                        <a:t>2013-2020</a:t>
                      </a:r>
                      <a:endParaRPr kumimoji="0" lang="en-US" sz="1200" u="none" strike="noStrike" cap="none" normalizeH="0" baseline="0" dirty="0" smtClean="0">
                        <a:ln>
                          <a:noFill/>
                        </a:ln>
                        <a:solidFill>
                          <a:srgbClr val="000000"/>
                        </a:solidFill>
                        <a:effectLst/>
                      </a:endParaRPr>
                    </a:p>
                  </a:txBody>
                  <a:tcPr anchor="ctr" anchorCtr="1" horzOverflow="overflow"/>
                </a:tc>
                <a:extLst>
                  <a:ext uri="{0D108BD9-81ED-4DB2-BD59-A6C34878D82A}">
                    <a16:rowId xmlns:a16="http://schemas.microsoft.com/office/drawing/2014/main" val="10004"/>
                  </a:ext>
                </a:extLst>
              </a:tr>
              <a:tr h="8950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rPr>
                        <a:t>Southeast</a:t>
                      </a:r>
                      <a:r>
                        <a:rPr lang="en-US" sz="1400" baseline="0" dirty="0" smtClean="0">
                          <a:solidFill>
                            <a:srgbClr val="000000"/>
                          </a:solidFill>
                        </a:rPr>
                        <a:t> MA/RI Reliability </a:t>
                      </a:r>
                    </a:p>
                  </a:txBody>
                  <a:tcPr anchor="ctr" horzOverflow="overflow"/>
                </a:tc>
                <a:tc>
                  <a:txBody>
                    <a:bodyPr/>
                    <a:lstStyle/>
                    <a:p>
                      <a:pPr marL="0" marR="0" lvl="0" indent="0" algn="ctr" defTabSz="914400" rtl="0" eaLnBrk="1" fontAlgn="base" latinLnBrk="0" hangingPunct="1">
                        <a:lnSpc>
                          <a:spcPct val="120000"/>
                        </a:lnSpc>
                        <a:spcBef>
                          <a:spcPct val="100000"/>
                        </a:spcBef>
                        <a:spcAft>
                          <a:spcPct val="0"/>
                        </a:spcAft>
                        <a:buClr>
                          <a:srgbClr val="0057B5"/>
                        </a:buClr>
                        <a:buSzPct val="75000"/>
                        <a:buFont typeface="Zapf Dingbats" pitchFamily="-80" charset="2"/>
                        <a:buNone/>
                        <a:tabLst/>
                      </a:pPr>
                      <a:r>
                        <a:rPr kumimoji="0" lang="en-US" sz="1200" b="0" i="0" u="none" strike="noStrike" cap="none" normalizeH="0" baseline="0" dirty="0" smtClean="0">
                          <a:ln>
                            <a:noFill/>
                          </a:ln>
                          <a:solidFill>
                            <a:srgbClr val="000000"/>
                          </a:solidFill>
                          <a:effectLst/>
                          <a:latin typeface="+mn-lt"/>
                          <a:ea typeface="ＭＳ Ｐゴシック" pitchFamily="1" charset="-128"/>
                        </a:rPr>
                        <a:t>Approved </a:t>
                      </a:r>
                      <a:br>
                        <a:rPr kumimoji="0" lang="en-US" sz="1200" b="0" i="0" u="none" strike="noStrike" cap="none" normalizeH="0" baseline="0" dirty="0" smtClean="0">
                          <a:ln>
                            <a:noFill/>
                          </a:ln>
                          <a:solidFill>
                            <a:srgbClr val="000000"/>
                          </a:solidFill>
                          <a:effectLst/>
                          <a:latin typeface="+mn-lt"/>
                          <a:ea typeface="ＭＳ Ｐゴシック" pitchFamily="1" charset="-128"/>
                        </a:rPr>
                      </a:br>
                      <a:r>
                        <a:rPr kumimoji="0" lang="en-US" sz="1200" b="0" i="0" u="none" strike="noStrike" cap="none" normalizeH="0" baseline="0" dirty="0" smtClean="0">
                          <a:ln>
                            <a:noFill/>
                          </a:ln>
                          <a:solidFill>
                            <a:srgbClr val="000000"/>
                          </a:solidFill>
                          <a:effectLst/>
                          <a:latin typeface="+mn-lt"/>
                          <a:ea typeface="ＭＳ Ｐゴシック" pitchFamily="1" charset="-128"/>
                        </a:rPr>
                        <a:t>5/17, 4/18</a:t>
                      </a:r>
                    </a:p>
                  </a:txBody>
                  <a:tcPr anchor="ctr" anchorCtr="1" horzOverflow="overflow"/>
                </a:tc>
                <a:tc>
                  <a:txBody>
                    <a:bodyPr/>
                    <a:lstStyle/>
                    <a:p>
                      <a:pPr marL="0" marR="0" lvl="0" indent="0" algn="ctr" defTabSz="914400" rtl="0" eaLnBrk="1" fontAlgn="base" latinLnBrk="0" hangingPunct="1">
                        <a:lnSpc>
                          <a:spcPct val="120000"/>
                        </a:lnSpc>
                        <a:spcBef>
                          <a:spcPct val="100000"/>
                        </a:spcBef>
                        <a:spcAft>
                          <a:spcPct val="0"/>
                        </a:spcAft>
                        <a:buClr>
                          <a:srgbClr val="0057B5"/>
                        </a:buClr>
                        <a:buSzPct val="75000"/>
                        <a:buFont typeface="Zapf Dingbats" pitchFamily="-80" charset="2"/>
                        <a:buNone/>
                        <a:tabLst/>
                      </a:pPr>
                      <a:r>
                        <a:rPr kumimoji="0" lang="en-US" sz="1200" b="0" i="0" u="none" strike="noStrike" cap="none" normalizeH="0" baseline="0" dirty="0" smtClean="0">
                          <a:ln>
                            <a:noFill/>
                          </a:ln>
                          <a:solidFill>
                            <a:srgbClr val="000000"/>
                          </a:solidFill>
                          <a:effectLst/>
                          <a:latin typeface="+mn-lt"/>
                          <a:ea typeface="ＭＳ Ｐゴシック" pitchFamily="1" charset="-128"/>
                        </a:rPr>
                        <a:t>Not Submitted</a:t>
                      </a:r>
                    </a:p>
                  </a:txBody>
                  <a:tcPr anchor="ctr" anchorCtr="1" horzOverflow="overflow"/>
                </a:tc>
                <a:tc>
                  <a:txBody>
                    <a:bodyPr/>
                    <a:lstStyle/>
                    <a:p>
                      <a:pPr marL="0" marR="0" lvl="0" indent="0" algn="ctr" defTabSz="914400" rtl="0" eaLnBrk="1" fontAlgn="base" latinLnBrk="0" hangingPunct="1">
                        <a:lnSpc>
                          <a:spcPct val="120000"/>
                        </a:lnSpc>
                        <a:spcBef>
                          <a:spcPct val="100000"/>
                        </a:spcBef>
                        <a:spcAft>
                          <a:spcPct val="0"/>
                        </a:spcAft>
                        <a:buClr>
                          <a:srgbClr val="0057B5"/>
                        </a:buClr>
                        <a:buSzPct val="75000"/>
                        <a:buFont typeface="Zapf Dingbats" pitchFamily="-80" charset="2"/>
                        <a:buNone/>
                        <a:tabLst/>
                        <a:defRPr/>
                      </a:pPr>
                      <a:r>
                        <a:rPr kumimoji="0" lang="en-US" sz="1200" u="none" strike="noStrike" cap="none" normalizeH="0" baseline="0" dirty="0" smtClean="0">
                          <a:ln>
                            <a:noFill/>
                          </a:ln>
                          <a:solidFill>
                            <a:srgbClr val="000000"/>
                          </a:solidFill>
                          <a:effectLst/>
                        </a:rPr>
                        <a:t>Project completion</a:t>
                      </a:r>
                      <a:r>
                        <a:rPr kumimoji="0" lang="en-US" sz="1200" b="0" i="0" u="none" strike="noStrike" cap="none" normalizeH="0" baseline="0" dirty="0" smtClean="0">
                          <a:ln>
                            <a:noFill/>
                          </a:ln>
                          <a:solidFill>
                            <a:srgbClr val="000000"/>
                          </a:solidFill>
                          <a:effectLst/>
                          <a:latin typeface="+mn-lt"/>
                          <a:ea typeface="ＭＳ Ｐゴシック" pitchFamily="1" charset="-128"/>
                        </a:rPr>
                        <a:t/>
                      </a:r>
                      <a:br>
                        <a:rPr kumimoji="0" lang="en-US" sz="1200" b="0" i="0" u="none" strike="noStrike" cap="none" normalizeH="0" baseline="0" dirty="0" smtClean="0">
                          <a:ln>
                            <a:noFill/>
                          </a:ln>
                          <a:solidFill>
                            <a:srgbClr val="000000"/>
                          </a:solidFill>
                          <a:effectLst/>
                          <a:latin typeface="+mn-lt"/>
                          <a:ea typeface="ＭＳ Ｐゴシック" pitchFamily="1" charset="-128"/>
                        </a:rPr>
                      </a:br>
                      <a:r>
                        <a:rPr kumimoji="0" lang="en-US" sz="1200" b="0" i="0" u="none" strike="noStrike" cap="none" normalizeH="0" baseline="0" dirty="0" smtClean="0">
                          <a:ln>
                            <a:noFill/>
                          </a:ln>
                          <a:solidFill>
                            <a:srgbClr val="000000"/>
                          </a:solidFill>
                          <a:effectLst/>
                          <a:latin typeface="+mn-lt"/>
                          <a:ea typeface="ＭＳ Ｐゴシック" pitchFamily="1" charset="-128"/>
                        </a:rPr>
                        <a:t>2017-2021</a:t>
                      </a:r>
                      <a:endParaRPr kumimoji="0" lang="en-US" sz="1200" u="none" strike="noStrike" cap="none" normalizeH="0" baseline="0" dirty="0" smtClean="0">
                        <a:ln>
                          <a:noFill/>
                        </a:ln>
                        <a:solidFill>
                          <a:srgbClr val="000000"/>
                        </a:solidFill>
                        <a:effectLst/>
                      </a:endParaRPr>
                    </a:p>
                  </a:txBody>
                  <a:tcPr anchor="ctr" anchorCtr="1" horzOverflow="overflow"/>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99" name="Title 1"/>
          <p:cNvSpPr>
            <a:spLocks noGrp="1"/>
          </p:cNvSpPr>
          <p:nvPr>
            <p:ph type="title"/>
          </p:nvPr>
        </p:nvSpPr>
        <p:spPr/>
        <p:txBody>
          <a:bodyPr>
            <a:normAutofit/>
          </a:bodyPr>
          <a:lstStyle/>
          <a:p>
            <a:r>
              <a:rPr lang="en-US" dirty="0" smtClean="0"/>
              <a:t>Status of Major Transmission Projects, </a:t>
            </a:r>
            <a:r>
              <a:rPr lang="en-US" sz="2000" i="1" dirty="0" smtClean="0"/>
              <a:t>cont.</a:t>
            </a:r>
          </a:p>
        </p:txBody>
      </p:sp>
      <p:sp>
        <p:nvSpPr>
          <p:cNvPr id="5" name="Slide Number Placeholder 4"/>
          <p:cNvSpPr>
            <a:spLocks noGrp="1"/>
          </p:cNvSpPr>
          <p:nvPr>
            <p:ph type="sldNum" sz="quarter" idx="10"/>
          </p:nvPr>
        </p:nvSpPr>
        <p:spPr>
          <a:prstGeom prst="rect">
            <a:avLst/>
          </a:prstGeom>
        </p:spPr>
        <p:txBody>
          <a:bodyPr/>
          <a:lstStyle/>
          <a:p>
            <a:fld id="{F7B30FBF-04EC-4C46-B696-BF85DB6DDF53}" type="slidenum">
              <a:rPr lang="en-US" smtClean="0"/>
              <a:pPr/>
              <a:t>16</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087962547"/>
              </p:ext>
            </p:extLst>
          </p:nvPr>
        </p:nvGraphicFramePr>
        <p:xfrm>
          <a:off x="457200" y="1295400"/>
          <a:ext cx="8054974" cy="3748371"/>
        </p:xfrm>
        <a:graphic>
          <a:graphicData uri="http://schemas.openxmlformats.org/drawingml/2006/table">
            <a:tbl>
              <a:tblPr firstRow="1" bandRow="1">
                <a:tableStyleId>{073A0DAA-6AF3-43AB-8588-CEC1D06C72B9}</a:tableStyleId>
              </a:tblPr>
              <a:tblGrid>
                <a:gridCol w="3635375">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600199">
                  <a:extLst>
                    <a:ext uri="{9D8B030D-6E8A-4147-A177-3AD203B41FA5}">
                      <a16:colId xmlns:a16="http://schemas.microsoft.com/office/drawing/2014/main" val="20003"/>
                    </a:ext>
                  </a:extLst>
                </a:gridCol>
              </a:tblGrid>
              <a:tr h="484769">
                <a:tc>
                  <a:txBody>
                    <a:bodyPr/>
                    <a:lstStyle/>
                    <a:p>
                      <a:endParaRPr lang="en-US" sz="1600" dirty="0">
                        <a:latin typeface="+mn-lt"/>
                      </a:endParaRPr>
                    </a:p>
                  </a:txBody>
                  <a:tcPr/>
                </a:tc>
                <a:tc>
                  <a:txBody>
                    <a:bodyPr/>
                    <a:lstStyle/>
                    <a:p>
                      <a:pPr marL="0" marR="0" lvl="0" indent="0" algn="ctr" defTabSz="914400" rtl="0" eaLnBrk="1" fontAlgn="base" latinLnBrk="0" hangingPunct="1">
                        <a:lnSpc>
                          <a:spcPct val="120000"/>
                        </a:lnSpc>
                        <a:spcBef>
                          <a:spcPct val="100000"/>
                        </a:spcBef>
                        <a:spcAft>
                          <a:spcPct val="0"/>
                        </a:spcAft>
                        <a:buClr>
                          <a:srgbClr val="0057B5"/>
                        </a:buClr>
                        <a:buSzPct val="75000"/>
                        <a:buFont typeface="Zapf Dingbats" pitchFamily="-80" charset="2"/>
                        <a:buNone/>
                        <a:tabLst/>
                      </a:pPr>
                      <a:r>
                        <a:rPr kumimoji="0" lang="en-US" sz="1600" u="none" strike="noStrike" cap="none" normalizeH="0" baseline="0" dirty="0" smtClean="0">
                          <a:ln>
                            <a:noFill/>
                          </a:ln>
                          <a:effectLst/>
                        </a:rPr>
                        <a:t>PPA</a:t>
                      </a:r>
                      <a:endParaRPr kumimoji="0" lang="en-US" sz="1600" b="1" i="0" u="none" strike="noStrike" cap="none" normalizeH="0" baseline="0" dirty="0" smtClean="0">
                        <a:ln>
                          <a:noFill/>
                        </a:ln>
                        <a:solidFill>
                          <a:schemeClr val="tx1"/>
                        </a:solidFill>
                        <a:effectLst/>
                        <a:latin typeface="+mn-lt"/>
                        <a:ea typeface="ＭＳ Ｐゴシック" pitchFamily="1" charset="-128"/>
                      </a:endParaRPr>
                    </a:p>
                  </a:txBody>
                  <a:tcPr anchor="ctr" anchorCtr="1" horzOverflow="overflow"/>
                </a:tc>
                <a:tc>
                  <a:txBody>
                    <a:bodyPr/>
                    <a:lstStyle/>
                    <a:p>
                      <a:pPr marL="0" marR="0" lvl="0" indent="0" algn="ctr" defTabSz="914400" rtl="0" eaLnBrk="1" fontAlgn="base" latinLnBrk="0" hangingPunct="1">
                        <a:lnSpc>
                          <a:spcPct val="120000"/>
                        </a:lnSpc>
                        <a:spcBef>
                          <a:spcPct val="100000"/>
                        </a:spcBef>
                        <a:spcAft>
                          <a:spcPct val="0"/>
                        </a:spcAft>
                        <a:buClr>
                          <a:srgbClr val="0057B5"/>
                        </a:buClr>
                        <a:buSzPct val="75000"/>
                        <a:buFont typeface="Zapf Dingbats" pitchFamily="-80" charset="2"/>
                        <a:buNone/>
                        <a:tabLst/>
                      </a:pPr>
                      <a:r>
                        <a:rPr kumimoji="0" lang="en-US" sz="1600" u="none" strike="noStrike" cap="none" normalizeH="0" baseline="0" dirty="0" smtClean="0">
                          <a:ln>
                            <a:noFill/>
                          </a:ln>
                          <a:effectLst/>
                        </a:rPr>
                        <a:t>TCA</a:t>
                      </a:r>
                      <a:endParaRPr kumimoji="0" lang="en-US" sz="1600" b="1" i="0" u="none" strike="noStrike" cap="none" normalizeH="0" baseline="0" dirty="0" smtClean="0">
                        <a:ln>
                          <a:noFill/>
                        </a:ln>
                        <a:solidFill>
                          <a:schemeClr val="tx1"/>
                        </a:solidFill>
                        <a:effectLst/>
                        <a:latin typeface="+mn-lt"/>
                        <a:ea typeface="ＭＳ Ｐゴシック" pitchFamily="1" charset="-128"/>
                      </a:endParaRPr>
                    </a:p>
                  </a:txBody>
                  <a:tcPr anchor="ctr" anchorCtr="1" horzOverflow="overflow"/>
                </a:tc>
                <a:tc>
                  <a:txBody>
                    <a:bodyPr/>
                    <a:lstStyle/>
                    <a:p>
                      <a:pPr marL="0" marR="0" lvl="0" indent="0" algn="ctr" defTabSz="914400" rtl="0" eaLnBrk="1" fontAlgn="base" latinLnBrk="0" hangingPunct="1">
                        <a:lnSpc>
                          <a:spcPct val="120000"/>
                        </a:lnSpc>
                        <a:spcBef>
                          <a:spcPct val="100000"/>
                        </a:spcBef>
                        <a:spcAft>
                          <a:spcPct val="0"/>
                        </a:spcAft>
                        <a:buClr>
                          <a:srgbClr val="0057B5"/>
                        </a:buClr>
                        <a:buSzPct val="75000"/>
                        <a:buFont typeface="Zapf Dingbats" pitchFamily="-80" charset="2"/>
                        <a:buNone/>
                        <a:tabLst/>
                      </a:pPr>
                      <a:r>
                        <a:rPr kumimoji="0" lang="en-US" sz="1600" u="none" strike="noStrike" cap="none" normalizeH="0" baseline="0" dirty="0" smtClean="0">
                          <a:ln>
                            <a:noFill/>
                          </a:ln>
                          <a:effectLst/>
                        </a:rPr>
                        <a:t>Construction</a:t>
                      </a:r>
                      <a:endParaRPr kumimoji="0" lang="en-US" sz="1600" b="1" i="0" u="none" strike="noStrike" cap="none" normalizeH="0" baseline="0" dirty="0" smtClean="0">
                        <a:ln>
                          <a:noFill/>
                        </a:ln>
                        <a:solidFill>
                          <a:schemeClr val="tx1"/>
                        </a:solidFill>
                        <a:effectLst/>
                        <a:latin typeface="+mn-lt"/>
                        <a:ea typeface="ＭＳ Ｐゴシック" pitchFamily="1" charset="-128"/>
                      </a:endParaRPr>
                    </a:p>
                  </a:txBody>
                  <a:tcPr anchor="ctr" anchorCtr="1" horzOverflow="overflow"/>
                </a:tc>
                <a:extLst>
                  <a:ext uri="{0D108BD9-81ED-4DB2-BD59-A6C34878D82A}">
                    <a16:rowId xmlns:a16="http://schemas.microsoft.com/office/drawing/2014/main" val="10000"/>
                  </a:ext>
                </a:extLst>
              </a:tr>
              <a:tr h="597069">
                <a:tc>
                  <a:txBody>
                    <a:bodyPr/>
                    <a:lstStyle/>
                    <a:p>
                      <a:r>
                        <a:rPr lang="en-US" sz="1400" dirty="0" smtClean="0">
                          <a:solidFill>
                            <a:srgbClr val="000000"/>
                          </a:solidFill>
                        </a:rPr>
                        <a:t>Central/Western MA Reinforcements</a:t>
                      </a:r>
                      <a:endParaRPr lang="en-US" sz="1400" dirty="0">
                        <a:solidFill>
                          <a:srgbClr val="000000"/>
                        </a:solidFill>
                      </a:endParaRPr>
                    </a:p>
                  </a:txBody>
                  <a:tcPr anchor="ctr" horzOverflow="overflow"/>
                </a:tc>
                <a:tc>
                  <a:txBody>
                    <a:bodyPr/>
                    <a:lstStyle/>
                    <a:p>
                      <a:pPr marL="0" marR="0" lvl="0" indent="0" algn="ctr" defTabSz="914400" rtl="0" eaLnBrk="1" fontAlgn="base" latinLnBrk="0" hangingPunct="1">
                        <a:lnSpc>
                          <a:spcPct val="120000"/>
                        </a:lnSpc>
                        <a:spcBef>
                          <a:spcPct val="100000"/>
                        </a:spcBef>
                        <a:spcAft>
                          <a:spcPct val="0"/>
                        </a:spcAft>
                        <a:buClr>
                          <a:srgbClr val="0057B5"/>
                        </a:buClr>
                        <a:buSzPct val="75000"/>
                        <a:buFont typeface="Zapf Dingbats" pitchFamily="-80" charset="2"/>
                        <a:buNone/>
                        <a:tabLst/>
                      </a:pPr>
                      <a:r>
                        <a:rPr kumimoji="0" lang="en-US" sz="1200" u="none" strike="noStrike" cap="none" normalizeH="0" baseline="0" dirty="0" smtClean="0">
                          <a:ln>
                            <a:noFill/>
                          </a:ln>
                          <a:solidFill>
                            <a:srgbClr val="000000"/>
                          </a:solidFill>
                          <a:effectLst/>
                        </a:rPr>
                        <a:t>Approved </a:t>
                      </a:r>
                      <a:br>
                        <a:rPr kumimoji="0" lang="en-US" sz="1200" u="none" strike="noStrike" cap="none" normalizeH="0" baseline="0" dirty="0" smtClean="0">
                          <a:ln>
                            <a:noFill/>
                          </a:ln>
                          <a:solidFill>
                            <a:srgbClr val="000000"/>
                          </a:solidFill>
                          <a:effectLst/>
                        </a:rPr>
                      </a:br>
                      <a:r>
                        <a:rPr kumimoji="0" lang="en-US" sz="1200" u="none" strike="noStrike" cap="none" normalizeH="0" baseline="0" dirty="0" smtClean="0">
                          <a:ln>
                            <a:noFill/>
                          </a:ln>
                          <a:solidFill>
                            <a:srgbClr val="000000"/>
                          </a:solidFill>
                          <a:effectLst/>
                        </a:rPr>
                        <a:t>12/07, 3/11</a:t>
                      </a:r>
                      <a:endParaRPr kumimoji="0" lang="en-US" sz="1200" b="0" i="0" u="none" strike="noStrike" cap="none" normalizeH="0" baseline="0" dirty="0" smtClean="0">
                        <a:ln>
                          <a:noFill/>
                        </a:ln>
                        <a:solidFill>
                          <a:srgbClr val="000000"/>
                        </a:solidFill>
                        <a:effectLst/>
                        <a:latin typeface="+mn-lt"/>
                        <a:ea typeface="ＭＳ Ｐゴシック" pitchFamily="1" charset="-128"/>
                      </a:endParaRPr>
                    </a:p>
                  </a:txBody>
                  <a:tcPr anchor="ctr" anchorCtr="1" horzOverflow="overflow"/>
                </a:tc>
                <a:tc>
                  <a:txBody>
                    <a:bodyPr/>
                    <a:lstStyle/>
                    <a:p>
                      <a:pPr marL="0" marR="0" lvl="0" indent="0" algn="ctr" defTabSz="914400" rtl="0" eaLnBrk="1" fontAlgn="base" latinLnBrk="0" hangingPunct="1">
                        <a:lnSpc>
                          <a:spcPct val="120000"/>
                        </a:lnSpc>
                        <a:spcBef>
                          <a:spcPct val="100000"/>
                        </a:spcBef>
                        <a:spcAft>
                          <a:spcPct val="0"/>
                        </a:spcAft>
                        <a:buClr>
                          <a:srgbClr val="0057B5"/>
                        </a:buClr>
                        <a:buSzPct val="75000"/>
                        <a:buFont typeface="Zapf Dingbats" pitchFamily="-80" charset="2"/>
                        <a:buNone/>
                        <a:tabLst/>
                      </a:pPr>
                      <a:r>
                        <a:rPr kumimoji="0" lang="en-US" sz="1200" b="0" i="0" u="none" strike="noStrike" cap="none" normalizeH="0" baseline="0" dirty="0" smtClean="0">
                          <a:ln>
                            <a:noFill/>
                          </a:ln>
                          <a:solidFill>
                            <a:srgbClr val="000000"/>
                          </a:solidFill>
                          <a:effectLst/>
                          <a:latin typeface="+mn-lt"/>
                          <a:ea typeface="ＭＳ Ｐゴシック" pitchFamily="1" charset="-128"/>
                        </a:rPr>
                        <a:t>Group 1</a:t>
                      </a:r>
                      <a:br>
                        <a:rPr kumimoji="0" lang="en-US" sz="1200" b="0" i="0" u="none" strike="noStrike" cap="none" normalizeH="0" baseline="0" dirty="0" smtClean="0">
                          <a:ln>
                            <a:noFill/>
                          </a:ln>
                          <a:solidFill>
                            <a:srgbClr val="000000"/>
                          </a:solidFill>
                          <a:effectLst/>
                          <a:latin typeface="+mn-lt"/>
                          <a:ea typeface="ＭＳ Ｐゴシック" pitchFamily="1" charset="-128"/>
                        </a:rPr>
                      </a:br>
                      <a:r>
                        <a:rPr kumimoji="0" lang="en-US" sz="1200" b="0" i="0" u="none" strike="noStrike" cap="none" normalizeH="0" baseline="0" dirty="0" smtClean="0">
                          <a:ln>
                            <a:noFill/>
                          </a:ln>
                          <a:solidFill>
                            <a:srgbClr val="000000"/>
                          </a:solidFill>
                          <a:effectLst/>
                          <a:latin typeface="+mn-lt"/>
                          <a:ea typeface="ＭＳ Ｐゴシック" pitchFamily="1" charset="-128"/>
                        </a:rPr>
                        <a:t>2/29/2012</a:t>
                      </a:r>
                    </a:p>
                  </a:txBody>
                  <a:tcPr anchor="ctr" anchorCtr="1" horzOverflow="overflow"/>
                </a:tc>
                <a:tc>
                  <a:txBody>
                    <a:bodyPr/>
                    <a:lstStyle/>
                    <a:p>
                      <a:pPr marL="0" marR="0" lvl="0" indent="0" algn="ctr" defTabSz="914400" rtl="0" eaLnBrk="1" fontAlgn="base" latinLnBrk="0" hangingPunct="1">
                        <a:lnSpc>
                          <a:spcPct val="120000"/>
                        </a:lnSpc>
                        <a:spcBef>
                          <a:spcPct val="100000"/>
                        </a:spcBef>
                        <a:spcAft>
                          <a:spcPct val="0"/>
                        </a:spcAft>
                        <a:buClr>
                          <a:srgbClr val="0057B5"/>
                        </a:buClr>
                        <a:buSzPct val="75000"/>
                        <a:buFont typeface="Zapf Dingbats" pitchFamily="-80" charset="2"/>
                        <a:buNone/>
                        <a:tabLst/>
                      </a:pPr>
                      <a:r>
                        <a:rPr kumimoji="0" lang="en-US" sz="1200" u="none" strike="noStrike" cap="none" normalizeH="0" baseline="0" dirty="0" smtClean="0">
                          <a:ln>
                            <a:noFill/>
                          </a:ln>
                          <a:solidFill>
                            <a:srgbClr val="000000"/>
                          </a:solidFill>
                          <a:effectLst/>
                        </a:rPr>
                        <a:t>Project completion 2009-2019</a:t>
                      </a:r>
                      <a:endParaRPr kumimoji="0" lang="en-US" sz="1200" b="0" i="0" u="none" strike="noStrike" cap="none" normalizeH="0" baseline="0" dirty="0" smtClean="0">
                        <a:ln>
                          <a:noFill/>
                        </a:ln>
                        <a:solidFill>
                          <a:srgbClr val="000000"/>
                        </a:solidFill>
                        <a:effectLst/>
                        <a:latin typeface="+mn-lt"/>
                        <a:ea typeface="ＭＳ Ｐゴシック" pitchFamily="1" charset="-128"/>
                      </a:endParaRPr>
                    </a:p>
                  </a:txBody>
                  <a:tcPr anchor="ctr" anchorCtr="1" horzOverflow="overflow"/>
                </a:tc>
                <a:extLst>
                  <a:ext uri="{0D108BD9-81ED-4DB2-BD59-A6C34878D82A}">
                    <a16:rowId xmlns:a16="http://schemas.microsoft.com/office/drawing/2014/main" val="10001"/>
                  </a:ext>
                </a:extLst>
              </a:tr>
              <a:tr h="734884">
                <a:tc>
                  <a:txBody>
                    <a:bodyPr/>
                    <a:lstStyle/>
                    <a:p>
                      <a:r>
                        <a:rPr lang="en-US" sz="1400" dirty="0" smtClean="0">
                          <a:solidFill>
                            <a:srgbClr val="000000"/>
                          </a:solidFill>
                        </a:rPr>
                        <a:t>Greater Boston – North, South</a:t>
                      </a:r>
                      <a:r>
                        <a:rPr lang="en-US" sz="1400" baseline="0" dirty="0" smtClean="0">
                          <a:solidFill>
                            <a:srgbClr val="000000"/>
                          </a:solidFill>
                        </a:rPr>
                        <a:t>, </a:t>
                      </a:r>
                      <a:r>
                        <a:rPr lang="en-US" sz="1400" dirty="0" smtClean="0">
                          <a:solidFill>
                            <a:srgbClr val="000000"/>
                          </a:solidFill>
                        </a:rPr>
                        <a:t>Central and Suburbs </a:t>
                      </a:r>
                    </a:p>
                  </a:txBody>
                  <a:tcPr anchor="ctr" horzOverflow="overflow"/>
                </a:tc>
                <a:tc>
                  <a:txBody>
                    <a:bodyPr/>
                    <a:lstStyle/>
                    <a:p>
                      <a:pPr marL="0" marR="0" lvl="0" indent="0" algn="ctr" defTabSz="914400" rtl="0" eaLnBrk="1" fontAlgn="base" latinLnBrk="0" hangingPunct="1">
                        <a:lnSpc>
                          <a:spcPct val="120000"/>
                        </a:lnSpc>
                        <a:spcBef>
                          <a:spcPct val="100000"/>
                        </a:spcBef>
                        <a:spcAft>
                          <a:spcPct val="0"/>
                        </a:spcAft>
                        <a:buClr>
                          <a:srgbClr val="0057B5"/>
                        </a:buClr>
                        <a:buSzPct val="75000"/>
                        <a:buFont typeface="Zapf Dingbats" pitchFamily="-80" charset="2"/>
                        <a:buNone/>
                        <a:tabLst/>
                      </a:pPr>
                      <a:r>
                        <a:rPr kumimoji="0" lang="en-US" sz="1200" u="none" strike="noStrike" cap="none" normalizeH="0" baseline="0" dirty="0" smtClean="0">
                          <a:ln>
                            <a:noFill/>
                          </a:ln>
                          <a:solidFill>
                            <a:srgbClr val="000000"/>
                          </a:solidFill>
                          <a:effectLst/>
                        </a:rPr>
                        <a:t>Approved </a:t>
                      </a:r>
                      <a:br>
                        <a:rPr kumimoji="0" lang="en-US" sz="1200" u="none" strike="noStrike" cap="none" normalizeH="0" baseline="0" dirty="0" smtClean="0">
                          <a:ln>
                            <a:noFill/>
                          </a:ln>
                          <a:solidFill>
                            <a:srgbClr val="000000"/>
                          </a:solidFill>
                          <a:effectLst/>
                        </a:rPr>
                      </a:br>
                      <a:r>
                        <a:rPr kumimoji="0" lang="en-US" sz="1200" u="none" strike="noStrike" cap="none" normalizeH="0" baseline="0" dirty="0" smtClean="0">
                          <a:ln>
                            <a:noFill/>
                          </a:ln>
                          <a:solidFill>
                            <a:srgbClr val="000000"/>
                          </a:solidFill>
                          <a:effectLst/>
                        </a:rPr>
                        <a:t>4/15, 5/15, 6/16</a:t>
                      </a:r>
                      <a:endParaRPr kumimoji="0" lang="en-US" sz="1200" b="0" i="0" u="none" strike="noStrike" cap="none" normalizeH="0" baseline="0" dirty="0" smtClean="0">
                        <a:ln>
                          <a:noFill/>
                        </a:ln>
                        <a:solidFill>
                          <a:srgbClr val="000000"/>
                        </a:solidFill>
                        <a:effectLst/>
                        <a:latin typeface="+mn-lt"/>
                        <a:ea typeface="ＭＳ Ｐゴシック" pitchFamily="1" charset="-128"/>
                      </a:endParaRPr>
                    </a:p>
                  </a:txBody>
                  <a:tcPr anchor="ctr" anchorCtr="1" horzOverflow="overflow"/>
                </a:tc>
                <a:tc>
                  <a:txBody>
                    <a:bodyPr/>
                    <a:lstStyle/>
                    <a:p>
                      <a:pPr marL="0" marR="0" lvl="0" indent="0" algn="ctr" defTabSz="914400" rtl="0" eaLnBrk="1" fontAlgn="base" latinLnBrk="0" hangingPunct="1">
                        <a:lnSpc>
                          <a:spcPct val="120000"/>
                        </a:lnSpc>
                        <a:spcBef>
                          <a:spcPct val="100000"/>
                        </a:spcBef>
                        <a:spcAft>
                          <a:spcPct val="0"/>
                        </a:spcAft>
                        <a:buClr>
                          <a:srgbClr val="0057B5"/>
                        </a:buClr>
                        <a:buSzPct val="75000"/>
                        <a:buFont typeface="Zapf Dingbats" pitchFamily="-80" charset="2"/>
                        <a:buNone/>
                        <a:tabLst/>
                      </a:pPr>
                      <a:r>
                        <a:rPr kumimoji="0" lang="en-US" sz="1200" b="0" i="0" u="none" strike="noStrike" cap="none" normalizeH="0" baseline="0" dirty="0" smtClean="0">
                          <a:ln>
                            <a:noFill/>
                          </a:ln>
                          <a:solidFill>
                            <a:srgbClr val="000000"/>
                          </a:solidFill>
                          <a:effectLst/>
                          <a:latin typeface="+mn-lt"/>
                          <a:ea typeface="ＭＳ Ｐゴシック" pitchFamily="1" charset="-128"/>
                        </a:rPr>
                        <a:t>TCA Submitted</a:t>
                      </a:r>
                    </a:p>
                  </a:txBody>
                  <a:tcPr anchor="ctr" anchorCtr="1" horzOverflow="overflow"/>
                </a:tc>
                <a:tc>
                  <a:txBody>
                    <a:bodyPr/>
                    <a:lstStyle/>
                    <a:p>
                      <a:pPr marL="0" marR="0" lvl="0" indent="0" algn="ctr" defTabSz="914400" rtl="0" eaLnBrk="1" fontAlgn="base" latinLnBrk="0" hangingPunct="1">
                        <a:lnSpc>
                          <a:spcPct val="120000"/>
                        </a:lnSpc>
                        <a:spcBef>
                          <a:spcPct val="100000"/>
                        </a:spcBef>
                        <a:spcAft>
                          <a:spcPct val="0"/>
                        </a:spcAft>
                        <a:buClr>
                          <a:srgbClr val="0057B5"/>
                        </a:buClr>
                        <a:buSzPct val="75000"/>
                        <a:buFont typeface="Zapf Dingbats" pitchFamily="-80" charset="2"/>
                        <a:buNone/>
                        <a:tabLst/>
                      </a:pPr>
                      <a:r>
                        <a:rPr kumimoji="0" lang="en-US" sz="1200" b="0" i="0" u="none" strike="noStrike" cap="none" normalizeH="0" baseline="0" dirty="0" smtClean="0">
                          <a:ln>
                            <a:noFill/>
                          </a:ln>
                          <a:solidFill>
                            <a:srgbClr val="000000"/>
                          </a:solidFill>
                          <a:effectLst/>
                          <a:latin typeface="+mn-lt"/>
                          <a:ea typeface="+mn-ea"/>
                        </a:rPr>
                        <a:t>Project completion</a:t>
                      </a:r>
                      <a:br>
                        <a:rPr kumimoji="0" lang="en-US" sz="1200" b="0" i="0" u="none" strike="noStrike" cap="none" normalizeH="0" baseline="0" dirty="0" smtClean="0">
                          <a:ln>
                            <a:noFill/>
                          </a:ln>
                          <a:solidFill>
                            <a:srgbClr val="000000"/>
                          </a:solidFill>
                          <a:effectLst/>
                          <a:latin typeface="+mn-lt"/>
                          <a:ea typeface="+mn-ea"/>
                        </a:rPr>
                      </a:br>
                      <a:r>
                        <a:rPr kumimoji="0" lang="en-US" sz="1200" b="0" i="0" u="none" strike="noStrike" cap="none" normalizeH="0" baseline="0" dirty="0" smtClean="0">
                          <a:ln>
                            <a:noFill/>
                          </a:ln>
                          <a:solidFill>
                            <a:srgbClr val="000000"/>
                          </a:solidFill>
                          <a:effectLst/>
                          <a:latin typeface="+mn-lt"/>
                          <a:ea typeface="+mn-ea"/>
                        </a:rPr>
                        <a:t>2013-2021</a:t>
                      </a:r>
                      <a:endParaRPr kumimoji="0" lang="en-US" sz="1200" b="0" i="0" u="none" strike="noStrike" cap="none" normalizeH="0" baseline="0" dirty="0" smtClean="0">
                        <a:ln>
                          <a:noFill/>
                        </a:ln>
                        <a:solidFill>
                          <a:srgbClr val="000000"/>
                        </a:solidFill>
                        <a:effectLst/>
                        <a:latin typeface="+mn-lt"/>
                        <a:ea typeface="ＭＳ Ｐゴシック" pitchFamily="1" charset="-128"/>
                      </a:endParaRPr>
                    </a:p>
                  </a:txBody>
                  <a:tcPr anchor="ctr" anchorCtr="1" horzOverflow="overflow"/>
                </a:tc>
                <a:extLst>
                  <a:ext uri="{0D108BD9-81ED-4DB2-BD59-A6C34878D82A}">
                    <a16:rowId xmlns:a16="http://schemas.microsoft.com/office/drawing/2014/main" val="10002"/>
                  </a:ext>
                </a:extLst>
              </a:tr>
              <a:tr h="9623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rPr>
                        <a:t>New Hampshire Solution – Western, Central,</a:t>
                      </a:r>
                      <a:r>
                        <a:rPr lang="en-US" sz="1400" baseline="0" dirty="0" smtClean="0">
                          <a:solidFill>
                            <a:srgbClr val="000000"/>
                          </a:solidFill>
                        </a:rPr>
                        <a:t> Southern and Seacoast</a:t>
                      </a:r>
                      <a:endParaRPr lang="en-US" sz="1400" dirty="0" smtClean="0">
                        <a:solidFill>
                          <a:srgbClr val="000000"/>
                        </a:solidFill>
                      </a:endParaRPr>
                    </a:p>
                  </a:txBody>
                  <a:tcPr anchor="ctr" horzOverflow="overflow"/>
                </a:tc>
                <a:tc>
                  <a:txBody>
                    <a:bodyPr/>
                    <a:lstStyle/>
                    <a:p>
                      <a:pPr marL="0" marR="0" lvl="0" indent="0" algn="ctr" defTabSz="914400" rtl="0" eaLnBrk="1" fontAlgn="base" latinLnBrk="0" hangingPunct="1">
                        <a:lnSpc>
                          <a:spcPct val="120000"/>
                        </a:lnSpc>
                        <a:spcBef>
                          <a:spcPct val="100000"/>
                        </a:spcBef>
                        <a:spcAft>
                          <a:spcPct val="0"/>
                        </a:spcAft>
                        <a:buClr>
                          <a:srgbClr val="0057B5"/>
                        </a:buClr>
                        <a:buSzPct val="75000"/>
                        <a:buFont typeface="Zapf Dingbats" pitchFamily="-80" charset="2"/>
                        <a:buNone/>
                        <a:tabLst/>
                      </a:pPr>
                      <a:r>
                        <a:rPr kumimoji="0" lang="en-US" sz="1200" b="0" i="0" u="none" strike="noStrike" cap="none" normalizeH="0" baseline="0" dirty="0" smtClean="0">
                          <a:ln>
                            <a:noFill/>
                          </a:ln>
                          <a:solidFill>
                            <a:srgbClr val="000000"/>
                          </a:solidFill>
                          <a:effectLst/>
                          <a:latin typeface="+mn-lt"/>
                          <a:ea typeface="+mn-ea"/>
                        </a:rPr>
                        <a:t>3/13</a:t>
                      </a:r>
                      <a:endParaRPr kumimoji="0" lang="en-US" sz="1200" b="0" i="0" u="none" strike="noStrike" cap="none" normalizeH="0" baseline="0" dirty="0" smtClean="0">
                        <a:ln>
                          <a:noFill/>
                        </a:ln>
                        <a:solidFill>
                          <a:srgbClr val="000000"/>
                        </a:solidFill>
                        <a:effectLst/>
                        <a:latin typeface="+mn-lt"/>
                        <a:ea typeface="ＭＳ Ｐゴシック" pitchFamily="1" charset="-128"/>
                      </a:endParaRPr>
                    </a:p>
                  </a:txBody>
                  <a:tcPr anchor="ctr" anchorCtr="1" horzOverflow="overflow"/>
                </a:tc>
                <a:tc>
                  <a:txBody>
                    <a:bodyPr/>
                    <a:lstStyle/>
                    <a:p>
                      <a:pPr marL="0" marR="0" lvl="0" indent="0" algn="ctr" defTabSz="914400" rtl="0" eaLnBrk="1" fontAlgn="base" latinLnBrk="0" hangingPunct="1">
                        <a:lnSpc>
                          <a:spcPct val="120000"/>
                        </a:lnSpc>
                        <a:spcBef>
                          <a:spcPct val="100000"/>
                        </a:spcBef>
                        <a:spcAft>
                          <a:spcPct val="0"/>
                        </a:spcAft>
                        <a:buClr>
                          <a:srgbClr val="0057B5"/>
                        </a:buClr>
                        <a:buSzPct val="75000"/>
                        <a:buFont typeface="Zapf Dingbats" pitchFamily="-80" charset="2"/>
                        <a:buNone/>
                        <a:tabLst/>
                      </a:pPr>
                      <a:r>
                        <a:rPr kumimoji="0" lang="en-US" sz="1200" b="0" i="0" u="none" strike="noStrike" cap="none" normalizeH="0" baseline="0" dirty="0" smtClean="0">
                          <a:ln>
                            <a:noFill/>
                          </a:ln>
                          <a:solidFill>
                            <a:srgbClr val="000000"/>
                          </a:solidFill>
                          <a:effectLst/>
                          <a:latin typeface="+mn-lt"/>
                          <a:ea typeface="ＭＳ Ｐゴシック" pitchFamily="1" charset="-128"/>
                        </a:rPr>
                        <a:t>Seacoast 11/5/15</a:t>
                      </a:r>
                      <a:br>
                        <a:rPr kumimoji="0" lang="en-US" sz="1200" b="0" i="0" u="none" strike="noStrike" cap="none" normalizeH="0" baseline="0" dirty="0" smtClean="0">
                          <a:ln>
                            <a:noFill/>
                          </a:ln>
                          <a:solidFill>
                            <a:srgbClr val="000000"/>
                          </a:solidFill>
                          <a:effectLst/>
                          <a:latin typeface="+mn-lt"/>
                          <a:ea typeface="ＭＳ Ｐゴシック" pitchFamily="1" charset="-128"/>
                        </a:rPr>
                      </a:br>
                      <a:r>
                        <a:rPr kumimoji="0" lang="en-US" sz="1200" b="0" i="0" u="none" strike="noStrike" cap="none" normalizeH="0" baseline="0" dirty="0" smtClean="0">
                          <a:ln>
                            <a:noFill/>
                          </a:ln>
                          <a:solidFill>
                            <a:srgbClr val="000000"/>
                          </a:solidFill>
                          <a:effectLst/>
                          <a:latin typeface="+mn-lt"/>
                          <a:ea typeface="ＭＳ Ｐゴシック" pitchFamily="1" charset="-128"/>
                        </a:rPr>
                        <a:t>Southern 1/7/16</a:t>
                      </a:r>
                      <a:br>
                        <a:rPr kumimoji="0" lang="en-US" sz="1200" b="0" i="0" u="none" strike="noStrike" cap="none" normalizeH="0" baseline="0" dirty="0" smtClean="0">
                          <a:ln>
                            <a:noFill/>
                          </a:ln>
                          <a:solidFill>
                            <a:srgbClr val="000000"/>
                          </a:solidFill>
                          <a:effectLst/>
                          <a:latin typeface="+mn-lt"/>
                          <a:ea typeface="ＭＳ Ｐゴシック" pitchFamily="1" charset="-128"/>
                        </a:rPr>
                      </a:br>
                      <a:r>
                        <a:rPr kumimoji="0" lang="en-US" sz="1200" b="0" i="0" u="none" strike="noStrike" cap="none" normalizeH="0" baseline="0" dirty="0" smtClean="0">
                          <a:ln>
                            <a:noFill/>
                          </a:ln>
                          <a:solidFill>
                            <a:srgbClr val="000000"/>
                          </a:solidFill>
                          <a:effectLst/>
                          <a:latin typeface="+mn-lt"/>
                          <a:ea typeface="ＭＳ Ｐゴシック" pitchFamily="1" charset="-128"/>
                        </a:rPr>
                        <a:t>Western 12/17/15</a:t>
                      </a:r>
                      <a:br>
                        <a:rPr kumimoji="0" lang="en-US" sz="1200" b="0" i="0" u="none" strike="noStrike" cap="none" normalizeH="0" baseline="0" dirty="0" smtClean="0">
                          <a:ln>
                            <a:noFill/>
                          </a:ln>
                          <a:solidFill>
                            <a:srgbClr val="000000"/>
                          </a:solidFill>
                          <a:effectLst/>
                          <a:latin typeface="+mn-lt"/>
                          <a:ea typeface="ＭＳ Ｐゴシック" pitchFamily="1" charset="-128"/>
                        </a:rPr>
                      </a:br>
                      <a:r>
                        <a:rPr kumimoji="0" lang="en-US" sz="1200" b="0" i="0" u="none" strike="noStrike" cap="none" normalizeH="0" baseline="0" dirty="0" smtClean="0">
                          <a:ln>
                            <a:noFill/>
                          </a:ln>
                          <a:solidFill>
                            <a:srgbClr val="000000"/>
                          </a:solidFill>
                          <a:effectLst/>
                          <a:latin typeface="+mn-lt"/>
                          <a:ea typeface="ＭＳ Ｐゴシック" pitchFamily="1" charset="-128"/>
                        </a:rPr>
                        <a:t>Central 11/25/15</a:t>
                      </a:r>
                    </a:p>
                  </a:txBody>
                  <a:tcPr anchor="ctr" anchorCtr="1" horzOverflow="overflow"/>
                </a:tc>
                <a:tc>
                  <a:txBody>
                    <a:bodyPr/>
                    <a:lstStyle/>
                    <a:p>
                      <a:pPr marL="0" marR="0" lvl="0" indent="0" algn="ctr" defTabSz="914400" rtl="0" eaLnBrk="1" fontAlgn="base" latinLnBrk="0" hangingPunct="1">
                        <a:lnSpc>
                          <a:spcPct val="120000"/>
                        </a:lnSpc>
                        <a:spcBef>
                          <a:spcPct val="100000"/>
                        </a:spcBef>
                        <a:spcAft>
                          <a:spcPct val="0"/>
                        </a:spcAft>
                        <a:buClr>
                          <a:srgbClr val="0057B5"/>
                        </a:buClr>
                        <a:buSzPct val="75000"/>
                        <a:buFont typeface="Zapf Dingbats" pitchFamily="-80" charset="2"/>
                        <a:buNone/>
                        <a:tabLst/>
                      </a:pPr>
                      <a:r>
                        <a:rPr kumimoji="0" lang="en-US" sz="1200" b="0" i="0" u="none" strike="noStrike" cap="none" normalizeH="0" baseline="0" dirty="0" smtClean="0">
                          <a:ln>
                            <a:noFill/>
                          </a:ln>
                          <a:solidFill>
                            <a:srgbClr val="000000"/>
                          </a:solidFill>
                          <a:effectLst/>
                          <a:latin typeface="+mn-lt"/>
                          <a:ea typeface="ＭＳ Ｐゴシック" pitchFamily="1" charset="-128"/>
                        </a:rPr>
                        <a:t>Project completion</a:t>
                      </a:r>
                      <a:br>
                        <a:rPr kumimoji="0" lang="en-US" sz="1200" b="0" i="0" u="none" strike="noStrike" cap="none" normalizeH="0" baseline="0" dirty="0" smtClean="0">
                          <a:ln>
                            <a:noFill/>
                          </a:ln>
                          <a:solidFill>
                            <a:srgbClr val="000000"/>
                          </a:solidFill>
                          <a:effectLst/>
                          <a:latin typeface="+mn-lt"/>
                          <a:ea typeface="ＭＳ Ｐゴシック" pitchFamily="1" charset="-128"/>
                        </a:rPr>
                      </a:br>
                      <a:r>
                        <a:rPr kumimoji="0" lang="en-US" sz="1200" b="0" i="0" u="none" strike="noStrike" cap="none" normalizeH="0" baseline="0" dirty="0" smtClean="0">
                          <a:ln>
                            <a:noFill/>
                          </a:ln>
                          <a:solidFill>
                            <a:srgbClr val="000000"/>
                          </a:solidFill>
                          <a:effectLst/>
                          <a:latin typeface="+mn-lt"/>
                          <a:ea typeface="ＭＳ Ｐゴシック" pitchFamily="1" charset="-128"/>
                        </a:rPr>
                        <a:t>2013-2020</a:t>
                      </a:r>
                    </a:p>
                  </a:txBody>
                  <a:tcPr anchor="ctr" anchorCtr="1" horzOverflow="overflow"/>
                </a:tc>
                <a:extLst>
                  <a:ext uri="{0D108BD9-81ED-4DB2-BD59-A6C34878D82A}">
                    <a16:rowId xmlns:a16="http://schemas.microsoft.com/office/drawing/2014/main" val="10003"/>
                  </a:ext>
                </a:extLst>
              </a:tr>
              <a:tr h="9623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rPr>
                        <a:t>Greater</a:t>
                      </a:r>
                      <a:r>
                        <a:rPr lang="en-US" sz="1400" baseline="0" dirty="0" smtClean="0">
                          <a:solidFill>
                            <a:srgbClr val="000000"/>
                          </a:solidFill>
                        </a:rPr>
                        <a:t> Hartford &amp; Central Connecticut (GHCC)</a:t>
                      </a:r>
                      <a:endParaRPr lang="en-US" sz="1400" dirty="0" smtClean="0">
                        <a:solidFill>
                          <a:srgbClr val="000000"/>
                        </a:solidFill>
                      </a:endParaRPr>
                    </a:p>
                  </a:txBody>
                  <a:tcPr anchor="ctr" horzOverflow="overflow"/>
                </a:tc>
                <a:tc>
                  <a:txBody>
                    <a:bodyPr/>
                    <a:lstStyle/>
                    <a:p>
                      <a:pPr marL="0" marR="0" lvl="0" indent="0" algn="ctr" defTabSz="914400" rtl="0" eaLnBrk="1" fontAlgn="base" latinLnBrk="0" hangingPunct="1">
                        <a:lnSpc>
                          <a:spcPct val="120000"/>
                        </a:lnSpc>
                        <a:spcBef>
                          <a:spcPct val="100000"/>
                        </a:spcBef>
                        <a:spcAft>
                          <a:spcPct val="0"/>
                        </a:spcAft>
                        <a:buClr>
                          <a:srgbClr val="0057B5"/>
                        </a:buClr>
                        <a:buSzPct val="75000"/>
                        <a:buFont typeface="Zapf Dingbats" pitchFamily="-80" charset="2"/>
                        <a:buNone/>
                        <a:tabLst/>
                      </a:pPr>
                      <a:r>
                        <a:rPr kumimoji="0" lang="en-US" sz="1200" b="0" i="0" u="none" strike="noStrike" cap="none" normalizeH="0" baseline="0" dirty="0" smtClean="0">
                          <a:ln>
                            <a:noFill/>
                          </a:ln>
                          <a:solidFill>
                            <a:srgbClr val="000000"/>
                          </a:solidFill>
                          <a:effectLst/>
                          <a:latin typeface="+mn-lt"/>
                          <a:ea typeface="+mn-ea"/>
                        </a:rPr>
                        <a:t>4/15</a:t>
                      </a:r>
                      <a:endParaRPr kumimoji="0" lang="en-US" sz="1200" b="0" i="0" u="none" strike="noStrike" cap="none" normalizeH="0" baseline="0" dirty="0" smtClean="0">
                        <a:ln>
                          <a:noFill/>
                        </a:ln>
                        <a:solidFill>
                          <a:srgbClr val="000000"/>
                        </a:solidFill>
                        <a:effectLst/>
                        <a:latin typeface="+mn-lt"/>
                        <a:ea typeface="ＭＳ Ｐゴシック" pitchFamily="1" charset="-128"/>
                      </a:endParaRPr>
                    </a:p>
                  </a:txBody>
                  <a:tcPr anchor="ctr" anchorCtr="1" horzOverflow="overflow"/>
                </a:tc>
                <a:tc>
                  <a:txBody>
                    <a:bodyPr/>
                    <a:lstStyle/>
                    <a:p>
                      <a:pPr marL="0" marR="0" lvl="0" indent="0" algn="ctr" defTabSz="914400" rtl="0" eaLnBrk="1" fontAlgn="base" latinLnBrk="0" hangingPunct="1">
                        <a:lnSpc>
                          <a:spcPct val="120000"/>
                        </a:lnSpc>
                        <a:spcBef>
                          <a:spcPct val="100000"/>
                        </a:spcBef>
                        <a:spcAft>
                          <a:spcPct val="0"/>
                        </a:spcAft>
                        <a:buClr>
                          <a:srgbClr val="0057B5"/>
                        </a:buClr>
                        <a:buSzPct val="75000"/>
                        <a:buFont typeface="Zapf Dingbats" pitchFamily="-80" charset="2"/>
                        <a:buNone/>
                        <a:tabLst/>
                      </a:pPr>
                      <a:r>
                        <a:rPr kumimoji="0" lang="en-US" sz="1200" b="0" i="0" u="none" strike="noStrike" cap="none" normalizeH="0" baseline="0" dirty="0" smtClean="0">
                          <a:ln>
                            <a:noFill/>
                          </a:ln>
                          <a:solidFill>
                            <a:srgbClr val="000000"/>
                          </a:solidFill>
                          <a:effectLst/>
                          <a:latin typeface="+mn-lt"/>
                          <a:ea typeface="ＭＳ Ｐゴシック" pitchFamily="1" charset="-128"/>
                        </a:rPr>
                        <a:t>Partial 10/4/2016</a:t>
                      </a:r>
                    </a:p>
                  </a:txBody>
                  <a:tcPr anchor="ctr" anchorCtr="1" horzOverflow="overflow"/>
                </a:tc>
                <a:tc>
                  <a:txBody>
                    <a:bodyPr/>
                    <a:lstStyle/>
                    <a:p>
                      <a:pPr marL="0" marR="0" lvl="0" indent="0" algn="ctr" defTabSz="914400" rtl="0" eaLnBrk="1" fontAlgn="base" latinLnBrk="0" hangingPunct="1">
                        <a:lnSpc>
                          <a:spcPct val="120000"/>
                        </a:lnSpc>
                        <a:spcBef>
                          <a:spcPct val="100000"/>
                        </a:spcBef>
                        <a:spcAft>
                          <a:spcPct val="0"/>
                        </a:spcAft>
                        <a:buClr>
                          <a:srgbClr val="0057B5"/>
                        </a:buClr>
                        <a:buSzPct val="75000"/>
                        <a:buFont typeface="Zapf Dingbats" pitchFamily="-80" charset="2"/>
                        <a:buNone/>
                        <a:tabLst/>
                      </a:pPr>
                      <a:r>
                        <a:rPr kumimoji="0" lang="en-US" sz="1200" b="0" i="0" u="none" strike="noStrike" cap="none" normalizeH="0" baseline="0" dirty="0" smtClean="0">
                          <a:ln>
                            <a:noFill/>
                          </a:ln>
                          <a:solidFill>
                            <a:srgbClr val="000000"/>
                          </a:solidFill>
                          <a:effectLst/>
                          <a:latin typeface="+mn-lt"/>
                          <a:ea typeface="ＭＳ Ｐゴシック" pitchFamily="1" charset="-128"/>
                        </a:rPr>
                        <a:t>Project completion </a:t>
                      </a:r>
                      <a:br>
                        <a:rPr kumimoji="0" lang="en-US" sz="1200" b="0" i="0" u="none" strike="noStrike" cap="none" normalizeH="0" baseline="0" dirty="0" smtClean="0">
                          <a:ln>
                            <a:noFill/>
                          </a:ln>
                          <a:solidFill>
                            <a:srgbClr val="000000"/>
                          </a:solidFill>
                          <a:effectLst/>
                          <a:latin typeface="+mn-lt"/>
                          <a:ea typeface="ＭＳ Ｐゴシック" pitchFamily="1" charset="-128"/>
                        </a:rPr>
                      </a:br>
                      <a:r>
                        <a:rPr kumimoji="0" lang="en-US" sz="1200" b="0" i="0" u="none" strike="noStrike" cap="none" normalizeH="0" baseline="0" dirty="0" smtClean="0">
                          <a:ln>
                            <a:noFill/>
                          </a:ln>
                          <a:solidFill>
                            <a:srgbClr val="000000"/>
                          </a:solidFill>
                          <a:effectLst/>
                          <a:latin typeface="+mn-lt"/>
                          <a:ea typeface="ＭＳ Ｐゴシック" pitchFamily="1" charset="-128"/>
                        </a:rPr>
                        <a:t>2015-2019</a:t>
                      </a:r>
                    </a:p>
                  </a:txBody>
                  <a:tcPr anchor="ctr" anchorCtr="1" horzOverflow="overflow"/>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C7F894-2A36-495D-AB7C-1055F7AC0F9D}" type="slidenum">
              <a:rPr lang="en-US" smtClean="0"/>
              <a:pPr/>
              <a:t>17</a:t>
            </a:fld>
            <a:endParaRPr lang="en-US" dirty="0"/>
          </a:p>
        </p:txBody>
      </p:sp>
      <p:sp>
        <p:nvSpPr>
          <p:cNvPr id="2" name="Title 1"/>
          <p:cNvSpPr>
            <a:spLocks noGrp="1"/>
          </p:cNvSpPr>
          <p:nvPr>
            <p:ph type="title"/>
          </p:nvPr>
        </p:nvSpPr>
        <p:spPr/>
        <p:txBody>
          <a:bodyPr/>
          <a:lstStyle/>
          <a:p>
            <a:r>
              <a:rPr lang="en-US" dirty="0" smtClean="0"/>
              <a:t>October </a:t>
            </a:r>
            <a:r>
              <a:rPr lang="en-US" dirty="0"/>
              <a:t>2018 Asset </a:t>
            </a:r>
            <a:r>
              <a:rPr lang="en-US" dirty="0" smtClean="0"/>
              <a:t>Condition</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833259589"/>
              </p:ext>
            </p:extLst>
          </p:nvPr>
        </p:nvGraphicFramePr>
        <p:xfrm>
          <a:off x="990600" y="1439721"/>
          <a:ext cx="7162800" cy="2537919"/>
        </p:xfrm>
        <a:graphic>
          <a:graphicData uri="http://schemas.openxmlformats.org/drawingml/2006/table">
            <a:tbl>
              <a:tblPr firstRow="1" bandRow="1">
                <a:tableStyleId>{073A0DAA-6AF3-43AB-8588-CEC1D06C72B9}</a:tableStyleId>
              </a:tblPr>
              <a:tblGrid>
                <a:gridCol w="787774">
                  <a:extLst>
                    <a:ext uri="{9D8B030D-6E8A-4147-A177-3AD203B41FA5}">
                      <a16:colId xmlns:a16="http://schemas.microsoft.com/office/drawing/2014/main" val="20000"/>
                    </a:ext>
                  </a:extLst>
                </a:gridCol>
                <a:gridCol w="5006851">
                  <a:extLst>
                    <a:ext uri="{9D8B030D-6E8A-4147-A177-3AD203B41FA5}">
                      <a16:colId xmlns:a16="http://schemas.microsoft.com/office/drawing/2014/main" val="20001"/>
                    </a:ext>
                  </a:extLst>
                </a:gridCol>
                <a:gridCol w="1368175">
                  <a:extLst>
                    <a:ext uri="{9D8B030D-6E8A-4147-A177-3AD203B41FA5}">
                      <a16:colId xmlns:a16="http://schemas.microsoft.com/office/drawing/2014/main" val="20002"/>
                    </a:ext>
                  </a:extLst>
                </a:gridCol>
              </a:tblGrid>
              <a:tr h="5152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0" dirty="0" smtClean="0"/>
                        <a:t>Project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i="0" dirty="0" smtClean="0"/>
                        <a:t>ID #</a:t>
                      </a:r>
                      <a:endParaRPr lang="en-US" sz="1400" i="0" dirty="0" smtClean="0">
                        <a:latin typeface="Arial" pitchFamily="34" charset="0"/>
                        <a:cs typeface="Arial" pitchFamily="34" charset="0"/>
                      </a:endParaRPr>
                    </a:p>
                  </a:txBody>
                  <a:tcPr anchor="ctr"/>
                </a:tc>
                <a:tc>
                  <a:txBody>
                    <a:bodyPr/>
                    <a:lstStyle/>
                    <a:p>
                      <a:pPr algn="ctr"/>
                      <a:r>
                        <a:rPr lang="en-US" sz="1400" i="0" dirty="0" smtClean="0"/>
                        <a:t>Transmission System Upgrades</a:t>
                      </a:r>
                      <a:endParaRPr lang="en-US" sz="1400" i="0" dirty="0">
                        <a:latin typeface="Arial" pitchFamily="34" charset="0"/>
                        <a:cs typeface="Arial" pitchFamily="34" charset="0"/>
                      </a:endParaRPr>
                    </a:p>
                  </a:txBody>
                  <a:tcPr anchor="ctr"/>
                </a:tc>
                <a:tc>
                  <a:txBody>
                    <a:bodyPr/>
                    <a:lstStyle/>
                    <a:p>
                      <a:pPr algn="ctr"/>
                      <a:r>
                        <a:rPr lang="en-US" sz="1400" i="0" dirty="0" smtClean="0"/>
                        <a:t>Cost</a:t>
                      </a:r>
                    </a:p>
                    <a:p>
                      <a:pPr algn="ctr"/>
                      <a:r>
                        <a:rPr lang="en-US" sz="1400" i="0" dirty="0" smtClean="0"/>
                        <a:t>(in millions $)</a:t>
                      </a:r>
                      <a:endParaRPr lang="en-US" sz="1400" i="0" dirty="0">
                        <a:latin typeface="Arial" pitchFamily="34" charset="0"/>
                        <a:cs typeface="Arial" pitchFamily="34" charset="0"/>
                      </a:endParaRPr>
                    </a:p>
                  </a:txBody>
                  <a:tcPr anchor="ctr"/>
                </a:tc>
                <a:extLst>
                  <a:ext uri="{0D108BD9-81ED-4DB2-BD59-A6C34878D82A}">
                    <a16:rowId xmlns:a16="http://schemas.microsoft.com/office/drawing/2014/main" val="10000"/>
                  </a:ext>
                </a:extLst>
              </a:tr>
              <a:tr h="673253">
                <a:tc>
                  <a:txBody>
                    <a:bodyPr/>
                    <a:lstStyle/>
                    <a:p>
                      <a:pPr algn="ctr"/>
                      <a:r>
                        <a:rPr lang="en-US" sz="1200" i="0" dirty="0" smtClean="0">
                          <a:solidFill>
                            <a:srgbClr val="000000"/>
                          </a:solidFill>
                          <a:latin typeface="+mn-lt"/>
                          <a:cs typeface="+mn-cs"/>
                        </a:rPr>
                        <a:t>90</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solidFill>
                            <a:srgbClr val="000000"/>
                          </a:solidFill>
                        </a:rPr>
                        <a:t>Canal Station #980 BPS and</a:t>
                      </a:r>
                      <a:r>
                        <a:rPr lang="en-US" sz="1200" i="0" baseline="0" dirty="0" smtClean="0">
                          <a:solidFill>
                            <a:srgbClr val="000000"/>
                          </a:solidFill>
                        </a:rPr>
                        <a:t> Asset Condition Upgrades Project</a:t>
                      </a:r>
                      <a:r>
                        <a:rPr lang="en-US" sz="1200" i="0" dirty="0" smtClean="0">
                          <a:solidFill>
                            <a:srgbClr val="000000"/>
                          </a:solidFill>
                        </a:rPr>
                        <a:t/>
                      </a:r>
                      <a:br>
                        <a:rPr lang="en-US" sz="1200" i="0" dirty="0" smtClean="0">
                          <a:solidFill>
                            <a:srgbClr val="000000"/>
                          </a:solidFill>
                        </a:rPr>
                      </a:br>
                      <a:r>
                        <a:rPr lang="en-US" sz="1200" i="0" dirty="0" smtClean="0">
                          <a:solidFill>
                            <a:srgbClr val="000000"/>
                          </a:solidFill>
                        </a:rPr>
                        <a:t>(Massachusetts)</a:t>
                      </a:r>
                      <a:endParaRPr lang="en-US" sz="1200" i="0" dirty="0" smtClean="0">
                        <a:solidFill>
                          <a:srgbClr val="000000"/>
                        </a:solidFill>
                        <a:latin typeface="Arial" pitchFamily="34" charset="0"/>
                        <a:cs typeface="Arial" pitchFamily="34" charset="0"/>
                      </a:endParaRPr>
                    </a:p>
                  </a:txBody>
                  <a:tcPr anchor="ctr"/>
                </a:tc>
                <a:tc>
                  <a:txBody>
                    <a:bodyPr/>
                    <a:lstStyle/>
                    <a:p>
                      <a:pPr algn="ctr"/>
                      <a:r>
                        <a:rPr lang="en-US" sz="1200" i="0" dirty="0" smtClean="0">
                          <a:solidFill>
                            <a:srgbClr val="000000"/>
                          </a:solidFill>
                        </a:rPr>
                        <a:t>17.9</a:t>
                      </a:r>
                      <a:endParaRPr lang="en-US" sz="1200" i="0" dirty="0">
                        <a:solidFill>
                          <a:srgbClr val="000000"/>
                        </a:solidFill>
                        <a:latin typeface="Arial" pitchFamily="34" charset="0"/>
                        <a:cs typeface="Arial" pitchFamily="34" charset="0"/>
                      </a:endParaRPr>
                    </a:p>
                  </a:txBody>
                  <a:tcPr anchor="ctr"/>
                </a:tc>
                <a:extLst>
                  <a:ext uri="{0D108BD9-81ED-4DB2-BD59-A6C34878D82A}">
                    <a16:rowId xmlns:a16="http://schemas.microsoft.com/office/drawing/2014/main" val="10001"/>
                  </a:ext>
                </a:extLst>
              </a:tr>
              <a:tr h="673253">
                <a:tc>
                  <a:txBody>
                    <a:bodyPr/>
                    <a:lstStyle/>
                    <a:p>
                      <a:pPr algn="ctr"/>
                      <a:r>
                        <a:rPr lang="en-US" sz="1200" i="0" dirty="0" smtClean="0">
                          <a:solidFill>
                            <a:srgbClr val="000000"/>
                          </a:solidFill>
                          <a:latin typeface="+mn-lt"/>
                          <a:cs typeface="+mn-cs"/>
                        </a:rPr>
                        <a:t>91</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solidFill>
                            <a:srgbClr val="000000"/>
                          </a:solidFill>
                        </a:rPr>
                        <a:t>Railroad Corridor</a:t>
                      </a:r>
                      <a:r>
                        <a:rPr lang="en-US" sz="1200" i="0" baseline="0" dirty="0" smtClean="0">
                          <a:solidFill>
                            <a:srgbClr val="000000"/>
                          </a:solidFill>
                        </a:rPr>
                        <a:t> Transmission Line Asset Condition Upgrades</a:t>
                      </a:r>
                      <a:br>
                        <a:rPr lang="en-US" sz="1200" i="0" baseline="0" dirty="0" smtClean="0">
                          <a:solidFill>
                            <a:srgbClr val="000000"/>
                          </a:solidFill>
                        </a:rPr>
                      </a:br>
                      <a:r>
                        <a:rPr lang="en-US" sz="1200" i="0" dirty="0" smtClean="0">
                          <a:solidFill>
                            <a:srgbClr val="000000"/>
                          </a:solidFill>
                        </a:rPr>
                        <a:t>(Connecticut)</a:t>
                      </a:r>
                      <a:endParaRPr lang="en-US" sz="1200" i="0" dirty="0" smtClean="0">
                        <a:solidFill>
                          <a:srgbClr val="000000"/>
                        </a:solidFill>
                        <a:latin typeface="Arial" pitchFamily="34" charset="0"/>
                        <a:cs typeface="Arial" pitchFamily="34" charset="0"/>
                      </a:endParaRPr>
                    </a:p>
                  </a:txBody>
                  <a:tcPr anchor="ctr"/>
                </a:tc>
                <a:tc>
                  <a:txBody>
                    <a:bodyPr/>
                    <a:lstStyle/>
                    <a:p>
                      <a:pPr algn="ctr"/>
                      <a:r>
                        <a:rPr lang="en-US" sz="1200" i="0" dirty="0" smtClean="0">
                          <a:solidFill>
                            <a:srgbClr val="000000"/>
                          </a:solidFill>
                        </a:rPr>
                        <a:t>376.3</a:t>
                      </a:r>
                      <a:endParaRPr lang="en-US" sz="1200" i="0" dirty="0">
                        <a:solidFill>
                          <a:srgbClr val="000000"/>
                        </a:solidFill>
                        <a:latin typeface="Arial" pitchFamily="34" charset="0"/>
                        <a:cs typeface="Arial" pitchFamily="34" charset="0"/>
                      </a:endParaRPr>
                    </a:p>
                  </a:txBody>
                  <a:tcPr anchor="ctr"/>
                </a:tc>
                <a:extLst>
                  <a:ext uri="{0D108BD9-81ED-4DB2-BD59-A6C34878D82A}">
                    <a16:rowId xmlns:a16="http://schemas.microsoft.com/office/drawing/2014/main" val="3074750558"/>
                  </a:ext>
                </a:extLst>
              </a:tr>
              <a:tr h="673253">
                <a:tc>
                  <a:txBody>
                    <a:bodyPr/>
                    <a:lstStyle/>
                    <a:p>
                      <a:pPr algn="ctr"/>
                      <a:r>
                        <a:rPr lang="en-US" sz="1200" i="0" dirty="0" smtClean="0">
                          <a:solidFill>
                            <a:srgbClr val="000000"/>
                          </a:solidFill>
                          <a:latin typeface="+mn-lt"/>
                          <a:cs typeface="+mn-cs"/>
                        </a:rPr>
                        <a:t>92</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solidFill>
                            <a:srgbClr val="000000"/>
                          </a:solidFill>
                        </a:rPr>
                        <a:t>Robinson Avenue</a:t>
                      </a:r>
                      <a:r>
                        <a:rPr lang="en-US" sz="1200" i="0" baseline="0" dirty="0" smtClean="0">
                          <a:solidFill>
                            <a:srgbClr val="000000"/>
                          </a:solidFill>
                        </a:rPr>
                        <a:t> Station #102 Asset Condition Upgrades</a:t>
                      </a:r>
                      <a:r>
                        <a:rPr lang="en-US" sz="1200" i="0" dirty="0" smtClean="0">
                          <a:solidFill>
                            <a:srgbClr val="000000"/>
                          </a:solidFill>
                        </a:rPr>
                        <a:t/>
                      </a:r>
                      <a:br>
                        <a:rPr lang="en-US" sz="1200" i="0" dirty="0" smtClean="0">
                          <a:solidFill>
                            <a:srgbClr val="000000"/>
                          </a:solidFill>
                        </a:rPr>
                      </a:br>
                      <a:r>
                        <a:rPr lang="en-US" sz="1200" i="0" dirty="0" smtClean="0">
                          <a:solidFill>
                            <a:srgbClr val="000000"/>
                          </a:solidFill>
                        </a:rPr>
                        <a:t>(Massachusetts)</a:t>
                      </a:r>
                      <a:endParaRPr lang="en-US" sz="1200" i="0" dirty="0" smtClean="0">
                        <a:solidFill>
                          <a:srgbClr val="000000"/>
                        </a:solidFill>
                        <a:latin typeface="Arial" pitchFamily="34" charset="0"/>
                        <a:cs typeface="Arial" pitchFamily="34" charset="0"/>
                      </a:endParaRPr>
                    </a:p>
                  </a:txBody>
                  <a:tcPr anchor="ctr"/>
                </a:tc>
                <a:tc>
                  <a:txBody>
                    <a:bodyPr/>
                    <a:lstStyle/>
                    <a:p>
                      <a:pPr algn="ctr"/>
                      <a:r>
                        <a:rPr lang="en-US" sz="1200" i="0" dirty="0" smtClean="0">
                          <a:solidFill>
                            <a:srgbClr val="000000"/>
                          </a:solidFill>
                        </a:rPr>
                        <a:t>8.3</a:t>
                      </a:r>
                      <a:endParaRPr lang="en-US" sz="1200" i="0" dirty="0">
                        <a:solidFill>
                          <a:srgbClr val="000000"/>
                        </a:solidFill>
                        <a:latin typeface="Arial" pitchFamily="34" charset="0"/>
                        <a:cs typeface="Arial" pitchFamily="34" charset="0"/>
                      </a:endParaRPr>
                    </a:p>
                  </a:txBody>
                  <a:tcPr anchor="ctr"/>
                </a:tc>
                <a:extLst>
                  <a:ext uri="{0D108BD9-81ED-4DB2-BD59-A6C34878D82A}">
                    <a16:rowId xmlns:a16="http://schemas.microsoft.com/office/drawing/2014/main" val="1022693850"/>
                  </a:ext>
                </a:extLst>
              </a:tr>
            </a:tbl>
          </a:graphicData>
        </a:graphic>
      </p:graphicFrame>
      <p:sp>
        <p:nvSpPr>
          <p:cNvPr id="8" name="Rectangle 7"/>
          <p:cNvSpPr>
            <a:spLocks noChangeArrowheads="1"/>
          </p:cNvSpPr>
          <p:nvPr/>
        </p:nvSpPr>
        <p:spPr bwMode="auto">
          <a:xfrm>
            <a:off x="457200" y="757535"/>
            <a:ext cx="8699500" cy="461665"/>
          </a:xfrm>
          <a:prstGeom prst="rect">
            <a:avLst/>
          </a:prstGeom>
          <a:noFill/>
          <a:ln w="9525">
            <a:noFill/>
            <a:miter lim="800000"/>
            <a:headEnd/>
            <a:tailEnd/>
          </a:ln>
        </p:spPr>
        <p:txBody>
          <a:bodyPr>
            <a:spAutoFit/>
          </a:bodyPr>
          <a:lstStyle/>
          <a:p>
            <a:r>
              <a:rPr lang="en-US" sz="2400" dirty="0" smtClean="0">
                <a:solidFill>
                  <a:srgbClr val="000000"/>
                </a:solidFill>
                <a:latin typeface="+mj-lt"/>
                <a:cs typeface="Times New Roman" pitchFamily="18" charset="0"/>
              </a:rPr>
              <a:t>3 New Projects</a:t>
            </a:r>
            <a:endParaRPr lang="en-US" sz="2400" dirty="0">
              <a:solidFill>
                <a:srgbClr val="000000"/>
              </a:solidFill>
              <a:latin typeface="+mj-lt"/>
              <a:cs typeface="Times New Roman" pitchFamily="18" charset="0"/>
            </a:endParaRPr>
          </a:p>
        </p:txBody>
      </p:sp>
    </p:spTree>
    <p:extLst>
      <p:ext uri="{BB962C8B-B14F-4D97-AF65-F5344CB8AC3E}">
        <p14:creationId xmlns:p14="http://schemas.microsoft.com/office/powerpoint/2010/main" val="2389636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C7F894-2A36-495D-AB7C-1055F7AC0F9D}" type="slidenum">
              <a:rPr lang="en-US" smtClean="0"/>
              <a:pPr/>
              <a:t>18</a:t>
            </a:fld>
            <a:endParaRPr lang="en-US" dirty="0"/>
          </a:p>
        </p:txBody>
      </p:sp>
      <p:sp>
        <p:nvSpPr>
          <p:cNvPr id="2" name="Title 1"/>
          <p:cNvSpPr>
            <a:spLocks noGrp="1"/>
          </p:cNvSpPr>
          <p:nvPr>
            <p:ph type="title"/>
          </p:nvPr>
        </p:nvSpPr>
        <p:spPr/>
        <p:txBody>
          <a:bodyPr/>
          <a:lstStyle/>
          <a:p>
            <a:r>
              <a:rPr lang="en-US" dirty="0" smtClean="0"/>
              <a:t>October </a:t>
            </a:r>
            <a:r>
              <a:rPr lang="en-US" dirty="0"/>
              <a:t>2018 Asset Condition, </a:t>
            </a:r>
            <a:r>
              <a:rPr lang="en-US" sz="2000" i="1" dirty="0"/>
              <a:t>cont</a:t>
            </a:r>
            <a:r>
              <a:rPr lang="en-US" sz="2400" i="1" dirty="0"/>
              <a:t>.</a:t>
            </a:r>
            <a:endParaRPr lang="en-US" dirty="0"/>
          </a:p>
        </p:txBody>
      </p:sp>
      <p:sp>
        <p:nvSpPr>
          <p:cNvPr id="5" name="Rectangle 7"/>
          <p:cNvSpPr>
            <a:spLocks noChangeArrowheads="1"/>
          </p:cNvSpPr>
          <p:nvPr/>
        </p:nvSpPr>
        <p:spPr bwMode="auto">
          <a:xfrm>
            <a:off x="457200" y="757535"/>
            <a:ext cx="8699500" cy="461665"/>
          </a:xfrm>
          <a:prstGeom prst="rect">
            <a:avLst/>
          </a:prstGeom>
          <a:noFill/>
          <a:ln w="9525">
            <a:noFill/>
            <a:miter lim="800000"/>
            <a:headEnd/>
            <a:tailEnd/>
          </a:ln>
        </p:spPr>
        <p:txBody>
          <a:bodyPr>
            <a:spAutoFit/>
          </a:bodyPr>
          <a:lstStyle/>
          <a:p>
            <a:r>
              <a:rPr lang="en-US" sz="2400" dirty="0" smtClean="0">
                <a:solidFill>
                  <a:srgbClr val="000000"/>
                </a:solidFill>
                <a:latin typeface="+mj-lt"/>
                <a:cs typeface="Times New Roman" pitchFamily="18" charset="0"/>
              </a:rPr>
              <a:t>3 Projects </a:t>
            </a:r>
            <a:r>
              <a:rPr lang="en-US" sz="2400" dirty="0">
                <a:solidFill>
                  <a:srgbClr val="000000"/>
                </a:solidFill>
                <a:latin typeface="+mj-lt"/>
                <a:cs typeface="Times New Roman" pitchFamily="18" charset="0"/>
              </a:rPr>
              <a:t>Placed </a:t>
            </a:r>
            <a:r>
              <a:rPr lang="en-US" sz="2400" dirty="0" smtClean="0">
                <a:solidFill>
                  <a:srgbClr val="000000"/>
                </a:solidFill>
                <a:latin typeface="+mj-lt"/>
                <a:cs typeface="Times New Roman" pitchFamily="18" charset="0"/>
              </a:rPr>
              <a:t>In-Service</a:t>
            </a:r>
            <a:endParaRPr lang="en-US" sz="2400" dirty="0">
              <a:solidFill>
                <a:srgbClr val="000000"/>
              </a:solidFill>
              <a:latin typeface="+mj-lt"/>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536279860"/>
              </p:ext>
            </p:extLst>
          </p:nvPr>
        </p:nvGraphicFramePr>
        <p:xfrm>
          <a:off x="990600" y="1524000"/>
          <a:ext cx="7162800" cy="2537919"/>
        </p:xfrm>
        <a:graphic>
          <a:graphicData uri="http://schemas.openxmlformats.org/drawingml/2006/table">
            <a:tbl>
              <a:tblPr firstRow="1" bandRow="1">
                <a:tableStyleId>{073A0DAA-6AF3-43AB-8588-CEC1D06C72B9}</a:tableStyleId>
              </a:tblPr>
              <a:tblGrid>
                <a:gridCol w="787774">
                  <a:extLst>
                    <a:ext uri="{9D8B030D-6E8A-4147-A177-3AD203B41FA5}">
                      <a16:colId xmlns:a16="http://schemas.microsoft.com/office/drawing/2014/main" val="20000"/>
                    </a:ext>
                  </a:extLst>
                </a:gridCol>
                <a:gridCol w="5006851">
                  <a:extLst>
                    <a:ext uri="{9D8B030D-6E8A-4147-A177-3AD203B41FA5}">
                      <a16:colId xmlns:a16="http://schemas.microsoft.com/office/drawing/2014/main" val="20001"/>
                    </a:ext>
                  </a:extLst>
                </a:gridCol>
                <a:gridCol w="1368175">
                  <a:extLst>
                    <a:ext uri="{9D8B030D-6E8A-4147-A177-3AD203B41FA5}">
                      <a16:colId xmlns:a16="http://schemas.microsoft.com/office/drawing/2014/main" val="20002"/>
                    </a:ext>
                  </a:extLst>
                </a:gridCol>
              </a:tblGrid>
              <a:tr h="5152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0" dirty="0" smtClean="0"/>
                        <a:t>Project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i="0" dirty="0" smtClean="0"/>
                        <a:t>ID #</a:t>
                      </a:r>
                      <a:endParaRPr lang="en-US" sz="1400" i="0" dirty="0" smtClean="0">
                        <a:latin typeface="Arial" pitchFamily="34" charset="0"/>
                        <a:cs typeface="Arial" pitchFamily="34" charset="0"/>
                      </a:endParaRPr>
                    </a:p>
                  </a:txBody>
                  <a:tcPr anchor="ctr"/>
                </a:tc>
                <a:tc>
                  <a:txBody>
                    <a:bodyPr/>
                    <a:lstStyle/>
                    <a:p>
                      <a:pPr algn="ctr"/>
                      <a:r>
                        <a:rPr lang="en-US" sz="1400" i="0" dirty="0" smtClean="0"/>
                        <a:t>Transmission System Upgrades</a:t>
                      </a:r>
                      <a:endParaRPr lang="en-US" sz="1400" i="0" dirty="0">
                        <a:latin typeface="Arial" pitchFamily="34" charset="0"/>
                        <a:cs typeface="Arial" pitchFamily="34" charset="0"/>
                      </a:endParaRPr>
                    </a:p>
                  </a:txBody>
                  <a:tcPr anchor="ctr"/>
                </a:tc>
                <a:tc>
                  <a:txBody>
                    <a:bodyPr/>
                    <a:lstStyle/>
                    <a:p>
                      <a:pPr algn="ctr"/>
                      <a:r>
                        <a:rPr lang="en-US" sz="1400" i="0" dirty="0" smtClean="0"/>
                        <a:t>Cost</a:t>
                      </a:r>
                    </a:p>
                    <a:p>
                      <a:pPr algn="ctr"/>
                      <a:r>
                        <a:rPr lang="en-US" sz="1400" i="0" dirty="0" smtClean="0"/>
                        <a:t>(in millions $)</a:t>
                      </a:r>
                      <a:endParaRPr lang="en-US" sz="1400" i="0" dirty="0">
                        <a:latin typeface="Arial" pitchFamily="34" charset="0"/>
                        <a:cs typeface="Arial" pitchFamily="34" charset="0"/>
                      </a:endParaRPr>
                    </a:p>
                  </a:txBody>
                  <a:tcPr anchor="ctr"/>
                </a:tc>
                <a:extLst>
                  <a:ext uri="{0D108BD9-81ED-4DB2-BD59-A6C34878D82A}">
                    <a16:rowId xmlns:a16="http://schemas.microsoft.com/office/drawing/2014/main" val="10000"/>
                  </a:ext>
                </a:extLst>
              </a:tr>
              <a:tr h="673253">
                <a:tc>
                  <a:txBody>
                    <a:bodyPr/>
                    <a:lstStyle/>
                    <a:p>
                      <a:pPr algn="ctr"/>
                      <a:r>
                        <a:rPr lang="en-US" sz="1200" i="0" dirty="0" smtClean="0">
                          <a:solidFill>
                            <a:srgbClr val="000000"/>
                          </a:solidFill>
                        </a:rPr>
                        <a:t>51</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solidFill>
                            <a:srgbClr val="000000"/>
                          </a:solidFill>
                        </a:rPr>
                        <a:t>Replace the Deerfield TB-14 autotransformer and bus upgrades to accommodate new transformer specifications</a:t>
                      </a:r>
                      <a:br>
                        <a:rPr lang="en-US" sz="1200" i="0" dirty="0" smtClean="0">
                          <a:solidFill>
                            <a:srgbClr val="000000"/>
                          </a:solidFill>
                        </a:rPr>
                      </a:br>
                      <a:r>
                        <a:rPr lang="en-US" sz="1200" i="0" dirty="0" smtClean="0">
                          <a:solidFill>
                            <a:srgbClr val="000000"/>
                          </a:solidFill>
                        </a:rPr>
                        <a:t>(New Hampshire)</a:t>
                      </a:r>
                      <a:endParaRPr lang="en-US" sz="1200" i="0" dirty="0" smtClean="0">
                        <a:solidFill>
                          <a:srgbClr val="000000"/>
                        </a:solidFill>
                        <a:latin typeface="Arial" pitchFamily="34" charset="0"/>
                        <a:cs typeface="Arial" pitchFamily="34" charset="0"/>
                      </a:endParaRPr>
                    </a:p>
                  </a:txBody>
                  <a:tcPr anchor="ctr"/>
                </a:tc>
                <a:tc>
                  <a:txBody>
                    <a:bodyPr/>
                    <a:lstStyle/>
                    <a:p>
                      <a:pPr algn="ctr"/>
                      <a:r>
                        <a:rPr lang="en-US" sz="1200" i="0" dirty="0" smtClean="0">
                          <a:solidFill>
                            <a:srgbClr val="000000"/>
                          </a:solidFill>
                          <a:latin typeface="+mn-lt"/>
                          <a:cs typeface="Arial" pitchFamily="34" charset="0"/>
                        </a:rPr>
                        <a:t>5.3</a:t>
                      </a:r>
                      <a:endParaRPr lang="en-US" sz="1200" i="0" dirty="0">
                        <a:solidFill>
                          <a:srgbClr val="000000"/>
                        </a:solidFill>
                        <a:latin typeface="+mn-lt"/>
                        <a:cs typeface="Arial" pitchFamily="34" charset="0"/>
                      </a:endParaRPr>
                    </a:p>
                  </a:txBody>
                  <a:tcPr anchor="ctr"/>
                </a:tc>
                <a:extLst>
                  <a:ext uri="{0D108BD9-81ED-4DB2-BD59-A6C34878D82A}">
                    <a16:rowId xmlns:a16="http://schemas.microsoft.com/office/drawing/2014/main" val="10001"/>
                  </a:ext>
                </a:extLst>
              </a:tr>
              <a:tr h="673253">
                <a:tc>
                  <a:txBody>
                    <a:bodyPr/>
                    <a:lstStyle/>
                    <a:p>
                      <a:pPr algn="ctr"/>
                      <a:r>
                        <a:rPr lang="en-US" sz="1200" i="0" dirty="0" smtClean="0">
                          <a:solidFill>
                            <a:srgbClr val="000000"/>
                          </a:solidFill>
                        </a:rPr>
                        <a:t>48</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solidFill>
                            <a:srgbClr val="000000"/>
                          </a:solidFill>
                        </a:rPr>
                        <a:t>Southern CT Loop Line Structure Replacements - 1508 115 kV</a:t>
                      </a:r>
                      <a:br>
                        <a:rPr lang="en-US" sz="1200" i="0" dirty="0" smtClean="0">
                          <a:solidFill>
                            <a:srgbClr val="000000"/>
                          </a:solidFill>
                        </a:rPr>
                      </a:br>
                      <a:r>
                        <a:rPr lang="en-US" sz="1200" i="0" dirty="0" smtClean="0">
                          <a:solidFill>
                            <a:srgbClr val="000000"/>
                          </a:solidFill>
                        </a:rPr>
                        <a:t>(Connecticut)</a:t>
                      </a:r>
                      <a:endParaRPr lang="en-US" sz="1200" i="0" dirty="0" smtClean="0">
                        <a:solidFill>
                          <a:srgbClr val="000000"/>
                        </a:solidFill>
                        <a:latin typeface="Arial" pitchFamily="34" charset="0"/>
                        <a:cs typeface="Arial" pitchFamily="34" charset="0"/>
                      </a:endParaRPr>
                    </a:p>
                  </a:txBody>
                  <a:tcPr anchor="ctr"/>
                </a:tc>
                <a:tc>
                  <a:txBody>
                    <a:bodyPr/>
                    <a:lstStyle/>
                    <a:p>
                      <a:pPr algn="ctr"/>
                      <a:r>
                        <a:rPr lang="en-US" sz="1200" i="0" dirty="0" smtClean="0">
                          <a:solidFill>
                            <a:srgbClr val="000000"/>
                          </a:solidFill>
                        </a:rPr>
                        <a:t>15.9</a:t>
                      </a:r>
                      <a:endParaRPr lang="en-US" sz="1200" i="0" dirty="0">
                        <a:solidFill>
                          <a:srgbClr val="000000"/>
                        </a:solidFill>
                        <a:latin typeface="Arial" pitchFamily="34" charset="0"/>
                        <a:cs typeface="Arial" pitchFamily="34" charset="0"/>
                      </a:endParaRPr>
                    </a:p>
                  </a:txBody>
                  <a:tcPr anchor="ctr"/>
                </a:tc>
                <a:extLst>
                  <a:ext uri="{0D108BD9-81ED-4DB2-BD59-A6C34878D82A}">
                    <a16:rowId xmlns:a16="http://schemas.microsoft.com/office/drawing/2014/main" val="10002"/>
                  </a:ext>
                </a:extLst>
              </a:tr>
              <a:tr h="673253">
                <a:tc>
                  <a:txBody>
                    <a:bodyPr/>
                    <a:lstStyle/>
                    <a:p>
                      <a:pPr algn="ctr"/>
                      <a:r>
                        <a:rPr lang="en-US" sz="1200" i="0" dirty="0" smtClean="0">
                          <a:solidFill>
                            <a:srgbClr val="000000"/>
                          </a:solidFill>
                        </a:rPr>
                        <a:t>45</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solidFill>
                            <a:srgbClr val="000000"/>
                          </a:solidFill>
                        </a:rPr>
                        <a:t>345 kV 354 Line Structure Replacements</a:t>
                      </a:r>
                      <a:br>
                        <a:rPr lang="en-US" sz="1200" i="0" dirty="0" smtClean="0">
                          <a:solidFill>
                            <a:srgbClr val="000000"/>
                          </a:solidFill>
                        </a:rPr>
                      </a:br>
                      <a:r>
                        <a:rPr lang="en-US" sz="1200" i="0" dirty="0" smtClean="0">
                          <a:solidFill>
                            <a:srgbClr val="000000"/>
                          </a:solidFill>
                        </a:rPr>
                        <a:t>(Massachusetts)</a:t>
                      </a:r>
                      <a:endParaRPr lang="en-US" sz="1200" i="0" dirty="0" smtClean="0">
                        <a:solidFill>
                          <a:srgbClr val="000000"/>
                        </a:solidFill>
                        <a:latin typeface="Arial" pitchFamily="34" charset="0"/>
                        <a:cs typeface="Arial" pitchFamily="34" charset="0"/>
                      </a:endParaRPr>
                    </a:p>
                  </a:txBody>
                  <a:tcPr anchor="ctr"/>
                </a:tc>
                <a:tc>
                  <a:txBody>
                    <a:bodyPr/>
                    <a:lstStyle/>
                    <a:p>
                      <a:pPr algn="ctr"/>
                      <a:r>
                        <a:rPr lang="en-US" sz="1200" i="0" dirty="0" smtClean="0">
                          <a:solidFill>
                            <a:srgbClr val="000000"/>
                          </a:solidFill>
                          <a:latin typeface="+mn-lt"/>
                          <a:cs typeface="+mn-cs"/>
                        </a:rPr>
                        <a:t>7.0</a:t>
                      </a:r>
                      <a:endParaRPr lang="en-US" sz="1200" i="0" dirty="0">
                        <a:solidFill>
                          <a:srgbClr val="000000"/>
                        </a:solidFill>
                        <a:latin typeface="Arial" pitchFamily="34" charset="0"/>
                        <a:cs typeface="Arial" pitchFamily="34" charset="0"/>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89636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0"/>
          </p:nvPr>
        </p:nvSpPr>
        <p:spPr>
          <a:prstGeom prst="rect">
            <a:avLst/>
          </a:prstGeom>
        </p:spPr>
        <p:txBody>
          <a:bodyPr/>
          <a:lstStyle/>
          <a:p>
            <a:fld id="{59F0E8A2-8CA3-4E40-A199-5512B9E87312}" type="slidenum">
              <a:rPr lang="en-US" smtClean="0"/>
              <a:pPr/>
              <a:t>19</a:t>
            </a:fld>
            <a:endParaRPr lang="en-US" dirty="0"/>
          </a:p>
        </p:txBody>
      </p:sp>
      <p:sp>
        <p:nvSpPr>
          <p:cNvPr id="34819" name="Rectangle 4"/>
          <p:cNvSpPr>
            <a:spLocks noGrp="1" noChangeArrowheads="1"/>
          </p:cNvSpPr>
          <p:nvPr>
            <p:ph type="title" idx="4294967295"/>
          </p:nvPr>
        </p:nvSpPr>
        <p:spPr>
          <a:xfrm>
            <a:off x="152400" y="-228600"/>
            <a:ext cx="8229600" cy="1143000"/>
          </a:xfrm>
        </p:spPr>
        <p:txBody>
          <a:bodyPr/>
          <a:lstStyle/>
          <a:p>
            <a:r>
              <a:rPr lang="en-US" dirty="0" smtClean="0"/>
              <a:t>October </a:t>
            </a:r>
            <a:r>
              <a:rPr lang="en-US" dirty="0"/>
              <a:t>2018 Changes</a:t>
            </a:r>
            <a:r>
              <a:rPr lang="en-US" dirty="0" smtClean="0"/>
              <a:t>, </a:t>
            </a:r>
            <a:r>
              <a:rPr lang="en-US" sz="2000" i="1" dirty="0" smtClean="0"/>
              <a:t>cont.</a:t>
            </a:r>
          </a:p>
        </p:txBody>
      </p:sp>
      <p:sp>
        <p:nvSpPr>
          <p:cNvPr id="34821" name="Rectangle 5"/>
          <p:cNvSpPr>
            <a:spLocks noChangeArrowheads="1"/>
          </p:cNvSpPr>
          <p:nvPr/>
        </p:nvSpPr>
        <p:spPr bwMode="auto">
          <a:xfrm>
            <a:off x="0" y="533400"/>
            <a:ext cx="9144000" cy="707886"/>
          </a:xfrm>
          <a:prstGeom prst="rect">
            <a:avLst/>
          </a:prstGeom>
          <a:noFill/>
          <a:ln w="9525">
            <a:noFill/>
            <a:miter lim="800000"/>
            <a:headEnd/>
            <a:tailEnd/>
          </a:ln>
        </p:spPr>
        <p:txBody>
          <a:bodyPr wrap="square">
            <a:spAutoFit/>
          </a:bodyPr>
          <a:lstStyle/>
          <a:p>
            <a:pPr algn="ctr"/>
            <a:r>
              <a:rPr lang="en-US" sz="2000" dirty="0">
                <a:solidFill>
                  <a:srgbClr val="000000"/>
                </a:solidFill>
                <a:latin typeface="+mj-lt"/>
                <a:cs typeface="Times New Roman" pitchFamily="18" charset="0"/>
              </a:rPr>
              <a:t>Cumulative Investment of New England Transmission </a:t>
            </a:r>
            <a:r>
              <a:rPr lang="en-US" sz="2000" dirty="0" smtClean="0">
                <a:solidFill>
                  <a:srgbClr val="000000"/>
                </a:solidFill>
                <a:latin typeface="+mj-lt"/>
                <a:cs typeface="Times New Roman" pitchFamily="18" charset="0"/>
              </a:rPr>
              <a:t>Reliability Projects and Asset Condition through 2026</a:t>
            </a:r>
            <a:endParaRPr lang="en-US" sz="2000" dirty="0">
              <a:solidFill>
                <a:srgbClr val="000000"/>
              </a:solidFill>
              <a:latin typeface="+mj-lt"/>
              <a:cs typeface="Times New Roman" pitchFamily="18" charset="0"/>
            </a:endParaRPr>
          </a:p>
        </p:txBody>
      </p:sp>
      <p:sp>
        <p:nvSpPr>
          <p:cNvPr id="34822" name="Text Box 6"/>
          <p:cNvSpPr txBox="1">
            <a:spLocks noChangeArrowheads="1"/>
          </p:cNvSpPr>
          <p:nvPr/>
        </p:nvSpPr>
        <p:spPr bwMode="auto">
          <a:xfrm>
            <a:off x="2362200" y="4038600"/>
            <a:ext cx="3429000" cy="1107996"/>
          </a:xfrm>
          <a:prstGeom prst="rect">
            <a:avLst/>
          </a:prstGeom>
          <a:solidFill>
            <a:schemeClr val="bg1"/>
          </a:solidFill>
          <a:ln w="9525">
            <a:solidFill>
              <a:schemeClr val="tx1"/>
            </a:solidFill>
            <a:miter lim="800000"/>
            <a:headEnd/>
            <a:tailEnd/>
          </a:ln>
        </p:spPr>
        <p:txBody>
          <a:bodyPr wrap="square">
            <a:spAutoFit/>
          </a:bodyPr>
          <a:lstStyle/>
          <a:p>
            <a:pPr>
              <a:spcBef>
                <a:spcPct val="50000"/>
              </a:spcBef>
            </a:pPr>
            <a:r>
              <a:rPr lang="en-US" sz="1100" dirty="0" smtClean="0">
                <a:solidFill>
                  <a:srgbClr val="000000"/>
                </a:solidFill>
                <a:latin typeface="Arial" pitchFamily="34" charset="0"/>
                <a:cs typeface="Arial" pitchFamily="34" charset="0"/>
              </a:rPr>
              <a:t>Note: Future total $ are shown at the end of the project. Totals do not reflect or show phasing in over time or the depreciation of prior projects. Total costs are associated with the year projects are placed in-service as reported in the Project and Asset Condition Lists.</a:t>
            </a:r>
            <a:endParaRPr lang="en-US" sz="1100" dirty="0">
              <a:solidFill>
                <a:srgbClr val="000000"/>
              </a:solidFill>
              <a:latin typeface="Arial" pitchFamily="34" charset="0"/>
              <a:cs typeface="Arial" pitchFamily="34" charset="0"/>
            </a:endParaRPr>
          </a:p>
        </p:txBody>
      </p:sp>
      <p:sp>
        <p:nvSpPr>
          <p:cNvPr id="34823" name="Text Box 3"/>
          <p:cNvSpPr txBox="1">
            <a:spLocks noChangeArrowheads="1"/>
          </p:cNvSpPr>
          <p:nvPr/>
        </p:nvSpPr>
        <p:spPr bwMode="auto">
          <a:xfrm>
            <a:off x="838200" y="5867400"/>
            <a:ext cx="6902450" cy="461665"/>
          </a:xfrm>
          <a:prstGeom prst="rect">
            <a:avLst/>
          </a:prstGeom>
          <a:noFill/>
          <a:ln w="9525">
            <a:noFill/>
            <a:miter lim="800000"/>
            <a:headEnd/>
            <a:tailEnd/>
          </a:ln>
        </p:spPr>
        <p:txBody>
          <a:bodyPr wrap="square">
            <a:spAutoFit/>
          </a:bodyPr>
          <a:lstStyle/>
          <a:p>
            <a:pPr>
              <a:spcBef>
                <a:spcPct val="50000"/>
              </a:spcBef>
            </a:pPr>
            <a:r>
              <a:rPr lang="en-US" sz="1200" dirty="0">
                <a:solidFill>
                  <a:srgbClr val="595959"/>
                </a:solidFill>
              </a:rPr>
              <a:t>Note: </a:t>
            </a:r>
            <a:r>
              <a:rPr lang="en-US" sz="1200" dirty="0" smtClean="0">
                <a:solidFill>
                  <a:srgbClr val="595959"/>
                </a:solidFill>
              </a:rPr>
              <a:t>RSP - UC </a:t>
            </a:r>
            <a:r>
              <a:rPr lang="en-US" sz="1200" dirty="0">
                <a:solidFill>
                  <a:srgbClr val="595959"/>
                </a:solidFill>
              </a:rPr>
              <a:t>– Under Construction, PL – Planned, PR – </a:t>
            </a:r>
            <a:r>
              <a:rPr lang="en-US" sz="1200" dirty="0" smtClean="0">
                <a:solidFill>
                  <a:srgbClr val="595959"/>
                </a:solidFill>
              </a:rPr>
              <a:t>Proposed,  IS – In-service</a:t>
            </a:r>
            <a:br>
              <a:rPr lang="en-US" sz="1200" dirty="0" smtClean="0">
                <a:solidFill>
                  <a:srgbClr val="595959"/>
                </a:solidFill>
              </a:rPr>
            </a:br>
            <a:r>
              <a:rPr lang="en-US" sz="1200" dirty="0" smtClean="0">
                <a:solidFill>
                  <a:srgbClr val="595959"/>
                </a:solidFill>
              </a:rPr>
              <a:t>           Asset Condition - AUC – Under Construction, APL – Planned, APR – Proposed, AIS – In-service</a:t>
            </a:r>
            <a:endParaRPr lang="en-US" sz="1200" dirty="0">
              <a:solidFill>
                <a:srgbClr val="595959"/>
              </a:solidFill>
            </a:endParaRPr>
          </a:p>
        </p:txBody>
      </p:sp>
      <p:pic>
        <p:nvPicPr>
          <p:cNvPr id="4" name="Picture 3"/>
          <p:cNvPicPr>
            <a:picLocks noChangeAspect="1"/>
          </p:cNvPicPr>
          <p:nvPr/>
        </p:nvPicPr>
        <p:blipFill>
          <a:blip r:embed="rId3"/>
          <a:stretch>
            <a:fillRect/>
          </a:stretch>
        </p:blipFill>
        <p:spPr>
          <a:xfrm>
            <a:off x="1077912" y="1241286"/>
            <a:ext cx="6988175" cy="4651660"/>
          </a:xfrm>
          <a:prstGeom prst="rect">
            <a:avLst/>
          </a:prstGeom>
        </p:spPr>
      </p:pic>
    </p:spTree>
    <p:extLst>
      <p:ext uri="{BB962C8B-B14F-4D97-AF65-F5344CB8AC3E}">
        <p14:creationId xmlns:p14="http://schemas.microsoft.com/office/powerpoint/2010/main" val="952780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dirty="0" smtClean="0"/>
              <a:t>Table of Contents</a:t>
            </a:r>
          </a:p>
        </p:txBody>
      </p:sp>
      <p:sp>
        <p:nvSpPr>
          <p:cNvPr id="16388" name="Rectangle 3"/>
          <p:cNvSpPr>
            <a:spLocks noGrp="1" noChangeArrowheads="1"/>
          </p:cNvSpPr>
          <p:nvPr>
            <p:ph type="body" idx="1"/>
          </p:nvPr>
        </p:nvSpPr>
        <p:spPr>
          <a:xfrm>
            <a:off x="609600" y="3200400"/>
            <a:ext cx="7772400" cy="2590800"/>
          </a:xfrm>
          <a:prstGeom prst="rect">
            <a:avLst/>
          </a:prstGeom>
        </p:spPr>
        <p:txBody>
          <a:bodyPr>
            <a:normAutofit fontScale="92500" lnSpcReduction="20000"/>
          </a:bodyPr>
          <a:lstStyle/>
          <a:p>
            <a:pPr lvl="2">
              <a:buNone/>
              <a:tabLst>
                <a:tab pos="7369175" algn="ctr"/>
              </a:tabLst>
            </a:pPr>
            <a:r>
              <a:rPr lang="en-US" sz="2400" dirty="0" smtClean="0"/>
              <a:t>	</a:t>
            </a:r>
            <a:r>
              <a:rPr lang="en-US" sz="2400" b="1" u="sng" dirty="0" smtClean="0">
                <a:solidFill>
                  <a:schemeClr val="tx1"/>
                </a:solidFill>
              </a:rPr>
              <a:t>Slide</a:t>
            </a:r>
          </a:p>
          <a:p>
            <a:pPr>
              <a:tabLst>
                <a:tab pos="7369175" algn="ctr"/>
              </a:tabLst>
            </a:pPr>
            <a:r>
              <a:rPr lang="en-US" dirty="0" smtClean="0"/>
              <a:t>Highlights	3</a:t>
            </a:r>
            <a:endParaRPr lang="en-US" dirty="0"/>
          </a:p>
          <a:p>
            <a:pPr>
              <a:tabLst>
                <a:tab pos="7369175" algn="ctr"/>
              </a:tabLst>
            </a:pPr>
            <a:r>
              <a:rPr lang="en-US" dirty="0" smtClean="0"/>
              <a:t>October 2018 Changes	     4 – 14</a:t>
            </a:r>
          </a:p>
          <a:p>
            <a:pPr>
              <a:tabLst>
                <a:tab pos="7369175" algn="ctr"/>
              </a:tabLst>
            </a:pPr>
            <a:r>
              <a:rPr lang="en-US" dirty="0" smtClean="0"/>
              <a:t>Status of Major Transmission Projects	               15 – 16</a:t>
            </a:r>
          </a:p>
          <a:p>
            <a:pPr>
              <a:tabLst>
                <a:tab pos="7369175" algn="ctr"/>
              </a:tabLst>
            </a:pPr>
            <a:r>
              <a:rPr lang="en-US" dirty="0" smtClean="0"/>
              <a:t>October Asset Condition Changes	               17 – 19</a:t>
            </a:r>
          </a:p>
          <a:p>
            <a:pPr>
              <a:tabLst>
                <a:tab pos="7369175" algn="ctr"/>
              </a:tabLst>
            </a:pPr>
            <a:r>
              <a:rPr lang="en-US" dirty="0" smtClean="0"/>
              <a:t>Appendix	20 – 26</a:t>
            </a:r>
          </a:p>
          <a:p>
            <a:pPr indent="-1588">
              <a:spcBef>
                <a:spcPts val="0"/>
              </a:spcBef>
              <a:buNone/>
              <a:tabLst>
                <a:tab pos="7369175" algn="ctr"/>
              </a:tabLst>
            </a:pPr>
            <a:endParaRPr lang="en-US" dirty="0" smtClean="0"/>
          </a:p>
          <a:p>
            <a:pPr indent="-1588">
              <a:spcBef>
                <a:spcPts val="0"/>
              </a:spcBef>
              <a:buNone/>
              <a:tabLst>
                <a:tab pos="7369175" algn="ctr"/>
              </a:tabLst>
            </a:pPr>
            <a:endParaRPr lang="en-US" dirty="0" smtClean="0"/>
          </a:p>
          <a:p>
            <a:pPr>
              <a:tabLst>
                <a:tab pos="7369175" algn="ctr"/>
              </a:tabLst>
            </a:pPr>
            <a:endParaRPr lang="en-US" dirty="0" smtClean="0"/>
          </a:p>
        </p:txBody>
      </p:sp>
      <p:sp>
        <p:nvSpPr>
          <p:cNvPr id="5" name="Slide Number Placeholder 4"/>
          <p:cNvSpPr>
            <a:spLocks noGrp="1"/>
          </p:cNvSpPr>
          <p:nvPr>
            <p:ph type="sldNum" sz="quarter" idx="4"/>
          </p:nvPr>
        </p:nvSpPr>
        <p:spPr>
          <a:prstGeom prst="rect">
            <a:avLst/>
          </a:prstGeom>
        </p:spPr>
        <p:txBody>
          <a:bodyPr/>
          <a:lstStyle/>
          <a:p>
            <a:fld id="{5B3EF262-9D5B-4ED6-8E4E-3546C097BC34}"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Appendix</a:t>
            </a:r>
            <a:endParaRPr lang="en-US" dirty="0"/>
          </a:p>
        </p:txBody>
      </p:sp>
      <p:sp>
        <p:nvSpPr>
          <p:cNvPr id="3" name="Slide Number Placeholder 4"/>
          <p:cNvSpPr>
            <a:spLocks noGrp="1"/>
          </p:cNvSpPr>
          <p:nvPr>
            <p:ph type="sldNum" sz="quarter" idx="4294967295"/>
          </p:nvPr>
        </p:nvSpPr>
        <p:spPr>
          <a:xfrm>
            <a:off x="8534400" y="6365882"/>
            <a:ext cx="381000" cy="263518"/>
          </a:xfrm>
          <a:prstGeom prst="rect">
            <a:avLst/>
          </a:prstGeom>
        </p:spPr>
        <p:txBody>
          <a:bodyPr/>
          <a:lstStyle/>
          <a:p>
            <a:pPr defTabSz="1019175">
              <a:defRPr/>
            </a:pPr>
            <a:fld id="{1BCBEB67-0532-4FD0-A752-4488E94A14DF}" type="slidenum">
              <a:rPr lang="en-US" sz="1400">
                <a:latin typeface="+mn-lt"/>
              </a:rPr>
              <a:pPr defTabSz="1019175">
                <a:defRPr/>
              </a:pPr>
              <a:t>20</a:t>
            </a:fld>
            <a:endParaRPr lang="en-US" sz="1400" dirty="0">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defTabSz="1019175">
              <a:defRPr/>
            </a:pPr>
            <a:fld id="{1BCBEB67-0532-4FD0-A752-4488E94A14DF}" type="slidenum">
              <a:rPr lang="en-US">
                <a:latin typeface="+mn-lt"/>
              </a:rPr>
              <a:pPr defTabSz="1019175">
                <a:defRPr/>
              </a:pPr>
              <a:t>21</a:t>
            </a:fld>
            <a:endParaRPr lang="en-US" dirty="0">
              <a:latin typeface="+mn-lt"/>
            </a:endParaRPr>
          </a:p>
        </p:txBody>
      </p:sp>
      <p:sp>
        <p:nvSpPr>
          <p:cNvPr id="43011" name="Rectangle 2"/>
          <p:cNvSpPr>
            <a:spLocks noGrp="1" noChangeArrowheads="1"/>
          </p:cNvSpPr>
          <p:nvPr>
            <p:ph type="title" idx="4294967295"/>
          </p:nvPr>
        </p:nvSpPr>
        <p:spPr>
          <a:xfrm>
            <a:off x="307975" y="115888"/>
            <a:ext cx="8302625" cy="901700"/>
          </a:xfrm>
        </p:spPr>
        <p:txBody>
          <a:bodyPr/>
          <a:lstStyle/>
          <a:p>
            <a:pPr eaLnBrk="1" hangingPunct="1"/>
            <a:r>
              <a:rPr lang="en-US" dirty="0" smtClean="0"/>
              <a:t> Summary: Project Listing Definitions</a:t>
            </a:r>
          </a:p>
        </p:txBody>
      </p:sp>
      <p:sp>
        <p:nvSpPr>
          <p:cNvPr id="43010" name="Rectangle 3"/>
          <p:cNvSpPr>
            <a:spLocks noGrp="1" noChangeArrowheads="1"/>
          </p:cNvSpPr>
          <p:nvPr>
            <p:ph idx="4294967295"/>
          </p:nvPr>
        </p:nvSpPr>
        <p:spPr>
          <a:xfrm>
            <a:off x="228600" y="1219200"/>
            <a:ext cx="8721725" cy="4608513"/>
          </a:xfrm>
        </p:spPr>
        <p:txBody>
          <a:bodyPr/>
          <a:lstStyle/>
          <a:p>
            <a:pPr eaLnBrk="1" hangingPunct="1"/>
            <a:r>
              <a:rPr lang="en-US" sz="1800" b="1" dirty="0" smtClean="0"/>
              <a:t>ISO New England Inc. Transmission, Markets and Services Tariff Section II</a:t>
            </a:r>
          </a:p>
          <a:p>
            <a:pPr lvl="1" eaLnBrk="1" hangingPunct="1"/>
            <a:r>
              <a:rPr lang="en-US" sz="1800" b="1" dirty="0" smtClean="0"/>
              <a:t>Attachment K, Regional System Planning Process</a:t>
            </a:r>
          </a:p>
          <a:p>
            <a:pPr lvl="2" eaLnBrk="1" hangingPunct="1"/>
            <a:r>
              <a:rPr lang="en-US" sz="1600" dirty="0" smtClean="0"/>
              <a:t>Definition of Needs Assessment</a:t>
            </a:r>
          </a:p>
          <a:p>
            <a:pPr lvl="2" eaLnBrk="1" hangingPunct="1"/>
            <a:r>
              <a:rPr lang="en-US" sz="1600" dirty="0" smtClean="0"/>
              <a:t>Definition of Solution Studies </a:t>
            </a:r>
          </a:p>
          <a:p>
            <a:pPr lvl="1" eaLnBrk="1" hangingPunct="1"/>
            <a:r>
              <a:rPr lang="en-US" sz="1800" b="1" dirty="0" smtClean="0"/>
              <a:t>Project Listing Subcategories</a:t>
            </a:r>
          </a:p>
          <a:p>
            <a:pPr lvl="2" eaLnBrk="1" hangingPunct="1"/>
            <a:r>
              <a:rPr lang="en-US" sz="1600" b="1" dirty="0" smtClean="0"/>
              <a:t>Concept:</a:t>
            </a:r>
            <a:r>
              <a:rPr lang="en-US" sz="1600" dirty="0" smtClean="0"/>
              <a:t>  shall include a transmission project that is being considered by its proponent as a potential solution to meet a need identified by the ISO in a Needs Assessment or the RSP, but for which there is little or no analysis available to support the transmission project. (Project not well-defined, costs not well-defined, solution implementation not supportable).</a:t>
            </a:r>
          </a:p>
          <a:p>
            <a:pPr lvl="2" eaLnBrk="1" hangingPunct="1"/>
            <a:r>
              <a:rPr lang="en-US" sz="1600" b="1" dirty="0" smtClean="0"/>
              <a:t>Proposed:</a:t>
            </a:r>
            <a:r>
              <a:rPr lang="en-US" sz="1600" dirty="0" smtClean="0"/>
              <a:t>  The project will include a regulated transmission solution that has been proposed in response to a specific Needs Assessment on the RSP and has been evaluated or further defined and developed in a Solutions Study and communicated to PAC.  (Project well-defined, cost estimate quality sufficient for comparison of alternatives).</a:t>
            </a:r>
            <a:endParaRPr lang="en-US" sz="1600" b="1" dirty="0" smtClean="0"/>
          </a:p>
          <a:p>
            <a:pPr lvl="2" eaLnBrk="1" hangingPunct="1"/>
            <a:r>
              <a:rPr lang="en-US" sz="1600" b="1" dirty="0" smtClean="0"/>
              <a:t>Planned:</a:t>
            </a:r>
            <a:r>
              <a:rPr lang="en-US" sz="1600" dirty="0" smtClean="0"/>
              <a:t>  The project will include a Transmission upgrade that has been approved by the ISO, pursuant to Section I.3.9 (presumes Needs Assessment and Solutions Study have been completed).   (Still subject to Schedule 12C review for Transmission Cost Allocation)</a:t>
            </a:r>
            <a:endParaRPr lang="en-US" sz="1600" b="1" u="sng"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1"/>
          </p:nvPr>
        </p:nvSpPr>
        <p:spPr/>
        <p:txBody>
          <a:bodyPr/>
          <a:lstStyle/>
          <a:p>
            <a:pPr defTabSz="1019175">
              <a:defRPr/>
            </a:pPr>
            <a:fld id="{C8C7F23C-215E-4204-867C-EC3E93059175}" type="slidenum">
              <a:rPr lang="en-US">
                <a:latin typeface="+mn-lt"/>
              </a:rPr>
              <a:pPr defTabSz="1019175">
                <a:defRPr/>
              </a:pPr>
              <a:t>22</a:t>
            </a:fld>
            <a:endParaRPr lang="en-US" dirty="0">
              <a:latin typeface="+mn-lt"/>
            </a:endParaRPr>
          </a:p>
        </p:txBody>
      </p:sp>
      <p:sp>
        <p:nvSpPr>
          <p:cNvPr id="44035" name="Rectangle 2"/>
          <p:cNvSpPr>
            <a:spLocks noGrp="1" noChangeArrowheads="1"/>
          </p:cNvSpPr>
          <p:nvPr>
            <p:ph type="title"/>
          </p:nvPr>
        </p:nvSpPr>
        <p:spPr/>
        <p:txBody>
          <a:bodyPr>
            <a:normAutofit/>
          </a:bodyPr>
          <a:lstStyle/>
          <a:p>
            <a:pPr eaLnBrk="1" hangingPunct="1"/>
            <a:r>
              <a:rPr lang="en-US" dirty="0" smtClean="0"/>
              <a:t>Project Listing</a:t>
            </a:r>
            <a:r>
              <a:rPr lang="en-US" b="0" dirty="0" smtClean="0"/>
              <a:t> </a:t>
            </a:r>
            <a:endParaRPr lang="en-US" b="0" i="1" dirty="0" smtClean="0"/>
          </a:p>
        </p:txBody>
      </p:sp>
      <p:sp>
        <p:nvSpPr>
          <p:cNvPr id="44036" name="Text Box 3"/>
          <p:cNvSpPr txBox="1">
            <a:spLocks noChangeArrowheads="1"/>
          </p:cNvSpPr>
          <p:nvPr/>
        </p:nvSpPr>
        <p:spPr bwMode="auto">
          <a:xfrm>
            <a:off x="1143000" y="1600200"/>
            <a:ext cx="3925113" cy="2492990"/>
          </a:xfrm>
          <a:prstGeom prst="rect">
            <a:avLst/>
          </a:prstGeom>
          <a:noFill/>
          <a:ln w="9525">
            <a:noFill/>
            <a:miter lim="800000"/>
            <a:headEnd/>
            <a:tailEnd/>
          </a:ln>
        </p:spPr>
        <p:txBody>
          <a:bodyPr wrap="none">
            <a:spAutoFit/>
          </a:bodyPr>
          <a:lstStyle/>
          <a:p>
            <a:pPr marL="571500" indent="-571500">
              <a:buFont typeface="Wingdings" pitchFamily="2" charset="2"/>
              <a:buNone/>
            </a:pPr>
            <a:r>
              <a:rPr lang="en-US" sz="1600" dirty="0">
                <a:solidFill>
                  <a:srgbClr val="11479C"/>
                </a:solidFill>
                <a:latin typeface="Arial" charset="0"/>
              </a:rPr>
              <a:t>	</a:t>
            </a:r>
            <a:r>
              <a:rPr lang="en-US" sz="2000" dirty="0">
                <a:solidFill>
                  <a:srgbClr val="000000"/>
                </a:solidFill>
                <a:latin typeface="Arial" charset="0"/>
              </a:rPr>
              <a:t>Project Listing Column</a:t>
            </a:r>
          </a:p>
          <a:p>
            <a:pPr marL="571500" indent="-571500">
              <a:buFont typeface="Wingdings" pitchFamily="2" charset="2"/>
              <a:buNone/>
            </a:pPr>
            <a:r>
              <a:rPr lang="en-US" sz="2000" dirty="0">
                <a:solidFill>
                  <a:srgbClr val="000000"/>
                </a:solidFill>
                <a:latin typeface="Arial" charset="0"/>
              </a:rPr>
              <a:t>	Definitions for:</a:t>
            </a:r>
          </a:p>
          <a:p>
            <a:pPr marL="571500" indent="-571500">
              <a:buFont typeface="Wingdings" pitchFamily="2" charset="2"/>
              <a:buNone/>
            </a:pPr>
            <a:endParaRPr lang="en-US" sz="800" dirty="0">
              <a:solidFill>
                <a:srgbClr val="000000"/>
              </a:solidFill>
              <a:latin typeface="Arial" charset="0"/>
            </a:endParaRPr>
          </a:p>
          <a:p>
            <a:pPr marL="914400" lvl="1" indent="-228600">
              <a:buFontTx/>
              <a:buChar char="•"/>
            </a:pPr>
            <a:r>
              <a:rPr lang="en-US" sz="1800" dirty="0">
                <a:solidFill>
                  <a:srgbClr val="000000"/>
                </a:solidFill>
                <a:latin typeface="Arial" charset="0"/>
              </a:rPr>
              <a:t>Reliability Projects</a:t>
            </a:r>
          </a:p>
          <a:p>
            <a:pPr marL="914400" lvl="1" indent="-228600">
              <a:buFontTx/>
              <a:buChar char="•"/>
            </a:pPr>
            <a:r>
              <a:rPr lang="en-US" sz="1800" dirty="0">
                <a:solidFill>
                  <a:srgbClr val="000000"/>
                </a:solidFill>
                <a:latin typeface="Arial" charset="0"/>
              </a:rPr>
              <a:t>Interconnection Projects</a:t>
            </a:r>
          </a:p>
          <a:p>
            <a:pPr marL="914400" lvl="1" indent="-228600">
              <a:buFontTx/>
              <a:buChar char="•"/>
            </a:pPr>
            <a:r>
              <a:rPr lang="en-US" sz="1800" dirty="0">
                <a:solidFill>
                  <a:srgbClr val="000000"/>
                </a:solidFill>
                <a:latin typeface="Arial" charset="0"/>
              </a:rPr>
              <a:t>Market Efficiency Upgrades</a:t>
            </a:r>
          </a:p>
          <a:p>
            <a:pPr marL="914400" lvl="1" indent="-228600">
              <a:buFontTx/>
              <a:buChar char="•"/>
            </a:pPr>
            <a:r>
              <a:rPr lang="en-US" sz="1800" dirty="0">
                <a:solidFill>
                  <a:srgbClr val="000000"/>
                </a:solidFill>
                <a:latin typeface="Arial" charset="0"/>
              </a:rPr>
              <a:t>Elective Projects</a:t>
            </a:r>
          </a:p>
          <a:p>
            <a:pPr marL="914400" lvl="1" indent="-228600">
              <a:buFontTx/>
              <a:buChar char="•"/>
            </a:pPr>
            <a:r>
              <a:rPr lang="en-US" sz="1800" dirty="0" smtClean="0">
                <a:solidFill>
                  <a:srgbClr val="000000"/>
                </a:solidFill>
                <a:latin typeface="Arial" charset="0"/>
              </a:rPr>
              <a:t>Projects </a:t>
            </a:r>
            <a:r>
              <a:rPr lang="en-US" sz="1800" dirty="0">
                <a:solidFill>
                  <a:srgbClr val="000000"/>
                </a:solidFill>
                <a:latin typeface="Arial" charset="0"/>
              </a:rPr>
              <a:t>In-Service</a:t>
            </a:r>
          </a:p>
          <a:p>
            <a:pPr marL="914400" lvl="1" indent="-228600">
              <a:buFontTx/>
              <a:buChar char="•"/>
            </a:pPr>
            <a:r>
              <a:rPr lang="en-US" sz="1800" dirty="0">
                <a:solidFill>
                  <a:srgbClr val="000000"/>
                </a:solidFill>
                <a:latin typeface="Arial" charset="0"/>
              </a:rPr>
              <a:t>Cancelled Projects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defTabSz="1019175">
              <a:defRPr/>
            </a:pPr>
            <a:fld id="{4815C02C-BFEF-460E-B76D-5D046E4CB2E9}" type="slidenum">
              <a:rPr lang="en-US">
                <a:latin typeface="+mn-lt"/>
              </a:rPr>
              <a:pPr defTabSz="1019175">
                <a:defRPr/>
              </a:pPr>
              <a:t>23</a:t>
            </a:fld>
            <a:endParaRPr lang="en-US" dirty="0">
              <a:latin typeface="+mn-lt"/>
            </a:endParaRPr>
          </a:p>
        </p:txBody>
      </p:sp>
      <p:sp>
        <p:nvSpPr>
          <p:cNvPr id="45058" name="Rectangle 3"/>
          <p:cNvSpPr>
            <a:spLocks noGrp="1" noChangeArrowheads="1"/>
          </p:cNvSpPr>
          <p:nvPr>
            <p:ph type="title" idx="4294967295"/>
          </p:nvPr>
        </p:nvSpPr>
        <p:spPr>
          <a:xfrm>
            <a:off x="457200" y="12700"/>
            <a:ext cx="8686800" cy="1295400"/>
          </a:xfrm>
        </p:spPr>
        <p:txBody>
          <a:bodyPr/>
          <a:lstStyle/>
          <a:p>
            <a:pPr eaLnBrk="1" hangingPunct="1"/>
            <a:r>
              <a:rPr lang="en-US" dirty="0" smtClean="0"/>
              <a:t>Project Listing – Column Definitions </a:t>
            </a:r>
            <a:endParaRPr lang="en-US" dirty="0" smtClean="0">
              <a:solidFill>
                <a:srgbClr val="FF0000"/>
              </a:solidFill>
            </a:endParaRPr>
          </a:p>
        </p:txBody>
      </p:sp>
      <p:sp>
        <p:nvSpPr>
          <p:cNvPr id="45060" name="Rectangle 2"/>
          <p:cNvSpPr>
            <a:spLocks noChangeArrowheads="1"/>
          </p:cNvSpPr>
          <p:nvPr/>
        </p:nvSpPr>
        <p:spPr bwMode="auto">
          <a:xfrm>
            <a:off x="496888" y="1085850"/>
            <a:ext cx="8102600" cy="4521200"/>
          </a:xfrm>
          <a:prstGeom prst="rect">
            <a:avLst/>
          </a:prstGeom>
          <a:noFill/>
          <a:ln w="9525">
            <a:noFill/>
            <a:miter lim="800000"/>
            <a:headEnd/>
            <a:tailEnd/>
          </a:ln>
        </p:spPr>
        <p:txBody>
          <a:bodyPr/>
          <a:lstStyle/>
          <a:p>
            <a:pPr>
              <a:tabLst>
                <a:tab pos="228600" algn="l"/>
                <a:tab pos="571500" algn="l"/>
              </a:tabLst>
            </a:pPr>
            <a:endParaRPr lang="en-US" sz="1200" b="1" dirty="0">
              <a:solidFill>
                <a:srgbClr val="11479C"/>
              </a:solidFill>
              <a:latin typeface="Arial" charset="0"/>
              <a:cs typeface="Arial" charset="0"/>
            </a:endParaRPr>
          </a:p>
          <a:p>
            <a:pPr>
              <a:tabLst>
                <a:tab pos="228600" algn="l"/>
                <a:tab pos="571500" algn="l"/>
              </a:tabLst>
            </a:pPr>
            <a:r>
              <a:rPr lang="en-US" sz="1400" b="1" dirty="0">
                <a:solidFill>
                  <a:srgbClr val="000000"/>
                </a:solidFill>
                <a:latin typeface="Arial" charset="0"/>
                <a:cs typeface="Arial" charset="0"/>
              </a:rPr>
              <a:t>Part Number (Part #) </a:t>
            </a:r>
          </a:p>
          <a:p>
            <a:pPr marL="571500" lvl="1" indent="-114300">
              <a:tabLst>
                <a:tab pos="228600" algn="l"/>
                <a:tab pos="571500" algn="l"/>
              </a:tabLst>
            </a:pPr>
            <a:r>
              <a:rPr lang="en-US" sz="1400" dirty="0">
                <a:solidFill>
                  <a:srgbClr val="000000"/>
                </a:solidFill>
                <a:latin typeface="Arial" charset="0"/>
                <a:cs typeface="Arial" charset="0"/>
              </a:rPr>
              <a:t>The Part #’s designate the ‘need’ category of the project.  Original categories are not changed when a project is placed ‘In-Service’ or ‘</a:t>
            </a:r>
            <a:r>
              <a:rPr lang="en-US" sz="1400" dirty="0" smtClean="0">
                <a:solidFill>
                  <a:srgbClr val="000000"/>
                </a:solidFill>
                <a:latin typeface="Arial" charset="0"/>
                <a:cs typeface="Arial" charset="0"/>
              </a:rPr>
              <a:t>Cancelled’.</a:t>
            </a:r>
            <a:endParaRPr lang="en-US" sz="1400" dirty="0">
              <a:solidFill>
                <a:srgbClr val="000000"/>
              </a:solidFill>
              <a:latin typeface="Arial" charset="0"/>
              <a:cs typeface="Arial" charset="0"/>
            </a:endParaRPr>
          </a:p>
          <a:p>
            <a:pPr marL="571500" lvl="1" indent="-114300">
              <a:tabLst>
                <a:tab pos="228600" algn="l"/>
                <a:tab pos="571500" algn="l"/>
              </a:tabLst>
            </a:pPr>
            <a:endParaRPr lang="en-US" sz="1400" dirty="0">
              <a:solidFill>
                <a:srgbClr val="000000"/>
              </a:solidFill>
              <a:cs typeface="Times New Roman" pitchFamily="18" charset="0"/>
            </a:endParaRPr>
          </a:p>
          <a:p>
            <a:pPr marL="571500" lvl="1" indent="-114300" eaLnBrk="0" hangingPunct="0">
              <a:tabLst>
                <a:tab pos="228600" algn="l"/>
                <a:tab pos="571500" algn="l"/>
              </a:tabLst>
            </a:pPr>
            <a:r>
              <a:rPr lang="en-US" sz="1400" dirty="0">
                <a:solidFill>
                  <a:srgbClr val="000000"/>
                </a:solidFill>
                <a:latin typeface="Arial" charset="0"/>
                <a:cs typeface="Arial" charset="0"/>
              </a:rPr>
              <a:t>Part 1 – These projects are Reliability Upgrades.  </a:t>
            </a:r>
            <a:endParaRPr lang="en-US" sz="1400" dirty="0">
              <a:solidFill>
                <a:srgbClr val="000000"/>
              </a:solidFill>
              <a:cs typeface="Times New Roman" pitchFamily="18" charset="0"/>
            </a:endParaRPr>
          </a:p>
          <a:p>
            <a:pPr lvl="2" eaLnBrk="0" hangingPunct="0">
              <a:tabLst>
                <a:tab pos="228600" algn="l"/>
                <a:tab pos="571500" algn="l"/>
              </a:tabLst>
            </a:pPr>
            <a:r>
              <a:rPr lang="en-US" sz="1200" dirty="0">
                <a:solidFill>
                  <a:srgbClr val="000000"/>
                </a:solidFill>
                <a:latin typeface="Arial" charset="0"/>
                <a:cs typeface="Arial" charset="0"/>
              </a:rPr>
              <a:t>1a: Planned or Under Construction</a:t>
            </a:r>
            <a:endParaRPr lang="en-US" sz="1200" dirty="0">
              <a:solidFill>
                <a:srgbClr val="000000"/>
              </a:solidFill>
              <a:cs typeface="Times New Roman" pitchFamily="18" charset="0"/>
            </a:endParaRPr>
          </a:p>
          <a:p>
            <a:pPr lvl="2" eaLnBrk="0" hangingPunct="0">
              <a:tabLst>
                <a:tab pos="228600" algn="l"/>
                <a:tab pos="571500" algn="l"/>
              </a:tabLst>
            </a:pPr>
            <a:r>
              <a:rPr lang="en-US" sz="1200" dirty="0">
                <a:solidFill>
                  <a:srgbClr val="000000"/>
                </a:solidFill>
                <a:latin typeface="Arial" charset="0"/>
                <a:cs typeface="Arial" charset="0"/>
              </a:rPr>
              <a:t>1b: </a:t>
            </a:r>
            <a:r>
              <a:rPr lang="en-US" sz="1200" dirty="0" smtClean="0">
                <a:solidFill>
                  <a:srgbClr val="000000"/>
                </a:solidFill>
                <a:latin typeface="Arial" charset="0"/>
                <a:cs typeface="Arial" charset="0"/>
              </a:rPr>
              <a:t>Concept </a:t>
            </a:r>
            <a:r>
              <a:rPr lang="en-US" sz="1200" dirty="0">
                <a:solidFill>
                  <a:srgbClr val="000000"/>
                </a:solidFill>
                <a:latin typeface="Arial" charset="0"/>
                <a:cs typeface="Arial" charset="0"/>
              </a:rPr>
              <a:t>or Proposed</a:t>
            </a:r>
            <a:endParaRPr lang="en-US" sz="1200" dirty="0">
              <a:solidFill>
                <a:srgbClr val="000000"/>
              </a:solidFill>
              <a:cs typeface="Times New Roman" pitchFamily="18" charset="0"/>
            </a:endParaRPr>
          </a:p>
          <a:p>
            <a:pPr marL="571500" lvl="1" indent="-114300" eaLnBrk="0" hangingPunct="0">
              <a:tabLst>
                <a:tab pos="228600" algn="l"/>
                <a:tab pos="571500" algn="l"/>
              </a:tabLst>
            </a:pPr>
            <a:r>
              <a:rPr lang="en-US" sz="1400" dirty="0">
                <a:solidFill>
                  <a:srgbClr val="000000"/>
                </a:solidFill>
                <a:latin typeface="Arial" charset="0"/>
                <a:cs typeface="Arial" charset="0"/>
              </a:rPr>
              <a:t>Part 2 – These projects are Generator Interconnection Upgrades.  </a:t>
            </a:r>
            <a:endParaRPr lang="en-US" sz="1400" dirty="0">
              <a:solidFill>
                <a:srgbClr val="000000"/>
              </a:solidFill>
              <a:cs typeface="Times New Roman" pitchFamily="18" charset="0"/>
            </a:endParaRPr>
          </a:p>
          <a:p>
            <a:pPr lvl="2" eaLnBrk="0" hangingPunct="0">
              <a:tabLst>
                <a:tab pos="228600" algn="l"/>
                <a:tab pos="571500" algn="l"/>
              </a:tabLst>
            </a:pPr>
            <a:r>
              <a:rPr lang="en-US" sz="1200" dirty="0">
                <a:solidFill>
                  <a:srgbClr val="000000"/>
                </a:solidFill>
                <a:latin typeface="Arial" charset="0"/>
                <a:cs typeface="Arial" charset="0"/>
              </a:rPr>
              <a:t>2a: </a:t>
            </a:r>
            <a:r>
              <a:rPr lang="en-US" sz="1200" dirty="0" smtClean="0">
                <a:solidFill>
                  <a:srgbClr val="000000"/>
                </a:solidFill>
                <a:latin typeface="Arial" charset="0"/>
                <a:cs typeface="Arial" charset="0"/>
              </a:rPr>
              <a:t>Planned </a:t>
            </a:r>
            <a:r>
              <a:rPr lang="en-US" sz="1200" dirty="0">
                <a:solidFill>
                  <a:srgbClr val="000000"/>
                </a:solidFill>
                <a:latin typeface="Arial" charset="0"/>
                <a:cs typeface="Arial" charset="0"/>
              </a:rPr>
              <a:t>(I.3.9 approval with Generator Interconnection </a:t>
            </a:r>
            <a:r>
              <a:rPr lang="en-US" sz="1200" dirty="0" smtClean="0">
                <a:solidFill>
                  <a:srgbClr val="000000"/>
                </a:solidFill>
                <a:latin typeface="Arial" charset="0"/>
                <a:cs typeface="Arial" charset="0"/>
              </a:rPr>
              <a:t>Agreement </a:t>
            </a:r>
            <a:r>
              <a:rPr lang="en-US" sz="1200" dirty="0">
                <a:solidFill>
                  <a:srgbClr val="000000"/>
                </a:solidFill>
                <a:latin typeface="Arial" charset="0"/>
                <a:cs typeface="Arial" charset="0"/>
              </a:rPr>
              <a:t>including FCM related transmission upgrades to meet the Capacity Capability </a:t>
            </a:r>
            <a:r>
              <a:rPr lang="en-US" sz="1200" dirty="0" smtClean="0">
                <a:solidFill>
                  <a:srgbClr val="000000"/>
                </a:solidFill>
                <a:latin typeface="Arial" charset="0"/>
                <a:cs typeface="Arial" charset="0"/>
              </a:rPr>
              <a:t>Interconnection Standard), </a:t>
            </a:r>
            <a:r>
              <a:rPr lang="en-US" sz="1200" dirty="0">
                <a:solidFill>
                  <a:srgbClr val="000000"/>
                </a:solidFill>
                <a:latin typeface="Arial" charset="0"/>
                <a:cs typeface="Arial" charset="0"/>
              </a:rPr>
              <a:t>or Under Construction</a:t>
            </a:r>
            <a:endParaRPr lang="en-US" sz="1200" dirty="0">
              <a:solidFill>
                <a:srgbClr val="000000"/>
              </a:solidFill>
              <a:cs typeface="Times New Roman" pitchFamily="18" charset="0"/>
            </a:endParaRPr>
          </a:p>
          <a:p>
            <a:pPr lvl="2" eaLnBrk="0" hangingPunct="0">
              <a:tabLst>
                <a:tab pos="228600" algn="l"/>
                <a:tab pos="571500" algn="l"/>
              </a:tabLst>
            </a:pPr>
            <a:r>
              <a:rPr lang="en-US" sz="1200" dirty="0">
                <a:solidFill>
                  <a:srgbClr val="000000"/>
                </a:solidFill>
                <a:latin typeface="Arial" charset="0"/>
                <a:cs typeface="Arial" charset="0"/>
              </a:rPr>
              <a:t>2b: </a:t>
            </a:r>
            <a:r>
              <a:rPr lang="en-US" sz="1200" dirty="0" smtClean="0">
                <a:solidFill>
                  <a:srgbClr val="000000"/>
                </a:solidFill>
                <a:latin typeface="Arial" charset="0"/>
                <a:cs typeface="Arial" charset="0"/>
              </a:rPr>
              <a:t>Concept </a:t>
            </a:r>
            <a:r>
              <a:rPr lang="en-US" sz="1200" dirty="0">
                <a:solidFill>
                  <a:srgbClr val="000000"/>
                </a:solidFill>
                <a:latin typeface="Arial" charset="0"/>
                <a:cs typeface="Arial" charset="0"/>
              </a:rPr>
              <a:t>or </a:t>
            </a:r>
            <a:r>
              <a:rPr lang="en-US" sz="1200" dirty="0" smtClean="0">
                <a:solidFill>
                  <a:srgbClr val="000000"/>
                </a:solidFill>
                <a:latin typeface="Arial" charset="0"/>
                <a:cs typeface="Arial" charset="0"/>
              </a:rPr>
              <a:t>Proposed </a:t>
            </a:r>
            <a:r>
              <a:rPr lang="en-US" sz="1200" dirty="0">
                <a:solidFill>
                  <a:srgbClr val="000000"/>
                </a:solidFill>
                <a:latin typeface="Arial" charset="0"/>
                <a:cs typeface="Arial" charset="0"/>
              </a:rPr>
              <a:t>(at a minimum, a completed System Impact Study and I.3.9 approval but no Generator Interconnection Agreement</a:t>
            </a:r>
            <a:r>
              <a:rPr lang="en-US" sz="1200" dirty="0" smtClean="0">
                <a:solidFill>
                  <a:srgbClr val="000000"/>
                </a:solidFill>
                <a:latin typeface="Arial" charset="0"/>
                <a:cs typeface="Arial" charset="0"/>
              </a:rPr>
              <a:t>)</a:t>
            </a:r>
            <a:endParaRPr lang="en-US" sz="1200" dirty="0">
              <a:solidFill>
                <a:srgbClr val="000000"/>
              </a:solidFill>
              <a:cs typeface="Times New Roman" pitchFamily="18" charset="0"/>
            </a:endParaRPr>
          </a:p>
          <a:p>
            <a:pPr marL="571500" lvl="1" indent="-114300" eaLnBrk="0" hangingPunct="0">
              <a:tabLst>
                <a:tab pos="228600" algn="l"/>
                <a:tab pos="571500" algn="l"/>
              </a:tabLst>
            </a:pPr>
            <a:r>
              <a:rPr lang="en-US" sz="1400" dirty="0">
                <a:solidFill>
                  <a:srgbClr val="000000"/>
                </a:solidFill>
                <a:latin typeface="Arial" charset="0"/>
                <a:cs typeface="Arial" charset="0"/>
              </a:rPr>
              <a:t>Part 3 – These projects are Market Efficiency Upgrades.</a:t>
            </a:r>
            <a:endParaRPr lang="en-US" sz="1400" dirty="0">
              <a:solidFill>
                <a:srgbClr val="000000"/>
              </a:solidFill>
              <a:cs typeface="Times New Roman" pitchFamily="18" charset="0"/>
            </a:endParaRPr>
          </a:p>
          <a:p>
            <a:pPr lvl="2" eaLnBrk="0" hangingPunct="0">
              <a:tabLst>
                <a:tab pos="228600" algn="l"/>
                <a:tab pos="571500" algn="l"/>
              </a:tabLst>
            </a:pPr>
            <a:r>
              <a:rPr lang="en-US" sz="1200" dirty="0">
                <a:solidFill>
                  <a:srgbClr val="000000"/>
                </a:solidFill>
                <a:latin typeface="Arial" charset="0"/>
                <a:cs typeface="Arial" charset="0"/>
              </a:rPr>
              <a:t>3a: Planned or Under Construction</a:t>
            </a:r>
            <a:endParaRPr lang="en-US" sz="1200" dirty="0">
              <a:solidFill>
                <a:srgbClr val="000000"/>
              </a:solidFill>
              <a:cs typeface="Times New Roman" pitchFamily="18" charset="0"/>
            </a:endParaRPr>
          </a:p>
          <a:p>
            <a:pPr lvl="2" eaLnBrk="0" hangingPunct="0">
              <a:tabLst>
                <a:tab pos="228600" algn="l"/>
                <a:tab pos="571500" algn="l"/>
              </a:tabLst>
            </a:pPr>
            <a:r>
              <a:rPr lang="en-US" sz="1200" dirty="0">
                <a:solidFill>
                  <a:srgbClr val="000000"/>
                </a:solidFill>
                <a:latin typeface="Arial" charset="0"/>
                <a:cs typeface="Arial" charset="0"/>
              </a:rPr>
              <a:t>3b: </a:t>
            </a:r>
            <a:r>
              <a:rPr lang="en-US" sz="1200" dirty="0" smtClean="0">
                <a:solidFill>
                  <a:srgbClr val="000000"/>
                </a:solidFill>
                <a:latin typeface="Arial" charset="0"/>
                <a:cs typeface="Arial" charset="0"/>
              </a:rPr>
              <a:t>Concept </a:t>
            </a:r>
            <a:r>
              <a:rPr lang="en-US" sz="1200" dirty="0">
                <a:solidFill>
                  <a:srgbClr val="000000"/>
                </a:solidFill>
                <a:latin typeface="Arial" charset="0"/>
                <a:cs typeface="Arial" charset="0"/>
              </a:rPr>
              <a:t>or Proposed</a:t>
            </a:r>
            <a:endParaRPr lang="en-US" sz="1200" dirty="0">
              <a:solidFill>
                <a:srgbClr val="000000"/>
              </a:solidFill>
              <a:cs typeface="Times New Roman" pitchFamily="18" charset="0"/>
            </a:endParaRPr>
          </a:p>
          <a:p>
            <a:pPr marL="571500" lvl="1" indent="-114300" eaLnBrk="0" hangingPunct="0">
              <a:tabLst>
                <a:tab pos="228600" algn="l"/>
                <a:tab pos="571500" algn="l"/>
              </a:tabLst>
            </a:pPr>
            <a:r>
              <a:rPr lang="en-US" sz="1400" dirty="0">
                <a:solidFill>
                  <a:srgbClr val="000000"/>
                </a:solidFill>
                <a:latin typeface="Arial" charset="0"/>
                <a:cs typeface="Arial" charset="0"/>
              </a:rPr>
              <a:t>Part </a:t>
            </a:r>
            <a:r>
              <a:rPr lang="en-US" sz="1400" dirty="0" smtClean="0">
                <a:solidFill>
                  <a:srgbClr val="000000"/>
                </a:solidFill>
                <a:latin typeface="Arial" charset="0"/>
                <a:cs typeface="Arial" charset="0"/>
              </a:rPr>
              <a:t>4 </a:t>
            </a:r>
            <a:r>
              <a:rPr lang="en-US" sz="1400" dirty="0">
                <a:solidFill>
                  <a:srgbClr val="000000"/>
                </a:solidFill>
                <a:latin typeface="Arial" charset="0"/>
                <a:cs typeface="Arial" charset="0"/>
              </a:rPr>
              <a:t>– These projects may be promoted by any entity electing to support the cost of transmission changes.  The entity sponsoring the changes will have their own justification for their actions.</a:t>
            </a:r>
            <a:endParaRPr lang="en-US" sz="1400" dirty="0">
              <a:solidFill>
                <a:srgbClr val="000000"/>
              </a:solidFill>
              <a:cs typeface="Times New Roman" pitchFamily="18" charset="0"/>
            </a:endParaRPr>
          </a:p>
          <a:p>
            <a:pPr lvl="2" eaLnBrk="0" hangingPunct="0">
              <a:tabLst>
                <a:tab pos="228600" algn="l"/>
                <a:tab pos="571500" algn="l"/>
              </a:tabLst>
            </a:pPr>
            <a:r>
              <a:rPr lang="en-US" sz="1200" dirty="0" smtClean="0">
                <a:solidFill>
                  <a:srgbClr val="000000"/>
                </a:solidFill>
                <a:latin typeface="Arial" charset="0"/>
                <a:cs typeface="Arial" charset="0"/>
              </a:rPr>
              <a:t>4a</a:t>
            </a:r>
            <a:r>
              <a:rPr lang="en-US" sz="1200" dirty="0">
                <a:solidFill>
                  <a:srgbClr val="000000"/>
                </a:solidFill>
                <a:latin typeface="Arial" charset="0"/>
                <a:cs typeface="Arial" charset="0"/>
              </a:rPr>
              <a:t>: Planned or Under Construction</a:t>
            </a:r>
            <a:endParaRPr lang="en-US" sz="1200" dirty="0">
              <a:solidFill>
                <a:srgbClr val="000000"/>
              </a:solidFill>
              <a:cs typeface="Times New Roman" pitchFamily="18" charset="0"/>
            </a:endParaRPr>
          </a:p>
          <a:p>
            <a:pPr lvl="2" eaLnBrk="0" hangingPunct="0">
              <a:tabLst>
                <a:tab pos="228600" algn="l"/>
                <a:tab pos="571500" algn="l"/>
              </a:tabLst>
            </a:pPr>
            <a:r>
              <a:rPr lang="en-US" sz="1200" dirty="0" smtClean="0">
                <a:solidFill>
                  <a:srgbClr val="000000"/>
                </a:solidFill>
                <a:latin typeface="Arial" charset="0"/>
                <a:cs typeface="Arial" charset="0"/>
              </a:rPr>
              <a:t>4b</a:t>
            </a:r>
            <a:r>
              <a:rPr lang="en-US" sz="1200" dirty="0">
                <a:solidFill>
                  <a:srgbClr val="000000"/>
                </a:solidFill>
                <a:latin typeface="Arial" charset="0"/>
                <a:cs typeface="Arial" charset="0"/>
              </a:rPr>
              <a:t>: </a:t>
            </a:r>
            <a:r>
              <a:rPr lang="en-US" sz="1200" dirty="0" smtClean="0">
                <a:solidFill>
                  <a:srgbClr val="000000"/>
                </a:solidFill>
                <a:latin typeface="Arial" charset="0"/>
                <a:cs typeface="Arial" charset="0"/>
              </a:rPr>
              <a:t>Concept </a:t>
            </a:r>
            <a:r>
              <a:rPr lang="en-US" sz="1200" dirty="0">
                <a:solidFill>
                  <a:srgbClr val="000000"/>
                </a:solidFill>
                <a:latin typeface="Arial" charset="0"/>
                <a:cs typeface="Arial" charset="0"/>
              </a:rPr>
              <a:t>or Proposed</a:t>
            </a:r>
            <a:endParaRPr lang="en-US" sz="1200" dirty="0">
              <a:solidFill>
                <a:srgbClr val="000000"/>
              </a:solidFill>
              <a:cs typeface="Times New Roman" pitchFamily="18" charset="0"/>
            </a:endParaRPr>
          </a:p>
          <a:p>
            <a:pPr lvl="2" eaLnBrk="0" hangingPunct="0">
              <a:tabLst>
                <a:tab pos="228600" algn="l"/>
                <a:tab pos="571500" algn="l"/>
              </a:tabLst>
            </a:pPr>
            <a:endParaRPr lang="en-US" sz="800" dirty="0">
              <a:latin typeface="Arial"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defTabSz="1019175">
              <a:defRPr/>
            </a:pPr>
            <a:fld id="{409F75CA-E13B-41E9-8CAC-1EED3CF750AF}" type="slidenum">
              <a:rPr lang="en-US">
                <a:latin typeface="+mn-lt"/>
              </a:rPr>
              <a:pPr defTabSz="1019175">
                <a:defRPr/>
              </a:pPr>
              <a:t>24</a:t>
            </a:fld>
            <a:endParaRPr lang="en-US" dirty="0">
              <a:latin typeface="+mn-lt"/>
            </a:endParaRPr>
          </a:p>
        </p:txBody>
      </p:sp>
      <p:sp>
        <p:nvSpPr>
          <p:cNvPr id="46083" name="Rectangle 2"/>
          <p:cNvSpPr>
            <a:spLocks noChangeArrowheads="1"/>
          </p:cNvSpPr>
          <p:nvPr/>
        </p:nvSpPr>
        <p:spPr bwMode="auto">
          <a:xfrm>
            <a:off x="457200" y="1057275"/>
            <a:ext cx="7934325" cy="4924425"/>
          </a:xfrm>
          <a:prstGeom prst="rect">
            <a:avLst/>
          </a:prstGeom>
          <a:noFill/>
          <a:ln w="9525">
            <a:noFill/>
            <a:miter lim="800000"/>
            <a:headEnd/>
            <a:tailEnd/>
          </a:ln>
        </p:spPr>
        <p:txBody>
          <a:bodyPr/>
          <a:lstStyle/>
          <a:p>
            <a:pPr eaLnBrk="0" hangingPunct="0">
              <a:tabLst>
                <a:tab pos="228600" algn="l"/>
                <a:tab pos="457200" algn="l"/>
              </a:tabLst>
            </a:pPr>
            <a:endParaRPr lang="en-US" sz="1200" b="1" dirty="0">
              <a:solidFill>
                <a:srgbClr val="11479C"/>
              </a:solidFill>
              <a:latin typeface="Arial" charset="0"/>
              <a:cs typeface="Arial" charset="0"/>
            </a:endParaRPr>
          </a:p>
          <a:p>
            <a:pPr>
              <a:tabLst>
                <a:tab pos="228600" algn="l"/>
                <a:tab pos="457200" algn="l"/>
              </a:tabLst>
            </a:pPr>
            <a:r>
              <a:rPr lang="en-US" sz="1400" b="1" dirty="0">
                <a:solidFill>
                  <a:srgbClr val="000000"/>
                </a:solidFill>
                <a:latin typeface="Arial" charset="0"/>
              </a:rPr>
              <a:t>Project ID</a:t>
            </a:r>
            <a:endParaRPr lang="en-US" sz="1400" dirty="0">
              <a:solidFill>
                <a:srgbClr val="000000"/>
              </a:solidFill>
              <a:latin typeface="Arial" charset="0"/>
            </a:endParaRPr>
          </a:p>
          <a:p>
            <a:pPr lvl="1">
              <a:tabLst>
                <a:tab pos="228600" algn="l"/>
                <a:tab pos="457200" algn="l"/>
              </a:tabLst>
            </a:pPr>
            <a:r>
              <a:rPr lang="en-US" sz="1200" dirty="0">
                <a:solidFill>
                  <a:srgbClr val="000000"/>
                </a:solidFill>
                <a:latin typeface="Arial" charset="0"/>
              </a:rPr>
              <a:t>This number is generated from ISO-NE System Planning Information Tracking System.  It may change in the future as the tracking system evolves.</a:t>
            </a:r>
          </a:p>
          <a:p>
            <a:pPr lvl="1">
              <a:tabLst>
                <a:tab pos="228600" algn="l"/>
                <a:tab pos="457200" algn="l"/>
              </a:tabLst>
            </a:pPr>
            <a:endParaRPr lang="en-US" sz="1400" dirty="0">
              <a:solidFill>
                <a:srgbClr val="000000"/>
              </a:solidFill>
              <a:latin typeface="Arial" charset="0"/>
            </a:endParaRPr>
          </a:p>
          <a:p>
            <a:pPr>
              <a:tabLst>
                <a:tab pos="228600" algn="l"/>
                <a:tab pos="457200" algn="l"/>
              </a:tabLst>
            </a:pPr>
            <a:r>
              <a:rPr lang="en-US" sz="1400" b="1" dirty="0">
                <a:solidFill>
                  <a:srgbClr val="000000"/>
                </a:solidFill>
                <a:latin typeface="Arial" charset="0"/>
              </a:rPr>
              <a:t>Primary Equipment Owner</a:t>
            </a:r>
            <a:endParaRPr lang="en-US" sz="1400" dirty="0">
              <a:solidFill>
                <a:srgbClr val="000000"/>
              </a:solidFill>
              <a:latin typeface="Arial" charset="0"/>
            </a:endParaRPr>
          </a:p>
          <a:p>
            <a:pPr lvl="1">
              <a:tabLst>
                <a:tab pos="228600" algn="l"/>
                <a:tab pos="457200" algn="l"/>
              </a:tabLst>
            </a:pPr>
            <a:r>
              <a:rPr lang="en-US" sz="1200" dirty="0">
                <a:solidFill>
                  <a:srgbClr val="000000"/>
                </a:solidFill>
                <a:latin typeface="Arial" charset="0"/>
              </a:rPr>
              <a:t>The company listed here is the responsible equipment owner / provider designated to design and implement the project.</a:t>
            </a:r>
            <a:endParaRPr lang="en-US" sz="1200" b="1" dirty="0">
              <a:solidFill>
                <a:srgbClr val="000000"/>
              </a:solidFill>
              <a:latin typeface="Arial" charset="0"/>
              <a:cs typeface="Arial" charset="0"/>
            </a:endParaRPr>
          </a:p>
          <a:p>
            <a:pPr eaLnBrk="0" hangingPunct="0">
              <a:tabLst>
                <a:tab pos="228600" algn="l"/>
                <a:tab pos="457200" algn="l"/>
              </a:tabLst>
            </a:pPr>
            <a:endParaRPr lang="en-US" sz="1400" b="1" dirty="0">
              <a:solidFill>
                <a:srgbClr val="000000"/>
              </a:solidFill>
              <a:latin typeface="Arial" charset="0"/>
              <a:cs typeface="Arial" charset="0"/>
            </a:endParaRPr>
          </a:p>
          <a:p>
            <a:pPr eaLnBrk="0" hangingPunct="0">
              <a:tabLst>
                <a:tab pos="228600" algn="l"/>
                <a:tab pos="457200" algn="l"/>
              </a:tabLst>
            </a:pPr>
            <a:r>
              <a:rPr lang="en-US" sz="1400" b="1" dirty="0">
                <a:solidFill>
                  <a:srgbClr val="000000"/>
                </a:solidFill>
                <a:latin typeface="Arial" charset="0"/>
                <a:cs typeface="Arial" charset="0"/>
              </a:rPr>
              <a:t>Other Equipment Owner</a:t>
            </a:r>
          </a:p>
          <a:p>
            <a:pPr eaLnBrk="0" hangingPunct="0">
              <a:tabLst>
                <a:tab pos="228600" algn="l"/>
                <a:tab pos="457200" algn="l"/>
              </a:tabLst>
            </a:pPr>
            <a:r>
              <a:rPr lang="en-US" sz="1400" b="1" dirty="0">
                <a:solidFill>
                  <a:srgbClr val="000000"/>
                </a:solidFill>
                <a:latin typeface="Arial" charset="0"/>
                <a:cs typeface="Arial" charset="0"/>
              </a:rPr>
              <a:t>		</a:t>
            </a:r>
            <a:r>
              <a:rPr lang="en-US" sz="1200" dirty="0">
                <a:solidFill>
                  <a:srgbClr val="000000"/>
                </a:solidFill>
                <a:latin typeface="Arial" charset="0"/>
                <a:cs typeface="Arial" charset="0"/>
              </a:rPr>
              <a:t>For projects that involve multiple Transmission Owners, the company listed here is also a responsible 			equipment owner / provider designated to design and implement the project.</a:t>
            </a:r>
          </a:p>
          <a:p>
            <a:pPr eaLnBrk="0" hangingPunct="0">
              <a:tabLst>
                <a:tab pos="228600" algn="l"/>
                <a:tab pos="457200" algn="l"/>
              </a:tabLst>
            </a:pPr>
            <a:endParaRPr lang="en-US" sz="1400" dirty="0">
              <a:solidFill>
                <a:srgbClr val="000000"/>
              </a:solidFill>
              <a:latin typeface="Arial" charset="0"/>
              <a:cs typeface="Arial" charset="0"/>
            </a:endParaRPr>
          </a:p>
          <a:p>
            <a:pPr eaLnBrk="0" hangingPunct="0">
              <a:tabLst>
                <a:tab pos="228600" algn="l"/>
                <a:tab pos="457200" algn="l"/>
              </a:tabLst>
            </a:pPr>
            <a:r>
              <a:rPr lang="en-US" sz="1400" b="1" dirty="0">
                <a:solidFill>
                  <a:srgbClr val="000000"/>
                </a:solidFill>
                <a:latin typeface="Arial" charset="0"/>
                <a:cs typeface="Arial" charset="0"/>
              </a:rPr>
              <a:t>Projected Month/Year of In-Service</a:t>
            </a:r>
            <a:endParaRPr lang="en-US" sz="1400" dirty="0">
              <a:solidFill>
                <a:srgbClr val="000000"/>
              </a:solidFill>
              <a:cs typeface="Times New Roman" pitchFamily="18" charset="0"/>
            </a:endParaRPr>
          </a:p>
          <a:p>
            <a:pPr lvl="1" eaLnBrk="0" hangingPunct="0">
              <a:tabLst>
                <a:tab pos="228600" algn="l"/>
                <a:tab pos="457200" algn="l"/>
              </a:tabLst>
            </a:pPr>
            <a:r>
              <a:rPr lang="en-US" sz="1200" dirty="0">
                <a:solidFill>
                  <a:srgbClr val="000000"/>
                </a:solidFill>
                <a:latin typeface="Arial" charset="0"/>
                <a:cs typeface="Arial" charset="0"/>
              </a:rPr>
              <a:t>The month/year entered is the date the project is expected to be placed in service.</a:t>
            </a:r>
            <a:endParaRPr lang="en-US" sz="1200" dirty="0">
              <a:solidFill>
                <a:srgbClr val="000000"/>
              </a:solidFill>
              <a:cs typeface="Times New Roman" pitchFamily="18" charset="0"/>
            </a:endParaRPr>
          </a:p>
          <a:p>
            <a:pPr eaLnBrk="0" hangingPunct="0">
              <a:tabLst>
                <a:tab pos="228600" algn="l"/>
                <a:tab pos="457200" algn="l"/>
              </a:tabLst>
            </a:pPr>
            <a:endParaRPr lang="en-US" sz="1400" dirty="0">
              <a:solidFill>
                <a:srgbClr val="000000"/>
              </a:solidFill>
              <a:latin typeface="Arial" charset="0"/>
              <a:cs typeface="Times New Roman" pitchFamily="18" charset="0"/>
            </a:endParaRPr>
          </a:p>
          <a:p>
            <a:pPr eaLnBrk="0" hangingPunct="0">
              <a:tabLst>
                <a:tab pos="228600" algn="l"/>
                <a:tab pos="457200" algn="l"/>
              </a:tabLst>
            </a:pPr>
            <a:r>
              <a:rPr lang="en-US" sz="1400" b="1" dirty="0">
                <a:solidFill>
                  <a:srgbClr val="000000"/>
                </a:solidFill>
                <a:latin typeface="Arial" charset="0"/>
                <a:cs typeface="Arial" charset="0"/>
              </a:rPr>
              <a:t>Major Project</a:t>
            </a:r>
          </a:p>
          <a:p>
            <a:pPr eaLnBrk="0" hangingPunct="0">
              <a:tabLst>
                <a:tab pos="228600" algn="l"/>
                <a:tab pos="457200" algn="l"/>
              </a:tabLst>
            </a:pPr>
            <a:r>
              <a:rPr lang="en-US" sz="1400" b="1" dirty="0">
                <a:solidFill>
                  <a:srgbClr val="000000"/>
                </a:solidFill>
                <a:latin typeface="Arial" charset="0"/>
                <a:cs typeface="Arial" charset="0"/>
              </a:rPr>
              <a:t>		</a:t>
            </a:r>
            <a:r>
              <a:rPr lang="en-US" sz="1200" dirty="0">
                <a:solidFill>
                  <a:srgbClr val="000000"/>
                </a:solidFill>
                <a:latin typeface="Arial" charset="0"/>
                <a:cs typeface="Arial" charset="0"/>
              </a:rPr>
              <a:t>Name given to a project that consists of smaller subprojects.</a:t>
            </a:r>
            <a:endParaRPr lang="en-US" sz="1200" dirty="0">
              <a:solidFill>
                <a:srgbClr val="000000"/>
              </a:solidFill>
              <a:latin typeface="Arial" charset="0"/>
              <a:cs typeface="Times New Roman" pitchFamily="18" charset="0"/>
            </a:endParaRPr>
          </a:p>
          <a:p>
            <a:pPr eaLnBrk="0" hangingPunct="0">
              <a:tabLst>
                <a:tab pos="228600" algn="l"/>
                <a:tab pos="457200" algn="l"/>
              </a:tabLst>
            </a:pPr>
            <a:endParaRPr lang="en-US" sz="1400" dirty="0">
              <a:solidFill>
                <a:srgbClr val="000000"/>
              </a:solidFill>
              <a:latin typeface="Arial" charset="0"/>
              <a:cs typeface="Times New Roman" pitchFamily="18" charset="0"/>
            </a:endParaRPr>
          </a:p>
          <a:p>
            <a:pPr eaLnBrk="0" hangingPunct="0">
              <a:tabLst>
                <a:tab pos="228600" algn="l"/>
                <a:tab pos="457200" algn="l"/>
              </a:tabLst>
            </a:pPr>
            <a:r>
              <a:rPr lang="en-US" sz="1400" b="1" dirty="0">
                <a:solidFill>
                  <a:srgbClr val="000000"/>
                </a:solidFill>
                <a:latin typeface="Arial" charset="0"/>
                <a:cs typeface="Arial" charset="0"/>
              </a:rPr>
              <a:t>Project / Project Component</a:t>
            </a:r>
            <a:endParaRPr lang="en-US" sz="1400" dirty="0">
              <a:solidFill>
                <a:srgbClr val="000000"/>
              </a:solidFill>
              <a:cs typeface="Times New Roman" pitchFamily="18" charset="0"/>
            </a:endParaRPr>
          </a:p>
          <a:p>
            <a:pPr lvl="1" eaLnBrk="0" hangingPunct="0">
              <a:tabLst>
                <a:tab pos="228600" algn="l"/>
                <a:tab pos="457200" algn="l"/>
              </a:tabLst>
            </a:pPr>
            <a:r>
              <a:rPr lang="en-US" sz="1200" dirty="0">
                <a:solidFill>
                  <a:srgbClr val="000000"/>
                </a:solidFill>
                <a:latin typeface="Arial" charset="0"/>
                <a:cs typeface="Arial" charset="0"/>
              </a:rPr>
              <a:t>A brief, high-level description of the project is entered here.  It will either include major pieces of substation equipment and/or types of line work to be performed.</a:t>
            </a:r>
            <a:endParaRPr lang="en-US" sz="1200" dirty="0">
              <a:solidFill>
                <a:srgbClr val="000000"/>
              </a:solidFill>
              <a:cs typeface="Times New Roman" pitchFamily="18" charset="0"/>
            </a:endParaRPr>
          </a:p>
          <a:p>
            <a:pPr eaLnBrk="0" hangingPunct="0">
              <a:tabLst>
                <a:tab pos="228600" algn="l"/>
                <a:tab pos="457200" algn="l"/>
              </a:tabLst>
            </a:pPr>
            <a:endParaRPr lang="en-US" sz="800" dirty="0">
              <a:solidFill>
                <a:srgbClr val="000000"/>
              </a:solidFill>
              <a:latin typeface="Arial" charset="0"/>
              <a:cs typeface="Arial" charset="0"/>
            </a:endParaRPr>
          </a:p>
        </p:txBody>
      </p:sp>
      <p:sp>
        <p:nvSpPr>
          <p:cNvPr id="46084" name="Rectangle 3"/>
          <p:cNvSpPr>
            <a:spLocks noChangeArrowheads="1"/>
          </p:cNvSpPr>
          <p:nvPr/>
        </p:nvSpPr>
        <p:spPr bwMode="auto">
          <a:xfrm>
            <a:off x="457200" y="196850"/>
            <a:ext cx="8734425" cy="952500"/>
          </a:xfrm>
          <a:prstGeom prst="rect">
            <a:avLst/>
          </a:prstGeom>
          <a:noFill/>
          <a:ln w="9525">
            <a:noFill/>
            <a:miter lim="800000"/>
            <a:headEnd/>
            <a:tailEnd/>
          </a:ln>
        </p:spPr>
        <p:txBody>
          <a:bodyPr lIns="101882" tIns="50941" rIns="101882" bIns="50941" anchor="ctr"/>
          <a:lstStyle/>
          <a:p>
            <a:r>
              <a:rPr lang="en-US" sz="3200" b="1" dirty="0">
                <a:solidFill>
                  <a:srgbClr val="000000"/>
                </a:solidFill>
                <a:latin typeface="+mj-lt"/>
              </a:rPr>
              <a:t>Project Listing – Column Definitions, </a:t>
            </a:r>
            <a:r>
              <a:rPr lang="en-US" sz="2000" b="1" i="1" dirty="0">
                <a:solidFill>
                  <a:srgbClr val="000000"/>
                </a:solidFill>
                <a:latin typeface="+mj-lt"/>
              </a:rPr>
              <a:t>cont.</a:t>
            </a:r>
            <a:endParaRPr lang="en-US" sz="1200" b="1" i="1" dirty="0">
              <a:solidFill>
                <a:srgbClr val="000000"/>
              </a:solidFill>
              <a:latin typeface="+mj-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defTabSz="1019175">
              <a:defRPr/>
            </a:pPr>
            <a:fld id="{A8810D1A-9D52-4EA3-B393-690E2D5C0173}" type="slidenum">
              <a:rPr lang="en-US">
                <a:latin typeface="+mn-lt"/>
              </a:rPr>
              <a:pPr defTabSz="1019175">
                <a:defRPr/>
              </a:pPr>
              <a:t>25</a:t>
            </a:fld>
            <a:endParaRPr lang="en-US" dirty="0">
              <a:latin typeface="+mn-lt"/>
            </a:endParaRPr>
          </a:p>
        </p:txBody>
      </p:sp>
      <p:sp>
        <p:nvSpPr>
          <p:cNvPr id="1165314" name="Rectangle 2"/>
          <p:cNvSpPr>
            <a:spLocks noChangeArrowheads="1"/>
          </p:cNvSpPr>
          <p:nvPr/>
        </p:nvSpPr>
        <p:spPr bwMode="auto">
          <a:xfrm>
            <a:off x="457200" y="1219200"/>
            <a:ext cx="8356600" cy="4740275"/>
          </a:xfrm>
          <a:prstGeom prst="rect">
            <a:avLst/>
          </a:prstGeom>
          <a:noFill/>
          <a:ln w="9525">
            <a:noFill/>
            <a:miter lim="800000"/>
            <a:headEnd/>
            <a:tailEnd/>
          </a:ln>
          <a:effectLst/>
        </p:spPr>
        <p:txBody>
          <a:bodyPr>
            <a:spAutoFit/>
          </a:bodyPr>
          <a:lstStyle/>
          <a:p>
            <a:pPr eaLnBrk="0" hangingPunct="0">
              <a:tabLst>
                <a:tab pos="228600" algn="l"/>
                <a:tab pos="457200" algn="l"/>
              </a:tabLst>
              <a:defRPr/>
            </a:pPr>
            <a:r>
              <a:rPr lang="en-US" sz="1800" b="1" dirty="0">
                <a:solidFill>
                  <a:srgbClr val="000000"/>
                </a:solidFill>
                <a:latin typeface="+mj-lt"/>
              </a:rPr>
              <a:t>Status</a:t>
            </a:r>
          </a:p>
          <a:p>
            <a:pPr lvl="1">
              <a:tabLst>
                <a:tab pos="228600" algn="l"/>
                <a:tab pos="457200" algn="l"/>
              </a:tabLst>
              <a:defRPr/>
            </a:pPr>
            <a:r>
              <a:rPr lang="en-US" sz="1600" b="1" dirty="0">
                <a:solidFill>
                  <a:srgbClr val="000000"/>
                </a:solidFill>
                <a:latin typeface="+mj-lt"/>
              </a:rPr>
              <a:t>In Service</a:t>
            </a:r>
            <a:r>
              <a:rPr lang="en-US" sz="1600" dirty="0">
                <a:solidFill>
                  <a:srgbClr val="000000"/>
                </a:solidFill>
                <a:latin typeface="+mj-lt"/>
              </a:rPr>
              <a:t>:  </a:t>
            </a:r>
            <a:r>
              <a:rPr lang="en-US" sz="1400" dirty="0">
                <a:solidFill>
                  <a:srgbClr val="000000"/>
                </a:solidFill>
                <a:latin typeface="+mj-lt"/>
              </a:rPr>
              <a:t>The project has been placed in operation.</a:t>
            </a:r>
          </a:p>
          <a:p>
            <a:pPr lvl="1">
              <a:tabLst>
                <a:tab pos="228600" algn="l"/>
                <a:tab pos="457200" algn="l"/>
              </a:tabLst>
              <a:defRPr/>
            </a:pPr>
            <a:endParaRPr lang="en-US" sz="1600" b="1" u="sng" dirty="0">
              <a:solidFill>
                <a:srgbClr val="000000"/>
              </a:solidFill>
              <a:latin typeface="+mj-lt"/>
            </a:endParaRPr>
          </a:p>
          <a:p>
            <a:pPr lvl="1">
              <a:tabLst>
                <a:tab pos="228600" algn="l"/>
                <a:tab pos="457200" algn="l"/>
              </a:tabLst>
              <a:defRPr/>
            </a:pPr>
            <a:r>
              <a:rPr lang="en-US" sz="1600" b="1" dirty="0">
                <a:solidFill>
                  <a:srgbClr val="000000"/>
                </a:solidFill>
                <a:latin typeface="+mj-lt"/>
              </a:rPr>
              <a:t>Under Construction</a:t>
            </a:r>
            <a:r>
              <a:rPr lang="en-US" sz="1600" dirty="0">
                <a:solidFill>
                  <a:srgbClr val="000000"/>
                </a:solidFill>
                <a:latin typeface="+mj-lt"/>
              </a:rPr>
              <a:t>:  </a:t>
            </a:r>
            <a:r>
              <a:rPr lang="en-US" sz="1400" dirty="0">
                <a:solidFill>
                  <a:srgbClr val="000000"/>
                </a:solidFill>
                <a:latin typeface="+mj-lt"/>
              </a:rPr>
              <a:t>The project has received necessary approvals and a significant level of engineering or construction is underway. </a:t>
            </a:r>
          </a:p>
          <a:p>
            <a:pPr lvl="1">
              <a:tabLst>
                <a:tab pos="228600" algn="l"/>
                <a:tab pos="457200" algn="l"/>
              </a:tabLst>
              <a:defRPr/>
            </a:pPr>
            <a:endParaRPr lang="en-US" sz="1600" b="1" u="sng" dirty="0">
              <a:solidFill>
                <a:srgbClr val="000000"/>
              </a:solidFill>
              <a:latin typeface="+mj-lt"/>
            </a:endParaRPr>
          </a:p>
          <a:p>
            <a:pPr lvl="1">
              <a:tabLst>
                <a:tab pos="228600" algn="l"/>
                <a:tab pos="457200" algn="l"/>
              </a:tabLst>
              <a:defRPr/>
            </a:pPr>
            <a:r>
              <a:rPr lang="en-US" sz="1600" b="1" dirty="0">
                <a:solidFill>
                  <a:srgbClr val="000000"/>
                </a:solidFill>
                <a:latin typeface="+mj-lt"/>
              </a:rPr>
              <a:t>Planned:</a:t>
            </a:r>
            <a:r>
              <a:rPr lang="en-US" sz="1600" dirty="0">
                <a:solidFill>
                  <a:srgbClr val="000000"/>
                </a:solidFill>
                <a:latin typeface="+mj-lt"/>
              </a:rPr>
              <a:t>  </a:t>
            </a:r>
            <a:r>
              <a:rPr lang="en-US" sz="1400" dirty="0">
                <a:solidFill>
                  <a:srgbClr val="000000"/>
                </a:solidFill>
                <a:latin typeface="+mj-lt"/>
              </a:rPr>
              <a:t>The project will include a Transmission upgrade that has been approved by the ISO. </a:t>
            </a:r>
          </a:p>
          <a:p>
            <a:pPr lvl="1">
              <a:tabLst>
                <a:tab pos="228600" algn="l"/>
                <a:tab pos="457200" algn="l"/>
              </a:tabLst>
              <a:defRPr/>
            </a:pPr>
            <a:endParaRPr lang="en-US" sz="1600" b="1" u="sng" dirty="0">
              <a:solidFill>
                <a:srgbClr val="000000"/>
              </a:solidFill>
              <a:latin typeface="+mj-lt"/>
            </a:endParaRPr>
          </a:p>
          <a:p>
            <a:pPr lvl="1">
              <a:tabLst>
                <a:tab pos="228600" algn="l"/>
                <a:tab pos="457200" algn="l"/>
              </a:tabLst>
              <a:defRPr/>
            </a:pPr>
            <a:r>
              <a:rPr lang="en-US" sz="1600" b="1" dirty="0">
                <a:solidFill>
                  <a:srgbClr val="000000"/>
                </a:solidFill>
                <a:latin typeface="+mj-lt"/>
              </a:rPr>
              <a:t>Proposed:</a:t>
            </a:r>
            <a:r>
              <a:rPr lang="en-US" sz="1600" dirty="0">
                <a:solidFill>
                  <a:srgbClr val="000000"/>
                </a:solidFill>
                <a:latin typeface="+mj-lt"/>
              </a:rPr>
              <a:t>  </a:t>
            </a:r>
            <a:r>
              <a:rPr lang="en-US" sz="1400" dirty="0">
                <a:solidFill>
                  <a:srgbClr val="000000"/>
                </a:solidFill>
                <a:latin typeface="+mj-lt"/>
              </a:rPr>
              <a:t>The project will include a regulated transmission solution that has been proposed in response to a specific Needs Assessment on the RSP and has been evaluated or further defined and developed in a Solutions Study and communicated to PAC.</a:t>
            </a:r>
            <a:endParaRPr lang="en-US" sz="1400" u="sng" dirty="0">
              <a:solidFill>
                <a:srgbClr val="000000"/>
              </a:solidFill>
              <a:latin typeface="+mj-lt"/>
            </a:endParaRPr>
          </a:p>
          <a:p>
            <a:pPr lvl="1">
              <a:tabLst>
                <a:tab pos="228600" algn="l"/>
                <a:tab pos="457200" algn="l"/>
              </a:tabLst>
              <a:defRPr/>
            </a:pPr>
            <a:endParaRPr lang="en-US" sz="1600" b="1" u="sng" dirty="0">
              <a:solidFill>
                <a:srgbClr val="000000"/>
              </a:solidFill>
              <a:latin typeface="+mj-lt"/>
            </a:endParaRPr>
          </a:p>
          <a:p>
            <a:pPr lvl="1">
              <a:tabLst>
                <a:tab pos="228600" algn="l"/>
                <a:tab pos="457200" algn="l"/>
              </a:tabLst>
              <a:defRPr/>
            </a:pPr>
            <a:r>
              <a:rPr lang="en-US" sz="1600" b="1" dirty="0">
                <a:solidFill>
                  <a:srgbClr val="000000"/>
                </a:solidFill>
                <a:latin typeface="+mj-lt"/>
              </a:rPr>
              <a:t>Concept:</a:t>
            </a:r>
            <a:r>
              <a:rPr lang="en-US" sz="1600" dirty="0">
                <a:solidFill>
                  <a:srgbClr val="000000"/>
                </a:solidFill>
                <a:latin typeface="+mj-lt"/>
              </a:rPr>
              <a:t>  </a:t>
            </a:r>
            <a:r>
              <a:rPr lang="en-US" sz="1400" dirty="0">
                <a:solidFill>
                  <a:srgbClr val="000000"/>
                </a:solidFill>
                <a:latin typeface="+mj-lt"/>
              </a:rPr>
              <a:t>Shall include a transmission project that is being considered by its proponent as a potential solution to meet a need identified by the ISO in a Needs Assessment or the RSP, but for which there is little or no analysis available to support the transmission project.</a:t>
            </a:r>
            <a:r>
              <a:rPr lang="en-US" sz="1600" dirty="0">
                <a:solidFill>
                  <a:srgbClr val="000000"/>
                </a:solidFill>
                <a:latin typeface="+mj-lt"/>
              </a:rPr>
              <a:t> </a:t>
            </a:r>
          </a:p>
          <a:p>
            <a:pPr lvl="1">
              <a:tabLst>
                <a:tab pos="228600" algn="l"/>
                <a:tab pos="457200" algn="l"/>
              </a:tabLst>
              <a:defRPr/>
            </a:pPr>
            <a:endParaRPr lang="en-US" sz="1600" b="1" u="sng" dirty="0">
              <a:solidFill>
                <a:srgbClr val="000000"/>
              </a:solidFill>
              <a:latin typeface="+mj-lt"/>
            </a:endParaRPr>
          </a:p>
          <a:p>
            <a:pPr lvl="1">
              <a:tabLst>
                <a:tab pos="228600" algn="l"/>
                <a:tab pos="457200" algn="l"/>
              </a:tabLst>
              <a:defRPr/>
            </a:pPr>
            <a:r>
              <a:rPr lang="en-US" sz="1600" b="1" dirty="0">
                <a:solidFill>
                  <a:srgbClr val="000000"/>
                </a:solidFill>
                <a:latin typeface="+mj-lt"/>
              </a:rPr>
              <a:t>Cancelled:</a:t>
            </a:r>
            <a:r>
              <a:rPr lang="en-US" sz="1600" dirty="0">
                <a:solidFill>
                  <a:srgbClr val="000000"/>
                </a:solidFill>
                <a:latin typeface="+mj-lt"/>
              </a:rPr>
              <a:t>  </a:t>
            </a:r>
            <a:r>
              <a:rPr lang="en-US" sz="1400" dirty="0">
                <a:solidFill>
                  <a:srgbClr val="000000"/>
                </a:solidFill>
                <a:latin typeface="+mj-lt"/>
              </a:rPr>
              <a:t>Project has been cancelled.</a:t>
            </a:r>
            <a:endParaRPr lang="en-US" sz="1400" b="1" dirty="0">
              <a:solidFill>
                <a:srgbClr val="000000"/>
              </a:solidFill>
              <a:latin typeface="+mj-lt"/>
              <a:cs typeface="Arial" charset="0"/>
            </a:endParaRPr>
          </a:p>
          <a:p>
            <a:pPr eaLnBrk="0" hangingPunct="0">
              <a:tabLst>
                <a:tab pos="228600" algn="l"/>
                <a:tab pos="457200" algn="l"/>
              </a:tabLst>
              <a:defRPr/>
            </a:pPr>
            <a:endParaRPr lang="en-US" sz="1600" b="1" dirty="0">
              <a:solidFill>
                <a:srgbClr val="11479C"/>
              </a:solidFill>
              <a:latin typeface="Arial Unicode MS" pitchFamily="34" charset="-128"/>
              <a:cs typeface="Arial" charset="0"/>
            </a:endParaRPr>
          </a:p>
          <a:p>
            <a:pPr eaLnBrk="0" hangingPunct="0">
              <a:tabLst>
                <a:tab pos="228600" algn="l"/>
                <a:tab pos="457200" algn="l"/>
              </a:tabLst>
              <a:defRPr/>
            </a:pPr>
            <a:endParaRPr lang="en-US" sz="1400" dirty="0">
              <a:solidFill>
                <a:srgbClr val="11479C"/>
              </a:solidFill>
              <a:latin typeface="Arial" charset="0"/>
              <a:cs typeface="Arial" charset="0"/>
            </a:endParaRPr>
          </a:p>
          <a:p>
            <a:pPr eaLnBrk="0" hangingPunct="0">
              <a:tabLst>
                <a:tab pos="228600" algn="l"/>
                <a:tab pos="457200" algn="l"/>
              </a:tabLst>
              <a:defRPr/>
            </a:pPr>
            <a:endParaRPr lang="en-US" sz="900" dirty="0">
              <a:solidFill>
                <a:srgbClr val="11479C"/>
              </a:solidFill>
              <a:latin typeface="Arial" charset="0"/>
              <a:cs typeface="Arial" charset="0"/>
            </a:endParaRPr>
          </a:p>
        </p:txBody>
      </p:sp>
      <p:sp>
        <p:nvSpPr>
          <p:cNvPr id="47108" name="Rectangle 3"/>
          <p:cNvSpPr>
            <a:spLocks noChangeArrowheads="1"/>
          </p:cNvSpPr>
          <p:nvPr/>
        </p:nvSpPr>
        <p:spPr bwMode="auto">
          <a:xfrm>
            <a:off x="457200" y="196850"/>
            <a:ext cx="8734425" cy="952500"/>
          </a:xfrm>
          <a:prstGeom prst="rect">
            <a:avLst/>
          </a:prstGeom>
          <a:noFill/>
          <a:ln w="9525">
            <a:noFill/>
            <a:miter lim="800000"/>
            <a:headEnd/>
            <a:tailEnd/>
          </a:ln>
        </p:spPr>
        <p:txBody>
          <a:bodyPr lIns="101882" tIns="50941" rIns="101882" bIns="50941" anchor="ctr"/>
          <a:lstStyle/>
          <a:p>
            <a:r>
              <a:rPr lang="en-US" sz="3200" b="1" dirty="0">
                <a:solidFill>
                  <a:srgbClr val="000000"/>
                </a:solidFill>
                <a:latin typeface="+mj-lt"/>
              </a:rPr>
              <a:t>Project Listing – Column Definitions, </a:t>
            </a:r>
            <a:r>
              <a:rPr lang="en-US" sz="2000" b="1" i="1" dirty="0">
                <a:solidFill>
                  <a:srgbClr val="000000"/>
                </a:solidFill>
                <a:latin typeface="+mj-lt"/>
              </a:rPr>
              <a:t>cont.</a:t>
            </a:r>
            <a:endParaRPr lang="en-US" sz="1200" b="1" i="1" dirty="0">
              <a:solidFill>
                <a:srgbClr val="000000"/>
              </a:solidFill>
              <a:latin typeface="+mj-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defTabSz="1019175">
              <a:defRPr/>
            </a:pPr>
            <a:fld id="{FE41D731-2252-45AC-81E1-8706E4CF6084}" type="slidenum">
              <a:rPr lang="en-US">
                <a:latin typeface="+mn-lt"/>
              </a:rPr>
              <a:pPr defTabSz="1019175">
                <a:defRPr/>
              </a:pPr>
              <a:t>26</a:t>
            </a:fld>
            <a:endParaRPr lang="en-US" dirty="0">
              <a:latin typeface="+mn-lt"/>
            </a:endParaRPr>
          </a:p>
        </p:txBody>
      </p:sp>
      <p:sp>
        <p:nvSpPr>
          <p:cNvPr id="48131" name="Rectangle 2"/>
          <p:cNvSpPr>
            <a:spLocks noChangeArrowheads="1"/>
          </p:cNvSpPr>
          <p:nvPr/>
        </p:nvSpPr>
        <p:spPr bwMode="auto">
          <a:xfrm>
            <a:off x="409575" y="1289050"/>
            <a:ext cx="8102600" cy="3940175"/>
          </a:xfrm>
          <a:prstGeom prst="rect">
            <a:avLst/>
          </a:prstGeom>
          <a:noFill/>
          <a:ln w="9525">
            <a:noFill/>
            <a:miter lim="800000"/>
            <a:headEnd/>
            <a:tailEnd/>
          </a:ln>
        </p:spPr>
        <p:txBody>
          <a:bodyPr>
            <a:spAutoFit/>
          </a:bodyPr>
          <a:lstStyle/>
          <a:p>
            <a:pPr>
              <a:tabLst>
                <a:tab pos="228600" algn="l"/>
                <a:tab pos="457200" algn="l"/>
              </a:tabLst>
            </a:pPr>
            <a:r>
              <a:rPr lang="en-US" sz="1400" b="1" dirty="0">
                <a:solidFill>
                  <a:srgbClr val="000000"/>
                </a:solidFill>
                <a:latin typeface="Arial" charset="0"/>
              </a:rPr>
              <a:t>PPA Approval (Review of Market Participant’s Proposed Plans)</a:t>
            </a:r>
          </a:p>
          <a:p>
            <a:pPr lvl="1">
              <a:tabLst>
                <a:tab pos="228600" algn="l"/>
                <a:tab pos="457200" algn="l"/>
              </a:tabLst>
            </a:pPr>
            <a:r>
              <a:rPr lang="en-US" sz="1200" dirty="0">
                <a:solidFill>
                  <a:srgbClr val="000000"/>
                </a:solidFill>
                <a:latin typeface="Arial" charset="0"/>
              </a:rPr>
              <a:t>A date in this column signifies when the project received approval pursuant to Section I.3.9 of the </a:t>
            </a:r>
            <a:r>
              <a:rPr lang="en-US" sz="1200" dirty="0" smtClean="0">
                <a:solidFill>
                  <a:srgbClr val="000000"/>
                </a:solidFill>
                <a:latin typeface="Arial" charset="0"/>
              </a:rPr>
              <a:t>ISO-New</a:t>
            </a:r>
            <a:r>
              <a:rPr lang="en-US" sz="1200" dirty="0">
                <a:solidFill>
                  <a:srgbClr val="000000"/>
                </a:solidFill>
                <a:latin typeface="Arial" charset="0"/>
              </a:rPr>
              <a:t/>
            </a:r>
            <a:br>
              <a:rPr lang="en-US" sz="1200" dirty="0">
                <a:solidFill>
                  <a:srgbClr val="000000"/>
                </a:solidFill>
                <a:latin typeface="Arial" charset="0"/>
              </a:rPr>
            </a:br>
            <a:r>
              <a:rPr lang="en-US" sz="1200" dirty="0">
                <a:solidFill>
                  <a:srgbClr val="000000"/>
                </a:solidFill>
                <a:latin typeface="Arial" charset="0"/>
              </a:rPr>
              <a:t>England Tariff.  This approval indicates that the project will have no adverse impact on the stability, reliability,</a:t>
            </a:r>
            <a:br>
              <a:rPr lang="en-US" sz="1200" dirty="0">
                <a:solidFill>
                  <a:srgbClr val="000000"/>
                </a:solidFill>
                <a:latin typeface="Arial" charset="0"/>
              </a:rPr>
            </a:br>
            <a:r>
              <a:rPr lang="en-US" sz="1200" dirty="0">
                <a:solidFill>
                  <a:srgbClr val="000000"/>
                </a:solidFill>
                <a:latin typeface="Arial" charset="0"/>
              </a:rPr>
              <a:t>or operating characteristics of the system.  A ‘no’ indicates that an approval is required, but has not been </a:t>
            </a:r>
            <a:br>
              <a:rPr lang="en-US" sz="1200" dirty="0">
                <a:solidFill>
                  <a:srgbClr val="000000"/>
                </a:solidFill>
                <a:latin typeface="Arial" charset="0"/>
              </a:rPr>
            </a:br>
            <a:r>
              <a:rPr lang="en-US" sz="1200" dirty="0">
                <a:solidFill>
                  <a:srgbClr val="000000"/>
                </a:solidFill>
                <a:latin typeface="Arial" charset="0"/>
              </a:rPr>
              <a:t>received yet.  An ‘NR’ indicates that an I.3.9 approval is not required.</a:t>
            </a:r>
          </a:p>
          <a:p>
            <a:pPr lvl="1">
              <a:tabLst>
                <a:tab pos="228600" algn="l"/>
                <a:tab pos="457200" algn="l"/>
              </a:tabLst>
            </a:pPr>
            <a:endParaRPr lang="en-US" sz="1400" b="1" dirty="0">
              <a:solidFill>
                <a:srgbClr val="000000"/>
              </a:solidFill>
              <a:latin typeface="Arial" charset="0"/>
              <a:cs typeface="Arial" charset="0"/>
            </a:endParaRPr>
          </a:p>
          <a:p>
            <a:pPr eaLnBrk="0" hangingPunct="0">
              <a:tabLst>
                <a:tab pos="228600" algn="l"/>
                <a:tab pos="457200" algn="l"/>
              </a:tabLst>
            </a:pPr>
            <a:r>
              <a:rPr lang="en-US" sz="1400" b="1" dirty="0">
                <a:solidFill>
                  <a:srgbClr val="000000"/>
                </a:solidFill>
                <a:latin typeface="Arial" charset="0"/>
                <a:cs typeface="Arial" charset="0"/>
              </a:rPr>
              <a:t>TCA Approval </a:t>
            </a:r>
            <a:r>
              <a:rPr lang="en-US" sz="1400" b="1" dirty="0">
                <a:solidFill>
                  <a:srgbClr val="000000"/>
                </a:solidFill>
                <a:latin typeface="Arial" charset="0"/>
              </a:rPr>
              <a:t>(Transmission Cost Allocation)</a:t>
            </a:r>
            <a:endParaRPr lang="en-US" sz="1400" dirty="0">
              <a:solidFill>
                <a:srgbClr val="000000"/>
              </a:solidFill>
              <a:latin typeface="Arial" charset="0"/>
              <a:cs typeface="Times New Roman" pitchFamily="18" charset="0"/>
            </a:endParaRPr>
          </a:p>
          <a:p>
            <a:pPr lvl="1" eaLnBrk="0" hangingPunct="0">
              <a:tabLst>
                <a:tab pos="228600" algn="l"/>
                <a:tab pos="457200" algn="l"/>
              </a:tabLst>
            </a:pPr>
            <a:r>
              <a:rPr lang="en-US" sz="1200" dirty="0">
                <a:solidFill>
                  <a:srgbClr val="000000"/>
                </a:solidFill>
                <a:latin typeface="Arial" charset="0"/>
                <a:cs typeface="Arial" charset="0"/>
              </a:rPr>
              <a:t>A date in this column signifies when the project PTF costs were reviewed and approved.  This approval indicates that it has been agreed whether, and by how much, the scope of the project and associated costs exceed regional needs.  An ‘NR’ indicates that a TCA approval is not applicable either because the project has been cancelled or no/very minimal PTF costs are involved.</a:t>
            </a:r>
            <a:endParaRPr lang="en-US" sz="1200" dirty="0">
              <a:solidFill>
                <a:srgbClr val="000000"/>
              </a:solidFill>
              <a:cs typeface="Times New Roman" pitchFamily="18" charset="0"/>
            </a:endParaRPr>
          </a:p>
          <a:p>
            <a:pPr>
              <a:tabLst>
                <a:tab pos="228600" algn="l"/>
                <a:tab pos="457200" algn="l"/>
              </a:tabLst>
            </a:pPr>
            <a:r>
              <a:rPr lang="en-US" sz="1400" dirty="0">
                <a:solidFill>
                  <a:srgbClr val="000000"/>
                </a:solidFill>
                <a:latin typeface="Arial" charset="0"/>
                <a:cs typeface="Arial" charset="0"/>
              </a:rPr>
              <a:t>		</a:t>
            </a:r>
            <a:endParaRPr lang="en-US" sz="1400" b="1" dirty="0">
              <a:solidFill>
                <a:srgbClr val="000000"/>
              </a:solidFill>
              <a:latin typeface="Arial" charset="0"/>
              <a:cs typeface="Arial" charset="0"/>
            </a:endParaRPr>
          </a:p>
          <a:p>
            <a:pPr>
              <a:tabLst>
                <a:tab pos="228600" algn="l"/>
                <a:tab pos="457200" algn="l"/>
              </a:tabLst>
            </a:pPr>
            <a:r>
              <a:rPr lang="en-US" sz="1400" b="1" dirty="0">
                <a:solidFill>
                  <a:srgbClr val="000000"/>
                </a:solidFill>
                <a:latin typeface="Arial" charset="0"/>
                <a:cs typeface="Arial" charset="0"/>
              </a:rPr>
              <a:t>Estimated Costs</a:t>
            </a:r>
            <a:endParaRPr lang="en-US" sz="1400" dirty="0">
              <a:solidFill>
                <a:srgbClr val="000000"/>
              </a:solidFill>
              <a:cs typeface="Times New Roman" pitchFamily="18" charset="0"/>
            </a:endParaRPr>
          </a:p>
          <a:p>
            <a:pPr lvl="1" eaLnBrk="0" hangingPunct="0">
              <a:tabLst>
                <a:tab pos="228600" algn="l"/>
                <a:tab pos="457200" algn="l"/>
              </a:tabLst>
            </a:pPr>
            <a:r>
              <a:rPr lang="en-US" sz="1200" dirty="0">
                <a:solidFill>
                  <a:srgbClr val="000000"/>
                </a:solidFill>
                <a:latin typeface="Arial" charset="0"/>
                <a:cs typeface="Arial" charset="0"/>
              </a:rPr>
              <a:t>The pool-supported project cost estimate presented here should be the best estimate available.  It is understood that the estimate accuracy may vary dependent on the maturity of the project.</a:t>
            </a:r>
            <a:endParaRPr lang="en-US" sz="1200" dirty="0">
              <a:solidFill>
                <a:srgbClr val="000000"/>
              </a:solidFill>
              <a:cs typeface="Times New Roman" pitchFamily="18" charset="0"/>
            </a:endParaRPr>
          </a:p>
          <a:p>
            <a:pPr lvl="1" eaLnBrk="0" hangingPunct="0">
              <a:tabLst>
                <a:tab pos="228600" algn="l"/>
                <a:tab pos="457200" algn="l"/>
              </a:tabLst>
            </a:pPr>
            <a:r>
              <a:rPr lang="en-US" sz="1200" dirty="0">
                <a:solidFill>
                  <a:srgbClr val="000000"/>
                </a:solidFill>
                <a:latin typeface="Arial" charset="0"/>
                <a:cs typeface="Arial" charset="0"/>
              </a:rPr>
              <a:t>Accuracy tolerances for these estimates are targeted as follows:  </a:t>
            </a:r>
            <a:endParaRPr lang="en-US" sz="1200" dirty="0">
              <a:solidFill>
                <a:srgbClr val="000000"/>
              </a:solidFill>
              <a:cs typeface="Times New Roman" pitchFamily="18" charset="0"/>
            </a:endParaRPr>
          </a:p>
          <a:p>
            <a:pPr lvl="1" eaLnBrk="0" hangingPunct="0">
              <a:tabLst>
                <a:tab pos="228600" algn="l"/>
                <a:tab pos="457200" algn="l"/>
              </a:tabLst>
            </a:pPr>
            <a:r>
              <a:rPr lang="en-US" sz="1200" dirty="0">
                <a:solidFill>
                  <a:srgbClr val="000000"/>
                </a:solidFill>
                <a:latin typeface="Arial" charset="0"/>
                <a:cs typeface="Arial" charset="0"/>
              </a:rPr>
              <a:t>	Concept Project</a:t>
            </a:r>
            <a:endParaRPr lang="en-US" sz="1200" dirty="0">
              <a:solidFill>
                <a:srgbClr val="000000"/>
              </a:solidFill>
              <a:cs typeface="Times New Roman" pitchFamily="18" charset="0"/>
            </a:endParaRPr>
          </a:p>
          <a:p>
            <a:pPr lvl="1" eaLnBrk="0" hangingPunct="0">
              <a:tabLst>
                <a:tab pos="228600" algn="l"/>
                <a:tab pos="457200" algn="l"/>
              </a:tabLst>
            </a:pPr>
            <a:r>
              <a:rPr lang="en-US" sz="1200" dirty="0">
                <a:solidFill>
                  <a:srgbClr val="000000"/>
                </a:solidFill>
                <a:latin typeface="Arial" charset="0"/>
                <a:cs typeface="Arial" charset="0"/>
              </a:rPr>
              <a:t>	Proposed Project that has been reviewed and approved to proceed by ISO-NE </a:t>
            </a:r>
            <a:r>
              <a:rPr lang="en-US" sz="1200" dirty="0" smtClean="0">
                <a:solidFill>
                  <a:srgbClr val="000000"/>
                </a:solidFill>
                <a:latin typeface="Arial" charset="0"/>
                <a:cs typeface="Arial" charset="0"/>
              </a:rPr>
              <a:t>(+50%/-</a:t>
            </a:r>
            <a:r>
              <a:rPr lang="en-US" sz="1200" dirty="0">
                <a:solidFill>
                  <a:srgbClr val="000000"/>
                </a:solidFill>
                <a:latin typeface="Arial" charset="0"/>
                <a:cs typeface="Arial" charset="0"/>
              </a:rPr>
              <a:t>25%),</a:t>
            </a:r>
            <a:endParaRPr lang="en-US" sz="1200" dirty="0">
              <a:solidFill>
                <a:srgbClr val="000000"/>
              </a:solidFill>
              <a:cs typeface="Times New Roman" pitchFamily="18" charset="0"/>
            </a:endParaRPr>
          </a:p>
          <a:p>
            <a:pPr lvl="1" eaLnBrk="0" hangingPunct="0">
              <a:tabLst>
                <a:tab pos="228600" algn="l"/>
                <a:tab pos="457200" algn="l"/>
              </a:tabLst>
            </a:pPr>
            <a:r>
              <a:rPr lang="en-US" sz="1200" dirty="0">
                <a:solidFill>
                  <a:srgbClr val="000000"/>
                </a:solidFill>
                <a:latin typeface="Arial" charset="0"/>
                <a:cs typeface="Arial" charset="0"/>
              </a:rPr>
              <a:t>	I.3.9-Approved Project (+/-25%), and</a:t>
            </a:r>
            <a:endParaRPr lang="en-US" sz="1200" dirty="0">
              <a:solidFill>
                <a:srgbClr val="000000"/>
              </a:solidFill>
              <a:cs typeface="Times New Roman" pitchFamily="18" charset="0"/>
            </a:endParaRPr>
          </a:p>
          <a:p>
            <a:pPr lvl="1" eaLnBrk="0" hangingPunct="0">
              <a:tabLst>
                <a:tab pos="228600" algn="l"/>
                <a:tab pos="457200" algn="l"/>
              </a:tabLst>
            </a:pPr>
            <a:r>
              <a:rPr lang="en-US" sz="1200" dirty="0">
                <a:solidFill>
                  <a:srgbClr val="000000"/>
                </a:solidFill>
                <a:latin typeface="Arial" charset="0"/>
                <a:cs typeface="Arial" charset="0"/>
              </a:rPr>
              <a:t>	TCA-Approved Project (+/-10%)</a:t>
            </a:r>
          </a:p>
        </p:txBody>
      </p:sp>
      <p:sp>
        <p:nvSpPr>
          <p:cNvPr id="48132" name="Rectangle 3"/>
          <p:cNvSpPr>
            <a:spLocks noChangeArrowheads="1"/>
          </p:cNvSpPr>
          <p:nvPr/>
        </p:nvSpPr>
        <p:spPr bwMode="auto">
          <a:xfrm>
            <a:off x="409575" y="196850"/>
            <a:ext cx="8734425" cy="952500"/>
          </a:xfrm>
          <a:prstGeom prst="rect">
            <a:avLst/>
          </a:prstGeom>
          <a:noFill/>
          <a:ln w="9525">
            <a:noFill/>
            <a:miter lim="800000"/>
            <a:headEnd/>
            <a:tailEnd/>
          </a:ln>
        </p:spPr>
        <p:txBody>
          <a:bodyPr lIns="101882" tIns="50941" rIns="101882" bIns="50941" anchor="ctr"/>
          <a:lstStyle/>
          <a:p>
            <a:r>
              <a:rPr lang="en-US" sz="3200" b="1" dirty="0">
                <a:solidFill>
                  <a:srgbClr val="000000"/>
                </a:solidFill>
                <a:latin typeface="+mj-lt"/>
              </a:rPr>
              <a:t>Project Listing – Column </a:t>
            </a:r>
            <a:r>
              <a:rPr lang="en-US" sz="3200" b="1" dirty="0" smtClean="0">
                <a:solidFill>
                  <a:srgbClr val="000000"/>
                </a:solidFill>
                <a:latin typeface="+mj-lt"/>
              </a:rPr>
              <a:t>Definitions, </a:t>
            </a:r>
            <a:r>
              <a:rPr lang="en-US" sz="2000" b="1" i="1" dirty="0" smtClean="0">
                <a:solidFill>
                  <a:srgbClr val="000000"/>
                </a:solidFill>
                <a:latin typeface="+mj-lt"/>
              </a:rPr>
              <a:t>cont</a:t>
            </a:r>
            <a:r>
              <a:rPr lang="en-US" sz="2000" b="1" i="1" dirty="0">
                <a:solidFill>
                  <a:srgbClr val="000000"/>
                </a:solidFill>
                <a:latin typeface="+mj-lt"/>
              </a:rPr>
              <a:t>.</a:t>
            </a:r>
            <a:endParaRPr lang="en-US" sz="1600" b="1" i="1" dirty="0">
              <a:solidFill>
                <a:srgbClr val="000000"/>
              </a:solidFill>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57200" y="-76200"/>
            <a:ext cx="8229600" cy="1143000"/>
          </a:xfrm>
        </p:spPr>
        <p:txBody>
          <a:bodyPr/>
          <a:lstStyle/>
          <a:p>
            <a:r>
              <a:rPr lang="en-US" dirty="0" smtClean="0"/>
              <a:t>Highlights of the Project List Update</a:t>
            </a:r>
          </a:p>
        </p:txBody>
      </p:sp>
      <p:sp>
        <p:nvSpPr>
          <p:cNvPr id="5" name="Slide Number Placeholder 4"/>
          <p:cNvSpPr>
            <a:spLocks noGrp="1"/>
          </p:cNvSpPr>
          <p:nvPr>
            <p:ph type="sldNum" sz="quarter" idx="10"/>
          </p:nvPr>
        </p:nvSpPr>
        <p:spPr>
          <a:prstGeom prst="rect">
            <a:avLst/>
          </a:prstGeom>
        </p:spPr>
        <p:txBody>
          <a:bodyPr/>
          <a:lstStyle/>
          <a:p>
            <a:r>
              <a:rPr lang="en-US" dirty="0" smtClean="0"/>
              <a:t/>
            </a:r>
            <a:br>
              <a:rPr lang="en-US" dirty="0" smtClean="0"/>
            </a:br>
            <a:endParaRPr lang="en-US" dirty="0"/>
          </a:p>
        </p:txBody>
      </p:sp>
      <p:sp>
        <p:nvSpPr>
          <p:cNvPr id="17412" name="Rectangle 3"/>
          <p:cNvSpPr>
            <a:spLocks noGrp="1" noChangeArrowheads="1"/>
          </p:cNvSpPr>
          <p:nvPr>
            <p:ph idx="4294967295"/>
          </p:nvPr>
        </p:nvSpPr>
        <p:spPr>
          <a:xfrm>
            <a:off x="190500" y="781251"/>
            <a:ext cx="8762999" cy="4933749"/>
          </a:xfrm>
          <a:prstGeom prst="rect">
            <a:avLst/>
          </a:prstGeom>
        </p:spPr>
        <p:txBody>
          <a:bodyPr>
            <a:noAutofit/>
          </a:bodyPr>
          <a:lstStyle/>
          <a:p>
            <a:pPr>
              <a:spcBef>
                <a:spcPts val="0"/>
              </a:spcBef>
            </a:pPr>
            <a:r>
              <a:rPr lang="en-US" sz="1600" b="1" dirty="0" smtClean="0"/>
              <a:t>Major cost estimate changes that occurred between the June 2018 and October 2018 Project List</a:t>
            </a:r>
            <a:r>
              <a:rPr lang="en-US" sz="1600" dirty="0" smtClean="0"/>
              <a:t>:</a:t>
            </a:r>
          </a:p>
          <a:p>
            <a:pPr marL="628650" lvl="1" indent="-171450">
              <a:buNone/>
            </a:pPr>
            <a:r>
              <a:rPr lang="en-US" sz="1200" dirty="0" smtClean="0"/>
              <a:t>     (CT) – GHCC – </a:t>
            </a:r>
            <a:r>
              <a:rPr lang="en-US" sz="1200" b="1" dirty="0" smtClean="0"/>
              <a:t>Project 1590 </a:t>
            </a:r>
            <a:r>
              <a:rPr lang="en-US" sz="1200" dirty="0" smtClean="0"/>
              <a:t>- </a:t>
            </a:r>
            <a:r>
              <a:rPr lang="en-US" sz="1200" b="1" dirty="0" smtClean="0"/>
              <a:t> </a:t>
            </a:r>
            <a:r>
              <a:rPr lang="en-US" sz="1200" dirty="0" smtClean="0"/>
              <a:t>Add 115 kV 3.7 mile hybrid overhead/underground line from Newington to Southwest Hartford and associated terminal equipment including 1.4% series reactor. </a:t>
            </a:r>
            <a:r>
              <a:rPr lang="en-US" sz="1200" dirty="0" smtClean="0">
                <a:solidFill>
                  <a:srgbClr val="FF0000"/>
                </a:solidFill>
              </a:rPr>
              <a:t/>
            </a:r>
            <a:br>
              <a:rPr lang="en-US" sz="1200" dirty="0" smtClean="0">
                <a:solidFill>
                  <a:srgbClr val="FF0000"/>
                </a:solidFill>
              </a:rPr>
            </a:br>
            <a:r>
              <a:rPr lang="en-US" sz="1200" dirty="0" smtClean="0"/>
              <a:t>(project cost decreased $29.8M</a:t>
            </a:r>
            <a:r>
              <a:rPr lang="en-US" sz="1200" dirty="0"/>
              <a:t>).  </a:t>
            </a:r>
            <a:r>
              <a:rPr lang="en-US" sz="1200" dirty="0" smtClean="0"/>
              <a:t>Work on this project has been </a:t>
            </a:r>
            <a:r>
              <a:rPr lang="en-US" sz="1200" dirty="0"/>
              <a:t>revised from an all underground line</a:t>
            </a:r>
            <a:r>
              <a:rPr lang="en-US" sz="1200" dirty="0" smtClean="0"/>
              <a:t> to a hybrid overhead/underground line.  </a:t>
            </a:r>
            <a:endParaRPr lang="en-US" sz="1200" dirty="0" smtClean="0">
              <a:solidFill>
                <a:srgbClr val="FF0000"/>
              </a:solidFill>
            </a:endParaRPr>
          </a:p>
          <a:p>
            <a:pPr marL="342900" lvl="1" indent="-342900">
              <a:spcBef>
                <a:spcPts val="1200"/>
              </a:spcBef>
              <a:buFont typeface="Arial" pitchFamily="34" charset="0"/>
              <a:buChar char="•"/>
            </a:pPr>
            <a:r>
              <a:rPr lang="en-US" sz="1600" b="1" dirty="0" smtClean="0"/>
              <a:t>2 New Projects</a:t>
            </a:r>
            <a:br>
              <a:rPr lang="en-US" sz="1600" b="1" dirty="0" smtClean="0"/>
            </a:br>
            <a:r>
              <a:rPr lang="en-US" sz="1600" dirty="0" smtClean="0"/>
              <a:t>      </a:t>
            </a:r>
            <a:r>
              <a:rPr lang="en-US" sz="1200" dirty="0" smtClean="0"/>
              <a:t>(</a:t>
            </a:r>
            <a:r>
              <a:rPr lang="en-US" sz="1200" dirty="0"/>
              <a:t>MA) Southeast SEMA/RI Reliability Project </a:t>
            </a:r>
            <a:r>
              <a:rPr lang="en-US" sz="1200" dirty="0" smtClean="0"/>
              <a:t>– West Medway 345 kV circuit breaker upgrades</a:t>
            </a:r>
            <a:br>
              <a:rPr lang="en-US" sz="1200" dirty="0" smtClean="0"/>
            </a:br>
            <a:r>
              <a:rPr lang="en-US" sz="1200" dirty="0" smtClean="0"/>
              <a:t>        (</a:t>
            </a:r>
            <a:r>
              <a:rPr lang="en-US" sz="1200" dirty="0"/>
              <a:t>MA) Southeast SEMA/RI Reliability Project </a:t>
            </a:r>
            <a:r>
              <a:rPr lang="en-US" sz="1200" dirty="0" smtClean="0"/>
              <a:t>– Medway 115 kV circuit breaker replacements </a:t>
            </a:r>
            <a:r>
              <a:rPr lang="en-US" sz="1600" b="1" dirty="0" smtClean="0"/>
              <a:t/>
            </a:r>
            <a:br>
              <a:rPr lang="en-US" sz="1600" b="1" dirty="0" smtClean="0"/>
            </a:br>
            <a:endParaRPr lang="en-US" sz="1600" b="1" dirty="0" smtClean="0"/>
          </a:p>
          <a:p>
            <a:pPr marL="342900" lvl="1" indent="-342900">
              <a:buFont typeface="Arial" pitchFamily="34" charset="0"/>
              <a:buChar char="•"/>
            </a:pPr>
            <a:r>
              <a:rPr lang="en-US" sz="1600" b="1" dirty="0" smtClean="0"/>
              <a:t>12 </a:t>
            </a:r>
            <a:r>
              <a:rPr lang="en-US" sz="1600" b="1" dirty="0"/>
              <a:t>Upgrades on the project list have been placed in-service since the </a:t>
            </a:r>
            <a:r>
              <a:rPr lang="en-US" sz="1600" b="1" dirty="0" smtClean="0"/>
              <a:t>June 2018 </a:t>
            </a:r>
            <a:r>
              <a:rPr lang="en-US" sz="1600" b="1" dirty="0"/>
              <a:t>update</a:t>
            </a:r>
            <a:r>
              <a:rPr lang="en-US" sz="1600" dirty="0"/>
              <a:t>:</a:t>
            </a:r>
            <a:r>
              <a:rPr lang="en-US" sz="1600" dirty="0">
                <a:solidFill>
                  <a:srgbClr val="FF0000"/>
                </a:solidFill>
              </a:rPr>
              <a:t> </a:t>
            </a:r>
            <a:r>
              <a:rPr lang="en-US" sz="1600" b="1" dirty="0" smtClean="0"/>
              <a:t/>
            </a:r>
            <a:br>
              <a:rPr lang="en-US" sz="1600" b="1" dirty="0" smtClean="0"/>
            </a:br>
            <a:r>
              <a:rPr lang="en-US" sz="1600" b="1" dirty="0" smtClean="0"/>
              <a:t>      </a:t>
            </a:r>
            <a:r>
              <a:rPr lang="en-US" sz="1200" dirty="0" smtClean="0"/>
              <a:t>(CT</a:t>
            </a:r>
            <a:r>
              <a:rPr lang="en-US" sz="1200" dirty="0"/>
              <a:t>) SWCT- </a:t>
            </a:r>
            <a:r>
              <a:rPr lang="en-US" sz="1200" dirty="0" smtClean="0"/>
              <a:t>4 projects in-service</a:t>
            </a:r>
            <a:br>
              <a:rPr lang="en-US" sz="1200" dirty="0" smtClean="0"/>
            </a:br>
            <a:r>
              <a:rPr lang="en-US" sz="1200" dirty="0" smtClean="0"/>
              <a:t>        (CT) GHCC – 3 projects in-service</a:t>
            </a:r>
            <a:br>
              <a:rPr lang="en-US" sz="1200" dirty="0" smtClean="0"/>
            </a:br>
            <a:r>
              <a:rPr lang="en-US" sz="1200" dirty="0" smtClean="0"/>
              <a:t>        (MA) 1779 line partial rebuild</a:t>
            </a:r>
            <a:r>
              <a:rPr lang="en-US" sz="1200" dirty="0">
                <a:solidFill>
                  <a:srgbClr val="FF0000"/>
                </a:solidFill>
              </a:rPr>
              <a:t/>
            </a:r>
            <a:br>
              <a:rPr lang="en-US" sz="1200" dirty="0">
                <a:solidFill>
                  <a:srgbClr val="FF0000"/>
                </a:solidFill>
              </a:rPr>
            </a:br>
            <a:r>
              <a:rPr lang="en-US" sz="1200" dirty="0">
                <a:solidFill>
                  <a:srgbClr val="FF0000"/>
                </a:solidFill>
              </a:rPr>
              <a:t>        </a:t>
            </a:r>
            <a:r>
              <a:rPr lang="en-US" sz="1200" dirty="0" smtClean="0"/>
              <a:t>(MA) Greater Boston - 1 project </a:t>
            </a:r>
            <a:r>
              <a:rPr lang="en-US" sz="1200" dirty="0"/>
              <a:t>in-service – </a:t>
            </a:r>
            <a:r>
              <a:rPr lang="en-US" sz="1200" dirty="0" smtClean="0"/>
              <a:t>X-24/E-157W DCT separation</a:t>
            </a:r>
            <a:r>
              <a:rPr lang="en-US" sz="1200" dirty="0">
                <a:solidFill>
                  <a:srgbClr val="FF0000"/>
                </a:solidFill>
              </a:rPr>
              <a:t/>
            </a:r>
            <a:br>
              <a:rPr lang="en-US" sz="1200" dirty="0">
                <a:solidFill>
                  <a:srgbClr val="FF0000"/>
                </a:solidFill>
              </a:rPr>
            </a:br>
            <a:r>
              <a:rPr lang="en-US" sz="1200" dirty="0"/>
              <a:t>        </a:t>
            </a:r>
            <a:r>
              <a:rPr lang="en-US" sz="1200" dirty="0" smtClean="0"/>
              <a:t>(</a:t>
            </a:r>
            <a:r>
              <a:rPr lang="en-US" sz="1200" dirty="0"/>
              <a:t>MA) </a:t>
            </a:r>
            <a:r>
              <a:rPr lang="en-US" sz="1200" dirty="0" smtClean="0"/>
              <a:t>SEMA/RI – 1 project in-service – Reconductor/upgrade 112 line Tremont Substation #713 to Industrial Tap and terminal</a:t>
            </a:r>
            <a:br>
              <a:rPr lang="en-US" sz="1200" dirty="0" smtClean="0"/>
            </a:br>
            <a:r>
              <a:rPr lang="en-US" sz="1200" dirty="0" smtClean="0"/>
              <a:t>         equipment</a:t>
            </a:r>
            <a:r>
              <a:rPr lang="en-US" sz="1200" dirty="0">
                <a:solidFill>
                  <a:srgbClr val="FF0000"/>
                </a:solidFill>
              </a:rPr>
              <a:t/>
            </a:r>
            <a:br>
              <a:rPr lang="en-US" sz="1200" dirty="0">
                <a:solidFill>
                  <a:srgbClr val="FF0000"/>
                </a:solidFill>
              </a:rPr>
            </a:br>
            <a:r>
              <a:rPr lang="en-US" sz="1200" dirty="0">
                <a:solidFill>
                  <a:srgbClr val="FF0000"/>
                </a:solidFill>
              </a:rPr>
              <a:t>        </a:t>
            </a:r>
            <a:r>
              <a:rPr lang="en-US" sz="1200" dirty="0" smtClean="0"/>
              <a:t>(</a:t>
            </a:r>
            <a:r>
              <a:rPr lang="en-US" sz="1200" dirty="0"/>
              <a:t>MA) </a:t>
            </a:r>
            <a:r>
              <a:rPr lang="en-US" sz="1200" dirty="0" smtClean="0"/>
              <a:t>Sandy Pond Substation refurbishment </a:t>
            </a:r>
            <a:r>
              <a:rPr lang="en-US" sz="1200" dirty="0"/>
              <a:t/>
            </a:r>
            <a:br>
              <a:rPr lang="en-US" sz="1200" dirty="0"/>
            </a:br>
            <a:r>
              <a:rPr lang="en-US" sz="1200" dirty="0"/>
              <a:t>        </a:t>
            </a:r>
            <a:r>
              <a:rPr lang="en-US" sz="1200" dirty="0" smtClean="0"/>
              <a:t>(</a:t>
            </a:r>
            <a:r>
              <a:rPr lang="en-US" sz="1200" dirty="0"/>
              <a:t>MA) </a:t>
            </a:r>
            <a:r>
              <a:rPr lang="en-US" sz="1200" dirty="0" smtClean="0"/>
              <a:t>Sandy Pond control </a:t>
            </a:r>
            <a:r>
              <a:rPr lang="en-US" sz="1200" dirty="0"/>
              <a:t>h</a:t>
            </a:r>
            <a:r>
              <a:rPr lang="en-US" sz="1200" dirty="0" smtClean="0"/>
              <a:t>ouse rebuild</a:t>
            </a:r>
            <a:r>
              <a:rPr lang="en-US" sz="1200" dirty="0">
                <a:solidFill>
                  <a:schemeClr val="accent6"/>
                </a:solidFill>
              </a:rPr>
              <a:t/>
            </a:r>
            <a:br>
              <a:rPr lang="en-US" sz="1200" dirty="0">
                <a:solidFill>
                  <a:schemeClr val="accent6"/>
                </a:solidFill>
              </a:rPr>
            </a:br>
            <a:r>
              <a:rPr lang="en-US" sz="1200" dirty="0">
                <a:solidFill>
                  <a:schemeClr val="accent6"/>
                </a:solidFill>
              </a:rPr>
              <a:t>        </a:t>
            </a:r>
            <a:endParaRPr lang="en-US" sz="1200" b="1" dirty="0" smtClean="0">
              <a:solidFill>
                <a:schemeClr val="accent6"/>
              </a:solidFill>
            </a:endParaRPr>
          </a:p>
        </p:txBody>
      </p:sp>
      <p:sp>
        <p:nvSpPr>
          <p:cNvPr id="6" name="TextBox 5"/>
          <p:cNvSpPr txBox="1"/>
          <p:nvPr/>
        </p:nvSpPr>
        <p:spPr>
          <a:xfrm>
            <a:off x="8610600" y="6361583"/>
            <a:ext cx="219808" cy="307777"/>
          </a:xfrm>
          <a:prstGeom prst="rect">
            <a:avLst/>
          </a:prstGeom>
          <a:noFill/>
        </p:spPr>
        <p:txBody>
          <a:bodyPr wrap="square" rtlCol="0">
            <a:spAutoFit/>
          </a:bodyPr>
          <a:lstStyle/>
          <a:p>
            <a:pPr algn="ctr"/>
            <a:r>
              <a:rPr lang="en-US" sz="1400" dirty="0" smtClean="0">
                <a:solidFill>
                  <a:srgbClr val="595959"/>
                </a:solidFill>
              </a:rPr>
              <a:t>3</a:t>
            </a:r>
            <a:endParaRPr lang="en-US" sz="1400" dirty="0">
              <a:solidFill>
                <a:srgbClr val="59595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Grp="1" noChangeArrowheads="1"/>
          </p:cNvSpPr>
          <p:nvPr>
            <p:ph type="title"/>
          </p:nvPr>
        </p:nvSpPr>
        <p:spPr/>
        <p:txBody>
          <a:bodyPr/>
          <a:lstStyle/>
          <a:p>
            <a:r>
              <a:rPr lang="en-US" dirty="0" smtClean="0"/>
              <a:t>October </a:t>
            </a:r>
            <a:r>
              <a:rPr lang="en-US" dirty="0"/>
              <a:t>2018 Changes</a:t>
            </a:r>
            <a:r>
              <a:rPr lang="en-US" dirty="0" smtClean="0"/>
              <a:t>, </a:t>
            </a:r>
            <a:r>
              <a:rPr lang="en-US" sz="2000" i="1" dirty="0" smtClean="0"/>
              <a:t>cont.</a:t>
            </a:r>
          </a:p>
        </p:txBody>
      </p:sp>
      <p:sp>
        <p:nvSpPr>
          <p:cNvPr id="13" name="Slide Number Placeholder 4"/>
          <p:cNvSpPr>
            <a:spLocks noGrp="1"/>
          </p:cNvSpPr>
          <p:nvPr>
            <p:ph type="sldNum" sz="quarter" idx="10"/>
          </p:nvPr>
        </p:nvSpPr>
        <p:spPr>
          <a:prstGeom prst="rect">
            <a:avLst/>
          </a:prstGeom>
        </p:spPr>
        <p:txBody>
          <a:bodyPr/>
          <a:lstStyle/>
          <a:p>
            <a:fld id="{A68A5BB3-09BD-4B2D-8387-C1275B224D30}" type="slidenum">
              <a:rPr lang="en-US" smtClean="0"/>
              <a:pPr/>
              <a:t>4</a:t>
            </a:fld>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val="1884137148"/>
              </p:ext>
            </p:extLst>
          </p:nvPr>
        </p:nvGraphicFramePr>
        <p:xfrm>
          <a:off x="152400" y="1399387"/>
          <a:ext cx="8885555" cy="1877213"/>
        </p:xfrm>
        <a:graphic>
          <a:graphicData uri="http://schemas.openxmlformats.org/drawingml/2006/table">
            <a:tbl>
              <a:tblPr firstRow="1" bandRow="1">
                <a:tableStyleId>{073A0DAA-6AF3-43AB-8588-CEC1D06C72B9}</a:tableStyleId>
              </a:tblPr>
              <a:tblGrid>
                <a:gridCol w="745871">
                  <a:extLst>
                    <a:ext uri="{9D8B030D-6E8A-4147-A177-3AD203B41FA5}">
                      <a16:colId xmlns:a16="http://schemas.microsoft.com/office/drawing/2014/main" val="20000"/>
                    </a:ext>
                  </a:extLst>
                </a:gridCol>
                <a:gridCol w="4578604">
                  <a:extLst>
                    <a:ext uri="{9D8B030D-6E8A-4147-A177-3AD203B41FA5}">
                      <a16:colId xmlns:a16="http://schemas.microsoft.com/office/drawing/2014/main" val="20001"/>
                    </a:ext>
                  </a:extLst>
                </a:gridCol>
                <a:gridCol w="127508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5152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0" dirty="0" smtClean="0"/>
                        <a:t>Project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i="0" dirty="0" smtClean="0"/>
                        <a:t>ID #</a:t>
                      </a:r>
                      <a:endParaRPr lang="en-US" sz="1400" i="0" dirty="0" smtClean="0">
                        <a:latin typeface="Arial" pitchFamily="34" charset="0"/>
                        <a:cs typeface="Arial" pitchFamily="34" charset="0"/>
                      </a:endParaRPr>
                    </a:p>
                  </a:txBody>
                  <a:tcPr anchor="ctr"/>
                </a:tc>
                <a:tc>
                  <a:txBody>
                    <a:bodyPr/>
                    <a:lstStyle/>
                    <a:p>
                      <a:pPr algn="ctr"/>
                      <a:r>
                        <a:rPr lang="en-US" sz="1400" i="0" dirty="0" smtClean="0"/>
                        <a:t>Transmission System Upgrades</a:t>
                      </a:r>
                      <a:endParaRPr lang="en-US" sz="1400" i="0" dirty="0">
                        <a:latin typeface="Arial" pitchFamily="34" charset="0"/>
                        <a:cs typeface="Arial" pitchFamily="34" charset="0"/>
                      </a:endParaRPr>
                    </a:p>
                  </a:txBody>
                  <a:tcPr anchor="ctr"/>
                </a:tc>
                <a:tc>
                  <a:txBody>
                    <a:bodyPr/>
                    <a:lstStyle/>
                    <a:p>
                      <a:pPr algn="ctr"/>
                      <a:r>
                        <a:rPr lang="en-US" sz="1400" i="0" dirty="0" smtClean="0"/>
                        <a:t>Cost</a:t>
                      </a:r>
                    </a:p>
                    <a:p>
                      <a:pPr algn="ctr"/>
                      <a:r>
                        <a:rPr lang="en-US" sz="1400" i="0" dirty="0" smtClean="0"/>
                        <a:t>(in millions $)</a:t>
                      </a:r>
                      <a:endParaRPr lang="en-US" sz="1400" i="0" dirty="0">
                        <a:latin typeface="Arial" pitchFamily="34" charset="0"/>
                        <a:cs typeface="Arial" pitchFamily="34" charset="0"/>
                      </a:endParaRPr>
                    </a:p>
                  </a:txBody>
                  <a:tcPr anchor="ctr"/>
                </a:tc>
                <a:tc>
                  <a:txBody>
                    <a:bodyPr/>
                    <a:lstStyle/>
                    <a:p>
                      <a:pPr algn="ctr"/>
                      <a:r>
                        <a:rPr lang="en-US" sz="1400" i="0" dirty="0" smtClean="0"/>
                        <a:t>Improvement/Need</a:t>
                      </a:r>
                      <a:endParaRPr lang="en-US" sz="1400" i="0" dirty="0">
                        <a:latin typeface="Arial" pitchFamily="34" charset="0"/>
                        <a:cs typeface="Arial" pitchFamily="34" charset="0"/>
                      </a:endParaRPr>
                    </a:p>
                  </a:txBody>
                  <a:tcPr anchor="ctr"/>
                </a:tc>
                <a:extLst>
                  <a:ext uri="{0D108BD9-81ED-4DB2-BD59-A6C34878D82A}">
                    <a16:rowId xmlns:a16="http://schemas.microsoft.com/office/drawing/2014/main" val="10000"/>
                  </a:ext>
                </a:extLst>
              </a:tr>
              <a:tr h="673253">
                <a:tc>
                  <a:txBody>
                    <a:bodyPr/>
                    <a:lstStyle/>
                    <a:p>
                      <a:pPr algn="ctr"/>
                      <a:r>
                        <a:rPr lang="en-US" sz="1200" i="0" dirty="0" smtClean="0">
                          <a:solidFill>
                            <a:srgbClr val="000000"/>
                          </a:solidFill>
                          <a:latin typeface="+mn-lt"/>
                          <a:cs typeface="+mn-cs"/>
                        </a:rPr>
                        <a:t>1789</a:t>
                      </a:r>
                    </a:p>
                  </a:txBody>
                  <a:tcPr anchor="ctr"/>
                </a:tc>
                <a:tc>
                  <a:txBody>
                    <a:bodyPr/>
                    <a:lstStyle/>
                    <a:p>
                      <a:r>
                        <a:rPr lang="en-US" sz="1200" i="0" baseline="0" dirty="0" smtClean="0">
                          <a:solidFill>
                            <a:srgbClr val="000000"/>
                          </a:solidFill>
                        </a:rPr>
                        <a:t>West Medway 345 kV Circuit Breaker Upgrades</a:t>
                      </a:r>
                      <a:br>
                        <a:rPr lang="en-US" sz="1200" i="0" baseline="0" dirty="0" smtClean="0">
                          <a:solidFill>
                            <a:srgbClr val="000000"/>
                          </a:solidFill>
                        </a:rPr>
                      </a:br>
                      <a:r>
                        <a:rPr lang="en-US" sz="1200" i="0" dirty="0" smtClean="0">
                          <a:solidFill>
                            <a:srgbClr val="000000"/>
                          </a:solidFill>
                        </a:rPr>
                        <a:t>(Massachusetts) Southeast Massachusetts/Rhode Island Reliability Project</a:t>
                      </a:r>
                      <a:endParaRPr lang="en-US" sz="1200" i="0" dirty="0" smtClean="0">
                        <a:solidFill>
                          <a:srgbClr val="000000"/>
                        </a:solidFill>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solidFill>
                            <a:srgbClr val="000000"/>
                          </a:solidFill>
                          <a:latin typeface="+mn-lt"/>
                          <a:cs typeface="+mn-cs"/>
                        </a:rPr>
                        <a:t>6.3</a:t>
                      </a:r>
                      <a:endParaRPr lang="en-US" sz="1200" i="0" dirty="0" smtClean="0">
                        <a:solidFill>
                          <a:srgbClr val="000000"/>
                        </a:solidFill>
                        <a:latin typeface="Arial" pitchFamily="34" charset="0"/>
                        <a:cs typeface="Arial" pitchFamily="34" charset="0"/>
                      </a:endParaRPr>
                    </a:p>
                  </a:txBody>
                  <a:tcPr anchor="ctr"/>
                </a:tc>
                <a:tc>
                  <a:txBody>
                    <a:bodyPr/>
                    <a:lstStyle/>
                    <a:p>
                      <a:r>
                        <a:rPr lang="en-US" sz="1200" i="0" strike="noStrike" baseline="0" dirty="0" smtClean="0">
                          <a:solidFill>
                            <a:srgbClr val="000000"/>
                          </a:solidFill>
                          <a:latin typeface="+mn-lt"/>
                          <a:cs typeface="+mn-cs"/>
                        </a:rPr>
                        <a:t>Upgraded to meet system short circuit levels</a:t>
                      </a:r>
                      <a:endParaRPr lang="en-US" sz="1200" i="0" strike="noStrike" dirty="0">
                        <a:solidFill>
                          <a:srgbClr val="000000"/>
                        </a:solidFill>
                        <a:latin typeface="Arial" pitchFamily="34" charset="0"/>
                        <a:cs typeface="Arial" pitchFamily="34" charset="0"/>
                      </a:endParaRPr>
                    </a:p>
                  </a:txBody>
                  <a:tcPr anchor="ctr"/>
                </a:tc>
                <a:extLst>
                  <a:ext uri="{0D108BD9-81ED-4DB2-BD59-A6C34878D82A}">
                    <a16:rowId xmlns:a16="http://schemas.microsoft.com/office/drawing/2014/main" val="10001"/>
                  </a:ext>
                </a:extLst>
              </a:tr>
              <a:tr h="685800">
                <a:tc>
                  <a:txBody>
                    <a:bodyPr/>
                    <a:lstStyle/>
                    <a:p>
                      <a:pPr algn="ctr"/>
                      <a:r>
                        <a:rPr lang="en-US" sz="1200" i="0" dirty="0" smtClean="0">
                          <a:solidFill>
                            <a:srgbClr val="000000"/>
                          </a:solidFill>
                        </a:rPr>
                        <a:t>1790</a:t>
                      </a:r>
                    </a:p>
                    <a:p>
                      <a:pPr algn="ctr"/>
                      <a:endParaRPr lang="en-US" sz="1200" i="0" dirty="0" smtClean="0">
                        <a:solidFill>
                          <a:srgbClr val="000000"/>
                        </a:solidFill>
                      </a:endParaRPr>
                    </a:p>
                  </a:txBody>
                  <a:tcPr anchor="ctr"/>
                </a:tc>
                <a:tc>
                  <a:txBody>
                    <a:bodyPr/>
                    <a:lstStyle/>
                    <a:p>
                      <a:r>
                        <a:rPr lang="en-US" sz="1200" i="0" baseline="0" dirty="0" smtClean="0">
                          <a:solidFill>
                            <a:srgbClr val="000000"/>
                          </a:solidFill>
                        </a:rPr>
                        <a:t>Medway 115 kV Circuit Breaker Replacements</a:t>
                      </a:r>
                      <a:br>
                        <a:rPr lang="en-US" sz="1200" i="0" baseline="0" dirty="0" smtClean="0">
                          <a:solidFill>
                            <a:srgbClr val="000000"/>
                          </a:solidFill>
                        </a:rPr>
                      </a:br>
                      <a:r>
                        <a:rPr lang="en-US" sz="1200" i="0" dirty="0" smtClean="0">
                          <a:solidFill>
                            <a:srgbClr val="000000"/>
                          </a:solidFill>
                        </a:rPr>
                        <a:t>(Massachusetts) Southeast Massachusetts/Rhode Island Reliability Project</a:t>
                      </a:r>
                      <a:endParaRPr lang="en-US" sz="1200" i="0" dirty="0" smtClean="0">
                        <a:solidFill>
                          <a:srgbClr val="000000"/>
                        </a:solidFill>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4.9</a:t>
                      </a:r>
                      <a:endParaRPr lang="en-US" sz="1200" i="0" dirty="0" smtClean="0">
                        <a:solidFill>
                          <a:srgbClr val="000000"/>
                        </a:solidFill>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i="0" dirty="0" smtClean="0">
                        <a:solidFill>
                          <a:srgbClr val="000000"/>
                        </a:solidFill>
                        <a:latin typeface="Arial" pitchFamily="34" charset="0"/>
                        <a:cs typeface="Arial" pitchFamily="34" charset="0"/>
                      </a:endParaRPr>
                    </a:p>
                  </a:txBody>
                  <a:tcPr anchor="ctr"/>
                </a:tc>
                <a:tc>
                  <a:txBody>
                    <a:bodyPr/>
                    <a:lstStyle/>
                    <a:p>
                      <a:r>
                        <a:rPr lang="en-US" sz="1200" i="0" strike="noStrike" baseline="0" dirty="0" smtClean="0">
                          <a:solidFill>
                            <a:srgbClr val="000000"/>
                          </a:solidFill>
                          <a:latin typeface="+mn-lt"/>
                          <a:cs typeface="+mn-cs"/>
                        </a:rPr>
                        <a:t>Upgraded to meet system short circuit levels</a:t>
                      </a:r>
                      <a:endParaRPr lang="en-US" sz="1200" i="0" strike="noStrike" dirty="0">
                        <a:solidFill>
                          <a:srgbClr val="000000"/>
                        </a:solidFill>
                        <a:latin typeface="Arial" pitchFamily="34" charset="0"/>
                        <a:cs typeface="Arial" pitchFamily="34" charset="0"/>
                      </a:endParaRPr>
                    </a:p>
                  </a:txBody>
                  <a:tcPr anchor="ctr"/>
                </a:tc>
                <a:extLst>
                  <a:ext uri="{0D108BD9-81ED-4DB2-BD59-A6C34878D82A}">
                    <a16:rowId xmlns:a16="http://schemas.microsoft.com/office/drawing/2014/main" val="10002"/>
                  </a:ext>
                </a:extLst>
              </a:tr>
            </a:tbl>
          </a:graphicData>
        </a:graphic>
      </p:graphicFrame>
      <p:sp>
        <p:nvSpPr>
          <p:cNvPr id="6" name="Rectangle 7"/>
          <p:cNvSpPr>
            <a:spLocks noChangeArrowheads="1"/>
          </p:cNvSpPr>
          <p:nvPr/>
        </p:nvSpPr>
        <p:spPr bwMode="auto">
          <a:xfrm>
            <a:off x="520700" y="762000"/>
            <a:ext cx="8699500" cy="461665"/>
          </a:xfrm>
          <a:prstGeom prst="rect">
            <a:avLst/>
          </a:prstGeom>
          <a:noFill/>
          <a:ln w="9525">
            <a:noFill/>
            <a:miter lim="800000"/>
            <a:headEnd/>
            <a:tailEnd/>
          </a:ln>
        </p:spPr>
        <p:txBody>
          <a:bodyPr>
            <a:spAutoFit/>
          </a:bodyPr>
          <a:lstStyle/>
          <a:p>
            <a:r>
              <a:rPr lang="en-US" sz="2400" dirty="0" smtClean="0">
                <a:solidFill>
                  <a:srgbClr val="000000"/>
                </a:solidFill>
                <a:latin typeface="+mj-lt"/>
              </a:rPr>
              <a:t>2 </a:t>
            </a:r>
            <a:r>
              <a:rPr lang="en-US" sz="2400" dirty="0">
                <a:solidFill>
                  <a:srgbClr val="000000"/>
                </a:solidFill>
                <a:latin typeface="+mj-lt"/>
              </a:rPr>
              <a:t>New </a:t>
            </a:r>
            <a:r>
              <a:rPr lang="en-US" sz="2400" dirty="0">
                <a:solidFill>
                  <a:srgbClr val="000000"/>
                </a:solidFill>
                <a:latin typeface="+mj-lt"/>
                <a:cs typeface="Times New Roman" pitchFamily="18" charset="0"/>
              </a:rPr>
              <a:t>Projects and Corresponding Need</a:t>
            </a:r>
          </a:p>
        </p:txBody>
      </p:sp>
    </p:spTree>
    <p:extLst>
      <p:ext uri="{BB962C8B-B14F-4D97-AF65-F5344CB8AC3E}">
        <p14:creationId xmlns:p14="http://schemas.microsoft.com/office/powerpoint/2010/main" val="4291844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Grp="1" noChangeArrowheads="1"/>
          </p:cNvSpPr>
          <p:nvPr>
            <p:ph type="title"/>
          </p:nvPr>
        </p:nvSpPr>
        <p:spPr>
          <a:xfrm>
            <a:off x="414449" y="-7341"/>
            <a:ext cx="8229600" cy="1143000"/>
          </a:xfrm>
        </p:spPr>
        <p:txBody>
          <a:bodyPr/>
          <a:lstStyle/>
          <a:p>
            <a:r>
              <a:rPr lang="en-US" dirty="0" smtClean="0"/>
              <a:t>October </a:t>
            </a:r>
            <a:r>
              <a:rPr lang="en-US" dirty="0"/>
              <a:t>2018 Changes</a:t>
            </a:r>
            <a:r>
              <a:rPr lang="en-US" dirty="0" smtClean="0"/>
              <a:t>, </a:t>
            </a:r>
            <a:r>
              <a:rPr lang="en-US" sz="2000" i="1" dirty="0" smtClean="0"/>
              <a:t>cont.</a:t>
            </a:r>
          </a:p>
        </p:txBody>
      </p:sp>
      <p:sp>
        <p:nvSpPr>
          <p:cNvPr id="13" name="Slide Number Placeholder 4"/>
          <p:cNvSpPr>
            <a:spLocks noGrp="1"/>
          </p:cNvSpPr>
          <p:nvPr>
            <p:ph type="sldNum" sz="quarter" idx="10"/>
          </p:nvPr>
        </p:nvSpPr>
        <p:spPr>
          <a:prstGeom prst="rect">
            <a:avLst/>
          </a:prstGeom>
        </p:spPr>
        <p:txBody>
          <a:bodyPr/>
          <a:lstStyle/>
          <a:p>
            <a:fld id="{A68A5BB3-09BD-4B2D-8387-C1275B224D30}" type="slidenum">
              <a:rPr lang="en-US" smtClean="0"/>
              <a:pPr/>
              <a:t>5</a:t>
            </a:fld>
            <a:endParaRPr lang="en-US" dirty="0"/>
          </a:p>
        </p:txBody>
      </p:sp>
      <p:sp>
        <p:nvSpPr>
          <p:cNvPr id="28676" name="Rectangle 7"/>
          <p:cNvSpPr>
            <a:spLocks noChangeArrowheads="1"/>
          </p:cNvSpPr>
          <p:nvPr/>
        </p:nvSpPr>
        <p:spPr bwMode="auto">
          <a:xfrm>
            <a:off x="414449" y="762000"/>
            <a:ext cx="8699500" cy="461665"/>
          </a:xfrm>
          <a:prstGeom prst="rect">
            <a:avLst/>
          </a:prstGeom>
          <a:noFill/>
          <a:ln w="9525">
            <a:noFill/>
            <a:miter lim="800000"/>
            <a:headEnd/>
            <a:tailEnd/>
          </a:ln>
        </p:spPr>
        <p:txBody>
          <a:bodyPr>
            <a:spAutoFit/>
          </a:bodyPr>
          <a:lstStyle/>
          <a:p>
            <a:r>
              <a:rPr lang="en-US" sz="2400" dirty="0" smtClean="0">
                <a:solidFill>
                  <a:srgbClr val="000000"/>
                </a:solidFill>
                <a:latin typeface="+mj-lt"/>
                <a:cs typeface="Times New Roman" pitchFamily="18" charset="0"/>
              </a:rPr>
              <a:t>12 Projects </a:t>
            </a:r>
            <a:r>
              <a:rPr lang="en-US" sz="2400" dirty="0">
                <a:solidFill>
                  <a:srgbClr val="000000"/>
                </a:solidFill>
                <a:latin typeface="+mj-lt"/>
                <a:cs typeface="Times New Roman" pitchFamily="18" charset="0"/>
              </a:rPr>
              <a:t>Placed </a:t>
            </a:r>
            <a:r>
              <a:rPr lang="en-US" sz="2400" dirty="0" smtClean="0">
                <a:solidFill>
                  <a:srgbClr val="000000"/>
                </a:solidFill>
                <a:latin typeface="+mj-lt"/>
                <a:cs typeface="Times New Roman" pitchFamily="18" charset="0"/>
              </a:rPr>
              <a:t>In-Service </a:t>
            </a:r>
            <a:r>
              <a:rPr lang="en-US" sz="2400" dirty="0">
                <a:solidFill>
                  <a:srgbClr val="000000"/>
                </a:solidFill>
                <a:latin typeface="+mj-lt"/>
                <a:cs typeface="Times New Roman" pitchFamily="18" charset="0"/>
              </a:rPr>
              <a:t>and Corresponding Needs</a:t>
            </a:r>
          </a:p>
        </p:txBody>
      </p:sp>
      <p:graphicFrame>
        <p:nvGraphicFramePr>
          <p:cNvPr id="17" name="Table 16"/>
          <p:cNvGraphicFramePr>
            <a:graphicFrameLocks noGrp="1"/>
          </p:cNvGraphicFramePr>
          <p:nvPr>
            <p:extLst>
              <p:ext uri="{D42A27DB-BD31-4B8C-83A1-F6EECF244321}">
                <p14:modId xmlns:p14="http://schemas.microsoft.com/office/powerpoint/2010/main" val="413698299"/>
              </p:ext>
            </p:extLst>
          </p:nvPr>
        </p:nvGraphicFramePr>
        <p:xfrm>
          <a:off x="228600" y="1255043"/>
          <a:ext cx="8768545" cy="4998719"/>
        </p:xfrm>
        <a:graphic>
          <a:graphicData uri="http://schemas.openxmlformats.org/drawingml/2006/table">
            <a:tbl>
              <a:tblPr firstRow="1" bandRow="1">
                <a:tableStyleId>{073A0DAA-6AF3-43AB-8588-CEC1D06C72B9}</a:tableStyleId>
              </a:tblPr>
              <a:tblGrid>
                <a:gridCol w="717564">
                  <a:extLst>
                    <a:ext uri="{9D8B030D-6E8A-4147-A177-3AD203B41FA5}">
                      <a16:colId xmlns:a16="http://schemas.microsoft.com/office/drawing/2014/main" val="20000"/>
                    </a:ext>
                  </a:extLst>
                </a:gridCol>
                <a:gridCol w="3549636">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3282145">
                  <a:extLst>
                    <a:ext uri="{9D8B030D-6E8A-4147-A177-3AD203B41FA5}">
                      <a16:colId xmlns:a16="http://schemas.microsoft.com/office/drawing/2014/main" val="20003"/>
                    </a:ext>
                  </a:extLst>
                </a:gridCol>
              </a:tblGrid>
              <a:tr h="8735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0" dirty="0" smtClean="0"/>
                        <a:t>Project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i="0" dirty="0" smtClean="0"/>
                        <a:t>ID #</a:t>
                      </a:r>
                      <a:endParaRPr lang="en-US" sz="1400" i="0" dirty="0" smtClean="0">
                        <a:latin typeface="Arial" pitchFamily="34" charset="0"/>
                        <a:cs typeface="Arial" pitchFamily="34" charset="0"/>
                      </a:endParaRPr>
                    </a:p>
                  </a:txBody>
                  <a:tcPr anchor="ctr"/>
                </a:tc>
                <a:tc>
                  <a:txBody>
                    <a:bodyPr/>
                    <a:lstStyle/>
                    <a:p>
                      <a:pPr algn="ctr"/>
                      <a:r>
                        <a:rPr lang="en-US" sz="1400" i="0" dirty="0" smtClean="0"/>
                        <a:t>Transmission System Upgrades</a:t>
                      </a:r>
                      <a:endParaRPr lang="en-US" sz="1400" i="0" dirty="0">
                        <a:latin typeface="Arial" pitchFamily="34" charset="0"/>
                        <a:cs typeface="Arial" pitchFamily="34" charset="0"/>
                      </a:endParaRPr>
                    </a:p>
                  </a:txBody>
                  <a:tcPr anchor="ctr"/>
                </a:tc>
                <a:tc>
                  <a:txBody>
                    <a:bodyPr/>
                    <a:lstStyle/>
                    <a:p>
                      <a:pPr algn="ctr"/>
                      <a:r>
                        <a:rPr lang="en-US" sz="1400" i="0" dirty="0" smtClean="0"/>
                        <a:t>Cost</a:t>
                      </a:r>
                    </a:p>
                    <a:p>
                      <a:pPr algn="ctr"/>
                      <a:r>
                        <a:rPr lang="en-US" sz="1400" i="0" dirty="0" smtClean="0"/>
                        <a:t>(in millions $)</a:t>
                      </a:r>
                      <a:endParaRPr lang="en-US" sz="1400" i="0" dirty="0">
                        <a:latin typeface="Arial" pitchFamily="34" charset="0"/>
                        <a:cs typeface="Arial" pitchFamily="34" charset="0"/>
                      </a:endParaRPr>
                    </a:p>
                  </a:txBody>
                  <a:tcPr anchor="ctr"/>
                </a:tc>
                <a:tc>
                  <a:txBody>
                    <a:bodyPr/>
                    <a:lstStyle/>
                    <a:p>
                      <a:pPr algn="ctr"/>
                      <a:r>
                        <a:rPr lang="en-US" sz="1400" i="0" dirty="0" smtClean="0"/>
                        <a:t>Improvement/Need</a:t>
                      </a:r>
                      <a:endParaRPr lang="en-US" sz="1400" i="0" dirty="0">
                        <a:latin typeface="Arial" pitchFamily="34" charset="0"/>
                        <a:cs typeface="Arial" pitchFamily="34" charset="0"/>
                      </a:endParaRPr>
                    </a:p>
                  </a:txBody>
                  <a:tcPr anchor="ctr"/>
                </a:tc>
                <a:extLst>
                  <a:ext uri="{0D108BD9-81ED-4DB2-BD59-A6C34878D82A}">
                    <a16:rowId xmlns:a16="http://schemas.microsoft.com/office/drawing/2014/main" val="10000"/>
                  </a:ext>
                </a:extLst>
              </a:tr>
              <a:tr h="726604">
                <a:tc>
                  <a:txBody>
                    <a:bodyPr/>
                    <a:lstStyle/>
                    <a:p>
                      <a:pPr algn="ctr"/>
                      <a:r>
                        <a:rPr lang="en-US" sz="1200" i="0" dirty="0" smtClean="0">
                          <a:solidFill>
                            <a:srgbClr val="000000"/>
                          </a:solidFill>
                        </a:rPr>
                        <a:t>1564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baseline="0" dirty="0" smtClean="0">
                          <a:solidFill>
                            <a:srgbClr val="000000"/>
                          </a:solidFill>
                        </a:rPr>
                        <a:t>Install a new 115 kV line from Plumtree to Brookfield Junction (3.4 miles) </a:t>
                      </a:r>
                      <a:br>
                        <a:rPr lang="en-US" sz="1200" i="0" baseline="0" dirty="0" smtClean="0">
                          <a:solidFill>
                            <a:srgbClr val="000000"/>
                          </a:solidFill>
                        </a:rPr>
                      </a:br>
                      <a:r>
                        <a:rPr lang="en-US" sz="1200" i="0" dirty="0" smtClean="0">
                          <a:solidFill>
                            <a:srgbClr val="000000"/>
                          </a:solidFill>
                        </a:rPr>
                        <a:t>(Connecticut) SWCT</a:t>
                      </a:r>
                      <a:endParaRPr lang="en-US" sz="1200" i="0" dirty="0" smtClean="0">
                        <a:solidFill>
                          <a:srgbClr val="000000"/>
                        </a:solidFill>
                        <a:latin typeface="Arial" pitchFamily="34" charset="0"/>
                        <a:cs typeface="Arial" pitchFamily="34" charset="0"/>
                      </a:endParaRPr>
                    </a:p>
                  </a:txBody>
                  <a:tcPr anchor="ctr"/>
                </a:tc>
                <a:tc>
                  <a:txBody>
                    <a:bodyPr/>
                    <a:lstStyle/>
                    <a:p>
                      <a:pPr algn="ctr"/>
                      <a:r>
                        <a:rPr lang="en-US" sz="1200" i="0" dirty="0" smtClean="0">
                          <a:solidFill>
                            <a:srgbClr val="000000"/>
                          </a:solidFill>
                        </a:rPr>
                        <a:t>20.1</a:t>
                      </a:r>
                      <a:endParaRPr lang="en-US" sz="1200" i="0" dirty="0" smtClean="0">
                        <a:solidFill>
                          <a:srgbClr val="000000"/>
                        </a:solidFill>
                        <a:latin typeface="Arial" pitchFamily="34" charset="0"/>
                        <a:cs typeface="Arial" pitchFamily="34" charset="0"/>
                      </a:endParaRPr>
                    </a:p>
                  </a:txBody>
                  <a:tcPr anchor="ctr"/>
                </a:tc>
                <a:tc>
                  <a:txBody>
                    <a:bodyPr/>
                    <a:lstStyle/>
                    <a:p>
                      <a:r>
                        <a:rPr lang="en-US" sz="1200" i="0" strike="noStrike" dirty="0" smtClean="0">
                          <a:solidFill>
                            <a:srgbClr val="000000"/>
                          </a:solidFill>
                          <a:latin typeface="+mn-lt"/>
                          <a:cs typeface="+mn-cs"/>
                        </a:rPr>
                        <a:t>Addresses N-1 interruption</a:t>
                      </a:r>
                      <a:r>
                        <a:rPr lang="en-US" sz="1200" i="0" strike="noStrike" baseline="0" dirty="0" smtClean="0">
                          <a:solidFill>
                            <a:srgbClr val="000000"/>
                          </a:solidFill>
                          <a:latin typeface="+mn-lt"/>
                          <a:cs typeface="+mn-cs"/>
                        </a:rPr>
                        <a:t> concerns in the SWCT area</a:t>
                      </a:r>
                      <a:endParaRPr lang="en-US" sz="1200" i="0" strike="noStrike" dirty="0">
                        <a:solidFill>
                          <a:srgbClr val="000000"/>
                        </a:solidFill>
                        <a:latin typeface="Arial" pitchFamily="34" charset="0"/>
                        <a:cs typeface="Arial" pitchFamily="34" charset="0"/>
                      </a:endParaRPr>
                    </a:p>
                  </a:txBody>
                  <a:tcPr anchor="ctr"/>
                </a:tc>
                <a:extLst>
                  <a:ext uri="{0D108BD9-81ED-4DB2-BD59-A6C34878D82A}">
                    <a16:rowId xmlns:a16="http://schemas.microsoft.com/office/drawing/2014/main" val="10001"/>
                  </a:ext>
                </a:extLst>
              </a:tr>
              <a:tr h="962578">
                <a:tc>
                  <a:txBody>
                    <a:bodyPr/>
                    <a:lstStyle/>
                    <a:p>
                      <a:pPr algn="ctr"/>
                      <a:r>
                        <a:rPr lang="en-US" sz="1200" i="0" dirty="0" smtClean="0">
                          <a:solidFill>
                            <a:srgbClr val="000000"/>
                          </a:solidFill>
                        </a:rPr>
                        <a:t>1568</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baseline="0" dirty="0" smtClean="0">
                          <a:solidFill>
                            <a:srgbClr val="000000"/>
                          </a:solidFill>
                        </a:rPr>
                        <a:t>Loop the 1570 line in and out of </a:t>
                      </a:r>
                      <a:r>
                        <a:rPr lang="en-US" sz="1200" i="0" baseline="0" dirty="0" err="1" smtClean="0">
                          <a:solidFill>
                            <a:srgbClr val="000000"/>
                          </a:solidFill>
                        </a:rPr>
                        <a:t>Pootatuck</a:t>
                      </a:r>
                      <a:r>
                        <a:rPr lang="en-US" sz="1200" i="0" baseline="0" dirty="0" smtClean="0">
                          <a:solidFill>
                            <a:srgbClr val="000000"/>
                          </a:solidFill>
                        </a:rPr>
                        <a:t> Substation</a:t>
                      </a:r>
                      <a:br>
                        <a:rPr lang="en-US" sz="1200" i="0" baseline="0" dirty="0" smtClean="0">
                          <a:solidFill>
                            <a:srgbClr val="000000"/>
                          </a:solidFill>
                        </a:rPr>
                      </a:br>
                      <a:r>
                        <a:rPr lang="en-US" sz="1200" i="0" dirty="0" smtClean="0">
                          <a:solidFill>
                            <a:srgbClr val="000000"/>
                          </a:solidFill>
                        </a:rPr>
                        <a:t>(Connecticut) SWCT</a:t>
                      </a:r>
                      <a:endParaRPr lang="en-US" sz="1200" i="0" dirty="0" smtClean="0">
                        <a:solidFill>
                          <a:srgbClr val="000000"/>
                        </a:solidFill>
                        <a:latin typeface="Arial" pitchFamily="34" charset="0"/>
                        <a:cs typeface="Arial" pitchFamily="34" charset="0"/>
                      </a:endParaRPr>
                    </a:p>
                  </a:txBody>
                  <a:tcPr anchor="ctr"/>
                </a:tc>
                <a:tc>
                  <a:txBody>
                    <a:bodyPr/>
                    <a:lstStyle/>
                    <a:p>
                      <a:pPr algn="ctr"/>
                      <a:r>
                        <a:rPr lang="en-US" sz="1200" i="0" dirty="0" smtClean="0">
                          <a:solidFill>
                            <a:srgbClr val="000000"/>
                          </a:solidFill>
                        </a:rPr>
                        <a:t>1.8</a:t>
                      </a:r>
                      <a:endParaRPr lang="en-US" sz="1200" i="0" dirty="0" smtClean="0">
                        <a:solidFill>
                          <a:srgbClr val="000000"/>
                        </a:solidFill>
                        <a:latin typeface="Arial" pitchFamily="34" charset="0"/>
                        <a:cs typeface="Arial" pitchFamily="34" charset="0"/>
                      </a:endParaRPr>
                    </a:p>
                  </a:txBody>
                  <a:tcPr anchor="ctr"/>
                </a:tc>
                <a:tc>
                  <a:txBody>
                    <a:bodyPr/>
                    <a:lstStyle/>
                    <a:p>
                      <a:r>
                        <a:rPr lang="en-US" sz="1200" i="0" strike="noStrike" dirty="0" smtClean="0">
                          <a:solidFill>
                            <a:srgbClr val="000000"/>
                          </a:solidFill>
                          <a:latin typeface="+mn-lt"/>
                          <a:cs typeface="+mn-cs"/>
                        </a:rPr>
                        <a:t>Improve</a:t>
                      </a:r>
                      <a:r>
                        <a:rPr lang="en-US" sz="1200" i="0" strike="noStrike" baseline="0" dirty="0" smtClean="0">
                          <a:solidFill>
                            <a:srgbClr val="000000"/>
                          </a:solidFill>
                          <a:latin typeface="+mn-lt"/>
                          <a:cs typeface="+mn-cs"/>
                        </a:rPr>
                        <a:t> load serving capability in the SWCT area</a:t>
                      </a:r>
                      <a:endParaRPr lang="en-US" sz="1200" i="0" strike="noStrike" dirty="0">
                        <a:solidFill>
                          <a:srgbClr val="000000"/>
                        </a:solidFill>
                        <a:latin typeface="Arial" pitchFamily="34" charset="0"/>
                        <a:cs typeface="Arial" pitchFamily="34" charset="0"/>
                      </a:endParaRPr>
                    </a:p>
                  </a:txBody>
                  <a:tcPr anchor="ctr"/>
                </a:tc>
                <a:extLst>
                  <a:ext uri="{0D108BD9-81ED-4DB2-BD59-A6C34878D82A}">
                    <a16:rowId xmlns:a16="http://schemas.microsoft.com/office/drawing/2014/main" val="10002"/>
                  </a:ext>
                </a:extLst>
              </a:tr>
              <a:tr h="790022">
                <a:tc>
                  <a:txBody>
                    <a:bodyPr/>
                    <a:lstStyle/>
                    <a:p>
                      <a:pPr algn="ctr"/>
                      <a:r>
                        <a:rPr lang="en-US" sz="1200" i="0" dirty="0" smtClean="0">
                          <a:solidFill>
                            <a:srgbClr val="000000"/>
                          </a:solidFill>
                        </a:rPr>
                        <a:t>1578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baseline="0" dirty="0" smtClean="0">
                          <a:solidFill>
                            <a:srgbClr val="000000"/>
                          </a:solidFill>
                        </a:rPr>
                        <a:t>Install a synchronous condenser  (+25/-12.5 MVAR) at Stony Hill</a:t>
                      </a:r>
                      <a:br>
                        <a:rPr lang="en-US" sz="1200" i="0" baseline="0" dirty="0" smtClean="0">
                          <a:solidFill>
                            <a:srgbClr val="000000"/>
                          </a:solidFill>
                        </a:rPr>
                      </a:br>
                      <a:r>
                        <a:rPr lang="en-US" sz="1200" i="0" dirty="0" smtClean="0">
                          <a:solidFill>
                            <a:srgbClr val="000000"/>
                          </a:solidFill>
                        </a:rPr>
                        <a:t>(Connecticut) SWCT</a:t>
                      </a:r>
                      <a:endParaRPr lang="en-US" sz="1200" i="0" dirty="0" smtClean="0">
                        <a:solidFill>
                          <a:srgbClr val="000000"/>
                        </a:solidFill>
                        <a:latin typeface="Arial" pitchFamily="34" charset="0"/>
                        <a:cs typeface="Arial" pitchFamily="34" charset="0"/>
                      </a:endParaRPr>
                    </a:p>
                  </a:txBody>
                  <a:tcPr anchor="ctr"/>
                </a:tc>
                <a:tc>
                  <a:txBody>
                    <a:bodyPr/>
                    <a:lstStyle/>
                    <a:p>
                      <a:pPr algn="ctr"/>
                      <a:r>
                        <a:rPr lang="en-US" sz="1200" i="0" dirty="0" smtClean="0">
                          <a:solidFill>
                            <a:srgbClr val="000000"/>
                          </a:solidFill>
                          <a:latin typeface="+mn-lt"/>
                          <a:cs typeface="Arial" pitchFamily="34" charset="0"/>
                        </a:rPr>
                        <a:t>22.2</a:t>
                      </a:r>
                    </a:p>
                  </a:txBody>
                  <a:tcPr anchor="ctr"/>
                </a:tc>
                <a:tc>
                  <a:txBody>
                    <a:bodyPr/>
                    <a:lstStyle/>
                    <a:p>
                      <a:r>
                        <a:rPr lang="en-US" sz="1200" i="0" strike="noStrike" dirty="0" smtClean="0">
                          <a:solidFill>
                            <a:srgbClr val="000000"/>
                          </a:solidFill>
                          <a:latin typeface="+mn-lt"/>
                          <a:cs typeface="+mn-cs"/>
                        </a:rPr>
                        <a:t>Resolve</a:t>
                      </a:r>
                      <a:r>
                        <a:rPr lang="en-US" sz="1200" i="0" strike="noStrike" baseline="0" dirty="0" smtClean="0">
                          <a:solidFill>
                            <a:srgbClr val="000000"/>
                          </a:solidFill>
                          <a:latin typeface="+mn-lt"/>
                          <a:cs typeface="+mn-cs"/>
                        </a:rPr>
                        <a:t> voltage issues in the Housatonic Valley area</a:t>
                      </a:r>
                      <a:endParaRPr lang="en-US" sz="1200" i="0" strike="noStrike" dirty="0">
                        <a:solidFill>
                          <a:srgbClr val="000000"/>
                        </a:solidFill>
                        <a:latin typeface="Arial" pitchFamily="34" charset="0"/>
                        <a:cs typeface="Arial" pitchFamily="34" charset="0"/>
                      </a:endParaRPr>
                    </a:p>
                  </a:txBody>
                  <a:tcPr anchor="ctr"/>
                </a:tc>
                <a:extLst>
                  <a:ext uri="{0D108BD9-81ED-4DB2-BD59-A6C34878D82A}">
                    <a16:rowId xmlns:a16="http://schemas.microsoft.com/office/drawing/2014/main" val="630789294"/>
                  </a:ext>
                </a:extLst>
              </a:tr>
              <a:tr h="513244">
                <a:tc>
                  <a:txBody>
                    <a:bodyPr/>
                    <a:lstStyle/>
                    <a:p>
                      <a:pPr algn="ctr"/>
                      <a:r>
                        <a:rPr lang="en-US" sz="1200" i="0" dirty="0" smtClean="0">
                          <a:solidFill>
                            <a:srgbClr val="000000"/>
                          </a:solidFill>
                        </a:rPr>
                        <a:t>1621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baseline="0" dirty="0" err="1" smtClean="0">
                          <a:solidFill>
                            <a:srgbClr val="000000"/>
                          </a:solidFill>
                        </a:rPr>
                        <a:t>Pootatuck</a:t>
                      </a:r>
                      <a:r>
                        <a:rPr lang="en-US" sz="1200" i="0" baseline="0" dirty="0" smtClean="0">
                          <a:solidFill>
                            <a:srgbClr val="000000"/>
                          </a:solidFill>
                        </a:rPr>
                        <a:t> 115 kV Ring Bus Expansion and Capacitor Bank Addition</a:t>
                      </a:r>
                      <a:br>
                        <a:rPr lang="en-US" sz="1200" i="0" baseline="0" dirty="0" smtClean="0">
                          <a:solidFill>
                            <a:srgbClr val="000000"/>
                          </a:solidFill>
                        </a:rPr>
                      </a:br>
                      <a:r>
                        <a:rPr lang="en-US" sz="1200" i="0" dirty="0" smtClean="0">
                          <a:solidFill>
                            <a:srgbClr val="000000"/>
                          </a:solidFill>
                        </a:rPr>
                        <a:t>(Connecticut) SWCT</a:t>
                      </a:r>
                      <a:endParaRPr lang="en-US" sz="1200" i="0" dirty="0" smtClean="0">
                        <a:solidFill>
                          <a:srgbClr val="000000"/>
                        </a:solidFill>
                        <a:latin typeface="Arial" pitchFamily="34" charset="0"/>
                        <a:cs typeface="Arial" pitchFamily="34" charset="0"/>
                      </a:endParaRPr>
                    </a:p>
                  </a:txBody>
                  <a:tcPr anchor="ctr"/>
                </a:tc>
                <a:tc>
                  <a:txBody>
                    <a:bodyPr/>
                    <a:lstStyle/>
                    <a:p>
                      <a:pPr algn="ctr"/>
                      <a:r>
                        <a:rPr lang="en-US" sz="1200" i="0" dirty="0" smtClean="0">
                          <a:solidFill>
                            <a:srgbClr val="000000"/>
                          </a:solidFill>
                          <a:latin typeface="+mn-lt"/>
                          <a:cs typeface="Arial" pitchFamily="34" charset="0"/>
                        </a:rPr>
                        <a:t>11.0</a:t>
                      </a:r>
                    </a:p>
                  </a:txBody>
                  <a:tcPr anchor="ctr"/>
                </a:tc>
                <a:tc>
                  <a:txBody>
                    <a:bodyPr/>
                    <a:lstStyle/>
                    <a:p>
                      <a:r>
                        <a:rPr lang="en-US" sz="1200" i="0" strike="noStrike" dirty="0" smtClean="0">
                          <a:solidFill>
                            <a:srgbClr val="000000"/>
                          </a:solidFill>
                          <a:latin typeface="+mn-lt"/>
                          <a:cs typeface="+mn-cs"/>
                        </a:rPr>
                        <a:t>Improve</a:t>
                      </a:r>
                      <a:r>
                        <a:rPr lang="en-US" sz="1200" i="0" strike="noStrike" baseline="0" dirty="0" smtClean="0">
                          <a:solidFill>
                            <a:srgbClr val="000000"/>
                          </a:solidFill>
                          <a:latin typeface="+mn-lt"/>
                          <a:cs typeface="+mn-cs"/>
                        </a:rPr>
                        <a:t> load serving capability in the SWCT area and resolves low voltage issues</a:t>
                      </a:r>
                      <a:endParaRPr lang="en-US" sz="1200" i="0" strike="noStrike" dirty="0">
                        <a:solidFill>
                          <a:srgbClr val="000000"/>
                        </a:solidFill>
                        <a:latin typeface="Arial" pitchFamily="34" charset="0"/>
                        <a:cs typeface="Arial" pitchFamily="34" charset="0"/>
                      </a:endParaRPr>
                    </a:p>
                  </a:txBody>
                  <a:tcPr anchor="ctr"/>
                </a:tc>
                <a:extLst>
                  <a:ext uri="{0D108BD9-81ED-4DB2-BD59-A6C34878D82A}">
                    <a16:rowId xmlns:a16="http://schemas.microsoft.com/office/drawing/2014/main" val="3042515641"/>
                  </a:ext>
                </a:extLst>
              </a:tr>
              <a:tr h="762000">
                <a:tc>
                  <a:txBody>
                    <a:bodyPr/>
                    <a:lstStyle/>
                    <a:p>
                      <a:pPr algn="ctr"/>
                      <a:r>
                        <a:rPr lang="en-US" sz="1200" i="0" dirty="0" smtClean="0">
                          <a:solidFill>
                            <a:srgbClr val="000000"/>
                          </a:solidFill>
                        </a:rPr>
                        <a:t>1584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baseline="0" dirty="0" smtClean="0">
                          <a:solidFill>
                            <a:srgbClr val="000000"/>
                          </a:solidFill>
                        </a:rPr>
                        <a:t>Separation of 115 kV DCT corresponding to the Frost Bridge to </a:t>
                      </a:r>
                      <a:r>
                        <a:rPr lang="en-US" sz="1200" i="0" baseline="0" dirty="0" err="1" smtClean="0">
                          <a:solidFill>
                            <a:srgbClr val="000000"/>
                          </a:solidFill>
                        </a:rPr>
                        <a:t>Campville</a:t>
                      </a:r>
                      <a:r>
                        <a:rPr lang="en-US" sz="1200" i="0" baseline="0" dirty="0" smtClean="0">
                          <a:solidFill>
                            <a:srgbClr val="000000"/>
                          </a:solidFill>
                        </a:rPr>
                        <a:t> (1191) line and the Thomaston to </a:t>
                      </a:r>
                      <a:r>
                        <a:rPr lang="en-US" sz="1200" i="0" baseline="0" dirty="0" err="1" smtClean="0">
                          <a:solidFill>
                            <a:srgbClr val="000000"/>
                          </a:solidFill>
                        </a:rPr>
                        <a:t>Campville</a:t>
                      </a:r>
                      <a:r>
                        <a:rPr lang="en-US" sz="1200" i="0" baseline="0" dirty="0" smtClean="0">
                          <a:solidFill>
                            <a:srgbClr val="000000"/>
                          </a:solidFill>
                        </a:rPr>
                        <a:t> (1921) line and add a breaker at </a:t>
                      </a:r>
                      <a:r>
                        <a:rPr lang="en-US" sz="1200" i="0" baseline="0" dirty="0" err="1" smtClean="0">
                          <a:solidFill>
                            <a:srgbClr val="000000"/>
                          </a:solidFill>
                        </a:rPr>
                        <a:t>Campville</a:t>
                      </a:r>
                      <a:r>
                        <a:rPr lang="en-US" sz="1200" i="0" baseline="0" dirty="0" smtClean="0">
                          <a:solidFill>
                            <a:srgbClr val="000000"/>
                          </a:solidFill>
                        </a:rPr>
                        <a:t> 115 kV substation</a:t>
                      </a:r>
                      <a:br>
                        <a:rPr lang="en-US" sz="1200" i="0" baseline="0" dirty="0" smtClean="0">
                          <a:solidFill>
                            <a:srgbClr val="000000"/>
                          </a:solidFill>
                        </a:rPr>
                      </a:br>
                      <a:r>
                        <a:rPr lang="en-US" sz="1200" i="0" dirty="0" smtClean="0">
                          <a:solidFill>
                            <a:srgbClr val="000000"/>
                          </a:solidFill>
                        </a:rPr>
                        <a:t>(Connecticut) GHCC</a:t>
                      </a:r>
                      <a:endParaRPr lang="en-US" sz="1200" i="0" dirty="0" smtClean="0">
                        <a:solidFill>
                          <a:srgbClr val="000000"/>
                        </a:solidFill>
                        <a:latin typeface="Arial" pitchFamily="34" charset="0"/>
                        <a:cs typeface="Arial" pitchFamily="34" charset="0"/>
                      </a:endParaRPr>
                    </a:p>
                  </a:txBody>
                  <a:tcPr anchor="ctr"/>
                </a:tc>
                <a:tc>
                  <a:txBody>
                    <a:bodyPr/>
                    <a:lstStyle/>
                    <a:p>
                      <a:pPr algn="ctr"/>
                      <a:r>
                        <a:rPr lang="en-US" sz="1200" i="0" dirty="0" smtClean="0">
                          <a:solidFill>
                            <a:srgbClr val="000000"/>
                          </a:solidFill>
                          <a:latin typeface="+mn-lt"/>
                          <a:cs typeface="Arial" pitchFamily="34" charset="0"/>
                        </a:rPr>
                        <a:t>5.5</a:t>
                      </a:r>
                    </a:p>
                  </a:txBody>
                  <a:tcPr anchor="ctr"/>
                </a:tc>
                <a:tc>
                  <a:txBody>
                    <a:bodyPr/>
                    <a:lstStyle/>
                    <a:p>
                      <a:r>
                        <a:rPr lang="en-US" sz="1200" i="0" strike="noStrike" dirty="0" smtClean="0">
                          <a:solidFill>
                            <a:srgbClr val="000000"/>
                          </a:solidFill>
                          <a:latin typeface="+mn-lt"/>
                          <a:cs typeface="+mn-cs"/>
                        </a:rPr>
                        <a:t>Improve</a:t>
                      </a:r>
                      <a:r>
                        <a:rPr lang="en-US" sz="1200" i="0" strike="noStrike" baseline="0" dirty="0" smtClean="0">
                          <a:solidFill>
                            <a:srgbClr val="000000"/>
                          </a:solidFill>
                          <a:latin typeface="+mn-lt"/>
                          <a:cs typeface="+mn-cs"/>
                        </a:rPr>
                        <a:t> load serving capability in the Northwest Connecticut area</a:t>
                      </a:r>
                      <a:endParaRPr lang="en-US" sz="1200" i="0" strike="noStrike" dirty="0">
                        <a:solidFill>
                          <a:srgbClr val="000000"/>
                        </a:solidFill>
                        <a:latin typeface="Arial" pitchFamily="34" charset="0"/>
                        <a:cs typeface="Arial" pitchFamily="34" charset="0"/>
                      </a:endParaRPr>
                    </a:p>
                  </a:txBody>
                  <a:tcPr anchor="ctr"/>
                </a:tc>
                <a:extLst>
                  <a:ext uri="{0D108BD9-81ED-4DB2-BD59-A6C34878D82A}">
                    <a16:rowId xmlns:a16="http://schemas.microsoft.com/office/drawing/2014/main" val="583801641"/>
                  </a:ext>
                </a:extLst>
              </a:tr>
            </a:tbl>
          </a:graphicData>
        </a:graphic>
      </p:graphicFrame>
    </p:spTree>
    <p:extLst>
      <p:ext uri="{BB962C8B-B14F-4D97-AF65-F5344CB8AC3E}">
        <p14:creationId xmlns:p14="http://schemas.microsoft.com/office/powerpoint/2010/main" val="3169509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Grp="1" noChangeArrowheads="1"/>
          </p:cNvSpPr>
          <p:nvPr>
            <p:ph type="title"/>
          </p:nvPr>
        </p:nvSpPr>
        <p:spPr>
          <a:xfrm>
            <a:off x="414449" y="-7341"/>
            <a:ext cx="8229600" cy="1143000"/>
          </a:xfrm>
        </p:spPr>
        <p:txBody>
          <a:bodyPr/>
          <a:lstStyle/>
          <a:p>
            <a:r>
              <a:rPr lang="en-US" dirty="0" smtClean="0"/>
              <a:t>October </a:t>
            </a:r>
            <a:r>
              <a:rPr lang="en-US" dirty="0"/>
              <a:t>2018 Changes</a:t>
            </a:r>
            <a:r>
              <a:rPr lang="en-US" dirty="0" smtClean="0"/>
              <a:t>, </a:t>
            </a:r>
            <a:r>
              <a:rPr lang="en-US" sz="2000" i="1" dirty="0" smtClean="0"/>
              <a:t>cont.</a:t>
            </a:r>
          </a:p>
        </p:txBody>
      </p:sp>
      <p:sp>
        <p:nvSpPr>
          <p:cNvPr id="13" name="Slide Number Placeholder 4"/>
          <p:cNvSpPr>
            <a:spLocks noGrp="1"/>
          </p:cNvSpPr>
          <p:nvPr>
            <p:ph type="sldNum" sz="quarter" idx="10"/>
          </p:nvPr>
        </p:nvSpPr>
        <p:spPr>
          <a:prstGeom prst="rect">
            <a:avLst/>
          </a:prstGeom>
        </p:spPr>
        <p:txBody>
          <a:bodyPr/>
          <a:lstStyle/>
          <a:p>
            <a:fld id="{A68A5BB3-09BD-4B2D-8387-C1275B224D30}" type="slidenum">
              <a:rPr lang="en-US" smtClean="0"/>
              <a:pPr/>
              <a:t>6</a:t>
            </a:fld>
            <a:endParaRPr lang="en-US" dirty="0"/>
          </a:p>
        </p:txBody>
      </p:sp>
      <p:sp>
        <p:nvSpPr>
          <p:cNvPr id="28676" name="Rectangle 7"/>
          <p:cNvSpPr>
            <a:spLocks noChangeArrowheads="1"/>
          </p:cNvSpPr>
          <p:nvPr/>
        </p:nvSpPr>
        <p:spPr bwMode="auto">
          <a:xfrm>
            <a:off x="414449" y="762000"/>
            <a:ext cx="8699500" cy="461665"/>
          </a:xfrm>
          <a:prstGeom prst="rect">
            <a:avLst/>
          </a:prstGeom>
          <a:noFill/>
          <a:ln w="9525">
            <a:noFill/>
            <a:miter lim="800000"/>
            <a:headEnd/>
            <a:tailEnd/>
          </a:ln>
        </p:spPr>
        <p:txBody>
          <a:bodyPr>
            <a:spAutoFit/>
          </a:bodyPr>
          <a:lstStyle/>
          <a:p>
            <a:r>
              <a:rPr lang="en-US" sz="2400" dirty="0" smtClean="0">
                <a:solidFill>
                  <a:srgbClr val="000000"/>
                </a:solidFill>
                <a:latin typeface="+mj-lt"/>
                <a:cs typeface="Times New Roman" pitchFamily="18" charset="0"/>
              </a:rPr>
              <a:t>12 Projects </a:t>
            </a:r>
            <a:r>
              <a:rPr lang="en-US" sz="2400" dirty="0">
                <a:solidFill>
                  <a:srgbClr val="000000"/>
                </a:solidFill>
                <a:latin typeface="+mj-lt"/>
                <a:cs typeface="Times New Roman" pitchFamily="18" charset="0"/>
              </a:rPr>
              <a:t>Placed </a:t>
            </a:r>
            <a:r>
              <a:rPr lang="en-US" sz="2400" dirty="0" smtClean="0">
                <a:solidFill>
                  <a:srgbClr val="000000"/>
                </a:solidFill>
                <a:latin typeface="+mj-lt"/>
                <a:cs typeface="Times New Roman" pitchFamily="18" charset="0"/>
              </a:rPr>
              <a:t>In-Service </a:t>
            </a:r>
            <a:r>
              <a:rPr lang="en-US" sz="2400" dirty="0">
                <a:solidFill>
                  <a:srgbClr val="000000"/>
                </a:solidFill>
                <a:latin typeface="+mj-lt"/>
                <a:cs typeface="Times New Roman" pitchFamily="18" charset="0"/>
              </a:rPr>
              <a:t>and Corresponding Needs</a:t>
            </a:r>
          </a:p>
        </p:txBody>
      </p:sp>
      <p:graphicFrame>
        <p:nvGraphicFramePr>
          <p:cNvPr id="17" name="Table 16"/>
          <p:cNvGraphicFramePr>
            <a:graphicFrameLocks noGrp="1"/>
          </p:cNvGraphicFramePr>
          <p:nvPr>
            <p:extLst>
              <p:ext uri="{D42A27DB-BD31-4B8C-83A1-F6EECF244321}">
                <p14:modId xmlns:p14="http://schemas.microsoft.com/office/powerpoint/2010/main" val="4001804535"/>
              </p:ext>
            </p:extLst>
          </p:nvPr>
        </p:nvGraphicFramePr>
        <p:xfrm>
          <a:off x="228600" y="1255043"/>
          <a:ext cx="8768545" cy="4668401"/>
        </p:xfrm>
        <a:graphic>
          <a:graphicData uri="http://schemas.openxmlformats.org/drawingml/2006/table">
            <a:tbl>
              <a:tblPr firstRow="1" bandRow="1">
                <a:tableStyleId>{073A0DAA-6AF3-43AB-8588-CEC1D06C72B9}</a:tableStyleId>
              </a:tblPr>
              <a:tblGrid>
                <a:gridCol w="717564">
                  <a:extLst>
                    <a:ext uri="{9D8B030D-6E8A-4147-A177-3AD203B41FA5}">
                      <a16:colId xmlns:a16="http://schemas.microsoft.com/office/drawing/2014/main" val="20000"/>
                    </a:ext>
                  </a:extLst>
                </a:gridCol>
                <a:gridCol w="3549636">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3282145">
                  <a:extLst>
                    <a:ext uri="{9D8B030D-6E8A-4147-A177-3AD203B41FA5}">
                      <a16:colId xmlns:a16="http://schemas.microsoft.com/office/drawing/2014/main" val="20003"/>
                    </a:ext>
                  </a:extLst>
                </a:gridCol>
              </a:tblGrid>
              <a:tr h="8735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0" dirty="0" smtClean="0"/>
                        <a:t>Project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i="0" dirty="0" smtClean="0"/>
                        <a:t>ID #</a:t>
                      </a:r>
                      <a:endParaRPr lang="en-US" sz="1400" i="0" dirty="0" smtClean="0">
                        <a:latin typeface="Arial" pitchFamily="34" charset="0"/>
                        <a:cs typeface="Arial" pitchFamily="34" charset="0"/>
                      </a:endParaRPr>
                    </a:p>
                  </a:txBody>
                  <a:tcPr anchor="ctr"/>
                </a:tc>
                <a:tc>
                  <a:txBody>
                    <a:bodyPr/>
                    <a:lstStyle/>
                    <a:p>
                      <a:pPr algn="ctr"/>
                      <a:r>
                        <a:rPr lang="en-US" sz="1400" i="0" dirty="0" smtClean="0"/>
                        <a:t>Transmission System Upgrades</a:t>
                      </a:r>
                      <a:endParaRPr lang="en-US" sz="1400" i="0" dirty="0">
                        <a:latin typeface="Arial" pitchFamily="34" charset="0"/>
                        <a:cs typeface="Arial" pitchFamily="34" charset="0"/>
                      </a:endParaRPr>
                    </a:p>
                  </a:txBody>
                  <a:tcPr anchor="ctr"/>
                </a:tc>
                <a:tc>
                  <a:txBody>
                    <a:bodyPr/>
                    <a:lstStyle/>
                    <a:p>
                      <a:pPr algn="ctr"/>
                      <a:r>
                        <a:rPr lang="en-US" sz="1400" i="0" dirty="0" smtClean="0"/>
                        <a:t>Cost</a:t>
                      </a:r>
                    </a:p>
                    <a:p>
                      <a:pPr algn="ctr"/>
                      <a:r>
                        <a:rPr lang="en-US" sz="1400" i="0" dirty="0" smtClean="0"/>
                        <a:t>(in millions $)</a:t>
                      </a:r>
                      <a:endParaRPr lang="en-US" sz="1400" i="0" dirty="0">
                        <a:latin typeface="Arial" pitchFamily="34" charset="0"/>
                        <a:cs typeface="Arial" pitchFamily="34" charset="0"/>
                      </a:endParaRPr>
                    </a:p>
                  </a:txBody>
                  <a:tcPr anchor="ctr"/>
                </a:tc>
                <a:tc>
                  <a:txBody>
                    <a:bodyPr/>
                    <a:lstStyle/>
                    <a:p>
                      <a:pPr algn="ctr"/>
                      <a:r>
                        <a:rPr lang="en-US" sz="1400" i="0" dirty="0" smtClean="0"/>
                        <a:t>Improvement/Need</a:t>
                      </a:r>
                      <a:endParaRPr lang="en-US" sz="1400" i="0" dirty="0">
                        <a:latin typeface="Arial" pitchFamily="34" charset="0"/>
                        <a:cs typeface="Arial" pitchFamily="34" charset="0"/>
                      </a:endParaRPr>
                    </a:p>
                  </a:txBody>
                  <a:tcPr anchor="ctr"/>
                </a:tc>
                <a:extLst>
                  <a:ext uri="{0D108BD9-81ED-4DB2-BD59-A6C34878D82A}">
                    <a16:rowId xmlns:a16="http://schemas.microsoft.com/office/drawing/2014/main" val="10000"/>
                  </a:ext>
                </a:extLst>
              </a:tr>
              <a:tr h="766962">
                <a:tc>
                  <a:txBody>
                    <a:bodyPr/>
                    <a:lstStyle/>
                    <a:p>
                      <a:pPr algn="ctr"/>
                      <a:r>
                        <a:rPr lang="en-US" sz="1200" i="0" dirty="0" smtClean="0">
                          <a:solidFill>
                            <a:srgbClr val="000000"/>
                          </a:solidFill>
                        </a:rPr>
                        <a:t>1593</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baseline="0" dirty="0" smtClean="0">
                          <a:solidFill>
                            <a:srgbClr val="000000"/>
                          </a:solidFill>
                        </a:rPr>
                        <a:t>Add a 115 kV 25.2 MVAR capacitor at Westside 115 kV substation</a:t>
                      </a:r>
                      <a:br>
                        <a:rPr lang="en-US" sz="1200" i="0" baseline="0" dirty="0" smtClean="0">
                          <a:solidFill>
                            <a:srgbClr val="000000"/>
                          </a:solidFill>
                        </a:rPr>
                      </a:br>
                      <a:r>
                        <a:rPr lang="en-US" sz="1200" i="0" dirty="0" smtClean="0">
                          <a:solidFill>
                            <a:srgbClr val="000000"/>
                          </a:solidFill>
                        </a:rPr>
                        <a:t>(Connecticut) GHCC</a:t>
                      </a:r>
                      <a:endParaRPr lang="en-US" sz="1200" i="0" dirty="0" smtClean="0">
                        <a:solidFill>
                          <a:srgbClr val="000000"/>
                        </a:solidFill>
                        <a:latin typeface="Arial" pitchFamily="34" charset="0"/>
                        <a:cs typeface="Arial" pitchFamily="34" charset="0"/>
                      </a:endParaRPr>
                    </a:p>
                  </a:txBody>
                  <a:tcPr anchor="ctr"/>
                </a:tc>
                <a:tc>
                  <a:txBody>
                    <a:bodyPr/>
                    <a:lstStyle/>
                    <a:p>
                      <a:pPr algn="ctr"/>
                      <a:r>
                        <a:rPr lang="en-US" sz="1200" i="0" dirty="0" smtClean="0">
                          <a:solidFill>
                            <a:srgbClr val="000000"/>
                          </a:solidFill>
                        </a:rPr>
                        <a:t>2.9</a:t>
                      </a:r>
                      <a:endParaRPr lang="en-US" sz="1200" i="0" dirty="0" smtClean="0">
                        <a:solidFill>
                          <a:srgbClr val="000000"/>
                        </a:solidFill>
                        <a:latin typeface="Arial" pitchFamily="34" charset="0"/>
                        <a:cs typeface="Arial" pitchFamily="34" charset="0"/>
                      </a:endParaRPr>
                    </a:p>
                  </a:txBody>
                  <a:tcPr anchor="ctr"/>
                </a:tc>
                <a:tc>
                  <a:txBody>
                    <a:bodyPr/>
                    <a:lstStyle/>
                    <a:p>
                      <a:r>
                        <a:rPr lang="en-US" sz="1200" i="0" strike="noStrike" dirty="0" smtClean="0">
                          <a:solidFill>
                            <a:srgbClr val="000000"/>
                          </a:solidFill>
                          <a:latin typeface="+mn-lt"/>
                          <a:cs typeface="+mn-cs"/>
                        </a:rPr>
                        <a:t>Improve</a:t>
                      </a:r>
                      <a:r>
                        <a:rPr lang="en-US" sz="1200" i="0" strike="noStrike" baseline="0" dirty="0" smtClean="0">
                          <a:solidFill>
                            <a:srgbClr val="000000"/>
                          </a:solidFill>
                          <a:latin typeface="+mn-lt"/>
                          <a:cs typeface="+mn-cs"/>
                        </a:rPr>
                        <a:t> load serving capability in the GHCC area</a:t>
                      </a:r>
                      <a:endParaRPr lang="en-US" sz="1200" i="0" strike="noStrike" dirty="0">
                        <a:solidFill>
                          <a:srgbClr val="000000"/>
                        </a:solidFill>
                        <a:latin typeface="Arial" pitchFamily="34" charset="0"/>
                        <a:cs typeface="Arial" pitchFamily="34" charset="0"/>
                      </a:endParaRPr>
                    </a:p>
                  </a:txBody>
                  <a:tcPr anchor="ctr"/>
                </a:tc>
                <a:extLst>
                  <a:ext uri="{0D108BD9-81ED-4DB2-BD59-A6C34878D82A}">
                    <a16:rowId xmlns:a16="http://schemas.microsoft.com/office/drawing/2014/main" val="10001"/>
                  </a:ext>
                </a:extLst>
              </a:tr>
              <a:tr h="962578">
                <a:tc>
                  <a:txBody>
                    <a:bodyPr/>
                    <a:lstStyle/>
                    <a:p>
                      <a:pPr algn="ctr"/>
                      <a:r>
                        <a:rPr lang="en-US" sz="1200" i="0" dirty="0" smtClean="0">
                          <a:solidFill>
                            <a:srgbClr val="000000"/>
                          </a:solidFill>
                        </a:rPr>
                        <a:t>1603</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baseline="0" dirty="0" smtClean="0">
                          <a:solidFill>
                            <a:srgbClr val="000000"/>
                          </a:solidFill>
                        </a:rPr>
                        <a:t>Redesign the Green Hill 115 kV substation from a straight bus to a ring bus and add two 25.2 MVAR capacitor banks</a:t>
                      </a:r>
                      <a:br>
                        <a:rPr lang="en-US" sz="1200" i="0" baseline="0" dirty="0" smtClean="0">
                          <a:solidFill>
                            <a:srgbClr val="000000"/>
                          </a:solidFill>
                        </a:rPr>
                      </a:br>
                      <a:r>
                        <a:rPr lang="en-US" sz="1200" i="0" dirty="0" smtClean="0">
                          <a:solidFill>
                            <a:srgbClr val="000000"/>
                          </a:solidFill>
                        </a:rPr>
                        <a:t>(Connecticut) GHCC</a:t>
                      </a:r>
                      <a:endParaRPr lang="en-US" sz="1200" i="0" dirty="0" smtClean="0">
                        <a:solidFill>
                          <a:srgbClr val="000000"/>
                        </a:solidFill>
                        <a:latin typeface="Arial" pitchFamily="34" charset="0"/>
                        <a:cs typeface="Arial" pitchFamily="34" charset="0"/>
                      </a:endParaRPr>
                    </a:p>
                  </a:txBody>
                  <a:tcPr anchor="ctr"/>
                </a:tc>
                <a:tc>
                  <a:txBody>
                    <a:bodyPr/>
                    <a:lstStyle/>
                    <a:p>
                      <a:pPr algn="ctr"/>
                      <a:r>
                        <a:rPr lang="en-US" sz="1200" i="0" dirty="0" smtClean="0">
                          <a:solidFill>
                            <a:srgbClr val="000000"/>
                          </a:solidFill>
                          <a:latin typeface="+mn-lt"/>
                          <a:cs typeface="Arial" pitchFamily="34" charset="0"/>
                        </a:rPr>
                        <a:t>11.5</a:t>
                      </a:r>
                    </a:p>
                  </a:txBody>
                  <a:tcPr anchor="ctr"/>
                </a:tc>
                <a:tc>
                  <a:txBody>
                    <a:bodyPr/>
                    <a:lstStyle/>
                    <a:p>
                      <a:r>
                        <a:rPr lang="en-US" sz="1200" i="0" strike="noStrike" dirty="0" smtClean="0">
                          <a:solidFill>
                            <a:srgbClr val="000000"/>
                          </a:solidFill>
                          <a:latin typeface="+mn-lt"/>
                          <a:cs typeface="+mn-cs"/>
                        </a:rPr>
                        <a:t>Improve</a:t>
                      </a:r>
                      <a:r>
                        <a:rPr lang="en-US" sz="1200" i="0" strike="noStrike" baseline="0" dirty="0" smtClean="0">
                          <a:solidFill>
                            <a:srgbClr val="000000"/>
                          </a:solidFill>
                          <a:latin typeface="+mn-lt"/>
                          <a:cs typeface="+mn-cs"/>
                        </a:rPr>
                        <a:t> load serving capability in the GHCC area</a:t>
                      </a:r>
                      <a:endParaRPr lang="en-US" sz="1200" i="0" strike="noStrike" dirty="0">
                        <a:solidFill>
                          <a:srgbClr val="000000"/>
                        </a:solidFill>
                        <a:latin typeface="Arial" pitchFamily="34" charset="0"/>
                        <a:cs typeface="Arial" pitchFamily="34" charset="0"/>
                      </a:endParaRPr>
                    </a:p>
                  </a:txBody>
                  <a:tcPr anchor="ctr"/>
                </a:tc>
                <a:extLst>
                  <a:ext uri="{0D108BD9-81ED-4DB2-BD59-A6C34878D82A}">
                    <a16:rowId xmlns:a16="http://schemas.microsoft.com/office/drawing/2014/main" val="10002"/>
                  </a:ext>
                </a:extLst>
              </a:tr>
              <a:tr h="790022">
                <a:tc>
                  <a:txBody>
                    <a:bodyPr/>
                    <a:lstStyle/>
                    <a:p>
                      <a:pPr algn="ctr"/>
                      <a:r>
                        <a:rPr lang="en-US" sz="1200" i="0" dirty="0" smtClean="0">
                          <a:solidFill>
                            <a:srgbClr val="000000"/>
                          </a:solidFill>
                        </a:rPr>
                        <a:t>1606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baseline="0" dirty="0" smtClean="0">
                          <a:solidFill>
                            <a:srgbClr val="000000"/>
                          </a:solidFill>
                        </a:rPr>
                        <a:t>1779 Line Partial Rebuild</a:t>
                      </a:r>
                      <a:br>
                        <a:rPr lang="en-US" sz="1200" i="0" baseline="0" dirty="0" smtClean="0">
                          <a:solidFill>
                            <a:srgbClr val="000000"/>
                          </a:solidFill>
                        </a:rPr>
                      </a:br>
                      <a:r>
                        <a:rPr lang="en-US" sz="1200" i="0" dirty="0" smtClean="0">
                          <a:solidFill>
                            <a:srgbClr val="000000"/>
                          </a:solidFill>
                        </a:rPr>
                        <a:t>(Connecticut) </a:t>
                      </a:r>
                      <a:endParaRPr lang="en-US" sz="1200" i="0" dirty="0" smtClean="0">
                        <a:solidFill>
                          <a:srgbClr val="000000"/>
                        </a:solidFill>
                        <a:latin typeface="Arial" pitchFamily="34" charset="0"/>
                        <a:cs typeface="Arial" pitchFamily="34" charset="0"/>
                      </a:endParaRPr>
                    </a:p>
                  </a:txBody>
                  <a:tcPr anchor="ctr"/>
                </a:tc>
                <a:tc>
                  <a:txBody>
                    <a:bodyPr/>
                    <a:lstStyle/>
                    <a:p>
                      <a:pPr algn="ctr"/>
                      <a:r>
                        <a:rPr lang="en-US" sz="1200" i="0" dirty="0" smtClean="0">
                          <a:solidFill>
                            <a:srgbClr val="000000"/>
                          </a:solidFill>
                          <a:latin typeface="+mn-lt"/>
                          <a:cs typeface="Arial" pitchFamily="34" charset="0"/>
                        </a:rPr>
                        <a:t>26.6</a:t>
                      </a:r>
                    </a:p>
                  </a:txBody>
                  <a:tcPr anchor="ctr"/>
                </a:tc>
                <a:tc>
                  <a:txBody>
                    <a:bodyPr/>
                    <a:lstStyle/>
                    <a:p>
                      <a:r>
                        <a:rPr lang="en-US" sz="1200" i="0" strike="noStrike" dirty="0" smtClean="0">
                          <a:solidFill>
                            <a:srgbClr val="000000"/>
                          </a:solidFill>
                          <a:latin typeface="+mn-lt"/>
                          <a:cs typeface="Arial" pitchFamily="34" charset="0"/>
                        </a:rPr>
                        <a:t>Resolves asset condition issues</a:t>
                      </a:r>
                      <a:endParaRPr lang="en-US" sz="1200" i="0" strike="noStrike" dirty="0">
                        <a:solidFill>
                          <a:srgbClr val="000000"/>
                        </a:solidFill>
                        <a:latin typeface="+mn-lt"/>
                        <a:cs typeface="Arial" pitchFamily="34" charset="0"/>
                      </a:endParaRPr>
                    </a:p>
                  </a:txBody>
                  <a:tcPr anchor="ctr"/>
                </a:tc>
                <a:extLst>
                  <a:ext uri="{0D108BD9-81ED-4DB2-BD59-A6C34878D82A}">
                    <a16:rowId xmlns:a16="http://schemas.microsoft.com/office/drawing/2014/main" val="630789294"/>
                  </a:ext>
                </a:extLst>
              </a:tr>
              <a:tr h="513244">
                <a:tc>
                  <a:txBody>
                    <a:bodyPr/>
                    <a:lstStyle/>
                    <a:p>
                      <a:pPr algn="ctr"/>
                      <a:r>
                        <a:rPr lang="en-US" sz="1200" i="0" dirty="0" smtClean="0">
                          <a:solidFill>
                            <a:srgbClr val="000000"/>
                          </a:solidFill>
                        </a:rPr>
                        <a:t>1330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baseline="0" dirty="0" smtClean="0">
                          <a:solidFill>
                            <a:srgbClr val="000000"/>
                          </a:solidFill>
                        </a:rPr>
                        <a:t>X-24/E-157W DCT Separation</a:t>
                      </a:r>
                      <a:br>
                        <a:rPr lang="en-US" sz="1200" i="0" baseline="0" dirty="0" smtClean="0">
                          <a:solidFill>
                            <a:srgbClr val="000000"/>
                          </a:solidFill>
                        </a:rPr>
                      </a:br>
                      <a:r>
                        <a:rPr lang="en-US" sz="1200" i="0" dirty="0" smtClean="0">
                          <a:solidFill>
                            <a:srgbClr val="000000"/>
                          </a:solidFill>
                        </a:rPr>
                        <a:t>(Massachusetts) Greater</a:t>
                      </a:r>
                      <a:r>
                        <a:rPr lang="en-US" sz="1200" i="0" baseline="0" dirty="0" smtClean="0">
                          <a:solidFill>
                            <a:srgbClr val="000000"/>
                          </a:solidFill>
                        </a:rPr>
                        <a:t> Boston – Western Suburbs</a:t>
                      </a:r>
                      <a:endParaRPr lang="en-US" sz="1200" i="0" dirty="0" smtClean="0">
                        <a:solidFill>
                          <a:srgbClr val="000000"/>
                        </a:solidFill>
                        <a:latin typeface="Arial" pitchFamily="34" charset="0"/>
                        <a:cs typeface="Arial" pitchFamily="34" charset="0"/>
                      </a:endParaRPr>
                    </a:p>
                  </a:txBody>
                  <a:tcPr anchor="ctr"/>
                </a:tc>
                <a:tc>
                  <a:txBody>
                    <a:bodyPr/>
                    <a:lstStyle/>
                    <a:p>
                      <a:pPr algn="ctr"/>
                      <a:r>
                        <a:rPr lang="en-US" sz="1200" i="0" dirty="0" smtClean="0">
                          <a:solidFill>
                            <a:srgbClr val="000000"/>
                          </a:solidFill>
                          <a:latin typeface="+mn-lt"/>
                          <a:cs typeface="Arial" pitchFamily="34" charset="0"/>
                        </a:rPr>
                        <a:t>2.4</a:t>
                      </a:r>
                    </a:p>
                  </a:txBody>
                  <a:tcPr anchor="ctr"/>
                </a:tc>
                <a:tc>
                  <a:txBody>
                    <a:bodyPr/>
                    <a:lstStyle/>
                    <a:p>
                      <a:r>
                        <a:rPr lang="en-US" sz="1200" i="0" strike="noStrike" dirty="0" smtClean="0">
                          <a:solidFill>
                            <a:srgbClr val="000000"/>
                          </a:solidFill>
                          <a:latin typeface="+mn-lt"/>
                          <a:cs typeface="Arial" pitchFamily="34" charset="0"/>
                        </a:rPr>
                        <a:t>Resolves thermal overloads</a:t>
                      </a:r>
                      <a:endParaRPr lang="en-US" sz="1200" i="0" strike="noStrike" dirty="0">
                        <a:solidFill>
                          <a:srgbClr val="000000"/>
                        </a:solidFill>
                        <a:latin typeface="+mn-lt"/>
                        <a:cs typeface="Arial" pitchFamily="34" charset="0"/>
                      </a:endParaRPr>
                    </a:p>
                  </a:txBody>
                  <a:tcPr anchor="ctr"/>
                </a:tc>
                <a:extLst>
                  <a:ext uri="{0D108BD9-81ED-4DB2-BD59-A6C34878D82A}">
                    <a16:rowId xmlns:a16="http://schemas.microsoft.com/office/drawing/2014/main" val="3042515641"/>
                  </a:ext>
                </a:extLst>
              </a:tr>
              <a:tr h="762000">
                <a:tc>
                  <a:txBody>
                    <a:bodyPr/>
                    <a:lstStyle/>
                    <a:p>
                      <a:pPr algn="ctr"/>
                      <a:r>
                        <a:rPr lang="en-US" sz="1200" i="0" dirty="0" smtClean="0">
                          <a:solidFill>
                            <a:srgbClr val="000000"/>
                          </a:solidFill>
                        </a:rPr>
                        <a:t>1734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baseline="0" dirty="0" smtClean="0">
                          <a:solidFill>
                            <a:srgbClr val="000000"/>
                          </a:solidFill>
                        </a:rPr>
                        <a:t>Reconductor/Upgrade 112 Line Tremont Substation #713 to Industrial Tap and terminal equipment</a:t>
                      </a:r>
                      <a:br>
                        <a:rPr lang="en-US" sz="1200" i="0" baseline="0" dirty="0" smtClean="0">
                          <a:solidFill>
                            <a:srgbClr val="000000"/>
                          </a:solidFill>
                        </a:rPr>
                      </a:br>
                      <a:r>
                        <a:rPr lang="en-US" sz="1200" i="0" dirty="0" smtClean="0">
                          <a:solidFill>
                            <a:srgbClr val="000000"/>
                          </a:solidFill>
                        </a:rPr>
                        <a:t>(Massachusetts) </a:t>
                      </a:r>
                      <a:r>
                        <a:rPr lang="en-US" sz="1200" i="0" smtClean="0">
                          <a:solidFill>
                            <a:srgbClr val="000000"/>
                          </a:solidFill>
                        </a:rPr>
                        <a:t>Southeast</a:t>
                      </a:r>
                      <a:r>
                        <a:rPr lang="en-US" sz="1200" i="0" baseline="0" smtClean="0">
                          <a:solidFill>
                            <a:srgbClr val="000000"/>
                          </a:solidFill>
                        </a:rPr>
                        <a:t> MA/RI </a:t>
                      </a:r>
                      <a:r>
                        <a:rPr lang="en-US" sz="1200" i="0" baseline="0" dirty="0" smtClean="0">
                          <a:solidFill>
                            <a:srgbClr val="000000"/>
                          </a:solidFill>
                        </a:rPr>
                        <a:t>Reliability Project</a:t>
                      </a:r>
                      <a:endParaRPr lang="en-US" sz="1200" i="0" dirty="0" smtClean="0">
                        <a:solidFill>
                          <a:srgbClr val="000000"/>
                        </a:solidFill>
                        <a:latin typeface="Arial" pitchFamily="34" charset="0"/>
                        <a:cs typeface="Arial" pitchFamily="34" charset="0"/>
                      </a:endParaRPr>
                    </a:p>
                  </a:txBody>
                  <a:tcPr anchor="ctr"/>
                </a:tc>
                <a:tc>
                  <a:txBody>
                    <a:bodyPr/>
                    <a:lstStyle/>
                    <a:p>
                      <a:pPr algn="ctr"/>
                      <a:r>
                        <a:rPr lang="en-US" sz="1200" i="0" dirty="0" smtClean="0">
                          <a:solidFill>
                            <a:srgbClr val="000000"/>
                          </a:solidFill>
                          <a:latin typeface="+mn-lt"/>
                          <a:cs typeface="Arial" pitchFamily="34" charset="0"/>
                        </a:rPr>
                        <a:t>4.8</a:t>
                      </a:r>
                    </a:p>
                  </a:txBody>
                  <a:tcPr anchor="ctr"/>
                </a:tc>
                <a:tc>
                  <a:txBody>
                    <a:bodyPr/>
                    <a:lstStyle/>
                    <a:p>
                      <a:r>
                        <a:rPr lang="en-US" sz="1200" i="0" strike="noStrike" dirty="0" smtClean="0">
                          <a:solidFill>
                            <a:srgbClr val="000000"/>
                          </a:solidFill>
                          <a:latin typeface="+mn-lt"/>
                          <a:cs typeface="Arial" pitchFamily="34" charset="0"/>
                        </a:rPr>
                        <a:t>Resolves thermal overloads</a:t>
                      </a:r>
                      <a:endParaRPr lang="en-US" sz="1200" i="0" strike="noStrike" dirty="0">
                        <a:solidFill>
                          <a:srgbClr val="000000"/>
                        </a:solidFill>
                        <a:latin typeface="+mn-lt"/>
                        <a:cs typeface="Arial" pitchFamily="34" charset="0"/>
                      </a:endParaRPr>
                    </a:p>
                  </a:txBody>
                  <a:tcPr anchor="ctr"/>
                </a:tc>
                <a:extLst>
                  <a:ext uri="{0D108BD9-81ED-4DB2-BD59-A6C34878D82A}">
                    <a16:rowId xmlns:a16="http://schemas.microsoft.com/office/drawing/2014/main" val="583801641"/>
                  </a:ext>
                </a:extLst>
              </a:tr>
            </a:tbl>
          </a:graphicData>
        </a:graphic>
      </p:graphicFrame>
    </p:spTree>
    <p:extLst>
      <p:ext uri="{BB962C8B-B14F-4D97-AF65-F5344CB8AC3E}">
        <p14:creationId xmlns:p14="http://schemas.microsoft.com/office/powerpoint/2010/main" val="140752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Grp="1" noChangeArrowheads="1"/>
          </p:cNvSpPr>
          <p:nvPr>
            <p:ph type="title"/>
          </p:nvPr>
        </p:nvSpPr>
        <p:spPr>
          <a:xfrm>
            <a:off x="414449" y="-7341"/>
            <a:ext cx="8229600" cy="1143000"/>
          </a:xfrm>
        </p:spPr>
        <p:txBody>
          <a:bodyPr/>
          <a:lstStyle/>
          <a:p>
            <a:r>
              <a:rPr lang="en-US" dirty="0" smtClean="0"/>
              <a:t>October </a:t>
            </a:r>
            <a:r>
              <a:rPr lang="en-US" dirty="0"/>
              <a:t>2018 Changes</a:t>
            </a:r>
            <a:r>
              <a:rPr lang="en-US" dirty="0" smtClean="0"/>
              <a:t>, </a:t>
            </a:r>
            <a:r>
              <a:rPr lang="en-US" sz="2000" i="1" dirty="0" smtClean="0"/>
              <a:t>cont.</a:t>
            </a:r>
          </a:p>
        </p:txBody>
      </p:sp>
      <p:sp>
        <p:nvSpPr>
          <p:cNvPr id="13" name="Slide Number Placeholder 4"/>
          <p:cNvSpPr>
            <a:spLocks noGrp="1"/>
          </p:cNvSpPr>
          <p:nvPr>
            <p:ph type="sldNum" sz="quarter" idx="10"/>
          </p:nvPr>
        </p:nvSpPr>
        <p:spPr>
          <a:prstGeom prst="rect">
            <a:avLst/>
          </a:prstGeom>
        </p:spPr>
        <p:txBody>
          <a:bodyPr/>
          <a:lstStyle/>
          <a:p>
            <a:fld id="{A68A5BB3-09BD-4B2D-8387-C1275B224D30}" type="slidenum">
              <a:rPr lang="en-US" smtClean="0"/>
              <a:pPr/>
              <a:t>7</a:t>
            </a:fld>
            <a:endParaRPr lang="en-US" dirty="0"/>
          </a:p>
        </p:txBody>
      </p:sp>
      <p:sp>
        <p:nvSpPr>
          <p:cNvPr id="28676" name="Rectangle 7"/>
          <p:cNvSpPr>
            <a:spLocks noChangeArrowheads="1"/>
          </p:cNvSpPr>
          <p:nvPr/>
        </p:nvSpPr>
        <p:spPr bwMode="auto">
          <a:xfrm>
            <a:off x="414449" y="762000"/>
            <a:ext cx="8699500" cy="461665"/>
          </a:xfrm>
          <a:prstGeom prst="rect">
            <a:avLst/>
          </a:prstGeom>
          <a:noFill/>
          <a:ln w="9525">
            <a:noFill/>
            <a:miter lim="800000"/>
            <a:headEnd/>
            <a:tailEnd/>
          </a:ln>
        </p:spPr>
        <p:txBody>
          <a:bodyPr>
            <a:spAutoFit/>
          </a:bodyPr>
          <a:lstStyle/>
          <a:p>
            <a:r>
              <a:rPr lang="en-US" sz="2400" dirty="0" smtClean="0">
                <a:solidFill>
                  <a:srgbClr val="000000"/>
                </a:solidFill>
                <a:latin typeface="+mj-lt"/>
                <a:cs typeface="Times New Roman" pitchFamily="18" charset="0"/>
              </a:rPr>
              <a:t>12 Projects </a:t>
            </a:r>
            <a:r>
              <a:rPr lang="en-US" sz="2400" dirty="0">
                <a:solidFill>
                  <a:srgbClr val="000000"/>
                </a:solidFill>
                <a:latin typeface="+mj-lt"/>
                <a:cs typeface="Times New Roman" pitchFamily="18" charset="0"/>
              </a:rPr>
              <a:t>Placed </a:t>
            </a:r>
            <a:r>
              <a:rPr lang="en-US" sz="2400" dirty="0" smtClean="0">
                <a:solidFill>
                  <a:srgbClr val="000000"/>
                </a:solidFill>
                <a:latin typeface="+mj-lt"/>
                <a:cs typeface="Times New Roman" pitchFamily="18" charset="0"/>
              </a:rPr>
              <a:t>In-Service </a:t>
            </a:r>
            <a:r>
              <a:rPr lang="en-US" sz="2400" dirty="0">
                <a:solidFill>
                  <a:srgbClr val="000000"/>
                </a:solidFill>
                <a:latin typeface="+mj-lt"/>
                <a:cs typeface="Times New Roman" pitchFamily="18" charset="0"/>
              </a:rPr>
              <a:t>and Corresponding Needs</a:t>
            </a:r>
          </a:p>
        </p:txBody>
      </p:sp>
      <p:graphicFrame>
        <p:nvGraphicFramePr>
          <p:cNvPr id="17" name="Table 16"/>
          <p:cNvGraphicFramePr>
            <a:graphicFrameLocks noGrp="1"/>
          </p:cNvGraphicFramePr>
          <p:nvPr>
            <p:extLst>
              <p:ext uri="{D42A27DB-BD31-4B8C-83A1-F6EECF244321}">
                <p14:modId xmlns:p14="http://schemas.microsoft.com/office/powerpoint/2010/main" val="1290579467"/>
              </p:ext>
            </p:extLst>
          </p:nvPr>
        </p:nvGraphicFramePr>
        <p:xfrm>
          <a:off x="228600" y="1295401"/>
          <a:ext cx="8768545" cy="2798751"/>
        </p:xfrm>
        <a:graphic>
          <a:graphicData uri="http://schemas.openxmlformats.org/drawingml/2006/table">
            <a:tbl>
              <a:tblPr firstRow="1" bandRow="1">
                <a:tableStyleId>{073A0DAA-6AF3-43AB-8588-CEC1D06C72B9}</a:tableStyleId>
              </a:tblPr>
              <a:tblGrid>
                <a:gridCol w="717564">
                  <a:extLst>
                    <a:ext uri="{9D8B030D-6E8A-4147-A177-3AD203B41FA5}">
                      <a16:colId xmlns:a16="http://schemas.microsoft.com/office/drawing/2014/main" val="20000"/>
                    </a:ext>
                  </a:extLst>
                </a:gridCol>
                <a:gridCol w="3549636">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3282145">
                  <a:extLst>
                    <a:ext uri="{9D8B030D-6E8A-4147-A177-3AD203B41FA5}">
                      <a16:colId xmlns:a16="http://schemas.microsoft.com/office/drawing/2014/main" val="20003"/>
                    </a:ext>
                  </a:extLst>
                </a:gridCol>
              </a:tblGrid>
              <a:tr h="8735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0" dirty="0" smtClean="0"/>
                        <a:t>Project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i="0" dirty="0" smtClean="0"/>
                        <a:t>ID #</a:t>
                      </a:r>
                      <a:endParaRPr lang="en-US" sz="1400" i="0" dirty="0" smtClean="0">
                        <a:latin typeface="Arial" pitchFamily="34" charset="0"/>
                        <a:cs typeface="Arial" pitchFamily="34" charset="0"/>
                      </a:endParaRPr>
                    </a:p>
                  </a:txBody>
                  <a:tcPr anchor="ctr"/>
                </a:tc>
                <a:tc>
                  <a:txBody>
                    <a:bodyPr/>
                    <a:lstStyle/>
                    <a:p>
                      <a:pPr algn="ctr"/>
                      <a:r>
                        <a:rPr lang="en-US" sz="1400" i="0" dirty="0" smtClean="0"/>
                        <a:t>Transmission System Upgrades</a:t>
                      </a:r>
                      <a:endParaRPr lang="en-US" sz="1400" i="0" dirty="0">
                        <a:latin typeface="Arial" pitchFamily="34" charset="0"/>
                        <a:cs typeface="Arial" pitchFamily="34" charset="0"/>
                      </a:endParaRPr>
                    </a:p>
                  </a:txBody>
                  <a:tcPr anchor="ctr"/>
                </a:tc>
                <a:tc>
                  <a:txBody>
                    <a:bodyPr/>
                    <a:lstStyle/>
                    <a:p>
                      <a:pPr algn="ctr"/>
                      <a:r>
                        <a:rPr lang="en-US" sz="1400" i="0" dirty="0" smtClean="0"/>
                        <a:t>Cost</a:t>
                      </a:r>
                    </a:p>
                    <a:p>
                      <a:pPr algn="ctr"/>
                      <a:r>
                        <a:rPr lang="en-US" sz="1400" i="0" dirty="0" smtClean="0"/>
                        <a:t>(in millions $)</a:t>
                      </a:r>
                      <a:endParaRPr lang="en-US" sz="1400" i="0" dirty="0">
                        <a:latin typeface="Arial" pitchFamily="34" charset="0"/>
                        <a:cs typeface="Arial" pitchFamily="34" charset="0"/>
                      </a:endParaRPr>
                    </a:p>
                  </a:txBody>
                  <a:tcPr anchor="ctr"/>
                </a:tc>
                <a:tc>
                  <a:txBody>
                    <a:bodyPr/>
                    <a:lstStyle/>
                    <a:p>
                      <a:pPr algn="ctr"/>
                      <a:r>
                        <a:rPr lang="en-US" sz="1400" i="0" dirty="0" smtClean="0"/>
                        <a:t>Improvement/Need</a:t>
                      </a:r>
                      <a:endParaRPr lang="en-US" sz="1400" i="0" dirty="0">
                        <a:latin typeface="Arial" pitchFamily="34" charset="0"/>
                        <a:cs typeface="Arial" pitchFamily="34" charset="0"/>
                      </a:endParaRPr>
                    </a:p>
                  </a:txBody>
                  <a:tcPr anchor="ctr"/>
                </a:tc>
                <a:extLst>
                  <a:ext uri="{0D108BD9-81ED-4DB2-BD59-A6C34878D82A}">
                    <a16:rowId xmlns:a16="http://schemas.microsoft.com/office/drawing/2014/main" val="10000"/>
                  </a:ext>
                </a:extLst>
              </a:tr>
              <a:tr h="962578">
                <a:tc>
                  <a:txBody>
                    <a:bodyPr/>
                    <a:lstStyle/>
                    <a:p>
                      <a:pPr algn="ctr"/>
                      <a:r>
                        <a:rPr lang="en-US" sz="1200" i="0" dirty="0" smtClean="0">
                          <a:solidFill>
                            <a:srgbClr val="000000"/>
                          </a:solidFill>
                        </a:rPr>
                        <a:t>1526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baseline="0" dirty="0" smtClean="0">
                          <a:solidFill>
                            <a:srgbClr val="000000"/>
                          </a:solidFill>
                        </a:rPr>
                        <a:t>Sandy Pond Substation refurbishment </a:t>
                      </a:r>
                      <a:br>
                        <a:rPr lang="en-US" sz="1200" i="0" baseline="0" dirty="0" smtClean="0">
                          <a:solidFill>
                            <a:srgbClr val="000000"/>
                          </a:solidFill>
                        </a:rPr>
                      </a:br>
                      <a:r>
                        <a:rPr lang="en-US" sz="1200" i="0" dirty="0" smtClean="0">
                          <a:solidFill>
                            <a:srgbClr val="000000"/>
                          </a:solidFill>
                        </a:rPr>
                        <a:t>(Massachusetts) Sandy Pond Asset Condition</a:t>
                      </a:r>
                      <a:endParaRPr lang="en-US" sz="1200" i="0" dirty="0" smtClean="0">
                        <a:solidFill>
                          <a:srgbClr val="000000"/>
                        </a:solidFill>
                        <a:latin typeface="Arial" pitchFamily="34" charset="0"/>
                        <a:cs typeface="Arial" pitchFamily="34" charset="0"/>
                      </a:endParaRPr>
                    </a:p>
                  </a:txBody>
                  <a:tcPr anchor="ctr"/>
                </a:tc>
                <a:tc>
                  <a:txBody>
                    <a:bodyPr/>
                    <a:lstStyle/>
                    <a:p>
                      <a:pPr algn="ctr"/>
                      <a:r>
                        <a:rPr lang="en-US" sz="1200" i="0" dirty="0" smtClean="0">
                          <a:solidFill>
                            <a:srgbClr val="000000"/>
                          </a:solidFill>
                        </a:rPr>
                        <a:t>14.1</a:t>
                      </a:r>
                      <a:endParaRPr lang="en-US" sz="1200" i="0" dirty="0" smtClean="0">
                        <a:solidFill>
                          <a:srgbClr val="000000"/>
                        </a:solidFill>
                        <a:latin typeface="Arial" pitchFamily="34" charset="0"/>
                        <a:cs typeface="Arial" pitchFamily="34" charset="0"/>
                      </a:endParaRPr>
                    </a:p>
                  </a:txBody>
                  <a:tcPr anchor="ctr"/>
                </a:tc>
                <a:tc>
                  <a:txBody>
                    <a:bodyPr/>
                    <a:lstStyle/>
                    <a:p>
                      <a:r>
                        <a:rPr lang="en-US" sz="1200" i="0" strike="noStrike" dirty="0" smtClean="0">
                          <a:solidFill>
                            <a:srgbClr val="000000"/>
                          </a:solidFill>
                          <a:latin typeface="+mn-lt"/>
                          <a:cs typeface="+mn-cs"/>
                        </a:rPr>
                        <a:t>Resolves asset condition issues</a:t>
                      </a:r>
                      <a:endParaRPr lang="en-US" sz="1200" i="0" strike="noStrike" dirty="0">
                        <a:solidFill>
                          <a:srgbClr val="000000"/>
                        </a:solidFill>
                        <a:latin typeface="Arial" pitchFamily="34" charset="0"/>
                        <a:cs typeface="Arial" pitchFamily="34" charset="0"/>
                      </a:endParaRPr>
                    </a:p>
                  </a:txBody>
                  <a:tcPr anchor="ctr"/>
                </a:tc>
                <a:extLst>
                  <a:ext uri="{0D108BD9-81ED-4DB2-BD59-A6C34878D82A}">
                    <a16:rowId xmlns:a16="http://schemas.microsoft.com/office/drawing/2014/main" val="10001"/>
                  </a:ext>
                </a:extLst>
              </a:tr>
              <a:tr h="962578">
                <a:tc>
                  <a:txBody>
                    <a:bodyPr/>
                    <a:lstStyle/>
                    <a:p>
                      <a:pPr algn="ctr"/>
                      <a:r>
                        <a:rPr lang="en-US" sz="1200" i="0" dirty="0" smtClean="0">
                          <a:solidFill>
                            <a:srgbClr val="000000"/>
                          </a:solidFill>
                        </a:rPr>
                        <a:t>1489</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baseline="0" dirty="0" smtClean="0">
                          <a:solidFill>
                            <a:srgbClr val="000000"/>
                          </a:solidFill>
                        </a:rPr>
                        <a:t>Sandy Pond control house rebuild</a:t>
                      </a:r>
                      <a:br>
                        <a:rPr lang="en-US" sz="1200" i="0" baseline="0" dirty="0" smtClean="0">
                          <a:solidFill>
                            <a:srgbClr val="000000"/>
                          </a:solidFill>
                        </a:rPr>
                      </a:br>
                      <a:r>
                        <a:rPr lang="en-US" sz="1200" i="0" dirty="0" smtClean="0">
                          <a:solidFill>
                            <a:srgbClr val="000000"/>
                          </a:solidFill>
                        </a:rPr>
                        <a:t>(Massachusetts) Sandy Pond Asset Condition</a:t>
                      </a:r>
                      <a:endParaRPr lang="en-US" sz="1200" i="0" dirty="0" smtClean="0">
                        <a:solidFill>
                          <a:srgbClr val="000000"/>
                        </a:solidFill>
                        <a:latin typeface="Arial" pitchFamily="34" charset="0"/>
                        <a:cs typeface="Arial" pitchFamily="34" charset="0"/>
                      </a:endParaRPr>
                    </a:p>
                  </a:txBody>
                  <a:tcPr anchor="ctr"/>
                </a:tc>
                <a:tc>
                  <a:txBody>
                    <a:bodyPr/>
                    <a:lstStyle/>
                    <a:p>
                      <a:pPr algn="ctr"/>
                      <a:r>
                        <a:rPr lang="en-US" sz="1200" i="0" dirty="0" smtClean="0">
                          <a:solidFill>
                            <a:srgbClr val="000000"/>
                          </a:solidFill>
                        </a:rPr>
                        <a:t>12.6</a:t>
                      </a:r>
                      <a:endParaRPr lang="en-US" sz="1200" i="0" dirty="0" smtClean="0">
                        <a:solidFill>
                          <a:srgbClr val="000000"/>
                        </a:solidFill>
                        <a:latin typeface="Arial" pitchFamily="34" charset="0"/>
                        <a:cs typeface="Arial" pitchFamily="34" charset="0"/>
                      </a:endParaRPr>
                    </a:p>
                  </a:txBody>
                  <a:tcPr anchor="ctr"/>
                </a:tc>
                <a:tc>
                  <a:txBody>
                    <a:bodyPr/>
                    <a:lstStyle/>
                    <a:p>
                      <a:r>
                        <a:rPr lang="en-US" sz="1200" i="0" strike="noStrike" dirty="0" smtClean="0">
                          <a:solidFill>
                            <a:srgbClr val="000000"/>
                          </a:solidFill>
                          <a:latin typeface="+mn-lt"/>
                          <a:cs typeface="+mn-cs"/>
                        </a:rPr>
                        <a:t>Resolves asset condition issues</a:t>
                      </a:r>
                      <a:endParaRPr lang="en-US" sz="1200" i="0" strike="noStrike" dirty="0">
                        <a:solidFill>
                          <a:srgbClr val="000000"/>
                        </a:solidFill>
                        <a:latin typeface="Arial" pitchFamily="34" charset="0"/>
                        <a:cs typeface="Arial" pitchFamily="34" charset="0"/>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13775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a:xfrm>
            <a:off x="457200" y="-152400"/>
            <a:ext cx="8229600" cy="1143000"/>
          </a:xfrm>
        </p:spPr>
        <p:txBody>
          <a:bodyPr/>
          <a:lstStyle/>
          <a:p>
            <a:r>
              <a:rPr lang="en-US" dirty="0" smtClean="0"/>
              <a:t>October </a:t>
            </a:r>
            <a:r>
              <a:rPr lang="en-US" dirty="0"/>
              <a:t>2018 Changes</a:t>
            </a:r>
            <a:r>
              <a:rPr lang="en-US" dirty="0" smtClean="0"/>
              <a:t>, </a:t>
            </a:r>
            <a:r>
              <a:rPr lang="en-US" sz="2000" i="1" dirty="0" smtClean="0"/>
              <a:t>cont. </a:t>
            </a:r>
          </a:p>
        </p:txBody>
      </p:sp>
      <p:sp>
        <p:nvSpPr>
          <p:cNvPr id="9" name="Slide Number Placeholder 4"/>
          <p:cNvSpPr>
            <a:spLocks noGrp="1"/>
          </p:cNvSpPr>
          <p:nvPr>
            <p:ph type="sldNum" sz="quarter" idx="10"/>
          </p:nvPr>
        </p:nvSpPr>
        <p:spPr>
          <a:prstGeom prst="rect">
            <a:avLst/>
          </a:prstGeom>
        </p:spPr>
        <p:txBody>
          <a:bodyPr/>
          <a:lstStyle/>
          <a:p>
            <a:fld id="{FE8D80BC-BC21-4CBF-8B50-13EC15D27A79}" type="slidenum">
              <a:rPr lang="en-US" smtClean="0"/>
              <a:pPr/>
              <a:t>8</a:t>
            </a:fld>
            <a:endParaRPr lang="en-US" dirty="0"/>
          </a:p>
        </p:txBody>
      </p:sp>
      <p:sp>
        <p:nvSpPr>
          <p:cNvPr id="32773" name="Rectangle 3"/>
          <p:cNvSpPr>
            <a:spLocks noChangeArrowheads="1"/>
          </p:cNvSpPr>
          <p:nvPr/>
        </p:nvSpPr>
        <p:spPr bwMode="auto">
          <a:xfrm>
            <a:off x="609600" y="540603"/>
            <a:ext cx="8359775" cy="830997"/>
          </a:xfrm>
          <a:prstGeom prst="rect">
            <a:avLst/>
          </a:prstGeom>
          <a:noFill/>
          <a:ln w="9525">
            <a:noFill/>
            <a:miter lim="800000"/>
            <a:headEnd/>
            <a:tailEnd/>
          </a:ln>
        </p:spPr>
        <p:txBody>
          <a:bodyPr>
            <a:spAutoFit/>
          </a:bodyPr>
          <a:lstStyle/>
          <a:p>
            <a:r>
              <a:rPr lang="en-US" sz="2400" dirty="0" smtClean="0">
                <a:solidFill>
                  <a:srgbClr val="000000"/>
                </a:solidFill>
                <a:latin typeface="+mj-lt"/>
                <a:cs typeface="Times New Roman" pitchFamily="18" charset="0"/>
              </a:rPr>
              <a:t>Cost Estimate Comparisons of Reliability Projects  </a:t>
            </a:r>
          </a:p>
          <a:p>
            <a:r>
              <a:rPr lang="en-US" sz="2400" dirty="0" smtClean="0">
                <a:solidFill>
                  <a:srgbClr val="000000"/>
                </a:solidFill>
                <a:latin typeface="+mj-lt"/>
                <a:cs typeface="Times New Roman" pitchFamily="18" charset="0"/>
              </a:rPr>
              <a:t>June 2018 vs. October 2018 Update </a:t>
            </a:r>
            <a:r>
              <a:rPr lang="en-US" sz="2400" baseline="30000" dirty="0" smtClean="0">
                <a:solidFill>
                  <a:srgbClr val="000000"/>
                </a:solidFill>
                <a:latin typeface="+mj-lt"/>
                <a:cs typeface="Times New Roman" pitchFamily="18" charset="0"/>
              </a:rPr>
              <a:t>(1)</a:t>
            </a:r>
            <a:endParaRPr lang="en-US" sz="2400" baseline="30000" dirty="0">
              <a:solidFill>
                <a:srgbClr val="000000"/>
              </a:solidFill>
              <a:latin typeface="+mj-lt"/>
              <a:cs typeface="Times New Roman" pitchFamily="18" charset="0"/>
            </a:endParaRPr>
          </a:p>
        </p:txBody>
      </p:sp>
      <p:sp>
        <p:nvSpPr>
          <p:cNvPr id="32774" name="Rectangle 4"/>
          <p:cNvSpPr>
            <a:spLocks noChangeArrowheads="1"/>
          </p:cNvSpPr>
          <p:nvPr/>
        </p:nvSpPr>
        <p:spPr bwMode="auto">
          <a:xfrm>
            <a:off x="1143000" y="5867400"/>
            <a:ext cx="6553397" cy="215444"/>
          </a:xfrm>
          <a:prstGeom prst="rect">
            <a:avLst/>
          </a:prstGeom>
          <a:noFill/>
          <a:ln w="9525">
            <a:noFill/>
            <a:miter lim="800000"/>
            <a:headEnd/>
            <a:tailEnd/>
          </a:ln>
        </p:spPr>
        <p:txBody>
          <a:bodyPr wrap="none">
            <a:spAutoFit/>
          </a:bodyPr>
          <a:lstStyle/>
          <a:p>
            <a:pPr eaLnBrk="0" hangingPunct="0"/>
            <a:r>
              <a:rPr lang="en-US" sz="800" baseline="30000" dirty="0">
                <a:solidFill>
                  <a:srgbClr val="000000"/>
                </a:solidFill>
                <a:latin typeface="Arial" pitchFamily="34" charset="0"/>
              </a:rPr>
              <a:t>(1)</a:t>
            </a:r>
            <a:r>
              <a:rPr lang="en-US" sz="800" dirty="0">
                <a:solidFill>
                  <a:srgbClr val="000000"/>
                </a:solidFill>
                <a:latin typeface="Arial" pitchFamily="34" charset="0"/>
              </a:rPr>
              <a:t> </a:t>
            </a:r>
            <a:r>
              <a:rPr lang="en-US" sz="800" dirty="0" smtClean="0">
                <a:solidFill>
                  <a:srgbClr val="000000"/>
                </a:solidFill>
                <a:latin typeface="Arial" pitchFamily="34" charset="0"/>
              </a:rPr>
              <a:t>Transmission Owners provided all estimated costs, which may not meet the guidelines described in Planning Procedure 4, Attachment D</a:t>
            </a:r>
            <a:endParaRPr lang="en-US" sz="800" dirty="0">
              <a:solidFill>
                <a:srgbClr val="000000"/>
              </a:solidFill>
              <a:latin typeface="Arial" pitchFamily="34" charset="0"/>
            </a:endParaRPr>
          </a:p>
        </p:txBody>
      </p:sp>
      <p:sp>
        <p:nvSpPr>
          <p:cNvPr id="32775" name="Rectangle 4"/>
          <p:cNvSpPr>
            <a:spLocks noChangeArrowheads="1"/>
          </p:cNvSpPr>
          <p:nvPr/>
        </p:nvSpPr>
        <p:spPr bwMode="auto">
          <a:xfrm>
            <a:off x="1143000" y="6019800"/>
            <a:ext cx="6629400" cy="338554"/>
          </a:xfrm>
          <a:prstGeom prst="rect">
            <a:avLst/>
          </a:prstGeom>
          <a:noFill/>
          <a:ln w="9525">
            <a:noFill/>
            <a:miter lim="800000"/>
            <a:headEnd/>
            <a:tailEnd/>
          </a:ln>
        </p:spPr>
        <p:txBody>
          <a:bodyPr wrap="square">
            <a:spAutoFit/>
          </a:bodyPr>
          <a:lstStyle/>
          <a:p>
            <a:pPr eaLnBrk="0" hangingPunct="0"/>
            <a:r>
              <a:rPr lang="en-US" sz="800" baseline="30000" dirty="0">
                <a:solidFill>
                  <a:srgbClr val="000000"/>
                </a:solidFill>
                <a:latin typeface="Arial" pitchFamily="34" charset="0"/>
              </a:rPr>
              <a:t>(2)</a:t>
            </a:r>
            <a:r>
              <a:rPr lang="en-US" sz="800" dirty="0">
                <a:solidFill>
                  <a:srgbClr val="000000"/>
                </a:solidFill>
                <a:latin typeface="Arial" pitchFamily="34" charset="0"/>
              </a:rPr>
              <a:t> May not sum exactly due to </a:t>
            </a:r>
            <a:r>
              <a:rPr lang="en-US" sz="800" dirty="0" smtClean="0">
                <a:solidFill>
                  <a:srgbClr val="000000"/>
                </a:solidFill>
                <a:latin typeface="Arial" pitchFamily="34" charset="0"/>
              </a:rPr>
              <a:t>rounding</a:t>
            </a:r>
          </a:p>
          <a:p>
            <a:pPr eaLnBrk="0" hangingPunct="0"/>
            <a:r>
              <a:rPr lang="en-US" sz="800" baseline="30000" dirty="0" smtClean="0">
                <a:solidFill>
                  <a:srgbClr val="000000"/>
                </a:solidFill>
                <a:latin typeface="Arial" pitchFamily="34" charset="0"/>
              </a:rPr>
              <a:t>(3)</a:t>
            </a:r>
            <a:r>
              <a:rPr lang="en-US" sz="800" dirty="0" smtClean="0">
                <a:solidFill>
                  <a:srgbClr val="000000"/>
                </a:solidFill>
                <a:latin typeface="Arial" pitchFamily="34" charset="0"/>
              </a:rPr>
              <a:t> </a:t>
            </a:r>
            <a:r>
              <a:rPr lang="en-US" sz="800" dirty="0" smtClean="0">
                <a:solidFill>
                  <a:srgbClr val="000000"/>
                </a:solidFill>
                <a:latin typeface="Arial" pitchFamily="34" charset="0"/>
                <a:cs typeface="Arial" pitchFamily="34" charset="0"/>
              </a:rPr>
              <a:t>The cost estimates for projects in the "Major Projects" category are moved to the "Other Projects" category once they are fully completed</a:t>
            </a:r>
            <a:r>
              <a:rPr lang="en-US" sz="800" dirty="0" smtClean="0">
                <a:latin typeface="Arial" pitchFamily="34" charset="0"/>
                <a:cs typeface="Arial" pitchFamily="34" charset="0"/>
              </a:rPr>
              <a:t>. </a:t>
            </a:r>
            <a:endParaRPr lang="en-US" sz="800" dirty="0">
              <a:solidFill>
                <a:srgbClr val="595959"/>
              </a:solidFill>
              <a:latin typeface="Arial" pitchFamily="34" charset="0"/>
              <a:cs typeface="Arial" pitchFamily="34" charset="0"/>
            </a:endParaRPr>
          </a:p>
        </p:txBody>
      </p:sp>
      <p:sp>
        <p:nvSpPr>
          <p:cNvPr id="32776" name="Rectangle 13"/>
          <p:cNvSpPr>
            <a:spLocks noChangeArrowheads="1"/>
          </p:cNvSpPr>
          <p:nvPr/>
        </p:nvSpPr>
        <p:spPr bwMode="auto">
          <a:xfrm>
            <a:off x="792163" y="1460500"/>
            <a:ext cx="3302000" cy="398463"/>
          </a:xfrm>
          <a:prstGeom prst="rect">
            <a:avLst/>
          </a:prstGeom>
          <a:noFill/>
          <a:ln w="15875" algn="ctr">
            <a:noFill/>
            <a:round/>
            <a:headEnd/>
            <a:tailEnd/>
          </a:ln>
        </p:spPr>
        <p:txBody>
          <a:bodyPr wrap="none" anchor="ctr"/>
          <a:lstStyle/>
          <a:p>
            <a:pPr algn="ctr"/>
            <a:endParaRPr lang="en-US" dirty="0"/>
          </a:p>
        </p:txBody>
      </p:sp>
      <p:pic>
        <p:nvPicPr>
          <p:cNvPr id="2" name="Picture 1"/>
          <p:cNvPicPr>
            <a:picLocks noChangeAspect="1"/>
          </p:cNvPicPr>
          <p:nvPr/>
        </p:nvPicPr>
        <p:blipFill>
          <a:blip r:embed="rId3"/>
          <a:stretch>
            <a:fillRect/>
          </a:stretch>
        </p:blipFill>
        <p:spPr>
          <a:xfrm>
            <a:off x="1295400" y="1371599"/>
            <a:ext cx="5715000" cy="449580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0" y="999395"/>
            <a:ext cx="7440509" cy="5048206"/>
          </a:xfrm>
          <a:prstGeom prst="rect">
            <a:avLst/>
          </a:prstGeom>
        </p:spPr>
      </p:pic>
      <p:sp>
        <p:nvSpPr>
          <p:cNvPr id="33795" name="Rectangle 4"/>
          <p:cNvSpPr>
            <a:spLocks noGrp="1" noChangeArrowheads="1"/>
          </p:cNvSpPr>
          <p:nvPr>
            <p:ph type="title"/>
          </p:nvPr>
        </p:nvSpPr>
        <p:spPr>
          <a:xfrm>
            <a:off x="228600" y="-152400"/>
            <a:ext cx="8229600" cy="1143000"/>
          </a:xfrm>
        </p:spPr>
        <p:txBody>
          <a:bodyPr/>
          <a:lstStyle/>
          <a:p>
            <a:r>
              <a:rPr lang="en-US" dirty="0" smtClean="0"/>
              <a:t>October </a:t>
            </a:r>
            <a:r>
              <a:rPr lang="en-US" dirty="0"/>
              <a:t>2018 Changes</a:t>
            </a:r>
            <a:r>
              <a:rPr lang="en-US" dirty="0" smtClean="0"/>
              <a:t>, </a:t>
            </a:r>
            <a:r>
              <a:rPr lang="en-US" sz="2000" i="1" dirty="0" smtClean="0"/>
              <a:t>cont.</a:t>
            </a:r>
          </a:p>
        </p:txBody>
      </p:sp>
      <p:sp>
        <p:nvSpPr>
          <p:cNvPr id="9" name="Slide Number Placeholder 4"/>
          <p:cNvSpPr>
            <a:spLocks noGrp="1"/>
          </p:cNvSpPr>
          <p:nvPr>
            <p:ph type="sldNum" sz="quarter" idx="10"/>
          </p:nvPr>
        </p:nvSpPr>
        <p:spPr>
          <a:prstGeom prst="rect">
            <a:avLst/>
          </a:prstGeom>
        </p:spPr>
        <p:txBody>
          <a:bodyPr/>
          <a:lstStyle/>
          <a:p>
            <a:fld id="{0BCD7115-0B54-4AEF-BD6E-85548523D609}" type="slidenum">
              <a:rPr lang="en-US" smtClean="0"/>
              <a:pPr/>
              <a:t>9</a:t>
            </a:fld>
            <a:endParaRPr lang="en-US" dirty="0"/>
          </a:p>
        </p:txBody>
      </p:sp>
      <p:sp>
        <p:nvSpPr>
          <p:cNvPr id="33797" name="Text Box 3"/>
          <p:cNvSpPr txBox="1">
            <a:spLocks noChangeArrowheads="1"/>
          </p:cNvSpPr>
          <p:nvPr/>
        </p:nvSpPr>
        <p:spPr bwMode="auto">
          <a:xfrm>
            <a:off x="642658" y="6047601"/>
            <a:ext cx="4924425" cy="276999"/>
          </a:xfrm>
          <a:prstGeom prst="rect">
            <a:avLst/>
          </a:prstGeom>
          <a:noFill/>
          <a:ln w="9525">
            <a:noFill/>
            <a:miter lim="800000"/>
            <a:headEnd/>
            <a:tailEnd/>
          </a:ln>
        </p:spPr>
        <p:txBody>
          <a:bodyPr wrap="square">
            <a:spAutoFit/>
          </a:bodyPr>
          <a:lstStyle/>
          <a:p>
            <a:pPr>
              <a:spcBef>
                <a:spcPct val="50000"/>
              </a:spcBef>
            </a:pPr>
            <a:r>
              <a:rPr lang="en-US" sz="1200" dirty="0">
                <a:solidFill>
                  <a:srgbClr val="595959"/>
                </a:solidFill>
              </a:rPr>
              <a:t>Note: Numbers shown represent project quantities</a:t>
            </a:r>
          </a:p>
        </p:txBody>
      </p:sp>
      <p:sp>
        <p:nvSpPr>
          <p:cNvPr id="33798" name="Rectangle 5"/>
          <p:cNvSpPr>
            <a:spLocks noChangeArrowheads="1"/>
          </p:cNvSpPr>
          <p:nvPr/>
        </p:nvSpPr>
        <p:spPr bwMode="auto">
          <a:xfrm>
            <a:off x="152400" y="590490"/>
            <a:ext cx="8839200" cy="400110"/>
          </a:xfrm>
          <a:prstGeom prst="rect">
            <a:avLst/>
          </a:prstGeom>
          <a:noFill/>
          <a:ln w="9525">
            <a:noFill/>
            <a:miter lim="800000"/>
            <a:headEnd/>
            <a:tailEnd/>
          </a:ln>
        </p:spPr>
        <p:txBody>
          <a:bodyPr wrap="square">
            <a:spAutoFit/>
          </a:bodyPr>
          <a:lstStyle/>
          <a:p>
            <a:pPr algn="ctr"/>
            <a:r>
              <a:rPr lang="en-US" sz="2000" dirty="0">
                <a:solidFill>
                  <a:srgbClr val="000000"/>
                </a:solidFill>
                <a:latin typeface="+mj-lt"/>
                <a:cs typeface="Times New Roman" pitchFamily="18" charset="0"/>
              </a:rPr>
              <a:t>Investment of New England Transmission </a:t>
            </a:r>
            <a:r>
              <a:rPr lang="en-US" sz="2000" dirty="0" smtClean="0">
                <a:solidFill>
                  <a:srgbClr val="000000"/>
                </a:solidFill>
                <a:latin typeface="+mj-lt"/>
                <a:cs typeface="Times New Roman" pitchFamily="18" charset="0"/>
              </a:rPr>
              <a:t>Reliability Projects </a:t>
            </a:r>
            <a:r>
              <a:rPr lang="en-US" sz="2000" dirty="0">
                <a:solidFill>
                  <a:srgbClr val="000000"/>
                </a:solidFill>
                <a:latin typeface="+mj-lt"/>
                <a:cs typeface="Times New Roman" pitchFamily="18" charset="0"/>
              </a:rPr>
              <a:t>by Status through </a:t>
            </a:r>
            <a:r>
              <a:rPr lang="en-US" sz="2000" dirty="0" smtClean="0">
                <a:solidFill>
                  <a:srgbClr val="000000"/>
                </a:solidFill>
                <a:latin typeface="+mj-lt"/>
                <a:cs typeface="Times New Roman" pitchFamily="18" charset="0"/>
              </a:rPr>
              <a:t>2022</a:t>
            </a:r>
            <a:endParaRPr lang="en-US" sz="2000" dirty="0">
              <a:solidFill>
                <a:srgbClr val="000000"/>
              </a:solidFill>
              <a:latin typeface="+mj-lt"/>
              <a:cs typeface="Times New Roman" pitchFamily="18" charset="0"/>
            </a:endParaRPr>
          </a:p>
        </p:txBody>
      </p:sp>
      <p:sp>
        <p:nvSpPr>
          <p:cNvPr id="33799" name="Text Box 6"/>
          <p:cNvSpPr txBox="1">
            <a:spLocks noChangeArrowheads="1"/>
          </p:cNvSpPr>
          <p:nvPr/>
        </p:nvSpPr>
        <p:spPr bwMode="auto">
          <a:xfrm>
            <a:off x="5715000" y="2662788"/>
            <a:ext cx="2419350" cy="1223412"/>
          </a:xfrm>
          <a:prstGeom prst="rect">
            <a:avLst/>
          </a:prstGeom>
          <a:solidFill>
            <a:schemeClr val="bg1"/>
          </a:solidFill>
          <a:ln w="9525">
            <a:solidFill>
              <a:schemeClr val="tx1"/>
            </a:solidFill>
            <a:miter lim="800000"/>
            <a:headEnd/>
            <a:tailEnd/>
          </a:ln>
        </p:spPr>
        <p:txBody>
          <a:bodyPr wrap="square">
            <a:spAutoFit/>
          </a:bodyPr>
          <a:lstStyle/>
          <a:p>
            <a:pPr>
              <a:spcBef>
                <a:spcPct val="50000"/>
              </a:spcBef>
            </a:pPr>
            <a:r>
              <a:rPr lang="en-US" sz="1050" dirty="0">
                <a:solidFill>
                  <a:srgbClr val="000000"/>
                </a:solidFill>
                <a:latin typeface="Arial" pitchFamily="34" charset="0"/>
                <a:cs typeface="Arial" pitchFamily="34" charset="0"/>
              </a:rPr>
              <a:t>Note: Future total $ are shown at the </a:t>
            </a:r>
            <a:r>
              <a:rPr lang="en-US" sz="1050" dirty="0" smtClean="0">
                <a:solidFill>
                  <a:srgbClr val="000000"/>
                </a:solidFill>
                <a:latin typeface="Arial" pitchFamily="34" charset="0"/>
                <a:cs typeface="Arial" pitchFamily="34" charset="0"/>
              </a:rPr>
              <a:t>end </a:t>
            </a:r>
            <a:r>
              <a:rPr lang="en-US" sz="1050" dirty="0">
                <a:solidFill>
                  <a:srgbClr val="000000"/>
                </a:solidFill>
                <a:latin typeface="Arial" pitchFamily="34" charset="0"/>
                <a:cs typeface="Arial" pitchFamily="34" charset="0"/>
              </a:rPr>
              <a:t>of the project. Totals do not reflect or show phasing in over time or the depreciation of prior projects. Total costs are associated with </a:t>
            </a:r>
            <a:r>
              <a:rPr lang="en-US" sz="1050" dirty="0" smtClean="0">
                <a:solidFill>
                  <a:srgbClr val="000000"/>
                </a:solidFill>
                <a:latin typeface="Arial" pitchFamily="34" charset="0"/>
                <a:cs typeface="Arial" pitchFamily="34" charset="0"/>
              </a:rPr>
              <a:t>the year projects are placed in-service as reported in the Project List.</a:t>
            </a:r>
            <a:endParaRPr lang="en-US" sz="1050"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SO-PPT-Template-Public">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SO-PPT-Template-Confidential">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ISO-PPT-Template-Confidential">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ISO-PPT-Template-Confidential">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ISO-PPT-Template-No Label">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ISO-PPT-Template-Public</Template>
  <TotalTime>0</TotalTime>
  <Words>1930</Words>
  <Application>Microsoft Office PowerPoint</Application>
  <PresentationFormat>On-screen Show (4:3)</PresentationFormat>
  <Paragraphs>350</Paragraphs>
  <Slides>26</Slides>
  <Notes>21</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26</vt:i4>
      </vt:variant>
    </vt:vector>
  </HeadingPairs>
  <TitlesOfParts>
    <vt:vector size="39" baseType="lpstr">
      <vt:lpstr>Arial Unicode MS</vt:lpstr>
      <vt:lpstr>ＭＳ Ｐゴシック</vt:lpstr>
      <vt:lpstr>Arial</vt:lpstr>
      <vt:lpstr>Calibri</vt:lpstr>
      <vt:lpstr>Times New Roman</vt:lpstr>
      <vt:lpstr>Wingdings</vt:lpstr>
      <vt:lpstr>Zapf Dingbats</vt:lpstr>
      <vt:lpstr>ISO-PPT-Template-Public</vt:lpstr>
      <vt:lpstr>blank</vt:lpstr>
      <vt:lpstr>ISO-PPT-Template-Confidential</vt:lpstr>
      <vt:lpstr>1_ISO-PPT-Template-Confidential</vt:lpstr>
      <vt:lpstr>2_ISO-PPT-Template-Confidential</vt:lpstr>
      <vt:lpstr>ISO-PPT-Template-No Label</vt:lpstr>
      <vt:lpstr>PowerPoint Presentation</vt:lpstr>
      <vt:lpstr>Table of Contents</vt:lpstr>
      <vt:lpstr>Highlights of the Project List Update</vt:lpstr>
      <vt:lpstr>October 2018 Changes, cont.</vt:lpstr>
      <vt:lpstr>October 2018 Changes, cont.</vt:lpstr>
      <vt:lpstr>October 2018 Changes, cont.</vt:lpstr>
      <vt:lpstr>October 2018 Changes, cont.</vt:lpstr>
      <vt:lpstr>October 2018 Changes, cont. </vt:lpstr>
      <vt:lpstr>October 2018 Changes, cont.</vt:lpstr>
      <vt:lpstr>October 2018 Changes, cont.</vt:lpstr>
      <vt:lpstr>October 2018 Changes, cont.</vt:lpstr>
      <vt:lpstr>October 2018 Changes, cont.</vt:lpstr>
      <vt:lpstr>October 2018 Changes, cont.</vt:lpstr>
      <vt:lpstr>October 2018 Changes, cont.</vt:lpstr>
      <vt:lpstr>Status of Major Transmission Projects</vt:lpstr>
      <vt:lpstr>Status of Major Transmission Projects, cont.</vt:lpstr>
      <vt:lpstr>October 2018 Asset Condition</vt:lpstr>
      <vt:lpstr>October 2018 Asset Condition, cont.</vt:lpstr>
      <vt:lpstr>October 2018 Changes, cont.</vt:lpstr>
      <vt:lpstr>Appendix</vt:lpstr>
      <vt:lpstr> Summary: Project Listing Definitions</vt:lpstr>
      <vt:lpstr>Project Listing </vt:lpstr>
      <vt:lpstr>Project Listing – Column Definitions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2018-10-29T15:14:08Z</dcterms:created>
  <dcterms:modified xsi:type="dcterms:W3CDTF">2018-10-29T15:14:14Z</dcterms:modified>
</cp:coreProperties>
</file>