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61"/>
  </p:notesMasterIdLst>
  <p:handoutMasterIdLst>
    <p:handoutMasterId r:id="rId62"/>
  </p:handoutMasterIdLst>
  <p:sldIdLst>
    <p:sldId id="263" r:id="rId3"/>
    <p:sldId id="339" r:id="rId4"/>
    <p:sldId id="398" r:id="rId5"/>
    <p:sldId id="419" r:id="rId6"/>
    <p:sldId id="315" r:id="rId7"/>
    <p:sldId id="340" r:id="rId8"/>
    <p:sldId id="399" r:id="rId9"/>
    <p:sldId id="345" r:id="rId10"/>
    <p:sldId id="513" r:id="rId11"/>
    <p:sldId id="446" r:id="rId12"/>
    <p:sldId id="468" r:id="rId13"/>
    <p:sldId id="500" r:id="rId14"/>
    <p:sldId id="449" r:id="rId15"/>
    <p:sldId id="469" r:id="rId16"/>
    <p:sldId id="501" r:id="rId17"/>
    <p:sldId id="515" r:id="rId18"/>
    <p:sldId id="453" r:id="rId19"/>
    <p:sldId id="477" r:id="rId20"/>
    <p:sldId id="479" r:id="rId21"/>
    <p:sldId id="516" r:id="rId22"/>
    <p:sldId id="471" r:id="rId23"/>
    <p:sldId id="485" r:id="rId24"/>
    <p:sldId id="497" r:id="rId25"/>
    <p:sldId id="508" r:id="rId26"/>
    <p:sldId id="455" r:id="rId27"/>
    <p:sldId id="496" r:id="rId28"/>
    <p:sldId id="473" r:id="rId29"/>
    <p:sldId id="502" r:id="rId30"/>
    <p:sldId id="517" r:id="rId31"/>
    <p:sldId id="518" r:id="rId32"/>
    <p:sldId id="520" r:id="rId33"/>
    <p:sldId id="429" r:id="rId34"/>
    <p:sldId id="425" r:id="rId35"/>
    <p:sldId id="430" r:id="rId36"/>
    <p:sldId id="431" r:id="rId37"/>
    <p:sldId id="439" r:id="rId38"/>
    <p:sldId id="432" r:id="rId39"/>
    <p:sldId id="505" r:id="rId40"/>
    <p:sldId id="480" r:id="rId41"/>
    <p:sldId id="481" r:id="rId42"/>
    <p:sldId id="532" r:id="rId43"/>
    <p:sldId id="533" r:id="rId44"/>
    <p:sldId id="535" r:id="rId45"/>
    <p:sldId id="536" r:id="rId46"/>
    <p:sldId id="523" r:id="rId47"/>
    <p:sldId id="524" r:id="rId48"/>
    <p:sldId id="337" r:id="rId49"/>
    <p:sldId id="317" r:id="rId50"/>
    <p:sldId id="525" r:id="rId51"/>
    <p:sldId id="326" r:id="rId52"/>
    <p:sldId id="362" r:id="rId53"/>
    <p:sldId id="511" r:id="rId54"/>
    <p:sldId id="522" r:id="rId55"/>
    <p:sldId id="526" r:id="rId56"/>
    <p:sldId id="527" r:id="rId57"/>
    <p:sldId id="537" r:id="rId58"/>
    <p:sldId id="540" r:id="rId59"/>
    <p:sldId id="541"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7AEA852-5EC7-4875-A9E6-EB147A33ECD4}">
          <p14:sldIdLst>
            <p14:sldId id="263"/>
            <p14:sldId id="339"/>
            <p14:sldId id="398"/>
            <p14:sldId id="419"/>
          </p14:sldIdLst>
        </p14:section>
        <p14:section name="Problems and Causes" id="{F845B6C0-2F51-4311-9C8E-A8278E312E7C}">
          <p14:sldIdLst>
            <p14:sldId id="315"/>
            <p14:sldId id="340"/>
            <p14:sldId id="399"/>
            <p14:sldId id="345"/>
            <p14:sldId id="513"/>
            <p14:sldId id="446"/>
            <p14:sldId id="468"/>
            <p14:sldId id="500"/>
            <p14:sldId id="449"/>
            <p14:sldId id="469"/>
            <p14:sldId id="501"/>
            <p14:sldId id="515"/>
            <p14:sldId id="453"/>
          </p14:sldIdLst>
        </p14:section>
        <p14:section name="MDDAM" id="{34961218-C0E1-48DD-871C-13E34C175AC2}">
          <p14:sldIdLst>
            <p14:sldId id="477"/>
            <p14:sldId id="479"/>
            <p14:sldId id="516"/>
            <p14:sldId id="471"/>
            <p14:sldId id="485"/>
            <p14:sldId id="497"/>
            <p14:sldId id="508"/>
            <p14:sldId id="455"/>
            <p14:sldId id="496"/>
            <p14:sldId id="473"/>
            <p14:sldId id="502"/>
            <p14:sldId id="517"/>
            <p14:sldId id="518"/>
            <p14:sldId id="520"/>
          </p14:sldIdLst>
        </p14:section>
        <p14:section name="MDDAM Thoughts and Examples" id="{6C8F15DB-FE09-4164-AA8B-FF69A480733B}">
          <p14:sldIdLst>
            <p14:sldId id="429"/>
            <p14:sldId id="425"/>
            <p14:sldId id="430"/>
            <p14:sldId id="431"/>
            <p14:sldId id="439"/>
            <p14:sldId id="432"/>
            <p14:sldId id="505"/>
          </p14:sldIdLst>
        </p14:section>
        <p14:section name="EIRC" id="{D8BC34B8-CE11-4B9B-B8F6-A3BE037649BF}">
          <p14:sldIdLst>
            <p14:sldId id="480"/>
            <p14:sldId id="481"/>
            <p14:sldId id="532"/>
            <p14:sldId id="533"/>
            <p14:sldId id="535"/>
            <p14:sldId id="536"/>
            <p14:sldId id="523"/>
            <p14:sldId id="524"/>
          </p14:sldIdLst>
        </p14:section>
        <p14:section name="Next Steps" id="{6ACDFDDF-218D-4312-9920-E9BE116D7B9B}">
          <p14:sldIdLst>
            <p14:sldId id="337"/>
            <p14:sldId id="317"/>
            <p14:sldId id="525"/>
            <p14:sldId id="326"/>
          </p14:sldIdLst>
        </p14:section>
        <p14:section name="Appendix" id="{8CE71DA9-9B94-4559-BD13-7B2D2FB9B345}">
          <p14:sldIdLst>
            <p14:sldId id="362"/>
            <p14:sldId id="511"/>
            <p14:sldId id="522"/>
            <p14:sldId id="526"/>
            <p14:sldId id="527"/>
            <p14:sldId id="537"/>
            <p14:sldId id="540"/>
            <p14:sldId id="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816">
          <p15:clr>
            <a:srgbClr val="A4A3A4"/>
          </p15:clr>
        </p15:guide>
        <p15:guide id="4" pos="480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6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A1DCF2"/>
    <a:srgbClr val="FFFFFF"/>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752" autoAdjust="0"/>
    <p:restoredTop sz="89109" autoAdjust="0"/>
  </p:normalViewPr>
  <p:slideViewPr>
    <p:cSldViewPr>
      <p:cViewPr varScale="1">
        <p:scale>
          <a:sx n="89" d="100"/>
          <a:sy n="89" d="100"/>
        </p:scale>
        <p:origin x="725" y="77"/>
      </p:cViewPr>
      <p:guideLst>
        <p:guide orient="horz" pos="2160"/>
        <p:guide pos="2880"/>
        <p:guide orient="horz" pos="816"/>
        <p:guide pos="4800"/>
      </p:guideLst>
    </p:cSldViewPr>
  </p:slideViewPr>
  <p:outlineViewPr>
    <p:cViewPr>
      <p:scale>
        <a:sx n="33" d="100"/>
        <a:sy n="33" d="100"/>
      </p:scale>
      <p:origin x="48" y="27090"/>
    </p:cViewPr>
  </p:outlineViewPr>
  <p:notesTextViewPr>
    <p:cViewPr>
      <p:scale>
        <a:sx n="3" d="2"/>
        <a:sy n="3" d="2"/>
      </p:scale>
      <p:origin x="0" y="0"/>
    </p:cViewPr>
  </p:notesTextViewPr>
  <p:sorterViewPr>
    <p:cViewPr>
      <p:scale>
        <a:sx n="150" d="100"/>
        <a:sy n="150" d="100"/>
      </p:scale>
      <p:origin x="0" y="25788"/>
    </p:cViewPr>
  </p:sorterViewPr>
  <p:notesViewPr>
    <p:cSldViewPr>
      <p:cViewPr varScale="1">
        <p:scale>
          <a:sx n="64" d="100"/>
          <a:sy n="64" d="100"/>
        </p:scale>
        <p:origin x="-3130" y="-86"/>
      </p:cViewPr>
      <p:guideLst>
        <p:guide orient="horz" pos="2909"/>
        <p:guide pos="218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627" cy="464980"/>
          </a:xfrm>
          <a:prstGeom prst="rect">
            <a:avLst/>
          </a:prstGeom>
        </p:spPr>
        <p:txBody>
          <a:bodyPr vert="horz" lIns="92101" tIns="46049" rIns="92101" bIns="46049" rtlCol="0"/>
          <a:lstStyle>
            <a:lvl1pPr algn="l">
              <a:defRPr sz="1200"/>
            </a:lvl1pPr>
          </a:lstStyle>
          <a:p>
            <a:endParaRPr lang="en-US" dirty="0"/>
          </a:p>
        </p:txBody>
      </p:sp>
      <p:sp>
        <p:nvSpPr>
          <p:cNvPr id="3" name="Date Placeholder 2"/>
          <p:cNvSpPr>
            <a:spLocks noGrp="1"/>
          </p:cNvSpPr>
          <p:nvPr>
            <p:ph type="dt" sz="quarter" idx="1"/>
          </p:nvPr>
        </p:nvSpPr>
        <p:spPr>
          <a:xfrm>
            <a:off x="3971172" y="4"/>
            <a:ext cx="3037627" cy="464980"/>
          </a:xfrm>
          <a:prstGeom prst="rect">
            <a:avLst/>
          </a:prstGeom>
        </p:spPr>
        <p:txBody>
          <a:bodyPr vert="horz" lIns="92101" tIns="46049" rIns="92101" bIns="46049" rtlCol="0"/>
          <a:lstStyle>
            <a:lvl1pPr algn="r">
              <a:defRPr sz="1200"/>
            </a:lvl1pPr>
          </a:lstStyle>
          <a:p>
            <a:fld id="{F87AAE7F-D37E-4830-9F5E-F36A5F180179}" type="datetimeFigureOut">
              <a:rPr lang="en-US" smtClean="0"/>
              <a:t>11/2/2018</a:t>
            </a:fld>
            <a:endParaRPr lang="en-US" dirty="0"/>
          </a:p>
        </p:txBody>
      </p:sp>
      <p:sp>
        <p:nvSpPr>
          <p:cNvPr id="4" name="Footer Placeholder 3"/>
          <p:cNvSpPr>
            <a:spLocks noGrp="1"/>
          </p:cNvSpPr>
          <p:nvPr>
            <p:ph type="ftr" sz="quarter" idx="2"/>
          </p:nvPr>
        </p:nvSpPr>
        <p:spPr>
          <a:xfrm>
            <a:off x="0" y="8829825"/>
            <a:ext cx="3037627" cy="464980"/>
          </a:xfrm>
          <a:prstGeom prst="rect">
            <a:avLst/>
          </a:prstGeom>
        </p:spPr>
        <p:txBody>
          <a:bodyPr vert="horz" lIns="92101" tIns="46049" rIns="92101" bIns="4604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5"/>
            <a:ext cx="3037627" cy="464980"/>
          </a:xfrm>
          <a:prstGeom prst="rect">
            <a:avLst/>
          </a:prstGeom>
        </p:spPr>
        <p:txBody>
          <a:bodyPr vert="horz" lIns="92101" tIns="46049" rIns="92101" bIns="46049"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0" tIns="46579" rIns="93160" bIns="46579" rtlCol="0"/>
          <a:lstStyle>
            <a:lvl1pPr algn="l">
              <a:defRPr sz="1200"/>
            </a:lvl1pPr>
          </a:lstStyle>
          <a:p>
            <a:endParaRPr lang="en-US" dirty="0"/>
          </a:p>
        </p:txBody>
      </p:sp>
      <p:sp>
        <p:nvSpPr>
          <p:cNvPr id="3" name="Date Placeholder 2"/>
          <p:cNvSpPr>
            <a:spLocks noGrp="1"/>
          </p:cNvSpPr>
          <p:nvPr>
            <p:ph type="dt" idx="1"/>
          </p:nvPr>
        </p:nvSpPr>
        <p:spPr>
          <a:xfrm>
            <a:off x="3970943" y="0"/>
            <a:ext cx="3037840" cy="464820"/>
          </a:xfrm>
          <a:prstGeom prst="rect">
            <a:avLst/>
          </a:prstGeom>
        </p:spPr>
        <p:txBody>
          <a:bodyPr vert="horz" lIns="93160" tIns="46579" rIns="93160" bIns="46579" rtlCol="0"/>
          <a:lstStyle>
            <a:lvl1pPr algn="r">
              <a:defRPr sz="1200"/>
            </a:lvl1pPr>
          </a:lstStyle>
          <a:p>
            <a:fld id="{9EDDEDB6-CD57-44C2-AB19-AC7D3BB8FF8E}" type="datetimeFigureOut">
              <a:rPr lang="en-US" smtClean="0"/>
              <a:pPr/>
              <a:t>11/2/2018</a:t>
            </a:fld>
            <a:endParaRPr lang="en-US" dirty="0"/>
          </a:p>
        </p:txBody>
      </p:sp>
      <p:sp>
        <p:nvSpPr>
          <p:cNvPr id="4" name="Slide Image Placeholder 3"/>
          <p:cNvSpPr>
            <a:spLocks noGrp="1" noRot="1" noChangeAspect="1"/>
          </p:cNvSpPr>
          <p:nvPr>
            <p:ph type="sldImg" idx="2"/>
          </p:nvPr>
        </p:nvSpPr>
        <p:spPr>
          <a:xfrm>
            <a:off x="1182688" y="696913"/>
            <a:ext cx="4645025" cy="3484562"/>
          </a:xfrm>
          <a:prstGeom prst="rect">
            <a:avLst/>
          </a:prstGeom>
          <a:noFill/>
          <a:ln w="12700">
            <a:solidFill>
              <a:prstClr val="black"/>
            </a:solidFill>
          </a:ln>
        </p:spPr>
        <p:txBody>
          <a:bodyPr vert="horz" lIns="93160" tIns="46579" rIns="93160" bIns="46579"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160" tIns="46579" rIns="93160" bIns="465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0" tIns="46579" rIns="93160" bIns="465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3" y="8829967"/>
            <a:ext cx="3037840" cy="464820"/>
          </a:xfrm>
          <a:prstGeom prst="rect">
            <a:avLst/>
          </a:prstGeom>
        </p:spPr>
        <p:txBody>
          <a:bodyPr vert="horz" lIns="93160" tIns="46579" rIns="93160" bIns="46579"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190094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14</a:t>
            </a:fld>
            <a:endParaRPr lang="en-US" dirty="0"/>
          </a:p>
        </p:txBody>
      </p:sp>
    </p:spTree>
    <p:extLst>
      <p:ext uri="{BB962C8B-B14F-4D97-AF65-F5344CB8AC3E}">
        <p14:creationId xmlns:p14="http://schemas.microsoft.com/office/powerpoint/2010/main" val="315083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15</a:t>
            </a:fld>
            <a:endParaRPr lang="en-US" dirty="0"/>
          </a:p>
        </p:txBody>
      </p:sp>
    </p:spTree>
    <p:extLst>
      <p:ext uri="{BB962C8B-B14F-4D97-AF65-F5344CB8AC3E}">
        <p14:creationId xmlns:p14="http://schemas.microsoft.com/office/powerpoint/2010/main" val="83008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17</a:t>
            </a:fld>
            <a:endParaRPr lang="en-US" dirty="0"/>
          </a:p>
        </p:txBody>
      </p:sp>
    </p:spTree>
    <p:extLst>
      <p:ext uri="{BB962C8B-B14F-4D97-AF65-F5344CB8AC3E}">
        <p14:creationId xmlns:p14="http://schemas.microsoft.com/office/powerpoint/2010/main" val="280435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18</a:t>
            </a:fld>
            <a:endParaRPr lang="en-US" dirty="0"/>
          </a:p>
        </p:txBody>
      </p:sp>
    </p:spTree>
    <p:extLst>
      <p:ext uri="{BB962C8B-B14F-4D97-AF65-F5344CB8AC3E}">
        <p14:creationId xmlns:p14="http://schemas.microsoft.com/office/powerpoint/2010/main" val="354087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19</a:t>
            </a:fld>
            <a:endParaRPr lang="en-US" dirty="0"/>
          </a:p>
        </p:txBody>
      </p:sp>
    </p:spTree>
    <p:extLst>
      <p:ext uri="{BB962C8B-B14F-4D97-AF65-F5344CB8AC3E}">
        <p14:creationId xmlns:p14="http://schemas.microsoft.com/office/powerpoint/2010/main" val="148439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21</a:t>
            </a:fld>
            <a:endParaRPr lang="en-US" dirty="0"/>
          </a:p>
        </p:txBody>
      </p:sp>
    </p:spTree>
    <p:extLst>
      <p:ext uri="{BB962C8B-B14F-4D97-AF65-F5344CB8AC3E}">
        <p14:creationId xmlns:p14="http://schemas.microsoft.com/office/powerpoint/2010/main" val="664215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22</a:t>
            </a:fld>
            <a:endParaRPr lang="en-US" dirty="0"/>
          </a:p>
        </p:txBody>
      </p:sp>
    </p:spTree>
    <p:extLst>
      <p:ext uri="{BB962C8B-B14F-4D97-AF65-F5344CB8AC3E}">
        <p14:creationId xmlns:p14="http://schemas.microsoft.com/office/powerpoint/2010/main" val="1904213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23</a:t>
            </a:fld>
            <a:endParaRPr lang="en-US" dirty="0"/>
          </a:p>
        </p:txBody>
      </p:sp>
    </p:spTree>
    <p:extLst>
      <p:ext uri="{BB962C8B-B14F-4D97-AF65-F5344CB8AC3E}">
        <p14:creationId xmlns:p14="http://schemas.microsoft.com/office/powerpoint/2010/main" val="200789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25</a:t>
            </a:fld>
            <a:endParaRPr lang="en-US" dirty="0"/>
          </a:p>
        </p:txBody>
      </p:sp>
    </p:spTree>
    <p:extLst>
      <p:ext uri="{BB962C8B-B14F-4D97-AF65-F5344CB8AC3E}">
        <p14:creationId xmlns:p14="http://schemas.microsoft.com/office/powerpoint/2010/main" val="2915592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26</a:t>
            </a:fld>
            <a:endParaRPr lang="en-US" dirty="0"/>
          </a:p>
        </p:txBody>
      </p:sp>
    </p:spTree>
    <p:extLst>
      <p:ext uri="{BB962C8B-B14F-4D97-AF65-F5344CB8AC3E}">
        <p14:creationId xmlns:p14="http://schemas.microsoft.com/office/powerpoint/2010/main" val="184561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5</a:t>
            </a:fld>
            <a:endParaRPr lang="en-US" dirty="0"/>
          </a:p>
        </p:txBody>
      </p:sp>
    </p:spTree>
    <p:extLst>
      <p:ext uri="{BB962C8B-B14F-4D97-AF65-F5344CB8AC3E}">
        <p14:creationId xmlns:p14="http://schemas.microsoft.com/office/powerpoint/2010/main" val="86525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27</a:t>
            </a:fld>
            <a:endParaRPr lang="en-US" dirty="0"/>
          </a:p>
        </p:txBody>
      </p:sp>
    </p:spTree>
    <p:extLst>
      <p:ext uri="{BB962C8B-B14F-4D97-AF65-F5344CB8AC3E}">
        <p14:creationId xmlns:p14="http://schemas.microsoft.com/office/powerpoint/2010/main" val="399317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28</a:t>
            </a:fld>
            <a:endParaRPr lang="en-US" dirty="0"/>
          </a:p>
        </p:txBody>
      </p:sp>
    </p:spTree>
    <p:extLst>
      <p:ext uri="{BB962C8B-B14F-4D97-AF65-F5344CB8AC3E}">
        <p14:creationId xmlns:p14="http://schemas.microsoft.com/office/powerpoint/2010/main" val="1004649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30</a:t>
            </a:fld>
            <a:endParaRPr lang="en-US" dirty="0"/>
          </a:p>
        </p:txBody>
      </p:sp>
    </p:spTree>
    <p:extLst>
      <p:ext uri="{BB962C8B-B14F-4D97-AF65-F5344CB8AC3E}">
        <p14:creationId xmlns:p14="http://schemas.microsoft.com/office/powerpoint/2010/main" val="1234455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3524464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32</a:t>
            </a:fld>
            <a:endParaRPr lang="en-US" dirty="0"/>
          </a:p>
        </p:txBody>
      </p:sp>
    </p:spTree>
    <p:extLst>
      <p:ext uri="{BB962C8B-B14F-4D97-AF65-F5344CB8AC3E}">
        <p14:creationId xmlns:p14="http://schemas.microsoft.com/office/powerpoint/2010/main" val="4210095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149511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34</a:t>
            </a:fld>
            <a:endParaRPr lang="en-US" dirty="0"/>
          </a:p>
        </p:txBody>
      </p:sp>
    </p:spTree>
    <p:extLst>
      <p:ext uri="{BB962C8B-B14F-4D97-AF65-F5344CB8AC3E}">
        <p14:creationId xmlns:p14="http://schemas.microsoft.com/office/powerpoint/2010/main" val="2208110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35</a:t>
            </a:fld>
            <a:endParaRPr lang="en-US" dirty="0"/>
          </a:p>
        </p:txBody>
      </p:sp>
    </p:spTree>
    <p:extLst>
      <p:ext uri="{BB962C8B-B14F-4D97-AF65-F5344CB8AC3E}">
        <p14:creationId xmlns:p14="http://schemas.microsoft.com/office/powerpoint/2010/main" val="4174714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36</a:t>
            </a:fld>
            <a:endParaRPr lang="en-US" dirty="0"/>
          </a:p>
        </p:txBody>
      </p:sp>
    </p:spTree>
    <p:extLst>
      <p:ext uri="{BB962C8B-B14F-4D97-AF65-F5344CB8AC3E}">
        <p14:creationId xmlns:p14="http://schemas.microsoft.com/office/powerpoint/2010/main" val="640228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37</a:t>
            </a:fld>
            <a:endParaRPr lang="en-US" dirty="0"/>
          </a:p>
        </p:txBody>
      </p:sp>
    </p:spTree>
    <p:extLst>
      <p:ext uri="{BB962C8B-B14F-4D97-AF65-F5344CB8AC3E}">
        <p14:creationId xmlns:p14="http://schemas.microsoft.com/office/powerpoint/2010/main" val="45593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6</a:t>
            </a:fld>
            <a:endParaRPr lang="en-US" dirty="0"/>
          </a:p>
        </p:txBody>
      </p:sp>
    </p:spTree>
    <p:extLst>
      <p:ext uri="{BB962C8B-B14F-4D97-AF65-F5344CB8AC3E}">
        <p14:creationId xmlns:p14="http://schemas.microsoft.com/office/powerpoint/2010/main" val="764970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38</a:t>
            </a:fld>
            <a:endParaRPr lang="en-US" dirty="0"/>
          </a:p>
        </p:txBody>
      </p:sp>
    </p:spTree>
    <p:extLst>
      <p:ext uri="{BB962C8B-B14F-4D97-AF65-F5344CB8AC3E}">
        <p14:creationId xmlns:p14="http://schemas.microsoft.com/office/powerpoint/2010/main" val="1309706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39</a:t>
            </a:fld>
            <a:endParaRPr lang="en-US" dirty="0"/>
          </a:p>
        </p:txBody>
      </p:sp>
    </p:spTree>
    <p:extLst>
      <p:ext uri="{BB962C8B-B14F-4D97-AF65-F5344CB8AC3E}">
        <p14:creationId xmlns:p14="http://schemas.microsoft.com/office/powerpoint/2010/main" val="66039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40</a:t>
            </a:fld>
            <a:endParaRPr lang="en-US" dirty="0"/>
          </a:p>
        </p:txBody>
      </p:sp>
    </p:spTree>
    <p:extLst>
      <p:ext uri="{BB962C8B-B14F-4D97-AF65-F5344CB8AC3E}">
        <p14:creationId xmlns:p14="http://schemas.microsoft.com/office/powerpoint/2010/main" val="1793990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45</a:t>
            </a:fld>
            <a:endParaRPr lang="en-US" dirty="0"/>
          </a:p>
        </p:txBody>
      </p:sp>
    </p:spTree>
    <p:extLst>
      <p:ext uri="{BB962C8B-B14F-4D97-AF65-F5344CB8AC3E}">
        <p14:creationId xmlns:p14="http://schemas.microsoft.com/office/powerpoint/2010/main" val="2563991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46</a:t>
            </a:fld>
            <a:endParaRPr lang="en-US" dirty="0"/>
          </a:p>
        </p:txBody>
      </p:sp>
    </p:spTree>
    <p:extLst>
      <p:ext uri="{BB962C8B-B14F-4D97-AF65-F5344CB8AC3E}">
        <p14:creationId xmlns:p14="http://schemas.microsoft.com/office/powerpoint/2010/main" val="148559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7</a:t>
            </a:fld>
            <a:endParaRPr lang="en-US" dirty="0"/>
          </a:p>
        </p:txBody>
      </p:sp>
    </p:spTree>
    <p:extLst>
      <p:ext uri="{BB962C8B-B14F-4D97-AF65-F5344CB8AC3E}">
        <p14:creationId xmlns:p14="http://schemas.microsoft.com/office/powerpoint/2010/main" val="225414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8</a:t>
            </a:fld>
            <a:endParaRPr lang="en-US" dirty="0"/>
          </a:p>
        </p:txBody>
      </p:sp>
    </p:spTree>
    <p:extLst>
      <p:ext uri="{BB962C8B-B14F-4D97-AF65-F5344CB8AC3E}">
        <p14:creationId xmlns:p14="http://schemas.microsoft.com/office/powerpoint/2010/main" val="3519213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10</a:t>
            </a:fld>
            <a:endParaRPr lang="en-US" dirty="0"/>
          </a:p>
        </p:txBody>
      </p:sp>
    </p:spTree>
    <p:extLst>
      <p:ext uri="{BB962C8B-B14F-4D97-AF65-F5344CB8AC3E}">
        <p14:creationId xmlns:p14="http://schemas.microsoft.com/office/powerpoint/2010/main" val="80197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11</a:t>
            </a:fld>
            <a:endParaRPr lang="en-US" dirty="0"/>
          </a:p>
        </p:txBody>
      </p:sp>
    </p:spTree>
    <p:extLst>
      <p:ext uri="{BB962C8B-B14F-4D97-AF65-F5344CB8AC3E}">
        <p14:creationId xmlns:p14="http://schemas.microsoft.com/office/powerpoint/2010/main" val="10483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12</a:t>
            </a:fld>
            <a:endParaRPr lang="en-US" dirty="0"/>
          </a:p>
        </p:txBody>
      </p:sp>
    </p:spTree>
    <p:extLst>
      <p:ext uri="{BB962C8B-B14F-4D97-AF65-F5344CB8AC3E}">
        <p14:creationId xmlns:p14="http://schemas.microsoft.com/office/powerpoint/2010/main" val="2427043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0677A1-BB48-42A6-9D40-5F3F87EA9D2F}" type="slidenum">
              <a:rPr lang="en-US" smtClean="0"/>
              <a:pPr/>
              <a:t>13</a:t>
            </a:fld>
            <a:endParaRPr lang="en-US" dirty="0"/>
          </a:p>
        </p:txBody>
      </p:sp>
    </p:spTree>
    <p:extLst>
      <p:ext uri="{BB962C8B-B14F-4D97-AF65-F5344CB8AC3E}">
        <p14:creationId xmlns:p14="http://schemas.microsoft.com/office/powerpoint/2010/main" val="554006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82660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Public</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13663286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45241"/>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4">
                    <a:lumMod val="75000"/>
                  </a:schemeClr>
                </a:solidFill>
              </a:rPr>
              <a:t>ISO-NE Public</a:t>
            </a:r>
            <a:endParaRPr lang="en-US" sz="700" b="1" dirty="0">
              <a:solidFill>
                <a:schemeClr val="accent4">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Public</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896017" y="6278716"/>
            <a:ext cx="1342288" cy="24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a:t>
            </a:r>
            <a:r>
              <a:rPr lang="en-US" sz="700" b="1" baseline="0" dirty="0" smtClean="0">
                <a:solidFill>
                  <a:schemeClr val="tx1"/>
                </a:solidFill>
              </a:rPr>
              <a:t>-NE PUBLIC</a:t>
            </a:r>
            <a:endParaRPr lang="en-US" sz="700" b="1" dirty="0" smtClean="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 id="2147483722" r:id="rId30"/>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a:t>
            </a:r>
            <a:r>
              <a:rPr lang="en-US" sz="700" b="1" baseline="0" dirty="0" smtClean="0">
                <a:solidFill>
                  <a:schemeClr val="tx1"/>
                </a:solidFill>
              </a:rPr>
              <a:t>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November 7-8, 2018| Markets committee</a:t>
            </a:r>
            <a:endParaRPr lang="en-US" dirty="0"/>
          </a:p>
        </p:txBody>
      </p:sp>
      <p:sp>
        <p:nvSpPr>
          <p:cNvPr id="6" name="Text Placeholder 5"/>
          <p:cNvSpPr>
            <a:spLocks noGrp="1"/>
          </p:cNvSpPr>
          <p:nvPr>
            <p:ph type="body" sz="quarter" idx="17"/>
          </p:nvPr>
        </p:nvSpPr>
        <p:spPr>
          <a:xfrm>
            <a:off x="5181600" y="5187286"/>
            <a:ext cx="3578352" cy="381000"/>
          </a:xfrm>
        </p:spPr>
        <p:txBody>
          <a:bodyPr/>
          <a:lstStyle/>
          <a:p>
            <a:r>
              <a:rPr lang="en-US" dirty="0"/>
              <a:t>Christopher Parent</a:t>
            </a:r>
          </a:p>
        </p:txBody>
      </p:sp>
      <p:sp>
        <p:nvSpPr>
          <p:cNvPr id="7" name="Text Placeholder 6"/>
          <p:cNvSpPr>
            <a:spLocks noGrp="1"/>
          </p:cNvSpPr>
          <p:nvPr>
            <p:ph type="body" sz="quarter" idx="18"/>
          </p:nvPr>
        </p:nvSpPr>
        <p:spPr>
          <a:xfrm>
            <a:off x="5029200" y="5655119"/>
            <a:ext cx="3730752" cy="381000"/>
          </a:xfrm>
        </p:spPr>
        <p:txBody>
          <a:bodyPr/>
          <a:lstStyle/>
          <a:p>
            <a:r>
              <a:rPr lang="en-US" dirty="0" smtClean="0"/>
              <a:t>413.540.4599 | CPARENT@iso-ne.com</a:t>
            </a:r>
            <a:endParaRPr lang="en-US" dirty="0"/>
          </a:p>
        </p:txBody>
      </p:sp>
      <p:sp>
        <p:nvSpPr>
          <p:cNvPr id="9" name="Text Placeholder 4"/>
          <p:cNvSpPr>
            <a:spLocks noGrp="1"/>
          </p:cNvSpPr>
          <p:nvPr>
            <p:ph type="body" sz="quarter" idx="16"/>
          </p:nvPr>
        </p:nvSpPr>
        <p:spPr/>
        <p:txBody>
          <a:bodyPr>
            <a:normAutofit fontScale="92500" lnSpcReduction="20000"/>
          </a:bodyPr>
          <a:lstStyle/>
          <a:p>
            <a:r>
              <a:rPr lang="en-US" dirty="0" smtClean="0"/>
              <a:t>Discussion </a:t>
            </a:r>
            <a:r>
              <a:rPr lang="en-US" dirty="0"/>
              <a:t>of </a:t>
            </a:r>
            <a:r>
              <a:rPr lang="en-US" dirty="0" smtClean="0"/>
              <a:t>approaches for </a:t>
            </a:r>
            <a:r>
              <a:rPr lang="en-US" dirty="0"/>
              <a:t>developing a market-based solution to improving energy security in the region</a:t>
            </a:r>
            <a:endParaRPr lang="en-US" dirty="0">
              <a:solidFill>
                <a:srgbClr val="FF0000"/>
              </a:solidFill>
            </a:endParaRPr>
          </a:p>
        </p:txBody>
      </p:sp>
      <p:sp>
        <p:nvSpPr>
          <p:cNvPr id="8" name="Text Placeholder 7"/>
          <p:cNvSpPr>
            <a:spLocks noGrp="1"/>
          </p:cNvSpPr>
          <p:nvPr>
            <p:ph type="body" sz="quarter" idx="19"/>
          </p:nvPr>
        </p:nvSpPr>
        <p:spPr/>
        <p:txBody>
          <a:bodyPr/>
          <a:lstStyle/>
          <a:p>
            <a:r>
              <a:rPr lang="en-US" dirty="0" smtClean="0"/>
              <a:t>WINTER ENERGY SECURITY IMPROVEMENTS: MARKET-BASED APPROACHES</a:t>
            </a:r>
            <a:endParaRPr lang="en-US" dirty="0"/>
          </a:p>
        </p:txBody>
      </p:sp>
      <p:sp>
        <p:nvSpPr>
          <p:cNvPr id="10" name="Text Placeholder 5"/>
          <p:cNvSpPr txBox="1">
            <a:spLocks/>
          </p:cNvSpPr>
          <p:nvPr/>
        </p:nvSpPr>
        <p:spPr>
          <a:xfrm>
            <a:off x="381000" y="5187286"/>
            <a:ext cx="4340352" cy="381000"/>
          </a:xfrm>
          <a:prstGeom prst="rect">
            <a:avLst/>
          </a:prstGeom>
        </p:spPr>
        <p:txBody>
          <a:bodyPr vert="horz" wrap="none" lIns="0" tIns="0" rIns="0" bIns="0" rtlCol="0">
            <a:normAutofit/>
          </a:bodyPr>
          <a:lstStyle>
            <a:lvl1pPr marL="342900" indent="-342900" algn="r" defTabSz="914400" rtl="0" eaLnBrk="1" latinLnBrk="0" hangingPunct="1">
              <a:spcBef>
                <a:spcPts val="1200"/>
              </a:spcBef>
              <a:buFont typeface="Arial" pitchFamily="34" charset="0"/>
              <a:buNone/>
              <a:defRPr sz="2400" i="0" kern="1200" baseline="0">
                <a:solidFill>
                  <a:schemeClr val="accent1"/>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Andrew Gillespie</a:t>
            </a:r>
            <a:endParaRPr lang="en-US" dirty="0"/>
          </a:p>
        </p:txBody>
      </p:sp>
      <p:sp>
        <p:nvSpPr>
          <p:cNvPr id="11" name="Text Placeholder 6"/>
          <p:cNvSpPr txBox="1">
            <a:spLocks/>
          </p:cNvSpPr>
          <p:nvPr/>
        </p:nvSpPr>
        <p:spPr>
          <a:xfrm>
            <a:off x="457200" y="5655119"/>
            <a:ext cx="4264152" cy="381000"/>
          </a:xfrm>
          <a:prstGeom prst="rect">
            <a:avLst/>
          </a:prstGeom>
        </p:spPr>
        <p:txBody>
          <a:bodyPr vert="horz" wrap="none" lIns="0" tIns="0" rIns="0" bIns="0" rtlCol="0">
            <a:normAutofit/>
          </a:bodyPr>
          <a:lstStyle>
            <a:lvl1pPr marL="342900" indent="-342900" algn="r" defTabSz="914400" rtl="0" eaLnBrk="1" latinLnBrk="0" hangingPunct="1">
              <a:spcBef>
                <a:spcPts val="1200"/>
              </a:spcBef>
              <a:buFont typeface="Arial" pitchFamily="34" charset="0"/>
              <a:buNone/>
              <a:defRPr sz="1050" i="0" kern="0" cap="all" spc="3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None/>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None/>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None/>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413.535.4088 | agillespie@iso-ne.com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p:txBody>
          <a:bodyPr/>
          <a:lstStyle/>
          <a:p>
            <a:r>
              <a:rPr lang="en-US" dirty="0" smtClean="0"/>
              <a:t>Single Day-Ahead Market (SDAM) Clearing</a:t>
            </a:r>
            <a:br>
              <a:rPr lang="en-US" dirty="0" smtClean="0"/>
            </a:br>
            <a:r>
              <a:rPr lang="en-US" dirty="0" smtClean="0"/>
              <a:t>Taking it One Day at a Time…</a:t>
            </a:r>
            <a:endParaRPr lang="en-US" dirty="0"/>
          </a:p>
        </p:txBody>
      </p:sp>
      <p:sp>
        <p:nvSpPr>
          <p:cNvPr id="4" name="Content Placeholder 3"/>
          <p:cNvSpPr>
            <a:spLocks noGrp="1"/>
          </p:cNvSpPr>
          <p:nvPr>
            <p:ph idx="1"/>
          </p:nvPr>
        </p:nvSpPr>
        <p:spPr/>
        <p:txBody>
          <a:bodyPr>
            <a:normAutofit lnSpcReduction="10000"/>
          </a:bodyPr>
          <a:lstStyle/>
          <a:p>
            <a:r>
              <a:rPr lang="en-US" dirty="0" smtClean="0"/>
              <a:t>Currently, each successive day is cleared after the prior day has been cleared</a:t>
            </a:r>
          </a:p>
          <a:p>
            <a:pPr lvl="1"/>
            <a:r>
              <a:rPr lang="en-US" dirty="0" smtClean="0"/>
              <a:t>E.g., Tuesday’s day-ahead is cleared </a:t>
            </a:r>
            <a:r>
              <a:rPr lang="en-US" u="sng" dirty="0" smtClean="0"/>
              <a:t>after</a:t>
            </a:r>
            <a:r>
              <a:rPr lang="en-US" dirty="0" smtClean="0"/>
              <a:t> Monday’s day-ahead has been cleared</a:t>
            </a:r>
          </a:p>
          <a:p>
            <a:r>
              <a:rPr lang="en-US" dirty="0" smtClean="0"/>
              <a:t>Clearing the next day considers, among other things:</a:t>
            </a:r>
          </a:p>
          <a:p>
            <a:pPr lvl="1"/>
            <a:r>
              <a:rPr lang="en-US" dirty="0" smtClean="0"/>
              <a:t>Each unit’s available starting input energy, if that amount would limit the total possible production from the unit, and</a:t>
            </a:r>
          </a:p>
          <a:p>
            <a:pPr lvl="1"/>
            <a:r>
              <a:rPr lang="en-US" dirty="0" smtClean="0"/>
              <a:t>Each unit’s expected (offered) availability</a:t>
            </a:r>
          </a:p>
          <a:p>
            <a:r>
              <a:rPr lang="en-US" dirty="0" smtClean="0"/>
              <a:t>Clearing one day at a time does not consider or plan for </a:t>
            </a:r>
            <a:r>
              <a:rPr lang="en-US" dirty="0"/>
              <a:t>the </a:t>
            </a:r>
            <a:r>
              <a:rPr lang="en-US" dirty="0" smtClean="0"/>
              <a:t>system on the following day (i.e., beyond the one day cleared)</a:t>
            </a:r>
          </a:p>
          <a:p>
            <a:pPr lvl="1"/>
            <a:r>
              <a:rPr lang="en-US" dirty="0" smtClean="0"/>
              <a:t>E.g., clearing Tuesday’s day-ahead market does not consider Wednesday (what’s left to serve Wednesday’s demand?)</a:t>
            </a:r>
          </a:p>
          <a:p>
            <a:pPr lvl="1"/>
            <a:r>
              <a:rPr lang="en-US" dirty="0"/>
              <a:t>While the ISO </a:t>
            </a:r>
            <a:r>
              <a:rPr lang="en-US" dirty="0" smtClean="0"/>
              <a:t>looks beyond </a:t>
            </a:r>
            <a:r>
              <a:rPr lang="en-US" dirty="0"/>
              <a:t>tomorrow operating the </a:t>
            </a:r>
            <a:r>
              <a:rPr lang="en-US" dirty="0" smtClean="0"/>
              <a:t>system, SDAM does not</a:t>
            </a:r>
          </a:p>
        </p:txBody>
      </p:sp>
    </p:spTree>
    <p:extLst>
      <p:ext uri="{BB962C8B-B14F-4D97-AF65-F5344CB8AC3E}">
        <p14:creationId xmlns:p14="http://schemas.microsoft.com/office/powerpoint/2010/main" val="3382210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p:txBody>
          <a:bodyPr/>
          <a:lstStyle/>
          <a:p>
            <a:r>
              <a:rPr lang="en-US" dirty="0" smtClean="0"/>
              <a:t>Example 1 – SDAM </a:t>
            </a:r>
            <a:r>
              <a:rPr lang="en-US" dirty="0"/>
              <a:t>Clearing </a:t>
            </a:r>
          </a:p>
        </p:txBody>
      </p:sp>
      <p:sp>
        <p:nvSpPr>
          <p:cNvPr id="4" name="Content Placeholder 3"/>
          <p:cNvSpPr>
            <a:spLocks noGrp="1"/>
          </p:cNvSpPr>
          <p:nvPr>
            <p:ph idx="1"/>
          </p:nvPr>
        </p:nvSpPr>
        <p:spPr/>
        <p:txBody>
          <a:bodyPr>
            <a:normAutofit/>
          </a:bodyPr>
          <a:lstStyle/>
          <a:p>
            <a:pPr lvl="0"/>
            <a:r>
              <a:rPr lang="en-US" dirty="0" smtClean="0"/>
              <a:t>For demonstration purposes in this and in all the following examples:</a:t>
            </a:r>
          </a:p>
          <a:p>
            <a:pPr lvl="1"/>
            <a:r>
              <a:rPr lang="en-US" dirty="0" smtClean="0"/>
              <a:t>The period examined spans four days, and for simplicity assume there is only one hour in each day</a:t>
            </a:r>
          </a:p>
          <a:p>
            <a:pPr lvl="1"/>
            <a:r>
              <a:rPr lang="en-US" dirty="0" smtClean="0"/>
              <a:t>The system’s “energy reservoir” represents the </a:t>
            </a:r>
            <a:r>
              <a:rPr lang="en-US" dirty="0"/>
              <a:t>total amount of energy available to meet demand each </a:t>
            </a:r>
            <a:r>
              <a:rPr lang="en-US" dirty="0" smtClean="0"/>
              <a:t>day</a:t>
            </a:r>
          </a:p>
          <a:p>
            <a:pPr lvl="1"/>
            <a:r>
              <a:rPr lang="en-US" dirty="0" smtClean="0"/>
              <a:t>The supply sources shown (Wind, Nuclear, etc.) are meant to represent the different classifications of supply (Intermittent, non-intermittent, with storage, without storage, etc.)</a:t>
            </a:r>
          </a:p>
          <a:p>
            <a:pPr lvl="0"/>
            <a:r>
              <a:rPr lang="en-US" dirty="0" smtClean="0"/>
              <a:t>In this example:</a:t>
            </a:r>
          </a:p>
          <a:p>
            <a:pPr lvl="1"/>
            <a:r>
              <a:rPr lang="en-US" dirty="0" smtClean="0"/>
              <a:t>The Oil </a:t>
            </a:r>
            <a:r>
              <a:rPr lang="en-US" dirty="0"/>
              <a:t>unit is priced below </a:t>
            </a:r>
            <a:r>
              <a:rPr lang="en-US" dirty="0" smtClean="0"/>
              <a:t>the Gas </a:t>
            </a:r>
            <a:r>
              <a:rPr lang="en-US" dirty="0"/>
              <a:t>1 and Gas 2 </a:t>
            </a:r>
            <a:r>
              <a:rPr lang="en-US" dirty="0" smtClean="0"/>
              <a:t>units (as might occur during a cold snap)</a:t>
            </a:r>
          </a:p>
          <a:p>
            <a:pPr lvl="1"/>
            <a:r>
              <a:rPr lang="en-US" dirty="0" smtClean="0"/>
              <a:t>There </a:t>
            </a:r>
            <a:r>
              <a:rPr lang="en-US" dirty="0"/>
              <a:t>are no fuel replenishments planned </a:t>
            </a:r>
            <a:r>
              <a:rPr lang="en-US" dirty="0" smtClean="0"/>
              <a:t>during the </a:t>
            </a:r>
            <a:r>
              <a:rPr lang="en-US" dirty="0"/>
              <a:t>four </a:t>
            </a:r>
            <a:r>
              <a:rPr lang="en-US" dirty="0" smtClean="0"/>
              <a:t>day period</a:t>
            </a:r>
          </a:p>
          <a:p>
            <a:pPr lvl="1"/>
            <a:r>
              <a:rPr lang="en-US" dirty="0" smtClean="0"/>
              <a:t>Resource do not offer based on their opportunity costs</a:t>
            </a:r>
          </a:p>
        </p:txBody>
      </p:sp>
    </p:spTree>
    <p:extLst>
      <p:ext uri="{BB962C8B-B14F-4D97-AF65-F5344CB8AC3E}">
        <p14:creationId xmlns:p14="http://schemas.microsoft.com/office/powerpoint/2010/main" val="2918707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p:txBody>
          <a:bodyPr/>
          <a:lstStyle/>
          <a:p>
            <a:r>
              <a:rPr lang="en-US" dirty="0" smtClean="0"/>
              <a:t>Example 1 – SDAM Clearing</a:t>
            </a:r>
            <a:endParaRPr lang="en-US" dirty="0"/>
          </a:p>
        </p:txBody>
      </p:sp>
      <p:sp>
        <p:nvSpPr>
          <p:cNvPr id="7" name="TextBox 6"/>
          <p:cNvSpPr txBox="1"/>
          <p:nvPr/>
        </p:nvSpPr>
        <p:spPr>
          <a:xfrm>
            <a:off x="1828800" y="5707117"/>
            <a:ext cx="4997670" cy="523220"/>
          </a:xfrm>
          <a:prstGeom prst="rect">
            <a:avLst/>
          </a:prstGeom>
          <a:noFill/>
          <a:ln>
            <a:solidFill>
              <a:srgbClr val="000000"/>
            </a:solidFill>
          </a:ln>
        </p:spPr>
        <p:txBody>
          <a:bodyPr wrap="square" rtlCol="0">
            <a:spAutoFit/>
          </a:bodyPr>
          <a:lstStyle/>
          <a:p>
            <a:r>
              <a:rPr lang="en-US" sz="1400" dirty="0" smtClean="0">
                <a:solidFill>
                  <a:srgbClr val="000000"/>
                </a:solidFill>
              </a:rPr>
              <a:t>Total Payments = $56,520</a:t>
            </a:r>
            <a:endParaRPr lang="en-US" sz="1400" i="1" dirty="0" smtClean="0">
              <a:solidFill>
                <a:srgbClr val="000000"/>
              </a:solidFill>
            </a:endParaRPr>
          </a:p>
          <a:p>
            <a:r>
              <a:rPr lang="en-US" sz="1400" dirty="0">
                <a:solidFill>
                  <a:srgbClr val="000000"/>
                </a:solidFill>
              </a:rPr>
              <a:t>Total Production Cost = $</a:t>
            </a:r>
            <a:r>
              <a:rPr lang="en-US" sz="1400" dirty="0" smtClean="0">
                <a:solidFill>
                  <a:srgbClr val="000000"/>
                </a:solidFill>
              </a:rPr>
              <a:t>9,450</a:t>
            </a:r>
            <a:endParaRPr lang="en-US" sz="1400" i="1" dirty="0" smtClean="0">
              <a:solidFill>
                <a:srgbClr val="000000"/>
              </a:solidFill>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54480" y="1097280"/>
            <a:ext cx="627068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4" name="Content Placeholder 3"/>
          <p:cNvSpPr>
            <a:spLocks noGrp="1"/>
          </p:cNvSpPr>
          <p:nvPr>
            <p:ph idx="1"/>
          </p:nvPr>
        </p:nvSpPr>
        <p:spPr/>
        <p:txBody>
          <a:bodyPr>
            <a:normAutofit/>
          </a:bodyPr>
          <a:lstStyle/>
          <a:p>
            <a:pPr marL="457200" indent="-457200">
              <a:buFont typeface="+mj-lt"/>
              <a:buAutoNum type="arabicParenR"/>
            </a:pPr>
            <a:r>
              <a:rPr lang="en-US" dirty="0" smtClean="0"/>
              <a:t>The </a:t>
            </a:r>
            <a:r>
              <a:rPr lang="en-US" dirty="0"/>
              <a:t>largest draw on the energy reservoir is on Day </a:t>
            </a:r>
            <a:r>
              <a:rPr lang="en-US" dirty="0" smtClean="0"/>
              <a:t>1</a:t>
            </a:r>
          </a:p>
          <a:p>
            <a:pPr marL="857250" lvl="1" indent="-457200"/>
            <a:r>
              <a:rPr lang="en-US" dirty="0" smtClean="0"/>
              <a:t>Because </a:t>
            </a:r>
            <a:r>
              <a:rPr lang="en-US" dirty="0"/>
              <a:t>the market horizon is one </a:t>
            </a:r>
            <a:r>
              <a:rPr lang="en-US" dirty="0" smtClean="0"/>
              <a:t>day (singe day clearing) </a:t>
            </a:r>
            <a:r>
              <a:rPr lang="en-US" dirty="0"/>
              <a:t>the </a:t>
            </a:r>
            <a:r>
              <a:rPr lang="en-US" dirty="0" smtClean="0"/>
              <a:t>available energy from Hydro and Oil is exhausted early</a:t>
            </a:r>
          </a:p>
          <a:p>
            <a:pPr marL="857250" lvl="1" indent="-457200"/>
            <a:r>
              <a:rPr lang="en-US" dirty="0" smtClean="0"/>
              <a:t>In hindsight, this may not be the most cost effective use of the limited energy</a:t>
            </a:r>
          </a:p>
          <a:p>
            <a:pPr marL="857250" lvl="1" indent="-457200"/>
            <a:r>
              <a:rPr lang="en-US" dirty="0"/>
              <a:t>As we will see, single day clearing produces </a:t>
            </a:r>
            <a:r>
              <a:rPr lang="en-US" b="1" dirty="0"/>
              <a:t>higher production costs </a:t>
            </a:r>
            <a:r>
              <a:rPr lang="en-US" dirty="0"/>
              <a:t>than necessary (and, if uncertainties materialize, </a:t>
            </a:r>
            <a:r>
              <a:rPr lang="en-US" b="1" dirty="0"/>
              <a:t>is less reliable</a:t>
            </a:r>
            <a:r>
              <a:rPr lang="en-US" dirty="0" smtClean="0"/>
              <a:t>)</a:t>
            </a:r>
            <a:endParaRPr lang="en-US" dirty="0"/>
          </a:p>
          <a:p>
            <a:pPr marL="457200" indent="-457200">
              <a:buFont typeface="+mj-lt"/>
              <a:buAutoNum type="arabicParenR"/>
            </a:pPr>
            <a:r>
              <a:rPr lang="en-US" dirty="0" smtClean="0"/>
              <a:t>This approach does </a:t>
            </a:r>
            <a:r>
              <a:rPr lang="en-US" dirty="0"/>
              <a:t>not place any value on leaving energy in the reservoir for use in the subsequent </a:t>
            </a:r>
            <a:r>
              <a:rPr lang="en-US" dirty="0" smtClean="0"/>
              <a:t>day</a:t>
            </a:r>
            <a:endParaRPr lang="en-US" dirty="0"/>
          </a:p>
          <a:p>
            <a:pPr marL="400050" lvl="1" indent="0">
              <a:buNone/>
            </a:pPr>
            <a:endParaRPr lang="en-US" dirty="0"/>
          </a:p>
          <a:p>
            <a:pPr marL="3175" lvl="1" indent="0">
              <a:buNone/>
            </a:pPr>
            <a:r>
              <a:rPr lang="en-US" sz="2400" b="1" dirty="0" smtClean="0"/>
              <a:t>Next: What </a:t>
            </a:r>
            <a:r>
              <a:rPr lang="en-US" sz="2400" b="1" dirty="0"/>
              <a:t>if something happened, foreseeable </a:t>
            </a:r>
            <a:r>
              <a:rPr lang="en-US" sz="2400" b="1" dirty="0" smtClean="0"/>
              <a:t>or unexpectedly</a:t>
            </a:r>
          </a:p>
        </p:txBody>
      </p:sp>
      <p:sp>
        <p:nvSpPr>
          <p:cNvPr id="3" name="Title 2"/>
          <p:cNvSpPr>
            <a:spLocks noGrp="1"/>
          </p:cNvSpPr>
          <p:nvPr>
            <p:ph type="title"/>
          </p:nvPr>
        </p:nvSpPr>
        <p:spPr/>
        <p:txBody>
          <a:bodyPr/>
          <a:lstStyle/>
          <a:p>
            <a:r>
              <a:rPr lang="en-US" dirty="0" smtClean="0"/>
              <a:t>Observations on SDAM Example 1</a:t>
            </a:r>
            <a:endParaRPr lang="en-US" dirty="0"/>
          </a:p>
        </p:txBody>
      </p:sp>
    </p:spTree>
    <p:extLst>
      <p:ext uri="{BB962C8B-B14F-4D97-AF65-F5344CB8AC3E}">
        <p14:creationId xmlns:p14="http://schemas.microsoft.com/office/powerpoint/2010/main" val="412904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p:txBody>
          <a:bodyPr/>
          <a:lstStyle/>
          <a:p>
            <a:r>
              <a:rPr lang="en-US" dirty="0" smtClean="0"/>
              <a:t>Example 2 – SDAM with Tighter Energy Supply</a:t>
            </a:r>
            <a:endParaRPr lang="en-US" dirty="0"/>
          </a:p>
        </p:txBody>
      </p:sp>
      <p:sp>
        <p:nvSpPr>
          <p:cNvPr id="4" name="Content Placeholder 3"/>
          <p:cNvSpPr>
            <a:spLocks noGrp="1"/>
          </p:cNvSpPr>
          <p:nvPr>
            <p:ph idx="1"/>
          </p:nvPr>
        </p:nvSpPr>
        <p:spPr/>
        <p:txBody>
          <a:bodyPr>
            <a:normAutofit/>
          </a:bodyPr>
          <a:lstStyle/>
          <a:p>
            <a:pPr marL="0" indent="0">
              <a:buNone/>
            </a:pPr>
            <a:r>
              <a:rPr lang="en-US" dirty="0"/>
              <a:t>If </a:t>
            </a:r>
            <a:r>
              <a:rPr lang="en-US" dirty="0" smtClean="0"/>
              <a:t>a change to the energy reservoir was </a:t>
            </a:r>
            <a:r>
              <a:rPr lang="en-US" dirty="0"/>
              <a:t>to materialize on (say) Day 4, what would be the impact?</a:t>
            </a:r>
          </a:p>
          <a:p>
            <a:r>
              <a:rPr lang="en-US" dirty="0" smtClean="0"/>
              <a:t>We </a:t>
            </a:r>
            <a:r>
              <a:rPr lang="en-US" dirty="0"/>
              <a:t>can examine the </a:t>
            </a:r>
            <a:r>
              <a:rPr lang="en-US" dirty="0" smtClean="0"/>
              <a:t>impact by modifying the SDAM example</a:t>
            </a:r>
          </a:p>
          <a:p>
            <a:r>
              <a:rPr lang="en-US" dirty="0" smtClean="0"/>
              <a:t>In this example we will use the same </a:t>
            </a:r>
            <a:r>
              <a:rPr lang="en-US" dirty="0"/>
              <a:t>starting </a:t>
            </a:r>
            <a:r>
              <a:rPr lang="en-US" dirty="0" smtClean="0"/>
              <a:t>conditions and assumptions as in Example 1, but now we will introduce some realistic operational challenges</a:t>
            </a:r>
          </a:p>
          <a:p>
            <a:r>
              <a:rPr lang="en-US" dirty="0" smtClean="0"/>
              <a:t>For this Example 2:</a:t>
            </a:r>
          </a:p>
          <a:p>
            <a:pPr lvl="1"/>
            <a:r>
              <a:rPr lang="en-US" dirty="0"/>
              <a:t>T</a:t>
            </a:r>
            <a:r>
              <a:rPr lang="en-US" dirty="0" smtClean="0"/>
              <a:t>here </a:t>
            </a:r>
            <a:r>
              <a:rPr lang="en-US" dirty="0"/>
              <a:t>is a limited amount of natural gas available for generation </a:t>
            </a:r>
            <a:r>
              <a:rPr lang="en-US" dirty="0" smtClean="0"/>
              <a:t>(only enough </a:t>
            </a:r>
            <a:r>
              <a:rPr lang="en-US" dirty="0"/>
              <a:t>for one </a:t>
            </a:r>
            <a:r>
              <a:rPr lang="en-US" dirty="0" smtClean="0"/>
              <a:t>of the two gas units </a:t>
            </a:r>
            <a:r>
              <a:rPr lang="en-US" dirty="0"/>
              <a:t>to operate</a:t>
            </a:r>
            <a:r>
              <a:rPr lang="en-US" dirty="0" smtClean="0"/>
              <a:t>), and </a:t>
            </a:r>
          </a:p>
          <a:p>
            <a:pPr lvl="1"/>
            <a:r>
              <a:rPr lang="en-US" dirty="0" smtClean="0"/>
              <a:t>The </a:t>
            </a:r>
            <a:r>
              <a:rPr lang="en-US" dirty="0"/>
              <a:t>Wind </a:t>
            </a:r>
            <a:r>
              <a:rPr lang="en-US" dirty="0" smtClean="0"/>
              <a:t>unit in on outage and unavailable day-ahead when clearing Day 4. </a:t>
            </a:r>
            <a:r>
              <a:rPr lang="en-US" dirty="0"/>
              <a:t>(Note, the results are the same if instead </a:t>
            </a:r>
            <a:r>
              <a:rPr lang="en-US" dirty="0" smtClean="0"/>
              <a:t>the Nuclear unit had </a:t>
            </a:r>
            <a:r>
              <a:rPr lang="en-US" dirty="0"/>
              <a:t>a </a:t>
            </a:r>
            <a:r>
              <a:rPr lang="en-US" dirty="0" err="1"/>
              <a:t>derate</a:t>
            </a:r>
            <a:r>
              <a:rPr lang="en-US" dirty="0"/>
              <a:t> of the same </a:t>
            </a:r>
            <a:r>
              <a:rPr lang="en-US" dirty="0" smtClean="0"/>
              <a:t>magnitude – </a:t>
            </a:r>
            <a:r>
              <a:rPr lang="en-US" dirty="0"/>
              <a:t>the technology isn’t the issue here</a:t>
            </a:r>
            <a:r>
              <a:rPr lang="en-US" dirty="0" smtClean="0"/>
              <a:t>).</a:t>
            </a:r>
            <a:endParaRPr lang="en-US" dirty="0"/>
          </a:p>
        </p:txBody>
      </p:sp>
    </p:spTree>
    <p:extLst>
      <p:ext uri="{BB962C8B-B14F-4D97-AF65-F5344CB8AC3E}">
        <p14:creationId xmlns:p14="http://schemas.microsoft.com/office/powerpoint/2010/main" val="1044425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lstStyle/>
          <a:p>
            <a:r>
              <a:rPr lang="en-US" dirty="0" smtClean="0"/>
              <a:t>Example 2 – SDAM with </a:t>
            </a:r>
            <a:r>
              <a:rPr lang="en-US" dirty="0"/>
              <a:t>Tighter Energy Supply</a:t>
            </a:r>
          </a:p>
        </p:txBody>
      </p:sp>
      <p:sp>
        <p:nvSpPr>
          <p:cNvPr id="18" name="TextBox 17"/>
          <p:cNvSpPr txBox="1"/>
          <p:nvPr/>
        </p:nvSpPr>
        <p:spPr>
          <a:xfrm>
            <a:off x="1828800" y="5707117"/>
            <a:ext cx="4997670" cy="523220"/>
          </a:xfrm>
          <a:prstGeom prst="rect">
            <a:avLst/>
          </a:prstGeom>
          <a:noFill/>
          <a:ln>
            <a:solidFill>
              <a:srgbClr val="000000"/>
            </a:solidFill>
          </a:ln>
        </p:spPr>
        <p:txBody>
          <a:bodyPr wrap="square" rtlCol="0">
            <a:spAutoFit/>
          </a:bodyPr>
          <a:lstStyle/>
          <a:p>
            <a:pPr lvl="0"/>
            <a:r>
              <a:rPr lang="en-US" sz="1400" dirty="0" smtClean="0">
                <a:solidFill>
                  <a:srgbClr val="000000"/>
                </a:solidFill>
              </a:rPr>
              <a:t>Day 4 LMP is set by the penalty </a:t>
            </a:r>
            <a:r>
              <a:rPr lang="en-US" sz="1400" dirty="0">
                <a:solidFill>
                  <a:srgbClr val="000000"/>
                </a:solidFill>
              </a:rPr>
              <a:t>factor </a:t>
            </a:r>
            <a:r>
              <a:rPr lang="en-US" sz="1400" dirty="0" smtClean="0">
                <a:solidFill>
                  <a:srgbClr val="000000"/>
                </a:solidFill>
              </a:rPr>
              <a:t>due to insufficient energy</a:t>
            </a:r>
            <a:br>
              <a:rPr lang="en-US" sz="1400" dirty="0" smtClean="0">
                <a:solidFill>
                  <a:srgbClr val="000000"/>
                </a:solidFill>
              </a:rPr>
            </a:br>
            <a:r>
              <a:rPr lang="en-US" sz="1400" i="1" dirty="0" smtClean="0">
                <a:solidFill>
                  <a:srgbClr val="000000"/>
                </a:solidFill>
              </a:rPr>
              <a:t>($10,000 is for demonstration purposes only)</a:t>
            </a:r>
            <a:endParaRPr lang="en-US" sz="1400" i="1" dirty="0">
              <a:solidFill>
                <a:srgbClr val="000000"/>
              </a:solidFill>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54480" y="1097280"/>
            <a:ext cx="6223666"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1335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16</a:t>
            </a:fld>
            <a:endParaRPr lang="en-US" dirty="0"/>
          </a:p>
        </p:txBody>
      </p:sp>
      <p:sp>
        <p:nvSpPr>
          <p:cNvPr id="6" name="Title 5"/>
          <p:cNvSpPr>
            <a:spLocks noGrp="1"/>
          </p:cNvSpPr>
          <p:nvPr>
            <p:ph type="title"/>
          </p:nvPr>
        </p:nvSpPr>
        <p:spPr/>
        <p:txBody>
          <a:bodyPr/>
          <a:lstStyle/>
          <a:p>
            <a:r>
              <a:rPr lang="en-US" dirty="0" smtClean="0"/>
              <a:t>Comparing Example 1 and Example 2</a:t>
            </a:r>
            <a:endParaRPr lang="en-US" dirty="0"/>
          </a:p>
        </p:txBody>
      </p:sp>
      <p:pic>
        <p:nvPicPr>
          <p:cNvPr id="1026" name="Picture 2"/>
          <p:cNvPicPr>
            <a:picLocks noGrp="1" noChangeAspect="1" noChangeArrowheads="1"/>
          </p:cNvPicPr>
          <p:nvPr>
            <p:ph type="chart" sz="quarter" idx="11"/>
          </p:nvPr>
        </p:nvPicPr>
        <p:blipFill>
          <a:blip r:embed="rId2">
            <a:extLst>
              <a:ext uri="{28A0092B-C50C-407E-A947-70E740481C1C}">
                <a14:useLocalDpi xmlns:a14="http://schemas.microsoft.com/office/drawing/2010/main" val="0"/>
              </a:ext>
            </a:extLst>
          </a:blip>
          <a:srcRect/>
          <a:stretch>
            <a:fillRect/>
          </a:stretch>
        </p:blipFill>
        <p:spPr bwMode="auto">
          <a:xfrm>
            <a:off x="274320" y="1554480"/>
            <a:ext cx="8535300" cy="425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391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a:t>Observations on SDAM Example </a:t>
            </a:r>
            <a:r>
              <a:rPr lang="en-US" dirty="0" smtClean="0"/>
              <a:t>2</a:t>
            </a:r>
            <a:endParaRPr lang="en-US" dirty="0"/>
          </a:p>
        </p:txBody>
      </p:sp>
      <p:sp>
        <p:nvSpPr>
          <p:cNvPr id="4" name="Content Placeholder 3"/>
          <p:cNvSpPr>
            <a:spLocks noGrp="1"/>
          </p:cNvSpPr>
          <p:nvPr>
            <p:ph idx="1"/>
          </p:nvPr>
        </p:nvSpPr>
        <p:spPr/>
        <p:txBody>
          <a:bodyPr>
            <a:normAutofit/>
          </a:bodyPr>
          <a:lstStyle/>
          <a:p>
            <a:pPr lvl="0"/>
            <a:r>
              <a:rPr lang="en-US" dirty="0" smtClean="0"/>
              <a:t>Like Example 1, </a:t>
            </a:r>
            <a:r>
              <a:rPr lang="en-US" dirty="0"/>
              <a:t>the biggest draw on the </a:t>
            </a:r>
            <a:r>
              <a:rPr lang="en-US" dirty="0" smtClean="0"/>
              <a:t>system’s total “energy reservoir” </a:t>
            </a:r>
            <a:r>
              <a:rPr lang="en-US" dirty="0"/>
              <a:t>is </a:t>
            </a:r>
            <a:r>
              <a:rPr lang="en-US" dirty="0" smtClean="0"/>
              <a:t>on Day </a:t>
            </a:r>
            <a:r>
              <a:rPr lang="en-US" dirty="0"/>
              <a:t>1</a:t>
            </a:r>
          </a:p>
          <a:p>
            <a:pPr lvl="0"/>
            <a:r>
              <a:rPr lang="en-US" dirty="0" smtClean="0"/>
              <a:t>Consequently:</a:t>
            </a:r>
          </a:p>
          <a:p>
            <a:pPr lvl="1"/>
            <a:r>
              <a:rPr lang="en-US" dirty="0" smtClean="0"/>
              <a:t>There </a:t>
            </a:r>
            <a:r>
              <a:rPr lang="en-US" dirty="0"/>
              <a:t>isn’t enough in the energy reservoir to meet demand on Day </a:t>
            </a:r>
            <a:r>
              <a:rPr lang="en-US" dirty="0" smtClean="0"/>
              <a:t>4, and</a:t>
            </a:r>
            <a:endParaRPr lang="en-US" b="1" dirty="0">
              <a:solidFill>
                <a:srgbClr val="FF0000"/>
              </a:solidFill>
            </a:endParaRPr>
          </a:p>
          <a:p>
            <a:pPr lvl="1"/>
            <a:r>
              <a:rPr lang="en-US" dirty="0" smtClean="0"/>
              <a:t>There may not be enough in the reservoir to meet demand on Day </a:t>
            </a:r>
            <a:r>
              <a:rPr lang="en-US" dirty="0"/>
              <a:t>5 (not shown) </a:t>
            </a:r>
            <a:r>
              <a:rPr lang="en-US" dirty="0" smtClean="0"/>
              <a:t>if demand </a:t>
            </a:r>
            <a:r>
              <a:rPr lang="en-US" dirty="0"/>
              <a:t>is like Day </a:t>
            </a:r>
            <a:r>
              <a:rPr lang="en-US" dirty="0" smtClean="0"/>
              <a:t>4</a:t>
            </a:r>
            <a:endParaRPr lang="en-US" b="1" dirty="0">
              <a:solidFill>
                <a:srgbClr val="FF0000"/>
              </a:solidFill>
            </a:endParaRPr>
          </a:p>
          <a:p>
            <a:r>
              <a:rPr lang="en-US" b="1" dirty="0"/>
              <a:t>Key Point:  </a:t>
            </a:r>
            <a:r>
              <a:rPr lang="en-US" dirty="0"/>
              <a:t>In a limited-energy system, a SDAM has a very short horizon (one-day) and by the time the market signals there is a problem it may be too late</a:t>
            </a:r>
          </a:p>
          <a:p>
            <a:pPr lvl="0"/>
            <a:r>
              <a:rPr lang="en-US" b="1" dirty="0" smtClean="0"/>
              <a:t>It </a:t>
            </a:r>
            <a:r>
              <a:rPr lang="en-US" b="1" dirty="0"/>
              <a:t>is this outcome that is a </a:t>
            </a:r>
            <a:r>
              <a:rPr lang="en-US" b="1" dirty="0" smtClean="0"/>
              <a:t>central concern</a:t>
            </a:r>
          </a:p>
        </p:txBody>
      </p:sp>
    </p:spTree>
    <p:extLst>
      <p:ext uri="{BB962C8B-B14F-4D97-AF65-F5344CB8AC3E}">
        <p14:creationId xmlns:p14="http://schemas.microsoft.com/office/powerpoint/2010/main" val="2225706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Conceptual </a:t>
            </a:r>
            <a:r>
              <a:rPr lang="en-US" dirty="0" smtClean="0"/>
              <a:t>Design Element #1</a:t>
            </a:r>
            <a:endParaRPr lang="en-US" dirty="0"/>
          </a:p>
        </p:txBody>
      </p:sp>
      <p:sp>
        <p:nvSpPr>
          <p:cNvPr id="6" name="Text Placeholder 5"/>
          <p:cNvSpPr>
            <a:spLocks noGrp="1"/>
          </p:cNvSpPr>
          <p:nvPr>
            <p:ph type="body" idx="1"/>
          </p:nvPr>
        </p:nvSpPr>
        <p:spPr/>
        <p:txBody>
          <a:bodyPr/>
          <a:lstStyle/>
          <a:p>
            <a:r>
              <a:rPr lang="en-US" dirty="0" smtClean="0"/>
              <a:t>A review of the concept behind a Multi-Day Ahead </a:t>
            </a:r>
            <a:r>
              <a:rPr lang="en-US" dirty="0"/>
              <a:t>Market (</a:t>
            </a:r>
            <a:r>
              <a:rPr lang="en-US" dirty="0" smtClean="0"/>
              <a:t>MDAM) construct</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18</a:t>
            </a:fld>
            <a:endParaRPr lang="en-US" dirty="0"/>
          </a:p>
        </p:txBody>
      </p:sp>
    </p:spTree>
    <p:extLst>
      <p:ext uri="{BB962C8B-B14F-4D97-AF65-F5344CB8AC3E}">
        <p14:creationId xmlns:p14="http://schemas.microsoft.com/office/powerpoint/2010/main" val="2809343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p:txBody>
          <a:bodyPr/>
          <a:lstStyle/>
          <a:p>
            <a:r>
              <a:rPr lang="en-US" dirty="0" smtClean="0"/>
              <a:t>Conceptual Approach Elements</a:t>
            </a:r>
            <a:endParaRPr lang="en-US" sz="1600" dirty="0"/>
          </a:p>
        </p:txBody>
      </p:sp>
      <p:sp>
        <p:nvSpPr>
          <p:cNvPr id="4" name="Content Placeholder 3"/>
          <p:cNvSpPr>
            <a:spLocks noGrp="1"/>
          </p:cNvSpPr>
          <p:nvPr>
            <p:ph idx="1"/>
          </p:nvPr>
        </p:nvSpPr>
        <p:spPr/>
        <p:txBody>
          <a:bodyPr>
            <a:normAutofit/>
          </a:bodyPr>
          <a:lstStyle/>
          <a:p>
            <a:pPr marL="457200" indent="-457200">
              <a:buFont typeface="+mj-lt"/>
              <a:buAutoNum type="arabicPeriod"/>
            </a:pPr>
            <a:r>
              <a:rPr lang="en-US" b="1" dirty="0" smtClean="0"/>
              <a:t>Multi-Day Ahead Markets</a:t>
            </a:r>
          </a:p>
          <a:p>
            <a:pPr lvl="1">
              <a:spcBef>
                <a:spcPts val="600"/>
              </a:spcBef>
            </a:pPr>
            <a:r>
              <a:rPr lang="en-US" dirty="0" smtClean="0"/>
              <a:t>Optimizes limited energy inventories cost-effectively over the </a:t>
            </a:r>
            <a:br>
              <a:rPr lang="en-US" dirty="0" smtClean="0"/>
            </a:br>
            <a:r>
              <a:rPr lang="en-US" dirty="0" smtClean="0"/>
              <a:t>multi-day horizon</a:t>
            </a:r>
          </a:p>
          <a:p>
            <a:pPr lvl="1">
              <a:spcBef>
                <a:spcPts val="600"/>
              </a:spcBef>
            </a:pPr>
            <a:r>
              <a:rPr lang="en-US" dirty="0" smtClean="0"/>
              <a:t>Provides a forward price signal to replenish when prospective supplies are tight and influence consumption decisions</a:t>
            </a:r>
          </a:p>
          <a:p>
            <a:pPr lvl="1">
              <a:spcBef>
                <a:spcPts val="600"/>
              </a:spcBef>
            </a:pPr>
            <a:r>
              <a:rPr lang="en-US" dirty="0"/>
              <a:t>Creates financially binding obligations for cleared quantities using the </a:t>
            </a:r>
            <a:r>
              <a:rPr lang="en-US" dirty="0" smtClean="0"/>
              <a:t>multi-day ahead </a:t>
            </a:r>
            <a:r>
              <a:rPr lang="en-US" dirty="0"/>
              <a:t>clearing prices</a:t>
            </a:r>
          </a:p>
          <a:p>
            <a:pPr lvl="1">
              <a:spcBef>
                <a:spcPts val="600"/>
              </a:spcBef>
            </a:pPr>
            <a:r>
              <a:rPr lang="en-US" dirty="0" smtClean="0"/>
              <a:t>Should reduce (or eliminate) need for out-of-market posturing of resources for fuel</a:t>
            </a:r>
          </a:p>
          <a:p>
            <a:pPr marL="457200" indent="-457200">
              <a:buFont typeface="+mj-lt"/>
              <a:buAutoNum type="arabicPeriod"/>
            </a:pPr>
            <a:endParaRPr lang="en-US" dirty="0"/>
          </a:p>
        </p:txBody>
      </p:sp>
      <p:sp>
        <p:nvSpPr>
          <p:cNvPr id="6" name="TextBox 5"/>
          <p:cNvSpPr txBox="1"/>
          <p:nvPr/>
        </p:nvSpPr>
        <p:spPr>
          <a:xfrm>
            <a:off x="5867400" y="272534"/>
            <a:ext cx="2895600" cy="369332"/>
          </a:xfrm>
          <a:prstGeom prst="rect">
            <a:avLst/>
          </a:prstGeom>
          <a:noFill/>
        </p:spPr>
        <p:txBody>
          <a:bodyPr wrap="square" rtlCol="0">
            <a:spAutoFit/>
          </a:bodyPr>
          <a:lstStyle/>
          <a:p>
            <a:r>
              <a:rPr lang="en-US" i="1" dirty="0" smtClean="0">
                <a:solidFill>
                  <a:srgbClr val="000000"/>
                </a:solidFill>
              </a:rPr>
              <a:t>(from October Presentation)</a:t>
            </a:r>
            <a:endParaRPr lang="en-US" i="1" dirty="0">
              <a:solidFill>
                <a:srgbClr val="000000"/>
              </a:solidFill>
            </a:endParaRPr>
          </a:p>
        </p:txBody>
      </p:sp>
    </p:spTree>
    <p:extLst>
      <p:ext uri="{BB962C8B-B14F-4D97-AF65-F5344CB8AC3E}">
        <p14:creationId xmlns:p14="http://schemas.microsoft.com/office/powerpoint/2010/main" val="1930479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p:txBody>
          <a:bodyPr/>
          <a:lstStyle/>
          <a:p>
            <a:r>
              <a:rPr lang="en-US" sz="2800" dirty="0" smtClean="0"/>
              <a:t>Winter Energy Security Improvements</a:t>
            </a:r>
            <a:endParaRPr lang="en-US" sz="2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spcBef>
                <a:spcPts val="0"/>
              </a:spcBef>
            </a:pPr>
            <a:r>
              <a:rPr lang="en-US" dirty="0" smtClean="0"/>
              <a:t>125</a:t>
            </a:r>
            <a:endParaRPr lang="en-US" dirty="0"/>
          </a:p>
        </p:txBody>
      </p:sp>
      <p:sp>
        <p:nvSpPr>
          <p:cNvPr id="31" name="Text Placeholder 30"/>
          <p:cNvSpPr>
            <a:spLocks noGrp="1"/>
          </p:cNvSpPr>
          <p:nvPr>
            <p:ph type="body" sz="quarter" idx="13"/>
          </p:nvPr>
        </p:nvSpPr>
        <p:spPr/>
        <p:txBody>
          <a:bodyPr/>
          <a:lstStyle/>
          <a:p>
            <a:r>
              <a:rPr lang="en-US" dirty="0" smtClean="0"/>
              <a:t>Proposed Effective Date: TBD</a:t>
            </a:r>
          </a:p>
          <a:p>
            <a:endParaRPr lang="en-US" dirty="0"/>
          </a:p>
        </p:txBody>
      </p:sp>
      <p:sp>
        <p:nvSpPr>
          <p:cNvPr id="16" name="Text Placeholder 15"/>
          <p:cNvSpPr>
            <a:spLocks noGrp="1"/>
          </p:cNvSpPr>
          <p:nvPr>
            <p:ph type="body" sz="quarter" idx="14"/>
          </p:nvPr>
        </p:nvSpPr>
        <p:spPr/>
        <p:txBody>
          <a:bodyPr>
            <a:normAutofit/>
          </a:bodyPr>
          <a:lstStyle/>
          <a:p>
            <a:r>
              <a:rPr lang="en-US" dirty="0"/>
              <a:t>In accordance with FERC’s order in EL18-182-000, the ISO must develop and file improvements to its market design to better address regional fuel security by July 1, 2019 </a:t>
            </a:r>
          </a:p>
          <a:p>
            <a:r>
              <a:rPr lang="en-US" dirty="0" smtClean="0"/>
              <a:t>The ISO shared its high-level views </a:t>
            </a:r>
            <a:r>
              <a:rPr lang="en-US" dirty="0"/>
              <a:t>on </a:t>
            </a:r>
            <a:r>
              <a:rPr lang="en-US" dirty="0" smtClean="0"/>
              <a:t>conceptual approach elements at the October Markets Committee meeting</a:t>
            </a:r>
          </a:p>
          <a:p>
            <a:pPr marL="1031875" lvl="1" indent="-341313">
              <a:buFont typeface="+mj-lt"/>
              <a:buAutoNum type="arabicPeriod"/>
            </a:pPr>
            <a:r>
              <a:rPr lang="en-US" dirty="0" smtClean="0"/>
              <a:t>Multi-Day </a:t>
            </a:r>
            <a:r>
              <a:rPr lang="en-US" dirty="0"/>
              <a:t>Ahead </a:t>
            </a:r>
            <a:r>
              <a:rPr lang="en-US" dirty="0" smtClean="0"/>
              <a:t>Markets</a:t>
            </a:r>
          </a:p>
          <a:p>
            <a:pPr marL="1031875" lvl="1" indent="-341313">
              <a:buFont typeface="+mj-lt"/>
              <a:buAutoNum type="arabicPeriod"/>
            </a:pPr>
            <a:r>
              <a:rPr lang="en-US" dirty="0"/>
              <a:t>New Ancillary Service in RT/Multi-DA Markets: Energy Inventory Reserve </a:t>
            </a:r>
            <a:r>
              <a:rPr lang="en-US" dirty="0" smtClean="0"/>
              <a:t>Constraint</a:t>
            </a:r>
          </a:p>
          <a:p>
            <a:pPr marL="1031875" lvl="1" indent="-341313">
              <a:buFont typeface="+mj-lt"/>
              <a:buAutoNum type="arabicPeriod"/>
            </a:pPr>
            <a:r>
              <a:rPr lang="en-US" dirty="0"/>
              <a:t>Seasonal Forward Procurement of Energy Inventory: Forward Inventory Reserve Mechanism</a:t>
            </a:r>
            <a:endParaRPr lang="en-US" dirty="0" smtClean="0"/>
          </a:p>
          <a:p>
            <a:pPr marL="342900" lvl="1" indent="-342900">
              <a:spcBef>
                <a:spcPts val="1200"/>
              </a:spcBef>
              <a:buFont typeface="Arial" pitchFamily="34" charset="0"/>
              <a:buChar char="•"/>
            </a:pPr>
            <a:endParaRPr lang="en-US" dirty="0"/>
          </a:p>
          <a:p>
            <a:endParaRPr lang="en-US" dirty="0" smtClean="0"/>
          </a:p>
        </p:txBody>
      </p:sp>
    </p:spTree>
    <p:extLst>
      <p:ext uri="{BB962C8B-B14F-4D97-AF65-F5344CB8AC3E}">
        <p14:creationId xmlns:p14="http://schemas.microsoft.com/office/powerpoint/2010/main" val="231927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p:txBody>
          <a:bodyPr/>
          <a:lstStyle/>
          <a:p>
            <a:r>
              <a:rPr lang="en-US" dirty="0" smtClean="0"/>
              <a:t>Examples Ahead:  The Main Points</a:t>
            </a:r>
            <a:endParaRPr lang="en-US" dirty="0"/>
          </a:p>
        </p:txBody>
      </p:sp>
      <p:sp>
        <p:nvSpPr>
          <p:cNvPr id="4" name="Content Placeholder 3"/>
          <p:cNvSpPr>
            <a:spLocks noGrp="1"/>
          </p:cNvSpPr>
          <p:nvPr>
            <p:ph idx="1"/>
          </p:nvPr>
        </p:nvSpPr>
        <p:spPr/>
        <p:txBody>
          <a:bodyPr>
            <a:normAutofit/>
          </a:bodyPr>
          <a:lstStyle/>
          <a:p>
            <a:r>
              <a:rPr lang="en-US" dirty="0" smtClean="0"/>
              <a:t>Next, we will do two more numerical examples, now with a multi-day ahead market.</a:t>
            </a:r>
          </a:p>
          <a:p>
            <a:pPr lvl="1"/>
            <a:r>
              <a:rPr lang="en-US" dirty="0" smtClean="0"/>
              <a:t>Same assumptions as before</a:t>
            </a:r>
          </a:p>
          <a:p>
            <a:r>
              <a:rPr lang="en-US" dirty="0" smtClean="0"/>
              <a:t>We will see:</a:t>
            </a:r>
          </a:p>
          <a:p>
            <a:pPr lvl="1"/>
            <a:r>
              <a:rPr lang="en-US" dirty="0" smtClean="0"/>
              <a:t>How and why a multi-day ahead market can optimize a limited energy system </a:t>
            </a:r>
            <a:r>
              <a:rPr lang="en-US" b="1" dirty="0" smtClean="0"/>
              <a:t>more cost-effectively </a:t>
            </a:r>
            <a:r>
              <a:rPr lang="en-US" dirty="0" smtClean="0"/>
              <a:t>that a SDAM;</a:t>
            </a:r>
          </a:p>
          <a:p>
            <a:pPr lvl="1"/>
            <a:r>
              <a:rPr lang="en-US" dirty="0" smtClean="0"/>
              <a:t>How and why a multi-day ahead market can produce </a:t>
            </a:r>
            <a:r>
              <a:rPr lang="en-US" b="1" dirty="0" smtClean="0"/>
              <a:t>more reliable outcomes</a:t>
            </a:r>
            <a:r>
              <a:rPr lang="en-US" dirty="0" smtClean="0"/>
              <a:t> in situations when a SDAM cannot</a:t>
            </a:r>
          </a:p>
          <a:p>
            <a:r>
              <a:rPr lang="en-US" dirty="0"/>
              <a:t>These dual benefits of a MDAM become ever more important when the system is energy (not capacity) limited </a:t>
            </a:r>
          </a:p>
          <a:p>
            <a:r>
              <a:rPr lang="en-US" dirty="0" smtClean="0"/>
              <a:t>In simple terms, a MDAM does not wait until it is “too late” to manage limited energy constraints</a:t>
            </a:r>
          </a:p>
        </p:txBody>
      </p:sp>
    </p:spTree>
    <p:extLst>
      <p:ext uri="{BB962C8B-B14F-4D97-AF65-F5344CB8AC3E}">
        <p14:creationId xmlns:p14="http://schemas.microsoft.com/office/powerpoint/2010/main" val="132560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21</a:t>
            </a:fld>
            <a:endParaRPr lang="en-US" dirty="0"/>
          </a:p>
        </p:txBody>
      </p:sp>
      <p:sp>
        <p:nvSpPr>
          <p:cNvPr id="5" name="Title 4"/>
          <p:cNvSpPr>
            <a:spLocks noGrp="1"/>
          </p:cNvSpPr>
          <p:nvPr>
            <p:ph type="title"/>
          </p:nvPr>
        </p:nvSpPr>
        <p:spPr/>
        <p:txBody>
          <a:bodyPr>
            <a:normAutofit/>
          </a:bodyPr>
          <a:lstStyle/>
          <a:p>
            <a:r>
              <a:rPr lang="en-US" dirty="0" smtClean="0"/>
              <a:t>Multi-Day Ahead </a:t>
            </a:r>
            <a:r>
              <a:rPr lang="en-US" dirty="0"/>
              <a:t>Market (</a:t>
            </a:r>
            <a:r>
              <a:rPr lang="en-US" dirty="0" smtClean="0"/>
              <a:t>MDAM</a:t>
            </a:r>
            <a:r>
              <a:rPr lang="en-US" dirty="0"/>
              <a:t>) </a:t>
            </a:r>
            <a:r>
              <a:rPr lang="en-US" dirty="0" smtClean="0"/>
              <a:t>Clearing</a:t>
            </a:r>
            <a:endParaRPr lang="en-US" dirty="0"/>
          </a:p>
        </p:txBody>
      </p:sp>
      <p:sp>
        <p:nvSpPr>
          <p:cNvPr id="6" name="Content Placeholder 5"/>
          <p:cNvSpPr>
            <a:spLocks noGrp="1"/>
          </p:cNvSpPr>
          <p:nvPr>
            <p:ph idx="1"/>
          </p:nvPr>
        </p:nvSpPr>
        <p:spPr/>
        <p:txBody>
          <a:bodyPr>
            <a:normAutofit/>
          </a:bodyPr>
          <a:lstStyle/>
          <a:p>
            <a:r>
              <a:rPr lang="en-US" dirty="0"/>
              <a:t>The MDAM would be run every </a:t>
            </a:r>
            <a:r>
              <a:rPr lang="en-US" dirty="0" smtClean="0"/>
              <a:t>day </a:t>
            </a:r>
            <a:r>
              <a:rPr lang="en-US" dirty="0"/>
              <a:t>and would clear a </a:t>
            </a:r>
            <a:r>
              <a:rPr lang="en-US" dirty="0" smtClean="0"/>
              <a:t>rolling, longer </a:t>
            </a:r>
            <a:r>
              <a:rPr lang="en-US" dirty="0"/>
              <a:t>forward horizon (several </a:t>
            </a:r>
            <a:r>
              <a:rPr lang="en-US" dirty="0" smtClean="0"/>
              <a:t>days </a:t>
            </a:r>
            <a:r>
              <a:rPr lang="en-US" dirty="0"/>
              <a:t>rather than just one day)</a:t>
            </a:r>
          </a:p>
          <a:p>
            <a:r>
              <a:rPr lang="en-US" dirty="0" smtClean="0"/>
              <a:t>Like SDAM, MDAM considers among </a:t>
            </a:r>
            <a:r>
              <a:rPr lang="en-US" dirty="0"/>
              <a:t>other </a:t>
            </a:r>
            <a:r>
              <a:rPr lang="en-US" dirty="0" smtClean="0"/>
              <a:t>things:</a:t>
            </a:r>
            <a:endParaRPr lang="en-US" dirty="0"/>
          </a:p>
          <a:p>
            <a:pPr lvl="1"/>
            <a:r>
              <a:rPr lang="en-US" dirty="0"/>
              <a:t>Each unit’s </a:t>
            </a:r>
            <a:r>
              <a:rPr lang="en-US" dirty="0" smtClean="0"/>
              <a:t>starting input </a:t>
            </a:r>
            <a:r>
              <a:rPr lang="en-US" dirty="0"/>
              <a:t>energy </a:t>
            </a:r>
            <a:r>
              <a:rPr lang="en-US" dirty="0" smtClean="0"/>
              <a:t>available, </a:t>
            </a:r>
            <a:r>
              <a:rPr lang="en-US" dirty="0"/>
              <a:t>if that amount would limit the total possible production from the unit, and</a:t>
            </a:r>
          </a:p>
          <a:p>
            <a:pPr lvl="1"/>
            <a:r>
              <a:rPr lang="en-US" dirty="0"/>
              <a:t>Each unit’s expected </a:t>
            </a:r>
            <a:r>
              <a:rPr lang="en-US" dirty="0" smtClean="0"/>
              <a:t>(offered) availability</a:t>
            </a:r>
            <a:endParaRPr lang="en-US" dirty="0"/>
          </a:p>
          <a:p>
            <a:r>
              <a:rPr lang="en-US" dirty="0" smtClean="0"/>
              <a:t>Like SDAM, the MDAM does </a:t>
            </a:r>
            <a:r>
              <a:rPr lang="en-US" dirty="0"/>
              <a:t>not consider or plan for the system </a:t>
            </a:r>
            <a:r>
              <a:rPr lang="en-US" dirty="0" smtClean="0"/>
              <a:t>beyond the horizon </a:t>
            </a:r>
            <a:r>
              <a:rPr lang="en-US" dirty="0"/>
              <a:t>(i.e., beyond the </a:t>
            </a:r>
            <a:r>
              <a:rPr lang="en-US" dirty="0" smtClean="0"/>
              <a:t>days </a:t>
            </a:r>
            <a:r>
              <a:rPr lang="en-US" dirty="0"/>
              <a:t>cleared)</a:t>
            </a:r>
          </a:p>
          <a:p>
            <a:pPr lvl="1"/>
            <a:r>
              <a:rPr lang="en-US" dirty="0"/>
              <a:t>That is, until the next day arrives, when the MDAM would clear one more day as the horizon rolls forward</a:t>
            </a:r>
            <a:r>
              <a:rPr lang="en-US" dirty="0" smtClean="0"/>
              <a:t>….</a:t>
            </a:r>
            <a:endParaRPr lang="en-US" dirty="0"/>
          </a:p>
        </p:txBody>
      </p:sp>
    </p:spTree>
    <p:extLst>
      <p:ext uri="{BB962C8B-B14F-4D97-AF65-F5344CB8AC3E}">
        <p14:creationId xmlns:p14="http://schemas.microsoft.com/office/powerpoint/2010/main" val="1682952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22</a:t>
            </a:fld>
            <a:endParaRPr lang="en-US" dirty="0"/>
          </a:p>
        </p:txBody>
      </p:sp>
      <p:sp>
        <p:nvSpPr>
          <p:cNvPr id="5" name="Title 4"/>
          <p:cNvSpPr>
            <a:spLocks noGrp="1"/>
          </p:cNvSpPr>
          <p:nvPr>
            <p:ph type="title"/>
          </p:nvPr>
        </p:nvSpPr>
        <p:spPr/>
        <p:txBody>
          <a:bodyPr>
            <a:normAutofit/>
          </a:bodyPr>
          <a:lstStyle/>
          <a:p>
            <a:r>
              <a:rPr lang="en-US" dirty="0"/>
              <a:t>Example </a:t>
            </a:r>
            <a:r>
              <a:rPr lang="en-US" dirty="0" smtClean="0"/>
              <a:t>3 </a:t>
            </a:r>
            <a:r>
              <a:rPr lang="en-US" dirty="0"/>
              <a:t>- </a:t>
            </a:r>
            <a:r>
              <a:rPr lang="en-US" dirty="0" smtClean="0"/>
              <a:t>MDAM Clearing</a:t>
            </a:r>
            <a:endParaRPr lang="en-US" dirty="0"/>
          </a:p>
        </p:txBody>
      </p:sp>
      <p:sp>
        <p:nvSpPr>
          <p:cNvPr id="6" name="Content Placeholder 5"/>
          <p:cNvSpPr>
            <a:spLocks noGrp="1"/>
          </p:cNvSpPr>
          <p:nvPr>
            <p:ph idx="1"/>
          </p:nvPr>
        </p:nvSpPr>
        <p:spPr/>
        <p:txBody>
          <a:bodyPr>
            <a:normAutofit/>
          </a:bodyPr>
          <a:lstStyle/>
          <a:p>
            <a:pPr lvl="0"/>
            <a:r>
              <a:rPr lang="en-US" dirty="0" smtClean="0"/>
              <a:t>This </a:t>
            </a:r>
            <a:r>
              <a:rPr lang="en-US" dirty="0"/>
              <a:t>is a simplified example for demonstration purposes </a:t>
            </a:r>
            <a:r>
              <a:rPr lang="en-US" dirty="0" smtClean="0"/>
              <a:t>only (see the first bullet’s comments on slide 10)</a:t>
            </a:r>
            <a:endParaRPr lang="en-US" dirty="0"/>
          </a:p>
          <a:p>
            <a:pPr lvl="0"/>
            <a:r>
              <a:rPr lang="en-US" dirty="0" smtClean="0"/>
              <a:t>This and the next example use the same starting conditions in Example 1</a:t>
            </a:r>
          </a:p>
          <a:p>
            <a:pPr lvl="1"/>
            <a:r>
              <a:rPr lang="en-US" dirty="0" smtClean="0"/>
              <a:t>The Oil unit is priced below Gas 1 and Gas 2 units</a:t>
            </a:r>
            <a:endParaRPr lang="en-US" dirty="0"/>
          </a:p>
          <a:p>
            <a:pPr lvl="1"/>
            <a:r>
              <a:rPr lang="en-US" dirty="0" smtClean="0"/>
              <a:t>There </a:t>
            </a:r>
            <a:r>
              <a:rPr lang="en-US" dirty="0"/>
              <a:t>are no fuel replenishments planned during the four </a:t>
            </a:r>
            <a:r>
              <a:rPr lang="en-US" dirty="0" smtClean="0"/>
              <a:t>day </a:t>
            </a:r>
            <a:r>
              <a:rPr lang="en-US" dirty="0"/>
              <a:t>horizon</a:t>
            </a:r>
          </a:p>
          <a:p>
            <a:pPr lvl="1"/>
            <a:r>
              <a:rPr lang="en-US" dirty="0"/>
              <a:t>Resources do not incorporate opportunity costs in their supply </a:t>
            </a:r>
            <a:r>
              <a:rPr lang="en-US" dirty="0" smtClean="0"/>
              <a:t>offers</a:t>
            </a:r>
            <a:endParaRPr lang="en-US" dirty="0"/>
          </a:p>
          <a:p>
            <a:pPr lvl="0"/>
            <a:r>
              <a:rPr lang="en-US" dirty="0" smtClean="0"/>
              <a:t>MDAM is clearing </a:t>
            </a:r>
            <a:r>
              <a:rPr lang="en-US" dirty="0"/>
              <a:t>all four days at the same time</a:t>
            </a:r>
          </a:p>
          <a:p>
            <a:pPr lvl="1"/>
            <a:r>
              <a:rPr lang="en-US" dirty="0" smtClean="0"/>
              <a:t>The MDAM </a:t>
            </a:r>
            <a:r>
              <a:rPr lang="en-US" dirty="0"/>
              <a:t>algorithm produces the least-cost dispatch to meet </a:t>
            </a:r>
            <a:r>
              <a:rPr lang="en-US" dirty="0" smtClean="0"/>
              <a:t>demand </a:t>
            </a:r>
            <a:r>
              <a:rPr lang="en-US" dirty="0"/>
              <a:t>in every day in the dispatch </a:t>
            </a:r>
            <a:r>
              <a:rPr lang="en-US" dirty="0" smtClean="0"/>
              <a:t>horizon</a:t>
            </a:r>
            <a:endParaRPr lang="en-US" strike="sngStrike" dirty="0"/>
          </a:p>
          <a:p>
            <a:pPr lvl="1"/>
            <a:r>
              <a:rPr lang="en-US" dirty="0" smtClean="0"/>
              <a:t>Units with limited available energy are </a:t>
            </a:r>
            <a:r>
              <a:rPr lang="en-US" dirty="0"/>
              <a:t>dispatched in periods when they are needed most (i.e., when their dispatch serves to reduce production costs the most)</a:t>
            </a:r>
          </a:p>
          <a:p>
            <a:pPr lvl="1"/>
            <a:endParaRPr lang="en-US" dirty="0"/>
          </a:p>
        </p:txBody>
      </p:sp>
    </p:spTree>
    <p:extLst>
      <p:ext uri="{BB962C8B-B14F-4D97-AF65-F5344CB8AC3E}">
        <p14:creationId xmlns:p14="http://schemas.microsoft.com/office/powerpoint/2010/main" val="3059688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p:txBody>
          <a:bodyPr/>
          <a:lstStyle/>
          <a:p>
            <a:r>
              <a:rPr lang="en-US" dirty="0" smtClean="0"/>
              <a:t>Example 3 – MDAM Clearing</a:t>
            </a:r>
            <a:endParaRPr lang="en-US" dirty="0"/>
          </a:p>
        </p:txBody>
      </p:sp>
      <p:sp>
        <p:nvSpPr>
          <p:cNvPr id="13" name="TextBox 12"/>
          <p:cNvSpPr txBox="1"/>
          <p:nvPr/>
        </p:nvSpPr>
        <p:spPr>
          <a:xfrm>
            <a:off x="1828800" y="5707117"/>
            <a:ext cx="4997670" cy="523220"/>
          </a:xfrm>
          <a:prstGeom prst="rect">
            <a:avLst/>
          </a:prstGeom>
          <a:noFill/>
          <a:ln>
            <a:solidFill>
              <a:srgbClr val="000000"/>
            </a:solidFill>
          </a:ln>
        </p:spPr>
        <p:txBody>
          <a:bodyPr wrap="square" rtlCol="0">
            <a:spAutoFit/>
          </a:bodyPr>
          <a:lstStyle/>
          <a:p>
            <a:r>
              <a:rPr lang="en-US" sz="1400" dirty="0" smtClean="0">
                <a:solidFill>
                  <a:srgbClr val="000000"/>
                </a:solidFill>
              </a:rPr>
              <a:t>Total Payments = $51,645  </a:t>
            </a:r>
            <a:r>
              <a:rPr lang="en-US" sz="1400" i="1" dirty="0" smtClean="0">
                <a:solidFill>
                  <a:srgbClr val="000000"/>
                </a:solidFill>
              </a:rPr>
              <a:t>($</a:t>
            </a:r>
            <a:r>
              <a:rPr lang="en-US" sz="1400" i="1" dirty="0">
                <a:solidFill>
                  <a:srgbClr val="000000"/>
                </a:solidFill>
              </a:rPr>
              <a:t>4,875 lower than SDAM Example 1</a:t>
            </a:r>
            <a:r>
              <a:rPr lang="en-US" sz="1400" i="1" dirty="0" smtClean="0">
                <a:solidFill>
                  <a:srgbClr val="000000"/>
                </a:solidFill>
              </a:rPr>
              <a:t>)</a:t>
            </a:r>
          </a:p>
          <a:p>
            <a:r>
              <a:rPr lang="en-US" sz="1400" dirty="0">
                <a:solidFill>
                  <a:srgbClr val="000000"/>
                </a:solidFill>
              </a:rPr>
              <a:t>Total Production Cost = $</a:t>
            </a:r>
            <a:r>
              <a:rPr lang="en-US" sz="1400" dirty="0" smtClean="0">
                <a:solidFill>
                  <a:srgbClr val="000000"/>
                </a:solidFill>
              </a:rPr>
              <a:t>9,405  </a:t>
            </a:r>
            <a:r>
              <a:rPr lang="en-US" sz="1400" i="1" dirty="0" smtClean="0">
                <a:solidFill>
                  <a:srgbClr val="000000"/>
                </a:solidFill>
              </a:rPr>
              <a:t>($</a:t>
            </a:r>
            <a:r>
              <a:rPr lang="en-US" sz="1400" i="1" dirty="0">
                <a:solidFill>
                  <a:srgbClr val="000000"/>
                </a:solidFill>
              </a:rPr>
              <a:t>45 lower than SDAM Example 1</a:t>
            </a:r>
            <a:r>
              <a:rPr lang="en-US" sz="1400" i="1" dirty="0" smtClean="0">
                <a:solidFill>
                  <a:srgbClr val="000000"/>
                </a:solidFill>
              </a:rPr>
              <a:t>)</a:t>
            </a:r>
            <a:endParaRPr lang="en-US" sz="1400" i="1" dirty="0">
              <a:solidFill>
                <a:srgbClr val="000000"/>
              </a:solidFill>
            </a:endParaRPr>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54480" y="1097280"/>
            <a:ext cx="6240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5703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24</a:t>
            </a:fld>
            <a:endParaRPr lang="en-US" dirty="0"/>
          </a:p>
        </p:txBody>
      </p:sp>
      <p:sp>
        <p:nvSpPr>
          <p:cNvPr id="6" name="Title 5"/>
          <p:cNvSpPr>
            <a:spLocks noGrp="1"/>
          </p:cNvSpPr>
          <p:nvPr>
            <p:ph type="title"/>
          </p:nvPr>
        </p:nvSpPr>
        <p:spPr/>
        <p:txBody>
          <a:bodyPr/>
          <a:lstStyle/>
          <a:p>
            <a:r>
              <a:rPr lang="en-US" dirty="0" smtClean="0"/>
              <a:t>Comparing Example 1 and Example 3</a:t>
            </a:r>
            <a:endParaRPr lang="en-US" dirty="0"/>
          </a:p>
        </p:txBody>
      </p:sp>
      <p:pic>
        <p:nvPicPr>
          <p:cNvPr id="6150" name="Picture 6"/>
          <p:cNvPicPr>
            <a:picLocks noGrp="1" noChangeAspect="1" noChangeArrowheads="1"/>
          </p:cNvPicPr>
          <p:nvPr>
            <p:ph type="chart" sz="quarter" idx="11"/>
          </p:nvPr>
        </p:nvPicPr>
        <p:blipFill>
          <a:blip r:embed="rId2">
            <a:extLst>
              <a:ext uri="{28A0092B-C50C-407E-A947-70E740481C1C}">
                <a14:useLocalDpi xmlns:a14="http://schemas.microsoft.com/office/drawing/2010/main" val="0"/>
              </a:ext>
            </a:extLst>
          </a:blip>
          <a:srcRect/>
          <a:stretch>
            <a:fillRect/>
          </a:stretch>
        </p:blipFill>
        <p:spPr bwMode="auto">
          <a:xfrm>
            <a:off x="274320" y="1554480"/>
            <a:ext cx="8551050" cy="425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782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p:txBody>
          <a:bodyPr/>
          <a:lstStyle/>
          <a:p>
            <a:r>
              <a:rPr lang="en-US" dirty="0"/>
              <a:t>Observations on </a:t>
            </a:r>
            <a:r>
              <a:rPr lang="en-US" dirty="0" smtClean="0"/>
              <a:t>MDAM </a:t>
            </a:r>
            <a:r>
              <a:rPr lang="en-US" dirty="0"/>
              <a:t>Example </a:t>
            </a:r>
            <a:r>
              <a:rPr lang="en-US" dirty="0" smtClean="0"/>
              <a:t>3</a:t>
            </a:r>
            <a:endParaRPr lang="en-US" dirty="0"/>
          </a:p>
        </p:txBody>
      </p:sp>
      <p:sp>
        <p:nvSpPr>
          <p:cNvPr id="4" name="Content Placeholder 3"/>
          <p:cNvSpPr>
            <a:spLocks noGrp="1"/>
          </p:cNvSpPr>
          <p:nvPr>
            <p:ph idx="1"/>
          </p:nvPr>
        </p:nvSpPr>
        <p:spPr/>
        <p:txBody>
          <a:bodyPr>
            <a:normAutofit lnSpcReduction="10000"/>
          </a:bodyPr>
          <a:lstStyle/>
          <a:p>
            <a:r>
              <a:rPr lang="en-US" b="1" dirty="0"/>
              <a:t>Cost Effectiveness.  </a:t>
            </a:r>
            <a:r>
              <a:rPr lang="en-US" dirty="0"/>
              <a:t>Total payments and production costs are </a:t>
            </a:r>
            <a:r>
              <a:rPr lang="en-US" b="1" dirty="0"/>
              <a:t>lower</a:t>
            </a:r>
            <a:r>
              <a:rPr lang="en-US" dirty="0"/>
              <a:t> with the MDAM than the SDAM from Example 1</a:t>
            </a:r>
          </a:p>
          <a:p>
            <a:pPr lvl="1"/>
            <a:r>
              <a:rPr lang="en-US" dirty="0"/>
              <a:t>Several suppliers’ daily schedule(s) are different</a:t>
            </a:r>
          </a:p>
          <a:p>
            <a:pPr lvl="1"/>
            <a:r>
              <a:rPr lang="en-US" dirty="0"/>
              <a:t>No explicit payment of lost opportunity costs in offer prices was necessary to achieve this outcome</a:t>
            </a:r>
          </a:p>
          <a:p>
            <a:pPr lvl="1"/>
            <a:r>
              <a:rPr lang="en-US" dirty="0"/>
              <a:t>The </a:t>
            </a:r>
            <a:r>
              <a:rPr lang="en-US" dirty="0" smtClean="0"/>
              <a:t>Locational Marginal Price (LMP) </a:t>
            </a:r>
            <a:r>
              <a:rPr lang="en-US" dirty="0"/>
              <a:t>is paid to all resources; there is no ‘eligibility’ requirement</a:t>
            </a:r>
          </a:p>
          <a:p>
            <a:pPr lvl="1"/>
            <a:r>
              <a:rPr lang="en-US" dirty="0"/>
              <a:t>Total production costs are always lower with the MDAM than SDAM (i.e., MDAM is more efficient</a:t>
            </a:r>
            <a:r>
              <a:rPr lang="en-US" dirty="0" smtClean="0"/>
              <a:t>)   </a:t>
            </a:r>
            <a:endParaRPr lang="en-US" dirty="0"/>
          </a:p>
          <a:p>
            <a:pPr lvl="1"/>
            <a:r>
              <a:rPr lang="en-US" dirty="0" smtClean="0"/>
              <a:t>However, total </a:t>
            </a:r>
            <a:r>
              <a:rPr lang="en-US" dirty="0"/>
              <a:t>payments may not always be lower with MDAM than </a:t>
            </a:r>
            <a:r>
              <a:rPr lang="en-US" dirty="0" smtClean="0"/>
              <a:t>SDAM</a:t>
            </a:r>
            <a:endParaRPr lang="en-US" dirty="0"/>
          </a:p>
          <a:p>
            <a:r>
              <a:rPr lang="en-US" dirty="0" smtClean="0"/>
              <a:t>The </a:t>
            </a:r>
            <a:r>
              <a:rPr lang="en-US" dirty="0"/>
              <a:t>largest draw on the energy reservoir is now on Day 4</a:t>
            </a:r>
          </a:p>
          <a:p>
            <a:r>
              <a:rPr lang="en-US" dirty="0" smtClean="0"/>
              <a:t>The “energy reservoir” </a:t>
            </a:r>
            <a:r>
              <a:rPr lang="en-US" dirty="0"/>
              <a:t>is in the same ending </a:t>
            </a:r>
            <a:r>
              <a:rPr lang="en-US" dirty="0" smtClean="0"/>
              <a:t>state as in Example 1</a:t>
            </a:r>
          </a:p>
        </p:txBody>
      </p:sp>
    </p:spTree>
    <p:extLst>
      <p:ext uri="{BB962C8B-B14F-4D97-AF65-F5344CB8AC3E}">
        <p14:creationId xmlns:p14="http://schemas.microsoft.com/office/powerpoint/2010/main" val="1912337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p:txBody>
          <a:bodyPr/>
          <a:lstStyle/>
          <a:p>
            <a:r>
              <a:rPr lang="en-US" dirty="0" smtClean="0"/>
              <a:t>MDAM Locational Marginal Price</a:t>
            </a:r>
            <a:endParaRPr lang="en-US" dirty="0"/>
          </a:p>
        </p:txBody>
      </p:sp>
      <p:sp>
        <p:nvSpPr>
          <p:cNvPr id="4" name="Content Placeholder 3"/>
          <p:cNvSpPr>
            <a:spLocks noGrp="1"/>
          </p:cNvSpPr>
          <p:nvPr>
            <p:ph idx="1"/>
          </p:nvPr>
        </p:nvSpPr>
        <p:spPr/>
        <p:txBody>
          <a:bodyPr>
            <a:normAutofit/>
          </a:bodyPr>
          <a:lstStyle/>
          <a:p>
            <a:r>
              <a:rPr lang="en-US" dirty="0"/>
              <a:t>The </a:t>
            </a:r>
            <a:r>
              <a:rPr lang="en-US" dirty="0" smtClean="0"/>
              <a:t>LMP is </a:t>
            </a:r>
            <a:r>
              <a:rPr lang="en-US" dirty="0"/>
              <a:t>$</a:t>
            </a:r>
            <a:r>
              <a:rPr lang="en-US" dirty="0" smtClean="0"/>
              <a:t>55/MWh each day because </a:t>
            </a:r>
            <a:r>
              <a:rPr lang="en-US" dirty="0"/>
              <a:t>the MDAM is re-dispatching across the </a:t>
            </a:r>
            <a:r>
              <a:rPr lang="en-US" dirty="0" smtClean="0"/>
              <a:t>entire market horizon</a:t>
            </a:r>
          </a:p>
          <a:p>
            <a:pPr lvl="1"/>
            <a:r>
              <a:rPr lang="en-US" dirty="0" smtClean="0"/>
              <a:t>In this example all </a:t>
            </a:r>
            <a:r>
              <a:rPr lang="en-US" dirty="0"/>
              <a:t>intervals have been </a:t>
            </a:r>
            <a:r>
              <a:rPr lang="en-US" dirty="0" smtClean="0"/>
              <a:t>re-dispatched (i.e., the one hour in each day)</a:t>
            </a:r>
          </a:p>
          <a:p>
            <a:pPr lvl="1"/>
            <a:r>
              <a:rPr lang="en-US" dirty="0" smtClean="0"/>
              <a:t>This may not be the case in practice (across 24 hours in each day) as load will be more variable than shown in this example – in practice it is not expected that all hours in a day would be re-dispatched</a:t>
            </a:r>
          </a:p>
          <a:p>
            <a:r>
              <a:rPr lang="en-US" dirty="0" smtClean="0"/>
              <a:t>Each day’s LMP is </a:t>
            </a:r>
            <a:r>
              <a:rPr lang="en-US" dirty="0"/>
              <a:t>the ‘shadow’ price of </a:t>
            </a:r>
            <a:r>
              <a:rPr lang="en-US" dirty="0" smtClean="0"/>
              <a:t>serving an incremental amount of  energy (simplistically, the cost of the </a:t>
            </a:r>
            <a:r>
              <a:rPr lang="en-US" i="1" dirty="0" smtClean="0"/>
              <a:t>next</a:t>
            </a:r>
            <a:r>
              <a:rPr lang="en-US" dirty="0" smtClean="0"/>
              <a:t> MWh)</a:t>
            </a:r>
          </a:p>
          <a:p>
            <a:pPr lvl="1"/>
            <a:r>
              <a:rPr lang="en-US" dirty="0" smtClean="0"/>
              <a:t>In this example adding one MWh of demand would increase the total production costs by $55; hence, the LMP is $55/MWh</a:t>
            </a:r>
          </a:p>
        </p:txBody>
      </p:sp>
    </p:spTree>
    <p:extLst>
      <p:ext uri="{BB962C8B-B14F-4D97-AF65-F5344CB8AC3E}">
        <p14:creationId xmlns:p14="http://schemas.microsoft.com/office/powerpoint/2010/main" val="2387616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p:txBody>
          <a:bodyPr/>
          <a:lstStyle/>
          <a:p>
            <a:r>
              <a:rPr lang="en-US" dirty="0"/>
              <a:t>Example </a:t>
            </a:r>
            <a:r>
              <a:rPr lang="en-US" dirty="0" smtClean="0"/>
              <a:t>4 </a:t>
            </a:r>
            <a:r>
              <a:rPr lang="en-US" dirty="0"/>
              <a:t>- </a:t>
            </a:r>
            <a:r>
              <a:rPr lang="en-US" dirty="0" smtClean="0"/>
              <a:t>MDAM with </a:t>
            </a:r>
            <a:r>
              <a:rPr lang="en-US" dirty="0"/>
              <a:t>Tighter Energy Supply</a:t>
            </a:r>
          </a:p>
        </p:txBody>
      </p:sp>
      <p:sp>
        <p:nvSpPr>
          <p:cNvPr id="4" name="Content Placeholder 3"/>
          <p:cNvSpPr>
            <a:spLocks noGrp="1"/>
          </p:cNvSpPr>
          <p:nvPr>
            <p:ph idx="1"/>
          </p:nvPr>
        </p:nvSpPr>
        <p:spPr/>
        <p:txBody>
          <a:bodyPr>
            <a:normAutofit/>
          </a:bodyPr>
          <a:lstStyle/>
          <a:p>
            <a:pPr marL="0" indent="0">
              <a:buNone/>
            </a:pPr>
            <a:r>
              <a:rPr lang="en-US" dirty="0"/>
              <a:t>If the same tight energy supply conditions examined in Example 2 occur, what would be the impact with an MDAM?</a:t>
            </a:r>
          </a:p>
          <a:p>
            <a:r>
              <a:rPr lang="en-US" dirty="0" smtClean="0"/>
              <a:t>In </a:t>
            </a:r>
            <a:r>
              <a:rPr lang="en-US" dirty="0"/>
              <a:t>Example 2, the SDAM resulted in load-shedding on Day 4</a:t>
            </a:r>
          </a:p>
          <a:p>
            <a:r>
              <a:rPr lang="en-US" dirty="0" smtClean="0"/>
              <a:t>We can examine the impact by modifying the MDAM example</a:t>
            </a:r>
            <a:endParaRPr lang="en-US" dirty="0" smtClean="0">
              <a:solidFill>
                <a:srgbClr val="FF0000"/>
              </a:solidFill>
            </a:endParaRPr>
          </a:p>
          <a:p>
            <a:pPr lvl="0"/>
            <a:r>
              <a:rPr lang="en-US" dirty="0" smtClean="0"/>
              <a:t>Like Example 2, for this example:</a:t>
            </a:r>
          </a:p>
          <a:p>
            <a:pPr lvl="1"/>
            <a:r>
              <a:rPr lang="en-US" dirty="0" smtClean="0"/>
              <a:t>There </a:t>
            </a:r>
            <a:r>
              <a:rPr lang="en-US" dirty="0"/>
              <a:t>is a limited amount of natural gas available for generation (only enough for one gas unit to operate), and </a:t>
            </a:r>
          </a:p>
          <a:p>
            <a:pPr lvl="1"/>
            <a:r>
              <a:rPr lang="en-US" dirty="0"/>
              <a:t>The Wind unit </a:t>
            </a:r>
            <a:r>
              <a:rPr lang="en-US" dirty="0" smtClean="0"/>
              <a:t>will be unavailable on Day 4 (unavailable in MDAM on Day 4)</a:t>
            </a:r>
            <a:endParaRPr lang="en-US" b="1" dirty="0"/>
          </a:p>
        </p:txBody>
      </p:sp>
    </p:spTree>
    <p:extLst>
      <p:ext uri="{BB962C8B-B14F-4D97-AF65-F5344CB8AC3E}">
        <p14:creationId xmlns:p14="http://schemas.microsoft.com/office/powerpoint/2010/main" val="3767937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p:txBody>
          <a:bodyPr/>
          <a:lstStyle/>
          <a:p>
            <a:r>
              <a:rPr lang="en-US" dirty="0"/>
              <a:t>Example </a:t>
            </a:r>
            <a:r>
              <a:rPr lang="en-US" dirty="0" smtClean="0"/>
              <a:t>4 </a:t>
            </a:r>
            <a:r>
              <a:rPr lang="en-US" dirty="0"/>
              <a:t>- </a:t>
            </a:r>
            <a:r>
              <a:rPr lang="en-US" dirty="0" smtClean="0"/>
              <a:t>MDAM </a:t>
            </a:r>
            <a:r>
              <a:rPr lang="en-US" dirty="0"/>
              <a:t>with Tighter Energy Supply</a:t>
            </a:r>
          </a:p>
        </p:txBody>
      </p:sp>
      <p:sp>
        <p:nvSpPr>
          <p:cNvPr id="9" name="TextBox 8"/>
          <p:cNvSpPr txBox="1"/>
          <p:nvPr/>
        </p:nvSpPr>
        <p:spPr>
          <a:xfrm>
            <a:off x="1828800" y="5707117"/>
            <a:ext cx="4997670" cy="523220"/>
          </a:xfrm>
          <a:prstGeom prst="rect">
            <a:avLst/>
          </a:prstGeom>
          <a:noFill/>
          <a:ln>
            <a:solidFill>
              <a:srgbClr val="000000"/>
            </a:solidFill>
          </a:ln>
        </p:spPr>
        <p:txBody>
          <a:bodyPr wrap="square" rtlCol="0">
            <a:spAutoFit/>
          </a:bodyPr>
          <a:lstStyle/>
          <a:p>
            <a:r>
              <a:rPr lang="en-US" sz="1400" dirty="0" smtClean="0">
                <a:solidFill>
                  <a:srgbClr val="000000"/>
                </a:solidFill>
              </a:rPr>
              <a:t>Total Payments = $51,645  </a:t>
            </a:r>
            <a:r>
              <a:rPr lang="en-US" sz="1400" i="1" dirty="0" smtClean="0">
                <a:solidFill>
                  <a:srgbClr val="000000"/>
                </a:solidFill>
              </a:rPr>
              <a:t>(the same as Example 3)</a:t>
            </a:r>
          </a:p>
          <a:p>
            <a:r>
              <a:rPr lang="en-US" sz="1400" dirty="0">
                <a:solidFill>
                  <a:srgbClr val="000000"/>
                </a:solidFill>
              </a:rPr>
              <a:t>Total Production Cost = </a:t>
            </a:r>
            <a:r>
              <a:rPr lang="en-US" sz="1400" dirty="0" smtClean="0">
                <a:solidFill>
                  <a:srgbClr val="000000"/>
                </a:solidFill>
              </a:rPr>
              <a:t>$13,750  </a:t>
            </a:r>
            <a:r>
              <a:rPr lang="en-US" sz="1400" i="1" dirty="0" smtClean="0">
                <a:solidFill>
                  <a:srgbClr val="000000"/>
                </a:solidFill>
              </a:rPr>
              <a:t>(higher </a:t>
            </a:r>
            <a:r>
              <a:rPr lang="en-US" sz="1400" i="1" dirty="0">
                <a:solidFill>
                  <a:srgbClr val="000000"/>
                </a:solidFill>
              </a:rPr>
              <a:t>than </a:t>
            </a:r>
            <a:r>
              <a:rPr lang="en-US" sz="1400" i="1" dirty="0" smtClean="0">
                <a:solidFill>
                  <a:srgbClr val="000000"/>
                </a:solidFill>
              </a:rPr>
              <a:t>Example 3)</a:t>
            </a:r>
            <a:endParaRPr lang="en-US" sz="1400" i="1" dirty="0">
              <a:solidFill>
                <a:srgbClr val="000000"/>
              </a:solidFill>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554480" y="1097280"/>
            <a:ext cx="625642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8330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29</a:t>
            </a:fld>
            <a:endParaRPr lang="en-US" dirty="0"/>
          </a:p>
        </p:txBody>
      </p:sp>
      <p:sp>
        <p:nvSpPr>
          <p:cNvPr id="6" name="Title 5"/>
          <p:cNvSpPr>
            <a:spLocks noGrp="1"/>
          </p:cNvSpPr>
          <p:nvPr>
            <p:ph type="title"/>
          </p:nvPr>
        </p:nvSpPr>
        <p:spPr/>
        <p:txBody>
          <a:bodyPr/>
          <a:lstStyle/>
          <a:p>
            <a:r>
              <a:rPr lang="en-US" dirty="0" smtClean="0"/>
              <a:t>Comparing Example 2 and Example 4</a:t>
            </a:r>
            <a:endParaRPr lang="en-US" dirty="0"/>
          </a:p>
        </p:txBody>
      </p:sp>
      <p:pic>
        <p:nvPicPr>
          <p:cNvPr id="2050" name="Picture 2"/>
          <p:cNvPicPr>
            <a:picLocks noGrp="1" noChangeAspect="1" noChangeArrowheads="1"/>
          </p:cNvPicPr>
          <p:nvPr>
            <p:ph type="chart" sz="quarter" idx="11"/>
          </p:nvPr>
        </p:nvPicPr>
        <p:blipFill>
          <a:blip r:embed="rId2">
            <a:extLst>
              <a:ext uri="{28A0092B-C50C-407E-A947-70E740481C1C}">
                <a14:useLocalDpi xmlns:a14="http://schemas.microsoft.com/office/drawing/2010/main" val="0"/>
              </a:ext>
            </a:extLst>
          </a:blip>
          <a:srcRect/>
          <a:stretch>
            <a:fillRect/>
          </a:stretch>
        </p:blipFill>
        <p:spPr bwMode="auto">
          <a:xfrm>
            <a:off x="274320" y="1554480"/>
            <a:ext cx="8540441" cy="425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639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p:txBody>
          <a:bodyPr/>
          <a:lstStyle/>
          <a:p>
            <a:r>
              <a:rPr lang="en-US" dirty="0" smtClean="0"/>
              <a:t>Today’s Topics</a:t>
            </a:r>
            <a:endParaRPr lang="en-US" dirty="0"/>
          </a:p>
        </p:txBody>
      </p:sp>
      <p:sp>
        <p:nvSpPr>
          <p:cNvPr id="4" name="Content Placeholder 3"/>
          <p:cNvSpPr>
            <a:spLocks noGrp="1"/>
          </p:cNvSpPr>
          <p:nvPr>
            <p:ph idx="1"/>
          </p:nvPr>
        </p:nvSpPr>
        <p:spPr/>
        <p:txBody>
          <a:bodyPr>
            <a:normAutofit/>
          </a:bodyPr>
          <a:lstStyle/>
          <a:p>
            <a:r>
              <a:rPr lang="en-US" dirty="0" smtClean="0"/>
              <a:t>A discussion of the problem, including insights gained from an examination of the current single day ahead construct using examples to demonstrate the concern/challenge</a:t>
            </a:r>
          </a:p>
          <a:p>
            <a:r>
              <a:rPr lang="en-US" dirty="0" smtClean="0"/>
              <a:t>An elaboration of the first two conceptual design elements</a:t>
            </a:r>
            <a:r>
              <a:rPr lang="en-US" dirty="0"/>
              <a:t> </a:t>
            </a:r>
            <a:r>
              <a:rPr lang="en-US" dirty="0" smtClean="0"/>
              <a:t>(</a:t>
            </a:r>
            <a:r>
              <a:rPr lang="en-US" dirty="0"/>
              <a:t>Multi-Day </a:t>
            </a:r>
            <a:r>
              <a:rPr lang="en-US" dirty="0" smtClean="0"/>
              <a:t>Ahead Markets, and </a:t>
            </a:r>
            <a:r>
              <a:rPr lang="en-US" dirty="0"/>
              <a:t>Energy Inventory Reserve </a:t>
            </a:r>
            <a:r>
              <a:rPr lang="en-US" dirty="0" smtClean="0"/>
              <a:t>Constraint) including a review of </a:t>
            </a:r>
            <a:r>
              <a:rPr lang="en-US" dirty="0"/>
              <a:t>the structure being considered </a:t>
            </a:r>
            <a:r>
              <a:rPr lang="en-US" dirty="0" smtClean="0"/>
              <a:t>and some examples</a:t>
            </a:r>
          </a:p>
          <a:p>
            <a:r>
              <a:rPr lang="en-US" dirty="0" smtClean="0"/>
              <a:t>A review of stakeholder </a:t>
            </a:r>
            <a:r>
              <a:rPr lang="en-US" dirty="0"/>
              <a:t>questions not covered or </a:t>
            </a:r>
            <a:r>
              <a:rPr lang="en-US" dirty="0" smtClean="0"/>
              <a:t>addressed </a:t>
            </a:r>
            <a:r>
              <a:rPr lang="en-US" dirty="0"/>
              <a:t>in this presentation</a:t>
            </a:r>
          </a:p>
          <a:p>
            <a:endParaRPr lang="en-US" dirty="0">
              <a:solidFill>
                <a:srgbClr val="FF0000"/>
              </a:solidFill>
            </a:endParaRPr>
          </a:p>
        </p:txBody>
      </p:sp>
    </p:spTree>
    <p:extLst>
      <p:ext uri="{BB962C8B-B14F-4D97-AF65-F5344CB8AC3E}">
        <p14:creationId xmlns:p14="http://schemas.microsoft.com/office/powerpoint/2010/main" val="2551007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p:txBody>
          <a:bodyPr/>
          <a:lstStyle/>
          <a:p>
            <a:r>
              <a:rPr lang="en-US" dirty="0" smtClean="0"/>
              <a:t>Facing Tight Energy Supply Conditions</a:t>
            </a:r>
            <a:endParaRPr lang="en-US"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a:t>C</a:t>
            </a:r>
            <a:r>
              <a:rPr lang="en-US" dirty="0" smtClean="0"/>
              <a:t>ompared to the SDAM, the MDAM - facing tight energy supply conditions – is able to:</a:t>
            </a:r>
          </a:p>
          <a:p>
            <a:pPr marL="571500"/>
            <a:r>
              <a:rPr lang="en-US" dirty="0" smtClean="0"/>
              <a:t>Produce </a:t>
            </a:r>
            <a:r>
              <a:rPr lang="en-US" b="1" dirty="0" smtClean="0"/>
              <a:t>more reliable </a:t>
            </a:r>
            <a:r>
              <a:rPr lang="en-US" dirty="0" smtClean="0"/>
              <a:t>outcomes; the MDAM doesn’t wait until it is too late to try and solve the problem</a:t>
            </a:r>
          </a:p>
          <a:p>
            <a:pPr marL="971550" lvl="1"/>
            <a:r>
              <a:rPr lang="en-US" dirty="0" smtClean="0"/>
              <a:t>It was possible to avoid the </a:t>
            </a:r>
            <a:r>
              <a:rPr lang="en-US" dirty="0"/>
              <a:t>energy deficiency on Day </a:t>
            </a:r>
            <a:r>
              <a:rPr lang="en-US" dirty="0" smtClean="0"/>
              <a:t>4, but this may not always be the case using MDAM alone</a:t>
            </a:r>
          </a:p>
          <a:p>
            <a:pPr marL="571500"/>
            <a:r>
              <a:rPr lang="en-US" dirty="0" smtClean="0"/>
              <a:t>Produce </a:t>
            </a:r>
            <a:r>
              <a:rPr lang="en-US" b="1" dirty="0" smtClean="0"/>
              <a:t>more cost effective </a:t>
            </a:r>
            <a:r>
              <a:rPr lang="en-US" dirty="0" smtClean="0"/>
              <a:t>outcomes</a:t>
            </a:r>
          </a:p>
          <a:p>
            <a:pPr marL="0" indent="0">
              <a:buNone/>
            </a:pPr>
            <a:r>
              <a:rPr lang="en-US" dirty="0" smtClean="0"/>
              <a:t>These twin, simultaneous benefits are general properties of an MDAM, relative to a sequential SDAM – they are not ‘special’ results for just this example</a:t>
            </a:r>
          </a:p>
          <a:p>
            <a:r>
              <a:rPr lang="en-US" dirty="0" smtClean="0"/>
              <a:t>The difference between the SDAM and MDAM outcomes becomes more important as the power system is more energy (as opposed to capacity) constrained, in practice</a:t>
            </a:r>
            <a:endParaRPr lang="en-US" i="1" dirty="0"/>
          </a:p>
        </p:txBody>
      </p:sp>
    </p:spTree>
    <p:extLst>
      <p:ext uri="{BB962C8B-B14F-4D97-AF65-F5344CB8AC3E}">
        <p14:creationId xmlns:p14="http://schemas.microsoft.com/office/powerpoint/2010/main" val="1519380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31</a:t>
            </a:fld>
            <a:endParaRPr lang="en-US" dirty="0"/>
          </a:p>
        </p:txBody>
      </p:sp>
      <p:sp>
        <p:nvSpPr>
          <p:cNvPr id="3" name="Title 2"/>
          <p:cNvSpPr>
            <a:spLocks noGrp="1"/>
          </p:cNvSpPr>
          <p:nvPr>
            <p:ph type="title"/>
          </p:nvPr>
        </p:nvSpPr>
        <p:spPr/>
        <p:txBody>
          <a:bodyPr/>
          <a:lstStyle/>
          <a:p>
            <a:r>
              <a:rPr lang="en-US" dirty="0" smtClean="0"/>
              <a:t>General MDAM Observations</a:t>
            </a:r>
            <a:endParaRPr lang="en-US" dirty="0"/>
          </a:p>
        </p:txBody>
      </p:sp>
      <p:sp>
        <p:nvSpPr>
          <p:cNvPr id="4" name="Content Placeholder 3"/>
          <p:cNvSpPr>
            <a:spLocks noGrp="1"/>
          </p:cNvSpPr>
          <p:nvPr>
            <p:ph idx="1"/>
          </p:nvPr>
        </p:nvSpPr>
        <p:spPr/>
        <p:txBody>
          <a:bodyPr>
            <a:normAutofit/>
          </a:bodyPr>
          <a:lstStyle/>
          <a:p>
            <a:pPr lvl="0"/>
            <a:r>
              <a:rPr lang="en-US" b="1" dirty="0" smtClean="0"/>
              <a:t>Benefits.  </a:t>
            </a:r>
            <a:r>
              <a:rPr lang="en-US" dirty="0" smtClean="0"/>
              <a:t>The MDAM approach better optimizes </a:t>
            </a:r>
            <a:r>
              <a:rPr lang="en-US" dirty="0"/>
              <a:t>the </a:t>
            </a:r>
            <a:r>
              <a:rPr lang="en-US" dirty="0" smtClean="0"/>
              <a:t>system’s energy reservoir and better positions the system </a:t>
            </a:r>
            <a:r>
              <a:rPr lang="en-US" dirty="0"/>
              <a:t>days ahead of time </a:t>
            </a:r>
            <a:r>
              <a:rPr lang="en-US" dirty="0" smtClean="0"/>
              <a:t>to deal with tight energy supply conditions </a:t>
            </a:r>
          </a:p>
          <a:p>
            <a:pPr lvl="0"/>
            <a:r>
              <a:rPr lang="en-US" b="1" dirty="0" smtClean="0"/>
              <a:t>A Key Caveat, However.  </a:t>
            </a:r>
            <a:r>
              <a:rPr lang="en-US" dirty="0"/>
              <a:t>L</a:t>
            </a:r>
            <a:r>
              <a:rPr lang="en-US" dirty="0" smtClean="0"/>
              <a:t>ike single day clearing</a:t>
            </a:r>
            <a:r>
              <a:rPr lang="en-US" dirty="0"/>
              <a:t>, </a:t>
            </a:r>
            <a:r>
              <a:rPr lang="en-US" dirty="0" smtClean="0"/>
              <a:t>a single run of the MDAM does </a:t>
            </a:r>
            <a:r>
              <a:rPr lang="en-US" dirty="0"/>
              <a:t>not </a:t>
            </a:r>
            <a:r>
              <a:rPr lang="en-US" dirty="0" smtClean="0"/>
              <a:t>by itself provide a “cushion” to manage uncertainties, and it ‘uses up’ the energy reservoir at the end of the market horizon</a:t>
            </a:r>
          </a:p>
          <a:p>
            <a:pPr lvl="1"/>
            <a:r>
              <a:rPr lang="en-US" dirty="0"/>
              <a:t>In Example </a:t>
            </a:r>
            <a:r>
              <a:rPr lang="en-US" dirty="0" smtClean="0"/>
              <a:t>4, the Day 4 energy </a:t>
            </a:r>
            <a:r>
              <a:rPr lang="en-US" dirty="0"/>
              <a:t>reservoir had </a:t>
            </a:r>
            <a:r>
              <a:rPr lang="en-US" u="sng" dirty="0"/>
              <a:t>just enough</a:t>
            </a:r>
            <a:r>
              <a:rPr lang="en-US" dirty="0"/>
              <a:t> to meet demand </a:t>
            </a:r>
            <a:endParaRPr lang="en-US" dirty="0" smtClean="0"/>
          </a:p>
          <a:p>
            <a:pPr lvl="1"/>
            <a:r>
              <a:rPr lang="en-US" b="1" dirty="0" smtClean="0"/>
              <a:t>Take </a:t>
            </a:r>
            <a:r>
              <a:rPr lang="en-US" b="1" dirty="0"/>
              <a:t>away</a:t>
            </a:r>
            <a:r>
              <a:rPr lang="en-US" dirty="0"/>
              <a:t>: </a:t>
            </a:r>
            <a:r>
              <a:rPr lang="en-US" i="1" dirty="0"/>
              <a:t>The system can be closer to violating the energy constraint than the market may be signaling</a:t>
            </a:r>
          </a:p>
          <a:p>
            <a:pPr lvl="0"/>
            <a:endParaRPr lang="en-US" dirty="0" smtClean="0"/>
          </a:p>
        </p:txBody>
      </p:sp>
    </p:spTree>
    <p:extLst>
      <p:ext uri="{BB962C8B-B14F-4D97-AF65-F5344CB8AC3E}">
        <p14:creationId xmlns:p14="http://schemas.microsoft.com/office/powerpoint/2010/main" val="458443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r>
              <a:rPr lang="en-US" dirty="0" smtClean="0"/>
              <a:t>Multi-Day Ahead </a:t>
            </a:r>
            <a:r>
              <a:rPr lang="en-US" dirty="0"/>
              <a:t>Market (</a:t>
            </a:r>
            <a:r>
              <a:rPr lang="en-US" dirty="0" smtClean="0"/>
              <a:t>MDAM): Structure and mechanics</a:t>
            </a:r>
            <a:endParaRPr lang="en-US" dirty="0"/>
          </a:p>
        </p:txBody>
      </p:sp>
      <p:sp>
        <p:nvSpPr>
          <p:cNvPr id="6" name="Text Placeholder 5"/>
          <p:cNvSpPr>
            <a:spLocks noGrp="1"/>
          </p:cNvSpPr>
          <p:nvPr>
            <p:ph type="body" idx="1"/>
          </p:nvPr>
        </p:nvSpPr>
        <p:spPr/>
        <p:txBody>
          <a:bodyPr/>
          <a:lstStyle/>
          <a:p>
            <a:pPr marL="342900" indent="-342900">
              <a:buFont typeface="Arial" panose="020B0604020202020204" pitchFamily="34" charset="0"/>
              <a:buChar char="•"/>
            </a:pPr>
            <a:r>
              <a:rPr lang="en-US" dirty="0" smtClean="0"/>
              <a:t>A brief review of the structure being considered </a:t>
            </a:r>
          </a:p>
          <a:p>
            <a:pPr marL="342900" indent="-342900">
              <a:buFont typeface="Arial" panose="020B0604020202020204" pitchFamily="34" charset="0"/>
              <a:buChar char="•"/>
            </a:pPr>
            <a:r>
              <a:rPr lang="en-US" dirty="0" smtClean="0"/>
              <a:t>Settlement examples</a:t>
            </a:r>
          </a:p>
          <a:p>
            <a:pPr marL="342900" indent="-342900">
              <a:buFont typeface="Arial" panose="020B0604020202020204" pitchFamily="34" charset="0"/>
              <a:buChar char="•"/>
            </a:pPr>
            <a:r>
              <a:rPr lang="en-US" dirty="0" smtClean="0"/>
              <a:t>Other aspects requiring further consideration</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32</a:t>
            </a:fld>
            <a:endParaRPr lang="en-US" dirty="0"/>
          </a:p>
        </p:txBody>
      </p:sp>
    </p:spTree>
    <p:extLst>
      <p:ext uri="{BB962C8B-B14F-4D97-AF65-F5344CB8AC3E}">
        <p14:creationId xmlns:p14="http://schemas.microsoft.com/office/powerpoint/2010/main" val="41261721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33</a:t>
            </a:fld>
            <a:endParaRPr lang="en-US" dirty="0"/>
          </a:p>
        </p:txBody>
      </p:sp>
      <p:sp>
        <p:nvSpPr>
          <p:cNvPr id="3" name="Title 2"/>
          <p:cNvSpPr>
            <a:spLocks noGrp="1"/>
          </p:cNvSpPr>
          <p:nvPr>
            <p:ph type="title"/>
          </p:nvPr>
        </p:nvSpPr>
        <p:spPr/>
        <p:txBody>
          <a:bodyPr/>
          <a:lstStyle/>
          <a:p>
            <a:r>
              <a:rPr lang="en-US" dirty="0" smtClean="0"/>
              <a:t>Multi-Day Ahead Market (MDAM) </a:t>
            </a:r>
            <a:br>
              <a:rPr lang="en-US" dirty="0" smtClean="0"/>
            </a:br>
            <a:r>
              <a:rPr lang="en-US" dirty="0" smtClean="0"/>
              <a:t>Current Thinking</a:t>
            </a:r>
            <a:endParaRPr lang="en-US" dirty="0"/>
          </a:p>
        </p:txBody>
      </p:sp>
      <p:sp>
        <p:nvSpPr>
          <p:cNvPr id="4" name="Content Placeholder 3"/>
          <p:cNvSpPr>
            <a:spLocks noGrp="1"/>
          </p:cNvSpPr>
          <p:nvPr>
            <p:ph idx="1"/>
          </p:nvPr>
        </p:nvSpPr>
        <p:spPr/>
        <p:txBody>
          <a:bodyPr>
            <a:normAutofit/>
          </a:bodyPr>
          <a:lstStyle/>
          <a:p>
            <a:pPr lvl="0"/>
            <a:r>
              <a:rPr lang="en-US" dirty="0" smtClean="0"/>
              <a:t>MDAM market horizon – </a:t>
            </a:r>
            <a:r>
              <a:rPr lang="en-US" b="1" dirty="0" smtClean="0"/>
              <a:t>six days</a:t>
            </a:r>
            <a:endParaRPr lang="en-US" b="1" dirty="0"/>
          </a:p>
          <a:p>
            <a:pPr lvl="1"/>
            <a:r>
              <a:rPr lang="en-US" dirty="0" smtClean="0"/>
              <a:t>Aligns with ISO Operations’ </a:t>
            </a:r>
            <a:r>
              <a:rPr lang="en-US" dirty="0"/>
              <a:t>current </a:t>
            </a:r>
            <a:r>
              <a:rPr lang="en-US" dirty="0" smtClean="0"/>
              <a:t>forward outlook</a:t>
            </a:r>
            <a:endParaRPr lang="en-US" dirty="0"/>
          </a:p>
          <a:p>
            <a:pPr lvl="0"/>
            <a:r>
              <a:rPr lang="en-US" dirty="0" smtClean="0"/>
              <a:t>Obligations </a:t>
            </a:r>
            <a:r>
              <a:rPr lang="en-US" dirty="0"/>
              <a:t>to bid/offer in </a:t>
            </a:r>
            <a:r>
              <a:rPr lang="en-US" dirty="0" smtClean="0"/>
              <a:t>real-time and in the next day’s day-ahead market (D1) would remain</a:t>
            </a:r>
          </a:p>
          <a:p>
            <a:pPr lvl="0"/>
            <a:r>
              <a:rPr lang="en-US" dirty="0" smtClean="0"/>
              <a:t>Participation in additional MDAM days (Days 2 – 6) would be voluntary</a:t>
            </a:r>
          </a:p>
          <a:p>
            <a:r>
              <a:rPr lang="en-US" dirty="0" smtClean="0"/>
              <a:t>Other notes on participation in Days 2 – 6</a:t>
            </a:r>
          </a:p>
          <a:p>
            <a:pPr lvl="1"/>
            <a:r>
              <a:rPr lang="en-US" dirty="0"/>
              <a:t>Offers and bids may be different across the </a:t>
            </a:r>
            <a:r>
              <a:rPr lang="en-US" dirty="0" smtClean="0"/>
              <a:t>MDAM </a:t>
            </a:r>
            <a:r>
              <a:rPr lang="en-US" dirty="0"/>
              <a:t>horizon</a:t>
            </a:r>
          </a:p>
          <a:p>
            <a:pPr lvl="1"/>
            <a:r>
              <a:rPr lang="en-US" dirty="0"/>
              <a:t>All cleared quantities would be financially binding</a:t>
            </a:r>
          </a:p>
          <a:p>
            <a:pPr lvl="1"/>
            <a:r>
              <a:rPr lang="en-US" dirty="0" smtClean="0"/>
              <a:t>Virtual </a:t>
            </a:r>
            <a:r>
              <a:rPr lang="en-US" dirty="0"/>
              <a:t>transactions </a:t>
            </a:r>
            <a:r>
              <a:rPr lang="en-US" dirty="0" smtClean="0"/>
              <a:t>(Increment Offers </a:t>
            </a:r>
            <a:r>
              <a:rPr lang="en-US" dirty="0"/>
              <a:t>and </a:t>
            </a:r>
            <a:r>
              <a:rPr lang="en-US" dirty="0" smtClean="0"/>
              <a:t>Decrement Bids) </a:t>
            </a:r>
            <a:r>
              <a:rPr lang="en-US" dirty="0"/>
              <a:t>would </a:t>
            </a:r>
            <a:r>
              <a:rPr lang="en-US" dirty="0" smtClean="0"/>
              <a:t>be allowed (possibly with lower NCPC charge risk)</a:t>
            </a:r>
            <a:endParaRPr lang="en-US" dirty="0"/>
          </a:p>
        </p:txBody>
      </p:sp>
    </p:spTree>
    <p:extLst>
      <p:ext uri="{BB962C8B-B14F-4D97-AF65-F5344CB8AC3E}">
        <p14:creationId xmlns:p14="http://schemas.microsoft.com/office/powerpoint/2010/main" val="94180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405128"/>
            <a:ext cx="8305800" cy="2023872"/>
          </a:xfrm>
        </p:spPr>
        <p:txBody>
          <a:bodyPr>
            <a:normAutofit fontScale="92500"/>
          </a:bodyPr>
          <a:lstStyle/>
          <a:p>
            <a:pPr marL="288925" indent="-288925"/>
            <a:r>
              <a:rPr lang="en-US" dirty="0" smtClean="0"/>
              <a:t>The </a:t>
            </a:r>
            <a:r>
              <a:rPr lang="en-US" dirty="0"/>
              <a:t>first column </a:t>
            </a:r>
            <a:r>
              <a:rPr lang="en-US" dirty="0" smtClean="0"/>
              <a:t>shows the Operating Days </a:t>
            </a:r>
            <a:r>
              <a:rPr lang="en-US" dirty="0"/>
              <a:t>(going down)</a:t>
            </a:r>
          </a:p>
          <a:p>
            <a:pPr marL="288925" indent="-288925"/>
            <a:r>
              <a:rPr lang="en-US" dirty="0" smtClean="0"/>
              <a:t>In any </a:t>
            </a:r>
            <a:r>
              <a:rPr lang="en-US" dirty="0"/>
              <a:t>given </a:t>
            </a:r>
            <a:r>
              <a:rPr lang="en-US" dirty="0" smtClean="0"/>
              <a:t>Operating Day, real-time ‘starts’ </a:t>
            </a:r>
            <a:r>
              <a:rPr lang="en-US" dirty="0"/>
              <a:t>with the </a:t>
            </a:r>
            <a:r>
              <a:rPr lang="en-US" dirty="0" smtClean="0"/>
              <a:t>day-ahead </a:t>
            </a:r>
            <a:r>
              <a:rPr lang="en-US" dirty="0"/>
              <a:t>schedule </a:t>
            </a:r>
            <a:r>
              <a:rPr lang="en-US" dirty="0" smtClean="0"/>
              <a:t>(i.e., financial position) for </a:t>
            </a:r>
            <a:r>
              <a:rPr lang="en-US" dirty="0"/>
              <a:t>that </a:t>
            </a:r>
            <a:r>
              <a:rPr lang="en-US" dirty="0" smtClean="0"/>
              <a:t>Operating Day</a:t>
            </a:r>
          </a:p>
          <a:p>
            <a:pPr marL="0" indent="0">
              <a:buNone/>
            </a:pPr>
            <a:r>
              <a:rPr lang="en-US" sz="2200" dirty="0" smtClean="0"/>
              <a:t>For example, Operating Day </a:t>
            </a:r>
            <a:r>
              <a:rPr lang="en-US" sz="2200" dirty="0"/>
              <a:t>2 </a:t>
            </a:r>
            <a:r>
              <a:rPr lang="en-US" sz="2200" dirty="0" smtClean="0"/>
              <a:t>is using the day-ahead schedule for Operating Day 2 (D1) – which was generated the </a:t>
            </a:r>
            <a:r>
              <a:rPr lang="en-US" sz="2200" dirty="0"/>
              <a:t>day </a:t>
            </a:r>
            <a:r>
              <a:rPr lang="en-US" sz="2200" dirty="0" smtClean="0"/>
              <a:t>before (in Operating Day 1)</a:t>
            </a:r>
            <a:endParaRPr lang="en-US" sz="2200" dirty="0"/>
          </a:p>
        </p:txBody>
      </p:sp>
      <p:sp>
        <p:nvSpPr>
          <p:cNvPr id="2" name="Slide Number Placeholder 1"/>
          <p:cNvSpPr>
            <a:spLocks noGrp="1"/>
          </p:cNvSpPr>
          <p:nvPr>
            <p:ph type="sldNum" sz="quarter" idx="10"/>
          </p:nvPr>
        </p:nvSpPr>
        <p:spPr/>
        <p:txBody>
          <a:bodyPr/>
          <a:lstStyle/>
          <a:p>
            <a:fld id="{10C7F894-2A36-495D-AB7C-1055F7AC0F9D}" type="slidenum">
              <a:rPr lang="en-US" smtClean="0"/>
              <a:pPr/>
              <a:t>34</a:t>
            </a:fld>
            <a:endParaRPr lang="en-US" dirty="0"/>
          </a:p>
        </p:txBody>
      </p:sp>
      <p:sp>
        <p:nvSpPr>
          <p:cNvPr id="5" name="Title 4"/>
          <p:cNvSpPr>
            <a:spLocks noGrp="1"/>
          </p:cNvSpPr>
          <p:nvPr>
            <p:ph type="title"/>
          </p:nvPr>
        </p:nvSpPr>
        <p:spPr/>
        <p:txBody>
          <a:bodyPr/>
          <a:lstStyle/>
          <a:p>
            <a:r>
              <a:rPr lang="en-US" dirty="0" smtClean="0"/>
              <a:t>Visual of Day-Ahead and Real-Time</a:t>
            </a:r>
            <a:br>
              <a:rPr lang="en-US" dirty="0" smtClean="0"/>
            </a:br>
            <a:r>
              <a:rPr lang="en-US" dirty="0" smtClean="0"/>
              <a:t>(How it works today) </a:t>
            </a:r>
            <a:endParaRPr lang="en-US" dirty="0"/>
          </a:p>
        </p:txBody>
      </p:sp>
      <p:pic>
        <p:nvPicPr>
          <p:cNvPr id="717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4400" y="3657599"/>
            <a:ext cx="7347093"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689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35</a:t>
            </a:fld>
            <a:endParaRPr lang="en-US" dirty="0"/>
          </a:p>
        </p:txBody>
      </p:sp>
      <p:sp>
        <p:nvSpPr>
          <p:cNvPr id="6" name="Title 5"/>
          <p:cNvSpPr>
            <a:spLocks noGrp="1"/>
          </p:cNvSpPr>
          <p:nvPr>
            <p:ph type="title"/>
          </p:nvPr>
        </p:nvSpPr>
        <p:spPr/>
        <p:txBody>
          <a:bodyPr/>
          <a:lstStyle/>
          <a:p>
            <a:r>
              <a:rPr lang="en-US" dirty="0" smtClean="0"/>
              <a:t>Day-Ahead and Real-Time Settlement Example</a:t>
            </a:r>
            <a:endParaRPr lang="en-US" dirty="0"/>
          </a:p>
        </p:txBody>
      </p:sp>
      <p:sp>
        <p:nvSpPr>
          <p:cNvPr id="12" name="Content Placeholder 5"/>
          <p:cNvSpPr txBox="1">
            <a:spLocks/>
          </p:cNvSpPr>
          <p:nvPr/>
        </p:nvSpPr>
        <p:spPr>
          <a:xfrm>
            <a:off x="4800600" y="1676400"/>
            <a:ext cx="3810000" cy="13380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Bef>
                <a:spcPts val="0"/>
              </a:spcBef>
              <a:buNone/>
            </a:pPr>
            <a:r>
              <a:rPr lang="en-US" sz="1500" dirty="0" smtClean="0"/>
              <a:t>Day-ahead positions are settled against real-time positions (deviations)</a:t>
            </a:r>
          </a:p>
          <a:p>
            <a:pPr marL="0" indent="0">
              <a:spcBef>
                <a:spcPts val="0"/>
              </a:spcBef>
              <a:buNone/>
            </a:pPr>
            <a:endParaRPr lang="en-US" sz="1500" dirty="0" smtClean="0"/>
          </a:p>
          <a:p>
            <a:pPr marL="0" indent="0">
              <a:spcBef>
                <a:spcPts val="0"/>
              </a:spcBef>
              <a:buNone/>
            </a:pPr>
            <a:r>
              <a:rPr lang="en-US" sz="1500" dirty="0" smtClean="0"/>
              <a:t>          Settlement = (Q</a:t>
            </a:r>
            <a:r>
              <a:rPr lang="en-US" sz="1500" baseline="-25000" dirty="0" smtClean="0"/>
              <a:t>RT</a:t>
            </a:r>
            <a:r>
              <a:rPr lang="en-US" sz="1500" dirty="0" smtClean="0"/>
              <a:t> – Q</a:t>
            </a:r>
            <a:r>
              <a:rPr lang="en-US" sz="1500" baseline="-25000" dirty="0" smtClean="0"/>
              <a:t>D1</a:t>
            </a:r>
            <a:r>
              <a:rPr lang="en-US" sz="1500" dirty="0" smtClean="0"/>
              <a:t>) x LMP</a:t>
            </a:r>
            <a:r>
              <a:rPr lang="en-US" sz="1500" baseline="-25000" dirty="0" smtClean="0"/>
              <a:t>RT</a:t>
            </a:r>
            <a:endParaRPr lang="en-US" sz="1500" baseline="-25000" dirty="0"/>
          </a:p>
        </p:txBody>
      </p:sp>
      <p:pic>
        <p:nvPicPr>
          <p:cNvPr id="717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676899"/>
            <a:ext cx="4038600" cy="422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03520" y="4114800"/>
            <a:ext cx="283548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922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36</a:t>
            </a:fld>
            <a:endParaRPr lang="en-US" dirty="0"/>
          </a:p>
        </p:txBody>
      </p:sp>
      <p:sp>
        <p:nvSpPr>
          <p:cNvPr id="6" name="Title 5"/>
          <p:cNvSpPr>
            <a:spLocks noGrp="1"/>
          </p:cNvSpPr>
          <p:nvPr>
            <p:ph type="title"/>
          </p:nvPr>
        </p:nvSpPr>
        <p:spPr/>
        <p:txBody>
          <a:bodyPr/>
          <a:lstStyle/>
          <a:p>
            <a:r>
              <a:rPr lang="en-US" dirty="0"/>
              <a:t>Multi-Day </a:t>
            </a:r>
            <a:r>
              <a:rPr lang="en-US" dirty="0" smtClean="0"/>
              <a:t>Ahead Market - Mechanics</a:t>
            </a:r>
            <a:endParaRPr lang="en-US" dirty="0"/>
          </a:p>
        </p:txBody>
      </p:sp>
      <p:sp>
        <p:nvSpPr>
          <p:cNvPr id="7" name="Content Placeholder 6"/>
          <p:cNvSpPr>
            <a:spLocks noGrp="1"/>
          </p:cNvSpPr>
          <p:nvPr>
            <p:ph idx="1"/>
          </p:nvPr>
        </p:nvSpPr>
        <p:spPr/>
        <p:txBody>
          <a:bodyPr>
            <a:normAutofit fontScale="92500" lnSpcReduction="10000"/>
          </a:bodyPr>
          <a:lstStyle/>
          <a:p>
            <a:r>
              <a:rPr lang="en-US" dirty="0"/>
              <a:t>Each day </a:t>
            </a:r>
            <a:r>
              <a:rPr lang="en-US" dirty="0" smtClean="0"/>
              <a:t>the MDAM would be run for a rolling forward horizon </a:t>
            </a:r>
            <a:endParaRPr lang="en-US" dirty="0"/>
          </a:p>
          <a:p>
            <a:pPr lvl="1"/>
            <a:r>
              <a:rPr lang="en-US" dirty="0" smtClean="0"/>
              <a:t>For example, if today is Monday the MDAM would clear day-ahead positions for Tuesday through Sunday</a:t>
            </a:r>
            <a:endParaRPr lang="en-US" strike="sngStrike" dirty="0" smtClean="0"/>
          </a:p>
          <a:p>
            <a:r>
              <a:rPr lang="en-US" dirty="0"/>
              <a:t>Each time the </a:t>
            </a:r>
            <a:r>
              <a:rPr lang="en-US" dirty="0" smtClean="0"/>
              <a:t>MDAM </a:t>
            </a:r>
            <a:r>
              <a:rPr lang="en-US" dirty="0"/>
              <a:t>is run it would be using the latest bids, offers, etc.</a:t>
            </a:r>
          </a:p>
          <a:p>
            <a:pPr lvl="1"/>
            <a:r>
              <a:rPr lang="en-US" dirty="0"/>
              <a:t>All inputs to the </a:t>
            </a:r>
            <a:r>
              <a:rPr lang="en-US" dirty="0" smtClean="0"/>
              <a:t>MDAM </a:t>
            </a:r>
            <a:r>
              <a:rPr lang="en-US" dirty="0"/>
              <a:t>are updated to reflect any changes from the prior day</a:t>
            </a:r>
          </a:p>
          <a:p>
            <a:r>
              <a:rPr lang="en-US" dirty="0" smtClean="0"/>
              <a:t>The next day, the MDAM would re-clear a portion of this rolling forward horizon</a:t>
            </a:r>
          </a:p>
          <a:p>
            <a:pPr lvl="1"/>
            <a:r>
              <a:rPr lang="en-US" dirty="0" smtClean="0"/>
              <a:t>For example, if it is now Tuesday, the MDAM would clear day-ahead positions for Wednesday through Monday</a:t>
            </a:r>
          </a:p>
          <a:p>
            <a:r>
              <a:rPr lang="en-US" dirty="0" smtClean="0"/>
              <a:t>Settlement would now include not only the prompt day-ahead vs. real time energy market (D1 to RT in the prior example) but also settlement of each forward-day to forward-day </a:t>
            </a:r>
            <a:r>
              <a:rPr lang="en-US" i="1" dirty="0" smtClean="0"/>
              <a:t>(see next example)</a:t>
            </a:r>
          </a:p>
        </p:txBody>
      </p:sp>
    </p:spTree>
    <p:extLst>
      <p:ext uri="{BB962C8B-B14F-4D97-AF65-F5344CB8AC3E}">
        <p14:creationId xmlns:p14="http://schemas.microsoft.com/office/powerpoint/2010/main" val="3667185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405128"/>
            <a:ext cx="8305800" cy="2023872"/>
          </a:xfrm>
        </p:spPr>
        <p:txBody>
          <a:bodyPr>
            <a:normAutofit fontScale="92500" lnSpcReduction="10000"/>
          </a:bodyPr>
          <a:lstStyle/>
          <a:p>
            <a:pPr marL="288925" indent="-288925"/>
            <a:r>
              <a:rPr lang="en-US" dirty="0" smtClean="0"/>
              <a:t>The </a:t>
            </a:r>
            <a:r>
              <a:rPr lang="en-US" dirty="0"/>
              <a:t>first column </a:t>
            </a:r>
            <a:r>
              <a:rPr lang="en-US" dirty="0" smtClean="0"/>
              <a:t>again shows the Operating Days </a:t>
            </a:r>
            <a:r>
              <a:rPr lang="en-US" dirty="0"/>
              <a:t>(going down)</a:t>
            </a:r>
          </a:p>
          <a:p>
            <a:pPr marL="288925" indent="-288925"/>
            <a:r>
              <a:rPr lang="en-US" dirty="0" smtClean="0"/>
              <a:t>In any </a:t>
            </a:r>
            <a:r>
              <a:rPr lang="en-US" dirty="0"/>
              <a:t>given </a:t>
            </a:r>
            <a:r>
              <a:rPr lang="en-US" dirty="0" smtClean="0"/>
              <a:t>Operating Day, real-time again ‘starts’ </a:t>
            </a:r>
            <a:r>
              <a:rPr lang="en-US" dirty="0"/>
              <a:t>with the </a:t>
            </a:r>
            <a:r>
              <a:rPr lang="en-US" dirty="0" smtClean="0"/>
              <a:t>last day-ahead </a:t>
            </a:r>
            <a:r>
              <a:rPr lang="en-US" dirty="0"/>
              <a:t>schedule for that </a:t>
            </a:r>
            <a:r>
              <a:rPr lang="en-US" dirty="0" smtClean="0"/>
              <a:t>Operating Day (D1)</a:t>
            </a:r>
          </a:p>
          <a:p>
            <a:pPr marL="288925" indent="-288925"/>
            <a:r>
              <a:rPr lang="en-US" dirty="0" smtClean="0"/>
              <a:t>However, the MDAM construct re-clears the day-ahead market several times before D1</a:t>
            </a:r>
          </a:p>
        </p:txBody>
      </p:sp>
      <p:sp>
        <p:nvSpPr>
          <p:cNvPr id="2" name="Slide Number Placeholder 1"/>
          <p:cNvSpPr>
            <a:spLocks noGrp="1"/>
          </p:cNvSpPr>
          <p:nvPr>
            <p:ph type="sldNum" sz="quarter" idx="10"/>
          </p:nvPr>
        </p:nvSpPr>
        <p:spPr/>
        <p:txBody>
          <a:bodyPr/>
          <a:lstStyle/>
          <a:p>
            <a:fld id="{10C7F894-2A36-495D-AB7C-1055F7AC0F9D}" type="slidenum">
              <a:rPr lang="en-US" smtClean="0"/>
              <a:pPr/>
              <a:t>37</a:t>
            </a:fld>
            <a:endParaRPr lang="en-US" dirty="0"/>
          </a:p>
        </p:txBody>
      </p:sp>
      <p:sp>
        <p:nvSpPr>
          <p:cNvPr id="5" name="Title 4"/>
          <p:cNvSpPr>
            <a:spLocks noGrp="1"/>
          </p:cNvSpPr>
          <p:nvPr>
            <p:ph type="title"/>
          </p:nvPr>
        </p:nvSpPr>
        <p:spPr/>
        <p:txBody>
          <a:bodyPr/>
          <a:lstStyle/>
          <a:p>
            <a:r>
              <a:rPr lang="en-US" dirty="0" smtClean="0"/>
              <a:t>Visual of Multi-Day Ahead Market</a:t>
            </a:r>
            <a:endParaRPr lang="en-US" dirty="0"/>
          </a:p>
        </p:txBody>
      </p:sp>
      <p:pic>
        <p:nvPicPr>
          <p:cNvPr id="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14400" y="3657600"/>
            <a:ext cx="7297143"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161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38</a:t>
            </a:fld>
            <a:endParaRPr lang="en-US" dirty="0"/>
          </a:p>
        </p:txBody>
      </p:sp>
      <p:sp>
        <p:nvSpPr>
          <p:cNvPr id="5" name="Title 4"/>
          <p:cNvSpPr>
            <a:spLocks noGrp="1"/>
          </p:cNvSpPr>
          <p:nvPr>
            <p:ph type="title"/>
          </p:nvPr>
        </p:nvSpPr>
        <p:spPr/>
        <p:txBody>
          <a:bodyPr/>
          <a:lstStyle/>
          <a:p>
            <a:r>
              <a:rPr lang="en-US" dirty="0"/>
              <a:t>Multi-Day </a:t>
            </a:r>
            <a:r>
              <a:rPr lang="en-US" dirty="0" smtClean="0"/>
              <a:t>Ahead </a:t>
            </a:r>
            <a:r>
              <a:rPr lang="en-US" dirty="0"/>
              <a:t>Market</a:t>
            </a:r>
            <a:r>
              <a:rPr lang="en-US" dirty="0" smtClean="0"/>
              <a:t> Settlement Example</a:t>
            </a:r>
            <a:endParaRPr lang="en-US" dirty="0"/>
          </a:p>
        </p:txBody>
      </p:sp>
      <p:sp>
        <p:nvSpPr>
          <p:cNvPr id="10" name="Content Placeholder 5"/>
          <p:cNvSpPr txBox="1">
            <a:spLocks/>
          </p:cNvSpPr>
          <p:nvPr/>
        </p:nvSpPr>
        <p:spPr>
          <a:xfrm>
            <a:off x="4800600" y="1405128"/>
            <a:ext cx="3810000" cy="248107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171450" indent="-171450"/>
            <a:r>
              <a:rPr lang="en-US" dirty="0" smtClean="0"/>
              <a:t>Early day-ahead positions (Days 2 – 6) are settled against subsequent re-cleared day-ahead positions using the same mechanics</a:t>
            </a:r>
          </a:p>
          <a:p>
            <a:pPr marL="171450" indent="-171450"/>
            <a:r>
              <a:rPr lang="en-US" dirty="0" smtClean="0"/>
              <a:t>But instead of real-time, the deviation is based on the next day’s day-ahead position and price</a:t>
            </a:r>
          </a:p>
          <a:p>
            <a:pPr marL="0" indent="0">
              <a:buNone/>
            </a:pPr>
            <a:r>
              <a:rPr lang="en-US" dirty="0" smtClean="0"/>
              <a:t>            Settlement </a:t>
            </a:r>
            <a:r>
              <a:rPr lang="en-US" dirty="0"/>
              <a:t>= (</a:t>
            </a:r>
            <a:r>
              <a:rPr lang="en-US" dirty="0" err="1" smtClean="0"/>
              <a:t>Q</a:t>
            </a:r>
            <a:r>
              <a:rPr lang="en-US" baseline="-25000" dirty="0" err="1" smtClean="0"/>
              <a:t>Dn</a:t>
            </a:r>
            <a:r>
              <a:rPr lang="en-US" dirty="0" smtClean="0"/>
              <a:t> </a:t>
            </a:r>
            <a:r>
              <a:rPr lang="en-US" dirty="0"/>
              <a:t>– </a:t>
            </a:r>
            <a:r>
              <a:rPr lang="en-US" dirty="0" smtClean="0"/>
              <a:t>Q</a:t>
            </a:r>
            <a:r>
              <a:rPr lang="en-US" baseline="-25000" dirty="0" smtClean="0"/>
              <a:t>Dn+1</a:t>
            </a:r>
            <a:r>
              <a:rPr lang="en-US" dirty="0" smtClean="0"/>
              <a:t>) </a:t>
            </a:r>
            <a:r>
              <a:rPr lang="en-US" dirty="0"/>
              <a:t>x </a:t>
            </a:r>
            <a:r>
              <a:rPr lang="en-US" dirty="0" err="1" smtClean="0"/>
              <a:t>LMP</a:t>
            </a:r>
            <a:r>
              <a:rPr lang="en-US" baseline="-25000" dirty="0" err="1" smtClean="0"/>
              <a:t>Dn</a:t>
            </a:r>
            <a:endParaRPr lang="en-US" dirty="0" smtClean="0"/>
          </a:p>
          <a:p>
            <a:pPr marL="171450" indent="-171450"/>
            <a:r>
              <a:rPr lang="en-US" dirty="0" smtClean="0"/>
              <a:t>Day-ahead (D1) is still settled against real-time deviations as shown in the previous example</a:t>
            </a:r>
          </a:p>
        </p:txBody>
      </p:sp>
      <p:pic>
        <p:nvPicPr>
          <p:cNvPr id="9219"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57200" y="1687784"/>
            <a:ext cx="4038600" cy="420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303520" y="4114800"/>
            <a:ext cx="276617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208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Conceptual </a:t>
            </a:r>
            <a:r>
              <a:rPr lang="en-US" dirty="0" smtClean="0"/>
              <a:t>design Element #2</a:t>
            </a:r>
            <a:endParaRPr lang="en-US" dirty="0"/>
          </a:p>
        </p:txBody>
      </p:sp>
      <p:sp>
        <p:nvSpPr>
          <p:cNvPr id="6" name="Text Placeholder 5"/>
          <p:cNvSpPr>
            <a:spLocks noGrp="1"/>
          </p:cNvSpPr>
          <p:nvPr>
            <p:ph type="body" idx="1"/>
          </p:nvPr>
        </p:nvSpPr>
        <p:spPr/>
        <p:txBody>
          <a:bodyPr/>
          <a:lstStyle/>
          <a:p>
            <a:r>
              <a:rPr lang="en-US" dirty="0"/>
              <a:t>A review of the concept </a:t>
            </a:r>
            <a:r>
              <a:rPr lang="en-US" dirty="0" smtClean="0"/>
              <a:t>of an Energy </a:t>
            </a:r>
            <a:r>
              <a:rPr lang="en-US" dirty="0"/>
              <a:t>Inventory Reserve </a:t>
            </a:r>
            <a:r>
              <a:rPr lang="en-US" dirty="0" smtClean="0"/>
              <a:t>Constraint (EIRC) </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39</a:t>
            </a:fld>
            <a:endParaRPr lang="en-US" dirty="0"/>
          </a:p>
        </p:txBody>
      </p:sp>
    </p:spTree>
    <p:extLst>
      <p:ext uri="{BB962C8B-B14F-4D97-AF65-F5344CB8AC3E}">
        <p14:creationId xmlns:p14="http://schemas.microsoft.com/office/powerpoint/2010/main" val="2695121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a:t>
            </a:fld>
            <a:endParaRPr lang="en-US" dirty="0"/>
          </a:p>
        </p:txBody>
      </p:sp>
      <p:sp>
        <p:nvSpPr>
          <p:cNvPr id="3" name="Title 2"/>
          <p:cNvSpPr>
            <a:spLocks noGrp="1"/>
          </p:cNvSpPr>
          <p:nvPr>
            <p:ph type="title"/>
          </p:nvPr>
        </p:nvSpPr>
        <p:spPr/>
        <p:txBody>
          <a:bodyPr/>
          <a:lstStyle/>
          <a:p>
            <a:r>
              <a:rPr lang="en-US" dirty="0" smtClean="0"/>
              <a:t>Stakeholder Input</a:t>
            </a:r>
            <a:endParaRPr lang="en-US" dirty="0"/>
          </a:p>
        </p:txBody>
      </p:sp>
      <p:sp>
        <p:nvSpPr>
          <p:cNvPr id="4" name="Content Placeholder 3"/>
          <p:cNvSpPr>
            <a:spLocks noGrp="1"/>
          </p:cNvSpPr>
          <p:nvPr>
            <p:ph idx="1"/>
          </p:nvPr>
        </p:nvSpPr>
        <p:spPr/>
        <p:txBody>
          <a:bodyPr>
            <a:normAutofit lnSpcReduction="10000"/>
          </a:bodyPr>
          <a:lstStyle/>
          <a:p>
            <a:r>
              <a:rPr lang="en-US" dirty="0" smtClean="0"/>
              <a:t>The ISO seeks the following at today’s meeting:</a:t>
            </a:r>
          </a:p>
          <a:p>
            <a:pPr lvl="1">
              <a:spcBef>
                <a:spcPts val="600"/>
              </a:spcBef>
            </a:pPr>
            <a:r>
              <a:rPr lang="en-US" dirty="0" smtClean="0"/>
              <a:t>Stakeholder views on a conceptual approach to address the problem</a:t>
            </a:r>
          </a:p>
          <a:p>
            <a:pPr lvl="1">
              <a:spcBef>
                <a:spcPts val="600"/>
              </a:spcBef>
            </a:pPr>
            <a:r>
              <a:rPr lang="en-US" dirty="0" smtClean="0"/>
              <a:t>Stakeholder feedback on the ISO’s conceptual approach </a:t>
            </a:r>
          </a:p>
          <a:p>
            <a:r>
              <a:rPr lang="en-US" dirty="0" smtClean="0"/>
              <a:t>The ISO anticipates the sequencing of design details and implementation timeframes of the various elements may need to be tiered</a:t>
            </a:r>
          </a:p>
          <a:p>
            <a:pPr lvl="1">
              <a:spcBef>
                <a:spcPts val="600"/>
              </a:spcBef>
            </a:pPr>
            <a:r>
              <a:rPr lang="en-US" dirty="0" smtClean="0"/>
              <a:t>The initial emphasis for the July 1, 2019 filing will require a robust design approach for winter energy security </a:t>
            </a:r>
          </a:p>
          <a:p>
            <a:pPr lvl="1">
              <a:spcBef>
                <a:spcPts val="600"/>
              </a:spcBef>
            </a:pPr>
            <a:r>
              <a:rPr lang="en-US" dirty="0" smtClean="0"/>
              <a:t>The ISO expects that after that filing, additional efforts over the next few years will be needed on the development and implementation of the design</a:t>
            </a:r>
          </a:p>
          <a:p>
            <a:pPr lvl="1">
              <a:spcBef>
                <a:spcPts val="600"/>
              </a:spcBef>
            </a:pPr>
            <a:r>
              <a:rPr lang="en-US" dirty="0"/>
              <a:t>This will be a multi-year implementation </a:t>
            </a:r>
            <a:r>
              <a:rPr lang="en-US" dirty="0" smtClean="0"/>
              <a:t>effort requiring significant time and resources</a:t>
            </a:r>
            <a:endParaRPr lang="en-US" dirty="0"/>
          </a:p>
        </p:txBody>
      </p:sp>
      <p:sp>
        <p:nvSpPr>
          <p:cNvPr id="5" name="TextBox 4"/>
          <p:cNvSpPr txBox="1"/>
          <p:nvPr/>
        </p:nvSpPr>
        <p:spPr>
          <a:xfrm>
            <a:off x="5867400" y="272534"/>
            <a:ext cx="2895600" cy="369332"/>
          </a:xfrm>
          <a:prstGeom prst="rect">
            <a:avLst/>
          </a:prstGeom>
          <a:noFill/>
        </p:spPr>
        <p:txBody>
          <a:bodyPr wrap="square" rtlCol="0">
            <a:spAutoFit/>
          </a:bodyPr>
          <a:lstStyle/>
          <a:p>
            <a:r>
              <a:rPr lang="en-US" i="1" dirty="0" smtClean="0">
                <a:solidFill>
                  <a:srgbClr val="000000"/>
                </a:solidFill>
              </a:rPr>
              <a:t>(from October presentation)</a:t>
            </a:r>
            <a:endParaRPr lang="en-US" i="1" dirty="0">
              <a:solidFill>
                <a:srgbClr val="000000"/>
              </a:solidFill>
            </a:endParaRPr>
          </a:p>
        </p:txBody>
      </p:sp>
    </p:spTree>
    <p:extLst>
      <p:ext uri="{BB962C8B-B14F-4D97-AF65-F5344CB8AC3E}">
        <p14:creationId xmlns:p14="http://schemas.microsoft.com/office/powerpoint/2010/main" val="3702914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40</a:t>
            </a:fld>
            <a:endParaRPr lang="en-US" dirty="0"/>
          </a:p>
        </p:txBody>
      </p:sp>
      <p:sp>
        <p:nvSpPr>
          <p:cNvPr id="3" name="Title 2"/>
          <p:cNvSpPr>
            <a:spLocks noGrp="1"/>
          </p:cNvSpPr>
          <p:nvPr>
            <p:ph type="title"/>
          </p:nvPr>
        </p:nvSpPr>
        <p:spPr/>
        <p:txBody>
          <a:bodyPr/>
          <a:lstStyle/>
          <a:p>
            <a:r>
              <a:rPr lang="en-US" dirty="0" smtClean="0"/>
              <a:t>Conceptual Approach Elements</a:t>
            </a:r>
            <a:endParaRPr lang="en-US" sz="1600" dirty="0"/>
          </a:p>
        </p:txBody>
      </p:sp>
      <p:sp>
        <p:nvSpPr>
          <p:cNvPr id="4" name="Content Placeholder 3"/>
          <p:cNvSpPr>
            <a:spLocks noGrp="1"/>
          </p:cNvSpPr>
          <p:nvPr>
            <p:ph idx="1"/>
          </p:nvPr>
        </p:nvSpPr>
        <p:spPr/>
        <p:txBody>
          <a:bodyPr>
            <a:normAutofit/>
          </a:bodyPr>
          <a:lstStyle/>
          <a:p>
            <a:pPr marL="457200" indent="-457200">
              <a:buFont typeface="+mj-lt"/>
              <a:buAutoNum type="arabicPeriod" startAt="2"/>
            </a:pPr>
            <a:r>
              <a:rPr lang="en-US" b="1" dirty="0" smtClean="0"/>
              <a:t>Energy Inventory Reserve Constraint </a:t>
            </a:r>
          </a:p>
          <a:p>
            <a:pPr lvl="1">
              <a:spcBef>
                <a:spcPts val="600"/>
              </a:spcBef>
            </a:pPr>
            <a:r>
              <a:rPr lang="en-US" dirty="0" smtClean="0"/>
              <a:t>Would be integrated into the multi-day ahead optimization</a:t>
            </a:r>
          </a:p>
          <a:p>
            <a:pPr lvl="1">
              <a:spcBef>
                <a:spcPts val="600"/>
              </a:spcBef>
            </a:pPr>
            <a:r>
              <a:rPr lang="en-US" dirty="0" smtClean="0"/>
              <a:t>Provides a price signal to maintain a “buffer stock” of energy inventory, for technologies capable of doing so</a:t>
            </a:r>
          </a:p>
          <a:p>
            <a:pPr lvl="1">
              <a:spcBef>
                <a:spcPts val="600"/>
              </a:spcBef>
            </a:pPr>
            <a:r>
              <a:rPr lang="en-US" dirty="0" smtClean="0"/>
              <a:t>Re-dispatches the system to preserve these energy inventories, shifting production as needed to higher-cost resources with “use or lose it” energy</a:t>
            </a:r>
          </a:p>
          <a:p>
            <a:pPr lvl="1">
              <a:spcBef>
                <a:spcPts val="600"/>
              </a:spcBef>
            </a:pPr>
            <a:r>
              <a:rPr lang="en-US" dirty="0" smtClean="0"/>
              <a:t>Conceptually familiar solution approach – logic mirrors operating reserve designs</a:t>
            </a:r>
          </a:p>
          <a:p>
            <a:pPr lvl="1">
              <a:spcBef>
                <a:spcPts val="600"/>
              </a:spcBef>
            </a:pPr>
            <a:endParaRPr lang="en-US" b="1" dirty="0"/>
          </a:p>
        </p:txBody>
      </p:sp>
      <p:sp>
        <p:nvSpPr>
          <p:cNvPr id="5" name="TextBox 4"/>
          <p:cNvSpPr txBox="1"/>
          <p:nvPr/>
        </p:nvSpPr>
        <p:spPr>
          <a:xfrm>
            <a:off x="5867400" y="272534"/>
            <a:ext cx="2895600" cy="369332"/>
          </a:xfrm>
          <a:prstGeom prst="rect">
            <a:avLst/>
          </a:prstGeom>
          <a:noFill/>
        </p:spPr>
        <p:txBody>
          <a:bodyPr wrap="square" rtlCol="0">
            <a:spAutoFit/>
          </a:bodyPr>
          <a:lstStyle/>
          <a:p>
            <a:r>
              <a:rPr lang="en-US" i="1" dirty="0" smtClean="0">
                <a:solidFill>
                  <a:srgbClr val="000000"/>
                </a:solidFill>
              </a:rPr>
              <a:t>(from October Presentation)</a:t>
            </a:r>
            <a:endParaRPr lang="en-US" i="1" dirty="0">
              <a:solidFill>
                <a:srgbClr val="000000"/>
              </a:solidFill>
            </a:endParaRPr>
          </a:p>
        </p:txBody>
      </p:sp>
    </p:spTree>
    <p:extLst>
      <p:ext uri="{BB962C8B-B14F-4D97-AF65-F5344CB8AC3E}">
        <p14:creationId xmlns:p14="http://schemas.microsoft.com/office/powerpoint/2010/main" val="9045839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41</a:t>
            </a:fld>
            <a:endParaRPr lang="en-US" dirty="0"/>
          </a:p>
        </p:txBody>
      </p:sp>
      <p:sp>
        <p:nvSpPr>
          <p:cNvPr id="3" name="Title 2"/>
          <p:cNvSpPr>
            <a:spLocks noGrp="1"/>
          </p:cNvSpPr>
          <p:nvPr>
            <p:ph type="title"/>
          </p:nvPr>
        </p:nvSpPr>
        <p:spPr/>
        <p:txBody>
          <a:bodyPr/>
          <a:lstStyle/>
          <a:p>
            <a:r>
              <a:rPr lang="en-US" dirty="0"/>
              <a:t>Multi-Day Ahead Market </a:t>
            </a:r>
            <a:r>
              <a:rPr lang="en-US" dirty="0" smtClean="0"/>
              <a:t>Clearing:</a:t>
            </a:r>
            <a:br>
              <a:rPr lang="en-US" dirty="0" smtClean="0"/>
            </a:br>
            <a:r>
              <a:rPr lang="en-US" dirty="0" smtClean="0"/>
              <a:t>Strengths and a Key Limitation</a:t>
            </a:r>
            <a:endParaRPr lang="en-US" dirty="0"/>
          </a:p>
        </p:txBody>
      </p:sp>
      <p:sp>
        <p:nvSpPr>
          <p:cNvPr id="4" name="Content Placeholder 3"/>
          <p:cNvSpPr>
            <a:spLocks noGrp="1"/>
          </p:cNvSpPr>
          <p:nvPr>
            <p:ph idx="1"/>
          </p:nvPr>
        </p:nvSpPr>
        <p:spPr/>
        <p:txBody>
          <a:bodyPr>
            <a:normAutofit lnSpcReduction="10000"/>
          </a:bodyPr>
          <a:lstStyle/>
          <a:p>
            <a:r>
              <a:rPr lang="en-US" dirty="0" smtClean="0"/>
              <a:t>MDAM </a:t>
            </a:r>
            <a:r>
              <a:rPr lang="en-US" dirty="0"/>
              <a:t>alone produces the least-cost, efficient solution if nothing unexpected happens over the horizon;</a:t>
            </a:r>
          </a:p>
          <a:p>
            <a:r>
              <a:rPr lang="en-US" dirty="0"/>
              <a:t>But it does not preserve any margin, of energy, in case load </a:t>
            </a:r>
            <a:r>
              <a:rPr lang="en-US" dirty="0" smtClean="0"/>
              <a:t>turns out to be higher, </a:t>
            </a:r>
            <a:r>
              <a:rPr lang="en-US" dirty="0"/>
              <a:t>or scheduled generation is unexpectedly </a:t>
            </a:r>
            <a:r>
              <a:rPr lang="en-US" dirty="0" smtClean="0"/>
              <a:t>lost, </a:t>
            </a:r>
            <a:r>
              <a:rPr lang="en-US" dirty="0"/>
              <a:t>for an extended period (whether over the current horizon, or </a:t>
            </a:r>
            <a:r>
              <a:rPr lang="en-US" dirty="0" smtClean="0"/>
              <a:t>the </a:t>
            </a:r>
            <a:r>
              <a:rPr lang="en-US" dirty="0"/>
              <a:t>next </a:t>
            </a:r>
            <a:r>
              <a:rPr lang="en-US" dirty="0" smtClean="0"/>
              <a:t>day </a:t>
            </a:r>
            <a:r>
              <a:rPr lang="en-US" dirty="0"/>
              <a:t>just over the current </a:t>
            </a:r>
            <a:r>
              <a:rPr lang="en-US" dirty="0" smtClean="0"/>
              <a:t>horizon)</a:t>
            </a:r>
          </a:p>
          <a:p>
            <a:pPr lvl="1"/>
            <a:r>
              <a:rPr lang="en-US" dirty="0"/>
              <a:t>Operating reserves provide that capability for </a:t>
            </a:r>
            <a:r>
              <a:rPr lang="en-US" b="1" dirty="0"/>
              <a:t>short</a:t>
            </a:r>
            <a:r>
              <a:rPr lang="en-US" dirty="0"/>
              <a:t> durations, but they may not be sustainable for an extended period (e.g., for more than their one-hour sustainability requirement</a:t>
            </a:r>
            <a:r>
              <a:rPr lang="en-US" dirty="0" smtClean="0"/>
              <a:t>)</a:t>
            </a:r>
            <a:endParaRPr lang="en-US" dirty="0"/>
          </a:p>
          <a:p>
            <a:r>
              <a:rPr lang="en-US" dirty="0"/>
              <a:t>Example </a:t>
            </a:r>
            <a:r>
              <a:rPr lang="en-US" dirty="0" smtClean="0"/>
              <a:t>3 </a:t>
            </a:r>
            <a:r>
              <a:rPr lang="en-US" dirty="0"/>
              <a:t>showed how MDAM optimizes the use of this limited energy to achieve the lowest production costs possible; but also how all of this energy is used within the market </a:t>
            </a:r>
            <a:r>
              <a:rPr lang="en-US" dirty="0" smtClean="0"/>
              <a:t>horizon</a:t>
            </a:r>
            <a:endParaRPr lang="en-US" dirty="0"/>
          </a:p>
        </p:txBody>
      </p:sp>
    </p:spTree>
    <p:extLst>
      <p:ext uri="{BB962C8B-B14F-4D97-AF65-F5344CB8AC3E}">
        <p14:creationId xmlns:p14="http://schemas.microsoft.com/office/powerpoint/2010/main" val="642617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42</a:t>
            </a:fld>
            <a:endParaRPr lang="en-US" dirty="0"/>
          </a:p>
        </p:txBody>
      </p:sp>
      <p:sp>
        <p:nvSpPr>
          <p:cNvPr id="3" name="Title 2"/>
          <p:cNvSpPr>
            <a:spLocks noGrp="1"/>
          </p:cNvSpPr>
          <p:nvPr>
            <p:ph type="title"/>
          </p:nvPr>
        </p:nvSpPr>
        <p:spPr/>
        <p:txBody>
          <a:bodyPr/>
          <a:lstStyle/>
          <a:p>
            <a:r>
              <a:rPr lang="en-US" dirty="0"/>
              <a:t>MDAM and Uncertainty</a:t>
            </a:r>
          </a:p>
        </p:txBody>
      </p:sp>
      <p:sp>
        <p:nvSpPr>
          <p:cNvPr id="4" name="Content Placeholder 3"/>
          <p:cNvSpPr>
            <a:spLocks noGrp="1"/>
          </p:cNvSpPr>
          <p:nvPr>
            <p:ph idx="1"/>
          </p:nvPr>
        </p:nvSpPr>
        <p:spPr/>
        <p:txBody>
          <a:bodyPr>
            <a:normAutofit/>
          </a:bodyPr>
          <a:lstStyle/>
          <a:p>
            <a:pPr lvl="0"/>
            <a:r>
              <a:rPr lang="en-US" dirty="0"/>
              <a:t>If a problem were to materialize between MDAM runs (e.g., a large unit becomes unavailable, or replenishments are delayed system-wide, etc.)</a:t>
            </a:r>
            <a:r>
              <a:rPr lang="en-US" b="1" dirty="0"/>
              <a:t>,</a:t>
            </a:r>
            <a:r>
              <a:rPr lang="en-US" dirty="0"/>
              <a:t> the next run of the MDAM may not have enough starting energy in the reservoir to meet demand over the next market horizon</a:t>
            </a:r>
          </a:p>
          <a:p>
            <a:r>
              <a:rPr lang="en-US" dirty="0" smtClean="0"/>
              <a:t>The </a:t>
            </a:r>
            <a:r>
              <a:rPr lang="en-US" dirty="0"/>
              <a:t>prior MDAM may have prematurely used (in hindsight) some portion of the storable energy early in the horizon; energy that we now wish we had </a:t>
            </a:r>
            <a:r>
              <a:rPr lang="en-US" dirty="0" smtClean="0"/>
              <a:t>saved</a:t>
            </a:r>
            <a:r>
              <a:rPr lang="en-US" dirty="0"/>
              <a:t> for future periods </a:t>
            </a:r>
          </a:p>
          <a:p>
            <a:pPr lvl="0"/>
            <a:r>
              <a:rPr lang="en-US" dirty="0"/>
              <a:t>Uncertainties that can affect the system for extended periods can be prepared for, in a cost-effective way, using a co-optimized ancillary service designed expressly to protect for such </a:t>
            </a:r>
            <a:r>
              <a:rPr lang="en-US" dirty="0" smtClean="0"/>
              <a:t>situations</a:t>
            </a:r>
            <a:endParaRPr lang="en-US" dirty="0"/>
          </a:p>
          <a:p>
            <a:endParaRPr lang="en-US" dirty="0"/>
          </a:p>
          <a:p>
            <a:endParaRPr lang="en-US" dirty="0"/>
          </a:p>
        </p:txBody>
      </p:sp>
    </p:spTree>
    <p:extLst>
      <p:ext uri="{BB962C8B-B14F-4D97-AF65-F5344CB8AC3E}">
        <p14:creationId xmlns:p14="http://schemas.microsoft.com/office/powerpoint/2010/main" val="2294238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43</a:t>
            </a:fld>
            <a:endParaRPr lang="en-US" dirty="0"/>
          </a:p>
        </p:txBody>
      </p:sp>
      <p:sp>
        <p:nvSpPr>
          <p:cNvPr id="3" name="Title 2"/>
          <p:cNvSpPr>
            <a:spLocks noGrp="1"/>
          </p:cNvSpPr>
          <p:nvPr>
            <p:ph type="title"/>
          </p:nvPr>
        </p:nvSpPr>
        <p:spPr/>
        <p:txBody>
          <a:bodyPr/>
          <a:lstStyle/>
          <a:p>
            <a:r>
              <a:rPr lang="en-US" dirty="0" smtClean="0"/>
              <a:t>Energy Inventory Reserve Constraint (EIRC)</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An </a:t>
            </a:r>
            <a:r>
              <a:rPr lang="en-US" dirty="0"/>
              <a:t>Energy Inventory Reserve </a:t>
            </a:r>
            <a:r>
              <a:rPr lang="en-US" dirty="0" smtClean="0"/>
              <a:t>Constraint can </a:t>
            </a:r>
            <a:r>
              <a:rPr lang="en-US" dirty="0"/>
              <a:t>ensure it is </a:t>
            </a:r>
            <a:r>
              <a:rPr lang="en-US" b="1" dirty="0"/>
              <a:t>physically feasible </a:t>
            </a:r>
            <a:r>
              <a:rPr lang="en-US" dirty="0"/>
              <a:t>to meet load </a:t>
            </a:r>
            <a:r>
              <a:rPr lang="en-US" dirty="0" smtClean="0"/>
              <a:t>for an extended period if uncertainties actually materialize </a:t>
            </a:r>
            <a:r>
              <a:rPr lang="en-US" dirty="0"/>
              <a:t>(up to a limit, of course)</a:t>
            </a:r>
          </a:p>
          <a:p>
            <a:r>
              <a:rPr lang="en-US" dirty="0" smtClean="0"/>
              <a:t>This </a:t>
            </a:r>
            <a:r>
              <a:rPr lang="en-US" dirty="0"/>
              <a:t>constraint would </a:t>
            </a:r>
            <a:r>
              <a:rPr lang="en-US" dirty="0" smtClean="0"/>
              <a:t>create and preserve a margin by preventing </a:t>
            </a:r>
            <a:r>
              <a:rPr lang="en-US" dirty="0"/>
              <a:t>the MDAM from using up all </a:t>
            </a:r>
            <a:r>
              <a:rPr lang="en-US" dirty="0" smtClean="0"/>
              <a:t>of the </a:t>
            </a:r>
            <a:r>
              <a:rPr lang="en-US" dirty="0"/>
              <a:t>storable energy within the market </a:t>
            </a:r>
            <a:r>
              <a:rPr lang="en-US" dirty="0" smtClean="0"/>
              <a:t>horizon</a:t>
            </a:r>
          </a:p>
          <a:p>
            <a:r>
              <a:rPr lang="en-US" dirty="0" smtClean="0"/>
              <a:t>In </a:t>
            </a:r>
            <a:r>
              <a:rPr lang="en-US" dirty="0"/>
              <a:t>Example 3 if the higher priced Gas units were used </a:t>
            </a:r>
            <a:r>
              <a:rPr lang="en-US" dirty="0" smtClean="0"/>
              <a:t>more, </a:t>
            </a:r>
            <a:r>
              <a:rPr lang="en-US" dirty="0"/>
              <a:t>in lieu of the lower priced Hydro and Oil units, some </a:t>
            </a:r>
            <a:r>
              <a:rPr lang="en-US" dirty="0" smtClean="0"/>
              <a:t>of the system’s storable </a:t>
            </a:r>
            <a:r>
              <a:rPr lang="en-US" dirty="0"/>
              <a:t>energy would remain in the reservoir across the market </a:t>
            </a:r>
            <a:r>
              <a:rPr lang="en-US" dirty="0" smtClean="0"/>
              <a:t>horizon</a:t>
            </a:r>
          </a:p>
          <a:p>
            <a:pPr lvl="0"/>
            <a:r>
              <a:rPr lang="en-US" dirty="0"/>
              <a:t>Mechanically, the EIRC would be a separately-priced ancillary service product that is co-optimized with energy in the MDAM, so its reliability benefit is achieved at </a:t>
            </a:r>
            <a:r>
              <a:rPr lang="en-US" dirty="0" smtClean="0"/>
              <a:t>least-cost</a:t>
            </a:r>
            <a:endParaRPr lang="en-US" dirty="0"/>
          </a:p>
        </p:txBody>
      </p:sp>
    </p:spTree>
    <p:extLst>
      <p:ext uri="{BB962C8B-B14F-4D97-AF65-F5344CB8AC3E}">
        <p14:creationId xmlns:p14="http://schemas.microsoft.com/office/powerpoint/2010/main" val="3942616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44</a:t>
            </a:fld>
            <a:endParaRPr lang="en-US" dirty="0"/>
          </a:p>
        </p:txBody>
      </p:sp>
      <p:sp>
        <p:nvSpPr>
          <p:cNvPr id="3" name="Title 2"/>
          <p:cNvSpPr>
            <a:spLocks noGrp="1"/>
          </p:cNvSpPr>
          <p:nvPr>
            <p:ph type="title"/>
          </p:nvPr>
        </p:nvSpPr>
        <p:spPr/>
        <p:txBody>
          <a:bodyPr/>
          <a:lstStyle/>
          <a:p>
            <a:r>
              <a:rPr lang="en-US" dirty="0" smtClean="0"/>
              <a:t>The EIRC Margin</a:t>
            </a:r>
            <a:endParaRPr lang="en-US" dirty="0"/>
          </a:p>
        </p:txBody>
      </p:sp>
      <p:sp>
        <p:nvSpPr>
          <p:cNvPr id="4" name="Content Placeholder 3"/>
          <p:cNvSpPr>
            <a:spLocks noGrp="1"/>
          </p:cNvSpPr>
          <p:nvPr>
            <p:ph idx="1"/>
          </p:nvPr>
        </p:nvSpPr>
        <p:spPr/>
        <p:txBody>
          <a:bodyPr>
            <a:normAutofit/>
          </a:bodyPr>
          <a:lstStyle/>
          <a:p>
            <a:r>
              <a:rPr lang="en-US" dirty="0"/>
              <a:t>Preserving </a:t>
            </a:r>
            <a:r>
              <a:rPr lang="en-US" dirty="0" smtClean="0"/>
              <a:t>a margin to </a:t>
            </a:r>
            <a:r>
              <a:rPr lang="en-US" dirty="0"/>
              <a:t>deal with </a:t>
            </a:r>
            <a:r>
              <a:rPr lang="en-US" dirty="0" smtClean="0"/>
              <a:t>uncertainties:</a:t>
            </a:r>
          </a:p>
          <a:p>
            <a:pPr lvl="1"/>
            <a:r>
              <a:rPr lang="en-US" dirty="0" smtClean="0"/>
              <a:t>May </a:t>
            </a:r>
            <a:r>
              <a:rPr lang="en-US" dirty="0"/>
              <a:t>not require </a:t>
            </a:r>
            <a:r>
              <a:rPr lang="en-US" dirty="0" smtClean="0"/>
              <a:t>extensive re-dispatching </a:t>
            </a:r>
            <a:r>
              <a:rPr lang="en-US" dirty="0"/>
              <a:t>when energy is in ample supply, or </a:t>
            </a:r>
            <a:endParaRPr lang="en-US" dirty="0" smtClean="0"/>
          </a:p>
          <a:p>
            <a:pPr lvl="1"/>
            <a:r>
              <a:rPr lang="en-US" dirty="0" smtClean="0"/>
              <a:t>It </a:t>
            </a:r>
            <a:r>
              <a:rPr lang="en-US" dirty="0"/>
              <a:t>may require more extensive re-dispatching as the system becomes more and more </a:t>
            </a:r>
            <a:r>
              <a:rPr lang="en-US" dirty="0" smtClean="0"/>
              <a:t>stressed</a:t>
            </a:r>
          </a:p>
          <a:p>
            <a:pPr lvl="1"/>
            <a:r>
              <a:rPr lang="en-US" b="1" dirty="0" smtClean="0"/>
              <a:t>But this </a:t>
            </a:r>
            <a:r>
              <a:rPr lang="en-US" b="1" dirty="0"/>
              <a:t>coverage will </a:t>
            </a:r>
            <a:r>
              <a:rPr lang="en-US" b="1" dirty="0" smtClean="0"/>
              <a:t>be there</a:t>
            </a:r>
          </a:p>
          <a:p>
            <a:pPr lvl="0"/>
            <a:r>
              <a:rPr lang="en-US" dirty="0" smtClean="0"/>
              <a:t>The EIRC helps </a:t>
            </a:r>
            <a:r>
              <a:rPr lang="en-US" dirty="0"/>
              <a:t>ensure that the region does not end up in a situation where it is too late to avoid a shortage after something </a:t>
            </a:r>
            <a:r>
              <a:rPr lang="en-US" dirty="0" smtClean="0"/>
              <a:t>unforeseen happens</a:t>
            </a:r>
          </a:p>
          <a:p>
            <a:pPr lvl="1"/>
            <a:r>
              <a:rPr lang="en-US" dirty="0" smtClean="0"/>
              <a:t>Because </a:t>
            </a:r>
            <a:r>
              <a:rPr lang="en-US" dirty="0"/>
              <a:t>part of the region’s limited energy reservoir was used prematurely (in hindsight) instead of saving something for </a:t>
            </a:r>
            <a:r>
              <a:rPr lang="en-US" dirty="0" smtClean="0"/>
              <a:t>later</a:t>
            </a:r>
            <a:br>
              <a:rPr lang="en-US" dirty="0" smtClean="0"/>
            </a:br>
            <a:r>
              <a:rPr lang="en-US" dirty="0" smtClean="0"/>
              <a:t>(</a:t>
            </a:r>
            <a:r>
              <a:rPr lang="en-US" dirty="0"/>
              <a:t>later in that same market horizon, and later meaning for the days after the current market horizon)</a:t>
            </a:r>
          </a:p>
          <a:p>
            <a:endParaRPr lang="en-US" dirty="0"/>
          </a:p>
        </p:txBody>
      </p:sp>
    </p:spTree>
    <p:extLst>
      <p:ext uri="{BB962C8B-B14F-4D97-AF65-F5344CB8AC3E}">
        <p14:creationId xmlns:p14="http://schemas.microsoft.com/office/powerpoint/2010/main" val="954920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45</a:t>
            </a:fld>
            <a:endParaRPr lang="en-US" dirty="0"/>
          </a:p>
        </p:txBody>
      </p:sp>
      <p:sp>
        <p:nvSpPr>
          <p:cNvPr id="3" name="Title 2"/>
          <p:cNvSpPr>
            <a:spLocks noGrp="1"/>
          </p:cNvSpPr>
          <p:nvPr>
            <p:ph type="title"/>
          </p:nvPr>
        </p:nvSpPr>
        <p:spPr/>
        <p:txBody>
          <a:bodyPr/>
          <a:lstStyle/>
          <a:p>
            <a:r>
              <a:rPr lang="en-US" dirty="0" smtClean="0"/>
              <a:t>Analogy to Operating Reserve Market - </a:t>
            </a:r>
            <a:br>
              <a:rPr lang="en-US" dirty="0" smtClean="0"/>
            </a:br>
            <a:r>
              <a:rPr lang="en-US" dirty="0" smtClean="0"/>
              <a:t>Ancillary </a:t>
            </a:r>
            <a:r>
              <a:rPr lang="en-US" dirty="0"/>
              <a:t>Service </a:t>
            </a:r>
            <a:r>
              <a:rPr lang="en-US" dirty="0" smtClean="0"/>
              <a:t>Price</a:t>
            </a:r>
            <a:endParaRPr lang="en-US" dirty="0"/>
          </a:p>
        </p:txBody>
      </p:sp>
      <p:sp>
        <p:nvSpPr>
          <p:cNvPr id="4" name="Content Placeholder 3"/>
          <p:cNvSpPr>
            <a:spLocks noGrp="1"/>
          </p:cNvSpPr>
          <p:nvPr>
            <p:ph idx="1"/>
          </p:nvPr>
        </p:nvSpPr>
        <p:spPr/>
        <p:txBody>
          <a:bodyPr>
            <a:normAutofit lnSpcReduction="10000"/>
          </a:bodyPr>
          <a:lstStyle/>
          <a:p>
            <a:r>
              <a:rPr lang="en-US" dirty="0" smtClean="0"/>
              <a:t>In the operating reserve market when the system is re-dispatched to maintain the reserve requirement:</a:t>
            </a:r>
          </a:p>
          <a:p>
            <a:pPr lvl="1"/>
            <a:r>
              <a:rPr lang="en-US" dirty="0" smtClean="0"/>
              <a:t>The reserve clearing price, which is based on the opportunity cost incurred to provide reserves, is paid to the unit providing reserves </a:t>
            </a:r>
            <a:r>
              <a:rPr lang="en-US" u="sng" dirty="0" smtClean="0"/>
              <a:t>instead</a:t>
            </a:r>
            <a:r>
              <a:rPr lang="en-US" dirty="0" smtClean="0"/>
              <a:t> of energy</a:t>
            </a:r>
          </a:p>
          <a:p>
            <a:r>
              <a:rPr lang="en-US" dirty="0" smtClean="0"/>
              <a:t>In the MDAM/EIRC context, conceptually this means </a:t>
            </a:r>
            <a:r>
              <a:rPr lang="en-US" dirty="0"/>
              <a:t>when the system is re-dispatched to maintain an energy reservoir requirement</a:t>
            </a:r>
          </a:p>
          <a:p>
            <a:pPr lvl="1"/>
            <a:r>
              <a:rPr lang="en-US" dirty="0" smtClean="0"/>
              <a:t>The </a:t>
            </a:r>
            <a:r>
              <a:rPr lang="en-US" dirty="0"/>
              <a:t>EIRC price will be based on the (marginal) opportunity cost of a resource economically ‘re-dispatched’ down (or off) to optimally maintain its inventory for future periods</a:t>
            </a:r>
          </a:p>
          <a:p>
            <a:pPr lvl="1"/>
            <a:r>
              <a:rPr lang="en-US" dirty="0" smtClean="0"/>
              <a:t>Technically</a:t>
            </a:r>
            <a:r>
              <a:rPr lang="en-US" dirty="0"/>
              <a:t>, this ancillary service’s price is calculated from the shadow price of the energy inventory reserve constraint in the MDAM optimization</a:t>
            </a:r>
          </a:p>
          <a:p>
            <a:pPr lvl="1"/>
            <a:endParaRPr lang="en-US" dirty="0" smtClean="0"/>
          </a:p>
        </p:txBody>
      </p:sp>
    </p:spTree>
    <p:extLst>
      <p:ext uri="{BB962C8B-B14F-4D97-AF65-F5344CB8AC3E}">
        <p14:creationId xmlns:p14="http://schemas.microsoft.com/office/powerpoint/2010/main" val="1788024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46</a:t>
            </a:fld>
            <a:endParaRPr lang="en-US" dirty="0"/>
          </a:p>
        </p:txBody>
      </p:sp>
      <p:sp>
        <p:nvSpPr>
          <p:cNvPr id="3" name="Title 2"/>
          <p:cNvSpPr>
            <a:spLocks noGrp="1"/>
          </p:cNvSpPr>
          <p:nvPr>
            <p:ph type="title"/>
          </p:nvPr>
        </p:nvSpPr>
        <p:spPr/>
        <p:txBody>
          <a:bodyPr/>
          <a:lstStyle/>
          <a:p>
            <a:r>
              <a:rPr lang="en-US" dirty="0" smtClean="0"/>
              <a:t>Analogy to Operating Reserve Market -</a:t>
            </a:r>
            <a:br>
              <a:rPr lang="en-US" dirty="0" smtClean="0"/>
            </a:br>
            <a:r>
              <a:rPr lang="en-US" dirty="0" smtClean="0"/>
              <a:t>Cascading Prices</a:t>
            </a:r>
            <a:endParaRPr lang="en-US" dirty="0"/>
          </a:p>
        </p:txBody>
      </p:sp>
      <p:sp>
        <p:nvSpPr>
          <p:cNvPr id="4" name="Content Placeholder 3"/>
          <p:cNvSpPr>
            <a:spLocks noGrp="1"/>
          </p:cNvSpPr>
          <p:nvPr>
            <p:ph idx="1"/>
          </p:nvPr>
        </p:nvSpPr>
        <p:spPr/>
        <p:txBody>
          <a:bodyPr>
            <a:normAutofit/>
          </a:bodyPr>
          <a:lstStyle/>
          <a:p>
            <a:r>
              <a:rPr lang="en-US" dirty="0" smtClean="0"/>
              <a:t>In the operating reserve market when the system is re-dispatched to maintain the reserve requirement:</a:t>
            </a:r>
          </a:p>
          <a:p>
            <a:pPr lvl="1"/>
            <a:r>
              <a:rPr lang="en-US" dirty="0" smtClean="0"/>
              <a:t>The opportunity cost of the unit that is backed down to create reserves is reflected in the LMP, and the (higher) LMP is paid to all units cleared to produce energy</a:t>
            </a:r>
          </a:p>
          <a:p>
            <a:r>
              <a:rPr lang="en-US" dirty="0" smtClean="0"/>
              <a:t>In the MDAM/EIRC context, conceptually this means </a:t>
            </a:r>
            <a:r>
              <a:rPr lang="en-US" dirty="0"/>
              <a:t>when the system is re-dispatched to maintain </a:t>
            </a:r>
            <a:r>
              <a:rPr lang="en-US" dirty="0" smtClean="0"/>
              <a:t>an energy reservoir requirement</a:t>
            </a:r>
          </a:p>
          <a:p>
            <a:pPr lvl="1"/>
            <a:r>
              <a:rPr lang="en-US" dirty="0" smtClean="0"/>
              <a:t>The opportunity cost (i.e., the EIRC </a:t>
            </a:r>
            <a:r>
              <a:rPr lang="en-US" dirty="0"/>
              <a:t>price) of those units </a:t>
            </a:r>
            <a:r>
              <a:rPr lang="en-US" dirty="0" smtClean="0"/>
              <a:t>backed down to preserve the energy will be reflected in the LMP, and the (higher) LMP is paid to all units cleared to produce energy</a:t>
            </a:r>
          </a:p>
        </p:txBody>
      </p:sp>
    </p:spTree>
    <p:extLst>
      <p:ext uri="{BB962C8B-B14F-4D97-AF65-F5344CB8AC3E}">
        <p14:creationId xmlns:p14="http://schemas.microsoft.com/office/powerpoint/2010/main" val="3303089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sp>
        <p:nvSpPr>
          <p:cNvPr id="3" name="Slide Number Placeholder 2"/>
          <p:cNvSpPr>
            <a:spLocks noGrp="1"/>
          </p:cNvSpPr>
          <p:nvPr>
            <p:ph type="sldNum" sz="quarter" idx="4"/>
          </p:nvPr>
        </p:nvSpPr>
        <p:spPr/>
        <p:txBody>
          <a:bodyPr/>
          <a:lstStyle/>
          <a:p>
            <a:fld id="{F9D18D59-7AC8-45AE-9F52-DBA89AEC6EE0}" type="slidenum">
              <a:rPr lang="en-US" smtClean="0"/>
              <a:t>47</a:t>
            </a:fld>
            <a:endParaRPr lang="en-US" dirty="0"/>
          </a:p>
        </p:txBody>
      </p:sp>
    </p:spTree>
    <p:extLst>
      <p:ext uri="{BB962C8B-B14F-4D97-AF65-F5344CB8AC3E}">
        <p14:creationId xmlns:p14="http://schemas.microsoft.com/office/powerpoint/2010/main" val="1583551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48</a:t>
            </a:fld>
            <a:endParaRPr lang="en-US" dirty="0"/>
          </a:p>
        </p:txBody>
      </p:sp>
      <p:sp>
        <p:nvSpPr>
          <p:cNvPr id="3" name="Title 2"/>
          <p:cNvSpPr>
            <a:spLocks noGrp="1"/>
          </p:cNvSpPr>
          <p:nvPr>
            <p:ph type="title"/>
          </p:nvPr>
        </p:nvSpPr>
        <p:spPr/>
        <p:txBody>
          <a:bodyPr/>
          <a:lstStyle/>
          <a:p>
            <a:r>
              <a:rPr lang="en-US" dirty="0" smtClean="0"/>
              <a:t>Next Steps </a:t>
            </a:r>
            <a:endParaRPr lang="en-US" dirty="0"/>
          </a:p>
        </p:txBody>
      </p:sp>
      <p:sp>
        <p:nvSpPr>
          <p:cNvPr id="4" name="Content Placeholder 3"/>
          <p:cNvSpPr>
            <a:spLocks noGrp="1"/>
          </p:cNvSpPr>
          <p:nvPr>
            <p:ph idx="1"/>
          </p:nvPr>
        </p:nvSpPr>
        <p:spPr>
          <a:xfrm>
            <a:off x="457200" y="1447800"/>
            <a:ext cx="8229600" cy="4766650"/>
          </a:xfrm>
        </p:spPr>
        <p:txBody>
          <a:bodyPr>
            <a:normAutofit/>
          </a:bodyPr>
          <a:lstStyle/>
          <a:p>
            <a:r>
              <a:rPr lang="en-US" dirty="0" smtClean="0"/>
              <a:t>Continued discussion of the ISO’s proposed conceptual approach</a:t>
            </a:r>
          </a:p>
          <a:p>
            <a:r>
              <a:rPr lang="en-US" dirty="0"/>
              <a:t>D</a:t>
            </a:r>
            <a:r>
              <a:rPr lang="en-US" dirty="0" smtClean="0"/>
              <a:t>iscussion of stakeholders’ conceptual approaches</a:t>
            </a:r>
          </a:p>
          <a:p>
            <a:r>
              <a:rPr lang="en-US" dirty="0" smtClean="0"/>
              <a:t>Discussion of ISO’s proposed design analysis/evaluation approach</a:t>
            </a:r>
          </a:p>
          <a:p>
            <a:r>
              <a:rPr lang="en-US" dirty="0" smtClean="0"/>
              <a:t>The ultimate goal is a </a:t>
            </a:r>
            <a:r>
              <a:rPr lang="en-US" dirty="0"/>
              <a:t>workable solution that can be filed by July 1, </a:t>
            </a:r>
            <a:r>
              <a:rPr lang="en-US" dirty="0" smtClean="0"/>
              <a:t>2019 </a:t>
            </a:r>
          </a:p>
          <a:p>
            <a:r>
              <a:rPr lang="en-US" dirty="0" smtClean="0"/>
              <a:t>The </a:t>
            </a:r>
            <a:r>
              <a:rPr lang="en-US" dirty="0"/>
              <a:t>ISO welcomes and will be looking for feedback throughout the entire </a:t>
            </a:r>
            <a:r>
              <a:rPr lang="en-US" dirty="0" smtClean="0"/>
              <a:t>process</a:t>
            </a:r>
            <a:endParaRPr lang="en-US" dirty="0"/>
          </a:p>
        </p:txBody>
      </p:sp>
    </p:spTree>
    <p:extLst>
      <p:ext uri="{BB962C8B-B14F-4D97-AF65-F5344CB8AC3E}">
        <p14:creationId xmlns:p14="http://schemas.microsoft.com/office/powerpoint/2010/main" val="17025131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49</a:t>
            </a:fld>
            <a:endParaRPr lang="en-US" dirty="0"/>
          </a:p>
        </p:txBody>
      </p:sp>
      <p:sp>
        <p:nvSpPr>
          <p:cNvPr id="2" name="Title 1"/>
          <p:cNvSpPr>
            <a:spLocks noGrp="1"/>
          </p:cNvSpPr>
          <p:nvPr>
            <p:ph type="title"/>
          </p:nvPr>
        </p:nvSpPr>
        <p:spPr/>
        <p:txBody>
          <a:bodyPr/>
          <a:lstStyle/>
          <a:p>
            <a:r>
              <a:rPr lang="en-US" dirty="0" smtClean="0"/>
              <a:t>Impact Analysis</a:t>
            </a:r>
            <a:endParaRPr lang="en-US" dirty="0"/>
          </a:p>
        </p:txBody>
      </p:sp>
      <p:sp>
        <p:nvSpPr>
          <p:cNvPr id="3" name="Text Placeholder 2"/>
          <p:cNvSpPr>
            <a:spLocks noGrp="1"/>
          </p:cNvSpPr>
          <p:nvPr>
            <p:ph type="body" sz="quarter" idx="1"/>
          </p:nvPr>
        </p:nvSpPr>
        <p:spPr/>
        <p:txBody>
          <a:bodyPr>
            <a:normAutofit/>
          </a:bodyPr>
          <a:lstStyle/>
          <a:p>
            <a:r>
              <a:rPr lang="en-US" dirty="0" smtClean="0"/>
              <a:t>ISO is planning to provide analysis focused on the addition of the energy inventory reserve constraints</a:t>
            </a:r>
          </a:p>
          <a:p>
            <a:pPr lvl="1"/>
            <a:r>
              <a:rPr lang="en-US" dirty="0" smtClean="0"/>
              <a:t>Initial overview of approach in December</a:t>
            </a:r>
          </a:p>
          <a:p>
            <a:pPr lvl="1"/>
            <a:r>
              <a:rPr lang="en-US" dirty="0" smtClean="0"/>
              <a:t>Additional discussion of scenarios in January</a:t>
            </a:r>
          </a:p>
          <a:p>
            <a:pPr lvl="1"/>
            <a:r>
              <a:rPr lang="en-US" dirty="0" smtClean="0"/>
              <a:t>Share results in the March timeframe</a:t>
            </a:r>
          </a:p>
          <a:p>
            <a:r>
              <a:rPr lang="en-US" dirty="0" smtClean="0"/>
              <a:t>Objective of analysis is to </a:t>
            </a:r>
            <a:r>
              <a:rPr lang="en-US" b="1" i="1" dirty="0" smtClean="0"/>
              <a:t>inform stakeholders </a:t>
            </a:r>
            <a:r>
              <a:rPr lang="en-US" dirty="0" smtClean="0"/>
              <a:t>on how the design performs under different scenarios</a:t>
            </a:r>
          </a:p>
          <a:p>
            <a:r>
              <a:rPr lang="en-US" dirty="0" smtClean="0"/>
              <a:t>While analysis will include review of historical periods, focus will be on </a:t>
            </a:r>
            <a:r>
              <a:rPr lang="en-US" b="1" i="1" dirty="0" smtClean="0"/>
              <a:t>future scenarios</a:t>
            </a:r>
          </a:p>
          <a:p>
            <a:pPr lvl="1"/>
            <a:r>
              <a:rPr lang="en-US" smtClean="0"/>
              <a:t>ISO </a:t>
            </a:r>
            <a:r>
              <a:rPr lang="en-US" dirty="0" smtClean="0"/>
              <a:t>is looking for input on what scenarios should be considered</a:t>
            </a:r>
          </a:p>
          <a:p>
            <a:r>
              <a:rPr lang="en-US" dirty="0" smtClean="0"/>
              <a:t>ISO will including qualitative analysis of implications to other aspects of the market (e.g., Forward Capacity Market)</a:t>
            </a:r>
            <a:endParaRPr lang="en-US" dirty="0"/>
          </a:p>
        </p:txBody>
      </p:sp>
    </p:spTree>
    <p:extLst>
      <p:ext uri="{BB962C8B-B14F-4D97-AF65-F5344CB8AC3E}">
        <p14:creationId xmlns:p14="http://schemas.microsoft.com/office/powerpoint/2010/main" val="2496240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PROBLEM and insights</a:t>
            </a:r>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5</a:t>
            </a:fld>
            <a:endParaRPr lang="en-US" dirty="0"/>
          </a:p>
        </p:txBody>
      </p:sp>
    </p:spTree>
    <p:extLst>
      <p:ext uri="{BB962C8B-B14F-4D97-AF65-F5344CB8AC3E}">
        <p14:creationId xmlns:p14="http://schemas.microsoft.com/office/powerpoint/2010/main" val="4206612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50</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1316687296"/>
              </p:ext>
            </p:extLst>
          </p:nvPr>
        </p:nvGraphicFramePr>
        <p:xfrm>
          <a:off x="381000" y="837625"/>
          <a:ext cx="8305800" cy="5443467"/>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1426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894601">
                <a:tc>
                  <a:txBody>
                    <a:bodyPr/>
                    <a:lstStyle/>
                    <a:p>
                      <a:pPr marL="0" algn="l" defTabSz="914400" rtl="0" eaLnBrk="1" latinLnBrk="0" hangingPunct="1"/>
                      <a:r>
                        <a:rPr lang="en-US" sz="1800" b="1" kern="1200" dirty="0" smtClean="0">
                          <a:solidFill>
                            <a:schemeClr val="dk1"/>
                          </a:solidFill>
                          <a:latin typeface="+mn-lt"/>
                          <a:ea typeface="+mn-ea"/>
                          <a:cs typeface="+mn-cs"/>
                        </a:rPr>
                        <a:t>Markets Committee and Reliability</a:t>
                      </a:r>
                      <a:r>
                        <a:rPr lang="en-US" sz="1800" b="1" kern="1200" baseline="0" dirty="0" smtClean="0">
                          <a:solidFill>
                            <a:schemeClr val="dk1"/>
                          </a:solidFill>
                          <a:latin typeface="+mn-lt"/>
                          <a:ea typeface="+mn-ea"/>
                          <a:cs typeface="+mn-cs"/>
                        </a:rPr>
                        <a:t> </a:t>
                      </a:r>
                      <a:r>
                        <a:rPr lang="en-US" sz="1800" b="1" kern="1200" dirty="0" smtClean="0">
                          <a:solidFill>
                            <a:schemeClr val="dk1"/>
                          </a:solidFill>
                          <a:latin typeface="+mn-lt"/>
                          <a:ea typeface="+mn-ea"/>
                          <a:cs typeface="+mn-cs"/>
                        </a:rPr>
                        <a:t>Committee </a:t>
                      </a:r>
                    </a:p>
                    <a:p>
                      <a:pPr marL="0" algn="l" defTabSz="914400" rtl="0" eaLnBrk="1" latinLnBrk="0" hangingPunct="1"/>
                      <a:r>
                        <a:rPr lang="en-US" sz="1800" b="1" kern="1200" dirty="0" smtClean="0">
                          <a:solidFill>
                            <a:schemeClr val="dk1"/>
                          </a:solidFill>
                          <a:latin typeface="+mn-lt"/>
                          <a:ea typeface="+mn-ea"/>
                          <a:cs typeface="+mn-cs"/>
                        </a:rPr>
                        <a:t>June 20, 2018</a:t>
                      </a:r>
                      <a:endParaRPr lang="en-US" sz="1800" b="1" kern="1200" dirty="0">
                        <a:solidFill>
                          <a:schemeClr val="dk1"/>
                        </a:solidFill>
                        <a:latin typeface="+mn-lt"/>
                        <a:ea typeface="+mn-ea"/>
                        <a:cs typeface="+mn-cs"/>
                      </a:endParaRPr>
                    </a:p>
                  </a:txBody>
                  <a:tcPr marL="89777" marR="89777">
                    <a:solidFill>
                      <a:schemeClr val="tx1">
                        <a:lumMod val="20000"/>
                        <a:lumOff val="80000"/>
                      </a:schemeClr>
                    </a:solidFill>
                  </a:tcPr>
                </a:tc>
                <a:tc>
                  <a:txBody>
                    <a:bodyPr/>
                    <a:lstStyle/>
                    <a:p>
                      <a:r>
                        <a:rPr lang="en-US" dirty="0" smtClean="0"/>
                        <a:t>Introduce challenges, drivers</a:t>
                      </a:r>
                      <a:r>
                        <a:rPr lang="en-US" baseline="0" dirty="0" smtClean="0"/>
                        <a:t> behind them, and frameworks for assessing problem and solutions</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1"/>
                  </a:ext>
                </a:extLst>
              </a:tr>
              <a:tr h="626221">
                <a:tc>
                  <a:txBody>
                    <a:bodyPr/>
                    <a:lstStyle/>
                    <a:p>
                      <a:pPr marL="0" algn="l" defTabSz="914400" rtl="0" eaLnBrk="1" latinLnBrk="0" hangingPunct="1"/>
                      <a:r>
                        <a:rPr lang="en-US" sz="1800" b="1" kern="1200" dirty="0" smtClean="0">
                          <a:solidFill>
                            <a:schemeClr val="dk1"/>
                          </a:solidFill>
                          <a:latin typeface="+mn-lt"/>
                          <a:ea typeface="+mn-ea"/>
                          <a:cs typeface="+mn-cs"/>
                        </a:rPr>
                        <a:t>Markets Committee</a:t>
                      </a:r>
                    </a:p>
                    <a:p>
                      <a:pPr marL="0" algn="l" defTabSz="914400" rtl="0" eaLnBrk="1" latinLnBrk="0" hangingPunct="1"/>
                      <a:r>
                        <a:rPr lang="en-US" sz="1800" b="1" kern="1200" dirty="0" smtClean="0">
                          <a:solidFill>
                            <a:schemeClr val="dk1"/>
                          </a:solidFill>
                          <a:latin typeface="+mn-lt"/>
                          <a:ea typeface="+mn-ea"/>
                          <a:cs typeface="+mn-cs"/>
                        </a:rPr>
                        <a:t>September 13, </a:t>
                      </a:r>
                      <a:r>
                        <a:rPr lang="en-US" sz="1800" b="1" kern="1200" baseline="0" dirty="0" smtClean="0">
                          <a:solidFill>
                            <a:schemeClr val="dk1"/>
                          </a:solidFill>
                          <a:latin typeface="+mn-lt"/>
                          <a:ea typeface="+mn-ea"/>
                          <a:cs typeface="+mn-cs"/>
                        </a:rPr>
                        <a:t>2018</a:t>
                      </a:r>
                      <a:endParaRPr lang="en-US" sz="1800" b="1" kern="1200" dirty="0">
                        <a:solidFill>
                          <a:schemeClr val="dk1"/>
                        </a:solidFill>
                        <a:latin typeface="+mn-lt"/>
                        <a:ea typeface="+mn-ea"/>
                        <a:cs typeface="+mn-cs"/>
                      </a:endParaRPr>
                    </a:p>
                  </a:txBody>
                  <a:tcPr marL="89777" marR="89777">
                    <a:solidFill>
                      <a:schemeClr val="tx1">
                        <a:lumMod val="20000"/>
                        <a:lumOff val="80000"/>
                      </a:schemeClr>
                    </a:solidFill>
                  </a:tcPr>
                </a:tc>
                <a:tc>
                  <a:txBody>
                    <a:bodyPr/>
                    <a:lstStyle/>
                    <a:p>
                      <a:r>
                        <a:rPr lang="en-US" dirty="0" smtClean="0"/>
                        <a:t>Discuss design objectives, design principles and problem</a:t>
                      </a:r>
                      <a:endParaRPr lang="en-US" dirty="0"/>
                    </a:p>
                  </a:txBody>
                  <a:tcPr marL="89777" marR="89777" anchor="ctr">
                    <a:solidFill>
                      <a:schemeClr val="tx1">
                        <a:lumMod val="20000"/>
                        <a:lumOff val="80000"/>
                      </a:schemeClr>
                    </a:solidFill>
                  </a:tcPr>
                </a:tc>
                <a:extLst>
                  <a:ext uri="{0D108BD9-81ED-4DB2-BD59-A6C34878D82A}">
                    <a16:rowId xmlns:a16="http://schemas.microsoft.com/office/drawing/2014/main" val="10002"/>
                  </a:ext>
                </a:extLst>
              </a:tr>
              <a:tr h="626221">
                <a:tc>
                  <a:txBody>
                    <a:bodyPr/>
                    <a:lstStyle/>
                    <a:p>
                      <a:r>
                        <a:rPr lang="en-US" b="1" dirty="0" smtClean="0"/>
                        <a:t>Markets Committee</a:t>
                      </a:r>
                    </a:p>
                    <a:p>
                      <a:r>
                        <a:rPr lang="en-US" b="1" dirty="0" smtClean="0"/>
                        <a:t>October – December 2018</a:t>
                      </a:r>
                      <a:endParaRPr lang="en-US" b="1" dirty="0"/>
                    </a:p>
                  </a:txBody>
                  <a:tcPr marL="89777" marR="89777"/>
                </a:tc>
                <a:tc>
                  <a:txBody>
                    <a:bodyPr/>
                    <a:lstStyle/>
                    <a:p>
                      <a:r>
                        <a:rPr lang="en-US" dirty="0" smtClean="0"/>
                        <a:t>Define</a:t>
                      </a:r>
                      <a:r>
                        <a:rPr lang="en-US" baseline="0" dirty="0" smtClean="0"/>
                        <a:t> problem and discuss </a:t>
                      </a:r>
                      <a:r>
                        <a:rPr lang="en-US" dirty="0" smtClean="0"/>
                        <a:t>conceptual approaches by the ISO and stakeholders</a:t>
                      </a:r>
                      <a:endParaRPr lang="en-US" dirty="0"/>
                    </a:p>
                  </a:txBody>
                  <a:tcPr marL="89777" marR="89777" anchor="ctr"/>
                </a:tc>
                <a:extLst>
                  <a:ext uri="{0D108BD9-81ED-4DB2-BD59-A6C34878D82A}">
                    <a16:rowId xmlns:a16="http://schemas.microsoft.com/office/drawing/2014/main" val="10003"/>
                  </a:ext>
                </a:extLst>
              </a:tr>
              <a:tr h="894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 Committee </a:t>
                      </a:r>
                      <a:r>
                        <a:rPr lang="en-US" sz="1600" b="1" dirty="0" smtClean="0"/>
                        <a:t>(</a:t>
                      </a:r>
                      <a:r>
                        <a:rPr lang="en-US" sz="1400" b="1" dirty="0" smtClean="0"/>
                        <a:t>other committees as needed)</a:t>
                      </a:r>
                    </a:p>
                    <a:p>
                      <a:r>
                        <a:rPr lang="en-US" b="1" dirty="0" smtClean="0"/>
                        <a:t>January – March </a:t>
                      </a:r>
                      <a:r>
                        <a:rPr lang="en-US" b="1" baseline="0" dirty="0" smtClean="0"/>
                        <a:t>2019</a:t>
                      </a:r>
                      <a:endParaRPr lang="en-US" b="1" dirty="0"/>
                    </a:p>
                  </a:txBody>
                  <a:tcPr marL="89777" marR="89777"/>
                </a:tc>
                <a:tc>
                  <a:txBody>
                    <a:bodyPr/>
                    <a:lstStyle/>
                    <a:p>
                      <a:r>
                        <a:rPr lang="en-US" baseline="0" dirty="0" smtClean="0"/>
                        <a:t>Discuss formal proposals by ISO and stakeholders</a:t>
                      </a:r>
                      <a:r>
                        <a:rPr lang="en-US" sz="1800" kern="1200" baseline="0" dirty="0" smtClean="0">
                          <a:solidFill>
                            <a:schemeClr val="dk1"/>
                          </a:solidFill>
                          <a:latin typeface="+mn-lt"/>
                          <a:ea typeface="+mn-ea"/>
                          <a:cs typeface="+mn-cs"/>
                        </a:rPr>
                        <a:t>, and analysis; </a:t>
                      </a:r>
                      <a:r>
                        <a:rPr lang="en-US" baseline="0" dirty="0" smtClean="0"/>
                        <a:t>draft Tariff changes distributed for March meeting</a:t>
                      </a:r>
                      <a:endParaRPr lang="en-US" dirty="0"/>
                    </a:p>
                  </a:txBody>
                  <a:tcPr marL="89777" marR="89777" anchor="ctr"/>
                </a:tc>
                <a:extLst>
                  <a:ext uri="{0D108BD9-81ED-4DB2-BD59-A6C34878D82A}">
                    <a16:rowId xmlns:a16="http://schemas.microsoft.com/office/drawing/2014/main" val="10004"/>
                  </a:ext>
                </a:extLst>
              </a:tr>
              <a:tr h="626221">
                <a:tc>
                  <a:txBody>
                    <a:bodyPr/>
                    <a:lstStyle/>
                    <a:p>
                      <a:r>
                        <a:rPr lang="en-US" b="1" dirty="0" smtClean="0"/>
                        <a:t>Markets</a:t>
                      </a:r>
                      <a:r>
                        <a:rPr lang="en-US" b="1" baseline="0" dirty="0" smtClean="0"/>
                        <a:t> Committee</a:t>
                      </a:r>
                    </a:p>
                    <a:p>
                      <a:r>
                        <a:rPr lang="en-US" b="1" baseline="0" dirty="0" smtClean="0"/>
                        <a:t>April 9, 2019</a:t>
                      </a:r>
                      <a:endParaRPr lang="en-US" b="1" dirty="0"/>
                    </a:p>
                  </a:txBody>
                  <a:tcPr marL="89777" marR="89777"/>
                </a:tc>
                <a:tc>
                  <a:txBody>
                    <a:bodyPr/>
                    <a:lstStyle/>
                    <a:p>
                      <a:r>
                        <a:rPr lang="en-US" dirty="0" smtClean="0"/>
                        <a:t>Discuss final</a:t>
                      </a:r>
                      <a:r>
                        <a:rPr lang="en-US" baseline="0" dirty="0" smtClean="0"/>
                        <a:t> tariff language (including for amendments) </a:t>
                      </a:r>
                      <a:endParaRPr lang="en-US" dirty="0"/>
                    </a:p>
                  </a:txBody>
                  <a:tcPr marL="89777" marR="89777" anchor="ctr"/>
                </a:tc>
                <a:extLst>
                  <a:ext uri="{0D108BD9-81ED-4DB2-BD59-A6C34878D82A}">
                    <a16:rowId xmlns:a16="http://schemas.microsoft.com/office/drawing/2014/main" val="10005"/>
                  </a:ext>
                </a:extLst>
              </a:tr>
              <a:tr h="6262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Markets</a:t>
                      </a:r>
                      <a:r>
                        <a:rPr lang="en-US" b="1" baseline="0" dirty="0" smtClean="0"/>
                        <a:t> Committee</a:t>
                      </a:r>
                    </a:p>
                    <a:p>
                      <a:r>
                        <a:rPr lang="en-US" b="1" dirty="0" smtClean="0"/>
                        <a:t>May 7, 2019</a:t>
                      </a:r>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6"/>
                  </a:ext>
                </a:extLst>
              </a:tr>
              <a:tr h="626221">
                <a:tc>
                  <a:txBody>
                    <a:bodyPr/>
                    <a:lstStyle/>
                    <a:p>
                      <a:r>
                        <a:rPr lang="en-US" b="1" dirty="0" smtClean="0"/>
                        <a:t>Participants</a:t>
                      </a:r>
                      <a:r>
                        <a:rPr lang="en-US" b="1" baseline="0" dirty="0" smtClean="0"/>
                        <a:t> Committee</a:t>
                      </a:r>
                    </a:p>
                    <a:p>
                      <a:r>
                        <a:rPr lang="en-US" b="1" baseline="0" dirty="0" smtClean="0"/>
                        <a:t>June 7, 2019</a:t>
                      </a:r>
                      <a:endParaRPr lang="en-US" b="1" dirty="0" smtClean="0"/>
                    </a:p>
                  </a:txBody>
                  <a:tcPr marL="89777" marR="89777"/>
                </a:tc>
                <a:tc>
                  <a:txBody>
                    <a:bodyPr/>
                    <a:lstStyle/>
                    <a:p>
                      <a:r>
                        <a:rPr lang="en-US" dirty="0" smtClean="0"/>
                        <a:t>Vote</a:t>
                      </a:r>
                      <a:endParaRPr lang="en-US" dirty="0"/>
                    </a:p>
                  </a:txBody>
                  <a:tcPr marL="89777" marR="89777"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1269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Appendix A</a:t>
            </a:r>
            <a:endParaRPr lang="en-US" dirty="0"/>
          </a:p>
        </p:txBody>
      </p:sp>
      <p:sp>
        <p:nvSpPr>
          <p:cNvPr id="3" name="Text Placeholder 2"/>
          <p:cNvSpPr>
            <a:spLocks noGrp="1"/>
          </p:cNvSpPr>
          <p:nvPr>
            <p:ph type="body" idx="1"/>
          </p:nvPr>
        </p:nvSpPr>
        <p:spPr/>
        <p:txBody>
          <a:bodyPr/>
          <a:lstStyle/>
          <a:p>
            <a:endParaRPr lang="en-US" dirty="0"/>
          </a:p>
        </p:txBody>
      </p:sp>
      <p:sp>
        <p:nvSpPr>
          <p:cNvPr id="2" name="Slide Number Placeholder 1"/>
          <p:cNvSpPr>
            <a:spLocks noGrp="1"/>
          </p:cNvSpPr>
          <p:nvPr>
            <p:ph type="sldNum" sz="quarter" idx="4"/>
          </p:nvPr>
        </p:nvSpPr>
        <p:spPr/>
        <p:txBody>
          <a:bodyPr/>
          <a:lstStyle/>
          <a:p>
            <a:fld id="{10C7F894-2A36-495D-AB7C-1055F7AC0F9D}" type="slidenum">
              <a:rPr lang="en-US" smtClean="0"/>
              <a:pPr/>
              <a:t>51</a:t>
            </a:fld>
            <a:endParaRPr lang="en-US" dirty="0"/>
          </a:p>
        </p:txBody>
      </p:sp>
    </p:spTree>
    <p:extLst>
      <p:ext uri="{BB962C8B-B14F-4D97-AF65-F5344CB8AC3E}">
        <p14:creationId xmlns:p14="http://schemas.microsoft.com/office/powerpoint/2010/main" val="36725880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52</a:t>
            </a:fld>
            <a:endParaRPr lang="en-US" dirty="0"/>
          </a:p>
        </p:txBody>
      </p:sp>
      <p:sp>
        <p:nvSpPr>
          <p:cNvPr id="5" name="Title 4"/>
          <p:cNvSpPr>
            <a:spLocks noGrp="1"/>
          </p:cNvSpPr>
          <p:nvPr>
            <p:ph type="title"/>
          </p:nvPr>
        </p:nvSpPr>
        <p:spPr/>
        <p:txBody>
          <a:bodyPr/>
          <a:lstStyle/>
          <a:p>
            <a:r>
              <a:rPr lang="en-US" dirty="0" smtClean="0"/>
              <a:t>Trend of Natural Gas Used for Electric Generation</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3874" y="1694067"/>
            <a:ext cx="702945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71600" y="5029200"/>
            <a:ext cx="6858000" cy="584775"/>
          </a:xfrm>
          <a:prstGeom prst="rect">
            <a:avLst/>
          </a:prstGeom>
          <a:noFill/>
        </p:spPr>
        <p:txBody>
          <a:bodyPr wrap="square" rtlCol="0">
            <a:spAutoFit/>
          </a:bodyPr>
          <a:lstStyle/>
          <a:p>
            <a:r>
              <a:rPr lang="en-US" sz="1600" dirty="0" smtClean="0">
                <a:solidFill>
                  <a:srgbClr val="000000"/>
                </a:solidFill>
              </a:rPr>
              <a:t>Source: </a:t>
            </a:r>
            <a:r>
              <a:rPr lang="en-US" sz="1600" dirty="0" smtClean="0">
                <a:solidFill>
                  <a:srgbClr val="0070C0"/>
                </a:solidFill>
              </a:rPr>
              <a:t>https</a:t>
            </a:r>
            <a:r>
              <a:rPr lang="en-US" sz="1600" dirty="0">
                <a:solidFill>
                  <a:srgbClr val="0070C0"/>
                </a:solidFill>
              </a:rPr>
              <a:t>://</a:t>
            </a:r>
            <a:r>
              <a:rPr lang="en-US" sz="1600" dirty="0" smtClean="0">
                <a:solidFill>
                  <a:srgbClr val="0070C0"/>
                </a:solidFill>
              </a:rPr>
              <a:t>www.iso-ne.com/isoexpress/web/reports/load-and-demand</a:t>
            </a:r>
            <a:r>
              <a:rPr lang="en-US" sz="1600" dirty="0">
                <a:solidFill>
                  <a:srgbClr val="0070C0"/>
                </a:solidFill>
              </a:rPr>
              <a:t>/-/</a:t>
            </a:r>
            <a:r>
              <a:rPr lang="en-US" sz="1600" dirty="0" smtClean="0">
                <a:solidFill>
                  <a:srgbClr val="0070C0"/>
                </a:solidFill>
              </a:rPr>
              <a:t>tree/net-ener-peak-load</a:t>
            </a:r>
            <a:endParaRPr lang="en-US" sz="1600" dirty="0">
              <a:solidFill>
                <a:srgbClr val="000000"/>
              </a:solidFill>
            </a:endParaRPr>
          </a:p>
        </p:txBody>
      </p:sp>
    </p:spTree>
    <p:extLst>
      <p:ext uri="{BB962C8B-B14F-4D97-AF65-F5344CB8AC3E}">
        <p14:creationId xmlns:p14="http://schemas.microsoft.com/office/powerpoint/2010/main" val="2971763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53</a:t>
            </a:fld>
            <a:endParaRPr lang="en-US" dirty="0"/>
          </a:p>
        </p:txBody>
      </p:sp>
      <p:sp>
        <p:nvSpPr>
          <p:cNvPr id="3" name="Title 2"/>
          <p:cNvSpPr>
            <a:spLocks noGrp="1"/>
          </p:cNvSpPr>
          <p:nvPr>
            <p:ph type="title"/>
          </p:nvPr>
        </p:nvSpPr>
        <p:spPr/>
        <p:txBody>
          <a:bodyPr/>
          <a:lstStyle/>
          <a:p>
            <a:r>
              <a:rPr lang="en-US" dirty="0" smtClean="0"/>
              <a:t>Where Else are Multi-Period Forward Markets Used?</a:t>
            </a:r>
            <a:endParaRPr lang="en-US" dirty="0"/>
          </a:p>
        </p:txBody>
      </p:sp>
      <p:sp>
        <p:nvSpPr>
          <p:cNvPr id="4" name="Content Placeholder 3"/>
          <p:cNvSpPr>
            <a:spLocks noGrp="1"/>
          </p:cNvSpPr>
          <p:nvPr>
            <p:ph idx="1"/>
          </p:nvPr>
        </p:nvSpPr>
        <p:spPr/>
        <p:txBody>
          <a:bodyPr>
            <a:normAutofit lnSpcReduction="10000"/>
          </a:bodyPr>
          <a:lstStyle/>
          <a:p>
            <a:r>
              <a:rPr lang="en-US" dirty="0" smtClean="0"/>
              <a:t>Most well-developed physically-delivery commodity markets concurrently clear forward positions for multiple different forward periods</a:t>
            </a:r>
          </a:p>
          <a:p>
            <a:pPr lvl="1"/>
            <a:r>
              <a:rPr lang="en-US" dirty="0" smtClean="0"/>
              <a:t>Ex:  Oil, copper, FCOJ, etc. can be sold for delivery the next day, the next week, the next month, the next year, etc., etc.</a:t>
            </a:r>
          </a:p>
          <a:p>
            <a:pPr lvl="1"/>
            <a:r>
              <a:rPr lang="en-US" dirty="0" smtClean="0"/>
              <a:t>Each forward position (on the same venue) is net-settled analogously to the examples illustrated on the prior slide</a:t>
            </a:r>
          </a:p>
          <a:p>
            <a:r>
              <a:rPr lang="en-US" dirty="0" smtClean="0"/>
              <a:t>ISO-administered electricity markets are just now evolving toward this design, to deal with increasing uncertainties over energy supplies in multi-day operating timeframes</a:t>
            </a:r>
          </a:p>
          <a:p>
            <a:pPr lvl="1"/>
            <a:r>
              <a:rPr lang="en-US" dirty="0" smtClean="0"/>
              <a:t>The southern Europe (Iberian) ISO’s electricity market clears using 7 distinct forward periods and a rolling horizon (though not over 7 days)</a:t>
            </a:r>
          </a:p>
          <a:p>
            <a:pPr lvl="1"/>
            <a:r>
              <a:rPr lang="en-US" dirty="0" smtClean="0"/>
              <a:t>MISO is implementing a rolling horizon multi-day commitment optimization process (though not presently financially binding)</a:t>
            </a:r>
            <a:endParaRPr lang="en-US" dirty="0"/>
          </a:p>
        </p:txBody>
      </p:sp>
    </p:spTree>
    <p:extLst>
      <p:ext uri="{BB962C8B-B14F-4D97-AF65-F5344CB8AC3E}">
        <p14:creationId xmlns:p14="http://schemas.microsoft.com/office/powerpoint/2010/main" val="19858667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Appendix B:</a:t>
            </a:r>
            <a:br>
              <a:rPr lang="en-US" dirty="0" smtClean="0"/>
            </a:br>
            <a:r>
              <a:rPr lang="en-US" dirty="0" smtClean="0"/>
              <a:t>Lost Opportunity Cost Bidding</a:t>
            </a:r>
            <a:endParaRPr lang="en-US" dirty="0"/>
          </a:p>
        </p:txBody>
      </p:sp>
      <p:sp>
        <p:nvSpPr>
          <p:cNvPr id="6" name="Text Placeholder 5"/>
          <p:cNvSpPr>
            <a:spLocks noGrp="1"/>
          </p:cNvSpPr>
          <p:nvPr>
            <p:ph type="body" idx="1"/>
          </p:nvPr>
        </p:nvSpPr>
        <p:spPr/>
        <p:txBody>
          <a:bodyPr/>
          <a:lstStyle/>
          <a:p>
            <a:endParaRPr lang="en-US"/>
          </a:p>
        </p:txBody>
      </p:sp>
      <p:sp>
        <p:nvSpPr>
          <p:cNvPr id="2" name="Slide Number Placeholder 1"/>
          <p:cNvSpPr>
            <a:spLocks noGrp="1"/>
          </p:cNvSpPr>
          <p:nvPr>
            <p:ph type="sldNum" sz="quarter" idx="4"/>
          </p:nvPr>
        </p:nvSpPr>
        <p:spPr/>
        <p:txBody>
          <a:bodyPr/>
          <a:lstStyle/>
          <a:p>
            <a:fld id="{10C7F894-2A36-495D-AB7C-1055F7AC0F9D}" type="slidenum">
              <a:rPr lang="en-US" smtClean="0"/>
              <a:pPr/>
              <a:t>54</a:t>
            </a:fld>
            <a:endParaRPr lang="en-US" dirty="0"/>
          </a:p>
        </p:txBody>
      </p:sp>
    </p:spTree>
    <p:extLst>
      <p:ext uri="{BB962C8B-B14F-4D97-AF65-F5344CB8AC3E}">
        <p14:creationId xmlns:p14="http://schemas.microsoft.com/office/powerpoint/2010/main" val="2230022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55</a:t>
            </a:fld>
            <a:endParaRPr lang="en-US" dirty="0"/>
          </a:p>
        </p:txBody>
      </p:sp>
      <p:sp>
        <p:nvSpPr>
          <p:cNvPr id="5" name="Title 4"/>
          <p:cNvSpPr>
            <a:spLocks noGrp="1"/>
          </p:cNvSpPr>
          <p:nvPr>
            <p:ph type="title"/>
          </p:nvPr>
        </p:nvSpPr>
        <p:spPr/>
        <p:txBody>
          <a:bodyPr/>
          <a:lstStyle/>
          <a:p>
            <a:r>
              <a:rPr lang="en-US" dirty="0" smtClean="0"/>
              <a:t>Opportunity Cost Bidding</a:t>
            </a:r>
            <a:endParaRPr lang="en-US" dirty="0"/>
          </a:p>
        </p:txBody>
      </p:sp>
      <p:sp>
        <p:nvSpPr>
          <p:cNvPr id="6" name="Content Placeholder 5"/>
          <p:cNvSpPr>
            <a:spLocks noGrp="1"/>
          </p:cNvSpPr>
          <p:nvPr>
            <p:ph idx="1"/>
          </p:nvPr>
        </p:nvSpPr>
        <p:spPr/>
        <p:txBody>
          <a:bodyPr>
            <a:normAutofit/>
          </a:bodyPr>
          <a:lstStyle/>
          <a:p>
            <a:r>
              <a:rPr lang="en-US" dirty="0"/>
              <a:t>It is not necessary to incorporate opportunity costs in supply offers </a:t>
            </a:r>
            <a:r>
              <a:rPr lang="en-US" dirty="0" smtClean="0"/>
              <a:t>over the MDAM horizon </a:t>
            </a:r>
            <a:endParaRPr lang="en-US" dirty="0"/>
          </a:p>
          <a:p>
            <a:r>
              <a:rPr lang="en-US" dirty="0" smtClean="0"/>
              <a:t>The following examples show that bidding without opportunity costs in the MDAM/EIRC construct achieves the same outcome when opportunity costs are included in the SDAM construct</a:t>
            </a:r>
          </a:p>
          <a:p>
            <a:pPr lvl="1"/>
            <a:r>
              <a:rPr lang="en-US" dirty="0" smtClean="0"/>
              <a:t>Example B.1  SDAM without opportunity costs included in offers</a:t>
            </a:r>
          </a:p>
          <a:p>
            <a:pPr lvl="1"/>
            <a:r>
              <a:rPr lang="en-US" dirty="0" smtClean="0"/>
              <a:t>Example B.2  SDAM with </a:t>
            </a:r>
            <a:r>
              <a:rPr lang="en-US" dirty="0"/>
              <a:t>opportunity costs included in </a:t>
            </a:r>
            <a:r>
              <a:rPr lang="en-US" dirty="0" smtClean="0"/>
              <a:t>offers</a:t>
            </a:r>
          </a:p>
          <a:p>
            <a:pPr lvl="1"/>
            <a:r>
              <a:rPr lang="en-US" dirty="0" smtClean="0"/>
              <a:t>Example B.3  MDAM </a:t>
            </a:r>
            <a:r>
              <a:rPr lang="en-US" dirty="0"/>
              <a:t>without opportunity costs included in </a:t>
            </a:r>
            <a:r>
              <a:rPr lang="en-US" dirty="0" smtClean="0"/>
              <a:t>offers</a:t>
            </a:r>
            <a:endParaRPr lang="en-US" dirty="0"/>
          </a:p>
          <a:p>
            <a:r>
              <a:rPr lang="en-US" dirty="0" smtClean="0"/>
              <a:t>The outcome of Examples B.2 and B.3 are identical</a:t>
            </a:r>
            <a:endParaRPr lang="en-US" dirty="0"/>
          </a:p>
        </p:txBody>
      </p:sp>
    </p:spTree>
    <p:extLst>
      <p:ext uri="{BB962C8B-B14F-4D97-AF65-F5344CB8AC3E}">
        <p14:creationId xmlns:p14="http://schemas.microsoft.com/office/powerpoint/2010/main" val="991210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405128"/>
            <a:ext cx="2971800" cy="4462272"/>
          </a:xfrm>
        </p:spPr>
        <p:txBody>
          <a:bodyPr>
            <a:normAutofit/>
          </a:bodyPr>
          <a:lstStyle/>
          <a:p>
            <a:pPr marL="230188" indent="-230188"/>
            <a:r>
              <a:rPr lang="en-US" sz="1800" dirty="0" smtClean="0"/>
              <a:t>Single day, Day-Ahead Market</a:t>
            </a:r>
          </a:p>
          <a:p>
            <a:pPr marL="230188" indent="-230188"/>
            <a:r>
              <a:rPr lang="en-US" sz="1800" dirty="0" smtClean="0"/>
              <a:t>Opportunity cost not included in Oil unit offer</a:t>
            </a:r>
          </a:p>
          <a:p>
            <a:pPr marL="230188" indent="-230188"/>
            <a:r>
              <a:rPr lang="en-US" sz="1800" dirty="0" smtClean="0"/>
              <a:t>In hindsight, Oil unit would have done better to run on Day 2</a:t>
            </a:r>
            <a:endParaRPr lang="en-US" sz="1800" dirty="0"/>
          </a:p>
        </p:txBody>
      </p:sp>
      <p:sp>
        <p:nvSpPr>
          <p:cNvPr id="2" name="Slide Number Placeholder 1"/>
          <p:cNvSpPr>
            <a:spLocks noGrp="1"/>
          </p:cNvSpPr>
          <p:nvPr>
            <p:ph type="sldNum" sz="quarter" idx="10"/>
          </p:nvPr>
        </p:nvSpPr>
        <p:spPr/>
        <p:txBody>
          <a:bodyPr/>
          <a:lstStyle/>
          <a:p>
            <a:fld id="{10C7F894-2A36-495D-AB7C-1055F7AC0F9D}" type="slidenum">
              <a:rPr lang="en-US" smtClean="0"/>
              <a:pPr/>
              <a:t>56</a:t>
            </a:fld>
            <a:endParaRPr lang="en-US" dirty="0"/>
          </a:p>
        </p:txBody>
      </p:sp>
      <p:sp>
        <p:nvSpPr>
          <p:cNvPr id="3" name="Title 2"/>
          <p:cNvSpPr>
            <a:spLocks noGrp="1"/>
          </p:cNvSpPr>
          <p:nvPr>
            <p:ph type="title"/>
          </p:nvPr>
        </p:nvSpPr>
        <p:spPr/>
        <p:txBody>
          <a:bodyPr/>
          <a:lstStyle/>
          <a:p>
            <a:r>
              <a:rPr lang="en-US" dirty="0" smtClean="0"/>
              <a:t>Example B.1  </a:t>
            </a:r>
            <a:endParaRPr lang="en-US" dirty="0"/>
          </a:p>
        </p:txBody>
      </p:sp>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57600" y="1143000"/>
            <a:ext cx="4990440" cy="448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3023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405128"/>
            <a:ext cx="2971800" cy="4157472"/>
          </a:xfrm>
        </p:spPr>
        <p:txBody>
          <a:bodyPr>
            <a:normAutofit/>
          </a:bodyPr>
          <a:lstStyle/>
          <a:p>
            <a:pPr marL="230188" indent="-230188"/>
            <a:r>
              <a:rPr lang="en-US" sz="1800" dirty="0" smtClean="0"/>
              <a:t>Single day, Day-Ahead Market</a:t>
            </a:r>
          </a:p>
          <a:p>
            <a:pPr marL="230188" indent="-230188"/>
            <a:r>
              <a:rPr lang="en-US" sz="1800" dirty="0" smtClean="0"/>
              <a:t>$40/MWh opportunity cost included in Oil unit offer –unit runs on Day 2 instead of Day 1</a:t>
            </a:r>
          </a:p>
          <a:p>
            <a:pPr marL="0" indent="0">
              <a:buNone/>
            </a:pPr>
            <a:endParaRPr lang="en-US" sz="1800" dirty="0"/>
          </a:p>
        </p:txBody>
      </p:sp>
      <p:sp>
        <p:nvSpPr>
          <p:cNvPr id="2" name="Slide Number Placeholder 1"/>
          <p:cNvSpPr>
            <a:spLocks noGrp="1"/>
          </p:cNvSpPr>
          <p:nvPr>
            <p:ph type="sldNum" sz="quarter" idx="10"/>
          </p:nvPr>
        </p:nvSpPr>
        <p:spPr/>
        <p:txBody>
          <a:bodyPr/>
          <a:lstStyle/>
          <a:p>
            <a:fld id="{10C7F894-2A36-495D-AB7C-1055F7AC0F9D}" type="slidenum">
              <a:rPr lang="en-US" smtClean="0"/>
              <a:pPr/>
              <a:t>57</a:t>
            </a:fld>
            <a:endParaRPr lang="en-US" dirty="0"/>
          </a:p>
        </p:txBody>
      </p:sp>
      <p:sp>
        <p:nvSpPr>
          <p:cNvPr id="3" name="Title 2"/>
          <p:cNvSpPr>
            <a:spLocks noGrp="1"/>
          </p:cNvSpPr>
          <p:nvPr>
            <p:ph type="title"/>
          </p:nvPr>
        </p:nvSpPr>
        <p:spPr/>
        <p:txBody>
          <a:bodyPr/>
          <a:lstStyle/>
          <a:p>
            <a:r>
              <a:rPr lang="en-US" dirty="0" smtClean="0"/>
              <a:t>Example B.2  </a:t>
            </a:r>
            <a:endParaRPr lang="en-US" dirty="0"/>
          </a:p>
        </p:txBody>
      </p:sp>
      <p:pic>
        <p:nvPicPr>
          <p:cNvPr id="2058"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57600" y="1143000"/>
            <a:ext cx="4981874" cy="444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740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405128"/>
            <a:ext cx="2971800" cy="4614672"/>
          </a:xfrm>
        </p:spPr>
        <p:txBody>
          <a:bodyPr>
            <a:normAutofit/>
          </a:bodyPr>
          <a:lstStyle/>
          <a:p>
            <a:pPr marL="230188" indent="-230188"/>
            <a:r>
              <a:rPr lang="en-US" sz="1800" dirty="0" smtClean="0"/>
              <a:t>Multi-Day Ahead Market</a:t>
            </a:r>
          </a:p>
          <a:p>
            <a:pPr marL="230188" indent="-230188"/>
            <a:r>
              <a:rPr lang="en-US" sz="1800" dirty="0"/>
              <a:t>Opportunity cost not included in Oil unit </a:t>
            </a:r>
            <a:r>
              <a:rPr lang="en-US" sz="1800" dirty="0" smtClean="0"/>
              <a:t>offer</a:t>
            </a:r>
          </a:p>
          <a:p>
            <a:pPr marL="230188" indent="-230188"/>
            <a:r>
              <a:rPr lang="en-US" sz="1800" dirty="0" smtClean="0"/>
              <a:t>Outcome is identical to Example B.2</a:t>
            </a:r>
            <a:endParaRPr lang="en-US" sz="1800" dirty="0"/>
          </a:p>
          <a:p>
            <a:pPr marL="230188" indent="-230188"/>
            <a:endParaRPr lang="en-US" sz="1800" dirty="0"/>
          </a:p>
        </p:txBody>
      </p:sp>
      <p:sp>
        <p:nvSpPr>
          <p:cNvPr id="2" name="Slide Number Placeholder 1"/>
          <p:cNvSpPr>
            <a:spLocks noGrp="1"/>
          </p:cNvSpPr>
          <p:nvPr>
            <p:ph type="sldNum" sz="quarter" idx="10"/>
          </p:nvPr>
        </p:nvSpPr>
        <p:spPr/>
        <p:txBody>
          <a:bodyPr/>
          <a:lstStyle/>
          <a:p>
            <a:fld id="{10C7F894-2A36-495D-AB7C-1055F7AC0F9D}" type="slidenum">
              <a:rPr lang="en-US" smtClean="0"/>
              <a:pPr/>
              <a:t>58</a:t>
            </a:fld>
            <a:endParaRPr lang="en-US" dirty="0"/>
          </a:p>
        </p:txBody>
      </p:sp>
      <p:sp>
        <p:nvSpPr>
          <p:cNvPr id="3" name="Title 2"/>
          <p:cNvSpPr>
            <a:spLocks noGrp="1"/>
          </p:cNvSpPr>
          <p:nvPr>
            <p:ph type="title"/>
          </p:nvPr>
        </p:nvSpPr>
        <p:spPr/>
        <p:txBody>
          <a:bodyPr/>
          <a:lstStyle/>
          <a:p>
            <a:r>
              <a:rPr lang="en-US" dirty="0" smtClean="0"/>
              <a:t>Example B.3 </a:t>
            </a:r>
            <a:endParaRPr lang="en-US" dirty="0"/>
          </a:p>
        </p:txBody>
      </p:sp>
      <p:pic>
        <p:nvPicPr>
          <p:cNvPr id="3077"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57600" y="1143000"/>
            <a:ext cx="4993888" cy="4443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278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
        <p:nvSpPr>
          <p:cNvPr id="2" name="Title 1"/>
          <p:cNvSpPr>
            <a:spLocks noGrp="1"/>
          </p:cNvSpPr>
          <p:nvPr>
            <p:ph type="title"/>
          </p:nvPr>
        </p:nvSpPr>
        <p:spPr/>
        <p:txBody>
          <a:bodyPr/>
          <a:lstStyle/>
          <a:p>
            <a:r>
              <a:rPr lang="en-US" dirty="0" smtClean="0"/>
              <a:t>Problem Statement </a:t>
            </a:r>
            <a:endParaRPr lang="en-US" dirty="0"/>
          </a:p>
        </p:txBody>
      </p:sp>
      <p:sp>
        <p:nvSpPr>
          <p:cNvPr id="6" name="Content Placeholder 5"/>
          <p:cNvSpPr>
            <a:spLocks noGrp="1"/>
          </p:cNvSpPr>
          <p:nvPr>
            <p:ph idx="1"/>
          </p:nvPr>
        </p:nvSpPr>
        <p:spPr/>
        <p:txBody>
          <a:bodyPr>
            <a:normAutofit/>
          </a:bodyPr>
          <a:lstStyle/>
          <a:p>
            <a:r>
              <a:rPr lang="en-US" dirty="0" smtClean="0"/>
              <a:t>There may be insufficient energy available to the New England power system during extended cold winter weather conditions to satisfy electricity demand, given the system’s evolving resource mix and fuel delivery infrastructure</a:t>
            </a:r>
          </a:p>
          <a:p>
            <a:pPr lvl="1">
              <a:spcBef>
                <a:spcPts val="600"/>
              </a:spcBef>
            </a:pPr>
            <a:r>
              <a:rPr lang="en-US" dirty="0" smtClean="0"/>
              <a:t>While there has been no loss of load to date on the bulk power system attributable to these conditions, the ISO is concerned this emerging issue will worsen over time due to observed industry trends</a:t>
            </a:r>
          </a:p>
        </p:txBody>
      </p:sp>
      <p:sp>
        <p:nvSpPr>
          <p:cNvPr id="5" name="TextBox 4"/>
          <p:cNvSpPr txBox="1"/>
          <p:nvPr/>
        </p:nvSpPr>
        <p:spPr>
          <a:xfrm>
            <a:off x="5867400" y="272534"/>
            <a:ext cx="2895600" cy="369332"/>
          </a:xfrm>
          <a:prstGeom prst="rect">
            <a:avLst/>
          </a:prstGeom>
          <a:noFill/>
        </p:spPr>
        <p:txBody>
          <a:bodyPr wrap="square" rtlCol="0">
            <a:spAutoFit/>
          </a:bodyPr>
          <a:lstStyle/>
          <a:p>
            <a:r>
              <a:rPr lang="en-US" i="1" dirty="0" smtClean="0">
                <a:solidFill>
                  <a:srgbClr val="000000"/>
                </a:solidFill>
              </a:rPr>
              <a:t>(from October Presentation)</a:t>
            </a:r>
            <a:endParaRPr lang="en-US" i="1" dirty="0">
              <a:solidFill>
                <a:srgbClr val="000000"/>
              </a:solidFill>
            </a:endParaRPr>
          </a:p>
        </p:txBody>
      </p:sp>
    </p:spTree>
    <p:extLst>
      <p:ext uri="{BB962C8B-B14F-4D97-AF65-F5344CB8AC3E}">
        <p14:creationId xmlns:p14="http://schemas.microsoft.com/office/powerpoint/2010/main" val="3240571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p:txBody>
          <a:bodyPr/>
          <a:lstStyle/>
          <a:p>
            <a:r>
              <a:rPr lang="en-US" dirty="0" smtClean="0"/>
              <a:t>Concerns</a:t>
            </a:r>
            <a:endParaRPr lang="en-US" dirty="0"/>
          </a:p>
        </p:txBody>
      </p:sp>
      <p:sp>
        <p:nvSpPr>
          <p:cNvPr id="4" name="Content Placeholder 3"/>
          <p:cNvSpPr>
            <a:spLocks noGrp="1"/>
          </p:cNvSpPr>
          <p:nvPr>
            <p:ph idx="1"/>
          </p:nvPr>
        </p:nvSpPr>
        <p:spPr/>
        <p:txBody>
          <a:bodyPr>
            <a:noAutofit/>
          </a:bodyPr>
          <a:lstStyle/>
          <a:p>
            <a:r>
              <a:rPr lang="en-US" dirty="0"/>
              <a:t>The concern is whether there will be sufficient energy available during extended cold winter </a:t>
            </a:r>
            <a:r>
              <a:rPr lang="en-US" dirty="0" smtClean="0"/>
              <a:t>weather (</a:t>
            </a:r>
            <a:r>
              <a:rPr lang="en-US" i="1" dirty="0" smtClean="0"/>
              <a:t>i.e</a:t>
            </a:r>
            <a:r>
              <a:rPr lang="en-US" dirty="0" smtClean="0"/>
              <a:t>., </a:t>
            </a:r>
            <a:r>
              <a:rPr lang="en-US" b="1" dirty="0" smtClean="0"/>
              <a:t>beyond tomorrow</a:t>
            </a:r>
            <a:r>
              <a:rPr lang="en-US" dirty="0" smtClean="0"/>
              <a:t>)</a:t>
            </a:r>
            <a:endParaRPr lang="en-US" dirty="0" smtClean="0">
              <a:solidFill>
                <a:schemeClr val="tx1"/>
              </a:solidFill>
            </a:endParaRPr>
          </a:p>
          <a:p>
            <a:r>
              <a:rPr lang="en-US" dirty="0" smtClean="0"/>
              <a:t>The </a:t>
            </a:r>
            <a:r>
              <a:rPr lang="en-US" dirty="0"/>
              <a:t>challenge is assuring that the region’s resources, regardless of fuel or technology, are able to meet the demand for electricity</a:t>
            </a:r>
            <a:r>
              <a:rPr lang="en-US" i="1" dirty="0"/>
              <a:t> </a:t>
            </a:r>
            <a:r>
              <a:rPr lang="en-US" dirty="0"/>
              <a:t>and required operating reserves throughout the winter, i.e. </a:t>
            </a:r>
            <a:r>
              <a:rPr lang="en-US" i="1" dirty="0"/>
              <a:t>energy </a:t>
            </a:r>
            <a:r>
              <a:rPr lang="en-US" dirty="0" smtClean="0"/>
              <a:t>security</a:t>
            </a:r>
          </a:p>
          <a:p>
            <a:pPr lvl="1">
              <a:spcBef>
                <a:spcPts val="1200"/>
              </a:spcBef>
            </a:pPr>
            <a:r>
              <a:rPr lang="en-US" sz="2200" dirty="0" smtClean="0"/>
              <a:t>Can load be served during </a:t>
            </a:r>
            <a:r>
              <a:rPr lang="en-US" sz="2200" b="1" dirty="0" smtClean="0"/>
              <a:t>extended</a:t>
            </a:r>
            <a:r>
              <a:rPr lang="en-US" sz="2200" dirty="0" smtClean="0"/>
              <a:t> </a:t>
            </a:r>
            <a:r>
              <a:rPr lang="en-US" sz="2200" dirty="0"/>
              <a:t>cold </a:t>
            </a:r>
            <a:r>
              <a:rPr lang="en-US" sz="2200" dirty="0" smtClean="0"/>
              <a:t>weather?  Extended meaning beyond the next day?</a:t>
            </a:r>
          </a:p>
          <a:p>
            <a:pPr lvl="1">
              <a:spcBef>
                <a:spcPts val="1200"/>
              </a:spcBef>
            </a:pPr>
            <a:r>
              <a:rPr lang="en-US" sz="2200" dirty="0" smtClean="0"/>
              <a:t>Can load be served if some other </a:t>
            </a:r>
            <a:r>
              <a:rPr lang="en-US" sz="2200" b="1" dirty="0" smtClean="0"/>
              <a:t>uncertainty materializes </a:t>
            </a:r>
            <a:r>
              <a:rPr lang="en-US" sz="2200" dirty="0" smtClean="0"/>
              <a:t>during extended cold weather?</a:t>
            </a:r>
            <a:endParaRPr lang="en-US" sz="2200" dirty="0"/>
          </a:p>
          <a:p>
            <a:pPr lvl="1"/>
            <a:endParaRPr lang="en-US" dirty="0" smtClean="0">
              <a:solidFill>
                <a:schemeClr val="tx1"/>
              </a:solidFill>
            </a:endParaRPr>
          </a:p>
        </p:txBody>
      </p:sp>
    </p:spTree>
    <p:extLst>
      <p:ext uri="{BB962C8B-B14F-4D97-AF65-F5344CB8AC3E}">
        <p14:creationId xmlns:p14="http://schemas.microsoft.com/office/powerpoint/2010/main" val="593359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p:txBody>
          <a:bodyPr/>
          <a:lstStyle/>
          <a:p>
            <a:r>
              <a:rPr lang="en-US" dirty="0" smtClean="0"/>
              <a:t>Insights</a:t>
            </a:r>
            <a:endParaRPr lang="en-US" dirty="0"/>
          </a:p>
        </p:txBody>
      </p:sp>
      <p:sp>
        <p:nvSpPr>
          <p:cNvPr id="4" name="Content Placeholder 3"/>
          <p:cNvSpPr>
            <a:spLocks noGrp="1"/>
          </p:cNvSpPr>
          <p:nvPr>
            <p:ph idx="1"/>
          </p:nvPr>
        </p:nvSpPr>
        <p:spPr/>
        <p:txBody>
          <a:bodyPr>
            <a:normAutofit/>
          </a:bodyPr>
          <a:lstStyle/>
          <a:p>
            <a:r>
              <a:rPr lang="en-US" dirty="0"/>
              <a:t>New England’s energy markets are not currently designed to provide </a:t>
            </a:r>
            <a:r>
              <a:rPr lang="en-US" b="1" dirty="0"/>
              <a:t>forward</a:t>
            </a:r>
            <a:r>
              <a:rPr lang="en-US" dirty="0"/>
              <a:t> </a:t>
            </a:r>
            <a:r>
              <a:rPr lang="en-US" b="1" dirty="0"/>
              <a:t>price </a:t>
            </a:r>
            <a:r>
              <a:rPr lang="en-US" b="1" dirty="0" smtClean="0"/>
              <a:t>signals </a:t>
            </a:r>
            <a:r>
              <a:rPr lang="en-US" dirty="0"/>
              <a:t>beyond the single (next) day-ahead market </a:t>
            </a:r>
          </a:p>
          <a:p>
            <a:r>
              <a:rPr lang="en-US" dirty="0" smtClean="0"/>
              <a:t>The ISO (the Reliability Coordinator), market participants, and state entities have distinct roles, interests, and information, and therefore </a:t>
            </a:r>
            <a:r>
              <a:rPr lang="en-US" b="1" dirty="0" smtClean="0"/>
              <a:t>different expectations and concerns </a:t>
            </a:r>
            <a:r>
              <a:rPr lang="en-US" dirty="0" smtClean="0"/>
              <a:t>about conditions beyond the next day</a:t>
            </a:r>
          </a:p>
          <a:p>
            <a:r>
              <a:rPr lang="en-US" dirty="0"/>
              <a:t>The </a:t>
            </a:r>
            <a:r>
              <a:rPr lang="en-US" dirty="0" smtClean="0"/>
              <a:t>single day, day-ahead </a:t>
            </a:r>
            <a:r>
              <a:rPr lang="en-US" dirty="0"/>
              <a:t>market construct does not consider the potential for insufficient energy during </a:t>
            </a:r>
            <a:r>
              <a:rPr lang="en-US" b="1" dirty="0" smtClean="0"/>
              <a:t>future</a:t>
            </a:r>
            <a:r>
              <a:rPr lang="en-US" dirty="0" smtClean="0"/>
              <a:t> </a:t>
            </a:r>
            <a:r>
              <a:rPr lang="en-US" dirty="0"/>
              <a:t>days, which can result in the premature use of limited energy and </a:t>
            </a:r>
            <a:r>
              <a:rPr lang="en-US" dirty="0" smtClean="0"/>
              <a:t>adverse </a:t>
            </a:r>
            <a:r>
              <a:rPr lang="en-US" dirty="0"/>
              <a:t>but preventable (in hindsight) outcomes if </a:t>
            </a:r>
            <a:r>
              <a:rPr lang="en-US" dirty="0" smtClean="0"/>
              <a:t>uncertainties </a:t>
            </a:r>
            <a:r>
              <a:rPr lang="en-US" dirty="0"/>
              <a:t>materialize (e.g. limited replenishments, etc.)</a:t>
            </a:r>
          </a:p>
        </p:txBody>
      </p:sp>
    </p:spTree>
    <p:extLst>
      <p:ext uri="{BB962C8B-B14F-4D97-AF65-F5344CB8AC3E}">
        <p14:creationId xmlns:p14="http://schemas.microsoft.com/office/powerpoint/2010/main" val="13577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9</a:t>
            </a:fld>
            <a:endParaRPr lang="en-US" dirty="0"/>
          </a:p>
        </p:txBody>
      </p:sp>
      <p:sp>
        <p:nvSpPr>
          <p:cNvPr id="3" name="Title 2"/>
          <p:cNvSpPr>
            <a:spLocks noGrp="1"/>
          </p:cNvSpPr>
          <p:nvPr>
            <p:ph type="title"/>
          </p:nvPr>
        </p:nvSpPr>
        <p:spPr/>
        <p:txBody>
          <a:bodyPr/>
          <a:lstStyle/>
          <a:p>
            <a:r>
              <a:rPr lang="en-US" dirty="0" smtClean="0"/>
              <a:t>Examples Ahead</a:t>
            </a:r>
            <a:endParaRPr lang="en-US" dirty="0"/>
          </a:p>
        </p:txBody>
      </p:sp>
      <p:sp>
        <p:nvSpPr>
          <p:cNvPr id="4" name="Content Placeholder 3"/>
          <p:cNvSpPr>
            <a:spLocks noGrp="1"/>
          </p:cNvSpPr>
          <p:nvPr>
            <p:ph idx="1"/>
          </p:nvPr>
        </p:nvSpPr>
        <p:spPr/>
        <p:txBody>
          <a:bodyPr>
            <a:normAutofit/>
          </a:bodyPr>
          <a:lstStyle/>
          <a:p>
            <a:r>
              <a:rPr lang="en-US" dirty="0" smtClean="0"/>
              <a:t>The next two examples show the key problem that arises with a successive single day-ahead market in a tightly limited-energy system</a:t>
            </a:r>
          </a:p>
          <a:p>
            <a:r>
              <a:rPr lang="en-US" dirty="0" smtClean="0"/>
              <a:t>Later we will examine how the ISO’s proposed multi-day ahead market, with new energy inventory constraints, can solve this key problem with outcomes that are simultaneously cost effective and more reliable</a:t>
            </a:r>
          </a:p>
        </p:txBody>
      </p:sp>
    </p:spTree>
    <p:extLst>
      <p:ext uri="{BB962C8B-B14F-4D97-AF65-F5344CB8AC3E}">
        <p14:creationId xmlns:p14="http://schemas.microsoft.com/office/powerpoint/2010/main" val="14013774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Confidential">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4235</Words>
  <Application>Microsoft Office PowerPoint</Application>
  <PresentationFormat>On-screen Show (4:3)</PresentationFormat>
  <Paragraphs>406</Paragraphs>
  <Slides>58</Slides>
  <Notes>34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58</vt:i4>
      </vt:variant>
    </vt:vector>
  </HeadingPairs>
  <TitlesOfParts>
    <vt:vector size="62" baseType="lpstr">
      <vt:lpstr>Arial</vt:lpstr>
      <vt:lpstr>Calibri</vt:lpstr>
      <vt:lpstr>ISO-PPT-Template-Confidential</vt:lpstr>
      <vt:lpstr>blank</vt:lpstr>
      <vt:lpstr>PowerPoint Presentation</vt:lpstr>
      <vt:lpstr>PowerPoint Presentation</vt:lpstr>
      <vt:lpstr>Today’s Topics</vt:lpstr>
      <vt:lpstr>Stakeholder Input</vt:lpstr>
      <vt:lpstr>PROBLEM and insights</vt:lpstr>
      <vt:lpstr>Problem Statement </vt:lpstr>
      <vt:lpstr>Concerns</vt:lpstr>
      <vt:lpstr>Insights</vt:lpstr>
      <vt:lpstr>Examples Ahead</vt:lpstr>
      <vt:lpstr>Single Day-Ahead Market (SDAM) Clearing Taking it One Day at a Time…</vt:lpstr>
      <vt:lpstr>Example 1 – SDAM Clearing </vt:lpstr>
      <vt:lpstr>Example 1 – SDAM Clearing</vt:lpstr>
      <vt:lpstr>Observations on SDAM Example 1</vt:lpstr>
      <vt:lpstr>Example 2 – SDAM with Tighter Energy Supply</vt:lpstr>
      <vt:lpstr>Example 2 – SDAM with Tighter Energy Supply</vt:lpstr>
      <vt:lpstr>Comparing Example 1 and Example 2</vt:lpstr>
      <vt:lpstr>Observations on SDAM Example 2</vt:lpstr>
      <vt:lpstr>Conceptual Design Element #1</vt:lpstr>
      <vt:lpstr>Conceptual Approach Elements</vt:lpstr>
      <vt:lpstr>Examples Ahead:  The Main Points</vt:lpstr>
      <vt:lpstr>Multi-Day Ahead Market (MDAM) Clearing</vt:lpstr>
      <vt:lpstr>Example 3 - MDAM Clearing</vt:lpstr>
      <vt:lpstr>Example 3 – MDAM Clearing</vt:lpstr>
      <vt:lpstr>Comparing Example 1 and Example 3</vt:lpstr>
      <vt:lpstr>Observations on MDAM Example 3</vt:lpstr>
      <vt:lpstr>MDAM Locational Marginal Price</vt:lpstr>
      <vt:lpstr>Example 4 - MDAM with Tighter Energy Supply</vt:lpstr>
      <vt:lpstr>Example 4 - MDAM with Tighter Energy Supply</vt:lpstr>
      <vt:lpstr>Comparing Example 2 and Example 4</vt:lpstr>
      <vt:lpstr>Facing Tight Energy Supply Conditions</vt:lpstr>
      <vt:lpstr>General MDAM Observations</vt:lpstr>
      <vt:lpstr> Multi-Day Ahead Market (MDAM): Structure and mechanics</vt:lpstr>
      <vt:lpstr>Multi-Day Ahead Market (MDAM)  Current Thinking</vt:lpstr>
      <vt:lpstr>Visual of Day-Ahead and Real-Time (How it works today) </vt:lpstr>
      <vt:lpstr>Day-Ahead and Real-Time Settlement Example</vt:lpstr>
      <vt:lpstr>Multi-Day Ahead Market - Mechanics</vt:lpstr>
      <vt:lpstr>Visual of Multi-Day Ahead Market</vt:lpstr>
      <vt:lpstr>Multi-Day Ahead Market Settlement Example</vt:lpstr>
      <vt:lpstr>Conceptual design Element #2</vt:lpstr>
      <vt:lpstr>Conceptual Approach Elements</vt:lpstr>
      <vt:lpstr>Multi-Day Ahead Market Clearing: Strengths and a Key Limitation</vt:lpstr>
      <vt:lpstr>MDAM and Uncertainty</vt:lpstr>
      <vt:lpstr>Energy Inventory Reserve Constraint (EIRC)</vt:lpstr>
      <vt:lpstr>The EIRC Margin</vt:lpstr>
      <vt:lpstr>Analogy to Operating Reserve Market -  Ancillary Service Price</vt:lpstr>
      <vt:lpstr>Analogy to Operating Reserve Market - Cascading Prices</vt:lpstr>
      <vt:lpstr>Next Steps</vt:lpstr>
      <vt:lpstr>Next Steps </vt:lpstr>
      <vt:lpstr>Impact Analysis</vt:lpstr>
      <vt:lpstr>Stakeholder Schedule</vt:lpstr>
      <vt:lpstr>Appendix A</vt:lpstr>
      <vt:lpstr>Trend of Natural Gas Used for Electric Generation</vt:lpstr>
      <vt:lpstr>Where Else are Multi-Period Forward Markets Used?</vt:lpstr>
      <vt:lpstr>Appendix B: Lost Opportunity Cost Bidding</vt:lpstr>
      <vt:lpstr>Opportunity Cost Bidding</vt:lpstr>
      <vt:lpstr>Example B.1  </vt:lpstr>
      <vt:lpstr>Example B.2  </vt:lpstr>
      <vt:lpstr>Example B.3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2018-06-15T20:36:20Z</dcterms:created>
  <dcterms:modified xsi:type="dcterms:W3CDTF">2018-11-02T18:54:11Z</dcterms:modified>
</cp:coreProperties>
</file>