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34"/>
  </p:notesMasterIdLst>
  <p:handoutMasterIdLst>
    <p:handoutMasterId r:id="rId35"/>
  </p:handoutMasterIdLst>
  <p:sldIdLst>
    <p:sldId id="263" r:id="rId3"/>
    <p:sldId id="339" r:id="rId4"/>
    <p:sldId id="604" r:id="rId5"/>
    <p:sldId id="340" r:id="rId6"/>
    <p:sldId id="477" r:id="rId7"/>
    <p:sldId id="574" r:id="rId8"/>
    <p:sldId id="573" r:id="rId9"/>
    <p:sldId id="588" r:id="rId10"/>
    <p:sldId id="614" r:id="rId11"/>
    <p:sldId id="580" r:id="rId12"/>
    <p:sldId id="581" r:id="rId13"/>
    <p:sldId id="590" r:id="rId14"/>
    <p:sldId id="582" r:id="rId15"/>
    <p:sldId id="583" r:id="rId16"/>
    <p:sldId id="578" r:id="rId17"/>
    <p:sldId id="585" r:id="rId18"/>
    <p:sldId id="607" r:id="rId19"/>
    <p:sldId id="596" r:id="rId20"/>
    <p:sldId id="600" r:id="rId21"/>
    <p:sldId id="605" r:id="rId22"/>
    <p:sldId id="610" r:id="rId23"/>
    <p:sldId id="611" r:id="rId24"/>
    <p:sldId id="613" r:id="rId25"/>
    <p:sldId id="326" r:id="rId26"/>
    <p:sldId id="362" r:id="rId27"/>
    <p:sldId id="547" r:id="rId28"/>
    <p:sldId id="564" r:id="rId29"/>
    <p:sldId id="577" r:id="rId30"/>
    <p:sldId id="575" r:id="rId31"/>
    <p:sldId id="576" r:id="rId32"/>
    <p:sldId id="612" r:id="rId33"/>
  </p:sldIdLst>
  <p:sldSz cx="9144000" cy="6858000" type="screen4x3"/>
  <p:notesSz cx="6950075" cy="92360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7AEA852-5EC7-4875-A9E6-EB147A33ECD4}">
          <p14:sldIdLst>
            <p14:sldId id="263"/>
            <p14:sldId id="339"/>
            <p14:sldId id="604"/>
            <p14:sldId id="340"/>
          </p14:sldIdLst>
        </p14:section>
        <p14:section name="EIRC" id="{34961218-C0E1-48DD-871C-13E34C175AC2}">
          <p14:sldIdLst>
            <p14:sldId id="477"/>
            <p14:sldId id="574"/>
            <p14:sldId id="573"/>
            <p14:sldId id="588"/>
            <p14:sldId id="614"/>
            <p14:sldId id="580"/>
            <p14:sldId id="581"/>
            <p14:sldId id="590"/>
            <p14:sldId id="582"/>
            <p14:sldId id="583"/>
            <p14:sldId id="578"/>
            <p14:sldId id="585"/>
            <p14:sldId id="607"/>
            <p14:sldId id="596"/>
            <p14:sldId id="600"/>
            <p14:sldId id="605"/>
            <p14:sldId id="610"/>
            <p14:sldId id="611"/>
            <p14:sldId id="613"/>
          </p14:sldIdLst>
        </p14:section>
        <p14:section name="Next Steps" id="{6ACDFDDF-218D-4312-9920-E9BE116D7B9B}">
          <p14:sldIdLst>
            <p14:sldId id="326"/>
          </p14:sldIdLst>
        </p14:section>
        <p14:section name="Appendix" id="{8CE71DA9-9B94-4559-BD13-7B2D2FB9B345}">
          <p14:sldIdLst>
            <p14:sldId id="362"/>
            <p14:sldId id="547"/>
            <p14:sldId id="564"/>
            <p14:sldId id="577"/>
            <p14:sldId id="575"/>
            <p14:sldId id="576"/>
            <p14:sldId id="6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928">
          <p15:clr>
            <a:srgbClr val="A4A3A4"/>
          </p15:clr>
        </p15:guide>
        <p15:guide id="4" pos="2208">
          <p15:clr>
            <a:srgbClr val="A4A3A4"/>
          </p15:clr>
        </p15:guide>
        <p15:guide id="5" orient="horz" pos="2890">
          <p15:clr>
            <a:srgbClr val="A4A3A4"/>
          </p15:clr>
        </p15:guide>
        <p15:guide id="6"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6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A1DCF2"/>
    <a:srgbClr val="FFFFFF"/>
    <a:srgbClr val="FBB92F"/>
    <a:srgbClr val="77BD2A"/>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752" autoAdjust="0"/>
    <p:restoredTop sz="89109" autoAdjust="0"/>
  </p:normalViewPr>
  <p:slideViewPr>
    <p:cSldViewPr>
      <p:cViewPr varScale="1">
        <p:scale>
          <a:sx n="89" d="100"/>
          <a:sy n="89" d="100"/>
        </p:scale>
        <p:origin x="725" y="77"/>
      </p:cViewPr>
      <p:guideLst>
        <p:guide orient="horz" pos="2160"/>
        <p:guide pos="2880"/>
        <p:guide orient="horz" pos="816"/>
        <p:guide pos="4800"/>
      </p:guideLst>
    </p:cSldViewPr>
  </p:slideViewPr>
  <p:outlineViewPr>
    <p:cViewPr>
      <p:scale>
        <a:sx n="33" d="100"/>
        <a:sy n="33" d="100"/>
      </p:scale>
      <p:origin x="48" y="27090"/>
    </p:cViewPr>
  </p:outlineViewPr>
  <p:notesTextViewPr>
    <p:cViewPr>
      <p:scale>
        <a:sx n="3" d="2"/>
        <a:sy n="3" d="2"/>
      </p:scale>
      <p:origin x="0" y="0"/>
    </p:cViewPr>
  </p:notesTextViewPr>
  <p:sorterViewPr>
    <p:cViewPr>
      <p:scale>
        <a:sx n="150" d="100"/>
        <a:sy n="150" d="100"/>
      </p:scale>
      <p:origin x="0" y="25788"/>
    </p:cViewPr>
  </p:sorterViewPr>
  <p:notesViewPr>
    <p:cSldViewPr>
      <p:cViewPr varScale="1">
        <p:scale>
          <a:sx n="64" d="100"/>
          <a:sy n="64" d="100"/>
        </p:scale>
        <p:origin x="-3130" y="-86"/>
      </p:cViewPr>
      <p:guideLst>
        <p:guide orient="horz" pos="2909"/>
        <p:guide pos="2189"/>
        <p:guide orient="horz" pos="2928"/>
        <p:guide pos="2208"/>
        <p:guide orient="horz" pos="2890"/>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11488" cy="461963"/>
          </a:xfrm>
          <a:prstGeom prst="rect">
            <a:avLst/>
          </a:prstGeom>
        </p:spPr>
        <p:txBody>
          <a:bodyPr vert="horz" lIns="91404" tIns="45699" rIns="91404" bIns="45699" rtlCol="0"/>
          <a:lstStyle>
            <a:lvl1pPr algn="l">
              <a:defRPr sz="1200"/>
            </a:lvl1pPr>
          </a:lstStyle>
          <a:p>
            <a:endParaRPr lang="en-US" dirty="0"/>
          </a:p>
        </p:txBody>
      </p:sp>
      <p:sp>
        <p:nvSpPr>
          <p:cNvPr id="3" name="Date Placeholder 2"/>
          <p:cNvSpPr>
            <a:spLocks noGrp="1"/>
          </p:cNvSpPr>
          <p:nvPr>
            <p:ph type="dt" sz="quarter" idx="1"/>
          </p:nvPr>
        </p:nvSpPr>
        <p:spPr>
          <a:xfrm>
            <a:off x="3937000" y="7"/>
            <a:ext cx="3011488" cy="461963"/>
          </a:xfrm>
          <a:prstGeom prst="rect">
            <a:avLst/>
          </a:prstGeom>
        </p:spPr>
        <p:txBody>
          <a:bodyPr vert="horz" lIns="91404" tIns="45699" rIns="91404" bIns="45699" rtlCol="0"/>
          <a:lstStyle>
            <a:lvl1pPr algn="r">
              <a:defRPr sz="1200"/>
            </a:lvl1pPr>
          </a:lstStyle>
          <a:p>
            <a:fld id="{F87AAE7F-D37E-4830-9F5E-F36A5F180179}" type="datetimeFigureOut">
              <a:rPr lang="en-US" smtClean="0"/>
              <a:t>12/5/2018</a:t>
            </a:fld>
            <a:endParaRPr lang="en-US" dirty="0"/>
          </a:p>
        </p:txBody>
      </p:sp>
      <p:sp>
        <p:nvSpPr>
          <p:cNvPr id="4" name="Footer Placeholder 3"/>
          <p:cNvSpPr>
            <a:spLocks noGrp="1"/>
          </p:cNvSpPr>
          <p:nvPr>
            <p:ph type="ftr" sz="quarter" idx="2"/>
          </p:nvPr>
        </p:nvSpPr>
        <p:spPr>
          <a:xfrm>
            <a:off x="0" y="8772527"/>
            <a:ext cx="3011488" cy="461963"/>
          </a:xfrm>
          <a:prstGeom prst="rect">
            <a:avLst/>
          </a:prstGeom>
        </p:spPr>
        <p:txBody>
          <a:bodyPr vert="horz" lIns="91404" tIns="45699" rIns="91404" bIns="4569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7"/>
            <a:ext cx="3011488" cy="461963"/>
          </a:xfrm>
          <a:prstGeom prst="rect">
            <a:avLst/>
          </a:prstGeom>
        </p:spPr>
        <p:txBody>
          <a:bodyPr vert="horz" lIns="91404" tIns="45699" rIns="91404" bIns="45699"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56" tIns="46225" rIns="92456" bIns="46225" rtlCol="0"/>
          <a:lstStyle>
            <a:lvl1pPr algn="l">
              <a:defRPr sz="1200"/>
            </a:lvl1pPr>
          </a:lstStyle>
          <a:p>
            <a:endParaRPr lang="en-US" dirty="0"/>
          </a:p>
        </p:txBody>
      </p:sp>
      <p:sp>
        <p:nvSpPr>
          <p:cNvPr id="3" name="Date Placeholder 2"/>
          <p:cNvSpPr>
            <a:spLocks noGrp="1"/>
          </p:cNvSpPr>
          <p:nvPr>
            <p:ph type="dt" idx="1"/>
          </p:nvPr>
        </p:nvSpPr>
        <p:spPr>
          <a:xfrm>
            <a:off x="3936776" y="0"/>
            <a:ext cx="3011699" cy="461804"/>
          </a:xfrm>
          <a:prstGeom prst="rect">
            <a:avLst/>
          </a:prstGeom>
        </p:spPr>
        <p:txBody>
          <a:bodyPr vert="horz" lIns="92456" tIns="46225" rIns="92456" bIns="46225" rtlCol="0"/>
          <a:lstStyle>
            <a:lvl1pPr algn="r">
              <a:defRPr sz="1200"/>
            </a:lvl1pPr>
          </a:lstStyle>
          <a:p>
            <a:fld id="{9EDDEDB6-CD57-44C2-AB19-AC7D3BB8FF8E}" type="datetimeFigureOut">
              <a:rPr lang="en-US" smtClean="0"/>
              <a:pPr/>
              <a:t>12/5/2018</a:t>
            </a:fld>
            <a:endParaRPr lang="en-US" dirty="0"/>
          </a:p>
        </p:txBody>
      </p:sp>
      <p:sp>
        <p:nvSpPr>
          <p:cNvPr id="4" name="Slide Image Placeholder 3"/>
          <p:cNvSpPr>
            <a:spLocks noGrp="1" noRot="1" noChangeAspect="1"/>
          </p:cNvSpPr>
          <p:nvPr>
            <p:ph type="sldImg" idx="2"/>
          </p:nvPr>
        </p:nvSpPr>
        <p:spPr>
          <a:xfrm>
            <a:off x="1166813" y="692150"/>
            <a:ext cx="4616450" cy="3462338"/>
          </a:xfrm>
          <a:prstGeom prst="rect">
            <a:avLst/>
          </a:prstGeom>
          <a:noFill/>
          <a:ln w="12700">
            <a:solidFill>
              <a:prstClr val="black"/>
            </a:solidFill>
          </a:ln>
        </p:spPr>
        <p:txBody>
          <a:bodyPr vert="horz" lIns="92456" tIns="46225" rIns="92456" bIns="46225"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56" tIns="46225" rIns="92456" bIns="462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2456" tIns="46225" rIns="92456" bIns="462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6" y="8772669"/>
            <a:ext cx="3011699" cy="461804"/>
          </a:xfrm>
          <a:prstGeom prst="rect">
            <a:avLst/>
          </a:prstGeom>
        </p:spPr>
        <p:txBody>
          <a:bodyPr vert="horz" lIns="92456" tIns="46225" rIns="92456" bIns="46225"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354087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421009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148439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455936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266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13663286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896017" y="6278716"/>
            <a:ext cx="1342288" cy="24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a:t>
            </a:r>
            <a:r>
              <a:rPr lang="en-US" sz="700" b="1" baseline="0" dirty="0" smtClean="0">
                <a:solidFill>
                  <a:schemeClr val="tx1"/>
                </a:solidFill>
              </a:rPr>
              <a:t>-NE PUBLIC</a:t>
            </a:r>
            <a:endParaRPr lang="en-US" sz="700" b="1" dirty="0" smtClean="0">
              <a:solidFill>
                <a:srgbClr val="FF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so-ne.com/static-assets/documents/2018/11/2018f-wem201-05-energy-reserve-coopt-posted.pdf" TargetMode="External"/><Relationship Id="rId2" Type="http://schemas.openxmlformats.org/officeDocument/2006/relationships/hyperlink" Target="https://www.iso-ne.com/static-assets/documents/2018/06/20180515-wem201-05-energy-reserve-coopt.pdf"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December 11-12, 2018| Markets committee</a:t>
            </a:r>
            <a:endParaRPr lang="en-US" dirty="0"/>
          </a:p>
        </p:txBody>
      </p:sp>
      <p:sp>
        <p:nvSpPr>
          <p:cNvPr id="6" name="Text Placeholder 5"/>
          <p:cNvSpPr>
            <a:spLocks noGrp="1"/>
          </p:cNvSpPr>
          <p:nvPr>
            <p:ph type="body" sz="quarter" idx="17"/>
          </p:nvPr>
        </p:nvSpPr>
        <p:spPr>
          <a:xfrm>
            <a:off x="5181600" y="5187286"/>
            <a:ext cx="3578352" cy="381000"/>
          </a:xfrm>
        </p:spPr>
        <p:txBody>
          <a:bodyPr/>
          <a:lstStyle/>
          <a:p>
            <a:r>
              <a:rPr lang="en-US" dirty="0" smtClean="0"/>
              <a:t>Andrew Gillespie</a:t>
            </a:r>
            <a:endParaRPr lang="en-US" dirty="0"/>
          </a:p>
        </p:txBody>
      </p:sp>
      <p:sp>
        <p:nvSpPr>
          <p:cNvPr id="7" name="Text Placeholder 6"/>
          <p:cNvSpPr>
            <a:spLocks noGrp="1"/>
          </p:cNvSpPr>
          <p:nvPr>
            <p:ph type="body" sz="quarter" idx="18"/>
          </p:nvPr>
        </p:nvSpPr>
        <p:spPr>
          <a:xfrm>
            <a:off x="5029200" y="5655119"/>
            <a:ext cx="3730752" cy="381000"/>
          </a:xfrm>
        </p:spPr>
        <p:txBody>
          <a:bodyPr/>
          <a:lstStyle/>
          <a:p>
            <a:r>
              <a:rPr lang="en-US" dirty="0" smtClean="0"/>
              <a:t>413.535.4088 | agillespie@iso-ne.com</a:t>
            </a:r>
            <a:endParaRPr lang="en-US" dirty="0"/>
          </a:p>
        </p:txBody>
      </p:sp>
      <p:sp>
        <p:nvSpPr>
          <p:cNvPr id="9" name="Text Placeholder 4"/>
          <p:cNvSpPr>
            <a:spLocks noGrp="1"/>
          </p:cNvSpPr>
          <p:nvPr>
            <p:ph type="body" sz="quarter" idx="16"/>
          </p:nvPr>
        </p:nvSpPr>
        <p:spPr/>
        <p:txBody>
          <a:bodyPr>
            <a:normAutofit fontScale="92500" lnSpcReduction="20000"/>
          </a:bodyPr>
          <a:lstStyle/>
          <a:p>
            <a:r>
              <a:rPr lang="en-US" dirty="0" smtClean="0"/>
              <a:t>Discussion </a:t>
            </a:r>
            <a:r>
              <a:rPr lang="en-US" dirty="0"/>
              <a:t>of </a:t>
            </a:r>
            <a:r>
              <a:rPr lang="en-US" dirty="0" smtClean="0"/>
              <a:t>approaches for </a:t>
            </a:r>
            <a:r>
              <a:rPr lang="en-US" dirty="0"/>
              <a:t>developing a market-based solution to improving energy security in the region</a:t>
            </a:r>
            <a:endParaRPr lang="en-US" dirty="0">
              <a:solidFill>
                <a:srgbClr val="FF0000"/>
              </a:solidFill>
            </a:endParaRPr>
          </a:p>
        </p:txBody>
      </p:sp>
      <p:sp>
        <p:nvSpPr>
          <p:cNvPr id="8" name="Text Placeholder 7"/>
          <p:cNvSpPr>
            <a:spLocks noGrp="1"/>
          </p:cNvSpPr>
          <p:nvPr>
            <p:ph type="body" sz="quarter" idx="19"/>
          </p:nvPr>
        </p:nvSpPr>
        <p:spPr/>
        <p:txBody>
          <a:bodyPr/>
          <a:lstStyle/>
          <a:p>
            <a:r>
              <a:rPr lang="en-US" dirty="0" smtClean="0"/>
              <a:t>WINTER ENERGY SECURITY IMPROVEMENTS: MARKET-BASED APPROACHES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pPr lvl="0"/>
            <a:r>
              <a:rPr lang="en-US" dirty="0" smtClean="0"/>
              <a:t>Demand and Margin </a:t>
            </a:r>
            <a:r>
              <a:rPr lang="en-US" i="1" dirty="0" smtClean="0"/>
              <a:t>(right-hand </a:t>
            </a:r>
            <a:r>
              <a:rPr lang="en-US" i="1" dirty="0"/>
              <a:t>side)</a:t>
            </a:r>
            <a:endParaRPr lang="en-US" dirty="0"/>
          </a:p>
        </p:txBody>
      </p:sp>
      <p:sp>
        <p:nvSpPr>
          <p:cNvPr id="4" name="Content Placeholder 3"/>
          <p:cNvSpPr>
            <a:spLocks noGrp="1"/>
          </p:cNvSpPr>
          <p:nvPr>
            <p:ph idx="1"/>
          </p:nvPr>
        </p:nvSpPr>
        <p:spPr/>
        <p:txBody>
          <a:bodyPr>
            <a:normAutofit/>
          </a:bodyPr>
          <a:lstStyle/>
          <a:p>
            <a:pPr marL="0" indent="0" algn="ctr">
              <a:buNone/>
            </a:pPr>
            <a:r>
              <a:rPr lang="en-US" dirty="0" smtClean="0"/>
              <a:t>Energy </a:t>
            </a:r>
            <a:r>
              <a:rPr lang="en-US" dirty="0"/>
              <a:t>Reservoir ≥ </a:t>
            </a:r>
            <a:r>
              <a:rPr lang="en-US" b="1" dirty="0"/>
              <a:t>Demand + </a:t>
            </a:r>
            <a:r>
              <a:rPr lang="en-US" b="1" dirty="0" smtClean="0"/>
              <a:t>Margin</a:t>
            </a:r>
            <a:br>
              <a:rPr lang="en-US" b="1" dirty="0" smtClean="0"/>
            </a:br>
            <a:endParaRPr lang="en-US" dirty="0"/>
          </a:p>
          <a:p>
            <a:pPr marL="457200" lvl="1" indent="0">
              <a:buNone/>
            </a:pPr>
            <a:r>
              <a:rPr lang="en-US" b="1" dirty="0" smtClean="0"/>
              <a:t>Demand</a:t>
            </a:r>
            <a:r>
              <a:rPr lang="en-US" dirty="0" smtClean="0"/>
              <a:t>:  </a:t>
            </a:r>
            <a:r>
              <a:rPr lang="en-US" dirty="0"/>
              <a:t>Forecasted energy demand in the </a:t>
            </a:r>
            <a:r>
              <a:rPr lang="en-US" b="1" i="1" u="sng" dirty="0"/>
              <a:t>next</a:t>
            </a:r>
            <a:r>
              <a:rPr lang="en-US" dirty="0"/>
              <a:t> </a:t>
            </a:r>
            <a:r>
              <a:rPr lang="en-US" dirty="0" smtClean="0"/>
              <a:t>interval</a:t>
            </a:r>
          </a:p>
          <a:p>
            <a:pPr marL="915988" lvl="2"/>
            <a:r>
              <a:rPr lang="en-US" dirty="0" smtClean="0"/>
              <a:t>Forecasted demand in the next interval affects the constraint, whether or not demand bids have cleared in the next interval (recall, this is about energy feasibility for the next interval)</a:t>
            </a:r>
          </a:p>
          <a:p>
            <a:pPr marL="915988" lvl="2"/>
            <a:r>
              <a:rPr lang="en-US" dirty="0" smtClean="0"/>
              <a:t>The constraint does not result in the ISO (on behalf of load) assuming any demand position in the next interval</a:t>
            </a:r>
          </a:p>
          <a:p>
            <a:pPr marL="457200" lvl="1" indent="0">
              <a:buNone/>
            </a:pPr>
            <a:endParaRPr lang="en-US" dirty="0"/>
          </a:p>
          <a:p>
            <a:pPr marL="457200" lvl="1" indent="0">
              <a:buNone/>
            </a:pPr>
            <a:r>
              <a:rPr lang="en-US" b="1" dirty="0" smtClean="0"/>
              <a:t>Margin</a:t>
            </a:r>
            <a:r>
              <a:rPr lang="en-US" dirty="0" smtClean="0"/>
              <a:t>: </a:t>
            </a:r>
            <a:r>
              <a:rPr lang="en-US" dirty="0"/>
              <a:t>Energy margin</a:t>
            </a:r>
          </a:p>
          <a:p>
            <a:pPr marL="919163" lvl="2"/>
            <a:r>
              <a:rPr lang="en-US" dirty="0"/>
              <a:t>The magnitude of the margin will be based on what the ISO is protecting </a:t>
            </a:r>
            <a:r>
              <a:rPr lang="en-US" dirty="0" smtClean="0"/>
              <a:t>against; uncertainties that may materialize </a:t>
            </a:r>
            <a:r>
              <a:rPr lang="en-US" i="1" dirty="0" smtClean="0"/>
              <a:t>(details under development)</a:t>
            </a:r>
          </a:p>
          <a:p>
            <a:pPr marL="919163" lvl="2"/>
            <a:r>
              <a:rPr lang="en-US" dirty="0" smtClean="0"/>
              <a:t>Precisely how the event the ISO is protecting against is translated into an interval-to-interval margin (M) may be an intermediate calculation </a:t>
            </a:r>
            <a:r>
              <a:rPr lang="en-US" i="1" dirty="0" smtClean="0"/>
              <a:t>(details under development)</a:t>
            </a:r>
            <a:r>
              <a:rPr lang="en-US" dirty="0"/>
              <a:t/>
            </a:r>
            <a:br>
              <a:rPr lang="en-US" dirty="0"/>
            </a:br>
            <a:endParaRPr lang="en-US" dirty="0" smtClean="0"/>
          </a:p>
        </p:txBody>
      </p:sp>
    </p:spTree>
    <p:extLst>
      <p:ext uri="{BB962C8B-B14F-4D97-AF65-F5344CB8AC3E}">
        <p14:creationId xmlns:p14="http://schemas.microsoft.com/office/powerpoint/2010/main" val="3876355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pPr lvl="0"/>
            <a:r>
              <a:rPr lang="en-US" dirty="0" smtClean="0"/>
              <a:t>EIRC – Application</a:t>
            </a:r>
            <a:endParaRPr lang="en-US" dirty="0"/>
          </a:p>
        </p:txBody>
      </p:sp>
      <p:sp>
        <p:nvSpPr>
          <p:cNvPr id="4" name="Content Placeholder 3"/>
          <p:cNvSpPr>
            <a:spLocks noGrp="1"/>
          </p:cNvSpPr>
          <p:nvPr>
            <p:ph idx="1"/>
          </p:nvPr>
        </p:nvSpPr>
        <p:spPr/>
        <p:txBody>
          <a:bodyPr>
            <a:normAutofit lnSpcReduction="10000"/>
          </a:bodyPr>
          <a:lstStyle/>
          <a:p>
            <a:r>
              <a:rPr lang="en-US" dirty="0"/>
              <a:t>The EIRC applies to the </a:t>
            </a:r>
            <a:r>
              <a:rPr lang="en-US" b="1" i="1" u="sng" dirty="0"/>
              <a:t>end</a:t>
            </a:r>
            <a:r>
              <a:rPr lang="en-US" dirty="0"/>
              <a:t> of each </a:t>
            </a:r>
            <a:r>
              <a:rPr lang="en-US" dirty="0" smtClean="0"/>
              <a:t>interval within the market horizon, </a:t>
            </a:r>
            <a:r>
              <a:rPr lang="en-US" dirty="0"/>
              <a:t>and at the terminus of the </a:t>
            </a:r>
            <a:r>
              <a:rPr lang="en-US" dirty="0" smtClean="0"/>
              <a:t>MDAM market horizon</a:t>
            </a:r>
          </a:p>
          <a:p>
            <a:pPr marL="0" indent="0">
              <a:buNone/>
            </a:pPr>
            <a:r>
              <a:rPr lang="en-US" b="1" dirty="0" smtClean="0"/>
              <a:t>Conceptually</a:t>
            </a:r>
            <a:r>
              <a:rPr lang="en-US" dirty="0" smtClean="0"/>
              <a:t>, the </a:t>
            </a:r>
            <a:r>
              <a:rPr lang="en-US" dirty="0"/>
              <a:t>EIRC calculation is based </a:t>
            </a:r>
            <a:r>
              <a:rPr lang="en-US" dirty="0" smtClean="0"/>
              <a:t>on:</a:t>
            </a:r>
            <a:endParaRPr lang="en-US" dirty="0"/>
          </a:p>
          <a:p>
            <a:r>
              <a:rPr lang="en-US" dirty="0" smtClean="0"/>
              <a:t>On the left-hand side: the </a:t>
            </a:r>
            <a:r>
              <a:rPr lang="en-US" dirty="0"/>
              <a:t>energy reservoir amount at the </a:t>
            </a:r>
            <a:r>
              <a:rPr lang="en-US" u="sng" dirty="0"/>
              <a:t>end</a:t>
            </a:r>
            <a:r>
              <a:rPr lang="en-US" dirty="0"/>
              <a:t> of the </a:t>
            </a:r>
            <a:r>
              <a:rPr lang="en-US" dirty="0" smtClean="0"/>
              <a:t>interval</a:t>
            </a:r>
          </a:p>
          <a:p>
            <a:pPr lvl="1"/>
            <a:r>
              <a:rPr lang="en-US" dirty="0" smtClean="0"/>
              <a:t>Stock supply that </a:t>
            </a:r>
            <a:r>
              <a:rPr lang="en-US" dirty="0"/>
              <a:t>does not offer </a:t>
            </a:r>
            <a:r>
              <a:rPr lang="en-US" dirty="0" smtClean="0"/>
              <a:t>or </a:t>
            </a:r>
            <a:r>
              <a:rPr lang="en-US" dirty="0"/>
              <a:t>does not have a cleared </a:t>
            </a:r>
            <a:r>
              <a:rPr lang="en-US" dirty="0" smtClean="0"/>
              <a:t>offer has </a:t>
            </a:r>
            <a:r>
              <a:rPr lang="en-US" dirty="0"/>
              <a:t>no </a:t>
            </a:r>
            <a:r>
              <a:rPr lang="en-US" dirty="0" smtClean="0"/>
              <a:t>direct effect on the EIRC ; the EIRC uses the capability of each supply resource at the end of the prior interval</a:t>
            </a:r>
          </a:p>
          <a:p>
            <a:pPr lvl="1"/>
            <a:r>
              <a:rPr lang="en-US" dirty="0" smtClean="0"/>
              <a:t>However, the capability of a stock resource would be lessened with a cleared supply offer; the inventory used may lessen the resource’s capability at the end of the interval (or subsequent intervals)</a:t>
            </a:r>
            <a:endParaRPr lang="en-US" dirty="0"/>
          </a:p>
          <a:p>
            <a:r>
              <a:rPr lang="en-US" dirty="0" smtClean="0"/>
              <a:t>On the right-hand side: the forecasted </a:t>
            </a:r>
            <a:r>
              <a:rPr lang="en-US" dirty="0"/>
              <a:t>demand </a:t>
            </a:r>
            <a:r>
              <a:rPr lang="en-US" dirty="0" smtClean="0"/>
              <a:t>and margin amount in </a:t>
            </a:r>
            <a:r>
              <a:rPr lang="en-US" dirty="0"/>
              <a:t>the </a:t>
            </a:r>
            <a:r>
              <a:rPr lang="en-US" u="sng" dirty="0"/>
              <a:t>next</a:t>
            </a:r>
            <a:r>
              <a:rPr lang="en-US" dirty="0"/>
              <a:t> </a:t>
            </a:r>
            <a:r>
              <a:rPr lang="en-US" dirty="0" smtClean="0"/>
              <a:t>interval</a:t>
            </a:r>
            <a:endParaRPr lang="en-US" dirty="0"/>
          </a:p>
        </p:txBody>
      </p:sp>
    </p:spTree>
    <p:extLst>
      <p:ext uri="{BB962C8B-B14F-4D97-AF65-F5344CB8AC3E}">
        <p14:creationId xmlns:p14="http://schemas.microsoft.com/office/powerpoint/2010/main" val="3764320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EIRC – Function</a:t>
            </a:r>
            <a:endParaRPr lang="en-US" dirty="0"/>
          </a:p>
        </p:txBody>
      </p:sp>
      <p:sp>
        <p:nvSpPr>
          <p:cNvPr id="4" name="Content Placeholder 3"/>
          <p:cNvSpPr>
            <a:spLocks noGrp="1"/>
          </p:cNvSpPr>
          <p:nvPr>
            <p:ph idx="1"/>
          </p:nvPr>
        </p:nvSpPr>
        <p:spPr/>
        <p:txBody>
          <a:bodyPr>
            <a:normAutofit/>
          </a:bodyPr>
          <a:lstStyle/>
          <a:p>
            <a:pPr marL="0" indent="0" algn="ctr">
              <a:buNone/>
            </a:pPr>
            <a:r>
              <a:rPr lang="en-US" b="1" dirty="0"/>
              <a:t>Energy Reservoir ≥ Demand + Margin</a:t>
            </a:r>
            <a:r>
              <a:rPr lang="en-US" dirty="0"/>
              <a:t/>
            </a:r>
            <a:br>
              <a:rPr lang="en-US" dirty="0"/>
            </a:br>
            <a:endParaRPr lang="en-US" dirty="0"/>
          </a:p>
          <a:p>
            <a:r>
              <a:rPr lang="en-US" dirty="0" smtClean="0"/>
              <a:t>Reductions in the energy reservoir amount (e.g., using stock, or limits on aggregate flow capability) within the market horizon will tend to bind the EIRC in later intervals</a:t>
            </a:r>
          </a:p>
          <a:p>
            <a:r>
              <a:rPr lang="en-US" dirty="0"/>
              <a:t>To maintain the EIRC in </a:t>
            </a:r>
            <a:r>
              <a:rPr lang="en-US" dirty="0" smtClean="0"/>
              <a:t>these later intervals </a:t>
            </a:r>
            <a:r>
              <a:rPr lang="en-US" dirty="0"/>
              <a:t>the MDAM </a:t>
            </a:r>
            <a:r>
              <a:rPr lang="en-US" dirty="0" smtClean="0"/>
              <a:t>will re-dispatch </a:t>
            </a:r>
            <a:r>
              <a:rPr lang="en-US" dirty="0"/>
              <a:t>the system in earlier </a:t>
            </a:r>
            <a:r>
              <a:rPr lang="en-US" dirty="0" smtClean="0"/>
              <a:t>intervals</a:t>
            </a:r>
            <a:endParaRPr lang="en-US" i="1" u="sng" dirty="0" smtClean="0"/>
          </a:p>
          <a:p>
            <a:pPr lvl="1"/>
            <a:r>
              <a:rPr lang="en-US" dirty="0" smtClean="0"/>
              <a:t>The MDAM may ‘push’ the capability of an (otherwise) in-rate stock supply offer further out in the market horizon</a:t>
            </a:r>
            <a:endParaRPr lang="en-US" dirty="0"/>
          </a:p>
        </p:txBody>
      </p:sp>
    </p:spTree>
    <p:extLst>
      <p:ext uri="{BB962C8B-B14F-4D97-AF65-F5344CB8AC3E}">
        <p14:creationId xmlns:p14="http://schemas.microsoft.com/office/powerpoint/2010/main" val="3526026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pPr lvl="0"/>
            <a:r>
              <a:rPr lang="en-US" dirty="0"/>
              <a:t>EIRC </a:t>
            </a:r>
            <a:r>
              <a:rPr lang="en-US" dirty="0" smtClean="0"/>
              <a:t>- Price</a:t>
            </a:r>
            <a:endParaRPr lang="en-US" dirty="0"/>
          </a:p>
        </p:txBody>
      </p:sp>
      <p:sp>
        <p:nvSpPr>
          <p:cNvPr id="4" name="Content Placeholder 3"/>
          <p:cNvSpPr>
            <a:spLocks noGrp="1"/>
          </p:cNvSpPr>
          <p:nvPr>
            <p:ph idx="1"/>
          </p:nvPr>
        </p:nvSpPr>
        <p:spPr/>
        <p:txBody>
          <a:bodyPr>
            <a:normAutofit/>
          </a:bodyPr>
          <a:lstStyle/>
          <a:p>
            <a:r>
              <a:rPr lang="en-US" dirty="0"/>
              <a:t>The </a:t>
            </a:r>
            <a:r>
              <a:rPr lang="en-US" u="sng" dirty="0" smtClean="0"/>
              <a:t>uniform</a:t>
            </a:r>
            <a:r>
              <a:rPr lang="en-US" dirty="0" smtClean="0"/>
              <a:t> EIRC </a:t>
            </a:r>
            <a:r>
              <a:rPr lang="en-US" dirty="0"/>
              <a:t>price will be based </a:t>
            </a:r>
            <a:r>
              <a:rPr lang="en-US" dirty="0" smtClean="0"/>
              <a:t>on, at a minimum, </a:t>
            </a:r>
            <a:r>
              <a:rPr lang="en-US" dirty="0"/>
              <a:t>the lost opportunity </a:t>
            </a:r>
            <a:r>
              <a:rPr lang="en-US" dirty="0" smtClean="0"/>
              <a:t>costs </a:t>
            </a:r>
            <a:r>
              <a:rPr lang="en-US" dirty="0"/>
              <a:t>incurred </a:t>
            </a:r>
            <a:r>
              <a:rPr lang="en-US" dirty="0" smtClean="0"/>
              <a:t>by the (marginal) resources that are re-dispatched to satisfy </a:t>
            </a:r>
            <a:r>
              <a:rPr lang="en-US" dirty="0"/>
              <a:t>the </a:t>
            </a:r>
            <a:r>
              <a:rPr lang="en-US" dirty="0" smtClean="0"/>
              <a:t>constraint</a:t>
            </a:r>
          </a:p>
          <a:p>
            <a:pPr lvl="1"/>
            <a:r>
              <a:rPr lang="en-US" dirty="0" smtClean="0"/>
              <a:t>A stock supply resource re-dispatched/held-down to maintain an EIRC would incur a lost opportunity cost</a:t>
            </a:r>
          </a:p>
          <a:p>
            <a:pPr lvl="1"/>
            <a:r>
              <a:rPr lang="en-US" i="1" dirty="0" smtClean="0"/>
              <a:t>Technically speaking</a:t>
            </a:r>
            <a:r>
              <a:rPr lang="en-US" dirty="0" smtClean="0"/>
              <a:t>: The EIRC ‘shadow’ price would be the change in total production cost of a one MWh increase in forecasted demand for that (next) interval</a:t>
            </a:r>
            <a:endParaRPr lang="en-US" dirty="0"/>
          </a:p>
          <a:p>
            <a:r>
              <a:rPr lang="en-US" i="1" u="sng" dirty="0"/>
              <a:t>Current thinking</a:t>
            </a:r>
            <a:r>
              <a:rPr lang="en-US" i="1" dirty="0"/>
              <a:t>: </a:t>
            </a:r>
          </a:p>
          <a:p>
            <a:pPr lvl="1"/>
            <a:r>
              <a:rPr lang="en-US" dirty="0" smtClean="0"/>
              <a:t>Stock </a:t>
            </a:r>
            <a:r>
              <a:rPr lang="en-US" dirty="0"/>
              <a:t>supply </a:t>
            </a:r>
            <a:r>
              <a:rPr lang="en-US" dirty="0" smtClean="0"/>
              <a:t>not scheduled to produce energy (whether or not the unit was ‘held-down’) would </a:t>
            </a:r>
            <a:r>
              <a:rPr lang="en-US" dirty="0"/>
              <a:t>be paid the EIRC </a:t>
            </a:r>
            <a:r>
              <a:rPr lang="en-US" dirty="0" smtClean="0"/>
              <a:t>price </a:t>
            </a:r>
          </a:p>
          <a:p>
            <a:pPr lvl="1"/>
            <a:r>
              <a:rPr lang="en-US" dirty="0" smtClean="0"/>
              <a:t>All supply scheduled to produce energy is paid the </a:t>
            </a:r>
            <a:r>
              <a:rPr lang="en-US" dirty="0"/>
              <a:t>(</a:t>
            </a:r>
            <a:r>
              <a:rPr lang="en-US" dirty="0" smtClean="0"/>
              <a:t>higher) LMP</a:t>
            </a:r>
          </a:p>
          <a:p>
            <a:pPr lvl="1"/>
            <a:r>
              <a:rPr lang="en-US" dirty="0" smtClean="0"/>
              <a:t>EIRC </a:t>
            </a:r>
            <a:r>
              <a:rPr lang="en-US" dirty="0"/>
              <a:t>payments (costs) would be allocated to real-time load </a:t>
            </a:r>
          </a:p>
          <a:p>
            <a:endParaRPr lang="en-US" dirty="0"/>
          </a:p>
        </p:txBody>
      </p:sp>
    </p:spTree>
    <p:extLst>
      <p:ext uri="{BB962C8B-B14F-4D97-AF65-F5344CB8AC3E}">
        <p14:creationId xmlns:p14="http://schemas.microsoft.com/office/powerpoint/2010/main" val="76226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pPr lvl="0"/>
            <a:r>
              <a:rPr lang="en-US" dirty="0"/>
              <a:t>EIRC </a:t>
            </a:r>
            <a:r>
              <a:rPr lang="en-US" dirty="0" smtClean="0"/>
              <a:t>– Slack, Binding, and Violated</a:t>
            </a:r>
            <a:endParaRPr lang="en-US" dirty="0">
              <a:solidFill>
                <a:srgbClr val="FF0000"/>
              </a:solidFill>
            </a:endParaRPr>
          </a:p>
        </p:txBody>
      </p:sp>
      <p:sp>
        <p:nvSpPr>
          <p:cNvPr id="4" name="Content Placeholder 3"/>
          <p:cNvSpPr>
            <a:spLocks noGrp="1"/>
          </p:cNvSpPr>
          <p:nvPr>
            <p:ph idx="1"/>
          </p:nvPr>
        </p:nvSpPr>
        <p:spPr/>
        <p:txBody>
          <a:bodyPr>
            <a:normAutofit fontScale="92500" lnSpcReduction="20000"/>
          </a:bodyPr>
          <a:lstStyle/>
          <a:p>
            <a:pPr marL="0" indent="0">
              <a:buNone/>
            </a:pPr>
            <a:r>
              <a:rPr lang="en-US" b="1" i="1" u="sng" dirty="0" smtClean="0"/>
              <a:t>Conceptually</a:t>
            </a:r>
            <a:r>
              <a:rPr lang="en-US" i="1" dirty="0" smtClean="0"/>
              <a:t> speaking</a:t>
            </a:r>
          </a:p>
          <a:p>
            <a:r>
              <a:rPr lang="en-US" dirty="0" smtClean="0"/>
              <a:t>Energy </a:t>
            </a:r>
            <a:r>
              <a:rPr lang="en-US" dirty="0"/>
              <a:t>Reservoir </a:t>
            </a:r>
            <a:r>
              <a:rPr lang="en-US" b="1" dirty="0"/>
              <a:t>&gt;</a:t>
            </a:r>
            <a:r>
              <a:rPr lang="en-US" dirty="0"/>
              <a:t> Demand + </a:t>
            </a:r>
            <a:r>
              <a:rPr lang="en-US" dirty="0" smtClean="0"/>
              <a:t>Margin</a:t>
            </a:r>
          </a:p>
          <a:p>
            <a:pPr lvl="1"/>
            <a:r>
              <a:rPr lang="en-US" dirty="0" smtClean="0"/>
              <a:t>The </a:t>
            </a:r>
            <a:r>
              <a:rPr lang="en-US" dirty="0"/>
              <a:t>EIRC is not </a:t>
            </a:r>
            <a:r>
              <a:rPr lang="en-US" dirty="0" smtClean="0"/>
              <a:t>binding and the </a:t>
            </a:r>
            <a:r>
              <a:rPr lang="en-US" dirty="0"/>
              <a:t>MDAM </a:t>
            </a:r>
            <a:r>
              <a:rPr lang="en-US" dirty="0" smtClean="0"/>
              <a:t>would not re-dispatch </a:t>
            </a:r>
            <a:r>
              <a:rPr lang="en-US" dirty="0"/>
              <a:t>the </a:t>
            </a:r>
            <a:r>
              <a:rPr lang="en-US" dirty="0" smtClean="0"/>
              <a:t>system; the </a:t>
            </a:r>
            <a:r>
              <a:rPr lang="en-US" dirty="0"/>
              <a:t>EIRC price </a:t>
            </a:r>
            <a:r>
              <a:rPr lang="en-US" dirty="0" smtClean="0"/>
              <a:t>is zero</a:t>
            </a:r>
          </a:p>
          <a:p>
            <a:r>
              <a:rPr lang="en-US" dirty="0" smtClean="0"/>
              <a:t>Energy </a:t>
            </a:r>
            <a:r>
              <a:rPr lang="en-US" dirty="0"/>
              <a:t>Reservoir </a:t>
            </a:r>
            <a:r>
              <a:rPr lang="en-US" b="1" dirty="0"/>
              <a:t>=</a:t>
            </a:r>
            <a:r>
              <a:rPr lang="en-US" dirty="0"/>
              <a:t> Demand + </a:t>
            </a:r>
            <a:r>
              <a:rPr lang="en-US" dirty="0" smtClean="0"/>
              <a:t>Margin</a:t>
            </a:r>
          </a:p>
          <a:p>
            <a:pPr lvl="1"/>
            <a:r>
              <a:rPr lang="en-US" dirty="0"/>
              <a:t>T</a:t>
            </a:r>
            <a:r>
              <a:rPr lang="en-US" dirty="0" smtClean="0"/>
              <a:t>he EIRC is binding; the </a:t>
            </a:r>
            <a:r>
              <a:rPr lang="en-US" dirty="0"/>
              <a:t>MDAM </a:t>
            </a:r>
            <a:r>
              <a:rPr lang="en-US" dirty="0" smtClean="0"/>
              <a:t>is re-dispatching </a:t>
            </a:r>
            <a:r>
              <a:rPr lang="en-US" dirty="0"/>
              <a:t>the </a:t>
            </a:r>
            <a:r>
              <a:rPr lang="en-US" dirty="0" smtClean="0"/>
              <a:t>system to meet the EIRC; a positive EIRC price is produced </a:t>
            </a:r>
            <a:r>
              <a:rPr lang="en-US" i="1" dirty="0" smtClean="0"/>
              <a:t>(prior slide)</a:t>
            </a:r>
            <a:endParaRPr lang="en-US" dirty="0"/>
          </a:p>
          <a:p>
            <a:r>
              <a:rPr lang="en-US" dirty="0" smtClean="0"/>
              <a:t>Energy </a:t>
            </a:r>
            <a:r>
              <a:rPr lang="en-US" dirty="0"/>
              <a:t>Reservoir </a:t>
            </a:r>
            <a:r>
              <a:rPr lang="en-US" b="1" dirty="0" smtClean="0"/>
              <a:t>&lt;</a:t>
            </a:r>
            <a:r>
              <a:rPr lang="en-US" dirty="0" smtClean="0"/>
              <a:t> </a:t>
            </a:r>
            <a:r>
              <a:rPr lang="en-US" dirty="0"/>
              <a:t>Demand + </a:t>
            </a:r>
            <a:r>
              <a:rPr lang="en-US" dirty="0" smtClean="0"/>
              <a:t>Margin</a:t>
            </a:r>
            <a:endParaRPr lang="en-US" dirty="0"/>
          </a:p>
          <a:p>
            <a:pPr marL="690563" lvl="1" indent="-233363"/>
            <a:r>
              <a:rPr lang="en-US" dirty="0" smtClean="0"/>
              <a:t>The EIRC is violated despite the MDAM re-dispatch of the system; the EIRC price will be set by a penalty factor</a:t>
            </a:r>
            <a:br>
              <a:rPr lang="en-US" dirty="0" smtClean="0"/>
            </a:br>
            <a:endParaRPr lang="en-US" dirty="0"/>
          </a:p>
          <a:p>
            <a:pPr marL="57150" indent="0">
              <a:buNone/>
            </a:pPr>
            <a:r>
              <a:rPr lang="en-US" i="1" u="sng" dirty="0" smtClean="0"/>
              <a:t>Current </a:t>
            </a:r>
            <a:r>
              <a:rPr lang="en-US" i="1" u="sng" dirty="0"/>
              <a:t>thinking</a:t>
            </a:r>
            <a:r>
              <a:rPr lang="en-US" i="1" dirty="0"/>
              <a:t>: </a:t>
            </a:r>
            <a:endParaRPr lang="en-US" i="1" dirty="0" smtClean="0"/>
          </a:p>
          <a:p>
            <a:r>
              <a:rPr lang="en-US" dirty="0" smtClean="0"/>
              <a:t>EIRC penalty factors would be coordinated with operating reserve penalty factors (probably slightly less than the operating reserve penalty factors)</a:t>
            </a:r>
          </a:p>
        </p:txBody>
      </p:sp>
    </p:spTree>
    <p:extLst>
      <p:ext uri="{BB962C8B-B14F-4D97-AF65-F5344CB8AC3E}">
        <p14:creationId xmlns:p14="http://schemas.microsoft.com/office/powerpoint/2010/main" val="198780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pPr lvl="0"/>
            <a:r>
              <a:rPr lang="en-US" dirty="0"/>
              <a:t>EIRC </a:t>
            </a:r>
            <a:r>
              <a:rPr lang="en-US" dirty="0" smtClean="0"/>
              <a:t>- Specifications</a:t>
            </a:r>
            <a:endParaRPr lang="en-US" dirty="0"/>
          </a:p>
        </p:txBody>
      </p:sp>
      <p:sp>
        <p:nvSpPr>
          <p:cNvPr id="4" name="Content Placeholder 3"/>
          <p:cNvSpPr>
            <a:spLocks noGrp="1"/>
          </p:cNvSpPr>
          <p:nvPr>
            <p:ph idx="1"/>
          </p:nvPr>
        </p:nvSpPr>
        <p:spPr/>
        <p:txBody>
          <a:bodyPr>
            <a:normAutofit/>
          </a:bodyPr>
          <a:lstStyle/>
          <a:p>
            <a:r>
              <a:rPr lang="en-US" dirty="0"/>
              <a:t>No separate EIRC offer is required</a:t>
            </a:r>
          </a:p>
          <a:p>
            <a:pPr lvl="1"/>
            <a:r>
              <a:rPr lang="en-US" dirty="0"/>
              <a:t>The re-dispatch done by the MDAM to maintain </a:t>
            </a:r>
            <a:r>
              <a:rPr lang="en-US" dirty="0" smtClean="0"/>
              <a:t>EIRCs </a:t>
            </a:r>
            <a:r>
              <a:rPr lang="en-US" dirty="0"/>
              <a:t>is, like operating reserves, based on energy offers</a:t>
            </a:r>
          </a:p>
          <a:p>
            <a:pPr lvl="1"/>
            <a:r>
              <a:rPr lang="en-US" i="1" u="sng" dirty="0"/>
              <a:t>Current thinking</a:t>
            </a:r>
            <a:r>
              <a:rPr lang="en-US" i="1" dirty="0"/>
              <a:t>: </a:t>
            </a:r>
            <a:r>
              <a:rPr lang="en-US" dirty="0"/>
              <a:t>A unit’s supply status </a:t>
            </a:r>
            <a:r>
              <a:rPr lang="en-US" dirty="0" smtClean="0"/>
              <a:t>(</a:t>
            </a:r>
            <a:r>
              <a:rPr lang="en-US" i="1" dirty="0" smtClean="0"/>
              <a:t>i.e</a:t>
            </a:r>
            <a:r>
              <a:rPr lang="en-US" dirty="0" smtClean="0"/>
              <a:t>., energy inventory</a:t>
            </a:r>
            <a:r>
              <a:rPr lang="en-US" dirty="0"/>
              <a:t>) would be incorporated into the unit’s supply </a:t>
            </a:r>
            <a:r>
              <a:rPr lang="en-US" dirty="0" smtClean="0"/>
              <a:t>offer</a:t>
            </a:r>
          </a:p>
          <a:p>
            <a:r>
              <a:rPr lang="en-US" dirty="0" smtClean="0"/>
              <a:t>No </a:t>
            </a:r>
            <a:r>
              <a:rPr lang="en-US" dirty="0"/>
              <a:t>EIRC-specific obligations are incurred</a:t>
            </a:r>
          </a:p>
          <a:p>
            <a:pPr lvl="1"/>
            <a:r>
              <a:rPr lang="en-US" dirty="0"/>
              <a:t>Real-time operating reserve designations do not create reserve-specific </a:t>
            </a:r>
            <a:r>
              <a:rPr lang="en-US" dirty="0" smtClean="0"/>
              <a:t>obligations (beyond deviation/settlement implications)</a:t>
            </a:r>
            <a:endParaRPr lang="en-US" dirty="0"/>
          </a:p>
          <a:p>
            <a:pPr lvl="1"/>
            <a:r>
              <a:rPr lang="en-US" i="1" u="sng" dirty="0"/>
              <a:t>Current thinking</a:t>
            </a:r>
            <a:r>
              <a:rPr lang="en-US" i="1" dirty="0"/>
              <a:t>: </a:t>
            </a:r>
            <a:r>
              <a:rPr lang="en-US" dirty="0" smtClean="0"/>
              <a:t>An </a:t>
            </a:r>
            <a:r>
              <a:rPr lang="en-US" dirty="0"/>
              <a:t>EIRC designation will not create any EIRC-specific obligations </a:t>
            </a:r>
            <a:r>
              <a:rPr lang="en-US" dirty="0" smtClean="0"/>
              <a:t>(beyond deviation/settlement implications)</a:t>
            </a:r>
            <a:endParaRPr lang="en-US" dirty="0"/>
          </a:p>
        </p:txBody>
      </p:sp>
    </p:spTree>
    <p:extLst>
      <p:ext uri="{BB962C8B-B14F-4D97-AF65-F5344CB8AC3E}">
        <p14:creationId xmlns:p14="http://schemas.microsoft.com/office/powerpoint/2010/main" val="1032213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normAutofit/>
          </a:bodyPr>
          <a:lstStyle/>
          <a:p>
            <a:pPr lvl="0"/>
            <a:r>
              <a:rPr lang="en-US" dirty="0" smtClean="0"/>
              <a:t>Design Summary: EIRC and MDAM</a:t>
            </a:r>
            <a:endParaRPr lang="en-US" dirty="0"/>
          </a:p>
        </p:txBody>
      </p:sp>
      <p:sp>
        <p:nvSpPr>
          <p:cNvPr id="4" name="Content Placeholder 3"/>
          <p:cNvSpPr>
            <a:spLocks noGrp="1"/>
          </p:cNvSpPr>
          <p:nvPr>
            <p:ph idx="1"/>
          </p:nvPr>
        </p:nvSpPr>
        <p:spPr/>
        <p:txBody>
          <a:bodyPr>
            <a:normAutofit fontScale="92500" lnSpcReduction="10000"/>
          </a:bodyPr>
          <a:lstStyle/>
          <a:p>
            <a:r>
              <a:rPr lang="en-US" dirty="0"/>
              <a:t>When the EIRC and MDAM are used together the market can incorporate aggregate energy reservoir information, available only to the ISO, to efficiently and effectively manage the use of the energy reservoir several days </a:t>
            </a:r>
            <a:r>
              <a:rPr lang="en-US" dirty="0" smtClean="0"/>
              <a:t>out through the market</a:t>
            </a:r>
          </a:p>
          <a:p>
            <a:pPr lvl="1"/>
            <a:r>
              <a:rPr lang="en-US" dirty="0" smtClean="0"/>
              <a:t>This would </a:t>
            </a:r>
            <a:r>
              <a:rPr lang="en-US" dirty="0"/>
              <a:t>also provide an advanced market signal of pending/future tightening energy conditions </a:t>
            </a:r>
          </a:p>
          <a:p>
            <a:r>
              <a:rPr lang="en-US" dirty="0"/>
              <a:t>The primary effect, achieved </a:t>
            </a:r>
            <a:r>
              <a:rPr lang="en-US" dirty="0" smtClean="0"/>
              <a:t>by re-dispatching the system in earlier intervals, </a:t>
            </a:r>
            <a:r>
              <a:rPr lang="en-US" dirty="0"/>
              <a:t>is to </a:t>
            </a:r>
            <a:r>
              <a:rPr lang="en-US" dirty="0" smtClean="0"/>
              <a:t>preserve and efficiently compensate the capability of stock </a:t>
            </a:r>
            <a:r>
              <a:rPr lang="en-US" dirty="0"/>
              <a:t>supply </a:t>
            </a:r>
            <a:r>
              <a:rPr lang="en-US" dirty="0" smtClean="0"/>
              <a:t>and </a:t>
            </a:r>
            <a:r>
              <a:rPr lang="en-US" dirty="0"/>
              <a:t>instead use flow </a:t>
            </a:r>
            <a:r>
              <a:rPr lang="en-US" dirty="0" smtClean="0"/>
              <a:t>supply earlier </a:t>
            </a:r>
            <a:r>
              <a:rPr lang="en-US" dirty="0"/>
              <a:t>in the market </a:t>
            </a:r>
            <a:r>
              <a:rPr lang="en-US" dirty="0" smtClean="0"/>
              <a:t>horizon</a:t>
            </a:r>
          </a:p>
          <a:p>
            <a:pPr lvl="1"/>
            <a:r>
              <a:rPr lang="en-US" dirty="0" smtClean="0"/>
              <a:t>This re-dispatch will also impact LMPs</a:t>
            </a:r>
            <a:endParaRPr lang="en-US" dirty="0"/>
          </a:p>
          <a:p>
            <a:r>
              <a:rPr lang="en-US" dirty="0"/>
              <a:t>The progressive </a:t>
            </a:r>
            <a:r>
              <a:rPr lang="en-US" dirty="0" smtClean="0"/>
              <a:t>(day-to-day) clearing </a:t>
            </a:r>
            <a:r>
              <a:rPr lang="en-US" dirty="0"/>
              <a:t>of the MDAM may move stock supply out several </a:t>
            </a:r>
            <a:r>
              <a:rPr lang="en-US" dirty="0" smtClean="0"/>
              <a:t>times</a:t>
            </a:r>
          </a:p>
          <a:p>
            <a:pPr lvl="1"/>
            <a:r>
              <a:rPr lang="en-US" dirty="0" smtClean="0"/>
              <a:t>Each </a:t>
            </a:r>
            <a:r>
              <a:rPr lang="en-US" dirty="0"/>
              <a:t>MDAM </a:t>
            </a:r>
            <a:r>
              <a:rPr lang="en-US" dirty="0" smtClean="0"/>
              <a:t>may push stock supply capability to </a:t>
            </a:r>
            <a:r>
              <a:rPr lang="en-US" dirty="0"/>
              <a:t>the out </a:t>
            </a:r>
            <a:r>
              <a:rPr lang="en-US" dirty="0" smtClean="0"/>
              <a:t>days</a:t>
            </a:r>
            <a:endParaRPr lang="en-US" dirty="0"/>
          </a:p>
        </p:txBody>
      </p:sp>
    </p:spTree>
    <p:extLst>
      <p:ext uri="{BB962C8B-B14F-4D97-AF65-F5344CB8AC3E}">
        <p14:creationId xmlns:p14="http://schemas.microsoft.com/office/powerpoint/2010/main" val="2823920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a:t>
            </a:r>
            <a:endParaRPr lang="en-US" dirty="0"/>
          </a:p>
        </p:txBody>
      </p:sp>
      <p:sp>
        <p:nvSpPr>
          <p:cNvPr id="6" name="Text Placeholder 5"/>
          <p:cNvSpPr>
            <a:spLocks noGrp="1"/>
          </p:cNvSpPr>
          <p:nvPr>
            <p:ph type="body" idx="1"/>
          </p:nvPr>
        </p:nvSpPr>
        <p:spPr/>
        <p:txBody>
          <a:bodyPr>
            <a:normAutofit/>
          </a:bodyPr>
          <a:lstStyle/>
          <a:p>
            <a:r>
              <a:rPr lang="en-US" dirty="0" smtClean="0"/>
              <a:t>Using an example, show how the EIRC when </a:t>
            </a:r>
            <a:r>
              <a:rPr lang="en-US" dirty="0"/>
              <a:t>used with the </a:t>
            </a:r>
            <a:r>
              <a:rPr lang="en-US" dirty="0" smtClean="0"/>
              <a:t>MDAM re-dispatches </a:t>
            </a:r>
            <a:r>
              <a:rPr lang="en-US" dirty="0"/>
              <a:t>the system to meet tightening energy conditions in later intervals</a:t>
            </a:r>
          </a:p>
          <a:p>
            <a:endParaRPr lang="en-US" dirty="0" smtClean="0"/>
          </a:p>
          <a:p>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17</a:t>
            </a:fld>
            <a:endParaRPr lang="en-US" dirty="0"/>
          </a:p>
        </p:txBody>
      </p:sp>
    </p:spTree>
    <p:extLst>
      <p:ext uri="{BB962C8B-B14F-4D97-AF65-F5344CB8AC3E}">
        <p14:creationId xmlns:p14="http://schemas.microsoft.com/office/powerpoint/2010/main" val="282299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Example – Assumptions and Set-Up</a:t>
            </a:r>
            <a:endParaRPr lang="en-US" dirty="0"/>
          </a:p>
        </p:txBody>
      </p:sp>
      <p:sp>
        <p:nvSpPr>
          <p:cNvPr id="4" name="Content Placeholder 3"/>
          <p:cNvSpPr>
            <a:spLocks noGrp="1"/>
          </p:cNvSpPr>
          <p:nvPr>
            <p:ph idx="1"/>
          </p:nvPr>
        </p:nvSpPr>
        <p:spPr/>
        <p:txBody>
          <a:bodyPr>
            <a:normAutofit/>
          </a:bodyPr>
          <a:lstStyle/>
          <a:p>
            <a:r>
              <a:rPr lang="en-US" dirty="0" smtClean="0"/>
              <a:t>Time-compressed, simplified </a:t>
            </a:r>
            <a:r>
              <a:rPr lang="en-US" dirty="0"/>
              <a:t>examples</a:t>
            </a:r>
          </a:p>
          <a:p>
            <a:pPr lvl="1"/>
            <a:r>
              <a:rPr lang="en-US" dirty="0"/>
              <a:t>Only three forward days (D1, D2, and D3)</a:t>
            </a:r>
          </a:p>
          <a:p>
            <a:pPr lvl="2"/>
            <a:r>
              <a:rPr lang="en-US" dirty="0" smtClean="0"/>
              <a:t>An </a:t>
            </a:r>
            <a:r>
              <a:rPr lang="en-US" dirty="0"/>
              <a:t>EIRC is calculated </a:t>
            </a:r>
            <a:r>
              <a:rPr lang="en-US" dirty="0" smtClean="0"/>
              <a:t>for (at the end of) each </a:t>
            </a:r>
            <a:r>
              <a:rPr lang="en-US" dirty="0"/>
              <a:t>interval, and each interval is one day, with only one hour per </a:t>
            </a:r>
            <a:r>
              <a:rPr lang="en-US" dirty="0" smtClean="0"/>
              <a:t>day</a:t>
            </a:r>
          </a:p>
          <a:p>
            <a:pPr lvl="1"/>
            <a:r>
              <a:rPr lang="en-US" dirty="0" smtClean="0"/>
              <a:t>Three </a:t>
            </a:r>
            <a:r>
              <a:rPr lang="en-US" dirty="0"/>
              <a:t>unit </a:t>
            </a:r>
            <a:r>
              <a:rPr lang="en-US" dirty="0" smtClean="0"/>
              <a:t>system; market clears all days within market horizon</a:t>
            </a:r>
            <a:endParaRPr lang="en-US" dirty="0"/>
          </a:p>
          <a:p>
            <a:pPr lvl="2"/>
            <a:r>
              <a:rPr lang="en-US" dirty="0"/>
              <a:t>Two flow units (Wind and Gas)</a:t>
            </a:r>
          </a:p>
          <a:p>
            <a:pPr lvl="2"/>
            <a:r>
              <a:rPr lang="en-US" dirty="0"/>
              <a:t>One stock unit </a:t>
            </a:r>
            <a:r>
              <a:rPr lang="en-US" dirty="0" smtClean="0"/>
              <a:t>(Oil)</a:t>
            </a:r>
            <a:endParaRPr lang="en-US" dirty="0"/>
          </a:p>
          <a:p>
            <a:pPr lvl="1"/>
            <a:r>
              <a:rPr lang="en-US" dirty="0"/>
              <a:t>Margin = </a:t>
            </a:r>
            <a:r>
              <a:rPr lang="en-US" dirty="0" smtClean="0"/>
              <a:t>20MWh</a:t>
            </a:r>
          </a:p>
          <a:p>
            <a:pPr lvl="2"/>
            <a:r>
              <a:rPr lang="en-US" dirty="0" smtClean="0"/>
              <a:t>This amount is useful for this simple demonstration, but it is not intended to be representative of the margin amount that may be used in practice</a:t>
            </a:r>
            <a:endParaRPr lang="en-US" dirty="0"/>
          </a:p>
          <a:p>
            <a:r>
              <a:rPr lang="en-US" dirty="0" smtClean="0"/>
              <a:t>Intervals of Interest: Operating Days 4 and 5</a:t>
            </a:r>
          </a:p>
          <a:p>
            <a:pPr lvl="1"/>
            <a:r>
              <a:rPr lang="en-US" dirty="0" smtClean="0"/>
              <a:t>We start the example in Operating Day 1, and will run the MDAM for three forward days</a:t>
            </a:r>
          </a:p>
          <a:p>
            <a:pPr lvl="1"/>
            <a:r>
              <a:rPr lang="en-US" dirty="0" smtClean="0"/>
              <a:t>The </a:t>
            </a:r>
            <a:r>
              <a:rPr lang="en-US" dirty="0"/>
              <a:t>market expects stressed system conditions </a:t>
            </a:r>
            <a:r>
              <a:rPr lang="en-US" dirty="0" smtClean="0"/>
              <a:t>in a </a:t>
            </a:r>
            <a:r>
              <a:rPr lang="en-US" dirty="0"/>
              <a:t>few </a:t>
            </a:r>
            <a:r>
              <a:rPr lang="en-US" dirty="0" smtClean="0"/>
              <a:t>days, as reflected in the Gas unit offers</a:t>
            </a:r>
          </a:p>
        </p:txBody>
      </p:sp>
    </p:spTree>
    <p:extLst>
      <p:ext uri="{BB962C8B-B14F-4D97-AF65-F5344CB8AC3E}">
        <p14:creationId xmlns:p14="http://schemas.microsoft.com/office/powerpoint/2010/main" val="373004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normAutofit/>
          </a:bodyPr>
          <a:lstStyle/>
          <a:p>
            <a:r>
              <a:rPr lang="en-US" dirty="0" smtClean="0"/>
              <a:t>Table 1 – Day-Ahead Run on Operating Day 1</a:t>
            </a:r>
            <a:endParaRPr lang="en-US" dirty="0"/>
          </a:p>
        </p:txBody>
      </p:sp>
      <p:pic>
        <p:nvPicPr>
          <p:cNvPr id="1035"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08839"/>
            <a:ext cx="8229600" cy="479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64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800" dirty="0" smtClean="0"/>
              <a:t>Winter Energy Security Improvements</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125</a:t>
            </a:r>
            <a:endParaRPr lang="en-US" dirty="0"/>
          </a:p>
        </p:txBody>
      </p:sp>
      <p:sp>
        <p:nvSpPr>
          <p:cNvPr id="31" name="Text Placeholder 30"/>
          <p:cNvSpPr>
            <a:spLocks noGrp="1"/>
          </p:cNvSpPr>
          <p:nvPr>
            <p:ph type="body" sz="quarter" idx="13"/>
          </p:nvPr>
        </p:nvSpPr>
        <p:spPr/>
        <p:txBody>
          <a:bodyPr/>
          <a:lstStyle/>
          <a:p>
            <a:r>
              <a:rPr lang="en-US" dirty="0" smtClean="0"/>
              <a:t>Proposed Effective Date: TBD</a:t>
            </a:r>
          </a:p>
          <a:p>
            <a:endParaRPr lang="en-US" dirty="0"/>
          </a:p>
        </p:txBody>
      </p:sp>
      <p:sp>
        <p:nvSpPr>
          <p:cNvPr id="16" name="Text Placeholder 15"/>
          <p:cNvSpPr>
            <a:spLocks noGrp="1"/>
          </p:cNvSpPr>
          <p:nvPr>
            <p:ph type="body" sz="quarter" idx="14"/>
          </p:nvPr>
        </p:nvSpPr>
        <p:spPr/>
        <p:txBody>
          <a:bodyPr>
            <a:normAutofit/>
          </a:bodyPr>
          <a:lstStyle/>
          <a:p>
            <a:r>
              <a:rPr lang="en-US" dirty="0"/>
              <a:t>In accordance with FERC’s order in EL18-182-000, the ISO must develop and file improvements to its market design to better address regional fuel security by July 1, 2019 </a:t>
            </a:r>
          </a:p>
          <a:p>
            <a:r>
              <a:rPr lang="en-US" dirty="0" smtClean="0"/>
              <a:t>The ISO shared its high-level views </a:t>
            </a:r>
            <a:r>
              <a:rPr lang="en-US" dirty="0"/>
              <a:t>on </a:t>
            </a:r>
            <a:r>
              <a:rPr lang="en-US" dirty="0" smtClean="0"/>
              <a:t>conceptual approach elements at the October Markets Committee meeting</a:t>
            </a:r>
          </a:p>
          <a:p>
            <a:pPr marL="1031875" lvl="1" indent="-341313">
              <a:buFont typeface="+mj-lt"/>
              <a:buAutoNum type="arabicPeriod"/>
            </a:pPr>
            <a:r>
              <a:rPr lang="en-US" dirty="0" smtClean="0"/>
              <a:t>Multi-Day </a:t>
            </a:r>
            <a:r>
              <a:rPr lang="en-US" dirty="0"/>
              <a:t>Ahead </a:t>
            </a:r>
            <a:r>
              <a:rPr lang="en-US" dirty="0" smtClean="0"/>
              <a:t>Markets</a:t>
            </a:r>
          </a:p>
          <a:p>
            <a:pPr marL="1031875" lvl="1" indent="-341313">
              <a:buFont typeface="+mj-lt"/>
              <a:buAutoNum type="arabicPeriod"/>
            </a:pPr>
            <a:r>
              <a:rPr lang="en-US" dirty="0"/>
              <a:t>New Ancillary Service in RT/Multi-DA Markets: Energy Inventory Reserve </a:t>
            </a:r>
            <a:r>
              <a:rPr lang="en-US" dirty="0" smtClean="0"/>
              <a:t>Constraint</a:t>
            </a:r>
          </a:p>
          <a:p>
            <a:pPr marL="1031875" lvl="1" indent="-341313">
              <a:buFont typeface="+mj-lt"/>
              <a:buAutoNum type="arabicPeriod"/>
            </a:pPr>
            <a:r>
              <a:rPr lang="en-US" dirty="0"/>
              <a:t>Seasonal Forward Procurement of Energy Inventory: Forward Inventory Reserve </a:t>
            </a:r>
            <a:r>
              <a:rPr lang="en-US" dirty="0" smtClean="0"/>
              <a:t>Mechanism</a:t>
            </a:r>
            <a:endParaRPr lang="en-US" dirty="0"/>
          </a:p>
          <a:p>
            <a:endParaRPr lang="en-US" dirty="0" smtClean="0"/>
          </a:p>
        </p:txBody>
      </p:sp>
    </p:spTree>
    <p:extLst>
      <p:ext uri="{BB962C8B-B14F-4D97-AF65-F5344CB8AC3E}">
        <p14:creationId xmlns:p14="http://schemas.microsoft.com/office/powerpoint/2010/main" val="231927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lstStyle/>
          <a:p>
            <a:r>
              <a:rPr lang="en-US" dirty="0" smtClean="0"/>
              <a:t>Table 1 - EIRC Function</a:t>
            </a:r>
            <a:endParaRPr lang="en-US" dirty="0"/>
          </a:p>
        </p:txBody>
      </p:sp>
      <p:sp>
        <p:nvSpPr>
          <p:cNvPr id="4" name="Content Placeholder 3"/>
          <p:cNvSpPr>
            <a:spLocks noGrp="1"/>
          </p:cNvSpPr>
          <p:nvPr>
            <p:ph idx="1"/>
          </p:nvPr>
        </p:nvSpPr>
        <p:spPr>
          <a:xfrm>
            <a:off x="457200" y="1401762"/>
            <a:ext cx="8229600" cy="2789238"/>
          </a:xfrm>
        </p:spPr>
        <p:txBody>
          <a:bodyPr>
            <a:noAutofit/>
          </a:bodyPr>
          <a:lstStyle/>
          <a:p>
            <a:pPr marL="230188" indent="-230188">
              <a:spcBef>
                <a:spcPts val="300"/>
              </a:spcBef>
            </a:pPr>
            <a:r>
              <a:rPr lang="en-US" sz="1800" dirty="0" smtClean="0"/>
              <a:t>In Table 1 the EIRC is binding between the Day 4 and Day 5 intervals</a:t>
            </a:r>
          </a:p>
          <a:p>
            <a:pPr marL="230188" indent="-230188">
              <a:spcBef>
                <a:spcPts val="300"/>
              </a:spcBef>
            </a:pPr>
            <a:r>
              <a:rPr lang="en-US" sz="1800" dirty="0"/>
              <a:t>To satisfy that constraint while minimizing production costs, the MDAM </a:t>
            </a:r>
            <a:r>
              <a:rPr lang="en-US" sz="1800" dirty="0" smtClean="0"/>
              <a:t/>
            </a:r>
            <a:br>
              <a:rPr lang="en-US" sz="1800" dirty="0" smtClean="0"/>
            </a:br>
            <a:r>
              <a:rPr lang="en-US" sz="1800" dirty="0" smtClean="0"/>
              <a:t>re-dispatched </a:t>
            </a:r>
            <a:r>
              <a:rPr lang="en-US" sz="1800" dirty="0"/>
              <a:t>the stock unit (Oil) on Day </a:t>
            </a:r>
            <a:r>
              <a:rPr lang="en-US" sz="1800" dirty="0" smtClean="0"/>
              <a:t>4</a:t>
            </a:r>
          </a:p>
          <a:p>
            <a:pPr marL="630238" lvl="1" indent="-230188">
              <a:spcBef>
                <a:spcPts val="300"/>
              </a:spcBef>
            </a:pPr>
            <a:r>
              <a:rPr lang="en-US" sz="1600" dirty="0" smtClean="0"/>
              <a:t>On Day 4 the Oil unit is scheduled for 290MWh; less than it’s output at </a:t>
            </a:r>
            <a:r>
              <a:rPr lang="en-US" sz="1600" dirty="0" err="1" smtClean="0"/>
              <a:t>EcoMax</a:t>
            </a:r>
            <a:r>
              <a:rPr lang="en-US" sz="1600" dirty="0" smtClean="0"/>
              <a:t>, 350MWh</a:t>
            </a:r>
          </a:p>
          <a:p>
            <a:pPr marL="230188" indent="-230188">
              <a:spcBef>
                <a:spcPts val="300"/>
              </a:spcBef>
            </a:pPr>
            <a:r>
              <a:rPr lang="en-US" sz="1800" dirty="0" smtClean="0"/>
              <a:t>The </a:t>
            </a:r>
            <a:r>
              <a:rPr lang="en-US" sz="1800" dirty="0"/>
              <a:t>EIRC price, in this simple example, is the lost opportunity cost of the oil unit (LMP – Oil </a:t>
            </a:r>
            <a:r>
              <a:rPr lang="en-US" sz="1800" dirty="0" smtClean="0"/>
              <a:t>unit offer </a:t>
            </a:r>
            <a:r>
              <a:rPr lang="en-US" sz="1800" dirty="0"/>
              <a:t>price); $105/MWh</a:t>
            </a:r>
          </a:p>
          <a:p>
            <a:pPr marL="230188" indent="-230188">
              <a:spcBef>
                <a:spcPts val="300"/>
              </a:spcBef>
            </a:pPr>
            <a:r>
              <a:rPr lang="en-US" sz="1800" i="1" u="sng" dirty="0" smtClean="0"/>
              <a:t>Current thinking</a:t>
            </a:r>
            <a:r>
              <a:rPr lang="en-US" sz="1800" i="1" dirty="0" smtClean="0"/>
              <a:t>: </a:t>
            </a:r>
            <a:r>
              <a:rPr lang="en-US" sz="1800" dirty="0" smtClean="0"/>
              <a:t>The </a:t>
            </a:r>
            <a:r>
              <a:rPr lang="en-US" sz="1800" dirty="0"/>
              <a:t>Oil unit would be paid the EIRC price for </a:t>
            </a:r>
            <a:r>
              <a:rPr lang="en-US" sz="1800" dirty="0" smtClean="0"/>
              <a:t>210MWh; this is the (minimum) amount is needed to satisfy the constraint for the Day 5 interval</a:t>
            </a:r>
            <a:endParaRPr lang="en-US" sz="1800" dirty="0"/>
          </a:p>
        </p:txBody>
      </p:sp>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499" y="4191000"/>
            <a:ext cx="647384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900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smtClean="0"/>
              <a:t>Table 2 – Day-Ahead </a:t>
            </a:r>
            <a:r>
              <a:rPr lang="en-US" dirty="0"/>
              <a:t>Run on Operating Day </a:t>
            </a:r>
            <a:r>
              <a:rPr lang="en-US" dirty="0" smtClean="0"/>
              <a:t>2</a:t>
            </a:r>
            <a:endParaRPr lang="en-US" dirty="0"/>
          </a:p>
        </p:txBody>
      </p:sp>
      <p:pic>
        <p:nvPicPr>
          <p:cNvPr id="615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179" y="1401763"/>
            <a:ext cx="8209641"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13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smtClean="0"/>
              <a:t>Table 2 - EIRC Calculations</a:t>
            </a:r>
            <a:endParaRPr lang="en-US" dirty="0"/>
          </a:p>
        </p:txBody>
      </p:sp>
      <p:sp>
        <p:nvSpPr>
          <p:cNvPr id="4" name="Content Placeholder 3"/>
          <p:cNvSpPr>
            <a:spLocks noGrp="1"/>
          </p:cNvSpPr>
          <p:nvPr>
            <p:ph idx="1"/>
          </p:nvPr>
        </p:nvSpPr>
        <p:spPr>
          <a:xfrm>
            <a:off x="457200" y="1401762"/>
            <a:ext cx="8229600" cy="2786190"/>
          </a:xfrm>
        </p:spPr>
        <p:txBody>
          <a:bodyPr>
            <a:noAutofit/>
          </a:bodyPr>
          <a:lstStyle/>
          <a:p>
            <a:pPr marL="230188" indent="-230188">
              <a:spcBef>
                <a:spcPts val="300"/>
              </a:spcBef>
            </a:pPr>
            <a:r>
              <a:rPr lang="en-US" sz="1800" dirty="0" smtClean="0"/>
              <a:t>In Table 2 the EIRC is now binding between the Day 5 and Day 6 intervals</a:t>
            </a:r>
          </a:p>
          <a:p>
            <a:pPr marL="230188" indent="-230188">
              <a:spcBef>
                <a:spcPts val="300"/>
              </a:spcBef>
            </a:pPr>
            <a:r>
              <a:rPr lang="en-US" sz="1800" dirty="0"/>
              <a:t>To satisfy </a:t>
            </a:r>
            <a:r>
              <a:rPr lang="en-US" sz="1800" dirty="0" smtClean="0"/>
              <a:t>that </a:t>
            </a:r>
            <a:r>
              <a:rPr lang="en-US" sz="1800" dirty="0"/>
              <a:t>constraint </a:t>
            </a:r>
            <a:r>
              <a:rPr lang="en-US" sz="1800" dirty="0" smtClean="0"/>
              <a:t>while minimizing production costs, the </a:t>
            </a:r>
            <a:r>
              <a:rPr lang="en-US" sz="1800" dirty="0"/>
              <a:t>MDAM </a:t>
            </a:r>
            <a:r>
              <a:rPr lang="en-US" sz="1800" dirty="0" smtClean="0"/>
              <a:t/>
            </a:r>
            <a:br>
              <a:rPr lang="en-US" sz="1800" dirty="0" smtClean="0"/>
            </a:br>
            <a:r>
              <a:rPr lang="en-US" sz="1800" dirty="0" smtClean="0"/>
              <a:t>re-dispatched the stock unit (Oil) on Day 4</a:t>
            </a:r>
          </a:p>
          <a:p>
            <a:pPr marL="630238" lvl="1" indent="-230188">
              <a:spcBef>
                <a:spcPts val="300"/>
              </a:spcBef>
            </a:pPr>
            <a:r>
              <a:rPr lang="en-US" sz="1600" dirty="0"/>
              <a:t>On Day 4 </a:t>
            </a:r>
            <a:r>
              <a:rPr lang="en-US" sz="1600" dirty="0" smtClean="0"/>
              <a:t>the Oil unit is (now) scheduled </a:t>
            </a:r>
            <a:r>
              <a:rPr lang="en-US" sz="1600" dirty="0"/>
              <a:t>for </a:t>
            </a:r>
            <a:r>
              <a:rPr lang="en-US" sz="1600" dirty="0" smtClean="0"/>
              <a:t>40MWh</a:t>
            </a:r>
            <a:endParaRPr lang="en-US" sz="1600" i="1" dirty="0"/>
          </a:p>
          <a:p>
            <a:pPr marL="230188" indent="-230188">
              <a:spcBef>
                <a:spcPts val="300"/>
              </a:spcBef>
            </a:pPr>
            <a:r>
              <a:rPr lang="en-US" sz="1800" dirty="0" smtClean="0"/>
              <a:t>The </a:t>
            </a:r>
            <a:r>
              <a:rPr lang="en-US" sz="1800" dirty="0"/>
              <a:t>EIRC </a:t>
            </a:r>
            <a:r>
              <a:rPr lang="en-US" sz="1800" dirty="0" smtClean="0"/>
              <a:t>price is the </a:t>
            </a:r>
            <a:r>
              <a:rPr lang="en-US" sz="1800" dirty="0"/>
              <a:t>lost opportunity cost of the </a:t>
            </a:r>
            <a:r>
              <a:rPr lang="en-US" sz="1800" dirty="0" smtClean="0"/>
              <a:t>Oil unit, $</a:t>
            </a:r>
            <a:r>
              <a:rPr lang="en-US" sz="1800" dirty="0"/>
              <a:t>105/MWh</a:t>
            </a:r>
          </a:p>
          <a:p>
            <a:pPr marL="230188" indent="-230188">
              <a:spcBef>
                <a:spcPts val="300"/>
              </a:spcBef>
            </a:pPr>
            <a:r>
              <a:rPr lang="en-US" sz="1800" i="1" u="sng" dirty="0" smtClean="0"/>
              <a:t>Current thinking</a:t>
            </a:r>
            <a:r>
              <a:rPr lang="en-US" sz="1800" i="1" dirty="0" smtClean="0"/>
              <a:t>: </a:t>
            </a:r>
            <a:r>
              <a:rPr lang="en-US" sz="1800" dirty="0"/>
              <a:t>The Oil unit would be paid the EIRC price for </a:t>
            </a:r>
            <a:r>
              <a:rPr lang="en-US" sz="1800" dirty="0" smtClean="0"/>
              <a:t>110MWh</a:t>
            </a:r>
            <a:r>
              <a:rPr lang="en-US" sz="1800" dirty="0"/>
              <a:t>; this is the (minimum) amount is needed to satisfy the constraint for the Day </a:t>
            </a:r>
            <a:r>
              <a:rPr lang="en-US" sz="1800" dirty="0" smtClean="0"/>
              <a:t>6 interval</a:t>
            </a:r>
            <a:endParaRPr lang="en-US" sz="1800"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872" y="4187952"/>
            <a:ext cx="6475095"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317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smtClean="0"/>
              <a:t>Example Observations</a:t>
            </a:r>
            <a:endParaRPr lang="en-US" dirty="0"/>
          </a:p>
        </p:txBody>
      </p:sp>
      <p:sp>
        <p:nvSpPr>
          <p:cNvPr id="4" name="Content Placeholder 3"/>
          <p:cNvSpPr>
            <a:spLocks noGrp="1"/>
          </p:cNvSpPr>
          <p:nvPr>
            <p:ph idx="1"/>
          </p:nvPr>
        </p:nvSpPr>
        <p:spPr/>
        <p:txBody>
          <a:bodyPr/>
          <a:lstStyle/>
          <a:p>
            <a:r>
              <a:rPr lang="en-US" dirty="0" smtClean="0"/>
              <a:t>Different intervals within the MDAM may have different LMPs</a:t>
            </a:r>
          </a:p>
          <a:p>
            <a:r>
              <a:rPr lang="en-US" dirty="0" smtClean="0"/>
              <a:t>A binding EIRC in an interval would cause the MDAM to re-dispatch the system in prior intervals</a:t>
            </a:r>
          </a:p>
          <a:p>
            <a:pPr lvl="1"/>
            <a:r>
              <a:rPr lang="en-US" dirty="0" smtClean="0"/>
              <a:t>The constraint is satisfied by re-dispatching (holding down) stock supply in earlier intervals in exchange for EIRC compensation</a:t>
            </a:r>
          </a:p>
          <a:p>
            <a:r>
              <a:rPr lang="en-US" dirty="0" smtClean="0"/>
              <a:t>Progressive clearing of the MDAM (day-to-day clearing) may push out the capability of stock supply </a:t>
            </a:r>
          </a:p>
        </p:txBody>
      </p:sp>
    </p:spTree>
    <p:extLst>
      <p:ext uri="{BB962C8B-B14F-4D97-AF65-F5344CB8AC3E}">
        <p14:creationId xmlns:p14="http://schemas.microsoft.com/office/powerpoint/2010/main" val="429461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24</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4218921305"/>
              </p:ext>
            </p:extLst>
          </p:nvPr>
        </p:nvGraphicFramePr>
        <p:xfrm>
          <a:off x="381000" y="837625"/>
          <a:ext cx="8305800" cy="5443467"/>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1426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894601">
                <a:tc>
                  <a:txBody>
                    <a:bodyPr/>
                    <a:lstStyle/>
                    <a:p>
                      <a:pPr marL="0" algn="l" defTabSz="914400" rtl="0" eaLnBrk="1" latinLnBrk="0" hangingPunct="1"/>
                      <a:r>
                        <a:rPr lang="en-US" sz="1800" b="1" kern="1200" dirty="0" smtClean="0">
                          <a:solidFill>
                            <a:schemeClr val="dk1"/>
                          </a:solidFill>
                          <a:latin typeface="+mn-lt"/>
                          <a:ea typeface="+mn-ea"/>
                          <a:cs typeface="+mn-cs"/>
                        </a:rPr>
                        <a:t>Markets Committee and Reliability</a:t>
                      </a:r>
                      <a:r>
                        <a:rPr lang="en-US" sz="1800" b="1" kern="1200" baseline="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Committee </a:t>
                      </a:r>
                    </a:p>
                    <a:p>
                      <a:pPr marL="0" algn="l" defTabSz="914400" rtl="0" eaLnBrk="1" latinLnBrk="0" hangingPunct="1"/>
                      <a:r>
                        <a:rPr lang="en-US" sz="1800" b="1" kern="1200" dirty="0" smtClean="0">
                          <a:solidFill>
                            <a:schemeClr val="dk1"/>
                          </a:solidFill>
                          <a:latin typeface="+mn-lt"/>
                          <a:ea typeface="+mn-ea"/>
                          <a:cs typeface="+mn-cs"/>
                        </a:rPr>
                        <a:t>June 20, 2018</a:t>
                      </a:r>
                      <a:endParaRPr lang="en-US" sz="1800" b="1" kern="1200" dirty="0">
                        <a:solidFill>
                          <a:schemeClr val="dk1"/>
                        </a:solidFill>
                        <a:latin typeface="+mn-lt"/>
                        <a:ea typeface="+mn-ea"/>
                        <a:cs typeface="+mn-cs"/>
                      </a:endParaRPr>
                    </a:p>
                  </a:txBody>
                  <a:tcPr marL="89777" marR="89777">
                    <a:solidFill>
                      <a:schemeClr val="tx1">
                        <a:lumMod val="20000"/>
                        <a:lumOff val="80000"/>
                      </a:schemeClr>
                    </a:solidFill>
                  </a:tcPr>
                </a:tc>
                <a:tc>
                  <a:txBody>
                    <a:bodyPr/>
                    <a:lstStyle/>
                    <a:p>
                      <a:r>
                        <a:rPr lang="en-US" dirty="0" smtClean="0"/>
                        <a:t>Introduce challenges, drivers</a:t>
                      </a:r>
                      <a:r>
                        <a:rPr lang="en-US" baseline="0" dirty="0" smtClean="0"/>
                        <a:t> behind them, and frameworks for assessing problem and solutions</a:t>
                      </a:r>
                      <a:endParaRPr lang="en-US" dirty="0"/>
                    </a:p>
                  </a:txBody>
                  <a:tcPr marL="89777" marR="89777" anchor="ctr">
                    <a:solidFill>
                      <a:schemeClr val="tx1">
                        <a:lumMod val="20000"/>
                        <a:lumOff val="80000"/>
                      </a:schemeClr>
                    </a:solidFill>
                  </a:tcPr>
                </a:tc>
                <a:extLst>
                  <a:ext uri="{0D108BD9-81ED-4DB2-BD59-A6C34878D82A}">
                    <a16:rowId xmlns:a16="http://schemas.microsoft.com/office/drawing/2014/main" val="10001"/>
                  </a:ext>
                </a:extLst>
              </a:tr>
              <a:tr h="626221">
                <a:tc>
                  <a:txBody>
                    <a:bodyPr/>
                    <a:lstStyle/>
                    <a:p>
                      <a:pPr marL="0" algn="l" defTabSz="914400" rtl="0" eaLnBrk="1" latinLnBrk="0" hangingPunct="1"/>
                      <a:r>
                        <a:rPr lang="en-US" sz="1800" b="1" kern="1200" dirty="0" smtClean="0">
                          <a:solidFill>
                            <a:schemeClr val="dk1"/>
                          </a:solidFill>
                          <a:latin typeface="+mn-lt"/>
                          <a:ea typeface="+mn-ea"/>
                          <a:cs typeface="+mn-cs"/>
                        </a:rPr>
                        <a:t>Markets Committee</a:t>
                      </a:r>
                    </a:p>
                    <a:p>
                      <a:pPr marL="0" algn="l" defTabSz="914400" rtl="0" eaLnBrk="1" latinLnBrk="0" hangingPunct="1"/>
                      <a:r>
                        <a:rPr lang="en-US" sz="1800" b="1" kern="1200" dirty="0" smtClean="0">
                          <a:solidFill>
                            <a:schemeClr val="dk1"/>
                          </a:solidFill>
                          <a:latin typeface="+mn-lt"/>
                          <a:ea typeface="+mn-ea"/>
                          <a:cs typeface="+mn-cs"/>
                        </a:rPr>
                        <a:t>September 13, </a:t>
                      </a:r>
                      <a:r>
                        <a:rPr lang="en-US" sz="1800" b="1" kern="1200" baseline="0" dirty="0" smtClean="0">
                          <a:solidFill>
                            <a:schemeClr val="dk1"/>
                          </a:solidFill>
                          <a:latin typeface="+mn-lt"/>
                          <a:ea typeface="+mn-ea"/>
                          <a:cs typeface="+mn-cs"/>
                        </a:rPr>
                        <a:t>2018</a:t>
                      </a:r>
                      <a:endParaRPr lang="en-US" sz="1800" b="1" kern="1200" dirty="0">
                        <a:solidFill>
                          <a:schemeClr val="dk1"/>
                        </a:solidFill>
                        <a:latin typeface="+mn-lt"/>
                        <a:ea typeface="+mn-ea"/>
                        <a:cs typeface="+mn-cs"/>
                      </a:endParaRPr>
                    </a:p>
                  </a:txBody>
                  <a:tcPr marL="89777" marR="89777">
                    <a:solidFill>
                      <a:schemeClr val="tx1">
                        <a:lumMod val="20000"/>
                        <a:lumOff val="80000"/>
                      </a:schemeClr>
                    </a:solidFill>
                  </a:tcPr>
                </a:tc>
                <a:tc>
                  <a:txBody>
                    <a:bodyPr/>
                    <a:lstStyle/>
                    <a:p>
                      <a:r>
                        <a:rPr lang="en-US" dirty="0" smtClean="0"/>
                        <a:t>Discuss design objectives, design principles and problem</a:t>
                      </a:r>
                      <a:endParaRPr lang="en-US" dirty="0"/>
                    </a:p>
                  </a:txBody>
                  <a:tcPr marL="89777" marR="89777" anchor="ctr">
                    <a:solidFill>
                      <a:schemeClr val="tx1">
                        <a:lumMod val="20000"/>
                        <a:lumOff val="80000"/>
                      </a:schemeClr>
                    </a:solidFill>
                  </a:tcPr>
                </a:tc>
                <a:extLst>
                  <a:ext uri="{0D108BD9-81ED-4DB2-BD59-A6C34878D82A}">
                    <a16:rowId xmlns:a16="http://schemas.microsoft.com/office/drawing/2014/main" val="10002"/>
                  </a:ext>
                </a:extLst>
              </a:tr>
              <a:tr h="626221">
                <a:tc>
                  <a:txBody>
                    <a:bodyPr/>
                    <a:lstStyle/>
                    <a:p>
                      <a:r>
                        <a:rPr lang="en-US" b="1" dirty="0" smtClean="0"/>
                        <a:t>Markets Committee</a:t>
                      </a:r>
                    </a:p>
                    <a:p>
                      <a:r>
                        <a:rPr lang="en-US" b="1" dirty="0" smtClean="0"/>
                        <a:t>October – December 2018</a:t>
                      </a:r>
                      <a:endParaRPr lang="en-US" b="1" dirty="0"/>
                    </a:p>
                  </a:txBody>
                  <a:tcPr marL="89777" marR="89777">
                    <a:solidFill>
                      <a:schemeClr val="tx1">
                        <a:lumMod val="20000"/>
                        <a:lumOff val="80000"/>
                      </a:schemeClr>
                    </a:solidFill>
                  </a:tcPr>
                </a:tc>
                <a:tc>
                  <a:txBody>
                    <a:bodyPr/>
                    <a:lstStyle/>
                    <a:p>
                      <a:r>
                        <a:rPr lang="en-US" dirty="0" smtClean="0"/>
                        <a:t>Define</a:t>
                      </a:r>
                      <a:r>
                        <a:rPr lang="en-US" baseline="0" dirty="0" smtClean="0"/>
                        <a:t> problem and discuss </a:t>
                      </a:r>
                      <a:r>
                        <a:rPr lang="en-US" dirty="0" smtClean="0"/>
                        <a:t>conceptual approaches by the ISO and stakeholders</a:t>
                      </a:r>
                      <a:endParaRPr lang="en-US" dirty="0"/>
                    </a:p>
                  </a:txBody>
                  <a:tcPr marL="89777" marR="89777" anchor="ctr">
                    <a:solidFill>
                      <a:schemeClr val="tx1">
                        <a:lumMod val="20000"/>
                        <a:lumOff val="80000"/>
                      </a:schemeClr>
                    </a:solidFill>
                  </a:tcPr>
                </a:tc>
                <a:extLst>
                  <a:ext uri="{0D108BD9-81ED-4DB2-BD59-A6C34878D82A}">
                    <a16:rowId xmlns:a16="http://schemas.microsoft.com/office/drawing/2014/main" val="10003"/>
                  </a:ext>
                </a:extLst>
              </a:tr>
              <a:tr h="894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 Committee </a:t>
                      </a:r>
                      <a:r>
                        <a:rPr lang="en-US" sz="1600" b="1" dirty="0" smtClean="0"/>
                        <a:t>(</a:t>
                      </a:r>
                      <a:r>
                        <a:rPr lang="en-US" sz="1400" b="1" dirty="0" smtClean="0"/>
                        <a:t>other committees as needed)</a:t>
                      </a:r>
                    </a:p>
                    <a:p>
                      <a:r>
                        <a:rPr lang="en-US" b="1" dirty="0" smtClean="0"/>
                        <a:t>January – March </a:t>
                      </a:r>
                      <a:r>
                        <a:rPr lang="en-US" b="1" baseline="0" dirty="0" smtClean="0"/>
                        <a:t>2019</a:t>
                      </a:r>
                      <a:endParaRPr lang="en-US" b="1" dirty="0"/>
                    </a:p>
                  </a:txBody>
                  <a:tcPr marL="89777" marR="89777"/>
                </a:tc>
                <a:tc>
                  <a:txBody>
                    <a:bodyPr/>
                    <a:lstStyle/>
                    <a:p>
                      <a:r>
                        <a:rPr lang="en-US" baseline="0" dirty="0" smtClean="0"/>
                        <a:t>Discuss formal proposals by ISO and stakeholders</a:t>
                      </a:r>
                      <a:r>
                        <a:rPr lang="en-US" sz="1800" kern="1200" baseline="0" dirty="0" smtClean="0">
                          <a:solidFill>
                            <a:schemeClr val="dk1"/>
                          </a:solidFill>
                          <a:latin typeface="+mn-lt"/>
                          <a:ea typeface="+mn-ea"/>
                          <a:cs typeface="+mn-cs"/>
                        </a:rPr>
                        <a:t>, and analysis; </a:t>
                      </a:r>
                      <a:r>
                        <a:rPr lang="en-US" baseline="0" dirty="0" smtClean="0"/>
                        <a:t>draft Tariff changes distributed for March meeting</a:t>
                      </a:r>
                      <a:endParaRPr lang="en-US" dirty="0"/>
                    </a:p>
                  </a:txBody>
                  <a:tcPr marL="89777" marR="89777" anchor="ctr"/>
                </a:tc>
                <a:extLst>
                  <a:ext uri="{0D108BD9-81ED-4DB2-BD59-A6C34878D82A}">
                    <a16:rowId xmlns:a16="http://schemas.microsoft.com/office/drawing/2014/main" val="10004"/>
                  </a:ext>
                </a:extLst>
              </a:tr>
              <a:tr h="626221">
                <a:tc>
                  <a:txBody>
                    <a:bodyPr/>
                    <a:lstStyle/>
                    <a:p>
                      <a:r>
                        <a:rPr lang="en-US" b="1" dirty="0" smtClean="0"/>
                        <a:t>Markets</a:t>
                      </a:r>
                      <a:r>
                        <a:rPr lang="en-US" b="1" baseline="0" dirty="0" smtClean="0"/>
                        <a:t> Committee</a:t>
                      </a:r>
                    </a:p>
                    <a:p>
                      <a:r>
                        <a:rPr lang="en-US" b="1" baseline="0" dirty="0" smtClean="0"/>
                        <a:t>April 9, 2019</a:t>
                      </a:r>
                      <a:endParaRPr lang="en-US" b="1" dirty="0"/>
                    </a:p>
                  </a:txBody>
                  <a:tcPr marL="89777" marR="89777"/>
                </a:tc>
                <a:tc>
                  <a:txBody>
                    <a:bodyPr/>
                    <a:lstStyle/>
                    <a:p>
                      <a:r>
                        <a:rPr lang="en-US" dirty="0" smtClean="0"/>
                        <a:t>Discuss final</a:t>
                      </a:r>
                      <a:r>
                        <a:rPr lang="en-US" baseline="0" dirty="0" smtClean="0"/>
                        <a:t> tariff language (including for amendments) </a:t>
                      </a:r>
                      <a:endParaRPr lang="en-US" dirty="0"/>
                    </a:p>
                  </a:txBody>
                  <a:tcPr marL="89777" marR="89777" anchor="ctr"/>
                </a:tc>
                <a:extLst>
                  <a:ext uri="{0D108BD9-81ED-4DB2-BD59-A6C34878D82A}">
                    <a16:rowId xmlns:a16="http://schemas.microsoft.com/office/drawing/2014/main" val="10005"/>
                  </a:ext>
                </a:extLst>
              </a:tr>
              <a:tr h="626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a:t>
                      </a:r>
                    </a:p>
                    <a:p>
                      <a:r>
                        <a:rPr lang="en-US" b="1" dirty="0" smtClean="0"/>
                        <a:t>May 7, 2019</a:t>
                      </a:r>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6"/>
                  </a:ext>
                </a:extLst>
              </a:tr>
              <a:tr h="626221">
                <a:tc>
                  <a:txBody>
                    <a:bodyPr/>
                    <a:lstStyle/>
                    <a:p>
                      <a:r>
                        <a:rPr lang="en-US" b="1" dirty="0" smtClean="0"/>
                        <a:t>Participants</a:t>
                      </a:r>
                      <a:r>
                        <a:rPr lang="en-US" b="1" baseline="0" dirty="0" smtClean="0"/>
                        <a:t> Committee</a:t>
                      </a:r>
                    </a:p>
                    <a:p>
                      <a:r>
                        <a:rPr lang="en-US" b="1" baseline="0" dirty="0" smtClean="0"/>
                        <a:t>June 7, 2019</a:t>
                      </a:r>
                      <a:endParaRPr lang="en-US" b="1" dirty="0" smtClean="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1269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A</a:t>
            </a:r>
            <a:r>
              <a:rPr lang="en-US" dirty="0"/>
              <a:t>: Energy and Reserve Co-optimization </a:t>
            </a:r>
          </a:p>
        </p:txBody>
      </p:sp>
      <p:sp>
        <p:nvSpPr>
          <p:cNvPr id="3" name="Text Placeholder 2"/>
          <p:cNvSpPr>
            <a:spLocks noGrp="1"/>
          </p:cNvSpPr>
          <p:nvPr>
            <p:ph type="body" idx="1"/>
          </p:nvPr>
        </p:nvSpPr>
        <p:spPr/>
        <p:txBody>
          <a:bodyPr/>
          <a:lstStyle/>
          <a:p>
            <a:r>
              <a:rPr lang="en-US" dirty="0" smtClean="0"/>
              <a:t> </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25</a:t>
            </a:fld>
            <a:endParaRPr lang="en-US" dirty="0"/>
          </a:p>
        </p:txBody>
      </p:sp>
    </p:spTree>
    <p:extLst>
      <p:ext uri="{BB962C8B-B14F-4D97-AF65-F5344CB8AC3E}">
        <p14:creationId xmlns:p14="http://schemas.microsoft.com/office/powerpoint/2010/main" val="367258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26</a:t>
            </a:fld>
            <a:endParaRPr lang="en-US" dirty="0"/>
          </a:p>
        </p:txBody>
      </p:sp>
      <p:sp>
        <p:nvSpPr>
          <p:cNvPr id="6" name="Title 5"/>
          <p:cNvSpPr>
            <a:spLocks noGrp="1"/>
          </p:cNvSpPr>
          <p:nvPr>
            <p:ph type="title"/>
          </p:nvPr>
        </p:nvSpPr>
        <p:spPr/>
        <p:txBody>
          <a:bodyPr/>
          <a:lstStyle/>
          <a:p>
            <a:r>
              <a:rPr lang="en-US" dirty="0"/>
              <a:t>Energy and Reserve Co-optimization </a:t>
            </a:r>
            <a:r>
              <a:rPr lang="en-US" dirty="0" smtClean="0"/>
              <a:t>Training</a:t>
            </a:r>
            <a:endParaRPr lang="en-US" dirty="0"/>
          </a:p>
        </p:txBody>
      </p:sp>
      <p:sp>
        <p:nvSpPr>
          <p:cNvPr id="7" name="Content Placeholder 6"/>
          <p:cNvSpPr>
            <a:spLocks noGrp="1"/>
          </p:cNvSpPr>
          <p:nvPr>
            <p:ph idx="1"/>
          </p:nvPr>
        </p:nvSpPr>
        <p:spPr/>
        <p:txBody>
          <a:bodyPr>
            <a:normAutofit/>
          </a:bodyPr>
          <a:lstStyle/>
          <a:p>
            <a:r>
              <a:rPr lang="en-US" dirty="0" smtClean="0"/>
              <a:t>This proposal has many conceptual similarities to operating reserves, particularly </a:t>
            </a:r>
            <a:r>
              <a:rPr lang="en-US" dirty="0"/>
              <a:t>co-optimization and </a:t>
            </a:r>
            <a:r>
              <a:rPr lang="en-US" dirty="0" smtClean="0"/>
              <a:t>system ‘re-dispatch’</a:t>
            </a:r>
          </a:p>
          <a:p>
            <a:r>
              <a:rPr lang="en-US" dirty="0" smtClean="0"/>
              <a:t>For more information, see the ISO’s </a:t>
            </a:r>
            <a:r>
              <a:rPr lang="en-US" b="1" dirty="0" smtClean="0"/>
              <a:t>Energy </a:t>
            </a:r>
            <a:r>
              <a:rPr lang="en-US" b="1" dirty="0"/>
              <a:t>and Reserve Co-optimization</a:t>
            </a:r>
            <a:r>
              <a:rPr lang="en-US" dirty="0"/>
              <a:t> training </a:t>
            </a:r>
            <a:r>
              <a:rPr lang="en-US" dirty="0" smtClean="0"/>
              <a:t>module, part the ISO’s Intermediate Wholesale Electricity Markets (WEM 201) training course</a:t>
            </a:r>
            <a:endParaRPr lang="en-US" u="sng" dirty="0" smtClean="0">
              <a:hlinkClick r:id="rId2"/>
            </a:endParaRPr>
          </a:p>
          <a:p>
            <a:pPr lvl="1"/>
            <a:r>
              <a:rPr lang="en-US" dirty="0">
                <a:hlinkClick r:id="rId3"/>
              </a:rPr>
              <a:t>https://</a:t>
            </a:r>
            <a:r>
              <a:rPr lang="en-US" dirty="0" smtClean="0">
                <a:hlinkClick r:id="rId3"/>
              </a:rPr>
              <a:t>www.iso-ne.com/static-assets/documents/2018/11/2018f-wem201-05-energy-reserve-coopt-posted.pdf</a:t>
            </a:r>
            <a:endParaRPr lang="en-US" dirty="0" smtClean="0"/>
          </a:p>
          <a:p>
            <a:endParaRPr lang="en-US" dirty="0"/>
          </a:p>
        </p:txBody>
      </p:sp>
    </p:spTree>
    <p:extLst>
      <p:ext uri="{BB962C8B-B14F-4D97-AF65-F5344CB8AC3E}">
        <p14:creationId xmlns:p14="http://schemas.microsoft.com/office/powerpoint/2010/main" val="537874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Appendix B</a:t>
            </a:r>
            <a:r>
              <a:rPr lang="en-US" dirty="0"/>
              <a:t>: Multi-Day Ahead Market (MDAM)</a:t>
            </a:r>
          </a:p>
        </p:txBody>
      </p:sp>
      <p:sp>
        <p:nvSpPr>
          <p:cNvPr id="6" name="Text Placeholder 5"/>
          <p:cNvSpPr>
            <a:spLocks noGrp="1"/>
          </p:cNvSpPr>
          <p:nvPr>
            <p:ph type="body" idx="1"/>
          </p:nvPr>
        </p:nvSpPr>
        <p:spPr/>
        <p:txBody>
          <a:bodyPr/>
          <a:lstStyle/>
          <a:p>
            <a:r>
              <a:rPr lang="en-US" dirty="0" smtClean="0"/>
              <a:t> </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27</a:t>
            </a:fld>
            <a:endParaRPr lang="en-US" dirty="0"/>
          </a:p>
        </p:txBody>
      </p:sp>
    </p:spTree>
    <p:extLst>
      <p:ext uri="{BB962C8B-B14F-4D97-AF65-F5344CB8AC3E}">
        <p14:creationId xmlns:p14="http://schemas.microsoft.com/office/powerpoint/2010/main" val="1980776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r>
              <a:rPr lang="en-US" dirty="0" smtClean="0"/>
              <a:t>Conceptual Approach Elements</a:t>
            </a:r>
            <a:endParaRPr lang="en-US" sz="1600" dirty="0"/>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b="1" dirty="0" smtClean="0"/>
              <a:t>Multi-Day Ahead Markets</a:t>
            </a:r>
          </a:p>
          <a:p>
            <a:pPr lvl="1">
              <a:spcBef>
                <a:spcPts val="600"/>
              </a:spcBef>
            </a:pPr>
            <a:r>
              <a:rPr lang="en-US" dirty="0" smtClean="0"/>
              <a:t>Optimizes limited energy inventories cost-effectively over the </a:t>
            </a:r>
            <a:br>
              <a:rPr lang="en-US" dirty="0" smtClean="0"/>
            </a:br>
            <a:r>
              <a:rPr lang="en-US" dirty="0" smtClean="0"/>
              <a:t>multi-day horizon</a:t>
            </a:r>
          </a:p>
          <a:p>
            <a:pPr lvl="1">
              <a:spcBef>
                <a:spcPts val="600"/>
              </a:spcBef>
            </a:pPr>
            <a:r>
              <a:rPr lang="en-US" dirty="0" smtClean="0"/>
              <a:t>Provides a forward price signal to replenish when prospective supplies are tight and influence consumption decisions</a:t>
            </a:r>
          </a:p>
          <a:p>
            <a:pPr lvl="1">
              <a:spcBef>
                <a:spcPts val="600"/>
              </a:spcBef>
            </a:pPr>
            <a:r>
              <a:rPr lang="en-US" dirty="0"/>
              <a:t>Creates financially binding obligations for cleared quantities using the </a:t>
            </a:r>
            <a:r>
              <a:rPr lang="en-US" dirty="0" smtClean="0"/>
              <a:t>multi-day ahead </a:t>
            </a:r>
            <a:r>
              <a:rPr lang="en-US" dirty="0"/>
              <a:t>clearing prices</a:t>
            </a:r>
          </a:p>
          <a:p>
            <a:pPr lvl="1">
              <a:spcBef>
                <a:spcPts val="600"/>
              </a:spcBef>
            </a:pPr>
            <a:r>
              <a:rPr lang="en-US" dirty="0" smtClean="0"/>
              <a:t>Should reduce (or eliminate) need for out-of-market posturing of resources for fuel</a:t>
            </a:r>
          </a:p>
          <a:p>
            <a:pPr marL="457200" indent="-457200">
              <a:buFont typeface="+mj-lt"/>
              <a:buAutoNum type="arabicPeriod"/>
            </a:pPr>
            <a:endParaRPr lang="en-US" dirty="0"/>
          </a:p>
        </p:txBody>
      </p:sp>
      <p:sp>
        <p:nvSpPr>
          <p:cNvPr id="6" name="TextBox 5"/>
          <p:cNvSpPr txBox="1"/>
          <p:nvPr/>
        </p:nvSpPr>
        <p:spPr>
          <a:xfrm>
            <a:off x="5867400" y="272534"/>
            <a:ext cx="2895600" cy="369332"/>
          </a:xfrm>
          <a:prstGeom prst="rect">
            <a:avLst/>
          </a:prstGeom>
          <a:noFill/>
        </p:spPr>
        <p:txBody>
          <a:bodyPr wrap="square" rtlCol="0">
            <a:spAutoFit/>
          </a:bodyPr>
          <a:lstStyle/>
          <a:p>
            <a:r>
              <a:rPr lang="en-US" i="1" dirty="0" smtClean="0">
                <a:solidFill>
                  <a:srgbClr val="000000"/>
                </a:solidFill>
              </a:rPr>
              <a:t>(from October Presentation)</a:t>
            </a:r>
            <a:endParaRPr lang="en-US" i="1" dirty="0">
              <a:solidFill>
                <a:srgbClr val="000000"/>
              </a:solidFill>
            </a:endParaRPr>
          </a:p>
        </p:txBody>
      </p:sp>
    </p:spTree>
    <p:extLst>
      <p:ext uri="{BB962C8B-B14F-4D97-AF65-F5344CB8AC3E}">
        <p14:creationId xmlns:p14="http://schemas.microsoft.com/office/powerpoint/2010/main" val="368929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29</a:t>
            </a:fld>
            <a:endParaRPr lang="en-US" dirty="0"/>
          </a:p>
        </p:txBody>
      </p:sp>
      <p:sp>
        <p:nvSpPr>
          <p:cNvPr id="5" name="Title 4"/>
          <p:cNvSpPr>
            <a:spLocks noGrp="1"/>
          </p:cNvSpPr>
          <p:nvPr>
            <p:ph type="title"/>
          </p:nvPr>
        </p:nvSpPr>
        <p:spPr/>
        <p:txBody>
          <a:bodyPr/>
          <a:lstStyle/>
          <a:p>
            <a:pPr lvl="0"/>
            <a:r>
              <a:rPr lang="en-US" dirty="0"/>
              <a:t>MDAM </a:t>
            </a:r>
            <a:r>
              <a:rPr lang="en-US" dirty="0" smtClean="0"/>
              <a:t>Description </a:t>
            </a:r>
            <a:endParaRPr lang="en-US" dirty="0"/>
          </a:p>
        </p:txBody>
      </p:sp>
      <p:sp>
        <p:nvSpPr>
          <p:cNvPr id="6" name="Content Placeholder 5"/>
          <p:cNvSpPr>
            <a:spLocks noGrp="1"/>
          </p:cNvSpPr>
          <p:nvPr>
            <p:ph idx="1"/>
          </p:nvPr>
        </p:nvSpPr>
        <p:spPr/>
        <p:txBody>
          <a:bodyPr>
            <a:normAutofit fontScale="92500" lnSpcReduction="10000"/>
          </a:bodyPr>
          <a:lstStyle/>
          <a:p>
            <a:r>
              <a:rPr lang="en-US" dirty="0"/>
              <a:t>The MDAM is an extension of the current day-ahead mechanism</a:t>
            </a:r>
          </a:p>
          <a:p>
            <a:r>
              <a:rPr lang="en-US" dirty="0"/>
              <a:t>The MDAM would be run every day and would clear a rolling, longer forward horizon </a:t>
            </a:r>
          </a:p>
          <a:p>
            <a:pPr lvl="1"/>
            <a:r>
              <a:rPr lang="en-US" dirty="0"/>
              <a:t>MDAM market horizon – </a:t>
            </a:r>
            <a:r>
              <a:rPr lang="en-US" b="1" dirty="0"/>
              <a:t>six days </a:t>
            </a:r>
            <a:r>
              <a:rPr lang="en-US" dirty="0"/>
              <a:t>(144 hours)</a:t>
            </a:r>
          </a:p>
          <a:p>
            <a:pPr lvl="1"/>
            <a:r>
              <a:rPr lang="en-US" dirty="0"/>
              <a:t>Aligns with ISO Operations’ current forward outlook</a:t>
            </a:r>
          </a:p>
          <a:p>
            <a:r>
              <a:rPr lang="en-US" dirty="0"/>
              <a:t>Each time the MDAM is run it would be using the latest bids, offers, etc.</a:t>
            </a:r>
          </a:p>
          <a:p>
            <a:pPr lvl="1"/>
            <a:r>
              <a:rPr lang="en-US" dirty="0"/>
              <a:t>All inputs to the MDAM are updated to reflect any changes from the prior </a:t>
            </a:r>
            <a:r>
              <a:rPr lang="en-US" dirty="0" smtClean="0"/>
              <a:t>day</a:t>
            </a:r>
          </a:p>
          <a:p>
            <a:pPr lvl="1"/>
            <a:r>
              <a:rPr lang="en-US" dirty="0" smtClean="0"/>
              <a:t>The system is re-cleared each day and does not carry commitments over from one day to the next</a:t>
            </a:r>
            <a:endParaRPr lang="en-US" dirty="0"/>
          </a:p>
          <a:p>
            <a:r>
              <a:rPr lang="en-US" dirty="0"/>
              <a:t>Each day the MDAM would re-clear a portion of this rolling forward horizon</a:t>
            </a:r>
          </a:p>
          <a:p>
            <a:pPr lvl="1"/>
            <a:r>
              <a:rPr lang="en-US" dirty="0"/>
              <a:t>The ‘prompt’ day rolls off, and one ‘out’ day is </a:t>
            </a:r>
            <a:r>
              <a:rPr lang="en-US" dirty="0" smtClean="0"/>
              <a:t>added</a:t>
            </a:r>
            <a:endParaRPr lang="en-US" dirty="0"/>
          </a:p>
        </p:txBody>
      </p:sp>
    </p:spTree>
    <p:extLst>
      <p:ext uri="{BB962C8B-B14F-4D97-AF65-F5344CB8AC3E}">
        <p14:creationId xmlns:p14="http://schemas.microsoft.com/office/powerpoint/2010/main" val="1049559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Today’s Discussion</a:t>
            </a:r>
            <a:endParaRPr lang="en-US" dirty="0"/>
          </a:p>
        </p:txBody>
      </p:sp>
      <p:sp>
        <p:nvSpPr>
          <p:cNvPr id="4" name="Content Placeholder 3"/>
          <p:cNvSpPr>
            <a:spLocks noGrp="1"/>
          </p:cNvSpPr>
          <p:nvPr>
            <p:ph idx="1"/>
          </p:nvPr>
        </p:nvSpPr>
        <p:spPr/>
        <p:txBody>
          <a:bodyPr/>
          <a:lstStyle/>
          <a:p>
            <a:r>
              <a:rPr lang="en-US" dirty="0" smtClean="0"/>
              <a:t>Continue to elaborate on the </a:t>
            </a:r>
            <a:r>
              <a:rPr lang="en-US" dirty="0"/>
              <a:t>first two conceptual design </a:t>
            </a:r>
            <a:r>
              <a:rPr lang="en-US" dirty="0" smtClean="0"/>
              <a:t>elements</a:t>
            </a:r>
          </a:p>
          <a:p>
            <a:r>
              <a:rPr lang="en-US" dirty="0" smtClean="0"/>
              <a:t>At the last meeting we </a:t>
            </a:r>
            <a:r>
              <a:rPr lang="en-US" dirty="0"/>
              <a:t>reviewed the Multi-Day Ahead Market (MDAM) </a:t>
            </a:r>
            <a:r>
              <a:rPr lang="en-US" dirty="0" smtClean="0"/>
              <a:t>construct</a:t>
            </a:r>
          </a:p>
          <a:p>
            <a:r>
              <a:rPr lang="en-US" dirty="0" smtClean="0"/>
              <a:t>Today </a:t>
            </a:r>
            <a:r>
              <a:rPr lang="en-US" dirty="0"/>
              <a:t>we will review </a:t>
            </a:r>
            <a:r>
              <a:rPr lang="en-US" dirty="0" smtClean="0"/>
              <a:t>the mechanics of the Energy </a:t>
            </a:r>
            <a:r>
              <a:rPr lang="en-US" dirty="0"/>
              <a:t>Inventory Reserve Constraint (EIRC) </a:t>
            </a:r>
          </a:p>
        </p:txBody>
      </p:sp>
    </p:spTree>
    <p:extLst>
      <p:ext uri="{BB962C8B-B14F-4D97-AF65-F5344CB8AC3E}">
        <p14:creationId xmlns:p14="http://schemas.microsoft.com/office/powerpoint/2010/main" val="3588510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lstStyle/>
          <a:p>
            <a:pPr lvl="0"/>
            <a:r>
              <a:rPr lang="en-US" dirty="0"/>
              <a:t>MDAM </a:t>
            </a:r>
            <a:r>
              <a:rPr lang="en-US" dirty="0" smtClean="0"/>
              <a:t>Specifications</a:t>
            </a:r>
            <a:endParaRPr lang="en-US" dirty="0"/>
          </a:p>
        </p:txBody>
      </p:sp>
      <p:sp>
        <p:nvSpPr>
          <p:cNvPr id="4" name="Content Placeholder 3"/>
          <p:cNvSpPr>
            <a:spLocks noGrp="1"/>
          </p:cNvSpPr>
          <p:nvPr>
            <p:ph idx="1"/>
          </p:nvPr>
        </p:nvSpPr>
        <p:spPr/>
        <p:txBody>
          <a:bodyPr>
            <a:normAutofit lnSpcReduction="10000"/>
          </a:bodyPr>
          <a:lstStyle/>
          <a:p>
            <a:r>
              <a:rPr lang="en-US" dirty="0"/>
              <a:t>No changes contemplated to the current bid/offer requirements </a:t>
            </a:r>
            <a:r>
              <a:rPr lang="en-US" dirty="0" smtClean="0"/>
              <a:t>regarding the </a:t>
            </a:r>
            <a:r>
              <a:rPr lang="en-US" dirty="0"/>
              <a:t>prompt </a:t>
            </a:r>
            <a:r>
              <a:rPr lang="en-US" dirty="0" smtClean="0"/>
              <a:t>day (D1</a:t>
            </a:r>
            <a:r>
              <a:rPr lang="en-US" dirty="0"/>
              <a:t>)</a:t>
            </a:r>
          </a:p>
          <a:p>
            <a:r>
              <a:rPr lang="en-US" dirty="0"/>
              <a:t>Participation in additional MDAM days (Days 2 – 6) would be voluntary</a:t>
            </a:r>
          </a:p>
          <a:p>
            <a:pPr lvl="1"/>
            <a:r>
              <a:rPr lang="en-US" i="1" u="sng" dirty="0"/>
              <a:t>Current </a:t>
            </a:r>
            <a:r>
              <a:rPr lang="en-US" i="1" u="sng" dirty="0" smtClean="0"/>
              <a:t>thinking</a:t>
            </a:r>
            <a:r>
              <a:rPr lang="en-US" i="1" dirty="0" smtClean="0"/>
              <a:t>:</a:t>
            </a:r>
            <a:r>
              <a:rPr lang="en-US" dirty="0" smtClean="0"/>
              <a:t> being </a:t>
            </a:r>
            <a:r>
              <a:rPr lang="en-US" dirty="0"/>
              <a:t>voluntary there would be no need for offer mitigation in these out days </a:t>
            </a:r>
          </a:p>
          <a:p>
            <a:r>
              <a:rPr lang="en-US" dirty="0"/>
              <a:t>Other notes on participation in Days 2 – 6</a:t>
            </a:r>
          </a:p>
          <a:p>
            <a:pPr lvl="1"/>
            <a:r>
              <a:rPr lang="en-US" dirty="0"/>
              <a:t>Offers and bids may be different across the MDAM horizon</a:t>
            </a:r>
          </a:p>
          <a:p>
            <a:pPr lvl="1"/>
            <a:r>
              <a:rPr lang="en-US" dirty="0"/>
              <a:t>All cleared quantities would be financially binding</a:t>
            </a:r>
          </a:p>
          <a:p>
            <a:pPr lvl="1"/>
            <a:r>
              <a:rPr lang="en-US" dirty="0"/>
              <a:t>Virtual transactions (Increment Offers and Decrement Bids) would be allowed (possibly with lower NCPC charge risk)</a:t>
            </a:r>
          </a:p>
          <a:p>
            <a:r>
              <a:rPr lang="en-US" dirty="0"/>
              <a:t>Settlement would be based on day-to-day changes (akin to current day-ahead to real-time </a:t>
            </a:r>
            <a:r>
              <a:rPr lang="en-US" dirty="0" smtClean="0"/>
              <a:t>settlement</a:t>
            </a:r>
            <a:endParaRPr lang="en-US" dirty="0"/>
          </a:p>
        </p:txBody>
      </p:sp>
    </p:spTree>
    <p:extLst>
      <p:ext uri="{BB962C8B-B14F-4D97-AF65-F5344CB8AC3E}">
        <p14:creationId xmlns:p14="http://schemas.microsoft.com/office/powerpoint/2010/main" val="136177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405128"/>
            <a:ext cx="8305800" cy="2023872"/>
          </a:xfrm>
        </p:spPr>
        <p:txBody>
          <a:bodyPr>
            <a:normAutofit/>
          </a:bodyPr>
          <a:lstStyle/>
          <a:p>
            <a:pPr marL="288925" indent="-288925"/>
            <a:r>
              <a:rPr lang="en-US" dirty="0" smtClean="0"/>
              <a:t>The </a:t>
            </a:r>
            <a:r>
              <a:rPr lang="en-US" dirty="0"/>
              <a:t>first column </a:t>
            </a:r>
            <a:r>
              <a:rPr lang="en-US" dirty="0" smtClean="0"/>
              <a:t>shows the Operating Days </a:t>
            </a:r>
            <a:r>
              <a:rPr lang="en-US" dirty="0"/>
              <a:t>(going down)</a:t>
            </a:r>
          </a:p>
          <a:p>
            <a:pPr marL="288925" indent="-288925"/>
            <a:r>
              <a:rPr lang="en-US" dirty="0" smtClean="0"/>
              <a:t>In any </a:t>
            </a:r>
            <a:r>
              <a:rPr lang="en-US" dirty="0"/>
              <a:t>given </a:t>
            </a:r>
            <a:r>
              <a:rPr lang="en-US" dirty="0" smtClean="0"/>
              <a:t>Operating Day, real-time again ‘starts’ </a:t>
            </a:r>
            <a:r>
              <a:rPr lang="en-US" dirty="0"/>
              <a:t>with the </a:t>
            </a:r>
            <a:r>
              <a:rPr lang="en-US" dirty="0" smtClean="0"/>
              <a:t>last day-ahead </a:t>
            </a:r>
            <a:r>
              <a:rPr lang="en-US" dirty="0"/>
              <a:t>schedule for that </a:t>
            </a:r>
            <a:r>
              <a:rPr lang="en-US" dirty="0" smtClean="0"/>
              <a:t>Operating Day (D1) – </a:t>
            </a:r>
            <a:r>
              <a:rPr lang="en-US" i="1" dirty="0" smtClean="0"/>
              <a:t>the prompt day-ahead schedule</a:t>
            </a:r>
            <a:endParaRPr lang="en-US" dirty="0" smtClean="0"/>
          </a:p>
        </p:txBody>
      </p:sp>
      <p:sp>
        <p:nvSpPr>
          <p:cNvPr id="2" name="Slide Number Placeholder 1"/>
          <p:cNvSpPr>
            <a:spLocks noGrp="1"/>
          </p:cNvSpPr>
          <p:nvPr>
            <p:ph type="sldNum" sz="quarter" idx="10"/>
          </p:nvPr>
        </p:nvSpPr>
        <p:spPr/>
        <p:txBody>
          <a:bodyPr/>
          <a:lstStyle/>
          <a:p>
            <a:fld id="{10C7F894-2A36-495D-AB7C-1055F7AC0F9D}" type="slidenum">
              <a:rPr lang="en-US" smtClean="0"/>
              <a:pPr/>
              <a:t>31</a:t>
            </a:fld>
            <a:endParaRPr lang="en-US" dirty="0"/>
          </a:p>
        </p:txBody>
      </p:sp>
      <p:sp>
        <p:nvSpPr>
          <p:cNvPr id="5" name="Title 4"/>
          <p:cNvSpPr>
            <a:spLocks noGrp="1"/>
          </p:cNvSpPr>
          <p:nvPr>
            <p:ph type="title"/>
          </p:nvPr>
        </p:nvSpPr>
        <p:spPr/>
        <p:txBody>
          <a:bodyPr/>
          <a:lstStyle/>
          <a:p>
            <a:r>
              <a:rPr lang="en-US" dirty="0" smtClean="0"/>
              <a:t>Visual of Multi-Day Ahead Market</a:t>
            </a:r>
            <a:endParaRPr lang="en-US" dirty="0"/>
          </a:p>
        </p:txBody>
      </p:sp>
      <p:pic>
        <p:nvPicPr>
          <p:cNvPr id="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7297143"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81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a:t>
            </a:fld>
            <a:endParaRPr lang="en-US" dirty="0"/>
          </a:p>
        </p:txBody>
      </p:sp>
      <p:sp>
        <p:nvSpPr>
          <p:cNvPr id="2" name="Title 1"/>
          <p:cNvSpPr>
            <a:spLocks noGrp="1"/>
          </p:cNvSpPr>
          <p:nvPr>
            <p:ph type="title"/>
          </p:nvPr>
        </p:nvSpPr>
        <p:spPr/>
        <p:txBody>
          <a:bodyPr/>
          <a:lstStyle/>
          <a:p>
            <a:r>
              <a:rPr lang="en-US" dirty="0" smtClean="0"/>
              <a:t>Problem Statement </a:t>
            </a:r>
            <a:endParaRPr lang="en-US" dirty="0"/>
          </a:p>
        </p:txBody>
      </p:sp>
      <p:sp>
        <p:nvSpPr>
          <p:cNvPr id="6" name="Content Placeholder 5"/>
          <p:cNvSpPr>
            <a:spLocks noGrp="1"/>
          </p:cNvSpPr>
          <p:nvPr>
            <p:ph idx="1"/>
          </p:nvPr>
        </p:nvSpPr>
        <p:spPr/>
        <p:txBody>
          <a:bodyPr>
            <a:normAutofit/>
          </a:bodyPr>
          <a:lstStyle/>
          <a:p>
            <a:r>
              <a:rPr lang="en-US" dirty="0" smtClean="0"/>
              <a:t>There may be insufficient energy available to the New England power system during extended cold winter weather conditions to satisfy electricity demand, given the system’s evolving resource mix and fuel delivery infrastructure</a:t>
            </a:r>
          </a:p>
          <a:p>
            <a:pPr lvl="1">
              <a:spcBef>
                <a:spcPts val="600"/>
              </a:spcBef>
            </a:pPr>
            <a:r>
              <a:rPr lang="en-US" dirty="0" smtClean="0"/>
              <a:t>While there has been no loss of load to date on the bulk power system attributable to these conditions, the ISO is concerned this emerging issue will worsen over time due to observed industry trends</a:t>
            </a:r>
          </a:p>
        </p:txBody>
      </p:sp>
      <p:sp>
        <p:nvSpPr>
          <p:cNvPr id="5" name="TextBox 4"/>
          <p:cNvSpPr txBox="1"/>
          <p:nvPr/>
        </p:nvSpPr>
        <p:spPr>
          <a:xfrm>
            <a:off x="5867400" y="272534"/>
            <a:ext cx="2895600" cy="369332"/>
          </a:xfrm>
          <a:prstGeom prst="rect">
            <a:avLst/>
          </a:prstGeom>
          <a:noFill/>
        </p:spPr>
        <p:txBody>
          <a:bodyPr wrap="square" rtlCol="0">
            <a:spAutoFit/>
          </a:bodyPr>
          <a:lstStyle/>
          <a:p>
            <a:r>
              <a:rPr lang="en-US" i="1" dirty="0" smtClean="0">
                <a:solidFill>
                  <a:srgbClr val="000000"/>
                </a:solidFill>
              </a:rPr>
              <a:t>(from October Presentation)</a:t>
            </a:r>
            <a:endParaRPr lang="en-US" i="1" dirty="0">
              <a:solidFill>
                <a:srgbClr val="000000"/>
              </a:solidFill>
            </a:endParaRPr>
          </a:p>
        </p:txBody>
      </p:sp>
    </p:spTree>
    <p:extLst>
      <p:ext uri="{BB962C8B-B14F-4D97-AF65-F5344CB8AC3E}">
        <p14:creationId xmlns:p14="http://schemas.microsoft.com/office/powerpoint/2010/main" val="3240571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Energy Inventory reserve constraint (EIRC) mechanism</a:t>
            </a:r>
            <a:endParaRPr lang="en-US" dirty="0"/>
          </a:p>
        </p:txBody>
      </p:sp>
      <p:sp>
        <p:nvSpPr>
          <p:cNvPr id="6" name="Text Placeholder 5"/>
          <p:cNvSpPr>
            <a:spLocks noGrp="1"/>
          </p:cNvSpPr>
          <p:nvPr>
            <p:ph type="body" idx="1"/>
          </p:nvPr>
        </p:nvSpPr>
        <p:spPr/>
        <p:txBody>
          <a:bodyPr/>
          <a:lstStyle/>
          <a:p>
            <a:r>
              <a:rPr lang="en-US" dirty="0" smtClean="0"/>
              <a:t>A conceptual explanation</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2809343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pPr lvl="0"/>
            <a:r>
              <a:rPr lang="en-US" dirty="0" smtClean="0"/>
              <a:t>MDAM – Summary</a:t>
            </a:r>
            <a:br>
              <a:rPr lang="en-US" dirty="0" smtClean="0"/>
            </a:br>
            <a:r>
              <a:rPr lang="en-US" i="1" dirty="0" smtClean="0"/>
              <a:t>(see appendix for more details)</a:t>
            </a:r>
            <a:endParaRPr lang="en-US" dirty="0"/>
          </a:p>
        </p:txBody>
      </p:sp>
      <p:sp>
        <p:nvSpPr>
          <p:cNvPr id="4" name="Content Placeholder 3"/>
          <p:cNvSpPr>
            <a:spLocks noGrp="1"/>
          </p:cNvSpPr>
          <p:nvPr>
            <p:ph idx="1"/>
          </p:nvPr>
        </p:nvSpPr>
        <p:spPr/>
        <p:txBody>
          <a:bodyPr>
            <a:normAutofit/>
          </a:bodyPr>
          <a:lstStyle/>
          <a:p>
            <a:r>
              <a:rPr lang="en-US" dirty="0"/>
              <a:t>The MDAM algorithm produces the least-cost solution to meet demand in every hour over the market horizon</a:t>
            </a:r>
          </a:p>
          <a:p>
            <a:pPr lvl="1"/>
            <a:r>
              <a:rPr lang="en-US" i="1" u="sng" dirty="0"/>
              <a:t>Current thinking</a:t>
            </a:r>
            <a:r>
              <a:rPr lang="en-US" i="1" dirty="0"/>
              <a:t>: </a:t>
            </a:r>
            <a:r>
              <a:rPr lang="en-US" dirty="0"/>
              <a:t>the algorithm would make the same commitment and dispatch determinations the current 24 hour day-ahead algorithm does, but now instead of 24 hours it would consider 144 hours</a:t>
            </a:r>
          </a:p>
          <a:p>
            <a:r>
              <a:rPr lang="en-US" dirty="0" smtClean="0"/>
              <a:t>Resources </a:t>
            </a:r>
            <a:r>
              <a:rPr lang="en-US" dirty="0"/>
              <a:t>with limited available energy are dispatched in periods when they are needed most (i.e., when their dispatch serves to reduce production costs the most)</a:t>
            </a:r>
          </a:p>
          <a:p>
            <a:pPr lvl="1"/>
            <a:r>
              <a:rPr lang="en-US" b="1" dirty="0"/>
              <a:t>The algorithm may ‘re-dispatch’ the system in some intervals to meet the energy requirement in all intervals within the market </a:t>
            </a:r>
            <a:r>
              <a:rPr lang="en-US" b="1" dirty="0" smtClean="0"/>
              <a:t>horizon</a:t>
            </a:r>
            <a:endParaRPr lang="en-US" dirty="0"/>
          </a:p>
        </p:txBody>
      </p:sp>
    </p:spTree>
    <p:extLst>
      <p:ext uri="{BB962C8B-B14F-4D97-AF65-F5344CB8AC3E}">
        <p14:creationId xmlns:p14="http://schemas.microsoft.com/office/powerpoint/2010/main" val="201696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pPr lvl="0"/>
            <a:r>
              <a:rPr lang="en-US" dirty="0" smtClean="0"/>
              <a:t>New Ancillary Service: Energy </a:t>
            </a:r>
            <a:r>
              <a:rPr lang="en-US" dirty="0"/>
              <a:t>Inventory Reserve Constraint (EIRC) </a:t>
            </a:r>
          </a:p>
        </p:txBody>
      </p:sp>
      <p:sp>
        <p:nvSpPr>
          <p:cNvPr id="4" name="Content Placeholder 3"/>
          <p:cNvSpPr>
            <a:spLocks noGrp="1"/>
          </p:cNvSpPr>
          <p:nvPr>
            <p:ph idx="1"/>
          </p:nvPr>
        </p:nvSpPr>
        <p:spPr/>
        <p:txBody>
          <a:bodyPr>
            <a:normAutofit lnSpcReduction="10000"/>
          </a:bodyPr>
          <a:lstStyle/>
          <a:p>
            <a:r>
              <a:rPr lang="en-US" dirty="0" smtClean="0"/>
              <a:t>MDAM </a:t>
            </a:r>
            <a:r>
              <a:rPr lang="en-US" dirty="0"/>
              <a:t>alone produces the least-cost, efficient solution but it does not preserve any </a:t>
            </a:r>
            <a:r>
              <a:rPr lang="en-US" dirty="0" smtClean="0"/>
              <a:t>margin </a:t>
            </a:r>
            <a:r>
              <a:rPr lang="en-US" dirty="0"/>
              <a:t>of </a:t>
            </a:r>
            <a:r>
              <a:rPr lang="en-US" dirty="0" smtClean="0"/>
              <a:t>energy to account for operational uncertainties that may materialize, for example:</a:t>
            </a:r>
          </a:p>
          <a:p>
            <a:pPr lvl="1"/>
            <a:r>
              <a:rPr lang="en-US" dirty="0" smtClean="0"/>
              <a:t>Load being higher than expected</a:t>
            </a:r>
          </a:p>
          <a:p>
            <a:pPr lvl="1"/>
            <a:r>
              <a:rPr lang="en-US" dirty="0" smtClean="0"/>
              <a:t>Scheduled generation being unexpectedly unavailable for an extended period</a:t>
            </a:r>
            <a:endParaRPr lang="en-US" dirty="0"/>
          </a:p>
          <a:p>
            <a:r>
              <a:rPr lang="en-US" dirty="0" smtClean="0"/>
              <a:t>Uncertainties </a:t>
            </a:r>
            <a:r>
              <a:rPr lang="en-US" dirty="0"/>
              <a:t>that can affect the system for extended periods can be prepared for, in a cost-effective way, using a co-optimized ancillary service designed expressly to protect for such </a:t>
            </a:r>
            <a:r>
              <a:rPr lang="en-US" dirty="0" smtClean="0"/>
              <a:t>situations</a:t>
            </a:r>
          </a:p>
          <a:p>
            <a:r>
              <a:rPr lang="en-US" b="1" dirty="0"/>
              <a:t>The goal</a:t>
            </a:r>
            <a:r>
              <a:rPr lang="en-US" dirty="0"/>
              <a:t>: Ensure there is sufficient deliverable energy in every interval to feasibly meet expected demand and preserve a </a:t>
            </a:r>
            <a:r>
              <a:rPr lang="en-US" dirty="0" smtClean="0"/>
              <a:t>margin should uncertainties materialize</a:t>
            </a:r>
            <a:endParaRPr lang="en-US" dirty="0"/>
          </a:p>
        </p:txBody>
      </p:sp>
    </p:spTree>
    <p:extLst>
      <p:ext uri="{BB962C8B-B14F-4D97-AF65-F5344CB8AC3E}">
        <p14:creationId xmlns:p14="http://schemas.microsoft.com/office/powerpoint/2010/main" val="3466164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pPr lvl="0"/>
            <a:r>
              <a:rPr lang="en-US" dirty="0"/>
              <a:t>Energy Inventory Reserve Constraint (EIRC) </a:t>
            </a:r>
          </a:p>
        </p:txBody>
      </p:sp>
      <p:sp>
        <p:nvSpPr>
          <p:cNvPr id="4" name="Content Placeholder 3"/>
          <p:cNvSpPr>
            <a:spLocks noGrp="1"/>
          </p:cNvSpPr>
          <p:nvPr>
            <p:ph idx="1"/>
          </p:nvPr>
        </p:nvSpPr>
        <p:spPr>
          <a:xfrm>
            <a:off x="457200" y="1401762"/>
            <a:ext cx="8229600" cy="4084638"/>
          </a:xfrm>
        </p:spPr>
        <p:txBody>
          <a:bodyPr>
            <a:normAutofit lnSpcReduction="10000"/>
          </a:bodyPr>
          <a:lstStyle/>
          <a:p>
            <a:r>
              <a:rPr lang="en-US" dirty="0" smtClean="0"/>
              <a:t>Adding an Energy Inventory Reserve Constraint into the MDAM would create and preserve an energy margin</a:t>
            </a:r>
          </a:p>
          <a:p>
            <a:pPr lvl="1"/>
            <a:r>
              <a:rPr lang="en-US" dirty="0" smtClean="0"/>
              <a:t>It would cause the MDAM to re-dispatch the system, including re-dispatching prior intervals as necessary, to satisfy the constraint</a:t>
            </a:r>
            <a:endParaRPr lang="en-US" i="1" dirty="0" smtClean="0"/>
          </a:p>
          <a:p>
            <a:r>
              <a:rPr lang="en-US" dirty="0" smtClean="0"/>
              <a:t>The Energy Inventory Reserve Constraint*</a:t>
            </a:r>
          </a:p>
          <a:p>
            <a:pPr marL="0" indent="0" algn="ctr">
              <a:buNone/>
            </a:pPr>
            <a:r>
              <a:rPr lang="en-US" b="1" dirty="0" smtClean="0"/>
              <a:t>Energy Reservoir ≥ Demand + Margin</a:t>
            </a:r>
            <a:endParaRPr lang="en-US" dirty="0" smtClean="0"/>
          </a:p>
          <a:p>
            <a:r>
              <a:rPr lang="en-US" dirty="0" smtClean="0"/>
              <a:t>This is not one constraint but a </a:t>
            </a:r>
            <a:r>
              <a:rPr lang="en-US" dirty="0"/>
              <a:t>set of </a:t>
            </a:r>
            <a:r>
              <a:rPr lang="en-US" dirty="0" smtClean="0"/>
              <a:t>constraints; an EIRC is applied to each </a:t>
            </a:r>
            <a:r>
              <a:rPr lang="en-US" dirty="0"/>
              <a:t>market interval (hour</a:t>
            </a:r>
            <a:r>
              <a:rPr lang="en-US" dirty="0" smtClean="0"/>
              <a:t>)</a:t>
            </a:r>
          </a:p>
          <a:p>
            <a:r>
              <a:rPr lang="en-US" i="1" dirty="0" smtClean="0"/>
              <a:t>The next two slides will examine each side of the equation in more detail</a:t>
            </a:r>
            <a:endParaRPr lang="en-US" i="1" dirty="0"/>
          </a:p>
        </p:txBody>
      </p:sp>
      <p:sp>
        <p:nvSpPr>
          <p:cNvPr id="5" name="TextBox 4"/>
          <p:cNvSpPr txBox="1"/>
          <p:nvPr/>
        </p:nvSpPr>
        <p:spPr>
          <a:xfrm>
            <a:off x="589344" y="5562600"/>
            <a:ext cx="8077200" cy="646331"/>
          </a:xfrm>
          <a:prstGeom prst="rect">
            <a:avLst/>
          </a:prstGeom>
          <a:noFill/>
          <a:ln>
            <a:solidFill>
              <a:schemeClr val="tx2"/>
            </a:solidFill>
          </a:ln>
        </p:spPr>
        <p:txBody>
          <a:bodyPr wrap="square" rtlCol="0" anchor="ctr">
            <a:spAutoFit/>
          </a:bodyPr>
          <a:lstStyle/>
          <a:p>
            <a:r>
              <a:rPr lang="en-US" i="1" dirty="0" smtClean="0">
                <a:solidFill>
                  <a:srgbClr val="000000"/>
                </a:solidFill>
              </a:rPr>
              <a:t>*This equation is </a:t>
            </a:r>
            <a:r>
              <a:rPr lang="en-US" i="1" dirty="0">
                <a:solidFill>
                  <a:srgbClr val="000000"/>
                </a:solidFill>
              </a:rPr>
              <a:t>a </a:t>
            </a:r>
            <a:r>
              <a:rPr lang="en-US" b="1" i="1" u="sng" dirty="0">
                <a:solidFill>
                  <a:srgbClr val="000000"/>
                </a:solidFill>
              </a:rPr>
              <a:t>conceptual</a:t>
            </a:r>
            <a:r>
              <a:rPr lang="en-US" i="1" dirty="0">
                <a:solidFill>
                  <a:srgbClr val="000000"/>
                </a:solidFill>
              </a:rPr>
              <a:t> representation </a:t>
            </a:r>
            <a:r>
              <a:rPr lang="en-US" i="1" dirty="0" smtClean="0">
                <a:solidFill>
                  <a:srgbClr val="000000"/>
                </a:solidFill>
              </a:rPr>
              <a:t>only.  It is not intended nor should it be interpreted as a </a:t>
            </a:r>
            <a:r>
              <a:rPr lang="en-US" i="1" dirty="0">
                <a:solidFill>
                  <a:srgbClr val="000000"/>
                </a:solidFill>
              </a:rPr>
              <a:t>technical representation </a:t>
            </a:r>
            <a:r>
              <a:rPr lang="en-US" i="1" dirty="0" smtClean="0">
                <a:solidFill>
                  <a:srgbClr val="000000"/>
                </a:solidFill>
              </a:rPr>
              <a:t>of the constraint.</a:t>
            </a:r>
            <a:endParaRPr lang="en-US" dirty="0">
              <a:solidFill>
                <a:srgbClr val="000000"/>
              </a:solidFill>
            </a:endParaRPr>
          </a:p>
        </p:txBody>
      </p:sp>
    </p:spTree>
    <p:extLst>
      <p:ext uri="{BB962C8B-B14F-4D97-AF65-F5344CB8AC3E}">
        <p14:creationId xmlns:p14="http://schemas.microsoft.com/office/powerpoint/2010/main" val="3486093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pPr lvl="0"/>
            <a:r>
              <a:rPr lang="en-US" dirty="0" smtClean="0"/>
              <a:t>Energy Reservoir </a:t>
            </a:r>
            <a:r>
              <a:rPr lang="en-US" i="1" dirty="0" smtClean="0"/>
              <a:t>(left-hand side)</a:t>
            </a:r>
            <a:endParaRPr lang="en-US" i="1" dirty="0"/>
          </a:p>
        </p:txBody>
      </p:sp>
      <p:sp>
        <p:nvSpPr>
          <p:cNvPr id="4" name="Content Placeholder 3"/>
          <p:cNvSpPr>
            <a:spLocks noGrp="1"/>
          </p:cNvSpPr>
          <p:nvPr>
            <p:ph idx="1"/>
          </p:nvPr>
        </p:nvSpPr>
        <p:spPr/>
        <p:txBody>
          <a:bodyPr>
            <a:normAutofit fontScale="92500" lnSpcReduction="20000"/>
          </a:bodyPr>
          <a:lstStyle/>
          <a:p>
            <a:pPr marL="0" indent="0" algn="ctr">
              <a:buNone/>
            </a:pPr>
            <a:r>
              <a:rPr lang="en-US" dirty="0" smtClean="0"/>
              <a:t>Energy Reservoir = Stock supply + Flow supply</a:t>
            </a:r>
            <a:br>
              <a:rPr lang="en-US" dirty="0" smtClean="0"/>
            </a:br>
            <a:endParaRPr lang="en-US" dirty="0" smtClean="0"/>
          </a:p>
          <a:p>
            <a:pPr marL="231775" lvl="1" indent="-231775">
              <a:buNone/>
            </a:pPr>
            <a:r>
              <a:rPr lang="en-US" b="1" dirty="0" smtClean="0"/>
              <a:t>Stock (energy) supply: </a:t>
            </a:r>
            <a:br>
              <a:rPr lang="en-US" b="1" dirty="0" smtClean="0"/>
            </a:br>
            <a:r>
              <a:rPr lang="en-US" dirty="0" smtClean="0"/>
              <a:t>The </a:t>
            </a:r>
            <a:r>
              <a:rPr lang="en-US" dirty="0"/>
              <a:t>capability of </a:t>
            </a:r>
            <a:r>
              <a:rPr lang="en-US" dirty="0" smtClean="0"/>
              <a:t>resources that have inter-temporal </a:t>
            </a:r>
            <a:r>
              <a:rPr lang="en-US" dirty="0"/>
              <a:t>production </a:t>
            </a:r>
            <a:r>
              <a:rPr lang="en-US" dirty="0" smtClean="0"/>
              <a:t>limits (</a:t>
            </a:r>
            <a:r>
              <a:rPr lang="en-US" dirty="0"/>
              <a:t>i.e., by not using limited </a:t>
            </a:r>
            <a:r>
              <a:rPr lang="en-US" dirty="0" smtClean="0"/>
              <a:t>‘fuel’ </a:t>
            </a:r>
            <a:r>
              <a:rPr lang="en-US" dirty="0"/>
              <a:t>to make one MWh now, a </a:t>
            </a:r>
            <a:r>
              <a:rPr lang="en-US" dirty="0" smtClean="0"/>
              <a:t>resource </a:t>
            </a:r>
            <a:r>
              <a:rPr lang="en-US" dirty="0"/>
              <a:t>can produce one more MWh later) </a:t>
            </a:r>
            <a:r>
              <a:rPr lang="en-US" dirty="0" smtClean="0"/>
              <a:t/>
            </a:r>
            <a:br>
              <a:rPr lang="en-US" dirty="0" smtClean="0"/>
            </a:br>
            <a:r>
              <a:rPr lang="en-US" sz="800" dirty="0" smtClean="0"/>
              <a:t> </a:t>
            </a:r>
            <a:r>
              <a:rPr lang="en-US" dirty="0" smtClean="0"/>
              <a:t/>
            </a:r>
            <a:br>
              <a:rPr lang="en-US" dirty="0" smtClean="0"/>
            </a:br>
            <a:r>
              <a:rPr lang="en-US" sz="1800" i="1" u="sng" dirty="0" smtClean="0"/>
              <a:t>Current </a:t>
            </a:r>
            <a:r>
              <a:rPr lang="en-US" sz="1800" i="1" u="sng" dirty="0"/>
              <a:t>thinking</a:t>
            </a:r>
            <a:r>
              <a:rPr lang="en-US" sz="1800" i="1" dirty="0"/>
              <a:t>: </a:t>
            </a:r>
            <a:r>
              <a:rPr lang="en-US" sz="1800" dirty="0" smtClean="0"/>
              <a:t>The energy capability from resources that </a:t>
            </a:r>
            <a:r>
              <a:rPr lang="en-US" sz="1800" dirty="0"/>
              <a:t>might be usefully re-dispatched within the market </a:t>
            </a:r>
            <a:r>
              <a:rPr lang="en-US" sz="1800" dirty="0" smtClean="0"/>
              <a:t>horizon (energy that can be used in the next interval)</a:t>
            </a:r>
            <a:r>
              <a:rPr lang="en-US" dirty="0" smtClean="0"/>
              <a:t/>
            </a:r>
            <a:br>
              <a:rPr lang="en-US" dirty="0" smtClean="0"/>
            </a:br>
            <a:endParaRPr lang="en-US" dirty="0"/>
          </a:p>
          <a:p>
            <a:pPr marL="231775" lvl="1" indent="-231775">
              <a:buNone/>
            </a:pPr>
            <a:r>
              <a:rPr lang="en-US" b="1" dirty="0" smtClean="0"/>
              <a:t>Flow supply (forecasted flow units’ capabilit</a:t>
            </a:r>
            <a:r>
              <a:rPr lang="en-US" b="1" dirty="0"/>
              <a:t>y</a:t>
            </a:r>
            <a:r>
              <a:rPr lang="en-US" b="1" dirty="0" smtClean="0"/>
              <a:t>):</a:t>
            </a:r>
            <a:r>
              <a:rPr lang="en-US" dirty="0" smtClean="0"/>
              <a:t> </a:t>
            </a:r>
            <a:br>
              <a:rPr lang="en-US" dirty="0" smtClean="0"/>
            </a:br>
            <a:r>
              <a:rPr lang="en-US" dirty="0" smtClean="0"/>
              <a:t>The </a:t>
            </a:r>
            <a:r>
              <a:rPr lang="en-US" dirty="0"/>
              <a:t>capability of </a:t>
            </a:r>
            <a:r>
              <a:rPr lang="en-US" dirty="0" smtClean="0"/>
              <a:t>resources that are </a:t>
            </a:r>
            <a:r>
              <a:rPr lang="en-US" dirty="0"/>
              <a:t>not </a:t>
            </a:r>
            <a:r>
              <a:rPr lang="en-US" dirty="0" smtClean="0"/>
              <a:t>stock supply resources</a:t>
            </a:r>
          </a:p>
          <a:p>
            <a:pPr marL="231775" lvl="1" indent="0">
              <a:buNone/>
            </a:pPr>
            <a:r>
              <a:rPr lang="en-US" sz="800" dirty="0"/>
              <a:t> </a:t>
            </a:r>
            <a:endParaRPr lang="en-US" sz="900" dirty="0"/>
          </a:p>
          <a:p>
            <a:pPr marL="231775" lvl="2" indent="0">
              <a:buNone/>
            </a:pPr>
            <a:r>
              <a:rPr lang="en-US" i="1" u="sng" dirty="0"/>
              <a:t>Current thinking</a:t>
            </a:r>
            <a:r>
              <a:rPr lang="en-US" i="1" dirty="0"/>
              <a:t>: </a:t>
            </a:r>
            <a:r>
              <a:rPr lang="en-US" dirty="0" smtClean="0"/>
              <a:t>The energy capability from dual-fuel units and LNG contracts may, to some degree, be both stock and flow supply</a:t>
            </a:r>
          </a:p>
          <a:p>
            <a:pPr marL="231775" lvl="2" indent="0">
              <a:buNone/>
            </a:pPr>
            <a:r>
              <a:rPr lang="en-US" sz="900" dirty="0"/>
              <a:t> </a:t>
            </a:r>
            <a:endParaRPr lang="en-US" sz="900" dirty="0" smtClean="0"/>
          </a:p>
          <a:p>
            <a:r>
              <a:rPr lang="en-US" sz="2000" dirty="0" smtClean="0"/>
              <a:t>The energy reservoir is based on end-of-interval capabilities</a:t>
            </a:r>
            <a:endParaRPr lang="en-US" sz="2000" strike="sngStrike" dirty="0" smtClean="0"/>
          </a:p>
          <a:p>
            <a:r>
              <a:rPr lang="en-US" sz="2000" dirty="0" smtClean="0"/>
              <a:t>Resource capabilities can change within the market horizon</a:t>
            </a:r>
          </a:p>
          <a:p>
            <a:pPr lvl="1"/>
            <a:r>
              <a:rPr lang="en-US" sz="1800" dirty="0" smtClean="0"/>
              <a:t>Stock supply with </a:t>
            </a:r>
            <a:r>
              <a:rPr lang="en-US" sz="1800" dirty="0"/>
              <a:t>usage and </a:t>
            </a:r>
            <a:r>
              <a:rPr lang="en-US" sz="1800" dirty="0" smtClean="0"/>
              <a:t>replenishment</a:t>
            </a:r>
            <a:endParaRPr lang="en-US" sz="1800" dirty="0"/>
          </a:p>
          <a:p>
            <a:pPr lvl="1"/>
            <a:r>
              <a:rPr lang="en-US" sz="1800" dirty="0" smtClean="0"/>
              <a:t>Flow supply with </a:t>
            </a:r>
            <a:r>
              <a:rPr lang="en-US" sz="1800" dirty="0"/>
              <a:t>output </a:t>
            </a:r>
            <a:r>
              <a:rPr lang="en-US" sz="1800" dirty="0" smtClean="0"/>
              <a:t>limitations (e.g., gas available for generation)</a:t>
            </a:r>
            <a:endParaRPr lang="en-US" sz="1800" dirty="0"/>
          </a:p>
        </p:txBody>
      </p:sp>
    </p:spTree>
    <p:extLst>
      <p:ext uri="{BB962C8B-B14F-4D97-AF65-F5344CB8AC3E}">
        <p14:creationId xmlns:p14="http://schemas.microsoft.com/office/powerpoint/2010/main" val="28012419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2022</Words>
  <Application>Microsoft Office PowerPoint</Application>
  <PresentationFormat>On-screen Show (4:3)</PresentationFormat>
  <Paragraphs>237</Paragraphs>
  <Slides>31</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ISO-PPT-Template-Confidential</vt:lpstr>
      <vt:lpstr>blank</vt:lpstr>
      <vt:lpstr>PowerPoint Presentation</vt:lpstr>
      <vt:lpstr>PowerPoint Presentation</vt:lpstr>
      <vt:lpstr>Today’s Discussion</vt:lpstr>
      <vt:lpstr>Problem Statement </vt:lpstr>
      <vt:lpstr>The Energy Inventory reserve constraint (EIRC) mechanism</vt:lpstr>
      <vt:lpstr>MDAM – Summary (see appendix for more details)</vt:lpstr>
      <vt:lpstr>New Ancillary Service: Energy Inventory Reserve Constraint (EIRC) </vt:lpstr>
      <vt:lpstr>Energy Inventory Reserve Constraint (EIRC) </vt:lpstr>
      <vt:lpstr>Energy Reservoir (left-hand side)</vt:lpstr>
      <vt:lpstr>Demand and Margin (right-hand side)</vt:lpstr>
      <vt:lpstr>EIRC – Application</vt:lpstr>
      <vt:lpstr>EIRC – Function</vt:lpstr>
      <vt:lpstr>EIRC - Price</vt:lpstr>
      <vt:lpstr>EIRC – Slack, Binding, and Violated</vt:lpstr>
      <vt:lpstr>EIRC - Specifications</vt:lpstr>
      <vt:lpstr>Design Summary: EIRC and MDAM</vt:lpstr>
      <vt:lpstr>Example</vt:lpstr>
      <vt:lpstr>Example – Assumptions and Set-Up</vt:lpstr>
      <vt:lpstr>Table 1 – Day-Ahead Run on Operating Day 1</vt:lpstr>
      <vt:lpstr>Table 1 - EIRC Function</vt:lpstr>
      <vt:lpstr>Table 2 – Day-Ahead Run on Operating Day 2</vt:lpstr>
      <vt:lpstr>Table 2 - EIRC Calculations</vt:lpstr>
      <vt:lpstr>Example Observations</vt:lpstr>
      <vt:lpstr>Stakeholder Schedule</vt:lpstr>
      <vt:lpstr>Appendix A: Energy and Reserve Co-optimization </vt:lpstr>
      <vt:lpstr>Energy and Reserve Co-optimization Training</vt:lpstr>
      <vt:lpstr> Appendix B: Multi-Day Ahead Market (MDAM)</vt:lpstr>
      <vt:lpstr>Conceptual Approach Elements</vt:lpstr>
      <vt:lpstr>MDAM Description </vt:lpstr>
      <vt:lpstr>MDAM Specifications</vt:lpstr>
      <vt:lpstr>Visual of Multi-Day Ahead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2018-06-15T20:36:20Z</dcterms:created>
  <dcterms:modified xsi:type="dcterms:W3CDTF">2018-12-05T18:52:39Z</dcterms:modified>
</cp:coreProperties>
</file>