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50"/>
  </p:notesMasterIdLst>
  <p:handoutMasterIdLst>
    <p:handoutMasterId r:id="rId51"/>
  </p:handoutMasterIdLst>
  <p:sldIdLst>
    <p:sldId id="263" r:id="rId3"/>
    <p:sldId id="339" r:id="rId4"/>
    <p:sldId id="407" r:id="rId5"/>
    <p:sldId id="412" r:id="rId6"/>
    <p:sldId id="572" r:id="rId7"/>
    <p:sldId id="567" r:id="rId8"/>
    <p:sldId id="568" r:id="rId9"/>
    <p:sldId id="315" r:id="rId10"/>
    <p:sldId id="413" r:id="rId11"/>
    <p:sldId id="569" r:id="rId12"/>
    <p:sldId id="561" r:id="rId13"/>
    <p:sldId id="563" r:id="rId14"/>
    <p:sldId id="564" r:id="rId15"/>
    <p:sldId id="531" r:id="rId16"/>
    <p:sldId id="565" r:id="rId17"/>
    <p:sldId id="532" r:id="rId18"/>
    <p:sldId id="533" r:id="rId19"/>
    <p:sldId id="534" r:id="rId20"/>
    <p:sldId id="571" r:id="rId21"/>
    <p:sldId id="573" r:id="rId22"/>
    <p:sldId id="535" r:id="rId23"/>
    <p:sldId id="536" r:id="rId24"/>
    <p:sldId id="537" r:id="rId25"/>
    <p:sldId id="480" r:id="rId26"/>
    <p:sldId id="540" r:id="rId27"/>
    <p:sldId id="539" r:id="rId28"/>
    <p:sldId id="545" r:id="rId29"/>
    <p:sldId id="544" r:id="rId30"/>
    <p:sldId id="543" r:id="rId31"/>
    <p:sldId id="547" r:id="rId32"/>
    <p:sldId id="566" r:id="rId33"/>
    <p:sldId id="548" r:id="rId34"/>
    <p:sldId id="550" r:id="rId35"/>
    <p:sldId id="551" r:id="rId36"/>
    <p:sldId id="552" r:id="rId37"/>
    <p:sldId id="553" r:id="rId38"/>
    <p:sldId id="554" r:id="rId39"/>
    <p:sldId id="556" r:id="rId40"/>
    <p:sldId id="557" r:id="rId41"/>
    <p:sldId id="558" r:id="rId42"/>
    <p:sldId id="560" r:id="rId43"/>
    <p:sldId id="549" r:id="rId44"/>
    <p:sldId id="528" r:id="rId45"/>
    <p:sldId id="570" r:id="rId46"/>
    <p:sldId id="483" r:id="rId47"/>
    <p:sldId id="326" r:id="rId48"/>
    <p:sldId id="317" r:id="rId49"/>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7AEA852-5EC7-4875-A9E6-EB147A33ECD4}">
          <p14:sldIdLst>
            <p14:sldId id="263"/>
            <p14:sldId id="339"/>
            <p14:sldId id="407"/>
            <p14:sldId id="412"/>
            <p14:sldId id="572"/>
            <p14:sldId id="567"/>
            <p14:sldId id="568"/>
            <p14:sldId id="315"/>
            <p14:sldId id="413"/>
            <p14:sldId id="569"/>
            <p14:sldId id="561"/>
            <p14:sldId id="563"/>
            <p14:sldId id="564"/>
            <p14:sldId id="531"/>
            <p14:sldId id="565"/>
            <p14:sldId id="532"/>
            <p14:sldId id="533"/>
            <p14:sldId id="534"/>
            <p14:sldId id="571"/>
            <p14:sldId id="573"/>
            <p14:sldId id="535"/>
            <p14:sldId id="536"/>
            <p14:sldId id="537"/>
            <p14:sldId id="480"/>
            <p14:sldId id="540"/>
            <p14:sldId id="539"/>
            <p14:sldId id="545"/>
            <p14:sldId id="544"/>
            <p14:sldId id="543"/>
            <p14:sldId id="547"/>
            <p14:sldId id="566"/>
            <p14:sldId id="548"/>
            <p14:sldId id="550"/>
            <p14:sldId id="551"/>
            <p14:sldId id="552"/>
            <p14:sldId id="553"/>
            <p14:sldId id="554"/>
            <p14:sldId id="556"/>
            <p14:sldId id="557"/>
            <p14:sldId id="558"/>
            <p14:sldId id="560"/>
            <p14:sldId id="549"/>
            <p14:sldId id="528"/>
            <p14:sldId id="570"/>
            <p14:sldId id="483"/>
            <p14:sldId id="326"/>
            <p14:sldId id="3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pos="480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7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A1DCF2"/>
    <a:srgbClr val="FFFFFF"/>
    <a:srgbClr val="FBB92F"/>
    <a:srgbClr val="77BD2A"/>
    <a:srgbClr val="62777F"/>
    <a:srgbClr val="6FA943"/>
    <a:srgbClr val="B9D257"/>
    <a:srgbClr val="F68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9540" autoAdjust="0"/>
  </p:normalViewPr>
  <p:slideViewPr>
    <p:cSldViewPr>
      <p:cViewPr varScale="1">
        <p:scale>
          <a:sx n="89" d="100"/>
          <a:sy n="89" d="100"/>
        </p:scale>
        <p:origin x="1349" y="77"/>
      </p:cViewPr>
      <p:guideLst>
        <p:guide orient="horz" pos="2160"/>
        <p:guide pos="2880"/>
        <p:guide orient="horz" pos="816"/>
        <p:guide pos="480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2820"/>
    </p:cViewPr>
  </p:sorterViewPr>
  <p:notesViewPr>
    <p:cSldViewPr>
      <p:cViewPr varScale="1">
        <p:scale>
          <a:sx n="64" d="100"/>
          <a:sy n="64" d="100"/>
        </p:scale>
        <p:origin x="-3130" y="-86"/>
      </p:cViewPr>
      <p:guideLst>
        <p:guide orient="horz" pos="2909"/>
        <p:guide pos="218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627" cy="464980"/>
          </a:xfrm>
          <a:prstGeom prst="rect">
            <a:avLst/>
          </a:prstGeom>
        </p:spPr>
        <p:txBody>
          <a:bodyPr vert="horz" lIns="92111" tIns="46055" rIns="92111" bIns="46055" rtlCol="0"/>
          <a:lstStyle>
            <a:lvl1pPr algn="l">
              <a:defRPr sz="1200"/>
            </a:lvl1pPr>
          </a:lstStyle>
          <a:p>
            <a:endParaRPr lang="en-US" dirty="0"/>
          </a:p>
        </p:txBody>
      </p:sp>
      <p:sp>
        <p:nvSpPr>
          <p:cNvPr id="3" name="Date Placeholder 2"/>
          <p:cNvSpPr>
            <a:spLocks noGrp="1"/>
          </p:cNvSpPr>
          <p:nvPr>
            <p:ph type="dt" sz="quarter" idx="1"/>
          </p:nvPr>
        </p:nvSpPr>
        <p:spPr>
          <a:xfrm>
            <a:off x="3971172" y="2"/>
            <a:ext cx="3037627" cy="464980"/>
          </a:xfrm>
          <a:prstGeom prst="rect">
            <a:avLst/>
          </a:prstGeom>
        </p:spPr>
        <p:txBody>
          <a:bodyPr vert="horz" lIns="92111" tIns="46055" rIns="92111" bIns="46055" rtlCol="0"/>
          <a:lstStyle>
            <a:lvl1pPr algn="r">
              <a:defRPr sz="1200"/>
            </a:lvl1pPr>
          </a:lstStyle>
          <a:p>
            <a:fld id="{F87AAE7F-D37E-4830-9F5E-F36A5F180179}" type="datetimeFigureOut">
              <a:rPr lang="en-US" smtClean="0"/>
              <a:t>1/30/2019</a:t>
            </a:fld>
            <a:endParaRPr lang="en-US" dirty="0"/>
          </a:p>
        </p:txBody>
      </p:sp>
      <p:sp>
        <p:nvSpPr>
          <p:cNvPr id="4" name="Footer Placeholder 3"/>
          <p:cNvSpPr>
            <a:spLocks noGrp="1"/>
          </p:cNvSpPr>
          <p:nvPr>
            <p:ph type="ftr" sz="quarter" idx="2"/>
          </p:nvPr>
        </p:nvSpPr>
        <p:spPr>
          <a:xfrm>
            <a:off x="0" y="8829823"/>
            <a:ext cx="3037627" cy="464980"/>
          </a:xfrm>
          <a:prstGeom prst="rect">
            <a:avLst/>
          </a:prstGeom>
        </p:spPr>
        <p:txBody>
          <a:bodyPr vert="horz" lIns="92111" tIns="46055" rIns="92111" bIns="460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3"/>
            <a:ext cx="3037627" cy="464980"/>
          </a:xfrm>
          <a:prstGeom prst="rect">
            <a:avLst/>
          </a:prstGeom>
        </p:spPr>
        <p:txBody>
          <a:bodyPr vert="horz" lIns="92111" tIns="46055" rIns="92111" bIns="46055"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70" tIns="46585" rIns="93170" bIns="46585" rtlCol="0"/>
          <a:lstStyle>
            <a:lvl1pPr algn="r">
              <a:defRPr sz="1200"/>
            </a:lvl1pPr>
          </a:lstStyle>
          <a:p>
            <a:fld id="{9EDDEDB6-CD57-44C2-AB19-AC7D3BB8FF8E}" type="datetimeFigureOut">
              <a:rPr lang="en-US" smtClean="0"/>
              <a:pPr/>
              <a:t>1/30/2019</a:t>
            </a:fld>
            <a:endParaRPr lang="en-US"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170" tIns="46585" rIns="93170"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70" tIns="46585" rIns="93170" bIns="46585"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20</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21</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22</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23</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25</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27</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28</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30</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31</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33</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34</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35</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36</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37</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38</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39</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40</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41</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13</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15</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16</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19</a:t>
            </a:fld>
            <a:endParaRPr lang="en-US" dirty="0"/>
          </a:p>
        </p:txBody>
      </p:sp>
    </p:spTree>
    <p:extLst>
      <p:ext uri="{BB962C8B-B14F-4D97-AF65-F5344CB8AC3E}">
        <p14:creationId xmlns:p14="http://schemas.microsoft.com/office/powerpoint/2010/main" val="764970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5"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82660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1" name="Rectangle 10"/>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2"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Edit Master text styles</a:t>
            </a:r>
          </a:p>
        </p:txBody>
      </p:sp>
    </p:spTree>
    <p:extLst>
      <p:ext uri="{BB962C8B-B14F-4D97-AF65-F5344CB8AC3E}">
        <p14:creationId xmlns:p14="http://schemas.microsoft.com/office/powerpoint/2010/main" val="13663286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45241"/>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4">
                    <a:lumMod val="75000"/>
                  </a:schemeClr>
                </a:solidFill>
              </a:rPr>
              <a:t>ISO-NE Public</a:t>
            </a:r>
            <a:endParaRPr lang="en-US" sz="700" b="1" dirty="0">
              <a:solidFill>
                <a:schemeClr val="accent4">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3">
                    <a:lumMod val="75000"/>
                  </a:schemeClr>
                </a:solidFill>
              </a:rPr>
              <a:t>ISO-NE Public</a:t>
            </a:r>
            <a:endParaRPr lang="en-US" sz="700" b="1" dirty="0">
              <a:solidFill>
                <a:schemeClr val="accent3">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5987" y="6303824"/>
            <a:ext cx="1342288" cy="202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1" r:id="rId29"/>
    <p:sldLayoutId id="2147483722"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8" name="Rectangle 7"/>
          <p:cNvSpPr/>
          <p:nvPr/>
        </p:nvSpPr>
        <p:spPr>
          <a:xfrm>
            <a:off x="3905987" y="6574972"/>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a:t>
            </a:r>
            <a:r>
              <a:rPr lang="en-US" sz="700" b="1" baseline="0" dirty="0" smtClean="0">
                <a:solidFill>
                  <a:schemeClr val="tx1"/>
                </a:solidFill>
              </a:rPr>
              <a:t>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February 5, 2019| Markets committee</a:t>
            </a:r>
            <a:endParaRPr lang="en-US" dirty="0"/>
          </a:p>
        </p:txBody>
      </p:sp>
      <p:sp>
        <p:nvSpPr>
          <p:cNvPr id="6" name="Text Placeholder 5"/>
          <p:cNvSpPr>
            <a:spLocks noGrp="1"/>
          </p:cNvSpPr>
          <p:nvPr>
            <p:ph type="body" sz="quarter" idx="17"/>
          </p:nvPr>
        </p:nvSpPr>
        <p:spPr/>
        <p:txBody>
          <a:bodyPr/>
          <a:lstStyle/>
          <a:p>
            <a:r>
              <a:rPr lang="en-US" dirty="0" smtClean="0"/>
              <a:t>Chris Geissler</a:t>
            </a:r>
            <a:endParaRPr lang="en-US" dirty="0"/>
          </a:p>
        </p:txBody>
      </p:sp>
      <p:sp>
        <p:nvSpPr>
          <p:cNvPr id="7" name="Text Placeholder 6"/>
          <p:cNvSpPr>
            <a:spLocks noGrp="1"/>
          </p:cNvSpPr>
          <p:nvPr>
            <p:ph type="body" sz="quarter" idx="18"/>
          </p:nvPr>
        </p:nvSpPr>
        <p:spPr/>
        <p:txBody>
          <a:bodyPr/>
          <a:lstStyle/>
          <a:p>
            <a:r>
              <a:rPr lang="en-US" dirty="0" smtClean="0"/>
              <a:t>413.535.4367 | Cgeissler@iso-ne.com</a:t>
            </a:r>
            <a:endParaRPr lang="en-US" dirty="0"/>
          </a:p>
        </p:txBody>
      </p:sp>
      <p:sp>
        <p:nvSpPr>
          <p:cNvPr id="9" name="Text Placeholder 4"/>
          <p:cNvSpPr>
            <a:spLocks noGrp="1"/>
          </p:cNvSpPr>
          <p:nvPr>
            <p:ph type="body" sz="quarter" idx="16"/>
          </p:nvPr>
        </p:nvSpPr>
        <p:spPr/>
        <p:txBody>
          <a:bodyPr/>
          <a:lstStyle/>
          <a:p>
            <a:r>
              <a:rPr lang="en-US" dirty="0" smtClean="0"/>
              <a:t>Details of ISO’s Interim Winter Energy Security Proposal</a:t>
            </a:r>
            <a:endParaRPr lang="en-US" dirty="0"/>
          </a:p>
        </p:txBody>
      </p:sp>
      <p:sp>
        <p:nvSpPr>
          <p:cNvPr id="8" name="Text Placeholder 7"/>
          <p:cNvSpPr>
            <a:spLocks noGrp="1"/>
          </p:cNvSpPr>
          <p:nvPr>
            <p:ph type="body" sz="quarter" idx="19"/>
          </p:nvPr>
        </p:nvSpPr>
        <p:spPr/>
        <p:txBody>
          <a:bodyPr/>
          <a:lstStyle/>
          <a:p>
            <a:r>
              <a:rPr lang="en-US" dirty="0" smtClean="0"/>
              <a:t>INTERIM COMPENSATION TREATMENT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 of forward settlement rate from analysis group</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10</a:t>
            </a:fld>
            <a:endParaRPr lang="en-US" dirty="0"/>
          </a:p>
        </p:txBody>
      </p:sp>
      <p:sp>
        <p:nvSpPr>
          <p:cNvPr id="4" name="Content Placeholder 5"/>
          <p:cNvSpPr txBox="1">
            <a:spLocks/>
          </p:cNvSpPr>
          <p:nvPr/>
        </p:nvSpPr>
        <p:spPr>
          <a:xfrm>
            <a:off x="685800" y="3416912"/>
            <a:ext cx="8229600" cy="1840888"/>
          </a:xfrm>
          <a:prstGeom prst="rect">
            <a:avLst/>
          </a:prstGeom>
        </p:spPr>
        <p:txBody>
          <a:bodyPr vert="horz" lIns="91440" tIns="45720" rIns="91440" bIns="45720" rtlCol="0" anchor="t">
            <a:normAutofit/>
          </a:bodyPr>
          <a:lstStyle>
            <a:lvl1pPr marL="0" indent="0" algn="l" defTabSz="914400" rtl="0" eaLnBrk="1" latinLnBrk="0" hangingPunct="1">
              <a:spcBef>
                <a:spcPts val="1200"/>
              </a:spcBef>
              <a:buFont typeface="Arial" pitchFamily="34" charset="0"/>
              <a:buNone/>
              <a:defRPr sz="2400" i="1" kern="1200" baseline="0">
                <a:solidFill>
                  <a:srgbClr val="000000"/>
                </a:solidFill>
                <a:latin typeface="+mj-lt"/>
                <a:ea typeface="+mn-ea"/>
                <a:cs typeface="+mn-cs"/>
              </a:defRPr>
            </a:lvl1pPr>
            <a:lvl2pPr marL="457200" indent="0" algn="l" defTabSz="914400" rtl="0" eaLnBrk="1" latinLnBrk="0" hangingPunct="1">
              <a:spcBef>
                <a:spcPts val="0"/>
              </a:spcBef>
              <a:buFont typeface="Arial" pitchFamily="34" charset="0"/>
              <a:buNone/>
              <a:defRPr sz="1800" kern="1200" baseline="0">
                <a:solidFill>
                  <a:srgbClr val="000000"/>
                </a:solidFill>
                <a:latin typeface="+mn-lt"/>
                <a:ea typeface="+mn-ea"/>
                <a:cs typeface="+mn-cs"/>
              </a:defRPr>
            </a:lvl2pPr>
            <a:lvl3pPr marL="914400" indent="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3pPr>
            <a:lvl4pPr marL="1371600" indent="0" algn="l" defTabSz="914400" rtl="0" eaLnBrk="1" latinLnBrk="0" hangingPunct="1">
              <a:spcBef>
                <a:spcPts val="0"/>
              </a:spcBef>
              <a:buFont typeface="Arial" pitchFamily="34" charset="0"/>
              <a:buNone/>
              <a:defRPr sz="1400" kern="1200" baseline="0">
                <a:solidFill>
                  <a:srgbClr val="000000"/>
                </a:solidFill>
                <a:latin typeface="+mn-lt"/>
                <a:ea typeface="+mn-ea"/>
                <a:cs typeface="+mn-cs"/>
              </a:defRPr>
            </a:lvl4pPr>
            <a:lvl5pPr marL="1828800" indent="0" algn="l" defTabSz="914400" rtl="0" eaLnBrk="1" latinLnBrk="0" hangingPunct="1">
              <a:spcBef>
                <a:spcPts val="0"/>
              </a:spcBef>
              <a:buFont typeface="Arial" pitchFamily="34" charset="0"/>
              <a:buNone/>
              <a:defRPr sz="1400" kern="1200" baseline="0">
                <a:solidFill>
                  <a:srgbClr val="000000"/>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9pPr>
          </a:lstStyle>
          <a:p>
            <a:r>
              <a:rPr lang="en-US" dirty="0" smtClean="0"/>
              <a:t>See Revised Analysis Group memorandum, “Calculation of Rate for Interim Compensation Program”, January 30, 2019</a:t>
            </a:r>
          </a:p>
        </p:txBody>
      </p:sp>
    </p:spTree>
    <p:extLst>
      <p:ext uri="{BB962C8B-B14F-4D97-AF65-F5344CB8AC3E}">
        <p14:creationId xmlns:p14="http://schemas.microsoft.com/office/powerpoint/2010/main" val="515616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Update to inventoried energy eligibility for hydro resources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11</a:t>
            </a:fld>
            <a:endParaRPr lang="en-US" dirty="0"/>
          </a:p>
        </p:txBody>
      </p:sp>
    </p:spTree>
    <p:extLst>
      <p:ext uri="{BB962C8B-B14F-4D97-AF65-F5344CB8AC3E}">
        <p14:creationId xmlns:p14="http://schemas.microsoft.com/office/powerpoint/2010/main" val="1513487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12</a:t>
            </a:fld>
            <a:endParaRPr lang="en-US" dirty="0"/>
          </a:p>
        </p:txBody>
      </p:sp>
      <p:sp>
        <p:nvSpPr>
          <p:cNvPr id="2" name="Title 1"/>
          <p:cNvSpPr>
            <a:spLocks noGrp="1"/>
          </p:cNvSpPr>
          <p:nvPr>
            <p:ph type="title"/>
          </p:nvPr>
        </p:nvSpPr>
        <p:spPr>
          <a:xfrm>
            <a:off x="304800" y="76200"/>
            <a:ext cx="8534400" cy="1066800"/>
          </a:xfrm>
        </p:spPr>
        <p:txBody>
          <a:bodyPr>
            <a:normAutofit/>
          </a:bodyPr>
          <a:lstStyle/>
          <a:p>
            <a:r>
              <a:rPr lang="en-US" dirty="0" smtClean="0"/>
              <a:t>What types of resources are eligible </a:t>
            </a:r>
            <a:br>
              <a:rPr lang="en-US" dirty="0" smtClean="0"/>
            </a:br>
            <a:r>
              <a:rPr lang="en-US" dirty="0" smtClean="0"/>
              <a:t>for inventoried energy revenues?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14809200"/>
              </p:ext>
            </p:extLst>
          </p:nvPr>
        </p:nvGraphicFramePr>
        <p:xfrm>
          <a:off x="457200" y="1219200"/>
          <a:ext cx="7848600" cy="49834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en-US" dirty="0" smtClean="0"/>
                        <a:t>Technology Type</a:t>
                      </a:r>
                      <a:endParaRPr lang="en-US" dirty="0"/>
                    </a:p>
                  </a:txBody>
                  <a:tcPr/>
                </a:tc>
                <a:tc>
                  <a:txBody>
                    <a:bodyPr/>
                    <a:lstStyle/>
                    <a:p>
                      <a:r>
                        <a:rPr lang="en-US" dirty="0" smtClean="0"/>
                        <a:t>Proposed Program Eligibility</a:t>
                      </a:r>
                      <a:endParaRPr lang="en-US" dirty="0"/>
                    </a:p>
                  </a:txBody>
                  <a:tcPr/>
                </a:tc>
                <a:extLst>
                  <a:ext uri="{0D108BD9-81ED-4DB2-BD59-A6C34878D82A}">
                    <a16:rowId xmlns:a16="http://schemas.microsoft.com/office/drawing/2014/main" val="10000"/>
                  </a:ext>
                </a:extLst>
              </a:tr>
              <a:tr h="370840">
                <a:tc>
                  <a:txBody>
                    <a:bodyPr/>
                    <a:lstStyle/>
                    <a:p>
                      <a:r>
                        <a:rPr lang="en-US" dirty="0" smtClean="0"/>
                        <a:t>Batteries</a:t>
                      </a:r>
                      <a:endParaRPr lang="en-US" dirty="0"/>
                    </a:p>
                  </a:txBody>
                  <a:tcPr/>
                </a:tc>
                <a:tc>
                  <a:txBody>
                    <a:bodyPr/>
                    <a:lstStyle/>
                    <a:p>
                      <a:r>
                        <a:rPr lang="en-US" dirty="0" smtClean="0"/>
                        <a:t>Yes</a:t>
                      </a:r>
                      <a:endParaRPr lang="en-US" dirty="0"/>
                    </a:p>
                  </a:txBody>
                  <a:tcPr/>
                </a:tc>
                <a:extLst>
                  <a:ext uri="{0D108BD9-81ED-4DB2-BD59-A6C34878D82A}">
                    <a16:rowId xmlns:a16="http://schemas.microsoft.com/office/drawing/2014/main" val="10001"/>
                  </a:ext>
                </a:extLst>
              </a:tr>
              <a:tr h="355600">
                <a:tc>
                  <a:txBody>
                    <a:bodyPr/>
                    <a:lstStyle/>
                    <a:p>
                      <a:r>
                        <a:rPr lang="en-US" dirty="0" smtClean="0"/>
                        <a:t>Biomass</a:t>
                      </a:r>
                      <a:r>
                        <a:rPr lang="en-US" dirty="0" smtClean="0">
                          <a:solidFill>
                            <a:srgbClr val="FF0000"/>
                          </a:solidFill>
                        </a:rPr>
                        <a:t>/Refuse</a:t>
                      </a:r>
                      <a:endParaRPr lang="en-US" dirty="0">
                        <a:solidFill>
                          <a:srgbClr val="FF0000"/>
                        </a:solidFill>
                      </a:endParaRPr>
                    </a:p>
                  </a:txBody>
                  <a:tcPr/>
                </a:tc>
                <a:tc>
                  <a:txBody>
                    <a:bodyPr/>
                    <a:lstStyle/>
                    <a:p>
                      <a:r>
                        <a:rPr lang="en-US" dirty="0" smtClean="0"/>
                        <a:t>Yes</a:t>
                      </a:r>
                      <a:endParaRPr lang="en-US" dirty="0"/>
                    </a:p>
                  </a:txBody>
                  <a:tcPr/>
                </a:tc>
                <a:extLst>
                  <a:ext uri="{0D108BD9-81ED-4DB2-BD59-A6C34878D82A}">
                    <a16:rowId xmlns:a16="http://schemas.microsoft.com/office/drawing/2014/main" val="10002"/>
                  </a:ext>
                </a:extLst>
              </a:tr>
              <a:tr h="370840">
                <a:tc>
                  <a:txBody>
                    <a:bodyPr/>
                    <a:lstStyle/>
                    <a:p>
                      <a:r>
                        <a:rPr lang="en-US" dirty="0" smtClean="0"/>
                        <a:t>Coal</a:t>
                      </a:r>
                      <a:endParaRPr lang="en-US" dirty="0"/>
                    </a:p>
                  </a:txBody>
                  <a:tcPr/>
                </a:tc>
                <a:tc>
                  <a:txBody>
                    <a:bodyPr/>
                    <a:lstStyle/>
                    <a:p>
                      <a:r>
                        <a:rPr lang="en-US" dirty="0" smtClean="0"/>
                        <a:t>Yes</a:t>
                      </a:r>
                      <a:endParaRPr lang="en-US" dirty="0"/>
                    </a:p>
                  </a:txBody>
                  <a:tcPr/>
                </a:tc>
                <a:extLst>
                  <a:ext uri="{0D108BD9-81ED-4DB2-BD59-A6C34878D82A}">
                    <a16:rowId xmlns:a16="http://schemas.microsoft.com/office/drawing/2014/main" val="10003"/>
                  </a:ext>
                </a:extLst>
              </a:tr>
              <a:tr h="370840">
                <a:tc>
                  <a:txBody>
                    <a:bodyPr/>
                    <a:lstStyle/>
                    <a:p>
                      <a:r>
                        <a:rPr lang="en-US" dirty="0" smtClean="0"/>
                        <a:t>Demand response</a:t>
                      </a:r>
                      <a:endParaRPr lang="en-US" dirty="0"/>
                    </a:p>
                  </a:txBody>
                  <a:tcPr/>
                </a:tc>
                <a:tc>
                  <a:txBody>
                    <a:bodyPr/>
                    <a:lstStyle/>
                    <a:p>
                      <a:r>
                        <a:rPr lang="en-US" dirty="0" smtClean="0"/>
                        <a:t>If distributed</a:t>
                      </a:r>
                      <a:r>
                        <a:rPr lang="en-US" baseline="0" dirty="0" smtClean="0"/>
                        <a:t> generation with eligible technology type</a:t>
                      </a:r>
                      <a:endParaRPr lang="en-US" dirty="0"/>
                    </a:p>
                  </a:txBody>
                  <a:tcPr/>
                </a:tc>
                <a:extLst>
                  <a:ext uri="{0D108BD9-81ED-4DB2-BD59-A6C34878D82A}">
                    <a16:rowId xmlns:a16="http://schemas.microsoft.com/office/drawing/2014/main" val="10004"/>
                  </a:ext>
                </a:extLst>
              </a:tr>
              <a:tr h="370840">
                <a:tc>
                  <a:txBody>
                    <a:bodyPr/>
                    <a:lstStyle/>
                    <a:p>
                      <a:r>
                        <a:rPr lang="en-US" dirty="0" smtClean="0"/>
                        <a:t>Hydro</a:t>
                      </a:r>
                      <a:endParaRPr lang="en-US" dirty="0"/>
                    </a:p>
                  </a:txBody>
                  <a:tcPr/>
                </a:tc>
                <a:tc>
                  <a:txBody>
                    <a:bodyPr/>
                    <a:lstStyle/>
                    <a:p>
                      <a:r>
                        <a:rPr lang="en-US" dirty="0" smtClean="0"/>
                        <a:t>If </a:t>
                      </a:r>
                      <a:r>
                        <a:rPr lang="en-US" dirty="0" smtClean="0">
                          <a:solidFill>
                            <a:srgbClr val="FF0000"/>
                          </a:solidFill>
                        </a:rPr>
                        <a:t>on-site or upstream </a:t>
                      </a:r>
                      <a:r>
                        <a:rPr lang="en-US" dirty="0" smtClean="0"/>
                        <a:t>reservoir/</a:t>
                      </a:r>
                      <a:r>
                        <a:rPr lang="en-US" dirty="0" err="1" smtClean="0"/>
                        <a:t>pondage</a:t>
                      </a:r>
                      <a:r>
                        <a:rPr lang="en-US" dirty="0" smtClean="0"/>
                        <a:t> controlled by participant</a:t>
                      </a:r>
                    </a:p>
                  </a:txBody>
                  <a:tcPr/>
                </a:tc>
                <a:extLst>
                  <a:ext uri="{0D108BD9-81ED-4DB2-BD59-A6C34878D82A}">
                    <a16:rowId xmlns:a16="http://schemas.microsoft.com/office/drawing/2014/main" val="10005"/>
                  </a:ext>
                </a:extLst>
              </a:tr>
              <a:tr h="370840">
                <a:tc>
                  <a:txBody>
                    <a:bodyPr/>
                    <a:lstStyle/>
                    <a:p>
                      <a:r>
                        <a:rPr lang="en-US" dirty="0" smtClean="0"/>
                        <a:t>Natural gas</a:t>
                      </a:r>
                      <a:endParaRPr lang="en-US" dirty="0"/>
                    </a:p>
                  </a:txBody>
                  <a:tcPr/>
                </a:tc>
                <a:tc>
                  <a:txBody>
                    <a:bodyPr/>
                    <a:lstStyle/>
                    <a:p>
                      <a:r>
                        <a:rPr lang="en-US" dirty="0" smtClean="0"/>
                        <a:t>If</a:t>
                      </a:r>
                      <a:r>
                        <a:rPr lang="en-US" baseline="0" dirty="0" smtClean="0"/>
                        <a:t> has a supply contract for firm delivery of gas (into New England)</a:t>
                      </a:r>
                      <a:endParaRPr lang="en-US" dirty="0"/>
                    </a:p>
                  </a:txBody>
                  <a:tcPr/>
                </a:tc>
                <a:extLst>
                  <a:ext uri="{0D108BD9-81ED-4DB2-BD59-A6C34878D82A}">
                    <a16:rowId xmlns:a16="http://schemas.microsoft.com/office/drawing/2014/main" val="10006"/>
                  </a:ext>
                </a:extLst>
              </a:tr>
              <a:tr h="370840">
                <a:tc>
                  <a:txBody>
                    <a:bodyPr/>
                    <a:lstStyle/>
                    <a:p>
                      <a:r>
                        <a:rPr lang="en-US" dirty="0" smtClean="0"/>
                        <a:t>Nuclear</a:t>
                      </a:r>
                      <a:endParaRPr lang="en-US" dirty="0"/>
                    </a:p>
                  </a:txBody>
                  <a:tcPr/>
                </a:tc>
                <a:tc>
                  <a:txBody>
                    <a:bodyPr/>
                    <a:lstStyle/>
                    <a:p>
                      <a:r>
                        <a:rPr lang="en-US" dirty="0" smtClean="0"/>
                        <a:t>Yes</a:t>
                      </a:r>
                      <a:endParaRPr lang="en-US" dirty="0"/>
                    </a:p>
                  </a:txBody>
                  <a:tcPr/>
                </a:tc>
                <a:extLst>
                  <a:ext uri="{0D108BD9-81ED-4DB2-BD59-A6C34878D82A}">
                    <a16:rowId xmlns:a16="http://schemas.microsoft.com/office/drawing/2014/main" val="10007"/>
                  </a:ext>
                </a:extLst>
              </a:tr>
              <a:tr h="370840">
                <a:tc>
                  <a:txBody>
                    <a:bodyPr/>
                    <a:lstStyle/>
                    <a:p>
                      <a:r>
                        <a:rPr lang="en-US" dirty="0" smtClean="0"/>
                        <a:t>Oil</a:t>
                      </a:r>
                      <a:endParaRPr lang="en-US" dirty="0"/>
                    </a:p>
                  </a:txBody>
                  <a:tcPr/>
                </a:tc>
                <a:tc>
                  <a:txBody>
                    <a:bodyPr/>
                    <a:lstStyle/>
                    <a:p>
                      <a:r>
                        <a:rPr lang="en-US" dirty="0" smtClean="0"/>
                        <a:t>Yes</a:t>
                      </a:r>
                      <a:endParaRPr lang="en-US" dirty="0"/>
                    </a:p>
                  </a:txBody>
                  <a:tcPr/>
                </a:tc>
                <a:extLst>
                  <a:ext uri="{0D108BD9-81ED-4DB2-BD59-A6C34878D82A}">
                    <a16:rowId xmlns:a16="http://schemas.microsoft.com/office/drawing/2014/main" val="10008"/>
                  </a:ext>
                </a:extLst>
              </a:tr>
              <a:tr h="370840">
                <a:tc>
                  <a:txBody>
                    <a:bodyPr/>
                    <a:lstStyle/>
                    <a:p>
                      <a:r>
                        <a:rPr lang="en-US" dirty="0" smtClean="0"/>
                        <a:t>Passive demand</a:t>
                      </a:r>
                      <a:r>
                        <a:rPr lang="en-US" baseline="0" dirty="0" smtClean="0"/>
                        <a:t> response</a:t>
                      </a:r>
                      <a:endParaRPr lang="en-US" dirty="0"/>
                    </a:p>
                  </a:txBody>
                  <a:tcPr/>
                </a:tc>
                <a:tc>
                  <a:txBody>
                    <a:bodyPr/>
                    <a:lstStyle/>
                    <a:p>
                      <a:r>
                        <a:rPr lang="en-US" dirty="0" smtClean="0"/>
                        <a:t>No</a:t>
                      </a:r>
                      <a:endParaRPr lang="en-US" dirty="0"/>
                    </a:p>
                  </a:txBody>
                  <a:tcPr/>
                </a:tc>
                <a:extLst>
                  <a:ext uri="{0D108BD9-81ED-4DB2-BD59-A6C34878D82A}">
                    <a16:rowId xmlns:a16="http://schemas.microsoft.com/office/drawing/2014/main" val="10009"/>
                  </a:ext>
                </a:extLst>
              </a:tr>
              <a:tr h="370840">
                <a:tc>
                  <a:txBody>
                    <a:bodyPr/>
                    <a:lstStyle/>
                    <a:p>
                      <a:r>
                        <a:rPr lang="en-US" dirty="0" smtClean="0"/>
                        <a:t>Solar</a:t>
                      </a:r>
                      <a:endParaRPr lang="en-US" dirty="0"/>
                    </a:p>
                  </a:txBody>
                  <a:tcPr/>
                </a:tc>
                <a:tc>
                  <a:txBody>
                    <a:bodyPr/>
                    <a:lstStyle/>
                    <a:p>
                      <a:r>
                        <a:rPr lang="en-US" dirty="0" smtClean="0"/>
                        <a:t>No</a:t>
                      </a:r>
                      <a:endParaRPr lang="en-US" dirty="0"/>
                    </a:p>
                  </a:txBody>
                  <a:tcPr/>
                </a:tc>
                <a:extLst>
                  <a:ext uri="{0D108BD9-81ED-4DB2-BD59-A6C34878D82A}">
                    <a16:rowId xmlns:a16="http://schemas.microsoft.com/office/drawing/2014/main" val="10010"/>
                  </a:ext>
                </a:extLst>
              </a:tr>
              <a:tr h="370840">
                <a:tc>
                  <a:txBody>
                    <a:bodyPr/>
                    <a:lstStyle/>
                    <a:p>
                      <a:r>
                        <a:rPr lang="en-US" dirty="0" smtClean="0"/>
                        <a:t>Wind</a:t>
                      </a:r>
                      <a:endParaRPr lang="en-US" dirty="0"/>
                    </a:p>
                  </a:txBody>
                  <a:tcPr/>
                </a:tc>
                <a:tc>
                  <a:txBody>
                    <a:bodyPr/>
                    <a:lstStyle/>
                    <a:p>
                      <a:r>
                        <a:rPr lang="en-US" dirty="0" smtClean="0"/>
                        <a:t>No</a:t>
                      </a:r>
                      <a:endParaRPr lang="en-US" dirty="0"/>
                    </a:p>
                  </a:txBody>
                  <a:tcPr/>
                </a:tc>
                <a:extLst>
                  <a:ext uri="{0D108BD9-81ED-4DB2-BD59-A6C34878D82A}">
                    <a16:rowId xmlns:a16="http://schemas.microsoft.com/office/drawing/2014/main" val="10011"/>
                  </a:ext>
                </a:extLst>
              </a:tr>
            </a:tbl>
          </a:graphicData>
        </a:graphic>
      </p:graphicFrame>
      <p:sp>
        <p:nvSpPr>
          <p:cNvPr id="5" name="TextBox 4"/>
          <p:cNvSpPr txBox="1"/>
          <p:nvPr/>
        </p:nvSpPr>
        <p:spPr>
          <a:xfrm>
            <a:off x="6705600" y="0"/>
            <a:ext cx="2408222" cy="646331"/>
          </a:xfrm>
          <a:prstGeom prst="rect">
            <a:avLst/>
          </a:prstGeom>
          <a:solidFill>
            <a:srgbClr val="FFFF00"/>
          </a:solidFill>
          <a:ln>
            <a:solidFill>
              <a:srgbClr val="000000"/>
            </a:solidFill>
          </a:ln>
        </p:spPr>
        <p:txBody>
          <a:bodyPr wrap="square" rtlCol="0">
            <a:spAutoFit/>
          </a:bodyPr>
          <a:lstStyle/>
          <a:p>
            <a:r>
              <a:rPr lang="en-US" dirty="0" smtClean="0"/>
              <a:t>Eligibility changes from January shown in </a:t>
            </a:r>
            <a:r>
              <a:rPr lang="en-US" dirty="0" smtClean="0">
                <a:solidFill>
                  <a:srgbClr val="FF0000"/>
                </a:solidFill>
              </a:rPr>
              <a:t>red</a:t>
            </a:r>
            <a:endParaRPr lang="en-US" dirty="0">
              <a:solidFill>
                <a:srgbClr val="FF0000"/>
              </a:solidFill>
            </a:endParaRPr>
          </a:p>
        </p:txBody>
      </p:sp>
    </p:spTree>
    <p:extLst>
      <p:ext uri="{BB962C8B-B14F-4D97-AF65-F5344CB8AC3E}">
        <p14:creationId xmlns:p14="http://schemas.microsoft.com/office/powerpoint/2010/main" val="1905795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13</a:t>
            </a:fld>
            <a:endParaRPr lang="en-US" dirty="0"/>
          </a:p>
        </p:txBody>
      </p:sp>
      <p:sp>
        <p:nvSpPr>
          <p:cNvPr id="2" name="Title 1"/>
          <p:cNvSpPr>
            <a:spLocks noGrp="1"/>
          </p:cNvSpPr>
          <p:nvPr>
            <p:ph type="title"/>
          </p:nvPr>
        </p:nvSpPr>
        <p:spPr>
          <a:xfrm>
            <a:off x="304800" y="76200"/>
            <a:ext cx="8534400" cy="1066800"/>
          </a:xfrm>
        </p:spPr>
        <p:txBody>
          <a:bodyPr>
            <a:normAutofit/>
          </a:bodyPr>
          <a:lstStyle/>
          <a:p>
            <a:r>
              <a:rPr lang="en-US" dirty="0" smtClean="0"/>
              <a:t>Inventory eligibility for hydro resources has been expanded</a:t>
            </a:r>
            <a:endParaRPr lang="en-US" dirty="0"/>
          </a:p>
        </p:txBody>
      </p:sp>
      <p:sp>
        <p:nvSpPr>
          <p:cNvPr id="6" name="Content Placeholder 5"/>
          <p:cNvSpPr>
            <a:spLocks noGrp="1"/>
          </p:cNvSpPr>
          <p:nvPr>
            <p:ph idx="1"/>
          </p:nvPr>
        </p:nvSpPr>
        <p:spPr>
          <a:xfrm>
            <a:off x="457200" y="1219200"/>
            <a:ext cx="8229600" cy="5029200"/>
          </a:xfrm>
        </p:spPr>
        <p:txBody>
          <a:bodyPr>
            <a:normAutofit lnSpcReduction="10000"/>
          </a:bodyPr>
          <a:lstStyle/>
          <a:p>
            <a:r>
              <a:rPr lang="en-US" dirty="0" smtClean="0"/>
              <a:t>Both on-site pond amounts and amounts available from upstream reservoirs/ponds can be included in inventory for </a:t>
            </a:r>
            <a:r>
              <a:rPr lang="en-US" dirty="0"/>
              <a:t>hydro </a:t>
            </a:r>
            <a:r>
              <a:rPr lang="en-US" dirty="0" smtClean="0"/>
              <a:t>resources if each of the following conditions is satisfied:</a:t>
            </a:r>
          </a:p>
          <a:p>
            <a:pPr lvl="1"/>
            <a:r>
              <a:rPr lang="en-US" dirty="0" smtClean="0"/>
              <a:t>Inventory from upstream </a:t>
            </a:r>
            <a:r>
              <a:rPr lang="en-US" dirty="0"/>
              <a:t>reservoirs/ponds </a:t>
            </a:r>
            <a:r>
              <a:rPr lang="en-US" dirty="0" smtClean="0"/>
              <a:t>must be deliverable </a:t>
            </a:r>
            <a:r>
              <a:rPr lang="en-US" dirty="0"/>
              <a:t>within 12 hours </a:t>
            </a:r>
            <a:r>
              <a:rPr lang="en-US" dirty="0" smtClean="0"/>
              <a:t>to be eligible</a:t>
            </a:r>
            <a:endParaRPr lang="en-US" dirty="0"/>
          </a:p>
          <a:p>
            <a:pPr lvl="1"/>
            <a:r>
              <a:rPr lang="en-US" dirty="0" smtClean="0"/>
              <a:t>Upstream amounts must be controllable by/available to the generating facility on demand</a:t>
            </a:r>
          </a:p>
          <a:p>
            <a:r>
              <a:rPr lang="en-US" dirty="0"/>
              <a:t>Inventory reported for a trigger condition day will be the sum of on-site pond storage and amounts </a:t>
            </a:r>
            <a:r>
              <a:rPr lang="en-US" dirty="0" smtClean="0"/>
              <a:t>from eligible </a:t>
            </a:r>
            <a:r>
              <a:rPr lang="en-US" dirty="0"/>
              <a:t>upstream </a:t>
            </a:r>
            <a:r>
              <a:rPr lang="en-US" dirty="0" smtClean="0"/>
              <a:t>reservoirs/ponds (capped </a:t>
            </a:r>
            <a:r>
              <a:rPr lang="en-US" dirty="0"/>
              <a:t>at available output over 72 hours, if applicable</a:t>
            </a:r>
            <a:r>
              <a:rPr lang="en-US" dirty="0" smtClean="0"/>
              <a:t>)</a:t>
            </a:r>
          </a:p>
          <a:p>
            <a:r>
              <a:rPr lang="en-US" dirty="0" smtClean="0"/>
              <a:t>Generally consistent with how Operating Procedure 23 treats daily-cycle hydro resources for purposes of establishing their winter SCC value</a:t>
            </a:r>
          </a:p>
        </p:txBody>
      </p:sp>
    </p:spTree>
    <p:extLst>
      <p:ext uri="{BB962C8B-B14F-4D97-AF65-F5344CB8AC3E}">
        <p14:creationId xmlns:p14="http://schemas.microsoft.com/office/powerpoint/2010/main" val="4240734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Clarifications and Proposed updates to Gas contract eligibility</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14</a:t>
            </a:fld>
            <a:endParaRPr lang="en-US" dirty="0"/>
          </a:p>
        </p:txBody>
      </p:sp>
    </p:spTree>
    <p:extLst>
      <p:ext uri="{BB962C8B-B14F-4D97-AF65-F5344CB8AC3E}">
        <p14:creationId xmlns:p14="http://schemas.microsoft.com/office/powerpoint/2010/main" val="870357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15</a:t>
            </a:fld>
            <a:endParaRPr lang="en-US" dirty="0"/>
          </a:p>
        </p:txBody>
      </p:sp>
      <p:sp>
        <p:nvSpPr>
          <p:cNvPr id="2" name="Title 1"/>
          <p:cNvSpPr>
            <a:spLocks noGrp="1"/>
          </p:cNvSpPr>
          <p:nvPr>
            <p:ph type="title"/>
          </p:nvPr>
        </p:nvSpPr>
        <p:spPr>
          <a:xfrm>
            <a:off x="381000" y="76200"/>
            <a:ext cx="8382000" cy="1295400"/>
          </a:xfrm>
        </p:spPr>
        <p:txBody>
          <a:bodyPr>
            <a:normAutofit/>
          </a:bodyPr>
          <a:lstStyle/>
          <a:p>
            <a:r>
              <a:rPr lang="en-US" dirty="0" smtClean="0"/>
              <a:t>Summary: Eligibility of resources with gas supply contracts for inventoried energy payments</a:t>
            </a:r>
            <a:endParaRPr lang="en-US" dirty="0"/>
          </a:p>
        </p:txBody>
      </p:sp>
      <p:sp>
        <p:nvSpPr>
          <p:cNvPr id="6" name="Content Placeholder 5"/>
          <p:cNvSpPr>
            <a:spLocks noGrp="1"/>
          </p:cNvSpPr>
          <p:nvPr>
            <p:ph idx="1"/>
          </p:nvPr>
        </p:nvSpPr>
        <p:spPr>
          <a:xfrm>
            <a:off x="457200" y="1371600"/>
            <a:ext cx="8229600" cy="5105400"/>
          </a:xfrm>
        </p:spPr>
        <p:txBody>
          <a:bodyPr>
            <a:normAutofit/>
          </a:bodyPr>
          <a:lstStyle/>
          <a:p>
            <a:r>
              <a:rPr lang="en-US" dirty="0" smtClean="0"/>
              <a:t>Generally, if a market participant has (</a:t>
            </a:r>
            <a:r>
              <a:rPr lang="en-US" dirty="0" err="1" smtClean="0"/>
              <a:t>i</a:t>
            </a:r>
            <a:r>
              <a:rPr lang="en-US" dirty="0" smtClean="0"/>
              <a:t>) a supply contract for gas, and (ii) firm transportation of this gas into New England, the contracted gas is eligible for inventoried energy payments</a:t>
            </a:r>
          </a:p>
          <a:p>
            <a:pPr lvl="1"/>
            <a:r>
              <a:rPr lang="en-US" dirty="0" smtClean="0"/>
              <a:t>This is true for contracts with gas storage facilities west of New England, LNG terminals, etc.</a:t>
            </a:r>
          </a:p>
          <a:p>
            <a:r>
              <a:rPr lang="en-US" dirty="0" smtClean="0"/>
              <a:t>When these conditions are met, the market participant can schedule this gas if the resource is requested by the ISO</a:t>
            </a:r>
          </a:p>
          <a:p>
            <a:r>
              <a:rPr lang="en-US" dirty="0" smtClean="0"/>
              <a:t>Market participants that sign such contracts help the region meet its winter energy security needs</a:t>
            </a:r>
          </a:p>
          <a:p>
            <a:r>
              <a:rPr lang="en-US" i="1" dirty="0" smtClean="0"/>
              <a:t>Next</a:t>
            </a:r>
            <a:r>
              <a:rPr lang="en-US" dirty="0" smtClean="0"/>
              <a:t>: Further discussion of how ISO interprets (</a:t>
            </a:r>
            <a:r>
              <a:rPr lang="en-US" dirty="0" err="1" smtClean="0"/>
              <a:t>i</a:t>
            </a:r>
            <a:r>
              <a:rPr lang="en-US" dirty="0" smtClean="0"/>
              <a:t>) and (ii) above</a:t>
            </a:r>
          </a:p>
        </p:txBody>
      </p:sp>
    </p:spTree>
    <p:extLst>
      <p:ext uri="{BB962C8B-B14F-4D97-AF65-F5344CB8AC3E}">
        <p14:creationId xmlns:p14="http://schemas.microsoft.com/office/powerpoint/2010/main" val="2525794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16</a:t>
            </a:fld>
            <a:endParaRPr lang="en-US" dirty="0"/>
          </a:p>
        </p:txBody>
      </p:sp>
      <p:sp>
        <p:nvSpPr>
          <p:cNvPr id="2" name="Title 1"/>
          <p:cNvSpPr>
            <a:spLocks noGrp="1"/>
          </p:cNvSpPr>
          <p:nvPr>
            <p:ph type="title"/>
          </p:nvPr>
        </p:nvSpPr>
        <p:spPr>
          <a:xfrm>
            <a:off x="457200" y="152400"/>
            <a:ext cx="8229600" cy="1295400"/>
          </a:xfrm>
        </p:spPr>
        <p:txBody>
          <a:bodyPr>
            <a:normAutofit/>
          </a:bodyPr>
          <a:lstStyle/>
          <a:p>
            <a:r>
              <a:rPr lang="en-US" dirty="0" smtClean="0"/>
              <a:t>Contract terms to be eligible for inventoried energy revenues</a:t>
            </a:r>
            <a:endParaRPr lang="en-US" dirty="0"/>
          </a:p>
        </p:txBody>
      </p:sp>
      <p:sp>
        <p:nvSpPr>
          <p:cNvPr id="6" name="Content Placeholder 5"/>
          <p:cNvSpPr>
            <a:spLocks noGrp="1"/>
          </p:cNvSpPr>
          <p:nvPr>
            <p:ph idx="1"/>
          </p:nvPr>
        </p:nvSpPr>
        <p:spPr>
          <a:xfrm>
            <a:off x="381000" y="1447800"/>
            <a:ext cx="8382000" cy="4812688"/>
          </a:xfrm>
        </p:spPr>
        <p:txBody>
          <a:bodyPr>
            <a:normAutofit lnSpcReduction="10000"/>
          </a:bodyPr>
          <a:lstStyle/>
          <a:p>
            <a:r>
              <a:rPr lang="en-US" i="1" dirty="0" smtClean="0"/>
              <a:t>Recall</a:t>
            </a:r>
            <a:r>
              <a:rPr lang="en-US" dirty="0" smtClean="0"/>
              <a:t>: At the January MC, stakeholders asked whether certain conditions must be satisfied for contracted gas to qualify as inventoried energy</a:t>
            </a:r>
          </a:p>
          <a:p>
            <a:r>
              <a:rPr lang="en-US" dirty="0" smtClean="0"/>
              <a:t>These questions included:</a:t>
            </a:r>
          </a:p>
          <a:p>
            <a:pPr lvl="1"/>
            <a:r>
              <a:rPr lang="en-US" dirty="0" smtClean="0"/>
              <a:t>Whether the contract allows the gas to be scheduled intraday</a:t>
            </a:r>
          </a:p>
          <a:p>
            <a:pPr lvl="1"/>
            <a:r>
              <a:rPr lang="en-US" dirty="0" smtClean="0"/>
              <a:t>If the gas must be inventoried on-site by the contract counterparty and reported during trigger conditions</a:t>
            </a:r>
          </a:p>
          <a:p>
            <a:pPr lvl="1"/>
            <a:r>
              <a:rPr lang="en-US" dirty="0" smtClean="0"/>
              <a:t>Whether an LNG contract should </a:t>
            </a:r>
            <a:r>
              <a:rPr lang="en-US" u="sng" dirty="0" smtClean="0"/>
              <a:t>require</a:t>
            </a:r>
            <a:r>
              <a:rPr lang="en-US" dirty="0" smtClean="0"/>
              <a:t> that the generator schedule the gas during tight winter conditions (if it is generating)</a:t>
            </a:r>
          </a:p>
          <a:p>
            <a:r>
              <a:rPr lang="en-US" dirty="0" smtClean="0"/>
              <a:t>The Tariff language presented in January required that the gas must be available to be scheduled by the asset, but did not specifically address these questions</a:t>
            </a:r>
          </a:p>
          <a:p>
            <a:r>
              <a:rPr lang="en-US" i="1" dirty="0" smtClean="0"/>
              <a:t>Next</a:t>
            </a:r>
            <a:r>
              <a:rPr lang="en-US" dirty="0" smtClean="0"/>
              <a:t>: ISO discusses how its proposal addresses these questions </a:t>
            </a:r>
          </a:p>
        </p:txBody>
      </p:sp>
    </p:spTree>
    <p:extLst>
      <p:ext uri="{BB962C8B-B14F-4D97-AF65-F5344CB8AC3E}">
        <p14:creationId xmlns:p14="http://schemas.microsoft.com/office/powerpoint/2010/main" val="2668948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17</a:t>
            </a:fld>
            <a:endParaRPr lang="en-US" dirty="0"/>
          </a:p>
        </p:txBody>
      </p:sp>
      <p:sp>
        <p:nvSpPr>
          <p:cNvPr id="2" name="Title 1"/>
          <p:cNvSpPr>
            <a:spLocks noGrp="1"/>
          </p:cNvSpPr>
          <p:nvPr>
            <p:ph type="title"/>
          </p:nvPr>
        </p:nvSpPr>
        <p:spPr>
          <a:xfrm>
            <a:off x="457200" y="76200"/>
            <a:ext cx="8229600" cy="1295400"/>
          </a:xfrm>
        </p:spPr>
        <p:txBody>
          <a:bodyPr>
            <a:normAutofit/>
          </a:bodyPr>
          <a:lstStyle/>
          <a:p>
            <a:r>
              <a:rPr lang="en-US" dirty="0" smtClean="0"/>
              <a:t>Additional Tariff requirements for gas contracts to be eligible for inventoried energy revenues</a:t>
            </a:r>
            <a:endParaRPr lang="en-US" dirty="0"/>
          </a:p>
        </p:txBody>
      </p:sp>
      <p:sp>
        <p:nvSpPr>
          <p:cNvPr id="6" name="Content Placeholder 5"/>
          <p:cNvSpPr>
            <a:spLocks noGrp="1"/>
          </p:cNvSpPr>
          <p:nvPr>
            <p:ph idx="1"/>
          </p:nvPr>
        </p:nvSpPr>
        <p:spPr>
          <a:xfrm>
            <a:off x="457200" y="1359512"/>
            <a:ext cx="8229600" cy="4812688"/>
          </a:xfrm>
        </p:spPr>
        <p:txBody>
          <a:bodyPr>
            <a:normAutofit lnSpcReduction="10000"/>
          </a:bodyPr>
          <a:lstStyle/>
          <a:p>
            <a:pPr marL="457200" indent="-457200">
              <a:buFont typeface="+mj-lt"/>
              <a:buAutoNum type="arabicPeriod"/>
            </a:pPr>
            <a:r>
              <a:rPr lang="en-US" dirty="0" smtClean="0"/>
              <a:t>Introduce language that specifies that the contract must allow the buyer to </a:t>
            </a:r>
            <a:r>
              <a:rPr lang="en-US" b="1" dirty="0" smtClean="0"/>
              <a:t>schedule the gas intraday</a:t>
            </a:r>
          </a:p>
          <a:p>
            <a:pPr marL="457200" indent="-457200">
              <a:buFont typeface="+mj-lt"/>
              <a:buAutoNum type="arabicPeriod"/>
            </a:pPr>
            <a:r>
              <a:rPr lang="en-US" dirty="0" smtClean="0"/>
              <a:t>Clarify that inventory reported for the trigger condition day must account for any supply limitations</a:t>
            </a:r>
          </a:p>
          <a:p>
            <a:pPr lvl="1"/>
            <a:r>
              <a:rPr lang="en-US" dirty="0" smtClean="0"/>
              <a:t>E.g., if the contract is with a terminal that is unable to vaporize and deliver gas to the asset on the trigger condition day, the participant would not be credited with inventoried energy</a:t>
            </a:r>
          </a:p>
          <a:p>
            <a:pPr lvl="1"/>
            <a:r>
              <a:rPr lang="en-US" dirty="0" smtClean="0"/>
              <a:t>Similarly, if the contract is with a buoy that does not have a tanker stationed at it on the trigger condition day, the participant would not be credited with inventoried energy</a:t>
            </a:r>
          </a:p>
          <a:p>
            <a:r>
              <a:rPr lang="en-US" dirty="0" smtClean="0"/>
              <a:t>These more specific requirements are broadly consistent with the requirement that the participant must be able to convert its inventoried energy into electric energy at the ISO’s direction</a:t>
            </a:r>
          </a:p>
        </p:txBody>
      </p:sp>
    </p:spTree>
    <p:extLst>
      <p:ext uri="{BB962C8B-B14F-4D97-AF65-F5344CB8AC3E}">
        <p14:creationId xmlns:p14="http://schemas.microsoft.com/office/powerpoint/2010/main" val="789825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18</a:t>
            </a:fld>
            <a:endParaRPr lang="en-US" dirty="0"/>
          </a:p>
        </p:txBody>
      </p:sp>
      <p:sp>
        <p:nvSpPr>
          <p:cNvPr id="2" name="Title 1"/>
          <p:cNvSpPr>
            <a:spLocks noGrp="1"/>
          </p:cNvSpPr>
          <p:nvPr>
            <p:ph type="title"/>
          </p:nvPr>
        </p:nvSpPr>
        <p:spPr>
          <a:xfrm>
            <a:off x="381000" y="76200"/>
            <a:ext cx="8534400" cy="1295400"/>
          </a:xfrm>
        </p:spPr>
        <p:txBody>
          <a:bodyPr>
            <a:normAutofit fontScale="90000"/>
          </a:bodyPr>
          <a:lstStyle/>
          <a:p>
            <a:r>
              <a:rPr lang="en-US" dirty="0" smtClean="0"/>
              <a:t>ISO’s proposal does not require the contracted gas in inventory to be reported by the contract counterparty</a:t>
            </a:r>
            <a:endParaRPr lang="en-US" dirty="0"/>
          </a:p>
        </p:txBody>
      </p:sp>
      <p:sp>
        <p:nvSpPr>
          <p:cNvPr id="6" name="Content Placeholder 5"/>
          <p:cNvSpPr>
            <a:spLocks noGrp="1"/>
          </p:cNvSpPr>
          <p:nvPr>
            <p:ph idx="1"/>
          </p:nvPr>
        </p:nvSpPr>
        <p:spPr>
          <a:xfrm>
            <a:off x="457200" y="1295400"/>
            <a:ext cx="8229600" cy="5105400"/>
          </a:xfrm>
        </p:spPr>
        <p:txBody>
          <a:bodyPr>
            <a:normAutofit/>
          </a:bodyPr>
          <a:lstStyle/>
          <a:p>
            <a:r>
              <a:rPr lang="en-US" dirty="0" smtClean="0"/>
              <a:t>Such a provision would add significant complexity to the interim program, as it would require:</a:t>
            </a:r>
          </a:p>
          <a:p>
            <a:pPr lvl="1"/>
            <a:r>
              <a:rPr lang="en-US" dirty="0" smtClean="0"/>
              <a:t>Inclusion of non-standard gas contract terms</a:t>
            </a:r>
          </a:p>
          <a:p>
            <a:pPr lvl="1"/>
            <a:r>
              <a:rPr lang="en-US" dirty="0" smtClean="0"/>
              <a:t>New program reporting and auditing requirements for third parties that do not directly participate in the region’s wholesale electricity markets</a:t>
            </a:r>
          </a:p>
          <a:p>
            <a:pPr lvl="1"/>
            <a:r>
              <a:rPr lang="en-US" dirty="0" smtClean="0"/>
              <a:t>Assignment of inventoried gas to specific market participants </a:t>
            </a:r>
          </a:p>
          <a:p>
            <a:r>
              <a:rPr lang="en-US" dirty="0" smtClean="0"/>
              <a:t>The counterparties to these contracts have expertise in managing inventories to ensure they have gas available when it is scheduled</a:t>
            </a:r>
          </a:p>
        </p:txBody>
      </p:sp>
    </p:spTree>
    <p:extLst>
      <p:ext uri="{BB962C8B-B14F-4D97-AF65-F5344CB8AC3E}">
        <p14:creationId xmlns:p14="http://schemas.microsoft.com/office/powerpoint/2010/main" val="1218813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19</a:t>
            </a:fld>
            <a:endParaRPr lang="en-US" dirty="0"/>
          </a:p>
        </p:txBody>
      </p:sp>
      <p:sp>
        <p:nvSpPr>
          <p:cNvPr id="2" name="Title 1"/>
          <p:cNvSpPr>
            <a:spLocks noGrp="1"/>
          </p:cNvSpPr>
          <p:nvPr>
            <p:ph type="title"/>
          </p:nvPr>
        </p:nvSpPr>
        <p:spPr>
          <a:xfrm>
            <a:off x="381000" y="76200"/>
            <a:ext cx="8382000" cy="1295400"/>
          </a:xfrm>
        </p:spPr>
        <p:txBody>
          <a:bodyPr>
            <a:normAutofit/>
          </a:bodyPr>
          <a:lstStyle/>
          <a:p>
            <a:r>
              <a:rPr lang="en-US" dirty="0" smtClean="0"/>
              <a:t>Program includes other provisions to exclude contracts that are unlikely to be deliverable</a:t>
            </a:r>
            <a:endParaRPr lang="en-US" dirty="0"/>
          </a:p>
        </p:txBody>
      </p:sp>
      <p:sp>
        <p:nvSpPr>
          <p:cNvPr id="6" name="Content Placeholder 5"/>
          <p:cNvSpPr>
            <a:spLocks noGrp="1"/>
          </p:cNvSpPr>
          <p:nvPr>
            <p:ph idx="1"/>
          </p:nvPr>
        </p:nvSpPr>
        <p:spPr>
          <a:xfrm>
            <a:off x="457200" y="1295400"/>
            <a:ext cx="8229600" cy="5105400"/>
          </a:xfrm>
        </p:spPr>
        <p:txBody>
          <a:bodyPr>
            <a:normAutofit/>
          </a:bodyPr>
          <a:lstStyle/>
          <a:p>
            <a:r>
              <a:rPr lang="en-US" dirty="0" smtClean="0"/>
              <a:t>Program caps the total quantity of inventoried energy from LNG-based gas supply contracts</a:t>
            </a:r>
          </a:p>
          <a:p>
            <a:pPr lvl="1"/>
            <a:r>
              <a:rPr lang="en-US" dirty="0" smtClean="0"/>
              <a:t>Reduces possibility that the program provides compensation to more LNG-based inventory than can be delivered within the maximum duration period</a:t>
            </a:r>
          </a:p>
          <a:p>
            <a:r>
              <a:rPr lang="en-US" dirty="0" smtClean="0"/>
              <a:t>Excludes contracts that are unlikely to be exercised because the incremental cost of the gas may be very high</a:t>
            </a:r>
          </a:p>
          <a:p>
            <a:pPr lvl="1"/>
            <a:r>
              <a:rPr lang="en-US" dirty="0" smtClean="0"/>
              <a:t>Contracts where the incremental cost of the gas may exceed 250 percent of the average seasonal forward price at Algonquin </a:t>
            </a:r>
            <a:r>
              <a:rPr lang="en-US" dirty="0" err="1" smtClean="0"/>
              <a:t>Citygate</a:t>
            </a:r>
            <a:r>
              <a:rPr lang="en-US" dirty="0" smtClean="0"/>
              <a:t> are excluded</a:t>
            </a:r>
          </a:p>
          <a:p>
            <a:pPr lvl="1"/>
            <a:r>
              <a:rPr lang="en-US" dirty="0" smtClean="0"/>
              <a:t>Modified Tariff language from January MC to clarify that this exclusion also applies to contracts with incremental costs that are not fixed (i.e. indexed to a daily gas price), and may result in incremental gas costs that exceed this average seasonal forward price</a:t>
            </a:r>
          </a:p>
        </p:txBody>
      </p:sp>
    </p:spTree>
    <p:extLst>
      <p:ext uri="{BB962C8B-B14F-4D97-AF65-F5344CB8AC3E}">
        <p14:creationId xmlns:p14="http://schemas.microsoft.com/office/powerpoint/2010/main" val="365921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457200" y="609600"/>
            <a:ext cx="6496792" cy="533400"/>
          </a:xfrm>
        </p:spPr>
        <p:txBody>
          <a:bodyPr/>
          <a:lstStyle/>
          <a:p>
            <a:r>
              <a:rPr lang="en-US" sz="2800" dirty="0" smtClean="0"/>
              <a:t>Winter Energy Security: Interim Treatment</a:t>
            </a:r>
            <a:endParaRPr lang="en-US" sz="28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133</a:t>
            </a:r>
            <a:endParaRPr lang="en-US" dirty="0"/>
          </a:p>
        </p:txBody>
      </p:sp>
      <p:sp>
        <p:nvSpPr>
          <p:cNvPr id="31" name="Text Placeholder 30"/>
          <p:cNvSpPr>
            <a:spLocks noGrp="1"/>
          </p:cNvSpPr>
          <p:nvPr>
            <p:ph type="body" sz="quarter" idx="13"/>
          </p:nvPr>
        </p:nvSpPr>
        <p:spPr/>
        <p:txBody>
          <a:bodyPr/>
          <a:lstStyle/>
          <a:p>
            <a:r>
              <a:rPr lang="en-US" dirty="0" smtClean="0"/>
              <a:t>Proposed Effective Date: CCP 14</a:t>
            </a:r>
          </a:p>
          <a:p>
            <a:endParaRPr lang="en-US" dirty="0"/>
          </a:p>
        </p:txBody>
      </p:sp>
      <p:sp>
        <p:nvSpPr>
          <p:cNvPr id="16" name="Text Placeholder 15"/>
          <p:cNvSpPr>
            <a:spLocks noGrp="1"/>
          </p:cNvSpPr>
          <p:nvPr>
            <p:ph type="body" sz="quarter" idx="14"/>
          </p:nvPr>
        </p:nvSpPr>
        <p:spPr>
          <a:xfrm>
            <a:off x="485775" y="1905000"/>
            <a:ext cx="8229600" cy="4267200"/>
          </a:xfrm>
        </p:spPr>
        <p:txBody>
          <a:bodyPr>
            <a:normAutofit fontScale="85000" lnSpcReduction="10000"/>
          </a:bodyPr>
          <a:lstStyle/>
          <a:p>
            <a:r>
              <a:rPr lang="en-US" dirty="0"/>
              <a:t>Industry and policy trends are changing the makeup of New England’s power system </a:t>
            </a:r>
          </a:p>
          <a:p>
            <a:r>
              <a:rPr lang="en-US" dirty="0"/>
              <a:t>ISO is developing a market-based approach to address energy security as part of its response to </a:t>
            </a:r>
            <a:r>
              <a:rPr lang="en-US" dirty="0" smtClean="0"/>
              <a:t>FERC’s </a:t>
            </a:r>
            <a:r>
              <a:rPr lang="en-US" dirty="0"/>
              <a:t>July 2</a:t>
            </a:r>
            <a:r>
              <a:rPr lang="en-US" baseline="30000" dirty="0"/>
              <a:t>nd</a:t>
            </a:r>
            <a:r>
              <a:rPr lang="en-US" dirty="0"/>
              <a:t> Order, but that design will not be </a:t>
            </a:r>
            <a:r>
              <a:rPr lang="en-US" dirty="0" smtClean="0"/>
              <a:t>filed </a:t>
            </a:r>
            <a:r>
              <a:rPr lang="en-US" dirty="0"/>
              <a:t>before retirement bids are due for FCA 14 (</a:t>
            </a:r>
            <a:r>
              <a:rPr lang="en-US" dirty="0" smtClean="0"/>
              <a:t>March </a:t>
            </a:r>
            <a:r>
              <a:rPr lang="en-US" dirty="0"/>
              <a:t>2019)</a:t>
            </a:r>
          </a:p>
          <a:p>
            <a:r>
              <a:rPr lang="en-US" dirty="0"/>
              <a:t>ISO committed to </a:t>
            </a:r>
            <a:r>
              <a:rPr lang="en-US" dirty="0" smtClean="0"/>
              <a:t>addressing the </a:t>
            </a:r>
            <a:r>
              <a:rPr lang="en-US" dirty="0"/>
              <a:t>impacts of retaining </a:t>
            </a:r>
            <a:r>
              <a:rPr lang="en-US" dirty="0" smtClean="0"/>
              <a:t>resources </a:t>
            </a:r>
            <a:r>
              <a:rPr lang="en-US" dirty="0"/>
              <a:t>for fuel </a:t>
            </a:r>
            <a:r>
              <a:rPr lang="en-US" dirty="0" smtClean="0"/>
              <a:t>security </a:t>
            </a:r>
            <a:r>
              <a:rPr lang="en-US" dirty="0"/>
              <a:t>and, therefore, the ISO is proposing an interim compensation </a:t>
            </a:r>
            <a:r>
              <a:rPr lang="en-US" dirty="0" smtClean="0"/>
              <a:t>treatment to provide similar compensation to similarly situated resources and to reduce the likelihood of </a:t>
            </a:r>
            <a:r>
              <a:rPr lang="en-US" dirty="0"/>
              <a:t>uneconomic retirement bids from resources that </a:t>
            </a:r>
            <a:r>
              <a:rPr lang="en-US" dirty="0" smtClean="0"/>
              <a:t>provide </a:t>
            </a:r>
            <a:r>
              <a:rPr lang="en-US" dirty="0"/>
              <a:t>winter energy security</a:t>
            </a:r>
          </a:p>
          <a:p>
            <a:r>
              <a:rPr lang="en-US" dirty="0" smtClean="0"/>
              <a:t>This </a:t>
            </a:r>
            <a:r>
              <a:rPr lang="en-US" dirty="0"/>
              <a:t>interim compensation </a:t>
            </a:r>
            <a:r>
              <a:rPr lang="en-US" dirty="0" smtClean="0"/>
              <a:t>treatment will be in place for </a:t>
            </a:r>
            <a:r>
              <a:rPr lang="en-US" dirty="0"/>
              <a:t>CCPs 14 and 15</a:t>
            </a:r>
          </a:p>
          <a:p>
            <a:r>
              <a:rPr lang="en-US" dirty="0"/>
              <a:t>Today, the ISO will </a:t>
            </a:r>
            <a:r>
              <a:rPr lang="en-US" dirty="0" smtClean="0"/>
              <a:t>discuss its final proposal and Tariff language</a:t>
            </a:r>
            <a:endParaRPr lang="en-US" dirty="0"/>
          </a:p>
          <a:p>
            <a:endParaRPr lang="en-US" dirty="0" smtClean="0"/>
          </a:p>
        </p:txBody>
      </p:sp>
    </p:spTree>
    <p:extLst>
      <p:ext uri="{BB962C8B-B14F-4D97-AF65-F5344CB8AC3E}">
        <p14:creationId xmlns:p14="http://schemas.microsoft.com/office/powerpoint/2010/main" val="2319274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20</a:t>
            </a:fld>
            <a:endParaRPr lang="en-US" dirty="0"/>
          </a:p>
        </p:txBody>
      </p:sp>
      <p:sp>
        <p:nvSpPr>
          <p:cNvPr id="2" name="Title 1"/>
          <p:cNvSpPr>
            <a:spLocks noGrp="1"/>
          </p:cNvSpPr>
          <p:nvPr>
            <p:ph type="title"/>
          </p:nvPr>
        </p:nvSpPr>
        <p:spPr>
          <a:xfrm>
            <a:off x="381000" y="76200"/>
            <a:ext cx="8382000" cy="838200"/>
          </a:xfrm>
        </p:spPr>
        <p:txBody>
          <a:bodyPr>
            <a:normAutofit/>
          </a:bodyPr>
          <a:lstStyle/>
          <a:p>
            <a:r>
              <a:rPr lang="en-US" dirty="0" smtClean="0"/>
              <a:t>Calculation of average seasonal forward price</a:t>
            </a:r>
            <a:endParaRPr lang="en-US" dirty="0"/>
          </a:p>
        </p:txBody>
      </p:sp>
      <p:sp>
        <p:nvSpPr>
          <p:cNvPr id="6" name="Content Placeholder 5"/>
          <p:cNvSpPr>
            <a:spLocks noGrp="1"/>
          </p:cNvSpPr>
          <p:nvPr>
            <p:ph idx="1"/>
          </p:nvPr>
        </p:nvSpPr>
        <p:spPr>
          <a:xfrm>
            <a:off x="457200" y="914400"/>
            <a:ext cx="8305800" cy="3124200"/>
          </a:xfrm>
        </p:spPr>
        <p:txBody>
          <a:bodyPr>
            <a:normAutofit lnSpcReduction="10000"/>
          </a:bodyPr>
          <a:lstStyle/>
          <a:p>
            <a:r>
              <a:rPr lang="en-US" dirty="0" smtClean="0"/>
              <a:t>Table below gives hypothetical forward prices for Henry Hub and Algonquin Basis across the winter months</a:t>
            </a:r>
          </a:p>
          <a:p>
            <a:r>
              <a:rPr lang="en-US" dirty="0" smtClean="0"/>
              <a:t>Monthly prices produce average total price of $10/MMBtu</a:t>
            </a:r>
          </a:p>
          <a:p>
            <a:r>
              <a:rPr lang="en-US" dirty="0" smtClean="0"/>
              <a:t>Gas contracts that have incremental costs less than or equal to $25/MMBtu and meet the other program requirements would be eligible to participate in the program</a:t>
            </a:r>
          </a:p>
          <a:p>
            <a:pPr lvl="1"/>
            <a:r>
              <a:rPr lang="en-US" dirty="0" smtClean="0"/>
              <a:t>E.g., fixed strike price less than $25, variable strike with a price cap less than $25</a:t>
            </a:r>
          </a:p>
        </p:txBody>
      </p:sp>
      <p:graphicFrame>
        <p:nvGraphicFramePr>
          <p:cNvPr id="3" name="Table 2"/>
          <p:cNvGraphicFramePr>
            <a:graphicFrameLocks noGrp="1"/>
          </p:cNvGraphicFramePr>
          <p:nvPr>
            <p:extLst>
              <p:ext uri="{D42A27DB-BD31-4B8C-83A1-F6EECF244321}">
                <p14:modId xmlns:p14="http://schemas.microsoft.com/office/powerpoint/2010/main" val="1321854577"/>
              </p:ext>
            </p:extLst>
          </p:nvPr>
        </p:nvGraphicFramePr>
        <p:xfrm>
          <a:off x="1447800" y="3962400"/>
          <a:ext cx="6172200" cy="21234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smtClean="0"/>
                        <a:t>Henry Hub Price ($/MMBtu)</a:t>
                      </a:r>
                      <a:endParaRPr lang="en-US" dirty="0"/>
                    </a:p>
                  </a:txBody>
                  <a:tcPr/>
                </a:tc>
                <a:tc>
                  <a:txBody>
                    <a:bodyPr/>
                    <a:lstStyle/>
                    <a:p>
                      <a:pPr algn="ctr"/>
                      <a:r>
                        <a:rPr lang="en-US" dirty="0" smtClean="0"/>
                        <a:t>Algonquin</a:t>
                      </a:r>
                      <a:r>
                        <a:rPr lang="en-US" baseline="0" dirty="0" smtClean="0"/>
                        <a:t> Basis Price ($/MMBtu)</a:t>
                      </a:r>
                      <a:endParaRPr lang="en-US" dirty="0"/>
                    </a:p>
                  </a:txBody>
                  <a:tcPr/>
                </a:tc>
                <a:tc>
                  <a:txBody>
                    <a:bodyPr/>
                    <a:lstStyle/>
                    <a:p>
                      <a:pPr algn="ctr"/>
                      <a:r>
                        <a:rPr lang="en-US" dirty="0" smtClean="0"/>
                        <a:t>Total</a:t>
                      </a:r>
                      <a:r>
                        <a:rPr lang="en-US" baseline="0" dirty="0" smtClean="0"/>
                        <a:t> Price ($/MMBtu)</a:t>
                      </a:r>
                      <a:endParaRPr lang="en-US" dirty="0"/>
                    </a:p>
                  </a:txBody>
                  <a:tcPr/>
                </a:tc>
                <a:extLst>
                  <a:ext uri="{0D108BD9-81ED-4DB2-BD59-A6C34878D82A}">
                    <a16:rowId xmlns:a16="http://schemas.microsoft.com/office/drawing/2014/main" val="10000"/>
                  </a:ext>
                </a:extLst>
              </a:tr>
              <a:tr h="370840">
                <a:tc>
                  <a:txBody>
                    <a:bodyPr/>
                    <a:lstStyle/>
                    <a:p>
                      <a:r>
                        <a:rPr lang="en-US" dirty="0" smtClean="0"/>
                        <a:t>December</a:t>
                      </a:r>
                      <a:endParaRPr lang="en-US" dirty="0"/>
                    </a:p>
                  </a:txBody>
                  <a:tcPr/>
                </a:tc>
                <a:tc>
                  <a:txBody>
                    <a:bodyPr/>
                    <a:lstStyle/>
                    <a:p>
                      <a:pPr algn="ctr"/>
                      <a:r>
                        <a:rPr lang="en-US" dirty="0" smtClean="0"/>
                        <a:t>$4.00</a:t>
                      </a:r>
                      <a:endParaRPr lang="en-US" dirty="0"/>
                    </a:p>
                  </a:txBody>
                  <a:tcPr/>
                </a:tc>
                <a:tc>
                  <a:txBody>
                    <a:bodyPr/>
                    <a:lstStyle/>
                    <a:p>
                      <a:pPr algn="ctr"/>
                      <a:r>
                        <a:rPr lang="en-US" dirty="0" smtClean="0"/>
                        <a:t>$3.00</a:t>
                      </a:r>
                      <a:endParaRPr lang="en-US" dirty="0"/>
                    </a:p>
                  </a:txBody>
                  <a:tcPr/>
                </a:tc>
                <a:tc>
                  <a:txBody>
                    <a:bodyPr/>
                    <a:lstStyle/>
                    <a:p>
                      <a:pPr algn="ctr"/>
                      <a:r>
                        <a:rPr lang="en-US" dirty="0" smtClean="0"/>
                        <a:t>$7.00</a:t>
                      </a:r>
                      <a:endParaRPr lang="en-US" dirty="0"/>
                    </a:p>
                  </a:txBody>
                  <a:tcPr/>
                </a:tc>
                <a:extLst>
                  <a:ext uri="{0D108BD9-81ED-4DB2-BD59-A6C34878D82A}">
                    <a16:rowId xmlns:a16="http://schemas.microsoft.com/office/drawing/2014/main" val="10001"/>
                  </a:ext>
                </a:extLst>
              </a:tr>
              <a:tr h="370840">
                <a:tc>
                  <a:txBody>
                    <a:bodyPr/>
                    <a:lstStyle/>
                    <a:p>
                      <a:r>
                        <a:rPr lang="en-US" dirty="0" smtClean="0"/>
                        <a:t>January</a:t>
                      </a:r>
                      <a:endParaRPr lang="en-US" dirty="0"/>
                    </a:p>
                  </a:txBody>
                  <a:tcPr/>
                </a:tc>
                <a:tc>
                  <a:txBody>
                    <a:bodyPr/>
                    <a:lstStyle/>
                    <a:p>
                      <a:pPr algn="ctr"/>
                      <a:r>
                        <a:rPr lang="en-US" dirty="0" smtClean="0"/>
                        <a:t>$8.00</a:t>
                      </a:r>
                      <a:endParaRPr lang="en-US" dirty="0"/>
                    </a:p>
                  </a:txBody>
                  <a:tcPr/>
                </a:tc>
                <a:tc>
                  <a:txBody>
                    <a:bodyPr/>
                    <a:lstStyle/>
                    <a:p>
                      <a:pPr algn="ctr"/>
                      <a:r>
                        <a:rPr lang="en-US" dirty="0" smtClean="0"/>
                        <a:t>$4.00</a:t>
                      </a:r>
                      <a:endParaRPr lang="en-US" dirty="0"/>
                    </a:p>
                  </a:txBody>
                  <a:tcPr/>
                </a:tc>
                <a:tc>
                  <a:txBody>
                    <a:bodyPr/>
                    <a:lstStyle/>
                    <a:p>
                      <a:pPr algn="ctr"/>
                      <a:r>
                        <a:rPr lang="en-US" dirty="0" smtClean="0"/>
                        <a:t>$12.00</a:t>
                      </a:r>
                      <a:endParaRPr lang="en-US" dirty="0"/>
                    </a:p>
                  </a:txBody>
                  <a:tcPr/>
                </a:tc>
                <a:extLst>
                  <a:ext uri="{0D108BD9-81ED-4DB2-BD59-A6C34878D82A}">
                    <a16:rowId xmlns:a16="http://schemas.microsoft.com/office/drawing/2014/main" val="10002"/>
                  </a:ext>
                </a:extLst>
              </a:tr>
              <a:tr h="370840">
                <a:tc>
                  <a:txBody>
                    <a:bodyPr/>
                    <a:lstStyle/>
                    <a:p>
                      <a:r>
                        <a:rPr lang="en-US" dirty="0" smtClean="0"/>
                        <a:t>February</a:t>
                      </a:r>
                      <a:endParaRPr lang="en-US" dirty="0"/>
                    </a:p>
                  </a:txBody>
                  <a:tcPr/>
                </a:tc>
                <a:tc>
                  <a:txBody>
                    <a:bodyPr/>
                    <a:lstStyle/>
                    <a:p>
                      <a:pPr algn="ctr"/>
                      <a:r>
                        <a:rPr lang="en-US" dirty="0" smtClean="0"/>
                        <a:t>$7.50</a:t>
                      </a:r>
                      <a:endParaRPr lang="en-US" dirty="0"/>
                    </a:p>
                  </a:txBody>
                  <a:tcPr/>
                </a:tc>
                <a:tc>
                  <a:txBody>
                    <a:bodyPr/>
                    <a:lstStyle/>
                    <a:p>
                      <a:pPr algn="ctr"/>
                      <a:r>
                        <a:rPr lang="en-US" dirty="0" smtClean="0"/>
                        <a:t>$3.50</a:t>
                      </a:r>
                      <a:endParaRPr lang="en-US" dirty="0"/>
                    </a:p>
                  </a:txBody>
                  <a:tcPr/>
                </a:tc>
                <a:tc>
                  <a:txBody>
                    <a:bodyPr/>
                    <a:lstStyle/>
                    <a:p>
                      <a:pPr algn="ctr"/>
                      <a:r>
                        <a:rPr lang="en-US" dirty="0" smtClean="0"/>
                        <a:t>$11.00</a:t>
                      </a:r>
                      <a:endParaRPr lang="en-US" dirty="0"/>
                    </a:p>
                  </a:txBody>
                  <a:tcPr/>
                </a:tc>
                <a:extLst>
                  <a:ext uri="{0D108BD9-81ED-4DB2-BD59-A6C34878D82A}">
                    <a16:rowId xmlns:a16="http://schemas.microsoft.com/office/drawing/2014/main" val="10003"/>
                  </a:ext>
                </a:extLst>
              </a:tr>
              <a:tr h="370840">
                <a:tc>
                  <a:txBody>
                    <a:bodyPr/>
                    <a:lstStyle/>
                    <a:p>
                      <a:r>
                        <a:rPr lang="en-US" b="1" u="sng" dirty="0" smtClean="0"/>
                        <a:t>Average</a:t>
                      </a:r>
                      <a:endParaRPr lang="en-US" b="1" u="sng" dirty="0"/>
                    </a:p>
                  </a:txBody>
                  <a:tcPr/>
                </a:tc>
                <a:tc>
                  <a:txBody>
                    <a:bodyPr/>
                    <a:lstStyle/>
                    <a:p>
                      <a:pPr algn="ctr"/>
                      <a:r>
                        <a:rPr lang="en-US" dirty="0" smtClean="0"/>
                        <a:t>$6.50</a:t>
                      </a:r>
                      <a:endParaRPr lang="en-US" dirty="0"/>
                    </a:p>
                  </a:txBody>
                  <a:tcPr/>
                </a:tc>
                <a:tc>
                  <a:txBody>
                    <a:bodyPr/>
                    <a:lstStyle/>
                    <a:p>
                      <a:pPr algn="ctr"/>
                      <a:r>
                        <a:rPr lang="en-US" dirty="0" smtClean="0"/>
                        <a:t>$3.50</a:t>
                      </a:r>
                      <a:endParaRPr lang="en-US" dirty="0"/>
                    </a:p>
                  </a:txBody>
                  <a:tcPr/>
                </a:tc>
                <a:tc>
                  <a:txBody>
                    <a:bodyPr/>
                    <a:lstStyle/>
                    <a:p>
                      <a:pPr algn="ctr"/>
                      <a:r>
                        <a:rPr lang="en-US" b="1" u="sng" dirty="0" smtClean="0"/>
                        <a:t>$10.00</a:t>
                      </a:r>
                      <a:endParaRPr lang="en-US" b="1" u="sng"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8548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21</a:t>
            </a:fld>
            <a:endParaRPr lang="en-US" dirty="0"/>
          </a:p>
        </p:txBody>
      </p:sp>
      <p:sp>
        <p:nvSpPr>
          <p:cNvPr id="2" name="Title 1"/>
          <p:cNvSpPr>
            <a:spLocks noGrp="1"/>
          </p:cNvSpPr>
          <p:nvPr>
            <p:ph type="title"/>
          </p:nvPr>
        </p:nvSpPr>
        <p:spPr>
          <a:xfrm>
            <a:off x="381000" y="76200"/>
            <a:ext cx="8382000" cy="1295400"/>
          </a:xfrm>
        </p:spPr>
        <p:txBody>
          <a:bodyPr>
            <a:normAutofit/>
          </a:bodyPr>
          <a:lstStyle/>
          <a:p>
            <a:r>
              <a:rPr lang="en-US" dirty="0" smtClean="0"/>
              <a:t>Are gas units required to exercise LNG contracts under certain conditions to participate?</a:t>
            </a:r>
            <a:endParaRPr lang="en-US" dirty="0"/>
          </a:p>
        </p:txBody>
      </p:sp>
      <p:sp>
        <p:nvSpPr>
          <p:cNvPr id="6" name="Content Placeholder 5"/>
          <p:cNvSpPr>
            <a:spLocks noGrp="1"/>
          </p:cNvSpPr>
          <p:nvPr>
            <p:ph idx="1"/>
          </p:nvPr>
        </p:nvSpPr>
        <p:spPr>
          <a:xfrm>
            <a:off x="457200" y="1295400"/>
            <a:ext cx="8229600" cy="5105400"/>
          </a:xfrm>
        </p:spPr>
        <p:txBody>
          <a:bodyPr>
            <a:normAutofit/>
          </a:bodyPr>
          <a:lstStyle/>
          <a:p>
            <a:r>
              <a:rPr lang="en-US" dirty="0" smtClean="0"/>
              <a:t>Stakeholders asked if the program should require gas generators that sell inventoried energy via an LNG-based gas contract to exercise this contract on days where both of the following conditions hold:</a:t>
            </a:r>
          </a:p>
          <a:p>
            <a:pPr marL="914400" lvl="1" indent="-457200">
              <a:buFont typeface="+mj-lt"/>
              <a:buAutoNum type="alphaUcPeriod"/>
            </a:pPr>
            <a:r>
              <a:rPr lang="en-US" dirty="0" smtClean="0"/>
              <a:t>It is a trigger condition day</a:t>
            </a:r>
          </a:p>
          <a:p>
            <a:pPr marL="914400" lvl="1" indent="-457200">
              <a:buFont typeface="+mj-lt"/>
              <a:buAutoNum type="alphaUcPeriod"/>
            </a:pPr>
            <a:r>
              <a:rPr lang="en-US" dirty="0" smtClean="0"/>
              <a:t>The contract is ‘in the money’</a:t>
            </a:r>
          </a:p>
          <a:p>
            <a:r>
              <a:rPr lang="en-US" dirty="0" smtClean="0"/>
              <a:t>Stated rationale behind such a requirement: On these tight winter days, requiring such resources to call gas from the LNG terminals may ‘free up’ more pipeline capacity for other gas resources to meet electricity demand</a:t>
            </a:r>
          </a:p>
        </p:txBody>
      </p:sp>
    </p:spTree>
    <p:extLst>
      <p:ext uri="{BB962C8B-B14F-4D97-AF65-F5344CB8AC3E}">
        <p14:creationId xmlns:p14="http://schemas.microsoft.com/office/powerpoint/2010/main" val="3873756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22</a:t>
            </a:fld>
            <a:endParaRPr lang="en-US" dirty="0"/>
          </a:p>
        </p:txBody>
      </p:sp>
      <p:sp>
        <p:nvSpPr>
          <p:cNvPr id="2" name="Title 1"/>
          <p:cNvSpPr>
            <a:spLocks noGrp="1"/>
          </p:cNvSpPr>
          <p:nvPr>
            <p:ph type="title"/>
          </p:nvPr>
        </p:nvSpPr>
        <p:spPr>
          <a:xfrm>
            <a:off x="381000" y="76200"/>
            <a:ext cx="8382000" cy="1295400"/>
          </a:xfrm>
        </p:spPr>
        <p:txBody>
          <a:bodyPr>
            <a:normAutofit/>
          </a:bodyPr>
          <a:lstStyle/>
          <a:p>
            <a:r>
              <a:rPr lang="en-US" dirty="0" smtClean="0"/>
              <a:t>ISO’s proposal does not include such a requirement</a:t>
            </a:r>
            <a:endParaRPr lang="en-US" dirty="0"/>
          </a:p>
        </p:txBody>
      </p:sp>
      <p:sp>
        <p:nvSpPr>
          <p:cNvPr id="6" name="Content Placeholder 5"/>
          <p:cNvSpPr>
            <a:spLocks noGrp="1"/>
          </p:cNvSpPr>
          <p:nvPr>
            <p:ph idx="1"/>
          </p:nvPr>
        </p:nvSpPr>
        <p:spPr>
          <a:xfrm>
            <a:off x="457200" y="1295400"/>
            <a:ext cx="8229600" cy="5105400"/>
          </a:xfrm>
        </p:spPr>
        <p:txBody>
          <a:bodyPr>
            <a:normAutofit/>
          </a:bodyPr>
          <a:lstStyle/>
          <a:p>
            <a:r>
              <a:rPr lang="en-US" dirty="0" smtClean="0"/>
              <a:t>Such a requirement would substitute administrative rules for the market participant’s business judgement, and would indicate that when these two conditions are met, it is appropriate for the region to deplete its inventoried energy</a:t>
            </a:r>
          </a:p>
          <a:p>
            <a:pPr lvl="1"/>
            <a:r>
              <a:rPr lang="en-US" dirty="0" smtClean="0"/>
              <a:t>Prices are a more appropriate indicator of when participants should deplete their inventoried energy (</a:t>
            </a:r>
            <a:r>
              <a:rPr lang="en-US" i="1" dirty="0" smtClean="0"/>
              <a:t>next slide</a:t>
            </a:r>
            <a:r>
              <a:rPr lang="en-US" dirty="0" smtClean="0"/>
              <a:t>)</a:t>
            </a:r>
          </a:p>
          <a:p>
            <a:r>
              <a:rPr lang="en-US" dirty="0" smtClean="0"/>
              <a:t>Furthermore, this requirement would raise other practical questions, including:</a:t>
            </a:r>
          </a:p>
          <a:p>
            <a:pPr lvl="1"/>
            <a:r>
              <a:rPr lang="en-US" dirty="0" smtClean="0"/>
              <a:t>How is this provision applied to other types of contract structures that may not have a clear strike price, such as ‘take or pay’ gas contracts?</a:t>
            </a:r>
          </a:p>
          <a:p>
            <a:pPr lvl="1"/>
            <a:r>
              <a:rPr lang="en-US" dirty="0"/>
              <a:t>W</a:t>
            </a:r>
            <a:r>
              <a:rPr lang="en-US" dirty="0" smtClean="0"/>
              <a:t>hy would it be limited to LNG contracts, given that generation from an oil unit, hydro unit, coal unit, etc., would also reduce the quantity of pipeline gas needed to meet load?</a:t>
            </a:r>
          </a:p>
        </p:txBody>
      </p:sp>
    </p:spTree>
    <p:extLst>
      <p:ext uri="{BB962C8B-B14F-4D97-AF65-F5344CB8AC3E}">
        <p14:creationId xmlns:p14="http://schemas.microsoft.com/office/powerpoint/2010/main" val="3645401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23</a:t>
            </a:fld>
            <a:endParaRPr lang="en-US" dirty="0"/>
          </a:p>
        </p:txBody>
      </p:sp>
      <p:sp>
        <p:nvSpPr>
          <p:cNvPr id="2" name="Title 1"/>
          <p:cNvSpPr>
            <a:spLocks noGrp="1"/>
          </p:cNvSpPr>
          <p:nvPr>
            <p:ph type="title"/>
          </p:nvPr>
        </p:nvSpPr>
        <p:spPr>
          <a:xfrm>
            <a:off x="381000" y="76200"/>
            <a:ext cx="8382000" cy="1295400"/>
          </a:xfrm>
        </p:spPr>
        <p:txBody>
          <a:bodyPr>
            <a:normAutofit/>
          </a:bodyPr>
          <a:lstStyle/>
          <a:p>
            <a:r>
              <a:rPr lang="en-US" dirty="0" smtClean="0"/>
              <a:t>Energy and gas prices should incent resources to exercise the contract appropriately</a:t>
            </a:r>
            <a:endParaRPr lang="en-US" dirty="0"/>
          </a:p>
        </p:txBody>
      </p:sp>
      <p:sp>
        <p:nvSpPr>
          <p:cNvPr id="6" name="Content Placeholder 5"/>
          <p:cNvSpPr>
            <a:spLocks noGrp="1"/>
          </p:cNvSpPr>
          <p:nvPr>
            <p:ph idx="1"/>
          </p:nvPr>
        </p:nvSpPr>
        <p:spPr>
          <a:xfrm>
            <a:off x="381000" y="1524000"/>
            <a:ext cx="8305800" cy="5105400"/>
          </a:xfrm>
        </p:spPr>
        <p:txBody>
          <a:bodyPr>
            <a:normAutofit/>
          </a:bodyPr>
          <a:lstStyle/>
          <a:p>
            <a:r>
              <a:rPr lang="en-US" dirty="0" smtClean="0"/>
              <a:t>If “freeing up” pipeline capacity would materially improve winter energy security, gas prices are likely to be high, and the participant would therefore find it profitable to exercise its LNG contract at lower incremental cost</a:t>
            </a:r>
          </a:p>
          <a:p>
            <a:r>
              <a:rPr lang="en-US" dirty="0" smtClean="0"/>
              <a:t>If “freeing up” pipeline capacity would not materially improve winter energy security, gas prices are less likely to be high, and the participant may wish to buy gas elsewhere to preserve its ability to exercise the contract at a later date when:</a:t>
            </a:r>
          </a:p>
          <a:p>
            <a:pPr lvl="1"/>
            <a:r>
              <a:rPr lang="en-US" dirty="0" smtClean="0"/>
              <a:t>Gas prices are higher, and the revenues associated with exercising the contract are therefore greater</a:t>
            </a:r>
          </a:p>
          <a:p>
            <a:pPr lvl="1"/>
            <a:r>
              <a:rPr lang="en-US" dirty="0" smtClean="0"/>
              <a:t>Freeing up pipeline capacity for another generator contributes more to winter energy security </a:t>
            </a:r>
          </a:p>
        </p:txBody>
      </p:sp>
    </p:spTree>
    <p:extLst>
      <p:ext uri="{BB962C8B-B14F-4D97-AF65-F5344CB8AC3E}">
        <p14:creationId xmlns:p14="http://schemas.microsoft.com/office/powerpoint/2010/main" val="4282855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Eligibility of retained resources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24</a:t>
            </a:fld>
            <a:endParaRPr lang="en-US" dirty="0"/>
          </a:p>
        </p:txBody>
      </p:sp>
    </p:spTree>
    <p:extLst>
      <p:ext uri="{BB962C8B-B14F-4D97-AF65-F5344CB8AC3E}">
        <p14:creationId xmlns:p14="http://schemas.microsoft.com/office/powerpoint/2010/main" val="454969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25</a:t>
            </a:fld>
            <a:endParaRPr lang="en-US" dirty="0"/>
          </a:p>
        </p:txBody>
      </p:sp>
      <p:sp>
        <p:nvSpPr>
          <p:cNvPr id="2" name="Title 1"/>
          <p:cNvSpPr>
            <a:spLocks noGrp="1"/>
          </p:cNvSpPr>
          <p:nvPr>
            <p:ph type="title"/>
          </p:nvPr>
        </p:nvSpPr>
        <p:spPr>
          <a:xfrm>
            <a:off x="381000" y="76200"/>
            <a:ext cx="8382000" cy="1295400"/>
          </a:xfrm>
        </p:spPr>
        <p:txBody>
          <a:bodyPr>
            <a:normAutofit/>
          </a:bodyPr>
          <a:lstStyle/>
          <a:p>
            <a:r>
              <a:rPr lang="en-US" dirty="0" smtClean="0"/>
              <a:t>Proposal allows retained resources to sell inventoried energy</a:t>
            </a:r>
            <a:endParaRPr lang="en-US" dirty="0"/>
          </a:p>
        </p:txBody>
      </p:sp>
      <p:sp>
        <p:nvSpPr>
          <p:cNvPr id="6" name="Content Placeholder 5"/>
          <p:cNvSpPr>
            <a:spLocks noGrp="1"/>
          </p:cNvSpPr>
          <p:nvPr>
            <p:ph idx="1"/>
          </p:nvPr>
        </p:nvSpPr>
        <p:spPr>
          <a:xfrm>
            <a:off x="457200" y="1295400"/>
            <a:ext cx="8229600" cy="5105400"/>
          </a:xfrm>
        </p:spPr>
        <p:txBody>
          <a:bodyPr>
            <a:normAutofit/>
          </a:bodyPr>
          <a:lstStyle/>
          <a:p>
            <a:r>
              <a:rPr lang="en-US" dirty="0" smtClean="0"/>
              <a:t>At earlier MC meetings, stakeholders asked if resources that have been retained for reliability are eligible to sell inventoried energy</a:t>
            </a:r>
          </a:p>
          <a:p>
            <a:r>
              <a:rPr lang="en-US" dirty="0" smtClean="0"/>
              <a:t>After further consideration, the ISO proposes to allow retained resources to participate in the program</a:t>
            </a:r>
          </a:p>
          <a:p>
            <a:pPr lvl="1"/>
            <a:r>
              <a:rPr lang="en-US" dirty="0" smtClean="0"/>
              <a:t>Applies to resources retained for transmission security or fuel security</a:t>
            </a:r>
          </a:p>
          <a:p>
            <a:r>
              <a:rPr lang="en-US" dirty="0" smtClean="0"/>
              <a:t>Such resources will therefore have a strong incentive to maintain inventoried energy, thereby contributing to the region’s winter energy security</a:t>
            </a:r>
          </a:p>
          <a:p>
            <a:pPr lvl="1"/>
            <a:r>
              <a:rPr lang="en-US" dirty="0" smtClean="0"/>
              <a:t>Comparable incentive to other resources</a:t>
            </a:r>
          </a:p>
        </p:txBody>
      </p:sp>
    </p:spTree>
    <p:extLst>
      <p:ext uri="{BB962C8B-B14F-4D97-AF65-F5344CB8AC3E}">
        <p14:creationId xmlns:p14="http://schemas.microsoft.com/office/powerpoint/2010/main" val="3242139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Cap on LNG-based gas supply contracts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26</a:t>
            </a:fld>
            <a:endParaRPr lang="en-US" dirty="0"/>
          </a:p>
        </p:txBody>
      </p:sp>
    </p:spTree>
    <p:extLst>
      <p:ext uri="{BB962C8B-B14F-4D97-AF65-F5344CB8AC3E}">
        <p14:creationId xmlns:p14="http://schemas.microsoft.com/office/powerpoint/2010/main" val="124627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27</a:t>
            </a:fld>
            <a:endParaRPr lang="en-US" dirty="0"/>
          </a:p>
        </p:txBody>
      </p:sp>
      <p:sp>
        <p:nvSpPr>
          <p:cNvPr id="2" name="Title 1"/>
          <p:cNvSpPr>
            <a:spLocks noGrp="1"/>
          </p:cNvSpPr>
          <p:nvPr>
            <p:ph type="title"/>
          </p:nvPr>
        </p:nvSpPr>
        <p:spPr>
          <a:xfrm>
            <a:off x="381000" y="152400"/>
            <a:ext cx="8382000" cy="1066800"/>
          </a:xfrm>
        </p:spPr>
        <p:txBody>
          <a:bodyPr>
            <a:normAutofit/>
          </a:bodyPr>
          <a:lstStyle/>
          <a:p>
            <a:r>
              <a:rPr lang="en-US" dirty="0" smtClean="0"/>
              <a:t>Updated LNG-based gas contract cap quantity</a:t>
            </a:r>
            <a:endParaRPr lang="en-US" dirty="0"/>
          </a:p>
        </p:txBody>
      </p:sp>
      <p:sp>
        <p:nvSpPr>
          <p:cNvPr id="6" name="Content Placeholder 5"/>
          <p:cNvSpPr>
            <a:spLocks noGrp="1"/>
          </p:cNvSpPr>
          <p:nvPr>
            <p:ph idx="1"/>
          </p:nvPr>
        </p:nvSpPr>
        <p:spPr>
          <a:xfrm>
            <a:off x="457200" y="1219200"/>
            <a:ext cx="8229600" cy="5105400"/>
          </a:xfrm>
        </p:spPr>
        <p:txBody>
          <a:bodyPr>
            <a:normAutofit/>
          </a:bodyPr>
          <a:lstStyle/>
          <a:p>
            <a:r>
              <a:rPr lang="en-US" i="1" dirty="0"/>
              <a:t>Recall</a:t>
            </a:r>
            <a:r>
              <a:rPr lang="en-US" dirty="0"/>
              <a:t>: At the January MC, the ISO proposed to cap the quantity of inventoried energy from </a:t>
            </a:r>
            <a:r>
              <a:rPr lang="en-US" dirty="0" smtClean="0"/>
              <a:t>LNG-based gas </a:t>
            </a:r>
            <a:r>
              <a:rPr lang="en-US" dirty="0"/>
              <a:t>contracts to 500,000 </a:t>
            </a:r>
            <a:r>
              <a:rPr lang="en-US" dirty="0" smtClean="0"/>
              <a:t>MWh</a:t>
            </a:r>
          </a:p>
          <a:p>
            <a:pPr lvl="1"/>
            <a:r>
              <a:rPr lang="en-US" dirty="0" smtClean="0"/>
              <a:t>Based </a:t>
            </a:r>
            <a:r>
              <a:rPr lang="en-US" dirty="0"/>
              <a:t>on the </a:t>
            </a:r>
            <a:r>
              <a:rPr lang="en-US" dirty="0" smtClean="0"/>
              <a:t>daily maximum observed </a:t>
            </a:r>
            <a:r>
              <a:rPr lang="en-US" dirty="0"/>
              <a:t>LNG </a:t>
            </a:r>
            <a:r>
              <a:rPr lang="en-US" dirty="0" err="1" smtClean="0"/>
              <a:t>sendout</a:t>
            </a:r>
            <a:r>
              <a:rPr lang="en-US" dirty="0" smtClean="0"/>
              <a:t> in recent history</a:t>
            </a:r>
            <a:endParaRPr lang="en-US" dirty="0"/>
          </a:p>
          <a:p>
            <a:r>
              <a:rPr lang="en-US" i="1" dirty="0"/>
              <a:t>Rationale</a:t>
            </a:r>
            <a:r>
              <a:rPr lang="en-US" dirty="0"/>
              <a:t>: The delivery of this gas to New England is limited by the storage and pipeline capability of the LNG facilities that serve the </a:t>
            </a:r>
            <a:r>
              <a:rPr lang="en-US" dirty="0" smtClean="0"/>
              <a:t>region</a:t>
            </a:r>
          </a:p>
          <a:p>
            <a:r>
              <a:rPr lang="en-US" dirty="0" smtClean="0"/>
              <a:t>Since January MC, the maximum observed LNG </a:t>
            </a:r>
            <a:r>
              <a:rPr lang="en-US" dirty="0" err="1" smtClean="0"/>
              <a:t>sendout</a:t>
            </a:r>
            <a:r>
              <a:rPr lang="en-US" dirty="0" smtClean="0"/>
              <a:t> increased by approximately 12 percent</a:t>
            </a:r>
          </a:p>
          <a:p>
            <a:r>
              <a:rPr lang="en-US" dirty="0" smtClean="0"/>
              <a:t>Using this new maximum quantity yields an </a:t>
            </a:r>
            <a:r>
              <a:rPr lang="en-US" b="1" dirty="0" smtClean="0"/>
              <a:t>updated cap of 560,000 MWh</a:t>
            </a:r>
          </a:p>
        </p:txBody>
      </p:sp>
    </p:spTree>
    <p:extLst>
      <p:ext uri="{BB962C8B-B14F-4D97-AF65-F5344CB8AC3E}">
        <p14:creationId xmlns:p14="http://schemas.microsoft.com/office/powerpoint/2010/main" val="338447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28</a:t>
            </a:fld>
            <a:endParaRPr lang="en-US" dirty="0"/>
          </a:p>
        </p:txBody>
      </p:sp>
      <p:sp>
        <p:nvSpPr>
          <p:cNvPr id="2" name="Title 1"/>
          <p:cNvSpPr>
            <a:spLocks noGrp="1"/>
          </p:cNvSpPr>
          <p:nvPr>
            <p:ph type="title"/>
          </p:nvPr>
        </p:nvSpPr>
        <p:spPr>
          <a:xfrm>
            <a:off x="381000" y="76200"/>
            <a:ext cx="8382000" cy="1295400"/>
          </a:xfrm>
        </p:spPr>
        <p:txBody>
          <a:bodyPr>
            <a:normAutofit/>
          </a:bodyPr>
          <a:lstStyle/>
          <a:p>
            <a:r>
              <a:rPr lang="en-US" dirty="0" smtClean="0"/>
              <a:t>Cap excludes inventoried energy associated with the Mystic units</a:t>
            </a:r>
            <a:endParaRPr lang="en-US" dirty="0"/>
          </a:p>
        </p:txBody>
      </p:sp>
      <p:sp>
        <p:nvSpPr>
          <p:cNvPr id="6" name="Content Placeholder 5"/>
          <p:cNvSpPr>
            <a:spLocks noGrp="1"/>
          </p:cNvSpPr>
          <p:nvPr>
            <p:ph idx="1"/>
          </p:nvPr>
        </p:nvSpPr>
        <p:spPr>
          <a:xfrm>
            <a:off x="457200" y="1371600"/>
            <a:ext cx="8229600" cy="5105400"/>
          </a:xfrm>
        </p:spPr>
        <p:txBody>
          <a:bodyPr>
            <a:normAutofit/>
          </a:bodyPr>
          <a:lstStyle/>
          <a:p>
            <a:r>
              <a:rPr lang="en-US" dirty="0" smtClean="0"/>
              <a:t>Stakeholders asked if any inventoried energy credited to generators at the Mystic station would be counted towards this cap</a:t>
            </a:r>
          </a:p>
          <a:p>
            <a:r>
              <a:rPr lang="en-US" dirty="0" smtClean="0"/>
              <a:t>This cap will </a:t>
            </a:r>
            <a:r>
              <a:rPr lang="en-US" b="1" dirty="0" smtClean="0"/>
              <a:t>not include inventoried energy credited to the generators at the Mystic station</a:t>
            </a:r>
            <a:r>
              <a:rPr lang="en-US" dirty="0" smtClean="0"/>
              <a:t> </a:t>
            </a:r>
          </a:p>
          <a:p>
            <a:pPr lvl="1"/>
            <a:r>
              <a:rPr lang="en-US" dirty="0" smtClean="0"/>
              <a:t>The gas burned by these generators was not included in the maximum LNG </a:t>
            </a:r>
            <a:r>
              <a:rPr lang="en-US" dirty="0" err="1" smtClean="0"/>
              <a:t>sendout</a:t>
            </a:r>
            <a:r>
              <a:rPr lang="en-US" dirty="0" smtClean="0"/>
              <a:t> calculation</a:t>
            </a:r>
          </a:p>
          <a:p>
            <a:pPr lvl="1"/>
            <a:r>
              <a:rPr lang="en-US" dirty="0" smtClean="0"/>
              <a:t>Gas delivered to the Mystic station generally does not impact the Everett terminal’s ability to send gas into the interstate pipelines </a:t>
            </a:r>
          </a:p>
        </p:txBody>
      </p:sp>
    </p:spTree>
    <p:extLst>
      <p:ext uri="{BB962C8B-B14F-4D97-AF65-F5344CB8AC3E}">
        <p14:creationId xmlns:p14="http://schemas.microsoft.com/office/powerpoint/2010/main" val="889933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Updated program cost estimates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29</a:t>
            </a:fld>
            <a:endParaRPr lang="en-US" dirty="0"/>
          </a:p>
        </p:txBody>
      </p:sp>
    </p:spTree>
    <p:extLst>
      <p:ext uri="{BB962C8B-B14F-4D97-AF65-F5344CB8AC3E}">
        <p14:creationId xmlns:p14="http://schemas.microsoft.com/office/powerpoint/2010/main" val="1202696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p:txBody>
          <a:bodyPr/>
          <a:lstStyle/>
          <a:p>
            <a:pPr lvl="0"/>
            <a:r>
              <a:rPr lang="en-US" dirty="0" smtClean="0"/>
              <a:t>Background: Design objectives</a:t>
            </a:r>
            <a:endParaRPr lang="en-US" dirty="0"/>
          </a:p>
        </p:txBody>
      </p:sp>
      <p:sp>
        <p:nvSpPr>
          <p:cNvPr id="4" name="Content Placeholder 3"/>
          <p:cNvSpPr>
            <a:spLocks noGrp="1"/>
          </p:cNvSpPr>
          <p:nvPr>
            <p:ph idx="1"/>
          </p:nvPr>
        </p:nvSpPr>
        <p:spPr/>
        <p:txBody>
          <a:bodyPr>
            <a:normAutofit/>
          </a:bodyPr>
          <a:lstStyle/>
          <a:p>
            <a:r>
              <a:rPr lang="en-US" b="1" dirty="0" smtClean="0"/>
              <a:t>Objective A</a:t>
            </a:r>
            <a:r>
              <a:rPr lang="en-US" dirty="0" smtClean="0"/>
              <a:t>: Provide similar compensation for similar service</a:t>
            </a:r>
          </a:p>
          <a:p>
            <a:r>
              <a:rPr lang="en-US" b="1" dirty="0" smtClean="0"/>
              <a:t>Objective B</a:t>
            </a:r>
            <a:r>
              <a:rPr lang="en-US" dirty="0" smtClean="0"/>
              <a:t>: Reduce the likelihood that an (otherwise economic) resource seeks to retire because it is not fully compensated for its winter energy security attributes in the wholesale markets</a:t>
            </a:r>
          </a:p>
          <a:p>
            <a:r>
              <a:rPr lang="en-US" b="1" dirty="0" smtClean="0"/>
              <a:t>Objective C</a:t>
            </a:r>
            <a:r>
              <a:rPr lang="en-US" dirty="0" smtClean="0"/>
              <a:t>: Simple, transparent, and can be implemented in time for CCP 14 (2023-2024)</a:t>
            </a:r>
          </a:p>
          <a:p>
            <a:r>
              <a:rPr lang="en-US" b="1" dirty="0" smtClean="0"/>
              <a:t>Objective D</a:t>
            </a:r>
            <a:r>
              <a:rPr lang="en-US" dirty="0" smtClean="0"/>
              <a:t>: Satisfies standard market design principles</a:t>
            </a:r>
          </a:p>
        </p:txBody>
      </p:sp>
      <p:sp>
        <p:nvSpPr>
          <p:cNvPr id="5" name="TextBox 4"/>
          <p:cNvSpPr txBox="1"/>
          <p:nvPr/>
        </p:nvSpPr>
        <p:spPr>
          <a:xfrm>
            <a:off x="6629400" y="76200"/>
            <a:ext cx="2286000" cy="646331"/>
          </a:xfrm>
          <a:prstGeom prst="rect">
            <a:avLst/>
          </a:prstGeom>
          <a:solidFill>
            <a:srgbClr val="FFFF00"/>
          </a:solidFill>
          <a:ln>
            <a:solidFill>
              <a:srgbClr val="000000"/>
            </a:solidFill>
          </a:ln>
        </p:spPr>
        <p:txBody>
          <a:bodyPr wrap="square" rtlCol="0">
            <a:spAutoFit/>
          </a:bodyPr>
          <a:lstStyle/>
          <a:p>
            <a:r>
              <a:rPr lang="en-US" dirty="0" smtClean="0"/>
              <a:t>Objectives introduced at November MC</a:t>
            </a:r>
            <a:endParaRPr lang="en-US" dirty="0"/>
          </a:p>
        </p:txBody>
      </p:sp>
    </p:spTree>
    <p:extLst>
      <p:ext uri="{BB962C8B-B14F-4D97-AF65-F5344CB8AC3E}">
        <p14:creationId xmlns:p14="http://schemas.microsoft.com/office/powerpoint/2010/main" val="2264470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30</a:t>
            </a:fld>
            <a:endParaRPr lang="en-US" dirty="0"/>
          </a:p>
        </p:txBody>
      </p:sp>
      <p:sp>
        <p:nvSpPr>
          <p:cNvPr id="2" name="Title 1"/>
          <p:cNvSpPr>
            <a:spLocks noGrp="1"/>
          </p:cNvSpPr>
          <p:nvPr>
            <p:ph type="title"/>
          </p:nvPr>
        </p:nvSpPr>
        <p:spPr>
          <a:xfrm>
            <a:off x="381000" y="152400"/>
            <a:ext cx="8382000" cy="838200"/>
          </a:xfrm>
        </p:spPr>
        <p:txBody>
          <a:bodyPr>
            <a:normAutofit/>
          </a:bodyPr>
          <a:lstStyle/>
          <a:p>
            <a:r>
              <a:rPr lang="en-US" dirty="0" smtClean="0"/>
              <a:t>Updated program cost estimate</a:t>
            </a:r>
            <a:endParaRPr lang="en-US" dirty="0"/>
          </a:p>
        </p:txBody>
      </p:sp>
      <p:sp>
        <p:nvSpPr>
          <p:cNvPr id="6" name="Content Placeholder 5"/>
          <p:cNvSpPr>
            <a:spLocks noGrp="1"/>
          </p:cNvSpPr>
          <p:nvPr>
            <p:ph idx="1"/>
          </p:nvPr>
        </p:nvSpPr>
        <p:spPr>
          <a:xfrm>
            <a:off x="457200" y="1066800"/>
            <a:ext cx="8229600" cy="5105400"/>
          </a:xfrm>
        </p:spPr>
        <p:txBody>
          <a:bodyPr>
            <a:normAutofit lnSpcReduction="10000"/>
          </a:bodyPr>
          <a:lstStyle/>
          <a:p>
            <a:r>
              <a:rPr lang="en-US" i="1" dirty="0" smtClean="0"/>
              <a:t>Recall</a:t>
            </a:r>
            <a:r>
              <a:rPr lang="en-US" dirty="0" smtClean="0"/>
              <a:t>: At the January MC, the ISO estimated direct program costs of $142 million/year, under a number of assumptions</a:t>
            </a:r>
          </a:p>
          <a:p>
            <a:r>
              <a:rPr lang="en-US" dirty="0" smtClean="0"/>
              <a:t>Numerous design elements have been modified since this estimate was calculated, including</a:t>
            </a:r>
          </a:p>
          <a:p>
            <a:pPr lvl="1"/>
            <a:r>
              <a:rPr lang="en-US" dirty="0" smtClean="0"/>
              <a:t>The </a:t>
            </a:r>
            <a:r>
              <a:rPr lang="en-US" dirty="0"/>
              <a:t>treatment of upstream </a:t>
            </a:r>
            <a:r>
              <a:rPr lang="en-US" dirty="0" err="1" smtClean="0"/>
              <a:t>pondage</a:t>
            </a:r>
            <a:endParaRPr lang="en-US" dirty="0" smtClean="0"/>
          </a:p>
          <a:p>
            <a:pPr lvl="1"/>
            <a:r>
              <a:rPr lang="en-US" dirty="0" smtClean="0"/>
              <a:t>The cap quantity on inventoried energy associated with LNG contracts</a:t>
            </a:r>
          </a:p>
          <a:p>
            <a:pPr lvl="1"/>
            <a:r>
              <a:rPr lang="en-US" dirty="0" smtClean="0"/>
              <a:t>The exclusion of the Mystic units from the LNG cap determination</a:t>
            </a:r>
          </a:p>
          <a:p>
            <a:r>
              <a:rPr lang="en-US" dirty="0" smtClean="0"/>
              <a:t>Based on these program modifications, the ISO now estimates direct program costs in the range of $112 million to $158 million per year</a:t>
            </a:r>
          </a:p>
          <a:p>
            <a:pPr lvl="1"/>
            <a:r>
              <a:rPr lang="en-US" dirty="0" smtClean="0"/>
              <a:t>Lower bound assumes no inventoried energy is sold via contracts for LNG-based gas supply</a:t>
            </a:r>
          </a:p>
          <a:p>
            <a:pPr lvl="1"/>
            <a:r>
              <a:rPr lang="en-US" dirty="0" smtClean="0"/>
              <a:t>Upper bound assumes inventoried energy is sold up to the cap quantity on contracts for LNG-based gas supply</a:t>
            </a:r>
          </a:p>
          <a:p>
            <a:pPr lvl="1"/>
            <a:r>
              <a:rPr lang="en-US" dirty="0" smtClean="0"/>
              <a:t> Cost estimates include program participation from Mystic units</a:t>
            </a:r>
          </a:p>
        </p:txBody>
      </p:sp>
    </p:spTree>
    <p:extLst>
      <p:ext uri="{BB962C8B-B14F-4D97-AF65-F5344CB8AC3E}">
        <p14:creationId xmlns:p14="http://schemas.microsoft.com/office/powerpoint/2010/main" val="3716750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31</a:t>
            </a:fld>
            <a:endParaRPr lang="en-US" dirty="0"/>
          </a:p>
        </p:txBody>
      </p:sp>
      <p:sp>
        <p:nvSpPr>
          <p:cNvPr id="2" name="Title 1"/>
          <p:cNvSpPr>
            <a:spLocks noGrp="1"/>
          </p:cNvSpPr>
          <p:nvPr>
            <p:ph type="title"/>
          </p:nvPr>
        </p:nvSpPr>
        <p:spPr>
          <a:xfrm>
            <a:off x="381000" y="152400"/>
            <a:ext cx="8382000" cy="762000"/>
          </a:xfrm>
        </p:spPr>
        <p:txBody>
          <a:bodyPr>
            <a:normAutofit/>
          </a:bodyPr>
          <a:lstStyle/>
          <a:p>
            <a:r>
              <a:rPr lang="en-US" dirty="0" smtClean="0"/>
              <a:t>How often is oil the marginal fuel?</a:t>
            </a:r>
            <a:endParaRPr lang="en-US" dirty="0"/>
          </a:p>
        </p:txBody>
      </p:sp>
      <p:sp>
        <p:nvSpPr>
          <p:cNvPr id="6" name="Content Placeholder 5"/>
          <p:cNvSpPr>
            <a:spLocks noGrp="1"/>
          </p:cNvSpPr>
          <p:nvPr>
            <p:ph idx="1"/>
          </p:nvPr>
        </p:nvSpPr>
        <p:spPr>
          <a:xfrm>
            <a:off x="457200" y="914400"/>
            <a:ext cx="8229600" cy="5105400"/>
          </a:xfrm>
        </p:spPr>
        <p:txBody>
          <a:bodyPr>
            <a:normAutofit lnSpcReduction="10000"/>
          </a:bodyPr>
          <a:lstStyle/>
          <a:p>
            <a:r>
              <a:rPr lang="en-US" dirty="0" smtClean="0"/>
              <a:t>At the January MC, there was also a question about the percent of winter hours in which oil was the marginal fuel</a:t>
            </a:r>
          </a:p>
          <a:p>
            <a:pPr lvl="1"/>
            <a:r>
              <a:rPr lang="en-US" dirty="0" smtClean="0"/>
              <a:t>This frequency may impact the percent of hours where an opportunity cost adder affects the energy market price</a:t>
            </a:r>
          </a:p>
          <a:p>
            <a:r>
              <a:rPr lang="en-US" dirty="0" smtClean="0"/>
              <a:t>In the winter of 2017/2018, oil was the marginal fuel in approximately 9 percent of hours</a:t>
            </a:r>
          </a:p>
          <a:p>
            <a:r>
              <a:rPr lang="en-US" dirty="0" smtClean="0"/>
              <a:t>There may be instances where an oil unit is marginal, and would not include an opportunity cost of using its stored fuel</a:t>
            </a:r>
          </a:p>
          <a:p>
            <a:pPr lvl="1"/>
            <a:r>
              <a:rPr lang="en-US" dirty="0" smtClean="0"/>
              <a:t>Say, because it has a very large tank and does not expect to reach a point where it has less than 72 hours of fuel during the delivery period</a:t>
            </a:r>
            <a:endParaRPr lang="en-US" dirty="0"/>
          </a:p>
          <a:p>
            <a:r>
              <a:rPr lang="en-US" dirty="0" smtClean="0"/>
              <a:t>Additionally, there may be instances where another resource type is marginal and would include an opportunity cost</a:t>
            </a:r>
          </a:p>
          <a:p>
            <a:pPr lvl="1"/>
            <a:r>
              <a:rPr lang="en-US" dirty="0" smtClean="0"/>
              <a:t>E.g., a gas-fired resource that is exercising a call option under its contract with an LNG terminal</a:t>
            </a:r>
          </a:p>
        </p:txBody>
      </p:sp>
    </p:spTree>
    <p:extLst>
      <p:ext uri="{BB962C8B-B14F-4D97-AF65-F5344CB8AC3E}">
        <p14:creationId xmlns:p14="http://schemas.microsoft.com/office/powerpoint/2010/main" val="2123950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Trigger condition criteria</a:t>
            </a:r>
            <a:endParaRPr lang="en-US" dirty="0">
              <a:solidFill>
                <a:srgbClr val="FF0000"/>
              </a:solidFill>
            </a:endParaRPr>
          </a:p>
        </p:txBody>
      </p:sp>
      <p:sp>
        <p:nvSpPr>
          <p:cNvPr id="2" name="Slide Number Placeholder 1"/>
          <p:cNvSpPr>
            <a:spLocks noGrp="1"/>
          </p:cNvSpPr>
          <p:nvPr>
            <p:ph type="sldNum" sz="quarter" idx="4"/>
          </p:nvPr>
        </p:nvSpPr>
        <p:spPr/>
        <p:txBody>
          <a:bodyPr/>
          <a:lstStyle/>
          <a:p>
            <a:fld id="{10C7F894-2A36-495D-AB7C-1055F7AC0F9D}" type="slidenum">
              <a:rPr lang="en-US" smtClean="0"/>
              <a:pPr/>
              <a:t>32</a:t>
            </a:fld>
            <a:endParaRPr lang="en-US" dirty="0"/>
          </a:p>
        </p:txBody>
      </p:sp>
    </p:spTree>
    <p:extLst>
      <p:ext uri="{BB962C8B-B14F-4D97-AF65-F5344CB8AC3E}">
        <p14:creationId xmlns:p14="http://schemas.microsoft.com/office/powerpoint/2010/main" val="3191071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33</a:t>
            </a:fld>
            <a:endParaRPr lang="en-US" dirty="0"/>
          </a:p>
        </p:txBody>
      </p:sp>
      <p:sp>
        <p:nvSpPr>
          <p:cNvPr id="2" name="Title 1"/>
          <p:cNvSpPr>
            <a:spLocks noGrp="1"/>
          </p:cNvSpPr>
          <p:nvPr>
            <p:ph type="title"/>
          </p:nvPr>
        </p:nvSpPr>
        <p:spPr>
          <a:xfrm>
            <a:off x="381000" y="76200"/>
            <a:ext cx="8382000" cy="1066800"/>
          </a:xfrm>
        </p:spPr>
        <p:txBody>
          <a:bodyPr>
            <a:normAutofit/>
          </a:bodyPr>
          <a:lstStyle/>
          <a:p>
            <a:r>
              <a:rPr lang="en-US" dirty="0" smtClean="0"/>
              <a:t>Trigger condition criteria</a:t>
            </a:r>
            <a:endParaRPr lang="en-US" dirty="0"/>
          </a:p>
        </p:txBody>
      </p:sp>
      <p:sp>
        <p:nvSpPr>
          <p:cNvPr id="6" name="Content Placeholder 5"/>
          <p:cNvSpPr>
            <a:spLocks noGrp="1"/>
          </p:cNvSpPr>
          <p:nvPr>
            <p:ph idx="1"/>
          </p:nvPr>
        </p:nvSpPr>
        <p:spPr>
          <a:xfrm>
            <a:off x="457200" y="1143000"/>
            <a:ext cx="8229600" cy="5105400"/>
          </a:xfrm>
        </p:spPr>
        <p:txBody>
          <a:bodyPr>
            <a:normAutofit/>
          </a:bodyPr>
          <a:lstStyle/>
          <a:p>
            <a:r>
              <a:rPr lang="en-US" dirty="0" smtClean="0"/>
              <a:t>As discussed at earlier meetings, the ISO proposes that a day will be a trigger condition if it meets the following conditions</a:t>
            </a:r>
          </a:p>
          <a:p>
            <a:r>
              <a:rPr lang="en-US" b="1" dirty="0" smtClean="0"/>
              <a:t>Condition 1</a:t>
            </a:r>
            <a:r>
              <a:rPr lang="en-US" dirty="0" smtClean="0"/>
              <a:t>: Occurs in December, January, or February </a:t>
            </a:r>
          </a:p>
          <a:p>
            <a:r>
              <a:rPr lang="en-US" b="1" dirty="0" smtClean="0"/>
              <a:t>Condition 2</a:t>
            </a:r>
            <a:r>
              <a:rPr lang="en-US" dirty="0" smtClean="0"/>
              <a:t>: The average of the high and low temperatures measured on that day at Bradley Airport (Windsor Locks/Hartford) is less than or equal to 17 degrees</a:t>
            </a:r>
          </a:p>
          <a:p>
            <a:pPr lvl="1"/>
            <a:r>
              <a:rPr lang="en-US" dirty="0" smtClean="0"/>
              <a:t>This corresponds to a heating degree day (base-65) of 48 degrees</a:t>
            </a:r>
          </a:p>
          <a:p>
            <a:r>
              <a:rPr lang="en-US" dirty="0" smtClean="0"/>
              <a:t>At the January MC, stakeholders asked the ISO for more information on gas conditions during trigger conditions, the merits of a multi-day trigger condition criteria, and how opportunity costs would be affected by measuring inventory during the trigger condition day (</a:t>
            </a:r>
            <a:r>
              <a:rPr lang="en-US" i="1" dirty="0" smtClean="0"/>
              <a:t>next</a:t>
            </a:r>
            <a:r>
              <a:rPr lang="en-US" dirty="0" smtClean="0"/>
              <a:t>)</a:t>
            </a:r>
          </a:p>
        </p:txBody>
      </p:sp>
    </p:spTree>
    <p:extLst>
      <p:ext uri="{BB962C8B-B14F-4D97-AF65-F5344CB8AC3E}">
        <p14:creationId xmlns:p14="http://schemas.microsoft.com/office/powerpoint/2010/main" val="3873422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34</a:t>
            </a:fld>
            <a:endParaRPr lang="en-US" dirty="0"/>
          </a:p>
        </p:txBody>
      </p:sp>
      <p:sp>
        <p:nvSpPr>
          <p:cNvPr id="2" name="Title 1"/>
          <p:cNvSpPr>
            <a:spLocks noGrp="1"/>
          </p:cNvSpPr>
          <p:nvPr>
            <p:ph type="title"/>
          </p:nvPr>
        </p:nvSpPr>
        <p:spPr>
          <a:xfrm>
            <a:off x="381000" y="76200"/>
            <a:ext cx="8382000" cy="1066800"/>
          </a:xfrm>
        </p:spPr>
        <p:txBody>
          <a:bodyPr>
            <a:normAutofit/>
          </a:bodyPr>
          <a:lstStyle/>
          <a:p>
            <a:r>
              <a:rPr lang="en-US" dirty="0" smtClean="0"/>
              <a:t>Additional information on historic trigger conditions</a:t>
            </a:r>
            <a:endParaRPr lang="en-US" dirty="0"/>
          </a:p>
        </p:txBody>
      </p:sp>
      <p:sp>
        <p:nvSpPr>
          <p:cNvPr id="6" name="Content Placeholder 5"/>
          <p:cNvSpPr>
            <a:spLocks noGrp="1"/>
          </p:cNvSpPr>
          <p:nvPr>
            <p:ph idx="1"/>
          </p:nvPr>
        </p:nvSpPr>
        <p:spPr>
          <a:xfrm>
            <a:off x="457200" y="1143000"/>
            <a:ext cx="8229600" cy="5105400"/>
          </a:xfrm>
        </p:spPr>
        <p:txBody>
          <a:bodyPr>
            <a:normAutofit lnSpcReduction="10000"/>
          </a:bodyPr>
          <a:lstStyle/>
          <a:p>
            <a:r>
              <a:rPr lang="en-US" dirty="0" smtClean="0"/>
              <a:t>As first noted at January MC, historic gas prices are </a:t>
            </a:r>
            <a:r>
              <a:rPr lang="en-US" b="1" dirty="0" smtClean="0"/>
              <a:t>82 percent higher</a:t>
            </a:r>
            <a:r>
              <a:rPr lang="en-US" dirty="0" smtClean="0"/>
              <a:t> than their seasonal average during trigger condition days over the past five winters</a:t>
            </a:r>
          </a:p>
          <a:p>
            <a:r>
              <a:rPr lang="en-US" dirty="0" smtClean="0"/>
              <a:t>In January, stakeholders asked for additional information about the extent to which system conditions are stressed during trigger conditions</a:t>
            </a:r>
          </a:p>
          <a:p>
            <a:r>
              <a:rPr lang="en-US" dirty="0" smtClean="0"/>
              <a:t>In the 17 winters between December 2001 and February 2018, there were 70 days where the day-ahead gas price was at least $5/MMBtu more than oil</a:t>
            </a:r>
          </a:p>
          <a:p>
            <a:r>
              <a:rPr lang="en-US" dirty="0" smtClean="0"/>
              <a:t>The ISO’s trigger condition criteria would have produced trigger condition days on 46 of these days (66 percent)</a:t>
            </a:r>
          </a:p>
          <a:p>
            <a:r>
              <a:rPr lang="en-US" dirty="0" smtClean="0"/>
              <a:t>This includes each of the 5 days where gas was at least $25/MMBtu more than oil</a:t>
            </a:r>
          </a:p>
        </p:txBody>
      </p:sp>
    </p:spTree>
    <p:extLst>
      <p:ext uri="{BB962C8B-B14F-4D97-AF65-F5344CB8AC3E}">
        <p14:creationId xmlns:p14="http://schemas.microsoft.com/office/powerpoint/2010/main" val="390366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35</a:t>
            </a:fld>
            <a:endParaRPr lang="en-US" dirty="0"/>
          </a:p>
        </p:txBody>
      </p:sp>
      <p:sp>
        <p:nvSpPr>
          <p:cNvPr id="2" name="Title 1"/>
          <p:cNvSpPr>
            <a:spLocks noGrp="1"/>
          </p:cNvSpPr>
          <p:nvPr>
            <p:ph type="title"/>
          </p:nvPr>
        </p:nvSpPr>
        <p:spPr>
          <a:xfrm>
            <a:off x="381000" y="228600"/>
            <a:ext cx="8382000" cy="914400"/>
          </a:xfrm>
        </p:spPr>
        <p:txBody>
          <a:bodyPr>
            <a:normAutofit/>
          </a:bodyPr>
          <a:lstStyle/>
          <a:p>
            <a:r>
              <a:rPr lang="en-US" dirty="0" smtClean="0"/>
              <a:t>ISO consideration of a multi-day trigger criteria</a:t>
            </a:r>
            <a:endParaRPr lang="en-US" dirty="0"/>
          </a:p>
        </p:txBody>
      </p:sp>
      <p:sp>
        <p:nvSpPr>
          <p:cNvPr id="6" name="Content Placeholder 5"/>
          <p:cNvSpPr>
            <a:spLocks noGrp="1"/>
          </p:cNvSpPr>
          <p:nvPr>
            <p:ph idx="1"/>
          </p:nvPr>
        </p:nvSpPr>
        <p:spPr>
          <a:xfrm>
            <a:off x="457200" y="1143000"/>
            <a:ext cx="8229600" cy="5105400"/>
          </a:xfrm>
        </p:spPr>
        <p:txBody>
          <a:bodyPr>
            <a:normAutofit/>
          </a:bodyPr>
          <a:lstStyle/>
          <a:p>
            <a:r>
              <a:rPr lang="en-US" dirty="0" smtClean="0"/>
              <a:t>At the January MC, stakeholders asked the ISO to consider modifying the trigger condition criteria so that trigger conditions would only occur if cold winter conditions lasted for several days</a:t>
            </a:r>
          </a:p>
          <a:p>
            <a:pPr lvl="1"/>
            <a:r>
              <a:rPr lang="en-US" dirty="0" smtClean="0"/>
              <a:t>E.g., average temperature is less than or equal to 17 degrees on 3 out of 4 days</a:t>
            </a:r>
          </a:p>
          <a:p>
            <a:r>
              <a:rPr lang="en-US" dirty="0" smtClean="0"/>
              <a:t>After evaluating this criteria, the ISO does not propose such a change for two reasons</a:t>
            </a:r>
          </a:p>
          <a:p>
            <a:pPr lvl="1"/>
            <a:r>
              <a:rPr lang="en-US" dirty="0" smtClean="0"/>
              <a:t>A multi-day trigger condition criteria is more difficult to forecast</a:t>
            </a:r>
          </a:p>
          <a:p>
            <a:pPr lvl="1"/>
            <a:r>
              <a:rPr lang="en-US" dirty="0" smtClean="0"/>
              <a:t>A multi-day trigger condition criteria may fail to produce trigger conditions on cold days when inventoried energy would contribute to the region’s winter energy security</a:t>
            </a:r>
            <a:endParaRPr lang="en-US" dirty="0"/>
          </a:p>
          <a:p>
            <a:r>
              <a:rPr lang="en-US" i="1" dirty="0" smtClean="0"/>
              <a:t>Next</a:t>
            </a:r>
            <a:r>
              <a:rPr lang="en-US" dirty="0" smtClean="0"/>
              <a:t>: Further discussion of these reasons</a:t>
            </a:r>
          </a:p>
        </p:txBody>
      </p:sp>
    </p:spTree>
    <p:extLst>
      <p:ext uri="{BB962C8B-B14F-4D97-AF65-F5344CB8AC3E}">
        <p14:creationId xmlns:p14="http://schemas.microsoft.com/office/powerpoint/2010/main" val="3144756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36</a:t>
            </a:fld>
            <a:endParaRPr lang="en-US" dirty="0"/>
          </a:p>
        </p:txBody>
      </p:sp>
      <p:sp>
        <p:nvSpPr>
          <p:cNvPr id="2" name="Title 1"/>
          <p:cNvSpPr>
            <a:spLocks noGrp="1"/>
          </p:cNvSpPr>
          <p:nvPr>
            <p:ph type="title"/>
          </p:nvPr>
        </p:nvSpPr>
        <p:spPr>
          <a:xfrm>
            <a:off x="381000" y="152400"/>
            <a:ext cx="8382000" cy="1066800"/>
          </a:xfrm>
        </p:spPr>
        <p:txBody>
          <a:bodyPr>
            <a:normAutofit/>
          </a:bodyPr>
          <a:lstStyle/>
          <a:p>
            <a:r>
              <a:rPr lang="en-US" dirty="0" smtClean="0"/>
              <a:t>A multi-day trigger condition would be more difficult to forecast</a:t>
            </a:r>
            <a:endParaRPr lang="en-US" dirty="0"/>
          </a:p>
        </p:txBody>
      </p:sp>
      <p:sp>
        <p:nvSpPr>
          <p:cNvPr id="6" name="Content Placeholder 5"/>
          <p:cNvSpPr>
            <a:spLocks noGrp="1"/>
          </p:cNvSpPr>
          <p:nvPr>
            <p:ph idx="1"/>
          </p:nvPr>
        </p:nvSpPr>
        <p:spPr>
          <a:xfrm>
            <a:off x="457200" y="1295400"/>
            <a:ext cx="8229600" cy="5105400"/>
          </a:xfrm>
        </p:spPr>
        <p:txBody>
          <a:bodyPr>
            <a:normAutofit lnSpcReduction="10000"/>
          </a:bodyPr>
          <a:lstStyle/>
          <a:p>
            <a:r>
              <a:rPr lang="en-US" dirty="0" smtClean="0"/>
              <a:t>Resources include opportunity costs and take actions (e.g. pursue replenishments) based on their expectations of future trigger conditions</a:t>
            </a:r>
          </a:p>
          <a:p>
            <a:r>
              <a:rPr lang="en-US" dirty="0" smtClean="0"/>
              <a:t>Under a multi-day approach, even if today (Tuesday) is very cold, participants may not know if it is a trigger condition until </a:t>
            </a:r>
            <a:r>
              <a:rPr lang="en-US" b="1" dirty="0" smtClean="0"/>
              <a:t>three days from now </a:t>
            </a:r>
            <a:r>
              <a:rPr lang="en-US" dirty="0" smtClean="0"/>
              <a:t>(Friday)</a:t>
            </a:r>
          </a:p>
          <a:p>
            <a:r>
              <a:rPr lang="en-US" dirty="0" smtClean="0"/>
              <a:t>Furthermore, whether the temperature today is above or below 17 degrees could determine whether </a:t>
            </a:r>
            <a:r>
              <a:rPr lang="en-US" b="1" dirty="0" smtClean="0"/>
              <a:t>up to five days are trigger conditions</a:t>
            </a:r>
          </a:p>
          <a:p>
            <a:r>
              <a:rPr lang="en-US" dirty="0" smtClean="0"/>
              <a:t>This uncertainty would make forecasting future trigger conditions more challenging for participants as the determination of each trigger condition depends on the temperature across several (past and future) days</a:t>
            </a:r>
          </a:p>
        </p:txBody>
      </p:sp>
    </p:spTree>
    <p:extLst>
      <p:ext uri="{BB962C8B-B14F-4D97-AF65-F5344CB8AC3E}">
        <p14:creationId xmlns:p14="http://schemas.microsoft.com/office/powerpoint/2010/main" val="1947118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37</a:t>
            </a:fld>
            <a:endParaRPr lang="en-US" dirty="0"/>
          </a:p>
        </p:txBody>
      </p:sp>
      <p:sp>
        <p:nvSpPr>
          <p:cNvPr id="2" name="Title 1"/>
          <p:cNvSpPr>
            <a:spLocks noGrp="1"/>
          </p:cNvSpPr>
          <p:nvPr>
            <p:ph type="title"/>
          </p:nvPr>
        </p:nvSpPr>
        <p:spPr>
          <a:xfrm>
            <a:off x="381000" y="76200"/>
            <a:ext cx="8382000" cy="914400"/>
          </a:xfrm>
        </p:spPr>
        <p:txBody>
          <a:bodyPr>
            <a:normAutofit fontScale="90000"/>
          </a:bodyPr>
          <a:lstStyle/>
          <a:p>
            <a:r>
              <a:rPr lang="en-US" dirty="0" smtClean="0"/>
              <a:t>Any trigger condition criteria must balance between including ‘mild’ days and excluding ‘severe’ days</a:t>
            </a:r>
            <a:endParaRPr lang="en-US" dirty="0"/>
          </a:p>
        </p:txBody>
      </p:sp>
      <p:sp>
        <p:nvSpPr>
          <p:cNvPr id="6" name="Content Placeholder 5"/>
          <p:cNvSpPr>
            <a:spLocks noGrp="1"/>
          </p:cNvSpPr>
          <p:nvPr>
            <p:ph idx="1"/>
          </p:nvPr>
        </p:nvSpPr>
        <p:spPr>
          <a:xfrm>
            <a:off x="457200" y="1066800"/>
            <a:ext cx="8229600" cy="5410200"/>
          </a:xfrm>
        </p:spPr>
        <p:txBody>
          <a:bodyPr>
            <a:normAutofit lnSpcReduction="10000"/>
          </a:bodyPr>
          <a:lstStyle/>
          <a:p>
            <a:r>
              <a:rPr lang="en-US" dirty="0" smtClean="0"/>
              <a:t>Participants have noted (correctly) that the ISO’s proposed criteria would treat some ‘mild’ days from past winters as trigger conditions</a:t>
            </a:r>
          </a:p>
          <a:p>
            <a:r>
              <a:rPr lang="en-US" dirty="0" smtClean="0"/>
              <a:t>The ISO’s trigger condition criteria was not developed solely to prevent all ‘mild’ days from being trigger condition days</a:t>
            </a:r>
          </a:p>
          <a:p>
            <a:r>
              <a:rPr lang="en-US" dirty="0" smtClean="0"/>
              <a:t>Rather, it aims to satisfy the following two conditions:</a:t>
            </a:r>
          </a:p>
          <a:p>
            <a:pPr marL="914400" lvl="1" indent="-457200">
              <a:buFont typeface="+mj-lt"/>
              <a:buAutoNum type="alphaUcPeriod"/>
            </a:pPr>
            <a:r>
              <a:rPr lang="en-US" dirty="0" smtClean="0"/>
              <a:t>Produce trigger conditions on ‘severe’ days where inventoried energy is more likely to improve winter energy security</a:t>
            </a:r>
          </a:p>
          <a:p>
            <a:pPr marL="914400" lvl="1" indent="-457200">
              <a:buFont typeface="+mj-lt"/>
              <a:buAutoNum type="alphaUcPeriod"/>
            </a:pPr>
            <a:r>
              <a:rPr lang="en-US" dirty="0" smtClean="0"/>
              <a:t>Not produce trigger conditions on ‘mild’ days where inventoried energy is less likely to improve winter energy security</a:t>
            </a:r>
          </a:p>
          <a:p>
            <a:r>
              <a:rPr lang="en-US" dirty="0" smtClean="0"/>
              <a:t>Criteria that are more likely to satisfy A are less likely to satisfy B, and vice versa</a:t>
            </a:r>
          </a:p>
          <a:p>
            <a:pPr lvl="1"/>
            <a:r>
              <a:rPr lang="en-US" dirty="0" smtClean="0"/>
              <a:t>For </a:t>
            </a:r>
            <a:r>
              <a:rPr lang="en-US" dirty="0"/>
              <a:t>example, under this multi-day criteria, January 28</a:t>
            </a:r>
            <a:r>
              <a:rPr lang="en-US" baseline="30000" dirty="0"/>
              <a:t>th</a:t>
            </a:r>
            <a:r>
              <a:rPr lang="en-US" dirty="0"/>
              <a:t> 2014 would not have been a trigger condition day, even though it </a:t>
            </a:r>
            <a:r>
              <a:rPr lang="en-US" dirty="0" smtClean="0"/>
              <a:t>was </a:t>
            </a:r>
            <a:r>
              <a:rPr lang="en-US" dirty="0"/>
              <a:t>cold </a:t>
            </a:r>
            <a:r>
              <a:rPr lang="en-US" dirty="0" smtClean="0"/>
              <a:t>and </a:t>
            </a:r>
            <a:r>
              <a:rPr lang="en-US" dirty="0"/>
              <a:t>gas </a:t>
            </a:r>
            <a:r>
              <a:rPr lang="en-US" dirty="0" smtClean="0"/>
              <a:t>prices </a:t>
            </a:r>
            <a:r>
              <a:rPr lang="en-US" dirty="0"/>
              <a:t>exceeded the oil price </a:t>
            </a:r>
            <a:r>
              <a:rPr lang="en-US" b="1" dirty="0"/>
              <a:t>by more than $50/MMBtu</a:t>
            </a:r>
          </a:p>
          <a:p>
            <a:endParaRPr lang="en-US" dirty="0" smtClean="0"/>
          </a:p>
        </p:txBody>
      </p:sp>
    </p:spTree>
    <p:extLst>
      <p:ext uri="{BB962C8B-B14F-4D97-AF65-F5344CB8AC3E}">
        <p14:creationId xmlns:p14="http://schemas.microsoft.com/office/powerpoint/2010/main" val="2613512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38</a:t>
            </a:fld>
            <a:endParaRPr lang="en-US" dirty="0"/>
          </a:p>
        </p:txBody>
      </p:sp>
      <p:sp>
        <p:nvSpPr>
          <p:cNvPr id="2" name="Title 1"/>
          <p:cNvSpPr>
            <a:spLocks noGrp="1"/>
          </p:cNvSpPr>
          <p:nvPr>
            <p:ph type="title"/>
          </p:nvPr>
        </p:nvSpPr>
        <p:spPr>
          <a:xfrm>
            <a:off x="381000" y="76200"/>
            <a:ext cx="8382000" cy="990600"/>
          </a:xfrm>
        </p:spPr>
        <p:txBody>
          <a:bodyPr>
            <a:normAutofit fontScale="90000"/>
          </a:bodyPr>
          <a:lstStyle/>
          <a:p>
            <a:r>
              <a:rPr lang="en-US" dirty="0" smtClean="0"/>
              <a:t>Change in trigger condition criteria would not materially impact expected program costs</a:t>
            </a:r>
            <a:endParaRPr lang="en-US" dirty="0"/>
          </a:p>
        </p:txBody>
      </p:sp>
      <p:sp>
        <p:nvSpPr>
          <p:cNvPr id="6" name="Content Placeholder 5"/>
          <p:cNvSpPr>
            <a:spLocks noGrp="1"/>
          </p:cNvSpPr>
          <p:nvPr>
            <p:ph idx="1"/>
          </p:nvPr>
        </p:nvSpPr>
        <p:spPr>
          <a:xfrm>
            <a:off x="457200" y="1143000"/>
            <a:ext cx="8229600" cy="5105400"/>
          </a:xfrm>
        </p:spPr>
        <p:txBody>
          <a:bodyPr>
            <a:normAutofit fontScale="92500" lnSpcReduction="10000"/>
          </a:bodyPr>
          <a:lstStyle/>
          <a:p>
            <a:r>
              <a:rPr lang="en-US" dirty="0" smtClean="0"/>
              <a:t>A multi-day criteria may reduce the number of trigger conditions</a:t>
            </a:r>
          </a:p>
          <a:p>
            <a:pPr lvl="1"/>
            <a:r>
              <a:rPr lang="en-US" dirty="0" smtClean="0"/>
              <a:t>Historic data indicates 6 expected trigger conditions per winter</a:t>
            </a:r>
          </a:p>
          <a:p>
            <a:r>
              <a:rPr lang="en-US" dirty="0" smtClean="0"/>
              <a:t>This change would not impact the forward settlement rate of $82.49, but the </a:t>
            </a:r>
            <a:r>
              <a:rPr lang="en-US" b="1" dirty="0" smtClean="0"/>
              <a:t>spot rate would increase to $13.75/MWh</a:t>
            </a:r>
            <a:r>
              <a:rPr lang="en-US" dirty="0" smtClean="0"/>
              <a:t> ( </a:t>
            </a:r>
            <a:r>
              <a:rPr lang="en-US" dirty="0"/>
              <a:t>= $82.49/MWh / 6 trigger conditions</a:t>
            </a:r>
            <a:r>
              <a:rPr lang="en-US" dirty="0" smtClean="0"/>
              <a:t>)</a:t>
            </a:r>
          </a:p>
          <a:p>
            <a:r>
              <a:rPr lang="en-US" dirty="0" smtClean="0"/>
              <a:t>For each MWh of inventoried energy maintained through winter and sold spot, expect the following revenues (per MWh):</a:t>
            </a:r>
          </a:p>
          <a:p>
            <a:r>
              <a:rPr lang="en-US" b="1" dirty="0" smtClean="0"/>
              <a:t>ISO’s proposal: $82.50</a:t>
            </a:r>
            <a:r>
              <a:rPr lang="en-US" dirty="0" smtClean="0"/>
              <a:t> ( = 10 trigger conditions × $8.25/trigger condition)</a:t>
            </a:r>
          </a:p>
          <a:p>
            <a:r>
              <a:rPr lang="en-US" b="1" dirty="0" smtClean="0"/>
              <a:t>Multi-day criteria: $82.50</a:t>
            </a:r>
            <a:r>
              <a:rPr lang="en-US" dirty="0" smtClean="0"/>
              <a:t> ( = 6 trigger conditions </a:t>
            </a:r>
            <a:r>
              <a:rPr lang="en-US" dirty="0"/>
              <a:t>×</a:t>
            </a:r>
            <a:r>
              <a:rPr lang="en-US" dirty="0" smtClean="0"/>
              <a:t> $13.75/trigger condition)</a:t>
            </a:r>
          </a:p>
          <a:p>
            <a:r>
              <a:rPr lang="en-US" dirty="0" smtClean="0"/>
              <a:t>Inventoried energy would therefore yield same expected payment under either set of trigger conditions, whether sold forward or spot</a:t>
            </a:r>
          </a:p>
        </p:txBody>
      </p:sp>
    </p:spTree>
    <p:extLst>
      <p:ext uri="{BB962C8B-B14F-4D97-AF65-F5344CB8AC3E}">
        <p14:creationId xmlns:p14="http://schemas.microsoft.com/office/powerpoint/2010/main" val="1997213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39</a:t>
            </a:fld>
            <a:endParaRPr lang="en-US" dirty="0"/>
          </a:p>
        </p:txBody>
      </p:sp>
      <p:sp>
        <p:nvSpPr>
          <p:cNvPr id="2" name="Title 1"/>
          <p:cNvSpPr>
            <a:spLocks noGrp="1"/>
          </p:cNvSpPr>
          <p:nvPr>
            <p:ph type="title"/>
          </p:nvPr>
        </p:nvSpPr>
        <p:spPr>
          <a:xfrm>
            <a:off x="381000" y="76200"/>
            <a:ext cx="8382000" cy="990600"/>
          </a:xfrm>
        </p:spPr>
        <p:txBody>
          <a:bodyPr>
            <a:normAutofit fontScale="90000"/>
          </a:bodyPr>
          <a:lstStyle/>
          <a:p>
            <a:r>
              <a:rPr lang="en-US" dirty="0" smtClean="0"/>
              <a:t>Change in trigger condition criteria would not materially impact expected opportunity costs</a:t>
            </a:r>
            <a:endParaRPr lang="en-US" dirty="0"/>
          </a:p>
        </p:txBody>
      </p:sp>
      <p:sp>
        <p:nvSpPr>
          <p:cNvPr id="6" name="Content Placeholder 5"/>
          <p:cNvSpPr>
            <a:spLocks noGrp="1"/>
          </p:cNvSpPr>
          <p:nvPr>
            <p:ph idx="1"/>
          </p:nvPr>
        </p:nvSpPr>
        <p:spPr>
          <a:xfrm>
            <a:off x="457200" y="1143000"/>
            <a:ext cx="8229600" cy="5105400"/>
          </a:xfrm>
        </p:spPr>
        <p:txBody>
          <a:bodyPr>
            <a:normAutofit/>
          </a:bodyPr>
          <a:lstStyle/>
          <a:p>
            <a:r>
              <a:rPr lang="en-US" i="1" dirty="0" smtClean="0"/>
              <a:t>Recall</a:t>
            </a:r>
            <a:r>
              <a:rPr lang="en-US" dirty="0" smtClean="0"/>
              <a:t>: The opportunity cost for a resource with inventoried energy is dependent on each of the following factors:</a:t>
            </a:r>
          </a:p>
          <a:p>
            <a:pPr lvl="1"/>
            <a:r>
              <a:rPr lang="en-US" dirty="0" smtClean="0"/>
              <a:t>The spot settlement rate</a:t>
            </a:r>
          </a:p>
          <a:p>
            <a:pPr lvl="1"/>
            <a:r>
              <a:rPr lang="en-US" dirty="0" smtClean="0"/>
              <a:t>The expected number of inventoried energy measurements (associated with trigger conditions) before the end of the delivery period (or it replenishes)</a:t>
            </a:r>
          </a:p>
          <a:p>
            <a:r>
              <a:rPr lang="en-US" dirty="0" smtClean="0"/>
              <a:t>Consider the opportunity cost for a resource with </a:t>
            </a:r>
            <a:r>
              <a:rPr lang="en-US" u="sng" dirty="0" smtClean="0"/>
              <a:t>less than</a:t>
            </a:r>
            <a:r>
              <a:rPr lang="en-US" dirty="0" smtClean="0"/>
              <a:t> 72 hours of inventoried energy at the winter’s midpoint (half of expected trigger conditions remain) if it </a:t>
            </a:r>
            <a:r>
              <a:rPr lang="en-US" u="sng" dirty="0" smtClean="0"/>
              <a:t>will not replenish</a:t>
            </a:r>
            <a:endParaRPr lang="en-US" u="sng" dirty="0"/>
          </a:p>
          <a:p>
            <a:r>
              <a:rPr lang="en-US" b="1" dirty="0" smtClean="0"/>
              <a:t>ISO’s proposal: $41.25</a:t>
            </a:r>
            <a:r>
              <a:rPr lang="en-US" dirty="0" smtClean="0"/>
              <a:t> ( = 5 remaining trigger conditions </a:t>
            </a:r>
            <a:r>
              <a:rPr lang="en-US" dirty="0"/>
              <a:t>×</a:t>
            </a:r>
            <a:r>
              <a:rPr lang="en-US" dirty="0" smtClean="0"/>
              <a:t> $8.25/trigger condition)</a:t>
            </a:r>
          </a:p>
          <a:p>
            <a:r>
              <a:rPr lang="en-US" b="1" dirty="0" smtClean="0"/>
              <a:t>Multiday criteria: </a:t>
            </a:r>
            <a:r>
              <a:rPr lang="en-US" b="1" dirty="0"/>
              <a:t>$41.25</a:t>
            </a:r>
            <a:r>
              <a:rPr lang="en-US" dirty="0"/>
              <a:t> </a:t>
            </a:r>
            <a:r>
              <a:rPr lang="en-US" dirty="0" smtClean="0"/>
              <a:t>( = 3 </a:t>
            </a:r>
            <a:r>
              <a:rPr lang="en-US" dirty="0"/>
              <a:t>remaining trigger conditions × </a:t>
            </a:r>
            <a:r>
              <a:rPr lang="en-US" dirty="0" smtClean="0"/>
              <a:t>$13.75/trigger condition)</a:t>
            </a:r>
            <a:endParaRPr lang="en-US" dirty="0"/>
          </a:p>
          <a:p>
            <a:endParaRPr lang="en-US" dirty="0" smtClean="0"/>
          </a:p>
        </p:txBody>
      </p:sp>
    </p:spTree>
    <p:extLst>
      <p:ext uri="{BB962C8B-B14F-4D97-AF65-F5344CB8AC3E}">
        <p14:creationId xmlns:p14="http://schemas.microsoft.com/office/powerpoint/2010/main" val="1209141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a:xfrm>
            <a:off x="457200" y="152400"/>
            <a:ext cx="8229600" cy="762000"/>
          </a:xfrm>
        </p:spPr>
        <p:txBody>
          <a:bodyPr>
            <a:normAutofit/>
          </a:bodyPr>
          <a:lstStyle/>
          <a:p>
            <a:pPr lvl="0"/>
            <a:r>
              <a:rPr lang="en-US" dirty="0" smtClean="0"/>
              <a:t>Background: Five core design components</a:t>
            </a:r>
            <a:endParaRPr lang="en-US" dirty="0"/>
          </a:p>
        </p:txBody>
      </p:sp>
      <p:sp>
        <p:nvSpPr>
          <p:cNvPr id="4" name="Content Placeholder 3"/>
          <p:cNvSpPr>
            <a:spLocks noGrp="1"/>
          </p:cNvSpPr>
          <p:nvPr>
            <p:ph idx="1"/>
          </p:nvPr>
        </p:nvSpPr>
        <p:spPr>
          <a:xfrm>
            <a:off x="457200" y="1066800"/>
            <a:ext cx="8077200" cy="5410200"/>
          </a:xfrm>
        </p:spPr>
        <p:txBody>
          <a:bodyPr>
            <a:normAutofit/>
          </a:bodyPr>
          <a:lstStyle/>
          <a:p>
            <a:pPr marL="457200" indent="-457200">
              <a:buFont typeface="+mj-lt"/>
              <a:buAutoNum type="arabicPeriod"/>
            </a:pPr>
            <a:r>
              <a:rPr lang="en-US" b="1" dirty="0" smtClean="0"/>
              <a:t>Trigger conditions</a:t>
            </a:r>
            <a:r>
              <a:rPr lang="en-US" dirty="0" smtClean="0"/>
              <a:t>: Indicate when gas availability may be low, and system conditions tight</a:t>
            </a:r>
          </a:p>
          <a:p>
            <a:pPr marL="457200" indent="-457200">
              <a:buFont typeface="+mj-lt"/>
              <a:buAutoNum type="arabicPeriod"/>
            </a:pPr>
            <a:r>
              <a:rPr lang="en-US" b="1" dirty="0" smtClean="0"/>
              <a:t>Maximum duration</a:t>
            </a:r>
            <a:r>
              <a:rPr lang="en-US" dirty="0" smtClean="0"/>
              <a:t>: Caps the total inventoried energy that is compensated</a:t>
            </a:r>
          </a:p>
          <a:p>
            <a:pPr marL="457200" indent="-457200">
              <a:buFont typeface="+mj-lt"/>
              <a:buAutoNum type="arabicPeriod"/>
            </a:pPr>
            <a:r>
              <a:rPr lang="en-US" b="1" dirty="0" smtClean="0"/>
              <a:t>Forward settlement rate</a:t>
            </a:r>
            <a:r>
              <a:rPr lang="en-US" dirty="0" smtClean="0"/>
              <a:t>: Per MWh payment rate for inventoried energy sold forward for entire winter season</a:t>
            </a:r>
          </a:p>
          <a:p>
            <a:pPr marL="457200" indent="-457200">
              <a:buFont typeface="+mj-lt"/>
              <a:buAutoNum type="arabicPeriod"/>
            </a:pPr>
            <a:r>
              <a:rPr lang="en-US" b="1" dirty="0" smtClean="0"/>
              <a:t>Spot settlement rate</a:t>
            </a:r>
            <a:r>
              <a:rPr lang="en-US" dirty="0" smtClean="0"/>
              <a:t>: Per MWh payment rate for inventoried energy maintained during each trigger condition</a:t>
            </a:r>
          </a:p>
          <a:p>
            <a:pPr marL="457200" indent="-457200">
              <a:buFont typeface="+mj-lt"/>
              <a:buAutoNum type="arabicPeriod"/>
            </a:pPr>
            <a:r>
              <a:rPr lang="en-US" b="1" dirty="0" smtClean="0"/>
              <a:t>Two settlement structure</a:t>
            </a:r>
            <a:r>
              <a:rPr lang="en-US" dirty="0" smtClean="0"/>
              <a:t>: Standard settlement pays/charges participants for deviations between their forward and spot positions at the spot settlement rate</a:t>
            </a:r>
            <a:endParaRPr lang="en-US" dirty="0"/>
          </a:p>
        </p:txBody>
      </p:sp>
    </p:spTree>
    <p:extLst>
      <p:ext uri="{BB962C8B-B14F-4D97-AF65-F5344CB8AC3E}">
        <p14:creationId xmlns:p14="http://schemas.microsoft.com/office/powerpoint/2010/main" val="3026240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40</a:t>
            </a:fld>
            <a:endParaRPr lang="en-US" dirty="0"/>
          </a:p>
        </p:txBody>
      </p:sp>
      <p:sp>
        <p:nvSpPr>
          <p:cNvPr id="2" name="Title 1"/>
          <p:cNvSpPr>
            <a:spLocks noGrp="1"/>
          </p:cNvSpPr>
          <p:nvPr>
            <p:ph type="title"/>
          </p:nvPr>
        </p:nvSpPr>
        <p:spPr>
          <a:xfrm>
            <a:off x="381000" y="76200"/>
            <a:ext cx="8382000" cy="990600"/>
          </a:xfrm>
        </p:spPr>
        <p:txBody>
          <a:bodyPr>
            <a:normAutofit fontScale="90000"/>
          </a:bodyPr>
          <a:lstStyle/>
          <a:p>
            <a:r>
              <a:rPr lang="en-US" dirty="0" smtClean="0"/>
              <a:t>Multi-day trigger condition criteria likely to have similar impact on energy market prices as ISO criteria</a:t>
            </a:r>
            <a:endParaRPr lang="en-US" dirty="0"/>
          </a:p>
        </p:txBody>
      </p:sp>
      <p:sp>
        <p:nvSpPr>
          <p:cNvPr id="6" name="Content Placeholder 5"/>
          <p:cNvSpPr>
            <a:spLocks noGrp="1"/>
          </p:cNvSpPr>
          <p:nvPr>
            <p:ph idx="1"/>
          </p:nvPr>
        </p:nvSpPr>
        <p:spPr>
          <a:xfrm>
            <a:off x="457200" y="1143000"/>
            <a:ext cx="8229600" cy="5105400"/>
          </a:xfrm>
        </p:spPr>
        <p:txBody>
          <a:bodyPr>
            <a:normAutofit/>
          </a:bodyPr>
          <a:lstStyle/>
          <a:p>
            <a:r>
              <a:rPr lang="en-US" dirty="0" smtClean="0"/>
              <a:t>If ISO’s proposed trigger conditions and multi-day criteria have a similar impact on opportunity costs, they are also likely to have similar impacts on energy market prices</a:t>
            </a:r>
          </a:p>
          <a:p>
            <a:r>
              <a:rPr lang="en-US" dirty="0" smtClean="0"/>
              <a:t>The logic behind why this effect would be similar holds not just for the discussed multi-day trigger condition, but for any trigger condition criteria that differs from that proposed by the ISO</a:t>
            </a:r>
          </a:p>
        </p:txBody>
      </p:sp>
    </p:spTree>
    <p:extLst>
      <p:ext uri="{BB962C8B-B14F-4D97-AF65-F5344CB8AC3E}">
        <p14:creationId xmlns:p14="http://schemas.microsoft.com/office/powerpoint/2010/main" val="1662971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41</a:t>
            </a:fld>
            <a:endParaRPr lang="en-US" dirty="0"/>
          </a:p>
        </p:txBody>
      </p:sp>
      <p:sp>
        <p:nvSpPr>
          <p:cNvPr id="2" name="Title 1"/>
          <p:cNvSpPr>
            <a:spLocks noGrp="1"/>
          </p:cNvSpPr>
          <p:nvPr>
            <p:ph type="title"/>
          </p:nvPr>
        </p:nvSpPr>
        <p:spPr>
          <a:xfrm>
            <a:off x="381000" y="76200"/>
            <a:ext cx="8382000" cy="990600"/>
          </a:xfrm>
        </p:spPr>
        <p:txBody>
          <a:bodyPr>
            <a:normAutofit fontScale="90000"/>
          </a:bodyPr>
          <a:lstStyle/>
          <a:p>
            <a:r>
              <a:rPr lang="en-US" dirty="0" smtClean="0"/>
              <a:t>How would opportunity costs change if inventoried energy is measured during the trigger condition day?</a:t>
            </a:r>
            <a:endParaRPr lang="en-US" dirty="0"/>
          </a:p>
        </p:txBody>
      </p:sp>
      <p:sp>
        <p:nvSpPr>
          <p:cNvPr id="6" name="Content Placeholder 5"/>
          <p:cNvSpPr>
            <a:spLocks noGrp="1"/>
          </p:cNvSpPr>
          <p:nvPr>
            <p:ph idx="1"/>
          </p:nvPr>
        </p:nvSpPr>
        <p:spPr>
          <a:xfrm>
            <a:off x="457200" y="1143000"/>
            <a:ext cx="8229600" cy="5029200"/>
          </a:xfrm>
        </p:spPr>
        <p:txBody>
          <a:bodyPr>
            <a:normAutofit lnSpcReduction="10000"/>
          </a:bodyPr>
          <a:lstStyle/>
          <a:p>
            <a:r>
              <a:rPr lang="en-US" dirty="0" smtClean="0"/>
              <a:t>At the January MC, stakeholders asked how the opportunity costs included in energy market offers would differ if the design measured inventoried energy </a:t>
            </a:r>
            <a:r>
              <a:rPr lang="en-US" u="sng" dirty="0" smtClean="0"/>
              <a:t>during</a:t>
            </a:r>
            <a:r>
              <a:rPr lang="en-US" dirty="0" smtClean="0"/>
              <a:t> the trigger condition day</a:t>
            </a:r>
          </a:p>
          <a:p>
            <a:r>
              <a:rPr lang="en-US" dirty="0" smtClean="0"/>
              <a:t>For resources with </a:t>
            </a:r>
            <a:r>
              <a:rPr lang="en-US" u="sng" dirty="0" smtClean="0"/>
              <a:t>less than</a:t>
            </a:r>
            <a:r>
              <a:rPr lang="en-US" dirty="0" smtClean="0"/>
              <a:t> 72 hours of inventoried energy, moving the deadline from 8am after the trigger condition day to 8am on the trigger condition day would decrease the opportunity cost by $8.25/MWh between 8am on the trigger day and 8am the following day</a:t>
            </a:r>
          </a:p>
          <a:p>
            <a:r>
              <a:rPr lang="en-US" dirty="0" smtClean="0"/>
              <a:t>Measuring inventoried energy on the trigger day would therefore tend to produce lower energy market prices on trigger condition days than under the ISO’s proposal, where this measurement occurs after the trigger condition day concludes</a:t>
            </a:r>
          </a:p>
          <a:p>
            <a:endParaRPr lang="en-US" dirty="0"/>
          </a:p>
          <a:p>
            <a:endParaRPr lang="en-US" dirty="0" smtClean="0"/>
          </a:p>
        </p:txBody>
      </p:sp>
    </p:spTree>
    <p:extLst>
      <p:ext uri="{BB962C8B-B14F-4D97-AF65-F5344CB8AC3E}">
        <p14:creationId xmlns:p14="http://schemas.microsoft.com/office/powerpoint/2010/main" val="2477683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Tariff Language</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42</a:t>
            </a:fld>
            <a:endParaRPr lang="en-US" dirty="0"/>
          </a:p>
        </p:txBody>
      </p:sp>
    </p:spTree>
    <p:extLst>
      <p:ext uri="{BB962C8B-B14F-4D97-AF65-F5344CB8AC3E}">
        <p14:creationId xmlns:p14="http://schemas.microsoft.com/office/powerpoint/2010/main" val="2014442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43</a:t>
            </a:fld>
            <a:endParaRPr lang="en-US" dirty="0"/>
          </a:p>
        </p:txBody>
      </p:sp>
      <p:sp>
        <p:nvSpPr>
          <p:cNvPr id="3" name="Title 2"/>
          <p:cNvSpPr>
            <a:spLocks noGrp="1"/>
          </p:cNvSpPr>
          <p:nvPr>
            <p:ph type="title"/>
          </p:nvPr>
        </p:nvSpPr>
        <p:spPr>
          <a:xfrm>
            <a:off x="381000" y="76200"/>
            <a:ext cx="8229600" cy="1143000"/>
          </a:xfrm>
        </p:spPr>
        <p:txBody>
          <a:bodyPr>
            <a:normAutofit/>
          </a:bodyPr>
          <a:lstStyle/>
          <a:p>
            <a:r>
              <a:rPr lang="en-US" dirty="0" smtClean="0"/>
              <a:t>Introduction of new Tariff section MR1 Appendix 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5146417"/>
              </p:ext>
            </p:extLst>
          </p:nvPr>
        </p:nvGraphicFramePr>
        <p:xfrm>
          <a:off x="457200" y="2514600"/>
          <a:ext cx="8229600" cy="18542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257866069"/>
                    </a:ext>
                  </a:extLst>
                </a:gridCol>
                <a:gridCol w="1447800">
                  <a:extLst>
                    <a:ext uri="{9D8B030D-6E8A-4147-A177-3AD203B41FA5}">
                      <a16:colId xmlns:a16="http://schemas.microsoft.com/office/drawing/2014/main" val="1470295444"/>
                    </a:ext>
                  </a:extLst>
                </a:gridCol>
                <a:gridCol w="5105400">
                  <a:extLst>
                    <a:ext uri="{9D8B030D-6E8A-4147-A177-3AD203B41FA5}">
                      <a16:colId xmlns:a16="http://schemas.microsoft.com/office/drawing/2014/main" val="2815855831"/>
                    </a:ext>
                  </a:extLst>
                </a:gridCol>
              </a:tblGrid>
              <a:tr h="370840">
                <a:tc>
                  <a:txBody>
                    <a:bodyPr/>
                    <a:lstStyle/>
                    <a:p>
                      <a:r>
                        <a:rPr lang="en-US" dirty="0" smtClean="0"/>
                        <a:t>Section</a:t>
                      </a:r>
                      <a:endParaRPr lang="en-US" dirty="0"/>
                    </a:p>
                  </a:txBody>
                  <a:tcPr/>
                </a:tc>
                <a:tc>
                  <a:txBody>
                    <a:bodyPr/>
                    <a:lstStyle/>
                    <a:p>
                      <a:r>
                        <a:rPr lang="en-US" dirty="0" smtClean="0"/>
                        <a:t>Change</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83734608"/>
                  </a:ext>
                </a:extLst>
              </a:tr>
              <a:tr h="370840">
                <a:tc>
                  <a:txBody>
                    <a:bodyPr/>
                    <a:lstStyle/>
                    <a:p>
                      <a:pPr algn="l" fontAlgn="b"/>
                      <a:r>
                        <a:rPr lang="en-US" dirty="0" smtClean="0">
                          <a:solidFill>
                            <a:srgbClr val="000000"/>
                          </a:solidFill>
                        </a:rPr>
                        <a:t>III.K.1</a:t>
                      </a:r>
                      <a:endParaRPr lang="en-US" dirty="0">
                        <a:solidFill>
                          <a:srgbClr val="000000"/>
                        </a:solidFill>
                      </a:endParaRPr>
                    </a:p>
                  </a:txBody>
                  <a:tcPr marL="9525" marR="9525" marT="9525" marB="0"/>
                </a:tc>
                <a:tc>
                  <a:txBody>
                    <a:bodyPr/>
                    <a:lstStyle/>
                    <a:p>
                      <a:pPr algn="l" fontAlgn="b"/>
                      <a:r>
                        <a:rPr lang="en-US" dirty="0" smtClean="0">
                          <a:solidFill>
                            <a:srgbClr val="000000"/>
                          </a:solidFill>
                        </a:rPr>
                        <a:t>New section</a:t>
                      </a:r>
                      <a:endParaRPr lang="en-US" dirty="0">
                        <a:solidFill>
                          <a:srgbClr val="000000"/>
                        </a:solidFill>
                      </a:endParaRPr>
                    </a:p>
                  </a:txBody>
                  <a:tcPr marL="9525" marR="9525" marT="9525" marB="0"/>
                </a:tc>
                <a:tc>
                  <a:txBody>
                    <a:bodyPr/>
                    <a:lstStyle/>
                    <a:p>
                      <a:pPr algn="l" fontAlgn="b"/>
                      <a:r>
                        <a:rPr lang="en-US" dirty="0" smtClean="0">
                          <a:solidFill>
                            <a:srgbClr val="000000"/>
                          </a:solidFill>
                        </a:rPr>
                        <a:t>Submission of Election Information</a:t>
                      </a:r>
                      <a:endParaRPr lang="en-US" dirty="0">
                        <a:solidFill>
                          <a:srgbClr val="000000"/>
                        </a:solidFill>
                      </a:endParaRPr>
                    </a:p>
                  </a:txBody>
                  <a:tcPr marL="9525" marR="9525" marT="9525" marB="0"/>
                </a:tc>
                <a:extLst>
                  <a:ext uri="{0D108BD9-81ED-4DB2-BD59-A6C34878D82A}">
                    <a16:rowId xmlns:a16="http://schemas.microsoft.com/office/drawing/2014/main" val="134111340"/>
                  </a:ext>
                </a:extLst>
              </a:tr>
              <a:tr h="370840">
                <a:tc>
                  <a:txBody>
                    <a:bodyPr/>
                    <a:lstStyle/>
                    <a:p>
                      <a:pPr algn="l" fontAlgn="b"/>
                      <a:r>
                        <a:rPr lang="en-US" dirty="0" smtClean="0">
                          <a:solidFill>
                            <a:srgbClr val="000000"/>
                          </a:solidFill>
                        </a:rPr>
                        <a:t>III.K.2</a:t>
                      </a:r>
                      <a:endParaRPr lang="en-US" dirty="0">
                        <a:solidFill>
                          <a:srgbClr val="000000"/>
                        </a:solidFill>
                      </a:endParaRPr>
                    </a:p>
                  </a:txBody>
                  <a:tcPr marL="9525" marR="9525" marT="9525" marB="0"/>
                </a:tc>
                <a:tc>
                  <a:txBody>
                    <a:bodyPr/>
                    <a:lstStyle/>
                    <a:p>
                      <a:pPr algn="l" fontAlgn="b"/>
                      <a:r>
                        <a:rPr lang="en-US" dirty="0" smtClean="0">
                          <a:solidFill>
                            <a:srgbClr val="000000"/>
                          </a:solidFill>
                        </a:rPr>
                        <a:t>New section</a:t>
                      </a:r>
                      <a:endParaRPr lang="en-US" dirty="0">
                        <a:solidFill>
                          <a:srgbClr val="000000"/>
                        </a:solidFill>
                      </a:endParaRPr>
                    </a:p>
                  </a:txBody>
                  <a:tcPr marL="9525" marR="9525" marT="9525" marB="0"/>
                </a:tc>
                <a:tc>
                  <a:txBody>
                    <a:bodyPr/>
                    <a:lstStyle/>
                    <a:p>
                      <a:pPr algn="l" fontAlgn="b"/>
                      <a:r>
                        <a:rPr lang="en-US" dirty="0" smtClean="0">
                          <a:solidFill>
                            <a:srgbClr val="000000"/>
                          </a:solidFill>
                        </a:rPr>
                        <a:t>Inventoried Energy</a:t>
                      </a:r>
                      <a:r>
                        <a:rPr lang="en-US" baseline="0" dirty="0" smtClean="0">
                          <a:solidFill>
                            <a:srgbClr val="000000"/>
                          </a:solidFill>
                        </a:rPr>
                        <a:t> Base Payments</a:t>
                      </a:r>
                      <a:endParaRPr lang="en-US" dirty="0">
                        <a:solidFill>
                          <a:srgbClr val="000000"/>
                        </a:solidFill>
                      </a:endParaRPr>
                    </a:p>
                  </a:txBody>
                  <a:tcPr marL="9525" marR="9525" marT="9525" marB="0"/>
                </a:tc>
                <a:extLst>
                  <a:ext uri="{0D108BD9-81ED-4DB2-BD59-A6C34878D82A}">
                    <a16:rowId xmlns:a16="http://schemas.microsoft.com/office/drawing/2014/main" val="1831262513"/>
                  </a:ext>
                </a:extLst>
              </a:tr>
              <a:tr h="370840">
                <a:tc>
                  <a:txBody>
                    <a:bodyPr/>
                    <a:lstStyle/>
                    <a:p>
                      <a:pPr algn="l" fontAlgn="b"/>
                      <a:r>
                        <a:rPr lang="en-US" dirty="0" smtClean="0">
                          <a:solidFill>
                            <a:srgbClr val="000000"/>
                          </a:solidFill>
                        </a:rPr>
                        <a:t>III.K.3</a:t>
                      </a:r>
                      <a:endParaRPr lang="en-US" dirty="0">
                        <a:solidFill>
                          <a:srgbClr val="000000"/>
                        </a:solidFill>
                      </a:endParaRPr>
                    </a:p>
                  </a:txBody>
                  <a:tcPr marL="9525" marR="9525" marT="9525" marB="0"/>
                </a:tc>
                <a:tc>
                  <a:txBody>
                    <a:bodyPr/>
                    <a:lstStyle/>
                    <a:p>
                      <a:pPr algn="l" fontAlgn="b"/>
                      <a:r>
                        <a:rPr lang="en-US" dirty="0" smtClean="0">
                          <a:solidFill>
                            <a:srgbClr val="000000"/>
                          </a:solidFill>
                        </a:rPr>
                        <a:t>New section</a:t>
                      </a:r>
                      <a:endParaRPr lang="en-US" dirty="0">
                        <a:solidFill>
                          <a:srgbClr val="000000"/>
                        </a:solidFill>
                      </a:endParaRPr>
                    </a:p>
                  </a:txBody>
                  <a:tcPr marL="9525" marR="9525" marT="9525" marB="0"/>
                </a:tc>
                <a:tc>
                  <a:txBody>
                    <a:bodyPr/>
                    <a:lstStyle/>
                    <a:p>
                      <a:pPr algn="l" fontAlgn="b"/>
                      <a:r>
                        <a:rPr lang="en-US" dirty="0" smtClean="0">
                          <a:solidFill>
                            <a:srgbClr val="000000"/>
                          </a:solidFill>
                        </a:rPr>
                        <a:t>Inventoried Energy Spot Payments</a:t>
                      </a:r>
                      <a:endParaRPr lang="en-US" dirty="0">
                        <a:solidFill>
                          <a:srgbClr val="000000"/>
                        </a:solidFill>
                      </a:endParaRPr>
                    </a:p>
                  </a:txBody>
                  <a:tcPr marL="9525" marR="9525" marT="9525" marB="0"/>
                </a:tc>
                <a:extLst>
                  <a:ext uri="{0D108BD9-81ED-4DB2-BD59-A6C34878D82A}">
                    <a16:rowId xmlns:a16="http://schemas.microsoft.com/office/drawing/2014/main" val="2223212558"/>
                  </a:ext>
                </a:extLst>
              </a:tr>
              <a:tr h="370840">
                <a:tc>
                  <a:txBody>
                    <a:bodyPr/>
                    <a:lstStyle/>
                    <a:p>
                      <a:pPr algn="l" fontAlgn="b"/>
                      <a:r>
                        <a:rPr lang="en-US" dirty="0" smtClean="0">
                          <a:solidFill>
                            <a:srgbClr val="000000"/>
                          </a:solidFill>
                        </a:rPr>
                        <a:t>III.K.4</a:t>
                      </a:r>
                      <a:endParaRPr lang="en-US" dirty="0">
                        <a:solidFill>
                          <a:srgbClr val="000000"/>
                        </a:solidFill>
                      </a:endParaRPr>
                    </a:p>
                  </a:txBody>
                  <a:tcPr marL="9525" marR="9525" marT="9525" marB="0"/>
                </a:tc>
                <a:tc>
                  <a:txBody>
                    <a:bodyPr/>
                    <a:lstStyle/>
                    <a:p>
                      <a:pPr algn="l" fontAlgn="b"/>
                      <a:r>
                        <a:rPr lang="en-US" dirty="0" smtClean="0">
                          <a:solidFill>
                            <a:srgbClr val="000000"/>
                          </a:solidFill>
                        </a:rPr>
                        <a:t>New section</a:t>
                      </a:r>
                      <a:endParaRPr lang="en-US" dirty="0">
                        <a:solidFill>
                          <a:srgbClr val="000000"/>
                        </a:solidFill>
                      </a:endParaRPr>
                    </a:p>
                  </a:txBody>
                  <a:tcPr marL="9525" marR="9525" marT="9525" marB="0"/>
                </a:tc>
                <a:tc>
                  <a:txBody>
                    <a:bodyPr/>
                    <a:lstStyle/>
                    <a:p>
                      <a:pPr algn="l" fontAlgn="b"/>
                      <a:r>
                        <a:rPr lang="en-US" dirty="0" smtClean="0">
                          <a:solidFill>
                            <a:srgbClr val="000000"/>
                          </a:solidFill>
                        </a:rPr>
                        <a:t>Cost Allocation</a:t>
                      </a:r>
                      <a:endParaRPr lang="en-US" dirty="0">
                        <a:solidFill>
                          <a:srgbClr val="000000"/>
                        </a:solidFill>
                      </a:endParaRPr>
                    </a:p>
                  </a:txBody>
                  <a:tcPr marL="9525" marR="9525" marT="9525" marB="0"/>
                </a:tc>
                <a:extLst>
                  <a:ext uri="{0D108BD9-81ED-4DB2-BD59-A6C34878D82A}">
                    <a16:rowId xmlns:a16="http://schemas.microsoft.com/office/drawing/2014/main" val="2633487597"/>
                  </a:ext>
                </a:extLst>
              </a:tr>
            </a:tbl>
          </a:graphicData>
        </a:graphic>
      </p:graphicFrame>
      <p:sp>
        <p:nvSpPr>
          <p:cNvPr id="6" name="Content Placeholder 3"/>
          <p:cNvSpPr txBox="1">
            <a:spLocks/>
          </p:cNvSpPr>
          <p:nvPr/>
        </p:nvSpPr>
        <p:spPr>
          <a:xfrm>
            <a:off x="457200" y="1447800"/>
            <a:ext cx="8077200" cy="1371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Incremental changes from those included at the January MC are included in redline</a:t>
            </a:r>
          </a:p>
        </p:txBody>
      </p:sp>
    </p:spTree>
    <p:extLst>
      <p:ext uri="{BB962C8B-B14F-4D97-AF65-F5344CB8AC3E}">
        <p14:creationId xmlns:p14="http://schemas.microsoft.com/office/powerpoint/2010/main" val="3098753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44</a:t>
            </a:fld>
            <a:endParaRPr lang="en-US" dirty="0"/>
          </a:p>
        </p:txBody>
      </p:sp>
      <p:sp>
        <p:nvSpPr>
          <p:cNvPr id="3" name="Title 2"/>
          <p:cNvSpPr>
            <a:spLocks noGrp="1"/>
          </p:cNvSpPr>
          <p:nvPr>
            <p:ph type="title"/>
          </p:nvPr>
        </p:nvSpPr>
        <p:spPr>
          <a:xfrm>
            <a:off x="457200" y="152400"/>
            <a:ext cx="8229600" cy="762000"/>
          </a:xfrm>
        </p:spPr>
        <p:txBody>
          <a:bodyPr>
            <a:normAutofit/>
          </a:bodyPr>
          <a:lstStyle/>
          <a:p>
            <a:pPr lvl="0"/>
            <a:r>
              <a:rPr lang="en-US" dirty="0" smtClean="0"/>
              <a:t>Summary: Five core design components</a:t>
            </a:r>
            <a:endParaRPr lang="en-US" dirty="0"/>
          </a:p>
        </p:txBody>
      </p:sp>
      <p:sp>
        <p:nvSpPr>
          <p:cNvPr id="4" name="Content Placeholder 3"/>
          <p:cNvSpPr>
            <a:spLocks noGrp="1"/>
          </p:cNvSpPr>
          <p:nvPr>
            <p:ph idx="1"/>
          </p:nvPr>
        </p:nvSpPr>
        <p:spPr>
          <a:xfrm>
            <a:off x="457200" y="1066800"/>
            <a:ext cx="8077200" cy="5410200"/>
          </a:xfrm>
        </p:spPr>
        <p:txBody>
          <a:bodyPr>
            <a:normAutofit/>
          </a:bodyPr>
          <a:lstStyle/>
          <a:p>
            <a:pPr marL="457200" indent="-457200">
              <a:buFont typeface="+mj-lt"/>
              <a:buAutoNum type="arabicPeriod"/>
            </a:pPr>
            <a:r>
              <a:rPr lang="en-US" b="1" dirty="0" smtClean="0"/>
              <a:t>Trigger conditions</a:t>
            </a:r>
            <a:r>
              <a:rPr lang="en-US" dirty="0" smtClean="0"/>
              <a:t>: Indicate when gas availability may be low, and system conditions tight</a:t>
            </a:r>
          </a:p>
          <a:p>
            <a:pPr marL="457200" indent="-457200">
              <a:buFont typeface="+mj-lt"/>
              <a:buAutoNum type="arabicPeriod"/>
            </a:pPr>
            <a:r>
              <a:rPr lang="en-US" b="1" dirty="0" smtClean="0"/>
              <a:t>Maximum duration</a:t>
            </a:r>
            <a:r>
              <a:rPr lang="en-US" dirty="0" smtClean="0"/>
              <a:t>: Caps the total inventoried energy that is compensated</a:t>
            </a:r>
          </a:p>
          <a:p>
            <a:pPr marL="457200" indent="-457200">
              <a:buFont typeface="+mj-lt"/>
              <a:buAutoNum type="arabicPeriod"/>
            </a:pPr>
            <a:r>
              <a:rPr lang="en-US" b="1" dirty="0" smtClean="0"/>
              <a:t>Forward settlement rate</a:t>
            </a:r>
            <a:r>
              <a:rPr lang="en-US" dirty="0" smtClean="0"/>
              <a:t>: Per MWh payment rate for inventoried energy sold forward for entire winter season</a:t>
            </a:r>
          </a:p>
          <a:p>
            <a:pPr marL="457200" indent="-457200">
              <a:buFont typeface="+mj-lt"/>
              <a:buAutoNum type="arabicPeriod"/>
            </a:pPr>
            <a:r>
              <a:rPr lang="en-US" b="1" dirty="0" smtClean="0"/>
              <a:t>Spot settlement rate</a:t>
            </a:r>
            <a:r>
              <a:rPr lang="en-US" dirty="0" smtClean="0"/>
              <a:t>: Per MWh payment rate for inventoried energy maintained during each trigger condition</a:t>
            </a:r>
          </a:p>
          <a:p>
            <a:pPr marL="457200" indent="-457200">
              <a:buFont typeface="+mj-lt"/>
              <a:buAutoNum type="arabicPeriod"/>
            </a:pPr>
            <a:r>
              <a:rPr lang="en-US" b="1" dirty="0" smtClean="0"/>
              <a:t>Two settlement structure</a:t>
            </a:r>
            <a:r>
              <a:rPr lang="en-US" dirty="0" smtClean="0"/>
              <a:t>: Standard settlement pays/charges participants for deviations between their forward and spot positions at the spot settlement rate</a:t>
            </a:r>
            <a:endParaRPr lang="en-US" dirty="0"/>
          </a:p>
        </p:txBody>
      </p:sp>
    </p:spTree>
    <p:extLst>
      <p:ext uri="{BB962C8B-B14F-4D97-AF65-F5344CB8AC3E}">
        <p14:creationId xmlns:p14="http://schemas.microsoft.com/office/powerpoint/2010/main" val="42451828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Next Steps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45</a:t>
            </a:fld>
            <a:endParaRPr lang="en-US" dirty="0"/>
          </a:p>
        </p:txBody>
      </p:sp>
    </p:spTree>
    <p:extLst>
      <p:ext uri="{BB962C8B-B14F-4D97-AF65-F5344CB8AC3E}">
        <p14:creationId xmlns:p14="http://schemas.microsoft.com/office/powerpoint/2010/main" val="3372062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46</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194971547"/>
              </p:ext>
            </p:extLst>
          </p:nvPr>
        </p:nvGraphicFramePr>
        <p:xfrm>
          <a:off x="381000" y="837625"/>
          <a:ext cx="8305800" cy="4389695"/>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41426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626221">
                <a:tc>
                  <a:txBody>
                    <a:bodyPr/>
                    <a:lstStyle/>
                    <a:p>
                      <a:r>
                        <a:rPr lang="en-US" b="1" dirty="0" smtClean="0">
                          <a:solidFill>
                            <a:schemeClr val="bg1">
                              <a:lumMod val="75000"/>
                            </a:schemeClr>
                          </a:solidFill>
                        </a:rPr>
                        <a:t>Markets Committee</a:t>
                      </a:r>
                    </a:p>
                    <a:p>
                      <a:r>
                        <a:rPr lang="en-US" b="1" dirty="0" smtClean="0">
                          <a:solidFill>
                            <a:schemeClr val="bg1">
                              <a:lumMod val="75000"/>
                            </a:schemeClr>
                          </a:solidFill>
                        </a:rPr>
                        <a:t>November</a:t>
                      </a:r>
                      <a:endParaRPr lang="en-US" b="1" dirty="0">
                        <a:solidFill>
                          <a:schemeClr val="bg1">
                            <a:lumMod val="75000"/>
                          </a:schemeClr>
                        </a:solidFill>
                      </a:endParaRPr>
                    </a:p>
                  </a:txBody>
                  <a:tcPr marL="89777" marR="89777"/>
                </a:tc>
                <a:tc>
                  <a:txBody>
                    <a:bodyPr/>
                    <a:lstStyle/>
                    <a:p>
                      <a:r>
                        <a:rPr lang="en-US" dirty="0" smtClean="0">
                          <a:solidFill>
                            <a:schemeClr val="bg1">
                              <a:lumMod val="75000"/>
                            </a:schemeClr>
                          </a:solidFill>
                        </a:rPr>
                        <a:t>Conceptual approach</a:t>
                      </a:r>
                      <a:endParaRPr lang="en-US" dirty="0">
                        <a:solidFill>
                          <a:schemeClr val="bg1">
                            <a:lumMod val="75000"/>
                          </a:schemeClr>
                        </a:solidFill>
                      </a:endParaRPr>
                    </a:p>
                  </a:txBody>
                  <a:tcPr marL="89777" marR="89777" anchor="ctr"/>
                </a:tc>
                <a:extLst>
                  <a:ext uri="{0D108BD9-81ED-4DB2-BD59-A6C34878D82A}">
                    <a16:rowId xmlns:a16="http://schemas.microsoft.com/office/drawing/2014/main" val="10003"/>
                  </a:ext>
                </a:extLst>
              </a:tr>
              <a:tr h="775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lumMod val="75000"/>
                            </a:schemeClr>
                          </a:solidFill>
                        </a:rPr>
                        <a:t>Markets Committee</a:t>
                      </a:r>
                      <a:endParaRPr lang="en-US" sz="1400" b="1" dirty="0" smtClean="0">
                        <a:solidFill>
                          <a:schemeClr val="bg1">
                            <a:lumMod val="75000"/>
                          </a:schemeClr>
                        </a:solidFill>
                      </a:endParaRPr>
                    </a:p>
                    <a:p>
                      <a:r>
                        <a:rPr lang="en-US" b="1" dirty="0" smtClean="0">
                          <a:solidFill>
                            <a:schemeClr val="bg1">
                              <a:lumMod val="75000"/>
                            </a:schemeClr>
                          </a:solidFill>
                        </a:rPr>
                        <a:t>December</a:t>
                      </a:r>
                      <a:endParaRPr lang="en-US" b="1" dirty="0">
                        <a:solidFill>
                          <a:schemeClr val="bg1">
                            <a:lumMod val="75000"/>
                          </a:schemeClr>
                        </a:solidFill>
                      </a:endParaRPr>
                    </a:p>
                  </a:txBody>
                  <a:tcPr marL="89777" marR="89777"/>
                </a:tc>
                <a:tc>
                  <a:txBody>
                    <a:bodyPr/>
                    <a:lstStyle/>
                    <a:p>
                      <a:r>
                        <a:rPr lang="en-US" baseline="0" dirty="0" smtClean="0">
                          <a:solidFill>
                            <a:schemeClr val="bg1">
                              <a:lumMod val="75000"/>
                            </a:schemeClr>
                          </a:solidFill>
                        </a:rPr>
                        <a:t>Detailed proposal</a:t>
                      </a:r>
                      <a:endParaRPr lang="en-US" dirty="0">
                        <a:solidFill>
                          <a:schemeClr val="bg1">
                            <a:lumMod val="75000"/>
                          </a:schemeClr>
                        </a:solidFill>
                      </a:endParaRPr>
                    </a:p>
                  </a:txBody>
                  <a:tcPr marL="89777" marR="89777" anchor="ctr"/>
                </a:tc>
                <a:extLst>
                  <a:ext uri="{0D108BD9-81ED-4DB2-BD59-A6C34878D82A}">
                    <a16:rowId xmlns:a16="http://schemas.microsoft.com/office/drawing/2014/main" val="10004"/>
                  </a:ext>
                </a:extLst>
              </a:tr>
              <a:tr h="626221">
                <a:tc>
                  <a:txBody>
                    <a:bodyPr/>
                    <a:lstStyle/>
                    <a:p>
                      <a:r>
                        <a:rPr lang="en-US" b="1" dirty="0" smtClean="0">
                          <a:solidFill>
                            <a:schemeClr val="bg1">
                              <a:lumMod val="75000"/>
                            </a:schemeClr>
                          </a:solidFill>
                        </a:rPr>
                        <a:t>Markets</a:t>
                      </a:r>
                      <a:r>
                        <a:rPr lang="en-US" b="1" baseline="0" dirty="0" smtClean="0">
                          <a:solidFill>
                            <a:schemeClr val="bg1">
                              <a:lumMod val="75000"/>
                            </a:schemeClr>
                          </a:solidFill>
                        </a:rPr>
                        <a:t> Committee</a:t>
                      </a:r>
                    </a:p>
                    <a:p>
                      <a:r>
                        <a:rPr lang="en-US" b="1" baseline="0" dirty="0" smtClean="0">
                          <a:solidFill>
                            <a:schemeClr val="bg1">
                              <a:lumMod val="75000"/>
                            </a:schemeClr>
                          </a:solidFill>
                        </a:rPr>
                        <a:t>January 2019</a:t>
                      </a:r>
                      <a:endParaRPr lang="en-US" b="1" dirty="0">
                        <a:solidFill>
                          <a:schemeClr val="bg1">
                            <a:lumMod val="75000"/>
                          </a:schemeClr>
                        </a:solidFill>
                      </a:endParaRPr>
                    </a:p>
                  </a:txBody>
                  <a:tcPr marL="89777" marR="89777"/>
                </a:tc>
                <a:tc>
                  <a:txBody>
                    <a:bodyPr/>
                    <a:lstStyle/>
                    <a:p>
                      <a:r>
                        <a:rPr lang="en-US" dirty="0" smtClean="0">
                          <a:solidFill>
                            <a:schemeClr val="bg1">
                              <a:lumMod val="75000"/>
                            </a:schemeClr>
                          </a:solidFill>
                        </a:rPr>
                        <a:t>Proposal details;</a:t>
                      </a:r>
                      <a:r>
                        <a:rPr lang="en-US" baseline="0" dirty="0" smtClean="0">
                          <a:solidFill>
                            <a:schemeClr val="bg1">
                              <a:lumMod val="75000"/>
                            </a:schemeClr>
                          </a:solidFill>
                        </a:rPr>
                        <a:t> Tariff language; review stakeholder alternatives and  amendments </a:t>
                      </a:r>
                      <a:endParaRPr lang="en-US" dirty="0">
                        <a:solidFill>
                          <a:schemeClr val="bg1">
                            <a:lumMod val="75000"/>
                          </a:schemeClr>
                        </a:solidFill>
                      </a:endParaRPr>
                    </a:p>
                  </a:txBody>
                  <a:tcPr marL="89777" marR="89777" anchor="ctr"/>
                </a:tc>
                <a:extLst>
                  <a:ext uri="{0D108BD9-81ED-4DB2-BD59-A6C34878D82A}">
                    <a16:rowId xmlns:a16="http://schemas.microsoft.com/office/drawing/2014/main" val="10005"/>
                  </a:ext>
                </a:extLst>
              </a:tr>
              <a:tr h="626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Markets</a:t>
                      </a:r>
                      <a:r>
                        <a:rPr lang="en-US" b="1" baseline="0" dirty="0" smtClean="0"/>
                        <a:t> Committee</a:t>
                      </a:r>
                    </a:p>
                    <a:p>
                      <a:r>
                        <a:rPr lang="en-US" b="1" dirty="0" smtClean="0"/>
                        <a:t>February 2019</a:t>
                      </a:r>
                    </a:p>
                  </a:txBody>
                  <a:tcPr marL="89777" marR="89777"/>
                </a:tc>
                <a:tc>
                  <a:txBody>
                    <a:bodyPr/>
                    <a:lstStyle/>
                    <a:p>
                      <a:r>
                        <a:rPr lang="en-US" dirty="0" smtClean="0"/>
                        <a:t>Continued discussion of proposal and stakeholder</a:t>
                      </a:r>
                      <a:r>
                        <a:rPr lang="en-US" baseline="0" dirty="0" smtClean="0"/>
                        <a:t> alternatives and amendments</a:t>
                      </a:r>
                      <a:r>
                        <a:rPr lang="en-US" dirty="0" smtClean="0"/>
                        <a:t> </a:t>
                      </a:r>
                      <a:endParaRPr lang="en-US" dirty="0"/>
                    </a:p>
                  </a:txBody>
                  <a:tcPr marL="89777" marR="89777" anchor="ctr"/>
                </a:tc>
                <a:extLst>
                  <a:ext uri="{0D108BD9-81ED-4DB2-BD59-A6C34878D82A}">
                    <a16:rowId xmlns:a16="http://schemas.microsoft.com/office/drawing/2014/main" val="10006"/>
                  </a:ext>
                </a:extLst>
              </a:tr>
              <a:tr h="626221">
                <a:tc>
                  <a:txBody>
                    <a:bodyPr/>
                    <a:lstStyle/>
                    <a:p>
                      <a:r>
                        <a:rPr lang="en-US" b="1" dirty="0" smtClean="0"/>
                        <a:t>Markets Committee</a:t>
                      </a:r>
                    </a:p>
                    <a:p>
                      <a:r>
                        <a:rPr lang="en-US" b="1" dirty="0" smtClean="0"/>
                        <a:t>March</a:t>
                      </a:r>
                      <a:r>
                        <a:rPr lang="en-US" b="1" baseline="0" dirty="0" smtClean="0"/>
                        <a:t> 2019</a:t>
                      </a:r>
                      <a:endParaRPr lang="en-US" b="1" dirty="0" smtClean="0"/>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8"/>
                  </a:ext>
                </a:extLst>
              </a:tr>
              <a:tr h="626221">
                <a:tc>
                  <a:txBody>
                    <a:bodyPr/>
                    <a:lstStyle/>
                    <a:p>
                      <a:r>
                        <a:rPr lang="en-US" b="1" dirty="0" smtClean="0"/>
                        <a:t>Participants</a:t>
                      </a:r>
                      <a:r>
                        <a:rPr lang="en-US" b="1" baseline="0" dirty="0" smtClean="0"/>
                        <a:t> Committee</a:t>
                      </a:r>
                    </a:p>
                    <a:p>
                      <a:r>
                        <a:rPr lang="en-US" b="1" baseline="0" dirty="0" smtClean="0"/>
                        <a:t>March 2019</a:t>
                      </a:r>
                      <a:endParaRPr lang="en-US" b="1" dirty="0" smtClean="0"/>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112692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47</a:t>
            </a:fld>
            <a:endParaRPr lang="en-US" dirty="0"/>
          </a:p>
        </p:txBody>
      </p:sp>
      <p:sp>
        <p:nvSpPr>
          <p:cNvPr id="3" name="Title 2"/>
          <p:cNvSpPr>
            <a:spLocks noGrp="1"/>
          </p:cNvSpPr>
          <p:nvPr>
            <p:ph type="title"/>
          </p:nvPr>
        </p:nvSpPr>
        <p:spPr>
          <a:xfrm>
            <a:off x="457200" y="76200"/>
            <a:ext cx="8229600" cy="990600"/>
          </a:xfrm>
        </p:spPr>
        <p:txBody>
          <a:bodyPr/>
          <a:lstStyle/>
          <a:p>
            <a:r>
              <a:rPr lang="en-US" dirty="0" smtClean="0"/>
              <a:t>Conclusion</a:t>
            </a:r>
            <a:endParaRPr lang="en-US" dirty="0"/>
          </a:p>
        </p:txBody>
      </p:sp>
      <p:sp>
        <p:nvSpPr>
          <p:cNvPr id="4" name="Content Placeholder 3"/>
          <p:cNvSpPr>
            <a:spLocks noGrp="1"/>
          </p:cNvSpPr>
          <p:nvPr>
            <p:ph idx="1"/>
          </p:nvPr>
        </p:nvSpPr>
        <p:spPr>
          <a:xfrm>
            <a:off x="457200" y="1143000"/>
            <a:ext cx="8229600" cy="4766650"/>
          </a:xfrm>
        </p:spPr>
        <p:txBody>
          <a:bodyPr>
            <a:normAutofit/>
          </a:bodyPr>
          <a:lstStyle/>
          <a:p>
            <a:r>
              <a:rPr lang="en-US" dirty="0"/>
              <a:t>ISO’s proposed interim treatment introduces a two-settlement structure for inventoried energy</a:t>
            </a:r>
          </a:p>
          <a:p>
            <a:r>
              <a:rPr lang="en-US" dirty="0"/>
              <a:t>This interim </a:t>
            </a:r>
            <a:r>
              <a:rPr lang="en-US" dirty="0" smtClean="0"/>
              <a:t>treatment satisfies </a:t>
            </a:r>
            <a:r>
              <a:rPr lang="en-US" dirty="0"/>
              <a:t>the </a:t>
            </a:r>
            <a:r>
              <a:rPr lang="en-US" dirty="0" smtClean="0"/>
              <a:t>project’s four </a:t>
            </a:r>
            <a:r>
              <a:rPr lang="en-US" dirty="0"/>
              <a:t>objectives</a:t>
            </a:r>
          </a:p>
          <a:p>
            <a:pPr lvl="1"/>
            <a:r>
              <a:rPr lang="en-US" dirty="0"/>
              <a:t>Provides similar compensation for similar service</a:t>
            </a:r>
          </a:p>
          <a:p>
            <a:pPr lvl="1"/>
            <a:r>
              <a:rPr lang="en-US" dirty="0" smtClean="0"/>
              <a:t>Reduces the likelihood that (otherwise) economic resources pursue retirement</a:t>
            </a:r>
            <a:endParaRPr lang="en-US" dirty="0"/>
          </a:p>
          <a:p>
            <a:pPr lvl="1"/>
            <a:r>
              <a:rPr lang="en-US" dirty="0"/>
              <a:t>Simple and implementable for CCP 14</a:t>
            </a:r>
          </a:p>
          <a:p>
            <a:pPr lvl="1"/>
            <a:r>
              <a:rPr lang="en-US" dirty="0" smtClean="0"/>
              <a:t>Broadly consistent </a:t>
            </a:r>
            <a:r>
              <a:rPr lang="en-US" dirty="0"/>
              <a:t>with good market </a:t>
            </a:r>
            <a:r>
              <a:rPr lang="en-US" dirty="0" smtClean="0"/>
              <a:t>design</a:t>
            </a:r>
            <a:endParaRPr lang="en-US" dirty="0"/>
          </a:p>
          <a:p>
            <a:r>
              <a:rPr lang="en-US" dirty="0"/>
              <a:t>This treatment will help the region meet its winter security objectives in the short-term</a:t>
            </a:r>
          </a:p>
          <a:p>
            <a:r>
              <a:rPr lang="en-US" dirty="0"/>
              <a:t>Serves as a bridge to the ISO’s market-based approach to meeting its winter security objectives in the long-term</a:t>
            </a:r>
          </a:p>
          <a:p>
            <a:endParaRPr lang="en-US" dirty="0"/>
          </a:p>
        </p:txBody>
      </p:sp>
    </p:spTree>
    <p:extLst>
      <p:ext uri="{BB962C8B-B14F-4D97-AF65-F5344CB8AC3E}">
        <p14:creationId xmlns:p14="http://schemas.microsoft.com/office/powerpoint/2010/main" val="170251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a:xfrm>
            <a:off x="457200" y="304800"/>
            <a:ext cx="8229600" cy="762000"/>
          </a:xfrm>
        </p:spPr>
        <p:txBody>
          <a:bodyPr>
            <a:normAutofit/>
          </a:bodyPr>
          <a:lstStyle/>
          <a:p>
            <a:pPr lvl="0"/>
            <a:r>
              <a:rPr lang="en-US" dirty="0" smtClean="0"/>
              <a:t>Additional posted materials</a:t>
            </a:r>
            <a:endParaRPr lang="en-US" dirty="0"/>
          </a:p>
        </p:txBody>
      </p:sp>
      <p:sp>
        <p:nvSpPr>
          <p:cNvPr id="4" name="Content Placeholder 3"/>
          <p:cNvSpPr>
            <a:spLocks noGrp="1"/>
          </p:cNvSpPr>
          <p:nvPr>
            <p:ph idx="1"/>
          </p:nvPr>
        </p:nvSpPr>
        <p:spPr>
          <a:xfrm>
            <a:off x="457200" y="1143000"/>
            <a:ext cx="8077200" cy="5410200"/>
          </a:xfrm>
        </p:spPr>
        <p:txBody>
          <a:bodyPr>
            <a:normAutofit/>
          </a:bodyPr>
          <a:lstStyle/>
          <a:p>
            <a:r>
              <a:rPr lang="en-US" b="1" dirty="0" smtClean="0"/>
              <a:t>Analysis Group</a:t>
            </a:r>
            <a:r>
              <a:rPr lang="en-US" dirty="0" smtClean="0"/>
              <a:t>: Updated memorandum that discusses model assumptions and includes additional sensitivity analyses (</a:t>
            </a:r>
            <a:r>
              <a:rPr lang="en-US" i="1" dirty="0" smtClean="0"/>
              <a:t>discussed later in presentation</a:t>
            </a:r>
            <a:r>
              <a:rPr lang="en-US" dirty="0" smtClean="0"/>
              <a:t>)</a:t>
            </a:r>
            <a:r>
              <a:rPr lang="en-US" b="1" dirty="0" smtClean="0"/>
              <a:t> </a:t>
            </a:r>
          </a:p>
          <a:p>
            <a:r>
              <a:rPr lang="en-US" b="1" dirty="0" smtClean="0"/>
              <a:t>IMM</a:t>
            </a:r>
            <a:r>
              <a:rPr lang="en-US" dirty="0" smtClean="0"/>
              <a:t>: Memorandum explaining how the IMM expects this program would impact FCA bids and energy market offer prices (via opportunity costs)</a:t>
            </a:r>
            <a:endParaRPr lang="en-US" dirty="0"/>
          </a:p>
        </p:txBody>
      </p:sp>
    </p:spTree>
    <p:extLst>
      <p:ext uri="{BB962C8B-B14F-4D97-AF65-F5344CB8AC3E}">
        <p14:creationId xmlns:p14="http://schemas.microsoft.com/office/powerpoint/2010/main" val="1493467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a:xfrm>
            <a:off x="457200" y="381000"/>
            <a:ext cx="8229600" cy="762000"/>
          </a:xfrm>
        </p:spPr>
        <p:txBody>
          <a:bodyPr>
            <a:normAutofit fontScale="90000"/>
          </a:bodyPr>
          <a:lstStyle/>
          <a:p>
            <a:pPr lvl="0"/>
            <a:r>
              <a:rPr lang="en-US" dirty="0" smtClean="0"/>
              <a:t>Summary: Changes to ISO proposal previously presented at the January MC</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8411054"/>
              </p:ext>
            </p:extLst>
          </p:nvPr>
        </p:nvGraphicFramePr>
        <p:xfrm>
          <a:off x="457200" y="1524000"/>
          <a:ext cx="8077200" cy="2392680"/>
        </p:xfrm>
        <a:graphic>
          <a:graphicData uri="http://schemas.openxmlformats.org/drawingml/2006/table">
            <a:tbl>
              <a:tblPr firstRow="1" bandRow="1">
                <a:tableStyleId>{5C22544A-7EE6-4342-B048-85BDC9FD1C3A}</a:tableStyleId>
              </a:tblPr>
              <a:tblGrid>
                <a:gridCol w="5562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70840">
                <a:tc>
                  <a:txBody>
                    <a:bodyPr/>
                    <a:lstStyle/>
                    <a:p>
                      <a:r>
                        <a:rPr lang="en-US" dirty="0" smtClean="0"/>
                        <a:t>Change to proposal</a:t>
                      </a:r>
                      <a:endParaRPr lang="en-US" dirty="0"/>
                    </a:p>
                  </a:txBody>
                  <a:tcPr/>
                </a:tc>
                <a:tc>
                  <a:txBody>
                    <a:bodyPr/>
                    <a:lstStyle/>
                    <a:p>
                      <a:r>
                        <a:rPr lang="en-US" dirty="0" smtClean="0"/>
                        <a:t>Slide #’s</a:t>
                      </a:r>
                      <a:endParaRPr lang="en-US" dirty="0"/>
                    </a:p>
                  </a:txBody>
                  <a:tcPr/>
                </a:tc>
                <a:extLst>
                  <a:ext uri="{0D108BD9-81ED-4DB2-BD59-A6C34878D82A}">
                    <a16:rowId xmlns:a16="http://schemas.microsoft.com/office/drawing/2014/main" val="10000"/>
                  </a:ext>
                </a:extLst>
              </a:tr>
              <a:tr h="370840">
                <a:tc>
                  <a:txBody>
                    <a:bodyPr/>
                    <a:lstStyle/>
                    <a:p>
                      <a:r>
                        <a:rPr lang="en-US" dirty="0" smtClean="0">
                          <a:solidFill>
                            <a:srgbClr val="000000"/>
                          </a:solidFill>
                        </a:rPr>
                        <a:t>Expanded inventory eligibility for hydro resources</a:t>
                      </a:r>
                      <a:endParaRPr lang="en-US" dirty="0">
                        <a:solidFill>
                          <a:srgbClr val="000000"/>
                        </a:solidFill>
                      </a:endParaRPr>
                    </a:p>
                  </a:txBody>
                  <a:tcPr/>
                </a:tc>
                <a:tc>
                  <a:txBody>
                    <a:bodyPr/>
                    <a:lstStyle/>
                    <a:p>
                      <a:r>
                        <a:rPr lang="en-US" dirty="0" smtClean="0">
                          <a:solidFill>
                            <a:srgbClr val="000000"/>
                          </a:solidFill>
                        </a:rPr>
                        <a:t>11-13</a:t>
                      </a:r>
                      <a:endParaRPr lang="en-US"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dirty="0" smtClean="0">
                          <a:solidFill>
                            <a:srgbClr val="000000"/>
                          </a:solidFill>
                        </a:rPr>
                        <a:t>Added</a:t>
                      </a:r>
                      <a:r>
                        <a:rPr lang="en-US" baseline="0" dirty="0" smtClean="0">
                          <a:solidFill>
                            <a:srgbClr val="000000"/>
                          </a:solidFill>
                        </a:rPr>
                        <a:t> clarity to criteria that gas contracts must satisfy to sell inventoried energy</a:t>
                      </a:r>
                      <a:endParaRPr lang="en-US" dirty="0">
                        <a:solidFill>
                          <a:srgbClr val="000000"/>
                        </a:solidFill>
                      </a:endParaRPr>
                    </a:p>
                  </a:txBody>
                  <a:tcPr/>
                </a:tc>
                <a:tc>
                  <a:txBody>
                    <a:bodyPr/>
                    <a:lstStyle/>
                    <a:p>
                      <a:r>
                        <a:rPr lang="en-US" dirty="0" smtClean="0">
                          <a:solidFill>
                            <a:srgbClr val="000000"/>
                          </a:solidFill>
                        </a:rPr>
                        <a:t>14-23</a:t>
                      </a:r>
                      <a:endParaRPr lang="en-US"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dirty="0" smtClean="0">
                          <a:solidFill>
                            <a:srgbClr val="000000"/>
                          </a:solidFill>
                        </a:rPr>
                        <a:t>Clarify eligibility</a:t>
                      </a:r>
                      <a:r>
                        <a:rPr lang="en-US" baseline="0" dirty="0" smtClean="0">
                          <a:solidFill>
                            <a:srgbClr val="000000"/>
                          </a:solidFill>
                        </a:rPr>
                        <a:t> of retained resources</a:t>
                      </a:r>
                      <a:endParaRPr lang="en-US" dirty="0">
                        <a:solidFill>
                          <a:srgbClr val="000000"/>
                        </a:solidFill>
                      </a:endParaRPr>
                    </a:p>
                  </a:txBody>
                  <a:tcPr/>
                </a:tc>
                <a:tc>
                  <a:txBody>
                    <a:bodyPr/>
                    <a:lstStyle/>
                    <a:p>
                      <a:r>
                        <a:rPr lang="en-US" dirty="0" smtClean="0">
                          <a:solidFill>
                            <a:srgbClr val="000000"/>
                          </a:solidFill>
                        </a:rPr>
                        <a:t>24-25</a:t>
                      </a:r>
                      <a:endParaRPr lang="en-US"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dirty="0" smtClean="0">
                          <a:solidFill>
                            <a:srgbClr val="000000"/>
                          </a:solidFill>
                        </a:rPr>
                        <a:t>Cap on MWh</a:t>
                      </a:r>
                      <a:r>
                        <a:rPr lang="en-US" baseline="0" dirty="0" smtClean="0">
                          <a:solidFill>
                            <a:srgbClr val="000000"/>
                          </a:solidFill>
                        </a:rPr>
                        <a:t> from LNG-based supply contracts and applicability of cap to Mystic units</a:t>
                      </a:r>
                      <a:endParaRPr lang="en-US" dirty="0">
                        <a:solidFill>
                          <a:srgbClr val="000000"/>
                        </a:solidFill>
                      </a:endParaRPr>
                    </a:p>
                  </a:txBody>
                  <a:tcPr/>
                </a:tc>
                <a:tc>
                  <a:txBody>
                    <a:bodyPr/>
                    <a:lstStyle/>
                    <a:p>
                      <a:r>
                        <a:rPr lang="en-US" dirty="0" smtClean="0">
                          <a:solidFill>
                            <a:srgbClr val="000000"/>
                          </a:solidFill>
                        </a:rPr>
                        <a:t>26-28</a:t>
                      </a:r>
                      <a:endParaRPr lang="en-US" dirty="0">
                        <a:solidFill>
                          <a:srgbClr val="000000"/>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3517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a:xfrm>
            <a:off x="457200" y="381000"/>
            <a:ext cx="8229600" cy="762000"/>
          </a:xfrm>
        </p:spPr>
        <p:txBody>
          <a:bodyPr>
            <a:normAutofit fontScale="90000"/>
          </a:bodyPr>
          <a:lstStyle/>
          <a:p>
            <a:pPr lvl="0"/>
            <a:r>
              <a:rPr lang="en-US" dirty="0" smtClean="0"/>
              <a:t>Summary: ISO proposal does not include changes to the following elements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9288913"/>
              </p:ext>
            </p:extLst>
          </p:nvPr>
        </p:nvGraphicFramePr>
        <p:xfrm>
          <a:off x="457200" y="1524000"/>
          <a:ext cx="8077200" cy="1752600"/>
        </p:xfrm>
        <a:graphic>
          <a:graphicData uri="http://schemas.openxmlformats.org/drawingml/2006/table">
            <a:tbl>
              <a:tblPr firstRow="1" bandRow="1">
                <a:tableStyleId>{5C22544A-7EE6-4342-B048-85BDC9FD1C3A}</a:tableStyleId>
              </a:tblPr>
              <a:tblGrid>
                <a:gridCol w="5562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70840">
                <a:tc>
                  <a:txBody>
                    <a:bodyPr/>
                    <a:lstStyle/>
                    <a:p>
                      <a:r>
                        <a:rPr lang="en-US" dirty="0" smtClean="0"/>
                        <a:t>Proposal element</a:t>
                      </a:r>
                      <a:endParaRPr lang="en-US" dirty="0"/>
                    </a:p>
                  </a:txBody>
                  <a:tcPr/>
                </a:tc>
                <a:tc>
                  <a:txBody>
                    <a:bodyPr/>
                    <a:lstStyle/>
                    <a:p>
                      <a:r>
                        <a:rPr lang="en-US" dirty="0" smtClean="0"/>
                        <a:t>Slide #’s</a:t>
                      </a:r>
                      <a:endParaRPr lang="en-US" dirty="0"/>
                    </a:p>
                  </a:txBody>
                  <a:tcPr/>
                </a:tc>
                <a:extLst>
                  <a:ext uri="{0D108BD9-81ED-4DB2-BD59-A6C34878D82A}">
                    <a16:rowId xmlns:a16="http://schemas.microsoft.com/office/drawing/2014/main" val="10000"/>
                  </a:ext>
                </a:extLst>
              </a:tr>
              <a:tr h="370840">
                <a:tc>
                  <a:txBody>
                    <a:bodyPr/>
                    <a:lstStyle/>
                    <a:p>
                      <a:r>
                        <a:rPr lang="en-US" dirty="0" smtClean="0">
                          <a:solidFill>
                            <a:srgbClr val="000000"/>
                          </a:solidFill>
                        </a:rPr>
                        <a:t>Estimated forward rate</a:t>
                      </a:r>
                      <a:endParaRPr lang="en-US" dirty="0">
                        <a:solidFill>
                          <a:srgbClr val="000000"/>
                        </a:solidFill>
                      </a:endParaRPr>
                    </a:p>
                  </a:txBody>
                  <a:tcPr/>
                </a:tc>
                <a:tc>
                  <a:txBody>
                    <a:bodyPr/>
                    <a:lstStyle/>
                    <a:p>
                      <a:r>
                        <a:rPr lang="en-US" dirty="0" smtClean="0">
                          <a:solidFill>
                            <a:srgbClr val="000000"/>
                          </a:solidFill>
                        </a:rPr>
                        <a:t>8-10</a:t>
                      </a:r>
                      <a:endParaRPr lang="en-US"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dirty="0" smtClean="0">
                          <a:solidFill>
                            <a:srgbClr val="000000"/>
                          </a:solidFill>
                        </a:rPr>
                        <a:t>Broader changes to contract and reporting</a:t>
                      </a:r>
                      <a:r>
                        <a:rPr lang="en-US" baseline="0" dirty="0" smtClean="0">
                          <a:solidFill>
                            <a:srgbClr val="000000"/>
                          </a:solidFill>
                        </a:rPr>
                        <a:t> requirements for gas contracts</a:t>
                      </a:r>
                      <a:endParaRPr lang="en-US" dirty="0">
                        <a:solidFill>
                          <a:srgbClr val="000000"/>
                        </a:solidFill>
                      </a:endParaRPr>
                    </a:p>
                  </a:txBody>
                  <a:tcPr/>
                </a:tc>
                <a:tc>
                  <a:txBody>
                    <a:bodyPr/>
                    <a:lstStyle/>
                    <a:p>
                      <a:r>
                        <a:rPr lang="en-US" dirty="0" smtClean="0">
                          <a:solidFill>
                            <a:srgbClr val="000000"/>
                          </a:solidFill>
                        </a:rPr>
                        <a:t>18, 21-23</a:t>
                      </a:r>
                      <a:endParaRPr lang="en-US"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dirty="0" smtClean="0">
                          <a:solidFill>
                            <a:srgbClr val="000000"/>
                          </a:solidFill>
                        </a:rPr>
                        <a:t>Trigger condition criteria</a:t>
                      </a:r>
                      <a:endParaRPr lang="en-US" dirty="0">
                        <a:solidFill>
                          <a:srgbClr val="000000"/>
                        </a:solidFill>
                      </a:endParaRPr>
                    </a:p>
                  </a:txBody>
                  <a:tcPr/>
                </a:tc>
                <a:tc>
                  <a:txBody>
                    <a:bodyPr/>
                    <a:lstStyle/>
                    <a:p>
                      <a:r>
                        <a:rPr lang="en-US" dirty="0" smtClean="0">
                          <a:solidFill>
                            <a:srgbClr val="000000"/>
                          </a:solidFill>
                        </a:rPr>
                        <a:t>32-41</a:t>
                      </a:r>
                      <a:endParaRPr lang="en-US" dirty="0">
                        <a:solidFill>
                          <a:srgbClr val="00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9711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and updates related to the forward settlement rate calculation</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8</a:t>
            </a:fld>
            <a:endParaRPr lang="en-US" dirty="0"/>
          </a:p>
        </p:txBody>
      </p:sp>
    </p:spTree>
    <p:extLst>
      <p:ext uri="{BB962C8B-B14F-4D97-AF65-F5344CB8AC3E}">
        <p14:creationId xmlns:p14="http://schemas.microsoft.com/office/powerpoint/2010/main" val="420661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9</a:t>
            </a:fld>
            <a:endParaRPr lang="en-US" dirty="0"/>
          </a:p>
        </p:txBody>
      </p:sp>
      <p:sp>
        <p:nvSpPr>
          <p:cNvPr id="2" name="Title 1"/>
          <p:cNvSpPr>
            <a:spLocks noGrp="1"/>
          </p:cNvSpPr>
          <p:nvPr>
            <p:ph type="title"/>
          </p:nvPr>
        </p:nvSpPr>
        <p:spPr>
          <a:xfrm>
            <a:off x="457200" y="152400"/>
            <a:ext cx="8229600" cy="1295400"/>
          </a:xfrm>
        </p:spPr>
        <p:txBody>
          <a:bodyPr>
            <a:normAutofit fontScale="90000"/>
          </a:bodyPr>
          <a:lstStyle/>
          <a:p>
            <a:r>
              <a:rPr lang="en-US" dirty="0" smtClean="0"/>
              <a:t>Response to stakeholder questions about model assumptions, forward rate calculations under alternate contract terms</a:t>
            </a:r>
            <a:endParaRPr lang="en-US" dirty="0"/>
          </a:p>
        </p:txBody>
      </p:sp>
      <p:sp>
        <p:nvSpPr>
          <p:cNvPr id="6" name="Content Placeholder 5"/>
          <p:cNvSpPr>
            <a:spLocks noGrp="1"/>
          </p:cNvSpPr>
          <p:nvPr>
            <p:ph idx="1"/>
          </p:nvPr>
        </p:nvSpPr>
        <p:spPr>
          <a:xfrm>
            <a:off x="457200" y="1511912"/>
            <a:ext cx="8229600" cy="4812688"/>
          </a:xfrm>
        </p:spPr>
        <p:txBody>
          <a:bodyPr>
            <a:normAutofit/>
          </a:bodyPr>
          <a:lstStyle/>
          <a:p>
            <a:r>
              <a:rPr lang="en-US" dirty="0" smtClean="0"/>
              <a:t>At the January MC, stakeholders asked the ISO and its consultant (Analysis Group) about model assumptions and how the forward rate would differ under alternate contract terms, assumptions, and program parameters</a:t>
            </a:r>
          </a:p>
          <a:p>
            <a:pPr lvl="1"/>
            <a:r>
              <a:rPr lang="en-US" dirty="0" smtClean="0"/>
              <a:t>Ex: representative unit heat rate, firm transport, price volatility</a:t>
            </a:r>
          </a:p>
          <a:p>
            <a:pPr lvl="1"/>
            <a:r>
              <a:rPr lang="en-US" dirty="0" smtClean="0"/>
              <a:t>Alternate contract terms include modifications to the number of calls in the contract, a different strike price, and changes to the maximum duration</a:t>
            </a:r>
          </a:p>
          <a:p>
            <a:r>
              <a:rPr lang="en-US" dirty="0" smtClean="0"/>
              <a:t>After further evaluation, ISO continues to propose a forward rate of $82.49/MWh, and a maximum duration of 72 hours</a:t>
            </a:r>
          </a:p>
          <a:p>
            <a:r>
              <a:rPr lang="en-US" i="1" dirty="0" smtClean="0"/>
              <a:t>Next</a:t>
            </a:r>
            <a:r>
              <a:rPr lang="en-US" dirty="0" smtClean="0"/>
              <a:t>: Analysis Group discusses these model assumptions and additional specifications in more detail</a:t>
            </a:r>
          </a:p>
        </p:txBody>
      </p:sp>
    </p:spTree>
    <p:extLst>
      <p:ext uri="{BB962C8B-B14F-4D97-AF65-F5344CB8AC3E}">
        <p14:creationId xmlns:p14="http://schemas.microsoft.com/office/powerpoint/2010/main" val="41120061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Confidentia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ISO-PPT-Template-Confidential</Template>
  <TotalTime>0</TotalTime>
  <Words>3944</Words>
  <Application>Microsoft Office PowerPoint</Application>
  <PresentationFormat>On-screen Show (4:3)</PresentationFormat>
  <Paragraphs>385</Paragraphs>
  <Slides>47</Slides>
  <Notes>27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47</vt:i4>
      </vt:variant>
    </vt:vector>
  </HeadingPairs>
  <TitlesOfParts>
    <vt:vector size="51" baseType="lpstr">
      <vt:lpstr>Arial</vt:lpstr>
      <vt:lpstr>Calibri</vt:lpstr>
      <vt:lpstr>ISO-PPT-Template-Confidential</vt:lpstr>
      <vt:lpstr>blank</vt:lpstr>
      <vt:lpstr>PowerPoint Presentation</vt:lpstr>
      <vt:lpstr>PowerPoint Presentation</vt:lpstr>
      <vt:lpstr>Background: Design objectives</vt:lpstr>
      <vt:lpstr>Background: Five core design components</vt:lpstr>
      <vt:lpstr>Additional posted materials</vt:lpstr>
      <vt:lpstr>Summary: Changes to ISO proposal previously presented at the January MC</vt:lpstr>
      <vt:lpstr>Summary: ISO proposal does not include changes to the following elements</vt:lpstr>
      <vt:lpstr>Questions and updates related to the forward settlement rate calculation</vt:lpstr>
      <vt:lpstr>Response to stakeholder questions about model assumptions, forward rate calculations under alternate contract terms</vt:lpstr>
      <vt:lpstr>Discussion of forward settlement rate from analysis group</vt:lpstr>
      <vt:lpstr>Update to inventoried energy eligibility for hydro resources</vt:lpstr>
      <vt:lpstr>What types of resources are eligible  for inventoried energy revenues?</vt:lpstr>
      <vt:lpstr>Inventory eligibility for hydro resources has been expanded</vt:lpstr>
      <vt:lpstr>Clarifications and Proposed updates to Gas contract eligibility</vt:lpstr>
      <vt:lpstr>Summary: Eligibility of resources with gas supply contracts for inventoried energy payments</vt:lpstr>
      <vt:lpstr>Contract terms to be eligible for inventoried energy revenues</vt:lpstr>
      <vt:lpstr>Additional Tariff requirements for gas contracts to be eligible for inventoried energy revenues</vt:lpstr>
      <vt:lpstr>ISO’s proposal does not require the contracted gas in inventory to be reported by the contract counterparty</vt:lpstr>
      <vt:lpstr>Program includes other provisions to exclude contracts that are unlikely to be deliverable</vt:lpstr>
      <vt:lpstr>Calculation of average seasonal forward price</vt:lpstr>
      <vt:lpstr>Are gas units required to exercise LNG contracts under certain conditions to participate?</vt:lpstr>
      <vt:lpstr>ISO’s proposal does not include such a requirement</vt:lpstr>
      <vt:lpstr>Energy and gas prices should incent resources to exercise the contract appropriately</vt:lpstr>
      <vt:lpstr>Eligibility of retained resources</vt:lpstr>
      <vt:lpstr>Proposal allows retained resources to sell inventoried energy</vt:lpstr>
      <vt:lpstr>Cap on LNG-based gas supply contracts</vt:lpstr>
      <vt:lpstr>Updated LNG-based gas contract cap quantity</vt:lpstr>
      <vt:lpstr>Cap excludes inventoried energy associated with the Mystic units</vt:lpstr>
      <vt:lpstr>Updated program cost estimates</vt:lpstr>
      <vt:lpstr>Updated program cost estimate</vt:lpstr>
      <vt:lpstr>How often is oil the marginal fuel?</vt:lpstr>
      <vt:lpstr>Trigger condition criteria</vt:lpstr>
      <vt:lpstr>Trigger condition criteria</vt:lpstr>
      <vt:lpstr>Additional information on historic trigger conditions</vt:lpstr>
      <vt:lpstr>ISO consideration of a multi-day trigger criteria</vt:lpstr>
      <vt:lpstr>A multi-day trigger condition would be more difficult to forecast</vt:lpstr>
      <vt:lpstr>Any trigger condition criteria must balance between including ‘mild’ days and excluding ‘severe’ days</vt:lpstr>
      <vt:lpstr>Change in trigger condition criteria would not materially impact expected program costs</vt:lpstr>
      <vt:lpstr>Change in trigger condition criteria would not materially impact expected opportunity costs</vt:lpstr>
      <vt:lpstr>Multi-day trigger condition criteria likely to have similar impact on energy market prices as ISO criteria</vt:lpstr>
      <vt:lpstr>How would opportunity costs change if inventoried energy is measured during the trigger condition day?</vt:lpstr>
      <vt:lpstr>Tariff Language</vt:lpstr>
      <vt:lpstr>Introduction of new Tariff section MR1 Appendix K</vt:lpstr>
      <vt:lpstr>Summary: Five core design components</vt:lpstr>
      <vt:lpstr>Next Steps</vt:lpstr>
      <vt:lpstr>Stakeholder schedule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2019-01-30T22:14:07Z</dcterms:created>
  <dcterms:modified xsi:type="dcterms:W3CDTF">2019-01-30T22:42:38Z</dcterms:modified>
</cp:coreProperties>
</file>