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2"/>
  </p:notesMasterIdLst>
  <p:handoutMasterIdLst>
    <p:handoutMasterId r:id="rId23"/>
  </p:handoutMasterIdLst>
  <p:sldIdLst>
    <p:sldId id="257" r:id="rId2"/>
    <p:sldId id="258" r:id="rId3"/>
    <p:sldId id="315" r:id="rId4"/>
    <p:sldId id="317" r:id="rId5"/>
    <p:sldId id="377" r:id="rId6"/>
    <p:sldId id="386" r:id="rId7"/>
    <p:sldId id="379" r:id="rId8"/>
    <p:sldId id="384" r:id="rId9"/>
    <p:sldId id="385" r:id="rId10"/>
    <p:sldId id="326" r:id="rId11"/>
    <p:sldId id="327" r:id="rId12"/>
    <p:sldId id="380" r:id="rId13"/>
    <p:sldId id="328" r:id="rId14"/>
    <p:sldId id="381" r:id="rId15"/>
    <p:sldId id="383" r:id="rId16"/>
    <p:sldId id="382" r:id="rId17"/>
    <p:sldId id="269" r:id="rId18"/>
    <p:sldId id="373" r:id="rId19"/>
    <p:sldId id="270" r:id="rId20"/>
    <p:sldId id="271" r:id="rId21"/>
  </p:sldIdLst>
  <p:sldSz cx="9144000" cy="6858000" type="screen4x3"/>
  <p:notesSz cx="7010400" cy="92964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77BD2A"/>
    <a:srgbClr val="EC1F25"/>
    <a:srgbClr val="FBB92F"/>
    <a:srgbClr val="62777F"/>
    <a:srgbClr val="6FA943"/>
    <a:srgbClr val="B9D257"/>
    <a:srgbClr val="F68920"/>
    <a:srgbClr val="855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0041" autoAdjust="0"/>
    <p:restoredTop sz="86374" autoAdjust="0"/>
  </p:normalViewPr>
  <p:slideViewPr>
    <p:cSldViewPr>
      <p:cViewPr varScale="1">
        <p:scale>
          <a:sx n="90" d="100"/>
          <a:sy n="90" d="100"/>
        </p:scale>
        <p:origin x="1771" y="53"/>
      </p:cViewPr>
      <p:guideLst>
        <p:guide orient="horz" pos="2160"/>
        <p:guide pos="2880"/>
      </p:guideLst>
    </p:cSldViewPr>
  </p:slideViewPr>
  <p:outlineViewPr>
    <p:cViewPr>
      <p:scale>
        <a:sx n="33" d="100"/>
        <a:sy n="33" d="100"/>
      </p:scale>
      <p:origin x="0" y="81283"/>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39"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2114" tIns="46057" rIns="92114" bIns="46057" rtlCol="0"/>
          <a:lstStyle>
            <a:lvl1pPr algn="l">
              <a:defRPr sz="1300"/>
            </a:lvl1pPr>
          </a:lstStyle>
          <a:p>
            <a:endParaRPr lang="en-US" dirty="0"/>
          </a:p>
        </p:txBody>
      </p:sp>
      <p:sp>
        <p:nvSpPr>
          <p:cNvPr id="3" name="Date Placeholder 2"/>
          <p:cNvSpPr>
            <a:spLocks noGrp="1"/>
          </p:cNvSpPr>
          <p:nvPr>
            <p:ph type="dt" sz="quarter" idx="1"/>
          </p:nvPr>
        </p:nvSpPr>
        <p:spPr>
          <a:xfrm>
            <a:off x="3971172" y="0"/>
            <a:ext cx="3037627" cy="464981"/>
          </a:xfrm>
          <a:prstGeom prst="rect">
            <a:avLst/>
          </a:prstGeom>
        </p:spPr>
        <p:txBody>
          <a:bodyPr vert="horz" lIns="92114" tIns="46057" rIns="92114" bIns="46057" rtlCol="0"/>
          <a:lstStyle>
            <a:lvl1pPr algn="r">
              <a:defRPr sz="1300"/>
            </a:lvl1pPr>
          </a:lstStyle>
          <a:p>
            <a:fld id="{F87AAE7F-D37E-4830-9F5E-F36A5F180179}" type="datetimeFigureOut">
              <a:rPr lang="en-US" smtClean="0"/>
              <a:pPr/>
              <a:t>2/13/2019</a:t>
            </a:fld>
            <a:endParaRPr lang="en-US" dirty="0"/>
          </a:p>
        </p:txBody>
      </p:sp>
      <p:sp>
        <p:nvSpPr>
          <p:cNvPr id="4" name="Footer Placeholder 3"/>
          <p:cNvSpPr>
            <a:spLocks noGrp="1"/>
          </p:cNvSpPr>
          <p:nvPr>
            <p:ph type="ftr" sz="quarter" idx="2"/>
          </p:nvPr>
        </p:nvSpPr>
        <p:spPr>
          <a:xfrm>
            <a:off x="0" y="8829822"/>
            <a:ext cx="3037627" cy="464981"/>
          </a:xfrm>
          <a:prstGeom prst="rect">
            <a:avLst/>
          </a:prstGeom>
        </p:spPr>
        <p:txBody>
          <a:bodyPr vert="horz" lIns="92114" tIns="46057" rIns="92114" bIns="4605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172" y="8829822"/>
            <a:ext cx="3037627" cy="464981"/>
          </a:xfrm>
          <a:prstGeom prst="rect">
            <a:avLst/>
          </a:prstGeom>
        </p:spPr>
        <p:txBody>
          <a:bodyPr vert="horz" lIns="92114" tIns="46057" rIns="92114" bIns="46057" rtlCol="0" anchor="b"/>
          <a:lstStyle>
            <a:lvl1pPr algn="r">
              <a:defRPr sz="1300"/>
            </a:lvl1pPr>
          </a:lstStyle>
          <a:p>
            <a:fld id="{8FE02180-CD27-4473-AA37-00085480B5FA}" type="slidenum">
              <a:rPr lang="en-US" smtClean="0"/>
              <a:pPr/>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3" tIns="46587" rIns="93173" bIns="46587" rtlCol="0"/>
          <a:lstStyle>
            <a:lvl1pPr algn="r">
              <a:defRPr sz="1300"/>
            </a:lvl1pPr>
          </a:lstStyle>
          <a:p>
            <a:fld id="{9EDDEDB6-CD57-44C2-AB19-AC7D3BB8FF8E}" type="datetimeFigureOut">
              <a:rPr lang="en-US" smtClean="0"/>
              <a:pPr/>
              <a:t>2/13/2019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3" tIns="46587" rIns="93173"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3" tIns="46587" rIns="93173" bIns="4658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3" tIns="46587" rIns="93173" bIns="46587"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a:t>
            </a:fld>
            <a:endParaRPr lang="en-US" dirty="0"/>
          </a:p>
        </p:txBody>
      </p:sp>
    </p:spTree>
    <p:extLst>
      <p:ext uri="{BB962C8B-B14F-4D97-AF65-F5344CB8AC3E}">
        <p14:creationId xmlns:p14="http://schemas.microsoft.com/office/powerpoint/2010/main" val="261356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a:t>
            </a:fld>
            <a:endParaRPr lang="en-US" dirty="0"/>
          </a:p>
        </p:txBody>
      </p:sp>
    </p:spTree>
    <p:extLst>
      <p:ext uri="{BB962C8B-B14F-4D97-AF65-F5344CB8AC3E}">
        <p14:creationId xmlns:p14="http://schemas.microsoft.com/office/powerpoint/2010/main" val="340669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a:t>
            </a:fld>
            <a:endParaRPr lang="en-US" dirty="0"/>
          </a:p>
        </p:txBody>
      </p:sp>
    </p:spTree>
    <p:extLst>
      <p:ext uri="{BB962C8B-B14F-4D97-AF65-F5344CB8AC3E}">
        <p14:creationId xmlns:p14="http://schemas.microsoft.com/office/powerpoint/2010/main" val="223419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dirty="0"/>
          </a:p>
        </p:txBody>
      </p:sp>
    </p:spTree>
    <p:extLst>
      <p:ext uri="{BB962C8B-B14F-4D97-AF65-F5344CB8AC3E}">
        <p14:creationId xmlns:p14="http://schemas.microsoft.com/office/powerpoint/2010/main" val="2234195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17</a:t>
            </a:fld>
            <a:endParaRPr lang="en-US" dirty="0"/>
          </a:p>
        </p:txBody>
      </p:sp>
    </p:spTree>
    <p:extLst>
      <p:ext uri="{BB962C8B-B14F-4D97-AF65-F5344CB8AC3E}">
        <p14:creationId xmlns:p14="http://schemas.microsoft.com/office/powerpoint/2010/main" val="400351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18</a:t>
            </a:fld>
            <a:endParaRPr lang="en-US" dirty="0"/>
          </a:p>
        </p:txBody>
      </p:sp>
    </p:spTree>
    <p:extLst>
      <p:ext uri="{BB962C8B-B14F-4D97-AF65-F5344CB8AC3E}">
        <p14:creationId xmlns:p14="http://schemas.microsoft.com/office/powerpoint/2010/main" val="2613563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19</a:t>
            </a:fld>
            <a:endParaRPr lang="en-US" dirty="0"/>
          </a:p>
        </p:txBody>
      </p:sp>
    </p:spTree>
    <p:extLst>
      <p:ext uri="{BB962C8B-B14F-4D97-AF65-F5344CB8AC3E}">
        <p14:creationId xmlns:p14="http://schemas.microsoft.com/office/powerpoint/2010/main" val="128476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20</a:t>
            </a:fld>
            <a:endParaRPr lang="en-US" dirty="0"/>
          </a:p>
        </p:txBody>
      </p:sp>
    </p:spTree>
    <p:extLst>
      <p:ext uri="{BB962C8B-B14F-4D97-AF65-F5344CB8AC3E}">
        <p14:creationId xmlns:p14="http://schemas.microsoft.com/office/powerpoint/2010/main" val="475159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www.iso-ne.com/about/news-media/newswire" TargetMode="External"/><Relationship Id="rId3" Type="http://schemas.openxmlformats.org/officeDocument/2006/relationships/image" Target="../media/image4.png"/><Relationship Id="rId7" Type="http://schemas.openxmlformats.org/officeDocument/2006/relationships/image" Target="../media/image6.jpeg"/><Relationship Id="rId12" Type="http://schemas.openxmlformats.org/officeDocument/2006/relationships/image" Target="../media/image9.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5.jpeg"/><Relationship Id="rId15" Type="http://schemas.openxmlformats.org/officeDocument/2006/relationships/hyperlink" Target="https://twitter.com/isonewengland" TargetMode="External"/><Relationship Id="rId10" Type="http://schemas.openxmlformats.org/officeDocument/2006/relationships/image" Target="../media/image8.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200" y="1996440"/>
            <a:ext cx="7924800"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a:spLocks noGrp="1"/>
          </p:cNvSpPr>
          <p:nvPr>
            <p:ph type="body" idx="1" hasCustomPrompt="1"/>
          </p:nvPr>
        </p:nvSpPr>
        <p:spPr>
          <a:xfrm>
            <a:off x="838200" y="35052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Tree>
    <p:extLst>
      <p:ext uri="{BB962C8B-B14F-4D97-AF65-F5344CB8AC3E}">
        <p14:creationId xmlns:p14="http://schemas.microsoft.com/office/powerpoint/2010/main" val="26780944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
        <p:nvSpPr>
          <p:cNvPr id="5" name="Text Placeholder 27"/>
          <p:cNvSpPr>
            <a:spLocks noGrp="1"/>
          </p:cNvSpPr>
          <p:nvPr>
            <p:ph type="body" sz="quarter" idx="17" hasCustomPrompt="1"/>
          </p:nvPr>
        </p:nvSpPr>
        <p:spPr>
          <a:xfrm>
            <a:off x="1066800" y="4343400"/>
            <a:ext cx="5105400" cy="381000"/>
          </a:xfrm>
        </p:spPr>
        <p:txBody>
          <a:bodyPr wrap="none" lIns="0" tIns="0" rIns="0" bIns="0">
            <a:normAutofit/>
          </a:bodyPr>
          <a:lstStyle>
            <a:lvl1pPr algn="l">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9" name="Text Placeholder 27"/>
          <p:cNvSpPr>
            <a:spLocks noGrp="1"/>
          </p:cNvSpPr>
          <p:nvPr>
            <p:ph type="body" sz="quarter" idx="18" hasCustomPrompt="1"/>
          </p:nvPr>
        </p:nvSpPr>
        <p:spPr>
          <a:xfrm>
            <a:off x="1066800" y="4800600"/>
            <a:ext cx="5105400" cy="381000"/>
          </a:xfrm>
        </p:spPr>
        <p:txBody>
          <a:bodyPr wrap="none" lIns="0" tIns="0" rIns="0" bIns="0">
            <a:normAutofit/>
          </a:bodyPr>
          <a:lstStyle>
            <a:lvl1pPr algn="l">
              <a:buNone/>
              <a:defRPr sz="1050" i="0" u="none"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(413) 540-XXXX | Apresenter@iso-ne.com</a:t>
            </a:r>
          </a:p>
        </p:txBody>
      </p:sp>
    </p:spTree>
    <p:extLst>
      <p:ext uri="{BB962C8B-B14F-4D97-AF65-F5344CB8AC3E}">
        <p14:creationId xmlns:p14="http://schemas.microsoft.com/office/powerpoint/2010/main" val="1008289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5525"/>
            <a:ext cx="9144000" cy="752475"/>
          </a:xfrm>
          <a:prstGeom prst="rect">
            <a:avLst/>
          </a:prstGeom>
        </p:spPr>
      </p:pic>
    </p:spTree>
    <p:extLst>
      <p:ext uri="{BB962C8B-B14F-4D97-AF65-F5344CB8AC3E}">
        <p14:creationId xmlns:p14="http://schemas.microsoft.com/office/powerpoint/2010/main" val="9529438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6CFEFA-2F07-47E2-80BD-A2EED159764F}" type="datetimeFigureOut">
              <a:rPr lang="en-US" smtClean="0"/>
              <a:pPr/>
              <a:t>2/13/2019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54199F5-AFC8-4D9A-89D0-759CBC10B8B2}" type="slidenum">
              <a:rPr lang="en-US" smtClean="0"/>
              <a:pPr/>
              <a:t>‹#›</a:t>
            </a:fld>
            <a:endParaRPr lang="en-US" dirty="0"/>
          </a:p>
        </p:txBody>
      </p:sp>
    </p:spTree>
    <p:extLst>
      <p:ext uri="{BB962C8B-B14F-4D97-AF65-F5344CB8AC3E}">
        <p14:creationId xmlns:p14="http://schemas.microsoft.com/office/powerpoint/2010/main" val="4223680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3" r:id="rId2"/>
    <p:sldLayoutId id="2147483675" r:id="rId3"/>
    <p:sldLayoutId id="2147483650" r:id="rId4"/>
    <p:sldLayoutId id="2147483664" r:id="rId5"/>
    <p:sldLayoutId id="2147483720" r:id="rId6"/>
    <p:sldLayoutId id="2147483684"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18" r:id="rId25"/>
    <p:sldLayoutId id="2147483719" r:id="rId26"/>
    <p:sldLayoutId id="2147483721" r:id="rId27"/>
    <p:sldLayoutId id="2147483722" r:id="rId28"/>
    <p:sldLayoutId id="2147483724" r:id="rId2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hyperlink" Target="https://www.nerc.com/pa/Stand/Reliability%20Standards%20Complete%20Set/RSCompleteSet.pdf"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ferc.gov/legal/staff-reports/2017/10-06-17-CIP-audits-report.pdf" TargetMode="External"/><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lvl="0"/>
            <a:r>
              <a:rPr lang="en-US" dirty="0" err="1"/>
              <a:t>february</a:t>
            </a:r>
            <a:r>
              <a:rPr lang="en-US" dirty="0"/>
              <a:t> 20, </a:t>
            </a:r>
            <a:r>
              <a:rPr lang="en-US" dirty="0" smtClean="0"/>
              <a:t>2019  |   </a:t>
            </a:r>
            <a:r>
              <a:rPr lang="en-US" dirty="0"/>
              <a:t>WESTBOROUGH, MA</a:t>
            </a:r>
          </a:p>
        </p:txBody>
      </p:sp>
      <p:sp>
        <p:nvSpPr>
          <p:cNvPr id="6" name="Text Placeholder 5"/>
          <p:cNvSpPr>
            <a:spLocks noGrp="1"/>
          </p:cNvSpPr>
          <p:nvPr>
            <p:ph type="body" sz="quarter" idx="17"/>
          </p:nvPr>
        </p:nvSpPr>
        <p:spPr/>
        <p:txBody>
          <a:bodyPr/>
          <a:lstStyle/>
          <a:p>
            <a:r>
              <a:rPr lang="en-US" dirty="0" smtClean="0"/>
              <a:t>Jonathan Lowell</a:t>
            </a:r>
            <a:endParaRPr lang="en-US" dirty="0"/>
          </a:p>
        </p:txBody>
      </p:sp>
      <p:sp>
        <p:nvSpPr>
          <p:cNvPr id="7" name="Text Placeholder 6"/>
          <p:cNvSpPr>
            <a:spLocks noGrp="1"/>
          </p:cNvSpPr>
          <p:nvPr>
            <p:ph type="body" sz="quarter" idx="18"/>
          </p:nvPr>
        </p:nvSpPr>
        <p:spPr/>
        <p:txBody>
          <a:bodyPr>
            <a:normAutofit/>
          </a:bodyPr>
          <a:lstStyle/>
          <a:p>
            <a:pPr lvl="0">
              <a:spcBef>
                <a:spcPts val="0"/>
              </a:spcBef>
            </a:pPr>
            <a:r>
              <a:rPr lang="en-US" dirty="0" smtClean="0"/>
              <a:t>(</a:t>
            </a:r>
            <a:r>
              <a:rPr lang="en-US" dirty="0"/>
              <a:t>413) 540-4658 | jlowell@iso-ne.com</a:t>
            </a:r>
          </a:p>
          <a:p>
            <a:endParaRPr lang="en-US" dirty="0"/>
          </a:p>
          <a:p>
            <a:pPr lvl="0"/>
            <a:endParaRPr lang="en-US" dirty="0"/>
          </a:p>
        </p:txBody>
      </p:sp>
      <p:sp>
        <p:nvSpPr>
          <p:cNvPr id="5" name="Text Placeholder 4"/>
          <p:cNvSpPr>
            <a:spLocks noGrp="1"/>
          </p:cNvSpPr>
          <p:nvPr>
            <p:ph type="body" sz="quarter" idx="16"/>
          </p:nvPr>
        </p:nvSpPr>
        <p:spPr/>
        <p:txBody>
          <a:bodyPr>
            <a:normAutofit/>
          </a:bodyPr>
          <a:lstStyle/>
          <a:p>
            <a:r>
              <a:rPr lang="en-US" dirty="0" smtClean="0"/>
              <a:t> </a:t>
            </a:r>
            <a:endParaRPr lang="en-US" dirty="0"/>
          </a:p>
        </p:txBody>
      </p:sp>
      <p:sp>
        <p:nvSpPr>
          <p:cNvPr id="8" name="Text Placeholder 7"/>
          <p:cNvSpPr>
            <a:spLocks noGrp="1"/>
          </p:cNvSpPr>
          <p:nvPr>
            <p:ph type="body" sz="quarter" idx="19"/>
          </p:nvPr>
        </p:nvSpPr>
        <p:spPr/>
        <p:txBody>
          <a:bodyPr/>
          <a:lstStyle/>
          <a:p>
            <a:r>
              <a:rPr lang="en-US" dirty="0" smtClean="0"/>
              <a:t>Interconnection </a:t>
            </a:r>
            <a:r>
              <a:rPr lang="en-US" dirty="0"/>
              <a:t>Reliability Operating </a:t>
            </a:r>
            <a:r>
              <a:rPr lang="en-US" dirty="0" smtClean="0"/>
              <a:t>Limit</a:t>
            </a:r>
            <a:r>
              <a:rPr lang="en-US" dirty="0"/>
              <a:t> Critical Infrastructure Protection</a:t>
            </a:r>
            <a:r>
              <a:rPr lang="en-US" dirty="0" smtClean="0"/>
              <a:t> Cost </a:t>
            </a:r>
            <a:r>
              <a:rPr lang="en-US" dirty="0"/>
              <a:t>Recovery</a:t>
            </a:r>
          </a:p>
        </p:txBody>
      </p:sp>
    </p:spTree>
    <p:extLst>
      <p:ext uri="{BB962C8B-B14F-4D97-AF65-F5344CB8AC3E}">
        <p14:creationId xmlns:p14="http://schemas.microsoft.com/office/powerpoint/2010/main" val="307133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Statement</a:t>
            </a:r>
            <a:br>
              <a:rPr lang="en-US" dirty="0" smtClean="0"/>
            </a:br>
            <a:r>
              <a:rPr lang="en-US" sz="2600" i="1" dirty="0"/>
              <a:t>How </a:t>
            </a:r>
            <a:r>
              <a:rPr lang="en-US" sz="2600" i="1" dirty="0" smtClean="0"/>
              <a:t>can </a:t>
            </a:r>
            <a:r>
              <a:rPr lang="en-US" sz="2600" i="1" dirty="0"/>
              <a:t>a generator </a:t>
            </a:r>
            <a:r>
              <a:rPr lang="en-US" sz="2600" i="1" dirty="0" smtClean="0"/>
              <a:t>obtain </a:t>
            </a:r>
            <a:r>
              <a:rPr lang="en-US" sz="2600" i="1" dirty="0"/>
              <a:t>compensation for mandated </a:t>
            </a:r>
            <a:r>
              <a:rPr lang="en-US" sz="2600" i="1" dirty="0" smtClean="0"/>
              <a:t>“IROL-critical” CIP compliance </a:t>
            </a:r>
            <a:r>
              <a:rPr lang="en-US" sz="2600" i="1" dirty="0"/>
              <a:t>costs?  </a:t>
            </a:r>
          </a:p>
        </p:txBody>
      </p:sp>
      <p:sp>
        <p:nvSpPr>
          <p:cNvPr id="10" name="Text Placeholder 2"/>
          <p:cNvSpPr>
            <a:spLocks noGrp="1"/>
          </p:cNvSpPr>
          <p:nvPr>
            <p:ph idx="1"/>
          </p:nvPr>
        </p:nvSpPr>
        <p:spPr>
          <a:xfrm>
            <a:off x="533400" y="1447800"/>
            <a:ext cx="8229600" cy="4724400"/>
          </a:xfrm>
          <a:prstGeom prst="rect">
            <a:avLst/>
          </a:prstGeom>
        </p:spPr>
        <p:txBody>
          <a:bodyPr>
            <a:normAutofit fontScale="92500" lnSpcReduction="20000"/>
          </a:bodyPr>
          <a:lstStyle/>
          <a:p>
            <a:r>
              <a:rPr lang="en-US" dirty="0" smtClean="0"/>
              <a:t>The ISO is the sole entity determining if a generator must be designated as "IROL-critical"</a:t>
            </a:r>
          </a:p>
          <a:p>
            <a:pPr lvl="1"/>
            <a:r>
              <a:rPr lang="en-US" dirty="0" smtClean="0"/>
              <a:t>The generator has no control or influence over this decision</a:t>
            </a:r>
          </a:p>
          <a:p>
            <a:pPr lvl="1"/>
            <a:r>
              <a:rPr lang="en-US" dirty="0" smtClean="0"/>
              <a:t>Nor does the generator have control over factors that change over time, such as transmission topology, that may result in the generator becoming designated (or un-designated) as "IROL-critical"</a:t>
            </a:r>
          </a:p>
          <a:p>
            <a:r>
              <a:rPr lang="en-US" dirty="0" smtClean="0"/>
              <a:t>Designation as "IROL-critical" by the ISO currently requires the generator to take additional steps to comply with the Medium Impact CIP requirements, beyond the steps required by all BES generators to meet Low Impact requirements</a:t>
            </a:r>
          </a:p>
          <a:p>
            <a:pPr lvl="1"/>
            <a:r>
              <a:rPr lang="en-US" dirty="0" smtClean="0"/>
              <a:t>Compliance is not optional, and is periodically audited by NERC</a:t>
            </a:r>
          </a:p>
          <a:p>
            <a:r>
              <a:rPr lang="en-US" dirty="0" smtClean="0"/>
              <a:t>Prior FERC orders have confirmed that market participants should have a viable path to cost recovery for mandated costs</a:t>
            </a:r>
          </a:p>
          <a:p>
            <a:pPr lvl="1">
              <a:spcAft>
                <a:spcPts val="600"/>
              </a:spcAft>
            </a:pPr>
            <a:r>
              <a:rPr lang="en-US" dirty="0" smtClean="0"/>
              <a:t>For example, see FERC Order 672</a:t>
            </a:r>
            <a:r>
              <a:rPr lang="en-US" dirty="0"/>
              <a:t>, paragraph 259:  </a:t>
            </a:r>
            <a:endParaRPr lang="en-US" dirty="0" smtClean="0"/>
          </a:p>
          <a:p>
            <a:pPr marL="857250" lvl="2" indent="0">
              <a:spcAft>
                <a:spcPts val="600"/>
              </a:spcAft>
              <a:buNone/>
            </a:pPr>
            <a:r>
              <a:rPr lang="en-US" sz="1700" i="1" dirty="0" smtClean="0">
                <a:solidFill>
                  <a:srgbClr val="0070C0"/>
                </a:solidFill>
              </a:rPr>
              <a:t>“</a:t>
            </a:r>
            <a:r>
              <a:rPr lang="en-US" sz="1700" i="1" dirty="0">
                <a:solidFill>
                  <a:srgbClr val="0070C0"/>
                </a:solidFill>
              </a:rPr>
              <a:t>Pursuant to </a:t>
            </a:r>
            <a:r>
              <a:rPr lang="en-US" sz="1700" i="1" dirty="0" smtClean="0">
                <a:solidFill>
                  <a:srgbClr val="0070C0"/>
                </a:solidFill>
              </a:rPr>
              <a:t>section 1241 </a:t>
            </a:r>
            <a:r>
              <a:rPr lang="en-US" sz="1700" i="1" dirty="0">
                <a:solidFill>
                  <a:srgbClr val="0070C0"/>
                </a:solidFill>
              </a:rPr>
              <a:t>of </a:t>
            </a:r>
            <a:r>
              <a:rPr lang="en-US" sz="1700" i="1" dirty="0" err="1" smtClean="0">
                <a:solidFill>
                  <a:srgbClr val="0070C0"/>
                </a:solidFill>
              </a:rPr>
              <a:t>EPAct</a:t>
            </a:r>
            <a:r>
              <a:rPr lang="en-US" sz="1700" i="1" dirty="0" smtClean="0">
                <a:solidFill>
                  <a:srgbClr val="0070C0"/>
                </a:solidFill>
              </a:rPr>
              <a:t>, </a:t>
            </a:r>
            <a:r>
              <a:rPr lang="en-US" sz="1700" i="1" dirty="0">
                <a:solidFill>
                  <a:srgbClr val="0070C0"/>
                </a:solidFill>
              </a:rPr>
              <a:t>the Commission will allow recovery of all costs prudently incurred </a:t>
            </a:r>
            <a:r>
              <a:rPr lang="en-US" sz="1700" i="1" dirty="0" smtClean="0">
                <a:solidFill>
                  <a:srgbClr val="0070C0"/>
                </a:solidFill>
              </a:rPr>
              <a:t>to comply </a:t>
            </a:r>
            <a:r>
              <a:rPr lang="en-US" sz="1700" i="1" dirty="0">
                <a:solidFill>
                  <a:srgbClr val="0070C0"/>
                </a:solidFill>
              </a:rPr>
              <a:t>with the Reliability Standards.”</a:t>
            </a:r>
            <a:endParaRPr lang="en-US" i="1" dirty="0">
              <a:solidFill>
                <a:srgbClr val="0070C0"/>
              </a:solidFill>
            </a:endParaRPr>
          </a:p>
          <a:p>
            <a:pPr lvl="1"/>
            <a:r>
              <a:rPr lang="en-US" dirty="0" smtClean="0"/>
              <a:t>No such path currently exists for New England "IROL-critical" generators</a:t>
            </a:r>
          </a:p>
        </p:txBody>
      </p:sp>
      <p:sp>
        <p:nvSpPr>
          <p:cNvPr id="8" name="Slide Number Placeholder 3"/>
          <p:cNvSpPr>
            <a:spLocks noGrp="1"/>
          </p:cNvSpPr>
          <p:nvPr>
            <p:ph type="sldNum" sz="quarter" idx="12"/>
          </p:nvPr>
        </p:nvSpPr>
        <p:spPr>
          <a:xfrm>
            <a:off x="8602074" y="6365882"/>
            <a:ext cx="313326" cy="263518"/>
          </a:xfrm>
          <a:prstGeom prst="rect">
            <a:avLst/>
          </a:prstGeom>
        </p:spPr>
        <p:txBody>
          <a:bodyPr/>
          <a:lstStyle/>
          <a:p>
            <a:fld id="{10C7F894-2A36-495D-AB7C-1055F7AC0F9D}"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2493802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Proposal – Cost of Service Approach</a:t>
            </a:r>
            <a:br>
              <a:rPr lang="en-US" dirty="0" smtClean="0"/>
            </a:br>
            <a:r>
              <a:rPr lang="en-US" sz="2800" i="1" dirty="0" smtClean="0"/>
              <a:t>ISO serves as “billing agent” for generator’s incremental CIP costs filed with and approved by FERC</a:t>
            </a:r>
            <a:endParaRPr lang="en-US" sz="2800" dirty="0"/>
          </a:p>
        </p:txBody>
      </p:sp>
      <p:sp>
        <p:nvSpPr>
          <p:cNvPr id="3" name="Text Placeholder 2"/>
          <p:cNvSpPr>
            <a:spLocks noGrp="1"/>
          </p:cNvSpPr>
          <p:nvPr>
            <p:ph idx="1"/>
          </p:nvPr>
        </p:nvSpPr>
        <p:spPr>
          <a:xfrm>
            <a:off x="533400" y="1524000"/>
            <a:ext cx="8229600" cy="4572000"/>
          </a:xfrm>
          <a:prstGeom prst="rect">
            <a:avLst/>
          </a:prstGeom>
        </p:spPr>
        <p:txBody>
          <a:bodyPr>
            <a:normAutofit fontScale="92500" lnSpcReduction="20000"/>
          </a:bodyPr>
          <a:lstStyle/>
          <a:p>
            <a:r>
              <a:rPr lang="en-US" dirty="0" smtClean="0"/>
              <a:t>Any generator currently or previously designated by the ISO as "IROL-critical" may choose to submit a cost-of-service (</a:t>
            </a:r>
            <a:r>
              <a:rPr lang="en-US" dirty="0" err="1" smtClean="0"/>
              <a:t>CoS</a:t>
            </a:r>
            <a:r>
              <a:rPr lang="en-US" dirty="0" smtClean="0"/>
              <a:t>) filing to FERC for </a:t>
            </a:r>
            <a:r>
              <a:rPr lang="en-US" u="sng" dirty="0" smtClean="0"/>
              <a:t>incremental</a:t>
            </a:r>
            <a:r>
              <a:rPr lang="en-US" dirty="0" smtClean="0"/>
              <a:t> CIP costs not otherwise reimbursed</a:t>
            </a:r>
          </a:p>
          <a:p>
            <a:r>
              <a:rPr lang="en-US" dirty="0" smtClean="0"/>
              <a:t>Incremental costs fall into two categories</a:t>
            </a:r>
          </a:p>
          <a:p>
            <a:pPr lvl="1"/>
            <a:r>
              <a:rPr lang="en-US" dirty="0" smtClean="0"/>
              <a:t>“Non-recurring”, (i.e. one-time) costs, such as perimeter fencing, access control systems, etc., or costs incurred in a prior year</a:t>
            </a:r>
          </a:p>
          <a:p>
            <a:pPr lvl="1"/>
            <a:r>
              <a:rPr lang="en-US" dirty="0" smtClean="0"/>
              <a:t>“Recurring” costs, such as record-keeping, software licenses, etc.</a:t>
            </a:r>
          </a:p>
          <a:p>
            <a:r>
              <a:rPr lang="en-US" dirty="0" smtClean="0"/>
              <a:t>Those incremental costs approved by FERC as just and reasonable for compliance with NERC Medium Impact CIP standards will be:</a:t>
            </a:r>
          </a:p>
          <a:p>
            <a:pPr lvl="1"/>
            <a:r>
              <a:rPr lang="en-US" dirty="0" smtClean="0"/>
              <a:t>Paid to the generator over a defined period</a:t>
            </a:r>
          </a:p>
          <a:p>
            <a:pPr lvl="2"/>
            <a:r>
              <a:rPr lang="en-US" dirty="0"/>
              <a:t>Non-recurring </a:t>
            </a:r>
            <a:r>
              <a:rPr lang="en-US" dirty="0" smtClean="0"/>
              <a:t>costs paid over 2 years in equal monthly amounts</a:t>
            </a:r>
          </a:p>
          <a:p>
            <a:pPr lvl="2"/>
            <a:r>
              <a:rPr lang="en-US" dirty="0" smtClean="0"/>
              <a:t>Annualized recurring costs paid in equal monthly amounts that terminate after 3 years unless re-approved by FERC or no longer designated as "IROL-critical"</a:t>
            </a:r>
          </a:p>
          <a:p>
            <a:pPr lvl="1"/>
            <a:r>
              <a:rPr lang="en-US" dirty="0" smtClean="0"/>
              <a:t>Charged to transmission customers on a </a:t>
            </a:r>
            <a:r>
              <a:rPr lang="en-US" dirty="0"/>
              <a:t>monthly pro-rata </a:t>
            </a:r>
            <a:r>
              <a:rPr lang="en-US" dirty="0" smtClean="0"/>
              <a:t>basis</a:t>
            </a:r>
          </a:p>
          <a:p>
            <a:pPr lvl="1"/>
            <a:r>
              <a:rPr lang="en-US" dirty="0" smtClean="0"/>
              <a:t>“Transmission customers” are defined as:</a:t>
            </a:r>
          </a:p>
          <a:p>
            <a:pPr lvl="2"/>
            <a:r>
              <a:rPr lang="en-US" dirty="0" smtClean="0"/>
              <a:t>Monthly Regional Network Load </a:t>
            </a:r>
          </a:p>
          <a:p>
            <a:pPr lvl="2"/>
            <a:r>
              <a:rPr lang="en-US" dirty="0" smtClean="0"/>
              <a:t>Through or Out (TOUT) transmission transactions</a:t>
            </a:r>
            <a:endParaRPr lang="en-US" dirty="0"/>
          </a:p>
        </p:txBody>
      </p:sp>
      <p:sp>
        <p:nvSpPr>
          <p:cNvPr id="5" name="Slide Number Placeholder 3"/>
          <p:cNvSpPr>
            <a:spLocks noGrp="1"/>
          </p:cNvSpPr>
          <p:nvPr>
            <p:ph type="sldNum" sz="quarter" idx="12"/>
          </p:nvPr>
        </p:nvSpPr>
        <p:spPr>
          <a:xfrm>
            <a:off x="8602074" y="6365882"/>
            <a:ext cx="313326" cy="263518"/>
          </a:xfrm>
          <a:prstGeom prst="rect">
            <a:avLst/>
          </a:prstGeom>
        </p:spPr>
        <p:txBody>
          <a:bodyPr/>
          <a:lstStyle/>
          <a:p>
            <a:fld id="{10C7F894-2A36-495D-AB7C-1055F7AC0F9D}"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58900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Proposed Solution - Additional </a:t>
            </a:r>
            <a:r>
              <a:rPr lang="en-US" sz="3600" dirty="0" smtClean="0"/>
              <a:t>Details </a:t>
            </a:r>
            <a:r>
              <a:rPr lang="en-US" dirty="0" smtClean="0"/>
              <a:t/>
            </a:r>
            <a:br>
              <a:rPr lang="en-US" dirty="0" smtClean="0"/>
            </a:br>
            <a:endParaRPr lang="en-US" sz="2800" dirty="0">
              <a:solidFill>
                <a:schemeClr val="tx1"/>
              </a:solidFill>
            </a:endParaRPr>
          </a:p>
        </p:txBody>
      </p:sp>
      <p:sp>
        <p:nvSpPr>
          <p:cNvPr id="3" name="Text Placeholder 2"/>
          <p:cNvSpPr>
            <a:spLocks noGrp="1"/>
          </p:cNvSpPr>
          <p:nvPr>
            <p:ph idx="1"/>
          </p:nvPr>
        </p:nvSpPr>
        <p:spPr>
          <a:xfrm>
            <a:off x="533400" y="1219200"/>
            <a:ext cx="8229600" cy="4724400"/>
          </a:xfrm>
          <a:prstGeom prst="rect">
            <a:avLst/>
          </a:prstGeom>
        </p:spPr>
        <p:txBody>
          <a:bodyPr>
            <a:normAutofit fontScale="70000" lnSpcReduction="20000"/>
          </a:bodyPr>
          <a:lstStyle/>
          <a:p>
            <a:r>
              <a:rPr lang="en-US" dirty="0" smtClean="0"/>
              <a:t>A new OATT schedule will be created to specify the timing relationship between </a:t>
            </a:r>
            <a:r>
              <a:rPr lang="en-US" dirty="0" err="1" smtClean="0"/>
              <a:t>CoS</a:t>
            </a:r>
            <a:r>
              <a:rPr lang="en-US" dirty="0" smtClean="0"/>
              <a:t> filings, FERC orders, generator payments and charges to Regional Network Load and Through or Out Transactions (TOUT)</a:t>
            </a:r>
          </a:p>
          <a:p>
            <a:r>
              <a:rPr lang="en-US" dirty="0" smtClean="0"/>
              <a:t>ISO must rely on FERC’s determination of acceptable costs for compensation</a:t>
            </a:r>
          </a:p>
          <a:p>
            <a:r>
              <a:rPr lang="en-US" dirty="0" smtClean="0"/>
              <a:t>Some generators have incurred costs in the past when previously designated as “IROL-critical”, but are no longer "IROL-critical"</a:t>
            </a:r>
          </a:p>
          <a:p>
            <a:pPr lvl="1"/>
            <a:r>
              <a:rPr lang="en-US" dirty="0" smtClean="0"/>
              <a:t>These costs will be eligible for compensation, </a:t>
            </a:r>
            <a:r>
              <a:rPr lang="en-US" i="1" u="sng" dirty="0" smtClean="0"/>
              <a:t>if approved by FERC</a:t>
            </a:r>
          </a:p>
          <a:p>
            <a:pPr lvl="1"/>
            <a:r>
              <a:rPr lang="en-US" dirty="0" smtClean="0"/>
              <a:t>Costs that are recovered through other means (e.g. a 3</a:t>
            </a:r>
            <a:r>
              <a:rPr lang="en-US" baseline="30000" dirty="0" smtClean="0"/>
              <a:t>rd</a:t>
            </a:r>
            <a:r>
              <a:rPr lang="en-US" dirty="0" smtClean="0"/>
              <a:t> party contract) will not be eligible</a:t>
            </a:r>
          </a:p>
          <a:p>
            <a:r>
              <a:rPr lang="en-US" dirty="0" smtClean="0"/>
              <a:t>Generator </a:t>
            </a:r>
            <a:r>
              <a:rPr lang="en-US" dirty="0" err="1" smtClean="0"/>
              <a:t>CoS</a:t>
            </a:r>
            <a:r>
              <a:rPr lang="en-US" dirty="0" smtClean="0"/>
              <a:t> filings bear the burden of supporting all expenditures</a:t>
            </a:r>
            <a:r>
              <a:rPr lang="en-US" dirty="0"/>
              <a:t> for which compensation is requested</a:t>
            </a:r>
            <a:endParaRPr lang="en-US" dirty="0" smtClean="0"/>
          </a:p>
          <a:p>
            <a:r>
              <a:rPr lang="en-US" dirty="0" smtClean="0"/>
              <a:t>Costs must be broken out by the specific generator to which they apply</a:t>
            </a:r>
          </a:p>
          <a:p>
            <a:pPr lvl="1"/>
            <a:r>
              <a:rPr lang="en-US" dirty="0" smtClean="0"/>
              <a:t>In the case of multiple IROL-designated generators at a station, common costs (if any) must be apportioned and allocated to a specific generator to enable the ISO to make appropriate payments based on ownership share</a:t>
            </a:r>
          </a:p>
          <a:p>
            <a:pPr lvl="1"/>
            <a:r>
              <a:rPr lang="en-US" dirty="0" smtClean="0"/>
              <a:t>Costs not associated with a specific IROL-designated unit cannot be compensated through the new OATT schedule</a:t>
            </a:r>
          </a:p>
          <a:p>
            <a:r>
              <a:rPr lang="en-US" dirty="0" smtClean="0"/>
              <a:t>Proposed effective date – January 2020</a:t>
            </a:r>
          </a:p>
          <a:p>
            <a:pPr lvl="1"/>
            <a:r>
              <a:rPr lang="en-US" dirty="0" smtClean="0"/>
              <a:t>Provides time for stakeholder process, FERC approval of tariff changes, </a:t>
            </a:r>
            <a:r>
              <a:rPr lang="en-US" dirty="0" err="1" smtClean="0"/>
              <a:t>CoS</a:t>
            </a:r>
            <a:r>
              <a:rPr lang="en-US" dirty="0" smtClean="0"/>
              <a:t> filings, and FERC approval of compensation amounts</a:t>
            </a:r>
            <a:endParaRPr lang="en-US" dirty="0"/>
          </a:p>
          <a:p>
            <a:endParaRPr lang="en-US" i="1" u="sng" dirty="0" smtClean="0"/>
          </a:p>
        </p:txBody>
      </p:sp>
      <p:sp>
        <p:nvSpPr>
          <p:cNvPr id="5" name="Slide Number Placeholder 3"/>
          <p:cNvSpPr>
            <a:spLocks noGrp="1"/>
          </p:cNvSpPr>
          <p:nvPr>
            <p:ph type="sldNum" sz="quarter" idx="12"/>
          </p:nvPr>
        </p:nvSpPr>
        <p:spPr>
          <a:xfrm>
            <a:off x="8602074" y="6365882"/>
            <a:ext cx="313326" cy="263518"/>
          </a:xfrm>
          <a:prstGeom prst="rect">
            <a:avLst/>
          </a:prstGeom>
        </p:spPr>
        <p:txBody>
          <a:bodyPr/>
          <a:lstStyle/>
          <a:p>
            <a:fld id="{10C7F894-2A36-495D-AB7C-1055F7AC0F9D}"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851806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a:xfrm>
            <a:off x="457200" y="228600"/>
            <a:ext cx="8229600" cy="1066800"/>
          </a:xfrm>
        </p:spPr>
        <p:txBody>
          <a:bodyPr>
            <a:normAutofit/>
          </a:bodyPr>
          <a:lstStyle/>
          <a:p>
            <a:r>
              <a:rPr lang="en-US" dirty="0" smtClean="0"/>
              <a:t>Why Not Establish a Tariff Rate?</a:t>
            </a:r>
            <a:br>
              <a:rPr lang="en-US" dirty="0" smtClean="0"/>
            </a:br>
            <a:r>
              <a:rPr lang="en-US" sz="2500" i="1" dirty="0"/>
              <a:t>(similar to </a:t>
            </a:r>
            <a:r>
              <a:rPr lang="en-US" sz="2500" i="1" dirty="0" smtClean="0"/>
              <a:t>the Schedule 16 </a:t>
            </a:r>
            <a:r>
              <a:rPr lang="en-US" sz="2500" i="1" dirty="0" err="1" smtClean="0"/>
              <a:t>Blackstart</a:t>
            </a:r>
            <a:r>
              <a:rPr lang="en-US" sz="2500" i="1" dirty="0" smtClean="0"/>
              <a:t> “proxy” rate)</a:t>
            </a:r>
            <a:endParaRPr lang="en-US" sz="2500" i="1" dirty="0"/>
          </a:p>
        </p:txBody>
      </p:sp>
      <p:sp>
        <p:nvSpPr>
          <p:cNvPr id="4" name="Content Placeholder 3"/>
          <p:cNvSpPr>
            <a:spLocks noGrp="1"/>
          </p:cNvSpPr>
          <p:nvPr>
            <p:ph idx="1"/>
          </p:nvPr>
        </p:nvSpPr>
        <p:spPr>
          <a:xfrm>
            <a:off x="457200" y="1447800"/>
            <a:ext cx="8229600" cy="4766650"/>
          </a:xfrm>
        </p:spPr>
        <p:txBody>
          <a:bodyPr>
            <a:normAutofit fontScale="92500" lnSpcReduction="20000"/>
          </a:bodyPr>
          <a:lstStyle/>
          <a:p>
            <a:r>
              <a:rPr lang="en-US" dirty="0" smtClean="0"/>
              <a:t>Short answer:  ISO could find no supportable way to:</a:t>
            </a:r>
          </a:p>
          <a:p>
            <a:pPr lvl="1"/>
            <a:r>
              <a:rPr lang="en-US" dirty="0"/>
              <a:t>D</a:t>
            </a:r>
            <a:r>
              <a:rPr lang="en-US" dirty="0" smtClean="0"/>
              <a:t>etermine clear and precise CIP requirements</a:t>
            </a:r>
          </a:p>
          <a:p>
            <a:pPr lvl="1"/>
            <a:r>
              <a:rPr lang="en-US" dirty="0"/>
              <a:t>D</a:t>
            </a:r>
            <a:r>
              <a:rPr lang="en-US" dirty="0" smtClean="0"/>
              <a:t>efine an appropriate "IROL-critical" “proxy” generator</a:t>
            </a:r>
          </a:p>
          <a:p>
            <a:pPr lvl="1"/>
            <a:r>
              <a:rPr lang="en-US" dirty="0" smtClean="0"/>
              <a:t>Estimate reasonable costs for unclear requirements for an undefined “proxy” generator</a:t>
            </a:r>
          </a:p>
          <a:p>
            <a:r>
              <a:rPr lang="en-US" dirty="0" smtClean="0"/>
              <a:t>Longer answer:</a:t>
            </a:r>
          </a:p>
          <a:p>
            <a:pPr lvl="1">
              <a:spcAft>
                <a:spcPts val="600"/>
              </a:spcAft>
            </a:pPr>
            <a:r>
              <a:rPr lang="en-US" dirty="0" smtClean="0"/>
              <a:t>In 20</a:t>
            </a:r>
            <a:r>
              <a:rPr lang="en-US" sz="2100" dirty="0" smtClean="0"/>
              <a:t>17, ISO re</a:t>
            </a:r>
            <a:r>
              <a:rPr lang="en-US" dirty="0" smtClean="0"/>
              <a:t>quested expenditure data on a voluntary, confidential basis, from the 21 facilities designated at that time as “IROL-critical”</a:t>
            </a:r>
          </a:p>
          <a:p>
            <a:pPr lvl="1"/>
            <a:r>
              <a:rPr lang="en-US" dirty="0" smtClean="0"/>
              <a:t>Six participants responded, representing 7 stations (14 generators, ~3250 MW)</a:t>
            </a:r>
          </a:p>
          <a:p>
            <a:pPr lvl="2"/>
            <a:r>
              <a:rPr lang="en-US" dirty="0"/>
              <a:t>Reported costs included one-time capital investments and annually recurring O&amp;M expenses</a:t>
            </a:r>
          </a:p>
          <a:p>
            <a:pPr lvl="2"/>
            <a:r>
              <a:rPr lang="en-US" dirty="0"/>
              <a:t>No obvious correlation to generator size, type, or vintage</a:t>
            </a:r>
          </a:p>
          <a:p>
            <a:pPr lvl="2"/>
            <a:r>
              <a:rPr lang="en-US" dirty="0"/>
              <a:t>Costs/MW tended to be lower for multiple designated units located at a single site</a:t>
            </a:r>
          </a:p>
          <a:p>
            <a:pPr lvl="1">
              <a:spcBef>
                <a:spcPts val="600"/>
              </a:spcBef>
            </a:pPr>
            <a:r>
              <a:rPr lang="en-US" dirty="0"/>
              <a:t>Possible reasons why costs are difficult to </a:t>
            </a:r>
            <a:r>
              <a:rPr lang="en-US" dirty="0" smtClean="0"/>
              <a:t>predict:</a:t>
            </a:r>
            <a:endParaRPr lang="en-US" dirty="0"/>
          </a:p>
          <a:p>
            <a:pPr lvl="2"/>
            <a:r>
              <a:rPr lang="en-US" dirty="0" smtClean="0"/>
              <a:t>Cost may be </a:t>
            </a:r>
            <a:r>
              <a:rPr lang="en-US" dirty="0"/>
              <a:t>very </a:t>
            </a:r>
            <a:r>
              <a:rPr lang="en-US" dirty="0" smtClean="0"/>
              <a:t>site-specific due to factors not readily apparent</a:t>
            </a:r>
            <a:endParaRPr lang="en-US" dirty="0"/>
          </a:p>
          <a:p>
            <a:pPr lvl="2"/>
            <a:r>
              <a:rPr lang="en-US" dirty="0"/>
              <a:t>Generators may be interpreting the NERC standards differently</a:t>
            </a:r>
          </a:p>
          <a:p>
            <a:endParaRPr lang="en-US" dirty="0"/>
          </a:p>
        </p:txBody>
      </p:sp>
    </p:spTree>
    <p:extLst>
      <p:ext uri="{BB962C8B-B14F-4D97-AF65-F5344CB8AC3E}">
        <p14:creationId xmlns:p14="http://schemas.microsoft.com/office/powerpoint/2010/main" val="1766181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lstStyle/>
          <a:p>
            <a:r>
              <a:rPr lang="en-US" dirty="0" smtClean="0"/>
              <a:t>Summary of Survey 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234263"/>
              </p:ext>
            </p:extLst>
          </p:nvPr>
        </p:nvGraphicFramePr>
        <p:xfrm>
          <a:off x="762000" y="2438400"/>
          <a:ext cx="7543800" cy="1854200"/>
        </p:xfrm>
        <a:graphic>
          <a:graphicData uri="http://schemas.openxmlformats.org/drawingml/2006/table">
            <a:tbl>
              <a:tblPr firstRow="1" bandRow="1">
                <a:tableStyleId>{5C22544A-7EE6-4342-B048-85BDC9FD1C3A}</a:tableStyleId>
              </a:tblPr>
              <a:tblGrid>
                <a:gridCol w="5637998">
                  <a:extLst>
                    <a:ext uri="{9D8B030D-6E8A-4147-A177-3AD203B41FA5}">
                      <a16:colId xmlns:a16="http://schemas.microsoft.com/office/drawing/2014/main" val="20000"/>
                    </a:ext>
                  </a:extLst>
                </a:gridCol>
                <a:gridCol w="1905802">
                  <a:extLst>
                    <a:ext uri="{9D8B030D-6E8A-4147-A177-3AD203B41FA5}">
                      <a16:colId xmlns:a16="http://schemas.microsoft.com/office/drawing/2014/main" val="20001"/>
                    </a:ext>
                  </a:extLst>
                </a:gridCol>
              </a:tblGrid>
              <a:tr h="370840">
                <a:tc>
                  <a:txBody>
                    <a:bodyPr/>
                    <a:lstStyle/>
                    <a:p>
                      <a:r>
                        <a:rPr lang="en-US" dirty="0" smtClean="0"/>
                        <a:t>Cost</a:t>
                      </a:r>
                      <a:r>
                        <a:rPr lang="en-US" baseline="0" dirty="0" smtClean="0"/>
                        <a:t> Category</a:t>
                      </a:r>
                      <a:endParaRPr lang="en-US" dirty="0"/>
                    </a:p>
                  </a:txBody>
                  <a:tcPr/>
                </a:tc>
                <a:tc>
                  <a:txBody>
                    <a:bodyPr/>
                    <a:lstStyle/>
                    <a:p>
                      <a:pPr algn="ctr"/>
                      <a:r>
                        <a:rPr lang="en-US" dirty="0" smtClean="0"/>
                        <a:t>Cost</a:t>
                      </a:r>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Average First Year Cost per generator (capital</a:t>
                      </a:r>
                      <a:r>
                        <a:rPr lang="en-US" baseline="0" dirty="0" smtClean="0"/>
                        <a:t> investment)</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$740,200</a:t>
                      </a:r>
                    </a:p>
                  </a:txBody>
                  <a:tcPr/>
                </a:tc>
                <a:extLst>
                  <a:ext uri="{0D108BD9-81ED-4DB2-BD59-A6C34878D82A}">
                    <a16:rowId xmlns:a16="http://schemas.microsoft.com/office/drawing/2014/main" val="10001"/>
                  </a:ext>
                </a:extLst>
              </a:tr>
              <a:tr h="370840">
                <a:tc>
                  <a:txBody>
                    <a:bodyPr/>
                    <a:lstStyle/>
                    <a:p>
                      <a:r>
                        <a:rPr lang="en-US" dirty="0" smtClean="0"/>
                        <a:t>Average First Year</a:t>
                      </a:r>
                      <a:r>
                        <a:rPr lang="en-US" baseline="0" dirty="0" smtClean="0"/>
                        <a:t> Cost per MW</a:t>
                      </a:r>
                      <a:endParaRPr lang="en-US" dirty="0"/>
                    </a:p>
                  </a:txBody>
                  <a:tcPr/>
                </a:tc>
                <a:tc>
                  <a:txBody>
                    <a:bodyPr/>
                    <a:lstStyle/>
                    <a:p>
                      <a:pPr algn="ctr"/>
                      <a:r>
                        <a:rPr lang="en-US" dirty="0" smtClean="0"/>
                        <a:t>$230/MW</a:t>
                      </a:r>
                      <a:endParaRPr lang="en-US" dirty="0"/>
                    </a:p>
                  </a:txBody>
                  <a:tcPr/>
                </a:tc>
                <a:extLst>
                  <a:ext uri="{0D108BD9-81ED-4DB2-BD59-A6C34878D82A}">
                    <a16:rowId xmlns:a16="http://schemas.microsoft.com/office/drawing/2014/main" val="10002"/>
                  </a:ext>
                </a:extLst>
              </a:tr>
              <a:tr h="370840">
                <a:tc>
                  <a:txBody>
                    <a:bodyPr/>
                    <a:lstStyle/>
                    <a:p>
                      <a:r>
                        <a:rPr lang="en-US" dirty="0" smtClean="0"/>
                        <a:t>Average annual ongoing cost per generator (O&amp;M)</a:t>
                      </a:r>
                      <a:endParaRPr lang="en-US" dirty="0"/>
                    </a:p>
                  </a:txBody>
                  <a:tcPr/>
                </a:tc>
                <a:tc>
                  <a:txBody>
                    <a:bodyPr/>
                    <a:lstStyle/>
                    <a:p>
                      <a:pPr algn="ctr"/>
                      <a:r>
                        <a:rPr lang="en-US" dirty="0" smtClean="0"/>
                        <a:t>$107,500</a:t>
                      </a:r>
                      <a:endParaRPr lang="en-US"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Average annual ongoing cost per MW (O&amp;M)</a:t>
                      </a:r>
                    </a:p>
                  </a:txBody>
                  <a:tcPr/>
                </a:tc>
                <a:tc>
                  <a:txBody>
                    <a:bodyPr/>
                    <a:lstStyle/>
                    <a:p>
                      <a:pPr algn="ctr"/>
                      <a:r>
                        <a:rPr lang="en-US" dirty="0" smtClean="0"/>
                        <a:t>$500/MW</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80355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p:txBody>
          <a:bodyPr>
            <a:normAutofit/>
          </a:bodyPr>
          <a:lstStyle/>
          <a:p>
            <a:r>
              <a:rPr lang="en-US" dirty="0" smtClean="0"/>
              <a:t>Why is a Cost of Service / Billing Agent Approach Appropriate?</a:t>
            </a:r>
            <a:endParaRPr lang="en-US" sz="2500" i="1" dirty="0"/>
          </a:p>
        </p:txBody>
      </p:sp>
      <p:sp>
        <p:nvSpPr>
          <p:cNvPr id="4" name="Content Placeholder 3"/>
          <p:cNvSpPr>
            <a:spLocks noGrp="1"/>
          </p:cNvSpPr>
          <p:nvPr>
            <p:ph idx="1"/>
          </p:nvPr>
        </p:nvSpPr>
        <p:spPr>
          <a:xfrm>
            <a:off x="457200" y="1447800"/>
            <a:ext cx="8229600" cy="4766650"/>
          </a:xfrm>
        </p:spPr>
        <p:txBody>
          <a:bodyPr>
            <a:normAutofit fontScale="92500" lnSpcReduction="20000"/>
          </a:bodyPr>
          <a:lstStyle/>
          <a:p>
            <a:r>
              <a:rPr lang="en-US" dirty="0"/>
              <a:t>Medium Impact CIP compliance is not simply a “cost of doing business</a:t>
            </a:r>
            <a:r>
              <a:rPr lang="en-US" dirty="0" smtClean="0"/>
              <a:t>” that can be competitively priced into the market</a:t>
            </a:r>
            <a:endParaRPr lang="en-US" dirty="0"/>
          </a:p>
          <a:p>
            <a:pPr lvl="1"/>
            <a:r>
              <a:rPr lang="en-US" dirty="0"/>
              <a:t>Can’t be avoided by the generator </a:t>
            </a:r>
            <a:r>
              <a:rPr lang="en-US" dirty="0" smtClean="0"/>
              <a:t>– status is determined by the ISO based on factors beyond the generator’s control</a:t>
            </a:r>
            <a:endParaRPr lang="en-US" dirty="0"/>
          </a:p>
          <a:p>
            <a:pPr lvl="1"/>
            <a:r>
              <a:rPr lang="en-US" dirty="0" smtClean="0"/>
              <a:t>Compliance is mandatory for the 15 stations (21 generators</a:t>
            </a:r>
            <a:r>
              <a:rPr lang="en-US" dirty="0"/>
              <a:t>) </a:t>
            </a:r>
            <a:r>
              <a:rPr lang="en-US" dirty="0" smtClean="0"/>
              <a:t>currently </a:t>
            </a:r>
            <a:r>
              <a:rPr lang="en-US" dirty="0"/>
              <a:t>designated </a:t>
            </a:r>
            <a:r>
              <a:rPr lang="en-US" dirty="0" smtClean="0"/>
              <a:t>as "IROL-critical" that must meet Medium Impact CIP requirements</a:t>
            </a:r>
          </a:p>
          <a:p>
            <a:pPr lvl="1"/>
            <a:r>
              <a:rPr lang="en-US" dirty="0" smtClean="0"/>
              <a:t>The remaining 400+ New England generators larger than 1 MW are not required to meet this standard, or bear the associated cost</a:t>
            </a:r>
          </a:p>
          <a:p>
            <a:r>
              <a:rPr lang="en-US" dirty="0" smtClean="0"/>
              <a:t>NERC CIP compliance is not a market service procured by the ISO under the terms of the ISO Tariff</a:t>
            </a:r>
          </a:p>
          <a:p>
            <a:r>
              <a:rPr lang="en-US" dirty="0" smtClean="0"/>
              <a:t>The ISO has neither the authority, nor the expertise to determine if cost recovery is just and reasonable</a:t>
            </a:r>
          </a:p>
          <a:p>
            <a:r>
              <a:rPr lang="en-US" dirty="0" smtClean="0"/>
              <a:t>Compliance is effectively a FERC requirement, and FERC has the requisite regulatory authority to determine the just and reasonable nature of the compliance costs</a:t>
            </a:r>
          </a:p>
        </p:txBody>
      </p:sp>
    </p:spTree>
    <p:extLst>
      <p:ext uri="{BB962C8B-B14F-4D97-AF65-F5344CB8AC3E}">
        <p14:creationId xmlns:p14="http://schemas.microsoft.com/office/powerpoint/2010/main" val="2178740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p:txBody>
          <a:bodyPr/>
          <a:lstStyle/>
          <a:p>
            <a:r>
              <a:rPr lang="en-US" dirty="0" smtClean="0"/>
              <a:t>Development of Generic “Proxy” Costs for CIP Compliance Were Considered but not Feasible</a:t>
            </a:r>
            <a:endParaRPr lang="en-US" dirty="0"/>
          </a:p>
        </p:txBody>
      </p:sp>
      <p:sp>
        <p:nvSpPr>
          <p:cNvPr id="4" name="Content Placeholder 3"/>
          <p:cNvSpPr>
            <a:spLocks noGrp="1"/>
          </p:cNvSpPr>
          <p:nvPr>
            <p:ph idx="1"/>
          </p:nvPr>
        </p:nvSpPr>
        <p:spPr/>
        <p:txBody>
          <a:bodyPr>
            <a:normAutofit fontScale="92500"/>
          </a:bodyPr>
          <a:lstStyle/>
          <a:p>
            <a:r>
              <a:rPr lang="en-US" dirty="0" smtClean="0"/>
              <a:t>Compensation for </a:t>
            </a:r>
            <a:r>
              <a:rPr lang="en-US" dirty="0" err="1" smtClean="0"/>
              <a:t>blackstart</a:t>
            </a:r>
            <a:r>
              <a:rPr lang="en-US" dirty="0" smtClean="0"/>
              <a:t> service is based on the cost to make a similarly-sized replacement “proxy” unit </a:t>
            </a:r>
            <a:r>
              <a:rPr lang="en-US" dirty="0" err="1" smtClean="0"/>
              <a:t>blackstart</a:t>
            </a:r>
            <a:r>
              <a:rPr lang="en-US" dirty="0" smtClean="0"/>
              <a:t>-capable</a:t>
            </a:r>
          </a:p>
          <a:p>
            <a:r>
              <a:rPr lang="en-US" dirty="0" smtClean="0"/>
              <a:t>ISO-NE Tariff defines the requirements to provide </a:t>
            </a:r>
            <a:r>
              <a:rPr lang="en-US" dirty="0" err="1" smtClean="0"/>
              <a:t>blackstart</a:t>
            </a:r>
            <a:r>
              <a:rPr lang="en-US" dirty="0" smtClean="0"/>
              <a:t> service</a:t>
            </a:r>
          </a:p>
          <a:p>
            <a:pPr lvl="1"/>
            <a:r>
              <a:rPr lang="en-US" dirty="0" smtClean="0"/>
              <a:t>Proxy costs are estimated by a qualified independent consultant as the cost to meet the specified Tariff requirements</a:t>
            </a:r>
          </a:p>
          <a:p>
            <a:pPr lvl="1"/>
            <a:r>
              <a:rPr lang="en-US" dirty="0" smtClean="0"/>
              <a:t>To a large degree, </a:t>
            </a:r>
            <a:r>
              <a:rPr lang="en-US" dirty="0" err="1" smtClean="0"/>
              <a:t>blackstart</a:t>
            </a:r>
            <a:r>
              <a:rPr lang="en-US" dirty="0" smtClean="0"/>
              <a:t> resources are interchangeable, so the “replacement” generator approach is appropriate</a:t>
            </a:r>
          </a:p>
          <a:p>
            <a:r>
              <a:rPr lang="en-US" dirty="0" smtClean="0"/>
              <a:t>Generators are designated as "IROL-critical" because of their unique characteristics and location on the grid in relation to interconnections with other control areas</a:t>
            </a:r>
          </a:p>
          <a:p>
            <a:pPr lvl="1"/>
            <a:r>
              <a:rPr lang="en-US" dirty="0" smtClean="0"/>
              <a:t>There is no meaningful concept of a generic “replacement” for a specific "IROL-critical" generator</a:t>
            </a:r>
          </a:p>
          <a:p>
            <a:pPr lvl="1"/>
            <a:r>
              <a:rPr lang="en-US" dirty="0" smtClean="0"/>
              <a:t>Survey data shows that costs cannot be reliably predicted</a:t>
            </a:r>
          </a:p>
          <a:p>
            <a:pPr lvl="1"/>
            <a:r>
              <a:rPr lang="en-US" dirty="0" smtClean="0"/>
              <a:t>Development of a proxy rate for IROL-CIP costs is not feasible</a:t>
            </a:r>
            <a:endParaRPr lang="en-US" dirty="0"/>
          </a:p>
        </p:txBody>
      </p:sp>
    </p:spTree>
    <p:extLst>
      <p:ext uri="{BB962C8B-B14F-4D97-AF65-F5344CB8AC3E}">
        <p14:creationId xmlns:p14="http://schemas.microsoft.com/office/powerpoint/2010/main" val="106743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sz="quarter" idx="10"/>
            <p:extLst>
              <p:ext uri="{D42A27DB-BD31-4B8C-83A1-F6EECF244321}">
                <p14:modId xmlns:p14="http://schemas.microsoft.com/office/powerpoint/2010/main" val="938261397"/>
              </p:ext>
            </p:extLst>
          </p:nvPr>
        </p:nvGraphicFramePr>
        <p:xfrm>
          <a:off x="457200" y="1645920"/>
          <a:ext cx="8229600" cy="3048000"/>
        </p:xfrm>
        <a:graphic>
          <a:graphicData uri="http://schemas.openxmlformats.org/drawingml/2006/table">
            <a:tbl>
              <a:tblPr bandRow="1">
                <a:tableStyleId>{5C22544A-7EE6-4342-B048-85BDC9FD1C3A}</a:tableStyleId>
              </a:tblPr>
              <a:tblGrid>
                <a:gridCol w="34290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609600">
                <a:tc>
                  <a:txBody>
                    <a:bodyPr/>
                    <a:lstStyle/>
                    <a:p>
                      <a:r>
                        <a:rPr lang="en-US" b="1" dirty="0" smtClean="0">
                          <a:solidFill>
                            <a:schemeClr val="bg1"/>
                          </a:solidFill>
                        </a:rPr>
                        <a:t>Stakeholder Committee and</a:t>
                      </a:r>
                      <a:r>
                        <a:rPr lang="en-US" b="1" baseline="0" dirty="0" smtClean="0">
                          <a:solidFill>
                            <a:schemeClr val="bg1"/>
                          </a:solidFill>
                        </a:rPr>
                        <a:t> </a:t>
                      </a:r>
                      <a:r>
                        <a:rPr lang="en-US" b="1" dirty="0" smtClean="0">
                          <a:solidFill>
                            <a:schemeClr val="bg1"/>
                          </a:solidFill>
                        </a:rPr>
                        <a:t>Date</a:t>
                      </a:r>
                      <a:endParaRPr lang="en-US" b="1" dirty="0">
                        <a:solidFill>
                          <a:schemeClr val="bg1"/>
                        </a:solidFill>
                      </a:endParaRPr>
                    </a:p>
                  </a:txBody>
                  <a:tcPr anchor="ctr">
                    <a:solidFill>
                      <a:srgbClr val="0082CF"/>
                    </a:solidFill>
                  </a:tcPr>
                </a:tc>
                <a:tc>
                  <a:txBody>
                    <a:bodyPr/>
                    <a:lstStyle/>
                    <a:p>
                      <a:r>
                        <a:rPr lang="en-US" b="1" dirty="0" smtClean="0">
                          <a:solidFill>
                            <a:schemeClr val="bg1"/>
                          </a:solidFill>
                        </a:rPr>
                        <a:t>Scheduled</a:t>
                      </a:r>
                      <a:r>
                        <a:rPr lang="en-US" b="1" baseline="0" dirty="0" smtClean="0">
                          <a:solidFill>
                            <a:schemeClr val="bg1"/>
                          </a:solidFill>
                        </a:rPr>
                        <a:t> Project Milestone</a:t>
                      </a:r>
                      <a:endParaRPr lang="en-US" b="1" dirty="0">
                        <a:solidFill>
                          <a:schemeClr val="bg1"/>
                        </a:solidFill>
                      </a:endParaRPr>
                    </a:p>
                  </a:txBody>
                  <a:tcPr anchor="ctr">
                    <a:solidFill>
                      <a:srgbClr val="0082CF"/>
                    </a:solidFill>
                  </a:tcPr>
                </a:tc>
                <a:extLst>
                  <a:ext uri="{0D108BD9-81ED-4DB2-BD59-A6C34878D82A}">
                    <a16:rowId xmlns:a16="http://schemas.microsoft.com/office/drawing/2014/main" val="10000"/>
                  </a:ext>
                </a:extLst>
              </a:tr>
              <a:tr h="609600">
                <a:tc>
                  <a:txBody>
                    <a:bodyPr/>
                    <a:lstStyle/>
                    <a:p>
                      <a:r>
                        <a:rPr lang="en-US" sz="1600" b="1" dirty="0" smtClean="0">
                          <a:solidFill>
                            <a:srgbClr val="000000"/>
                          </a:solidFill>
                        </a:rPr>
                        <a:t>Transmission Committee</a:t>
                      </a:r>
                    </a:p>
                    <a:p>
                      <a:r>
                        <a:rPr lang="en-US" sz="1600" b="1" dirty="0" smtClean="0">
                          <a:solidFill>
                            <a:srgbClr val="000000"/>
                          </a:solidFill>
                        </a:rPr>
                        <a:t>February 20, 2019</a:t>
                      </a:r>
                      <a:endParaRPr lang="en-US" sz="1600" b="1" dirty="0">
                        <a:solidFill>
                          <a:srgbClr val="000000"/>
                        </a:solidFill>
                      </a:endParaRPr>
                    </a:p>
                  </a:txBody>
                  <a:tcPr anchor="ctr"/>
                </a:tc>
                <a:tc>
                  <a:txBody>
                    <a:bodyPr/>
                    <a:lstStyle/>
                    <a:p>
                      <a:r>
                        <a:rPr lang="en-US" sz="1600" dirty="0" smtClean="0">
                          <a:solidFill>
                            <a:srgbClr val="000000"/>
                          </a:solidFill>
                        </a:rPr>
                        <a:t>Initial</a:t>
                      </a:r>
                      <a:r>
                        <a:rPr lang="en-US" sz="1600" baseline="0" dirty="0" smtClean="0">
                          <a:solidFill>
                            <a:srgbClr val="000000"/>
                          </a:solidFill>
                        </a:rPr>
                        <a:t> presentation of proposal</a:t>
                      </a:r>
                      <a:endParaRPr lang="en-US" sz="1600" dirty="0">
                        <a:solidFill>
                          <a:srgbClr val="000000"/>
                        </a:solidFill>
                      </a:endParaRPr>
                    </a:p>
                  </a:txBody>
                  <a:tcPr anchor="ctr"/>
                </a:tc>
                <a:extLst>
                  <a:ext uri="{0D108BD9-81ED-4DB2-BD59-A6C34878D82A}">
                    <a16:rowId xmlns:a16="http://schemas.microsoft.com/office/drawing/2014/main" val="10003"/>
                  </a:ext>
                </a:extLst>
              </a:tr>
              <a:tr h="609600">
                <a:tc>
                  <a:txBody>
                    <a:bodyPr/>
                    <a:lstStyle/>
                    <a:p>
                      <a:r>
                        <a:rPr lang="en-US" sz="1600" b="1" dirty="0" smtClean="0">
                          <a:solidFill>
                            <a:srgbClr val="000000"/>
                          </a:solidFill>
                        </a:rPr>
                        <a:t>Transmission Committee</a:t>
                      </a:r>
                    </a:p>
                    <a:p>
                      <a:r>
                        <a:rPr lang="en-US" sz="1600" b="1" dirty="0" smtClean="0">
                          <a:solidFill>
                            <a:srgbClr val="000000"/>
                          </a:solidFill>
                        </a:rPr>
                        <a:t>March 27, 2019</a:t>
                      </a:r>
                    </a:p>
                  </a:txBody>
                  <a:tcPr anchor="ctr"/>
                </a:tc>
                <a:tc>
                  <a:txBody>
                    <a:bodyPr/>
                    <a:lstStyle/>
                    <a:p>
                      <a:r>
                        <a:rPr lang="en-US" sz="1600" dirty="0" smtClean="0">
                          <a:solidFill>
                            <a:srgbClr val="000000"/>
                          </a:solidFill>
                        </a:rPr>
                        <a:t>Review proposal, respond to participant’s concerns, and present Tariff</a:t>
                      </a:r>
                      <a:r>
                        <a:rPr lang="en-US" sz="1600" baseline="0" dirty="0" smtClean="0">
                          <a:solidFill>
                            <a:srgbClr val="000000"/>
                          </a:solidFill>
                        </a:rPr>
                        <a:t> language</a:t>
                      </a:r>
                      <a:endParaRPr lang="en-US" sz="1600" dirty="0">
                        <a:solidFill>
                          <a:srgbClr val="000000"/>
                        </a:solidFill>
                      </a:endParaRPr>
                    </a:p>
                  </a:txBody>
                  <a:tcPr anchor="ctr"/>
                </a:tc>
                <a:extLst>
                  <a:ext uri="{0D108BD9-81ED-4DB2-BD59-A6C34878D82A}">
                    <a16:rowId xmlns:a16="http://schemas.microsoft.com/office/drawing/2014/main" val="10002"/>
                  </a:ext>
                </a:extLst>
              </a:tr>
              <a:tr h="609600">
                <a:tc>
                  <a:txBody>
                    <a:bodyPr/>
                    <a:lstStyle/>
                    <a:p>
                      <a:r>
                        <a:rPr lang="en-US" sz="1600" b="1" dirty="0" smtClean="0">
                          <a:solidFill>
                            <a:srgbClr val="000000"/>
                          </a:solidFill>
                        </a:rPr>
                        <a:t>Transmission Committee</a:t>
                      </a:r>
                    </a:p>
                    <a:p>
                      <a:r>
                        <a:rPr lang="en-US" sz="1600" b="1" dirty="0" smtClean="0">
                          <a:solidFill>
                            <a:srgbClr val="000000"/>
                          </a:solidFill>
                        </a:rPr>
                        <a:t>April 17, 2019</a:t>
                      </a:r>
                    </a:p>
                  </a:txBody>
                  <a:tcPr anchor="ctr"/>
                </a:tc>
                <a:tc>
                  <a:txBody>
                    <a:bodyPr/>
                    <a:lstStyle/>
                    <a:p>
                      <a:r>
                        <a:rPr lang="en-US" sz="1600" dirty="0" smtClean="0">
                          <a:solidFill>
                            <a:srgbClr val="000000"/>
                          </a:solidFill>
                        </a:rPr>
                        <a:t>Vote</a:t>
                      </a:r>
                      <a:endParaRPr lang="en-US" sz="1600" dirty="0">
                        <a:solidFill>
                          <a:srgbClr val="000000"/>
                        </a:solidFill>
                      </a:endParaRPr>
                    </a:p>
                  </a:txBody>
                  <a:tcPr anchor="ctr"/>
                </a:tc>
                <a:extLst>
                  <a:ext uri="{0D108BD9-81ED-4DB2-BD59-A6C34878D82A}">
                    <a16:rowId xmlns:a16="http://schemas.microsoft.com/office/drawing/2014/main" val="10005"/>
                  </a:ext>
                </a:extLst>
              </a:tr>
              <a:tr h="609600">
                <a:tc>
                  <a:txBody>
                    <a:bodyPr/>
                    <a:lstStyle/>
                    <a:p>
                      <a:r>
                        <a:rPr lang="en-US" sz="1600" b="1" dirty="0" smtClean="0">
                          <a:solidFill>
                            <a:srgbClr val="000000"/>
                          </a:solidFill>
                        </a:rPr>
                        <a:t>Participants</a:t>
                      </a:r>
                      <a:r>
                        <a:rPr lang="en-US" sz="1600" b="1" baseline="0" dirty="0" smtClean="0">
                          <a:solidFill>
                            <a:srgbClr val="000000"/>
                          </a:solidFill>
                        </a:rPr>
                        <a:t> Committee</a:t>
                      </a:r>
                    </a:p>
                    <a:p>
                      <a:r>
                        <a:rPr lang="en-US" sz="1600" b="1" kern="1200" dirty="0" smtClean="0">
                          <a:solidFill>
                            <a:srgbClr val="000000"/>
                          </a:solidFill>
                          <a:latin typeface="+mn-lt"/>
                          <a:ea typeface="+mn-ea"/>
                          <a:cs typeface="+mn-cs"/>
                        </a:rPr>
                        <a:t>May 3, 2019</a:t>
                      </a:r>
                      <a:endParaRPr lang="en-US" sz="1600" b="1" kern="1200" dirty="0">
                        <a:solidFill>
                          <a:srgbClr val="000000"/>
                        </a:solidFill>
                        <a:latin typeface="+mn-lt"/>
                        <a:ea typeface="+mn-ea"/>
                        <a:cs typeface="+mn-cs"/>
                      </a:endParaRPr>
                    </a:p>
                  </a:txBody>
                  <a:tcPr anchor="ctr"/>
                </a:tc>
                <a:tc>
                  <a:txBody>
                    <a:bodyPr/>
                    <a:lstStyle/>
                    <a:p>
                      <a:r>
                        <a:rPr lang="en-US" sz="1600" dirty="0" smtClean="0">
                          <a:solidFill>
                            <a:srgbClr val="000000"/>
                          </a:solidFill>
                        </a:rPr>
                        <a:t>Vote</a:t>
                      </a:r>
                      <a:endParaRPr lang="en-US" sz="1600" dirty="0">
                        <a:solidFill>
                          <a:srgbClr val="000000"/>
                        </a:solidFill>
                      </a:endParaRPr>
                    </a:p>
                  </a:txBody>
                  <a:tcPr anchor="ct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US" dirty="0" smtClean="0"/>
              <a:t>Stakeholder Schedule</a:t>
            </a:r>
            <a:endParaRPr lang="en-US" b="0" strike="sngStrike" dirty="0">
              <a:solidFill>
                <a:srgbClr val="FF0000"/>
              </a:solidFill>
            </a:endParaRPr>
          </a:p>
        </p:txBody>
      </p:sp>
      <p:sp>
        <p:nvSpPr>
          <p:cNvPr id="5" name="Slide Number Placeholder 3"/>
          <p:cNvSpPr>
            <a:spLocks noGrp="1"/>
          </p:cNvSpPr>
          <p:nvPr>
            <p:ph type="sldNum" sz="quarter" idx="4294967295"/>
          </p:nvPr>
        </p:nvSpPr>
        <p:spPr>
          <a:xfrm>
            <a:off x="8534400" y="6365882"/>
            <a:ext cx="381000" cy="263518"/>
          </a:xfrm>
          <a:prstGeom prst="rect">
            <a:avLst/>
          </a:prstGeom>
        </p:spPr>
        <p:txBody>
          <a:bodyPr/>
          <a:lstStyle/>
          <a:p>
            <a:fld id="{10C7F894-2A36-495D-AB7C-1055F7AC0F9D}" type="slidenum">
              <a:rPr lang="en-US" sz="1400" smtClean="0">
                <a:solidFill>
                  <a:srgbClr val="000000"/>
                </a:solidFill>
              </a:rPr>
              <a:pPr/>
              <a:t>17</a:t>
            </a:fld>
            <a:endParaRPr lang="en-US" sz="1400" dirty="0">
              <a:solidFill>
                <a:srgbClr val="000000"/>
              </a:solidFill>
            </a:endParaRPr>
          </a:p>
        </p:txBody>
      </p:sp>
    </p:spTree>
    <p:extLst>
      <p:ext uri="{BB962C8B-B14F-4D97-AF65-F5344CB8AC3E}">
        <p14:creationId xmlns:p14="http://schemas.microsoft.com/office/powerpoint/2010/main" val="3039704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smtClean="0"/>
              <a:t>Conclusion</a:t>
            </a:r>
            <a:endParaRPr lang="en-US" sz="1400" b="0" dirty="0"/>
          </a:p>
        </p:txBody>
      </p:sp>
      <p:sp>
        <p:nvSpPr>
          <p:cNvPr id="3" name="Text Placeholder 2"/>
          <p:cNvSpPr>
            <a:spLocks noGrp="1"/>
          </p:cNvSpPr>
          <p:nvPr>
            <p:ph idx="1"/>
          </p:nvPr>
        </p:nvSpPr>
        <p:spPr>
          <a:xfrm>
            <a:off x="457200" y="1905000"/>
            <a:ext cx="8077200" cy="4343400"/>
          </a:xfrm>
          <a:prstGeom prst="rect">
            <a:avLst/>
          </a:prstGeom>
        </p:spPr>
        <p:txBody>
          <a:bodyPr/>
          <a:lstStyle/>
          <a:p>
            <a:pPr>
              <a:buNone/>
            </a:pPr>
            <a:endParaRPr lang="en-US" dirty="0" smtClean="0"/>
          </a:p>
          <a:p>
            <a:pPr>
              <a:buNone/>
            </a:pPr>
            <a:endParaRPr lang="en-US" dirty="0" smtClean="0"/>
          </a:p>
          <a:p>
            <a:endParaRPr lang="en-US" dirty="0"/>
          </a:p>
        </p:txBody>
      </p:sp>
      <p:sp>
        <p:nvSpPr>
          <p:cNvPr id="6" name="Text Placeholder 4"/>
          <p:cNvSpPr txBox="1">
            <a:spLocks/>
          </p:cNvSpPr>
          <p:nvPr/>
        </p:nvSpPr>
        <p:spPr>
          <a:xfrm>
            <a:off x="457200"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00"/>
                </a:solidFill>
              </a:rPr>
              <a:t>A new OATT schedule will be implemented to enable the ISO to act as a billing agent for “IROL-critical” generators’ incremental CIP costs approved by FERC</a:t>
            </a:r>
          </a:p>
          <a:p>
            <a:r>
              <a:rPr lang="en-US" dirty="0" smtClean="0">
                <a:solidFill>
                  <a:srgbClr val="000000"/>
                </a:solidFill>
              </a:rPr>
              <a:t>Each “IROL-critical” generator seeking compensation is responsible for submitting a cost of service filing to FERC, and supporting the expenditures requested for cost recovery</a:t>
            </a:r>
          </a:p>
          <a:p>
            <a:r>
              <a:rPr lang="en-US" dirty="0" smtClean="0">
                <a:solidFill>
                  <a:srgbClr val="000000"/>
                </a:solidFill>
              </a:rPr>
              <a:t>Monthly CIP cost payments made to generators will be charged monthly to transmission customers</a:t>
            </a:r>
          </a:p>
          <a:p>
            <a:r>
              <a:rPr lang="en-US" dirty="0" smtClean="0">
                <a:solidFill>
                  <a:srgbClr val="000000"/>
                </a:solidFill>
              </a:rPr>
              <a:t>New schedule proposed to take effect January 1, 2020</a:t>
            </a:r>
          </a:p>
          <a:p>
            <a:pPr lvl="1"/>
            <a:endParaRPr lang="en-US" dirty="0" smtClean="0"/>
          </a:p>
          <a:p>
            <a:pPr lvl="1"/>
            <a:endParaRPr lang="en-US" dirty="0" smtClean="0"/>
          </a:p>
          <a:p>
            <a:endParaRPr lang="en-US" dirty="0" smtClean="0"/>
          </a:p>
        </p:txBody>
      </p:sp>
      <p:sp>
        <p:nvSpPr>
          <p:cNvPr id="8" name="Slide Number Placeholder 3"/>
          <p:cNvSpPr>
            <a:spLocks noGrp="1"/>
          </p:cNvSpPr>
          <p:nvPr>
            <p:ph type="sldNum" sz="quarter" idx="4294967295"/>
          </p:nvPr>
        </p:nvSpPr>
        <p:spPr>
          <a:xfrm>
            <a:off x="8534400" y="6365882"/>
            <a:ext cx="381000" cy="263518"/>
          </a:xfrm>
          <a:prstGeom prst="rect">
            <a:avLst/>
          </a:prstGeom>
        </p:spPr>
        <p:txBody>
          <a:bodyPr/>
          <a:lstStyle/>
          <a:p>
            <a:fld id="{10C7F894-2A36-495D-AB7C-1055F7AC0F9D}" type="slidenum">
              <a:rPr lang="en-US" sz="1400" smtClean="0">
                <a:solidFill>
                  <a:srgbClr val="000000"/>
                </a:solidFill>
              </a:rPr>
              <a:pPr/>
              <a:t>18</a:t>
            </a:fld>
            <a:endParaRPr lang="en-US" sz="1400" dirty="0">
              <a:solidFill>
                <a:srgbClr val="000000"/>
              </a:solidFill>
            </a:endParaRPr>
          </a:p>
        </p:txBody>
      </p:sp>
    </p:spTree>
    <p:extLst>
      <p:ext uri="{BB962C8B-B14F-4D97-AF65-F5344CB8AC3E}">
        <p14:creationId xmlns:p14="http://schemas.microsoft.com/office/powerpoint/2010/main" val="3814754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7"/>
          <p:cNvSpPr>
            <a:spLocks noGrp="1"/>
          </p:cNvSpPr>
          <p:nvPr>
            <p:ph type="body" sz="quarter" idx="17"/>
          </p:nvPr>
        </p:nvSpPr>
        <p:spPr>
          <a:xfrm>
            <a:off x="1066800" y="4800600"/>
            <a:ext cx="5105400" cy="381000"/>
          </a:xfrm>
        </p:spPr>
        <p:txBody>
          <a:bodyPr wrap="none" lIns="0" tIns="0" rIns="0" bIns="0">
            <a:normAutofit/>
          </a:bodyPr>
          <a:lstStyle>
            <a:lvl1pPr algn="l">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Jon Lowell</a:t>
            </a:r>
          </a:p>
        </p:txBody>
      </p:sp>
      <p:sp>
        <p:nvSpPr>
          <p:cNvPr id="8" name="Text Placeholder 27"/>
          <p:cNvSpPr>
            <a:spLocks noGrp="1"/>
          </p:cNvSpPr>
          <p:nvPr>
            <p:ph type="body" sz="quarter" idx="18"/>
          </p:nvPr>
        </p:nvSpPr>
        <p:spPr>
          <a:xfrm>
            <a:off x="1066800" y="5257800"/>
            <a:ext cx="5105400" cy="381000"/>
          </a:xfrm>
        </p:spPr>
        <p:txBody>
          <a:bodyPr wrap="none" lIns="0" tIns="0" rIns="0" bIns="0">
            <a:normAutofit/>
          </a:bodyPr>
          <a:lstStyle>
            <a:lvl1pPr algn="l">
              <a:buNone/>
              <a:defRPr sz="1050" i="0" u="none" kern="0" cap="all" spc="300" baseline="0">
                <a:solidFill>
                  <a:srgbClr val="595959"/>
                </a:solidFill>
              </a:defRPr>
            </a:lvl1pPr>
            <a:lvl2pPr algn="l">
              <a:buNone/>
              <a:defRPr/>
            </a:lvl2pPr>
            <a:lvl3pPr algn="l">
              <a:buNone/>
              <a:defRPr/>
            </a:lvl3pPr>
            <a:lvl4pPr algn="l">
              <a:buNone/>
              <a:defRPr/>
            </a:lvl4pPr>
            <a:lvl5pPr algn="l">
              <a:buNone/>
              <a:defRPr/>
            </a:lvl5pPr>
          </a:lstStyle>
          <a:p>
            <a:pPr>
              <a:spcBef>
                <a:spcPts val="0"/>
              </a:spcBef>
            </a:pPr>
            <a:r>
              <a:rPr lang="en-US" dirty="0" smtClean="0">
                <a:solidFill>
                  <a:srgbClr val="000000"/>
                </a:solidFill>
              </a:rPr>
              <a:t>(</a:t>
            </a:r>
            <a:r>
              <a:rPr lang="en-US" dirty="0">
                <a:solidFill>
                  <a:srgbClr val="000000"/>
                </a:solidFill>
              </a:rPr>
              <a:t>413) 540-4658 | jlowell@iso-ne.com</a:t>
            </a:r>
          </a:p>
          <a:p>
            <a:pPr lvl="0"/>
            <a:endParaRPr lang="en-US" dirty="0" smtClean="0">
              <a:solidFill>
                <a:srgbClr val="000000"/>
              </a:solidFill>
            </a:endParaRPr>
          </a:p>
        </p:txBody>
      </p:sp>
      <p:sp>
        <p:nvSpPr>
          <p:cNvPr id="5" name="Slide Number Placeholder 3"/>
          <p:cNvSpPr>
            <a:spLocks noGrp="1"/>
          </p:cNvSpPr>
          <p:nvPr>
            <p:ph type="sldNum" sz="quarter" idx="4294967295"/>
          </p:nvPr>
        </p:nvSpPr>
        <p:spPr>
          <a:xfrm>
            <a:off x="8534400" y="6365882"/>
            <a:ext cx="381000" cy="263518"/>
          </a:xfrm>
          <a:prstGeom prst="rect">
            <a:avLst/>
          </a:prstGeom>
        </p:spPr>
        <p:txBody>
          <a:bodyPr/>
          <a:lstStyle/>
          <a:p>
            <a:fld id="{10C7F894-2A36-495D-AB7C-1055F7AC0F9D}" type="slidenum">
              <a:rPr lang="en-US" sz="1400" smtClean="0">
                <a:solidFill>
                  <a:srgbClr val="000000"/>
                </a:solidFill>
              </a:rPr>
              <a:pPr/>
              <a:t>19</a:t>
            </a:fld>
            <a:endParaRPr lang="en-US" sz="1400" dirty="0">
              <a:solidFill>
                <a:srgbClr val="000000"/>
              </a:solidFill>
            </a:endParaRPr>
          </a:p>
        </p:txBody>
      </p:sp>
    </p:spTree>
    <p:extLst>
      <p:ext uri="{BB962C8B-B14F-4D97-AF65-F5344CB8AC3E}">
        <p14:creationId xmlns:p14="http://schemas.microsoft.com/office/powerpoint/2010/main" val="2977905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10C7F894-2A36-495D-AB7C-1055F7AC0F9D}" type="slidenum">
              <a:rPr lang="en-US" smtClean="0"/>
              <a:pPr/>
              <a:t>2</a:t>
            </a:fld>
            <a:endParaRPr lang="en-US" dirty="0"/>
          </a:p>
        </p:txBody>
      </p:sp>
      <p:sp>
        <p:nvSpPr>
          <p:cNvPr id="3" name="Text Placeholder 2"/>
          <p:cNvSpPr>
            <a:spLocks noGrp="1"/>
          </p:cNvSpPr>
          <p:nvPr>
            <p:ph idx="1"/>
          </p:nvPr>
        </p:nvSpPr>
        <p:spPr/>
        <p:txBody>
          <a:bodyPr/>
          <a:lstStyle/>
          <a:p>
            <a:endParaRPr lang="en-US" smtClean="0"/>
          </a:p>
          <a:p>
            <a:endParaRPr lang="en-US"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48243838"/>
              </p:ext>
            </p:extLst>
          </p:nvPr>
        </p:nvGraphicFramePr>
        <p:xfrm>
          <a:off x="457200" y="533400"/>
          <a:ext cx="8077200" cy="1227010"/>
        </p:xfrm>
        <a:graphic>
          <a:graphicData uri="http://schemas.openxmlformats.org/drawingml/2006/table">
            <a:tbl>
              <a:tblPr firstRow="1" bandRow="1">
                <a:tableStyleId>{5C22544A-7EE6-4342-B048-85BDC9FD1C3A}</a:tableStyleId>
              </a:tblPr>
              <a:tblGrid>
                <a:gridCol w="8077200">
                  <a:extLst>
                    <a:ext uri="{9D8B030D-6E8A-4147-A177-3AD203B41FA5}">
                      <a16:colId xmlns:a16="http://schemas.microsoft.com/office/drawing/2014/main" val="20000"/>
                    </a:ext>
                  </a:extLst>
                </a:gridCol>
              </a:tblGrid>
              <a:tr h="504810">
                <a:tc>
                  <a:txBody>
                    <a:bodyPr/>
                    <a:lstStyle/>
                    <a:p>
                      <a:r>
                        <a:rPr lang="en-US" sz="2400" dirty="0" smtClean="0"/>
                        <a:t>Interconnection Reliability Operating Limit (IROL) Critical</a:t>
                      </a:r>
                      <a:r>
                        <a:rPr lang="en-US" sz="2400" baseline="0" dirty="0" smtClean="0"/>
                        <a:t> Infrastructure Protection (</a:t>
                      </a:r>
                      <a:r>
                        <a:rPr lang="en-US" sz="2400" dirty="0" smtClean="0"/>
                        <a:t>CIP) Cost Recovery</a:t>
                      </a:r>
                      <a:endParaRPr lang="en-US" sz="2400" baseline="30000" dirty="0"/>
                    </a:p>
                  </a:txBody>
                  <a:tcPr/>
                </a:tc>
                <a:extLst>
                  <a:ext uri="{0D108BD9-81ED-4DB2-BD59-A6C34878D82A}">
                    <a16:rowId xmlns:a16="http://schemas.microsoft.com/office/drawing/2014/main" val="10000"/>
                  </a:ext>
                </a:extLst>
              </a:tr>
              <a:tr h="404050">
                <a:tc>
                  <a:txBody>
                    <a:bodyPr/>
                    <a:lstStyle/>
                    <a:p>
                      <a:r>
                        <a:rPr lang="en-US" sz="1600" b="1" dirty="0" smtClean="0">
                          <a:solidFill>
                            <a:srgbClr val="000000"/>
                          </a:solidFill>
                        </a:rPr>
                        <a:t>Proposed Effective Date:    January 1, 2020</a:t>
                      </a:r>
                      <a:endParaRPr lang="en-US" sz="1600" dirty="0"/>
                    </a:p>
                  </a:txBody>
                  <a:tcPr/>
                </a:tc>
                <a:extLst>
                  <a:ext uri="{0D108BD9-81ED-4DB2-BD59-A6C34878D82A}">
                    <a16:rowId xmlns:a16="http://schemas.microsoft.com/office/drawing/2014/main" val="10001"/>
                  </a:ext>
                </a:extLst>
              </a:tr>
            </a:tbl>
          </a:graphicData>
        </a:graphic>
      </p:graphicFrame>
      <p:sp>
        <p:nvSpPr>
          <p:cNvPr id="6" name="Text Placeholder 4"/>
          <p:cNvSpPr txBox="1">
            <a:spLocks/>
          </p:cNvSpPr>
          <p:nvPr/>
        </p:nvSpPr>
        <p:spPr>
          <a:xfrm>
            <a:off x="457200" y="1828800"/>
            <a:ext cx="8229600" cy="4419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00"/>
                </a:solidFill>
              </a:rPr>
              <a:t>Generators designated by the ISO as “critical” to the determination of Interconnection Reliability Operating Limits (IROL) must meet </a:t>
            </a:r>
            <a:r>
              <a:rPr lang="en-US" dirty="0">
                <a:solidFill>
                  <a:srgbClr val="000000"/>
                </a:solidFill>
              </a:rPr>
              <a:t>higher North American Electric Reliability Corporation (NERC) Critical Infrastructure Protection (CIP) standards than </a:t>
            </a:r>
            <a:r>
              <a:rPr lang="en-US" dirty="0" smtClean="0">
                <a:solidFill>
                  <a:srgbClr val="000000"/>
                </a:solidFill>
              </a:rPr>
              <a:t>“non-critical” generators</a:t>
            </a:r>
          </a:p>
          <a:p>
            <a:pPr lvl="1"/>
            <a:r>
              <a:rPr lang="en-US" dirty="0" smtClean="0">
                <a:solidFill>
                  <a:srgbClr val="000000"/>
                </a:solidFill>
              </a:rPr>
              <a:t>These costs cannot be competitively offered into the energy and capacity markets</a:t>
            </a:r>
          </a:p>
          <a:p>
            <a:r>
              <a:rPr lang="en-US" dirty="0" smtClean="0">
                <a:solidFill>
                  <a:srgbClr val="000000"/>
                </a:solidFill>
              </a:rPr>
              <a:t>ISO is proposing a new tariff mechanism that would allow “IROL-critical” generators to seek cost recovery for expenditures approved by FERC</a:t>
            </a:r>
          </a:p>
          <a:p>
            <a:r>
              <a:rPr lang="en-US" dirty="0" smtClean="0">
                <a:solidFill>
                  <a:srgbClr val="000000"/>
                </a:solidFill>
              </a:rPr>
              <a:t>Today’s discussion</a:t>
            </a:r>
          </a:p>
          <a:p>
            <a:pPr lvl="1"/>
            <a:r>
              <a:rPr lang="en-US" dirty="0" smtClean="0">
                <a:solidFill>
                  <a:srgbClr val="000000"/>
                </a:solidFill>
              </a:rPr>
              <a:t>Initial presentation of the ISO cost recovery proposal and the factors that make IROL-CIP cost recovery uniquely different from other generator costs</a:t>
            </a:r>
            <a:endParaRPr lang="en-US" dirty="0" smtClean="0"/>
          </a:p>
        </p:txBody>
      </p:sp>
    </p:spTree>
    <p:extLst>
      <p:ext uri="{BB962C8B-B14F-4D97-AF65-F5344CB8AC3E}">
        <p14:creationId xmlns:p14="http://schemas.microsoft.com/office/powerpoint/2010/main" val="4033557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 Used in this Presentation</a:t>
            </a:r>
            <a:endParaRPr lang="en-US" dirty="0"/>
          </a:p>
        </p:txBody>
      </p:sp>
      <p:sp>
        <p:nvSpPr>
          <p:cNvPr id="3" name="Text Placeholder 2"/>
          <p:cNvSpPr>
            <a:spLocks noGrp="1"/>
          </p:cNvSpPr>
          <p:nvPr>
            <p:ph idx="1"/>
          </p:nvPr>
        </p:nvSpPr>
        <p:spPr>
          <a:xfrm>
            <a:off x="457200" y="1600200"/>
            <a:ext cx="8229600" cy="4419600"/>
          </a:xfrm>
          <a:prstGeom prst="rect">
            <a:avLst/>
          </a:prstGeom>
        </p:spPr>
        <p:txBody>
          <a:bodyPr/>
          <a:lstStyle/>
          <a:p>
            <a:r>
              <a:rPr lang="en-US" dirty="0"/>
              <a:t>CIP = Critical Infrastructure Protection</a:t>
            </a:r>
          </a:p>
          <a:p>
            <a:r>
              <a:rPr lang="en-US" dirty="0" smtClean="0"/>
              <a:t>IROL = Interregional Operating Limit</a:t>
            </a:r>
          </a:p>
          <a:p>
            <a:r>
              <a:rPr lang="en-US" dirty="0" smtClean="0"/>
              <a:t>NERC = North American Electric Reliability Council</a:t>
            </a:r>
          </a:p>
          <a:p>
            <a:r>
              <a:rPr lang="en-US" dirty="0" smtClean="0"/>
              <a:t>ERO – Electric Reliability Organization</a:t>
            </a:r>
          </a:p>
          <a:p>
            <a:r>
              <a:rPr lang="en-US" dirty="0" err="1" smtClean="0"/>
              <a:t>CoS</a:t>
            </a:r>
            <a:r>
              <a:rPr lang="en-US" dirty="0" smtClean="0"/>
              <a:t> = Cost of Service</a:t>
            </a:r>
          </a:p>
          <a:p>
            <a:r>
              <a:rPr lang="en-US" dirty="0"/>
              <a:t>OATT </a:t>
            </a:r>
            <a:r>
              <a:rPr lang="en-US" dirty="0" smtClean="0"/>
              <a:t>= Open Access Transmission Tariff</a:t>
            </a:r>
          </a:p>
          <a:p>
            <a:r>
              <a:rPr lang="en-US" dirty="0" smtClean="0"/>
              <a:t>BES = Bulk Electric System</a:t>
            </a:r>
          </a:p>
        </p:txBody>
      </p:sp>
      <p:sp>
        <p:nvSpPr>
          <p:cNvPr id="5" name="Slide Number Placeholder 3"/>
          <p:cNvSpPr>
            <a:spLocks noGrp="1"/>
          </p:cNvSpPr>
          <p:nvPr>
            <p:ph type="sldNum" sz="quarter" idx="4294967295"/>
          </p:nvPr>
        </p:nvSpPr>
        <p:spPr>
          <a:xfrm>
            <a:off x="8534400" y="6365882"/>
            <a:ext cx="381000" cy="263518"/>
          </a:xfrm>
          <a:prstGeom prst="rect">
            <a:avLst/>
          </a:prstGeom>
        </p:spPr>
        <p:txBody>
          <a:bodyPr/>
          <a:lstStyle/>
          <a:p>
            <a:fld id="{10C7F894-2A36-495D-AB7C-1055F7AC0F9D}" type="slidenum">
              <a:rPr lang="en-US" sz="1400" smtClean="0">
                <a:solidFill>
                  <a:srgbClr val="000000"/>
                </a:solidFill>
              </a:rPr>
              <a:pPr/>
              <a:t>20</a:t>
            </a:fld>
            <a:endParaRPr lang="en-US" sz="1400" dirty="0">
              <a:solidFill>
                <a:srgbClr val="000000"/>
              </a:solidFill>
            </a:endParaRPr>
          </a:p>
        </p:txBody>
      </p:sp>
    </p:spTree>
    <p:extLst>
      <p:ext uri="{BB962C8B-B14F-4D97-AF65-F5344CB8AC3E}">
        <p14:creationId xmlns:p14="http://schemas.microsoft.com/office/powerpoint/2010/main" val="654646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IROL </a:t>
            </a:r>
            <a:r>
              <a:rPr lang="en-US" dirty="0" err="1" smtClean="0"/>
              <a:t>cip</a:t>
            </a:r>
            <a:r>
              <a:rPr lang="en-US" dirty="0" smtClean="0"/>
              <a:t> Background</a:t>
            </a:r>
            <a:endParaRPr lang="en-US" dirty="0"/>
          </a:p>
        </p:txBody>
      </p:sp>
      <p:sp>
        <p:nvSpPr>
          <p:cNvPr id="3" name="Text Placeholder 2"/>
          <p:cNvSpPr>
            <a:spLocks noGrp="1"/>
          </p:cNvSpPr>
          <p:nvPr>
            <p:ph type="body" idx="1"/>
          </p:nvPr>
        </p:nvSpPr>
        <p:spPr/>
        <p:txBody>
          <a:bodyPr/>
          <a:lstStyle/>
          <a:p>
            <a:r>
              <a:rPr lang="en-US" dirty="0" smtClean="0"/>
              <a:t> </a:t>
            </a:r>
          </a:p>
        </p:txBody>
      </p:sp>
    </p:spTree>
    <p:extLst>
      <p:ext uri="{BB962C8B-B14F-4D97-AF65-F5344CB8AC3E}">
        <p14:creationId xmlns:p14="http://schemas.microsoft.com/office/powerpoint/2010/main" val="209887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br>
              <a:rPr lang="en-US" dirty="0" smtClean="0"/>
            </a:br>
            <a:r>
              <a:rPr lang="en-US" sz="2500" i="1" dirty="0"/>
              <a:t>NERC CIP Standards</a:t>
            </a:r>
          </a:p>
        </p:txBody>
      </p:sp>
      <p:sp>
        <p:nvSpPr>
          <p:cNvPr id="3" name="Content Placeholder 2"/>
          <p:cNvSpPr>
            <a:spLocks noGrp="1"/>
          </p:cNvSpPr>
          <p:nvPr>
            <p:ph idx="1"/>
          </p:nvPr>
        </p:nvSpPr>
        <p:spPr/>
        <p:txBody>
          <a:bodyPr>
            <a:normAutofit/>
          </a:bodyPr>
          <a:lstStyle/>
          <a:p>
            <a:r>
              <a:rPr lang="en-US" dirty="0" smtClean="0"/>
              <a:t>NERC serves as </a:t>
            </a:r>
            <a:r>
              <a:rPr lang="en-US" dirty="0"/>
              <a:t>the electric reliability organization (ERO) for North </a:t>
            </a:r>
            <a:r>
              <a:rPr lang="en-US" dirty="0" smtClean="0"/>
              <a:t>America</a:t>
            </a:r>
          </a:p>
          <a:p>
            <a:pPr lvl="1"/>
            <a:r>
              <a:rPr lang="en-US" dirty="0"/>
              <a:t>S</a:t>
            </a:r>
            <a:r>
              <a:rPr lang="en-US" dirty="0" smtClean="0"/>
              <a:t>ubject </a:t>
            </a:r>
            <a:r>
              <a:rPr lang="en-US" dirty="0"/>
              <a:t>to oversight by the Federal Energy Regulatory Commission (FERC) and governmental authorities in </a:t>
            </a:r>
            <a:r>
              <a:rPr lang="en-US" dirty="0" smtClean="0"/>
              <a:t>Canada</a:t>
            </a:r>
          </a:p>
          <a:p>
            <a:r>
              <a:rPr lang="en-US" dirty="0" smtClean="0"/>
              <a:t>NERC</a:t>
            </a:r>
          </a:p>
          <a:p>
            <a:pPr lvl="1"/>
            <a:r>
              <a:rPr lang="en-US" dirty="0" smtClean="0"/>
              <a:t>Develops </a:t>
            </a:r>
            <a:r>
              <a:rPr lang="en-US" dirty="0"/>
              <a:t>and enforces Reliability </a:t>
            </a:r>
            <a:r>
              <a:rPr lang="en-US" dirty="0" smtClean="0"/>
              <a:t>Standards</a:t>
            </a:r>
          </a:p>
          <a:p>
            <a:pPr lvl="1"/>
            <a:r>
              <a:rPr lang="en-US" dirty="0" smtClean="0"/>
              <a:t>Assesses </a:t>
            </a:r>
            <a:r>
              <a:rPr lang="en-US" dirty="0"/>
              <a:t>seasonal and long‐term </a:t>
            </a:r>
            <a:r>
              <a:rPr lang="en-US" dirty="0" smtClean="0"/>
              <a:t>reliability </a:t>
            </a:r>
          </a:p>
          <a:p>
            <a:pPr lvl="1"/>
            <a:r>
              <a:rPr lang="en-US" dirty="0" smtClean="0"/>
              <a:t>Monitors </a:t>
            </a:r>
            <a:r>
              <a:rPr lang="en-US" dirty="0"/>
              <a:t>the bulk power system through system </a:t>
            </a:r>
            <a:r>
              <a:rPr lang="en-US" dirty="0" smtClean="0"/>
              <a:t>awareness</a:t>
            </a:r>
          </a:p>
          <a:p>
            <a:pPr lvl="1"/>
            <a:r>
              <a:rPr lang="en-US" dirty="0" smtClean="0"/>
              <a:t>Educates</a:t>
            </a:r>
            <a:r>
              <a:rPr lang="en-US" dirty="0"/>
              <a:t>, trains, and certifies industry </a:t>
            </a:r>
            <a:r>
              <a:rPr lang="en-US" dirty="0" smtClean="0"/>
              <a:t>personnel</a:t>
            </a:r>
          </a:p>
          <a:p>
            <a:r>
              <a:rPr lang="en-US" dirty="0" smtClean="0"/>
              <a:t>In particular, NERC develops CIP Standards that define measures </a:t>
            </a:r>
            <a:r>
              <a:rPr lang="en-US" dirty="0"/>
              <a:t>users, owners, and operators of the bulk power </a:t>
            </a:r>
            <a:r>
              <a:rPr lang="en-US" dirty="0" smtClean="0"/>
              <a:t>system must implement to protect against cyber and other threats.</a:t>
            </a:r>
          </a:p>
        </p:txBody>
      </p:sp>
      <p:sp>
        <p:nvSpPr>
          <p:cNvPr id="4" name="Slide Number Placeholder 1"/>
          <p:cNvSpPr>
            <a:spLocks noGrp="1"/>
          </p:cNvSpPr>
          <p:nvPr>
            <p:ph type="sldNum" sz="quarter" idx="12"/>
          </p:nvPr>
        </p:nvSpPr>
        <p:spPr>
          <a:xfrm>
            <a:off x="8534400" y="6365882"/>
            <a:ext cx="381000" cy="263518"/>
          </a:xfrm>
        </p:spPr>
        <p:txBody>
          <a:bodyPr/>
          <a:lstStyle/>
          <a:p>
            <a:fld id="{10C7F894-2A36-495D-AB7C-1055F7AC0F9D}" type="slidenum">
              <a:rPr lang="en-US" smtClean="0"/>
              <a:pPr/>
              <a:t>4</a:t>
            </a:fld>
            <a:endParaRPr lang="en-US" dirty="0"/>
          </a:p>
        </p:txBody>
      </p:sp>
    </p:spTree>
    <p:extLst>
      <p:ext uri="{BB962C8B-B14F-4D97-AF65-F5344CB8AC3E}">
        <p14:creationId xmlns:p14="http://schemas.microsoft.com/office/powerpoint/2010/main" val="1450801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br>
              <a:rPr lang="en-US" dirty="0" smtClean="0"/>
            </a:br>
            <a:r>
              <a:rPr lang="en-US" sz="2500" i="1" dirty="0"/>
              <a:t>NERC CIP </a:t>
            </a:r>
            <a:r>
              <a:rPr lang="en-US" sz="2500" i="1" dirty="0" smtClean="0"/>
              <a:t>Standards, cont.</a:t>
            </a:r>
            <a:endParaRPr lang="en-US" sz="2500" i="1" dirty="0"/>
          </a:p>
        </p:txBody>
      </p:sp>
      <p:sp>
        <p:nvSpPr>
          <p:cNvPr id="3" name="Content Placeholder 2"/>
          <p:cNvSpPr>
            <a:spLocks noGrp="1"/>
          </p:cNvSpPr>
          <p:nvPr>
            <p:ph idx="1"/>
          </p:nvPr>
        </p:nvSpPr>
        <p:spPr>
          <a:xfrm>
            <a:off x="457200" y="1371600"/>
            <a:ext cx="8229600" cy="3962400"/>
          </a:xfrm>
        </p:spPr>
        <p:txBody>
          <a:bodyPr>
            <a:normAutofit fontScale="92500"/>
          </a:bodyPr>
          <a:lstStyle/>
          <a:p>
            <a:r>
              <a:rPr lang="en-US" dirty="0" smtClean="0"/>
              <a:t>The CIP Standards become increasingly stringent for generators that have a higher impact on reliable system operations </a:t>
            </a:r>
          </a:p>
          <a:p>
            <a:r>
              <a:rPr lang="en-US" dirty="0"/>
              <a:t>The criteria in CIP-002-5.1a Attachment 1 are used to determi</a:t>
            </a:r>
            <a:r>
              <a:rPr lang="en-US" dirty="0" smtClean="0"/>
              <a:t>ne a facility’s impact level </a:t>
            </a:r>
          </a:p>
          <a:p>
            <a:pPr lvl="1"/>
            <a:r>
              <a:rPr lang="en-US" dirty="0" smtClean="0"/>
              <a:t>All generators that are part of the Bulk Electric System will be categorized as at least “Low </a:t>
            </a:r>
            <a:r>
              <a:rPr lang="en-US" dirty="0"/>
              <a:t>Impact</a:t>
            </a:r>
            <a:r>
              <a:rPr lang="en-US" dirty="0" smtClean="0"/>
              <a:t>”</a:t>
            </a:r>
          </a:p>
          <a:p>
            <a:pPr lvl="1"/>
            <a:r>
              <a:rPr lang="en-US" dirty="0" smtClean="0"/>
              <a:t>Criterion 2.6</a:t>
            </a:r>
            <a:r>
              <a:rPr lang="en-US" baseline="30000" dirty="0" smtClean="0"/>
              <a:t>1</a:t>
            </a:r>
            <a:r>
              <a:rPr lang="en-US" dirty="0" smtClean="0"/>
              <a:t>  includes “BES </a:t>
            </a:r>
            <a:r>
              <a:rPr lang="en-US" dirty="0"/>
              <a:t>Cyber Systems for those Transmission Facilities that have </a:t>
            </a:r>
            <a:r>
              <a:rPr lang="en-US" dirty="0" smtClean="0"/>
              <a:t>been identified </a:t>
            </a:r>
            <a:r>
              <a:rPr lang="en-US" dirty="0"/>
              <a:t>as </a:t>
            </a:r>
            <a:r>
              <a:rPr lang="en-US" u="sng" dirty="0"/>
              <a:t>critical to the derivation of IROLs</a:t>
            </a:r>
            <a:r>
              <a:rPr lang="en-US" dirty="0"/>
              <a:t> and their associated </a:t>
            </a:r>
            <a:r>
              <a:rPr lang="en-US" dirty="0" smtClean="0"/>
              <a:t>contingencies” in the “Medium Impact” category</a:t>
            </a:r>
          </a:p>
          <a:p>
            <a:r>
              <a:rPr lang="en-US" dirty="0" smtClean="0"/>
              <a:t>For convenience in this presentation, these resources are referred to as “IROL-critical”</a:t>
            </a:r>
          </a:p>
          <a:p>
            <a:pPr marL="0" indent="0">
              <a:buNone/>
            </a:pPr>
            <a:endParaRPr lang="en-US" dirty="0" smtClean="0"/>
          </a:p>
        </p:txBody>
      </p:sp>
      <p:sp>
        <p:nvSpPr>
          <p:cNvPr id="4" name="TextBox 3"/>
          <p:cNvSpPr txBox="1"/>
          <p:nvPr/>
        </p:nvSpPr>
        <p:spPr>
          <a:xfrm>
            <a:off x="533400" y="5486399"/>
            <a:ext cx="8141331" cy="800219"/>
          </a:xfrm>
          <a:prstGeom prst="rect">
            <a:avLst/>
          </a:prstGeom>
          <a:noFill/>
          <a:ln>
            <a:solidFill>
              <a:schemeClr val="accent1"/>
            </a:solidFill>
          </a:ln>
        </p:spPr>
        <p:txBody>
          <a:bodyPr wrap="none" rtlCol="0">
            <a:spAutoFit/>
          </a:bodyPr>
          <a:lstStyle/>
          <a:p>
            <a:r>
              <a:rPr lang="en-US" sz="1600" baseline="30000" dirty="0" smtClean="0">
                <a:solidFill>
                  <a:srgbClr val="000000"/>
                </a:solidFill>
              </a:rPr>
              <a:t>1</a:t>
            </a:r>
            <a:r>
              <a:rPr lang="en-US" sz="1600" dirty="0" smtClean="0">
                <a:solidFill>
                  <a:srgbClr val="000000"/>
                </a:solidFill>
              </a:rPr>
              <a:t>See </a:t>
            </a:r>
            <a:r>
              <a:rPr lang="en-US" sz="1600" dirty="0">
                <a:solidFill>
                  <a:srgbClr val="000000"/>
                </a:solidFill>
              </a:rPr>
              <a:t>“Reliability </a:t>
            </a:r>
            <a:r>
              <a:rPr lang="en-US" sz="1600" dirty="0" smtClean="0">
                <a:solidFill>
                  <a:srgbClr val="000000"/>
                </a:solidFill>
              </a:rPr>
              <a:t>Standards for </a:t>
            </a:r>
            <a:r>
              <a:rPr lang="en-US" sz="1600" dirty="0">
                <a:solidFill>
                  <a:srgbClr val="000000"/>
                </a:solidFill>
              </a:rPr>
              <a:t>the Bulk </a:t>
            </a:r>
            <a:r>
              <a:rPr lang="en-US" sz="1600" dirty="0" smtClean="0">
                <a:solidFill>
                  <a:srgbClr val="000000"/>
                </a:solidFill>
              </a:rPr>
              <a:t>Electric Systems </a:t>
            </a:r>
            <a:r>
              <a:rPr lang="en-US" sz="1600" dirty="0">
                <a:solidFill>
                  <a:srgbClr val="000000"/>
                </a:solidFill>
              </a:rPr>
              <a:t>of </a:t>
            </a:r>
            <a:r>
              <a:rPr lang="en-US" sz="1600" dirty="0" smtClean="0">
                <a:solidFill>
                  <a:srgbClr val="000000"/>
                </a:solidFill>
              </a:rPr>
              <a:t>North America</a:t>
            </a:r>
            <a:r>
              <a:rPr lang="en-US" sz="1600" dirty="0">
                <a:solidFill>
                  <a:srgbClr val="000000"/>
                </a:solidFill>
              </a:rPr>
              <a:t>”, </a:t>
            </a:r>
            <a:r>
              <a:rPr lang="en-US" sz="1600" dirty="0" smtClean="0">
                <a:solidFill>
                  <a:srgbClr val="000000"/>
                </a:solidFill>
              </a:rPr>
              <a:t>page 171 (page 28 of </a:t>
            </a:r>
          </a:p>
          <a:p>
            <a:r>
              <a:rPr lang="en-US" sz="1600" dirty="0" smtClean="0">
                <a:solidFill>
                  <a:srgbClr val="000000"/>
                </a:solidFill>
              </a:rPr>
              <a:t>the CIP-002-5.1a standard)  available at:</a:t>
            </a:r>
            <a:r>
              <a:rPr lang="en-US" sz="1400" dirty="0" smtClean="0">
                <a:solidFill>
                  <a:srgbClr val="000000"/>
                </a:solidFill>
              </a:rPr>
              <a:t> </a:t>
            </a:r>
          </a:p>
          <a:p>
            <a:r>
              <a:rPr lang="en-US" sz="1400" dirty="0" smtClean="0">
                <a:hlinkClick r:id="rId2"/>
              </a:rPr>
              <a:t>https://www.nerc.com/pa/Stand/Reliability%20Standards%20Complete%20Set/RSCompleteSet.pdf</a:t>
            </a:r>
            <a:endParaRPr lang="en-US" sz="1400" dirty="0"/>
          </a:p>
        </p:txBody>
      </p:sp>
      <p:sp>
        <p:nvSpPr>
          <p:cNvPr id="5" name="Slide Number Placeholder 1"/>
          <p:cNvSpPr>
            <a:spLocks noGrp="1"/>
          </p:cNvSpPr>
          <p:nvPr>
            <p:ph type="sldNum" sz="quarter" idx="12"/>
          </p:nvPr>
        </p:nvSpPr>
        <p:spPr>
          <a:xfrm>
            <a:off x="8534400" y="6365882"/>
            <a:ext cx="381000" cy="263518"/>
          </a:xfrm>
        </p:spPr>
        <p:txBody>
          <a:bodyPr/>
          <a:lstStyle/>
          <a:p>
            <a:fld id="{10C7F894-2A36-495D-AB7C-1055F7AC0F9D}" type="slidenum">
              <a:rPr lang="en-US" smtClean="0"/>
              <a:pPr/>
              <a:t>5</a:t>
            </a:fld>
            <a:endParaRPr lang="en-US" dirty="0"/>
          </a:p>
        </p:txBody>
      </p:sp>
    </p:spTree>
    <p:extLst>
      <p:ext uri="{BB962C8B-B14F-4D97-AF65-F5344CB8AC3E}">
        <p14:creationId xmlns:p14="http://schemas.microsoft.com/office/powerpoint/2010/main" val="865995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lstStyle/>
          <a:p>
            <a:r>
              <a:rPr lang="en-US" dirty="0"/>
              <a:t>Background</a:t>
            </a:r>
            <a:br>
              <a:rPr lang="en-US" dirty="0"/>
            </a:br>
            <a:r>
              <a:rPr lang="en-US" sz="2300" i="1" dirty="0"/>
              <a:t>What does “IROL-critical” actually mean?</a:t>
            </a:r>
            <a:endParaRPr lang="en-US" sz="2300" dirty="0"/>
          </a:p>
        </p:txBody>
      </p:sp>
      <p:sp>
        <p:nvSpPr>
          <p:cNvPr id="4" name="Content Placeholder 3"/>
          <p:cNvSpPr>
            <a:spLocks noGrp="1"/>
          </p:cNvSpPr>
          <p:nvPr>
            <p:ph idx="1"/>
          </p:nvPr>
        </p:nvSpPr>
        <p:spPr/>
        <p:txBody>
          <a:bodyPr>
            <a:normAutofit fontScale="92500" lnSpcReduction="20000"/>
          </a:bodyPr>
          <a:lstStyle/>
          <a:p>
            <a:r>
              <a:rPr lang="en-US" dirty="0"/>
              <a:t>The ISO monitors system conditions in real-time and determines IROL flow limits over the ties within ISO-NE and betw</a:t>
            </a:r>
            <a:r>
              <a:rPr lang="en-US" dirty="0" smtClean="0"/>
              <a:t>een </a:t>
            </a:r>
            <a:r>
              <a:rPr lang="en-US" dirty="0"/>
              <a:t>ISO-NE and adjacent control </a:t>
            </a:r>
            <a:r>
              <a:rPr lang="en-US" dirty="0" smtClean="0"/>
              <a:t>areas</a:t>
            </a:r>
            <a:endParaRPr lang="en-US" dirty="0"/>
          </a:p>
          <a:p>
            <a:r>
              <a:rPr lang="en-US" dirty="0"/>
              <a:t>The calculated flow limits often depe</a:t>
            </a:r>
            <a:r>
              <a:rPr lang="en-US" dirty="0" smtClean="0"/>
              <a:t>nd </a:t>
            </a:r>
            <a:r>
              <a:rPr lang="en-US" dirty="0"/>
              <a:t>critically on accurate </a:t>
            </a:r>
            <a:r>
              <a:rPr lang="en-US" dirty="0" smtClean="0"/>
              <a:t>real-time </a:t>
            </a:r>
            <a:r>
              <a:rPr lang="en-US" dirty="0"/>
              <a:t>status of </a:t>
            </a:r>
            <a:r>
              <a:rPr lang="en-US" dirty="0" smtClean="0"/>
              <a:t>specific </a:t>
            </a:r>
            <a:r>
              <a:rPr lang="en-US" dirty="0"/>
              <a:t>generators Automatic Voltage Regulators (AVRs)</a:t>
            </a:r>
          </a:p>
          <a:p>
            <a:pPr lvl="1"/>
            <a:r>
              <a:rPr lang="en-US" dirty="0"/>
              <a:t>These generators (or more specifically, the generators’ AVRs) are designated by the ISO as “IROL-critical” and must therefore meet the CIP Standard “medium risk” requirements</a:t>
            </a:r>
          </a:p>
          <a:p>
            <a:pPr lvl="1"/>
            <a:r>
              <a:rPr lang="en-US" dirty="0"/>
              <a:t>Inaccurate AVR status </a:t>
            </a:r>
            <a:r>
              <a:rPr lang="en-US" dirty="0" smtClean="0"/>
              <a:t>informatio</a:t>
            </a:r>
            <a:r>
              <a:rPr lang="en-US" sz="2100" dirty="0"/>
              <a:t>n, or alteration of AVR parameters, cou</a:t>
            </a:r>
            <a:r>
              <a:rPr lang="en-US" dirty="0"/>
              <a:t>ld lead to incorrect IROLs and power flows that inadvertently exceed the true limits</a:t>
            </a:r>
          </a:p>
          <a:p>
            <a:r>
              <a:rPr lang="en-US" dirty="0"/>
              <a:t>ISO reviews the list of </a:t>
            </a:r>
            <a:r>
              <a:rPr lang="en-US" dirty="0" smtClean="0"/>
              <a:t>"IROL-critical" </a:t>
            </a:r>
            <a:r>
              <a:rPr lang="en-US" dirty="0"/>
              <a:t>resources annually</a:t>
            </a:r>
          </a:p>
          <a:p>
            <a:pPr lvl="1"/>
            <a:r>
              <a:rPr lang="en-US" dirty="0"/>
              <a:t>Resources can be added or removed as the system topology evolves and patterns of load and generation change over time.</a:t>
            </a:r>
          </a:p>
          <a:p>
            <a:pPr lvl="1"/>
            <a:r>
              <a:rPr lang="en-US" dirty="0"/>
              <a:t>Resources are notified by the ISO when they are designated (or un-designated) as </a:t>
            </a:r>
            <a:r>
              <a:rPr lang="en-US" dirty="0" smtClean="0"/>
              <a:t>“IROL-critical”</a:t>
            </a:r>
            <a:endParaRPr lang="en-US" dirty="0"/>
          </a:p>
          <a:p>
            <a:endParaRPr lang="en-US" dirty="0"/>
          </a:p>
        </p:txBody>
      </p:sp>
    </p:spTree>
    <p:extLst>
      <p:ext uri="{BB962C8B-B14F-4D97-AF65-F5344CB8AC3E}">
        <p14:creationId xmlns:p14="http://schemas.microsoft.com/office/powerpoint/2010/main" val="1412353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Background</a:t>
            </a:r>
            <a:br>
              <a:rPr lang="en-US" smtClean="0"/>
            </a:br>
            <a:r>
              <a:rPr lang="en-US" sz="2500" i="1" smtClean="0"/>
              <a:t>What steps are required to meet the “medium risk” standard and how much does that cost?</a:t>
            </a:r>
            <a:endParaRPr lang="en-US" sz="25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5906" y="1066800"/>
            <a:ext cx="1981200" cy="1981200"/>
          </a:xfrm>
          <a:prstGeom prst="rect">
            <a:avLst/>
          </a:prstGeom>
        </p:spPr>
      </p:pic>
      <p:sp>
        <p:nvSpPr>
          <p:cNvPr id="3" name="Content Placeholder 2"/>
          <p:cNvSpPr>
            <a:spLocks noGrp="1"/>
          </p:cNvSpPr>
          <p:nvPr>
            <p:ph idx="1"/>
          </p:nvPr>
        </p:nvSpPr>
        <p:spPr>
          <a:xfrm>
            <a:off x="457200" y="1371600"/>
            <a:ext cx="7086600" cy="4419600"/>
          </a:xfrm>
        </p:spPr>
        <p:txBody>
          <a:bodyPr>
            <a:normAutofit fontScale="92500"/>
          </a:bodyPr>
          <a:lstStyle/>
          <a:p>
            <a:r>
              <a:rPr lang="en-US" dirty="0" smtClean="0"/>
              <a:t>Good question!</a:t>
            </a:r>
          </a:p>
          <a:p>
            <a:r>
              <a:rPr lang="en-US" dirty="0" smtClean="0"/>
              <a:t>The requirements to be met by “Medium Impact” facilities are not clearly stated and require interpretation</a:t>
            </a:r>
          </a:p>
          <a:p>
            <a:pPr lvl="1"/>
            <a:r>
              <a:rPr lang="en-US" dirty="0" smtClean="0"/>
              <a:t>Some insight into FERC’s interpretation of the CIP standards may be gleaned from an October 6, 2017  FERC Staff report</a:t>
            </a:r>
            <a:r>
              <a:rPr lang="en-US" baseline="30000" dirty="0" smtClean="0"/>
              <a:t>2</a:t>
            </a:r>
          </a:p>
          <a:p>
            <a:r>
              <a:rPr lang="en-US" dirty="0" smtClean="0"/>
              <a:t>Compliance with NERC CIP Standards corresponding to “Medium Impact” category </a:t>
            </a:r>
          </a:p>
          <a:p>
            <a:pPr lvl="1"/>
            <a:r>
              <a:rPr lang="en-US" sz="2100" dirty="0" smtClean="0"/>
              <a:t>Does not arise from or relate to product/service in ISO Tariff</a:t>
            </a:r>
          </a:p>
          <a:p>
            <a:pPr lvl="1"/>
            <a:r>
              <a:rPr lang="en-US" dirty="0" smtClean="0"/>
              <a:t>The ISO has no authority to interpret or enforce the NERC CIP requirements</a:t>
            </a:r>
          </a:p>
          <a:p>
            <a:pPr lvl="1"/>
            <a:r>
              <a:rPr lang="en-US" dirty="0" smtClean="0"/>
              <a:t>The ISO is not positioned to determine the appropriate measures an “IROL-critical” generator should implement, or the reasonable cost of those measures</a:t>
            </a:r>
          </a:p>
          <a:p>
            <a:pPr lvl="1"/>
            <a:endParaRPr lang="en-US" dirty="0" smtClean="0"/>
          </a:p>
        </p:txBody>
      </p:sp>
      <p:sp>
        <p:nvSpPr>
          <p:cNvPr id="6" name="TextBox 5"/>
          <p:cNvSpPr txBox="1"/>
          <p:nvPr/>
        </p:nvSpPr>
        <p:spPr>
          <a:xfrm>
            <a:off x="685799" y="5867400"/>
            <a:ext cx="7986353" cy="338554"/>
          </a:xfrm>
          <a:prstGeom prst="rect">
            <a:avLst/>
          </a:prstGeom>
          <a:noFill/>
          <a:ln>
            <a:solidFill>
              <a:schemeClr val="accent6">
                <a:lumMod val="60000"/>
                <a:lumOff val="40000"/>
              </a:schemeClr>
            </a:solidFill>
          </a:ln>
        </p:spPr>
        <p:txBody>
          <a:bodyPr wrap="none" rtlCol="0">
            <a:spAutoFit/>
          </a:bodyPr>
          <a:lstStyle/>
          <a:p>
            <a:r>
              <a:rPr lang="en-US" sz="1600" baseline="30000" dirty="0" smtClean="0">
                <a:solidFill>
                  <a:srgbClr val="000000"/>
                </a:solidFill>
              </a:rPr>
              <a:t>2 </a:t>
            </a:r>
            <a:r>
              <a:rPr lang="en-US" sz="1600" dirty="0" smtClean="0">
                <a:solidFill>
                  <a:srgbClr val="000000"/>
                </a:solidFill>
              </a:rPr>
              <a:t>Available at:  </a:t>
            </a:r>
            <a:r>
              <a:rPr lang="en-US" sz="1600" dirty="0" smtClean="0">
                <a:hlinkClick r:id="rId3"/>
              </a:rPr>
              <a:t>https://www.ferc.gov/legal/staff-reports/2017/10-06-17-CIP-audits-report.pdf</a:t>
            </a:r>
            <a:r>
              <a:rPr lang="en-US" sz="1600" dirty="0" smtClean="0"/>
              <a:t>  </a:t>
            </a:r>
            <a:endParaRPr lang="en-US" sz="1600" dirty="0"/>
          </a:p>
        </p:txBody>
      </p:sp>
      <p:sp>
        <p:nvSpPr>
          <p:cNvPr id="9" name="Slide Number Placeholder 1"/>
          <p:cNvSpPr>
            <a:spLocks noGrp="1"/>
          </p:cNvSpPr>
          <p:nvPr>
            <p:ph type="sldNum" sz="quarter" idx="12"/>
          </p:nvPr>
        </p:nvSpPr>
        <p:spPr>
          <a:xfrm>
            <a:off x="8534400" y="6365882"/>
            <a:ext cx="381000" cy="263518"/>
          </a:xfrm>
        </p:spPr>
        <p:txBody>
          <a:bodyPr/>
          <a:lstStyle/>
          <a:p>
            <a:fld id="{10C7F894-2A36-495D-AB7C-1055F7AC0F9D}" type="slidenum">
              <a:rPr lang="en-US" smtClean="0"/>
              <a:pPr/>
              <a:t>7</a:t>
            </a:fld>
            <a:endParaRPr lang="en-US" dirty="0"/>
          </a:p>
        </p:txBody>
      </p:sp>
    </p:spTree>
    <p:extLst>
      <p:ext uri="{BB962C8B-B14F-4D97-AF65-F5344CB8AC3E}">
        <p14:creationId xmlns:p14="http://schemas.microsoft.com/office/powerpoint/2010/main" val="4171192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fontScale="90000"/>
          </a:bodyPr>
          <a:lstStyle/>
          <a:p>
            <a:r>
              <a:rPr lang="en-US" dirty="0" smtClean="0"/>
              <a:t>Background</a:t>
            </a:r>
            <a:br>
              <a:rPr lang="en-US" dirty="0" smtClean="0"/>
            </a:br>
            <a:r>
              <a:rPr lang="en-US" sz="2500" i="1" dirty="0" smtClean="0"/>
              <a:t>Who benefits from having </a:t>
            </a:r>
            <a:r>
              <a:rPr lang="en-US" sz="2500" i="1" dirty="0"/>
              <a:t>“IROL-critical” critical </a:t>
            </a:r>
            <a:r>
              <a:rPr lang="en-US" sz="2500" i="1" dirty="0" smtClean="0"/>
              <a:t>generators secure their cyber systems?</a:t>
            </a:r>
            <a:endParaRPr lang="en-US" sz="2500" i="1" dirty="0"/>
          </a:p>
        </p:txBody>
      </p:sp>
      <p:sp>
        <p:nvSpPr>
          <p:cNvPr id="3" name="Content Placeholder 2"/>
          <p:cNvSpPr>
            <a:spLocks noGrp="1"/>
          </p:cNvSpPr>
          <p:nvPr>
            <p:ph idx="1"/>
          </p:nvPr>
        </p:nvSpPr>
        <p:spPr>
          <a:xfrm>
            <a:off x="457200" y="1676400"/>
            <a:ext cx="8153400" cy="4267200"/>
          </a:xfrm>
        </p:spPr>
        <p:txBody>
          <a:bodyPr>
            <a:normAutofit fontScale="92500" lnSpcReduction="10000"/>
          </a:bodyPr>
          <a:lstStyle/>
          <a:p>
            <a:r>
              <a:rPr lang="en-US" dirty="0" smtClean="0"/>
              <a:t>IROLs are </a:t>
            </a:r>
            <a:r>
              <a:rPr lang="en-US" dirty="0"/>
              <a:t>System Operating Limits that, if violated, could lead to instability, uncontrolled separation, or </a:t>
            </a:r>
            <a:r>
              <a:rPr lang="en-US" dirty="0" smtClean="0"/>
              <a:t>cascading </a:t>
            </a:r>
            <a:r>
              <a:rPr lang="en-US" dirty="0"/>
              <a:t>outages that adversely impact the reliability of the Bulk Electric System.</a:t>
            </a:r>
          </a:p>
          <a:p>
            <a:r>
              <a:rPr lang="en-US" dirty="0" smtClean="0"/>
              <a:t>The lim</a:t>
            </a:r>
            <a:r>
              <a:rPr lang="en-US" dirty="0"/>
              <a:t>its are often designed to protect neighboring regions from disturbances that originate in a connected region and allow the ISO to maximize </a:t>
            </a:r>
            <a:r>
              <a:rPr lang="en-US" dirty="0" smtClean="0"/>
              <a:t>the use of the transmission grid, consistent with reliable operation.</a:t>
            </a:r>
          </a:p>
          <a:p>
            <a:r>
              <a:rPr lang="en-US" dirty="0" smtClean="0"/>
              <a:t>The generators designated by ISO-NE as “IROL-critical” protect other control areas from unanticipated events that might occur inside New England</a:t>
            </a:r>
          </a:p>
          <a:p>
            <a:r>
              <a:rPr lang="en-US" dirty="0" smtClean="0"/>
              <a:t>Maximizing internal transmission usage benefits all internal transmission customers </a:t>
            </a:r>
            <a:endParaRPr lang="en-US" dirty="0">
              <a:solidFill>
                <a:srgbClr val="FF0000"/>
              </a:solidFill>
            </a:endParaRPr>
          </a:p>
          <a:p>
            <a:endParaRPr lang="en-US" dirty="0" smtClean="0"/>
          </a:p>
        </p:txBody>
      </p:sp>
      <p:sp>
        <p:nvSpPr>
          <p:cNvPr id="7" name="Slide Number Placeholder 1"/>
          <p:cNvSpPr>
            <a:spLocks noGrp="1"/>
          </p:cNvSpPr>
          <p:nvPr>
            <p:ph type="sldNum" sz="quarter" idx="12"/>
          </p:nvPr>
        </p:nvSpPr>
        <p:spPr>
          <a:xfrm>
            <a:off x="8534400" y="6365882"/>
            <a:ext cx="381000" cy="263518"/>
          </a:xfrm>
        </p:spPr>
        <p:txBody>
          <a:bodyPr/>
          <a:lstStyle/>
          <a:p>
            <a:fld id="{10C7F894-2A36-495D-AB7C-1055F7AC0F9D}" type="slidenum">
              <a:rPr lang="en-US" smtClean="0"/>
              <a:pPr/>
              <a:t>8</a:t>
            </a:fld>
            <a:endParaRPr lang="en-US" dirty="0"/>
          </a:p>
        </p:txBody>
      </p:sp>
    </p:spTree>
    <p:extLst>
      <p:ext uri="{BB962C8B-B14F-4D97-AF65-F5344CB8AC3E}">
        <p14:creationId xmlns:p14="http://schemas.microsoft.com/office/powerpoint/2010/main" val="3574867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IROL-</a:t>
            </a:r>
            <a:r>
              <a:rPr lang="en-US" dirty="0" err="1" smtClean="0"/>
              <a:t>cip</a:t>
            </a:r>
            <a:r>
              <a:rPr lang="en-US" dirty="0" smtClean="0"/>
              <a:t> compensation proposal</a:t>
            </a:r>
            <a:endParaRPr lang="en-US" dirty="0"/>
          </a:p>
        </p:txBody>
      </p:sp>
      <p:sp>
        <p:nvSpPr>
          <p:cNvPr id="3" name="Text Placeholder 2"/>
          <p:cNvSpPr>
            <a:spLocks noGrp="1"/>
          </p:cNvSpPr>
          <p:nvPr>
            <p:ph type="body" idx="1"/>
          </p:nvPr>
        </p:nvSpPr>
        <p:spPr/>
        <p:txBody>
          <a:bodyPr/>
          <a:lstStyle/>
          <a:p>
            <a:r>
              <a:rPr lang="en-US" dirty="0" smtClean="0"/>
              <a:t>New OATT Schedule 17</a:t>
            </a:r>
          </a:p>
        </p:txBody>
      </p:sp>
    </p:spTree>
    <p:extLst>
      <p:ext uri="{BB962C8B-B14F-4D97-AF65-F5344CB8AC3E}">
        <p14:creationId xmlns:p14="http://schemas.microsoft.com/office/powerpoint/2010/main" val="31658471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 - NEPOOL Technical Committees">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2035</Words>
  <Application>Microsoft Office PowerPoint</Application>
  <PresentationFormat>On-screen Show (4:3)</PresentationFormat>
  <Paragraphs>192</Paragraphs>
  <Slides>20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Presentation - NEPOOL Technical Committees</vt:lpstr>
      <vt:lpstr>PowerPoint Presentation</vt:lpstr>
      <vt:lpstr>PowerPoint Presentation</vt:lpstr>
      <vt:lpstr>IROL cip Background</vt:lpstr>
      <vt:lpstr>Background NERC CIP Standards</vt:lpstr>
      <vt:lpstr>Background NERC CIP Standards, cont.</vt:lpstr>
      <vt:lpstr>Background What does “IROL-critical” actually mean?</vt:lpstr>
      <vt:lpstr>Background What steps are required to meet the “medium risk” standard and how much does that cost?</vt:lpstr>
      <vt:lpstr>Background Who benefits from having “IROL-critical” critical generators secure their cyber systems?</vt:lpstr>
      <vt:lpstr>IROL-cip compensation proposal</vt:lpstr>
      <vt:lpstr>Problem Statement How can a generator obtain compensation for mandated “IROL-critical” CIP compliance costs?  </vt:lpstr>
      <vt:lpstr>Proposal – Cost of Service Approach ISO serves as “billing agent” for generator’s incremental CIP costs filed with and approved by FERC</vt:lpstr>
      <vt:lpstr>Proposed Solution - Additional Details  </vt:lpstr>
      <vt:lpstr>Why Not Establish a Tariff Rate? (similar to the Schedule 16 Blackstart “proxy” rate)</vt:lpstr>
      <vt:lpstr>Summary of Survey Results</vt:lpstr>
      <vt:lpstr>Why is a Cost of Service / Billing Agent Approach Appropriate?</vt:lpstr>
      <vt:lpstr>Development of Generic “Proxy” Costs for CIP Compliance Were Considered but not Feasible</vt:lpstr>
      <vt:lpstr>Stakeholder Schedule</vt:lpstr>
      <vt:lpstr>Conclusion</vt:lpstr>
      <vt:lpstr>PowerPoint Presentation</vt:lpstr>
      <vt:lpstr>Acronyms Used in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2018-06-12T20:31:22Z</dcterms:created>
  <dcterms:modified xsi:type="dcterms:W3CDTF">2019-02-13T15:04:02Z</dcterms:modified>
</cp:coreProperties>
</file>